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76"/>
  </p:notesMasterIdLst>
  <p:handoutMasterIdLst>
    <p:handoutMasterId r:id="rId77"/>
  </p:handoutMasterIdLst>
  <p:sldIdLst>
    <p:sldId id="256" r:id="rId2"/>
    <p:sldId id="1852" r:id="rId3"/>
    <p:sldId id="1943" r:id="rId4"/>
    <p:sldId id="1885" r:id="rId5"/>
    <p:sldId id="973" r:id="rId6"/>
    <p:sldId id="1933" r:id="rId7"/>
    <p:sldId id="1891" r:id="rId8"/>
    <p:sldId id="1892" r:id="rId9"/>
    <p:sldId id="1932" r:id="rId10"/>
    <p:sldId id="1782" r:id="rId11"/>
    <p:sldId id="1844" r:id="rId12"/>
    <p:sldId id="1883" r:id="rId13"/>
    <p:sldId id="1905" r:id="rId14"/>
    <p:sldId id="1894" r:id="rId15"/>
    <p:sldId id="1884" r:id="rId16"/>
    <p:sldId id="1942" r:id="rId17"/>
    <p:sldId id="406" r:id="rId18"/>
    <p:sldId id="1799" r:id="rId19"/>
    <p:sldId id="1862" r:id="rId20"/>
    <p:sldId id="1787" r:id="rId21"/>
    <p:sldId id="1939" r:id="rId22"/>
    <p:sldId id="1780" r:id="rId23"/>
    <p:sldId id="1789" r:id="rId24"/>
    <p:sldId id="1790" r:id="rId25"/>
    <p:sldId id="1944" r:id="rId26"/>
    <p:sldId id="1781" r:id="rId27"/>
    <p:sldId id="1796" r:id="rId28"/>
    <p:sldId id="1797" r:id="rId29"/>
    <p:sldId id="1800" r:id="rId30"/>
    <p:sldId id="1801" r:id="rId31"/>
    <p:sldId id="1802" r:id="rId32"/>
    <p:sldId id="1742" r:id="rId33"/>
    <p:sldId id="1744" r:id="rId34"/>
    <p:sldId id="1791" r:id="rId35"/>
    <p:sldId id="1808" r:id="rId36"/>
    <p:sldId id="1809" r:id="rId37"/>
    <p:sldId id="1811" r:id="rId38"/>
    <p:sldId id="1877" r:id="rId39"/>
    <p:sldId id="1813" r:id="rId40"/>
    <p:sldId id="1879" r:id="rId41"/>
    <p:sldId id="1983" r:id="rId42"/>
    <p:sldId id="1985" r:id="rId43"/>
    <p:sldId id="1984" r:id="rId44"/>
    <p:sldId id="1898" r:id="rId45"/>
    <p:sldId id="1921" r:id="rId46"/>
    <p:sldId id="1922" r:id="rId47"/>
    <p:sldId id="1923" r:id="rId48"/>
    <p:sldId id="1843" r:id="rId49"/>
    <p:sldId id="1957" r:id="rId50"/>
    <p:sldId id="1958" r:id="rId51"/>
    <p:sldId id="1959" r:id="rId52"/>
    <p:sldId id="1960" r:id="rId53"/>
    <p:sldId id="1961" r:id="rId54"/>
    <p:sldId id="1962" r:id="rId55"/>
    <p:sldId id="1963" r:id="rId56"/>
    <p:sldId id="1964" r:id="rId57"/>
    <p:sldId id="1965" r:id="rId58"/>
    <p:sldId id="1966" r:id="rId59"/>
    <p:sldId id="1967" r:id="rId60"/>
    <p:sldId id="1968" r:id="rId61"/>
    <p:sldId id="1969" r:id="rId62"/>
    <p:sldId id="1970" r:id="rId63"/>
    <p:sldId id="1971" r:id="rId64"/>
    <p:sldId id="1972" r:id="rId65"/>
    <p:sldId id="1980" r:id="rId66"/>
    <p:sldId id="1982" r:id="rId67"/>
    <p:sldId id="1974" r:id="rId68"/>
    <p:sldId id="1981" r:id="rId69"/>
    <p:sldId id="1978" r:id="rId70"/>
    <p:sldId id="1976" r:id="rId71"/>
    <p:sldId id="1977" r:id="rId72"/>
    <p:sldId id="1907" r:id="rId73"/>
    <p:sldId id="1938" r:id="rId74"/>
    <p:sldId id="1941" r:id="rId75"/>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D60093"/>
    <a:srgbClr val="CC0066"/>
    <a:srgbClr val="FF0000"/>
    <a:srgbClr val="6BB76D"/>
    <a:srgbClr val="FF0066"/>
    <a:srgbClr val="60B5CC"/>
    <a:srgbClr val="008000"/>
    <a:srgbClr val="E88651"/>
    <a:srgbClr val="CC9A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26BA79-CE6B-5140-8BC3-805F35709F09}" v="1544" dt="2024-10-22T19:43:46.106"/>
    <p1510:client id="{634EDB20-34AB-963B-A235-EDD37D0DCD82}" v="25" dt="2024-10-22T03:28:11.362"/>
    <p1510:client id="{7E9338C0-0E3F-F222-A26A-44FDBBFFC18E}" v="197" dt="2024-10-22T03:26:38.610"/>
    <p1510:client id="{8BE251C5-17C7-FA39-87E0-DD7D18002035}" v="100" dt="2024-10-22T03:34:01.708"/>
  </p1510:revLst>
</p1510:revInfo>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32"/>
    <p:restoredTop sz="74310"/>
  </p:normalViewPr>
  <p:slideViewPr>
    <p:cSldViewPr snapToGrid="0">
      <p:cViewPr varScale="1">
        <p:scale>
          <a:sx n="167" d="100"/>
          <a:sy n="167" d="100"/>
        </p:scale>
        <p:origin x="8064" y="160"/>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microsoft.com/office/2016/11/relationships/changesInfo" Target="changesInfos/changesInfo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ilaos I. Kanatsoulis" userId="030ec4ea-53c0-4988-b931-860f83415eb2" providerId="ADAL" clId="{4426BA79-CE6B-5140-8BC3-805F35709F09}"/>
    <pc:docChg chg="undo custSel addSld delSld modSld sldOrd">
      <pc:chgData name="Charilaos I. Kanatsoulis" userId="030ec4ea-53c0-4988-b931-860f83415eb2" providerId="ADAL" clId="{4426BA79-CE6B-5140-8BC3-805F35709F09}" dt="2024-10-22T19:43:46.106" v="11384" actId="20577"/>
      <pc:docMkLst>
        <pc:docMk/>
      </pc:docMkLst>
      <pc:sldChg chg="modNotesTx">
        <pc:chgData name="Charilaos I. Kanatsoulis" userId="030ec4ea-53c0-4988-b931-860f83415eb2" providerId="ADAL" clId="{4426BA79-CE6B-5140-8BC3-805F35709F09}" dt="2024-10-22T15:57:40.095" v="10668" actId="20577"/>
        <pc:sldMkLst>
          <pc:docMk/>
          <pc:sldMk cId="0" sldId="256"/>
        </pc:sldMkLst>
      </pc:sldChg>
      <pc:sldChg chg="modNotesTx">
        <pc:chgData name="Charilaos I. Kanatsoulis" userId="030ec4ea-53c0-4988-b931-860f83415eb2" providerId="ADAL" clId="{4426BA79-CE6B-5140-8BC3-805F35709F09}" dt="2024-10-22T03:01:29.550" v="7663" actId="113"/>
        <pc:sldMkLst>
          <pc:docMk/>
          <pc:sldMk cId="1437333780" sldId="406"/>
        </pc:sldMkLst>
      </pc:sldChg>
      <pc:sldChg chg="modSp mod modNotesTx">
        <pc:chgData name="Charilaos I. Kanatsoulis" userId="030ec4ea-53c0-4988-b931-860f83415eb2" providerId="ADAL" clId="{4426BA79-CE6B-5140-8BC3-805F35709F09}" dt="2024-10-22T15:43:55.852" v="10565" actId="20577"/>
        <pc:sldMkLst>
          <pc:docMk/>
          <pc:sldMk cId="1589117859" sldId="973"/>
        </pc:sldMkLst>
        <pc:spChg chg="mod">
          <ac:chgData name="Charilaos I. Kanatsoulis" userId="030ec4ea-53c0-4988-b931-860f83415eb2" providerId="ADAL" clId="{4426BA79-CE6B-5140-8BC3-805F35709F09}" dt="2024-10-22T04:17:19.414" v="9009" actId="20577"/>
          <ac:spMkLst>
            <pc:docMk/>
            <pc:sldMk cId="1589117859" sldId="973"/>
            <ac:spMk id="3" creationId="{E80ADA88-DE99-4D43-B134-05A7BABB8D31}"/>
          </ac:spMkLst>
        </pc:spChg>
      </pc:sldChg>
      <pc:sldChg chg="del">
        <pc:chgData name="Charilaos I. Kanatsoulis" userId="030ec4ea-53c0-4988-b931-860f83415eb2" providerId="ADAL" clId="{4426BA79-CE6B-5140-8BC3-805F35709F09}" dt="2024-10-22T04:17:52.040" v="9011" actId="2696"/>
        <pc:sldMkLst>
          <pc:docMk/>
          <pc:sldMk cId="1682393168" sldId="1707"/>
        </pc:sldMkLst>
      </pc:sldChg>
      <pc:sldChg chg="addSp modSp add mod ord">
        <pc:chgData name="Charilaos I. Kanatsoulis" userId="030ec4ea-53c0-4988-b931-860f83415eb2" providerId="ADAL" clId="{4426BA79-CE6B-5140-8BC3-805F35709F09}" dt="2024-10-22T19:14:04.009" v="11357" actId="20578"/>
        <pc:sldMkLst>
          <pc:docMk/>
          <pc:sldMk cId="1560297948" sldId="1742"/>
        </pc:sldMkLst>
        <pc:spChg chg="mod">
          <ac:chgData name="Charilaos I. Kanatsoulis" userId="030ec4ea-53c0-4988-b931-860f83415eb2" providerId="ADAL" clId="{4426BA79-CE6B-5140-8BC3-805F35709F09}" dt="2024-10-22T19:14:01.829" v="11355" actId="20577"/>
          <ac:spMkLst>
            <pc:docMk/>
            <pc:sldMk cId="1560297948" sldId="1742"/>
            <ac:spMk id="2" creationId="{18BACB1E-936D-EA42-9A3F-6FD91119979B}"/>
          </ac:spMkLst>
        </pc:spChg>
        <pc:spChg chg="mod">
          <ac:chgData name="Charilaos I. Kanatsoulis" userId="030ec4ea-53c0-4988-b931-860f83415eb2" providerId="ADAL" clId="{4426BA79-CE6B-5140-8BC3-805F35709F09}" dt="2024-10-22T19:09:16.957" v="11119" actId="20577"/>
          <ac:spMkLst>
            <pc:docMk/>
            <pc:sldMk cId="1560297948" sldId="1742"/>
            <ac:spMk id="3" creationId="{65648EBC-C60C-FC40-A37D-4E8AF83B59B2}"/>
          </ac:spMkLst>
        </pc:spChg>
        <pc:spChg chg="mod">
          <ac:chgData name="Charilaos I. Kanatsoulis" userId="030ec4ea-53c0-4988-b931-860f83415eb2" providerId="ADAL" clId="{4426BA79-CE6B-5140-8BC3-805F35709F09}" dt="2024-10-22T13:31:51.602" v="9081" actId="1035"/>
          <ac:spMkLst>
            <pc:docMk/>
            <pc:sldMk cId="1560297948" sldId="1742"/>
            <ac:spMk id="14" creationId="{A48AE6AC-D9D3-3F4A-8C67-5F5810D8FF04}"/>
          </ac:spMkLst>
        </pc:spChg>
        <pc:spChg chg="mod">
          <ac:chgData name="Charilaos I. Kanatsoulis" userId="030ec4ea-53c0-4988-b931-860f83415eb2" providerId="ADAL" clId="{4426BA79-CE6B-5140-8BC3-805F35709F09}" dt="2024-10-22T13:31:51.602" v="9081" actId="1035"/>
          <ac:spMkLst>
            <pc:docMk/>
            <pc:sldMk cId="1560297948" sldId="1742"/>
            <ac:spMk id="15" creationId="{72126022-A397-D749-A125-3663C8B0F843}"/>
          </ac:spMkLst>
        </pc:spChg>
        <pc:spChg chg="mod">
          <ac:chgData name="Charilaos I. Kanatsoulis" userId="030ec4ea-53c0-4988-b931-860f83415eb2" providerId="ADAL" clId="{4426BA79-CE6B-5140-8BC3-805F35709F09}" dt="2024-10-22T13:31:51.602" v="9081" actId="1035"/>
          <ac:spMkLst>
            <pc:docMk/>
            <pc:sldMk cId="1560297948" sldId="1742"/>
            <ac:spMk id="16" creationId="{D83F570A-BCF6-D443-9FC0-52AB3CD91A6E}"/>
          </ac:spMkLst>
        </pc:spChg>
        <pc:grpChg chg="add mod">
          <ac:chgData name="Charilaos I. Kanatsoulis" userId="030ec4ea-53c0-4988-b931-860f83415eb2" providerId="ADAL" clId="{4426BA79-CE6B-5140-8BC3-805F35709F09}" dt="2024-10-22T13:32:28.077" v="9111" actId="1035"/>
          <ac:grpSpMkLst>
            <pc:docMk/>
            <pc:sldMk cId="1560297948" sldId="1742"/>
            <ac:grpSpMk id="7" creationId="{09409C53-D161-1A04-3B43-F4937BE01B7E}"/>
          </ac:grpSpMkLst>
        </pc:grpChg>
        <pc:picChg chg="mod">
          <ac:chgData name="Charilaos I. Kanatsoulis" userId="030ec4ea-53c0-4988-b931-860f83415eb2" providerId="ADAL" clId="{4426BA79-CE6B-5140-8BC3-805F35709F09}" dt="2024-10-22T13:31:51.602" v="9081" actId="1035"/>
          <ac:picMkLst>
            <pc:docMk/>
            <pc:sldMk cId="1560297948" sldId="1742"/>
            <ac:picMk id="8" creationId="{0B95D251-E8E4-DB42-A766-AFE74CE410CD}"/>
          </ac:picMkLst>
        </pc:picChg>
      </pc:sldChg>
      <pc:sldChg chg="modSp add del mod">
        <pc:chgData name="Charilaos I. Kanatsoulis" userId="030ec4ea-53c0-4988-b931-860f83415eb2" providerId="ADAL" clId="{4426BA79-CE6B-5140-8BC3-805F35709F09}" dt="2024-10-22T14:44:49.898" v="10423" actId="2696"/>
        <pc:sldMkLst>
          <pc:docMk/>
          <pc:sldMk cId="3009006086" sldId="1743"/>
        </pc:sldMkLst>
        <pc:spChg chg="mod">
          <ac:chgData name="Charilaos I. Kanatsoulis" userId="030ec4ea-53c0-4988-b931-860f83415eb2" providerId="ADAL" clId="{4426BA79-CE6B-5140-8BC3-805F35709F09}" dt="2024-10-22T13:24:28.314" v="9027" actId="20577"/>
          <ac:spMkLst>
            <pc:docMk/>
            <pc:sldMk cId="3009006086" sldId="1743"/>
            <ac:spMk id="2" creationId="{E1474DF9-B8AD-8547-BF65-491A658B8E51}"/>
          </ac:spMkLst>
        </pc:spChg>
      </pc:sldChg>
      <pc:sldChg chg="modSp add mod ord">
        <pc:chgData name="Charilaos I. Kanatsoulis" userId="030ec4ea-53c0-4988-b931-860f83415eb2" providerId="ADAL" clId="{4426BA79-CE6B-5140-8BC3-805F35709F09}" dt="2024-10-22T19:14:04.009" v="11357" actId="20578"/>
        <pc:sldMkLst>
          <pc:docMk/>
          <pc:sldMk cId="1365164045" sldId="1744"/>
        </pc:sldMkLst>
        <pc:spChg chg="mod">
          <ac:chgData name="Charilaos I. Kanatsoulis" userId="030ec4ea-53c0-4988-b931-860f83415eb2" providerId="ADAL" clId="{4426BA79-CE6B-5140-8BC3-805F35709F09}" dt="2024-10-22T13:32:44.779" v="9127" actId="27636"/>
          <ac:spMkLst>
            <pc:docMk/>
            <pc:sldMk cId="1365164045" sldId="1744"/>
            <ac:spMk id="2" creationId="{4552B8E4-559A-6744-A20F-AD5C4D6D056E}"/>
          </ac:spMkLst>
        </pc:spChg>
        <pc:spChg chg="mod">
          <ac:chgData name="Charilaos I. Kanatsoulis" userId="030ec4ea-53c0-4988-b931-860f83415eb2" providerId="ADAL" clId="{4426BA79-CE6B-5140-8BC3-805F35709F09}" dt="2024-10-22T13:36:42.393" v="9129" actId="20577"/>
          <ac:spMkLst>
            <pc:docMk/>
            <pc:sldMk cId="1365164045" sldId="1744"/>
            <ac:spMk id="3" creationId="{BFE14579-AA9E-9D41-B782-7159E55B071E}"/>
          </ac:spMkLst>
        </pc:spChg>
      </pc:sldChg>
      <pc:sldChg chg="add del">
        <pc:chgData name="Charilaos I. Kanatsoulis" userId="030ec4ea-53c0-4988-b931-860f83415eb2" providerId="ADAL" clId="{4426BA79-CE6B-5140-8BC3-805F35709F09}" dt="2024-10-22T13:28:21.332" v="9032" actId="2696"/>
        <pc:sldMkLst>
          <pc:docMk/>
          <pc:sldMk cId="2071647986" sldId="1746"/>
        </pc:sldMkLst>
      </pc:sldChg>
      <pc:sldChg chg="modNotesTx">
        <pc:chgData name="Charilaos I. Kanatsoulis" userId="030ec4ea-53c0-4988-b931-860f83415eb2" providerId="ADAL" clId="{4426BA79-CE6B-5140-8BC3-805F35709F09}" dt="2024-10-22T03:07:43.912" v="8156" actId="20577"/>
        <pc:sldMkLst>
          <pc:docMk/>
          <pc:sldMk cId="2201860293" sldId="1780"/>
        </pc:sldMkLst>
      </pc:sldChg>
      <pc:sldChg chg="modNotesTx">
        <pc:chgData name="Charilaos I. Kanatsoulis" userId="030ec4ea-53c0-4988-b931-860f83415eb2" providerId="ADAL" clId="{4426BA79-CE6B-5140-8BC3-805F35709F09}" dt="2024-10-22T03:09:50.491" v="8183" actId="20577"/>
        <pc:sldMkLst>
          <pc:docMk/>
          <pc:sldMk cId="1789082015" sldId="1781"/>
        </pc:sldMkLst>
      </pc:sldChg>
      <pc:sldChg chg="modNotesTx">
        <pc:chgData name="Charilaos I. Kanatsoulis" userId="030ec4ea-53c0-4988-b931-860f83415eb2" providerId="ADAL" clId="{4426BA79-CE6B-5140-8BC3-805F35709F09}" dt="2024-10-22T02:09:34.746" v="7599" actId="20577"/>
        <pc:sldMkLst>
          <pc:docMk/>
          <pc:sldMk cId="3000673541" sldId="1782"/>
        </pc:sldMkLst>
      </pc:sldChg>
      <pc:sldChg chg="modNotesTx">
        <pc:chgData name="Charilaos I. Kanatsoulis" userId="030ec4ea-53c0-4988-b931-860f83415eb2" providerId="ADAL" clId="{4426BA79-CE6B-5140-8BC3-805F35709F09}" dt="2024-10-22T18:19:24.625" v="10934" actId="113"/>
        <pc:sldMkLst>
          <pc:docMk/>
          <pc:sldMk cId="1748884919" sldId="1787"/>
        </pc:sldMkLst>
      </pc:sldChg>
      <pc:sldChg chg="modNotesTx">
        <pc:chgData name="Charilaos I. Kanatsoulis" userId="030ec4ea-53c0-4988-b931-860f83415eb2" providerId="ADAL" clId="{4426BA79-CE6B-5140-8BC3-805F35709F09}" dt="2024-10-21T07:56:33.967" v="2659"/>
        <pc:sldMkLst>
          <pc:docMk/>
          <pc:sldMk cId="778877517" sldId="1789"/>
        </pc:sldMkLst>
      </pc:sldChg>
      <pc:sldChg chg="modNotesTx">
        <pc:chgData name="Charilaos I. Kanatsoulis" userId="030ec4ea-53c0-4988-b931-860f83415eb2" providerId="ADAL" clId="{4426BA79-CE6B-5140-8BC3-805F35709F09}" dt="2024-10-21T07:56:17.383" v="2657"/>
        <pc:sldMkLst>
          <pc:docMk/>
          <pc:sldMk cId="3513096967" sldId="1790"/>
        </pc:sldMkLst>
      </pc:sldChg>
      <pc:sldChg chg="modSp add mod">
        <pc:chgData name="Charilaos I. Kanatsoulis" userId="030ec4ea-53c0-4988-b931-860f83415eb2" providerId="ADAL" clId="{4426BA79-CE6B-5140-8BC3-805F35709F09}" dt="2024-10-22T19:14:02.310" v="11356" actId="20577"/>
        <pc:sldMkLst>
          <pc:docMk/>
          <pc:sldMk cId="1654978367" sldId="1791"/>
        </pc:sldMkLst>
        <pc:spChg chg="mod">
          <ac:chgData name="Charilaos I. Kanatsoulis" userId="030ec4ea-53c0-4988-b931-860f83415eb2" providerId="ADAL" clId="{4426BA79-CE6B-5140-8BC3-805F35709F09}" dt="2024-10-22T19:14:02.310" v="11356" actId="20577"/>
          <ac:spMkLst>
            <pc:docMk/>
            <pc:sldMk cId="1654978367" sldId="1791"/>
            <ac:spMk id="2" creationId="{C91C1310-8463-9441-90F2-8CB5DEF42589}"/>
          </ac:spMkLst>
        </pc:spChg>
        <pc:spChg chg="mod">
          <ac:chgData name="Charilaos I. Kanatsoulis" userId="030ec4ea-53c0-4988-b931-860f83415eb2" providerId="ADAL" clId="{4426BA79-CE6B-5140-8BC3-805F35709F09}" dt="2024-10-22T19:09:38.359" v="11120" actId="20577"/>
          <ac:spMkLst>
            <pc:docMk/>
            <pc:sldMk cId="1654978367" sldId="1791"/>
            <ac:spMk id="3" creationId="{86496B1D-4577-5C45-9F5C-3F8CCC980EF4}"/>
          </ac:spMkLst>
        </pc:spChg>
      </pc:sldChg>
      <pc:sldChg chg="modNotesTx">
        <pc:chgData name="Charilaos I. Kanatsoulis" userId="030ec4ea-53c0-4988-b931-860f83415eb2" providerId="ADAL" clId="{4426BA79-CE6B-5140-8BC3-805F35709F09}" dt="2024-10-22T03:19:29.319" v="8376"/>
        <pc:sldMkLst>
          <pc:docMk/>
          <pc:sldMk cId="32967307" sldId="1796"/>
        </pc:sldMkLst>
      </pc:sldChg>
      <pc:sldChg chg="modNotesTx">
        <pc:chgData name="Charilaos I. Kanatsoulis" userId="030ec4ea-53c0-4988-b931-860f83415eb2" providerId="ADAL" clId="{4426BA79-CE6B-5140-8BC3-805F35709F09}" dt="2024-10-22T18:52:29.086" v="11118" actId="20577"/>
        <pc:sldMkLst>
          <pc:docMk/>
          <pc:sldMk cId="2883708281" sldId="1797"/>
        </pc:sldMkLst>
      </pc:sldChg>
      <pc:sldChg chg="modSp modNotesTx">
        <pc:chgData name="Charilaos I. Kanatsoulis" userId="030ec4ea-53c0-4988-b931-860f83415eb2" providerId="ADAL" clId="{4426BA79-CE6B-5140-8BC3-805F35709F09}" dt="2024-10-22T03:23:16.864" v="8433" actId="20577"/>
        <pc:sldMkLst>
          <pc:docMk/>
          <pc:sldMk cId="3950710855" sldId="1800"/>
        </pc:sldMkLst>
        <pc:spChg chg="mod">
          <ac:chgData name="Charilaos I. Kanatsoulis" userId="030ec4ea-53c0-4988-b931-860f83415eb2" providerId="ADAL" clId="{4426BA79-CE6B-5140-8BC3-805F35709F09}" dt="2024-10-22T03:21:15.956" v="8388" actId="20577"/>
          <ac:spMkLst>
            <pc:docMk/>
            <pc:sldMk cId="3950710855" sldId="1800"/>
            <ac:spMk id="3" creationId="{50B17377-F0A2-4E90-AC5B-66A7863DAC53}"/>
          </ac:spMkLst>
        </pc:spChg>
      </pc:sldChg>
      <pc:sldChg chg="modNotesTx">
        <pc:chgData name="Charilaos I. Kanatsoulis" userId="030ec4ea-53c0-4988-b931-860f83415eb2" providerId="ADAL" clId="{4426BA79-CE6B-5140-8BC3-805F35709F09}" dt="2024-10-22T03:34:00.892" v="8809" actId="20577"/>
        <pc:sldMkLst>
          <pc:docMk/>
          <pc:sldMk cId="2517161336" sldId="1801"/>
        </pc:sldMkLst>
      </pc:sldChg>
      <pc:sldChg chg="modNotesTx">
        <pc:chgData name="Charilaos I. Kanatsoulis" userId="030ec4ea-53c0-4988-b931-860f83415eb2" providerId="ADAL" clId="{4426BA79-CE6B-5140-8BC3-805F35709F09}" dt="2024-10-22T03:53:57.208" v="8956" actId="113"/>
        <pc:sldMkLst>
          <pc:docMk/>
          <pc:sldMk cId="774168048" sldId="1802"/>
        </pc:sldMkLst>
      </pc:sldChg>
      <pc:sldChg chg="ord modNotesTx">
        <pc:chgData name="Charilaos I. Kanatsoulis" userId="030ec4ea-53c0-4988-b931-860f83415eb2" providerId="ADAL" clId="{4426BA79-CE6B-5140-8BC3-805F35709F09}" dt="2024-10-22T19:12:12.635" v="11298" actId="20577"/>
        <pc:sldMkLst>
          <pc:docMk/>
          <pc:sldMk cId="526432873" sldId="1808"/>
        </pc:sldMkLst>
      </pc:sldChg>
      <pc:sldChg chg="modSp modNotesTx">
        <pc:chgData name="Charilaos I. Kanatsoulis" userId="030ec4ea-53c0-4988-b931-860f83415eb2" providerId="ADAL" clId="{4426BA79-CE6B-5140-8BC3-805F35709F09}" dt="2024-10-22T19:43:46.106" v="11384" actId="20577"/>
        <pc:sldMkLst>
          <pc:docMk/>
          <pc:sldMk cId="3459492163" sldId="1809"/>
        </pc:sldMkLst>
        <pc:spChg chg="mod">
          <ac:chgData name="Charilaos I. Kanatsoulis" userId="030ec4ea-53c0-4988-b931-860f83415eb2" providerId="ADAL" clId="{4426BA79-CE6B-5140-8BC3-805F35709F09}" dt="2024-10-22T19:43:46.106" v="11384" actId="20577"/>
          <ac:spMkLst>
            <pc:docMk/>
            <pc:sldMk cId="3459492163" sldId="1809"/>
            <ac:spMk id="3" creationId="{5AE07E93-345B-4AAC-91E5-36EC7997B109}"/>
          </ac:spMkLst>
        </pc:spChg>
      </pc:sldChg>
      <pc:sldChg chg="modNotesTx">
        <pc:chgData name="Charilaos I. Kanatsoulis" userId="030ec4ea-53c0-4988-b931-860f83415eb2" providerId="ADAL" clId="{4426BA79-CE6B-5140-8BC3-805F35709F09}" dt="2024-10-21T19:13:37.435" v="5215" actId="20577"/>
        <pc:sldMkLst>
          <pc:docMk/>
          <pc:sldMk cId="3410815692" sldId="1811"/>
        </pc:sldMkLst>
      </pc:sldChg>
      <pc:sldChg chg="modNotesTx">
        <pc:chgData name="Charilaos I. Kanatsoulis" userId="030ec4ea-53c0-4988-b931-860f83415eb2" providerId="ADAL" clId="{4426BA79-CE6B-5140-8BC3-805F35709F09}" dt="2024-10-21T19:19:23.595" v="5274" actId="20577"/>
        <pc:sldMkLst>
          <pc:docMk/>
          <pc:sldMk cId="26257758" sldId="1813"/>
        </pc:sldMkLst>
      </pc:sldChg>
      <pc:sldChg chg="modSp mod modNotesTx">
        <pc:chgData name="Charilaos I. Kanatsoulis" userId="030ec4ea-53c0-4988-b931-860f83415eb2" providerId="ADAL" clId="{4426BA79-CE6B-5140-8BC3-805F35709F09}" dt="2024-10-21T19:39:59.076" v="5542" actId="20577"/>
        <pc:sldMkLst>
          <pc:docMk/>
          <pc:sldMk cId="4094904171" sldId="1843"/>
        </pc:sldMkLst>
        <pc:spChg chg="mod">
          <ac:chgData name="Charilaos I. Kanatsoulis" userId="030ec4ea-53c0-4988-b931-860f83415eb2" providerId="ADAL" clId="{4426BA79-CE6B-5140-8BC3-805F35709F09}" dt="2024-10-21T19:31:17.720" v="5459" actId="20577"/>
          <ac:spMkLst>
            <pc:docMk/>
            <pc:sldMk cId="4094904171" sldId="1843"/>
            <ac:spMk id="3" creationId="{A3D95DBA-A575-274B-8C77-521F99D17D01}"/>
          </ac:spMkLst>
        </pc:spChg>
      </pc:sldChg>
      <pc:sldChg chg="modNotesTx">
        <pc:chgData name="Charilaos I. Kanatsoulis" userId="030ec4ea-53c0-4988-b931-860f83415eb2" providerId="ADAL" clId="{4426BA79-CE6B-5140-8BC3-805F35709F09}" dt="2024-10-22T02:18:17.819" v="7600" actId="113"/>
        <pc:sldMkLst>
          <pc:docMk/>
          <pc:sldMk cId="1714524807" sldId="1844"/>
        </pc:sldMkLst>
      </pc:sldChg>
      <pc:sldChg chg="delSp modSp mod">
        <pc:chgData name="Charilaos I. Kanatsoulis" userId="030ec4ea-53c0-4988-b931-860f83415eb2" providerId="ADAL" clId="{4426BA79-CE6B-5140-8BC3-805F35709F09}" dt="2024-10-22T03:27:17.916" v="8435" actId="478"/>
        <pc:sldMkLst>
          <pc:docMk/>
          <pc:sldMk cId="4184610358" sldId="1852"/>
        </pc:sldMkLst>
        <pc:spChg chg="del mod">
          <ac:chgData name="Charilaos I. Kanatsoulis" userId="030ec4ea-53c0-4988-b931-860f83415eb2" providerId="ADAL" clId="{4426BA79-CE6B-5140-8BC3-805F35709F09}" dt="2024-10-22T03:27:17.916" v="8435" actId="478"/>
          <ac:spMkLst>
            <pc:docMk/>
            <pc:sldMk cId="4184610358" sldId="1852"/>
            <ac:spMk id="7" creationId="{741395EA-6B34-3607-1D30-18D5FBE5D189}"/>
          </ac:spMkLst>
        </pc:spChg>
      </pc:sldChg>
      <pc:sldChg chg="modNotesTx">
        <pc:chgData name="Charilaos I. Kanatsoulis" userId="030ec4ea-53c0-4988-b931-860f83415eb2" providerId="ADAL" clId="{4426BA79-CE6B-5140-8BC3-805F35709F09}" dt="2024-10-22T03:18:30.841" v="8373" actId="20577"/>
        <pc:sldMkLst>
          <pc:docMk/>
          <pc:sldMk cId="2756114821" sldId="1862"/>
        </pc:sldMkLst>
      </pc:sldChg>
      <pc:sldChg chg="modNotesTx">
        <pc:chgData name="Charilaos I. Kanatsoulis" userId="030ec4ea-53c0-4988-b931-860f83415eb2" providerId="ADAL" clId="{4426BA79-CE6B-5140-8BC3-805F35709F09}" dt="2024-10-21T19:15:01.290" v="5259" actId="20577"/>
        <pc:sldMkLst>
          <pc:docMk/>
          <pc:sldMk cId="2791937550" sldId="1877"/>
        </pc:sldMkLst>
      </pc:sldChg>
      <pc:sldChg chg="modNotesTx">
        <pc:chgData name="Charilaos I. Kanatsoulis" userId="030ec4ea-53c0-4988-b931-860f83415eb2" providerId="ADAL" clId="{4426BA79-CE6B-5140-8BC3-805F35709F09}" dt="2024-10-21T19:20:06.294" v="5281" actId="20577"/>
        <pc:sldMkLst>
          <pc:docMk/>
          <pc:sldMk cId="4241766781" sldId="1879"/>
        </pc:sldMkLst>
      </pc:sldChg>
      <pc:sldChg chg="modNotesTx">
        <pc:chgData name="Charilaos I. Kanatsoulis" userId="030ec4ea-53c0-4988-b931-860f83415eb2" providerId="ADAL" clId="{4426BA79-CE6B-5140-8BC3-805F35709F09}" dt="2024-10-22T02:22:13.387" v="7627" actId="20577"/>
        <pc:sldMkLst>
          <pc:docMk/>
          <pc:sldMk cId="1750889996" sldId="1883"/>
        </pc:sldMkLst>
      </pc:sldChg>
      <pc:sldChg chg="modSp mod">
        <pc:chgData name="Charilaos I. Kanatsoulis" userId="030ec4ea-53c0-4988-b931-860f83415eb2" providerId="ADAL" clId="{4426BA79-CE6B-5140-8BC3-805F35709F09}" dt="2024-10-22T02:38:03.054" v="7661" actId="5793"/>
        <pc:sldMkLst>
          <pc:docMk/>
          <pc:sldMk cId="3865947994" sldId="1884"/>
        </pc:sldMkLst>
        <pc:spChg chg="mod">
          <ac:chgData name="Charilaos I. Kanatsoulis" userId="030ec4ea-53c0-4988-b931-860f83415eb2" providerId="ADAL" clId="{4426BA79-CE6B-5140-8BC3-805F35709F09}" dt="2024-10-22T02:38:03.054" v="7661" actId="5793"/>
          <ac:spMkLst>
            <pc:docMk/>
            <pc:sldMk cId="3865947994" sldId="1884"/>
            <ac:spMk id="3" creationId="{5599145D-E425-038D-C1EF-41E09649A10A}"/>
          </ac:spMkLst>
        </pc:spChg>
      </pc:sldChg>
      <pc:sldChg chg="modSp mod modNotesTx">
        <pc:chgData name="Charilaos I. Kanatsoulis" userId="030ec4ea-53c0-4988-b931-860f83415eb2" providerId="ADAL" clId="{4426BA79-CE6B-5140-8BC3-805F35709F09}" dt="2024-10-22T17:59:12.849" v="10933" actId="20577"/>
        <pc:sldMkLst>
          <pc:docMk/>
          <pc:sldMk cId="870867838" sldId="1891"/>
        </pc:sldMkLst>
        <pc:spChg chg="mod">
          <ac:chgData name="Charilaos I. Kanatsoulis" userId="030ec4ea-53c0-4988-b931-860f83415eb2" providerId="ADAL" clId="{4426BA79-CE6B-5140-8BC3-805F35709F09}" dt="2024-10-22T17:59:12.849" v="10933" actId="20577"/>
          <ac:spMkLst>
            <pc:docMk/>
            <pc:sldMk cId="870867838" sldId="1891"/>
            <ac:spMk id="8" creationId="{6178006F-DBD2-3A3F-0D81-4920ECFF54CF}"/>
          </ac:spMkLst>
        </pc:spChg>
      </pc:sldChg>
      <pc:sldChg chg="modNotesTx">
        <pc:chgData name="Charilaos I. Kanatsoulis" userId="030ec4ea-53c0-4988-b931-860f83415eb2" providerId="ADAL" clId="{4426BA79-CE6B-5140-8BC3-805F35709F09}" dt="2024-10-21T07:25:29.099" v="651" actId="20577"/>
        <pc:sldMkLst>
          <pc:docMk/>
          <pc:sldMk cId="3844044912" sldId="1892"/>
        </pc:sldMkLst>
      </pc:sldChg>
      <pc:sldChg chg="modNotesTx">
        <pc:chgData name="Charilaos I. Kanatsoulis" userId="030ec4ea-53c0-4988-b931-860f83415eb2" providerId="ADAL" clId="{4426BA79-CE6B-5140-8BC3-805F35709F09}" dt="2024-10-22T17:33:20.925" v="10800" actId="113"/>
        <pc:sldMkLst>
          <pc:docMk/>
          <pc:sldMk cId="458489983" sldId="1894"/>
        </pc:sldMkLst>
      </pc:sldChg>
      <pc:sldChg chg="del mod modShow modNotesTx">
        <pc:chgData name="Charilaos I. Kanatsoulis" userId="030ec4ea-53c0-4988-b931-860f83415eb2" providerId="ADAL" clId="{4426BA79-CE6B-5140-8BC3-805F35709F09}" dt="2024-10-22T02:33:36.055" v="7640" actId="2696"/>
        <pc:sldMkLst>
          <pc:docMk/>
          <pc:sldMk cId="3722954068" sldId="1895"/>
        </pc:sldMkLst>
      </pc:sldChg>
      <pc:sldChg chg="del">
        <pc:chgData name="Charilaos I. Kanatsoulis" userId="030ec4ea-53c0-4988-b931-860f83415eb2" providerId="ADAL" clId="{4426BA79-CE6B-5140-8BC3-805F35709F09}" dt="2024-10-22T04:17:52.040" v="9011" actId="2696"/>
        <pc:sldMkLst>
          <pc:docMk/>
          <pc:sldMk cId="1066021897" sldId="1896"/>
        </pc:sldMkLst>
      </pc:sldChg>
      <pc:sldChg chg="del">
        <pc:chgData name="Charilaos I. Kanatsoulis" userId="030ec4ea-53c0-4988-b931-860f83415eb2" providerId="ADAL" clId="{4426BA79-CE6B-5140-8BC3-805F35709F09}" dt="2024-10-22T04:17:52.040" v="9011" actId="2696"/>
        <pc:sldMkLst>
          <pc:docMk/>
          <pc:sldMk cId="1111294795" sldId="1897"/>
        </pc:sldMkLst>
      </pc:sldChg>
      <pc:sldChg chg="modNotesTx">
        <pc:chgData name="Charilaos I. Kanatsoulis" userId="030ec4ea-53c0-4988-b931-860f83415eb2" providerId="ADAL" clId="{4426BA79-CE6B-5140-8BC3-805F35709F09}" dt="2024-10-21T19:21:08.480" v="5350" actId="20577"/>
        <pc:sldMkLst>
          <pc:docMk/>
          <pc:sldMk cId="1342277022" sldId="1898"/>
        </pc:sldMkLst>
      </pc:sldChg>
      <pc:sldChg chg="modNotesTx">
        <pc:chgData name="Charilaos I. Kanatsoulis" userId="030ec4ea-53c0-4988-b931-860f83415eb2" providerId="ADAL" clId="{4426BA79-CE6B-5140-8BC3-805F35709F09}" dt="2024-10-21T07:42:22.710" v="2039" actId="20577"/>
        <pc:sldMkLst>
          <pc:docMk/>
          <pc:sldMk cId="3328980648" sldId="1905"/>
        </pc:sldMkLst>
      </pc:sldChg>
      <pc:sldChg chg="del">
        <pc:chgData name="Charilaos I. Kanatsoulis" userId="030ec4ea-53c0-4988-b931-860f83415eb2" providerId="ADAL" clId="{4426BA79-CE6B-5140-8BC3-805F35709F09}" dt="2024-10-22T04:11:09.509" v="8958" actId="2696"/>
        <pc:sldMkLst>
          <pc:docMk/>
          <pc:sldMk cId="2562517104" sldId="1908"/>
        </pc:sldMkLst>
      </pc:sldChg>
      <pc:sldChg chg="del">
        <pc:chgData name="Charilaos I. Kanatsoulis" userId="030ec4ea-53c0-4988-b931-860f83415eb2" providerId="ADAL" clId="{4426BA79-CE6B-5140-8BC3-805F35709F09}" dt="2024-10-22T04:11:09.509" v="8958" actId="2696"/>
        <pc:sldMkLst>
          <pc:docMk/>
          <pc:sldMk cId="1126776811" sldId="1909"/>
        </pc:sldMkLst>
      </pc:sldChg>
      <pc:sldChg chg="del">
        <pc:chgData name="Charilaos I. Kanatsoulis" userId="030ec4ea-53c0-4988-b931-860f83415eb2" providerId="ADAL" clId="{4426BA79-CE6B-5140-8BC3-805F35709F09}" dt="2024-10-22T04:11:09.509" v="8958" actId="2696"/>
        <pc:sldMkLst>
          <pc:docMk/>
          <pc:sldMk cId="476657176" sldId="1910"/>
        </pc:sldMkLst>
      </pc:sldChg>
      <pc:sldChg chg="del">
        <pc:chgData name="Charilaos I. Kanatsoulis" userId="030ec4ea-53c0-4988-b931-860f83415eb2" providerId="ADAL" clId="{4426BA79-CE6B-5140-8BC3-805F35709F09}" dt="2024-10-22T04:11:09.509" v="8958" actId="2696"/>
        <pc:sldMkLst>
          <pc:docMk/>
          <pc:sldMk cId="1259891550" sldId="1911"/>
        </pc:sldMkLst>
      </pc:sldChg>
      <pc:sldChg chg="del">
        <pc:chgData name="Charilaos I. Kanatsoulis" userId="030ec4ea-53c0-4988-b931-860f83415eb2" providerId="ADAL" clId="{4426BA79-CE6B-5140-8BC3-805F35709F09}" dt="2024-10-22T04:11:09.509" v="8958" actId="2696"/>
        <pc:sldMkLst>
          <pc:docMk/>
          <pc:sldMk cId="2346046471" sldId="1912"/>
        </pc:sldMkLst>
      </pc:sldChg>
      <pc:sldChg chg="del">
        <pc:chgData name="Charilaos I. Kanatsoulis" userId="030ec4ea-53c0-4988-b931-860f83415eb2" providerId="ADAL" clId="{4426BA79-CE6B-5140-8BC3-805F35709F09}" dt="2024-10-22T04:11:09.509" v="8958" actId="2696"/>
        <pc:sldMkLst>
          <pc:docMk/>
          <pc:sldMk cId="1169833035" sldId="1913"/>
        </pc:sldMkLst>
      </pc:sldChg>
      <pc:sldChg chg="del">
        <pc:chgData name="Charilaos I. Kanatsoulis" userId="030ec4ea-53c0-4988-b931-860f83415eb2" providerId="ADAL" clId="{4426BA79-CE6B-5140-8BC3-805F35709F09}" dt="2024-10-22T04:11:09.509" v="8958" actId="2696"/>
        <pc:sldMkLst>
          <pc:docMk/>
          <pc:sldMk cId="3638950022" sldId="1914"/>
        </pc:sldMkLst>
      </pc:sldChg>
      <pc:sldChg chg="del">
        <pc:chgData name="Charilaos I. Kanatsoulis" userId="030ec4ea-53c0-4988-b931-860f83415eb2" providerId="ADAL" clId="{4426BA79-CE6B-5140-8BC3-805F35709F09}" dt="2024-10-22T04:11:09.509" v="8958" actId="2696"/>
        <pc:sldMkLst>
          <pc:docMk/>
          <pc:sldMk cId="3933580378" sldId="1915"/>
        </pc:sldMkLst>
      </pc:sldChg>
      <pc:sldChg chg="del">
        <pc:chgData name="Charilaos I. Kanatsoulis" userId="030ec4ea-53c0-4988-b931-860f83415eb2" providerId="ADAL" clId="{4426BA79-CE6B-5140-8BC3-805F35709F09}" dt="2024-10-22T04:11:09.509" v="8958" actId="2696"/>
        <pc:sldMkLst>
          <pc:docMk/>
          <pc:sldMk cId="3020715078" sldId="1916"/>
        </pc:sldMkLst>
      </pc:sldChg>
      <pc:sldChg chg="del">
        <pc:chgData name="Charilaos I. Kanatsoulis" userId="030ec4ea-53c0-4988-b931-860f83415eb2" providerId="ADAL" clId="{4426BA79-CE6B-5140-8BC3-805F35709F09}" dt="2024-10-22T04:11:09.509" v="8958" actId="2696"/>
        <pc:sldMkLst>
          <pc:docMk/>
          <pc:sldMk cId="2840881103" sldId="1917"/>
        </pc:sldMkLst>
      </pc:sldChg>
      <pc:sldChg chg="del">
        <pc:chgData name="Charilaos I. Kanatsoulis" userId="030ec4ea-53c0-4988-b931-860f83415eb2" providerId="ADAL" clId="{4426BA79-CE6B-5140-8BC3-805F35709F09}" dt="2024-10-22T04:11:09.509" v="8958" actId="2696"/>
        <pc:sldMkLst>
          <pc:docMk/>
          <pc:sldMk cId="2914544065" sldId="1918"/>
        </pc:sldMkLst>
      </pc:sldChg>
      <pc:sldChg chg="del">
        <pc:chgData name="Charilaos I. Kanatsoulis" userId="030ec4ea-53c0-4988-b931-860f83415eb2" providerId="ADAL" clId="{4426BA79-CE6B-5140-8BC3-805F35709F09}" dt="2024-10-22T04:11:09.509" v="8958" actId="2696"/>
        <pc:sldMkLst>
          <pc:docMk/>
          <pc:sldMk cId="1896975542" sldId="1919"/>
        </pc:sldMkLst>
      </pc:sldChg>
      <pc:sldChg chg="modNotesTx">
        <pc:chgData name="Charilaos I. Kanatsoulis" userId="030ec4ea-53c0-4988-b931-860f83415eb2" providerId="ADAL" clId="{4426BA79-CE6B-5140-8BC3-805F35709F09}" dt="2024-10-21T19:22:54.389" v="5378" actId="20577"/>
        <pc:sldMkLst>
          <pc:docMk/>
          <pc:sldMk cId="3278798683" sldId="1922"/>
        </pc:sldMkLst>
      </pc:sldChg>
      <pc:sldChg chg="modSp mod modNotesTx">
        <pc:chgData name="Charilaos I. Kanatsoulis" userId="030ec4ea-53c0-4988-b931-860f83415eb2" providerId="ADAL" clId="{4426BA79-CE6B-5140-8BC3-805F35709F09}" dt="2024-10-21T19:28:28.406" v="5453" actId="20577"/>
        <pc:sldMkLst>
          <pc:docMk/>
          <pc:sldMk cId="1760836876" sldId="1923"/>
        </pc:sldMkLst>
        <pc:spChg chg="mod">
          <ac:chgData name="Charilaos I. Kanatsoulis" userId="030ec4ea-53c0-4988-b931-860f83415eb2" providerId="ADAL" clId="{4426BA79-CE6B-5140-8BC3-805F35709F09}" dt="2024-10-21T19:28:28.406" v="5453" actId="20577"/>
          <ac:spMkLst>
            <pc:docMk/>
            <pc:sldMk cId="1760836876" sldId="1923"/>
            <ac:spMk id="3" creationId="{5AF492F6-4F0E-3502-B7D5-D43D63F34276}"/>
          </ac:spMkLst>
        </pc:spChg>
      </pc:sldChg>
      <pc:sldChg chg="del">
        <pc:chgData name="Charilaos I. Kanatsoulis" userId="030ec4ea-53c0-4988-b931-860f83415eb2" providerId="ADAL" clId="{4426BA79-CE6B-5140-8BC3-805F35709F09}" dt="2024-10-22T04:17:52.040" v="9011" actId="2696"/>
        <pc:sldMkLst>
          <pc:docMk/>
          <pc:sldMk cId="1310678099" sldId="1926"/>
        </pc:sldMkLst>
      </pc:sldChg>
      <pc:sldChg chg="del ord">
        <pc:chgData name="Charilaos I. Kanatsoulis" userId="030ec4ea-53c0-4988-b931-860f83415eb2" providerId="ADAL" clId="{4426BA79-CE6B-5140-8BC3-805F35709F09}" dt="2024-10-22T04:17:52.040" v="9011" actId="2696"/>
        <pc:sldMkLst>
          <pc:docMk/>
          <pc:sldMk cId="1845652253" sldId="1928"/>
        </pc:sldMkLst>
      </pc:sldChg>
      <pc:sldChg chg="del">
        <pc:chgData name="Charilaos I. Kanatsoulis" userId="030ec4ea-53c0-4988-b931-860f83415eb2" providerId="ADAL" clId="{4426BA79-CE6B-5140-8BC3-805F35709F09}" dt="2024-10-22T04:17:52.040" v="9011" actId="2696"/>
        <pc:sldMkLst>
          <pc:docMk/>
          <pc:sldMk cId="3617066409" sldId="1930"/>
        </pc:sldMkLst>
      </pc:sldChg>
      <pc:sldChg chg="modNotesTx">
        <pc:chgData name="Charilaos I. Kanatsoulis" userId="030ec4ea-53c0-4988-b931-860f83415eb2" providerId="ADAL" clId="{4426BA79-CE6B-5140-8BC3-805F35709F09}" dt="2024-10-22T17:42:19.815" v="10926" actId="113"/>
        <pc:sldMkLst>
          <pc:docMk/>
          <pc:sldMk cId="1318382930" sldId="1932"/>
        </pc:sldMkLst>
      </pc:sldChg>
      <pc:sldChg chg="modNotesTx">
        <pc:chgData name="Charilaos I. Kanatsoulis" userId="030ec4ea-53c0-4988-b931-860f83415eb2" providerId="ADAL" clId="{4426BA79-CE6B-5140-8BC3-805F35709F09}" dt="2024-10-22T15:58:46.783" v="10671" actId="113"/>
        <pc:sldMkLst>
          <pc:docMk/>
          <pc:sldMk cId="527176655" sldId="1933"/>
        </pc:sldMkLst>
      </pc:sldChg>
      <pc:sldChg chg="del">
        <pc:chgData name="Charilaos I. Kanatsoulis" userId="030ec4ea-53c0-4988-b931-860f83415eb2" providerId="ADAL" clId="{4426BA79-CE6B-5140-8BC3-805F35709F09}" dt="2024-10-22T04:17:52.040" v="9011" actId="2696"/>
        <pc:sldMkLst>
          <pc:docMk/>
          <pc:sldMk cId="2340922798" sldId="1936"/>
        </pc:sldMkLst>
      </pc:sldChg>
      <pc:sldChg chg="del">
        <pc:chgData name="Charilaos I. Kanatsoulis" userId="030ec4ea-53c0-4988-b931-860f83415eb2" providerId="ADAL" clId="{4426BA79-CE6B-5140-8BC3-805F35709F09}" dt="2024-10-22T04:17:52.040" v="9011" actId="2696"/>
        <pc:sldMkLst>
          <pc:docMk/>
          <pc:sldMk cId="2720298359" sldId="1937"/>
        </pc:sldMkLst>
      </pc:sldChg>
      <pc:sldChg chg="modSp mod">
        <pc:chgData name="Charilaos I. Kanatsoulis" userId="030ec4ea-53c0-4988-b931-860f83415eb2" providerId="ADAL" clId="{4426BA79-CE6B-5140-8BC3-805F35709F09}" dt="2024-10-22T13:40:43.527" v="9136" actId="27636"/>
        <pc:sldMkLst>
          <pc:docMk/>
          <pc:sldMk cId="3709600073" sldId="1938"/>
        </pc:sldMkLst>
        <pc:spChg chg="mod">
          <ac:chgData name="Charilaos I. Kanatsoulis" userId="030ec4ea-53c0-4988-b931-860f83415eb2" providerId="ADAL" clId="{4426BA79-CE6B-5140-8BC3-805F35709F09}" dt="2024-10-22T13:40:43.527" v="9136" actId="27636"/>
          <ac:spMkLst>
            <pc:docMk/>
            <pc:sldMk cId="3709600073" sldId="1938"/>
            <ac:spMk id="3" creationId="{E80ADA88-DE99-4D43-B134-05A7BABB8D31}"/>
          </ac:spMkLst>
        </pc:spChg>
      </pc:sldChg>
      <pc:sldChg chg="modNotesTx">
        <pc:chgData name="Charilaos I. Kanatsoulis" userId="030ec4ea-53c0-4988-b931-860f83415eb2" providerId="ADAL" clId="{4426BA79-CE6B-5140-8BC3-805F35709F09}" dt="2024-10-22T18:32:10.549" v="10950" actId="113"/>
        <pc:sldMkLst>
          <pc:docMk/>
          <pc:sldMk cId="3722274552" sldId="1939"/>
        </pc:sldMkLst>
      </pc:sldChg>
      <pc:sldChg chg="del ord">
        <pc:chgData name="Charilaos I. Kanatsoulis" userId="030ec4ea-53c0-4988-b931-860f83415eb2" providerId="ADAL" clId="{4426BA79-CE6B-5140-8BC3-805F35709F09}" dt="2024-10-22T04:17:52.040" v="9011" actId="2696"/>
        <pc:sldMkLst>
          <pc:docMk/>
          <pc:sldMk cId="687965114" sldId="1940"/>
        </pc:sldMkLst>
      </pc:sldChg>
      <pc:sldChg chg="modSp add mod modNotesTx">
        <pc:chgData name="Charilaos I. Kanatsoulis" userId="030ec4ea-53c0-4988-b931-860f83415eb2" providerId="ADAL" clId="{4426BA79-CE6B-5140-8BC3-805F35709F09}" dt="2024-10-22T17:34:49.652" v="10828" actId="20577"/>
        <pc:sldMkLst>
          <pc:docMk/>
          <pc:sldMk cId="1918304117" sldId="1942"/>
        </pc:sldMkLst>
        <pc:spChg chg="mod">
          <ac:chgData name="Charilaos I. Kanatsoulis" userId="030ec4ea-53c0-4988-b931-860f83415eb2" providerId="ADAL" clId="{4426BA79-CE6B-5140-8BC3-805F35709F09}" dt="2024-10-22T02:37:34.107" v="7642" actId="5793"/>
          <ac:spMkLst>
            <pc:docMk/>
            <pc:sldMk cId="1918304117" sldId="1942"/>
            <ac:spMk id="3" creationId="{33AD6C00-2EEF-C092-075C-4AA85C1D9399}"/>
          </ac:spMkLst>
        </pc:spChg>
      </pc:sldChg>
      <pc:sldChg chg="addSp delSp modSp add mod modNotesTx">
        <pc:chgData name="Charilaos I. Kanatsoulis" userId="030ec4ea-53c0-4988-b931-860f83415eb2" providerId="ADAL" clId="{4426BA79-CE6B-5140-8BC3-805F35709F09}" dt="2024-10-22T18:35:32.231" v="10951" actId="20577"/>
        <pc:sldMkLst>
          <pc:docMk/>
          <pc:sldMk cId="2321951267" sldId="1944"/>
        </pc:sldMkLst>
        <pc:spChg chg="mod">
          <ac:chgData name="Charilaos I. Kanatsoulis" userId="030ec4ea-53c0-4988-b931-860f83415eb2" providerId="ADAL" clId="{4426BA79-CE6B-5140-8BC3-805F35709F09}" dt="2024-10-22T03:15:12.281" v="8308" actId="20577"/>
          <ac:spMkLst>
            <pc:docMk/>
            <pc:sldMk cId="2321951267" sldId="1944"/>
            <ac:spMk id="3" creationId="{1F2682D1-7E4F-DE08-F54A-D0DFC548FEB8}"/>
          </ac:spMkLst>
        </pc:spChg>
        <pc:spChg chg="del">
          <ac:chgData name="Charilaos I. Kanatsoulis" userId="030ec4ea-53c0-4988-b931-860f83415eb2" providerId="ADAL" clId="{4426BA79-CE6B-5140-8BC3-805F35709F09}" dt="2024-10-22T03:13:33.208" v="8185" actId="478"/>
          <ac:spMkLst>
            <pc:docMk/>
            <pc:sldMk cId="2321951267" sldId="1944"/>
            <ac:spMk id="7" creationId="{07C271A3-F515-97E9-1275-8A4F3A858804}"/>
          </ac:spMkLst>
        </pc:spChg>
        <pc:spChg chg="del">
          <ac:chgData name="Charilaos I. Kanatsoulis" userId="030ec4ea-53c0-4988-b931-860f83415eb2" providerId="ADAL" clId="{4426BA79-CE6B-5140-8BC3-805F35709F09}" dt="2024-10-22T03:14:03.107" v="8274" actId="478"/>
          <ac:spMkLst>
            <pc:docMk/>
            <pc:sldMk cId="2321951267" sldId="1944"/>
            <ac:spMk id="9" creationId="{5622CA58-5C39-99B6-05A6-C8F6CD38CC22}"/>
          </ac:spMkLst>
        </pc:spChg>
        <pc:spChg chg="add mod">
          <ac:chgData name="Charilaos I. Kanatsoulis" userId="030ec4ea-53c0-4988-b931-860f83415eb2" providerId="ADAL" clId="{4426BA79-CE6B-5140-8BC3-805F35709F09}" dt="2024-10-22T03:13:52.397" v="8271" actId="1035"/>
          <ac:spMkLst>
            <pc:docMk/>
            <pc:sldMk cId="2321951267" sldId="1944"/>
            <ac:spMk id="10" creationId="{E38F119A-A16B-F13E-0E2D-2C45D80A1D40}"/>
          </ac:spMkLst>
        </pc:spChg>
        <pc:spChg chg="del">
          <ac:chgData name="Charilaos I. Kanatsoulis" userId="030ec4ea-53c0-4988-b931-860f83415eb2" providerId="ADAL" clId="{4426BA79-CE6B-5140-8BC3-805F35709F09}" dt="2024-10-22T03:14:01.150" v="8273" actId="478"/>
          <ac:spMkLst>
            <pc:docMk/>
            <pc:sldMk cId="2321951267" sldId="1944"/>
            <ac:spMk id="11" creationId="{C593C34A-583E-91CB-BDFA-8A6E61251240}"/>
          </ac:spMkLst>
        </pc:spChg>
        <pc:spChg chg="mod">
          <ac:chgData name="Charilaos I. Kanatsoulis" userId="030ec4ea-53c0-4988-b931-860f83415eb2" providerId="ADAL" clId="{4426BA79-CE6B-5140-8BC3-805F35709F09}" dt="2024-10-22T03:15:53.240" v="8312"/>
          <ac:spMkLst>
            <pc:docMk/>
            <pc:sldMk cId="2321951267" sldId="1944"/>
            <ac:spMk id="12" creationId="{3E5F6F93-1DD8-81E9-3B21-08C655B6B92D}"/>
          </ac:spMkLst>
        </pc:spChg>
        <pc:spChg chg="del">
          <ac:chgData name="Charilaos I. Kanatsoulis" userId="030ec4ea-53c0-4988-b931-860f83415eb2" providerId="ADAL" clId="{4426BA79-CE6B-5140-8BC3-805F35709F09}" dt="2024-10-22T03:13:59.216" v="8272" actId="478"/>
          <ac:spMkLst>
            <pc:docMk/>
            <pc:sldMk cId="2321951267" sldId="1944"/>
            <ac:spMk id="13" creationId="{B870C606-63B0-F453-3C78-A898DC6EC3B0}"/>
          </ac:spMkLst>
        </pc:spChg>
        <pc:spChg chg="del">
          <ac:chgData name="Charilaos I. Kanatsoulis" userId="030ec4ea-53c0-4988-b931-860f83415eb2" providerId="ADAL" clId="{4426BA79-CE6B-5140-8BC3-805F35709F09}" dt="2024-10-22T03:14:07.855" v="8276" actId="478"/>
          <ac:spMkLst>
            <pc:docMk/>
            <pc:sldMk cId="2321951267" sldId="1944"/>
            <ac:spMk id="14" creationId="{92C6156A-FA0E-6B4D-8454-49DCEF1AB81C}"/>
          </ac:spMkLst>
        </pc:spChg>
        <pc:picChg chg="del">
          <ac:chgData name="Charilaos I. Kanatsoulis" userId="030ec4ea-53c0-4988-b931-860f83415eb2" providerId="ADAL" clId="{4426BA79-CE6B-5140-8BC3-805F35709F09}" dt="2024-10-22T03:14:04.954" v="8275" actId="478"/>
          <ac:picMkLst>
            <pc:docMk/>
            <pc:sldMk cId="2321951267" sldId="1944"/>
            <ac:picMk id="8" creationId="{B9848546-89B9-5122-0116-AC48D2C8CC9D}"/>
          </ac:picMkLst>
        </pc:picChg>
      </pc:sldChg>
      <pc:sldChg chg="add del">
        <pc:chgData name="Charilaos I. Kanatsoulis" userId="030ec4ea-53c0-4988-b931-860f83415eb2" providerId="ADAL" clId="{4426BA79-CE6B-5140-8BC3-805F35709F09}" dt="2024-10-22T04:16:46.025" v="9004" actId="2696"/>
        <pc:sldMkLst>
          <pc:docMk/>
          <pc:sldMk cId="660337246" sldId="1945"/>
        </pc:sldMkLst>
      </pc:sldChg>
      <pc:sldChg chg="add del">
        <pc:chgData name="Charilaos I. Kanatsoulis" userId="030ec4ea-53c0-4988-b931-860f83415eb2" providerId="ADAL" clId="{4426BA79-CE6B-5140-8BC3-805F35709F09}" dt="2024-10-22T04:16:46.025" v="9004" actId="2696"/>
        <pc:sldMkLst>
          <pc:docMk/>
          <pc:sldMk cId="3665494420" sldId="1946"/>
        </pc:sldMkLst>
      </pc:sldChg>
      <pc:sldChg chg="add del">
        <pc:chgData name="Charilaos I. Kanatsoulis" userId="030ec4ea-53c0-4988-b931-860f83415eb2" providerId="ADAL" clId="{4426BA79-CE6B-5140-8BC3-805F35709F09}" dt="2024-10-22T04:16:46.025" v="9004" actId="2696"/>
        <pc:sldMkLst>
          <pc:docMk/>
          <pc:sldMk cId="2204781313" sldId="1947"/>
        </pc:sldMkLst>
      </pc:sldChg>
      <pc:sldChg chg="add del">
        <pc:chgData name="Charilaos I. Kanatsoulis" userId="030ec4ea-53c0-4988-b931-860f83415eb2" providerId="ADAL" clId="{4426BA79-CE6B-5140-8BC3-805F35709F09}" dt="2024-10-22T04:16:46.025" v="9004" actId="2696"/>
        <pc:sldMkLst>
          <pc:docMk/>
          <pc:sldMk cId="554502525" sldId="1948"/>
        </pc:sldMkLst>
      </pc:sldChg>
      <pc:sldChg chg="add del">
        <pc:chgData name="Charilaos I. Kanatsoulis" userId="030ec4ea-53c0-4988-b931-860f83415eb2" providerId="ADAL" clId="{4426BA79-CE6B-5140-8BC3-805F35709F09}" dt="2024-10-22T04:16:46.025" v="9004" actId="2696"/>
        <pc:sldMkLst>
          <pc:docMk/>
          <pc:sldMk cId="3150167007" sldId="1949"/>
        </pc:sldMkLst>
      </pc:sldChg>
      <pc:sldChg chg="modSp add del">
        <pc:chgData name="Charilaos I. Kanatsoulis" userId="030ec4ea-53c0-4988-b931-860f83415eb2" providerId="ADAL" clId="{4426BA79-CE6B-5140-8BC3-805F35709F09}" dt="2024-10-22T04:16:46.025" v="9004" actId="2696"/>
        <pc:sldMkLst>
          <pc:docMk/>
          <pc:sldMk cId="3755959148" sldId="1950"/>
        </pc:sldMkLst>
        <pc:spChg chg="mod">
          <ac:chgData name="Charilaos I. Kanatsoulis" userId="030ec4ea-53c0-4988-b931-860f83415eb2" providerId="ADAL" clId="{4426BA79-CE6B-5140-8BC3-805F35709F09}" dt="2024-10-22T04:14:30.319" v="9002" actId="20577"/>
          <ac:spMkLst>
            <pc:docMk/>
            <pc:sldMk cId="3755959148" sldId="1950"/>
            <ac:spMk id="3" creationId="{19CA7C2B-CC9B-3AAC-508D-B740444B5FC8}"/>
          </ac:spMkLst>
        </pc:spChg>
      </pc:sldChg>
      <pc:sldChg chg="add del">
        <pc:chgData name="Charilaos I. Kanatsoulis" userId="030ec4ea-53c0-4988-b931-860f83415eb2" providerId="ADAL" clId="{4426BA79-CE6B-5140-8BC3-805F35709F09}" dt="2024-10-22T04:16:46.025" v="9004" actId="2696"/>
        <pc:sldMkLst>
          <pc:docMk/>
          <pc:sldMk cId="1153438405" sldId="1951"/>
        </pc:sldMkLst>
      </pc:sldChg>
      <pc:sldChg chg="add del">
        <pc:chgData name="Charilaos I. Kanatsoulis" userId="030ec4ea-53c0-4988-b931-860f83415eb2" providerId="ADAL" clId="{4426BA79-CE6B-5140-8BC3-805F35709F09}" dt="2024-10-22T04:16:46.025" v="9004" actId="2696"/>
        <pc:sldMkLst>
          <pc:docMk/>
          <pc:sldMk cId="1823815391" sldId="1952"/>
        </pc:sldMkLst>
      </pc:sldChg>
      <pc:sldChg chg="add del">
        <pc:chgData name="Charilaos I. Kanatsoulis" userId="030ec4ea-53c0-4988-b931-860f83415eb2" providerId="ADAL" clId="{4426BA79-CE6B-5140-8BC3-805F35709F09}" dt="2024-10-22T04:16:46.025" v="9004" actId="2696"/>
        <pc:sldMkLst>
          <pc:docMk/>
          <pc:sldMk cId="3558459138" sldId="1953"/>
        </pc:sldMkLst>
      </pc:sldChg>
      <pc:sldChg chg="add del">
        <pc:chgData name="Charilaos I. Kanatsoulis" userId="030ec4ea-53c0-4988-b931-860f83415eb2" providerId="ADAL" clId="{4426BA79-CE6B-5140-8BC3-805F35709F09}" dt="2024-10-22T04:16:46.025" v="9004" actId="2696"/>
        <pc:sldMkLst>
          <pc:docMk/>
          <pc:sldMk cId="3661508944" sldId="1954"/>
        </pc:sldMkLst>
      </pc:sldChg>
      <pc:sldChg chg="add del">
        <pc:chgData name="Charilaos I. Kanatsoulis" userId="030ec4ea-53c0-4988-b931-860f83415eb2" providerId="ADAL" clId="{4426BA79-CE6B-5140-8BC3-805F35709F09}" dt="2024-10-22T04:16:46.025" v="9004" actId="2696"/>
        <pc:sldMkLst>
          <pc:docMk/>
          <pc:sldMk cId="1095687211" sldId="1955"/>
        </pc:sldMkLst>
      </pc:sldChg>
      <pc:sldChg chg="add del">
        <pc:chgData name="Charilaos I. Kanatsoulis" userId="030ec4ea-53c0-4988-b931-860f83415eb2" providerId="ADAL" clId="{4426BA79-CE6B-5140-8BC3-805F35709F09}" dt="2024-10-22T04:16:46.025" v="9004" actId="2696"/>
        <pc:sldMkLst>
          <pc:docMk/>
          <pc:sldMk cId="2141290671" sldId="1956"/>
        </pc:sldMkLst>
      </pc:sldChg>
      <pc:sldChg chg="add">
        <pc:chgData name="Charilaos I. Kanatsoulis" userId="030ec4ea-53c0-4988-b931-860f83415eb2" providerId="ADAL" clId="{4426BA79-CE6B-5140-8BC3-805F35709F09}" dt="2024-10-22T04:16:17.248" v="9003"/>
        <pc:sldMkLst>
          <pc:docMk/>
          <pc:sldMk cId="1176047429" sldId="1957"/>
        </pc:sldMkLst>
      </pc:sldChg>
      <pc:sldChg chg="add">
        <pc:chgData name="Charilaos I. Kanatsoulis" userId="030ec4ea-53c0-4988-b931-860f83415eb2" providerId="ADAL" clId="{4426BA79-CE6B-5140-8BC3-805F35709F09}" dt="2024-10-22T04:16:17.248" v="9003"/>
        <pc:sldMkLst>
          <pc:docMk/>
          <pc:sldMk cId="3057998713" sldId="1958"/>
        </pc:sldMkLst>
      </pc:sldChg>
      <pc:sldChg chg="add">
        <pc:chgData name="Charilaos I. Kanatsoulis" userId="030ec4ea-53c0-4988-b931-860f83415eb2" providerId="ADAL" clId="{4426BA79-CE6B-5140-8BC3-805F35709F09}" dt="2024-10-22T04:16:17.248" v="9003"/>
        <pc:sldMkLst>
          <pc:docMk/>
          <pc:sldMk cId="1186688924" sldId="1959"/>
        </pc:sldMkLst>
      </pc:sldChg>
      <pc:sldChg chg="add">
        <pc:chgData name="Charilaos I. Kanatsoulis" userId="030ec4ea-53c0-4988-b931-860f83415eb2" providerId="ADAL" clId="{4426BA79-CE6B-5140-8BC3-805F35709F09}" dt="2024-10-22T04:16:17.248" v="9003"/>
        <pc:sldMkLst>
          <pc:docMk/>
          <pc:sldMk cId="4052801855" sldId="1960"/>
        </pc:sldMkLst>
      </pc:sldChg>
      <pc:sldChg chg="add">
        <pc:chgData name="Charilaos I. Kanatsoulis" userId="030ec4ea-53c0-4988-b931-860f83415eb2" providerId="ADAL" clId="{4426BA79-CE6B-5140-8BC3-805F35709F09}" dt="2024-10-22T04:16:17.248" v="9003"/>
        <pc:sldMkLst>
          <pc:docMk/>
          <pc:sldMk cId="1480241334" sldId="1961"/>
        </pc:sldMkLst>
      </pc:sldChg>
      <pc:sldChg chg="add">
        <pc:chgData name="Charilaos I. Kanatsoulis" userId="030ec4ea-53c0-4988-b931-860f83415eb2" providerId="ADAL" clId="{4426BA79-CE6B-5140-8BC3-805F35709F09}" dt="2024-10-22T04:16:17.248" v="9003"/>
        <pc:sldMkLst>
          <pc:docMk/>
          <pc:sldMk cId="2120238740" sldId="1962"/>
        </pc:sldMkLst>
      </pc:sldChg>
      <pc:sldChg chg="add">
        <pc:chgData name="Charilaos I. Kanatsoulis" userId="030ec4ea-53c0-4988-b931-860f83415eb2" providerId="ADAL" clId="{4426BA79-CE6B-5140-8BC3-805F35709F09}" dt="2024-10-22T04:16:17.248" v="9003"/>
        <pc:sldMkLst>
          <pc:docMk/>
          <pc:sldMk cId="758832055" sldId="1963"/>
        </pc:sldMkLst>
      </pc:sldChg>
      <pc:sldChg chg="add">
        <pc:chgData name="Charilaos I. Kanatsoulis" userId="030ec4ea-53c0-4988-b931-860f83415eb2" providerId="ADAL" clId="{4426BA79-CE6B-5140-8BC3-805F35709F09}" dt="2024-10-22T04:16:17.248" v="9003"/>
        <pc:sldMkLst>
          <pc:docMk/>
          <pc:sldMk cId="684743485" sldId="1964"/>
        </pc:sldMkLst>
      </pc:sldChg>
      <pc:sldChg chg="add">
        <pc:chgData name="Charilaos I. Kanatsoulis" userId="030ec4ea-53c0-4988-b931-860f83415eb2" providerId="ADAL" clId="{4426BA79-CE6B-5140-8BC3-805F35709F09}" dt="2024-10-22T04:16:17.248" v="9003"/>
        <pc:sldMkLst>
          <pc:docMk/>
          <pc:sldMk cId="388227332" sldId="1965"/>
        </pc:sldMkLst>
      </pc:sldChg>
      <pc:sldChg chg="add">
        <pc:chgData name="Charilaos I. Kanatsoulis" userId="030ec4ea-53c0-4988-b931-860f83415eb2" providerId="ADAL" clId="{4426BA79-CE6B-5140-8BC3-805F35709F09}" dt="2024-10-22T04:16:17.248" v="9003"/>
        <pc:sldMkLst>
          <pc:docMk/>
          <pc:sldMk cId="1214064085" sldId="1966"/>
        </pc:sldMkLst>
      </pc:sldChg>
      <pc:sldChg chg="add">
        <pc:chgData name="Charilaos I. Kanatsoulis" userId="030ec4ea-53c0-4988-b931-860f83415eb2" providerId="ADAL" clId="{4426BA79-CE6B-5140-8BC3-805F35709F09}" dt="2024-10-22T04:16:17.248" v="9003"/>
        <pc:sldMkLst>
          <pc:docMk/>
          <pc:sldMk cId="859905642" sldId="1967"/>
        </pc:sldMkLst>
      </pc:sldChg>
      <pc:sldChg chg="add">
        <pc:chgData name="Charilaos I. Kanatsoulis" userId="030ec4ea-53c0-4988-b931-860f83415eb2" providerId="ADAL" clId="{4426BA79-CE6B-5140-8BC3-805F35709F09}" dt="2024-10-22T04:16:17.248" v="9003"/>
        <pc:sldMkLst>
          <pc:docMk/>
          <pc:sldMk cId="4170405757" sldId="1968"/>
        </pc:sldMkLst>
      </pc:sldChg>
      <pc:sldChg chg="add">
        <pc:chgData name="Charilaos I. Kanatsoulis" userId="030ec4ea-53c0-4988-b931-860f83415eb2" providerId="ADAL" clId="{4426BA79-CE6B-5140-8BC3-805F35709F09}" dt="2024-10-22T04:17:40.015" v="9010"/>
        <pc:sldMkLst>
          <pc:docMk/>
          <pc:sldMk cId="2925152857" sldId="1969"/>
        </pc:sldMkLst>
      </pc:sldChg>
      <pc:sldChg chg="add">
        <pc:chgData name="Charilaos I. Kanatsoulis" userId="030ec4ea-53c0-4988-b931-860f83415eb2" providerId="ADAL" clId="{4426BA79-CE6B-5140-8BC3-805F35709F09}" dt="2024-10-22T04:17:40.015" v="9010"/>
        <pc:sldMkLst>
          <pc:docMk/>
          <pc:sldMk cId="894563379" sldId="1970"/>
        </pc:sldMkLst>
      </pc:sldChg>
      <pc:sldChg chg="add">
        <pc:chgData name="Charilaos I. Kanatsoulis" userId="030ec4ea-53c0-4988-b931-860f83415eb2" providerId="ADAL" clId="{4426BA79-CE6B-5140-8BC3-805F35709F09}" dt="2024-10-22T04:17:40.015" v="9010"/>
        <pc:sldMkLst>
          <pc:docMk/>
          <pc:sldMk cId="1857697419" sldId="1971"/>
        </pc:sldMkLst>
      </pc:sldChg>
      <pc:sldChg chg="add del ord">
        <pc:chgData name="Charilaos I. Kanatsoulis" userId="030ec4ea-53c0-4988-b931-860f83415eb2" providerId="ADAL" clId="{4426BA79-CE6B-5140-8BC3-805F35709F09}" dt="2024-10-22T14:24:13.442" v="10157" actId="20578"/>
        <pc:sldMkLst>
          <pc:docMk/>
          <pc:sldMk cId="936399775" sldId="1972"/>
        </pc:sldMkLst>
      </pc:sldChg>
      <pc:sldChg chg="add del">
        <pc:chgData name="Charilaos I. Kanatsoulis" userId="030ec4ea-53c0-4988-b931-860f83415eb2" providerId="ADAL" clId="{4426BA79-CE6B-5140-8BC3-805F35709F09}" dt="2024-10-22T14:13:48.981" v="10026" actId="2696"/>
        <pc:sldMkLst>
          <pc:docMk/>
          <pc:sldMk cId="2887236078" sldId="1973"/>
        </pc:sldMkLst>
      </pc:sldChg>
      <pc:sldChg chg="add ord">
        <pc:chgData name="Charilaos I. Kanatsoulis" userId="030ec4ea-53c0-4988-b931-860f83415eb2" providerId="ADAL" clId="{4426BA79-CE6B-5140-8BC3-805F35709F09}" dt="2024-10-22T14:17:42.062" v="10032" actId="20578"/>
        <pc:sldMkLst>
          <pc:docMk/>
          <pc:sldMk cId="2795947316" sldId="1974"/>
        </pc:sldMkLst>
      </pc:sldChg>
      <pc:sldChg chg="add del">
        <pc:chgData name="Charilaos I. Kanatsoulis" userId="030ec4ea-53c0-4988-b931-860f83415eb2" providerId="ADAL" clId="{4426BA79-CE6B-5140-8BC3-805F35709F09}" dt="2024-10-22T14:14:52.172" v="10030" actId="2696"/>
        <pc:sldMkLst>
          <pc:docMk/>
          <pc:sldMk cId="3110829111" sldId="1975"/>
        </pc:sldMkLst>
      </pc:sldChg>
      <pc:sldChg chg="add">
        <pc:chgData name="Charilaos I. Kanatsoulis" userId="030ec4ea-53c0-4988-b931-860f83415eb2" providerId="ADAL" clId="{4426BA79-CE6B-5140-8BC3-805F35709F09}" dt="2024-10-22T04:17:40.015" v="9010"/>
        <pc:sldMkLst>
          <pc:docMk/>
          <pc:sldMk cId="1889642400" sldId="1976"/>
        </pc:sldMkLst>
      </pc:sldChg>
      <pc:sldChg chg="add">
        <pc:chgData name="Charilaos I. Kanatsoulis" userId="030ec4ea-53c0-4988-b931-860f83415eb2" providerId="ADAL" clId="{4426BA79-CE6B-5140-8BC3-805F35709F09}" dt="2024-10-22T04:17:40.015" v="9010"/>
        <pc:sldMkLst>
          <pc:docMk/>
          <pc:sldMk cId="1655898823" sldId="1977"/>
        </pc:sldMkLst>
      </pc:sldChg>
      <pc:sldChg chg="addSp delSp modSp add mod">
        <pc:chgData name="Charilaos I. Kanatsoulis" userId="030ec4ea-53c0-4988-b931-860f83415eb2" providerId="ADAL" clId="{4426BA79-CE6B-5140-8BC3-805F35709F09}" dt="2024-10-22T14:22:06.165" v="10155" actId="20577"/>
        <pc:sldMkLst>
          <pc:docMk/>
          <pc:sldMk cId="2322588910" sldId="1978"/>
        </pc:sldMkLst>
        <pc:spChg chg="mod">
          <ac:chgData name="Charilaos I. Kanatsoulis" userId="030ec4ea-53c0-4988-b931-860f83415eb2" providerId="ADAL" clId="{4426BA79-CE6B-5140-8BC3-805F35709F09}" dt="2024-10-22T14:22:06.165" v="10155" actId="20577"/>
          <ac:spMkLst>
            <pc:docMk/>
            <pc:sldMk cId="2322588910" sldId="1978"/>
            <ac:spMk id="3" creationId="{86E3C859-26B3-1160-5908-9077AF0E2336}"/>
          </ac:spMkLst>
        </pc:spChg>
        <pc:picChg chg="add del mod modCrop">
          <ac:chgData name="Charilaos I. Kanatsoulis" userId="030ec4ea-53c0-4988-b931-860f83415eb2" providerId="ADAL" clId="{4426BA79-CE6B-5140-8BC3-805F35709F09}" dt="2024-10-22T14:01:31.246" v="9552" actId="478"/>
          <ac:picMkLst>
            <pc:docMk/>
            <pc:sldMk cId="2322588910" sldId="1978"/>
            <ac:picMk id="7" creationId="{83A21A57-6FEE-3644-12B6-4BA9742EB58E}"/>
          </ac:picMkLst>
        </pc:picChg>
      </pc:sldChg>
      <pc:sldChg chg="add del">
        <pc:chgData name="Charilaos I. Kanatsoulis" userId="030ec4ea-53c0-4988-b931-860f83415eb2" providerId="ADAL" clId="{4426BA79-CE6B-5140-8BC3-805F35709F09}" dt="2024-10-22T13:58:54.074" v="9515" actId="2696"/>
        <pc:sldMkLst>
          <pc:docMk/>
          <pc:sldMk cId="2875457986" sldId="1979"/>
        </pc:sldMkLst>
      </pc:sldChg>
      <pc:sldChg chg="addSp modSp add mod ord">
        <pc:chgData name="Charilaos I. Kanatsoulis" userId="030ec4ea-53c0-4988-b931-860f83415eb2" providerId="ADAL" clId="{4426BA79-CE6B-5140-8BC3-805F35709F09}" dt="2024-10-22T14:28:02.317" v="10289" actId="20577"/>
        <pc:sldMkLst>
          <pc:docMk/>
          <pc:sldMk cId="3419190173" sldId="1980"/>
        </pc:sldMkLst>
        <pc:spChg chg="mod">
          <ac:chgData name="Charilaos I. Kanatsoulis" userId="030ec4ea-53c0-4988-b931-860f83415eb2" providerId="ADAL" clId="{4426BA79-CE6B-5140-8BC3-805F35709F09}" dt="2024-10-22T13:50:02.722" v="9164" actId="20577"/>
          <ac:spMkLst>
            <pc:docMk/>
            <pc:sldMk cId="3419190173" sldId="1980"/>
            <ac:spMk id="2" creationId="{DF800732-7135-CB4F-A6CA-44B39DEC8555}"/>
          </ac:spMkLst>
        </pc:spChg>
        <pc:spChg chg="mod">
          <ac:chgData name="Charilaos I. Kanatsoulis" userId="030ec4ea-53c0-4988-b931-860f83415eb2" providerId="ADAL" clId="{4426BA79-CE6B-5140-8BC3-805F35709F09}" dt="2024-10-22T14:28:02.317" v="10289" actId="20577"/>
          <ac:spMkLst>
            <pc:docMk/>
            <pc:sldMk cId="3419190173" sldId="1980"/>
            <ac:spMk id="3" creationId="{99456916-28D0-FADF-17F3-784D0B0A0D1A}"/>
          </ac:spMkLst>
        </pc:spChg>
        <pc:spChg chg="add mod">
          <ac:chgData name="Charilaos I. Kanatsoulis" userId="030ec4ea-53c0-4988-b931-860f83415eb2" providerId="ADAL" clId="{4426BA79-CE6B-5140-8BC3-805F35709F09}" dt="2024-10-22T13:56:35.221" v="9451" actId="1038"/>
          <ac:spMkLst>
            <pc:docMk/>
            <pc:sldMk cId="3419190173" sldId="1980"/>
            <ac:spMk id="11" creationId="{7008C4FB-FD36-857E-783C-D162F988A2E4}"/>
          </ac:spMkLst>
        </pc:spChg>
        <pc:spChg chg="add mod">
          <ac:chgData name="Charilaos I. Kanatsoulis" userId="030ec4ea-53c0-4988-b931-860f83415eb2" providerId="ADAL" clId="{4426BA79-CE6B-5140-8BC3-805F35709F09}" dt="2024-10-22T13:56:50.956" v="9482" actId="1037"/>
          <ac:spMkLst>
            <pc:docMk/>
            <pc:sldMk cId="3419190173" sldId="1980"/>
            <ac:spMk id="13" creationId="{C723254B-5AD3-7F0A-D019-08AFB931ACBA}"/>
          </ac:spMkLst>
        </pc:spChg>
        <pc:picChg chg="add mod modCrop">
          <ac:chgData name="Charilaos I. Kanatsoulis" userId="030ec4ea-53c0-4988-b931-860f83415eb2" providerId="ADAL" clId="{4426BA79-CE6B-5140-8BC3-805F35709F09}" dt="2024-10-22T13:54:11.834" v="9434" actId="1037"/>
          <ac:picMkLst>
            <pc:docMk/>
            <pc:sldMk cId="3419190173" sldId="1980"/>
            <ac:picMk id="7" creationId="{F6823896-4803-2792-6034-DD296940B1A9}"/>
          </ac:picMkLst>
        </pc:picChg>
        <pc:picChg chg="add mod modCrop">
          <ac:chgData name="Charilaos I. Kanatsoulis" userId="030ec4ea-53c0-4988-b931-860f83415eb2" providerId="ADAL" clId="{4426BA79-CE6B-5140-8BC3-805F35709F09}" dt="2024-10-22T13:54:06.543" v="9417" actId="1038"/>
          <ac:picMkLst>
            <pc:docMk/>
            <pc:sldMk cId="3419190173" sldId="1980"/>
            <ac:picMk id="9" creationId="{5C862046-C30B-3D45-EE6B-94B1461B5AD9}"/>
          </ac:picMkLst>
        </pc:picChg>
        <pc:picChg chg="mod modCrop">
          <ac:chgData name="Charilaos I. Kanatsoulis" userId="030ec4ea-53c0-4988-b931-860f83415eb2" providerId="ADAL" clId="{4426BA79-CE6B-5140-8BC3-805F35709F09}" dt="2024-10-22T13:53:47.268" v="9348" actId="732"/>
          <ac:picMkLst>
            <pc:docMk/>
            <pc:sldMk cId="3419190173" sldId="1980"/>
            <ac:picMk id="10" creationId="{1CA85BAC-2289-5A14-8756-8C41D1288BF6}"/>
          </ac:picMkLst>
        </pc:picChg>
      </pc:sldChg>
      <pc:sldChg chg="addSp delSp modSp add mod">
        <pc:chgData name="Charilaos I. Kanatsoulis" userId="030ec4ea-53c0-4988-b931-860f83415eb2" providerId="ADAL" clId="{4426BA79-CE6B-5140-8BC3-805F35709F09}" dt="2024-10-22T14:27:27.286" v="10281" actId="20577"/>
        <pc:sldMkLst>
          <pc:docMk/>
          <pc:sldMk cId="1716188389" sldId="1981"/>
        </pc:sldMkLst>
        <pc:spChg chg="mod">
          <ac:chgData name="Charilaos I. Kanatsoulis" userId="030ec4ea-53c0-4988-b931-860f83415eb2" providerId="ADAL" clId="{4426BA79-CE6B-5140-8BC3-805F35709F09}" dt="2024-10-22T13:58:16.311" v="9514" actId="20577"/>
          <ac:spMkLst>
            <pc:docMk/>
            <pc:sldMk cId="1716188389" sldId="1981"/>
            <ac:spMk id="2" creationId="{81AF7EA8-8FF5-2074-3AF5-B7B05C7167A8}"/>
          </ac:spMkLst>
        </pc:spChg>
        <pc:spChg chg="mod">
          <ac:chgData name="Charilaos I. Kanatsoulis" userId="030ec4ea-53c0-4988-b931-860f83415eb2" providerId="ADAL" clId="{4426BA79-CE6B-5140-8BC3-805F35709F09}" dt="2024-10-22T14:27:27.286" v="10281" actId="20577"/>
          <ac:spMkLst>
            <pc:docMk/>
            <pc:sldMk cId="1716188389" sldId="1981"/>
            <ac:spMk id="3" creationId="{E615DA05-E090-A39C-7C90-9489894EE010}"/>
          </ac:spMkLst>
        </pc:spChg>
        <pc:grpChg chg="add mod">
          <ac:chgData name="Charilaos I. Kanatsoulis" userId="030ec4ea-53c0-4988-b931-860f83415eb2" providerId="ADAL" clId="{4426BA79-CE6B-5140-8BC3-805F35709F09}" dt="2024-10-22T14:07:20.590" v="9854" actId="1076"/>
          <ac:grpSpMkLst>
            <pc:docMk/>
            <pc:sldMk cId="1716188389" sldId="1981"/>
            <ac:grpSpMk id="17" creationId="{C67E9F14-8D97-19F6-E74E-407099E07C51}"/>
          </ac:grpSpMkLst>
        </pc:grpChg>
        <pc:grpChg chg="add mod">
          <ac:chgData name="Charilaos I. Kanatsoulis" userId="030ec4ea-53c0-4988-b931-860f83415eb2" providerId="ADAL" clId="{4426BA79-CE6B-5140-8BC3-805F35709F09}" dt="2024-10-22T14:07:35.710" v="9864" actId="1036"/>
          <ac:grpSpMkLst>
            <pc:docMk/>
            <pc:sldMk cId="1716188389" sldId="1981"/>
            <ac:grpSpMk id="18" creationId="{39C11517-7BF8-67CC-E208-EC4D3305B437}"/>
          </ac:grpSpMkLst>
        </pc:grpChg>
        <pc:grpChg chg="add mod">
          <ac:chgData name="Charilaos I. Kanatsoulis" userId="030ec4ea-53c0-4988-b931-860f83415eb2" providerId="ADAL" clId="{4426BA79-CE6B-5140-8BC3-805F35709F09}" dt="2024-10-22T14:10:59.803" v="10016" actId="167"/>
          <ac:grpSpMkLst>
            <pc:docMk/>
            <pc:sldMk cId="1716188389" sldId="1981"/>
            <ac:grpSpMk id="22" creationId="{6474B804-9844-55FF-CAD1-F87DBC885E5C}"/>
          </ac:grpSpMkLst>
        </pc:grpChg>
        <pc:grpChg chg="add">
          <ac:chgData name="Charilaos I. Kanatsoulis" userId="030ec4ea-53c0-4988-b931-860f83415eb2" providerId="ADAL" clId="{4426BA79-CE6B-5140-8BC3-805F35709F09}" dt="2024-10-22T14:10:16.501" v="9959" actId="164"/>
          <ac:grpSpMkLst>
            <pc:docMk/>
            <pc:sldMk cId="1716188389" sldId="1981"/>
            <ac:grpSpMk id="25" creationId="{57E25657-C5B1-430B-62CB-E9275C332BCE}"/>
          </ac:grpSpMkLst>
        </pc:grpChg>
        <pc:grpChg chg="add del mod">
          <ac:chgData name="Charilaos I. Kanatsoulis" userId="030ec4ea-53c0-4988-b931-860f83415eb2" providerId="ADAL" clId="{4426BA79-CE6B-5140-8BC3-805F35709F09}" dt="2024-10-22T14:11:43.290" v="10018" actId="165"/>
          <ac:grpSpMkLst>
            <pc:docMk/>
            <pc:sldMk cId="1716188389" sldId="1981"/>
            <ac:grpSpMk id="26" creationId="{D89E4734-94ED-A2BE-B479-0A88E337131A}"/>
          </ac:grpSpMkLst>
        </pc:grpChg>
        <pc:picChg chg="mod modCrop">
          <ac:chgData name="Charilaos I. Kanatsoulis" userId="030ec4ea-53c0-4988-b931-860f83415eb2" providerId="ADAL" clId="{4426BA79-CE6B-5140-8BC3-805F35709F09}" dt="2024-10-22T14:10:03.039" v="9958" actId="1037"/>
          <ac:picMkLst>
            <pc:docMk/>
            <pc:sldMk cId="1716188389" sldId="1981"/>
            <ac:picMk id="7" creationId="{BF0766F2-4A0E-D8D0-FF89-0724211B684F}"/>
          </ac:picMkLst>
        </pc:picChg>
        <pc:picChg chg="mod modCrop">
          <ac:chgData name="Charilaos I. Kanatsoulis" userId="030ec4ea-53c0-4988-b931-860f83415eb2" providerId="ADAL" clId="{4426BA79-CE6B-5140-8BC3-805F35709F09}" dt="2024-10-22T14:09:48.469" v="9955" actId="1036"/>
          <ac:picMkLst>
            <pc:docMk/>
            <pc:sldMk cId="1716188389" sldId="1981"/>
            <ac:picMk id="9" creationId="{4291D98D-3494-93EA-AB1F-0A8BBEB64F67}"/>
          </ac:picMkLst>
        </pc:picChg>
        <pc:picChg chg="mod modCrop">
          <ac:chgData name="Charilaos I. Kanatsoulis" userId="030ec4ea-53c0-4988-b931-860f83415eb2" providerId="ADAL" clId="{4426BA79-CE6B-5140-8BC3-805F35709F09}" dt="2024-10-22T14:04:06.919" v="9669" actId="732"/>
          <ac:picMkLst>
            <pc:docMk/>
            <pc:sldMk cId="1716188389" sldId="1981"/>
            <ac:picMk id="10" creationId="{E1845B22-EA38-05FB-B373-4E67357EAE89}"/>
          </ac:picMkLst>
        </pc:picChg>
        <pc:picChg chg="mod modCrop">
          <ac:chgData name="Charilaos I. Kanatsoulis" userId="030ec4ea-53c0-4988-b931-860f83415eb2" providerId="ADAL" clId="{4426BA79-CE6B-5140-8BC3-805F35709F09}" dt="2024-10-22T14:07:00.960" v="9835" actId="1038"/>
          <ac:picMkLst>
            <pc:docMk/>
            <pc:sldMk cId="1716188389" sldId="1981"/>
            <ac:picMk id="12" creationId="{3A545E59-B10C-9A0E-E702-0D69D4E69EC8}"/>
          </ac:picMkLst>
        </pc:picChg>
        <pc:picChg chg="add mod">
          <ac:chgData name="Charilaos I. Kanatsoulis" userId="030ec4ea-53c0-4988-b931-860f83415eb2" providerId="ADAL" clId="{4426BA79-CE6B-5140-8BC3-805F35709F09}" dt="2024-10-22T14:02:20.943" v="9560" actId="1037"/>
          <ac:picMkLst>
            <pc:docMk/>
            <pc:sldMk cId="1716188389" sldId="1981"/>
            <ac:picMk id="14" creationId="{41C38E04-500E-CC88-0B12-E7B032A88FF0}"/>
          </ac:picMkLst>
        </pc:picChg>
        <pc:picChg chg="add mod">
          <ac:chgData name="Charilaos I. Kanatsoulis" userId="030ec4ea-53c0-4988-b931-860f83415eb2" providerId="ADAL" clId="{4426BA79-CE6B-5140-8BC3-805F35709F09}" dt="2024-10-22T14:02:42.324" v="9586" actId="1036"/>
          <ac:picMkLst>
            <pc:docMk/>
            <pc:sldMk cId="1716188389" sldId="1981"/>
            <ac:picMk id="15" creationId="{7E694F50-5D38-D19E-8EB5-F040C4BC503E}"/>
          </ac:picMkLst>
        </pc:picChg>
        <pc:picChg chg="add mod">
          <ac:chgData name="Charilaos I. Kanatsoulis" userId="030ec4ea-53c0-4988-b931-860f83415eb2" providerId="ADAL" clId="{4426BA79-CE6B-5140-8BC3-805F35709F09}" dt="2024-10-22T14:05:21.596" v="9812" actId="1036"/>
          <ac:picMkLst>
            <pc:docMk/>
            <pc:sldMk cId="1716188389" sldId="1981"/>
            <ac:picMk id="16" creationId="{675F9181-BCEB-BD70-E92D-F18EF66810FC}"/>
          </ac:picMkLst>
        </pc:picChg>
        <pc:picChg chg="mod modCrop">
          <ac:chgData name="Charilaos I. Kanatsoulis" userId="030ec4ea-53c0-4988-b931-860f83415eb2" providerId="ADAL" clId="{4426BA79-CE6B-5140-8BC3-805F35709F09}" dt="2024-10-22T14:06:33.533" v="9827" actId="732"/>
          <ac:picMkLst>
            <pc:docMk/>
            <pc:sldMk cId="1716188389" sldId="1981"/>
            <ac:picMk id="19" creationId="{977FF5DF-8011-0A86-97E0-07694D421F42}"/>
          </ac:picMkLst>
        </pc:picChg>
        <pc:picChg chg="mod">
          <ac:chgData name="Charilaos I. Kanatsoulis" userId="030ec4ea-53c0-4988-b931-860f83415eb2" providerId="ADAL" clId="{4426BA79-CE6B-5140-8BC3-805F35709F09}" dt="2024-10-22T14:06:01.597" v="9825"/>
          <ac:picMkLst>
            <pc:docMk/>
            <pc:sldMk cId="1716188389" sldId="1981"/>
            <ac:picMk id="20" creationId="{B836E5DF-1A9C-1AA6-C502-B3E037498D24}"/>
          </ac:picMkLst>
        </pc:picChg>
        <pc:picChg chg="mod">
          <ac:chgData name="Charilaos I. Kanatsoulis" userId="030ec4ea-53c0-4988-b931-860f83415eb2" providerId="ADAL" clId="{4426BA79-CE6B-5140-8BC3-805F35709F09}" dt="2024-10-22T14:06:01.597" v="9825"/>
          <ac:picMkLst>
            <pc:docMk/>
            <pc:sldMk cId="1716188389" sldId="1981"/>
            <ac:picMk id="21" creationId="{B8FCC9A2-B4AC-C680-3439-B34CE13018A4}"/>
          </ac:picMkLst>
        </pc:picChg>
        <pc:picChg chg="add mod modCrop">
          <ac:chgData name="Charilaos I. Kanatsoulis" userId="030ec4ea-53c0-4988-b931-860f83415eb2" providerId="ADAL" clId="{4426BA79-CE6B-5140-8BC3-805F35709F09}" dt="2024-10-22T14:09:23.953" v="9942" actId="1037"/>
          <ac:picMkLst>
            <pc:docMk/>
            <pc:sldMk cId="1716188389" sldId="1981"/>
            <ac:picMk id="23" creationId="{FA165E1D-9D27-9F94-D360-19F9DD1C79AD}"/>
          </ac:picMkLst>
        </pc:picChg>
        <pc:picChg chg="add mod">
          <ac:chgData name="Charilaos I. Kanatsoulis" userId="030ec4ea-53c0-4988-b931-860f83415eb2" providerId="ADAL" clId="{4426BA79-CE6B-5140-8BC3-805F35709F09}" dt="2024-10-22T14:09:39.487" v="9950" actId="1037"/>
          <ac:picMkLst>
            <pc:docMk/>
            <pc:sldMk cId="1716188389" sldId="1981"/>
            <ac:picMk id="24" creationId="{DA1AAEBD-CA75-0500-9A62-35F13984908E}"/>
          </ac:picMkLst>
        </pc:picChg>
        <pc:picChg chg="mod topLvl modCrop">
          <ac:chgData name="Charilaos I. Kanatsoulis" userId="030ec4ea-53c0-4988-b931-860f83415eb2" providerId="ADAL" clId="{4426BA79-CE6B-5140-8BC3-805F35709F09}" dt="2024-10-22T14:12:10.549" v="10022" actId="1035"/>
          <ac:picMkLst>
            <pc:docMk/>
            <pc:sldMk cId="1716188389" sldId="1981"/>
            <ac:picMk id="27" creationId="{0D6CF156-001A-73EA-AAA0-593490F9F8CB}"/>
          </ac:picMkLst>
        </pc:picChg>
        <pc:picChg chg="mod topLvl modCrop">
          <ac:chgData name="Charilaos I. Kanatsoulis" userId="030ec4ea-53c0-4988-b931-860f83415eb2" providerId="ADAL" clId="{4426BA79-CE6B-5140-8BC3-805F35709F09}" dt="2024-10-22T14:12:10.549" v="10022" actId="1035"/>
          <ac:picMkLst>
            <pc:docMk/>
            <pc:sldMk cId="1716188389" sldId="1981"/>
            <ac:picMk id="28" creationId="{C4E7B796-7608-407A-5924-E05640CE72C3}"/>
          </ac:picMkLst>
        </pc:picChg>
        <pc:picChg chg="mod topLvl">
          <ac:chgData name="Charilaos I. Kanatsoulis" userId="030ec4ea-53c0-4988-b931-860f83415eb2" providerId="ADAL" clId="{4426BA79-CE6B-5140-8BC3-805F35709F09}" dt="2024-10-22T14:12:10.549" v="10022" actId="1035"/>
          <ac:picMkLst>
            <pc:docMk/>
            <pc:sldMk cId="1716188389" sldId="1981"/>
            <ac:picMk id="29" creationId="{4508026D-CE04-696A-D095-B5340E5FD5F3}"/>
          </ac:picMkLst>
        </pc:picChg>
      </pc:sldChg>
      <pc:sldChg chg="add">
        <pc:chgData name="Charilaos I. Kanatsoulis" userId="030ec4ea-53c0-4988-b931-860f83415eb2" providerId="ADAL" clId="{4426BA79-CE6B-5140-8BC3-805F35709F09}" dt="2024-10-22T14:13:15.986" v="10023"/>
        <pc:sldMkLst>
          <pc:docMk/>
          <pc:sldMk cId="2981260796" sldId="1982"/>
        </pc:sldMkLst>
      </pc:sldChg>
      <pc:sldChg chg="addSp modSp add mod">
        <pc:chgData name="Charilaos I. Kanatsoulis" userId="030ec4ea-53c0-4988-b931-860f83415eb2" providerId="ADAL" clId="{4426BA79-CE6B-5140-8BC3-805F35709F09}" dt="2024-10-22T14:42:39.292" v="10397" actId="1036"/>
        <pc:sldMkLst>
          <pc:docMk/>
          <pc:sldMk cId="2811060241" sldId="1983"/>
        </pc:sldMkLst>
        <pc:spChg chg="mod">
          <ac:chgData name="Charilaos I. Kanatsoulis" userId="030ec4ea-53c0-4988-b931-860f83415eb2" providerId="ADAL" clId="{4426BA79-CE6B-5140-8BC3-805F35709F09}" dt="2024-10-22T14:38:06.585" v="10313" actId="20577"/>
          <ac:spMkLst>
            <pc:docMk/>
            <pc:sldMk cId="2811060241" sldId="1983"/>
            <ac:spMk id="2" creationId="{AC588826-29BD-6719-03C0-0F3BAE32209D}"/>
          </ac:spMkLst>
        </pc:spChg>
        <pc:spChg chg="mod">
          <ac:chgData name="Charilaos I. Kanatsoulis" userId="030ec4ea-53c0-4988-b931-860f83415eb2" providerId="ADAL" clId="{4426BA79-CE6B-5140-8BC3-805F35709F09}" dt="2024-10-22T14:42:33.172" v="10380" actId="1036"/>
          <ac:spMkLst>
            <pc:docMk/>
            <pc:sldMk cId="2811060241" sldId="1983"/>
            <ac:spMk id="7" creationId="{5128581B-3696-F50A-A530-2F71BED13140}"/>
          </ac:spMkLst>
        </pc:spChg>
        <pc:spChg chg="add mod">
          <ac:chgData name="Charilaos I. Kanatsoulis" userId="030ec4ea-53c0-4988-b931-860f83415eb2" providerId="ADAL" clId="{4426BA79-CE6B-5140-8BC3-805F35709F09}" dt="2024-10-22T14:42:39.292" v="10397" actId="1036"/>
          <ac:spMkLst>
            <pc:docMk/>
            <pc:sldMk cId="2811060241" sldId="1983"/>
            <ac:spMk id="8" creationId="{A34923A6-20ED-0345-E097-4376DBA92486}"/>
          </ac:spMkLst>
        </pc:spChg>
      </pc:sldChg>
      <pc:sldChg chg="modSp add mod ord">
        <pc:chgData name="Charilaos I. Kanatsoulis" userId="030ec4ea-53c0-4988-b931-860f83415eb2" providerId="ADAL" clId="{4426BA79-CE6B-5140-8BC3-805F35709F09}" dt="2024-10-22T14:44:28.573" v="10422" actId="20577"/>
        <pc:sldMkLst>
          <pc:docMk/>
          <pc:sldMk cId="2974594123" sldId="1984"/>
        </pc:sldMkLst>
        <pc:spChg chg="mod">
          <ac:chgData name="Charilaos I. Kanatsoulis" userId="030ec4ea-53c0-4988-b931-860f83415eb2" providerId="ADAL" clId="{4426BA79-CE6B-5140-8BC3-805F35709F09}" dt="2024-10-22T14:44:16.017" v="10416"/>
          <ac:spMkLst>
            <pc:docMk/>
            <pc:sldMk cId="2974594123" sldId="1984"/>
            <ac:spMk id="7" creationId="{53544091-5AA8-8A8D-FA29-A2CBF18EE367}"/>
          </ac:spMkLst>
        </pc:spChg>
        <pc:spChg chg="mod">
          <ac:chgData name="Charilaos I. Kanatsoulis" userId="030ec4ea-53c0-4988-b931-860f83415eb2" providerId="ADAL" clId="{4426BA79-CE6B-5140-8BC3-805F35709F09}" dt="2024-10-22T14:44:28.573" v="10422" actId="20577"/>
          <ac:spMkLst>
            <pc:docMk/>
            <pc:sldMk cId="2974594123" sldId="1984"/>
            <ac:spMk id="8" creationId="{AF1110A9-C7D6-3F86-C64D-5485D7BB5988}"/>
          </ac:spMkLst>
        </pc:spChg>
      </pc:sldChg>
      <pc:sldChg chg="modSp add mod">
        <pc:chgData name="Charilaos I. Kanatsoulis" userId="030ec4ea-53c0-4988-b931-860f83415eb2" providerId="ADAL" clId="{4426BA79-CE6B-5140-8BC3-805F35709F09}" dt="2024-10-22T14:43:36.079" v="10406" actId="20577"/>
        <pc:sldMkLst>
          <pc:docMk/>
          <pc:sldMk cId="3452644956" sldId="1985"/>
        </pc:sldMkLst>
        <pc:spChg chg="mod">
          <ac:chgData name="Charilaos I. Kanatsoulis" userId="030ec4ea-53c0-4988-b931-860f83415eb2" providerId="ADAL" clId="{4426BA79-CE6B-5140-8BC3-805F35709F09}" dt="2024-10-22T14:43:16.133" v="10403"/>
          <ac:spMkLst>
            <pc:docMk/>
            <pc:sldMk cId="3452644956" sldId="1985"/>
            <ac:spMk id="7" creationId="{714FCDB3-96E6-5C9F-6482-06186C239942}"/>
          </ac:spMkLst>
        </pc:spChg>
        <pc:spChg chg="mod">
          <ac:chgData name="Charilaos I. Kanatsoulis" userId="030ec4ea-53c0-4988-b931-860f83415eb2" providerId="ADAL" clId="{4426BA79-CE6B-5140-8BC3-805F35709F09}" dt="2024-10-22T14:43:36.079" v="10406" actId="20577"/>
          <ac:spMkLst>
            <pc:docMk/>
            <pc:sldMk cId="3452644956" sldId="1985"/>
            <ac:spMk id="8" creationId="{A3C41592-DE73-2759-1900-7CA9C6B73CBD}"/>
          </ac:spMkLst>
        </pc:spChg>
      </pc:sldChg>
    </pc:docChg>
  </pc:docChgLst>
  <pc:docChgLst>
    <pc:chgData name="Josh Singh" userId="S::jsingh5@stanford.edu::906e138b-41b6-4748-9ec6-d963ebc43888" providerId="AD" clId="Web-{634EDB20-34AB-963B-A235-EDD37D0DCD82}"/>
    <pc:docChg chg="modSld">
      <pc:chgData name="Josh Singh" userId="S::jsingh5@stanford.edu::906e138b-41b6-4748-9ec6-d963ebc43888" providerId="AD" clId="Web-{634EDB20-34AB-963B-A235-EDD37D0DCD82}" dt="2024-10-22T03:28:10.487" v="23" actId="20577"/>
      <pc:docMkLst>
        <pc:docMk/>
      </pc:docMkLst>
      <pc:sldChg chg="modSp">
        <pc:chgData name="Josh Singh" userId="S::jsingh5@stanford.edu::906e138b-41b6-4748-9ec6-d963ebc43888" providerId="AD" clId="Web-{634EDB20-34AB-963B-A235-EDD37D0DCD82}" dt="2024-10-22T03:28:10.487" v="23" actId="20577"/>
        <pc:sldMkLst>
          <pc:docMk/>
          <pc:sldMk cId="4184610358" sldId="1852"/>
        </pc:sldMkLst>
        <pc:spChg chg="mod">
          <ac:chgData name="Josh Singh" userId="S::jsingh5@stanford.edu::906e138b-41b6-4748-9ec6-d963ebc43888" providerId="AD" clId="Web-{634EDB20-34AB-963B-A235-EDD37D0DCD82}" dt="2024-10-22T03:28:10.487" v="23" actId="20577"/>
          <ac:spMkLst>
            <pc:docMk/>
            <pc:sldMk cId="4184610358" sldId="1852"/>
            <ac:spMk id="3" creationId="{CE510082-F9AA-1150-0BA9-50AE448250B1}"/>
          </ac:spMkLst>
        </pc:spChg>
      </pc:sldChg>
    </pc:docChg>
  </pc:docChgLst>
  <pc:docChgLst>
    <pc:chgData name="Zhuoyi Huang" userId="S::zhuoyih@stanford.edu::6feac180-291f-421f-af25-60b95ae83364" providerId="AD" clId="Web-{DC5610A7-7904-5581-6BA5-E2D4702DB611}"/>
    <pc:docChg chg="addSld modSld">
      <pc:chgData name="Zhuoyi Huang" userId="S::zhuoyih@stanford.edu::6feac180-291f-421f-af25-60b95ae83364" providerId="AD" clId="Web-{DC5610A7-7904-5581-6BA5-E2D4702DB611}" dt="2023-02-10T18:01:39.133" v="44" actId="20577"/>
      <pc:docMkLst>
        <pc:docMk/>
      </pc:docMkLst>
      <pc:sldChg chg="modSp">
        <pc:chgData name="Zhuoyi Huang" userId="S::zhuoyih@stanford.edu::6feac180-291f-421f-af25-60b95ae83364" providerId="AD" clId="Web-{DC5610A7-7904-5581-6BA5-E2D4702DB611}" dt="2023-02-10T17:48:42.060" v="2" actId="20577"/>
        <pc:sldMkLst>
          <pc:docMk/>
          <pc:sldMk cId="3709600073" sldId="1938"/>
        </pc:sldMkLst>
        <pc:spChg chg="mod">
          <ac:chgData name="Zhuoyi Huang" userId="S::zhuoyih@stanford.edu::6feac180-291f-421f-af25-60b95ae83364" providerId="AD" clId="Web-{DC5610A7-7904-5581-6BA5-E2D4702DB611}" dt="2023-02-10T17:48:42.060" v="2" actId="20577"/>
          <ac:spMkLst>
            <pc:docMk/>
            <pc:sldMk cId="3709600073" sldId="1938"/>
            <ac:spMk id="3" creationId="{E80ADA88-DE99-4D43-B134-05A7BABB8D31}"/>
          </ac:spMkLst>
        </pc:spChg>
      </pc:sldChg>
      <pc:sldChg chg="modSp add replId">
        <pc:chgData name="Zhuoyi Huang" userId="S::zhuoyih@stanford.edu::6feac180-291f-421f-af25-60b95ae83364" providerId="AD" clId="Web-{DC5610A7-7904-5581-6BA5-E2D4702DB611}" dt="2023-02-10T18:01:39.133" v="44" actId="20577"/>
        <pc:sldMkLst>
          <pc:docMk/>
          <pc:sldMk cId="1897280173" sldId="1941"/>
        </pc:sldMkLst>
        <pc:spChg chg="mod">
          <ac:chgData name="Zhuoyi Huang" userId="S::zhuoyih@stanford.edu::6feac180-291f-421f-af25-60b95ae83364" providerId="AD" clId="Web-{DC5610A7-7904-5581-6BA5-E2D4702DB611}" dt="2023-02-10T17:48:51.514" v="5" actId="20577"/>
          <ac:spMkLst>
            <pc:docMk/>
            <pc:sldMk cId="1897280173" sldId="1941"/>
            <ac:spMk id="2" creationId="{F6390103-83D9-CD46-B538-7E8219809C33}"/>
          </ac:spMkLst>
        </pc:spChg>
        <pc:spChg chg="mod">
          <ac:chgData name="Zhuoyi Huang" userId="S::zhuoyih@stanford.edu::6feac180-291f-421f-af25-60b95ae83364" providerId="AD" clId="Web-{DC5610A7-7904-5581-6BA5-E2D4702DB611}" dt="2023-02-10T18:01:39.133" v="44" actId="20577"/>
          <ac:spMkLst>
            <pc:docMk/>
            <pc:sldMk cId="1897280173" sldId="1941"/>
            <ac:spMk id="3" creationId="{E80ADA88-DE99-4D43-B134-05A7BABB8D31}"/>
          </ac:spMkLst>
        </pc:spChg>
      </pc:sldChg>
    </pc:docChg>
  </pc:docChgLst>
  <pc:docChgLst>
    <pc:chgData name="Charilaos I. Kanatsoulis" userId="S::harilaos@stanford.edu::030ec4ea-53c0-4988-b931-860f83415eb2" providerId="AD" clId="Web-{45C82C4A-3E00-D8EC-BB81-5EA0D94B824B}"/>
    <pc:docChg chg="modSld">
      <pc:chgData name="Charilaos I. Kanatsoulis" userId="S::harilaos@stanford.edu::030ec4ea-53c0-4988-b931-860f83415eb2" providerId="AD" clId="Web-{45C82C4A-3E00-D8EC-BB81-5EA0D94B824B}" dt="2024-10-21T06:21:00.855" v="12"/>
      <pc:docMkLst>
        <pc:docMk/>
      </pc:docMkLst>
      <pc:sldChg chg="modSp">
        <pc:chgData name="Charilaos I. Kanatsoulis" userId="S::harilaos@stanford.edu::030ec4ea-53c0-4988-b931-860f83415eb2" providerId="AD" clId="Web-{45C82C4A-3E00-D8EC-BB81-5EA0D94B824B}" dt="2024-10-21T06:20:12.869" v="4" actId="20577"/>
        <pc:sldMkLst>
          <pc:docMk/>
          <pc:sldMk cId="0" sldId="256"/>
        </pc:sldMkLst>
        <pc:spChg chg="mod">
          <ac:chgData name="Charilaos I. Kanatsoulis" userId="S::harilaos@stanford.edu::030ec4ea-53c0-4988-b931-860f83415eb2" providerId="AD" clId="Web-{45C82C4A-3E00-D8EC-BB81-5EA0D94B824B}" dt="2024-10-21T06:20:12.869" v="4" actId="20577"/>
          <ac:spMkLst>
            <pc:docMk/>
            <pc:sldMk cId="0" sldId="256"/>
            <ac:spMk id="7" creationId="{00000000-0000-0000-0000-000000000000}"/>
          </ac:spMkLst>
        </pc:spChg>
      </pc:sldChg>
      <pc:sldChg chg="addSp modSp">
        <pc:chgData name="Charilaos I. Kanatsoulis" userId="S::harilaos@stanford.edu::030ec4ea-53c0-4988-b931-860f83415eb2" providerId="AD" clId="Web-{45C82C4A-3E00-D8EC-BB81-5EA0D94B824B}" dt="2024-10-21T06:21:00.855" v="12"/>
        <pc:sldMkLst>
          <pc:docMk/>
          <pc:sldMk cId="4184610358" sldId="1852"/>
        </pc:sldMkLst>
        <pc:spChg chg="add mod ord">
          <ac:chgData name="Charilaos I. Kanatsoulis" userId="S::harilaos@stanford.edu::030ec4ea-53c0-4988-b931-860f83415eb2" providerId="AD" clId="Web-{45C82C4A-3E00-D8EC-BB81-5EA0D94B824B}" dt="2024-10-21T06:21:00.855" v="12"/>
          <ac:spMkLst>
            <pc:docMk/>
            <pc:sldMk cId="4184610358" sldId="1852"/>
            <ac:spMk id="7" creationId="{741395EA-6B34-3607-1D30-18D5FBE5D189}"/>
          </ac:spMkLst>
        </pc:spChg>
      </pc:sldChg>
    </pc:docChg>
  </pc:docChgLst>
  <pc:docChgLst>
    <pc:chgData name="Hamed Nilforoshan" userId="S::hamed@stanford.edu::33cb150b-93d1-4d27-8322-b163ddb145a5" providerId="AD" clId="Web-{3F8176EA-0250-2FC0-757B-CEB2A34AD0C9}"/>
    <pc:docChg chg="modSld">
      <pc:chgData name="Hamed Nilforoshan" userId="S::hamed@stanford.edu::33cb150b-93d1-4d27-8322-b163ddb145a5" providerId="AD" clId="Web-{3F8176EA-0250-2FC0-757B-CEB2A34AD0C9}" dt="2023-11-14T22:21:36.283" v="0"/>
      <pc:docMkLst>
        <pc:docMk/>
      </pc:docMkLst>
      <pc:sldChg chg="addSp">
        <pc:chgData name="Hamed Nilforoshan" userId="S::hamed@stanford.edu::33cb150b-93d1-4d27-8322-b163ddb145a5" providerId="AD" clId="Web-{3F8176EA-0250-2FC0-757B-CEB2A34AD0C9}" dt="2023-11-14T22:21:36.283" v="0"/>
        <pc:sldMkLst>
          <pc:docMk/>
          <pc:sldMk cId="0" sldId="256"/>
        </pc:sldMkLst>
        <pc:spChg chg="add">
          <ac:chgData name="Hamed Nilforoshan" userId="S::hamed@stanford.edu::33cb150b-93d1-4d27-8322-b163ddb145a5" providerId="AD" clId="Web-{3F8176EA-0250-2FC0-757B-CEB2A34AD0C9}" dt="2023-11-14T22:21:36.283" v="0"/>
          <ac:spMkLst>
            <pc:docMk/>
            <pc:sldMk cId="0" sldId="256"/>
            <ac:spMk id="3" creationId="{DD821624-4BAF-0C69-603A-4AB60975D2E1}"/>
          </ac:spMkLst>
        </pc:spChg>
      </pc:sldChg>
    </pc:docChg>
  </pc:docChgLst>
  <pc:docChgLst>
    <pc:chgData name="Jure Leskovec" userId="c3375773-ce7f-444d-a7c6-e358fb579a72" providerId="ADAL" clId="{9B157E75-170D-404C-8BBF-C9073E7FED21}"/>
    <pc:docChg chg="undo custSel modSld sldOrd">
      <pc:chgData name="Jure Leskovec" userId="c3375773-ce7f-444d-a7c6-e358fb579a72" providerId="ADAL" clId="{9B157E75-170D-404C-8BBF-C9073E7FED21}" dt="2023-10-18T15:36:20.410" v="19" actId="20577"/>
      <pc:docMkLst>
        <pc:docMk/>
      </pc:docMkLst>
      <pc:sldChg chg="modSp mod">
        <pc:chgData name="Jure Leskovec" userId="c3375773-ce7f-444d-a7c6-e358fb579a72" providerId="ADAL" clId="{9B157E75-170D-404C-8BBF-C9073E7FED21}" dt="2023-10-13T18:28:56.463" v="0" actId="6549"/>
        <pc:sldMkLst>
          <pc:docMk/>
          <pc:sldMk cId="0" sldId="256"/>
        </pc:sldMkLst>
        <pc:spChg chg="mod">
          <ac:chgData name="Jure Leskovec" userId="c3375773-ce7f-444d-a7c6-e358fb579a72" providerId="ADAL" clId="{9B157E75-170D-404C-8BBF-C9073E7FED21}" dt="2023-10-13T18:28:56.463" v="0" actId="6549"/>
          <ac:spMkLst>
            <pc:docMk/>
            <pc:sldMk cId="0" sldId="256"/>
            <ac:spMk id="2" creationId="{00000000-0000-0000-0000-000000000000}"/>
          </ac:spMkLst>
        </pc:spChg>
      </pc:sldChg>
      <pc:sldChg chg="ord">
        <pc:chgData name="Jure Leskovec" userId="c3375773-ce7f-444d-a7c6-e358fb579a72" providerId="ADAL" clId="{9B157E75-170D-404C-8BBF-C9073E7FED21}" dt="2023-10-13T18:29:09.430" v="1" actId="20578"/>
        <pc:sldMkLst>
          <pc:docMk/>
          <pc:sldMk cId="1589117859" sldId="973"/>
        </pc:sldMkLst>
      </pc:sldChg>
      <pc:sldChg chg="modSp mod">
        <pc:chgData name="Jure Leskovec" userId="c3375773-ce7f-444d-a7c6-e358fb579a72" providerId="ADAL" clId="{9B157E75-170D-404C-8BBF-C9073E7FED21}" dt="2023-10-18T15:36:20.410" v="19" actId="20577"/>
        <pc:sldMkLst>
          <pc:docMk/>
          <pc:sldMk cId="2117870143" sldId="1907"/>
        </pc:sldMkLst>
        <pc:spChg chg="mod">
          <ac:chgData name="Jure Leskovec" userId="c3375773-ce7f-444d-a7c6-e358fb579a72" providerId="ADAL" clId="{9B157E75-170D-404C-8BBF-C9073E7FED21}" dt="2023-10-13T18:30:53.185" v="10" actId="14100"/>
          <ac:spMkLst>
            <pc:docMk/>
            <pc:sldMk cId="2117870143" sldId="1907"/>
            <ac:spMk id="3" creationId="{F7E9A6C8-7FB4-2ABB-146F-D72C94CF45F2}"/>
          </ac:spMkLst>
        </pc:spChg>
        <pc:spChg chg="mod">
          <ac:chgData name="Jure Leskovec" userId="c3375773-ce7f-444d-a7c6-e358fb579a72" providerId="ADAL" clId="{9B157E75-170D-404C-8BBF-C9073E7FED21}" dt="2023-10-18T15:36:18.207" v="17" actId="20577"/>
          <ac:spMkLst>
            <pc:docMk/>
            <pc:sldMk cId="2117870143" sldId="1907"/>
            <ac:spMk id="14" creationId="{9A23612A-F45F-E040-A8A3-366C2DC8E888}"/>
          </ac:spMkLst>
        </pc:spChg>
        <pc:spChg chg="mod">
          <ac:chgData name="Jure Leskovec" userId="c3375773-ce7f-444d-a7c6-e358fb579a72" providerId="ADAL" clId="{9B157E75-170D-404C-8BBF-C9073E7FED21}" dt="2023-10-18T15:36:20.410" v="19" actId="20577"/>
          <ac:spMkLst>
            <pc:docMk/>
            <pc:sldMk cId="2117870143" sldId="1907"/>
            <ac:spMk id="16" creationId="{89660B14-3550-7540-893A-D27B4E3E95C8}"/>
          </ac:spMkLst>
        </pc:spChg>
      </pc:sldChg>
      <pc:sldChg chg="modSp mod">
        <pc:chgData name="Jure Leskovec" userId="c3375773-ce7f-444d-a7c6-e358fb579a72" providerId="ADAL" clId="{9B157E75-170D-404C-8BBF-C9073E7FED21}" dt="2023-10-18T15:36:08.255" v="15" actId="20577"/>
        <pc:sldMkLst>
          <pc:docMk/>
          <pc:sldMk cId="2914544065" sldId="1918"/>
        </pc:sldMkLst>
        <pc:spChg chg="mod">
          <ac:chgData name="Jure Leskovec" userId="c3375773-ce7f-444d-a7c6-e358fb579a72" providerId="ADAL" clId="{9B157E75-170D-404C-8BBF-C9073E7FED21}" dt="2023-10-13T18:30:24.387" v="5" actId="20577"/>
          <ac:spMkLst>
            <pc:docMk/>
            <pc:sldMk cId="2914544065" sldId="1918"/>
            <ac:spMk id="3" creationId="{F7E9A6C8-7FB4-2ABB-146F-D72C94CF45F2}"/>
          </ac:spMkLst>
        </pc:spChg>
        <pc:spChg chg="mod">
          <ac:chgData name="Jure Leskovec" userId="c3375773-ce7f-444d-a7c6-e358fb579a72" providerId="ADAL" clId="{9B157E75-170D-404C-8BBF-C9073E7FED21}" dt="2023-10-18T15:36:02.500" v="13" actId="20577"/>
          <ac:spMkLst>
            <pc:docMk/>
            <pc:sldMk cId="2914544065" sldId="1918"/>
            <ac:spMk id="14" creationId="{9A23612A-F45F-E040-A8A3-366C2DC8E888}"/>
          </ac:spMkLst>
        </pc:spChg>
        <pc:spChg chg="mod">
          <ac:chgData name="Jure Leskovec" userId="c3375773-ce7f-444d-a7c6-e358fb579a72" providerId="ADAL" clId="{9B157E75-170D-404C-8BBF-C9073E7FED21}" dt="2023-10-18T15:36:08.255" v="15" actId="20577"/>
          <ac:spMkLst>
            <pc:docMk/>
            <pc:sldMk cId="2914544065" sldId="1918"/>
            <ac:spMk id="16" creationId="{89660B14-3550-7540-893A-D27B4E3E95C8}"/>
          </ac:spMkLst>
        </pc:spChg>
      </pc:sldChg>
    </pc:docChg>
  </pc:docChgLst>
  <pc:docChgLst>
    <pc:chgData name="Jure Leskovec" userId="c3375773-ce7f-444d-a7c6-e358fb579a72" providerId="ADAL" clId="{9CADB199-C898-CF44-884C-09BA1A79753D}"/>
    <pc:docChg chg="modSld">
      <pc:chgData name="Jure Leskovec" userId="c3375773-ce7f-444d-a7c6-e358fb579a72" providerId="ADAL" clId="{9CADB199-C898-CF44-884C-09BA1A79753D}" dt="2023-02-14T01:17:20.654" v="2" actId="207"/>
      <pc:docMkLst>
        <pc:docMk/>
      </pc:docMkLst>
      <pc:sldChg chg="modSp mod setBg modShow">
        <pc:chgData name="Jure Leskovec" userId="c3375773-ce7f-444d-a7c6-e358fb579a72" providerId="ADAL" clId="{9CADB199-C898-CF44-884C-09BA1A79753D}" dt="2023-02-14T01:17:20.654" v="2" actId="207"/>
        <pc:sldMkLst>
          <pc:docMk/>
          <pc:sldMk cId="1897280173" sldId="1941"/>
        </pc:sldMkLst>
        <pc:spChg chg="mod">
          <ac:chgData name="Jure Leskovec" userId="c3375773-ce7f-444d-a7c6-e358fb579a72" providerId="ADAL" clId="{9CADB199-C898-CF44-884C-09BA1A79753D}" dt="2023-02-14T01:17:20.654" v="2" actId="207"/>
          <ac:spMkLst>
            <pc:docMk/>
            <pc:sldMk cId="1897280173" sldId="1941"/>
            <ac:spMk id="3" creationId="{E80ADA88-DE99-4D43-B134-05A7BABB8D31}"/>
          </ac:spMkLst>
        </pc:spChg>
      </pc:sldChg>
    </pc:docChg>
  </pc:docChgLst>
  <pc:docChgLst>
    <pc:chgData name="Josh Singh" userId="S::jsingh5@stanford.edu::906e138b-41b6-4748-9ec6-d963ebc43888" providerId="AD" clId="Web-{7E9338C0-0E3F-F222-A26A-44FDBBFFC18E}"/>
    <pc:docChg chg="addSld delSld modSld">
      <pc:chgData name="Josh Singh" userId="S::jsingh5@stanford.edu::906e138b-41b6-4748-9ec6-d963ebc43888" providerId="AD" clId="Web-{7E9338C0-0E3F-F222-A26A-44FDBBFFC18E}" dt="2024-10-22T03:26:38.610" v="193" actId="20577"/>
      <pc:docMkLst>
        <pc:docMk/>
      </pc:docMkLst>
      <pc:sldChg chg="modSp">
        <pc:chgData name="Josh Singh" userId="S::jsingh5@stanford.edu::906e138b-41b6-4748-9ec6-d963ebc43888" providerId="AD" clId="Web-{7E9338C0-0E3F-F222-A26A-44FDBBFFC18E}" dt="2024-10-22T03:26:38.610" v="193" actId="20577"/>
        <pc:sldMkLst>
          <pc:docMk/>
          <pc:sldMk cId="4184610358" sldId="1852"/>
        </pc:sldMkLst>
        <pc:spChg chg="mod">
          <ac:chgData name="Josh Singh" userId="S::jsingh5@stanford.edu::906e138b-41b6-4748-9ec6-d963ebc43888" providerId="AD" clId="Web-{7E9338C0-0E3F-F222-A26A-44FDBBFFC18E}" dt="2024-10-22T03:26:38.610" v="193" actId="20577"/>
          <ac:spMkLst>
            <pc:docMk/>
            <pc:sldMk cId="4184610358" sldId="1852"/>
            <ac:spMk id="3" creationId="{CE510082-F9AA-1150-0BA9-50AE448250B1}"/>
          </ac:spMkLst>
        </pc:spChg>
        <pc:spChg chg="mod">
          <ac:chgData name="Josh Singh" userId="S::jsingh5@stanford.edu::906e138b-41b6-4748-9ec6-d963ebc43888" providerId="AD" clId="Web-{7E9338C0-0E3F-F222-A26A-44FDBBFFC18E}" dt="2024-10-22T03:14:18.050" v="24"/>
          <ac:spMkLst>
            <pc:docMk/>
            <pc:sldMk cId="4184610358" sldId="1852"/>
            <ac:spMk id="7" creationId="{741395EA-6B34-3607-1D30-18D5FBE5D189}"/>
          </ac:spMkLst>
        </pc:spChg>
      </pc:sldChg>
      <pc:sldChg chg="add del">
        <pc:chgData name="Josh Singh" userId="S::jsingh5@stanford.edu::906e138b-41b6-4748-9ec6-d963ebc43888" providerId="AD" clId="Web-{7E9338C0-0E3F-F222-A26A-44FDBBFFC18E}" dt="2024-10-22T03:19:23.287" v="26"/>
        <pc:sldMkLst>
          <pc:docMk/>
          <pc:sldMk cId="1585879910" sldId="1943"/>
        </pc:sldMkLst>
      </pc:sldChg>
    </pc:docChg>
  </pc:docChgLst>
  <pc:docChgLst>
    <pc:chgData name="Kexin Huang" userId="S::kexinh@stanford.edu::914d3b32-ee16-4dee-97ee-abcbb59b35f7" providerId="AD" clId="Web-{8BE251C5-17C7-FA39-87E0-DD7D18002035}"/>
    <pc:docChg chg="addSld modSld">
      <pc:chgData name="Kexin Huang" userId="S::kexinh@stanford.edu::914d3b32-ee16-4dee-97ee-abcbb59b35f7" providerId="AD" clId="Web-{8BE251C5-17C7-FA39-87E0-DD7D18002035}" dt="2024-10-22T03:34:01.708" v="99" actId="20577"/>
      <pc:docMkLst>
        <pc:docMk/>
      </pc:docMkLst>
      <pc:sldChg chg="modSp new">
        <pc:chgData name="Kexin Huang" userId="S::kexinh@stanford.edu::914d3b32-ee16-4dee-97ee-abcbb59b35f7" providerId="AD" clId="Web-{8BE251C5-17C7-FA39-87E0-DD7D18002035}" dt="2024-10-22T03:34:01.708" v="99" actId="20577"/>
        <pc:sldMkLst>
          <pc:docMk/>
          <pc:sldMk cId="1585879910" sldId="1943"/>
        </pc:sldMkLst>
        <pc:spChg chg="mod">
          <ac:chgData name="Kexin Huang" userId="S::kexinh@stanford.edu::914d3b32-ee16-4dee-97ee-abcbb59b35f7" providerId="AD" clId="Web-{8BE251C5-17C7-FA39-87E0-DD7D18002035}" dt="2024-10-22T03:32:32.858" v="3" actId="20577"/>
          <ac:spMkLst>
            <pc:docMk/>
            <pc:sldMk cId="1585879910" sldId="1943"/>
            <ac:spMk id="2" creationId="{68EBE776-2DCB-EC6E-4501-33CE38DB2418}"/>
          </ac:spMkLst>
        </pc:spChg>
        <pc:spChg chg="mod">
          <ac:chgData name="Kexin Huang" userId="S::kexinh@stanford.edu::914d3b32-ee16-4dee-97ee-abcbb59b35f7" providerId="AD" clId="Web-{8BE251C5-17C7-FA39-87E0-DD7D18002035}" dt="2024-10-22T03:34:01.708" v="99" actId="20577"/>
          <ac:spMkLst>
            <pc:docMk/>
            <pc:sldMk cId="1585879910" sldId="1943"/>
            <ac:spMk id="3" creationId="{FA4B71E1-E894-9E52-A748-62C072AAB8FA}"/>
          </ac:spMkLst>
        </pc:spChg>
      </pc:sldChg>
    </pc:docChg>
  </pc:docChgLst>
  <pc:docChgLst>
    <pc:chgData name="Matthew Jin" userId="fff1b255-dd34-4573-9ab0-746c763a9d45" providerId="ADAL" clId="{9B8C9F14-0315-AE49-8382-63A26E4CF783}"/>
    <pc:docChg chg="undo redo custSel addSld delSld modSld">
      <pc:chgData name="Matthew Jin" userId="fff1b255-dd34-4573-9ab0-746c763a9d45" providerId="ADAL" clId="{9B8C9F14-0315-AE49-8382-63A26E4CF783}" dt="2023-10-17T07:26:13.285" v="218" actId="255"/>
      <pc:docMkLst>
        <pc:docMk/>
      </pc:docMkLst>
      <pc:sldChg chg="modSp add mod">
        <pc:chgData name="Matthew Jin" userId="fff1b255-dd34-4573-9ab0-746c763a9d45" providerId="ADAL" clId="{9B8C9F14-0315-AE49-8382-63A26E4CF783}" dt="2023-10-17T07:26:04.538" v="217" actId="20577"/>
        <pc:sldMkLst>
          <pc:docMk/>
          <pc:sldMk cId="4184610358" sldId="1852"/>
        </pc:sldMkLst>
        <pc:spChg chg="mod">
          <ac:chgData name="Matthew Jin" userId="fff1b255-dd34-4573-9ab0-746c763a9d45" providerId="ADAL" clId="{9B8C9F14-0315-AE49-8382-63A26E4CF783}" dt="2023-10-17T07:26:04.538" v="217" actId="20577"/>
          <ac:spMkLst>
            <pc:docMk/>
            <pc:sldMk cId="4184610358" sldId="1852"/>
            <ac:spMk id="3" creationId="{CE510082-F9AA-1150-0BA9-50AE448250B1}"/>
          </ac:spMkLst>
        </pc:spChg>
      </pc:sldChg>
      <pc:sldChg chg="del">
        <pc:chgData name="Matthew Jin" userId="fff1b255-dd34-4573-9ab0-746c763a9d45" providerId="ADAL" clId="{9B8C9F14-0315-AE49-8382-63A26E4CF783}" dt="2023-10-17T00:29:41.293" v="1" actId="2696"/>
        <pc:sldMkLst>
          <pc:docMk/>
          <pc:sldMk cId="1656480123" sldId="1881"/>
        </pc:sldMkLst>
      </pc:sldChg>
      <pc:sldChg chg="modSp">
        <pc:chgData name="Matthew Jin" userId="fff1b255-dd34-4573-9ab0-746c763a9d45" providerId="ADAL" clId="{9B8C9F14-0315-AE49-8382-63A26E4CF783}" dt="2023-10-17T07:26:13.285" v="218" actId="255"/>
        <pc:sldMkLst>
          <pc:docMk/>
          <pc:sldMk cId="2562517104" sldId="1908"/>
        </pc:sldMkLst>
        <pc:spChg chg="mod">
          <ac:chgData name="Matthew Jin" userId="fff1b255-dd34-4573-9ab0-746c763a9d45" providerId="ADAL" clId="{9B8C9F14-0315-AE49-8382-63A26E4CF783}" dt="2023-10-17T07:26:13.285" v="218" actId="255"/>
          <ac:spMkLst>
            <pc:docMk/>
            <pc:sldMk cId="2562517104" sldId="1908"/>
            <ac:spMk id="8" creationId="{09DEDF63-34B8-05A9-156A-8DA70333F0EB}"/>
          </ac:spMkLst>
        </pc:spChg>
      </pc:sldChg>
      <pc:sldChg chg="modSp">
        <pc:chgData name="Matthew Jin" userId="fff1b255-dd34-4573-9ab0-746c763a9d45" providerId="ADAL" clId="{9B8C9F14-0315-AE49-8382-63A26E4CF783}" dt="2023-10-17T07:24:16.993" v="209" actId="20577"/>
        <pc:sldMkLst>
          <pc:docMk/>
          <pc:sldMk cId="3638950022" sldId="1914"/>
        </pc:sldMkLst>
        <pc:spChg chg="mod">
          <ac:chgData name="Matthew Jin" userId="fff1b255-dd34-4573-9ab0-746c763a9d45" providerId="ADAL" clId="{9B8C9F14-0315-AE49-8382-63A26E4CF783}" dt="2023-10-17T07:24:16.993" v="209" actId="20577"/>
          <ac:spMkLst>
            <pc:docMk/>
            <pc:sldMk cId="3638950022" sldId="1914"/>
            <ac:spMk id="3" creationId="{1C850698-3B53-9048-92D9-4D9AC2BE045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10/20/24</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10/20/24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We introduce a new data structure a more complex data structure that of Heterogeneous graphs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Over the past few lectures we have developed powerful and efficient framework, a GNN toolbox to do ML on graphs. Today we will expand this framework to a larger class of problems that involve heterogeneous graphs.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1</a:t>
            </a:fld>
            <a:endParaRPr lang="en-US"/>
          </a:p>
        </p:txBody>
      </p:sp>
    </p:spTree>
    <p:extLst>
      <p:ext uri="{BB962C8B-B14F-4D97-AF65-F5344CB8AC3E}">
        <p14:creationId xmlns:p14="http://schemas.microsoft.com/office/powerpoint/2010/main" val="916986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So far …, and </a:t>
            </a:r>
            <a:r>
              <a:rPr kumimoji="1" lang="en-US" altLang="ja-JP" b="1" dirty="0"/>
              <a:t>we looked at architectures </a:t>
            </a:r>
            <a:r>
              <a:rPr kumimoji="1" lang="en-US" altLang="ja-JP" dirty="0"/>
              <a:t>that </a:t>
            </a:r>
            <a:r>
              <a:rPr kumimoji="1" lang="en-US" altLang="ja-JP" b="1" dirty="0"/>
              <a:t>operate</a:t>
            </a:r>
            <a:r>
              <a:rPr kumimoji="1" lang="en-US" altLang="ja-JP" dirty="0"/>
              <a:t> with </a:t>
            </a:r>
            <a:r>
              <a:rPr kumimoji="1" lang="en-US" altLang="ja-JP" b="1" dirty="0"/>
              <a:t>these type of input graphs</a:t>
            </a:r>
          </a:p>
          <a:p>
            <a:endParaRPr kumimoji="1" lang="en-US" altLang="ja-JP" dirty="0"/>
          </a:p>
          <a:p>
            <a:r>
              <a:rPr kumimoji="1" lang="en-US" altLang="ja-JP" b="1" dirty="0"/>
              <a:t>Today we are going to expand these architectures </a:t>
            </a:r>
            <a:r>
              <a:rPr kumimoji="1" lang="en-US" altLang="ja-JP" dirty="0"/>
              <a:t>and tell you</a:t>
            </a:r>
          </a:p>
          <a:p>
            <a:endParaRPr kumimoji="1" lang="en-US" altLang="ja-JP" dirty="0"/>
          </a:p>
          <a:p>
            <a:r>
              <a:rPr kumimoji="1" lang="en-US" altLang="ja-JP" dirty="0"/>
              <a:t>Why and how?</a:t>
            </a:r>
          </a:p>
          <a:p>
            <a:endParaRPr kumimoji="1" lang="en-US" altLang="ja-JP" dirty="0"/>
          </a:p>
          <a:p>
            <a:r>
              <a:rPr kumimoji="1" lang="en-US" altLang="ja-JP" dirty="0"/>
              <a:t>Discuss what a heterogeneous graph is, motivate why we should care about these</a:t>
            </a:r>
          </a:p>
          <a:p>
            <a:endParaRPr kumimoji="1" lang="en-US" altLang="ja-JP" dirty="0"/>
          </a:p>
          <a:p>
            <a:r>
              <a:rPr kumimoji="1" lang="en-US" altLang="ja-JP" dirty="0"/>
              <a:t>We will define a new architecture extending GCN</a:t>
            </a:r>
          </a:p>
          <a:p>
            <a:endParaRPr kumimoji="1" lang="en-US" altLang="ja-JP" dirty="0"/>
          </a:p>
          <a:p>
            <a:r>
              <a:rPr kumimoji="1" lang="en-US" altLang="ja-JP" dirty="0"/>
              <a:t>And then we will doo the same for gat</a:t>
            </a:r>
          </a:p>
          <a:p>
            <a:endParaRPr kumimoji="1" lang="en-US" altLang="ja-JP" dirty="0"/>
          </a:p>
          <a:p>
            <a:r>
              <a:rPr kumimoji="1" lang="en-US" altLang="ja-JP" dirty="0"/>
              <a:t>This study will give you a recipe on how to extend architectures that we have discussed so far to handle heterogeneous graphs</a:t>
            </a:r>
            <a:endParaRPr kumimoji="1" lang="ja-JP" altLang="en-US"/>
          </a:p>
        </p:txBody>
      </p:sp>
      <p:sp>
        <p:nvSpPr>
          <p:cNvPr id="4" name="スライド番号プレースホルダー 3"/>
          <p:cNvSpPr>
            <a:spLocks noGrp="1"/>
          </p:cNvSpPr>
          <p:nvPr>
            <p:ph type="sldNum" sz="quarter" idx="5"/>
          </p:nvPr>
        </p:nvSpPr>
        <p:spPr/>
        <p:txBody>
          <a:bodyPr/>
          <a:lstStyle/>
          <a:p>
            <a:fld id="{EE707532-839C-41A2-9E71-D5288AEAE66A}" type="slidenum">
              <a:rPr lang="en-US" smtClean="0"/>
              <a:pPr/>
              <a:t>5</a:t>
            </a:fld>
            <a:endParaRPr lang="en-US"/>
          </a:p>
        </p:txBody>
      </p:sp>
    </p:spTree>
    <p:extLst>
      <p:ext uri="{BB962C8B-B14F-4D97-AF65-F5344CB8AC3E}">
        <p14:creationId xmlns:p14="http://schemas.microsoft.com/office/powerpoint/2010/main" val="4142223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Let’s go back to the basics</a:t>
            </a:r>
            <a:r>
              <a:rPr lang="en-US" dirty="0"/>
              <a:t>, so a graph is an abstract structure that models the connectivity information between different objects or different </a:t>
            </a:r>
            <a:r>
              <a:rPr lang="en-US" b="1" dirty="0"/>
              <a:t>entities and these objects or entities are the nodes of the graph.</a:t>
            </a:r>
          </a:p>
          <a:p>
            <a:endParaRPr lang="en-US" dirty="0"/>
          </a:p>
          <a:p>
            <a:r>
              <a:rPr lang="en-US" dirty="0"/>
              <a:t>Now it so happens </a:t>
            </a:r>
            <a:r>
              <a:rPr lang="en-US" b="1" dirty="0"/>
              <a:t>that graphs might consist of </a:t>
            </a:r>
            <a:r>
              <a:rPr lang="en-US" dirty="0"/>
              <a:t>different node types. In the paradigm illustrated here we have two types of nodes the blue and the red nodes. In a real world graph these correspond to paper nodes and author nodes when we talk about academic graphs</a:t>
            </a:r>
          </a:p>
          <a:p>
            <a:endParaRPr lang="en-US" dirty="0"/>
          </a:p>
          <a:p>
            <a:r>
              <a:rPr lang="en-US" dirty="0"/>
              <a:t>Or they can represent users and items in e-commerce networks or drugs and diseases in biological networks</a:t>
            </a:r>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a:t>
            </a:fld>
            <a:endParaRPr lang="en-US"/>
          </a:p>
        </p:txBody>
      </p:sp>
    </p:spTree>
    <p:extLst>
      <p:ext uri="{BB962C8B-B14F-4D97-AF65-F5344CB8AC3E}">
        <p14:creationId xmlns:p14="http://schemas.microsoft.com/office/powerpoint/2010/main" val="2870324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we can also have different types of edges or in other words </a:t>
            </a:r>
            <a:r>
              <a:rPr lang="en-US" b="1" dirty="0"/>
              <a:t>different types of relations between objects</a:t>
            </a:r>
          </a:p>
          <a:p>
            <a:endParaRPr lang="en-US" dirty="0"/>
          </a:p>
          <a:p>
            <a:r>
              <a:rPr lang="en-US" dirty="0"/>
              <a:t>For example in an academic graph we have authors liking other authors or papers citing other papers or authors liking or citing papers.</a:t>
            </a:r>
          </a:p>
          <a:p>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a:t>
            </a:fld>
            <a:endParaRPr lang="en-US"/>
          </a:p>
        </p:txBody>
      </p:sp>
    </p:spTree>
    <p:extLst>
      <p:ext uri="{BB962C8B-B14F-4D97-AF65-F5344CB8AC3E}">
        <p14:creationId xmlns:p14="http://schemas.microsoft.com/office/powerpoint/2010/main" val="41263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Author wrote or cited the paper </a:t>
            </a:r>
          </a:p>
          <a:p>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a:t>
            </a:fld>
            <a:endParaRPr lang="en-US"/>
          </a:p>
        </p:txBody>
      </p:sp>
    </p:spTree>
    <p:extLst>
      <p:ext uri="{BB962C8B-B14F-4D97-AF65-F5344CB8AC3E}">
        <p14:creationId xmlns:p14="http://schemas.microsoft.com/office/powerpoint/2010/main" val="34065798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it comes to heterogeneous graphs what is super important is the </a:t>
            </a:r>
            <a:r>
              <a:rPr lang="en-US" b="1" dirty="0"/>
              <a:t>notion of a triple or a triplet.</a:t>
            </a:r>
          </a:p>
          <a:p>
            <a:endParaRPr lang="en-US" dirty="0"/>
          </a:p>
          <a:p>
            <a:r>
              <a:rPr lang="en-US" dirty="0"/>
              <a:t>And the notion of the triplet is super important because we have </a:t>
            </a:r>
            <a:r>
              <a:rPr lang="en-US" b="1" dirty="0"/>
              <a:t>3 pieces of information</a:t>
            </a:r>
          </a:p>
          <a:p>
            <a:endParaRPr lang="en-US" dirty="0"/>
          </a:p>
          <a:p>
            <a:r>
              <a:rPr lang="en-US" dirty="0"/>
              <a:t>Because now </a:t>
            </a:r>
            <a:r>
              <a:rPr lang="en-US" b="1" dirty="0"/>
              <a:t>the connectivity information between different object</a:t>
            </a:r>
            <a:r>
              <a:rPr lang="en-US" dirty="0"/>
              <a:t>s involves a </a:t>
            </a:r>
            <a:r>
              <a:rPr lang="en-US" b="1" dirty="0"/>
              <a:t>node type for the first node</a:t>
            </a:r>
            <a:r>
              <a:rPr lang="en-US" dirty="0"/>
              <a:t> </a:t>
            </a:r>
            <a:r>
              <a:rPr lang="en-US" b="1" dirty="0"/>
              <a:t>the node type of the second node </a:t>
            </a:r>
            <a:r>
              <a:rPr lang="en-US" dirty="0"/>
              <a:t>and </a:t>
            </a:r>
            <a:r>
              <a:rPr lang="en-US" b="1" dirty="0"/>
              <a:t>the type of their connection.</a:t>
            </a:r>
          </a:p>
          <a:p>
            <a:endParaRPr lang="en-US" dirty="0"/>
          </a:p>
          <a:p>
            <a:r>
              <a:rPr lang="en-US" b="1" dirty="0"/>
              <a:t>So we have triple of type: node type 1 is connected to node type 2 via an edge type 1.</a:t>
            </a:r>
          </a:p>
          <a:p>
            <a:endParaRPr lang="en-US" dirty="0"/>
          </a:p>
          <a:p>
            <a:r>
              <a:rPr lang="en-US" dirty="0"/>
              <a:t>To understand that</a:t>
            </a:r>
          </a:p>
          <a:p>
            <a:endParaRPr lang="en-US" dirty="0"/>
          </a:p>
          <a:p>
            <a:r>
              <a:rPr lang="en-US" dirty="0"/>
              <a:t>2 node types 2 edge types 2 relation types we will end up with 8 possible relation types or 8 possible triples</a:t>
            </a:r>
          </a:p>
          <a:p>
            <a:endParaRPr lang="en-US" dirty="0"/>
          </a:p>
          <a:p>
            <a:r>
              <a:rPr lang="en-US" dirty="0"/>
              <a:t>2 3 2</a:t>
            </a:r>
          </a:p>
          <a:p>
            <a:endParaRPr lang="en-US" dirty="0"/>
          </a:p>
          <a:p>
            <a:r>
              <a:rPr lang="en-US" b="0" dirty="0"/>
              <a:t>Today we will focus on </a:t>
            </a:r>
            <a:r>
              <a:rPr lang="en-US" b="1" dirty="0"/>
              <a:t>relation types (triple) as an object of interest, </a:t>
            </a:r>
            <a:r>
              <a:rPr lang="en-US" b="0" dirty="0"/>
              <a:t>because you can disentangle the type of relation along an edge from these two end points</a:t>
            </a:r>
          </a:p>
          <a:p>
            <a:endParaRPr lang="en-US" dirty="0"/>
          </a:p>
          <a:p>
            <a:r>
              <a:rPr lang="en-US" dirty="0"/>
              <a:t>We will design </a:t>
            </a:r>
            <a:r>
              <a:rPr lang="en-US" b="1" dirty="0"/>
              <a:t>GNNs that take into account different triples</a:t>
            </a:r>
          </a:p>
        </p:txBody>
      </p:sp>
      <p:sp>
        <p:nvSpPr>
          <p:cNvPr id="4" name="Slide Number Placeholder 3"/>
          <p:cNvSpPr>
            <a:spLocks noGrp="1"/>
          </p:cNvSpPr>
          <p:nvPr>
            <p:ph type="sldNum" sz="quarter" idx="5"/>
          </p:nvPr>
        </p:nvSpPr>
        <p:spPr/>
        <p:txBody>
          <a:bodyPr/>
          <a:lstStyle/>
          <a:p>
            <a:fld id="{EE707532-839C-41A2-9E71-D5288AEAE66A}" type="slidenum">
              <a:rPr lang="en-US" smtClean="0"/>
              <a:pPr/>
              <a:t>9</a:t>
            </a:fld>
            <a:endParaRPr lang="en-US"/>
          </a:p>
        </p:txBody>
      </p:sp>
    </p:spTree>
    <p:extLst>
      <p:ext uri="{BB962C8B-B14F-4D97-AF65-F5344CB8AC3E}">
        <p14:creationId xmlns:p14="http://schemas.microsoft.com/office/powerpoint/2010/main" val="2309727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Formally we can write a hetero</a:t>
            </a:r>
          </a:p>
          <a:p>
            <a:endParaRPr lang="en-US" dirty="0"/>
          </a:p>
          <a:p>
            <a:r>
              <a:rPr lang="en-US" dirty="0"/>
              <a:t>Normal graph has vertices as nodes and edges between vertices, </a:t>
            </a:r>
            <a:r>
              <a:rPr lang="en-US" dirty="0" err="1"/>
              <a:t>edgeset</a:t>
            </a:r>
            <a:r>
              <a:rPr lang="en-US" dirty="0"/>
              <a:t> is a subset of all possible pairs u v</a:t>
            </a:r>
          </a:p>
          <a:p>
            <a:endParaRPr lang="en-US" dirty="0"/>
          </a:p>
          <a:p>
            <a:r>
              <a:rPr lang="en-US" dirty="0"/>
              <a:t>We add two things</a:t>
            </a:r>
          </a:p>
          <a:p>
            <a:endParaRPr lang="en-US" dirty="0"/>
          </a:p>
          <a:p>
            <a:r>
              <a:rPr lang="en-US" dirty="0"/>
              <a:t>a function tau that </a:t>
            </a:r>
            <a:r>
              <a:rPr lang="en-US" b="1" dirty="0"/>
              <a:t>maps nodes to some categorical variable that describes the node type</a:t>
            </a:r>
          </a:p>
          <a:p>
            <a:endParaRPr lang="en-US" dirty="0"/>
          </a:p>
          <a:p>
            <a:r>
              <a:rPr lang="en-US" dirty="0"/>
              <a:t>Tau is defined on nodes</a:t>
            </a:r>
          </a:p>
          <a:p>
            <a:endParaRPr lang="en-US" dirty="0"/>
          </a:p>
          <a:p>
            <a:r>
              <a:rPr lang="en-US" dirty="0"/>
              <a:t>We  introduce a function phi that is defined on edges that gives us the edge types</a:t>
            </a:r>
          </a:p>
          <a:p>
            <a:endParaRPr lang="en-US" dirty="0"/>
          </a:p>
          <a:p>
            <a:r>
              <a:rPr lang="en-US" dirty="0"/>
              <a:t>To the point I made in the previous slide today I will focus on </a:t>
            </a:r>
            <a:r>
              <a:rPr lang="en-US" b="1" dirty="0"/>
              <a:t>another object r that is a function on a pair of nodes that captures both t </a:t>
            </a:r>
            <a:r>
              <a:rPr lang="en-US" b="1" dirty="0" err="1"/>
              <a:t>anf</a:t>
            </a:r>
            <a:r>
              <a:rPr lang="en-US" b="1" dirty="0"/>
              <a:t> phi,</a:t>
            </a:r>
          </a:p>
          <a:p>
            <a:endParaRPr lang="en-US" b="1" dirty="0"/>
          </a:p>
          <a:p>
            <a:r>
              <a:rPr lang="en-US" b="1" dirty="0"/>
              <a:t> so we introduce this parametrization r and we do not need to worry about tau and phi</a:t>
            </a:r>
          </a:p>
          <a:p>
            <a:endParaRPr lang="en-US" b="1" dirty="0"/>
          </a:p>
          <a:p>
            <a:r>
              <a:rPr lang="en-US" b="1" dirty="0"/>
              <a:t>Let me repeat because this is important</a:t>
            </a:r>
          </a:p>
        </p:txBody>
      </p:sp>
      <p:sp>
        <p:nvSpPr>
          <p:cNvPr id="4" name="Slide Number Placeholder 3"/>
          <p:cNvSpPr>
            <a:spLocks noGrp="1"/>
          </p:cNvSpPr>
          <p:nvPr>
            <p:ph type="sldNum" sz="quarter" idx="5"/>
          </p:nvPr>
        </p:nvSpPr>
        <p:spPr/>
        <p:txBody>
          <a:bodyPr/>
          <a:lstStyle/>
          <a:p>
            <a:fld id="{EE707532-839C-41A2-9E71-D5288AEAE66A}" type="slidenum">
              <a:rPr lang="en-US" smtClean="0"/>
              <a:pPr/>
              <a:t>10</a:t>
            </a:fld>
            <a:endParaRPr lang="en-US"/>
          </a:p>
        </p:txBody>
      </p:sp>
    </p:spTree>
    <p:extLst>
      <p:ext uri="{BB962C8B-B14F-4D97-AF65-F5344CB8AC3E}">
        <p14:creationId xmlns:p14="http://schemas.microsoft.com/office/powerpoint/2010/main" val="23131071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describe a </a:t>
            </a:r>
            <a:r>
              <a:rPr lang="en-US" b="1" dirty="0"/>
              <a:t>sequence of events as a heterogeneous graph</a:t>
            </a:r>
          </a:p>
          <a:p>
            <a:endParaRPr lang="en-US" dirty="0"/>
          </a:p>
          <a:p>
            <a:r>
              <a:rPr lang="en-US" dirty="0"/>
              <a:t>Plane movements, different types of objects, airports, planes, passengers, destinations</a:t>
            </a:r>
          </a:p>
        </p:txBody>
      </p:sp>
      <p:sp>
        <p:nvSpPr>
          <p:cNvPr id="4" name="Slide Number Placeholder 3"/>
          <p:cNvSpPr>
            <a:spLocks noGrp="1"/>
          </p:cNvSpPr>
          <p:nvPr>
            <p:ph type="sldNum" sz="quarter" idx="5"/>
          </p:nvPr>
        </p:nvSpPr>
        <p:spPr/>
        <p:txBody>
          <a:bodyPr/>
          <a:lstStyle/>
          <a:p>
            <a:fld id="{EE707532-839C-41A2-9E71-D5288AEAE66A}" type="slidenum">
              <a:rPr lang="en-US" smtClean="0"/>
              <a:pPr/>
              <a:t>11</a:t>
            </a:fld>
            <a:endParaRPr lang="en-US"/>
          </a:p>
        </p:txBody>
      </p:sp>
    </p:spTree>
    <p:extLst>
      <p:ext uri="{BB962C8B-B14F-4D97-AF65-F5344CB8AC3E}">
        <p14:creationId xmlns:p14="http://schemas.microsoft.com/office/powerpoint/2010/main" val="18632457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more</a:t>
            </a:r>
          </a:p>
          <a:p>
            <a:endParaRPr lang="en-US" dirty="0"/>
          </a:p>
          <a:p>
            <a:r>
              <a:rPr lang="en-US" dirty="0"/>
              <a:t>User considered or viewed an item, purchased, went in the website but didn’t buy anything</a:t>
            </a:r>
          </a:p>
          <a:p>
            <a:endParaRPr lang="en-US" dirty="0"/>
          </a:p>
          <a:p>
            <a:r>
              <a:rPr lang="en-US" b="1" dirty="0"/>
              <a:t>What is super cool here Data in business world look like this</a:t>
            </a:r>
          </a:p>
        </p:txBody>
      </p:sp>
      <p:sp>
        <p:nvSpPr>
          <p:cNvPr id="4" name="Slide Number Placeholder 3"/>
          <p:cNvSpPr>
            <a:spLocks noGrp="1"/>
          </p:cNvSpPr>
          <p:nvPr>
            <p:ph type="sldNum" sz="quarter" idx="5"/>
          </p:nvPr>
        </p:nvSpPr>
        <p:spPr/>
        <p:txBody>
          <a:bodyPr/>
          <a:lstStyle/>
          <a:p>
            <a:fld id="{EE707532-839C-41A2-9E71-D5288AEAE66A}" type="slidenum">
              <a:rPr lang="en-US" smtClean="0"/>
              <a:pPr/>
              <a:t>12</a:t>
            </a:fld>
            <a:endParaRPr lang="en-US"/>
          </a:p>
        </p:txBody>
      </p:sp>
    </p:spTree>
    <p:extLst>
      <p:ext uri="{BB962C8B-B14F-4D97-AF65-F5344CB8AC3E}">
        <p14:creationId xmlns:p14="http://schemas.microsoft.com/office/powerpoint/2010/main" val="1810897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Going back to the start, network of academia itself</a:t>
            </a:r>
          </a:p>
        </p:txBody>
      </p:sp>
      <p:sp>
        <p:nvSpPr>
          <p:cNvPr id="4" name="Slide Number Placeholder 3"/>
          <p:cNvSpPr>
            <a:spLocks noGrp="1"/>
          </p:cNvSpPr>
          <p:nvPr>
            <p:ph type="sldNum" sz="quarter" idx="5"/>
          </p:nvPr>
        </p:nvSpPr>
        <p:spPr/>
        <p:txBody>
          <a:bodyPr/>
          <a:lstStyle/>
          <a:p>
            <a:fld id="{EE707532-839C-41A2-9E71-D5288AEAE66A}" type="slidenum">
              <a:rPr lang="en-US" smtClean="0"/>
              <a:pPr/>
              <a:t>13</a:t>
            </a:fld>
            <a:endParaRPr lang="en-US"/>
          </a:p>
        </p:txBody>
      </p:sp>
    </p:spTree>
    <p:extLst>
      <p:ext uri="{BB962C8B-B14F-4D97-AF65-F5344CB8AC3E}">
        <p14:creationId xmlns:p14="http://schemas.microsoft.com/office/powerpoint/2010/main" val="897387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 natural question that arises is why don’t we treat different node types or edge types with different node or edge attributes</a:t>
            </a:r>
          </a:p>
          <a:p>
            <a:endParaRPr lang="en-US" dirty="0"/>
          </a:p>
          <a:p>
            <a:r>
              <a:rPr lang="en-US" dirty="0"/>
              <a:t>Bake that knowledge into the model, which works much better</a:t>
            </a:r>
          </a:p>
          <a:p>
            <a:endParaRPr lang="en-US" dirty="0"/>
          </a:p>
          <a:p>
            <a:r>
              <a:rPr lang="en-US" dirty="0"/>
              <a:t>You can also do the same with the graph and use an MLP or transformer</a:t>
            </a:r>
          </a:p>
        </p:txBody>
      </p:sp>
      <p:sp>
        <p:nvSpPr>
          <p:cNvPr id="4" name="Slide Number Placeholder 3"/>
          <p:cNvSpPr>
            <a:spLocks noGrp="1"/>
          </p:cNvSpPr>
          <p:nvPr>
            <p:ph type="sldNum" sz="quarter" idx="5"/>
          </p:nvPr>
        </p:nvSpPr>
        <p:spPr/>
        <p:txBody>
          <a:bodyPr/>
          <a:lstStyle/>
          <a:p>
            <a:fld id="{EE707532-839C-41A2-9E71-D5288AEAE66A}" type="slidenum">
              <a:rPr lang="en-US" smtClean="0"/>
              <a:pPr/>
              <a:t>14</a:t>
            </a:fld>
            <a:endParaRPr lang="en-US"/>
          </a:p>
        </p:txBody>
      </p:sp>
    </p:spTree>
    <p:extLst>
      <p:ext uri="{BB962C8B-B14F-4D97-AF65-F5344CB8AC3E}">
        <p14:creationId xmlns:p14="http://schemas.microsoft.com/office/powerpoint/2010/main" val="439542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15</a:t>
            </a:fld>
            <a:endParaRPr lang="en-US"/>
          </a:p>
        </p:txBody>
      </p:sp>
    </p:spTree>
    <p:extLst>
      <p:ext uri="{BB962C8B-B14F-4D97-AF65-F5344CB8AC3E}">
        <p14:creationId xmlns:p14="http://schemas.microsoft.com/office/powerpoint/2010/main" val="40288961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30AD4-780B-97CF-5F28-BE1D332956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C478E6-361A-7D4E-B632-C42F33579C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1E0F17-5F4F-CB7D-67B3-A8C82D581FFF}"/>
              </a:ext>
            </a:extLst>
          </p:cNvPr>
          <p:cNvSpPr>
            <a:spLocks noGrp="1"/>
          </p:cNvSpPr>
          <p:nvPr>
            <p:ph type="body" idx="1"/>
          </p:nvPr>
        </p:nvSpPr>
        <p:spPr/>
        <p:txBody>
          <a:bodyPr/>
          <a:lstStyle/>
          <a:p>
            <a:r>
              <a:rPr lang="en-US" dirty="0"/>
              <a:t>Bake that heterogeneous graph knowledge into the model, which works much better</a:t>
            </a:r>
          </a:p>
          <a:p>
            <a:endParaRPr lang="en-US" dirty="0"/>
          </a:p>
          <a:p>
            <a:r>
              <a:rPr lang="en-US" dirty="0"/>
              <a:t>You can also do the same with the graph and use an MLP or transformer</a:t>
            </a:r>
          </a:p>
          <a:p>
            <a:endParaRPr lang="en-US" dirty="0"/>
          </a:p>
        </p:txBody>
      </p:sp>
      <p:sp>
        <p:nvSpPr>
          <p:cNvPr id="4" name="Slide Number Placeholder 3">
            <a:extLst>
              <a:ext uri="{FF2B5EF4-FFF2-40B4-BE49-F238E27FC236}">
                <a16:creationId xmlns:a16="http://schemas.microsoft.com/office/drawing/2014/main" id="{8DF1EB3C-8E6F-5F49-1C85-7C098A9E135C}"/>
              </a:ext>
            </a:extLst>
          </p:cNvPr>
          <p:cNvSpPr>
            <a:spLocks noGrp="1"/>
          </p:cNvSpPr>
          <p:nvPr>
            <p:ph type="sldNum" sz="quarter" idx="5"/>
          </p:nvPr>
        </p:nvSpPr>
        <p:spPr/>
        <p:txBody>
          <a:bodyPr/>
          <a:lstStyle/>
          <a:p>
            <a:fld id="{EE707532-839C-41A2-9E71-D5288AEAE66A}" type="slidenum">
              <a:rPr lang="en-US" smtClean="0"/>
              <a:pPr/>
              <a:t>16</a:t>
            </a:fld>
            <a:endParaRPr lang="en-US"/>
          </a:p>
        </p:txBody>
      </p:sp>
    </p:spTree>
    <p:extLst>
      <p:ext uri="{BB962C8B-B14F-4D97-AF65-F5344CB8AC3E}">
        <p14:creationId xmlns:p14="http://schemas.microsoft.com/office/powerpoint/2010/main" val="22062644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going to </a:t>
            </a:r>
            <a:r>
              <a:rPr lang="en-US" b="1" dirty="0"/>
              <a:t>start with what you know and progress towards an architecture that takes into account different relation types</a:t>
            </a:r>
          </a:p>
        </p:txBody>
      </p:sp>
      <p:sp>
        <p:nvSpPr>
          <p:cNvPr id="4" name="Slide Number Placeholder 3"/>
          <p:cNvSpPr>
            <a:spLocks noGrp="1"/>
          </p:cNvSpPr>
          <p:nvPr>
            <p:ph type="sldNum" sz="quarter" idx="5"/>
          </p:nvPr>
        </p:nvSpPr>
        <p:spPr/>
        <p:txBody>
          <a:bodyPr/>
          <a:lstStyle/>
          <a:p>
            <a:fld id="{EE707532-839C-41A2-9E71-D5288AEAE66A}" type="slidenum">
              <a:rPr lang="en-US" smtClean="0"/>
              <a:pPr/>
              <a:t>17</a:t>
            </a:fld>
            <a:endParaRPr lang="en-US"/>
          </a:p>
        </p:txBody>
      </p:sp>
    </p:spTree>
    <p:extLst>
      <p:ext uri="{BB962C8B-B14F-4D97-AF65-F5344CB8AC3E}">
        <p14:creationId xmlns:p14="http://schemas.microsoft.com/office/powerpoint/2010/main" val="42035030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Hopefully you are familiar with this slide by now</a:t>
            </a:r>
          </a:p>
          <a:p>
            <a:endParaRPr lang="en-US" dirty="0"/>
          </a:p>
          <a:p>
            <a:r>
              <a:rPr lang="en-US" dirty="0"/>
              <a:t>Linear transformation</a:t>
            </a:r>
          </a:p>
          <a:p>
            <a:endParaRPr lang="en-US" dirty="0"/>
          </a:p>
          <a:p>
            <a:r>
              <a:rPr lang="en-US" dirty="0"/>
              <a:t>Remember we can view that </a:t>
            </a:r>
          </a:p>
        </p:txBody>
      </p:sp>
      <p:sp>
        <p:nvSpPr>
          <p:cNvPr id="4" name="Slide Number Placeholder 3"/>
          <p:cNvSpPr>
            <a:spLocks noGrp="1"/>
          </p:cNvSpPr>
          <p:nvPr>
            <p:ph type="sldNum" sz="quarter" idx="5"/>
          </p:nvPr>
        </p:nvSpPr>
        <p:spPr/>
        <p:txBody>
          <a:bodyPr/>
          <a:lstStyle/>
          <a:p>
            <a:fld id="{EE707532-839C-41A2-9E71-D5288AEAE66A}" type="slidenum">
              <a:rPr lang="en-US" smtClean="0"/>
              <a:pPr/>
              <a:t>19</a:t>
            </a:fld>
            <a:endParaRPr lang="en-US"/>
          </a:p>
        </p:txBody>
      </p:sp>
    </p:spTree>
    <p:extLst>
      <p:ext uri="{BB962C8B-B14F-4D97-AF65-F5344CB8AC3E}">
        <p14:creationId xmlns:p14="http://schemas.microsoft.com/office/powerpoint/2010/main" val="29545582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One important point about heterogeneous graphs is that they are usually directed</a:t>
            </a:r>
          </a:p>
          <a:p>
            <a:endParaRPr lang="en-US" dirty="0"/>
          </a:p>
          <a:p>
            <a:r>
              <a:rPr lang="en-US" dirty="0"/>
              <a:t>For example when an author cites a paper it doesn’t mean that the paper cites the author as well.</a:t>
            </a:r>
          </a:p>
          <a:p>
            <a:endParaRPr lang="en-US" dirty="0"/>
          </a:p>
          <a:p>
            <a:r>
              <a:rPr lang="en-US" dirty="0"/>
              <a:t>What will we change about the to transform it to a heterogeneous GCN architecture</a:t>
            </a:r>
          </a:p>
        </p:txBody>
      </p:sp>
      <p:sp>
        <p:nvSpPr>
          <p:cNvPr id="4" name="Slide Number Placeholder 3"/>
          <p:cNvSpPr>
            <a:spLocks noGrp="1"/>
          </p:cNvSpPr>
          <p:nvPr>
            <p:ph type="sldNum" sz="quarter" idx="5"/>
          </p:nvPr>
        </p:nvSpPr>
        <p:spPr/>
        <p:txBody>
          <a:bodyPr/>
          <a:lstStyle/>
          <a:p>
            <a:fld id="{EE707532-839C-41A2-9E71-D5288AEAE66A}" type="slidenum">
              <a:rPr lang="en-US" smtClean="0"/>
              <a:pPr/>
              <a:t>20</a:t>
            </a:fld>
            <a:endParaRPr lang="en-US"/>
          </a:p>
        </p:txBody>
      </p:sp>
    </p:spTree>
    <p:extLst>
      <p:ext uri="{BB962C8B-B14F-4D97-AF65-F5344CB8AC3E}">
        <p14:creationId xmlns:p14="http://schemas.microsoft.com/office/powerpoint/2010/main" val="20828820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Incoming edges</a:t>
            </a:r>
          </a:p>
        </p:txBody>
      </p:sp>
      <p:sp>
        <p:nvSpPr>
          <p:cNvPr id="4" name="Slide Number Placeholder 3"/>
          <p:cNvSpPr>
            <a:spLocks noGrp="1"/>
          </p:cNvSpPr>
          <p:nvPr>
            <p:ph type="sldNum" sz="quarter" idx="5"/>
          </p:nvPr>
        </p:nvSpPr>
        <p:spPr/>
        <p:txBody>
          <a:bodyPr/>
          <a:lstStyle/>
          <a:p>
            <a:fld id="{EE707532-839C-41A2-9E71-D5288AEAE66A}" type="slidenum">
              <a:rPr lang="en-US" smtClean="0"/>
              <a:pPr/>
              <a:t>21</a:t>
            </a:fld>
            <a:endParaRPr lang="en-US"/>
          </a:p>
        </p:txBody>
      </p:sp>
    </p:spTree>
    <p:extLst>
      <p:ext uri="{BB962C8B-B14F-4D97-AF65-F5344CB8AC3E}">
        <p14:creationId xmlns:p14="http://schemas.microsoft.com/office/powerpoint/2010/main" val="32007634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relation type is different than an edge type. For instance r1 and r2 can be the same edge type but because b and  c have different node types we end up modeling the link between b and a and c and a with different relation types</a:t>
            </a:r>
          </a:p>
        </p:txBody>
      </p:sp>
      <p:sp>
        <p:nvSpPr>
          <p:cNvPr id="4" name="Slide Number Placeholder 3"/>
          <p:cNvSpPr>
            <a:spLocks noGrp="1"/>
          </p:cNvSpPr>
          <p:nvPr>
            <p:ph type="sldNum" sz="quarter" idx="5"/>
          </p:nvPr>
        </p:nvSpPr>
        <p:spPr/>
        <p:txBody>
          <a:bodyPr/>
          <a:lstStyle/>
          <a:p>
            <a:fld id="{EE707532-839C-41A2-9E71-D5288AEAE66A}" type="slidenum">
              <a:rPr lang="en-US" smtClean="0"/>
              <a:pPr/>
              <a:t>22</a:t>
            </a:fld>
            <a:endParaRPr lang="en-US"/>
          </a:p>
        </p:txBody>
      </p:sp>
    </p:spTree>
    <p:extLst>
      <p:ext uri="{BB962C8B-B14F-4D97-AF65-F5344CB8AC3E}">
        <p14:creationId xmlns:p14="http://schemas.microsoft.com/office/powerpoint/2010/main" val="13558601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Different update depending on the relation type, different message and different aggregation</a:t>
            </a:r>
          </a:p>
          <a:p>
            <a:endParaRPr lang="en-US" dirty="0"/>
          </a:p>
          <a:p>
            <a:r>
              <a:rPr lang="en-US" dirty="0"/>
              <a:t>Linear transformation depends on a w2, message different depending on the relation type</a:t>
            </a:r>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23</a:t>
            </a:fld>
            <a:endParaRPr lang="en-US"/>
          </a:p>
        </p:txBody>
      </p:sp>
    </p:spTree>
    <p:extLst>
      <p:ext uri="{BB962C8B-B14F-4D97-AF65-F5344CB8AC3E}">
        <p14:creationId xmlns:p14="http://schemas.microsoft.com/office/powerpoint/2010/main" val="28618364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Linear transformation depends on a w2, message different depending on the relation type</a:t>
            </a:r>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24</a:t>
            </a:fld>
            <a:endParaRPr lang="en-US"/>
          </a:p>
        </p:txBody>
      </p:sp>
    </p:spTree>
    <p:extLst>
      <p:ext uri="{BB962C8B-B14F-4D97-AF65-F5344CB8AC3E}">
        <p14:creationId xmlns:p14="http://schemas.microsoft.com/office/powerpoint/2010/main" val="30909809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80EF9-81F0-6C8C-6F35-26821C12DA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BC3691-F94D-6742-A6C6-DAFBBA272B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B7AB4A-C33D-0F85-C986-D1BCA79780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41518F-8027-072B-4625-6DC91DCB716E}"/>
              </a:ext>
            </a:extLst>
          </p:cNvPr>
          <p:cNvSpPr>
            <a:spLocks noGrp="1"/>
          </p:cNvSpPr>
          <p:nvPr>
            <p:ph type="sldNum" sz="quarter" idx="5"/>
          </p:nvPr>
        </p:nvSpPr>
        <p:spPr/>
        <p:txBody>
          <a:bodyPr/>
          <a:lstStyle/>
          <a:p>
            <a:fld id="{EE707532-839C-41A2-9E71-D5288AEAE66A}" type="slidenum">
              <a:rPr lang="en-US" smtClean="0"/>
              <a:pPr/>
              <a:t>25</a:t>
            </a:fld>
            <a:endParaRPr lang="en-US"/>
          </a:p>
        </p:txBody>
      </p:sp>
    </p:spTree>
    <p:extLst>
      <p:ext uri="{BB962C8B-B14F-4D97-AF65-F5344CB8AC3E}">
        <p14:creationId xmlns:p14="http://schemas.microsoft.com/office/powerpoint/2010/main" val="20412149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than in GCN </a:t>
            </a:r>
          </a:p>
        </p:txBody>
      </p:sp>
      <p:sp>
        <p:nvSpPr>
          <p:cNvPr id="4" name="Slide Number Placeholder 3"/>
          <p:cNvSpPr>
            <a:spLocks noGrp="1"/>
          </p:cNvSpPr>
          <p:nvPr>
            <p:ph type="sldNum" sz="quarter" idx="5"/>
          </p:nvPr>
        </p:nvSpPr>
        <p:spPr/>
        <p:txBody>
          <a:bodyPr/>
          <a:lstStyle/>
          <a:p>
            <a:fld id="{EE707532-839C-41A2-9E71-D5288AEAE66A}" type="slidenum">
              <a:rPr lang="en-US" smtClean="0"/>
              <a:pPr/>
              <a:t>26</a:t>
            </a:fld>
            <a:endParaRPr lang="en-US"/>
          </a:p>
        </p:txBody>
      </p:sp>
    </p:spTree>
    <p:extLst>
      <p:ext uri="{BB962C8B-B14F-4D97-AF65-F5344CB8AC3E}">
        <p14:creationId xmlns:p14="http://schemas.microsoft.com/office/powerpoint/2010/main" val="19547146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Let’s go from right to left</a:t>
            </a:r>
          </a:p>
          <a:p>
            <a:endParaRPr lang="en-US" dirty="0"/>
          </a:p>
          <a:p>
            <a:r>
              <a:rPr lang="en-US" dirty="0"/>
              <a:t>Aggregation is very similar to a standard GNN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Any issues you can identify?</a:t>
            </a:r>
          </a:p>
          <a:p>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27</a:t>
            </a:fld>
            <a:endParaRPr lang="en-US"/>
          </a:p>
        </p:txBody>
      </p:sp>
    </p:spTree>
    <p:extLst>
      <p:ext uri="{BB962C8B-B14F-4D97-AF65-F5344CB8AC3E}">
        <p14:creationId xmlns:p14="http://schemas.microsoft.com/office/powerpoint/2010/main" val="12043131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Structure independently</a:t>
            </a:r>
            <a:endParaRPr lang="el-GR"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28</a:t>
            </a:fld>
            <a:endParaRPr lang="en-US"/>
          </a:p>
        </p:txBody>
      </p:sp>
    </p:spTree>
    <p:extLst>
      <p:ext uri="{BB962C8B-B14F-4D97-AF65-F5344CB8AC3E}">
        <p14:creationId xmlns:p14="http://schemas.microsoft.com/office/powerpoint/2010/main" val="10498385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Sparsify</a:t>
            </a:r>
            <a:r>
              <a:rPr lang="en-US" b="1" dirty="0"/>
              <a:t> our weight matrices</a:t>
            </a:r>
            <a:r>
              <a:rPr lang="en-US" dirty="0"/>
              <a:t>, </a:t>
            </a:r>
          </a:p>
          <a:p>
            <a:endParaRPr lang="en-US" dirty="0"/>
          </a:p>
          <a:p>
            <a:r>
              <a:rPr lang="en-US" b="1" dirty="0"/>
              <a:t>only along this </a:t>
            </a:r>
            <a:r>
              <a:rPr lang="en-US" b="1" dirty="0" err="1"/>
              <a:t>blockdiagonal</a:t>
            </a:r>
            <a:r>
              <a:rPr lang="en-US" b="1" dirty="0"/>
              <a:t> we are going to have non-zero entries</a:t>
            </a:r>
          </a:p>
          <a:p>
            <a:endParaRPr lang="en-US" dirty="0"/>
          </a:p>
          <a:p>
            <a:r>
              <a:rPr lang="en-US" dirty="0"/>
              <a:t>And this significantly reduces the number of parameters</a:t>
            </a:r>
          </a:p>
          <a:p>
            <a:endParaRPr lang="en-US" dirty="0"/>
          </a:p>
          <a:p>
            <a:r>
              <a:rPr lang="en-US" dirty="0"/>
              <a:t>Limitation</a:t>
            </a:r>
          </a:p>
          <a:p>
            <a:endParaRPr lang="en-US" dirty="0"/>
          </a:p>
          <a:p>
            <a:r>
              <a:rPr lang="en-US" dirty="0"/>
              <a:t>Two features</a:t>
            </a:r>
          </a:p>
          <a:p>
            <a:endParaRPr lang="en-US" dirty="0"/>
          </a:p>
          <a:p>
            <a:r>
              <a:rPr lang="en-US" dirty="0"/>
              <a:t>The first two features can’t communicate with the last two features</a:t>
            </a:r>
          </a:p>
          <a:p>
            <a:endParaRPr lang="en-US" dirty="0"/>
          </a:p>
          <a:p>
            <a:r>
              <a:rPr lang="en-US" dirty="0"/>
              <a:t>They communicate only within their block</a:t>
            </a:r>
          </a:p>
        </p:txBody>
      </p:sp>
      <p:sp>
        <p:nvSpPr>
          <p:cNvPr id="4" name="Slide Number Placeholder 3"/>
          <p:cNvSpPr>
            <a:spLocks noGrp="1"/>
          </p:cNvSpPr>
          <p:nvPr>
            <p:ph type="sldNum" sz="quarter" idx="5"/>
          </p:nvPr>
        </p:nvSpPr>
        <p:spPr/>
        <p:txBody>
          <a:bodyPr/>
          <a:lstStyle/>
          <a:p>
            <a:fld id="{EE707532-839C-41A2-9E71-D5288AEAE66A}" type="slidenum">
              <a:rPr lang="en-US" smtClean="0"/>
              <a:pPr/>
              <a:t>29</a:t>
            </a:fld>
            <a:endParaRPr lang="en-US"/>
          </a:p>
        </p:txBody>
      </p:sp>
    </p:spTree>
    <p:extLst>
      <p:ext uri="{BB962C8B-B14F-4D97-AF65-F5344CB8AC3E}">
        <p14:creationId xmlns:p14="http://schemas.microsoft.com/office/powerpoint/2010/main" val="37866957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trick here is that we are still going to have a matrix for each relation type but we are not going to have it arbitrarily learnt</a:t>
            </a:r>
          </a:p>
          <a:p>
            <a:endParaRPr lang="en-US" b="1" dirty="0"/>
          </a:p>
          <a:p>
            <a:r>
              <a:rPr lang="en-US" b="1" dirty="0"/>
              <a:t>We start with these </a:t>
            </a:r>
            <a:r>
              <a:rPr lang="en-US" b="1" dirty="0" err="1"/>
              <a:t>Vb</a:t>
            </a:r>
            <a:r>
              <a:rPr lang="en-US" b="1" dirty="0"/>
              <a:t> matrices which we call the basis matrices and are shared across al relations. These matrices are note trainable. They are constant and taken from a certain dictionary. For example they can be random, pseudorandom or matrices with one-hot vectors</a:t>
            </a:r>
          </a:p>
          <a:p>
            <a:endParaRPr lang="en-US" b="1" dirty="0"/>
          </a:p>
          <a:p>
            <a:r>
              <a:rPr lang="en-US" b="1" dirty="0"/>
              <a:t>Then each </a:t>
            </a:r>
            <a:r>
              <a:rPr lang="en-US" b="1" dirty="0" err="1"/>
              <a:t>Wr</a:t>
            </a:r>
            <a:r>
              <a:rPr lang="en-US" b="1" dirty="0"/>
              <a:t> is a linear combination of these matrices </a:t>
            </a:r>
          </a:p>
          <a:p>
            <a:endParaRPr lang="en-US" dirty="0"/>
          </a:p>
          <a:p>
            <a:r>
              <a:rPr lang="en-US" dirty="0"/>
              <a:t>but </a:t>
            </a:r>
            <a:r>
              <a:rPr lang="en-US" dirty="0" err="1"/>
              <a:t>constrant</a:t>
            </a:r>
            <a:r>
              <a:rPr lang="en-US" dirty="0"/>
              <a:t> each matrix to have this special form, linear combination</a:t>
            </a:r>
          </a:p>
        </p:txBody>
      </p:sp>
      <p:sp>
        <p:nvSpPr>
          <p:cNvPr id="4" name="Slide Number Placeholder 3"/>
          <p:cNvSpPr>
            <a:spLocks noGrp="1"/>
          </p:cNvSpPr>
          <p:nvPr>
            <p:ph type="sldNum" sz="quarter" idx="5"/>
          </p:nvPr>
        </p:nvSpPr>
        <p:spPr/>
        <p:txBody>
          <a:bodyPr/>
          <a:lstStyle/>
          <a:p>
            <a:fld id="{EE707532-839C-41A2-9E71-D5288AEAE66A}" type="slidenum">
              <a:rPr lang="en-US" smtClean="0"/>
              <a:pPr/>
              <a:t>30</a:t>
            </a:fld>
            <a:endParaRPr lang="en-US"/>
          </a:p>
        </p:txBody>
      </p:sp>
    </p:spTree>
    <p:extLst>
      <p:ext uri="{BB962C8B-B14F-4D97-AF65-F5344CB8AC3E}">
        <p14:creationId xmlns:p14="http://schemas.microsoft.com/office/powerpoint/2010/main" val="10649948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far we discussed about the architecture how to change the msg and </a:t>
            </a:r>
            <a:r>
              <a:rPr lang="en-US" dirty="0" err="1"/>
              <a:t>agg</a:t>
            </a:r>
            <a:r>
              <a:rPr lang="en-US" dirty="0"/>
              <a:t> step. I want to focus a little bit more on the task level, what changes about the predictions and what are the output heads</a:t>
            </a:r>
          </a:p>
          <a:p>
            <a:endParaRPr lang="en-US" dirty="0"/>
          </a:p>
          <a:p>
            <a:r>
              <a:rPr lang="en-US" b="1" dirty="0"/>
              <a:t>For these types of graphs graph-level tasks are arguably less interesting and we are interested more on node-level and edge-level tasks.</a:t>
            </a:r>
          </a:p>
          <a:p>
            <a:endParaRPr lang="en-US" dirty="0"/>
          </a:p>
          <a:p>
            <a:r>
              <a:rPr lang="en-US" b="1" dirty="0"/>
              <a:t>You may have a different classification task for different node types</a:t>
            </a:r>
          </a:p>
          <a:p>
            <a:endParaRPr lang="en-US" b="1" dirty="0"/>
          </a:p>
          <a:p>
            <a:r>
              <a:rPr lang="en-US" b="1" dirty="0"/>
              <a:t>Authors and papers, </a:t>
            </a:r>
          </a:p>
          <a:p>
            <a:endParaRPr lang="en-US" b="1" dirty="0"/>
          </a:p>
          <a:p>
            <a:r>
              <a:rPr lang="en-US" b="1" dirty="0"/>
              <a:t>Predict whether an author will publish a ICLR paper next year, </a:t>
            </a:r>
          </a:p>
          <a:p>
            <a:endParaRPr lang="en-US" b="1" dirty="0"/>
          </a:p>
          <a:p>
            <a:r>
              <a:rPr lang="en-US" b="1" dirty="0"/>
              <a:t>Whether a paper will be cited more that 100 times over the next two years</a:t>
            </a:r>
          </a:p>
          <a:p>
            <a:endParaRPr lang="en-US" b="1" dirty="0"/>
          </a:p>
          <a:p>
            <a:r>
              <a:rPr lang="en-US" b="1" dirty="0"/>
              <a:t>One prediction head for each node type</a:t>
            </a:r>
          </a:p>
          <a:p>
            <a:endParaRPr lang="en-US" b="1" dirty="0"/>
          </a:p>
          <a:p>
            <a:r>
              <a:rPr lang="en-US" b="1" dirty="0"/>
              <a:t>Depending on the node type you have a different final linear layer</a:t>
            </a:r>
          </a:p>
        </p:txBody>
      </p:sp>
      <p:sp>
        <p:nvSpPr>
          <p:cNvPr id="4" name="Slide Number Placeholder 3"/>
          <p:cNvSpPr>
            <a:spLocks noGrp="1"/>
          </p:cNvSpPr>
          <p:nvPr>
            <p:ph type="sldNum" sz="quarter" idx="5"/>
          </p:nvPr>
        </p:nvSpPr>
        <p:spPr/>
        <p:txBody>
          <a:bodyPr/>
          <a:lstStyle/>
          <a:p>
            <a:fld id="{EE707532-839C-41A2-9E71-D5288AEAE66A}" type="slidenum">
              <a:rPr lang="en-US" smtClean="0"/>
              <a:pPr/>
              <a:t>31</a:t>
            </a:fld>
            <a:endParaRPr lang="en-US"/>
          </a:p>
        </p:txBody>
      </p:sp>
    </p:spTree>
    <p:extLst>
      <p:ext uri="{BB962C8B-B14F-4D97-AF65-F5344CB8AC3E}">
        <p14:creationId xmlns:p14="http://schemas.microsoft.com/office/powerpoint/2010/main" val="7157283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For edge level things become </a:t>
            </a:r>
            <a:r>
              <a:rPr lang="en-US" b="1">
                <a:ea typeface="Calibri"/>
                <a:cs typeface="Calibri"/>
              </a:rPr>
              <a:t>more complex</a:t>
            </a:r>
            <a:r>
              <a:rPr lang="en-US">
                <a:ea typeface="Calibri"/>
                <a:cs typeface="Calibri"/>
              </a:rPr>
              <a:t> since, we make predictions using pairs of node embeddings. So the prediction head takes as input the embeddings for the nodes and outputs</a:t>
            </a:r>
          </a:p>
          <a:p>
            <a:endParaRPr lang="en-US">
              <a:ea typeface="Calibri"/>
              <a:cs typeface="Calibri"/>
            </a:endParaRPr>
          </a:p>
          <a:p>
            <a:r>
              <a:rPr lang="en-US">
                <a:ea typeface="Calibri"/>
                <a:cs typeface="Calibri"/>
              </a:rPr>
              <a:t>When I say edge-level prediction maybe I am</a:t>
            </a:r>
            <a:r>
              <a:rPr lang="en-US" b="1">
                <a:ea typeface="Calibri"/>
                <a:cs typeface="Calibri"/>
              </a:rPr>
              <a:t> predicting the probability of an edge between u and v. </a:t>
            </a:r>
            <a:r>
              <a:rPr lang="en-US">
                <a:ea typeface="Calibri"/>
                <a:cs typeface="Calibri"/>
              </a:rPr>
              <a:t>What are the options for this head</a:t>
            </a:r>
          </a:p>
        </p:txBody>
      </p:sp>
      <p:sp>
        <p:nvSpPr>
          <p:cNvPr id="4" name="Slide Number Placeholder 3"/>
          <p:cNvSpPr>
            <a:spLocks noGrp="1"/>
          </p:cNvSpPr>
          <p:nvPr>
            <p:ph type="sldNum" sz="quarter" idx="5"/>
          </p:nvPr>
        </p:nvSpPr>
        <p:spPr/>
        <p:txBody>
          <a:bodyPr/>
          <a:lstStyle/>
          <a:p>
            <a:fld id="{EE707532-839C-41A2-9E71-D5288AEAE66A}" type="slidenum">
              <a:rPr lang="en-US" smtClean="0"/>
              <a:pPr/>
              <a:t>32</a:t>
            </a:fld>
            <a:endParaRPr lang="en-US"/>
          </a:p>
        </p:txBody>
      </p:sp>
    </p:spTree>
    <p:extLst>
      <p:ext uri="{BB962C8B-B14F-4D97-AF65-F5344CB8AC3E}">
        <p14:creationId xmlns:p14="http://schemas.microsoft.com/office/powerpoint/2010/main" val="24020138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What is also a very cool choice is using the dot product. The output is simply the dot product or similarity between.</a:t>
            </a:r>
          </a:p>
          <a:p>
            <a:endParaRPr lang="en-US">
              <a:ea typeface="Calibri"/>
              <a:cs typeface="Calibri"/>
            </a:endParaRPr>
          </a:p>
          <a:p>
            <a:r>
              <a:rPr lang="en-US">
                <a:ea typeface="Calibri"/>
                <a:cs typeface="Calibri"/>
              </a:rPr>
              <a:t>How can you generalize to k-way prediction?</a:t>
            </a:r>
          </a:p>
          <a:p>
            <a:endParaRPr lang="en-US">
              <a:ea typeface="Calibri"/>
              <a:cs typeface="Calibri"/>
            </a:endParaRPr>
          </a:p>
          <a:p>
            <a:r>
              <a:rPr lang="en-US">
                <a:ea typeface="Calibri"/>
                <a:cs typeface="Calibri"/>
              </a:rPr>
              <a:t>Here if you have k-way prediction you need to learn k different W matrices. What this effectively does is to project an rotate them in a different space before computing the dot product. People usually prefer this one than concatenation. The intuition is that things that are connected should be close to each other in the embedding space.</a:t>
            </a:r>
          </a:p>
        </p:txBody>
      </p:sp>
      <p:sp>
        <p:nvSpPr>
          <p:cNvPr id="4" name="Slide Number Placeholder 3"/>
          <p:cNvSpPr>
            <a:spLocks noGrp="1"/>
          </p:cNvSpPr>
          <p:nvPr>
            <p:ph type="sldNum" sz="quarter" idx="5"/>
          </p:nvPr>
        </p:nvSpPr>
        <p:spPr/>
        <p:txBody>
          <a:bodyPr/>
          <a:lstStyle/>
          <a:p>
            <a:fld id="{EE707532-839C-41A2-9E71-D5288AEAE66A}" type="slidenum">
              <a:rPr lang="en-US" smtClean="0"/>
              <a:pPr/>
              <a:t>33</a:t>
            </a:fld>
            <a:endParaRPr lang="en-US"/>
          </a:p>
        </p:txBody>
      </p:sp>
    </p:spTree>
    <p:extLst>
      <p:ext uri="{BB962C8B-B14F-4D97-AF65-F5344CB8AC3E}">
        <p14:creationId xmlns:p14="http://schemas.microsoft.com/office/powerpoint/2010/main" val="33768537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Everything you used on the left you use it to predict supervision on the right</a:t>
            </a:r>
          </a:p>
          <a:p>
            <a:endParaRPr lang="en-US">
              <a:cs typeface="Calibri"/>
            </a:endParaRPr>
          </a:p>
          <a:p>
            <a:r>
              <a:rPr lang="en-US">
                <a:cs typeface="Calibri"/>
              </a:rPr>
              <a:t>Divide edges into 4 buckets</a:t>
            </a:r>
          </a:p>
          <a:p>
            <a:r>
              <a:rPr lang="en-US">
                <a:cs typeface="Calibri"/>
              </a:rPr>
              <a:t>Message edges/ supervision 1/ supervision 2/ supervision 3</a:t>
            </a:r>
          </a:p>
        </p:txBody>
      </p:sp>
      <p:sp>
        <p:nvSpPr>
          <p:cNvPr id="4" name="Slide Number Placeholder 3"/>
          <p:cNvSpPr>
            <a:spLocks noGrp="1"/>
          </p:cNvSpPr>
          <p:nvPr>
            <p:ph type="sldNum" sz="quarter" idx="5"/>
          </p:nvPr>
        </p:nvSpPr>
        <p:spPr/>
        <p:txBody>
          <a:bodyPr/>
          <a:lstStyle/>
          <a:p>
            <a:fld id="{EE707532-839C-41A2-9E71-D5288AEAE66A}" type="slidenum">
              <a:rPr lang="en-US" smtClean="0"/>
              <a:pPr/>
              <a:t>34</a:t>
            </a:fld>
            <a:endParaRPr lang="en-US"/>
          </a:p>
        </p:txBody>
      </p:sp>
    </p:spTree>
    <p:extLst>
      <p:ext uri="{BB962C8B-B14F-4D97-AF65-F5344CB8AC3E}">
        <p14:creationId xmlns:p14="http://schemas.microsoft.com/office/powerpoint/2010/main" val="35451609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split the edges according to their relation type</a:t>
            </a:r>
          </a:p>
          <a:p>
            <a:endParaRPr lang="en-US" dirty="0"/>
          </a:p>
          <a:p>
            <a:r>
              <a:rPr lang="en-US" dirty="0"/>
              <a:t>Split in 4 different types within the relation type</a:t>
            </a:r>
          </a:p>
          <a:p>
            <a:endParaRPr lang="en-US" dirty="0"/>
          </a:p>
          <a:p>
            <a:r>
              <a:rPr lang="en-US" dirty="0"/>
              <a:t>Gather all edges together to create the training set </a:t>
            </a:r>
            <a:r>
              <a:rPr lang="en-US" dirty="0" err="1"/>
              <a:t>val</a:t>
            </a:r>
            <a:r>
              <a:rPr lang="en-US" dirty="0"/>
              <a:t> and edge</a:t>
            </a:r>
          </a:p>
        </p:txBody>
      </p:sp>
      <p:sp>
        <p:nvSpPr>
          <p:cNvPr id="4" name="Slide Number Placeholder 3"/>
          <p:cNvSpPr>
            <a:spLocks noGrp="1"/>
          </p:cNvSpPr>
          <p:nvPr>
            <p:ph type="sldNum" sz="quarter" idx="5"/>
          </p:nvPr>
        </p:nvSpPr>
        <p:spPr/>
        <p:txBody>
          <a:bodyPr/>
          <a:lstStyle/>
          <a:p>
            <a:fld id="{EE707532-839C-41A2-9E71-D5288AEAE66A}" type="slidenum">
              <a:rPr lang="en-US" smtClean="0"/>
              <a:pPr/>
              <a:t>35</a:t>
            </a:fld>
            <a:endParaRPr lang="en-US"/>
          </a:p>
        </p:txBody>
      </p:sp>
    </p:spTree>
    <p:extLst>
      <p:ext uri="{BB962C8B-B14F-4D97-AF65-F5344CB8AC3E}">
        <p14:creationId xmlns:p14="http://schemas.microsoft.com/office/powerpoint/2010/main" val="37942923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link prediction, </a:t>
            </a:r>
            <a:r>
              <a:rPr lang="en-US" b="1" dirty="0"/>
              <a:t>you make a prediction for each edge, so if you have different relation types</a:t>
            </a:r>
            <a:r>
              <a:rPr lang="en-US" dirty="0"/>
              <a:t>, you want to make sure </a:t>
            </a:r>
            <a:r>
              <a:rPr lang="en-US" b="1" dirty="0"/>
              <a:t>that prediction head depends on the relation type</a:t>
            </a:r>
          </a:p>
          <a:p>
            <a:endParaRPr lang="en-US" dirty="0"/>
          </a:p>
          <a:p>
            <a:r>
              <a:rPr lang="en-US" b="1" dirty="0"/>
              <a:t>Previously</a:t>
            </a:r>
            <a:r>
              <a:rPr lang="en-US" dirty="0"/>
              <a:t> if you predict a link between two nodes you take their inner product or you can put a weight matrix between them. </a:t>
            </a:r>
            <a:r>
              <a:rPr lang="en-US" b="1" dirty="0"/>
              <a:t>All we are doing here is adding this weight matrix in-between is dependent on the relation type</a:t>
            </a:r>
          </a:p>
          <a:p>
            <a:endParaRPr lang="en-US" b="1" dirty="0"/>
          </a:p>
          <a:p>
            <a:r>
              <a:rPr lang="en-US" dirty="0"/>
              <a:t>So the </a:t>
            </a:r>
            <a:r>
              <a:rPr lang="en-US" b="1" dirty="0"/>
              <a:t>score</a:t>
            </a:r>
            <a:r>
              <a:rPr lang="en-US" dirty="0"/>
              <a:t> for each link the probability of a link is dependent on the relation type. Another case of having a different prediction head for each relation type.</a:t>
            </a:r>
          </a:p>
        </p:txBody>
      </p:sp>
      <p:sp>
        <p:nvSpPr>
          <p:cNvPr id="4" name="Slide Number Placeholder 3"/>
          <p:cNvSpPr>
            <a:spLocks noGrp="1"/>
          </p:cNvSpPr>
          <p:nvPr>
            <p:ph type="sldNum" sz="quarter" idx="5"/>
          </p:nvPr>
        </p:nvSpPr>
        <p:spPr/>
        <p:txBody>
          <a:bodyPr/>
          <a:lstStyle/>
          <a:p>
            <a:fld id="{EE707532-839C-41A2-9E71-D5288AEAE66A}" type="slidenum">
              <a:rPr lang="en-US" smtClean="0"/>
              <a:pPr/>
              <a:t>36</a:t>
            </a:fld>
            <a:endParaRPr lang="en-US"/>
          </a:p>
        </p:txBody>
      </p:sp>
    </p:spTree>
    <p:extLst>
      <p:ext uri="{BB962C8B-B14F-4D97-AF65-F5344CB8AC3E}">
        <p14:creationId xmlns:p14="http://schemas.microsoft.com/office/powerpoint/2010/main" val="10208213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make that super concrete let’s see how training of this thing look like</a:t>
            </a:r>
          </a:p>
          <a:p>
            <a:endParaRPr lang="en-US" dirty="0"/>
          </a:p>
          <a:p>
            <a:r>
              <a:rPr lang="en-US" dirty="0"/>
              <a:t>Maybe you want to compute some loss on that particular edge, loss for the possible A-E edge with respect to relation type r3</a:t>
            </a:r>
          </a:p>
          <a:p>
            <a:endParaRPr lang="en-US" dirty="0"/>
          </a:p>
          <a:p>
            <a:r>
              <a:rPr lang="en-US" dirty="0"/>
              <a:t>Create a supervision of this by perturbing the triple. Before we had the same r for all edges</a:t>
            </a:r>
          </a:p>
          <a:p>
            <a:endParaRPr lang="en-US" dirty="0"/>
          </a:p>
          <a:p>
            <a:r>
              <a:rPr lang="en-US" dirty="0"/>
              <a:t>Keep E and relation type and corrupt the tail</a:t>
            </a:r>
          </a:p>
          <a:p>
            <a:endParaRPr lang="en-US" dirty="0"/>
          </a:p>
          <a:p>
            <a:r>
              <a:rPr lang="en-US" dirty="0"/>
              <a:t>Negative edge should not appear in training</a:t>
            </a:r>
          </a:p>
          <a:p>
            <a:endParaRPr lang="en-US" dirty="0"/>
          </a:p>
          <a:p>
            <a:r>
              <a:rPr lang="en-US" dirty="0"/>
              <a:t>Compute the message-passing for all edges</a:t>
            </a:r>
          </a:p>
        </p:txBody>
      </p:sp>
      <p:sp>
        <p:nvSpPr>
          <p:cNvPr id="4" name="Slide Number Placeholder 3"/>
          <p:cNvSpPr>
            <a:spLocks noGrp="1"/>
          </p:cNvSpPr>
          <p:nvPr>
            <p:ph type="sldNum" sz="quarter" idx="5"/>
          </p:nvPr>
        </p:nvSpPr>
        <p:spPr/>
        <p:txBody>
          <a:bodyPr/>
          <a:lstStyle/>
          <a:p>
            <a:fld id="{EE707532-839C-41A2-9E71-D5288AEAE66A}" type="slidenum">
              <a:rPr lang="en-US" smtClean="0"/>
              <a:pPr/>
              <a:t>37</a:t>
            </a:fld>
            <a:endParaRPr lang="en-US"/>
          </a:p>
        </p:txBody>
      </p:sp>
    </p:spTree>
    <p:extLst>
      <p:ext uri="{BB962C8B-B14F-4D97-AF65-F5344CB8AC3E}">
        <p14:creationId xmlns:p14="http://schemas.microsoft.com/office/powerpoint/2010/main" val="27416186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 we get our negative edges from</a:t>
            </a:r>
          </a:p>
        </p:txBody>
      </p:sp>
      <p:sp>
        <p:nvSpPr>
          <p:cNvPr id="4" name="Slide Number Placeholder 3"/>
          <p:cNvSpPr>
            <a:spLocks noGrp="1"/>
          </p:cNvSpPr>
          <p:nvPr>
            <p:ph type="sldNum" sz="quarter" idx="5"/>
          </p:nvPr>
        </p:nvSpPr>
        <p:spPr/>
        <p:txBody>
          <a:bodyPr/>
          <a:lstStyle/>
          <a:p>
            <a:fld id="{EE707532-839C-41A2-9E71-D5288AEAE66A}" type="slidenum">
              <a:rPr lang="en-US" smtClean="0"/>
              <a:pPr/>
              <a:t>38</a:t>
            </a:fld>
            <a:endParaRPr lang="en-US"/>
          </a:p>
        </p:txBody>
      </p:sp>
    </p:spTree>
    <p:extLst>
      <p:ext uri="{BB962C8B-B14F-4D97-AF65-F5344CB8AC3E}">
        <p14:creationId xmlns:p14="http://schemas.microsoft.com/office/powerpoint/2010/main" val="3866851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Score function</a:t>
            </a:r>
          </a:p>
        </p:txBody>
      </p:sp>
      <p:sp>
        <p:nvSpPr>
          <p:cNvPr id="4" name="Slide Number Placeholder 3"/>
          <p:cNvSpPr>
            <a:spLocks noGrp="1"/>
          </p:cNvSpPr>
          <p:nvPr>
            <p:ph type="sldNum" sz="quarter" idx="5"/>
          </p:nvPr>
        </p:nvSpPr>
        <p:spPr/>
        <p:txBody>
          <a:bodyPr/>
          <a:lstStyle/>
          <a:p>
            <a:fld id="{EE707532-839C-41A2-9E71-D5288AEAE66A}" type="slidenum">
              <a:rPr lang="en-US" smtClean="0"/>
              <a:pPr/>
              <a:t>39</a:t>
            </a:fld>
            <a:endParaRPr lang="en-US"/>
          </a:p>
        </p:txBody>
      </p:sp>
    </p:spTree>
    <p:extLst>
      <p:ext uri="{BB962C8B-B14F-4D97-AF65-F5344CB8AC3E}">
        <p14:creationId xmlns:p14="http://schemas.microsoft.com/office/powerpoint/2010/main" val="19563635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ranking</a:t>
            </a:r>
          </a:p>
        </p:txBody>
      </p:sp>
      <p:sp>
        <p:nvSpPr>
          <p:cNvPr id="4" name="Slide Number Placeholder 3"/>
          <p:cNvSpPr>
            <a:spLocks noGrp="1"/>
          </p:cNvSpPr>
          <p:nvPr>
            <p:ph type="sldNum" sz="quarter" idx="5"/>
          </p:nvPr>
        </p:nvSpPr>
        <p:spPr/>
        <p:txBody>
          <a:bodyPr/>
          <a:lstStyle/>
          <a:p>
            <a:fld id="{EE707532-839C-41A2-9E71-D5288AEAE66A}" type="slidenum">
              <a:rPr lang="en-US" smtClean="0"/>
              <a:pPr/>
              <a:t>40</a:t>
            </a:fld>
            <a:endParaRPr lang="en-US"/>
          </a:p>
        </p:txBody>
      </p:sp>
    </p:spTree>
    <p:extLst>
      <p:ext uri="{BB962C8B-B14F-4D97-AF65-F5344CB8AC3E}">
        <p14:creationId xmlns:p14="http://schemas.microsoft.com/office/powerpoint/2010/main" val="14152084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8693E-4167-F196-D610-25D6702812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424257-B473-2E5E-637D-82FF1D06EF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24A513-0878-576A-893C-D3AB2B2B7304}"/>
              </a:ext>
            </a:extLst>
          </p:cNvPr>
          <p:cNvSpPr>
            <a:spLocks noGrp="1"/>
          </p:cNvSpPr>
          <p:nvPr>
            <p:ph type="body" idx="1"/>
          </p:nvPr>
        </p:nvSpPr>
        <p:spPr/>
        <p:txBody>
          <a:bodyPr/>
          <a:lstStyle/>
          <a:p>
            <a:r>
              <a:rPr lang="en-US" dirty="0"/>
              <a:t>ranking</a:t>
            </a:r>
          </a:p>
        </p:txBody>
      </p:sp>
      <p:sp>
        <p:nvSpPr>
          <p:cNvPr id="4" name="Slide Number Placeholder 3">
            <a:extLst>
              <a:ext uri="{FF2B5EF4-FFF2-40B4-BE49-F238E27FC236}">
                <a16:creationId xmlns:a16="http://schemas.microsoft.com/office/drawing/2014/main" id="{B9EA091E-7542-3665-AD1F-83B1CDCDA0DF}"/>
              </a:ext>
            </a:extLst>
          </p:cNvPr>
          <p:cNvSpPr>
            <a:spLocks noGrp="1"/>
          </p:cNvSpPr>
          <p:nvPr>
            <p:ph type="sldNum" sz="quarter" idx="5"/>
          </p:nvPr>
        </p:nvSpPr>
        <p:spPr/>
        <p:txBody>
          <a:bodyPr/>
          <a:lstStyle/>
          <a:p>
            <a:fld id="{EE707532-839C-41A2-9E71-D5288AEAE66A}" type="slidenum">
              <a:rPr lang="en-US" smtClean="0"/>
              <a:pPr/>
              <a:t>41</a:t>
            </a:fld>
            <a:endParaRPr lang="en-US"/>
          </a:p>
        </p:txBody>
      </p:sp>
    </p:spTree>
    <p:extLst>
      <p:ext uri="{BB962C8B-B14F-4D97-AF65-F5344CB8AC3E}">
        <p14:creationId xmlns:p14="http://schemas.microsoft.com/office/powerpoint/2010/main" val="643361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6093E-EB59-5713-315A-694B78A9B9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521AC7-497E-1327-D492-BCCD378E89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A2AE53-A224-A6BC-2324-06C5A96836EE}"/>
              </a:ext>
            </a:extLst>
          </p:cNvPr>
          <p:cNvSpPr>
            <a:spLocks noGrp="1"/>
          </p:cNvSpPr>
          <p:nvPr>
            <p:ph type="body" idx="1"/>
          </p:nvPr>
        </p:nvSpPr>
        <p:spPr/>
        <p:txBody>
          <a:bodyPr/>
          <a:lstStyle/>
          <a:p>
            <a:r>
              <a:rPr lang="en-US" dirty="0"/>
              <a:t>ranking</a:t>
            </a:r>
          </a:p>
        </p:txBody>
      </p:sp>
      <p:sp>
        <p:nvSpPr>
          <p:cNvPr id="4" name="Slide Number Placeholder 3">
            <a:extLst>
              <a:ext uri="{FF2B5EF4-FFF2-40B4-BE49-F238E27FC236}">
                <a16:creationId xmlns:a16="http://schemas.microsoft.com/office/drawing/2014/main" id="{E1C0F913-FBE2-E214-EE10-1B064264EAFC}"/>
              </a:ext>
            </a:extLst>
          </p:cNvPr>
          <p:cNvSpPr>
            <a:spLocks noGrp="1"/>
          </p:cNvSpPr>
          <p:nvPr>
            <p:ph type="sldNum" sz="quarter" idx="5"/>
          </p:nvPr>
        </p:nvSpPr>
        <p:spPr/>
        <p:txBody>
          <a:bodyPr/>
          <a:lstStyle/>
          <a:p>
            <a:fld id="{EE707532-839C-41A2-9E71-D5288AEAE66A}" type="slidenum">
              <a:rPr lang="en-US" smtClean="0"/>
              <a:pPr/>
              <a:t>42</a:t>
            </a:fld>
            <a:endParaRPr lang="en-US"/>
          </a:p>
        </p:txBody>
      </p:sp>
    </p:spTree>
    <p:extLst>
      <p:ext uri="{BB962C8B-B14F-4D97-AF65-F5344CB8AC3E}">
        <p14:creationId xmlns:p14="http://schemas.microsoft.com/office/powerpoint/2010/main" val="38263977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725F6-0284-2645-FFD5-383D39BC35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703493-D8EA-67CC-4F17-2146CCA9FB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D1BC87-1B5F-CA1C-1925-335E90E45FA9}"/>
              </a:ext>
            </a:extLst>
          </p:cNvPr>
          <p:cNvSpPr>
            <a:spLocks noGrp="1"/>
          </p:cNvSpPr>
          <p:nvPr>
            <p:ph type="body" idx="1"/>
          </p:nvPr>
        </p:nvSpPr>
        <p:spPr/>
        <p:txBody>
          <a:bodyPr/>
          <a:lstStyle/>
          <a:p>
            <a:r>
              <a:rPr lang="en-US" dirty="0"/>
              <a:t>ranking</a:t>
            </a:r>
          </a:p>
        </p:txBody>
      </p:sp>
      <p:sp>
        <p:nvSpPr>
          <p:cNvPr id="4" name="Slide Number Placeholder 3">
            <a:extLst>
              <a:ext uri="{FF2B5EF4-FFF2-40B4-BE49-F238E27FC236}">
                <a16:creationId xmlns:a16="http://schemas.microsoft.com/office/drawing/2014/main" id="{9C0161A4-CAFC-FBA9-C03B-13C5BDB28D86}"/>
              </a:ext>
            </a:extLst>
          </p:cNvPr>
          <p:cNvSpPr>
            <a:spLocks noGrp="1"/>
          </p:cNvSpPr>
          <p:nvPr>
            <p:ph type="sldNum" sz="quarter" idx="5"/>
          </p:nvPr>
        </p:nvSpPr>
        <p:spPr/>
        <p:txBody>
          <a:bodyPr/>
          <a:lstStyle/>
          <a:p>
            <a:fld id="{EE707532-839C-41A2-9E71-D5288AEAE66A}" type="slidenum">
              <a:rPr lang="en-US" smtClean="0"/>
              <a:pPr/>
              <a:t>43</a:t>
            </a:fld>
            <a:endParaRPr lang="en-US"/>
          </a:p>
        </p:txBody>
      </p:sp>
    </p:spTree>
    <p:extLst>
      <p:ext uri="{BB962C8B-B14F-4D97-AF65-F5344CB8AC3E}">
        <p14:creationId xmlns:p14="http://schemas.microsoft.com/office/powerpoint/2010/main" val="34671862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classic benchmarks that people use these things is the MAG</a:t>
            </a:r>
          </a:p>
        </p:txBody>
      </p:sp>
      <p:sp>
        <p:nvSpPr>
          <p:cNvPr id="4" name="Slide Number Placeholder 3"/>
          <p:cNvSpPr>
            <a:spLocks noGrp="1"/>
          </p:cNvSpPr>
          <p:nvPr>
            <p:ph type="sldNum" sz="quarter" idx="5"/>
          </p:nvPr>
        </p:nvSpPr>
        <p:spPr/>
        <p:txBody>
          <a:bodyPr/>
          <a:lstStyle/>
          <a:p>
            <a:fld id="{EE707532-839C-41A2-9E71-D5288AEAE66A}" type="slidenum">
              <a:rPr lang="en-US" smtClean="0"/>
              <a:pPr/>
              <a:t>44</a:t>
            </a:fld>
            <a:endParaRPr lang="en-US"/>
          </a:p>
        </p:txBody>
      </p:sp>
    </p:spTree>
    <p:extLst>
      <p:ext uri="{BB962C8B-B14F-4D97-AF65-F5344CB8AC3E}">
        <p14:creationId xmlns:p14="http://schemas.microsoft.com/office/powerpoint/2010/main" val="41940397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Decision making is temporal</a:t>
            </a:r>
          </a:p>
        </p:txBody>
      </p:sp>
      <p:sp>
        <p:nvSpPr>
          <p:cNvPr id="4" name="Slide Number Placeholder 3"/>
          <p:cNvSpPr>
            <a:spLocks noGrp="1"/>
          </p:cNvSpPr>
          <p:nvPr>
            <p:ph type="sldNum" sz="quarter" idx="5"/>
          </p:nvPr>
        </p:nvSpPr>
        <p:spPr/>
        <p:txBody>
          <a:bodyPr/>
          <a:lstStyle/>
          <a:p>
            <a:fld id="{EE707532-839C-41A2-9E71-D5288AEAE66A}" type="slidenum">
              <a:rPr lang="en-US" smtClean="0"/>
              <a:pPr/>
              <a:t>46</a:t>
            </a:fld>
            <a:endParaRPr lang="en-US"/>
          </a:p>
        </p:txBody>
      </p:sp>
    </p:spTree>
    <p:extLst>
      <p:ext uri="{BB962C8B-B14F-4D97-AF65-F5344CB8AC3E}">
        <p14:creationId xmlns:p14="http://schemas.microsoft.com/office/powerpoint/2010/main" val="23308808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 how to be in the first place. Improving architecture and training</a:t>
            </a:r>
          </a:p>
        </p:txBody>
      </p:sp>
      <p:sp>
        <p:nvSpPr>
          <p:cNvPr id="4" name="Slide Number Placeholder 3"/>
          <p:cNvSpPr>
            <a:spLocks noGrp="1"/>
          </p:cNvSpPr>
          <p:nvPr>
            <p:ph type="sldNum" sz="quarter" idx="5"/>
          </p:nvPr>
        </p:nvSpPr>
        <p:spPr/>
        <p:txBody>
          <a:bodyPr/>
          <a:lstStyle/>
          <a:p>
            <a:fld id="{EE707532-839C-41A2-9E71-D5288AEAE66A}" type="slidenum">
              <a:rPr lang="en-US" smtClean="0"/>
              <a:pPr/>
              <a:t>47</a:t>
            </a:fld>
            <a:endParaRPr lang="en-US"/>
          </a:p>
        </p:txBody>
      </p:sp>
    </p:spTree>
    <p:extLst>
      <p:ext uri="{BB962C8B-B14F-4D97-AF65-F5344CB8AC3E}">
        <p14:creationId xmlns:p14="http://schemas.microsoft.com/office/powerpoint/2010/main" val="34840644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the other models. Do that as an exercise how to change message and aggregation</a:t>
            </a:r>
          </a:p>
        </p:txBody>
      </p:sp>
      <p:sp>
        <p:nvSpPr>
          <p:cNvPr id="4" name="Slide Number Placeholder 3"/>
          <p:cNvSpPr>
            <a:spLocks noGrp="1"/>
          </p:cNvSpPr>
          <p:nvPr>
            <p:ph type="sldNum" sz="quarter" idx="5"/>
          </p:nvPr>
        </p:nvSpPr>
        <p:spPr/>
        <p:txBody>
          <a:bodyPr/>
          <a:lstStyle/>
          <a:p>
            <a:fld id="{EE707532-839C-41A2-9E71-D5288AEAE66A}" type="slidenum">
              <a:rPr lang="en-US" smtClean="0"/>
              <a:pPr/>
              <a:t>48</a:t>
            </a:fld>
            <a:endParaRPr lang="en-US"/>
          </a:p>
        </p:txBody>
      </p:sp>
    </p:spTree>
    <p:extLst>
      <p:ext uri="{BB962C8B-B14F-4D97-AF65-F5344CB8AC3E}">
        <p14:creationId xmlns:p14="http://schemas.microsoft.com/office/powerpoint/2010/main" val="15757299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5838E-ABC9-D301-CE35-EE82323F13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03C126-F110-88E8-A64A-967317EAAB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4CD268-A81B-51F0-D51E-8F518508B86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2D37068-6E0F-FD9C-C8A7-3196487AAA6B}"/>
              </a:ext>
            </a:extLst>
          </p:cNvPr>
          <p:cNvSpPr>
            <a:spLocks noGrp="1"/>
          </p:cNvSpPr>
          <p:nvPr>
            <p:ph type="sldNum" sz="quarter" idx="5"/>
          </p:nvPr>
        </p:nvSpPr>
        <p:spPr/>
        <p:txBody>
          <a:bodyPr/>
          <a:lstStyle/>
          <a:p>
            <a:fld id="{EE707532-839C-41A2-9E71-D5288AEAE66A}" type="slidenum">
              <a:rPr lang="en-US" smtClean="0"/>
              <a:pPr/>
              <a:t>53</a:t>
            </a:fld>
            <a:endParaRPr lang="en-US"/>
          </a:p>
        </p:txBody>
      </p:sp>
    </p:spTree>
    <p:extLst>
      <p:ext uri="{BB962C8B-B14F-4D97-AF65-F5344CB8AC3E}">
        <p14:creationId xmlns:p14="http://schemas.microsoft.com/office/powerpoint/2010/main" val="8955213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88B5F-EAD6-41E2-CF0A-8616EA0E98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3DEA86-B355-5B68-8450-F40F3A3401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CE2D07-37DF-0D9C-6190-7896CBAD5F9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82A1275-9C2F-F02A-D41B-A30B3B1F5718}"/>
              </a:ext>
            </a:extLst>
          </p:cNvPr>
          <p:cNvSpPr>
            <a:spLocks noGrp="1"/>
          </p:cNvSpPr>
          <p:nvPr>
            <p:ph type="sldNum" sz="quarter" idx="5"/>
          </p:nvPr>
        </p:nvSpPr>
        <p:spPr/>
        <p:txBody>
          <a:bodyPr/>
          <a:lstStyle/>
          <a:p>
            <a:fld id="{EE707532-839C-41A2-9E71-D5288AEAE66A}" type="slidenum">
              <a:rPr lang="en-US" smtClean="0"/>
              <a:pPr/>
              <a:t>54</a:t>
            </a:fld>
            <a:endParaRPr lang="en-US"/>
          </a:p>
        </p:txBody>
      </p:sp>
    </p:spTree>
    <p:extLst>
      <p:ext uri="{BB962C8B-B14F-4D97-AF65-F5344CB8AC3E}">
        <p14:creationId xmlns:p14="http://schemas.microsoft.com/office/powerpoint/2010/main" val="42667274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475D2-4E77-7857-B8F3-0D24F62575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BC8DCC-1380-C543-BB00-7C224012E5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89F66B-87CB-6FDE-5288-059AD53B60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6BBE97-EF75-37A0-6E80-96711F8EB1E4}"/>
              </a:ext>
            </a:extLst>
          </p:cNvPr>
          <p:cNvSpPr>
            <a:spLocks noGrp="1"/>
          </p:cNvSpPr>
          <p:nvPr>
            <p:ph type="sldNum" sz="quarter" idx="5"/>
          </p:nvPr>
        </p:nvSpPr>
        <p:spPr/>
        <p:txBody>
          <a:bodyPr/>
          <a:lstStyle/>
          <a:p>
            <a:fld id="{EE707532-839C-41A2-9E71-D5288AEAE66A}" type="slidenum">
              <a:rPr lang="en-US" smtClean="0"/>
              <a:pPr/>
              <a:t>60</a:t>
            </a:fld>
            <a:endParaRPr lang="en-US"/>
          </a:p>
        </p:txBody>
      </p:sp>
    </p:spTree>
    <p:extLst>
      <p:ext uri="{BB962C8B-B14F-4D97-AF65-F5344CB8AC3E}">
        <p14:creationId xmlns:p14="http://schemas.microsoft.com/office/powerpoint/2010/main" val="37348944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AE5B1-E36E-6186-338C-6E32FF522D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54FDEF-9EFB-8B8F-5D3C-575620EF81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62D2A7-83E0-5FD0-E698-C91D7307CD4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0A4308F-ABD2-5355-BC89-6E6CA47C3586}"/>
              </a:ext>
            </a:extLst>
          </p:cNvPr>
          <p:cNvSpPr>
            <a:spLocks noGrp="1"/>
          </p:cNvSpPr>
          <p:nvPr>
            <p:ph type="sldNum" sz="quarter" idx="5"/>
          </p:nvPr>
        </p:nvSpPr>
        <p:spPr/>
        <p:txBody>
          <a:bodyPr/>
          <a:lstStyle/>
          <a:p>
            <a:fld id="{EE707532-839C-41A2-9E71-D5288AEAE66A}" type="slidenum">
              <a:rPr lang="en-US" smtClean="0"/>
              <a:pPr/>
              <a:t>66</a:t>
            </a:fld>
            <a:endParaRPr lang="en-US"/>
          </a:p>
        </p:txBody>
      </p:sp>
    </p:spTree>
    <p:extLst>
      <p:ext uri="{BB962C8B-B14F-4D97-AF65-F5344CB8AC3E}">
        <p14:creationId xmlns:p14="http://schemas.microsoft.com/office/powerpoint/2010/main" val="26461325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E707532-839C-41A2-9E71-D5288AEAE66A}" type="slidenum">
              <a:rPr lang="en-US" smtClean="0"/>
              <a:pPr/>
              <a:t>73</a:t>
            </a:fld>
            <a:endParaRPr lang="en-US"/>
          </a:p>
        </p:txBody>
      </p:sp>
    </p:spTree>
    <p:extLst>
      <p:ext uri="{BB962C8B-B14F-4D97-AF65-F5344CB8AC3E}">
        <p14:creationId xmlns:p14="http://schemas.microsoft.com/office/powerpoint/2010/main" val="5889227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E707532-839C-41A2-9E71-D5288AEAE66A}" type="slidenum">
              <a:rPr lang="en-US" smtClean="0"/>
              <a:pPr/>
              <a:t>74</a:t>
            </a:fld>
            <a:endParaRPr lang="en-US"/>
          </a:p>
        </p:txBody>
      </p:sp>
    </p:spTree>
    <p:extLst>
      <p:ext uri="{BB962C8B-B14F-4D97-AF65-F5344CB8AC3E}">
        <p14:creationId xmlns:p14="http://schemas.microsoft.com/office/powerpoint/2010/main" val="38417736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FAE7D99A-ED1E-F14E-B6B4-8CE3FA3C41EA}" type="datetime1">
              <a:rPr lang="en-US" smtClean="0"/>
              <a:t>10/20/24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87552"/>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668109C-DBB1-0C40-BB7C-3AE0A686B461}" type="datetime1">
              <a:rPr lang="en-US" smtClean="0"/>
              <a:t>10/20/24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914400"/>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2743200"/>
            <a:ext cx="8022336" cy="685800"/>
          </a:xfrm>
        </p:spPr>
        <p:txBody>
          <a:bodyPr lIns="146304" tIns="0" rIns="45720" bIns="0" anchor="t">
            <a:normAutofit/>
          </a:bodyPr>
          <a:lstStyle>
            <a:lvl1pPr marL="0" indent="0">
              <a:buNone/>
              <a:defRPr sz="4000" b="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92E24A4-695B-5E43-8E46-547C8EC35220}" type="datetime1">
              <a:rPr lang="en-US" smtClean="0"/>
              <a:t>10/20/24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3D71F32-763D-8B4D-817D-7CB380994959}" type="datetime1">
              <a:rPr lang="en-US" smtClean="0"/>
              <a:t>10/20/24</a:t>
            </a:fld>
            <a:endParaRPr lang="en-US"/>
          </a:p>
        </p:txBody>
      </p:sp>
      <p:sp>
        <p:nvSpPr>
          <p:cNvPr id="6" name="Footer Placeholder 5"/>
          <p:cNvSpPr>
            <a:spLocks noGrp="1"/>
          </p:cNvSpPr>
          <p:nvPr>
            <p:ph type="ftr" sz="quarter" idx="11"/>
          </p:nvPr>
        </p:nvSpPr>
        <p:spPr/>
        <p:txBody>
          <a:bodyPr/>
          <a:lstStyle/>
          <a:p>
            <a:r>
              <a:rPr lang="en-US"/>
              <a:t>Jure Leskovec, Stanford CS224W: Machine Learning with Graphs, http://cs224w.stanford.edu</a:t>
            </a:r>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61EE78C8-E91E-274F-91D5-7FE456A0E5A7}" type="datetime1">
              <a:rPr lang="en-US" smtClean="0"/>
              <a:t>10/20/24</a:t>
            </a:fld>
            <a:endParaRPr lang="en-US"/>
          </a:p>
        </p:txBody>
      </p:sp>
      <p:sp>
        <p:nvSpPr>
          <p:cNvPr id="8" name="Footer Placeholder 7"/>
          <p:cNvSpPr>
            <a:spLocks noGrp="1"/>
          </p:cNvSpPr>
          <p:nvPr>
            <p:ph type="ftr" sz="quarter" idx="11"/>
          </p:nvPr>
        </p:nvSpPr>
        <p:spPr/>
        <p:txBody>
          <a:bodyPr/>
          <a:lstStyle/>
          <a:p>
            <a:r>
              <a:rPr lang="en-US"/>
              <a:t>Jure Leskovec, Stanford CS224W: Machine Learning with Graphs, http://cs224w.stanford.edu</a:t>
            </a:r>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619298D0-F12A-6541-8130-E76090D65CBD}" type="datetime1">
              <a:rPr lang="en-US" smtClean="0"/>
              <a:t>10/20/24</a:t>
            </a:fld>
            <a:endParaRPr lang="en-US"/>
          </a:p>
        </p:txBody>
      </p:sp>
      <p:sp>
        <p:nvSpPr>
          <p:cNvPr id="4" name="Footer Placeholder 3"/>
          <p:cNvSpPr>
            <a:spLocks noGrp="1"/>
          </p:cNvSpPr>
          <p:nvPr>
            <p:ph type="ftr" sz="quarter" idx="11"/>
          </p:nvPr>
        </p:nvSpPr>
        <p:spPr/>
        <p:txBody>
          <a:bodyPr/>
          <a:lstStyle/>
          <a:p>
            <a:r>
              <a:rPr lang="en-US"/>
              <a:t>Jure Leskovec, Stanford CS224W: Machine Learning with Graphs, http://cs224w.stanford.edu</a:t>
            </a:r>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00C75B-9637-A941-981C-48D18F7C9AD0}" type="datetime1">
              <a:rPr lang="en-US" smtClean="0"/>
              <a:t>10/20/24</a:t>
            </a:fld>
            <a:endParaRPr lang="en-US"/>
          </a:p>
        </p:txBody>
      </p:sp>
      <p:sp>
        <p:nvSpPr>
          <p:cNvPr id="3" name="Footer Placeholder 2"/>
          <p:cNvSpPr>
            <a:spLocks noGrp="1"/>
          </p:cNvSpPr>
          <p:nvPr>
            <p:ph type="ftr" sz="quarter" idx="11"/>
          </p:nvPr>
        </p:nvSpPr>
        <p:spPr/>
        <p:txBody>
          <a:bodyPr/>
          <a:lstStyle/>
          <a:p>
            <a:r>
              <a:rPr lang="en-US"/>
              <a:t>Jure Leskovec, Stanford CS224W: Machine Learning with Graphs, http://cs224w.stanford.edu</a:t>
            </a:r>
          </a:p>
        </p:txBody>
      </p:sp>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6614F244-E8AD-1C46-A7A8-633A6014936B}" type="datetime1">
              <a:rPr lang="en-US" smtClean="0"/>
              <a:t>10/20/24</a:t>
            </a:fld>
            <a:endParaRPr lang="en-US"/>
          </a:p>
        </p:txBody>
      </p:sp>
      <p:sp>
        <p:nvSpPr>
          <p:cNvPr id="6" name="Footer Placeholder 5"/>
          <p:cNvSpPr>
            <a:spLocks noGrp="1"/>
          </p:cNvSpPr>
          <p:nvPr>
            <p:ph type="ftr" sz="quarter" idx="11"/>
          </p:nvPr>
        </p:nvSpPr>
        <p:spPr/>
        <p:txBody>
          <a:bodyPr/>
          <a:lstStyle/>
          <a:p>
            <a:r>
              <a:rPr lang="en-US"/>
              <a:t>Jure Leskovec, Stanford CS224W: Machine Learning with Graphs, http://cs224w.stanford.edu</a:t>
            </a:r>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F81C6E4F-4E31-5945-A8A4-84E50AF753C2}" type="datetime1">
              <a:rPr lang="en-US" smtClean="0"/>
              <a:t>10/20/24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a:t>Jure Leskovec, Stanford CS224W: Machine Learning with Graphs, http://cs224w.stanford.edu</a:t>
            </a:r>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9649EE6-1520-E441-B67B-DD48E330E2C5}" type="datetime1">
              <a:rPr lang="en-US" smtClean="0"/>
              <a:t>10/20/24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F767415-535F-3F41-AC32-F666961A8523}" type="datetime1">
              <a:rPr lang="en-US" smtClean="0"/>
              <a:t>10/20/24</a:t>
            </a:fld>
            <a:endParaRPr lang="en-US"/>
          </a:p>
        </p:txBody>
      </p:sp>
      <p:sp>
        <p:nvSpPr>
          <p:cNvPr id="5" name="Footer Placeholder 4"/>
          <p:cNvSpPr>
            <a:spLocks noGrp="1"/>
          </p:cNvSpPr>
          <p:nvPr>
            <p:ph type="ftr" sz="quarter" idx="11"/>
          </p:nvPr>
        </p:nvSpPr>
        <p:spPr>
          <a:xfrm>
            <a:off x="2640597" y="6377459"/>
            <a:ext cx="3836404" cy="365125"/>
          </a:xfrm>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a:t>Click to edit Master title style</a:t>
            </a:r>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5" name="Date Placeholder 4"/>
          <p:cNvSpPr>
            <a:spLocks noGrp="1"/>
          </p:cNvSpPr>
          <p:nvPr>
            <p:ph type="dt" idx="10"/>
          </p:nvPr>
        </p:nvSpPr>
        <p:spPr>
          <a:xfrm>
            <a:off x="457920" y="6247376"/>
            <a:ext cx="2126880" cy="472370"/>
          </a:xfrm>
        </p:spPr>
        <p:txBody>
          <a:bodyPr tIns="41473"/>
          <a:lstStyle>
            <a:lvl1pPr>
              <a:defRPr/>
            </a:lvl1pPr>
          </a:lstStyle>
          <a:p>
            <a:fld id="{90E9F1AE-2FC1-8A49-9968-5488F9F94518}" type="datetime1">
              <a:rPr lang="en-US" smtClean="0"/>
              <a:t>10/20/24</a:t>
            </a:fld>
            <a:endParaRPr lang="en-GB"/>
          </a:p>
        </p:txBody>
      </p:sp>
      <p:sp>
        <p:nvSpPr>
          <p:cNvPr id="6" name="Footer Placeholder 5"/>
          <p:cNvSpPr>
            <a:spLocks noGrp="1"/>
          </p:cNvSpPr>
          <p:nvPr>
            <p:ph type="ftr" idx="11"/>
          </p:nvPr>
        </p:nvSpPr>
        <p:spPr>
          <a:xfrm>
            <a:off x="3126240" y="6247376"/>
            <a:ext cx="2897280" cy="472370"/>
          </a:xfrm>
        </p:spPr>
        <p:txBody>
          <a:bodyPr tIns="41473"/>
          <a:lstStyle>
            <a:lvl1pPr>
              <a:defRPr/>
            </a:lvl1pPr>
          </a:lstStyle>
          <a:p>
            <a:r>
              <a:rPr lang="en-US"/>
              <a:t>Jure Leskovec, Stanford CS224W: Machine Learning with Graphs, http://cs224w.stanford.edu</a:t>
            </a:r>
            <a:endParaRPr lang="en-GB"/>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295400"/>
            <a:ext cx="8229600" cy="5257801"/>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583680"/>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fld id="{1C182A47-2709-A846-8DB8-55407248EF62}" type="datetime1">
              <a:rPr lang="en-US" smtClean="0"/>
              <a:t>10/20/24</a:t>
            </a:fld>
            <a:endParaRPr lang="en-US"/>
          </a:p>
        </p:txBody>
      </p:sp>
      <p:sp>
        <p:nvSpPr>
          <p:cNvPr id="5" name="Footer Placeholder 4"/>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a:t>Jure Leskovec, Stanford CS224W: Machine Learning with Graphs, http://cs224w.stanford.edu</a:t>
            </a:r>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900">
                <a:solidFill>
                  <a:schemeClr val="tx1">
                    <a:tint val="95000"/>
                  </a:schemeClr>
                </a:solidFill>
                <a:latin typeface="Calibri" pitchFamily="34" charset="0"/>
                <a:cs typeface="Calibri" pitchFamily="34" charset="0"/>
              </a:defRPr>
            </a:lvl1pPr>
            <a:extLst/>
          </a:lstStyle>
          <a:p>
            <a:fld id="{19B12225-5612-419B-A8D5-4B8EEE4C2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Lst>
  <p:hf hdr="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cs224w.stanford.ed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9.emf"/><Relationship Id="rId5" Type="http://schemas.openxmlformats.org/officeDocument/2006/relationships/hyperlink" Target="https://arxiv.org/pdf/1609.02907.pdf" TargetMode="Externa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png"/></Relationships>
</file>

<file path=ppt/slides/_rels/slide2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2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hyperlink" Target="https://arxiv.org/pdf/1609.02907.pdf"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35.tiff"/></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10.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20.png"/></Relationships>
</file>

<file path=ppt/slides/_rels/slide36.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4.png"/><Relationship Id="rId7" Type="http://schemas.openxmlformats.org/officeDocument/2006/relationships/image" Target="../media/image57.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56.png"/><Relationship Id="rId11" Type="http://schemas.openxmlformats.org/officeDocument/2006/relationships/image" Target="../media/image61.png"/><Relationship Id="rId5" Type="http://schemas.openxmlformats.org/officeDocument/2006/relationships/image" Target="../media/image55.png"/><Relationship Id="rId10" Type="http://schemas.openxmlformats.org/officeDocument/2006/relationships/image" Target="../media/image60.png"/><Relationship Id="rId4" Type="http://schemas.openxmlformats.org/officeDocument/2006/relationships/image" Target="../media/image540.png"/><Relationship Id="rId9" Type="http://schemas.openxmlformats.org/officeDocument/2006/relationships/image" Target="../media/image59.png"/></Relationships>
</file>

<file path=ppt/slides/_rels/slide37.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72.png"/><Relationship Id="rId3" Type="http://schemas.openxmlformats.org/officeDocument/2006/relationships/image" Target="../media/image62.png"/><Relationship Id="rId7" Type="http://schemas.openxmlformats.org/officeDocument/2006/relationships/image" Target="../media/image66.png"/><Relationship Id="rId12" Type="http://schemas.openxmlformats.org/officeDocument/2006/relationships/image" Target="../media/image71.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65.png"/><Relationship Id="rId11" Type="http://schemas.openxmlformats.org/officeDocument/2006/relationships/image" Target="../media/image70.png"/><Relationship Id="rId5" Type="http://schemas.openxmlformats.org/officeDocument/2006/relationships/image" Target="../media/image64.pn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8.png"/></Relationships>
</file>

<file path=ppt/slides/_rels/slide38.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3.png"/><Relationship Id="rId3" Type="http://schemas.openxmlformats.org/officeDocument/2006/relationships/image" Target="../media/image73.png"/><Relationship Id="rId7" Type="http://schemas.openxmlformats.org/officeDocument/2006/relationships/image" Target="../media/image77.png"/><Relationship Id="rId12" Type="http://schemas.openxmlformats.org/officeDocument/2006/relationships/image" Target="../media/image82.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76.png"/><Relationship Id="rId11" Type="http://schemas.openxmlformats.org/officeDocument/2006/relationships/image" Target="../media/image81.png"/><Relationship Id="rId5" Type="http://schemas.openxmlformats.org/officeDocument/2006/relationships/image" Target="../media/image75.png"/><Relationship Id="rId10" Type="http://schemas.openxmlformats.org/officeDocument/2006/relationships/image" Target="../media/image80.png"/><Relationship Id="rId4" Type="http://schemas.openxmlformats.org/officeDocument/2006/relationships/image" Target="../media/image74.png"/><Relationship Id="rId9" Type="http://schemas.openxmlformats.org/officeDocument/2006/relationships/image" Target="../media/image79.png"/></Relationships>
</file>

<file path=ppt/slides/_rels/slide39.xml.rels><?xml version="1.0" encoding="UTF-8" standalone="yes"?>
<Relationships xmlns="http://schemas.openxmlformats.org/package/2006/relationships"><Relationship Id="rId8" Type="http://schemas.openxmlformats.org/officeDocument/2006/relationships/image" Target="../media/image89.png"/><Relationship Id="rId13" Type="http://schemas.openxmlformats.org/officeDocument/2006/relationships/image" Target="../media/image94.png"/><Relationship Id="rId3" Type="http://schemas.openxmlformats.org/officeDocument/2006/relationships/image" Target="../media/image84.png"/><Relationship Id="rId7" Type="http://schemas.openxmlformats.org/officeDocument/2006/relationships/image" Target="../media/image88.png"/><Relationship Id="rId12" Type="http://schemas.openxmlformats.org/officeDocument/2006/relationships/image" Target="../media/image93.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87.png"/><Relationship Id="rId11" Type="http://schemas.openxmlformats.org/officeDocument/2006/relationships/image" Target="../media/image92.png"/><Relationship Id="rId5" Type="http://schemas.openxmlformats.org/officeDocument/2006/relationships/image" Target="../media/image86.png"/><Relationship Id="rId10" Type="http://schemas.openxmlformats.org/officeDocument/2006/relationships/image" Target="../media/image91.png"/><Relationship Id="rId4" Type="http://schemas.openxmlformats.org/officeDocument/2006/relationships/image" Target="../media/image85.png"/><Relationship Id="rId9" Type="http://schemas.openxmlformats.org/officeDocument/2006/relationships/image" Target="../media/image90.png"/></Relationships>
</file>

<file path=ppt/slides/_rels/slide40.xml.rels><?xml version="1.0" encoding="UTF-8" standalone="yes"?>
<Relationships xmlns="http://schemas.openxmlformats.org/package/2006/relationships"><Relationship Id="rId8" Type="http://schemas.openxmlformats.org/officeDocument/2006/relationships/image" Target="../media/image90.png"/><Relationship Id="rId13" Type="http://schemas.openxmlformats.org/officeDocument/2006/relationships/image" Target="../media/image95.png"/><Relationship Id="rId3" Type="http://schemas.openxmlformats.org/officeDocument/2006/relationships/image" Target="../media/image84.png"/><Relationship Id="rId7" Type="http://schemas.openxmlformats.org/officeDocument/2006/relationships/image" Target="../media/image89.png"/><Relationship Id="rId12" Type="http://schemas.openxmlformats.org/officeDocument/2006/relationships/image" Target="../media/image94.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88.png"/><Relationship Id="rId11" Type="http://schemas.openxmlformats.org/officeDocument/2006/relationships/image" Target="../media/image93.png"/><Relationship Id="rId5" Type="http://schemas.openxmlformats.org/officeDocument/2006/relationships/image" Target="../media/image87.png"/><Relationship Id="rId10" Type="http://schemas.openxmlformats.org/officeDocument/2006/relationships/image" Target="../media/image92.png"/><Relationship Id="rId4" Type="http://schemas.openxmlformats.org/officeDocument/2006/relationships/image" Target="../media/image86.png"/><Relationship Id="rId9" Type="http://schemas.openxmlformats.org/officeDocument/2006/relationships/image" Target="../media/image91.png"/></Relationships>
</file>

<file path=ppt/slides/_rels/slide41.xml.rels><?xml version="1.0" encoding="UTF-8" standalone="yes"?>
<Relationships xmlns="http://schemas.openxmlformats.org/package/2006/relationships"><Relationship Id="rId8" Type="http://schemas.openxmlformats.org/officeDocument/2006/relationships/image" Target="../media/image101.png"/><Relationship Id="rId13" Type="http://schemas.openxmlformats.org/officeDocument/2006/relationships/image" Target="../media/image106.png"/><Relationship Id="rId3" Type="http://schemas.openxmlformats.org/officeDocument/2006/relationships/image" Target="../media/image96.png"/><Relationship Id="rId7" Type="http://schemas.openxmlformats.org/officeDocument/2006/relationships/image" Target="../media/image100.png"/><Relationship Id="rId12" Type="http://schemas.openxmlformats.org/officeDocument/2006/relationships/image" Target="../media/image105.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99.png"/><Relationship Id="rId11" Type="http://schemas.openxmlformats.org/officeDocument/2006/relationships/image" Target="../media/image104.png"/><Relationship Id="rId5" Type="http://schemas.openxmlformats.org/officeDocument/2006/relationships/image" Target="../media/image98.png"/><Relationship Id="rId10" Type="http://schemas.openxmlformats.org/officeDocument/2006/relationships/image" Target="../media/image103.png"/><Relationship Id="rId4" Type="http://schemas.openxmlformats.org/officeDocument/2006/relationships/image" Target="../media/image97.png"/><Relationship Id="rId9" Type="http://schemas.openxmlformats.org/officeDocument/2006/relationships/image" Target="../media/image102.png"/><Relationship Id="rId14" Type="http://schemas.openxmlformats.org/officeDocument/2006/relationships/image" Target="../media/image107.png"/></Relationships>
</file>

<file path=ppt/slides/_rels/slide42.xml.rels><?xml version="1.0" encoding="UTF-8" standalone="yes"?>
<Relationships xmlns="http://schemas.openxmlformats.org/package/2006/relationships"><Relationship Id="rId8" Type="http://schemas.openxmlformats.org/officeDocument/2006/relationships/image" Target="../media/image101.png"/><Relationship Id="rId13" Type="http://schemas.openxmlformats.org/officeDocument/2006/relationships/image" Target="../media/image106.png"/><Relationship Id="rId3" Type="http://schemas.openxmlformats.org/officeDocument/2006/relationships/image" Target="../media/image108.png"/><Relationship Id="rId7" Type="http://schemas.openxmlformats.org/officeDocument/2006/relationships/image" Target="../media/image100.png"/><Relationship Id="rId12" Type="http://schemas.openxmlformats.org/officeDocument/2006/relationships/image" Target="../media/image105.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99.png"/><Relationship Id="rId11" Type="http://schemas.openxmlformats.org/officeDocument/2006/relationships/image" Target="../media/image104.png"/><Relationship Id="rId5" Type="http://schemas.openxmlformats.org/officeDocument/2006/relationships/image" Target="../media/image98.png"/><Relationship Id="rId10" Type="http://schemas.openxmlformats.org/officeDocument/2006/relationships/image" Target="../media/image103.png"/><Relationship Id="rId4" Type="http://schemas.openxmlformats.org/officeDocument/2006/relationships/image" Target="../media/image97.png"/><Relationship Id="rId9" Type="http://schemas.openxmlformats.org/officeDocument/2006/relationships/image" Target="../media/image102.png"/><Relationship Id="rId14" Type="http://schemas.openxmlformats.org/officeDocument/2006/relationships/image" Target="../media/image109.png"/></Relationships>
</file>

<file path=ppt/slides/_rels/slide43.xml.rels><?xml version="1.0" encoding="UTF-8" standalone="yes"?>
<Relationships xmlns="http://schemas.openxmlformats.org/package/2006/relationships"><Relationship Id="rId8" Type="http://schemas.openxmlformats.org/officeDocument/2006/relationships/image" Target="../media/image101.png"/><Relationship Id="rId13" Type="http://schemas.openxmlformats.org/officeDocument/2006/relationships/image" Target="../media/image106.png"/><Relationship Id="rId3" Type="http://schemas.openxmlformats.org/officeDocument/2006/relationships/image" Target="../media/image110.png"/><Relationship Id="rId7" Type="http://schemas.openxmlformats.org/officeDocument/2006/relationships/image" Target="../media/image100.png"/><Relationship Id="rId12" Type="http://schemas.openxmlformats.org/officeDocument/2006/relationships/image" Target="../media/image105.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99.png"/><Relationship Id="rId11" Type="http://schemas.openxmlformats.org/officeDocument/2006/relationships/image" Target="../media/image104.png"/><Relationship Id="rId5" Type="http://schemas.openxmlformats.org/officeDocument/2006/relationships/image" Target="../media/image98.png"/><Relationship Id="rId10" Type="http://schemas.openxmlformats.org/officeDocument/2006/relationships/image" Target="../media/image103.png"/><Relationship Id="rId4" Type="http://schemas.openxmlformats.org/officeDocument/2006/relationships/image" Target="../media/image97.png"/><Relationship Id="rId9" Type="http://schemas.openxmlformats.org/officeDocument/2006/relationships/image" Target="../media/image102.png"/><Relationship Id="rId14" Type="http://schemas.openxmlformats.org/officeDocument/2006/relationships/image" Target="../media/image111.png"/></Relationships>
</file>

<file path=ppt/slides/_rels/slide44.xml.rels><?xml version="1.0" encoding="UTF-8" standalone="yes"?>
<Relationships xmlns="http://schemas.openxmlformats.org/package/2006/relationships"><Relationship Id="rId3" Type="http://schemas.openxmlformats.org/officeDocument/2006/relationships/hyperlink" Target="https://ogb.stanford.edu/docs/nodeprop/#ogbn-mag"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112.png"/><Relationship Id="rId5" Type="http://schemas.openxmlformats.org/officeDocument/2006/relationships/hyperlink" Target="https://direct.mit.edu/qss/article/1/1/396/15572/Microsoft-Academic-Graph-When-experts-are-not" TargetMode="External"/><Relationship Id="rId4" Type="http://schemas.openxmlformats.org/officeDocument/2006/relationships/hyperlink" Target="NULL"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NULL" TargetMode="External"/><Relationship Id="rId2" Type="http://schemas.openxmlformats.org/officeDocument/2006/relationships/hyperlink" Target="https://ogb.stanford.edu/docs/nodeprop/#ogbn-mag" TargetMode="External"/><Relationship Id="rId1" Type="http://schemas.openxmlformats.org/officeDocument/2006/relationships/slideLayout" Target="../slideLayouts/slideLayout2.xml"/><Relationship Id="rId5" Type="http://schemas.openxmlformats.org/officeDocument/2006/relationships/image" Target="../media/image112.png"/><Relationship Id="rId4" Type="http://schemas.openxmlformats.org/officeDocument/2006/relationships/hyperlink" Target="https://direct.mit.edu/qss/article/1/1/396/15572/Microsoft-Academic-Graph-When-experts-are-not"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NULL"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112.png"/><Relationship Id="rId4" Type="http://schemas.openxmlformats.org/officeDocument/2006/relationships/hyperlink" Target="https://direct.mit.edu/qss/article/1/1/396/15572/Microsoft-Academic-Graph-When-experts-are-not"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NULL" TargetMode="External"/><Relationship Id="rId7" Type="http://schemas.openxmlformats.org/officeDocument/2006/relationships/image" Target="../media/image114.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hyperlink" Target="https://direct.mit.edu/qss/article/1/1/396/15572/Microsoft-Academic-Graph-When-experts-are-not" TargetMode="Externa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hyperlink" Target="https://arxiv.org/pdf/2011.08843.pdf" TargetMode="External"/><Relationship Id="rId2" Type="http://schemas.openxmlformats.org/officeDocument/2006/relationships/image" Target="../media/image115.tif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15.tiff"/><Relationship Id="rId2" Type="http://schemas.openxmlformats.org/officeDocument/2006/relationships/image" Target="../media/image115.png"/><Relationship Id="rId1" Type="http://schemas.openxmlformats.org/officeDocument/2006/relationships/slideLayout" Target="../slideLayouts/slideLayout2.xml"/><Relationship Id="rId6" Type="http://schemas.openxmlformats.org/officeDocument/2006/relationships/image" Target="../media/image116.emf"/><Relationship Id="rId5" Type="http://schemas.openxmlformats.org/officeDocument/2006/relationships/image" Target="../media/image117.png"/><Relationship Id="rId4" Type="http://schemas.openxmlformats.org/officeDocument/2006/relationships/image" Target="../media/image116.png"/></Relationships>
</file>

<file path=ppt/slides/_rels/slide5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15.tiff"/><Relationship Id="rId7" Type="http://schemas.openxmlformats.org/officeDocument/2006/relationships/image" Target="../media/image116.emf"/><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123.png"/><Relationship Id="rId5" Type="http://schemas.openxmlformats.org/officeDocument/2006/relationships/image" Target="../media/image122.png"/><Relationship Id="rId4" Type="http://schemas.openxmlformats.org/officeDocument/2006/relationships/image" Target="../media/image121.png"/></Relationships>
</file>

<file path=ppt/slides/_rels/slide54.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1000.png"/><Relationship Id="rId2" Type="http://schemas.openxmlformats.org/officeDocument/2006/relationships/image" Target="../media/image99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7.png"/><Relationship Id="rId1" Type="http://schemas.openxmlformats.org/officeDocument/2006/relationships/slideLayout" Target="../slideLayouts/slideLayout2.xml"/><Relationship Id="rId4" Type="http://schemas.openxmlformats.org/officeDocument/2006/relationships/image" Target="../media/image1030.png"/></Relationships>
</file>

<file path=ppt/slides/_rels/slide64.xml.rels><?xml version="1.0" encoding="UTF-8" standalone="yes"?>
<Relationships xmlns="http://schemas.openxmlformats.org/package/2006/relationships"><Relationship Id="rId3" Type="http://schemas.openxmlformats.org/officeDocument/2006/relationships/hyperlink" Target="https://arxiv.org/abs/2003.01332" TargetMode="External"/><Relationship Id="rId2" Type="http://schemas.openxmlformats.org/officeDocument/2006/relationships/image" Target="../media/image1040.png"/><Relationship Id="rId1" Type="http://schemas.openxmlformats.org/officeDocument/2006/relationships/slideLayout" Target="../slideLayouts/slideLayout2.xml"/><Relationship Id="rId5" Type="http://schemas.openxmlformats.org/officeDocument/2006/relationships/image" Target="../media/image132.png"/><Relationship Id="rId4" Type="http://schemas.openxmlformats.org/officeDocument/2006/relationships/image" Target="../media/image131.png"/></Relationships>
</file>

<file path=ppt/slides/_rels/slide65.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hyperlink" Target="https://arxiv.org/abs/2003.01332" TargetMode="External"/><Relationship Id="rId1" Type="http://schemas.openxmlformats.org/officeDocument/2006/relationships/slideLayout" Target="../slideLayouts/slideLayout2.xml"/><Relationship Id="rId4" Type="http://schemas.openxmlformats.org/officeDocument/2006/relationships/image" Target="../media/image134.png"/></Relationships>
</file>

<file path=ppt/slides/_rels/slide66.xml.rels><?xml version="1.0" encoding="UTF-8" standalone="yes"?>
<Relationships xmlns="http://schemas.openxmlformats.org/package/2006/relationships"><Relationship Id="rId3" Type="http://schemas.openxmlformats.org/officeDocument/2006/relationships/hyperlink" Target="https://arxiv.org/abs/2003.01332"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13.png"/></Relationships>
</file>

<file path=ppt/slides/_rels/slide67.xml.rels><?xml version="1.0" encoding="UTF-8" standalone="yes"?>
<Relationships xmlns="http://schemas.openxmlformats.org/package/2006/relationships"><Relationship Id="rId3" Type="http://schemas.openxmlformats.org/officeDocument/2006/relationships/image" Target="../media/image135.emf"/><Relationship Id="rId2" Type="http://schemas.openxmlformats.org/officeDocument/2006/relationships/hyperlink" Target="https://arxiv.org/abs/2003.01332"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hyperlink" Target="https://arxiv.org/abs/2003.01332" TargetMode="External"/><Relationship Id="rId1" Type="http://schemas.openxmlformats.org/officeDocument/2006/relationships/slideLayout" Target="../slideLayouts/slideLayout2.xml"/><Relationship Id="rId4" Type="http://schemas.openxmlformats.org/officeDocument/2006/relationships/image" Target="../media/image133.png"/></Relationships>
</file>

<file path=ppt/slides/_rels/slide69.xml.rels><?xml version="1.0" encoding="UTF-8" standalone="yes"?>
<Relationships xmlns="http://schemas.openxmlformats.org/package/2006/relationships"><Relationship Id="rId3" Type="http://schemas.openxmlformats.org/officeDocument/2006/relationships/hyperlink" Target="https://arxiv.org/abs/2003.01332" TargetMode="External"/><Relationship Id="rId2" Type="http://schemas.openxmlformats.org/officeDocument/2006/relationships/image" Target="../media/image136.png"/><Relationship Id="rId1" Type="http://schemas.openxmlformats.org/officeDocument/2006/relationships/slideLayout" Target="../slideLayouts/slideLayout2.xml"/><Relationship Id="rId5" Type="http://schemas.openxmlformats.org/officeDocument/2006/relationships/image" Target="../media/image134.png"/><Relationship Id="rId4" Type="http://schemas.openxmlformats.org/officeDocument/2006/relationships/image" Target="../media/image133.png"/></Relationships>
</file>

<file path=ppt/slides/_rels/slide70.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hyperlink" Target="https://arxiv.org/abs/2003.01332" TargetMode="External"/><Relationship Id="rId1" Type="http://schemas.openxmlformats.org/officeDocument/2006/relationships/slideLayout" Target="../slideLayouts/slideLayout2.xml"/><Relationship Id="rId5" Type="http://schemas.openxmlformats.org/officeDocument/2006/relationships/image" Target="../media/image114.png"/><Relationship Id="rId4" Type="http://schemas.openxmlformats.org/officeDocument/2006/relationships/image" Target="../media/image113.png"/></Relationships>
</file>

<file path=ppt/slides/_rels/slide72.xml.rels><?xml version="1.0" encoding="UTF-8" standalone="yes"?>
<Relationships xmlns="http://schemas.openxmlformats.org/package/2006/relationships"><Relationship Id="rId3" Type="http://schemas.openxmlformats.org/officeDocument/2006/relationships/hyperlink" Target="https://arxiv.org/pdf/2011.08843.pdf" TargetMode="External"/><Relationship Id="rId2" Type="http://schemas.openxmlformats.org/officeDocument/2006/relationships/image" Target="../media/image115.tiff"/><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hyperlink" Target="https://semiscoalition.org/wp-content/uploads/Getting-the-Big-Idea-Handout.pdf"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hyperlink" Target="https://betterexplained.com/articles/proofs-vs-explanatio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8077200" cy="3581400"/>
          </a:xfrm>
        </p:spPr>
        <p:txBody>
          <a:bodyPr anchor="b">
            <a:normAutofit/>
          </a:bodyPr>
          <a:lstStyle/>
          <a:p>
            <a:r>
              <a:rPr lang="en-US" b="1" i="0" dirty="0">
                <a:solidFill>
                  <a:srgbClr val="FFC800"/>
                </a:solidFill>
                <a:effectLst/>
                <a:latin typeface="Corbel"/>
              </a:rPr>
              <a:t>Stanford CS224W:</a:t>
            </a:r>
            <a:br>
              <a:rPr lang="en-US" sz="4800" dirty="0"/>
            </a:br>
            <a:r>
              <a:rPr lang="en-US" sz="4800" dirty="0"/>
              <a:t>Machine Learning with Heterogeneous Graphs</a:t>
            </a:r>
          </a:p>
        </p:txBody>
      </p:sp>
      <p:sp>
        <p:nvSpPr>
          <p:cNvPr id="7" name="TextBox 6"/>
          <p:cNvSpPr txBox="1"/>
          <p:nvPr/>
        </p:nvSpPr>
        <p:spPr>
          <a:xfrm>
            <a:off x="762000" y="5257800"/>
            <a:ext cx="6705600" cy="1631216"/>
          </a:xfrm>
          <a:prstGeom prst="rect">
            <a:avLst/>
          </a:prstGeom>
          <a:noFill/>
        </p:spPr>
        <p:txBody>
          <a:bodyPr wrap="square" lIns="91440" tIns="45720" rIns="91440" bIns="45720" rtlCol="0" anchor="t">
            <a:spAutoFit/>
          </a:bodyPr>
          <a:lstStyle/>
          <a:p>
            <a:r>
              <a:rPr lang="en-US" sz="2400" dirty="0"/>
              <a:t>CS224W: Machine Learning with Graphs</a:t>
            </a:r>
          </a:p>
          <a:p>
            <a:r>
              <a:rPr lang="en-US" sz="2400" dirty="0"/>
              <a:t>Charilaos </a:t>
            </a:r>
            <a:r>
              <a:rPr lang="en-US" sz="2400" dirty="0" err="1"/>
              <a:t>Kanatsoulis</a:t>
            </a:r>
            <a:r>
              <a:rPr lang="en-US" sz="2400" dirty="0"/>
              <a:t> and Jure Leskovec, </a:t>
            </a:r>
            <a:r>
              <a:rPr lang="en-US" sz="2000" dirty="0"/>
              <a:t>Stanford University</a:t>
            </a:r>
          </a:p>
          <a:p>
            <a:r>
              <a:rPr lang="en-US" sz="3200" dirty="0"/>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3" name="TextBox 1">
            <a:extLst>
              <a:ext uri="{FF2B5EF4-FFF2-40B4-BE49-F238E27FC236}">
                <a16:creationId xmlns:a16="http://schemas.microsoft.com/office/drawing/2014/main" id="{DD821624-4BAF-0C69-603A-4AB60975D2E1}"/>
              </a:ext>
            </a:extLst>
          </p:cNvPr>
          <p:cNvSpPr txBox="1"/>
          <p:nvPr/>
        </p:nvSpPr>
        <p:spPr>
          <a:xfrm>
            <a:off x="2542032" y="34409"/>
            <a:ext cx="6601968"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latin typeface="Arial" panose="020B0604020202020204" pitchFamily="34" charset="0"/>
                <a:cs typeface="Arial" panose="020B0604020202020204" pitchFamily="34" charset="0"/>
              </a:rPr>
              <a:t>Note to other teachers and users of these slides: </a:t>
            </a:r>
            <a:r>
              <a:rPr lang="en-US" sz="1200">
                <a:latin typeface="Arial" panose="020B0604020202020204" pitchFamily="34" charset="0"/>
                <a:cs typeface="Arial" panose="020B0604020202020204" pitchFamily="34" charset="0"/>
              </a:rPr>
              <a:t>We would be delighted if you found our material useful for giving your own lectures. Feel free to use these slides verbatim, or to modify them to fit your own needs. If you make use of a significant portion of these slides in your own lecture, please include this message, or a link to our web site: </a:t>
            </a:r>
            <a:r>
              <a:rPr lang="en-US" sz="1200">
                <a:latin typeface="Arial" panose="020B0604020202020204" pitchFamily="34" charset="0"/>
                <a:cs typeface="Arial" panose="020B0604020202020204" pitchFamily="34" charset="0"/>
                <a:hlinkClick r:id="rId4"/>
              </a:rPr>
              <a:t>http://cs224w.Stanford.edu </a:t>
            </a:r>
            <a:endParaRPr lang="en-US" sz="1200">
              <a:latin typeface="Arial" pitchFamily="34" charset="0"/>
              <a:cs typeface="Arial" pitchFamily="34" charset="0"/>
            </a:endParaRPr>
          </a:p>
          <a:p>
            <a:endParaRPr lang="en-US" sz="1200">
              <a:latin typeface="Arial" pitchFamily="34" charset="0"/>
              <a:cs typeface="Arial" pitchFamily="34"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44A20-EAFD-3E7B-D71E-A9FA8944B039}"/>
              </a:ext>
            </a:extLst>
          </p:cNvPr>
          <p:cNvSpPr>
            <a:spLocks noGrp="1"/>
          </p:cNvSpPr>
          <p:nvPr>
            <p:ph type="title"/>
          </p:nvPr>
        </p:nvSpPr>
        <p:spPr/>
        <p:txBody>
          <a:bodyPr/>
          <a:lstStyle/>
          <a:p>
            <a:r>
              <a:rPr lang="en-US"/>
              <a:t>Announcements</a:t>
            </a:r>
          </a:p>
        </p:txBody>
      </p:sp>
      <p:sp>
        <p:nvSpPr>
          <p:cNvPr id="3" name="Content Placeholder 2">
            <a:extLst>
              <a:ext uri="{FF2B5EF4-FFF2-40B4-BE49-F238E27FC236}">
                <a16:creationId xmlns:a16="http://schemas.microsoft.com/office/drawing/2014/main" id="{CE510082-F9AA-1150-0BA9-50AE448250B1}"/>
              </a:ext>
            </a:extLst>
          </p:cNvPr>
          <p:cNvSpPr>
            <a:spLocks noGrp="1"/>
          </p:cNvSpPr>
          <p:nvPr>
            <p:ph idx="1"/>
          </p:nvPr>
        </p:nvSpPr>
        <p:spPr/>
        <p:txBody>
          <a:bodyPr vert="horz" lIns="54864" tIns="91440" rIns="91440" bIns="45720" rtlCol="0" anchor="t">
            <a:normAutofit/>
          </a:bodyPr>
          <a:lstStyle/>
          <a:p>
            <a:pPr marL="438785"/>
            <a:r>
              <a:rPr lang="en-US" b="1">
                <a:solidFill>
                  <a:srgbClr val="FF0000"/>
                </a:solidFill>
                <a:latin typeface="Calibri"/>
                <a:ea typeface="Calibri"/>
                <a:cs typeface="Calibri"/>
              </a:rPr>
              <a:t>Project Proposal</a:t>
            </a:r>
            <a:r>
              <a:rPr lang="en-US" b="1">
                <a:latin typeface="Calibri"/>
                <a:ea typeface="Calibri"/>
                <a:cs typeface="Calibri"/>
              </a:rPr>
              <a:t> </a:t>
            </a:r>
            <a:r>
              <a:rPr lang="en-US">
                <a:latin typeface="Calibri"/>
                <a:ea typeface="Calibri"/>
                <a:cs typeface="Calibri"/>
              </a:rPr>
              <a:t>due </a:t>
            </a:r>
            <a:r>
              <a:rPr lang="en-US" b="1">
                <a:latin typeface="Calibri"/>
                <a:ea typeface="Calibri"/>
                <a:cs typeface="Calibri"/>
              </a:rPr>
              <a:t>today</a:t>
            </a:r>
            <a:endParaRPr lang="en-US">
              <a:latin typeface="Calibri"/>
              <a:ea typeface="Calibri"/>
              <a:cs typeface="Calibri"/>
            </a:endParaRPr>
          </a:p>
          <a:p>
            <a:pPr lvl="1"/>
            <a:r>
              <a:rPr lang="en-US" err="1">
                <a:latin typeface="Calibri"/>
                <a:ea typeface="Calibri"/>
                <a:cs typeface="Calibri"/>
              </a:rPr>
              <a:t>Gradescope</a:t>
            </a:r>
            <a:r>
              <a:rPr lang="en-US">
                <a:latin typeface="Calibri"/>
                <a:ea typeface="Calibri"/>
                <a:cs typeface="Calibri"/>
              </a:rPr>
              <a:t> submissions close at 11:59 PM</a:t>
            </a:r>
            <a:endParaRPr lang="en-US" b="1">
              <a:solidFill>
                <a:srgbClr val="0000FF"/>
              </a:solidFill>
              <a:latin typeface="Calibri"/>
              <a:ea typeface="Calibri"/>
              <a:cs typeface="Calibri"/>
            </a:endParaRPr>
          </a:p>
          <a:p>
            <a:pPr marL="438785"/>
            <a:r>
              <a:rPr lang="en-US" b="1" err="1">
                <a:solidFill>
                  <a:srgbClr val="FF0000"/>
                </a:solidFill>
                <a:latin typeface="Calibri"/>
                <a:ea typeface="Calibri"/>
                <a:cs typeface="Calibri"/>
              </a:rPr>
              <a:t>Colab</a:t>
            </a:r>
            <a:r>
              <a:rPr lang="en-US" b="1">
                <a:solidFill>
                  <a:srgbClr val="FF0000"/>
                </a:solidFill>
                <a:latin typeface="Calibri"/>
                <a:ea typeface="Calibri"/>
                <a:cs typeface="Calibri"/>
              </a:rPr>
              <a:t> 2 </a:t>
            </a:r>
            <a:r>
              <a:rPr lang="en-US">
                <a:latin typeface="Calibri"/>
                <a:ea typeface="Calibri"/>
                <a:cs typeface="Calibri"/>
              </a:rPr>
              <a:t>due this Thursday</a:t>
            </a:r>
          </a:p>
          <a:p>
            <a:pPr marL="438785"/>
            <a:r>
              <a:rPr lang="en-US" b="1">
                <a:solidFill>
                  <a:srgbClr val="0000FF"/>
                </a:solidFill>
                <a:latin typeface="Calibri"/>
                <a:ea typeface="Calibri"/>
                <a:cs typeface="Calibri"/>
              </a:rPr>
              <a:t>Homework 2: </a:t>
            </a:r>
            <a:r>
              <a:rPr lang="en-US" sz="2800" b="1">
                <a:solidFill>
                  <a:srgbClr val="000000"/>
                </a:solidFill>
                <a:latin typeface="Calibri"/>
                <a:ea typeface="Calibri"/>
                <a:cs typeface="Calibri"/>
              </a:rPr>
              <a:t>UPDATED + NEW DUE DATE</a:t>
            </a:r>
            <a:endParaRPr lang="en-US" b="1">
              <a:solidFill>
                <a:srgbClr val="000000"/>
              </a:solidFill>
              <a:latin typeface="Calibri"/>
              <a:ea typeface="Calibri"/>
              <a:cs typeface="Calibri"/>
            </a:endParaRPr>
          </a:p>
          <a:p>
            <a:pPr lvl="1"/>
            <a:r>
              <a:rPr lang="en-US" b="1">
                <a:latin typeface="Calibri"/>
                <a:ea typeface="Calibri"/>
                <a:cs typeface="Calibri"/>
              </a:rPr>
              <a:t>HW2 Problem 4 has been removed</a:t>
            </a:r>
            <a:endParaRPr lang="en-US">
              <a:latin typeface="Calibri"/>
              <a:ea typeface="Calibri"/>
              <a:cs typeface="Calibri"/>
            </a:endParaRPr>
          </a:p>
          <a:p>
            <a:pPr lvl="1"/>
            <a:r>
              <a:rPr lang="en-US" b="1">
                <a:latin typeface="Calibri"/>
                <a:ea typeface="Calibri"/>
                <a:cs typeface="Calibri"/>
              </a:rPr>
              <a:t>Updated Due Date: Monday Nov 4th, 2024</a:t>
            </a:r>
            <a:endParaRPr lang="en-US"/>
          </a:p>
          <a:p>
            <a:pPr marL="457200" lvl="1" indent="0">
              <a:buNone/>
            </a:pPr>
            <a:endParaRPr lang="en-US" b="1">
              <a:latin typeface="Calibri"/>
              <a:ea typeface="Calibri"/>
              <a:cs typeface="Calibri"/>
            </a:endParaRPr>
          </a:p>
        </p:txBody>
      </p:sp>
      <p:sp>
        <p:nvSpPr>
          <p:cNvPr id="4" name="Date Placeholder 3">
            <a:extLst>
              <a:ext uri="{FF2B5EF4-FFF2-40B4-BE49-F238E27FC236}">
                <a16:creationId xmlns:a16="http://schemas.microsoft.com/office/drawing/2014/main" id="{DC44F6E1-0437-8FFF-EA21-90797AD9D13D}"/>
              </a:ext>
            </a:extLst>
          </p:cNvPr>
          <p:cNvSpPr>
            <a:spLocks noGrp="1"/>
          </p:cNvSpPr>
          <p:nvPr>
            <p:ph type="dt" sz="half" idx="10"/>
          </p:nvPr>
        </p:nvSpPr>
        <p:spPr/>
        <p:txBody>
          <a:bodyPr/>
          <a:lstStyle/>
          <a:p>
            <a:fld id="{A9ED9DB3-BE2D-5248-A771-13CAAF4BACE9}" type="datetime1">
              <a:rPr lang="en-US" smtClean="0"/>
              <a:t>10/21/24</a:t>
            </a:fld>
            <a:endParaRPr lang="en-US"/>
          </a:p>
        </p:txBody>
      </p:sp>
      <p:sp>
        <p:nvSpPr>
          <p:cNvPr id="5" name="Footer Placeholder 4">
            <a:extLst>
              <a:ext uri="{FF2B5EF4-FFF2-40B4-BE49-F238E27FC236}">
                <a16:creationId xmlns:a16="http://schemas.microsoft.com/office/drawing/2014/main" id="{80EA1BDC-DD03-55AF-BC72-62D32EDA674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FBC1FF3-0FC4-F862-11C9-7BFB6D17EC1C}"/>
              </a:ext>
            </a:extLst>
          </p:cNvPr>
          <p:cNvSpPr>
            <a:spLocks noGrp="1"/>
          </p:cNvSpPr>
          <p:nvPr>
            <p:ph type="sldNum" sz="quarter" idx="12"/>
          </p:nvPr>
        </p:nvSpPr>
        <p:spPr/>
        <p:txBody>
          <a:bodyPr/>
          <a:lstStyle/>
          <a:p>
            <a:fld id="{19B12225-5612-419B-A8D5-4B8EEE4C217E}" type="slidenum">
              <a:rPr lang="en-US" smtClean="0"/>
              <a:pPr/>
              <a:t>2</a:t>
            </a:fld>
            <a:endParaRPr lang="en-US"/>
          </a:p>
        </p:txBody>
      </p:sp>
    </p:spTree>
    <p:extLst>
      <p:ext uri="{BB962C8B-B14F-4D97-AF65-F5344CB8AC3E}">
        <p14:creationId xmlns:p14="http://schemas.microsoft.com/office/powerpoint/2010/main" val="4184610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BE776-2DCB-EC6E-4501-33CE38DB2418}"/>
              </a:ext>
            </a:extLst>
          </p:cNvPr>
          <p:cNvSpPr>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sz="3600"/>
              <a:t>Response to high-resolution feedback</a:t>
            </a:r>
          </a:p>
        </p:txBody>
      </p:sp>
      <p:sp>
        <p:nvSpPr>
          <p:cNvPr id="3" name="Content Placeholder 2">
            <a:extLst>
              <a:ext uri="{FF2B5EF4-FFF2-40B4-BE49-F238E27FC236}">
                <a16:creationId xmlns:a16="http://schemas.microsoft.com/office/drawing/2014/main" id="{FA4B71E1-E894-9E52-A748-62C072AAB8FA}"/>
              </a:ext>
            </a:extLst>
          </p:cNvPr>
          <p:cNvSpPr>
            <a:spLocks noGrp="1"/>
          </p:cNvSpPr>
          <p:nvPr>
            <p:ph idx="1"/>
          </p:nvPr>
        </p:nvSpPr>
        <p:spPr/>
        <p:txBody>
          <a:bodyPr vert="horz" lIns="54864" tIns="91440" rIns="91440" bIns="45720" rtlCol="0" anchor="t">
            <a:normAutofit/>
          </a:bodyPr>
          <a:lstStyle/>
          <a:p>
            <a:pPr marL="438785"/>
            <a:r>
              <a:rPr lang="en-US" b="1">
                <a:latin typeface="Calibri"/>
                <a:cs typeface="Calibri"/>
              </a:rPr>
              <a:t>Slide pre-viewing</a:t>
            </a:r>
          </a:p>
          <a:p>
            <a:pPr marL="118745" indent="0">
              <a:buNone/>
            </a:pPr>
            <a:r>
              <a:rPr lang="en-US">
                <a:latin typeface="Calibri"/>
                <a:cs typeface="Calibri"/>
              </a:rPr>
              <a:t>We upload the slides the day before the lecture. Please check it out!</a:t>
            </a:r>
          </a:p>
          <a:p>
            <a:pPr marL="118745" indent="0">
              <a:buNone/>
            </a:pPr>
            <a:endParaRPr lang="en-US"/>
          </a:p>
          <a:p>
            <a:pPr marL="118745" indent="0">
              <a:buNone/>
            </a:pPr>
            <a:endParaRPr lang="en-US"/>
          </a:p>
        </p:txBody>
      </p:sp>
      <p:sp>
        <p:nvSpPr>
          <p:cNvPr id="4" name="Date Placeholder 3">
            <a:extLst>
              <a:ext uri="{FF2B5EF4-FFF2-40B4-BE49-F238E27FC236}">
                <a16:creationId xmlns:a16="http://schemas.microsoft.com/office/drawing/2014/main" id="{759A9C63-4D95-204A-EB31-AC8064F7A6BB}"/>
              </a:ext>
            </a:extLst>
          </p:cNvPr>
          <p:cNvSpPr>
            <a:spLocks noGrp="1"/>
          </p:cNvSpPr>
          <p:nvPr>
            <p:ph type="dt" sz="half" idx="10"/>
          </p:nvPr>
        </p:nvSpPr>
        <p:spPr/>
        <p:txBody>
          <a:bodyPr/>
          <a:lstStyle/>
          <a:p>
            <a:fld id="{8668109C-DBB1-0C40-BB7C-3AE0A686B461}" type="datetime1">
              <a:rPr lang="en-US" smtClean="0"/>
              <a:t>10/21/24</a:t>
            </a:fld>
            <a:endParaRPr lang="en-US"/>
          </a:p>
        </p:txBody>
      </p:sp>
      <p:sp>
        <p:nvSpPr>
          <p:cNvPr id="5" name="Footer Placeholder 4">
            <a:extLst>
              <a:ext uri="{FF2B5EF4-FFF2-40B4-BE49-F238E27FC236}">
                <a16:creationId xmlns:a16="http://schemas.microsoft.com/office/drawing/2014/main" id="{4F76AA2C-4868-92FF-6488-8AD9CE0FE94C}"/>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0EA93AE1-E137-30FA-6788-5F4C514E50EA}"/>
              </a:ext>
            </a:extLst>
          </p:cNvPr>
          <p:cNvSpPr>
            <a:spLocks noGrp="1"/>
          </p:cNvSpPr>
          <p:nvPr>
            <p:ph type="sldNum" sz="quarter" idx="12"/>
          </p:nvPr>
        </p:nvSpPr>
        <p:spPr/>
        <p:txBody>
          <a:bodyPr/>
          <a:lstStyle/>
          <a:p>
            <a:fld id="{19B12225-5612-419B-A8D5-4B8EEE4C217E}" type="slidenum">
              <a:rPr lang="en-US" smtClean="0"/>
              <a:pPr/>
              <a:t>3</a:t>
            </a:fld>
            <a:endParaRPr lang="en-US"/>
          </a:p>
        </p:txBody>
      </p:sp>
    </p:spTree>
    <p:extLst>
      <p:ext uri="{BB962C8B-B14F-4D97-AF65-F5344CB8AC3E}">
        <p14:creationId xmlns:p14="http://schemas.microsoft.com/office/powerpoint/2010/main" val="1585879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3ECF2FB-4550-8743-ADBF-6EEB39B80DF2}"/>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0D4C9856-D3A7-4A4E-B1CF-7E6BF88C8381}"/>
              </a:ext>
            </a:extLst>
          </p:cNvPr>
          <p:cNvPicPr>
            <a:picLocks noChangeAspect="1" noChangeArrowheads="1"/>
          </p:cNvPicPr>
          <p:nvPr/>
        </p:nvPicPr>
        <p:blipFill>
          <a:blip r:embed="rId2" cstate="print"/>
          <a:srcRect/>
          <a:stretch>
            <a:fillRect/>
          </a:stretch>
        </p:blipFill>
        <p:spPr bwMode="auto">
          <a:xfrm>
            <a:off x="7452360" y="5166360"/>
            <a:ext cx="1691640" cy="1691640"/>
          </a:xfrm>
          <a:prstGeom prst="rect">
            <a:avLst/>
          </a:prstGeom>
          <a:noFill/>
        </p:spPr>
      </p:pic>
      <p:sp>
        <p:nvSpPr>
          <p:cNvPr id="10" name="Title 1">
            <a:extLst>
              <a:ext uri="{FF2B5EF4-FFF2-40B4-BE49-F238E27FC236}">
                <a16:creationId xmlns:a16="http://schemas.microsoft.com/office/drawing/2014/main" id="{3E21E789-0430-164E-AE84-265447BFD6FC}"/>
              </a:ext>
            </a:extLst>
          </p:cNvPr>
          <p:cNvSpPr>
            <a:spLocks noGrp="1"/>
          </p:cNvSpPr>
          <p:nvPr>
            <p:ph type="ctrTitle"/>
          </p:nvPr>
        </p:nvSpPr>
        <p:spPr>
          <a:xfrm>
            <a:off x="685800" y="1447800"/>
            <a:ext cx="8077200" cy="3581400"/>
          </a:xfrm>
        </p:spPr>
        <p:txBody>
          <a:bodyPr anchor="b">
            <a:normAutofit/>
          </a:bodyPr>
          <a:lstStyle/>
          <a:p>
            <a:r>
              <a:rPr lang="en-US" b="1" i="0">
                <a:solidFill>
                  <a:srgbClr val="FFC800"/>
                </a:solidFill>
                <a:effectLst/>
                <a:latin typeface="Corbel" panose="020B0503020204020204" pitchFamily="34" charset="0"/>
              </a:rPr>
              <a:t>Stanford CS224W:</a:t>
            </a:r>
            <a:br>
              <a:rPr lang="en-US" sz="4800"/>
            </a:br>
            <a:r>
              <a:rPr lang="en-US" sz="4800"/>
              <a:t>Heterogeneous Graphs</a:t>
            </a:r>
          </a:p>
        </p:txBody>
      </p:sp>
    </p:spTree>
    <p:extLst>
      <p:ext uri="{BB962C8B-B14F-4D97-AF65-F5344CB8AC3E}">
        <p14:creationId xmlns:p14="http://schemas.microsoft.com/office/powerpoint/2010/main" val="2789453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390103-83D9-CD46-B538-7E8219809C33}"/>
              </a:ext>
            </a:extLst>
          </p:cNvPr>
          <p:cNvSpPr>
            <a:spLocks noGrp="1"/>
          </p:cNvSpPr>
          <p:nvPr>
            <p:ph type="title"/>
          </p:nvPr>
        </p:nvSpPr>
        <p:spPr/>
        <p:txBody>
          <a:bodyPr/>
          <a:lstStyle/>
          <a:p>
            <a:r>
              <a:rPr kumimoji="1" lang="en-US" altLang="ja-JP"/>
              <a:t>Today: Heterogeneous Graphs</a:t>
            </a:r>
            <a:endParaRPr kumimoji="1" lang="ja-JP" altLang="en-US"/>
          </a:p>
        </p:txBody>
      </p:sp>
      <p:sp>
        <p:nvSpPr>
          <p:cNvPr id="3" name="コンテンツ プレースホルダー 2">
            <a:extLst>
              <a:ext uri="{FF2B5EF4-FFF2-40B4-BE49-F238E27FC236}">
                <a16:creationId xmlns:a16="http://schemas.microsoft.com/office/drawing/2014/main" id="{E80ADA88-DE99-4D43-B134-05A7BABB8D31}"/>
              </a:ext>
            </a:extLst>
          </p:cNvPr>
          <p:cNvSpPr>
            <a:spLocks noGrp="1"/>
          </p:cNvSpPr>
          <p:nvPr>
            <p:ph idx="1"/>
          </p:nvPr>
        </p:nvSpPr>
        <p:spPr>
          <a:xfrm>
            <a:off x="457200" y="1295400"/>
            <a:ext cx="8229600" cy="5257801"/>
          </a:xfrm>
        </p:spPr>
        <p:txBody>
          <a:bodyPr>
            <a:normAutofit/>
          </a:bodyPr>
          <a:lstStyle/>
          <a:p>
            <a:r>
              <a:rPr kumimoji="1" lang="en-US" altLang="ja-JP" dirty="0"/>
              <a:t>So far we only handle graphs with one edge type</a:t>
            </a:r>
          </a:p>
          <a:p>
            <a:r>
              <a:rPr kumimoji="1" lang="en-US" altLang="ja-JP" dirty="0"/>
              <a:t>How to handle graphs with multiple nodes or edge types (</a:t>
            </a:r>
            <a:r>
              <a:rPr kumimoji="1" lang="en-US" altLang="ja-JP" dirty="0" err="1"/>
              <a:t>a.k.a</a:t>
            </a:r>
            <a:r>
              <a:rPr kumimoji="1" lang="en-US" altLang="ja-JP" dirty="0"/>
              <a:t> </a:t>
            </a:r>
            <a:r>
              <a:rPr kumimoji="1" lang="en-US" altLang="ja-JP" b="1" dirty="0"/>
              <a:t>heterogeneous graphs</a:t>
            </a:r>
            <a:r>
              <a:rPr kumimoji="1" lang="en-US" altLang="ja-JP" dirty="0"/>
              <a:t>)?</a:t>
            </a:r>
          </a:p>
          <a:p>
            <a:pPr>
              <a:spcBef>
                <a:spcPts val="600"/>
              </a:spcBef>
            </a:pPr>
            <a:r>
              <a:rPr kumimoji="1" lang="en-US" altLang="ja-JP" b="1" dirty="0"/>
              <a:t>Goal:</a:t>
            </a:r>
            <a:r>
              <a:rPr kumimoji="1" lang="en-US" altLang="ja-JP" dirty="0"/>
              <a:t> Learning with </a:t>
            </a:r>
            <a:r>
              <a:rPr kumimoji="1" lang="en-US" altLang="ja-JP" b="1" dirty="0">
                <a:solidFill>
                  <a:srgbClr val="C00000"/>
                </a:solidFill>
              </a:rPr>
              <a:t>heterogeneous graphs</a:t>
            </a:r>
          </a:p>
          <a:p>
            <a:pPr lvl="1">
              <a:spcBef>
                <a:spcPts val="600"/>
              </a:spcBef>
            </a:pPr>
            <a:r>
              <a:rPr kumimoji="1" lang="en-US" altLang="ja-JP" b="1" dirty="0"/>
              <a:t>Relational GCNs</a:t>
            </a:r>
          </a:p>
          <a:p>
            <a:pPr lvl="1">
              <a:spcBef>
                <a:spcPts val="600"/>
              </a:spcBef>
            </a:pPr>
            <a:r>
              <a:rPr kumimoji="1" lang="en-US" altLang="ja-JP" b="1" dirty="0"/>
              <a:t>Design space for heterogeneous GNNs</a:t>
            </a:r>
          </a:p>
          <a:p>
            <a:pPr lvl="1">
              <a:spcBef>
                <a:spcPts val="600"/>
              </a:spcBef>
            </a:pPr>
            <a:r>
              <a:rPr kumimoji="1" lang="en-US" altLang="ja-JP" dirty="0"/>
              <a:t>Heterogeneous Graph Transformer </a:t>
            </a:r>
            <a:r>
              <a:rPr kumimoji="1" lang="en-US" altLang="ja-JP" b="1" dirty="0">
                <a:solidFill>
                  <a:schemeClr val="tx2"/>
                </a:solidFill>
              </a:rPr>
              <a:t>(Time permitting)</a:t>
            </a:r>
          </a:p>
          <a:p>
            <a:pPr marL="118872" indent="0">
              <a:buNone/>
            </a:pPr>
            <a:endParaRPr kumimoji="1" lang="en-US" altLang="ja-JP" dirty="0"/>
          </a:p>
        </p:txBody>
      </p:sp>
      <p:sp>
        <p:nvSpPr>
          <p:cNvPr id="4" name="日付プレースホルダー 3">
            <a:extLst>
              <a:ext uri="{FF2B5EF4-FFF2-40B4-BE49-F238E27FC236}">
                <a16:creationId xmlns:a16="http://schemas.microsoft.com/office/drawing/2014/main" id="{409ECA7E-5FA3-CE46-92AB-34546294A489}"/>
              </a:ext>
            </a:extLst>
          </p:cNvPr>
          <p:cNvSpPr>
            <a:spLocks noGrp="1"/>
          </p:cNvSpPr>
          <p:nvPr>
            <p:ph type="dt" sz="half" idx="10"/>
          </p:nvPr>
        </p:nvSpPr>
        <p:spPr/>
        <p:txBody>
          <a:bodyPr/>
          <a:lstStyle/>
          <a:p>
            <a:fld id="{F54D260D-1732-C04A-9411-241B46B54C7A}" type="datetime1">
              <a:rPr lang="en-US" smtClean="0"/>
              <a:t>10/20/24</a:t>
            </a:fld>
            <a:endParaRPr lang="en-US"/>
          </a:p>
        </p:txBody>
      </p:sp>
      <p:sp>
        <p:nvSpPr>
          <p:cNvPr id="5" name="フッター プレースホルダー 4">
            <a:extLst>
              <a:ext uri="{FF2B5EF4-FFF2-40B4-BE49-F238E27FC236}">
                <a16:creationId xmlns:a16="http://schemas.microsoft.com/office/drawing/2014/main" id="{A238B9CC-E9C0-6A4B-ACDE-A34407C115A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77F391AE-F7E5-1649-8F86-57B3D1BEE3BD}"/>
              </a:ext>
            </a:extLst>
          </p:cNvPr>
          <p:cNvSpPr>
            <a:spLocks noGrp="1"/>
          </p:cNvSpPr>
          <p:nvPr>
            <p:ph type="sldNum" sz="quarter" idx="12"/>
          </p:nvPr>
        </p:nvSpPr>
        <p:spPr/>
        <p:txBody>
          <a:bodyPr/>
          <a:lstStyle/>
          <a:p>
            <a:fld id="{19B12225-5612-419B-A8D5-4B8EEE4C217E}" type="slidenum">
              <a:rPr lang="en-US" smtClean="0"/>
              <a:pPr/>
              <a:t>5</a:t>
            </a:fld>
            <a:endParaRPr lang="en-US"/>
          </a:p>
        </p:txBody>
      </p:sp>
    </p:spTree>
    <p:extLst>
      <p:ext uri="{BB962C8B-B14F-4D97-AF65-F5344CB8AC3E}">
        <p14:creationId xmlns:p14="http://schemas.microsoft.com/office/powerpoint/2010/main" val="1589117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E24CA-8D73-C5A4-A4E9-1E522ECA3963}"/>
              </a:ext>
            </a:extLst>
          </p:cNvPr>
          <p:cNvSpPr>
            <a:spLocks noGrp="1"/>
          </p:cNvSpPr>
          <p:nvPr>
            <p:ph type="title"/>
          </p:nvPr>
        </p:nvSpPr>
        <p:spPr/>
        <p:txBody>
          <a:bodyPr>
            <a:normAutofit fontScale="90000"/>
          </a:bodyPr>
          <a:lstStyle/>
          <a:p>
            <a:r>
              <a:rPr lang="en-US" dirty="0"/>
              <a:t>Heterogeneous Graphs: Motivation</a:t>
            </a:r>
          </a:p>
        </p:txBody>
      </p:sp>
      <p:sp>
        <p:nvSpPr>
          <p:cNvPr id="4" name="Date Placeholder 3">
            <a:extLst>
              <a:ext uri="{FF2B5EF4-FFF2-40B4-BE49-F238E27FC236}">
                <a16:creationId xmlns:a16="http://schemas.microsoft.com/office/drawing/2014/main" id="{28AA7EE4-9F82-42E3-8273-14F21CEB30D6}"/>
              </a:ext>
            </a:extLst>
          </p:cNvPr>
          <p:cNvSpPr>
            <a:spLocks noGrp="1"/>
          </p:cNvSpPr>
          <p:nvPr>
            <p:ph type="dt" sz="half" idx="10"/>
          </p:nvPr>
        </p:nvSpPr>
        <p:spPr/>
        <p:txBody>
          <a:bodyPr/>
          <a:lstStyle/>
          <a:p>
            <a:fld id="{8668109C-DBB1-0C40-BB7C-3AE0A686B461}" type="datetime1">
              <a:rPr lang="en-US" smtClean="0"/>
              <a:t>10/20/24</a:t>
            </a:fld>
            <a:endParaRPr lang="en-US"/>
          </a:p>
        </p:txBody>
      </p:sp>
      <p:sp>
        <p:nvSpPr>
          <p:cNvPr id="5" name="Footer Placeholder 4">
            <a:extLst>
              <a:ext uri="{FF2B5EF4-FFF2-40B4-BE49-F238E27FC236}">
                <a16:creationId xmlns:a16="http://schemas.microsoft.com/office/drawing/2014/main" id="{D31F26DC-F50D-B65E-317B-359D69D6BC35}"/>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07C01043-3DC8-DA7B-1CB7-C55B54FC5F5B}"/>
              </a:ext>
            </a:extLst>
          </p:cNvPr>
          <p:cNvSpPr>
            <a:spLocks noGrp="1"/>
          </p:cNvSpPr>
          <p:nvPr>
            <p:ph type="sldNum" sz="quarter" idx="12"/>
          </p:nvPr>
        </p:nvSpPr>
        <p:spPr/>
        <p:txBody>
          <a:bodyPr/>
          <a:lstStyle/>
          <a:p>
            <a:fld id="{19B12225-5612-419B-A8D5-4B8EEE4C217E}" type="slidenum">
              <a:rPr lang="en-US" smtClean="0"/>
              <a:pPr/>
              <a:t>6</a:t>
            </a:fld>
            <a:endParaRPr lang="en-US"/>
          </a:p>
        </p:txBody>
      </p:sp>
      <p:grpSp>
        <p:nvGrpSpPr>
          <p:cNvPr id="84" name="Group 83">
            <a:extLst>
              <a:ext uri="{FF2B5EF4-FFF2-40B4-BE49-F238E27FC236}">
                <a16:creationId xmlns:a16="http://schemas.microsoft.com/office/drawing/2014/main" id="{5CBE1B47-02B8-F6AC-A7CC-EB102169DD08}"/>
              </a:ext>
            </a:extLst>
          </p:cNvPr>
          <p:cNvGrpSpPr/>
          <p:nvPr/>
        </p:nvGrpSpPr>
        <p:grpSpPr>
          <a:xfrm>
            <a:off x="2656991" y="1967797"/>
            <a:ext cx="3830018" cy="2484336"/>
            <a:chOff x="1483163" y="2814344"/>
            <a:chExt cx="5638800" cy="3657600"/>
          </a:xfrm>
        </p:grpSpPr>
        <p:grpSp>
          <p:nvGrpSpPr>
            <p:cNvPr id="90" name="Group 89">
              <a:extLst>
                <a:ext uri="{FF2B5EF4-FFF2-40B4-BE49-F238E27FC236}">
                  <a16:creationId xmlns:a16="http://schemas.microsoft.com/office/drawing/2014/main" id="{F4318338-B1CD-93E6-04CD-A882D1540121}"/>
                </a:ext>
              </a:extLst>
            </p:cNvPr>
            <p:cNvGrpSpPr/>
            <p:nvPr/>
          </p:nvGrpSpPr>
          <p:grpSpPr>
            <a:xfrm>
              <a:off x="1749863" y="3081044"/>
              <a:ext cx="5105400" cy="3162300"/>
              <a:chOff x="2247900" y="1409700"/>
              <a:chExt cx="5105400" cy="3162300"/>
            </a:xfrm>
          </p:grpSpPr>
          <p:cxnSp>
            <p:nvCxnSpPr>
              <p:cNvPr id="100" name="Straight Connector 99">
                <a:extLst>
                  <a:ext uri="{FF2B5EF4-FFF2-40B4-BE49-F238E27FC236}">
                    <a16:creationId xmlns:a16="http://schemas.microsoft.com/office/drawing/2014/main" id="{47CD0A5C-E8F4-8E05-4CE5-C932BEDD1D31}"/>
                  </a:ext>
                </a:extLst>
              </p:cNvPr>
              <p:cNvCxnSpPr/>
              <p:nvPr/>
            </p:nvCxnSpPr>
            <p:spPr>
              <a:xfrm>
                <a:off x="2933700" y="1600200"/>
                <a:ext cx="1066800" cy="1752600"/>
              </a:xfrm>
              <a:prstGeom prst="line">
                <a:avLst/>
              </a:prstGeom>
              <a:noFill/>
              <a:ln w="76200" cap="flat" cmpd="sng" algn="ctr">
                <a:solidFill>
                  <a:sysClr val="windowText" lastClr="000000"/>
                </a:solidFill>
                <a:prstDash val="solid"/>
              </a:ln>
              <a:effectLst/>
            </p:spPr>
          </p:cxnSp>
          <p:cxnSp>
            <p:nvCxnSpPr>
              <p:cNvPr id="101" name="Straight Connector 100">
                <a:extLst>
                  <a:ext uri="{FF2B5EF4-FFF2-40B4-BE49-F238E27FC236}">
                    <a16:creationId xmlns:a16="http://schemas.microsoft.com/office/drawing/2014/main" id="{A2EFA423-E0EF-9E13-B0D4-00DDECD38E11}"/>
                  </a:ext>
                </a:extLst>
              </p:cNvPr>
              <p:cNvCxnSpPr/>
              <p:nvPr/>
            </p:nvCxnSpPr>
            <p:spPr>
              <a:xfrm flipH="1">
                <a:off x="4114800" y="2971800"/>
                <a:ext cx="1257300" cy="419100"/>
              </a:xfrm>
              <a:prstGeom prst="line">
                <a:avLst/>
              </a:prstGeom>
              <a:noFill/>
              <a:ln w="76200" cap="flat" cmpd="sng" algn="ctr">
                <a:solidFill>
                  <a:sysClr val="windowText" lastClr="000000"/>
                </a:solidFill>
                <a:prstDash val="solid"/>
              </a:ln>
              <a:effectLst/>
            </p:spPr>
          </p:cxnSp>
          <p:cxnSp>
            <p:nvCxnSpPr>
              <p:cNvPr id="102" name="Straight Connector 101">
                <a:extLst>
                  <a:ext uri="{FF2B5EF4-FFF2-40B4-BE49-F238E27FC236}">
                    <a16:creationId xmlns:a16="http://schemas.microsoft.com/office/drawing/2014/main" id="{2AD07C4B-0139-633E-E7F0-DF3ED1D2CB57}"/>
                  </a:ext>
                </a:extLst>
              </p:cNvPr>
              <p:cNvCxnSpPr/>
              <p:nvPr/>
            </p:nvCxnSpPr>
            <p:spPr>
              <a:xfrm>
                <a:off x="6242957" y="1763486"/>
                <a:ext cx="1110343" cy="1417864"/>
              </a:xfrm>
              <a:prstGeom prst="line">
                <a:avLst/>
              </a:prstGeom>
              <a:noFill/>
              <a:ln w="76200" cap="flat" cmpd="sng" algn="ctr">
                <a:solidFill>
                  <a:sysClr val="windowText" lastClr="000000"/>
                </a:solidFill>
                <a:prstDash val="solid"/>
              </a:ln>
              <a:effectLst/>
            </p:spPr>
          </p:cxnSp>
          <p:cxnSp>
            <p:nvCxnSpPr>
              <p:cNvPr id="103" name="Straight Connector 102">
                <a:extLst>
                  <a:ext uri="{FF2B5EF4-FFF2-40B4-BE49-F238E27FC236}">
                    <a16:creationId xmlns:a16="http://schemas.microsoft.com/office/drawing/2014/main" id="{C36C7142-9E9A-53CB-921F-41A5E01E6F6B}"/>
                  </a:ext>
                </a:extLst>
              </p:cNvPr>
              <p:cNvCxnSpPr/>
              <p:nvPr/>
            </p:nvCxnSpPr>
            <p:spPr>
              <a:xfrm flipH="1">
                <a:off x="5353050" y="1866900"/>
                <a:ext cx="971550" cy="1219200"/>
              </a:xfrm>
              <a:prstGeom prst="line">
                <a:avLst/>
              </a:prstGeom>
              <a:noFill/>
              <a:ln w="76200" cap="flat" cmpd="sng" algn="ctr">
                <a:solidFill>
                  <a:sysClr val="windowText" lastClr="000000"/>
                </a:solidFill>
                <a:prstDash val="solid"/>
              </a:ln>
              <a:effectLst/>
            </p:spPr>
          </p:cxnSp>
          <p:cxnSp>
            <p:nvCxnSpPr>
              <p:cNvPr id="104" name="Straight Connector 103">
                <a:extLst>
                  <a:ext uri="{FF2B5EF4-FFF2-40B4-BE49-F238E27FC236}">
                    <a16:creationId xmlns:a16="http://schemas.microsoft.com/office/drawing/2014/main" id="{9DDF9202-F10D-A571-D618-7488CF6C4F0C}"/>
                  </a:ext>
                </a:extLst>
              </p:cNvPr>
              <p:cNvCxnSpPr/>
              <p:nvPr/>
            </p:nvCxnSpPr>
            <p:spPr>
              <a:xfrm flipH="1">
                <a:off x="5334000" y="3086100"/>
                <a:ext cx="2019300" cy="38100"/>
              </a:xfrm>
              <a:prstGeom prst="line">
                <a:avLst/>
              </a:prstGeom>
              <a:noFill/>
              <a:ln w="76200" cap="flat" cmpd="sng" algn="ctr">
                <a:solidFill>
                  <a:sysClr val="windowText" lastClr="000000"/>
                </a:solidFill>
                <a:prstDash val="solid"/>
              </a:ln>
              <a:effectLst/>
            </p:spPr>
          </p:cxnSp>
          <p:cxnSp>
            <p:nvCxnSpPr>
              <p:cNvPr id="105" name="Straight Connector 104">
                <a:extLst>
                  <a:ext uri="{FF2B5EF4-FFF2-40B4-BE49-F238E27FC236}">
                    <a16:creationId xmlns:a16="http://schemas.microsoft.com/office/drawing/2014/main" id="{E7F195BD-A09E-C3E3-D1F5-D25E3DEAF775}"/>
                  </a:ext>
                </a:extLst>
              </p:cNvPr>
              <p:cNvCxnSpPr/>
              <p:nvPr/>
            </p:nvCxnSpPr>
            <p:spPr>
              <a:xfrm flipH="1" flipV="1">
                <a:off x="5486400" y="3086100"/>
                <a:ext cx="495300" cy="1447800"/>
              </a:xfrm>
              <a:prstGeom prst="line">
                <a:avLst/>
              </a:prstGeom>
              <a:noFill/>
              <a:ln w="76200" cap="flat" cmpd="sng" algn="ctr">
                <a:solidFill>
                  <a:sysClr val="windowText" lastClr="000000"/>
                </a:solidFill>
                <a:prstDash val="solid"/>
              </a:ln>
              <a:effectLst/>
            </p:spPr>
          </p:cxnSp>
          <p:cxnSp>
            <p:nvCxnSpPr>
              <p:cNvPr id="106" name="Straight Connector 105">
                <a:extLst>
                  <a:ext uri="{FF2B5EF4-FFF2-40B4-BE49-F238E27FC236}">
                    <a16:creationId xmlns:a16="http://schemas.microsoft.com/office/drawing/2014/main" id="{38B785C1-1E7D-CABF-9593-3245B5AED3B0}"/>
                  </a:ext>
                </a:extLst>
              </p:cNvPr>
              <p:cNvCxnSpPr/>
              <p:nvPr/>
            </p:nvCxnSpPr>
            <p:spPr>
              <a:xfrm flipV="1">
                <a:off x="6057900" y="3086100"/>
                <a:ext cx="1295400" cy="1485900"/>
              </a:xfrm>
              <a:prstGeom prst="line">
                <a:avLst/>
              </a:prstGeom>
              <a:noFill/>
              <a:ln w="76200" cap="flat" cmpd="sng" algn="ctr">
                <a:solidFill>
                  <a:sysClr val="windowText" lastClr="000000"/>
                </a:solidFill>
                <a:prstDash val="solid"/>
              </a:ln>
              <a:effectLst/>
            </p:spPr>
          </p:cxnSp>
          <p:cxnSp>
            <p:nvCxnSpPr>
              <p:cNvPr id="107" name="Straight Connector 106">
                <a:extLst>
                  <a:ext uri="{FF2B5EF4-FFF2-40B4-BE49-F238E27FC236}">
                    <a16:creationId xmlns:a16="http://schemas.microsoft.com/office/drawing/2014/main" id="{438A3349-FE56-09D5-F4C1-A1313525C883}"/>
                  </a:ext>
                </a:extLst>
              </p:cNvPr>
              <p:cNvCxnSpPr/>
              <p:nvPr/>
            </p:nvCxnSpPr>
            <p:spPr>
              <a:xfrm flipV="1">
                <a:off x="3931729" y="1409700"/>
                <a:ext cx="945071" cy="1905000"/>
              </a:xfrm>
              <a:prstGeom prst="line">
                <a:avLst/>
              </a:prstGeom>
              <a:noFill/>
              <a:ln w="76200" cap="flat" cmpd="sng" algn="ctr">
                <a:solidFill>
                  <a:sysClr val="windowText" lastClr="000000"/>
                </a:solidFill>
                <a:prstDash val="solid"/>
              </a:ln>
              <a:effectLst/>
            </p:spPr>
          </p:cxnSp>
          <p:cxnSp>
            <p:nvCxnSpPr>
              <p:cNvPr id="108" name="Straight Connector 107">
                <a:extLst>
                  <a:ext uri="{FF2B5EF4-FFF2-40B4-BE49-F238E27FC236}">
                    <a16:creationId xmlns:a16="http://schemas.microsoft.com/office/drawing/2014/main" id="{1F25231E-47C7-00BA-0546-48FA2BD28C1C}"/>
                  </a:ext>
                </a:extLst>
              </p:cNvPr>
              <p:cNvCxnSpPr/>
              <p:nvPr/>
            </p:nvCxnSpPr>
            <p:spPr>
              <a:xfrm flipH="1" flipV="1">
                <a:off x="2247900" y="3009900"/>
                <a:ext cx="1683829" cy="381000"/>
              </a:xfrm>
              <a:prstGeom prst="line">
                <a:avLst/>
              </a:prstGeom>
              <a:noFill/>
              <a:ln w="76200" cap="flat" cmpd="sng" algn="ctr">
                <a:solidFill>
                  <a:sysClr val="windowText" lastClr="000000"/>
                </a:solidFill>
                <a:prstDash val="solid"/>
              </a:ln>
              <a:effectLst/>
            </p:spPr>
          </p:cxnSp>
          <p:cxnSp>
            <p:nvCxnSpPr>
              <p:cNvPr id="109" name="Straight Connector 108">
                <a:extLst>
                  <a:ext uri="{FF2B5EF4-FFF2-40B4-BE49-F238E27FC236}">
                    <a16:creationId xmlns:a16="http://schemas.microsoft.com/office/drawing/2014/main" id="{1B6ECC31-FBB1-FFD5-C401-D6B9A4DBE12D}"/>
                  </a:ext>
                </a:extLst>
              </p:cNvPr>
              <p:cNvCxnSpPr/>
              <p:nvPr/>
            </p:nvCxnSpPr>
            <p:spPr>
              <a:xfrm flipH="1">
                <a:off x="2247900" y="1409700"/>
                <a:ext cx="2590800" cy="1562100"/>
              </a:xfrm>
              <a:prstGeom prst="line">
                <a:avLst/>
              </a:prstGeom>
              <a:noFill/>
              <a:ln w="76200" cap="flat" cmpd="sng" algn="ctr">
                <a:solidFill>
                  <a:sysClr val="windowText" lastClr="000000"/>
                </a:solidFill>
                <a:prstDash val="solid"/>
              </a:ln>
              <a:effectLst/>
            </p:spPr>
          </p:cxnSp>
          <p:cxnSp>
            <p:nvCxnSpPr>
              <p:cNvPr id="110" name="Straight Connector 109">
                <a:extLst>
                  <a:ext uri="{FF2B5EF4-FFF2-40B4-BE49-F238E27FC236}">
                    <a16:creationId xmlns:a16="http://schemas.microsoft.com/office/drawing/2014/main" id="{0B481029-7CC6-B309-5C4D-BB1AB6270989}"/>
                  </a:ext>
                </a:extLst>
              </p:cNvPr>
              <p:cNvCxnSpPr/>
              <p:nvPr/>
            </p:nvCxnSpPr>
            <p:spPr>
              <a:xfrm flipH="1">
                <a:off x="2247900" y="1562100"/>
                <a:ext cx="647700" cy="1409700"/>
              </a:xfrm>
              <a:prstGeom prst="line">
                <a:avLst/>
              </a:prstGeom>
              <a:noFill/>
              <a:ln w="76200" cap="flat" cmpd="sng" algn="ctr">
                <a:solidFill>
                  <a:sysClr val="windowText" lastClr="000000"/>
                </a:solidFill>
                <a:prstDash val="solid"/>
              </a:ln>
              <a:effectLst/>
            </p:spPr>
          </p:cxnSp>
          <p:cxnSp>
            <p:nvCxnSpPr>
              <p:cNvPr id="111" name="Straight Connector 110">
                <a:extLst>
                  <a:ext uri="{FF2B5EF4-FFF2-40B4-BE49-F238E27FC236}">
                    <a16:creationId xmlns:a16="http://schemas.microsoft.com/office/drawing/2014/main" id="{87B3D938-7192-CA30-7592-E187F0CB2069}"/>
                  </a:ext>
                </a:extLst>
              </p:cNvPr>
              <p:cNvCxnSpPr/>
              <p:nvPr/>
            </p:nvCxnSpPr>
            <p:spPr>
              <a:xfrm flipH="1">
                <a:off x="3200400" y="3390900"/>
                <a:ext cx="800100" cy="1104900"/>
              </a:xfrm>
              <a:prstGeom prst="line">
                <a:avLst/>
              </a:prstGeom>
              <a:noFill/>
              <a:ln w="76200" cap="flat" cmpd="sng" algn="ctr">
                <a:solidFill>
                  <a:sysClr val="windowText" lastClr="000000"/>
                </a:solidFill>
                <a:prstDash val="solid"/>
              </a:ln>
              <a:effectLst/>
            </p:spPr>
          </p:cxnSp>
          <p:cxnSp>
            <p:nvCxnSpPr>
              <p:cNvPr id="112" name="Straight Connector 111">
                <a:extLst>
                  <a:ext uri="{FF2B5EF4-FFF2-40B4-BE49-F238E27FC236}">
                    <a16:creationId xmlns:a16="http://schemas.microsoft.com/office/drawing/2014/main" id="{1ECEDE71-487C-2EFE-E5A9-0FF8DE8516D1}"/>
                  </a:ext>
                </a:extLst>
              </p:cNvPr>
              <p:cNvCxnSpPr/>
              <p:nvPr/>
            </p:nvCxnSpPr>
            <p:spPr>
              <a:xfrm>
                <a:off x="2247900" y="3009900"/>
                <a:ext cx="838200" cy="1524000"/>
              </a:xfrm>
              <a:prstGeom prst="line">
                <a:avLst/>
              </a:prstGeom>
              <a:noFill/>
              <a:ln w="76200" cap="flat" cmpd="sng" algn="ctr">
                <a:solidFill>
                  <a:sysClr val="windowText" lastClr="000000"/>
                </a:solidFill>
                <a:prstDash val="solid"/>
              </a:ln>
              <a:effectLst/>
            </p:spPr>
          </p:cxnSp>
          <p:cxnSp>
            <p:nvCxnSpPr>
              <p:cNvPr id="113" name="Straight Connector 112">
                <a:extLst>
                  <a:ext uri="{FF2B5EF4-FFF2-40B4-BE49-F238E27FC236}">
                    <a16:creationId xmlns:a16="http://schemas.microsoft.com/office/drawing/2014/main" id="{C307CC8F-10F8-CA33-9576-0EA71AB13019}"/>
                  </a:ext>
                </a:extLst>
              </p:cNvPr>
              <p:cNvCxnSpPr/>
              <p:nvPr/>
            </p:nvCxnSpPr>
            <p:spPr>
              <a:xfrm>
                <a:off x="3200400" y="4495800"/>
                <a:ext cx="2857500" cy="38100"/>
              </a:xfrm>
              <a:prstGeom prst="line">
                <a:avLst/>
              </a:prstGeom>
              <a:noFill/>
              <a:ln w="76200" cap="flat" cmpd="sng" algn="ctr">
                <a:solidFill>
                  <a:sysClr val="windowText" lastClr="000000"/>
                </a:solidFill>
                <a:prstDash val="solid"/>
              </a:ln>
              <a:effectLst/>
            </p:spPr>
          </p:cxnSp>
        </p:grpSp>
        <p:sp>
          <p:nvSpPr>
            <p:cNvPr id="91" name="Oval 90">
              <a:extLst>
                <a:ext uri="{FF2B5EF4-FFF2-40B4-BE49-F238E27FC236}">
                  <a16:creationId xmlns:a16="http://schemas.microsoft.com/office/drawing/2014/main" id="{3B645C0B-B954-5D22-E4DD-81B9DD710A95}"/>
                </a:ext>
              </a:extLst>
            </p:cNvPr>
            <p:cNvSpPr/>
            <p:nvPr/>
          </p:nvSpPr>
          <p:spPr>
            <a:xfrm>
              <a:off x="2168963" y="2966744"/>
              <a:ext cx="533400" cy="533400"/>
            </a:xfrm>
            <a:prstGeom prst="ellipse">
              <a:avLst/>
            </a:prstGeom>
            <a:solidFill>
              <a:schemeClr val="accent6"/>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2" name="Oval 91">
              <a:extLst>
                <a:ext uri="{FF2B5EF4-FFF2-40B4-BE49-F238E27FC236}">
                  <a16:creationId xmlns:a16="http://schemas.microsoft.com/office/drawing/2014/main" id="{8383614E-62DB-13D6-B666-F99A045DC911}"/>
                </a:ext>
              </a:extLst>
            </p:cNvPr>
            <p:cNvSpPr/>
            <p:nvPr/>
          </p:nvSpPr>
          <p:spPr>
            <a:xfrm>
              <a:off x="4073963" y="2814344"/>
              <a:ext cx="533400" cy="533400"/>
            </a:xfrm>
            <a:prstGeom prst="ellipse">
              <a:avLst/>
            </a:prstGeom>
            <a:solidFill>
              <a:schemeClr val="accent6"/>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3" name="Oval 92">
              <a:extLst>
                <a:ext uri="{FF2B5EF4-FFF2-40B4-BE49-F238E27FC236}">
                  <a16:creationId xmlns:a16="http://schemas.microsoft.com/office/drawing/2014/main" id="{9EB06D47-B712-638A-97DF-442E429EEEC7}"/>
                </a:ext>
              </a:extLst>
            </p:cNvPr>
            <p:cNvSpPr/>
            <p:nvPr/>
          </p:nvSpPr>
          <p:spPr>
            <a:xfrm>
              <a:off x="3235763" y="4795544"/>
              <a:ext cx="533400" cy="533400"/>
            </a:xfrm>
            <a:prstGeom prst="ellipse">
              <a:avLst/>
            </a:prstGeom>
            <a:solidFill>
              <a:schemeClr val="accent6"/>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4" name="Oval 93">
              <a:extLst>
                <a:ext uri="{FF2B5EF4-FFF2-40B4-BE49-F238E27FC236}">
                  <a16:creationId xmlns:a16="http://schemas.microsoft.com/office/drawing/2014/main" id="{E902DA1B-3809-9B7E-A826-874841C6A9F4}"/>
                </a:ext>
              </a:extLst>
            </p:cNvPr>
            <p:cNvSpPr/>
            <p:nvPr/>
          </p:nvSpPr>
          <p:spPr>
            <a:xfrm>
              <a:off x="4607363" y="4414544"/>
              <a:ext cx="533400" cy="533400"/>
            </a:xfrm>
            <a:prstGeom prst="ellipse">
              <a:avLst/>
            </a:prstGeom>
            <a:solidFill>
              <a:srgbClr val="0070C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5" name="Oval 94">
              <a:extLst>
                <a:ext uri="{FF2B5EF4-FFF2-40B4-BE49-F238E27FC236}">
                  <a16:creationId xmlns:a16="http://schemas.microsoft.com/office/drawing/2014/main" id="{5F308BFA-C994-1111-3A1B-3DE5B8D43C32}"/>
                </a:ext>
              </a:extLst>
            </p:cNvPr>
            <p:cNvSpPr/>
            <p:nvPr/>
          </p:nvSpPr>
          <p:spPr>
            <a:xfrm>
              <a:off x="2397563" y="5862344"/>
              <a:ext cx="533400" cy="533400"/>
            </a:xfrm>
            <a:prstGeom prst="ellipse">
              <a:avLst/>
            </a:prstGeom>
            <a:solidFill>
              <a:schemeClr val="accent6"/>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6" name="Oval 95">
              <a:extLst>
                <a:ext uri="{FF2B5EF4-FFF2-40B4-BE49-F238E27FC236}">
                  <a16:creationId xmlns:a16="http://schemas.microsoft.com/office/drawing/2014/main" id="{765D665C-D623-70D9-747A-8CD16857DD8B}"/>
                </a:ext>
              </a:extLst>
            </p:cNvPr>
            <p:cNvSpPr/>
            <p:nvPr/>
          </p:nvSpPr>
          <p:spPr>
            <a:xfrm>
              <a:off x="5597963" y="3271544"/>
              <a:ext cx="533400" cy="533400"/>
            </a:xfrm>
            <a:prstGeom prst="ellipse">
              <a:avLst/>
            </a:prstGeom>
            <a:solidFill>
              <a:srgbClr val="0070C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7" name="Oval 96">
              <a:extLst>
                <a:ext uri="{FF2B5EF4-FFF2-40B4-BE49-F238E27FC236}">
                  <a16:creationId xmlns:a16="http://schemas.microsoft.com/office/drawing/2014/main" id="{FD421BA8-04E7-E43C-643A-01902AB7511F}"/>
                </a:ext>
              </a:extLst>
            </p:cNvPr>
            <p:cNvSpPr/>
            <p:nvPr/>
          </p:nvSpPr>
          <p:spPr>
            <a:xfrm>
              <a:off x="5216963" y="5938544"/>
              <a:ext cx="533400" cy="533400"/>
            </a:xfrm>
            <a:prstGeom prst="ellipse">
              <a:avLst/>
            </a:prstGeom>
            <a:solidFill>
              <a:srgbClr val="0070C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8" name="Oval 97">
              <a:extLst>
                <a:ext uri="{FF2B5EF4-FFF2-40B4-BE49-F238E27FC236}">
                  <a16:creationId xmlns:a16="http://schemas.microsoft.com/office/drawing/2014/main" id="{1E0096A2-DACE-A614-C465-1AE042AB41ED}"/>
                </a:ext>
              </a:extLst>
            </p:cNvPr>
            <p:cNvSpPr/>
            <p:nvPr/>
          </p:nvSpPr>
          <p:spPr>
            <a:xfrm>
              <a:off x="6588563" y="4490744"/>
              <a:ext cx="533400" cy="533400"/>
            </a:xfrm>
            <a:prstGeom prst="ellipse">
              <a:avLst/>
            </a:prstGeom>
            <a:solidFill>
              <a:srgbClr val="0070C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9" name="Oval 98">
              <a:extLst>
                <a:ext uri="{FF2B5EF4-FFF2-40B4-BE49-F238E27FC236}">
                  <a16:creationId xmlns:a16="http://schemas.microsoft.com/office/drawing/2014/main" id="{DC8D7383-9EFF-6623-AD08-02FC1F1D86BE}"/>
                </a:ext>
              </a:extLst>
            </p:cNvPr>
            <p:cNvSpPr/>
            <p:nvPr/>
          </p:nvSpPr>
          <p:spPr>
            <a:xfrm>
              <a:off x="1483163" y="4414544"/>
              <a:ext cx="533400" cy="533400"/>
            </a:xfrm>
            <a:prstGeom prst="ellipse">
              <a:avLst/>
            </a:prstGeom>
            <a:solidFill>
              <a:schemeClr val="accent6"/>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23" name="Content Placeholder 2">
            <a:extLst>
              <a:ext uri="{FF2B5EF4-FFF2-40B4-BE49-F238E27FC236}">
                <a16:creationId xmlns:a16="http://schemas.microsoft.com/office/drawing/2014/main" id="{F951C1E7-C590-6CD5-F86E-7E9B2E2C1376}"/>
              </a:ext>
            </a:extLst>
          </p:cNvPr>
          <p:cNvSpPr>
            <a:spLocks noGrp="1"/>
          </p:cNvSpPr>
          <p:nvPr>
            <p:ph idx="1"/>
          </p:nvPr>
        </p:nvSpPr>
        <p:spPr>
          <a:xfrm>
            <a:off x="457200" y="4746305"/>
            <a:ext cx="8229600" cy="1806896"/>
          </a:xfrm>
        </p:spPr>
        <p:txBody>
          <a:bodyPr/>
          <a:lstStyle/>
          <a:p>
            <a:pPr marL="118872" indent="0">
              <a:buNone/>
            </a:pPr>
            <a:r>
              <a:rPr lang="en-US" b="1" dirty="0"/>
              <a:t>2 types of nodes:</a:t>
            </a:r>
          </a:p>
          <a:p>
            <a:r>
              <a:rPr lang="en-US" dirty="0">
                <a:solidFill>
                  <a:srgbClr val="C00000"/>
                </a:solidFill>
              </a:rPr>
              <a:t>Node type A: </a:t>
            </a:r>
            <a:r>
              <a:rPr lang="en-US" dirty="0"/>
              <a:t>Paper nodes</a:t>
            </a:r>
          </a:p>
          <a:p>
            <a:r>
              <a:rPr lang="en-US" dirty="0">
                <a:solidFill>
                  <a:srgbClr val="0070C0"/>
                </a:solidFill>
              </a:rPr>
              <a:t>Node type B: </a:t>
            </a:r>
            <a:r>
              <a:rPr lang="en-US" dirty="0"/>
              <a:t>Author nodes</a:t>
            </a:r>
          </a:p>
        </p:txBody>
      </p:sp>
    </p:spTree>
    <p:extLst>
      <p:ext uri="{BB962C8B-B14F-4D97-AF65-F5344CB8AC3E}">
        <p14:creationId xmlns:p14="http://schemas.microsoft.com/office/powerpoint/2010/main" val="527176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E24CA-8D73-C5A4-A4E9-1E522ECA3963}"/>
              </a:ext>
            </a:extLst>
          </p:cNvPr>
          <p:cNvSpPr>
            <a:spLocks noGrp="1"/>
          </p:cNvSpPr>
          <p:nvPr>
            <p:ph type="title"/>
          </p:nvPr>
        </p:nvSpPr>
        <p:spPr/>
        <p:txBody>
          <a:bodyPr>
            <a:normAutofit fontScale="90000"/>
          </a:bodyPr>
          <a:lstStyle/>
          <a:p>
            <a:r>
              <a:rPr lang="en-US"/>
              <a:t>Heterogeneous Graphs: Motivation</a:t>
            </a:r>
          </a:p>
        </p:txBody>
      </p:sp>
      <p:sp>
        <p:nvSpPr>
          <p:cNvPr id="4" name="Date Placeholder 3">
            <a:extLst>
              <a:ext uri="{FF2B5EF4-FFF2-40B4-BE49-F238E27FC236}">
                <a16:creationId xmlns:a16="http://schemas.microsoft.com/office/drawing/2014/main" id="{28AA7EE4-9F82-42E3-8273-14F21CEB30D6}"/>
              </a:ext>
            </a:extLst>
          </p:cNvPr>
          <p:cNvSpPr>
            <a:spLocks noGrp="1"/>
          </p:cNvSpPr>
          <p:nvPr>
            <p:ph type="dt" sz="half" idx="10"/>
          </p:nvPr>
        </p:nvSpPr>
        <p:spPr/>
        <p:txBody>
          <a:bodyPr/>
          <a:lstStyle/>
          <a:p>
            <a:fld id="{8668109C-DBB1-0C40-BB7C-3AE0A686B461}" type="datetime1">
              <a:rPr lang="en-US" smtClean="0"/>
              <a:t>10/20/24</a:t>
            </a:fld>
            <a:endParaRPr lang="en-US"/>
          </a:p>
        </p:txBody>
      </p:sp>
      <p:sp>
        <p:nvSpPr>
          <p:cNvPr id="5" name="Footer Placeholder 4">
            <a:extLst>
              <a:ext uri="{FF2B5EF4-FFF2-40B4-BE49-F238E27FC236}">
                <a16:creationId xmlns:a16="http://schemas.microsoft.com/office/drawing/2014/main" id="{D31F26DC-F50D-B65E-317B-359D69D6BC35}"/>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07C01043-3DC8-DA7B-1CB7-C55B54FC5F5B}"/>
              </a:ext>
            </a:extLst>
          </p:cNvPr>
          <p:cNvSpPr>
            <a:spLocks noGrp="1"/>
          </p:cNvSpPr>
          <p:nvPr>
            <p:ph type="sldNum" sz="quarter" idx="12"/>
          </p:nvPr>
        </p:nvSpPr>
        <p:spPr/>
        <p:txBody>
          <a:bodyPr/>
          <a:lstStyle/>
          <a:p>
            <a:fld id="{19B12225-5612-419B-A8D5-4B8EEE4C217E}" type="slidenum">
              <a:rPr lang="en-US" smtClean="0"/>
              <a:pPr/>
              <a:t>7</a:t>
            </a:fld>
            <a:endParaRPr lang="en-US"/>
          </a:p>
        </p:txBody>
      </p:sp>
      <p:grpSp>
        <p:nvGrpSpPr>
          <p:cNvPr id="84" name="Group 83">
            <a:extLst>
              <a:ext uri="{FF2B5EF4-FFF2-40B4-BE49-F238E27FC236}">
                <a16:creationId xmlns:a16="http://schemas.microsoft.com/office/drawing/2014/main" id="{5CBE1B47-02B8-F6AC-A7CC-EB102169DD08}"/>
              </a:ext>
            </a:extLst>
          </p:cNvPr>
          <p:cNvGrpSpPr/>
          <p:nvPr/>
        </p:nvGrpSpPr>
        <p:grpSpPr>
          <a:xfrm>
            <a:off x="2656991" y="1967797"/>
            <a:ext cx="3830018" cy="2484336"/>
            <a:chOff x="1483163" y="2814344"/>
            <a:chExt cx="5638800" cy="3657600"/>
          </a:xfrm>
        </p:grpSpPr>
        <p:grpSp>
          <p:nvGrpSpPr>
            <p:cNvPr id="90" name="Group 89">
              <a:extLst>
                <a:ext uri="{FF2B5EF4-FFF2-40B4-BE49-F238E27FC236}">
                  <a16:creationId xmlns:a16="http://schemas.microsoft.com/office/drawing/2014/main" id="{F4318338-B1CD-93E6-04CD-A882D1540121}"/>
                </a:ext>
              </a:extLst>
            </p:cNvPr>
            <p:cNvGrpSpPr/>
            <p:nvPr/>
          </p:nvGrpSpPr>
          <p:grpSpPr>
            <a:xfrm>
              <a:off x="1749863" y="3081044"/>
              <a:ext cx="5105400" cy="3162300"/>
              <a:chOff x="2247900" y="1409700"/>
              <a:chExt cx="5105400" cy="3162300"/>
            </a:xfrm>
          </p:grpSpPr>
          <p:cxnSp>
            <p:nvCxnSpPr>
              <p:cNvPr id="100" name="Straight Connector 99">
                <a:extLst>
                  <a:ext uri="{FF2B5EF4-FFF2-40B4-BE49-F238E27FC236}">
                    <a16:creationId xmlns:a16="http://schemas.microsoft.com/office/drawing/2014/main" id="{47CD0A5C-E8F4-8E05-4CE5-C932BEDD1D31}"/>
                  </a:ext>
                </a:extLst>
              </p:cNvPr>
              <p:cNvCxnSpPr/>
              <p:nvPr/>
            </p:nvCxnSpPr>
            <p:spPr>
              <a:xfrm>
                <a:off x="2933700" y="1600200"/>
                <a:ext cx="1066800" cy="1752600"/>
              </a:xfrm>
              <a:prstGeom prst="line">
                <a:avLst/>
              </a:prstGeom>
              <a:noFill/>
              <a:ln w="76200" cap="flat" cmpd="sng" algn="ctr">
                <a:solidFill>
                  <a:schemeClr val="accent1">
                    <a:lumMod val="75000"/>
                  </a:schemeClr>
                </a:solidFill>
                <a:prstDash val="solid"/>
              </a:ln>
              <a:effectLst/>
            </p:spPr>
          </p:cxnSp>
          <p:cxnSp>
            <p:nvCxnSpPr>
              <p:cNvPr id="101" name="Straight Connector 100">
                <a:extLst>
                  <a:ext uri="{FF2B5EF4-FFF2-40B4-BE49-F238E27FC236}">
                    <a16:creationId xmlns:a16="http://schemas.microsoft.com/office/drawing/2014/main" id="{A2EFA423-E0EF-9E13-B0D4-00DDECD38E11}"/>
                  </a:ext>
                </a:extLst>
              </p:cNvPr>
              <p:cNvCxnSpPr/>
              <p:nvPr/>
            </p:nvCxnSpPr>
            <p:spPr>
              <a:xfrm flipH="1">
                <a:off x="4114800" y="2971800"/>
                <a:ext cx="1257300" cy="419100"/>
              </a:xfrm>
              <a:prstGeom prst="line">
                <a:avLst/>
              </a:prstGeom>
              <a:noFill/>
              <a:ln w="76200" cap="flat" cmpd="sng" algn="ctr">
                <a:solidFill>
                  <a:schemeClr val="accent4">
                    <a:lumMod val="75000"/>
                  </a:schemeClr>
                </a:solidFill>
                <a:prstDash val="solid"/>
              </a:ln>
              <a:effectLst/>
            </p:spPr>
          </p:cxnSp>
          <p:cxnSp>
            <p:nvCxnSpPr>
              <p:cNvPr id="102" name="Straight Connector 101">
                <a:extLst>
                  <a:ext uri="{FF2B5EF4-FFF2-40B4-BE49-F238E27FC236}">
                    <a16:creationId xmlns:a16="http://schemas.microsoft.com/office/drawing/2014/main" id="{2AD07C4B-0139-633E-E7F0-DF3ED1D2CB57}"/>
                  </a:ext>
                </a:extLst>
              </p:cNvPr>
              <p:cNvCxnSpPr/>
              <p:nvPr/>
            </p:nvCxnSpPr>
            <p:spPr>
              <a:xfrm>
                <a:off x="6242957" y="1763486"/>
                <a:ext cx="1110343" cy="1417864"/>
              </a:xfrm>
              <a:prstGeom prst="line">
                <a:avLst/>
              </a:prstGeom>
              <a:noFill/>
              <a:ln w="76200" cap="flat" cmpd="sng" algn="ctr">
                <a:solidFill>
                  <a:schemeClr val="accent4">
                    <a:lumMod val="75000"/>
                  </a:schemeClr>
                </a:solidFill>
                <a:prstDash val="solid"/>
              </a:ln>
              <a:effectLst/>
            </p:spPr>
          </p:cxnSp>
          <p:cxnSp>
            <p:nvCxnSpPr>
              <p:cNvPr id="103" name="Straight Connector 102">
                <a:extLst>
                  <a:ext uri="{FF2B5EF4-FFF2-40B4-BE49-F238E27FC236}">
                    <a16:creationId xmlns:a16="http://schemas.microsoft.com/office/drawing/2014/main" id="{C36C7142-9E9A-53CB-921F-41A5E01E6F6B}"/>
                  </a:ext>
                </a:extLst>
              </p:cNvPr>
              <p:cNvCxnSpPr/>
              <p:nvPr/>
            </p:nvCxnSpPr>
            <p:spPr>
              <a:xfrm flipH="1">
                <a:off x="5353050" y="1866900"/>
                <a:ext cx="971550" cy="1219200"/>
              </a:xfrm>
              <a:prstGeom prst="line">
                <a:avLst/>
              </a:prstGeom>
              <a:noFill/>
              <a:ln w="76200" cap="flat" cmpd="sng" algn="ctr">
                <a:solidFill>
                  <a:schemeClr val="accent4">
                    <a:lumMod val="75000"/>
                  </a:schemeClr>
                </a:solidFill>
                <a:prstDash val="solid"/>
              </a:ln>
              <a:effectLst/>
            </p:spPr>
          </p:cxnSp>
          <p:cxnSp>
            <p:nvCxnSpPr>
              <p:cNvPr id="104" name="Straight Connector 103">
                <a:extLst>
                  <a:ext uri="{FF2B5EF4-FFF2-40B4-BE49-F238E27FC236}">
                    <a16:creationId xmlns:a16="http://schemas.microsoft.com/office/drawing/2014/main" id="{9DDF9202-F10D-A571-D618-7488CF6C4F0C}"/>
                  </a:ext>
                </a:extLst>
              </p:cNvPr>
              <p:cNvCxnSpPr/>
              <p:nvPr/>
            </p:nvCxnSpPr>
            <p:spPr>
              <a:xfrm flipH="1">
                <a:off x="5334000" y="3086100"/>
                <a:ext cx="2019300" cy="38100"/>
              </a:xfrm>
              <a:prstGeom prst="line">
                <a:avLst/>
              </a:prstGeom>
              <a:noFill/>
              <a:ln w="76200" cap="flat" cmpd="sng" algn="ctr">
                <a:solidFill>
                  <a:schemeClr val="accent1">
                    <a:lumMod val="75000"/>
                  </a:schemeClr>
                </a:solidFill>
                <a:prstDash val="solid"/>
              </a:ln>
              <a:effectLst/>
            </p:spPr>
          </p:cxnSp>
          <p:cxnSp>
            <p:nvCxnSpPr>
              <p:cNvPr id="105" name="Straight Connector 104">
                <a:extLst>
                  <a:ext uri="{FF2B5EF4-FFF2-40B4-BE49-F238E27FC236}">
                    <a16:creationId xmlns:a16="http://schemas.microsoft.com/office/drawing/2014/main" id="{E7F195BD-A09E-C3E3-D1F5-D25E3DEAF775}"/>
                  </a:ext>
                </a:extLst>
              </p:cNvPr>
              <p:cNvCxnSpPr/>
              <p:nvPr/>
            </p:nvCxnSpPr>
            <p:spPr>
              <a:xfrm flipH="1" flipV="1">
                <a:off x="5486400" y="3086100"/>
                <a:ext cx="495300" cy="1447800"/>
              </a:xfrm>
              <a:prstGeom prst="line">
                <a:avLst/>
              </a:prstGeom>
              <a:noFill/>
              <a:ln w="76200" cap="flat" cmpd="sng" algn="ctr">
                <a:solidFill>
                  <a:schemeClr val="accent1">
                    <a:lumMod val="75000"/>
                  </a:schemeClr>
                </a:solidFill>
                <a:prstDash val="solid"/>
              </a:ln>
              <a:effectLst/>
            </p:spPr>
          </p:cxnSp>
          <p:cxnSp>
            <p:nvCxnSpPr>
              <p:cNvPr id="106" name="Straight Connector 105">
                <a:extLst>
                  <a:ext uri="{FF2B5EF4-FFF2-40B4-BE49-F238E27FC236}">
                    <a16:creationId xmlns:a16="http://schemas.microsoft.com/office/drawing/2014/main" id="{38B785C1-1E7D-CABF-9593-3245B5AED3B0}"/>
                  </a:ext>
                </a:extLst>
              </p:cNvPr>
              <p:cNvCxnSpPr/>
              <p:nvPr/>
            </p:nvCxnSpPr>
            <p:spPr>
              <a:xfrm flipV="1">
                <a:off x="6057900" y="3086100"/>
                <a:ext cx="1295400" cy="1485900"/>
              </a:xfrm>
              <a:prstGeom prst="line">
                <a:avLst/>
              </a:prstGeom>
              <a:noFill/>
              <a:ln w="76200" cap="flat" cmpd="sng" algn="ctr">
                <a:solidFill>
                  <a:schemeClr val="accent4">
                    <a:lumMod val="75000"/>
                  </a:schemeClr>
                </a:solidFill>
                <a:prstDash val="solid"/>
              </a:ln>
              <a:effectLst/>
            </p:spPr>
          </p:cxnSp>
          <p:cxnSp>
            <p:nvCxnSpPr>
              <p:cNvPr id="107" name="Straight Connector 106">
                <a:extLst>
                  <a:ext uri="{FF2B5EF4-FFF2-40B4-BE49-F238E27FC236}">
                    <a16:creationId xmlns:a16="http://schemas.microsoft.com/office/drawing/2014/main" id="{438A3349-FE56-09D5-F4C1-A1313525C883}"/>
                  </a:ext>
                </a:extLst>
              </p:cNvPr>
              <p:cNvCxnSpPr/>
              <p:nvPr/>
            </p:nvCxnSpPr>
            <p:spPr>
              <a:xfrm flipV="1">
                <a:off x="3931729" y="1409700"/>
                <a:ext cx="945071" cy="1905000"/>
              </a:xfrm>
              <a:prstGeom prst="line">
                <a:avLst/>
              </a:prstGeom>
              <a:noFill/>
              <a:ln w="76200" cap="flat" cmpd="sng" algn="ctr">
                <a:solidFill>
                  <a:schemeClr val="accent1">
                    <a:lumMod val="75000"/>
                  </a:schemeClr>
                </a:solidFill>
                <a:prstDash val="solid"/>
              </a:ln>
              <a:effectLst/>
            </p:spPr>
          </p:cxnSp>
          <p:cxnSp>
            <p:nvCxnSpPr>
              <p:cNvPr id="108" name="Straight Connector 107">
                <a:extLst>
                  <a:ext uri="{FF2B5EF4-FFF2-40B4-BE49-F238E27FC236}">
                    <a16:creationId xmlns:a16="http://schemas.microsoft.com/office/drawing/2014/main" id="{1F25231E-47C7-00BA-0546-48FA2BD28C1C}"/>
                  </a:ext>
                </a:extLst>
              </p:cNvPr>
              <p:cNvCxnSpPr/>
              <p:nvPr/>
            </p:nvCxnSpPr>
            <p:spPr>
              <a:xfrm flipH="1" flipV="1">
                <a:off x="2247900" y="3009900"/>
                <a:ext cx="1683829" cy="381000"/>
              </a:xfrm>
              <a:prstGeom prst="line">
                <a:avLst/>
              </a:prstGeom>
              <a:noFill/>
              <a:ln w="76200" cap="flat" cmpd="sng" algn="ctr">
                <a:solidFill>
                  <a:schemeClr val="accent4">
                    <a:lumMod val="75000"/>
                  </a:schemeClr>
                </a:solidFill>
                <a:prstDash val="solid"/>
              </a:ln>
              <a:effectLst/>
            </p:spPr>
          </p:cxnSp>
          <p:cxnSp>
            <p:nvCxnSpPr>
              <p:cNvPr id="109" name="Straight Connector 108">
                <a:extLst>
                  <a:ext uri="{FF2B5EF4-FFF2-40B4-BE49-F238E27FC236}">
                    <a16:creationId xmlns:a16="http://schemas.microsoft.com/office/drawing/2014/main" id="{1B6ECC31-FBB1-FFD5-C401-D6B9A4DBE12D}"/>
                  </a:ext>
                </a:extLst>
              </p:cNvPr>
              <p:cNvCxnSpPr/>
              <p:nvPr/>
            </p:nvCxnSpPr>
            <p:spPr>
              <a:xfrm flipH="1">
                <a:off x="2247900" y="1409700"/>
                <a:ext cx="2590800" cy="1562100"/>
              </a:xfrm>
              <a:prstGeom prst="line">
                <a:avLst/>
              </a:prstGeom>
              <a:noFill/>
              <a:ln w="76200" cap="flat" cmpd="sng" algn="ctr">
                <a:solidFill>
                  <a:schemeClr val="accent1">
                    <a:lumMod val="75000"/>
                  </a:schemeClr>
                </a:solidFill>
                <a:prstDash val="solid"/>
              </a:ln>
              <a:effectLst/>
            </p:spPr>
          </p:cxnSp>
          <p:cxnSp>
            <p:nvCxnSpPr>
              <p:cNvPr id="110" name="Straight Connector 109">
                <a:extLst>
                  <a:ext uri="{FF2B5EF4-FFF2-40B4-BE49-F238E27FC236}">
                    <a16:creationId xmlns:a16="http://schemas.microsoft.com/office/drawing/2014/main" id="{0B481029-7CC6-B309-5C4D-BB1AB6270989}"/>
                  </a:ext>
                </a:extLst>
              </p:cNvPr>
              <p:cNvCxnSpPr/>
              <p:nvPr/>
            </p:nvCxnSpPr>
            <p:spPr>
              <a:xfrm flipH="1">
                <a:off x="2247900" y="1562100"/>
                <a:ext cx="647700" cy="1409700"/>
              </a:xfrm>
              <a:prstGeom prst="line">
                <a:avLst/>
              </a:prstGeom>
              <a:noFill/>
              <a:ln w="76200" cap="flat" cmpd="sng" algn="ctr">
                <a:solidFill>
                  <a:schemeClr val="accent4">
                    <a:lumMod val="75000"/>
                  </a:schemeClr>
                </a:solidFill>
                <a:prstDash val="solid"/>
              </a:ln>
              <a:effectLst/>
            </p:spPr>
          </p:cxnSp>
          <p:cxnSp>
            <p:nvCxnSpPr>
              <p:cNvPr id="111" name="Straight Connector 110">
                <a:extLst>
                  <a:ext uri="{FF2B5EF4-FFF2-40B4-BE49-F238E27FC236}">
                    <a16:creationId xmlns:a16="http://schemas.microsoft.com/office/drawing/2014/main" id="{87B3D938-7192-CA30-7592-E187F0CB2069}"/>
                  </a:ext>
                </a:extLst>
              </p:cNvPr>
              <p:cNvCxnSpPr/>
              <p:nvPr/>
            </p:nvCxnSpPr>
            <p:spPr>
              <a:xfrm flipH="1">
                <a:off x="3200400" y="3390900"/>
                <a:ext cx="800100" cy="1104900"/>
              </a:xfrm>
              <a:prstGeom prst="line">
                <a:avLst/>
              </a:prstGeom>
              <a:noFill/>
              <a:ln w="76200" cap="flat" cmpd="sng" algn="ctr">
                <a:solidFill>
                  <a:schemeClr val="accent4">
                    <a:lumMod val="75000"/>
                  </a:schemeClr>
                </a:solidFill>
                <a:prstDash val="solid"/>
              </a:ln>
              <a:effectLst/>
            </p:spPr>
          </p:cxnSp>
          <p:cxnSp>
            <p:nvCxnSpPr>
              <p:cNvPr id="112" name="Straight Connector 111">
                <a:extLst>
                  <a:ext uri="{FF2B5EF4-FFF2-40B4-BE49-F238E27FC236}">
                    <a16:creationId xmlns:a16="http://schemas.microsoft.com/office/drawing/2014/main" id="{1ECEDE71-487C-2EFE-E5A9-0FF8DE8516D1}"/>
                  </a:ext>
                </a:extLst>
              </p:cNvPr>
              <p:cNvCxnSpPr/>
              <p:nvPr/>
            </p:nvCxnSpPr>
            <p:spPr>
              <a:xfrm>
                <a:off x="2247900" y="3009900"/>
                <a:ext cx="838200" cy="1524000"/>
              </a:xfrm>
              <a:prstGeom prst="line">
                <a:avLst/>
              </a:prstGeom>
              <a:noFill/>
              <a:ln w="76200" cap="flat" cmpd="sng" algn="ctr">
                <a:solidFill>
                  <a:schemeClr val="accent1">
                    <a:lumMod val="75000"/>
                  </a:schemeClr>
                </a:solidFill>
                <a:prstDash val="solid"/>
              </a:ln>
              <a:effectLst/>
            </p:spPr>
          </p:cxnSp>
          <p:cxnSp>
            <p:nvCxnSpPr>
              <p:cNvPr id="113" name="Straight Connector 112">
                <a:extLst>
                  <a:ext uri="{FF2B5EF4-FFF2-40B4-BE49-F238E27FC236}">
                    <a16:creationId xmlns:a16="http://schemas.microsoft.com/office/drawing/2014/main" id="{C307CC8F-10F8-CA33-9576-0EA71AB13019}"/>
                  </a:ext>
                </a:extLst>
              </p:cNvPr>
              <p:cNvCxnSpPr/>
              <p:nvPr/>
            </p:nvCxnSpPr>
            <p:spPr>
              <a:xfrm>
                <a:off x="3200400" y="4495800"/>
                <a:ext cx="2857500" cy="38100"/>
              </a:xfrm>
              <a:prstGeom prst="line">
                <a:avLst/>
              </a:prstGeom>
              <a:noFill/>
              <a:ln w="76200" cap="flat" cmpd="sng" algn="ctr">
                <a:solidFill>
                  <a:schemeClr val="accent4">
                    <a:lumMod val="75000"/>
                  </a:schemeClr>
                </a:solidFill>
                <a:prstDash val="solid"/>
              </a:ln>
              <a:effectLst/>
            </p:spPr>
          </p:cxnSp>
        </p:grpSp>
        <p:sp>
          <p:nvSpPr>
            <p:cNvPr id="91" name="Oval 90">
              <a:extLst>
                <a:ext uri="{FF2B5EF4-FFF2-40B4-BE49-F238E27FC236}">
                  <a16:creationId xmlns:a16="http://schemas.microsoft.com/office/drawing/2014/main" id="{3B645C0B-B954-5D22-E4DD-81B9DD710A95}"/>
                </a:ext>
              </a:extLst>
            </p:cNvPr>
            <p:cNvSpPr/>
            <p:nvPr/>
          </p:nvSpPr>
          <p:spPr>
            <a:xfrm>
              <a:off x="2168963" y="2966744"/>
              <a:ext cx="533400" cy="533400"/>
            </a:xfrm>
            <a:prstGeom prst="ellipse">
              <a:avLst/>
            </a:prstGeom>
            <a:solidFill>
              <a:schemeClr val="tx1"/>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2" name="Oval 91">
              <a:extLst>
                <a:ext uri="{FF2B5EF4-FFF2-40B4-BE49-F238E27FC236}">
                  <a16:creationId xmlns:a16="http://schemas.microsoft.com/office/drawing/2014/main" id="{8383614E-62DB-13D6-B666-F99A045DC911}"/>
                </a:ext>
              </a:extLst>
            </p:cNvPr>
            <p:cNvSpPr/>
            <p:nvPr/>
          </p:nvSpPr>
          <p:spPr>
            <a:xfrm>
              <a:off x="4073963" y="2814344"/>
              <a:ext cx="533400" cy="533400"/>
            </a:xfrm>
            <a:prstGeom prst="ellipse">
              <a:avLst/>
            </a:prstGeom>
            <a:solidFill>
              <a:schemeClr val="tx1"/>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3" name="Oval 92">
              <a:extLst>
                <a:ext uri="{FF2B5EF4-FFF2-40B4-BE49-F238E27FC236}">
                  <a16:creationId xmlns:a16="http://schemas.microsoft.com/office/drawing/2014/main" id="{9EB06D47-B712-638A-97DF-442E429EEEC7}"/>
                </a:ext>
              </a:extLst>
            </p:cNvPr>
            <p:cNvSpPr/>
            <p:nvPr/>
          </p:nvSpPr>
          <p:spPr>
            <a:xfrm>
              <a:off x="3235763" y="4795544"/>
              <a:ext cx="533400" cy="533400"/>
            </a:xfrm>
            <a:prstGeom prst="ellipse">
              <a:avLst/>
            </a:prstGeom>
            <a:solidFill>
              <a:schemeClr val="tx1"/>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4" name="Oval 93">
              <a:extLst>
                <a:ext uri="{FF2B5EF4-FFF2-40B4-BE49-F238E27FC236}">
                  <a16:creationId xmlns:a16="http://schemas.microsoft.com/office/drawing/2014/main" id="{E902DA1B-3809-9B7E-A826-874841C6A9F4}"/>
                </a:ext>
              </a:extLst>
            </p:cNvPr>
            <p:cNvSpPr/>
            <p:nvPr/>
          </p:nvSpPr>
          <p:spPr>
            <a:xfrm>
              <a:off x="4607363" y="4414544"/>
              <a:ext cx="533400" cy="533400"/>
            </a:xfrm>
            <a:prstGeom prst="ellipse">
              <a:avLst/>
            </a:prstGeom>
            <a:solidFill>
              <a:schemeClr val="tx1"/>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5" name="Oval 94">
              <a:extLst>
                <a:ext uri="{FF2B5EF4-FFF2-40B4-BE49-F238E27FC236}">
                  <a16:creationId xmlns:a16="http://schemas.microsoft.com/office/drawing/2014/main" id="{5F308BFA-C994-1111-3A1B-3DE5B8D43C32}"/>
                </a:ext>
              </a:extLst>
            </p:cNvPr>
            <p:cNvSpPr/>
            <p:nvPr/>
          </p:nvSpPr>
          <p:spPr>
            <a:xfrm>
              <a:off x="2397563" y="5862344"/>
              <a:ext cx="533400" cy="533400"/>
            </a:xfrm>
            <a:prstGeom prst="ellipse">
              <a:avLst/>
            </a:prstGeom>
            <a:solidFill>
              <a:schemeClr val="tx1"/>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6" name="Oval 95">
              <a:extLst>
                <a:ext uri="{FF2B5EF4-FFF2-40B4-BE49-F238E27FC236}">
                  <a16:creationId xmlns:a16="http://schemas.microsoft.com/office/drawing/2014/main" id="{765D665C-D623-70D9-747A-8CD16857DD8B}"/>
                </a:ext>
              </a:extLst>
            </p:cNvPr>
            <p:cNvSpPr/>
            <p:nvPr/>
          </p:nvSpPr>
          <p:spPr>
            <a:xfrm>
              <a:off x="5597963" y="3271544"/>
              <a:ext cx="533400" cy="533400"/>
            </a:xfrm>
            <a:prstGeom prst="ellipse">
              <a:avLst/>
            </a:prstGeom>
            <a:solidFill>
              <a:schemeClr val="tx1"/>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7" name="Oval 96">
              <a:extLst>
                <a:ext uri="{FF2B5EF4-FFF2-40B4-BE49-F238E27FC236}">
                  <a16:creationId xmlns:a16="http://schemas.microsoft.com/office/drawing/2014/main" id="{FD421BA8-04E7-E43C-643A-01902AB7511F}"/>
                </a:ext>
              </a:extLst>
            </p:cNvPr>
            <p:cNvSpPr/>
            <p:nvPr/>
          </p:nvSpPr>
          <p:spPr>
            <a:xfrm>
              <a:off x="5216963" y="5938544"/>
              <a:ext cx="533400" cy="533400"/>
            </a:xfrm>
            <a:prstGeom prst="ellipse">
              <a:avLst/>
            </a:prstGeom>
            <a:solidFill>
              <a:schemeClr val="tx1"/>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8" name="Oval 97">
              <a:extLst>
                <a:ext uri="{FF2B5EF4-FFF2-40B4-BE49-F238E27FC236}">
                  <a16:creationId xmlns:a16="http://schemas.microsoft.com/office/drawing/2014/main" id="{1E0096A2-DACE-A614-C465-1AE042AB41ED}"/>
                </a:ext>
              </a:extLst>
            </p:cNvPr>
            <p:cNvSpPr/>
            <p:nvPr/>
          </p:nvSpPr>
          <p:spPr>
            <a:xfrm>
              <a:off x="6588563" y="4490744"/>
              <a:ext cx="533400" cy="533400"/>
            </a:xfrm>
            <a:prstGeom prst="ellipse">
              <a:avLst/>
            </a:prstGeom>
            <a:solidFill>
              <a:schemeClr val="tx1"/>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9" name="Oval 98">
              <a:extLst>
                <a:ext uri="{FF2B5EF4-FFF2-40B4-BE49-F238E27FC236}">
                  <a16:creationId xmlns:a16="http://schemas.microsoft.com/office/drawing/2014/main" id="{DC8D7383-9EFF-6623-AD08-02FC1F1D86BE}"/>
                </a:ext>
              </a:extLst>
            </p:cNvPr>
            <p:cNvSpPr/>
            <p:nvPr/>
          </p:nvSpPr>
          <p:spPr>
            <a:xfrm>
              <a:off x="1483163" y="4414544"/>
              <a:ext cx="533400" cy="533400"/>
            </a:xfrm>
            <a:prstGeom prst="ellipse">
              <a:avLst/>
            </a:prstGeom>
            <a:solidFill>
              <a:schemeClr val="tx1"/>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8" name="Content Placeholder 2">
            <a:extLst>
              <a:ext uri="{FF2B5EF4-FFF2-40B4-BE49-F238E27FC236}">
                <a16:creationId xmlns:a16="http://schemas.microsoft.com/office/drawing/2014/main" id="{6178006F-DBD2-3A3F-0D81-4920ECFF54CF}"/>
              </a:ext>
            </a:extLst>
          </p:cNvPr>
          <p:cNvSpPr txBox="1">
            <a:spLocks/>
          </p:cNvSpPr>
          <p:nvPr/>
        </p:nvSpPr>
        <p:spPr>
          <a:xfrm>
            <a:off x="457200" y="4746305"/>
            <a:ext cx="8229600" cy="1806896"/>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Font typeface="Wingdings 2"/>
              <a:buNone/>
            </a:pPr>
            <a:r>
              <a:rPr lang="en-US" b="1" dirty="0"/>
              <a:t>2 types of edges:</a:t>
            </a:r>
          </a:p>
          <a:p>
            <a:r>
              <a:rPr lang="en-US" dirty="0">
                <a:solidFill>
                  <a:schemeClr val="accent1">
                    <a:lumMod val="75000"/>
                  </a:schemeClr>
                </a:solidFill>
              </a:rPr>
              <a:t>Edge type A</a:t>
            </a:r>
            <a:r>
              <a:rPr lang="en-US" dirty="0"/>
              <a:t>: Like</a:t>
            </a:r>
          </a:p>
          <a:p>
            <a:r>
              <a:rPr lang="en-US" dirty="0">
                <a:solidFill>
                  <a:schemeClr val="accent4">
                    <a:lumMod val="75000"/>
                  </a:schemeClr>
                </a:solidFill>
              </a:rPr>
              <a:t>Edge type B</a:t>
            </a:r>
            <a:r>
              <a:rPr lang="en-US" dirty="0"/>
              <a:t>: Cite</a:t>
            </a:r>
          </a:p>
        </p:txBody>
      </p:sp>
    </p:spTree>
    <p:extLst>
      <p:ext uri="{BB962C8B-B14F-4D97-AF65-F5344CB8AC3E}">
        <p14:creationId xmlns:p14="http://schemas.microsoft.com/office/powerpoint/2010/main" val="8708678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E24CA-8D73-C5A4-A4E9-1E522ECA3963}"/>
              </a:ext>
            </a:extLst>
          </p:cNvPr>
          <p:cNvSpPr>
            <a:spLocks noGrp="1"/>
          </p:cNvSpPr>
          <p:nvPr>
            <p:ph type="title"/>
          </p:nvPr>
        </p:nvSpPr>
        <p:spPr/>
        <p:txBody>
          <a:bodyPr>
            <a:normAutofit fontScale="90000"/>
          </a:bodyPr>
          <a:lstStyle/>
          <a:p>
            <a:r>
              <a:rPr lang="en-US"/>
              <a:t>Heterogeneous Graphs: Motivation</a:t>
            </a:r>
          </a:p>
        </p:txBody>
      </p:sp>
      <p:sp>
        <p:nvSpPr>
          <p:cNvPr id="4" name="Date Placeholder 3">
            <a:extLst>
              <a:ext uri="{FF2B5EF4-FFF2-40B4-BE49-F238E27FC236}">
                <a16:creationId xmlns:a16="http://schemas.microsoft.com/office/drawing/2014/main" id="{28AA7EE4-9F82-42E3-8273-14F21CEB30D6}"/>
              </a:ext>
            </a:extLst>
          </p:cNvPr>
          <p:cNvSpPr>
            <a:spLocks noGrp="1"/>
          </p:cNvSpPr>
          <p:nvPr>
            <p:ph type="dt" sz="half" idx="10"/>
          </p:nvPr>
        </p:nvSpPr>
        <p:spPr/>
        <p:txBody>
          <a:bodyPr/>
          <a:lstStyle/>
          <a:p>
            <a:fld id="{8668109C-DBB1-0C40-BB7C-3AE0A686B461}" type="datetime1">
              <a:rPr lang="en-US" smtClean="0"/>
              <a:t>10/20/24</a:t>
            </a:fld>
            <a:endParaRPr lang="en-US"/>
          </a:p>
        </p:txBody>
      </p:sp>
      <p:sp>
        <p:nvSpPr>
          <p:cNvPr id="5" name="Footer Placeholder 4">
            <a:extLst>
              <a:ext uri="{FF2B5EF4-FFF2-40B4-BE49-F238E27FC236}">
                <a16:creationId xmlns:a16="http://schemas.microsoft.com/office/drawing/2014/main" id="{D31F26DC-F50D-B65E-317B-359D69D6BC35}"/>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07C01043-3DC8-DA7B-1CB7-C55B54FC5F5B}"/>
              </a:ext>
            </a:extLst>
          </p:cNvPr>
          <p:cNvSpPr>
            <a:spLocks noGrp="1"/>
          </p:cNvSpPr>
          <p:nvPr>
            <p:ph type="sldNum" sz="quarter" idx="12"/>
          </p:nvPr>
        </p:nvSpPr>
        <p:spPr/>
        <p:txBody>
          <a:bodyPr/>
          <a:lstStyle/>
          <a:p>
            <a:fld id="{19B12225-5612-419B-A8D5-4B8EEE4C217E}" type="slidenum">
              <a:rPr lang="en-US" smtClean="0"/>
              <a:pPr/>
              <a:t>8</a:t>
            </a:fld>
            <a:endParaRPr lang="en-US"/>
          </a:p>
        </p:txBody>
      </p:sp>
      <p:grpSp>
        <p:nvGrpSpPr>
          <p:cNvPr id="84" name="Group 83">
            <a:extLst>
              <a:ext uri="{FF2B5EF4-FFF2-40B4-BE49-F238E27FC236}">
                <a16:creationId xmlns:a16="http://schemas.microsoft.com/office/drawing/2014/main" id="{5CBE1B47-02B8-F6AC-A7CC-EB102169DD08}"/>
              </a:ext>
            </a:extLst>
          </p:cNvPr>
          <p:cNvGrpSpPr/>
          <p:nvPr/>
        </p:nvGrpSpPr>
        <p:grpSpPr>
          <a:xfrm>
            <a:off x="2656991" y="1967797"/>
            <a:ext cx="3830018" cy="2484336"/>
            <a:chOff x="1483163" y="2814344"/>
            <a:chExt cx="5638800" cy="3657600"/>
          </a:xfrm>
        </p:grpSpPr>
        <p:grpSp>
          <p:nvGrpSpPr>
            <p:cNvPr id="90" name="Group 89">
              <a:extLst>
                <a:ext uri="{FF2B5EF4-FFF2-40B4-BE49-F238E27FC236}">
                  <a16:creationId xmlns:a16="http://schemas.microsoft.com/office/drawing/2014/main" id="{F4318338-B1CD-93E6-04CD-A882D1540121}"/>
                </a:ext>
              </a:extLst>
            </p:cNvPr>
            <p:cNvGrpSpPr/>
            <p:nvPr/>
          </p:nvGrpSpPr>
          <p:grpSpPr>
            <a:xfrm>
              <a:off x="1749863" y="3081044"/>
              <a:ext cx="5105400" cy="3162300"/>
              <a:chOff x="2247900" y="1409700"/>
              <a:chExt cx="5105400" cy="3162300"/>
            </a:xfrm>
          </p:grpSpPr>
          <p:cxnSp>
            <p:nvCxnSpPr>
              <p:cNvPr id="100" name="Straight Connector 99">
                <a:extLst>
                  <a:ext uri="{FF2B5EF4-FFF2-40B4-BE49-F238E27FC236}">
                    <a16:creationId xmlns:a16="http://schemas.microsoft.com/office/drawing/2014/main" id="{47CD0A5C-E8F4-8E05-4CE5-C932BEDD1D31}"/>
                  </a:ext>
                </a:extLst>
              </p:cNvPr>
              <p:cNvCxnSpPr/>
              <p:nvPr/>
            </p:nvCxnSpPr>
            <p:spPr>
              <a:xfrm>
                <a:off x="2933700" y="1600200"/>
                <a:ext cx="1066800" cy="1752600"/>
              </a:xfrm>
              <a:prstGeom prst="line">
                <a:avLst/>
              </a:prstGeom>
              <a:noFill/>
              <a:ln w="76200" cap="flat" cmpd="sng" algn="ctr">
                <a:solidFill>
                  <a:schemeClr val="accent1">
                    <a:lumMod val="75000"/>
                  </a:schemeClr>
                </a:solidFill>
                <a:prstDash val="solid"/>
              </a:ln>
              <a:effectLst/>
            </p:spPr>
          </p:cxnSp>
          <p:cxnSp>
            <p:nvCxnSpPr>
              <p:cNvPr id="101" name="Straight Connector 100">
                <a:extLst>
                  <a:ext uri="{FF2B5EF4-FFF2-40B4-BE49-F238E27FC236}">
                    <a16:creationId xmlns:a16="http://schemas.microsoft.com/office/drawing/2014/main" id="{A2EFA423-E0EF-9E13-B0D4-00DDECD38E11}"/>
                  </a:ext>
                </a:extLst>
              </p:cNvPr>
              <p:cNvCxnSpPr/>
              <p:nvPr/>
            </p:nvCxnSpPr>
            <p:spPr>
              <a:xfrm flipH="1">
                <a:off x="4114800" y="2971800"/>
                <a:ext cx="1257300" cy="419100"/>
              </a:xfrm>
              <a:prstGeom prst="line">
                <a:avLst/>
              </a:prstGeom>
              <a:noFill/>
              <a:ln w="76200" cap="flat" cmpd="sng" algn="ctr">
                <a:solidFill>
                  <a:schemeClr val="accent4">
                    <a:lumMod val="75000"/>
                  </a:schemeClr>
                </a:solidFill>
                <a:prstDash val="solid"/>
              </a:ln>
              <a:effectLst/>
            </p:spPr>
          </p:cxnSp>
          <p:cxnSp>
            <p:nvCxnSpPr>
              <p:cNvPr id="102" name="Straight Connector 101">
                <a:extLst>
                  <a:ext uri="{FF2B5EF4-FFF2-40B4-BE49-F238E27FC236}">
                    <a16:creationId xmlns:a16="http://schemas.microsoft.com/office/drawing/2014/main" id="{2AD07C4B-0139-633E-E7F0-DF3ED1D2CB57}"/>
                  </a:ext>
                </a:extLst>
              </p:cNvPr>
              <p:cNvCxnSpPr/>
              <p:nvPr/>
            </p:nvCxnSpPr>
            <p:spPr>
              <a:xfrm>
                <a:off x="6242957" y="1763486"/>
                <a:ext cx="1110343" cy="1417864"/>
              </a:xfrm>
              <a:prstGeom prst="line">
                <a:avLst/>
              </a:prstGeom>
              <a:noFill/>
              <a:ln w="76200" cap="flat" cmpd="sng" algn="ctr">
                <a:solidFill>
                  <a:schemeClr val="accent4">
                    <a:lumMod val="75000"/>
                  </a:schemeClr>
                </a:solidFill>
                <a:prstDash val="solid"/>
              </a:ln>
              <a:effectLst/>
            </p:spPr>
          </p:cxnSp>
          <p:cxnSp>
            <p:nvCxnSpPr>
              <p:cNvPr id="103" name="Straight Connector 102">
                <a:extLst>
                  <a:ext uri="{FF2B5EF4-FFF2-40B4-BE49-F238E27FC236}">
                    <a16:creationId xmlns:a16="http://schemas.microsoft.com/office/drawing/2014/main" id="{C36C7142-9E9A-53CB-921F-41A5E01E6F6B}"/>
                  </a:ext>
                </a:extLst>
              </p:cNvPr>
              <p:cNvCxnSpPr/>
              <p:nvPr/>
            </p:nvCxnSpPr>
            <p:spPr>
              <a:xfrm flipH="1">
                <a:off x="5353050" y="1866900"/>
                <a:ext cx="971550" cy="1219200"/>
              </a:xfrm>
              <a:prstGeom prst="line">
                <a:avLst/>
              </a:prstGeom>
              <a:noFill/>
              <a:ln w="76200" cap="flat" cmpd="sng" algn="ctr">
                <a:solidFill>
                  <a:schemeClr val="accent4">
                    <a:lumMod val="75000"/>
                  </a:schemeClr>
                </a:solidFill>
                <a:prstDash val="solid"/>
              </a:ln>
              <a:effectLst/>
            </p:spPr>
          </p:cxnSp>
          <p:cxnSp>
            <p:nvCxnSpPr>
              <p:cNvPr id="104" name="Straight Connector 103">
                <a:extLst>
                  <a:ext uri="{FF2B5EF4-FFF2-40B4-BE49-F238E27FC236}">
                    <a16:creationId xmlns:a16="http://schemas.microsoft.com/office/drawing/2014/main" id="{9DDF9202-F10D-A571-D618-7488CF6C4F0C}"/>
                  </a:ext>
                </a:extLst>
              </p:cNvPr>
              <p:cNvCxnSpPr/>
              <p:nvPr/>
            </p:nvCxnSpPr>
            <p:spPr>
              <a:xfrm flipH="1">
                <a:off x="5334000" y="3086100"/>
                <a:ext cx="2019300" cy="38100"/>
              </a:xfrm>
              <a:prstGeom prst="line">
                <a:avLst/>
              </a:prstGeom>
              <a:noFill/>
              <a:ln w="76200" cap="flat" cmpd="sng" algn="ctr">
                <a:solidFill>
                  <a:schemeClr val="accent1">
                    <a:lumMod val="75000"/>
                  </a:schemeClr>
                </a:solidFill>
                <a:prstDash val="solid"/>
              </a:ln>
              <a:effectLst/>
            </p:spPr>
          </p:cxnSp>
          <p:cxnSp>
            <p:nvCxnSpPr>
              <p:cNvPr id="105" name="Straight Connector 104">
                <a:extLst>
                  <a:ext uri="{FF2B5EF4-FFF2-40B4-BE49-F238E27FC236}">
                    <a16:creationId xmlns:a16="http://schemas.microsoft.com/office/drawing/2014/main" id="{E7F195BD-A09E-C3E3-D1F5-D25E3DEAF775}"/>
                  </a:ext>
                </a:extLst>
              </p:cNvPr>
              <p:cNvCxnSpPr/>
              <p:nvPr/>
            </p:nvCxnSpPr>
            <p:spPr>
              <a:xfrm flipH="1" flipV="1">
                <a:off x="5486400" y="3086100"/>
                <a:ext cx="495300" cy="1447800"/>
              </a:xfrm>
              <a:prstGeom prst="line">
                <a:avLst/>
              </a:prstGeom>
              <a:noFill/>
              <a:ln w="76200" cap="flat" cmpd="sng" algn="ctr">
                <a:solidFill>
                  <a:schemeClr val="accent1">
                    <a:lumMod val="75000"/>
                  </a:schemeClr>
                </a:solidFill>
                <a:prstDash val="solid"/>
              </a:ln>
              <a:effectLst/>
            </p:spPr>
          </p:cxnSp>
          <p:cxnSp>
            <p:nvCxnSpPr>
              <p:cNvPr id="106" name="Straight Connector 105">
                <a:extLst>
                  <a:ext uri="{FF2B5EF4-FFF2-40B4-BE49-F238E27FC236}">
                    <a16:creationId xmlns:a16="http://schemas.microsoft.com/office/drawing/2014/main" id="{38B785C1-1E7D-CABF-9593-3245B5AED3B0}"/>
                  </a:ext>
                </a:extLst>
              </p:cNvPr>
              <p:cNvCxnSpPr/>
              <p:nvPr/>
            </p:nvCxnSpPr>
            <p:spPr>
              <a:xfrm flipV="1">
                <a:off x="6057900" y="3086100"/>
                <a:ext cx="1295400" cy="1485900"/>
              </a:xfrm>
              <a:prstGeom prst="line">
                <a:avLst/>
              </a:prstGeom>
              <a:noFill/>
              <a:ln w="76200" cap="flat" cmpd="sng" algn="ctr">
                <a:solidFill>
                  <a:schemeClr val="accent4">
                    <a:lumMod val="75000"/>
                  </a:schemeClr>
                </a:solidFill>
                <a:prstDash val="solid"/>
              </a:ln>
              <a:effectLst/>
            </p:spPr>
          </p:cxnSp>
          <p:cxnSp>
            <p:nvCxnSpPr>
              <p:cNvPr id="107" name="Straight Connector 106">
                <a:extLst>
                  <a:ext uri="{FF2B5EF4-FFF2-40B4-BE49-F238E27FC236}">
                    <a16:creationId xmlns:a16="http://schemas.microsoft.com/office/drawing/2014/main" id="{438A3349-FE56-09D5-F4C1-A1313525C883}"/>
                  </a:ext>
                </a:extLst>
              </p:cNvPr>
              <p:cNvCxnSpPr/>
              <p:nvPr/>
            </p:nvCxnSpPr>
            <p:spPr>
              <a:xfrm flipV="1">
                <a:off x="3931729" y="1409700"/>
                <a:ext cx="945071" cy="1905000"/>
              </a:xfrm>
              <a:prstGeom prst="line">
                <a:avLst/>
              </a:prstGeom>
              <a:noFill/>
              <a:ln w="76200" cap="flat" cmpd="sng" algn="ctr">
                <a:solidFill>
                  <a:schemeClr val="accent1">
                    <a:lumMod val="75000"/>
                  </a:schemeClr>
                </a:solidFill>
                <a:prstDash val="solid"/>
              </a:ln>
              <a:effectLst/>
            </p:spPr>
          </p:cxnSp>
          <p:cxnSp>
            <p:nvCxnSpPr>
              <p:cNvPr id="108" name="Straight Connector 107">
                <a:extLst>
                  <a:ext uri="{FF2B5EF4-FFF2-40B4-BE49-F238E27FC236}">
                    <a16:creationId xmlns:a16="http://schemas.microsoft.com/office/drawing/2014/main" id="{1F25231E-47C7-00BA-0546-48FA2BD28C1C}"/>
                  </a:ext>
                </a:extLst>
              </p:cNvPr>
              <p:cNvCxnSpPr/>
              <p:nvPr/>
            </p:nvCxnSpPr>
            <p:spPr>
              <a:xfrm flipH="1" flipV="1">
                <a:off x="2247900" y="3009900"/>
                <a:ext cx="1683829" cy="381000"/>
              </a:xfrm>
              <a:prstGeom prst="line">
                <a:avLst/>
              </a:prstGeom>
              <a:noFill/>
              <a:ln w="76200" cap="flat" cmpd="sng" algn="ctr">
                <a:solidFill>
                  <a:schemeClr val="accent4">
                    <a:lumMod val="75000"/>
                  </a:schemeClr>
                </a:solidFill>
                <a:prstDash val="solid"/>
              </a:ln>
              <a:effectLst/>
            </p:spPr>
          </p:cxnSp>
          <p:cxnSp>
            <p:nvCxnSpPr>
              <p:cNvPr id="109" name="Straight Connector 108">
                <a:extLst>
                  <a:ext uri="{FF2B5EF4-FFF2-40B4-BE49-F238E27FC236}">
                    <a16:creationId xmlns:a16="http://schemas.microsoft.com/office/drawing/2014/main" id="{1B6ECC31-FBB1-FFD5-C401-D6B9A4DBE12D}"/>
                  </a:ext>
                </a:extLst>
              </p:cNvPr>
              <p:cNvCxnSpPr/>
              <p:nvPr/>
            </p:nvCxnSpPr>
            <p:spPr>
              <a:xfrm flipH="1">
                <a:off x="2247900" y="1409700"/>
                <a:ext cx="2590800" cy="1562100"/>
              </a:xfrm>
              <a:prstGeom prst="line">
                <a:avLst/>
              </a:prstGeom>
              <a:noFill/>
              <a:ln w="76200" cap="flat" cmpd="sng" algn="ctr">
                <a:solidFill>
                  <a:schemeClr val="accent1">
                    <a:lumMod val="75000"/>
                  </a:schemeClr>
                </a:solidFill>
                <a:prstDash val="solid"/>
              </a:ln>
              <a:effectLst/>
            </p:spPr>
          </p:cxnSp>
          <p:cxnSp>
            <p:nvCxnSpPr>
              <p:cNvPr id="110" name="Straight Connector 109">
                <a:extLst>
                  <a:ext uri="{FF2B5EF4-FFF2-40B4-BE49-F238E27FC236}">
                    <a16:creationId xmlns:a16="http://schemas.microsoft.com/office/drawing/2014/main" id="{0B481029-7CC6-B309-5C4D-BB1AB6270989}"/>
                  </a:ext>
                </a:extLst>
              </p:cNvPr>
              <p:cNvCxnSpPr/>
              <p:nvPr/>
            </p:nvCxnSpPr>
            <p:spPr>
              <a:xfrm flipH="1">
                <a:off x="2247900" y="1562100"/>
                <a:ext cx="647700" cy="1409700"/>
              </a:xfrm>
              <a:prstGeom prst="line">
                <a:avLst/>
              </a:prstGeom>
              <a:noFill/>
              <a:ln w="76200" cap="flat" cmpd="sng" algn="ctr">
                <a:solidFill>
                  <a:schemeClr val="accent4">
                    <a:lumMod val="75000"/>
                  </a:schemeClr>
                </a:solidFill>
                <a:prstDash val="solid"/>
              </a:ln>
              <a:effectLst/>
            </p:spPr>
          </p:cxnSp>
          <p:cxnSp>
            <p:nvCxnSpPr>
              <p:cNvPr id="111" name="Straight Connector 110">
                <a:extLst>
                  <a:ext uri="{FF2B5EF4-FFF2-40B4-BE49-F238E27FC236}">
                    <a16:creationId xmlns:a16="http://schemas.microsoft.com/office/drawing/2014/main" id="{87B3D938-7192-CA30-7592-E187F0CB2069}"/>
                  </a:ext>
                </a:extLst>
              </p:cNvPr>
              <p:cNvCxnSpPr/>
              <p:nvPr/>
            </p:nvCxnSpPr>
            <p:spPr>
              <a:xfrm flipH="1">
                <a:off x="3200400" y="3390900"/>
                <a:ext cx="800100" cy="1104900"/>
              </a:xfrm>
              <a:prstGeom prst="line">
                <a:avLst/>
              </a:prstGeom>
              <a:noFill/>
              <a:ln w="76200" cap="flat" cmpd="sng" algn="ctr">
                <a:solidFill>
                  <a:schemeClr val="accent4">
                    <a:lumMod val="75000"/>
                  </a:schemeClr>
                </a:solidFill>
                <a:prstDash val="solid"/>
              </a:ln>
              <a:effectLst/>
            </p:spPr>
          </p:cxnSp>
          <p:cxnSp>
            <p:nvCxnSpPr>
              <p:cNvPr id="112" name="Straight Connector 111">
                <a:extLst>
                  <a:ext uri="{FF2B5EF4-FFF2-40B4-BE49-F238E27FC236}">
                    <a16:creationId xmlns:a16="http://schemas.microsoft.com/office/drawing/2014/main" id="{1ECEDE71-487C-2EFE-E5A9-0FF8DE8516D1}"/>
                  </a:ext>
                </a:extLst>
              </p:cNvPr>
              <p:cNvCxnSpPr/>
              <p:nvPr/>
            </p:nvCxnSpPr>
            <p:spPr>
              <a:xfrm>
                <a:off x="2247900" y="3009900"/>
                <a:ext cx="838200" cy="1524000"/>
              </a:xfrm>
              <a:prstGeom prst="line">
                <a:avLst/>
              </a:prstGeom>
              <a:noFill/>
              <a:ln w="76200" cap="flat" cmpd="sng" algn="ctr">
                <a:solidFill>
                  <a:schemeClr val="accent1">
                    <a:lumMod val="75000"/>
                  </a:schemeClr>
                </a:solidFill>
                <a:prstDash val="solid"/>
              </a:ln>
              <a:effectLst/>
            </p:spPr>
          </p:cxnSp>
          <p:cxnSp>
            <p:nvCxnSpPr>
              <p:cNvPr id="113" name="Straight Connector 112">
                <a:extLst>
                  <a:ext uri="{FF2B5EF4-FFF2-40B4-BE49-F238E27FC236}">
                    <a16:creationId xmlns:a16="http://schemas.microsoft.com/office/drawing/2014/main" id="{C307CC8F-10F8-CA33-9576-0EA71AB13019}"/>
                  </a:ext>
                </a:extLst>
              </p:cNvPr>
              <p:cNvCxnSpPr/>
              <p:nvPr/>
            </p:nvCxnSpPr>
            <p:spPr>
              <a:xfrm>
                <a:off x="3200400" y="4495800"/>
                <a:ext cx="2857500" cy="38100"/>
              </a:xfrm>
              <a:prstGeom prst="line">
                <a:avLst/>
              </a:prstGeom>
              <a:noFill/>
              <a:ln w="76200" cap="flat" cmpd="sng" algn="ctr">
                <a:solidFill>
                  <a:schemeClr val="accent4">
                    <a:lumMod val="75000"/>
                  </a:schemeClr>
                </a:solidFill>
                <a:prstDash val="solid"/>
              </a:ln>
              <a:effectLst/>
            </p:spPr>
          </p:cxnSp>
        </p:grpSp>
        <p:sp>
          <p:nvSpPr>
            <p:cNvPr id="91" name="Oval 90">
              <a:extLst>
                <a:ext uri="{FF2B5EF4-FFF2-40B4-BE49-F238E27FC236}">
                  <a16:creationId xmlns:a16="http://schemas.microsoft.com/office/drawing/2014/main" id="{3B645C0B-B954-5D22-E4DD-81B9DD710A95}"/>
                </a:ext>
              </a:extLst>
            </p:cNvPr>
            <p:cNvSpPr/>
            <p:nvPr/>
          </p:nvSpPr>
          <p:spPr>
            <a:xfrm>
              <a:off x="2168963" y="2966744"/>
              <a:ext cx="533400" cy="533400"/>
            </a:xfrm>
            <a:prstGeom prst="ellipse">
              <a:avLst/>
            </a:prstGeom>
            <a:solidFill>
              <a:schemeClr val="accent6"/>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2" name="Oval 91">
              <a:extLst>
                <a:ext uri="{FF2B5EF4-FFF2-40B4-BE49-F238E27FC236}">
                  <a16:creationId xmlns:a16="http://schemas.microsoft.com/office/drawing/2014/main" id="{8383614E-62DB-13D6-B666-F99A045DC911}"/>
                </a:ext>
              </a:extLst>
            </p:cNvPr>
            <p:cNvSpPr/>
            <p:nvPr/>
          </p:nvSpPr>
          <p:spPr>
            <a:xfrm>
              <a:off x="4073963" y="2814344"/>
              <a:ext cx="533400" cy="533400"/>
            </a:xfrm>
            <a:prstGeom prst="ellipse">
              <a:avLst/>
            </a:prstGeom>
            <a:solidFill>
              <a:schemeClr val="accent6"/>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3" name="Oval 92">
              <a:extLst>
                <a:ext uri="{FF2B5EF4-FFF2-40B4-BE49-F238E27FC236}">
                  <a16:creationId xmlns:a16="http://schemas.microsoft.com/office/drawing/2014/main" id="{9EB06D47-B712-638A-97DF-442E429EEEC7}"/>
                </a:ext>
              </a:extLst>
            </p:cNvPr>
            <p:cNvSpPr/>
            <p:nvPr/>
          </p:nvSpPr>
          <p:spPr>
            <a:xfrm>
              <a:off x="3235763" y="4795544"/>
              <a:ext cx="533400" cy="533400"/>
            </a:xfrm>
            <a:prstGeom prst="ellipse">
              <a:avLst/>
            </a:prstGeom>
            <a:solidFill>
              <a:schemeClr val="accent6"/>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4" name="Oval 93">
              <a:extLst>
                <a:ext uri="{FF2B5EF4-FFF2-40B4-BE49-F238E27FC236}">
                  <a16:creationId xmlns:a16="http://schemas.microsoft.com/office/drawing/2014/main" id="{E902DA1B-3809-9B7E-A826-874841C6A9F4}"/>
                </a:ext>
              </a:extLst>
            </p:cNvPr>
            <p:cNvSpPr/>
            <p:nvPr/>
          </p:nvSpPr>
          <p:spPr>
            <a:xfrm>
              <a:off x="4607363" y="4414544"/>
              <a:ext cx="533400" cy="533400"/>
            </a:xfrm>
            <a:prstGeom prst="ellipse">
              <a:avLst/>
            </a:prstGeom>
            <a:solidFill>
              <a:srgbClr val="0070C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5" name="Oval 94">
              <a:extLst>
                <a:ext uri="{FF2B5EF4-FFF2-40B4-BE49-F238E27FC236}">
                  <a16:creationId xmlns:a16="http://schemas.microsoft.com/office/drawing/2014/main" id="{5F308BFA-C994-1111-3A1B-3DE5B8D43C32}"/>
                </a:ext>
              </a:extLst>
            </p:cNvPr>
            <p:cNvSpPr/>
            <p:nvPr/>
          </p:nvSpPr>
          <p:spPr>
            <a:xfrm>
              <a:off x="2397563" y="5862344"/>
              <a:ext cx="533400" cy="533400"/>
            </a:xfrm>
            <a:prstGeom prst="ellipse">
              <a:avLst/>
            </a:prstGeom>
            <a:solidFill>
              <a:schemeClr val="accent6"/>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6" name="Oval 95">
              <a:extLst>
                <a:ext uri="{FF2B5EF4-FFF2-40B4-BE49-F238E27FC236}">
                  <a16:creationId xmlns:a16="http://schemas.microsoft.com/office/drawing/2014/main" id="{765D665C-D623-70D9-747A-8CD16857DD8B}"/>
                </a:ext>
              </a:extLst>
            </p:cNvPr>
            <p:cNvSpPr/>
            <p:nvPr/>
          </p:nvSpPr>
          <p:spPr>
            <a:xfrm>
              <a:off x="5597963" y="3271544"/>
              <a:ext cx="533400" cy="533400"/>
            </a:xfrm>
            <a:prstGeom prst="ellipse">
              <a:avLst/>
            </a:prstGeom>
            <a:solidFill>
              <a:srgbClr val="0070C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7" name="Oval 96">
              <a:extLst>
                <a:ext uri="{FF2B5EF4-FFF2-40B4-BE49-F238E27FC236}">
                  <a16:creationId xmlns:a16="http://schemas.microsoft.com/office/drawing/2014/main" id="{FD421BA8-04E7-E43C-643A-01902AB7511F}"/>
                </a:ext>
              </a:extLst>
            </p:cNvPr>
            <p:cNvSpPr/>
            <p:nvPr/>
          </p:nvSpPr>
          <p:spPr>
            <a:xfrm>
              <a:off x="5216963" y="5938544"/>
              <a:ext cx="533400" cy="533400"/>
            </a:xfrm>
            <a:prstGeom prst="ellipse">
              <a:avLst/>
            </a:prstGeom>
            <a:solidFill>
              <a:srgbClr val="0070C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8" name="Oval 97">
              <a:extLst>
                <a:ext uri="{FF2B5EF4-FFF2-40B4-BE49-F238E27FC236}">
                  <a16:creationId xmlns:a16="http://schemas.microsoft.com/office/drawing/2014/main" id="{1E0096A2-DACE-A614-C465-1AE042AB41ED}"/>
                </a:ext>
              </a:extLst>
            </p:cNvPr>
            <p:cNvSpPr/>
            <p:nvPr/>
          </p:nvSpPr>
          <p:spPr>
            <a:xfrm>
              <a:off x="6588563" y="4490744"/>
              <a:ext cx="533400" cy="533400"/>
            </a:xfrm>
            <a:prstGeom prst="ellipse">
              <a:avLst/>
            </a:prstGeom>
            <a:solidFill>
              <a:srgbClr val="0070C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9" name="Oval 98">
              <a:extLst>
                <a:ext uri="{FF2B5EF4-FFF2-40B4-BE49-F238E27FC236}">
                  <a16:creationId xmlns:a16="http://schemas.microsoft.com/office/drawing/2014/main" id="{DC8D7383-9EFF-6623-AD08-02FC1F1D86BE}"/>
                </a:ext>
              </a:extLst>
            </p:cNvPr>
            <p:cNvSpPr/>
            <p:nvPr/>
          </p:nvSpPr>
          <p:spPr>
            <a:xfrm>
              <a:off x="1483163" y="4414544"/>
              <a:ext cx="533400" cy="533400"/>
            </a:xfrm>
            <a:prstGeom prst="ellipse">
              <a:avLst/>
            </a:prstGeom>
            <a:solidFill>
              <a:schemeClr val="accent6"/>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8" name="Content Placeholder 2">
            <a:extLst>
              <a:ext uri="{FF2B5EF4-FFF2-40B4-BE49-F238E27FC236}">
                <a16:creationId xmlns:a16="http://schemas.microsoft.com/office/drawing/2014/main" id="{EFA24B22-4ACE-1324-50CA-F44191FF093C}"/>
              </a:ext>
            </a:extLst>
          </p:cNvPr>
          <p:cNvSpPr txBox="1">
            <a:spLocks/>
          </p:cNvSpPr>
          <p:nvPr/>
        </p:nvSpPr>
        <p:spPr>
          <a:xfrm>
            <a:off x="457200" y="4934492"/>
            <a:ext cx="8229600" cy="1169442"/>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Font typeface="Wingdings 2"/>
              <a:buNone/>
            </a:pPr>
            <a:r>
              <a:rPr lang="en-US" dirty="0"/>
              <a:t>A graph could have multiple types of nodes and edges! </a:t>
            </a:r>
            <a:r>
              <a:rPr lang="en-US" b="1" dirty="0"/>
              <a:t>2 types of nodes + 2 types of edges</a:t>
            </a:r>
            <a:r>
              <a:rPr lang="en-US" dirty="0"/>
              <a:t>.</a:t>
            </a:r>
          </a:p>
        </p:txBody>
      </p:sp>
    </p:spTree>
    <p:extLst>
      <p:ext uri="{BB962C8B-B14F-4D97-AF65-F5344CB8AC3E}">
        <p14:creationId xmlns:p14="http://schemas.microsoft.com/office/powerpoint/2010/main" val="3844044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E24CA-8D73-C5A4-A4E9-1E522ECA3963}"/>
              </a:ext>
            </a:extLst>
          </p:cNvPr>
          <p:cNvSpPr>
            <a:spLocks noGrp="1"/>
          </p:cNvSpPr>
          <p:nvPr>
            <p:ph type="title"/>
          </p:nvPr>
        </p:nvSpPr>
        <p:spPr/>
        <p:txBody>
          <a:bodyPr>
            <a:normAutofit fontScale="90000"/>
          </a:bodyPr>
          <a:lstStyle/>
          <a:p>
            <a:r>
              <a:rPr lang="en-US" dirty="0"/>
              <a:t>Heterogeneous Graphs: Motivation</a:t>
            </a:r>
          </a:p>
        </p:txBody>
      </p:sp>
      <p:sp>
        <p:nvSpPr>
          <p:cNvPr id="4" name="Date Placeholder 3">
            <a:extLst>
              <a:ext uri="{FF2B5EF4-FFF2-40B4-BE49-F238E27FC236}">
                <a16:creationId xmlns:a16="http://schemas.microsoft.com/office/drawing/2014/main" id="{28AA7EE4-9F82-42E3-8273-14F21CEB30D6}"/>
              </a:ext>
            </a:extLst>
          </p:cNvPr>
          <p:cNvSpPr>
            <a:spLocks noGrp="1"/>
          </p:cNvSpPr>
          <p:nvPr>
            <p:ph type="dt" sz="half" idx="10"/>
          </p:nvPr>
        </p:nvSpPr>
        <p:spPr/>
        <p:txBody>
          <a:bodyPr/>
          <a:lstStyle/>
          <a:p>
            <a:fld id="{8668109C-DBB1-0C40-BB7C-3AE0A686B461}" type="datetime1">
              <a:rPr lang="en-US" smtClean="0"/>
              <a:t>10/20/24</a:t>
            </a:fld>
            <a:endParaRPr lang="en-US"/>
          </a:p>
        </p:txBody>
      </p:sp>
      <p:sp>
        <p:nvSpPr>
          <p:cNvPr id="5" name="Footer Placeholder 4">
            <a:extLst>
              <a:ext uri="{FF2B5EF4-FFF2-40B4-BE49-F238E27FC236}">
                <a16:creationId xmlns:a16="http://schemas.microsoft.com/office/drawing/2014/main" id="{D31F26DC-F50D-B65E-317B-359D69D6BC35}"/>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07C01043-3DC8-DA7B-1CB7-C55B54FC5F5B}"/>
              </a:ext>
            </a:extLst>
          </p:cNvPr>
          <p:cNvSpPr>
            <a:spLocks noGrp="1"/>
          </p:cNvSpPr>
          <p:nvPr>
            <p:ph type="sldNum" sz="quarter" idx="12"/>
          </p:nvPr>
        </p:nvSpPr>
        <p:spPr/>
        <p:txBody>
          <a:bodyPr/>
          <a:lstStyle/>
          <a:p>
            <a:fld id="{19B12225-5612-419B-A8D5-4B8EEE4C217E}" type="slidenum">
              <a:rPr lang="en-US" smtClean="0"/>
              <a:pPr/>
              <a:t>9</a:t>
            </a:fld>
            <a:endParaRPr lang="en-US"/>
          </a:p>
        </p:txBody>
      </p:sp>
      <p:grpSp>
        <p:nvGrpSpPr>
          <p:cNvPr id="84" name="Group 83">
            <a:extLst>
              <a:ext uri="{FF2B5EF4-FFF2-40B4-BE49-F238E27FC236}">
                <a16:creationId xmlns:a16="http://schemas.microsoft.com/office/drawing/2014/main" id="{5CBE1B47-02B8-F6AC-A7CC-EB102169DD08}"/>
              </a:ext>
            </a:extLst>
          </p:cNvPr>
          <p:cNvGrpSpPr/>
          <p:nvPr/>
        </p:nvGrpSpPr>
        <p:grpSpPr>
          <a:xfrm>
            <a:off x="2656991" y="1967797"/>
            <a:ext cx="3830018" cy="2484336"/>
            <a:chOff x="1483163" y="2814344"/>
            <a:chExt cx="5638800" cy="3657600"/>
          </a:xfrm>
        </p:grpSpPr>
        <p:grpSp>
          <p:nvGrpSpPr>
            <p:cNvPr id="90" name="Group 89">
              <a:extLst>
                <a:ext uri="{FF2B5EF4-FFF2-40B4-BE49-F238E27FC236}">
                  <a16:creationId xmlns:a16="http://schemas.microsoft.com/office/drawing/2014/main" id="{F4318338-B1CD-93E6-04CD-A882D1540121}"/>
                </a:ext>
              </a:extLst>
            </p:cNvPr>
            <p:cNvGrpSpPr/>
            <p:nvPr/>
          </p:nvGrpSpPr>
          <p:grpSpPr>
            <a:xfrm>
              <a:off x="1749863" y="3081044"/>
              <a:ext cx="5105400" cy="3162300"/>
              <a:chOff x="2247900" y="1409700"/>
              <a:chExt cx="5105400" cy="3162300"/>
            </a:xfrm>
          </p:grpSpPr>
          <p:cxnSp>
            <p:nvCxnSpPr>
              <p:cNvPr id="100" name="Straight Connector 99">
                <a:extLst>
                  <a:ext uri="{FF2B5EF4-FFF2-40B4-BE49-F238E27FC236}">
                    <a16:creationId xmlns:a16="http://schemas.microsoft.com/office/drawing/2014/main" id="{47CD0A5C-E8F4-8E05-4CE5-C932BEDD1D31}"/>
                  </a:ext>
                </a:extLst>
              </p:cNvPr>
              <p:cNvCxnSpPr/>
              <p:nvPr/>
            </p:nvCxnSpPr>
            <p:spPr>
              <a:xfrm>
                <a:off x="2933700" y="1600200"/>
                <a:ext cx="1066800" cy="1752600"/>
              </a:xfrm>
              <a:prstGeom prst="line">
                <a:avLst/>
              </a:prstGeom>
              <a:noFill/>
              <a:ln w="76200" cap="flat" cmpd="sng" algn="ctr">
                <a:solidFill>
                  <a:schemeClr val="accent1">
                    <a:lumMod val="75000"/>
                  </a:schemeClr>
                </a:solidFill>
                <a:prstDash val="solid"/>
              </a:ln>
              <a:effectLst/>
            </p:spPr>
          </p:cxnSp>
          <p:cxnSp>
            <p:nvCxnSpPr>
              <p:cNvPr id="101" name="Straight Connector 100">
                <a:extLst>
                  <a:ext uri="{FF2B5EF4-FFF2-40B4-BE49-F238E27FC236}">
                    <a16:creationId xmlns:a16="http://schemas.microsoft.com/office/drawing/2014/main" id="{A2EFA423-E0EF-9E13-B0D4-00DDECD38E11}"/>
                  </a:ext>
                </a:extLst>
              </p:cNvPr>
              <p:cNvCxnSpPr/>
              <p:nvPr/>
            </p:nvCxnSpPr>
            <p:spPr>
              <a:xfrm flipH="1">
                <a:off x="4114800" y="2971800"/>
                <a:ext cx="1257300" cy="419100"/>
              </a:xfrm>
              <a:prstGeom prst="line">
                <a:avLst/>
              </a:prstGeom>
              <a:noFill/>
              <a:ln w="76200" cap="flat" cmpd="sng" algn="ctr">
                <a:solidFill>
                  <a:schemeClr val="accent4">
                    <a:lumMod val="75000"/>
                  </a:schemeClr>
                </a:solidFill>
                <a:prstDash val="solid"/>
              </a:ln>
              <a:effectLst/>
            </p:spPr>
          </p:cxnSp>
          <p:cxnSp>
            <p:nvCxnSpPr>
              <p:cNvPr id="102" name="Straight Connector 101">
                <a:extLst>
                  <a:ext uri="{FF2B5EF4-FFF2-40B4-BE49-F238E27FC236}">
                    <a16:creationId xmlns:a16="http://schemas.microsoft.com/office/drawing/2014/main" id="{2AD07C4B-0139-633E-E7F0-DF3ED1D2CB57}"/>
                  </a:ext>
                </a:extLst>
              </p:cNvPr>
              <p:cNvCxnSpPr/>
              <p:nvPr/>
            </p:nvCxnSpPr>
            <p:spPr>
              <a:xfrm>
                <a:off x="6242957" y="1763486"/>
                <a:ext cx="1110343" cy="1417864"/>
              </a:xfrm>
              <a:prstGeom prst="line">
                <a:avLst/>
              </a:prstGeom>
              <a:noFill/>
              <a:ln w="76200" cap="flat" cmpd="sng" algn="ctr">
                <a:solidFill>
                  <a:schemeClr val="accent4">
                    <a:lumMod val="75000"/>
                  </a:schemeClr>
                </a:solidFill>
                <a:prstDash val="solid"/>
              </a:ln>
              <a:effectLst/>
            </p:spPr>
          </p:cxnSp>
          <p:cxnSp>
            <p:nvCxnSpPr>
              <p:cNvPr id="103" name="Straight Connector 102">
                <a:extLst>
                  <a:ext uri="{FF2B5EF4-FFF2-40B4-BE49-F238E27FC236}">
                    <a16:creationId xmlns:a16="http://schemas.microsoft.com/office/drawing/2014/main" id="{C36C7142-9E9A-53CB-921F-41A5E01E6F6B}"/>
                  </a:ext>
                </a:extLst>
              </p:cNvPr>
              <p:cNvCxnSpPr/>
              <p:nvPr/>
            </p:nvCxnSpPr>
            <p:spPr>
              <a:xfrm flipH="1">
                <a:off x="5353050" y="1866900"/>
                <a:ext cx="971550" cy="1219200"/>
              </a:xfrm>
              <a:prstGeom prst="line">
                <a:avLst/>
              </a:prstGeom>
              <a:noFill/>
              <a:ln w="76200" cap="flat" cmpd="sng" algn="ctr">
                <a:solidFill>
                  <a:schemeClr val="accent4">
                    <a:lumMod val="75000"/>
                  </a:schemeClr>
                </a:solidFill>
                <a:prstDash val="solid"/>
              </a:ln>
              <a:effectLst/>
            </p:spPr>
          </p:cxnSp>
          <p:cxnSp>
            <p:nvCxnSpPr>
              <p:cNvPr id="104" name="Straight Connector 103">
                <a:extLst>
                  <a:ext uri="{FF2B5EF4-FFF2-40B4-BE49-F238E27FC236}">
                    <a16:creationId xmlns:a16="http://schemas.microsoft.com/office/drawing/2014/main" id="{9DDF9202-F10D-A571-D618-7488CF6C4F0C}"/>
                  </a:ext>
                </a:extLst>
              </p:cNvPr>
              <p:cNvCxnSpPr/>
              <p:nvPr/>
            </p:nvCxnSpPr>
            <p:spPr>
              <a:xfrm flipH="1">
                <a:off x="5334000" y="3086100"/>
                <a:ext cx="2019300" cy="38100"/>
              </a:xfrm>
              <a:prstGeom prst="line">
                <a:avLst/>
              </a:prstGeom>
              <a:noFill/>
              <a:ln w="76200" cap="flat" cmpd="sng" algn="ctr">
                <a:solidFill>
                  <a:schemeClr val="accent1">
                    <a:lumMod val="75000"/>
                  </a:schemeClr>
                </a:solidFill>
                <a:prstDash val="solid"/>
              </a:ln>
              <a:effectLst/>
            </p:spPr>
          </p:cxnSp>
          <p:cxnSp>
            <p:nvCxnSpPr>
              <p:cNvPr id="105" name="Straight Connector 104">
                <a:extLst>
                  <a:ext uri="{FF2B5EF4-FFF2-40B4-BE49-F238E27FC236}">
                    <a16:creationId xmlns:a16="http://schemas.microsoft.com/office/drawing/2014/main" id="{E7F195BD-A09E-C3E3-D1F5-D25E3DEAF775}"/>
                  </a:ext>
                </a:extLst>
              </p:cNvPr>
              <p:cNvCxnSpPr/>
              <p:nvPr/>
            </p:nvCxnSpPr>
            <p:spPr>
              <a:xfrm flipH="1" flipV="1">
                <a:off x="5486400" y="3086100"/>
                <a:ext cx="495300" cy="1447800"/>
              </a:xfrm>
              <a:prstGeom prst="line">
                <a:avLst/>
              </a:prstGeom>
              <a:noFill/>
              <a:ln w="76200" cap="flat" cmpd="sng" algn="ctr">
                <a:solidFill>
                  <a:schemeClr val="accent1">
                    <a:lumMod val="75000"/>
                  </a:schemeClr>
                </a:solidFill>
                <a:prstDash val="solid"/>
              </a:ln>
              <a:effectLst/>
            </p:spPr>
          </p:cxnSp>
          <p:cxnSp>
            <p:nvCxnSpPr>
              <p:cNvPr id="106" name="Straight Connector 105">
                <a:extLst>
                  <a:ext uri="{FF2B5EF4-FFF2-40B4-BE49-F238E27FC236}">
                    <a16:creationId xmlns:a16="http://schemas.microsoft.com/office/drawing/2014/main" id="{38B785C1-1E7D-CABF-9593-3245B5AED3B0}"/>
                  </a:ext>
                </a:extLst>
              </p:cNvPr>
              <p:cNvCxnSpPr/>
              <p:nvPr/>
            </p:nvCxnSpPr>
            <p:spPr>
              <a:xfrm flipV="1">
                <a:off x="6057900" y="3086100"/>
                <a:ext cx="1295400" cy="1485900"/>
              </a:xfrm>
              <a:prstGeom prst="line">
                <a:avLst/>
              </a:prstGeom>
              <a:noFill/>
              <a:ln w="76200" cap="flat" cmpd="sng" algn="ctr">
                <a:solidFill>
                  <a:schemeClr val="accent4">
                    <a:lumMod val="75000"/>
                  </a:schemeClr>
                </a:solidFill>
                <a:prstDash val="solid"/>
              </a:ln>
              <a:effectLst/>
            </p:spPr>
          </p:cxnSp>
          <p:cxnSp>
            <p:nvCxnSpPr>
              <p:cNvPr id="107" name="Straight Connector 106">
                <a:extLst>
                  <a:ext uri="{FF2B5EF4-FFF2-40B4-BE49-F238E27FC236}">
                    <a16:creationId xmlns:a16="http://schemas.microsoft.com/office/drawing/2014/main" id="{438A3349-FE56-09D5-F4C1-A1313525C883}"/>
                  </a:ext>
                </a:extLst>
              </p:cNvPr>
              <p:cNvCxnSpPr/>
              <p:nvPr/>
            </p:nvCxnSpPr>
            <p:spPr>
              <a:xfrm flipV="1">
                <a:off x="3931729" y="1409700"/>
                <a:ext cx="945071" cy="1905000"/>
              </a:xfrm>
              <a:prstGeom prst="line">
                <a:avLst/>
              </a:prstGeom>
              <a:noFill/>
              <a:ln w="76200" cap="flat" cmpd="sng" algn="ctr">
                <a:solidFill>
                  <a:schemeClr val="accent1">
                    <a:lumMod val="75000"/>
                  </a:schemeClr>
                </a:solidFill>
                <a:prstDash val="solid"/>
              </a:ln>
              <a:effectLst/>
            </p:spPr>
          </p:cxnSp>
          <p:cxnSp>
            <p:nvCxnSpPr>
              <p:cNvPr id="108" name="Straight Connector 107">
                <a:extLst>
                  <a:ext uri="{FF2B5EF4-FFF2-40B4-BE49-F238E27FC236}">
                    <a16:creationId xmlns:a16="http://schemas.microsoft.com/office/drawing/2014/main" id="{1F25231E-47C7-00BA-0546-48FA2BD28C1C}"/>
                  </a:ext>
                </a:extLst>
              </p:cNvPr>
              <p:cNvCxnSpPr/>
              <p:nvPr/>
            </p:nvCxnSpPr>
            <p:spPr>
              <a:xfrm flipH="1" flipV="1">
                <a:off x="2247900" y="3009900"/>
                <a:ext cx="1683829" cy="381000"/>
              </a:xfrm>
              <a:prstGeom prst="line">
                <a:avLst/>
              </a:prstGeom>
              <a:noFill/>
              <a:ln w="76200" cap="flat" cmpd="sng" algn="ctr">
                <a:solidFill>
                  <a:schemeClr val="accent4">
                    <a:lumMod val="75000"/>
                  </a:schemeClr>
                </a:solidFill>
                <a:prstDash val="solid"/>
              </a:ln>
              <a:effectLst/>
            </p:spPr>
          </p:cxnSp>
          <p:cxnSp>
            <p:nvCxnSpPr>
              <p:cNvPr id="109" name="Straight Connector 108">
                <a:extLst>
                  <a:ext uri="{FF2B5EF4-FFF2-40B4-BE49-F238E27FC236}">
                    <a16:creationId xmlns:a16="http://schemas.microsoft.com/office/drawing/2014/main" id="{1B6ECC31-FBB1-FFD5-C401-D6B9A4DBE12D}"/>
                  </a:ext>
                </a:extLst>
              </p:cNvPr>
              <p:cNvCxnSpPr/>
              <p:nvPr/>
            </p:nvCxnSpPr>
            <p:spPr>
              <a:xfrm flipH="1">
                <a:off x="2247900" y="1409700"/>
                <a:ext cx="2590800" cy="1562100"/>
              </a:xfrm>
              <a:prstGeom prst="line">
                <a:avLst/>
              </a:prstGeom>
              <a:noFill/>
              <a:ln w="76200" cap="flat" cmpd="sng" algn="ctr">
                <a:solidFill>
                  <a:schemeClr val="accent1">
                    <a:lumMod val="75000"/>
                  </a:schemeClr>
                </a:solidFill>
                <a:prstDash val="solid"/>
              </a:ln>
              <a:effectLst/>
            </p:spPr>
          </p:cxnSp>
          <p:cxnSp>
            <p:nvCxnSpPr>
              <p:cNvPr id="110" name="Straight Connector 109">
                <a:extLst>
                  <a:ext uri="{FF2B5EF4-FFF2-40B4-BE49-F238E27FC236}">
                    <a16:creationId xmlns:a16="http://schemas.microsoft.com/office/drawing/2014/main" id="{0B481029-7CC6-B309-5C4D-BB1AB6270989}"/>
                  </a:ext>
                </a:extLst>
              </p:cNvPr>
              <p:cNvCxnSpPr/>
              <p:nvPr/>
            </p:nvCxnSpPr>
            <p:spPr>
              <a:xfrm flipH="1">
                <a:off x="2247900" y="1562100"/>
                <a:ext cx="647700" cy="1409700"/>
              </a:xfrm>
              <a:prstGeom prst="line">
                <a:avLst/>
              </a:prstGeom>
              <a:noFill/>
              <a:ln w="76200" cap="flat" cmpd="sng" algn="ctr">
                <a:solidFill>
                  <a:schemeClr val="accent4">
                    <a:lumMod val="75000"/>
                  </a:schemeClr>
                </a:solidFill>
                <a:prstDash val="solid"/>
              </a:ln>
              <a:effectLst/>
            </p:spPr>
          </p:cxnSp>
          <p:cxnSp>
            <p:nvCxnSpPr>
              <p:cNvPr id="111" name="Straight Connector 110">
                <a:extLst>
                  <a:ext uri="{FF2B5EF4-FFF2-40B4-BE49-F238E27FC236}">
                    <a16:creationId xmlns:a16="http://schemas.microsoft.com/office/drawing/2014/main" id="{87B3D938-7192-CA30-7592-E187F0CB2069}"/>
                  </a:ext>
                </a:extLst>
              </p:cNvPr>
              <p:cNvCxnSpPr/>
              <p:nvPr/>
            </p:nvCxnSpPr>
            <p:spPr>
              <a:xfrm flipH="1">
                <a:off x="3200400" y="3390900"/>
                <a:ext cx="800100" cy="1104900"/>
              </a:xfrm>
              <a:prstGeom prst="line">
                <a:avLst/>
              </a:prstGeom>
              <a:noFill/>
              <a:ln w="76200" cap="flat" cmpd="sng" algn="ctr">
                <a:solidFill>
                  <a:schemeClr val="accent4">
                    <a:lumMod val="75000"/>
                  </a:schemeClr>
                </a:solidFill>
                <a:prstDash val="solid"/>
              </a:ln>
              <a:effectLst/>
            </p:spPr>
          </p:cxnSp>
          <p:cxnSp>
            <p:nvCxnSpPr>
              <p:cNvPr id="112" name="Straight Connector 111">
                <a:extLst>
                  <a:ext uri="{FF2B5EF4-FFF2-40B4-BE49-F238E27FC236}">
                    <a16:creationId xmlns:a16="http://schemas.microsoft.com/office/drawing/2014/main" id="{1ECEDE71-487C-2EFE-E5A9-0FF8DE8516D1}"/>
                  </a:ext>
                </a:extLst>
              </p:cNvPr>
              <p:cNvCxnSpPr/>
              <p:nvPr/>
            </p:nvCxnSpPr>
            <p:spPr>
              <a:xfrm>
                <a:off x="2247900" y="3009900"/>
                <a:ext cx="838200" cy="1524000"/>
              </a:xfrm>
              <a:prstGeom prst="line">
                <a:avLst/>
              </a:prstGeom>
              <a:noFill/>
              <a:ln w="76200" cap="flat" cmpd="sng" algn="ctr">
                <a:solidFill>
                  <a:schemeClr val="accent1">
                    <a:lumMod val="75000"/>
                  </a:schemeClr>
                </a:solidFill>
                <a:prstDash val="solid"/>
              </a:ln>
              <a:effectLst/>
            </p:spPr>
          </p:cxnSp>
          <p:cxnSp>
            <p:nvCxnSpPr>
              <p:cNvPr id="113" name="Straight Connector 112">
                <a:extLst>
                  <a:ext uri="{FF2B5EF4-FFF2-40B4-BE49-F238E27FC236}">
                    <a16:creationId xmlns:a16="http://schemas.microsoft.com/office/drawing/2014/main" id="{C307CC8F-10F8-CA33-9576-0EA71AB13019}"/>
                  </a:ext>
                </a:extLst>
              </p:cNvPr>
              <p:cNvCxnSpPr/>
              <p:nvPr/>
            </p:nvCxnSpPr>
            <p:spPr>
              <a:xfrm>
                <a:off x="3200400" y="4495800"/>
                <a:ext cx="2857500" cy="38100"/>
              </a:xfrm>
              <a:prstGeom prst="line">
                <a:avLst/>
              </a:prstGeom>
              <a:noFill/>
              <a:ln w="76200" cap="flat" cmpd="sng" algn="ctr">
                <a:solidFill>
                  <a:schemeClr val="accent4">
                    <a:lumMod val="75000"/>
                  </a:schemeClr>
                </a:solidFill>
                <a:prstDash val="solid"/>
              </a:ln>
              <a:effectLst/>
            </p:spPr>
          </p:cxnSp>
        </p:grpSp>
        <p:sp>
          <p:nvSpPr>
            <p:cNvPr id="91" name="Oval 90">
              <a:extLst>
                <a:ext uri="{FF2B5EF4-FFF2-40B4-BE49-F238E27FC236}">
                  <a16:creationId xmlns:a16="http://schemas.microsoft.com/office/drawing/2014/main" id="{3B645C0B-B954-5D22-E4DD-81B9DD710A95}"/>
                </a:ext>
              </a:extLst>
            </p:cNvPr>
            <p:cNvSpPr/>
            <p:nvPr/>
          </p:nvSpPr>
          <p:spPr>
            <a:xfrm>
              <a:off x="2168963" y="2966744"/>
              <a:ext cx="533400" cy="533400"/>
            </a:xfrm>
            <a:prstGeom prst="ellipse">
              <a:avLst/>
            </a:prstGeom>
            <a:solidFill>
              <a:schemeClr val="accent6"/>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2" name="Oval 91">
              <a:extLst>
                <a:ext uri="{FF2B5EF4-FFF2-40B4-BE49-F238E27FC236}">
                  <a16:creationId xmlns:a16="http://schemas.microsoft.com/office/drawing/2014/main" id="{8383614E-62DB-13D6-B666-F99A045DC911}"/>
                </a:ext>
              </a:extLst>
            </p:cNvPr>
            <p:cNvSpPr/>
            <p:nvPr/>
          </p:nvSpPr>
          <p:spPr>
            <a:xfrm>
              <a:off x="4073963" y="2814344"/>
              <a:ext cx="533400" cy="533400"/>
            </a:xfrm>
            <a:prstGeom prst="ellipse">
              <a:avLst/>
            </a:prstGeom>
            <a:solidFill>
              <a:schemeClr val="accent6"/>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3" name="Oval 92">
              <a:extLst>
                <a:ext uri="{FF2B5EF4-FFF2-40B4-BE49-F238E27FC236}">
                  <a16:creationId xmlns:a16="http://schemas.microsoft.com/office/drawing/2014/main" id="{9EB06D47-B712-638A-97DF-442E429EEEC7}"/>
                </a:ext>
              </a:extLst>
            </p:cNvPr>
            <p:cNvSpPr/>
            <p:nvPr/>
          </p:nvSpPr>
          <p:spPr>
            <a:xfrm>
              <a:off x="3235763" y="4795544"/>
              <a:ext cx="533400" cy="533400"/>
            </a:xfrm>
            <a:prstGeom prst="ellipse">
              <a:avLst/>
            </a:prstGeom>
            <a:solidFill>
              <a:schemeClr val="accent6"/>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4" name="Oval 93">
              <a:extLst>
                <a:ext uri="{FF2B5EF4-FFF2-40B4-BE49-F238E27FC236}">
                  <a16:creationId xmlns:a16="http://schemas.microsoft.com/office/drawing/2014/main" id="{E902DA1B-3809-9B7E-A826-874841C6A9F4}"/>
                </a:ext>
              </a:extLst>
            </p:cNvPr>
            <p:cNvSpPr/>
            <p:nvPr/>
          </p:nvSpPr>
          <p:spPr>
            <a:xfrm>
              <a:off x="4607363" y="4414544"/>
              <a:ext cx="533400" cy="533400"/>
            </a:xfrm>
            <a:prstGeom prst="ellipse">
              <a:avLst/>
            </a:prstGeom>
            <a:solidFill>
              <a:srgbClr val="0070C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5" name="Oval 94">
              <a:extLst>
                <a:ext uri="{FF2B5EF4-FFF2-40B4-BE49-F238E27FC236}">
                  <a16:creationId xmlns:a16="http://schemas.microsoft.com/office/drawing/2014/main" id="{5F308BFA-C994-1111-3A1B-3DE5B8D43C32}"/>
                </a:ext>
              </a:extLst>
            </p:cNvPr>
            <p:cNvSpPr/>
            <p:nvPr/>
          </p:nvSpPr>
          <p:spPr>
            <a:xfrm>
              <a:off x="2397563" y="5862344"/>
              <a:ext cx="533400" cy="533400"/>
            </a:xfrm>
            <a:prstGeom prst="ellipse">
              <a:avLst/>
            </a:prstGeom>
            <a:solidFill>
              <a:schemeClr val="accent6"/>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6" name="Oval 95">
              <a:extLst>
                <a:ext uri="{FF2B5EF4-FFF2-40B4-BE49-F238E27FC236}">
                  <a16:creationId xmlns:a16="http://schemas.microsoft.com/office/drawing/2014/main" id="{765D665C-D623-70D9-747A-8CD16857DD8B}"/>
                </a:ext>
              </a:extLst>
            </p:cNvPr>
            <p:cNvSpPr/>
            <p:nvPr/>
          </p:nvSpPr>
          <p:spPr>
            <a:xfrm>
              <a:off x="5597963" y="3271544"/>
              <a:ext cx="533400" cy="533400"/>
            </a:xfrm>
            <a:prstGeom prst="ellipse">
              <a:avLst/>
            </a:prstGeom>
            <a:solidFill>
              <a:srgbClr val="0070C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7" name="Oval 96">
              <a:extLst>
                <a:ext uri="{FF2B5EF4-FFF2-40B4-BE49-F238E27FC236}">
                  <a16:creationId xmlns:a16="http://schemas.microsoft.com/office/drawing/2014/main" id="{FD421BA8-04E7-E43C-643A-01902AB7511F}"/>
                </a:ext>
              </a:extLst>
            </p:cNvPr>
            <p:cNvSpPr/>
            <p:nvPr/>
          </p:nvSpPr>
          <p:spPr>
            <a:xfrm>
              <a:off x="5216963" y="5938544"/>
              <a:ext cx="533400" cy="533400"/>
            </a:xfrm>
            <a:prstGeom prst="ellipse">
              <a:avLst/>
            </a:prstGeom>
            <a:solidFill>
              <a:srgbClr val="0070C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8" name="Oval 97">
              <a:extLst>
                <a:ext uri="{FF2B5EF4-FFF2-40B4-BE49-F238E27FC236}">
                  <a16:creationId xmlns:a16="http://schemas.microsoft.com/office/drawing/2014/main" id="{1E0096A2-DACE-A614-C465-1AE042AB41ED}"/>
                </a:ext>
              </a:extLst>
            </p:cNvPr>
            <p:cNvSpPr/>
            <p:nvPr/>
          </p:nvSpPr>
          <p:spPr>
            <a:xfrm>
              <a:off x="6588563" y="4490744"/>
              <a:ext cx="533400" cy="533400"/>
            </a:xfrm>
            <a:prstGeom prst="ellipse">
              <a:avLst/>
            </a:prstGeom>
            <a:solidFill>
              <a:srgbClr val="0070C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9" name="Oval 98">
              <a:extLst>
                <a:ext uri="{FF2B5EF4-FFF2-40B4-BE49-F238E27FC236}">
                  <a16:creationId xmlns:a16="http://schemas.microsoft.com/office/drawing/2014/main" id="{DC8D7383-9EFF-6623-AD08-02FC1F1D86BE}"/>
                </a:ext>
              </a:extLst>
            </p:cNvPr>
            <p:cNvSpPr/>
            <p:nvPr/>
          </p:nvSpPr>
          <p:spPr>
            <a:xfrm>
              <a:off x="1483163" y="4414544"/>
              <a:ext cx="533400" cy="533400"/>
            </a:xfrm>
            <a:prstGeom prst="ellipse">
              <a:avLst/>
            </a:prstGeom>
            <a:solidFill>
              <a:schemeClr val="accent6"/>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8" name="Content Placeholder 2">
            <a:extLst>
              <a:ext uri="{FF2B5EF4-FFF2-40B4-BE49-F238E27FC236}">
                <a16:creationId xmlns:a16="http://schemas.microsoft.com/office/drawing/2014/main" id="{EFA24B22-4ACE-1324-50CA-F44191FF093C}"/>
              </a:ext>
            </a:extLst>
          </p:cNvPr>
          <p:cNvSpPr txBox="1">
            <a:spLocks/>
          </p:cNvSpPr>
          <p:nvPr/>
        </p:nvSpPr>
        <p:spPr>
          <a:xfrm>
            <a:off x="418383" y="4400376"/>
            <a:ext cx="8229600" cy="2335889"/>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Font typeface="Wingdings 2"/>
              <a:buNone/>
            </a:pPr>
            <a:r>
              <a:rPr lang="en-US" b="1" dirty="0"/>
              <a:t>Relation types: </a:t>
            </a:r>
            <a:r>
              <a:rPr lang="en-US" dirty="0"/>
              <a:t>(</a:t>
            </a:r>
            <a:r>
              <a:rPr lang="en-US" dirty="0" err="1"/>
              <a:t>node_start</a:t>
            </a:r>
            <a:r>
              <a:rPr lang="en-US" dirty="0"/>
              <a:t>, edge, </a:t>
            </a:r>
            <a:r>
              <a:rPr lang="en-US" dirty="0" err="1"/>
              <a:t>node_end</a:t>
            </a:r>
            <a:r>
              <a:rPr lang="en-US" dirty="0"/>
              <a:t>)</a:t>
            </a:r>
          </a:p>
          <a:p>
            <a:r>
              <a:rPr lang="en-US" sz="2800" dirty="0"/>
              <a:t>We use </a:t>
            </a:r>
            <a:r>
              <a:rPr lang="en-US" sz="2800" b="1" dirty="0">
                <a:solidFill>
                  <a:srgbClr val="C00000"/>
                </a:solidFill>
              </a:rPr>
              <a:t>relation type to describe an edge </a:t>
            </a:r>
            <a:r>
              <a:rPr lang="en-US" sz="2800" dirty="0"/>
              <a:t>(as opposed to edge type)</a:t>
            </a:r>
          </a:p>
          <a:p>
            <a:r>
              <a:rPr lang="en-US" sz="2800" dirty="0"/>
              <a:t>Relation type better captures the interaction between nodes and edges</a:t>
            </a:r>
          </a:p>
        </p:txBody>
      </p:sp>
      <p:sp>
        <p:nvSpPr>
          <p:cNvPr id="9" name="TextBox 8">
            <a:extLst>
              <a:ext uri="{FF2B5EF4-FFF2-40B4-BE49-F238E27FC236}">
                <a16:creationId xmlns:a16="http://schemas.microsoft.com/office/drawing/2014/main" id="{FF9098D7-5EAC-144E-DB1E-3F5EC8444048}"/>
              </a:ext>
            </a:extLst>
          </p:cNvPr>
          <p:cNvSpPr txBox="1"/>
          <p:nvPr/>
        </p:nvSpPr>
        <p:spPr>
          <a:xfrm>
            <a:off x="290910" y="2445124"/>
            <a:ext cx="2223750" cy="369332"/>
          </a:xfrm>
          <a:prstGeom prst="rect">
            <a:avLst/>
          </a:prstGeom>
          <a:noFill/>
        </p:spPr>
        <p:txBody>
          <a:bodyPr wrap="none" rtlCol="0">
            <a:spAutoFit/>
          </a:bodyPr>
          <a:lstStyle/>
          <a:p>
            <a:r>
              <a:rPr lang="en-US" dirty="0">
                <a:latin typeface="Arial" pitchFamily="34" charset="0"/>
                <a:cs typeface="Arial" pitchFamily="34" charset="0"/>
              </a:rPr>
              <a:t>(Paper, Cite, Paper)</a:t>
            </a:r>
          </a:p>
        </p:txBody>
      </p:sp>
      <p:sp>
        <p:nvSpPr>
          <p:cNvPr id="10" name="TextBox 9">
            <a:extLst>
              <a:ext uri="{FF2B5EF4-FFF2-40B4-BE49-F238E27FC236}">
                <a16:creationId xmlns:a16="http://schemas.microsoft.com/office/drawing/2014/main" id="{42F929B7-2458-A853-ED60-765BA705601F}"/>
              </a:ext>
            </a:extLst>
          </p:cNvPr>
          <p:cNvSpPr txBox="1"/>
          <p:nvPr/>
        </p:nvSpPr>
        <p:spPr>
          <a:xfrm>
            <a:off x="297063" y="2924870"/>
            <a:ext cx="2236574" cy="369332"/>
          </a:xfrm>
          <a:prstGeom prst="rect">
            <a:avLst/>
          </a:prstGeom>
          <a:noFill/>
        </p:spPr>
        <p:txBody>
          <a:bodyPr wrap="none" rtlCol="0">
            <a:spAutoFit/>
          </a:bodyPr>
          <a:lstStyle/>
          <a:p>
            <a:r>
              <a:rPr lang="en-US" dirty="0">
                <a:latin typeface="Arial" pitchFamily="34" charset="0"/>
                <a:cs typeface="Arial" pitchFamily="34" charset="0"/>
              </a:rPr>
              <a:t>(Paper, Like, Paper)</a:t>
            </a:r>
          </a:p>
        </p:txBody>
      </p:sp>
      <p:sp>
        <p:nvSpPr>
          <p:cNvPr id="11" name="TextBox 10">
            <a:extLst>
              <a:ext uri="{FF2B5EF4-FFF2-40B4-BE49-F238E27FC236}">
                <a16:creationId xmlns:a16="http://schemas.microsoft.com/office/drawing/2014/main" id="{B83D94A8-017B-C693-71CB-D39866452716}"/>
              </a:ext>
            </a:extLst>
          </p:cNvPr>
          <p:cNvSpPr txBox="1"/>
          <p:nvPr/>
        </p:nvSpPr>
        <p:spPr>
          <a:xfrm>
            <a:off x="293094" y="3371394"/>
            <a:ext cx="2275110" cy="369332"/>
          </a:xfrm>
          <a:prstGeom prst="rect">
            <a:avLst/>
          </a:prstGeom>
          <a:noFill/>
        </p:spPr>
        <p:txBody>
          <a:bodyPr wrap="none" rtlCol="0">
            <a:spAutoFit/>
          </a:bodyPr>
          <a:lstStyle/>
          <a:p>
            <a:r>
              <a:rPr lang="en-US" dirty="0">
                <a:latin typeface="Arial" pitchFamily="34" charset="0"/>
                <a:cs typeface="Arial" pitchFamily="34" charset="0"/>
              </a:rPr>
              <a:t>(Paper, Cite, Author)</a:t>
            </a:r>
          </a:p>
        </p:txBody>
      </p:sp>
      <p:sp>
        <p:nvSpPr>
          <p:cNvPr id="12" name="TextBox 11">
            <a:extLst>
              <a:ext uri="{FF2B5EF4-FFF2-40B4-BE49-F238E27FC236}">
                <a16:creationId xmlns:a16="http://schemas.microsoft.com/office/drawing/2014/main" id="{EB5DF3B5-4D3F-C7AF-D89A-D5EC15D82912}"/>
              </a:ext>
            </a:extLst>
          </p:cNvPr>
          <p:cNvSpPr txBox="1"/>
          <p:nvPr/>
        </p:nvSpPr>
        <p:spPr>
          <a:xfrm>
            <a:off x="282534" y="3817562"/>
            <a:ext cx="2287934" cy="369332"/>
          </a:xfrm>
          <a:prstGeom prst="rect">
            <a:avLst/>
          </a:prstGeom>
          <a:noFill/>
        </p:spPr>
        <p:txBody>
          <a:bodyPr wrap="none" rtlCol="0">
            <a:spAutoFit/>
          </a:bodyPr>
          <a:lstStyle/>
          <a:p>
            <a:r>
              <a:rPr lang="en-US" dirty="0">
                <a:latin typeface="Arial" pitchFamily="34" charset="0"/>
                <a:cs typeface="Arial" pitchFamily="34" charset="0"/>
              </a:rPr>
              <a:t>(Paper, Like, Author)</a:t>
            </a:r>
          </a:p>
        </p:txBody>
      </p:sp>
      <p:sp>
        <p:nvSpPr>
          <p:cNvPr id="13" name="TextBox 12">
            <a:extLst>
              <a:ext uri="{FF2B5EF4-FFF2-40B4-BE49-F238E27FC236}">
                <a16:creationId xmlns:a16="http://schemas.microsoft.com/office/drawing/2014/main" id="{EF9E7F04-0165-3F0B-076B-81A96C04D86C}"/>
              </a:ext>
            </a:extLst>
          </p:cNvPr>
          <p:cNvSpPr txBox="1"/>
          <p:nvPr/>
        </p:nvSpPr>
        <p:spPr>
          <a:xfrm>
            <a:off x="6716289" y="2431893"/>
            <a:ext cx="2339230" cy="369332"/>
          </a:xfrm>
          <a:prstGeom prst="rect">
            <a:avLst/>
          </a:prstGeom>
          <a:noFill/>
        </p:spPr>
        <p:txBody>
          <a:bodyPr wrap="none" rtlCol="0">
            <a:spAutoFit/>
          </a:bodyPr>
          <a:lstStyle/>
          <a:p>
            <a:r>
              <a:rPr lang="en-US" dirty="0">
                <a:latin typeface="Arial" pitchFamily="34" charset="0"/>
                <a:cs typeface="Arial" pitchFamily="34" charset="0"/>
              </a:rPr>
              <a:t>(Author, Cite, Author)</a:t>
            </a:r>
          </a:p>
        </p:txBody>
      </p:sp>
      <p:sp>
        <p:nvSpPr>
          <p:cNvPr id="14" name="TextBox 13">
            <a:extLst>
              <a:ext uri="{FF2B5EF4-FFF2-40B4-BE49-F238E27FC236}">
                <a16:creationId xmlns:a16="http://schemas.microsoft.com/office/drawing/2014/main" id="{64FC0A9C-2D16-E19B-A45F-5FC5F53DC610}"/>
              </a:ext>
            </a:extLst>
          </p:cNvPr>
          <p:cNvSpPr txBox="1"/>
          <p:nvPr/>
        </p:nvSpPr>
        <p:spPr>
          <a:xfrm>
            <a:off x="6716289" y="2891648"/>
            <a:ext cx="2352054" cy="369332"/>
          </a:xfrm>
          <a:prstGeom prst="rect">
            <a:avLst/>
          </a:prstGeom>
          <a:noFill/>
        </p:spPr>
        <p:txBody>
          <a:bodyPr wrap="none" rtlCol="0">
            <a:spAutoFit/>
          </a:bodyPr>
          <a:lstStyle/>
          <a:p>
            <a:r>
              <a:rPr lang="en-US" dirty="0">
                <a:latin typeface="Arial" pitchFamily="34" charset="0"/>
                <a:cs typeface="Arial" pitchFamily="34" charset="0"/>
              </a:rPr>
              <a:t>(Author, Like, Author)</a:t>
            </a:r>
          </a:p>
        </p:txBody>
      </p:sp>
      <p:sp>
        <p:nvSpPr>
          <p:cNvPr id="15" name="TextBox 14">
            <a:extLst>
              <a:ext uri="{FF2B5EF4-FFF2-40B4-BE49-F238E27FC236}">
                <a16:creationId xmlns:a16="http://schemas.microsoft.com/office/drawing/2014/main" id="{E20D3883-49DD-D925-F5ED-F9FA8601174C}"/>
              </a:ext>
            </a:extLst>
          </p:cNvPr>
          <p:cNvSpPr txBox="1"/>
          <p:nvPr/>
        </p:nvSpPr>
        <p:spPr>
          <a:xfrm>
            <a:off x="6716289" y="3351403"/>
            <a:ext cx="2287870" cy="369332"/>
          </a:xfrm>
          <a:prstGeom prst="rect">
            <a:avLst/>
          </a:prstGeom>
          <a:noFill/>
        </p:spPr>
        <p:txBody>
          <a:bodyPr wrap="none" rtlCol="0">
            <a:spAutoFit/>
          </a:bodyPr>
          <a:lstStyle/>
          <a:p>
            <a:r>
              <a:rPr lang="en-US" dirty="0">
                <a:latin typeface="Arial" pitchFamily="34" charset="0"/>
                <a:cs typeface="Arial" pitchFamily="34" charset="0"/>
              </a:rPr>
              <a:t>(Author, Cite, Paper)</a:t>
            </a:r>
          </a:p>
        </p:txBody>
      </p:sp>
      <p:sp>
        <p:nvSpPr>
          <p:cNvPr id="16" name="TextBox 15">
            <a:extLst>
              <a:ext uri="{FF2B5EF4-FFF2-40B4-BE49-F238E27FC236}">
                <a16:creationId xmlns:a16="http://schemas.microsoft.com/office/drawing/2014/main" id="{FD1EB942-CA8B-FE61-0F9D-46FF85593D1F}"/>
              </a:ext>
            </a:extLst>
          </p:cNvPr>
          <p:cNvSpPr txBox="1"/>
          <p:nvPr/>
        </p:nvSpPr>
        <p:spPr>
          <a:xfrm>
            <a:off x="6716289" y="3811158"/>
            <a:ext cx="2300694" cy="369332"/>
          </a:xfrm>
          <a:prstGeom prst="rect">
            <a:avLst/>
          </a:prstGeom>
          <a:noFill/>
        </p:spPr>
        <p:txBody>
          <a:bodyPr wrap="none" rtlCol="0">
            <a:spAutoFit/>
          </a:bodyPr>
          <a:lstStyle/>
          <a:p>
            <a:r>
              <a:rPr lang="en-US" dirty="0">
                <a:latin typeface="Arial" pitchFamily="34" charset="0"/>
                <a:cs typeface="Arial" pitchFamily="34" charset="0"/>
              </a:rPr>
              <a:t>(Author, Like, Paper)</a:t>
            </a:r>
          </a:p>
        </p:txBody>
      </p:sp>
      <p:sp>
        <p:nvSpPr>
          <p:cNvPr id="3" name="Content Placeholder 2">
            <a:extLst>
              <a:ext uri="{FF2B5EF4-FFF2-40B4-BE49-F238E27FC236}">
                <a16:creationId xmlns:a16="http://schemas.microsoft.com/office/drawing/2014/main" id="{F2F8911B-A1AE-4908-5F0F-7B0A295E2ADD}"/>
              </a:ext>
            </a:extLst>
          </p:cNvPr>
          <p:cNvSpPr txBox="1">
            <a:spLocks/>
          </p:cNvSpPr>
          <p:nvPr/>
        </p:nvSpPr>
        <p:spPr>
          <a:xfrm>
            <a:off x="2139362" y="1197516"/>
            <a:ext cx="4968791" cy="689089"/>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Font typeface="Wingdings 2"/>
              <a:buNone/>
            </a:pPr>
            <a:r>
              <a:rPr lang="en-US" b="1" dirty="0"/>
              <a:t>8 possible relation types!</a:t>
            </a:r>
            <a:endParaRPr lang="en-US" dirty="0"/>
          </a:p>
        </p:txBody>
      </p:sp>
    </p:spTree>
    <p:extLst>
      <p:ext uri="{BB962C8B-B14F-4D97-AF65-F5344CB8AC3E}">
        <p14:creationId xmlns:p14="http://schemas.microsoft.com/office/powerpoint/2010/main" val="1318382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P spid="16"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A5B21-85AC-40CD-95FA-196D23354962}"/>
              </a:ext>
            </a:extLst>
          </p:cNvPr>
          <p:cNvSpPr>
            <a:spLocks noGrp="1"/>
          </p:cNvSpPr>
          <p:nvPr>
            <p:ph type="title"/>
          </p:nvPr>
        </p:nvSpPr>
        <p:spPr/>
        <p:txBody>
          <a:bodyPr/>
          <a:lstStyle/>
          <a:p>
            <a:r>
              <a:rPr lang="en-US"/>
              <a:t>Heterogeneous Graphs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13E0A1A-885E-4824-BED0-1D70340C27F9}"/>
                  </a:ext>
                </a:extLst>
              </p:cNvPr>
              <p:cNvSpPr>
                <a:spLocks noGrp="1"/>
              </p:cNvSpPr>
              <p:nvPr>
                <p:ph idx="1"/>
              </p:nvPr>
            </p:nvSpPr>
            <p:spPr>
              <a:xfrm>
                <a:off x="252663" y="1295400"/>
                <a:ext cx="8583224" cy="5393635"/>
              </a:xfrm>
            </p:spPr>
            <p:txBody>
              <a:bodyPr>
                <a:normAutofit/>
              </a:bodyPr>
              <a:lstStyle/>
              <a:p>
                <a:r>
                  <a:rPr lang="en-US" b="1" dirty="0">
                    <a:cs typeface="Arial" pitchFamily="34" charset="0"/>
                  </a:rPr>
                  <a:t>A heterogeneous graph is defined as </a:t>
                </a:r>
              </a:p>
              <a:p>
                <a:pPr marL="118872" indent="0">
                  <a:buNone/>
                </a:pPr>
                <a14:m>
                  <m:oMathPara xmlns:m="http://schemas.openxmlformats.org/officeDocument/2006/math">
                    <m:oMathParaPr>
                      <m:jc m:val="centerGroup"/>
                    </m:oMathParaPr>
                    <m:oMath xmlns:m="http://schemas.openxmlformats.org/officeDocument/2006/math">
                      <m:r>
                        <a:rPr lang="en-US" b="1" i="1" dirty="0">
                          <a:latin typeface="Cambria Math" panose="02040503050406030204" pitchFamily="18" charset="0"/>
                          <a:cs typeface="Arial" pitchFamily="34" charset="0"/>
                        </a:rPr>
                        <m:t>𝑮</m:t>
                      </m:r>
                      <m:r>
                        <a:rPr lang="en-US" b="1" i="1" dirty="0">
                          <a:latin typeface="Cambria Math" panose="02040503050406030204" pitchFamily="18" charset="0"/>
                          <a:cs typeface="Arial" pitchFamily="34" charset="0"/>
                        </a:rPr>
                        <m:t>=</m:t>
                      </m:r>
                      <m:d>
                        <m:dPr>
                          <m:ctrlPr>
                            <a:rPr lang="en-US" b="1" i="1" dirty="0">
                              <a:latin typeface="Cambria Math" panose="02040503050406030204" pitchFamily="18" charset="0"/>
                              <a:cs typeface="Arial" pitchFamily="34" charset="0"/>
                            </a:rPr>
                          </m:ctrlPr>
                        </m:dPr>
                        <m:e>
                          <m:r>
                            <a:rPr lang="en-US" b="1" i="1" dirty="0">
                              <a:latin typeface="Cambria Math" panose="02040503050406030204" pitchFamily="18" charset="0"/>
                              <a:cs typeface="Arial" pitchFamily="34" charset="0"/>
                            </a:rPr>
                            <m:t>𝑽</m:t>
                          </m:r>
                          <m:r>
                            <a:rPr lang="en-US" b="1" i="1" dirty="0">
                              <a:latin typeface="Cambria Math" panose="02040503050406030204" pitchFamily="18" charset="0"/>
                              <a:cs typeface="Arial" pitchFamily="34" charset="0"/>
                            </a:rPr>
                            <m:t>, </m:t>
                          </m:r>
                          <m:r>
                            <a:rPr lang="en-US" b="1" i="1" dirty="0" smtClean="0">
                              <a:latin typeface="Cambria Math" panose="02040503050406030204" pitchFamily="18" charset="0"/>
                              <a:cs typeface="Arial" pitchFamily="34" charset="0"/>
                            </a:rPr>
                            <m:t>𝑬</m:t>
                          </m:r>
                          <m:r>
                            <a:rPr lang="en-US" b="1" i="1" dirty="0">
                              <a:latin typeface="Cambria Math" panose="02040503050406030204" pitchFamily="18" charset="0"/>
                              <a:cs typeface="Arial" pitchFamily="34" charset="0"/>
                            </a:rPr>
                            <m:t>,</m:t>
                          </m:r>
                          <m:r>
                            <a:rPr lang="en-US" b="0" i="1" dirty="0" smtClean="0">
                              <a:latin typeface="Cambria Math" panose="02040503050406030204" pitchFamily="18" charset="0"/>
                              <a:cs typeface="Arial" pitchFamily="34" charset="0"/>
                            </a:rPr>
                            <m:t>𝜏</m:t>
                          </m:r>
                          <m:r>
                            <a:rPr lang="en-US" b="0" i="1" dirty="0" smtClean="0">
                              <a:latin typeface="Cambria Math" panose="02040503050406030204" pitchFamily="18" charset="0"/>
                              <a:cs typeface="Arial" pitchFamily="34" charset="0"/>
                            </a:rPr>
                            <m:t>,</m:t>
                          </m:r>
                          <m:r>
                            <a:rPr lang="en-US" b="0" i="1" dirty="0" smtClean="0">
                              <a:latin typeface="Cambria Math" panose="02040503050406030204" pitchFamily="18" charset="0"/>
                              <a:cs typeface="Arial" pitchFamily="34" charset="0"/>
                            </a:rPr>
                            <m:t>𝜙</m:t>
                          </m:r>
                        </m:e>
                      </m:d>
                    </m:oMath>
                  </m:oMathPara>
                </a14:m>
                <a:endParaRPr lang="en-US" b="1" dirty="0">
                  <a:cs typeface="Arial" pitchFamily="34" charset="0"/>
                </a:endParaRPr>
              </a:p>
              <a:p>
                <a:pPr lvl="1"/>
                <a:r>
                  <a:rPr lang="en-US" sz="3200" dirty="0">
                    <a:solidFill>
                      <a:srgbClr val="0070C0"/>
                    </a:solidFill>
                  </a:rPr>
                  <a:t>Nodes </a:t>
                </a:r>
                <a:r>
                  <a:rPr lang="en-US" sz="3200" b="1" dirty="0">
                    <a:solidFill>
                      <a:srgbClr val="0070C0"/>
                    </a:solidFill>
                  </a:rPr>
                  <a:t>with node types </a:t>
                </a:r>
                <a14:m>
                  <m:oMath xmlns:m="http://schemas.openxmlformats.org/officeDocument/2006/math">
                    <m:r>
                      <a:rPr lang="en-US" sz="3200" b="0" i="1" dirty="0" smtClean="0">
                        <a:latin typeface="Cambria Math" panose="02040503050406030204" pitchFamily="18" charset="0"/>
                      </a:rPr>
                      <m:t>𝑣</m:t>
                    </m:r>
                    <m:r>
                      <a:rPr lang="en-US" sz="3200" b="0" i="1" dirty="0" smtClean="0">
                        <a:latin typeface="Cambria Math" panose="02040503050406030204" pitchFamily="18" charset="0"/>
                      </a:rPr>
                      <m:t>∈</m:t>
                    </m:r>
                    <m:r>
                      <a:rPr lang="en-US" sz="3200" b="0" i="1" dirty="0" smtClean="0">
                        <a:latin typeface="Cambria Math" panose="02040503050406030204" pitchFamily="18" charset="0"/>
                      </a:rPr>
                      <m:t>𝑉</m:t>
                    </m:r>
                  </m:oMath>
                </a14:m>
                <a:endParaRPr lang="en-US" sz="3200" dirty="0"/>
              </a:p>
              <a:p>
                <a:pPr lvl="2"/>
                <a:r>
                  <a:rPr lang="en-US" sz="2800" b="1" dirty="0">
                    <a:solidFill>
                      <a:srgbClr val="C00000"/>
                    </a:solidFill>
                  </a:rPr>
                  <a:t>Node type </a:t>
                </a:r>
                <a:r>
                  <a:rPr lang="en-US" sz="2800" dirty="0"/>
                  <a:t>for node </a:t>
                </a:r>
                <a14:m>
                  <m:oMath xmlns:m="http://schemas.openxmlformats.org/officeDocument/2006/math">
                    <m:r>
                      <a:rPr lang="en-US" sz="2800" b="0" i="1" smtClean="0">
                        <a:latin typeface="Cambria Math" panose="02040503050406030204" pitchFamily="18" charset="0"/>
                      </a:rPr>
                      <m:t>𝑣</m:t>
                    </m:r>
                  </m:oMath>
                </a14:m>
                <a:r>
                  <a:rPr lang="en-US" sz="2800" dirty="0"/>
                  <a:t>: </a:t>
                </a:r>
                <a14:m>
                  <m:oMath xmlns:m="http://schemas.openxmlformats.org/officeDocument/2006/math">
                    <m:r>
                      <a:rPr lang="en-US" sz="2800" b="0" i="1" smtClean="0">
                        <a:solidFill>
                          <a:srgbClr val="C00000"/>
                        </a:solidFill>
                        <a:latin typeface="Cambria Math" panose="02040503050406030204" pitchFamily="18" charset="0"/>
                      </a:rPr>
                      <m:t>𝜏</m:t>
                    </m:r>
                    <m:d>
                      <m:dPr>
                        <m:ctrlPr>
                          <a:rPr lang="en-US" sz="2800" i="1" smtClean="0">
                            <a:solidFill>
                              <a:srgbClr val="C00000"/>
                            </a:solidFill>
                            <a:latin typeface="Cambria Math" panose="02040503050406030204" pitchFamily="18" charset="0"/>
                          </a:rPr>
                        </m:ctrlPr>
                      </m:dPr>
                      <m:e>
                        <m:r>
                          <a:rPr lang="en-US" sz="2800" b="0" i="1" smtClean="0">
                            <a:solidFill>
                              <a:srgbClr val="C00000"/>
                            </a:solidFill>
                            <a:latin typeface="Cambria Math" panose="02040503050406030204" pitchFamily="18" charset="0"/>
                          </a:rPr>
                          <m:t>𝑣</m:t>
                        </m:r>
                      </m:e>
                    </m:d>
                  </m:oMath>
                </a14:m>
                <a:endParaRPr lang="en-US" sz="2800" dirty="0"/>
              </a:p>
              <a:p>
                <a:pPr lvl="1"/>
                <a:r>
                  <a:rPr lang="en-US" sz="3200" dirty="0">
                    <a:solidFill>
                      <a:srgbClr val="0070C0"/>
                    </a:solidFill>
                  </a:rPr>
                  <a:t>Edges </a:t>
                </a:r>
                <a:r>
                  <a:rPr lang="en-US" sz="3200" b="1" dirty="0">
                    <a:solidFill>
                      <a:srgbClr val="0070C0"/>
                    </a:solidFill>
                  </a:rPr>
                  <a:t>with edge types </a:t>
                </a:r>
                <a14:m>
                  <m:oMath xmlns:m="http://schemas.openxmlformats.org/officeDocument/2006/math">
                    <m:r>
                      <a:rPr lang="en-US" sz="3200" b="0" i="1" dirty="0" smtClean="0">
                        <a:latin typeface="Cambria Math" panose="02040503050406030204" pitchFamily="18" charset="0"/>
                      </a:rPr>
                      <m:t>(</m:t>
                    </m:r>
                    <m:r>
                      <a:rPr lang="en-US" sz="3200" b="0" i="1" dirty="0" smtClean="0">
                        <a:latin typeface="Cambria Math" panose="02040503050406030204" pitchFamily="18" charset="0"/>
                      </a:rPr>
                      <m:t>𝑢</m:t>
                    </m:r>
                    <m:r>
                      <a:rPr lang="en-US" sz="3200" b="0" i="1" dirty="0" smtClean="0">
                        <a:latin typeface="Cambria Math" panose="02040503050406030204" pitchFamily="18" charset="0"/>
                      </a:rPr>
                      <m:t>,</m:t>
                    </m:r>
                    <m:r>
                      <a:rPr lang="en-US" sz="3200" b="0" i="1" dirty="0" smtClean="0">
                        <a:latin typeface="Cambria Math" panose="02040503050406030204" pitchFamily="18" charset="0"/>
                      </a:rPr>
                      <m:t>𝑣</m:t>
                    </m:r>
                    <m:r>
                      <a:rPr lang="en-US" sz="3200" b="0" i="1" dirty="0" smtClean="0">
                        <a:latin typeface="Cambria Math" panose="02040503050406030204" pitchFamily="18" charset="0"/>
                      </a:rPr>
                      <m:t>)∈</m:t>
                    </m:r>
                    <m:r>
                      <a:rPr lang="en-US" sz="3200" b="0" i="1" dirty="0" smtClean="0">
                        <a:latin typeface="Cambria Math" panose="02040503050406030204" pitchFamily="18" charset="0"/>
                      </a:rPr>
                      <m:t>𝐸</m:t>
                    </m:r>
                  </m:oMath>
                </a14:m>
                <a:endParaRPr lang="en-US" sz="3200" dirty="0"/>
              </a:p>
              <a:p>
                <a:pPr lvl="2"/>
                <a:r>
                  <a:rPr lang="en-US" sz="2800" b="1" dirty="0"/>
                  <a:t>Edge type </a:t>
                </a:r>
                <a:r>
                  <a:rPr lang="en-US" sz="2800" dirty="0"/>
                  <a:t>for edge </a:t>
                </a:r>
                <a14:m>
                  <m:oMath xmlns:m="http://schemas.openxmlformats.org/officeDocument/2006/math">
                    <m:r>
                      <a:rPr lang="en-US" sz="2800" b="0" i="1" smtClean="0">
                        <a:latin typeface="Cambria Math" panose="02040503050406030204" pitchFamily="18" charset="0"/>
                      </a:rPr>
                      <m:t>(</m:t>
                    </m:r>
                    <m:r>
                      <a:rPr lang="en-US" sz="2800" b="0" i="1" smtClean="0">
                        <a:latin typeface="Cambria Math" panose="02040503050406030204" pitchFamily="18" charset="0"/>
                      </a:rPr>
                      <m:t>𝑢</m:t>
                    </m:r>
                    <m:r>
                      <a:rPr lang="en-US" sz="2800" b="0" i="1" smtClean="0">
                        <a:latin typeface="Cambria Math" panose="02040503050406030204" pitchFamily="18" charset="0"/>
                      </a:rPr>
                      <m:t>,</m:t>
                    </m:r>
                    <m:r>
                      <a:rPr lang="en-US" sz="2800" b="0" i="1" smtClean="0">
                        <a:latin typeface="Cambria Math" panose="02040503050406030204" pitchFamily="18" charset="0"/>
                      </a:rPr>
                      <m:t>𝑣</m:t>
                    </m:r>
                    <m:r>
                      <a:rPr lang="en-US" sz="2800" b="0" i="1" smtClean="0">
                        <a:latin typeface="Cambria Math" panose="02040503050406030204" pitchFamily="18" charset="0"/>
                      </a:rPr>
                      <m:t>)</m:t>
                    </m:r>
                  </m:oMath>
                </a14:m>
                <a:r>
                  <a:rPr lang="en-US" sz="2800" dirty="0"/>
                  <a:t>: </a:t>
                </a:r>
                <a14:m>
                  <m:oMath xmlns:m="http://schemas.openxmlformats.org/officeDocument/2006/math">
                    <m:r>
                      <a:rPr lang="en-US" sz="2800" b="0" i="1" smtClean="0">
                        <a:latin typeface="Cambria Math" panose="02040503050406030204" pitchFamily="18" charset="0"/>
                      </a:rPr>
                      <m:t>𝜙</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𝑢</m:t>
                        </m:r>
                        <m:r>
                          <a:rPr lang="en-US" sz="2800" b="0" i="1" smtClean="0">
                            <a:latin typeface="Cambria Math" panose="02040503050406030204" pitchFamily="18" charset="0"/>
                          </a:rPr>
                          <m:t>,</m:t>
                        </m:r>
                        <m:r>
                          <a:rPr lang="en-US" sz="2800" b="0" i="1" smtClean="0">
                            <a:latin typeface="Cambria Math" panose="02040503050406030204" pitchFamily="18" charset="0"/>
                          </a:rPr>
                          <m:t>𝑣</m:t>
                        </m:r>
                      </m:e>
                    </m:d>
                  </m:oMath>
                </a14:m>
                <a:endParaRPr lang="en-US" sz="2800" b="0" dirty="0"/>
              </a:p>
              <a:p>
                <a:pPr lvl="2">
                  <a:spcAft>
                    <a:spcPts val="1200"/>
                  </a:spcAft>
                </a:pPr>
                <a:r>
                  <a:rPr lang="en-US" sz="2800" b="1" dirty="0">
                    <a:solidFill>
                      <a:srgbClr val="C00000"/>
                    </a:solidFill>
                  </a:rPr>
                  <a:t>Relation type</a:t>
                </a:r>
                <a:r>
                  <a:rPr lang="en-US" sz="2800" dirty="0">
                    <a:solidFill>
                      <a:srgbClr val="C00000"/>
                    </a:solidFill>
                  </a:rPr>
                  <a:t> </a:t>
                </a:r>
                <a:r>
                  <a:rPr lang="en-US" sz="2800" dirty="0"/>
                  <a:t>for edge </a:t>
                </a:r>
                <a14:m>
                  <m:oMath xmlns:m="http://schemas.openxmlformats.org/officeDocument/2006/math">
                    <m:r>
                      <a:rPr lang="en-US" sz="2800" b="0" i="1" smtClean="0">
                        <a:latin typeface="Cambria Math" panose="02040503050406030204" pitchFamily="18" charset="0"/>
                      </a:rPr>
                      <m:t>𝑒</m:t>
                    </m:r>
                  </m:oMath>
                </a14:m>
                <a:r>
                  <a:rPr lang="en-US" sz="2800" dirty="0"/>
                  <a:t> is a tuple: </a:t>
                </a:r>
                <a14:m>
                  <m:oMath xmlns:m="http://schemas.openxmlformats.org/officeDocument/2006/math">
                    <m:r>
                      <a:rPr lang="en-US" sz="2800" b="0" i="1" smtClean="0">
                        <a:solidFill>
                          <a:srgbClr val="C00000"/>
                        </a:solidFill>
                        <a:latin typeface="Cambria Math" panose="02040503050406030204" pitchFamily="18" charset="0"/>
                      </a:rPr>
                      <m:t>𝑟</m:t>
                    </m:r>
                    <m:d>
                      <m:dPr>
                        <m:ctrlPr>
                          <a:rPr lang="en-US" sz="2800" b="0" i="1" smtClean="0">
                            <a:solidFill>
                              <a:srgbClr val="C00000"/>
                            </a:solidFill>
                            <a:latin typeface="Cambria Math" panose="02040503050406030204" pitchFamily="18" charset="0"/>
                          </a:rPr>
                        </m:ctrlPr>
                      </m:dPr>
                      <m:e>
                        <m:r>
                          <a:rPr lang="en-US" sz="2800" b="0" i="1" smtClean="0">
                            <a:solidFill>
                              <a:srgbClr val="C00000"/>
                            </a:solidFill>
                            <a:latin typeface="Cambria Math" panose="02040503050406030204" pitchFamily="18" charset="0"/>
                          </a:rPr>
                          <m:t>𝑢</m:t>
                        </m:r>
                        <m:r>
                          <a:rPr lang="en-US" sz="2800" b="0" i="1" smtClean="0">
                            <a:solidFill>
                              <a:srgbClr val="C00000"/>
                            </a:solidFill>
                            <a:latin typeface="Cambria Math" panose="02040503050406030204" pitchFamily="18" charset="0"/>
                          </a:rPr>
                          <m:t>,</m:t>
                        </m:r>
                        <m:r>
                          <a:rPr lang="en-US" sz="2800" b="0" i="1" smtClean="0">
                            <a:solidFill>
                              <a:srgbClr val="C00000"/>
                            </a:solidFill>
                            <a:latin typeface="Cambria Math" panose="02040503050406030204" pitchFamily="18" charset="0"/>
                          </a:rPr>
                          <m:t>𝑣</m:t>
                        </m:r>
                      </m:e>
                    </m:d>
                    <m:r>
                      <a:rPr lang="en-US" sz="2800" b="0" i="1" smtClean="0">
                        <a:solidFill>
                          <a:srgbClr val="C00000"/>
                        </a:solidFill>
                        <a:latin typeface="Cambria Math" panose="02040503050406030204" pitchFamily="18" charset="0"/>
                      </a:rPr>
                      <m:t>=(</m:t>
                    </m:r>
                    <m:r>
                      <a:rPr lang="en-US" sz="2800" b="0" i="1" smtClean="0">
                        <a:solidFill>
                          <a:srgbClr val="C00000"/>
                        </a:solidFill>
                        <a:latin typeface="Cambria Math" panose="02040503050406030204" pitchFamily="18" charset="0"/>
                      </a:rPr>
                      <m:t>𝜏</m:t>
                    </m:r>
                    <m:d>
                      <m:dPr>
                        <m:ctrlPr>
                          <a:rPr lang="en-US" sz="2800" b="0" i="1" smtClean="0">
                            <a:solidFill>
                              <a:srgbClr val="C00000"/>
                            </a:solidFill>
                            <a:latin typeface="Cambria Math" panose="02040503050406030204" pitchFamily="18" charset="0"/>
                          </a:rPr>
                        </m:ctrlPr>
                      </m:dPr>
                      <m:e>
                        <m:r>
                          <a:rPr lang="en-US" sz="2800" b="0" i="1" smtClean="0">
                            <a:solidFill>
                              <a:srgbClr val="C00000"/>
                            </a:solidFill>
                            <a:latin typeface="Cambria Math" panose="02040503050406030204" pitchFamily="18" charset="0"/>
                          </a:rPr>
                          <m:t>𝑢</m:t>
                        </m:r>
                      </m:e>
                    </m:d>
                    <m:r>
                      <a:rPr lang="en-US" sz="2800" b="0" i="1" smtClean="0">
                        <a:solidFill>
                          <a:srgbClr val="C00000"/>
                        </a:solidFill>
                        <a:latin typeface="Cambria Math" panose="02040503050406030204" pitchFamily="18" charset="0"/>
                      </a:rPr>
                      <m:t>, </m:t>
                    </m:r>
                    <m:r>
                      <a:rPr lang="en-US" sz="2800" b="0" i="1" smtClean="0">
                        <a:solidFill>
                          <a:srgbClr val="C00000"/>
                        </a:solidFill>
                        <a:latin typeface="Cambria Math" panose="02040503050406030204" pitchFamily="18" charset="0"/>
                      </a:rPr>
                      <m:t>𝜙</m:t>
                    </m:r>
                    <m:d>
                      <m:dPr>
                        <m:ctrlPr>
                          <a:rPr lang="en-US" sz="2800" b="0" i="1" smtClean="0">
                            <a:solidFill>
                              <a:srgbClr val="C00000"/>
                            </a:solidFill>
                            <a:latin typeface="Cambria Math" panose="02040503050406030204" pitchFamily="18" charset="0"/>
                          </a:rPr>
                        </m:ctrlPr>
                      </m:dPr>
                      <m:e>
                        <m:r>
                          <a:rPr lang="en-US" sz="2800" b="0" i="1" smtClean="0">
                            <a:solidFill>
                              <a:srgbClr val="C00000"/>
                            </a:solidFill>
                            <a:latin typeface="Cambria Math" panose="02040503050406030204" pitchFamily="18" charset="0"/>
                          </a:rPr>
                          <m:t>𝑢</m:t>
                        </m:r>
                        <m:r>
                          <a:rPr lang="en-US" sz="2800" b="0" i="1" smtClean="0">
                            <a:solidFill>
                              <a:srgbClr val="C00000"/>
                            </a:solidFill>
                            <a:latin typeface="Cambria Math" panose="02040503050406030204" pitchFamily="18" charset="0"/>
                          </a:rPr>
                          <m:t>,</m:t>
                        </m:r>
                        <m:r>
                          <a:rPr lang="en-US" sz="2800" b="0" i="1" smtClean="0">
                            <a:solidFill>
                              <a:srgbClr val="C00000"/>
                            </a:solidFill>
                            <a:latin typeface="Cambria Math" panose="02040503050406030204" pitchFamily="18" charset="0"/>
                          </a:rPr>
                          <m:t>𝑣</m:t>
                        </m:r>
                      </m:e>
                    </m:d>
                    <m:r>
                      <a:rPr lang="en-US" sz="2800" b="0" i="1" smtClean="0">
                        <a:solidFill>
                          <a:srgbClr val="C00000"/>
                        </a:solidFill>
                        <a:latin typeface="Cambria Math" panose="02040503050406030204" pitchFamily="18" charset="0"/>
                      </a:rPr>
                      <m:t>,</m:t>
                    </m:r>
                    <m:r>
                      <a:rPr lang="en-US" sz="2800" b="0" i="1" smtClean="0">
                        <a:solidFill>
                          <a:srgbClr val="C00000"/>
                        </a:solidFill>
                        <a:latin typeface="Cambria Math" panose="02040503050406030204" pitchFamily="18" charset="0"/>
                      </a:rPr>
                      <m:t>𝜏</m:t>
                    </m:r>
                    <m:r>
                      <a:rPr lang="en-US" sz="2800" b="0" i="1" smtClean="0">
                        <a:solidFill>
                          <a:srgbClr val="C00000"/>
                        </a:solidFill>
                        <a:latin typeface="Cambria Math" panose="02040503050406030204" pitchFamily="18" charset="0"/>
                      </a:rPr>
                      <m:t>(</m:t>
                    </m:r>
                    <m:r>
                      <a:rPr lang="en-US" sz="2800" b="0" i="1" smtClean="0">
                        <a:solidFill>
                          <a:srgbClr val="C00000"/>
                        </a:solidFill>
                        <a:latin typeface="Cambria Math" panose="02040503050406030204" pitchFamily="18" charset="0"/>
                      </a:rPr>
                      <m:t>𝑣</m:t>
                    </m:r>
                    <m:r>
                      <a:rPr lang="en-US" sz="2800" b="0" i="1" smtClean="0">
                        <a:solidFill>
                          <a:srgbClr val="C00000"/>
                        </a:solidFill>
                        <a:latin typeface="Cambria Math" panose="02040503050406030204" pitchFamily="18" charset="0"/>
                      </a:rPr>
                      <m:t>))</m:t>
                    </m:r>
                  </m:oMath>
                </a14:m>
                <a:endParaRPr lang="en-US" sz="2800" dirty="0"/>
              </a:p>
              <a:p>
                <a:r>
                  <a:rPr lang="en-US" sz="2800" dirty="0"/>
                  <a:t>There are other definitions for heterogeneous graphs as well – describe </a:t>
                </a:r>
                <a:r>
                  <a:rPr lang="en-US" sz="2800" b="1" dirty="0"/>
                  <a:t>graphs with node &amp; edge types</a:t>
                </a:r>
                <a:endParaRPr lang="en-US" sz="2800" b="1" i="1" dirty="0"/>
              </a:p>
              <a:p>
                <a:endParaRPr lang="en-US" dirty="0">
                  <a:latin typeface="Arial" pitchFamily="34" charset="0"/>
                  <a:cs typeface="Arial" pitchFamily="34" charset="0"/>
                </a:endParaRPr>
              </a:p>
            </p:txBody>
          </p:sp>
        </mc:Choice>
        <mc:Fallback xmlns="">
          <p:sp>
            <p:nvSpPr>
              <p:cNvPr id="3" name="Content Placeholder 2">
                <a:extLst>
                  <a:ext uri="{FF2B5EF4-FFF2-40B4-BE49-F238E27FC236}">
                    <a16:creationId xmlns:a16="http://schemas.microsoft.com/office/drawing/2014/main" id="{313E0A1A-885E-4824-BED0-1D70340C27F9}"/>
                  </a:ext>
                </a:extLst>
              </p:cNvPr>
              <p:cNvSpPr>
                <a:spLocks noGrp="1" noRot="1" noChangeAspect="1" noMove="1" noResize="1" noEditPoints="1" noAdjustHandles="1" noChangeArrowheads="1" noChangeShapeType="1" noTextEdit="1"/>
              </p:cNvSpPr>
              <p:nvPr>
                <p:ph idx="1"/>
              </p:nvPr>
            </p:nvSpPr>
            <p:spPr>
              <a:xfrm>
                <a:off x="252663" y="1295400"/>
                <a:ext cx="8583224" cy="5393635"/>
              </a:xfrm>
              <a:blipFill>
                <a:blip r:embed="rId3"/>
                <a:stretch>
                  <a:fillRect l="-284" t="-679" b="-679"/>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FCBA3C7B-9B8C-43AD-920B-03E4428A0851}"/>
              </a:ext>
            </a:extLst>
          </p:cNvPr>
          <p:cNvSpPr>
            <a:spLocks noGrp="1"/>
          </p:cNvSpPr>
          <p:nvPr>
            <p:ph type="dt" sz="half" idx="10"/>
          </p:nvPr>
        </p:nvSpPr>
        <p:spPr/>
        <p:txBody>
          <a:bodyPr/>
          <a:lstStyle/>
          <a:p>
            <a:fld id="{8668109C-DBB1-0C40-BB7C-3AE0A686B461}" type="datetime1">
              <a:rPr lang="en-US" smtClean="0"/>
              <a:t>10/20/24</a:t>
            </a:fld>
            <a:endParaRPr lang="en-US"/>
          </a:p>
        </p:txBody>
      </p:sp>
      <p:sp>
        <p:nvSpPr>
          <p:cNvPr id="5" name="Footer Placeholder 4">
            <a:extLst>
              <a:ext uri="{FF2B5EF4-FFF2-40B4-BE49-F238E27FC236}">
                <a16:creationId xmlns:a16="http://schemas.microsoft.com/office/drawing/2014/main" id="{11B80099-5511-44B3-AFF4-C50004445E5A}"/>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57E6694C-261C-41C3-9218-8C451CD049CA}"/>
              </a:ext>
            </a:extLst>
          </p:cNvPr>
          <p:cNvSpPr>
            <a:spLocks noGrp="1"/>
          </p:cNvSpPr>
          <p:nvPr>
            <p:ph type="sldNum" sz="quarter" idx="12"/>
          </p:nvPr>
        </p:nvSpPr>
        <p:spPr/>
        <p:txBody>
          <a:bodyPr/>
          <a:lstStyle/>
          <a:p>
            <a:fld id="{19B12225-5612-419B-A8D5-4B8EEE4C217E}" type="slidenum">
              <a:rPr lang="en-US" smtClean="0"/>
              <a:pPr/>
              <a:t>10</a:t>
            </a:fld>
            <a:endParaRPr lang="en-US"/>
          </a:p>
        </p:txBody>
      </p:sp>
      <p:sp>
        <p:nvSpPr>
          <p:cNvPr id="7" name="TextBox 6">
            <a:extLst>
              <a:ext uri="{FF2B5EF4-FFF2-40B4-BE49-F238E27FC236}">
                <a16:creationId xmlns:a16="http://schemas.microsoft.com/office/drawing/2014/main" id="{89A5DBBB-D0B7-6FCF-C249-6EC6C64985B7}"/>
              </a:ext>
            </a:extLst>
          </p:cNvPr>
          <p:cNvSpPr txBox="1"/>
          <p:nvPr/>
        </p:nvSpPr>
        <p:spPr>
          <a:xfrm>
            <a:off x="6925159" y="3317726"/>
            <a:ext cx="2013101" cy="923330"/>
          </a:xfrm>
          <a:prstGeom prst="rect">
            <a:avLst/>
          </a:prstGeom>
          <a:noFill/>
        </p:spPr>
        <p:txBody>
          <a:bodyPr wrap="square" rtlCol="0">
            <a:spAutoFit/>
          </a:bodyPr>
          <a:lstStyle/>
          <a:p>
            <a:r>
              <a:rPr lang="en-US" dirty="0">
                <a:solidFill>
                  <a:schemeClr val="accent4">
                    <a:lumMod val="75000"/>
                  </a:schemeClr>
                </a:solidFill>
                <a:latin typeface="Arial" pitchFamily="34" charset="0"/>
                <a:cs typeface="Arial" pitchFamily="34" charset="0"/>
              </a:rPr>
              <a:t>An edge can be described as a pair of nodes</a:t>
            </a:r>
          </a:p>
        </p:txBody>
      </p:sp>
    </p:spTree>
    <p:extLst>
      <p:ext uri="{BB962C8B-B14F-4D97-AF65-F5344CB8AC3E}">
        <p14:creationId xmlns:p14="http://schemas.microsoft.com/office/powerpoint/2010/main" val="30006735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A5B21-85AC-40CD-95FA-196D23354962}"/>
              </a:ext>
            </a:extLst>
          </p:cNvPr>
          <p:cNvSpPr>
            <a:spLocks noGrp="1"/>
          </p:cNvSpPr>
          <p:nvPr>
            <p:ph type="title"/>
          </p:nvPr>
        </p:nvSpPr>
        <p:spPr/>
        <p:txBody>
          <a:bodyPr>
            <a:noAutofit/>
          </a:bodyPr>
          <a:lstStyle/>
          <a:p>
            <a:r>
              <a:rPr lang="en-US" sz="3400"/>
              <a:t>Many Graphs are Heterogeneous Graphs (1)</a:t>
            </a:r>
          </a:p>
        </p:txBody>
      </p:sp>
      <p:sp>
        <p:nvSpPr>
          <p:cNvPr id="4" name="Date Placeholder 3">
            <a:extLst>
              <a:ext uri="{FF2B5EF4-FFF2-40B4-BE49-F238E27FC236}">
                <a16:creationId xmlns:a16="http://schemas.microsoft.com/office/drawing/2014/main" id="{FCBA3C7B-9B8C-43AD-920B-03E4428A0851}"/>
              </a:ext>
            </a:extLst>
          </p:cNvPr>
          <p:cNvSpPr>
            <a:spLocks noGrp="1"/>
          </p:cNvSpPr>
          <p:nvPr>
            <p:ph type="dt" sz="half" idx="10"/>
          </p:nvPr>
        </p:nvSpPr>
        <p:spPr/>
        <p:txBody>
          <a:bodyPr/>
          <a:lstStyle/>
          <a:p>
            <a:fld id="{8668109C-DBB1-0C40-BB7C-3AE0A686B461}" type="datetime1">
              <a:rPr lang="en-US" smtClean="0"/>
              <a:t>10/20/24</a:t>
            </a:fld>
            <a:endParaRPr lang="en-US"/>
          </a:p>
        </p:txBody>
      </p:sp>
      <p:sp>
        <p:nvSpPr>
          <p:cNvPr id="5" name="Footer Placeholder 4">
            <a:extLst>
              <a:ext uri="{FF2B5EF4-FFF2-40B4-BE49-F238E27FC236}">
                <a16:creationId xmlns:a16="http://schemas.microsoft.com/office/drawing/2014/main" id="{11B80099-5511-44B3-AFF4-C50004445E5A}"/>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57E6694C-261C-41C3-9218-8C451CD049CA}"/>
              </a:ext>
            </a:extLst>
          </p:cNvPr>
          <p:cNvSpPr>
            <a:spLocks noGrp="1"/>
          </p:cNvSpPr>
          <p:nvPr>
            <p:ph type="sldNum" sz="quarter" idx="12"/>
          </p:nvPr>
        </p:nvSpPr>
        <p:spPr/>
        <p:txBody>
          <a:bodyPr/>
          <a:lstStyle/>
          <a:p>
            <a:fld id="{19B12225-5612-419B-A8D5-4B8EEE4C217E}" type="slidenum">
              <a:rPr lang="en-US" smtClean="0"/>
              <a:pPr/>
              <a:t>11</a:t>
            </a:fld>
            <a:endParaRPr lang="en-US"/>
          </a:p>
        </p:txBody>
      </p:sp>
      <p:pic>
        <p:nvPicPr>
          <p:cNvPr id="10" name="Picture 33" descr="Diagram&#10;&#10;Description automatically generated">
            <a:extLst>
              <a:ext uri="{FF2B5EF4-FFF2-40B4-BE49-F238E27FC236}">
                <a16:creationId xmlns:a16="http://schemas.microsoft.com/office/drawing/2014/main" id="{A6EC252E-53D6-D74F-AFF3-2B4447D61844}"/>
              </a:ext>
            </a:extLst>
          </p:cNvPr>
          <p:cNvPicPr>
            <a:picLocks noChangeAspect="1"/>
          </p:cNvPicPr>
          <p:nvPr/>
        </p:nvPicPr>
        <p:blipFill>
          <a:blip r:embed="rId3"/>
          <a:stretch>
            <a:fillRect/>
          </a:stretch>
        </p:blipFill>
        <p:spPr>
          <a:xfrm>
            <a:off x="5584725" y="1483174"/>
            <a:ext cx="2718262" cy="2118187"/>
          </a:xfrm>
          <a:prstGeom prst="rect">
            <a:avLst/>
          </a:prstGeom>
        </p:spPr>
      </p:pic>
      <p:sp>
        <p:nvSpPr>
          <p:cNvPr id="14" name="Text Box 11">
            <a:extLst>
              <a:ext uri="{FF2B5EF4-FFF2-40B4-BE49-F238E27FC236}">
                <a16:creationId xmlns:a16="http://schemas.microsoft.com/office/drawing/2014/main" id="{2D5D57B9-EB33-984A-B9B0-D615723F9142}"/>
              </a:ext>
            </a:extLst>
          </p:cNvPr>
          <p:cNvSpPr txBox="1">
            <a:spLocks noChangeArrowheads="1"/>
          </p:cNvSpPr>
          <p:nvPr/>
        </p:nvSpPr>
        <p:spPr bwMode="auto">
          <a:xfrm>
            <a:off x="5105400" y="3944350"/>
            <a:ext cx="3057656" cy="461665"/>
          </a:xfrm>
          <a:prstGeom prst="rect">
            <a:avLst/>
          </a:prstGeom>
          <a:noFill/>
          <a:ln>
            <a:noFill/>
            <a:headEnd/>
            <a:tailEnd/>
          </a:ln>
        </p:spPr>
        <p:style>
          <a:lnRef idx="2">
            <a:schemeClr val="dk1">
              <a:shade val="50000"/>
            </a:schemeClr>
          </a:lnRef>
          <a:fillRef idx="1">
            <a:schemeClr val="dk1"/>
          </a:fillRef>
          <a:effectRef idx="0">
            <a:schemeClr val="dk1"/>
          </a:effectRef>
          <a:fontRef idx="minor">
            <a:schemeClr val="lt1"/>
          </a:fontRef>
        </p:style>
        <p:txBody>
          <a:bodyPr wrap="square" lIns="91440" tIns="45720" rIns="91440" bIns="45720" anchor="t">
            <a:spAutoFit/>
          </a:bodyPr>
          <a:lstStyle/>
          <a:p>
            <a:pPr algn="ctr"/>
            <a:r>
              <a:rPr lang="en-US" sz="2400" b="1">
                <a:solidFill>
                  <a:schemeClr val="tx1"/>
                </a:solidFill>
                <a:latin typeface="Calibri"/>
                <a:ea typeface="Helvetica Neue Light" charset="0"/>
                <a:cs typeface="Helvetica Neue Light" charset="0"/>
              </a:rPr>
              <a:t>Event Graphs</a:t>
            </a:r>
          </a:p>
        </p:txBody>
      </p:sp>
      <p:sp>
        <p:nvSpPr>
          <p:cNvPr id="15" name="Text Box 9">
            <a:extLst>
              <a:ext uri="{FF2B5EF4-FFF2-40B4-BE49-F238E27FC236}">
                <a16:creationId xmlns:a16="http://schemas.microsoft.com/office/drawing/2014/main" id="{9EC47A7B-9176-4649-9413-FF013515BF2F}"/>
              </a:ext>
            </a:extLst>
          </p:cNvPr>
          <p:cNvSpPr txBox="1">
            <a:spLocks noChangeArrowheads="1"/>
          </p:cNvSpPr>
          <p:nvPr/>
        </p:nvSpPr>
        <p:spPr bwMode="auto">
          <a:xfrm>
            <a:off x="293726" y="3944351"/>
            <a:ext cx="4057779" cy="461665"/>
          </a:xfrm>
          <a:prstGeom prst="rect">
            <a:avLst/>
          </a:prstGeom>
          <a:noFill/>
          <a:ln>
            <a:noFill/>
            <a:headEnd/>
            <a:tailEnd/>
          </a:ln>
        </p:spPr>
        <p:style>
          <a:lnRef idx="2">
            <a:schemeClr val="dk1">
              <a:shade val="50000"/>
            </a:schemeClr>
          </a:lnRef>
          <a:fillRef idx="1">
            <a:schemeClr val="dk1"/>
          </a:fillRef>
          <a:effectRef idx="0">
            <a:schemeClr val="dk1"/>
          </a:effectRef>
          <a:fontRef idx="minor">
            <a:schemeClr val="lt1"/>
          </a:fontRef>
        </p:style>
        <p:txBody>
          <a:bodyPr wrap="none" lIns="91440" tIns="45720" rIns="91440" bIns="45720" anchor="t">
            <a:spAutoFit/>
          </a:bodyPr>
          <a:lstStyle/>
          <a:p>
            <a:pPr algn="ctr"/>
            <a:r>
              <a:rPr lang="en-US" sz="2400" b="1">
                <a:solidFill>
                  <a:schemeClr val="tx1"/>
                </a:solidFill>
                <a:latin typeface="Calibri"/>
              </a:rPr>
              <a:t>Biomedical Knowledge Graphs</a:t>
            </a:r>
          </a:p>
        </p:txBody>
      </p:sp>
      <p:sp>
        <p:nvSpPr>
          <p:cNvPr id="3" name="TextBox 2">
            <a:extLst>
              <a:ext uri="{FF2B5EF4-FFF2-40B4-BE49-F238E27FC236}">
                <a16:creationId xmlns:a16="http://schemas.microsoft.com/office/drawing/2014/main" id="{E4A864F7-93D1-4A15-851A-7306A3BAA375}"/>
              </a:ext>
            </a:extLst>
          </p:cNvPr>
          <p:cNvSpPr txBox="1"/>
          <p:nvPr/>
        </p:nvSpPr>
        <p:spPr>
          <a:xfrm>
            <a:off x="5198731" y="4406015"/>
            <a:ext cx="3703480" cy="1938992"/>
          </a:xfrm>
          <a:prstGeom prst="rect">
            <a:avLst/>
          </a:prstGeom>
          <a:noFill/>
        </p:spPr>
        <p:txBody>
          <a:bodyPr wrap="square" rtlCol="0">
            <a:spAutoFit/>
          </a:bodyPr>
          <a:lstStyle/>
          <a:p>
            <a:r>
              <a:rPr lang="en-US" sz="2000" b="1">
                <a:solidFill>
                  <a:srgbClr val="C00000"/>
                </a:solidFill>
                <a:latin typeface="Calibri"/>
                <a:ea typeface="Helvetica Neue Light" charset="0"/>
                <a:cs typeface="Helvetica Neue Light" charset="0"/>
              </a:rPr>
              <a:t>Example node: SFO</a:t>
            </a:r>
          </a:p>
          <a:p>
            <a:r>
              <a:rPr lang="en-US" sz="2000" b="1">
                <a:solidFill>
                  <a:srgbClr val="0070C0"/>
                </a:solidFill>
                <a:latin typeface="Calibri"/>
                <a:ea typeface="Helvetica Neue Light" charset="0"/>
                <a:cs typeface="Helvetica Neue Light" charset="0"/>
              </a:rPr>
              <a:t>Example relation: (UA689, Origin, LAX) </a:t>
            </a:r>
          </a:p>
          <a:p>
            <a:r>
              <a:rPr lang="en-US" sz="2000" b="1">
                <a:solidFill>
                  <a:schemeClr val="accent1">
                    <a:lumMod val="75000"/>
                  </a:schemeClr>
                </a:solidFill>
                <a:latin typeface="Calibri"/>
                <a:ea typeface="Helvetica Neue Light" charset="0"/>
                <a:cs typeface="Helvetica Neue Light" charset="0"/>
              </a:rPr>
              <a:t>Example node type: Flight</a:t>
            </a:r>
          </a:p>
          <a:p>
            <a:r>
              <a:rPr lang="en-US" sz="2000" b="1">
                <a:solidFill>
                  <a:schemeClr val="accent4">
                    <a:lumMod val="75000"/>
                  </a:schemeClr>
                </a:solidFill>
                <a:latin typeface="Calibri"/>
                <a:ea typeface="Helvetica Neue Light" charset="0"/>
                <a:cs typeface="Helvetica Neue Light" charset="0"/>
              </a:rPr>
              <a:t>Example edge type: Destination</a:t>
            </a:r>
          </a:p>
          <a:p>
            <a:endParaRPr lang="en-US" sz="2000">
              <a:latin typeface="Arial" pitchFamily="34" charset="0"/>
              <a:cs typeface="Arial" pitchFamily="34" charset="0"/>
            </a:endParaRPr>
          </a:p>
        </p:txBody>
      </p:sp>
      <p:sp>
        <p:nvSpPr>
          <p:cNvPr id="13" name="TextBox 12">
            <a:extLst>
              <a:ext uri="{FF2B5EF4-FFF2-40B4-BE49-F238E27FC236}">
                <a16:creationId xmlns:a16="http://schemas.microsoft.com/office/drawing/2014/main" id="{91BE4A61-186D-4BE3-9B37-F78E4A1F4869}"/>
              </a:ext>
            </a:extLst>
          </p:cNvPr>
          <p:cNvSpPr txBox="1"/>
          <p:nvPr/>
        </p:nvSpPr>
        <p:spPr>
          <a:xfrm>
            <a:off x="213567" y="4406015"/>
            <a:ext cx="3584709" cy="1631216"/>
          </a:xfrm>
          <a:prstGeom prst="rect">
            <a:avLst/>
          </a:prstGeom>
          <a:noFill/>
        </p:spPr>
        <p:txBody>
          <a:bodyPr wrap="square" rtlCol="0">
            <a:spAutoFit/>
          </a:bodyPr>
          <a:lstStyle/>
          <a:p>
            <a:r>
              <a:rPr lang="en-US" sz="2000" b="1">
                <a:solidFill>
                  <a:srgbClr val="C00000"/>
                </a:solidFill>
                <a:latin typeface="Calibri"/>
                <a:ea typeface="Helvetica Neue Light" charset="0"/>
                <a:cs typeface="Helvetica Neue Light" charset="0"/>
              </a:rPr>
              <a:t>Example node: Migraine</a:t>
            </a:r>
          </a:p>
          <a:p>
            <a:r>
              <a:rPr lang="en-US" sz="2000" b="1">
                <a:solidFill>
                  <a:srgbClr val="0070C0"/>
                </a:solidFill>
                <a:latin typeface="Calibri"/>
                <a:ea typeface="Helvetica Neue Light" charset="0"/>
                <a:cs typeface="Helvetica Neue Light" charset="0"/>
              </a:rPr>
              <a:t>Example relation: (</a:t>
            </a:r>
            <a:r>
              <a:rPr lang="en-US" sz="2000" b="1" err="1">
                <a:solidFill>
                  <a:srgbClr val="0070C0"/>
                </a:solidFill>
                <a:latin typeface="Calibri"/>
                <a:ea typeface="Helvetica Neue Light" charset="0"/>
                <a:cs typeface="Helvetica Neue Light" charset="0"/>
              </a:rPr>
              <a:t>fulvestrant</a:t>
            </a:r>
            <a:r>
              <a:rPr lang="en-US" sz="2000" b="1">
                <a:solidFill>
                  <a:srgbClr val="0070C0"/>
                </a:solidFill>
                <a:latin typeface="Calibri"/>
                <a:ea typeface="Helvetica Neue Light" charset="0"/>
                <a:cs typeface="Helvetica Neue Light" charset="0"/>
              </a:rPr>
              <a:t>, Treats, Breast Neoplasms) </a:t>
            </a:r>
          </a:p>
          <a:p>
            <a:r>
              <a:rPr lang="en-US" sz="2000" b="1">
                <a:solidFill>
                  <a:schemeClr val="accent1">
                    <a:lumMod val="75000"/>
                  </a:schemeClr>
                </a:solidFill>
                <a:latin typeface="Calibri"/>
                <a:ea typeface="Helvetica Neue Light" charset="0"/>
                <a:cs typeface="Helvetica Neue Light" charset="0"/>
              </a:rPr>
              <a:t>Example node type: Protein</a:t>
            </a:r>
          </a:p>
          <a:p>
            <a:r>
              <a:rPr lang="en-US" sz="2000" b="1">
                <a:solidFill>
                  <a:schemeClr val="accent4">
                    <a:lumMod val="75000"/>
                  </a:schemeClr>
                </a:solidFill>
                <a:latin typeface="Calibri"/>
                <a:ea typeface="Helvetica Neue Light" charset="0"/>
                <a:cs typeface="Helvetica Neue Light" charset="0"/>
              </a:rPr>
              <a:t>Example edge type: Causes</a:t>
            </a:r>
            <a:endParaRPr lang="en-US" sz="2000">
              <a:latin typeface="Arial" pitchFamily="34" charset="0"/>
              <a:cs typeface="Arial" pitchFamily="34" charset="0"/>
            </a:endParaRPr>
          </a:p>
        </p:txBody>
      </p:sp>
      <p:pic>
        <p:nvPicPr>
          <p:cNvPr id="20" name="Picture 19">
            <a:extLst>
              <a:ext uri="{FF2B5EF4-FFF2-40B4-BE49-F238E27FC236}">
                <a16:creationId xmlns:a16="http://schemas.microsoft.com/office/drawing/2014/main" id="{D24EFDFE-2B2F-4C4E-BDC5-F4FDD683A85C}"/>
              </a:ext>
            </a:extLst>
          </p:cNvPr>
          <p:cNvPicPr>
            <a:picLocks noChangeAspect="1"/>
          </p:cNvPicPr>
          <p:nvPr/>
        </p:nvPicPr>
        <p:blipFill>
          <a:blip r:embed="rId4"/>
          <a:stretch>
            <a:fillRect/>
          </a:stretch>
        </p:blipFill>
        <p:spPr>
          <a:xfrm>
            <a:off x="348244" y="1263343"/>
            <a:ext cx="4945423" cy="2405737"/>
          </a:xfrm>
          <a:prstGeom prst="rect">
            <a:avLst/>
          </a:prstGeom>
        </p:spPr>
      </p:pic>
    </p:spTree>
    <p:extLst>
      <p:ext uri="{BB962C8B-B14F-4D97-AF65-F5344CB8AC3E}">
        <p14:creationId xmlns:p14="http://schemas.microsoft.com/office/powerpoint/2010/main" val="1714524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900C7-6076-E7BD-452D-8C7D0587B194}"/>
              </a:ext>
            </a:extLst>
          </p:cNvPr>
          <p:cNvSpPr>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sz="3400">
                <a:ea typeface="+mj-lt"/>
                <a:cs typeface="+mj-lt"/>
              </a:rPr>
              <a:t>Many Graphs are Heterogeneous Graphs (2)</a:t>
            </a:r>
            <a:endParaRPr lang="en-US" sz="3400" b="0">
              <a:ea typeface="+mj-lt"/>
              <a:cs typeface="+mj-lt"/>
            </a:endParaRPr>
          </a:p>
        </p:txBody>
      </p:sp>
      <p:sp>
        <p:nvSpPr>
          <p:cNvPr id="3" name="Content Placeholder 2">
            <a:extLst>
              <a:ext uri="{FF2B5EF4-FFF2-40B4-BE49-F238E27FC236}">
                <a16:creationId xmlns:a16="http://schemas.microsoft.com/office/drawing/2014/main" id="{D0E8D1BA-389D-1F59-A155-C0EB7B299E4E}"/>
              </a:ext>
            </a:extLst>
          </p:cNvPr>
          <p:cNvSpPr>
            <a:spLocks noGrp="1"/>
          </p:cNvSpPr>
          <p:nvPr>
            <p:ph idx="1"/>
          </p:nvPr>
        </p:nvSpPr>
        <p:spPr>
          <a:xfrm>
            <a:off x="457200" y="1237963"/>
            <a:ext cx="8229600" cy="5257801"/>
          </a:xfrm>
        </p:spPr>
        <p:txBody>
          <a:bodyPr vert="horz" lIns="54864" tIns="91440" rIns="91440" bIns="45720" rtlCol="0" anchor="t">
            <a:normAutofit/>
          </a:bodyPr>
          <a:lstStyle/>
          <a:p>
            <a:pPr marL="438785"/>
            <a:r>
              <a:rPr lang="en-US" sz="2800">
                <a:latin typeface="Calibri"/>
                <a:cs typeface="Calibri"/>
              </a:rPr>
              <a:t>Example: </a:t>
            </a:r>
            <a:r>
              <a:rPr lang="en-US" sz="2800">
                <a:solidFill>
                  <a:srgbClr val="7030A0"/>
                </a:solidFill>
                <a:latin typeface="Calibri"/>
                <a:cs typeface="Calibri"/>
              </a:rPr>
              <a:t>E-Commerce Graph</a:t>
            </a:r>
            <a:endParaRPr lang="en-US" sz="2800">
              <a:latin typeface="Calibri"/>
              <a:cs typeface="Calibri"/>
            </a:endParaRPr>
          </a:p>
          <a:p>
            <a:pPr lvl="1"/>
            <a:r>
              <a:rPr lang="en-US" sz="2400" b="1">
                <a:solidFill>
                  <a:srgbClr val="C00000"/>
                </a:solidFill>
                <a:latin typeface="Calibri"/>
                <a:cs typeface="Calibri"/>
              </a:rPr>
              <a:t>Node types: </a:t>
            </a:r>
            <a:r>
              <a:rPr lang="en-US" sz="2400">
                <a:solidFill>
                  <a:srgbClr val="000000"/>
                </a:solidFill>
                <a:latin typeface="Calibri"/>
                <a:cs typeface="Calibri"/>
              </a:rPr>
              <a:t>User, Item, Query, Location, ...</a:t>
            </a:r>
            <a:endParaRPr lang="en-US" sz="2400">
              <a:solidFill>
                <a:srgbClr val="000000"/>
              </a:solidFill>
            </a:endParaRPr>
          </a:p>
          <a:p>
            <a:pPr lvl="1"/>
            <a:r>
              <a:rPr lang="en-US" sz="2400" b="1">
                <a:solidFill>
                  <a:srgbClr val="0070C0"/>
                </a:solidFill>
                <a:latin typeface="Calibri"/>
                <a:cs typeface="Calibri"/>
              </a:rPr>
              <a:t>Edge types: </a:t>
            </a:r>
            <a:r>
              <a:rPr lang="en-US" sz="2400">
                <a:latin typeface="Calibri"/>
                <a:cs typeface="Calibri"/>
              </a:rPr>
              <a:t>Purchase, Visit, Guide, Search, …</a:t>
            </a:r>
          </a:p>
          <a:p>
            <a:pPr lvl="1"/>
            <a:r>
              <a:rPr lang="en-US" sz="2400">
                <a:solidFill>
                  <a:srgbClr val="000000"/>
                </a:solidFill>
                <a:latin typeface="Calibri"/>
                <a:cs typeface="Calibri"/>
              </a:rPr>
              <a:t>Different node type's features spaces can be different!</a:t>
            </a:r>
            <a:endParaRPr lang="en-US" sz="2400">
              <a:solidFill>
                <a:srgbClr val="000000"/>
              </a:solidFill>
            </a:endParaRPr>
          </a:p>
          <a:p>
            <a:pPr lvl="1"/>
            <a:endParaRPr lang="en-US" sz="2400" b="1">
              <a:solidFill>
                <a:srgbClr val="C00000"/>
              </a:solidFill>
            </a:endParaRPr>
          </a:p>
          <a:p>
            <a:pPr lvl="1"/>
            <a:endParaRPr lang="en-US" sz="2400"/>
          </a:p>
        </p:txBody>
      </p:sp>
      <p:sp>
        <p:nvSpPr>
          <p:cNvPr id="4" name="Date Placeholder 3">
            <a:extLst>
              <a:ext uri="{FF2B5EF4-FFF2-40B4-BE49-F238E27FC236}">
                <a16:creationId xmlns:a16="http://schemas.microsoft.com/office/drawing/2014/main" id="{1C07050D-8D50-E719-065C-381C900D8B2A}"/>
              </a:ext>
            </a:extLst>
          </p:cNvPr>
          <p:cNvSpPr>
            <a:spLocks noGrp="1"/>
          </p:cNvSpPr>
          <p:nvPr>
            <p:ph type="dt" sz="half" idx="10"/>
          </p:nvPr>
        </p:nvSpPr>
        <p:spPr/>
        <p:txBody>
          <a:bodyPr/>
          <a:lstStyle/>
          <a:p>
            <a:fld id="{8668109C-DBB1-0C40-BB7C-3AE0A686B461}" type="datetime1">
              <a:rPr lang="en-US" smtClean="0"/>
              <a:t>10/20/24</a:t>
            </a:fld>
            <a:endParaRPr lang="en-US"/>
          </a:p>
        </p:txBody>
      </p:sp>
      <p:sp>
        <p:nvSpPr>
          <p:cNvPr id="5" name="Footer Placeholder 4">
            <a:extLst>
              <a:ext uri="{FF2B5EF4-FFF2-40B4-BE49-F238E27FC236}">
                <a16:creationId xmlns:a16="http://schemas.microsoft.com/office/drawing/2014/main" id="{AA28338D-C9E6-C380-AACA-181DE910ABC4}"/>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E4B9B97-6ABB-F62B-8436-DF08ECD55DE2}"/>
              </a:ext>
            </a:extLst>
          </p:cNvPr>
          <p:cNvSpPr>
            <a:spLocks noGrp="1"/>
          </p:cNvSpPr>
          <p:nvPr>
            <p:ph type="sldNum" sz="quarter" idx="12"/>
          </p:nvPr>
        </p:nvSpPr>
        <p:spPr/>
        <p:txBody>
          <a:bodyPr/>
          <a:lstStyle/>
          <a:p>
            <a:fld id="{19B12225-5612-419B-A8D5-4B8EEE4C217E}" type="slidenum">
              <a:rPr lang="en-US" smtClean="0"/>
              <a:pPr/>
              <a:t>12</a:t>
            </a:fld>
            <a:endParaRPr lang="en-US"/>
          </a:p>
        </p:txBody>
      </p:sp>
      <p:pic>
        <p:nvPicPr>
          <p:cNvPr id="7" name="Picture 7" descr="Diagram&#10;&#10;Description automatically generated">
            <a:extLst>
              <a:ext uri="{FF2B5EF4-FFF2-40B4-BE49-F238E27FC236}">
                <a16:creationId xmlns:a16="http://schemas.microsoft.com/office/drawing/2014/main" id="{1859C62B-9A4C-B210-0575-752CA5F52134}"/>
              </a:ext>
            </a:extLst>
          </p:cNvPr>
          <p:cNvPicPr>
            <a:picLocks noChangeAspect="1"/>
          </p:cNvPicPr>
          <p:nvPr/>
        </p:nvPicPr>
        <p:blipFill>
          <a:blip r:embed="rId3"/>
          <a:stretch>
            <a:fillRect/>
          </a:stretch>
        </p:blipFill>
        <p:spPr>
          <a:xfrm>
            <a:off x="2608875" y="3198696"/>
            <a:ext cx="3926250" cy="3297201"/>
          </a:xfrm>
          <a:prstGeom prst="rect">
            <a:avLst/>
          </a:prstGeom>
        </p:spPr>
      </p:pic>
    </p:spTree>
    <p:extLst>
      <p:ext uri="{BB962C8B-B14F-4D97-AF65-F5344CB8AC3E}">
        <p14:creationId xmlns:p14="http://schemas.microsoft.com/office/powerpoint/2010/main" val="1750889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900C7-6076-E7BD-452D-8C7D0587B194}"/>
              </a:ext>
            </a:extLst>
          </p:cNvPr>
          <p:cNvSpPr>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sz="3400">
                <a:ea typeface="+mj-lt"/>
                <a:cs typeface="+mj-lt"/>
              </a:rPr>
              <a:t>Many Graphs are Heterogeneous Graphs (3)</a:t>
            </a:r>
            <a:endParaRPr lang="en-US" sz="3400" b="0">
              <a:ea typeface="+mj-lt"/>
              <a:cs typeface="+mj-lt"/>
            </a:endParaRPr>
          </a:p>
        </p:txBody>
      </p:sp>
      <p:sp>
        <p:nvSpPr>
          <p:cNvPr id="3" name="Content Placeholder 2">
            <a:extLst>
              <a:ext uri="{FF2B5EF4-FFF2-40B4-BE49-F238E27FC236}">
                <a16:creationId xmlns:a16="http://schemas.microsoft.com/office/drawing/2014/main" id="{D0E8D1BA-389D-1F59-A155-C0EB7B299E4E}"/>
              </a:ext>
            </a:extLst>
          </p:cNvPr>
          <p:cNvSpPr>
            <a:spLocks noGrp="1"/>
          </p:cNvSpPr>
          <p:nvPr>
            <p:ph idx="1"/>
          </p:nvPr>
        </p:nvSpPr>
        <p:spPr>
          <a:xfrm>
            <a:off x="457200" y="1295400"/>
            <a:ext cx="8229600" cy="5257801"/>
          </a:xfrm>
        </p:spPr>
        <p:txBody>
          <a:bodyPr vert="horz" lIns="54864" tIns="91440" rIns="91440" bIns="45720" rtlCol="0" anchor="t">
            <a:normAutofit/>
          </a:bodyPr>
          <a:lstStyle/>
          <a:p>
            <a:pPr marL="438785"/>
            <a:r>
              <a:rPr lang="en-US" sz="2800" dirty="0">
                <a:latin typeface="Calibri"/>
                <a:cs typeface="Calibri"/>
              </a:rPr>
              <a:t>Example: </a:t>
            </a:r>
            <a:r>
              <a:rPr lang="en-US" sz="2800" dirty="0">
                <a:solidFill>
                  <a:srgbClr val="7030A0"/>
                </a:solidFill>
                <a:latin typeface="Calibri"/>
                <a:cs typeface="Calibri"/>
              </a:rPr>
              <a:t>Academic Graph</a:t>
            </a:r>
            <a:endParaRPr lang="en-US" sz="2800" dirty="0">
              <a:solidFill>
                <a:srgbClr val="7030A0"/>
              </a:solidFill>
            </a:endParaRPr>
          </a:p>
          <a:p>
            <a:pPr lvl="1"/>
            <a:r>
              <a:rPr lang="en-US" sz="2400" b="1" dirty="0">
                <a:solidFill>
                  <a:srgbClr val="C00000"/>
                </a:solidFill>
                <a:latin typeface="Calibri"/>
                <a:cs typeface="Calibri"/>
              </a:rPr>
              <a:t>Node types: </a:t>
            </a:r>
            <a:r>
              <a:rPr lang="en-US" sz="2400" dirty="0">
                <a:solidFill>
                  <a:srgbClr val="000000"/>
                </a:solidFill>
                <a:latin typeface="Calibri"/>
                <a:cs typeface="Calibri"/>
              </a:rPr>
              <a:t>Author, Paper, Venue, Field, ...</a:t>
            </a:r>
            <a:endParaRPr lang="en-US" sz="2400" dirty="0">
              <a:solidFill>
                <a:srgbClr val="000000"/>
              </a:solidFill>
            </a:endParaRPr>
          </a:p>
          <a:p>
            <a:pPr lvl="1"/>
            <a:r>
              <a:rPr lang="en-US" sz="2400" b="1" dirty="0">
                <a:solidFill>
                  <a:srgbClr val="0070C0"/>
                </a:solidFill>
                <a:latin typeface="Calibri"/>
                <a:cs typeface="Calibri"/>
              </a:rPr>
              <a:t>Edge types: </a:t>
            </a:r>
            <a:r>
              <a:rPr lang="en-US" sz="2400" dirty="0">
                <a:latin typeface="Calibri"/>
                <a:cs typeface="Calibri"/>
              </a:rPr>
              <a:t>Publish, Cite, …</a:t>
            </a:r>
          </a:p>
          <a:p>
            <a:pPr lvl="1"/>
            <a:r>
              <a:rPr lang="en-US" sz="2400" dirty="0">
                <a:solidFill>
                  <a:srgbClr val="000000"/>
                </a:solidFill>
                <a:latin typeface="Calibri"/>
                <a:cs typeface="Calibri"/>
              </a:rPr>
              <a:t>Benchmark dataset: </a:t>
            </a:r>
            <a:r>
              <a:rPr lang="en-US" sz="2400" b="1" dirty="0">
                <a:solidFill>
                  <a:srgbClr val="000000"/>
                </a:solidFill>
                <a:latin typeface="Calibri"/>
                <a:cs typeface="Calibri"/>
              </a:rPr>
              <a:t>Microsoft Academic Graph</a:t>
            </a:r>
            <a:endParaRPr lang="en-US" sz="2400" b="1" dirty="0">
              <a:solidFill>
                <a:srgbClr val="000000"/>
              </a:solidFill>
            </a:endParaRPr>
          </a:p>
          <a:p>
            <a:pPr lvl="1"/>
            <a:endParaRPr lang="en-US" sz="2400" b="1" dirty="0">
              <a:solidFill>
                <a:srgbClr val="C00000"/>
              </a:solidFill>
            </a:endParaRPr>
          </a:p>
          <a:p>
            <a:pPr lvl="1"/>
            <a:endParaRPr lang="en-US" sz="2400" dirty="0"/>
          </a:p>
        </p:txBody>
      </p:sp>
      <p:sp>
        <p:nvSpPr>
          <p:cNvPr id="4" name="Date Placeholder 3">
            <a:extLst>
              <a:ext uri="{FF2B5EF4-FFF2-40B4-BE49-F238E27FC236}">
                <a16:creationId xmlns:a16="http://schemas.microsoft.com/office/drawing/2014/main" id="{1C07050D-8D50-E719-065C-381C900D8B2A}"/>
              </a:ext>
            </a:extLst>
          </p:cNvPr>
          <p:cNvSpPr>
            <a:spLocks noGrp="1"/>
          </p:cNvSpPr>
          <p:nvPr>
            <p:ph type="dt" sz="half" idx="10"/>
          </p:nvPr>
        </p:nvSpPr>
        <p:spPr/>
        <p:txBody>
          <a:bodyPr/>
          <a:lstStyle/>
          <a:p>
            <a:fld id="{8668109C-DBB1-0C40-BB7C-3AE0A686B461}" type="datetime1">
              <a:rPr lang="en-US" smtClean="0"/>
              <a:t>10/20/24</a:t>
            </a:fld>
            <a:endParaRPr lang="en-US"/>
          </a:p>
        </p:txBody>
      </p:sp>
      <p:sp>
        <p:nvSpPr>
          <p:cNvPr id="5" name="Footer Placeholder 4">
            <a:extLst>
              <a:ext uri="{FF2B5EF4-FFF2-40B4-BE49-F238E27FC236}">
                <a16:creationId xmlns:a16="http://schemas.microsoft.com/office/drawing/2014/main" id="{AA28338D-C9E6-C380-AACA-181DE910ABC4}"/>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E4B9B97-6ABB-F62B-8436-DF08ECD55DE2}"/>
              </a:ext>
            </a:extLst>
          </p:cNvPr>
          <p:cNvSpPr>
            <a:spLocks noGrp="1"/>
          </p:cNvSpPr>
          <p:nvPr>
            <p:ph type="sldNum" sz="quarter" idx="12"/>
          </p:nvPr>
        </p:nvSpPr>
        <p:spPr/>
        <p:txBody>
          <a:bodyPr/>
          <a:lstStyle/>
          <a:p>
            <a:fld id="{19B12225-5612-419B-A8D5-4B8EEE4C217E}" type="slidenum">
              <a:rPr lang="en-US" smtClean="0"/>
              <a:pPr/>
              <a:t>13</a:t>
            </a:fld>
            <a:endParaRPr lang="en-US"/>
          </a:p>
        </p:txBody>
      </p:sp>
      <p:pic>
        <p:nvPicPr>
          <p:cNvPr id="8" name="Picture 8" descr="Diagram&#10;&#10;Description automatically generated">
            <a:extLst>
              <a:ext uri="{FF2B5EF4-FFF2-40B4-BE49-F238E27FC236}">
                <a16:creationId xmlns:a16="http://schemas.microsoft.com/office/drawing/2014/main" id="{10B06387-3529-2EE0-A676-DC8794C653FC}"/>
              </a:ext>
            </a:extLst>
          </p:cNvPr>
          <p:cNvPicPr>
            <a:picLocks noChangeAspect="1"/>
          </p:cNvPicPr>
          <p:nvPr/>
        </p:nvPicPr>
        <p:blipFill>
          <a:blip r:embed="rId3"/>
          <a:stretch>
            <a:fillRect/>
          </a:stretch>
        </p:blipFill>
        <p:spPr>
          <a:xfrm>
            <a:off x="2633521" y="3299265"/>
            <a:ext cx="3870795" cy="3254069"/>
          </a:xfrm>
          <a:prstGeom prst="rect">
            <a:avLst/>
          </a:prstGeom>
        </p:spPr>
      </p:pic>
    </p:spTree>
    <p:extLst>
      <p:ext uri="{BB962C8B-B14F-4D97-AF65-F5344CB8AC3E}">
        <p14:creationId xmlns:p14="http://schemas.microsoft.com/office/powerpoint/2010/main" val="33289806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DC79A-DE91-4964-4475-F2AC9011B9D6}"/>
              </a:ext>
            </a:extLst>
          </p:cNvPr>
          <p:cNvSpPr>
            <a:spLocks noGrp="1"/>
          </p:cNvSpPr>
          <p:nvPr>
            <p:ph type="title"/>
          </p:nvPr>
        </p:nvSpPr>
        <p:spPr>
          <a:xfrm>
            <a:off x="457199" y="76200"/>
            <a:ext cx="8581697" cy="987552"/>
          </a:xfrm>
        </p:spPr>
        <p:txBody>
          <a:bodyPr>
            <a:normAutofit/>
          </a:bodyPr>
          <a:lstStyle/>
          <a:p>
            <a:r>
              <a:rPr lang="en-US"/>
              <a:t>Discussions: Type or Feature?</a:t>
            </a:r>
          </a:p>
        </p:txBody>
      </p:sp>
      <p:sp>
        <p:nvSpPr>
          <p:cNvPr id="3" name="Content Placeholder 2">
            <a:extLst>
              <a:ext uri="{FF2B5EF4-FFF2-40B4-BE49-F238E27FC236}">
                <a16:creationId xmlns:a16="http://schemas.microsoft.com/office/drawing/2014/main" id="{5599145D-E425-038D-C1EF-41E09649A10A}"/>
              </a:ext>
            </a:extLst>
          </p:cNvPr>
          <p:cNvSpPr>
            <a:spLocks noGrp="1"/>
          </p:cNvSpPr>
          <p:nvPr>
            <p:ph idx="1"/>
          </p:nvPr>
        </p:nvSpPr>
        <p:spPr>
          <a:xfrm>
            <a:off x="457200" y="1295400"/>
            <a:ext cx="8216153" cy="5257801"/>
          </a:xfrm>
        </p:spPr>
        <p:txBody>
          <a:bodyPr vert="horz" lIns="54864" tIns="91440" rIns="91440" bIns="45720" rtlCol="0" anchor="t">
            <a:normAutofit/>
          </a:bodyPr>
          <a:lstStyle/>
          <a:p>
            <a:pPr marL="438785"/>
            <a:r>
              <a:rPr lang="en-US" b="1" dirty="0">
                <a:latin typeface="Calibri"/>
                <a:cs typeface="Calibri"/>
              </a:rPr>
              <a:t>Observation:</a:t>
            </a:r>
            <a:r>
              <a:rPr lang="en-US" dirty="0">
                <a:latin typeface="Calibri"/>
                <a:cs typeface="Calibri"/>
              </a:rPr>
              <a:t> We can also treat types of nodes and edges as features</a:t>
            </a:r>
          </a:p>
          <a:p>
            <a:pPr lvl="1"/>
            <a:r>
              <a:rPr lang="en-US" b="1" dirty="0">
                <a:latin typeface="Calibri"/>
                <a:cs typeface="Calibri"/>
              </a:rPr>
              <a:t>Example: </a:t>
            </a:r>
            <a:r>
              <a:rPr lang="en-US" dirty="0">
                <a:latin typeface="Calibri"/>
                <a:cs typeface="Calibri"/>
              </a:rPr>
              <a:t>Add a one-hot indicator for nodes and edges</a:t>
            </a:r>
          </a:p>
          <a:p>
            <a:pPr marL="996315" lvl="2"/>
            <a:r>
              <a:rPr lang="en-US" dirty="0">
                <a:latin typeface="Calibri"/>
                <a:cs typeface="Calibri"/>
              </a:rPr>
              <a:t>Append feature [1, 0] to each “author node”; Append feature [0, 1] to each “paper node”</a:t>
            </a:r>
          </a:p>
          <a:p>
            <a:pPr marL="996315" lvl="2"/>
            <a:r>
              <a:rPr lang="en-US" dirty="0">
                <a:latin typeface="Calibri"/>
                <a:cs typeface="Calibri"/>
              </a:rPr>
              <a:t>Similarly, we can assign edge features to edges with different types</a:t>
            </a:r>
          </a:p>
          <a:p>
            <a:pPr lvl="1"/>
            <a:r>
              <a:rPr lang="en-US" dirty="0">
                <a:latin typeface="Calibri"/>
                <a:cs typeface="Calibri"/>
              </a:rPr>
              <a:t>Then, a heterogeneous graph reduces to a standard graph</a:t>
            </a:r>
          </a:p>
          <a:p>
            <a:pPr marL="438785"/>
            <a:r>
              <a:rPr lang="en-US" b="1" dirty="0">
                <a:solidFill>
                  <a:srgbClr val="C00000"/>
                </a:solidFill>
                <a:latin typeface="Calibri"/>
                <a:cs typeface="Calibri"/>
              </a:rPr>
              <a:t>When do we need a heterogeneous graph?</a:t>
            </a:r>
          </a:p>
        </p:txBody>
      </p:sp>
      <p:sp>
        <p:nvSpPr>
          <p:cNvPr id="4" name="Date Placeholder 3">
            <a:extLst>
              <a:ext uri="{FF2B5EF4-FFF2-40B4-BE49-F238E27FC236}">
                <a16:creationId xmlns:a16="http://schemas.microsoft.com/office/drawing/2014/main" id="{D0BA9167-DBEB-9EF2-E85E-4077066B5EBD}"/>
              </a:ext>
            </a:extLst>
          </p:cNvPr>
          <p:cNvSpPr>
            <a:spLocks noGrp="1"/>
          </p:cNvSpPr>
          <p:nvPr>
            <p:ph type="dt" sz="half" idx="10"/>
          </p:nvPr>
        </p:nvSpPr>
        <p:spPr/>
        <p:txBody>
          <a:bodyPr/>
          <a:lstStyle/>
          <a:p>
            <a:fld id="{8668109C-DBB1-0C40-BB7C-3AE0A686B461}" type="datetime1">
              <a:rPr lang="en-US" smtClean="0"/>
              <a:t>10/20/24</a:t>
            </a:fld>
            <a:endParaRPr lang="en-US"/>
          </a:p>
        </p:txBody>
      </p:sp>
      <p:sp>
        <p:nvSpPr>
          <p:cNvPr id="5" name="Footer Placeholder 4">
            <a:extLst>
              <a:ext uri="{FF2B5EF4-FFF2-40B4-BE49-F238E27FC236}">
                <a16:creationId xmlns:a16="http://schemas.microsoft.com/office/drawing/2014/main" id="{39EF26E9-66D8-8251-060B-98CBD3798BF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6823610-E4B1-2D66-CEFF-69B46A87C828}"/>
              </a:ext>
            </a:extLst>
          </p:cNvPr>
          <p:cNvSpPr>
            <a:spLocks noGrp="1"/>
          </p:cNvSpPr>
          <p:nvPr>
            <p:ph type="sldNum" sz="quarter" idx="12"/>
          </p:nvPr>
        </p:nvSpPr>
        <p:spPr/>
        <p:txBody>
          <a:bodyPr/>
          <a:lstStyle/>
          <a:p>
            <a:fld id="{19B12225-5612-419B-A8D5-4B8EEE4C217E}" type="slidenum">
              <a:rPr lang="en-US" smtClean="0"/>
              <a:pPr/>
              <a:t>14</a:t>
            </a:fld>
            <a:endParaRPr lang="en-US"/>
          </a:p>
        </p:txBody>
      </p:sp>
    </p:spTree>
    <p:extLst>
      <p:ext uri="{BB962C8B-B14F-4D97-AF65-F5344CB8AC3E}">
        <p14:creationId xmlns:p14="http://schemas.microsoft.com/office/powerpoint/2010/main" val="4584899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DC79A-DE91-4964-4475-F2AC9011B9D6}"/>
              </a:ext>
            </a:extLst>
          </p:cNvPr>
          <p:cNvSpPr>
            <a:spLocks noGrp="1"/>
          </p:cNvSpPr>
          <p:nvPr>
            <p:ph type="title"/>
          </p:nvPr>
        </p:nvSpPr>
        <p:spPr>
          <a:xfrm>
            <a:off x="457199" y="76200"/>
            <a:ext cx="8581697" cy="987552"/>
          </a:xfrm>
        </p:spPr>
        <p:txBody>
          <a:bodyPr>
            <a:normAutofit/>
          </a:bodyPr>
          <a:lstStyle/>
          <a:p>
            <a:r>
              <a:rPr lang="en-US"/>
              <a:t>Discussions: Type or Feature?</a:t>
            </a:r>
          </a:p>
        </p:txBody>
      </p:sp>
      <p:sp>
        <p:nvSpPr>
          <p:cNvPr id="3" name="Content Placeholder 2">
            <a:extLst>
              <a:ext uri="{FF2B5EF4-FFF2-40B4-BE49-F238E27FC236}">
                <a16:creationId xmlns:a16="http://schemas.microsoft.com/office/drawing/2014/main" id="{5599145D-E425-038D-C1EF-41E09649A10A}"/>
              </a:ext>
            </a:extLst>
          </p:cNvPr>
          <p:cNvSpPr>
            <a:spLocks noGrp="1"/>
          </p:cNvSpPr>
          <p:nvPr>
            <p:ph idx="1"/>
          </p:nvPr>
        </p:nvSpPr>
        <p:spPr>
          <a:xfrm>
            <a:off x="457200" y="1295400"/>
            <a:ext cx="8216153" cy="5257801"/>
          </a:xfrm>
        </p:spPr>
        <p:txBody>
          <a:bodyPr>
            <a:normAutofit lnSpcReduction="10000"/>
          </a:bodyPr>
          <a:lstStyle/>
          <a:p>
            <a:r>
              <a:rPr lang="en-US" b="1" dirty="0">
                <a:solidFill>
                  <a:srgbClr val="C00000"/>
                </a:solidFill>
              </a:rPr>
              <a:t>When do we need a heterogeneous graph?</a:t>
            </a:r>
          </a:p>
          <a:p>
            <a:pPr lvl="1"/>
            <a:r>
              <a:rPr lang="en-US" b="1" dirty="0"/>
              <a:t>Case 1: </a:t>
            </a:r>
            <a:r>
              <a:rPr lang="en-US" dirty="0"/>
              <a:t>Different node/edge types </a:t>
            </a:r>
            <a:r>
              <a:rPr lang="en-US" b="1" dirty="0"/>
              <a:t>have different shapes of features</a:t>
            </a:r>
          </a:p>
          <a:p>
            <a:pPr lvl="2"/>
            <a:r>
              <a:rPr lang="en-US" dirty="0"/>
              <a:t>An “author node” has 4-dim feature, a “paper node” has 5-dim feature</a:t>
            </a:r>
          </a:p>
          <a:p>
            <a:pPr lvl="1"/>
            <a:r>
              <a:rPr lang="en-US" b="1" dirty="0"/>
              <a:t>Case 2</a:t>
            </a:r>
            <a:r>
              <a:rPr lang="en-US" dirty="0"/>
              <a:t>: We know different relation types represent </a:t>
            </a:r>
            <a:r>
              <a:rPr lang="en-US" b="1" dirty="0"/>
              <a:t>different types of interactions</a:t>
            </a:r>
          </a:p>
          <a:p>
            <a:pPr lvl="2"/>
            <a:r>
              <a:rPr lang="en-US" dirty="0"/>
              <a:t>(English, translate, French) and (English, translate, Chinese) require different models</a:t>
            </a:r>
          </a:p>
          <a:p>
            <a:r>
              <a:rPr lang="en-US" dirty="0"/>
              <a:t>There are many ways to </a:t>
            </a:r>
            <a:r>
              <a:rPr lang="en-US" b="1" dirty="0"/>
              <a:t>convert a heterogeneous graph to a standard graph </a:t>
            </a:r>
            <a:r>
              <a:rPr lang="en-US" dirty="0"/>
              <a:t>(that is, a homogeneous graph)</a:t>
            </a:r>
          </a:p>
          <a:p>
            <a:pPr marL="118872" indent="0">
              <a:buNone/>
            </a:pPr>
            <a:endParaRPr lang="en-US" dirty="0"/>
          </a:p>
        </p:txBody>
      </p:sp>
      <p:sp>
        <p:nvSpPr>
          <p:cNvPr id="4" name="Date Placeholder 3">
            <a:extLst>
              <a:ext uri="{FF2B5EF4-FFF2-40B4-BE49-F238E27FC236}">
                <a16:creationId xmlns:a16="http://schemas.microsoft.com/office/drawing/2014/main" id="{D0BA9167-DBEB-9EF2-E85E-4077066B5EBD}"/>
              </a:ext>
            </a:extLst>
          </p:cNvPr>
          <p:cNvSpPr>
            <a:spLocks noGrp="1"/>
          </p:cNvSpPr>
          <p:nvPr>
            <p:ph type="dt" sz="half" idx="10"/>
          </p:nvPr>
        </p:nvSpPr>
        <p:spPr/>
        <p:txBody>
          <a:bodyPr/>
          <a:lstStyle/>
          <a:p>
            <a:fld id="{8668109C-DBB1-0C40-BB7C-3AE0A686B461}" type="datetime1">
              <a:rPr lang="en-US" smtClean="0"/>
              <a:t>10/20/24</a:t>
            </a:fld>
            <a:endParaRPr lang="en-US"/>
          </a:p>
        </p:txBody>
      </p:sp>
      <p:sp>
        <p:nvSpPr>
          <p:cNvPr id="5" name="Footer Placeholder 4">
            <a:extLst>
              <a:ext uri="{FF2B5EF4-FFF2-40B4-BE49-F238E27FC236}">
                <a16:creationId xmlns:a16="http://schemas.microsoft.com/office/drawing/2014/main" id="{39EF26E9-66D8-8251-060B-98CBD3798BF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6823610-E4B1-2D66-CEFF-69B46A87C828}"/>
              </a:ext>
            </a:extLst>
          </p:cNvPr>
          <p:cNvSpPr>
            <a:spLocks noGrp="1"/>
          </p:cNvSpPr>
          <p:nvPr>
            <p:ph type="sldNum" sz="quarter" idx="12"/>
          </p:nvPr>
        </p:nvSpPr>
        <p:spPr/>
        <p:txBody>
          <a:bodyPr/>
          <a:lstStyle/>
          <a:p>
            <a:fld id="{19B12225-5612-419B-A8D5-4B8EEE4C217E}" type="slidenum">
              <a:rPr lang="en-US" smtClean="0"/>
              <a:pPr/>
              <a:t>15</a:t>
            </a:fld>
            <a:endParaRPr lang="en-US"/>
          </a:p>
        </p:txBody>
      </p:sp>
    </p:spTree>
    <p:extLst>
      <p:ext uri="{BB962C8B-B14F-4D97-AF65-F5344CB8AC3E}">
        <p14:creationId xmlns:p14="http://schemas.microsoft.com/office/powerpoint/2010/main" val="38659479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8BFB1-3699-8A27-560F-3D5D4E367B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CDEA6A-84CF-C135-53B9-A618DA58C3BF}"/>
              </a:ext>
            </a:extLst>
          </p:cNvPr>
          <p:cNvSpPr>
            <a:spLocks noGrp="1"/>
          </p:cNvSpPr>
          <p:nvPr>
            <p:ph type="title"/>
          </p:nvPr>
        </p:nvSpPr>
        <p:spPr/>
        <p:txBody>
          <a:bodyPr/>
          <a:lstStyle/>
          <a:p>
            <a:r>
              <a:rPr lang="en-US"/>
              <a:t>Discussions: Heterogeneous?</a:t>
            </a:r>
          </a:p>
        </p:txBody>
      </p:sp>
      <p:sp>
        <p:nvSpPr>
          <p:cNvPr id="3" name="Content Placeholder 2">
            <a:extLst>
              <a:ext uri="{FF2B5EF4-FFF2-40B4-BE49-F238E27FC236}">
                <a16:creationId xmlns:a16="http://schemas.microsoft.com/office/drawing/2014/main" id="{33AD6C00-2EEF-C092-075C-4AA85C1D9399}"/>
              </a:ext>
            </a:extLst>
          </p:cNvPr>
          <p:cNvSpPr>
            <a:spLocks noGrp="1"/>
          </p:cNvSpPr>
          <p:nvPr>
            <p:ph idx="1"/>
          </p:nvPr>
        </p:nvSpPr>
        <p:spPr/>
        <p:txBody>
          <a:bodyPr/>
          <a:lstStyle/>
          <a:p>
            <a:r>
              <a:rPr lang="en-US" dirty="0"/>
              <a:t>Ultimately, </a:t>
            </a:r>
            <a:r>
              <a:rPr lang="en-US" b="1" dirty="0">
                <a:solidFill>
                  <a:srgbClr val="C00000"/>
                </a:solidFill>
              </a:rPr>
              <a:t>heterogeneous graph</a:t>
            </a:r>
            <a:r>
              <a:rPr lang="en-US" dirty="0">
                <a:solidFill>
                  <a:srgbClr val="C00000"/>
                </a:solidFill>
              </a:rPr>
              <a:t> is a </a:t>
            </a:r>
            <a:r>
              <a:rPr lang="en-US" b="1" dirty="0">
                <a:solidFill>
                  <a:srgbClr val="C00000"/>
                </a:solidFill>
              </a:rPr>
              <a:t>more expressive graph representation</a:t>
            </a:r>
          </a:p>
          <a:p>
            <a:pPr lvl="1"/>
            <a:r>
              <a:rPr lang="en-US" dirty="0"/>
              <a:t>Captures </a:t>
            </a:r>
            <a:r>
              <a:rPr lang="en-US" b="1" dirty="0"/>
              <a:t>different types of interactions between entities</a:t>
            </a:r>
          </a:p>
          <a:p>
            <a:r>
              <a:rPr lang="en-US" dirty="0"/>
              <a:t>But it also </a:t>
            </a:r>
            <a:r>
              <a:rPr lang="en-US" b="1" dirty="0"/>
              <a:t>comes with costs</a:t>
            </a:r>
          </a:p>
          <a:p>
            <a:pPr lvl="1"/>
            <a:r>
              <a:rPr lang="en-US" dirty="0">
                <a:solidFill>
                  <a:srgbClr val="0070C0"/>
                </a:solidFill>
              </a:rPr>
              <a:t>More expensive (computation, storage)</a:t>
            </a:r>
          </a:p>
          <a:p>
            <a:pPr lvl="1"/>
            <a:r>
              <a:rPr lang="en-US" dirty="0">
                <a:solidFill>
                  <a:srgbClr val="0070C0"/>
                </a:solidFill>
              </a:rPr>
              <a:t>More complex implementation</a:t>
            </a:r>
          </a:p>
          <a:p>
            <a:pPr marL="457200" lvl="1" indent="0">
              <a:buNone/>
            </a:pPr>
            <a:endParaRPr lang="en-US" dirty="0"/>
          </a:p>
          <a:p>
            <a:pPr lvl="1"/>
            <a:endParaRPr lang="en-US" dirty="0"/>
          </a:p>
        </p:txBody>
      </p:sp>
      <p:sp>
        <p:nvSpPr>
          <p:cNvPr id="4" name="Date Placeholder 3">
            <a:extLst>
              <a:ext uri="{FF2B5EF4-FFF2-40B4-BE49-F238E27FC236}">
                <a16:creationId xmlns:a16="http://schemas.microsoft.com/office/drawing/2014/main" id="{DDC1738D-4156-9B8E-006B-E1BB57A66B66}"/>
              </a:ext>
            </a:extLst>
          </p:cNvPr>
          <p:cNvSpPr>
            <a:spLocks noGrp="1"/>
          </p:cNvSpPr>
          <p:nvPr>
            <p:ph type="dt" sz="half" idx="10"/>
          </p:nvPr>
        </p:nvSpPr>
        <p:spPr/>
        <p:txBody>
          <a:bodyPr/>
          <a:lstStyle/>
          <a:p>
            <a:fld id="{8668109C-DBB1-0C40-BB7C-3AE0A686B461}" type="datetime1">
              <a:rPr lang="en-US" smtClean="0"/>
              <a:t>10/21/24</a:t>
            </a:fld>
            <a:endParaRPr lang="en-US"/>
          </a:p>
        </p:txBody>
      </p:sp>
      <p:sp>
        <p:nvSpPr>
          <p:cNvPr id="5" name="Footer Placeholder 4">
            <a:extLst>
              <a:ext uri="{FF2B5EF4-FFF2-40B4-BE49-F238E27FC236}">
                <a16:creationId xmlns:a16="http://schemas.microsoft.com/office/drawing/2014/main" id="{E0BC9FC1-B285-4C20-CE8F-FF4BFA23B321}"/>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99947E03-5B48-0091-C161-DDA04C649C0E}"/>
              </a:ext>
            </a:extLst>
          </p:cNvPr>
          <p:cNvSpPr>
            <a:spLocks noGrp="1"/>
          </p:cNvSpPr>
          <p:nvPr>
            <p:ph type="sldNum" sz="quarter" idx="12"/>
          </p:nvPr>
        </p:nvSpPr>
        <p:spPr/>
        <p:txBody>
          <a:bodyPr/>
          <a:lstStyle/>
          <a:p>
            <a:fld id="{19B12225-5612-419B-A8D5-4B8EEE4C217E}" type="slidenum">
              <a:rPr lang="en-US" smtClean="0"/>
              <a:pPr/>
              <a:t>16</a:t>
            </a:fld>
            <a:endParaRPr lang="en-US"/>
          </a:p>
        </p:txBody>
      </p:sp>
    </p:spTree>
    <p:extLst>
      <p:ext uri="{BB962C8B-B14F-4D97-AF65-F5344CB8AC3E}">
        <p14:creationId xmlns:p14="http://schemas.microsoft.com/office/powerpoint/2010/main" val="19183041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3ECF2FB-4550-8743-ADBF-6EEB39B80DF2}"/>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0D4C9856-D3A7-4A4E-B1CF-7E6BF88C8381}"/>
              </a:ext>
            </a:extLst>
          </p:cNvPr>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10" name="Title 1">
            <a:extLst>
              <a:ext uri="{FF2B5EF4-FFF2-40B4-BE49-F238E27FC236}">
                <a16:creationId xmlns:a16="http://schemas.microsoft.com/office/drawing/2014/main" id="{3E21E789-0430-164E-AE84-265447BFD6FC}"/>
              </a:ext>
            </a:extLst>
          </p:cNvPr>
          <p:cNvSpPr>
            <a:spLocks noGrp="1"/>
          </p:cNvSpPr>
          <p:nvPr>
            <p:ph type="ctrTitle"/>
          </p:nvPr>
        </p:nvSpPr>
        <p:spPr>
          <a:xfrm>
            <a:off x="685800" y="1447800"/>
            <a:ext cx="8077200" cy="3581400"/>
          </a:xfrm>
        </p:spPr>
        <p:txBody>
          <a:bodyPr anchor="b">
            <a:normAutofit/>
          </a:bodyPr>
          <a:lstStyle/>
          <a:p>
            <a:r>
              <a:rPr lang="en-US" b="1" i="0">
                <a:solidFill>
                  <a:srgbClr val="FFC800"/>
                </a:solidFill>
                <a:effectLst/>
                <a:latin typeface="Corbel" panose="020B0503020204020204" pitchFamily="34" charset="0"/>
              </a:rPr>
              <a:t>Stanford CS224W:</a:t>
            </a:r>
            <a:br>
              <a:rPr lang="en-US" sz="4800"/>
            </a:br>
            <a:r>
              <a:rPr lang="en-US" sz="4800"/>
              <a:t>Relational GCN (RGCN)</a:t>
            </a:r>
          </a:p>
        </p:txBody>
      </p:sp>
    </p:spTree>
    <p:extLst>
      <p:ext uri="{BB962C8B-B14F-4D97-AF65-F5344CB8AC3E}">
        <p14:creationId xmlns:p14="http://schemas.microsoft.com/office/powerpoint/2010/main" val="14373337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1A4F076-BA37-3F4B-90E4-167CFD4EC534}"/>
              </a:ext>
            </a:extLst>
          </p:cNvPr>
          <p:cNvPicPr>
            <a:picLocks noChangeAspect="1"/>
          </p:cNvPicPr>
          <p:nvPr/>
        </p:nvPicPr>
        <p:blipFill>
          <a:blip r:embed="rId2"/>
          <a:stretch>
            <a:fillRect/>
          </a:stretch>
        </p:blipFill>
        <p:spPr>
          <a:xfrm>
            <a:off x="3426186" y="4270222"/>
            <a:ext cx="3323944" cy="2319320"/>
          </a:xfrm>
          <a:prstGeom prst="rect">
            <a:avLst/>
          </a:prstGeom>
        </p:spPr>
      </p:pic>
      <p:sp>
        <p:nvSpPr>
          <p:cNvPr id="2" name="Title 1">
            <a:extLst>
              <a:ext uri="{FF2B5EF4-FFF2-40B4-BE49-F238E27FC236}">
                <a16:creationId xmlns:a16="http://schemas.microsoft.com/office/drawing/2014/main" id="{0B47D70C-88C7-8649-831B-F63BB639CC80}"/>
              </a:ext>
            </a:extLst>
          </p:cNvPr>
          <p:cNvSpPr>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a:t>Recap : A Single GNN Layer</a:t>
            </a:r>
          </a:p>
        </p:txBody>
      </p:sp>
      <p:sp>
        <p:nvSpPr>
          <p:cNvPr id="3" name="Content Placeholder 2">
            <a:extLst>
              <a:ext uri="{FF2B5EF4-FFF2-40B4-BE49-F238E27FC236}">
                <a16:creationId xmlns:a16="http://schemas.microsoft.com/office/drawing/2014/main" id="{1C850698-3B53-9048-92D9-4D9AC2BE0455}"/>
              </a:ext>
            </a:extLst>
          </p:cNvPr>
          <p:cNvSpPr>
            <a:spLocks noGrp="1"/>
          </p:cNvSpPr>
          <p:nvPr>
            <p:ph idx="1"/>
          </p:nvPr>
        </p:nvSpPr>
        <p:spPr>
          <a:xfrm>
            <a:off x="457199" y="1295400"/>
            <a:ext cx="8792055" cy="5257801"/>
          </a:xfrm>
        </p:spPr>
        <p:txBody>
          <a:bodyPr/>
          <a:lstStyle/>
          <a:p>
            <a:r>
              <a:rPr lang="en-US" b="1"/>
              <a:t>We focus on message passing GNNs:</a:t>
            </a:r>
          </a:p>
          <a:p>
            <a:pPr lvl="1"/>
            <a:r>
              <a:rPr lang="en-US" b="1">
                <a:solidFill>
                  <a:srgbClr val="C00000"/>
                </a:solidFill>
              </a:rPr>
              <a:t>(1) Message</a:t>
            </a:r>
            <a:r>
              <a:rPr lang="en-US"/>
              <a:t>: each node computes a message</a:t>
            </a:r>
          </a:p>
          <a:p>
            <a:pPr lvl="1"/>
            <a:endParaRPr lang="en-US"/>
          </a:p>
          <a:p>
            <a:pPr lvl="1"/>
            <a:r>
              <a:rPr lang="en-US" b="1">
                <a:solidFill>
                  <a:srgbClr val="C00000"/>
                </a:solidFill>
              </a:rPr>
              <a:t>(2) Aggregation</a:t>
            </a:r>
            <a:r>
              <a:rPr lang="en-US"/>
              <a:t>: aggregate messages from neighbors</a:t>
            </a:r>
          </a:p>
          <a:p>
            <a:pPr marL="457200" lvl="1" indent="0">
              <a:buNone/>
            </a:pPr>
            <a:endParaRPr lang="en-US"/>
          </a:p>
        </p:txBody>
      </p:sp>
      <p:sp>
        <p:nvSpPr>
          <p:cNvPr id="4" name="Date Placeholder 3">
            <a:extLst>
              <a:ext uri="{FF2B5EF4-FFF2-40B4-BE49-F238E27FC236}">
                <a16:creationId xmlns:a16="http://schemas.microsoft.com/office/drawing/2014/main" id="{FB040CEA-F91F-9642-8197-306B35278329}"/>
              </a:ext>
            </a:extLst>
          </p:cNvPr>
          <p:cNvSpPr>
            <a:spLocks noGrp="1"/>
          </p:cNvSpPr>
          <p:nvPr>
            <p:ph type="dt" sz="half" idx="10"/>
          </p:nvPr>
        </p:nvSpPr>
        <p:spPr/>
        <p:txBody>
          <a:bodyPr/>
          <a:lstStyle/>
          <a:p>
            <a:fld id="{8301293F-7B54-A44C-A683-D1CF58961B69}" type="datetime1">
              <a:rPr lang="en-US" smtClean="0"/>
              <a:t>10/20/24</a:t>
            </a:fld>
            <a:endParaRPr lang="en-US"/>
          </a:p>
        </p:txBody>
      </p:sp>
      <p:sp>
        <p:nvSpPr>
          <p:cNvPr id="5" name="Footer Placeholder 4">
            <a:extLst>
              <a:ext uri="{FF2B5EF4-FFF2-40B4-BE49-F238E27FC236}">
                <a16:creationId xmlns:a16="http://schemas.microsoft.com/office/drawing/2014/main" id="{842A4EA8-31CA-0643-8409-33A051D0C57C}"/>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53B2E44B-2AF5-3141-90ED-7A6FFBAACF88}"/>
              </a:ext>
            </a:extLst>
          </p:cNvPr>
          <p:cNvSpPr>
            <a:spLocks noGrp="1"/>
          </p:cNvSpPr>
          <p:nvPr>
            <p:ph type="sldNum" sz="quarter" idx="12"/>
          </p:nvPr>
        </p:nvSpPr>
        <p:spPr/>
        <p:txBody>
          <a:bodyPr/>
          <a:lstStyle/>
          <a:p>
            <a:fld id="{19B12225-5612-419B-A8D5-4B8EEE4C217E}" type="slidenum">
              <a:rPr lang="en-US" smtClean="0"/>
              <a:pPr/>
              <a:t>18</a:t>
            </a:fld>
            <a:endParaRPr lang="en-US"/>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4817A858-E848-7A44-B6A5-A130EF17D99A}"/>
                  </a:ext>
                </a:extLst>
              </p:cNvPr>
              <p:cNvSpPr txBox="1"/>
              <p:nvPr/>
            </p:nvSpPr>
            <p:spPr>
              <a:xfrm>
                <a:off x="1818025" y="2345891"/>
                <a:ext cx="6048322" cy="6448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800" i="1" smtClean="0">
                              <a:latin typeface="Cambria Math" panose="02040503050406030204" pitchFamily="18" charset="0"/>
                            </a:rPr>
                          </m:ctrlPr>
                        </m:sSubSupPr>
                        <m:e>
                          <m:r>
                            <a:rPr lang="en-US" sz="2800" b="1" i="0">
                              <a:latin typeface="Cambria Math" panose="02040503050406030204" pitchFamily="18" charset="0"/>
                            </a:rPr>
                            <m:t>𝐦</m:t>
                          </m:r>
                        </m:e>
                        <m:sub>
                          <m:r>
                            <a:rPr lang="en-US" sz="2800" b="0" i="1" smtClean="0">
                              <a:latin typeface="Cambria Math" panose="02040503050406030204" pitchFamily="18" charset="0"/>
                            </a:rPr>
                            <m:t>𝑢</m:t>
                          </m:r>
                        </m:sub>
                        <m:sup>
                          <m:r>
                            <a:rPr lang="en-US" sz="2800" i="1">
                              <a:latin typeface="Cambria Math" panose="02040503050406030204" pitchFamily="18" charset="0"/>
                            </a:rPr>
                            <m:t>(</m:t>
                          </m:r>
                          <m:r>
                            <a:rPr lang="en-US" sz="2800" i="1">
                              <a:latin typeface="Cambria Math" panose="02040503050406030204" pitchFamily="18" charset="0"/>
                            </a:rPr>
                            <m:t>𝑙</m:t>
                          </m:r>
                          <m:r>
                            <a:rPr lang="en-US" sz="2800" i="1">
                              <a:latin typeface="Cambria Math" panose="02040503050406030204" pitchFamily="18" charset="0"/>
                            </a:rPr>
                            <m:t>)</m:t>
                          </m:r>
                        </m:sup>
                      </m:sSubSup>
                      <m:r>
                        <a:rPr lang="en-US" sz="2800" b="0" i="1" smtClean="0">
                          <a:latin typeface="Cambria Math" panose="02040503050406030204" pitchFamily="18" charset="0"/>
                        </a:rPr>
                        <m:t>=</m:t>
                      </m:r>
                      <m:sSup>
                        <m:sSupPr>
                          <m:ctrlPr>
                            <a:rPr lang="en-US" sz="2800" b="0" i="1" smtClean="0">
                              <a:latin typeface="Cambria Math" panose="02040503050406030204" pitchFamily="18" charset="0"/>
                            </a:rPr>
                          </m:ctrlPr>
                        </m:sSupPr>
                        <m:e>
                          <m:r>
                            <m:rPr>
                              <m:sty m:val="p"/>
                            </m:rPr>
                            <a:rPr lang="en-US" sz="2800" b="0" i="0" smtClean="0">
                              <a:latin typeface="Cambria Math" panose="02040503050406030204" pitchFamily="18" charset="0"/>
                            </a:rPr>
                            <m:t>MSG</m:t>
                          </m:r>
                        </m:e>
                        <m:sup>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𝑙</m:t>
                              </m:r>
                            </m:e>
                          </m:d>
                        </m:sup>
                      </m:sSup>
                      <m:d>
                        <m:dPr>
                          <m:ctrlPr>
                            <a:rPr lang="en-US" sz="2800" b="0" i="1" smtClean="0">
                              <a:latin typeface="Cambria Math" panose="02040503050406030204" pitchFamily="18" charset="0"/>
                            </a:rPr>
                          </m:ctrlPr>
                        </m:dPr>
                        <m:e>
                          <m:sSubSup>
                            <m:sSubSupPr>
                              <m:ctrlPr>
                                <a:rPr lang="en-US" sz="2800" i="1">
                                  <a:latin typeface="Cambria Math" panose="02040503050406030204" pitchFamily="18" charset="0"/>
                                </a:rPr>
                              </m:ctrlPr>
                            </m:sSubSupPr>
                            <m:e>
                              <m:r>
                                <a:rPr lang="en-US" sz="2800" b="1">
                                  <a:latin typeface="Cambria Math" panose="02040503050406030204" pitchFamily="18" charset="0"/>
                                </a:rPr>
                                <m:t>𝐡</m:t>
                              </m:r>
                            </m:e>
                            <m:sub>
                              <m:r>
                                <a:rPr lang="en-US" sz="2800" b="0" i="1" smtClean="0">
                                  <a:latin typeface="Cambria Math" panose="02040503050406030204" pitchFamily="18" charset="0"/>
                                </a:rPr>
                                <m:t>𝑢</m:t>
                              </m:r>
                            </m:sub>
                            <m:sup>
                              <m:d>
                                <m:dPr>
                                  <m:ctrlPr>
                                    <a:rPr lang="en-US" sz="2800" i="1">
                                      <a:latin typeface="Cambria Math" panose="02040503050406030204" pitchFamily="18" charset="0"/>
                                    </a:rPr>
                                  </m:ctrlPr>
                                </m:dPr>
                                <m:e>
                                  <m:r>
                                    <a:rPr lang="en-US" sz="2800" i="1">
                                      <a:latin typeface="Cambria Math" panose="02040503050406030204" pitchFamily="18" charset="0"/>
                                    </a:rPr>
                                    <m:t>𝑙</m:t>
                                  </m:r>
                                  <m:r>
                                    <a:rPr lang="en-US" sz="2800" i="1">
                                      <a:latin typeface="Cambria Math" panose="02040503050406030204" pitchFamily="18" charset="0"/>
                                    </a:rPr>
                                    <m:t>−1</m:t>
                                  </m:r>
                                </m:e>
                              </m:d>
                            </m:sup>
                          </m:sSubSup>
                        </m:e>
                      </m:d>
                      <m:r>
                        <a:rPr lang="en-US" sz="2800" b="0" i="0" smtClean="0">
                          <a:latin typeface="Cambria Math" panose="02040503050406030204" pitchFamily="18" charset="0"/>
                        </a:rPr>
                        <m:t>, </m:t>
                      </m:r>
                      <m:r>
                        <a:rPr lang="en-US" sz="2800" b="0" i="1" smtClean="0">
                          <a:latin typeface="Cambria Math" panose="02040503050406030204" pitchFamily="18" charset="0"/>
                        </a:rPr>
                        <m:t>𝑢</m:t>
                      </m:r>
                      <m:r>
                        <a:rPr lang="en-US" sz="2800" b="0" i="1" smtClean="0">
                          <a:latin typeface="Cambria Math" panose="02040503050406030204" pitchFamily="18" charset="0"/>
                        </a:rPr>
                        <m:t>∈{</m:t>
                      </m:r>
                      <m:r>
                        <a:rPr lang="en-US" sz="2800" b="0" i="1" smtClean="0">
                          <a:latin typeface="Cambria Math" panose="02040503050406030204" pitchFamily="18" charset="0"/>
                        </a:rPr>
                        <m:t>𝑁</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𝑣</m:t>
                          </m:r>
                        </m:e>
                      </m:d>
                      <m:r>
                        <a:rPr lang="en-US" sz="2800" b="0" i="1" smtClean="0">
                          <a:latin typeface="Cambria Math" panose="02040503050406030204" pitchFamily="18" charset="0"/>
                        </a:rPr>
                        <m:t>∪</m:t>
                      </m:r>
                      <m:r>
                        <a:rPr lang="en-US" sz="2800" b="0" i="1" smtClean="0">
                          <a:latin typeface="Cambria Math" panose="02040503050406030204" pitchFamily="18" charset="0"/>
                        </a:rPr>
                        <m:t>𝑣</m:t>
                      </m:r>
                      <m:r>
                        <a:rPr lang="en-US" sz="2800" b="0" i="1" smtClean="0">
                          <a:latin typeface="Cambria Math" panose="02040503050406030204" pitchFamily="18" charset="0"/>
                        </a:rPr>
                        <m:t>}</m:t>
                      </m:r>
                    </m:oMath>
                  </m:oMathPara>
                </a14:m>
                <a:endParaRPr lang="en-US" sz="2800"/>
              </a:p>
            </p:txBody>
          </p:sp>
        </mc:Choice>
        <mc:Fallback xmlns="">
          <p:sp>
            <p:nvSpPr>
              <p:cNvPr id="23" name="TextBox 22">
                <a:extLst>
                  <a:ext uri="{FF2B5EF4-FFF2-40B4-BE49-F238E27FC236}">
                    <a16:creationId xmlns:a16="http://schemas.microsoft.com/office/drawing/2014/main" id="{4817A858-E848-7A44-B6A5-A130EF17D99A}"/>
                  </a:ext>
                </a:extLst>
              </p:cNvPr>
              <p:cNvSpPr txBox="1">
                <a:spLocks noRot="1" noChangeAspect="1" noMove="1" noResize="1" noEditPoints="1" noAdjustHandles="1" noChangeArrowheads="1" noChangeShapeType="1" noTextEdit="1"/>
              </p:cNvSpPr>
              <p:nvPr/>
            </p:nvSpPr>
            <p:spPr>
              <a:xfrm>
                <a:off x="1818025" y="2345891"/>
                <a:ext cx="6048322" cy="644857"/>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EE3E83C6-173D-A54C-B249-3FF07C815077}"/>
                  </a:ext>
                </a:extLst>
              </p:cNvPr>
              <p:cNvSpPr txBox="1"/>
              <p:nvPr/>
            </p:nvSpPr>
            <p:spPr>
              <a:xfrm>
                <a:off x="1897389" y="3429000"/>
                <a:ext cx="5422959" cy="5952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600" i="1" smtClean="0">
                              <a:latin typeface="Cambria Math" panose="02040503050406030204" pitchFamily="18" charset="0"/>
                            </a:rPr>
                          </m:ctrlPr>
                        </m:sSubSupPr>
                        <m:e>
                          <m:r>
                            <a:rPr lang="en-US" sz="2600" b="1" i="0" smtClean="0">
                              <a:latin typeface="Cambria Math" panose="02040503050406030204" pitchFamily="18" charset="0"/>
                            </a:rPr>
                            <m:t>𝐡</m:t>
                          </m:r>
                        </m:e>
                        <m:sub>
                          <m:r>
                            <a:rPr lang="en-US" sz="2600" b="0" i="1" smtClean="0">
                              <a:latin typeface="Cambria Math" panose="02040503050406030204" pitchFamily="18" charset="0"/>
                            </a:rPr>
                            <m:t>𝑣</m:t>
                          </m:r>
                        </m:sub>
                        <m:sup>
                          <m:r>
                            <a:rPr lang="en-US" sz="2600" i="1">
                              <a:latin typeface="Cambria Math" panose="02040503050406030204" pitchFamily="18" charset="0"/>
                            </a:rPr>
                            <m:t>(</m:t>
                          </m:r>
                          <m:r>
                            <a:rPr lang="en-US" sz="2600" i="1">
                              <a:latin typeface="Cambria Math" panose="02040503050406030204" pitchFamily="18" charset="0"/>
                            </a:rPr>
                            <m:t>𝑙</m:t>
                          </m:r>
                          <m:r>
                            <a:rPr lang="en-US" sz="2600" i="1">
                              <a:latin typeface="Cambria Math" panose="02040503050406030204" pitchFamily="18" charset="0"/>
                            </a:rPr>
                            <m:t>)</m:t>
                          </m:r>
                        </m:sup>
                      </m:sSubSup>
                      <m:r>
                        <a:rPr lang="en-US" sz="2600" b="0" i="1" smtClean="0">
                          <a:latin typeface="Cambria Math" panose="02040503050406030204" pitchFamily="18" charset="0"/>
                        </a:rPr>
                        <m:t>=</m:t>
                      </m:r>
                      <m:sSup>
                        <m:sSupPr>
                          <m:ctrlPr>
                            <a:rPr lang="en-US" sz="2600" b="0" i="1" smtClean="0">
                              <a:latin typeface="Cambria Math" panose="02040503050406030204" pitchFamily="18" charset="0"/>
                            </a:rPr>
                          </m:ctrlPr>
                        </m:sSupPr>
                        <m:e>
                          <m:r>
                            <m:rPr>
                              <m:sty m:val="p"/>
                            </m:rPr>
                            <a:rPr lang="en-US" sz="2600" b="0" i="0" smtClean="0">
                              <a:latin typeface="Cambria Math" panose="02040503050406030204" pitchFamily="18" charset="0"/>
                            </a:rPr>
                            <m:t>AGG</m:t>
                          </m:r>
                        </m:e>
                        <m:sup>
                          <m:d>
                            <m:dPr>
                              <m:ctrlPr>
                                <a:rPr lang="en-US" sz="2600" b="0" i="1" smtClean="0">
                                  <a:latin typeface="Cambria Math" panose="02040503050406030204" pitchFamily="18" charset="0"/>
                                </a:rPr>
                              </m:ctrlPr>
                            </m:dPr>
                            <m:e>
                              <m:r>
                                <a:rPr lang="en-US" sz="2600" b="0" i="1" smtClean="0">
                                  <a:latin typeface="Cambria Math" panose="02040503050406030204" pitchFamily="18" charset="0"/>
                                </a:rPr>
                                <m:t>𝑙</m:t>
                              </m:r>
                            </m:e>
                          </m:d>
                        </m:sup>
                      </m:sSup>
                      <m:d>
                        <m:dPr>
                          <m:ctrlPr>
                            <a:rPr lang="en-US" sz="2600" b="0" i="1">
                              <a:latin typeface="Cambria Math" panose="02040503050406030204" pitchFamily="18" charset="0"/>
                            </a:rPr>
                          </m:ctrlPr>
                        </m:dPr>
                        <m:e>
                          <m:d>
                            <m:dPr>
                              <m:begChr m:val="{"/>
                              <m:endChr m:val="}"/>
                              <m:ctrlPr>
                                <a:rPr lang="en-US" sz="2600" b="0" i="1" smtClean="0">
                                  <a:latin typeface="Cambria Math" panose="02040503050406030204" pitchFamily="18" charset="0"/>
                                </a:rPr>
                              </m:ctrlPr>
                            </m:dPr>
                            <m:e>
                              <m:sSubSup>
                                <m:sSubSupPr>
                                  <m:ctrlPr>
                                    <a:rPr lang="en-US" sz="2600" i="1">
                                      <a:latin typeface="Cambria Math" panose="02040503050406030204" pitchFamily="18" charset="0"/>
                                    </a:rPr>
                                  </m:ctrlPr>
                                </m:sSubSupPr>
                                <m:e>
                                  <m:r>
                                    <a:rPr lang="en-US" sz="2600" b="1" i="0">
                                      <a:latin typeface="Cambria Math" panose="02040503050406030204" pitchFamily="18" charset="0"/>
                                    </a:rPr>
                                    <m:t>𝐦</m:t>
                                  </m:r>
                                </m:e>
                                <m:sub>
                                  <m:r>
                                    <a:rPr lang="en-US" sz="2600" i="1">
                                      <a:latin typeface="Cambria Math" panose="02040503050406030204" pitchFamily="18" charset="0"/>
                                    </a:rPr>
                                    <m:t>𝑢</m:t>
                                  </m:r>
                                </m:sub>
                                <m:sup>
                                  <m:d>
                                    <m:dPr>
                                      <m:ctrlPr>
                                        <a:rPr lang="en-US" sz="2600" i="1">
                                          <a:latin typeface="Cambria Math" panose="02040503050406030204" pitchFamily="18" charset="0"/>
                                        </a:rPr>
                                      </m:ctrlPr>
                                    </m:dPr>
                                    <m:e>
                                      <m:r>
                                        <a:rPr lang="en-US" sz="2600" i="1">
                                          <a:latin typeface="Cambria Math" panose="02040503050406030204" pitchFamily="18" charset="0"/>
                                        </a:rPr>
                                        <m:t>𝑙</m:t>
                                      </m:r>
                                    </m:e>
                                  </m:d>
                                </m:sup>
                              </m:sSubSup>
                              <m:r>
                                <a:rPr lang="en-US" sz="2600" i="1">
                                  <a:latin typeface="Cambria Math" panose="02040503050406030204" pitchFamily="18" charset="0"/>
                                </a:rPr>
                                <m:t>, </m:t>
                              </m:r>
                              <m:r>
                                <a:rPr lang="en-US" sz="2600" i="1">
                                  <a:latin typeface="Cambria Math" panose="02040503050406030204" pitchFamily="18" charset="0"/>
                                </a:rPr>
                                <m:t>𝑢</m:t>
                              </m:r>
                              <m:r>
                                <a:rPr lang="en-US" sz="2600" i="1">
                                  <a:latin typeface="Cambria Math" panose="02040503050406030204" pitchFamily="18" charset="0"/>
                                </a:rPr>
                                <m:t>∈</m:t>
                              </m:r>
                              <m:r>
                                <a:rPr lang="en-US" sz="2600" b="0" i="1" smtClean="0">
                                  <a:latin typeface="Cambria Math" panose="02040503050406030204" pitchFamily="18" charset="0"/>
                                </a:rPr>
                                <m:t>𝑁</m:t>
                              </m:r>
                              <m:d>
                                <m:dPr>
                                  <m:ctrlPr>
                                    <a:rPr lang="en-US" sz="2600" i="1">
                                      <a:latin typeface="Cambria Math" panose="02040503050406030204" pitchFamily="18" charset="0"/>
                                      <a:ea typeface="Cambria Math" panose="02040503050406030204" pitchFamily="18" charset="0"/>
                                    </a:rPr>
                                  </m:ctrlPr>
                                </m:dPr>
                                <m:e>
                                  <m:r>
                                    <a:rPr lang="en-US" sz="2600" i="1">
                                      <a:latin typeface="Cambria Math" panose="02040503050406030204" pitchFamily="18" charset="0"/>
                                    </a:rPr>
                                    <m:t>𝑣</m:t>
                                  </m:r>
                                </m:e>
                              </m:d>
                            </m:e>
                          </m:d>
                          <m:r>
                            <a:rPr lang="en-US" sz="2600" b="0" i="1" smtClean="0">
                              <a:latin typeface="Cambria Math" panose="02040503050406030204" pitchFamily="18" charset="0"/>
                            </a:rPr>
                            <m:t>,</m:t>
                          </m:r>
                          <m:sSubSup>
                            <m:sSubSupPr>
                              <m:ctrlPr>
                                <a:rPr lang="en-US" sz="2600" i="1">
                                  <a:latin typeface="Cambria Math" panose="02040503050406030204" pitchFamily="18" charset="0"/>
                                </a:rPr>
                              </m:ctrlPr>
                            </m:sSubSupPr>
                            <m:e>
                              <m:r>
                                <a:rPr lang="en-US" sz="2600" b="1" i="0">
                                  <a:latin typeface="Cambria Math" panose="02040503050406030204" pitchFamily="18" charset="0"/>
                                </a:rPr>
                                <m:t>𝐦</m:t>
                              </m:r>
                            </m:e>
                            <m:sub>
                              <m:r>
                                <a:rPr lang="en-US" sz="2600" b="0" i="1" smtClean="0">
                                  <a:latin typeface="Cambria Math" panose="02040503050406030204" pitchFamily="18" charset="0"/>
                                </a:rPr>
                                <m:t>𝑣</m:t>
                              </m:r>
                            </m:sub>
                            <m:sup>
                              <m:d>
                                <m:dPr>
                                  <m:ctrlPr>
                                    <a:rPr lang="en-US" sz="2600" i="1">
                                      <a:latin typeface="Cambria Math" panose="02040503050406030204" pitchFamily="18" charset="0"/>
                                    </a:rPr>
                                  </m:ctrlPr>
                                </m:dPr>
                                <m:e>
                                  <m:r>
                                    <a:rPr lang="en-US" sz="2600" i="1">
                                      <a:latin typeface="Cambria Math" panose="02040503050406030204" pitchFamily="18" charset="0"/>
                                    </a:rPr>
                                    <m:t>𝑙</m:t>
                                  </m:r>
                                </m:e>
                              </m:d>
                            </m:sup>
                          </m:sSubSup>
                        </m:e>
                      </m:d>
                    </m:oMath>
                  </m:oMathPara>
                </a14:m>
                <a:endParaRPr lang="en-US" sz="2600"/>
              </a:p>
            </p:txBody>
          </p:sp>
        </mc:Choice>
        <mc:Fallback xmlns="">
          <p:sp>
            <p:nvSpPr>
              <p:cNvPr id="24" name="TextBox 23">
                <a:extLst>
                  <a:ext uri="{FF2B5EF4-FFF2-40B4-BE49-F238E27FC236}">
                    <a16:creationId xmlns:a16="http://schemas.microsoft.com/office/drawing/2014/main" id="{EE3E83C6-173D-A54C-B249-3FF07C815077}"/>
                  </a:ext>
                </a:extLst>
              </p:cNvPr>
              <p:cNvSpPr txBox="1">
                <a:spLocks noRot="1" noChangeAspect="1" noMove="1" noResize="1" noEditPoints="1" noAdjustHandles="1" noChangeArrowheads="1" noChangeShapeType="1" noTextEdit="1"/>
              </p:cNvSpPr>
              <p:nvPr/>
            </p:nvSpPr>
            <p:spPr>
              <a:xfrm>
                <a:off x="1897389" y="3429000"/>
                <a:ext cx="5422959" cy="595228"/>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2359925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9E790-8BF9-7647-80EB-DB7F54E04F17}"/>
              </a:ext>
            </a:extLst>
          </p:cNvPr>
          <p:cNvSpPr>
            <a:spLocks noGrp="1"/>
          </p:cNvSpPr>
          <p:nvPr>
            <p:ph type="title"/>
          </p:nvPr>
        </p:nvSpPr>
        <p:spPr/>
        <p:txBody>
          <a:bodyPr>
            <a:normAutofit/>
          </a:bodyPr>
          <a:lstStyle/>
          <a:p>
            <a:r>
              <a:rPr lang="en-US" sz="4000"/>
              <a:t>Recap: Classical GNN Layers: GCN </a:t>
            </a:r>
          </a:p>
        </p:txBody>
      </p:sp>
      <p:sp>
        <p:nvSpPr>
          <p:cNvPr id="3" name="Content Placeholder 2">
            <a:extLst>
              <a:ext uri="{FF2B5EF4-FFF2-40B4-BE49-F238E27FC236}">
                <a16:creationId xmlns:a16="http://schemas.microsoft.com/office/drawing/2014/main" id="{D4945ABE-A83A-7C49-9F59-81CF47EF7D55}"/>
              </a:ext>
            </a:extLst>
          </p:cNvPr>
          <p:cNvSpPr>
            <a:spLocks noGrp="1"/>
          </p:cNvSpPr>
          <p:nvPr>
            <p:ph idx="1"/>
          </p:nvPr>
        </p:nvSpPr>
        <p:spPr>
          <a:xfrm>
            <a:off x="457199" y="1295400"/>
            <a:ext cx="8307805" cy="4461711"/>
          </a:xfrm>
        </p:spPr>
        <p:txBody>
          <a:bodyPr>
            <a:normAutofit/>
          </a:bodyPr>
          <a:lstStyle/>
          <a:p>
            <a:r>
              <a:rPr lang="en-US" b="1">
                <a:solidFill>
                  <a:schemeClr val="accent4"/>
                </a:solidFill>
              </a:rPr>
              <a:t>(1) Graph Convolutional Networks (GCN)</a:t>
            </a:r>
          </a:p>
          <a:p>
            <a:endParaRPr lang="en-US"/>
          </a:p>
          <a:p>
            <a:endParaRPr lang="en-US"/>
          </a:p>
          <a:p>
            <a:pPr marL="118872" indent="0">
              <a:buNone/>
            </a:pPr>
            <a:endParaRPr lang="en-US" sz="2800" b="1"/>
          </a:p>
          <a:p>
            <a:endParaRPr lang="en-US" sz="2800" b="1"/>
          </a:p>
          <a:p>
            <a:r>
              <a:rPr lang="en-US" sz="2800" b="1"/>
              <a:t>How to write this as Message + Aggregation?</a:t>
            </a:r>
            <a:endParaRPr lang="en-US" sz="2400"/>
          </a:p>
        </p:txBody>
      </p:sp>
      <p:sp>
        <p:nvSpPr>
          <p:cNvPr id="4" name="Date Placeholder 3">
            <a:extLst>
              <a:ext uri="{FF2B5EF4-FFF2-40B4-BE49-F238E27FC236}">
                <a16:creationId xmlns:a16="http://schemas.microsoft.com/office/drawing/2014/main" id="{E1F5FD12-4D06-2644-BAB8-4F1656A8DE4E}"/>
              </a:ext>
            </a:extLst>
          </p:cNvPr>
          <p:cNvSpPr>
            <a:spLocks noGrp="1"/>
          </p:cNvSpPr>
          <p:nvPr>
            <p:ph type="dt" sz="half" idx="10"/>
          </p:nvPr>
        </p:nvSpPr>
        <p:spPr/>
        <p:txBody>
          <a:bodyPr/>
          <a:lstStyle/>
          <a:p>
            <a:fld id="{D6F3707F-E267-CC40-8F4D-FF6C109CDEDA}" type="datetime1">
              <a:rPr lang="en-US" smtClean="0"/>
              <a:t>10/20/24</a:t>
            </a:fld>
            <a:endParaRPr lang="en-US"/>
          </a:p>
        </p:txBody>
      </p:sp>
      <p:sp>
        <p:nvSpPr>
          <p:cNvPr id="5" name="Footer Placeholder 4">
            <a:extLst>
              <a:ext uri="{FF2B5EF4-FFF2-40B4-BE49-F238E27FC236}">
                <a16:creationId xmlns:a16="http://schemas.microsoft.com/office/drawing/2014/main" id="{7107CA1E-B99A-8243-B2A8-3329747C15CC}"/>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975A17C1-D97C-5240-B283-C52233893728}"/>
              </a:ext>
            </a:extLst>
          </p:cNvPr>
          <p:cNvSpPr>
            <a:spLocks noGrp="1"/>
          </p:cNvSpPr>
          <p:nvPr>
            <p:ph type="sldNum" sz="quarter" idx="12"/>
          </p:nvPr>
        </p:nvSpPr>
        <p:spPr/>
        <p:txBody>
          <a:bodyPr/>
          <a:lstStyle/>
          <a:p>
            <a:fld id="{19B12225-5612-419B-A8D5-4B8EEE4C217E}" type="slidenum">
              <a:rPr lang="en-US" smtClean="0"/>
              <a:pPr/>
              <a:t>19</a:t>
            </a:fld>
            <a:endParaRPr lang="en-US"/>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6A867E94-3121-0143-BEB2-5554691C359F}"/>
                  </a:ext>
                </a:extLst>
              </p:cNvPr>
              <p:cNvSpPr/>
              <p:nvPr/>
            </p:nvSpPr>
            <p:spPr>
              <a:xfrm>
                <a:off x="1245267" y="2134737"/>
                <a:ext cx="5973679" cy="128137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US" sz="2400" i="1" smtClean="0">
                              <a:latin typeface="Cambria Math" panose="02040503050406030204" pitchFamily="18" charset="0"/>
                            </a:rPr>
                          </m:ctrlPr>
                        </m:sSubSupPr>
                        <m:e>
                          <m:r>
                            <a:rPr lang="en-US" sz="2400" b="1" i="1">
                              <a:latin typeface="Cambria Math" panose="02040503050406030204" pitchFamily="18" charset="0"/>
                            </a:rPr>
                            <m:t>𝐡</m:t>
                          </m:r>
                        </m:e>
                        <m:sub>
                          <m:r>
                            <a:rPr lang="en-US" sz="2400" i="1">
                              <a:latin typeface="Cambria Math" panose="02040503050406030204" pitchFamily="18" charset="0"/>
                            </a:rPr>
                            <m:t>𝑣</m:t>
                          </m:r>
                        </m:sub>
                        <m:sup>
                          <m:r>
                            <a:rPr lang="en-US" sz="2400" i="1">
                              <a:latin typeface="Cambria Math" panose="02040503050406030204" pitchFamily="18" charset="0"/>
                            </a:rPr>
                            <m:t>(</m:t>
                          </m:r>
                          <m:r>
                            <a:rPr lang="en-US" sz="2400" i="1">
                              <a:latin typeface="Cambria Math" panose="02040503050406030204" pitchFamily="18" charset="0"/>
                            </a:rPr>
                            <m:t>𝑙</m:t>
                          </m:r>
                          <m:r>
                            <a:rPr lang="en-US" sz="2400" i="1">
                              <a:latin typeface="Cambria Math" panose="02040503050406030204" pitchFamily="18" charset="0"/>
                            </a:rPr>
                            <m:t>)</m:t>
                          </m:r>
                        </m:sup>
                      </m:sSubSup>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𝜎</m:t>
                      </m:r>
                      <m:d>
                        <m:dPr>
                          <m:ctrlPr>
                            <a:rPr lang="en-US" sz="2400" i="1">
                              <a:latin typeface="Cambria Math" panose="02040503050406030204" pitchFamily="18" charset="0"/>
                              <a:ea typeface="Cambria Math" panose="02040503050406030204" pitchFamily="18" charset="0"/>
                            </a:rPr>
                          </m:ctrlPr>
                        </m:dPr>
                        <m:e>
                          <m:sSup>
                            <m:sSupPr>
                              <m:ctrlPr>
                                <a:rPr lang="en-US" sz="2400" b="0" i="1" smtClean="0">
                                  <a:latin typeface="Cambria Math" panose="02040503050406030204" pitchFamily="18" charset="0"/>
                                  <a:ea typeface="Cambria Math" panose="02040503050406030204" pitchFamily="18" charset="0"/>
                                </a:rPr>
                              </m:ctrlPr>
                            </m:sSupPr>
                            <m:e>
                              <m:r>
                                <a:rPr lang="en-US" sz="2400" b="1" i="0" smtClean="0">
                                  <a:latin typeface="Cambria Math" panose="02040503050406030204" pitchFamily="18" charset="0"/>
                                  <a:ea typeface="Cambria Math" panose="02040503050406030204" pitchFamily="18" charset="0"/>
                                </a:rPr>
                                <m:t>𝐖</m:t>
                              </m:r>
                            </m:e>
                            <m:sup>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𝑙</m:t>
                                  </m:r>
                                </m:e>
                              </m:d>
                            </m:sup>
                          </m:sSup>
                          <m:nary>
                            <m:naryPr>
                              <m:chr m:val="∑"/>
                              <m:supHide m:val="on"/>
                              <m:ctrlPr>
                                <a:rPr lang="en-US" sz="2400" i="1">
                                  <a:latin typeface="Cambria Math" panose="02040503050406030204" pitchFamily="18" charset="0"/>
                                  <a:ea typeface="Cambria Math" panose="02040503050406030204" pitchFamily="18" charset="0"/>
                                </a:rPr>
                              </m:ctrlPr>
                            </m:naryPr>
                            <m:sub>
                              <m:r>
                                <m:rPr>
                                  <m:brk m:alnAt="7"/>
                                </m:rPr>
                                <a:rPr lang="en-US" sz="2400" i="1">
                                  <a:latin typeface="Cambria Math" panose="02040503050406030204" pitchFamily="18" charset="0"/>
                                  <a:ea typeface="Cambria Math" panose="02040503050406030204" pitchFamily="18" charset="0"/>
                                </a:rPr>
                                <m:t>𝑢</m:t>
                              </m:r>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𝑁</m:t>
                              </m:r>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𝑣</m:t>
                                  </m:r>
                                </m:e>
                              </m:d>
                            </m:sub>
                            <m:sup/>
                            <m:e>
                              <m:f>
                                <m:fPr>
                                  <m:ctrlPr>
                                    <a:rPr lang="en-US" sz="2400" i="1">
                                      <a:latin typeface="Cambria Math" panose="02040503050406030204" pitchFamily="18" charset="0"/>
                                      <a:ea typeface="Cambria Math" panose="02040503050406030204" pitchFamily="18" charset="0"/>
                                    </a:rPr>
                                  </m:ctrlPr>
                                </m:fPr>
                                <m:num>
                                  <m:sSubSup>
                                    <m:sSubSupPr>
                                      <m:ctrlPr>
                                        <a:rPr lang="en-US" sz="2400" i="1">
                                          <a:latin typeface="Cambria Math" panose="02040503050406030204" pitchFamily="18" charset="0"/>
                                          <a:ea typeface="Cambria Math" panose="02040503050406030204" pitchFamily="18" charset="0"/>
                                        </a:rPr>
                                      </m:ctrlPr>
                                    </m:sSubSupPr>
                                    <m:e>
                                      <m:r>
                                        <a:rPr lang="en-US" sz="2400" b="1" i="1">
                                          <a:latin typeface="Cambria Math" panose="02040503050406030204" pitchFamily="18" charset="0"/>
                                          <a:ea typeface="Cambria Math" panose="02040503050406030204" pitchFamily="18" charset="0"/>
                                        </a:rPr>
                                        <m:t>𝐡</m:t>
                                      </m:r>
                                    </m:e>
                                    <m:sub>
                                      <m:r>
                                        <a:rPr lang="en-US" sz="2400" i="1">
                                          <a:latin typeface="Cambria Math" panose="02040503050406030204" pitchFamily="18" charset="0"/>
                                          <a:ea typeface="Cambria Math" panose="02040503050406030204" pitchFamily="18" charset="0"/>
                                        </a:rPr>
                                        <m:t>𝑢</m:t>
                                      </m:r>
                                    </m:sub>
                                    <m:sup>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𝑙</m:t>
                                          </m:r>
                                          <m:r>
                                            <a:rPr lang="en-US" sz="2400" b="0" i="1" smtClean="0">
                                              <a:latin typeface="Cambria Math" panose="02040503050406030204" pitchFamily="18" charset="0"/>
                                              <a:ea typeface="Cambria Math" panose="02040503050406030204" pitchFamily="18" charset="0"/>
                                            </a:rPr>
                                            <m:t>−1</m:t>
                                          </m:r>
                                        </m:e>
                                      </m:d>
                                    </m:sup>
                                  </m:sSubSup>
                                </m:num>
                                <m:den>
                                  <m:d>
                                    <m:dPr>
                                      <m:begChr m:val="|"/>
                                      <m:endChr m:val="|"/>
                                      <m:ctrlPr>
                                        <a:rPr lang="en-US" sz="2400" i="1">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𝑁</m:t>
                                      </m:r>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𝑣</m:t>
                                          </m:r>
                                        </m:e>
                                      </m:d>
                                    </m:e>
                                  </m:d>
                                </m:den>
                              </m:f>
                              <m:r>
                                <a:rPr lang="en-US" sz="2400" b="0" i="1" smtClean="0">
                                  <a:latin typeface="Cambria Math" panose="02040503050406030204" pitchFamily="18" charset="0"/>
                                  <a:ea typeface="Cambria Math" panose="02040503050406030204" pitchFamily="18" charset="0"/>
                                </a:rPr>
                                <m:t> </m:t>
                              </m:r>
                            </m:e>
                          </m:nary>
                        </m:e>
                      </m:d>
                    </m:oMath>
                  </m:oMathPara>
                </a14:m>
                <a:endParaRPr lang="en-US" sz="2400"/>
              </a:p>
            </p:txBody>
          </p:sp>
        </mc:Choice>
        <mc:Fallback xmlns="">
          <p:sp>
            <p:nvSpPr>
              <p:cNvPr id="7" name="Rectangle 6">
                <a:extLst>
                  <a:ext uri="{FF2B5EF4-FFF2-40B4-BE49-F238E27FC236}">
                    <a16:creationId xmlns:a16="http://schemas.microsoft.com/office/drawing/2014/main" id="{6A867E94-3121-0143-BEB2-5554691C359F}"/>
                  </a:ext>
                </a:extLst>
              </p:cNvPr>
              <p:cNvSpPr>
                <a:spLocks noRot="1" noChangeAspect="1" noMove="1" noResize="1" noEditPoints="1" noAdjustHandles="1" noChangeArrowheads="1" noChangeShapeType="1" noTextEdit="1"/>
              </p:cNvSpPr>
              <p:nvPr/>
            </p:nvSpPr>
            <p:spPr>
              <a:xfrm>
                <a:off x="1245267" y="2134737"/>
                <a:ext cx="5973679" cy="128137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C1B91130-5A93-E249-BC79-1CE6CFC1107D}"/>
                  </a:ext>
                </a:extLst>
              </p:cNvPr>
              <p:cNvSpPr/>
              <p:nvPr/>
            </p:nvSpPr>
            <p:spPr>
              <a:xfrm>
                <a:off x="724902" y="4701171"/>
                <a:ext cx="7014411" cy="128137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US" sz="2400" i="1" smtClean="0">
                              <a:latin typeface="Cambria Math" panose="02040503050406030204" pitchFamily="18" charset="0"/>
                            </a:rPr>
                          </m:ctrlPr>
                        </m:sSubSupPr>
                        <m:e>
                          <m:r>
                            <a:rPr lang="en-US" sz="2400" b="1" i="1">
                              <a:latin typeface="Cambria Math" panose="02040503050406030204" pitchFamily="18" charset="0"/>
                            </a:rPr>
                            <m:t>𝐡</m:t>
                          </m:r>
                        </m:e>
                        <m:sub>
                          <m:r>
                            <a:rPr lang="en-US" sz="2400" i="1">
                              <a:latin typeface="Cambria Math" panose="02040503050406030204" pitchFamily="18" charset="0"/>
                            </a:rPr>
                            <m:t>𝑣</m:t>
                          </m:r>
                        </m:sub>
                        <m:sup>
                          <m:r>
                            <a:rPr lang="en-US" sz="2400" i="1">
                              <a:latin typeface="Cambria Math" panose="02040503050406030204" pitchFamily="18" charset="0"/>
                            </a:rPr>
                            <m:t>(</m:t>
                          </m:r>
                          <m:r>
                            <a:rPr lang="en-US" sz="2400" i="1">
                              <a:latin typeface="Cambria Math" panose="02040503050406030204" pitchFamily="18" charset="0"/>
                            </a:rPr>
                            <m:t>𝑙</m:t>
                          </m:r>
                          <m:r>
                            <a:rPr lang="en-US" sz="2400" i="1">
                              <a:latin typeface="Cambria Math" panose="02040503050406030204" pitchFamily="18" charset="0"/>
                            </a:rPr>
                            <m:t>)</m:t>
                          </m:r>
                        </m:sup>
                      </m:sSubSup>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𝜎</m:t>
                      </m:r>
                      <m:d>
                        <m:dPr>
                          <m:ctrlPr>
                            <a:rPr lang="en-US" sz="2400" i="1">
                              <a:latin typeface="Cambria Math" panose="02040503050406030204" pitchFamily="18" charset="0"/>
                              <a:ea typeface="Cambria Math" panose="02040503050406030204" pitchFamily="18" charset="0"/>
                            </a:rPr>
                          </m:ctrlPr>
                        </m:dPr>
                        <m:e>
                          <m:nary>
                            <m:naryPr>
                              <m:chr m:val="∑"/>
                              <m:supHide m:val="on"/>
                              <m:ctrlPr>
                                <a:rPr lang="en-US" sz="2400" i="1">
                                  <a:latin typeface="Cambria Math" panose="02040503050406030204" pitchFamily="18" charset="0"/>
                                  <a:ea typeface="Cambria Math" panose="02040503050406030204" pitchFamily="18" charset="0"/>
                                </a:rPr>
                              </m:ctrlPr>
                            </m:naryPr>
                            <m:sub>
                              <m:r>
                                <m:rPr>
                                  <m:brk m:alnAt="7"/>
                                </m:rPr>
                                <a:rPr lang="en-US" sz="2400" i="1">
                                  <a:latin typeface="Cambria Math" panose="02040503050406030204" pitchFamily="18" charset="0"/>
                                  <a:ea typeface="Cambria Math" panose="02040503050406030204" pitchFamily="18" charset="0"/>
                                </a:rPr>
                                <m:t>𝑢</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𝑁</m:t>
                              </m:r>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𝑣</m:t>
                                  </m:r>
                                </m:e>
                              </m:d>
                            </m:sub>
                            <m:sup/>
                            <m:e>
                              <m:sSup>
                                <m:sSupPr>
                                  <m:ctrlPr>
                                    <a:rPr lang="en-US" sz="2400" i="1" smtClean="0">
                                      <a:solidFill>
                                        <a:srgbClr val="C00000"/>
                                      </a:solidFill>
                                      <a:latin typeface="Cambria Math" panose="02040503050406030204" pitchFamily="18" charset="0"/>
                                      <a:ea typeface="Cambria Math" panose="02040503050406030204" pitchFamily="18" charset="0"/>
                                    </a:rPr>
                                  </m:ctrlPr>
                                </m:sSupPr>
                                <m:e>
                                  <m:r>
                                    <a:rPr lang="en-US" sz="2400" b="1">
                                      <a:solidFill>
                                        <a:srgbClr val="C00000"/>
                                      </a:solidFill>
                                      <a:latin typeface="Cambria Math" panose="02040503050406030204" pitchFamily="18" charset="0"/>
                                      <a:ea typeface="Cambria Math" panose="02040503050406030204" pitchFamily="18" charset="0"/>
                                    </a:rPr>
                                    <m:t>𝐖</m:t>
                                  </m:r>
                                </m:e>
                                <m:sup>
                                  <m:d>
                                    <m:dPr>
                                      <m:ctrlPr>
                                        <a:rPr lang="en-US" sz="2400" i="1">
                                          <a:solidFill>
                                            <a:srgbClr val="C00000"/>
                                          </a:solidFill>
                                          <a:latin typeface="Cambria Math" panose="02040503050406030204" pitchFamily="18" charset="0"/>
                                          <a:ea typeface="Cambria Math" panose="02040503050406030204" pitchFamily="18" charset="0"/>
                                        </a:rPr>
                                      </m:ctrlPr>
                                    </m:dPr>
                                    <m:e>
                                      <m:r>
                                        <a:rPr lang="en-US" sz="2400" i="1">
                                          <a:solidFill>
                                            <a:srgbClr val="C00000"/>
                                          </a:solidFill>
                                          <a:latin typeface="Cambria Math" panose="02040503050406030204" pitchFamily="18" charset="0"/>
                                          <a:ea typeface="Cambria Math" panose="02040503050406030204" pitchFamily="18" charset="0"/>
                                        </a:rPr>
                                        <m:t>𝑙</m:t>
                                      </m:r>
                                    </m:e>
                                  </m:d>
                                </m:sup>
                              </m:sSup>
                              <m:f>
                                <m:fPr>
                                  <m:ctrlPr>
                                    <a:rPr lang="en-US" sz="2400" i="1">
                                      <a:latin typeface="Cambria Math" panose="02040503050406030204" pitchFamily="18" charset="0"/>
                                      <a:ea typeface="Cambria Math" panose="02040503050406030204" pitchFamily="18" charset="0"/>
                                    </a:rPr>
                                  </m:ctrlPr>
                                </m:fPr>
                                <m:num>
                                  <m:sSubSup>
                                    <m:sSubSupPr>
                                      <m:ctrlPr>
                                        <a:rPr lang="en-US" sz="2400" i="1">
                                          <a:latin typeface="Cambria Math" panose="02040503050406030204" pitchFamily="18" charset="0"/>
                                          <a:ea typeface="Cambria Math" panose="02040503050406030204" pitchFamily="18" charset="0"/>
                                        </a:rPr>
                                      </m:ctrlPr>
                                    </m:sSubSupPr>
                                    <m:e>
                                      <m:r>
                                        <a:rPr lang="en-US" sz="2400" b="1" i="1">
                                          <a:latin typeface="Cambria Math" panose="02040503050406030204" pitchFamily="18" charset="0"/>
                                          <a:ea typeface="Cambria Math" panose="02040503050406030204" pitchFamily="18" charset="0"/>
                                        </a:rPr>
                                        <m:t>𝐡</m:t>
                                      </m:r>
                                    </m:e>
                                    <m:sub>
                                      <m:r>
                                        <a:rPr lang="en-US" sz="2400" i="1">
                                          <a:latin typeface="Cambria Math" panose="02040503050406030204" pitchFamily="18" charset="0"/>
                                          <a:ea typeface="Cambria Math" panose="02040503050406030204" pitchFamily="18" charset="0"/>
                                        </a:rPr>
                                        <m:t>𝑢</m:t>
                                      </m:r>
                                    </m:sub>
                                    <m:sup>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𝑙</m:t>
                                          </m:r>
                                          <m:r>
                                            <a:rPr lang="en-US" sz="2400" b="0" i="1" smtClean="0">
                                              <a:latin typeface="Cambria Math" panose="02040503050406030204" pitchFamily="18" charset="0"/>
                                              <a:ea typeface="Cambria Math" panose="02040503050406030204" pitchFamily="18" charset="0"/>
                                            </a:rPr>
                                            <m:t>−1</m:t>
                                          </m:r>
                                        </m:e>
                                      </m:d>
                                    </m:sup>
                                  </m:sSubSup>
                                </m:num>
                                <m:den>
                                  <m:d>
                                    <m:dPr>
                                      <m:begChr m:val="|"/>
                                      <m:endChr m:val="|"/>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𝑁</m:t>
                                      </m:r>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𝑣</m:t>
                                          </m:r>
                                        </m:e>
                                      </m:d>
                                    </m:e>
                                  </m:d>
                                </m:den>
                              </m:f>
                              <m:r>
                                <a:rPr lang="en-US" sz="2400" i="1">
                                  <a:latin typeface="Cambria Math" panose="02040503050406030204" pitchFamily="18" charset="0"/>
                                  <a:ea typeface="Cambria Math" panose="02040503050406030204" pitchFamily="18" charset="0"/>
                                </a:rPr>
                                <m:t> </m:t>
                              </m:r>
                            </m:e>
                          </m:nary>
                        </m:e>
                      </m:d>
                    </m:oMath>
                  </m:oMathPara>
                </a14:m>
                <a:endParaRPr lang="en-US" sz="2400" dirty="0"/>
              </a:p>
            </p:txBody>
          </p:sp>
        </mc:Choice>
        <mc:Fallback xmlns="">
          <p:sp>
            <p:nvSpPr>
              <p:cNvPr id="12" name="Rectangle 11">
                <a:extLst>
                  <a:ext uri="{FF2B5EF4-FFF2-40B4-BE49-F238E27FC236}">
                    <a16:creationId xmlns:a16="http://schemas.microsoft.com/office/drawing/2014/main" id="{C1B91130-5A93-E249-BC79-1CE6CFC1107D}"/>
                  </a:ext>
                </a:extLst>
              </p:cNvPr>
              <p:cNvSpPr>
                <a:spLocks noRot="1" noChangeAspect="1" noMove="1" noResize="1" noEditPoints="1" noAdjustHandles="1" noChangeArrowheads="1" noChangeShapeType="1" noTextEdit="1"/>
              </p:cNvSpPr>
              <p:nvPr/>
            </p:nvSpPr>
            <p:spPr>
              <a:xfrm>
                <a:off x="724902" y="4701171"/>
                <a:ext cx="7014411" cy="1281376"/>
              </a:xfrm>
              <a:prstGeom prst="rect">
                <a:avLst/>
              </a:prstGeom>
              <a:blipFill>
                <a:blip r:embed="rId4"/>
                <a:stretch>
                  <a:fillRect/>
                </a:stretch>
              </a:blipFill>
            </p:spPr>
            <p:txBody>
              <a:bodyPr/>
              <a:lstStyle/>
              <a:p>
                <a:r>
                  <a:rPr lang="en-US">
                    <a:noFill/>
                  </a:rPr>
                  <a:t> </a:t>
                </a:r>
              </a:p>
            </p:txBody>
          </p:sp>
        </mc:Fallback>
      </mc:AlternateContent>
      <p:sp>
        <p:nvSpPr>
          <p:cNvPr id="11" name="Rectangle 10">
            <a:extLst>
              <a:ext uri="{FF2B5EF4-FFF2-40B4-BE49-F238E27FC236}">
                <a16:creationId xmlns:a16="http://schemas.microsoft.com/office/drawing/2014/main" id="{97BC5688-C402-EA4D-949F-00714B942BE6}"/>
              </a:ext>
            </a:extLst>
          </p:cNvPr>
          <p:cNvSpPr/>
          <p:nvPr/>
        </p:nvSpPr>
        <p:spPr>
          <a:xfrm>
            <a:off x="3546311" y="4947080"/>
            <a:ext cx="874931" cy="964286"/>
          </a:xfrm>
          <a:prstGeom prst="rect">
            <a:avLst/>
          </a:prstGeom>
          <a:noFill/>
          <a:ln w="25400" cmpd="sng">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accent1"/>
              </a:solidFill>
            </a:endParaRPr>
          </a:p>
        </p:txBody>
      </p:sp>
      <p:sp>
        <p:nvSpPr>
          <p:cNvPr id="9" name="TextBox 8">
            <a:extLst>
              <a:ext uri="{FF2B5EF4-FFF2-40B4-BE49-F238E27FC236}">
                <a16:creationId xmlns:a16="http://schemas.microsoft.com/office/drawing/2014/main" id="{03C0DF34-A85E-DB4C-BD29-8AACBF2F9693}"/>
              </a:ext>
            </a:extLst>
          </p:cNvPr>
          <p:cNvSpPr txBox="1"/>
          <p:nvPr/>
        </p:nvSpPr>
        <p:spPr>
          <a:xfrm>
            <a:off x="3224017" y="5911366"/>
            <a:ext cx="1728935" cy="461665"/>
          </a:xfrm>
          <a:prstGeom prst="rect">
            <a:avLst/>
          </a:prstGeom>
          <a:noFill/>
        </p:spPr>
        <p:txBody>
          <a:bodyPr wrap="none" rtlCol="0">
            <a:spAutoFit/>
          </a:bodyPr>
          <a:lstStyle/>
          <a:p>
            <a:r>
              <a:rPr lang="en-US" sz="2400" b="1">
                <a:solidFill>
                  <a:schemeClr val="accent1"/>
                </a:solidFill>
                <a:latin typeface="Calibri" panose="020F0502020204030204" pitchFamily="34" charset="0"/>
                <a:cs typeface="Calibri" panose="020F0502020204030204" pitchFamily="34" charset="0"/>
              </a:rPr>
              <a:t>Aggregation</a:t>
            </a:r>
          </a:p>
        </p:txBody>
      </p:sp>
      <p:sp>
        <p:nvSpPr>
          <p:cNvPr id="13" name="Rectangle 12">
            <a:extLst>
              <a:ext uri="{FF2B5EF4-FFF2-40B4-BE49-F238E27FC236}">
                <a16:creationId xmlns:a16="http://schemas.microsoft.com/office/drawing/2014/main" id="{4ABE98B1-FB60-0743-A169-AA91F436D343}"/>
              </a:ext>
            </a:extLst>
          </p:cNvPr>
          <p:cNvSpPr/>
          <p:nvPr/>
        </p:nvSpPr>
        <p:spPr>
          <a:xfrm>
            <a:off x="4431246" y="4871647"/>
            <a:ext cx="1578818" cy="1037325"/>
          </a:xfrm>
          <a:prstGeom prst="rect">
            <a:avLst/>
          </a:prstGeom>
          <a:noFill/>
          <a:ln w="25400" cmpd="sng">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rgbClr val="C00000"/>
              </a:solidFill>
            </a:endParaRPr>
          </a:p>
        </p:txBody>
      </p:sp>
      <p:sp>
        <p:nvSpPr>
          <p:cNvPr id="14" name="TextBox 13">
            <a:extLst>
              <a:ext uri="{FF2B5EF4-FFF2-40B4-BE49-F238E27FC236}">
                <a16:creationId xmlns:a16="http://schemas.microsoft.com/office/drawing/2014/main" id="{7A245FDE-D6B2-7142-9503-62D766D27B4D}"/>
              </a:ext>
            </a:extLst>
          </p:cNvPr>
          <p:cNvSpPr txBox="1"/>
          <p:nvPr/>
        </p:nvSpPr>
        <p:spPr>
          <a:xfrm>
            <a:off x="4797362" y="4280776"/>
            <a:ext cx="1306640" cy="461665"/>
          </a:xfrm>
          <a:prstGeom prst="rect">
            <a:avLst/>
          </a:prstGeom>
          <a:noFill/>
        </p:spPr>
        <p:txBody>
          <a:bodyPr wrap="none" rtlCol="0">
            <a:spAutoFit/>
          </a:bodyPr>
          <a:lstStyle/>
          <a:p>
            <a:r>
              <a:rPr lang="en-US" sz="2400" b="1">
                <a:solidFill>
                  <a:srgbClr val="C00000"/>
                </a:solidFill>
                <a:latin typeface="Calibri" panose="020F0502020204030204" pitchFamily="34" charset="0"/>
                <a:cs typeface="Calibri" panose="020F0502020204030204" pitchFamily="34" charset="0"/>
              </a:rPr>
              <a:t>Message</a:t>
            </a:r>
          </a:p>
        </p:txBody>
      </p:sp>
      <p:sp>
        <p:nvSpPr>
          <p:cNvPr id="16" name="Rectangle 15">
            <a:extLst>
              <a:ext uri="{FF2B5EF4-FFF2-40B4-BE49-F238E27FC236}">
                <a16:creationId xmlns:a16="http://schemas.microsoft.com/office/drawing/2014/main" id="{3225D0EC-079C-6246-9C4B-829C437DE9AD}"/>
              </a:ext>
            </a:extLst>
          </p:cNvPr>
          <p:cNvSpPr/>
          <p:nvPr/>
        </p:nvSpPr>
        <p:spPr>
          <a:xfrm>
            <a:off x="2977344" y="10342"/>
            <a:ext cx="6166656" cy="276999"/>
          </a:xfrm>
          <a:prstGeom prst="rect">
            <a:avLst/>
          </a:prstGeom>
        </p:spPr>
        <p:txBody>
          <a:bodyPr wrap="square">
            <a:spAutoFit/>
          </a:bodyPr>
          <a:lstStyle/>
          <a:p>
            <a:r>
              <a:rPr lang="en-US" sz="1200" err="1">
                <a:solidFill>
                  <a:schemeClr val="bg1"/>
                </a:solidFill>
              </a:rPr>
              <a:t>Kipf</a:t>
            </a:r>
            <a:r>
              <a:rPr lang="en-US" sz="1200">
                <a:solidFill>
                  <a:schemeClr val="bg1"/>
                </a:solidFill>
              </a:rPr>
              <a:t> and Welling</a:t>
            </a:r>
            <a:r>
              <a:rPr lang="en-US" altLang="zh-CN" sz="1200">
                <a:solidFill>
                  <a:schemeClr val="bg1"/>
                </a:solidFill>
              </a:rPr>
              <a:t>.</a:t>
            </a:r>
            <a:r>
              <a:rPr lang="en-US" sz="1200">
                <a:solidFill>
                  <a:schemeClr val="bg1"/>
                </a:solidFill>
              </a:rPr>
              <a:t> </a:t>
            </a:r>
            <a:r>
              <a:rPr lang="en-US" sz="1200">
                <a:solidFill>
                  <a:schemeClr val="bg1"/>
                </a:solidFill>
                <a:hlinkClick r:id="rId5"/>
              </a:rPr>
              <a:t>Semi-Supervised Classification with Graph Convolutional Networks</a:t>
            </a:r>
            <a:r>
              <a:rPr lang="en-US" sz="1200">
                <a:solidFill>
                  <a:schemeClr val="bg1"/>
                </a:solidFill>
              </a:rPr>
              <a:t>, ICLR 2017</a:t>
            </a:r>
          </a:p>
        </p:txBody>
      </p:sp>
      <p:pic>
        <p:nvPicPr>
          <p:cNvPr id="8" name="Picture 7">
            <a:extLst>
              <a:ext uri="{FF2B5EF4-FFF2-40B4-BE49-F238E27FC236}">
                <a16:creationId xmlns:a16="http://schemas.microsoft.com/office/drawing/2014/main" id="{62E5D3E3-E3A7-5847-80C5-E02E1C918524}"/>
              </a:ext>
            </a:extLst>
          </p:cNvPr>
          <p:cNvPicPr>
            <a:picLocks noChangeAspect="1"/>
          </p:cNvPicPr>
          <p:nvPr/>
        </p:nvPicPr>
        <p:blipFill>
          <a:blip r:embed="rId6"/>
          <a:stretch>
            <a:fillRect/>
          </a:stretch>
        </p:blipFill>
        <p:spPr>
          <a:xfrm>
            <a:off x="6596313" y="4506290"/>
            <a:ext cx="2286000" cy="1625407"/>
          </a:xfrm>
          <a:prstGeom prst="rect">
            <a:avLst/>
          </a:prstGeom>
        </p:spPr>
      </p:pic>
    </p:spTree>
    <p:extLst>
      <p:ext uri="{BB962C8B-B14F-4D97-AF65-F5344CB8AC3E}">
        <p14:creationId xmlns:p14="http://schemas.microsoft.com/office/powerpoint/2010/main" val="27561148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9C55A-ED0C-4505-8DA3-A2004D68903A}"/>
              </a:ext>
            </a:extLst>
          </p:cNvPr>
          <p:cNvSpPr>
            <a:spLocks noGrp="1"/>
          </p:cNvSpPr>
          <p:nvPr>
            <p:ph type="title"/>
          </p:nvPr>
        </p:nvSpPr>
        <p:spPr/>
        <p:txBody>
          <a:bodyPr/>
          <a:lstStyle/>
          <a:p>
            <a:r>
              <a:rPr lang="en-US"/>
              <a:t>Relational GCN</a:t>
            </a:r>
          </a:p>
        </p:txBody>
      </p:sp>
      <p:sp>
        <p:nvSpPr>
          <p:cNvPr id="3" name="Content Placeholder 2">
            <a:extLst>
              <a:ext uri="{FF2B5EF4-FFF2-40B4-BE49-F238E27FC236}">
                <a16:creationId xmlns:a16="http://schemas.microsoft.com/office/drawing/2014/main" id="{7A4E24A0-E686-4969-80E2-D9D5B0E50D82}"/>
              </a:ext>
            </a:extLst>
          </p:cNvPr>
          <p:cNvSpPr>
            <a:spLocks noGrp="1"/>
          </p:cNvSpPr>
          <p:nvPr>
            <p:ph idx="1"/>
          </p:nvPr>
        </p:nvSpPr>
        <p:spPr>
          <a:xfrm>
            <a:off x="457200" y="1295401"/>
            <a:ext cx="8229600" cy="2508298"/>
          </a:xfrm>
        </p:spPr>
        <p:txBody>
          <a:bodyPr>
            <a:normAutofit fontScale="92500"/>
          </a:bodyPr>
          <a:lstStyle/>
          <a:p>
            <a:r>
              <a:rPr lang="en-US" b="1"/>
              <a:t>We will extend </a:t>
            </a:r>
            <a:r>
              <a:rPr lang="en-US" b="1">
                <a:solidFill>
                  <a:srgbClr val="00B050"/>
                </a:solidFill>
              </a:rPr>
              <a:t>GCN</a:t>
            </a:r>
            <a:r>
              <a:rPr lang="en-US" b="1"/>
              <a:t> to handle heterogeneous graphs with multiple edge/relation types</a:t>
            </a:r>
          </a:p>
          <a:p>
            <a:r>
              <a:rPr lang="en-US"/>
              <a:t>We start with a directed graph with </a:t>
            </a:r>
            <a:r>
              <a:rPr lang="en-US" b="1"/>
              <a:t>one </a:t>
            </a:r>
            <a:r>
              <a:rPr lang="en-US"/>
              <a:t>relation</a:t>
            </a:r>
          </a:p>
          <a:p>
            <a:pPr lvl="1"/>
            <a:r>
              <a:rPr lang="en-US"/>
              <a:t>How do we run GCN and update the representation of the </a:t>
            </a:r>
            <a:r>
              <a:rPr lang="en-US" b="1">
                <a:solidFill>
                  <a:schemeClr val="accent1">
                    <a:lumMod val="75000"/>
                  </a:schemeClr>
                </a:solidFill>
              </a:rPr>
              <a:t>target</a:t>
            </a:r>
            <a:r>
              <a:rPr lang="en-US"/>
              <a:t> </a:t>
            </a:r>
            <a:r>
              <a:rPr lang="en-US" b="1">
                <a:solidFill>
                  <a:schemeClr val="accent1">
                    <a:lumMod val="75000"/>
                  </a:schemeClr>
                </a:solidFill>
              </a:rPr>
              <a:t>node A </a:t>
            </a:r>
            <a:r>
              <a:rPr lang="en-US"/>
              <a:t>on this graph?</a:t>
            </a:r>
          </a:p>
          <a:p>
            <a:pPr marL="118872" indent="0">
              <a:buNone/>
            </a:pPr>
            <a:endParaRPr lang="en-US"/>
          </a:p>
        </p:txBody>
      </p:sp>
      <p:sp>
        <p:nvSpPr>
          <p:cNvPr id="4" name="Date Placeholder 3">
            <a:extLst>
              <a:ext uri="{FF2B5EF4-FFF2-40B4-BE49-F238E27FC236}">
                <a16:creationId xmlns:a16="http://schemas.microsoft.com/office/drawing/2014/main" id="{62DE7EFC-760D-4CB3-9183-31AD922FB3F6}"/>
              </a:ext>
            </a:extLst>
          </p:cNvPr>
          <p:cNvSpPr>
            <a:spLocks noGrp="1"/>
          </p:cNvSpPr>
          <p:nvPr>
            <p:ph type="dt" sz="half" idx="10"/>
          </p:nvPr>
        </p:nvSpPr>
        <p:spPr/>
        <p:txBody>
          <a:bodyPr/>
          <a:lstStyle/>
          <a:p>
            <a:fld id="{8668109C-DBB1-0C40-BB7C-3AE0A686B461}" type="datetime1">
              <a:rPr lang="en-US" smtClean="0"/>
              <a:t>10/20/24</a:t>
            </a:fld>
            <a:endParaRPr lang="en-US"/>
          </a:p>
        </p:txBody>
      </p:sp>
      <p:sp>
        <p:nvSpPr>
          <p:cNvPr id="5" name="Footer Placeholder 4">
            <a:extLst>
              <a:ext uri="{FF2B5EF4-FFF2-40B4-BE49-F238E27FC236}">
                <a16:creationId xmlns:a16="http://schemas.microsoft.com/office/drawing/2014/main" id="{0E2D3FCB-978C-47AE-BEE2-7AA2A3C4C89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6E1122B4-7A62-49F0-BEAF-69B2CE9986AE}"/>
              </a:ext>
            </a:extLst>
          </p:cNvPr>
          <p:cNvSpPr>
            <a:spLocks noGrp="1"/>
          </p:cNvSpPr>
          <p:nvPr>
            <p:ph type="sldNum" sz="quarter" idx="12"/>
          </p:nvPr>
        </p:nvSpPr>
        <p:spPr/>
        <p:txBody>
          <a:bodyPr/>
          <a:lstStyle/>
          <a:p>
            <a:fld id="{19B12225-5612-419B-A8D5-4B8EEE4C217E}" type="slidenum">
              <a:rPr lang="en-US" smtClean="0"/>
              <a:pPr/>
              <a:t>20</a:t>
            </a:fld>
            <a:endParaRPr lang="en-US"/>
          </a:p>
        </p:txBody>
      </p:sp>
      <p:grpSp>
        <p:nvGrpSpPr>
          <p:cNvPr id="55" name="Group 54">
            <a:extLst>
              <a:ext uri="{FF2B5EF4-FFF2-40B4-BE49-F238E27FC236}">
                <a16:creationId xmlns:a16="http://schemas.microsoft.com/office/drawing/2014/main" id="{3AA607EE-36D7-458C-BE2E-8EDF8846DE69}"/>
              </a:ext>
            </a:extLst>
          </p:cNvPr>
          <p:cNvGrpSpPr/>
          <p:nvPr/>
        </p:nvGrpSpPr>
        <p:grpSpPr>
          <a:xfrm>
            <a:off x="49792" y="4014828"/>
            <a:ext cx="3284034" cy="2350777"/>
            <a:chOff x="122945" y="3594270"/>
            <a:chExt cx="3284034" cy="2350777"/>
          </a:xfrm>
        </p:grpSpPr>
        <p:grpSp>
          <p:nvGrpSpPr>
            <p:cNvPr id="56" name="Group 55">
              <a:extLst>
                <a:ext uri="{FF2B5EF4-FFF2-40B4-BE49-F238E27FC236}">
                  <a16:creationId xmlns:a16="http://schemas.microsoft.com/office/drawing/2014/main" id="{F11CCBF8-EE38-4226-8B1C-44AAC73258D8}"/>
                </a:ext>
              </a:extLst>
            </p:cNvPr>
            <p:cNvGrpSpPr/>
            <p:nvPr/>
          </p:nvGrpSpPr>
          <p:grpSpPr>
            <a:xfrm>
              <a:off x="122945" y="3594270"/>
              <a:ext cx="3284034" cy="1936054"/>
              <a:chOff x="457200" y="4321457"/>
              <a:chExt cx="3284034" cy="1936054"/>
            </a:xfrm>
          </p:grpSpPr>
          <p:sp>
            <p:nvSpPr>
              <p:cNvPr id="59" name="Oval 58">
                <a:extLst>
                  <a:ext uri="{FF2B5EF4-FFF2-40B4-BE49-F238E27FC236}">
                    <a16:creationId xmlns:a16="http://schemas.microsoft.com/office/drawing/2014/main" id="{91836629-03C8-459B-B365-CB5303C00031}"/>
                  </a:ext>
                </a:extLst>
              </p:cNvPr>
              <p:cNvSpPr/>
              <p:nvPr/>
            </p:nvSpPr>
            <p:spPr>
              <a:xfrm>
                <a:off x="1222917" y="4855241"/>
                <a:ext cx="360556" cy="370700"/>
              </a:xfrm>
              <a:prstGeom prst="ellipse">
                <a:avLst/>
              </a:prstGeom>
              <a:solidFill>
                <a:schemeClr val="accent1">
                  <a:lumMod val="75000"/>
                </a:scheme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A</a:t>
                </a:r>
              </a:p>
            </p:txBody>
          </p:sp>
          <p:sp>
            <p:nvSpPr>
              <p:cNvPr id="60" name="Oval 59">
                <a:extLst>
                  <a:ext uri="{FF2B5EF4-FFF2-40B4-BE49-F238E27FC236}">
                    <a16:creationId xmlns:a16="http://schemas.microsoft.com/office/drawing/2014/main" id="{ACD025EE-266D-45F7-9714-FB6E8F71FF03}"/>
                  </a:ext>
                </a:extLst>
              </p:cNvPr>
              <p:cNvSpPr/>
              <p:nvPr/>
            </p:nvSpPr>
            <p:spPr>
              <a:xfrm>
                <a:off x="2869581" y="5036610"/>
                <a:ext cx="360556" cy="370700"/>
              </a:xfrm>
              <a:prstGeom prst="ellipse">
                <a:avLst/>
              </a:prstGeom>
              <a:solidFill>
                <a:srgbClr val="008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C</a:t>
                </a:r>
              </a:p>
            </p:txBody>
          </p:sp>
          <p:sp>
            <p:nvSpPr>
              <p:cNvPr id="61" name="Oval 60">
                <a:extLst>
                  <a:ext uri="{FF2B5EF4-FFF2-40B4-BE49-F238E27FC236}">
                    <a16:creationId xmlns:a16="http://schemas.microsoft.com/office/drawing/2014/main" id="{9FF5A705-3B54-456D-9E4B-BEDE4AEB4779}"/>
                  </a:ext>
                </a:extLst>
              </p:cNvPr>
              <p:cNvSpPr/>
              <p:nvPr/>
            </p:nvSpPr>
            <p:spPr>
              <a:xfrm>
                <a:off x="2590800" y="4321457"/>
                <a:ext cx="360556" cy="370700"/>
              </a:xfrm>
              <a:prstGeom prst="ellipse">
                <a:avLst/>
              </a:prstGeom>
              <a:solidFill>
                <a:srgbClr val="C00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B</a:t>
                </a:r>
              </a:p>
            </p:txBody>
          </p:sp>
          <p:sp>
            <p:nvSpPr>
              <p:cNvPr id="62" name="Oval 61">
                <a:extLst>
                  <a:ext uri="{FF2B5EF4-FFF2-40B4-BE49-F238E27FC236}">
                    <a16:creationId xmlns:a16="http://schemas.microsoft.com/office/drawing/2014/main" id="{170C262A-2754-42B9-8CFC-D74CCE951D0E}"/>
                  </a:ext>
                </a:extLst>
              </p:cNvPr>
              <p:cNvSpPr/>
              <p:nvPr/>
            </p:nvSpPr>
            <p:spPr>
              <a:xfrm>
                <a:off x="2057400" y="5886811"/>
                <a:ext cx="360556" cy="370700"/>
              </a:xfrm>
              <a:prstGeom prst="ellipse">
                <a:avLst/>
              </a:prstGeom>
              <a:solidFill>
                <a:srgbClr val="7030A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E</a:t>
                </a:r>
              </a:p>
            </p:txBody>
          </p:sp>
          <p:sp>
            <p:nvSpPr>
              <p:cNvPr id="63" name="Oval 62">
                <a:extLst>
                  <a:ext uri="{FF2B5EF4-FFF2-40B4-BE49-F238E27FC236}">
                    <a16:creationId xmlns:a16="http://schemas.microsoft.com/office/drawing/2014/main" id="{DE8E0559-A897-414F-8E83-38197CCB97AB}"/>
                  </a:ext>
                </a:extLst>
              </p:cNvPr>
              <p:cNvSpPr/>
              <p:nvPr/>
            </p:nvSpPr>
            <p:spPr>
              <a:xfrm>
                <a:off x="3380678" y="5701461"/>
                <a:ext cx="360556" cy="370700"/>
              </a:xfrm>
              <a:prstGeom prst="ellipse">
                <a:avLst/>
              </a:prstGeom>
              <a:solidFill>
                <a:srgbClr val="FF0066"/>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F</a:t>
                </a:r>
              </a:p>
            </p:txBody>
          </p:sp>
          <p:sp>
            <p:nvSpPr>
              <p:cNvPr id="64" name="Oval 63">
                <a:extLst>
                  <a:ext uri="{FF2B5EF4-FFF2-40B4-BE49-F238E27FC236}">
                    <a16:creationId xmlns:a16="http://schemas.microsoft.com/office/drawing/2014/main" id="{B6719DD2-572F-4FB8-9D86-77A463D4A58C}"/>
                  </a:ext>
                </a:extLst>
              </p:cNvPr>
              <p:cNvSpPr/>
              <p:nvPr/>
            </p:nvSpPr>
            <p:spPr>
              <a:xfrm>
                <a:off x="457200" y="5886811"/>
                <a:ext cx="360556" cy="370700"/>
              </a:xfrm>
              <a:prstGeom prst="ellipse">
                <a:avLst/>
              </a:prstGeom>
              <a:solidFill>
                <a:srgbClr val="0070C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D</a:t>
                </a:r>
              </a:p>
            </p:txBody>
          </p:sp>
          <p:cxnSp>
            <p:nvCxnSpPr>
              <p:cNvPr id="65" name="Straight Arrow Connector 64">
                <a:extLst>
                  <a:ext uri="{FF2B5EF4-FFF2-40B4-BE49-F238E27FC236}">
                    <a16:creationId xmlns:a16="http://schemas.microsoft.com/office/drawing/2014/main" id="{092FAA3A-0359-47A7-89F8-69D3CD9A8D83}"/>
                  </a:ext>
                </a:extLst>
              </p:cNvPr>
              <p:cNvCxnSpPr>
                <a:cxnSpLocks/>
                <a:stCxn id="60" idx="0"/>
                <a:endCxn id="61" idx="5"/>
              </p:cNvCxnSpPr>
              <p:nvPr/>
            </p:nvCxnSpPr>
            <p:spPr>
              <a:xfrm flipH="1" flipV="1">
                <a:off x="2898554" y="4637869"/>
                <a:ext cx="151305" cy="39874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6" name="Straight Arrow Connector 65">
                <a:extLst>
                  <a:ext uri="{FF2B5EF4-FFF2-40B4-BE49-F238E27FC236}">
                    <a16:creationId xmlns:a16="http://schemas.microsoft.com/office/drawing/2014/main" id="{883ABFD2-1E0E-4DDF-ADE5-A2538CFC1A4F}"/>
                  </a:ext>
                </a:extLst>
              </p:cNvPr>
              <p:cNvCxnSpPr>
                <a:cxnSpLocks/>
                <a:stCxn id="61" idx="2"/>
                <a:endCxn id="59" idx="6"/>
              </p:cNvCxnSpPr>
              <p:nvPr/>
            </p:nvCxnSpPr>
            <p:spPr>
              <a:xfrm flipH="1">
                <a:off x="1583473" y="4506807"/>
                <a:ext cx="1007327" cy="53378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7" name="Straight Arrow Connector 66">
                <a:extLst>
                  <a:ext uri="{FF2B5EF4-FFF2-40B4-BE49-F238E27FC236}">
                    <a16:creationId xmlns:a16="http://schemas.microsoft.com/office/drawing/2014/main" id="{E3F0E5EB-5E66-4BB5-B32E-094CD2418AA0}"/>
                  </a:ext>
                </a:extLst>
              </p:cNvPr>
              <p:cNvCxnSpPr>
                <a:cxnSpLocks/>
                <a:stCxn id="64" idx="0"/>
                <a:endCxn id="59" idx="3"/>
              </p:cNvCxnSpPr>
              <p:nvPr/>
            </p:nvCxnSpPr>
            <p:spPr>
              <a:xfrm flipV="1">
                <a:off x="637478" y="5171653"/>
                <a:ext cx="638241" cy="715158"/>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8" name="Straight Arrow Connector 67">
                <a:extLst>
                  <a:ext uri="{FF2B5EF4-FFF2-40B4-BE49-F238E27FC236}">
                    <a16:creationId xmlns:a16="http://schemas.microsoft.com/office/drawing/2014/main" id="{52068E70-6A15-41D3-8C90-9FB5D07A975D}"/>
                  </a:ext>
                </a:extLst>
              </p:cNvPr>
              <p:cNvCxnSpPr>
                <a:cxnSpLocks/>
                <a:stCxn id="60" idx="2"/>
                <a:endCxn id="59" idx="5"/>
              </p:cNvCxnSpPr>
              <p:nvPr/>
            </p:nvCxnSpPr>
            <p:spPr>
              <a:xfrm flipH="1" flipV="1">
                <a:off x="1530671" y="5171653"/>
                <a:ext cx="1338910" cy="5030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9" name="Straight Arrow Connector 68">
                <a:extLst>
                  <a:ext uri="{FF2B5EF4-FFF2-40B4-BE49-F238E27FC236}">
                    <a16:creationId xmlns:a16="http://schemas.microsoft.com/office/drawing/2014/main" id="{E7445E82-1A82-4585-B04B-87BEE5186C1C}"/>
                  </a:ext>
                </a:extLst>
              </p:cNvPr>
              <p:cNvCxnSpPr>
                <a:cxnSpLocks/>
                <a:stCxn id="62" idx="7"/>
                <a:endCxn id="60" idx="3"/>
              </p:cNvCxnSpPr>
              <p:nvPr/>
            </p:nvCxnSpPr>
            <p:spPr>
              <a:xfrm flipV="1">
                <a:off x="2365154" y="5353022"/>
                <a:ext cx="557229" cy="58807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70" name="Straight Arrow Connector 69">
                <a:extLst>
                  <a:ext uri="{FF2B5EF4-FFF2-40B4-BE49-F238E27FC236}">
                    <a16:creationId xmlns:a16="http://schemas.microsoft.com/office/drawing/2014/main" id="{45071EC9-EFFF-42C9-9252-243BCD06F297}"/>
                  </a:ext>
                </a:extLst>
              </p:cNvPr>
              <p:cNvCxnSpPr>
                <a:cxnSpLocks/>
                <a:stCxn id="63" idx="1"/>
                <a:endCxn id="60" idx="4"/>
              </p:cNvCxnSpPr>
              <p:nvPr/>
            </p:nvCxnSpPr>
            <p:spPr>
              <a:xfrm flipH="1" flipV="1">
                <a:off x="3049859" y="5407310"/>
                <a:ext cx="383621" cy="348439"/>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71" name="Straight Arrow Connector 70">
                <a:extLst>
                  <a:ext uri="{FF2B5EF4-FFF2-40B4-BE49-F238E27FC236}">
                    <a16:creationId xmlns:a16="http://schemas.microsoft.com/office/drawing/2014/main" id="{24922E47-B5C0-4EDD-9628-1F8C0653987E}"/>
                  </a:ext>
                </a:extLst>
              </p:cNvPr>
              <p:cNvCxnSpPr>
                <a:cxnSpLocks/>
                <a:stCxn id="63" idx="2"/>
                <a:endCxn id="62" idx="6"/>
              </p:cNvCxnSpPr>
              <p:nvPr/>
            </p:nvCxnSpPr>
            <p:spPr>
              <a:xfrm flipH="1">
                <a:off x="2417956" y="5886811"/>
                <a:ext cx="962722" cy="18535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grpSp>
        <p:sp>
          <p:nvSpPr>
            <p:cNvPr id="57" name="TextBox 56">
              <a:extLst>
                <a:ext uri="{FF2B5EF4-FFF2-40B4-BE49-F238E27FC236}">
                  <a16:creationId xmlns:a16="http://schemas.microsoft.com/office/drawing/2014/main" id="{C784B3DF-86C1-4B09-AC53-B1635D09C237}"/>
                </a:ext>
              </a:extLst>
            </p:cNvPr>
            <p:cNvSpPr txBox="1"/>
            <p:nvPr/>
          </p:nvSpPr>
          <p:spPr>
            <a:xfrm>
              <a:off x="220721" y="3745839"/>
              <a:ext cx="1441485" cy="369332"/>
            </a:xfrm>
            <a:prstGeom prst="rect">
              <a:avLst/>
            </a:prstGeom>
            <a:noFill/>
          </p:spPr>
          <p:txBody>
            <a:bodyPr wrap="none" rtlCol="0">
              <a:spAutoFit/>
            </a:bodyPr>
            <a:lstStyle/>
            <a:p>
              <a:r>
                <a:rPr lang="en-US">
                  <a:latin typeface="Arial" pitchFamily="34" charset="0"/>
                  <a:cs typeface="Arial" pitchFamily="34" charset="0"/>
                </a:rPr>
                <a:t>Target Node</a:t>
              </a:r>
            </a:p>
          </p:txBody>
        </p:sp>
        <p:sp>
          <p:nvSpPr>
            <p:cNvPr id="58" name="TextBox 57">
              <a:extLst>
                <a:ext uri="{FF2B5EF4-FFF2-40B4-BE49-F238E27FC236}">
                  <a16:creationId xmlns:a16="http://schemas.microsoft.com/office/drawing/2014/main" id="{6C1A2E5E-3C11-4B43-92F9-1601E6CB42A1}"/>
                </a:ext>
              </a:extLst>
            </p:cNvPr>
            <p:cNvSpPr txBox="1"/>
            <p:nvPr/>
          </p:nvSpPr>
          <p:spPr>
            <a:xfrm>
              <a:off x="1367816" y="5575715"/>
              <a:ext cx="1402948" cy="369332"/>
            </a:xfrm>
            <a:prstGeom prst="rect">
              <a:avLst/>
            </a:prstGeom>
            <a:noFill/>
          </p:spPr>
          <p:txBody>
            <a:bodyPr wrap="none" rtlCol="0">
              <a:spAutoFit/>
            </a:bodyPr>
            <a:lstStyle/>
            <a:p>
              <a:r>
                <a:rPr lang="en-US">
                  <a:latin typeface="Arial" pitchFamily="34" charset="0"/>
                  <a:cs typeface="Arial" pitchFamily="34" charset="0"/>
                </a:rPr>
                <a:t>Input Graph</a:t>
              </a:r>
            </a:p>
          </p:txBody>
        </p:sp>
      </p:grpSp>
    </p:spTree>
    <p:extLst>
      <p:ext uri="{BB962C8B-B14F-4D97-AF65-F5344CB8AC3E}">
        <p14:creationId xmlns:p14="http://schemas.microsoft.com/office/powerpoint/2010/main" val="17488849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9C55A-ED0C-4505-8DA3-A2004D68903A}"/>
              </a:ext>
            </a:extLst>
          </p:cNvPr>
          <p:cNvSpPr>
            <a:spLocks noGrp="1"/>
          </p:cNvSpPr>
          <p:nvPr>
            <p:ph type="title"/>
          </p:nvPr>
        </p:nvSpPr>
        <p:spPr/>
        <p:txBody>
          <a:bodyPr/>
          <a:lstStyle/>
          <a:p>
            <a:r>
              <a:rPr lang="en-US"/>
              <a:t>Relational GCN</a:t>
            </a:r>
          </a:p>
        </p:txBody>
      </p:sp>
      <p:sp>
        <p:nvSpPr>
          <p:cNvPr id="3" name="Content Placeholder 2">
            <a:extLst>
              <a:ext uri="{FF2B5EF4-FFF2-40B4-BE49-F238E27FC236}">
                <a16:creationId xmlns:a16="http://schemas.microsoft.com/office/drawing/2014/main" id="{7A4E24A0-E686-4969-80E2-D9D5B0E50D82}"/>
              </a:ext>
            </a:extLst>
          </p:cNvPr>
          <p:cNvSpPr>
            <a:spLocks noGrp="1"/>
          </p:cNvSpPr>
          <p:nvPr>
            <p:ph idx="1"/>
          </p:nvPr>
        </p:nvSpPr>
        <p:spPr>
          <a:xfrm>
            <a:off x="457200" y="1295401"/>
            <a:ext cx="8229600" cy="2508298"/>
          </a:xfrm>
        </p:spPr>
        <p:txBody>
          <a:bodyPr>
            <a:normAutofit fontScale="92500"/>
          </a:bodyPr>
          <a:lstStyle/>
          <a:p>
            <a:r>
              <a:rPr lang="en-US" b="1" dirty="0"/>
              <a:t>We will extend </a:t>
            </a:r>
            <a:r>
              <a:rPr lang="en-US" b="1" dirty="0">
                <a:solidFill>
                  <a:srgbClr val="00B050"/>
                </a:solidFill>
              </a:rPr>
              <a:t>GCN</a:t>
            </a:r>
            <a:r>
              <a:rPr lang="en-US" b="1" dirty="0"/>
              <a:t> to handle heterogeneous graphs with multiple edge/relation types</a:t>
            </a:r>
          </a:p>
          <a:p>
            <a:r>
              <a:rPr lang="en-US" dirty="0"/>
              <a:t>We start with a </a:t>
            </a:r>
            <a:r>
              <a:rPr lang="en-US" b="1" dirty="0"/>
              <a:t>directed graph </a:t>
            </a:r>
            <a:r>
              <a:rPr lang="en-US" dirty="0"/>
              <a:t>with </a:t>
            </a:r>
            <a:r>
              <a:rPr lang="en-US" b="1" dirty="0"/>
              <a:t>one </a:t>
            </a:r>
            <a:r>
              <a:rPr lang="en-US" dirty="0"/>
              <a:t>relation</a:t>
            </a:r>
          </a:p>
          <a:p>
            <a:pPr lvl="1"/>
            <a:r>
              <a:rPr lang="en-US" dirty="0"/>
              <a:t>How do we run GCN and update the representation of the </a:t>
            </a:r>
            <a:r>
              <a:rPr lang="en-US" b="1" dirty="0">
                <a:solidFill>
                  <a:schemeClr val="accent1">
                    <a:lumMod val="75000"/>
                  </a:schemeClr>
                </a:solidFill>
              </a:rPr>
              <a:t>target</a:t>
            </a:r>
            <a:r>
              <a:rPr lang="en-US" dirty="0"/>
              <a:t> </a:t>
            </a:r>
            <a:r>
              <a:rPr lang="en-US" b="1" dirty="0">
                <a:solidFill>
                  <a:schemeClr val="accent1">
                    <a:lumMod val="75000"/>
                  </a:schemeClr>
                </a:solidFill>
              </a:rPr>
              <a:t>node A </a:t>
            </a:r>
            <a:r>
              <a:rPr lang="en-US" dirty="0"/>
              <a:t>on this graph?</a:t>
            </a:r>
          </a:p>
          <a:p>
            <a:pPr marL="118872" indent="0">
              <a:buNone/>
            </a:pPr>
            <a:endParaRPr lang="en-US" dirty="0"/>
          </a:p>
        </p:txBody>
      </p:sp>
      <p:sp>
        <p:nvSpPr>
          <p:cNvPr id="4" name="Date Placeholder 3">
            <a:extLst>
              <a:ext uri="{FF2B5EF4-FFF2-40B4-BE49-F238E27FC236}">
                <a16:creationId xmlns:a16="http://schemas.microsoft.com/office/drawing/2014/main" id="{62DE7EFC-760D-4CB3-9183-31AD922FB3F6}"/>
              </a:ext>
            </a:extLst>
          </p:cNvPr>
          <p:cNvSpPr>
            <a:spLocks noGrp="1"/>
          </p:cNvSpPr>
          <p:nvPr>
            <p:ph type="dt" sz="half" idx="10"/>
          </p:nvPr>
        </p:nvSpPr>
        <p:spPr/>
        <p:txBody>
          <a:bodyPr/>
          <a:lstStyle/>
          <a:p>
            <a:fld id="{8668109C-DBB1-0C40-BB7C-3AE0A686B461}" type="datetime1">
              <a:rPr lang="en-US" smtClean="0"/>
              <a:t>10/20/24</a:t>
            </a:fld>
            <a:endParaRPr lang="en-US"/>
          </a:p>
        </p:txBody>
      </p:sp>
      <p:sp>
        <p:nvSpPr>
          <p:cNvPr id="5" name="Footer Placeholder 4">
            <a:extLst>
              <a:ext uri="{FF2B5EF4-FFF2-40B4-BE49-F238E27FC236}">
                <a16:creationId xmlns:a16="http://schemas.microsoft.com/office/drawing/2014/main" id="{0E2D3FCB-978C-47AE-BEE2-7AA2A3C4C89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6E1122B4-7A62-49F0-BEAF-69B2CE9986AE}"/>
              </a:ext>
            </a:extLst>
          </p:cNvPr>
          <p:cNvSpPr>
            <a:spLocks noGrp="1"/>
          </p:cNvSpPr>
          <p:nvPr>
            <p:ph type="sldNum" sz="quarter" idx="12"/>
          </p:nvPr>
        </p:nvSpPr>
        <p:spPr/>
        <p:txBody>
          <a:bodyPr/>
          <a:lstStyle/>
          <a:p>
            <a:fld id="{19B12225-5612-419B-A8D5-4B8EEE4C217E}" type="slidenum">
              <a:rPr lang="en-US" smtClean="0"/>
              <a:pPr/>
              <a:t>21</a:t>
            </a:fld>
            <a:endParaRPr lang="en-US"/>
          </a:p>
        </p:txBody>
      </p:sp>
      <p:grpSp>
        <p:nvGrpSpPr>
          <p:cNvPr id="55" name="Group 54">
            <a:extLst>
              <a:ext uri="{FF2B5EF4-FFF2-40B4-BE49-F238E27FC236}">
                <a16:creationId xmlns:a16="http://schemas.microsoft.com/office/drawing/2014/main" id="{3AA607EE-36D7-458C-BE2E-8EDF8846DE69}"/>
              </a:ext>
            </a:extLst>
          </p:cNvPr>
          <p:cNvGrpSpPr/>
          <p:nvPr/>
        </p:nvGrpSpPr>
        <p:grpSpPr>
          <a:xfrm>
            <a:off x="49792" y="4014828"/>
            <a:ext cx="3284034" cy="2350777"/>
            <a:chOff x="122945" y="3594270"/>
            <a:chExt cx="3284034" cy="2350777"/>
          </a:xfrm>
        </p:grpSpPr>
        <p:grpSp>
          <p:nvGrpSpPr>
            <p:cNvPr id="56" name="Group 55">
              <a:extLst>
                <a:ext uri="{FF2B5EF4-FFF2-40B4-BE49-F238E27FC236}">
                  <a16:creationId xmlns:a16="http://schemas.microsoft.com/office/drawing/2014/main" id="{F11CCBF8-EE38-4226-8B1C-44AAC73258D8}"/>
                </a:ext>
              </a:extLst>
            </p:cNvPr>
            <p:cNvGrpSpPr/>
            <p:nvPr/>
          </p:nvGrpSpPr>
          <p:grpSpPr>
            <a:xfrm>
              <a:off x="122945" y="3594270"/>
              <a:ext cx="3284034" cy="1936054"/>
              <a:chOff x="457200" y="4321457"/>
              <a:chExt cx="3284034" cy="1936054"/>
            </a:xfrm>
          </p:grpSpPr>
          <p:sp>
            <p:nvSpPr>
              <p:cNvPr id="59" name="Oval 58">
                <a:extLst>
                  <a:ext uri="{FF2B5EF4-FFF2-40B4-BE49-F238E27FC236}">
                    <a16:creationId xmlns:a16="http://schemas.microsoft.com/office/drawing/2014/main" id="{91836629-03C8-459B-B365-CB5303C00031}"/>
                  </a:ext>
                </a:extLst>
              </p:cNvPr>
              <p:cNvSpPr/>
              <p:nvPr/>
            </p:nvSpPr>
            <p:spPr>
              <a:xfrm>
                <a:off x="1222917" y="4855241"/>
                <a:ext cx="360556" cy="370700"/>
              </a:xfrm>
              <a:prstGeom prst="ellipse">
                <a:avLst/>
              </a:prstGeom>
              <a:solidFill>
                <a:schemeClr val="accent1">
                  <a:lumMod val="75000"/>
                </a:scheme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A</a:t>
                </a:r>
              </a:p>
            </p:txBody>
          </p:sp>
          <p:sp>
            <p:nvSpPr>
              <p:cNvPr id="60" name="Oval 59">
                <a:extLst>
                  <a:ext uri="{FF2B5EF4-FFF2-40B4-BE49-F238E27FC236}">
                    <a16:creationId xmlns:a16="http://schemas.microsoft.com/office/drawing/2014/main" id="{ACD025EE-266D-45F7-9714-FB6E8F71FF03}"/>
                  </a:ext>
                </a:extLst>
              </p:cNvPr>
              <p:cNvSpPr/>
              <p:nvPr/>
            </p:nvSpPr>
            <p:spPr>
              <a:xfrm>
                <a:off x="2869581" y="5036610"/>
                <a:ext cx="360556" cy="370700"/>
              </a:xfrm>
              <a:prstGeom prst="ellipse">
                <a:avLst/>
              </a:prstGeom>
              <a:solidFill>
                <a:srgbClr val="008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C</a:t>
                </a:r>
              </a:p>
            </p:txBody>
          </p:sp>
          <p:sp>
            <p:nvSpPr>
              <p:cNvPr id="61" name="Oval 60">
                <a:extLst>
                  <a:ext uri="{FF2B5EF4-FFF2-40B4-BE49-F238E27FC236}">
                    <a16:creationId xmlns:a16="http://schemas.microsoft.com/office/drawing/2014/main" id="{9FF5A705-3B54-456D-9E4B-BEDE4AEB4779}"/>
                  </a:ext>
                </a:extLst>
              </p:cNvPr>
              <p:cNvSpPr/>
              <p:nvPr/>
            </p:nvSpPr>
            <p:spPr>
              <a:xfrm>
                <a:off x="2590800" y="4321457"/>
                <a:ext cx="360556" cy="370700"/>
              </a:xfrm>
              <a:prstGeom prst="ellipse">
                <a:avLst/>
              </a:prstGeom>
              <a:solidFill>
                <a:srgbClr val="C00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B</a:t>
                </a:r>
              </a:p>
            </p:txBody>
          </p:sp>
          <p:sp>
            <p:nvSpPr>
              <p:cNvPr id="62" name="Oval 61">
                <a:extLst>
                  <a:ext uri="{FF2B5EF4-FFF2-40B4-BE49-F238E27FC236}">
                    <a16:creationId xmlns:a16="http://schemas.microsoft.com/office/drawing/2014/main" id="{170C262A-2754-42B9-8CFC-D74CCE951D0E}"/>
                  </a:ext>
                </a:extLst>
              </p:cNvPr>
              <p:cNvSpPr/>
              <p:nvPr/>
            </p:nvSpPr>
            <p:spPr>
              <a:xfrm>
                <a:off x="2057400" y="5886811"/>
                <a:ext cx="360556" cy="370700"/>
              </a:xfrm>
              <a:prstGeom prst="ellipse">
                <a:avLst/>
              </a:prstGeom>
              <a:solidFill>
                <a:srgbClr val="7030A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E</a:t>
                </a:r>
              </a:p>
            </p:txBody>
          </p:sp>
          <p:sp>
            <p:nvSpPr>
              <p:cNvPr id="63" name="Oval 62">
                <a:extLst>
                  <a:ext uri="{FF2B5EF4-FFF2-40B4-BE49-F238E27FC236}">
                    <a16:creationId xmlns:a16="http://schemas.microsoft.com/office/drawing/2014/main" id="{DE8E0559-A897-414F-8E83-38197CCB97AB}"/>
                  </a:ext>
                </a:extLst>
              </p:cNvPr>
              <p:cNvSpPr/>
              <p:nvPr/>
            </p:nvSpPr>
            <p:spPr>
              <a:xfrm>
                <a:off x="3380678" y="5701461"/>
                <a:ext cx="360556" cy="370700"/>
              </a:xfrm>
              <a:prstGeom prst="ellipse">
                <a:avLst/>
              </a:prstGeom>
              <a:solidFill>
                <a:srgbClr val="FF0066"/>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F</a:t>
                </a:r>
              </a:p>
            </p:txBody>
          </p:sp>
          <p:sp>
            <p:nvSpPr>
              <p:cNvPr id="64" name="Oval 63">
                <a:extLst>
                  <a:ext uri="{FF2B5EF4-FFF2-40B4-BE49-F238E27FC236}">
                    <a16:creationId xmlns:a16="http://schemas.microsoft.com/office/drawing/2014/main" id="{B6719DD2-572F-4FB8-9D86-77A463D4A58C}"/>
                  </a:ext>
                </a:extLst>
              </p:cNvPr>
              <p:cNvSpPr/>
              <p:nvPr/>
            </p:nvSpPr>
            <p:spPr>
              <a:xfrm>
                <a:off x="457200" y="5886811"/>
                <a:ext cx="360556" cy="370700"/>
              </a:xfrm>
              <a:prstGeom prst="ellipse">
                <a:avLst/>
              </a:prstGeom>
              <a:solidFill>
                <a:srgbClr val="0070C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D</a:t>
                </a:r>
              </a:p>
            </p:txBody>
          </p:sp>
          <p:cxnSp>
            <p:nvCxnSpPr>
              <p:cNvPr id="65" name="Straight Arrow Connector 64">
                <a:extLst>
                  <a:ext uri="{FF2B5EF4-FFF2-40B4-BE49-F238E27FC236}">
                    <a16:creationId xmlns:a16="http://schemas.microsoft.com/office/drawing/2014/main" id="{092FAA3A-0359-47A7-89F8-69D3CD9A8D83}"/>
                  </a:ext>
                </a:extLst>
              </p:cNvPr>
              <p:cNvCxnSpPr>
                <a:cxnSpLocks/>
                <a:stCxn id="60" idx="0"/>
                <a:endCxn id="61" idx="5"/>
              </p:cNvCxnSpPr>
              <p:nvPr/>
            </p:nvCxnSpPr>
            <p:spPr>
              <a:xfrm flipH="1" flipV="1">
                <a:off x="2898554" y="4637869"/>
                <a:ext cx="151305" cy="39874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6" name="Straight Arrow Connector 65">
                <a:extLst>
                  <a:ext uri="{FF2B5EF4-FFF2-40B4-BE49-F238E27FC236}">
                    <a16:creationId xmlns:a16="http://schemas.microsoft.com/office/drawing/2014/main" id="{883ABFD2-1E0E-4DDF-ADE5-A2538CFC1A4F}"/>
                  </a:ext>
                </a:extLst>
              </p:cNvPr>
              <p:cNvCxnSpPr>
                <a:cxnSpLocks/>
                <a:stCxn id="61" idx="2"/>
                <a:endCxn id="59" idx="6"/>
              </p:cNvCxnSpPr>
              <p:nvPr/>
            </p:nvCxnSpPr>
            <p:spPr>
              <a:xfrm flipH="1">
                <a:off x="1583473" y="4506807"/>
                <a:ext cx="1007327" cy="53378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7" name="Straight Arrow Connector 66">
                <a:extLst>
                  <a:ext uri="{FF2B5EF4-FFF2-40B4-BE49-F238E27FC236}">
                    <a16:creationId xmlns:a16="http://schemas.microsoft.com/office/drawing/2014/main" id="{E3F0E5EB-5E66-4BB5-B32E-094CD2418AA0}"/>
                  </a:ext>
                </a:extLst>
              </p:cNvPr>
              <p:cNvCxnSpPr>
                <a:cxnSpLocks/>
                <a:stCxn id="64" idx="0"/>
                <a:endCxn id="59" idx="3"/>
              </p:cNvCxnSpPr>
              <p:nvPr/>
            </p:nvCxnSpPr>
            <p:spPr>
              <a:xfrm flipV="1">
                <a:off x="637478" y="5171653"/>
                <a:ext cx="638241" cy="715158"/>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8" name="Straight Arrow Connector 67">
                <a:extLst>
                  <a:ext uri="{FF2B5EF4-FFF2-40B4-BE49-F238E27FC236}">
                    <a16:creationId xmlns:a16="http://schemas.microsoft.com/office/drawing/2014/main" id="{52068E70-6A15-41D3-8C90-9FB5D07A975D}"/>
                  </a:ext>
                </a:extLst>
              </p:cNvPr>
              <p:cNvCxnSpPr>
                <a:cxnSpLocks/>
                <a:stCxn id="60" idx="2"/>
                <a:endCxn id="59" idx="5"/>
              </p:cNvCxnSpPr>
              <p:nvPr/>
            </p:nvCxnSpPr>
            <p:spPr>
              <a:xfrm flipH="1" flipV="1">
                <a:off x="1530671" y="5171653"/>
                <a:ext cx="1338910" cy="5030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9" name="Straight Arrow Connector 68">
                <a:extLst>
                  <a:ext uri="{FF2B5EF4-FFF2-40B4-BE49-F238E27FC236}">
                    <a16:creationId xmlns:a16="http://schemas.microsoft.com/office/drawing/2014/main" id="{E7445E82-1A82-4585-B04B-87BEE5186C1C}"/>
                  </a:ext>
                </a:extLst>
              </p:cNvPr>
              <p:cNvCxnSpPr>
                <a:cxnSpLocks/>
                <a:stCxn id="62" idx="7"/>
                <a:endCxn id="60" idx="3"/>
              </p:cNvCxnSpPr>
              <p:nvPr/>
            </p:nvCxnSpPr>
            <p:spPr>
              <a:xfrm flipV="1">
                <a:off x="2365154" y="5353022"/>
                <a:ext cx="557229" cy="58807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70" name="Straight Arrow Connector 69">
                <a:extLst>
                  <a:ext uri="{FF2B5EF4-FFF2-40B4-BE49-F238E27FC236}">
                    <a16:creationId xmlns:a16="http://schemas.microsoft.com/office/drawing/2014/main" id="{45071EC9-EFFF-42C9-9252-243BCD06F297}"/>
                  </a:ext>
                </a:extLst>
              </p:cNvPr>
              <p:cNvCxnSpPr>
                <a:cxnSpLocks/>
                <a:stCxn id="63" idx="1"/>
                <a:endCxn id="60" idx="4"/>
              </p:cNvCxnSpPr>
              <p:nvPr/>
            </p:nvCxnSpPr>
            <p:spPr>
              <a:xfrm flipH="1" flipV="1">
                <a:off x="3049859" y="5407310"/>
                <a:ext cx="383621" cy="348439"/>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71" name="Straight Arrow Connector 70">
                <a:extLst>
                  <a:ext uri="{FF2B5EF4-FFF2-40B4-BE49-F238E27FC236}">
                    <a16:creationId xmlns:a16="http://schemas.microsoft.com/office/drawing/2014/main" id="{24922E47-B5C0-4EDD-9628-1F8C0653987E}"/>
                  </a:ext>
                </a:extLst>
              </p:cNvPr>
              <p:cNvCxnSpPr>
                <a:cxnSpLocks/>
                <a:stCxn id="63" idx="2"/>
                <a:endCxn id="62" idx="6"/>
              </p:cNvCxnSpPr>
              <p:nvPr/>
            </p:nvCxnSpPr>
            <p:spPr>
              <a:xfrm flipH="1">
                <a:off x="2417956" y="5886811"/>
                <a:ext cx="962722" cy="18535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grpSp>
        <p:sp>
          <p:nvSpPr>
            <p:cNvPr id="57" name="TextBox 56">
              <a:extLst>
                <a:ext uri="{FF2B5EF4-FFF2-40B4-BE49-F238E27FC236}">
                  <a16:creationId xmlns:a16="http://schemas.microsoft.com/office/drawing/2014/main" id="{C784B3DF-86C1-4B09-AC53-B1635D09C237}"/>
                </a:ext>
              </a:extLst>
            </p:cNvPr>
            <p:cNvSpPr txBox="1"/>
            <p:nvPr/>
          </p:nvSpPr>
          <p:spPr>
            <a:xfrm>
              <a:off x="220721" y="3745839"/>
              <a:ext cx="1441485" cy="369332"/>
            </a:xfrm>
            <a:prstGeom prst="rect">
              <a:avLst/>
            </a:prstGeom>
            <a:noFill/>
          </p:spPr>
          <p:txBody>
            <a:bodyPr wrap="none" rtlCol="0">
              <a:spAutoFit/>
            </a:bodyPr>
            <a:lstStyle/>
            <a:p>
              <a:r>
                <a:rPr lang="en-US">
                  <a:latin typeface="Arial" pitchFamily="34" charset="0"/>
                  <a:cs typeface="Arial" pitchFamily="34" charset="0"/>
                </a:rPr>
                <a:t>Target Node</a:t>
              </a:r>
            </a:p>
          </p:txBody>
        </p:sp>
        <p:sp>
          <p:nvSpPr>
            <p:cNvPr id="58" name="TextBox 57">
              <a:extLst>
                <a:ext uri="{FF2B5EF4-FFF2-40B4-BE49-F238E27FC236}">
                  <a16:creationId xmlns:a16="http://schemas.microsoft.com/office/drawing/2014/main" id="{6C1A2E5E-3C11-4B43-92F9-1601E6CB42A1}"/>
                </a:ext>
              </a:extLst>
            </p:cNvPr>
            <p:cNvSpPr txBox="1"/>
            <p:nvPr/>
          </p:nvSpPr>
          <p:spPr>
            <a:xfrm>
              <a:off x="1367816" y="5575715"/>
              <a:ext cx="1402948" cy="369332"/>
            </a:xfrm>
            <a:prstGeom prst="rect">
              <a:avLst/>
            </a:prstGeom>
            <a:noFill/>
          </p:spPr>
          <p:txBody>
            <a:bodyPr wrap="none" rtlCol="0">
              <a:spAutoFit/>
            </a:bodyPr>
            <a:lstStyle/>
            <a:p>
              <a:r>
                <a:rPr lang="en-US">
                  <a:latin typeface="Arial" pitchFamily="34" charset="0"/>
                  <a:cs typeface="Arial" pitchFamily="34" charset="0"/>
                </a:rPr>
                <a:t>Input Graph</a:t>
              </a:r>
            </a:p>
          </p:txBody>
        </p:sp>
      </p:grpSp>
      <p:grpSp>
        <p:nvGrpSpPr>
          <p:cNvPr id="104" name="Group 103">
            <a:extLst>
              <a:ext uri="{FF2B5EF4-FFF2-40B4-BE49-F238E27FC236}">
                <a16:creationId xmlns:a16="http://schemas.microsoft.com/office/drawing/2014/main" id="{35BE0004-142A-4AAC-A7D5-4E3CAB317C12}"/>
              </a:ext>
            </a:extLst>
          </p:cNvPr>
          <p:cNvGrpSpPr/>
          <p:nvPr/>
        </p:nvGrpSpPr>
        <p:grpSpPr>
          <a:xfrm>
            <a:off x="3934458" y="3852764"/>
            <a:ext cx="4979472" cy="2436859"/>
            <a:chOff x="3918623" y="4009782"/>
            <a:chExt cx="4979472" cy="2436859"/>
          </a:xfrm>
        </p:grpSpPr>
        <p:sp>
          <p:nvSpPr>
            <p:cNvPr id="53" name="Oval 52">
              <a:extLst>
                <a:ext uri="{FF2B5EF4-FFF2-40B4-BE49-F238E27FC236}">
                  <a16:creationId xmlns:a16="http://schemas.microsoft.com/office/drawing/2014/main" id="{FB44CFCB-3F68-4A96-AC01-02854EFB510D}"/>
                </a:ext>
              </a:extLst>
            </p:cNvPr>
            <p:cNvSpPr/>
            <p:nvPr/>
          </p:nvSpPr>
          <p:spPr>
            <a:xfrm>
              <a:off x="3918623" y="5270181"/>
              <a:ext cx="360556" cy="370700"/>
            </a:xfrm>
            <a:prstGeom prst="ellipse">
              <a:avLst/>
            </a:prstGeom>
            <a:solidFill>
              <a:schemeClr val="accent1">
                <a:lumMod val="75000"/>
              </a:scheme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A</a:t>
              </a:r>
            </a:p>
          </p:txBody>
        </p:sp>
        <p:sp>
          <p:nvSpPr>
            <p:cNvPr id="36" name="Oval 35">
              <a:extLst>
                <a:ext uri="{FF2B5EF4-FFF2-40B4-BE49-F238E27FC236}">
                  <a16:creationId xmlns:a16="http://schemas.microsoft.com/office/drawing/2014/main" id="{06489F11-00E2-4031-AB32-0E47D07EB9EC}"/>
                </a:ext>
              </a:extLst>
            </p:cNvPr>
            <p:cNvSpPr/>
            <p:nvPr/>
          </p:nvSpPr>
          <p:spPr>
            <a:xfrm>
              <a:off x="6456736" y="5961451"/>
              <a:ext cx="360556" cy="370700"/>
            </a:xfrm>
            <a:prstGeom prst="ellipse">
              <a:avLst/>
            </a:prstGeom>
            <a:solidFill>
              <a:srgbClr val="0070C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D</a:t>
              </a:r>
            </a:p>
          </p:txBody>
        </p:sp>
        <p:sp>
          <p:nvSpPr>
            <p:cNvPr id="37" name="Oval 36">
              <a:extLst>
                <a:ext uri="{FF2B5EF4-FFF2-40B4-BE49-F238E27FC236}">
                  <a16:creationId xmlns:a16="http://schemas.microsoft.com/office/drawing/2014/main" id="{D0BBCDDF-472A-4387-9034-156E661B0BA7}"/>
                </a:ext>
              </a:extLst>
            </p:cNvPr>
            <p:cNvSpPr/>
            <p:nvPr/>
          </p:nvSpPr>
          <p:spPr>
            <a:xfrm>
              <a:off x="6456736" y="5234968"/>
              <a:ext cx="360556" cy="370700"/>
            </a:xfrm>
            <a:prstGeom prst="ellipse">
              <a:avLst/>
            </a:prstGeom>
            <a:solidFill>
              <a:srgbClr val="008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C</a:t>
              </a:r>
            </a:p>
          </p:txBody>
        </p:sp>
        <p:sp>
          <p:nvSpPr>
            <p:cNvPr id="38" name="Oval 37">
              <a:extLst>
                <a:ext uri="{FF2B5EF4-FFF2-40B4-BE49-F238E27FC236}">
                  <a16:creationId xmlns:a16="http://schemas.microsoft.com/office/drawing/2014/main" id="{E1A14873-2AA1-460A-A7D0-624411ECFDC1}"/>
                </a:ext>
              </a:extLst>
            </p:cNvPr>
            <p:cNvSpPr/>
            <p:nvPr/>
          </p:nvSpPr>
          <p:spPr>
            <a:xfrm>
              <a:off x="6456736" y="4505626"/>
              <a:ext cx="360556" cy="370700"/>
            </a:xfrm>
            <a:prstGeom prst="ellipse">
              <a:avLst/>
            </a:prstGeom>
            <a:solidFill>
              <a:srgbClr val="C00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B</a:t>
              </a:r>
            </a:p>
          </p:txBody>
        </p:sp>
        <p:sp>
          <p:nvSpPr>
            <p:cNvPr id="40" name="Oval 39">
              <a:extLst>
                <a:ext uri="{FF2B5EF4-FFF2-40B4-BE49-F238E27FC236}">
                  <a16:creationId xmlns:a16="http://schemas.microsoft.com/office/drawing/2014/main" id="{CD5FE36A-3851-4F25-81DE-DB351C2A698F}"/>
                </a:ext>
              </a:extLst>
            </p:cNvPr>
            <p:cNvSpPr/>
            <p:nvPr/>
          </p:nvSpPr>
          <p:spPr>
            <a:xfrm>
              <a:off x="8537539" y="5726010"/>
              <a:ext cx="360556" cy="370700"/>
            </a:xfrm>
            <a:prstGeom prst="ellipse">
              <a:avLst/>
            </a:prstGeom>
            <a:solidFill>
              <a:srgbClr val="7030A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E</a:t>
              </a:r>
            </a:p>
          </p:txBody>
        </p:sp>
        <p:sp>
          <p:nvSpPr>
            <p:cNvPr id="41" name="Oval 40">
              <a:extLst>
                <a:ext uri="{FF2B5EF4-FFF2-40B4-BE49-F238E27FC236}">
                  <a16:creationId xmlns:a16="http://schemas.microsoft.com/office/drawing/2014/main" id="{D57A8A76-6CD9-40B6-8149-8773A954CF34}"/>
                </a:ext>
              </a:extLst>
            </p:cNvPr>
            <p:cNvSpPr/>
            <p:nvPr/>
          </p:nvSpPr>
          <p:spPr>
            <a:xfrm>
              <a:off x="8537539" y="4967059"/>
              <a:ext cx="360556" cy="370700"/>
            </a:xfrm>
            <a:prstGeom prst="ellipse">
              <a:avLst/>
            </a:prstGeom>
            <a:solidFill>
              <a:srgbClr val="FF0066"/>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F</a:t>
              </a:r>
            </a:p>
          </p:txBody>
        </p:sp>
        <p:sp>
          <p:nvSpPr>
            <p:cNvPr id="42" name="Oval 41">
              <a:extLst>
                <a:ext uri="{FF2B5EF4-FFF2-40B4-BE49-F238E27FC236}">
                  <a16:creationId xmlns:a16="http://schemas.microsoft.com/office/drawing/2014/main" id="{84A6CF86-8F30-4F57-824C-C1BA7EBEBA36}"/>
                </a:ext>
              </a:extLst>
            </p:cNvPr>
            <p:cNvSpPr/>
            <p:nvPr/>
          </p:nvSpPr>
          <p:spPr>
            <a:xfrm>
              <a:off x="8513544" y="4122911"/>
              <a:ext cx="360556" cy="370700"/>
            </a:xfrm>
            <a:prstGeom prst="ellipse">
              <a:avLst/>
            </a:prstGeom>
            <a:solidFill>
              <a:srgbClr val="008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C</a:t>
              </a:r>
            </a:p>
          </p:txBody>
        </p:sp>
        <p:sp>
          <p:nvSpPr>
            <p:cNvPr id="43" name="Rectangle 42">
              <a:extLst>
                <a:ext uri="{FF2B5EF4-FFF2-40B4-BE49-F238E27FC236}">
                  <a16:creationId xmlns:a16="http://schemas.microsoft.com/office/drawing/2014/main" id="{885BB3B0-B978-4DA8-BA0E-CD516ADB6D7E}"/>
                </a:ext>
              </a:extLst>
            </p:cNvPr>
            <p:cNvSpPr/>
            <p:nvPr/>
          </p:nvSpPr>
          <p:spPr>
            <a:xfrm>
              <a:off x="8073742" y="4009782"/>
              <a:ext cx="228507" cy="606245"/>
            </a:xfrm>
            <a:prstGeom prst="rect">
              <a:avLst/>
            </a:prstGeom>
            <a:solidFill>
              <a:schemeClr val="tx2">
                <a:lumMod val="75000"/>
              </a:schemeClr>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44" name="Straight Arrow Connector 43">
              <a:extLst>
                <a:ext uri="{FF2B5EF4-FFF2-40B4-BE49-F238E27FC236}">
                  <a16:creationId xmlns:a16="http://schemas.microsoft.com/office/drawing/2014/main" id="{8EC924A0-DBF3-438F-9604-85EB7176F29C}"/>
                </a:ext>
              </a:extLst>
            </p:cNvPr>
            <p:cNvCxnSpPr>
              <a:cxnSpLocks/>
              <a:stCxn id="42" idx="2"/>
              <a:endCxn id="43" idx="3"/>
            </p:cNvCxnSpPr>
            <p:nvPr/>
          </p:nvCxnSpPr>
          <p:spPr>
            <a:xfrm flipH="1">
              <a:off x="8302249" y="4308261"/>
              <a:ext cx="211295" cy="464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564917D5-E6F5-410B-B589-79CCC6F4438C}"/>
                </a:ext>
              </a:extLst>
            </p:cNvPr>
            <p:cNvCxnSpPr>
              <a:cxnSpLocks/>
              <a:stCxn id="41" idx="2"/>
              <a:endCxn id="72" idx="3"/>
            </p:cNvCxnSpPr>
            <p:nvPr/>
          </p:nvCxnSpPr>
          <p:spPr>
            <a:xfrm flipH="1" flipV="1">
              <a:off x="8310659" y="5144094"/>
              <a:ext cx="226880" cy="831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7" name="Straight Arrow Connector 46">
              <a:extLst>
                <a:ext uri="{FF2B5EF4-FFF2-40B4-BE49-F238E27FC236}">
                  <a16:creationId xmlns:a16="http://schemas.microsoft.com/office/drawing/2014/main" id="{76216449-79B9-4F14-9D01-04B66D362E0C}"/>
                </a:ext>
              </a:extLst>
            </p:cNvPr>
            <p:cNvCxnSpPr>
              <a:cxnSpLocks/>
              <a:stCxn id="40" idx="2"/>
              <a:endCxn id="75" idx="3"/>
            </p:cNvCxnSpPr>
            <p:nvPr/>
          </p:nvCxnSpPr>
          <p:spPr>
            <a:xfrm flipH="1">
              <a:off x="8308966" y="5911360"/>
              <a:ext cx="228573" cy="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8" name="Straight Arrow Connector 47">
              <a:extLst>
                <a:ext uri="{FF2B5EF4-FFF2-40B4-BE49-F238E27FC236}">
                  <a16:creationId xmlns:a16="http://schemas.microsoft.com/office/drawing/2014/main" id="{2B35219C-D787-4A20-8802-A55F1A037C6F}"/>
                </a:ext>
              </a:extLst>
            </p:cNvPr>
            <p:cNvCxnSpPr>
              <a:cxnSpLocks/>
              <a:stCxn id="73" idx="1"/>
              <a:endCxn id="38" idx="7"/>
            </p:cNvCxnSpPr>
            <p:nvPr/>
          </p:nvCxnSpPr>
          <p:spPr>
            <a:xfrm flipH="1">
              <a:off x="6764490" y="4312905"/>
              <a:ext cx="401631" cy="247009"/>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9" name="Straight Arrow Connector 48">
              <a:extLst>
                <a:ext uri="{FF2B5EF4-FFF2-40B4-BE49-F238E27FC236}">
                  <a16:creationId xmlns:a16="http://schemas.microsoft.com/office/drawing/2014/main" id="{1ED84CDB-1801-45E7-A903-E4EF8F49EFA8}"/>
                </a:ext>
              </a:extLst>
            </p:cNvPr>
            <p:cNvCxnSpPr>
              <a:cxnSpLocks/>
              <a:endCxn id="37" idx="6"/>
            </p:cNvCxnSpPr>
            <p:nvPr/>
          </p:nvCxnSpPr>
          <p:spPr>
            <a:xfrm flipH="1" flipV="1">
              <a:off x="6817292" y="5420318"/>
              <a:ext cx="584797" cy="2512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0" name="Straight Arrow Connector 49">
              <a:extLst>
                <a:ext uri="{FF2B5EF4-FFF2-40B4-BE49-F238E27FC236}">
                  <a16:creationId xmlns:a16="http://schemas.microsoft.com/office/drawing/2014/main" id="{F8872CB0-41E2-46C8-AB79-FC95DCF73037}"/>
                </a:ext>
              </a:extLst>
            </p:cNvPr>
            <p:cNvCxnSpPr>
              <a:cxnSpLocks/>
              <a:stCxn id="38" idx="2"/>
            </p:cNvCxnSpPr>
            <p:nvPr/>
          </p:nvCxnSpPr>
          <p:spPr>
            <a:xfrm flipH="1">
              <a:off x="6087164" y="4690976"/>
              <a:ext cx="369572"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1" name="Straight Arrow Connector 50">
              <a:extLst>
                <a:ext uri="{FF2B5EF4-FFF2-40B4-BE49-F238E27FC236}">
                  <a16:creationId xmlns:a16="http://schemas.microsoft.com/office/drawing/2014/main" id="{CDE11FDC-4A6E-4885-8446-5997D1D9BA09}"/>
                </a:ext>
              </a:extLst>
            </p:cNvPr>
            <p:cNvCxnSpPr>
              <a:cxnSpLocks/>
              <a:stCxn id="37" idx="2"/>
              <a:endCxn id="81" idx="3"/>
            </p:cNvCxnSpPr>
            <p:nvPr/>
          </p:nvCxnSpPr>
          <p:spPr>
            <a:xfrm flipH="1">
              <a:off x="6103481" y="5420318"/>
              <a:ext cx="353255" cy="257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2" name="Straight Arrow Connector 51">
              <a:extLst>
                <a:ext uri="{FF2B5EF4-FFF2-40B4-BE49-F238E27FC236}">
                  <a16:creationId xmlns:a16="http://schemas.microsoft.com/office/drawing/2014/main" id="{7D3A1356-B025-4C95-92CE-34DE20EF07AC}"/>
                </a:ext>
              </a:extLst>
            </p:cNvPr>
            <p:cNvCxnSpPr>
              <a:cxnSpLocks/>
              <a:stCxn id="36" idx="2"/>
              <a:endCxn id="84" idx="3"/>
            </p:cNvCxnSpPr>
            <p:nvPr/>
          </p:nvCxnSpPr>
          <p:spPr>
            <a:xfrm flipH="1" flipV="1">
              <a:off x="6113655" y="6143519"/>
              <a:ext cx="343081" cy="3282"/>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4" name="Straight Arrow Connector 53">
              <a:extLst>
                <a:ext uri="{FF2B5EF4-FFF2-40B4-BE49-F238E27FC236}">
                  <a16:creationId xmlns:a16="http://schemas.microsoft.com/office/drawing/2014/main" id="{2F230E02-2F81-410D-A9BA-33900321006A}"/>
                </a:ext>
              </a:extLst>
            </p:cNvPr>
            <p:cNvCxnSpPr>
              <a:cxnSpLocks/>
              <a:stCxn id="88" idx="1"/>
              <a:endCxn id="53" idx="6"/>
            </p:cNvCxnSpPr>
            <p:nvPr/>
          </p:nvCxnSpPr>
          <p:spPr>
            <a:xfrm flipH="1" flipV="1">
              <a:off x="4279179" y="5455531"/>
              <a:ext cx="400701" cy="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72" name="Rectangle 71">
              <a:extLst>
                <a:ext uri="{FF2B5EF4-FFF2-40B4-BE49-F238E27FC236}">
                  <a16:creationId xmlns:a16="http://schemas.microsoft.com/office/drawing/2014/main" id="{A4165E57-BEC1-4D1C-A486-E573D768EAF2}"/>
                </a:ext>
              </a:extLst>
            </p:cNvPr>
            <p:cNvSpPr/>
            <p:nvPr/>
          </p:nvSpPr>
          <p:spPr>
            <a:xfrm>
              <a:off x="8082152" y="4840971"/>
              <a:ext cx="228507" cy="606245"/>
            </a:xfrm>
            <a:prstGeom prst="rect">
              <a:avLst/>
            </a:prstGeom>
            <a:solidFill>
              <a:schemeClr val="tx2">
                <a:lumMod val="75000"/>
              </a:schemeClr>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3" name="Rectangle 72">
              <a:extLst>
                <a:ext uri="{FF2B5EF4-FFF2-40B4-BE49-F238E27FC236}">
                  <a16:creationId xmlns:a16="http://schemas.microsoft.com/office/drawing/2014/main" id="{8C14505F-9C96-4E09-8690-7B0F605C0FA3}"/>
                </a:ext>
              </a:extLst>
            </p:cNvPr>
            <p:cNvSpPr/>
            <p:nvPr/>
          </p:nvSpPr>
          <p:spPr>
            <a:xfrm>
              <a:off x="7166121" y="4009782"/>
              <a:ext cx="520388" cy="606245"/>
            </a:xfrm>
            <a:prstGeom prst="rect">
              <a:avLst/>
            </a:prstGeom>
            <a:solidFill>
              <a:schemeClr val="tx2">
                <a:lumMod val="40000"/>
                <a:lumOff val="60000"/>
              </a:schemeClr>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74" name="Straight Arrow Connector 73">
              <a:extLst>
                <a:ext uri="{FF2B5EF4-FFF2-40B4-BE49-F238E27FC236}">
                  <a16:creationId xmlns:a16="http://schemas.microsoft.com/office/drawing/2014/main" id="{60CF9D8E-B24F-4B0A-BE76-C5CC1EBAD3BE}"/>
                </a:ext>
              </a:extLst>
            </p:cNvPr>
            <p:cNvCxnSpPr>
              <a:cxnSpLocks/>
              <a:stCxn id="43" idx="1"/>
            </p:cNvCxnSpPr>
            <p:nvPr/>
          </p:nvCxnSpPr>
          <p:spPr>
            <a:xfrm flipH="1" flipV="1">
              <a:off x="7705402" y="4308261"/>
              <a:ext cx="368340" cy="464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75" name="Rectangle 74">
              <a:extLst>
                <a:ext uri="{FF2B5EF4-FFF2-40B4-BE49-F238E27FC236}">
                  <a16:creationId xmlns:a16="http://schemas.microsoft.com/office/drawing/2014/main" id="{329B734A-A71B-4072-97A1-C8BCEB038292}"/>
                </a:ext>
              </a:extLst>
            </p:cNvPr>
            <p:cNvSpPr/>
            <p:nvPr/>
          </p:nvSpPr>
          <p:spPr>
            <a:xfrm>
              <a:off x="8080459" y="5608238"/>
              <a:ext cx="228507" cy="606245"/>
            </a:xfrm>
            <a:prstGeom prst="rect">
              <a:avLst/>
            </a:prstGeom>
            <a:solidFill>
              <a:schemeClr val="tx2">
                <a:lumMod val="75000"/>
              </a:schemeClr>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76" name="Straight Arrow Connector 75">
              <a:extLst>
                <a:ext uri="{FF2B5EF4-FFF2-40B4-BE49-F238E27FC236}">
                  <a16:creationId xmlns:a16="http://schemas.microsoft.com/office/drawing/2014/main" id="{734531A8-8B16-463B-AB7E-EB0BD9BC3C1E}"/>
                </a:ext>
              </a:extLst>
            </p:cNvPr>
            <p:cNvCxnSpPr>
              <a:cxnSpLocks/>
              <a:stCxn id="72" idx="1"/>
              <a:endCxn id="78" idx="3"/>
            </p:cNvCxnSpPr>
            <p:nvPr/>
          </p:nvCxnSpPr>
          <p:spPr>
            <a:xfrm flipH="1">
              <a:off x="7702625" y="5144094"/>
              <a:ext cx="379527" cy="32584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77" name="Straight Arrow Connector 76">
              <a:extLst>
                <a:ext uri="{FF2B5EF4-FFF2-40B4-BE49-F238E27FC236}">
                  <a16:creationId xmlns:a16="http://schemas.microsoft.com/office/drawing/2014/main" id="{106FB818-3256-4CF9-AD4F-43C0F4142738}"/>
                </a:ext>
              </a:extLst>
            </p:cNvPr>
            <p:cNvCxnSpPr>
              <a:cxnSpLocks/>
              <a:stCxn id="75" idx="1"/>
              <a:endCxn id="78" idx="3"/>
            </p:cNvCxnSpPr>
            <p:nvPr/>
          </p:nvCxnSpPr>
          <p:spPr>
            <a:xfrm flipH="1" flipV="1">
              <a:off x="7702625" y="5469937"/>
              <a:ext cx="377834" cy="44142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78" name="Rectangle 77">
              <a:extLst>
                <a:ext uri="{FF2B5EF4-FFF2-40B4-BE49-F238E27FC236}">
                  <a16:creationId xmlns:a16="http://schemas.microsoft.com/office/drawing/2014/main" id="{43DC83C2-0C82-421E-B9E4-A2ADA1287B3E}"/>
                </a:ext>
              </a:extLst>
            </p:cNvPr>
            <p:cNvSpPr/>
            <p:nvPr/>
          </p:nvSpPr>
          <p:spPr>
            <a:xfrm>
              <a:off x="7182237" y="5166814"/>
              <a:ext cx="520388" cy="606245"/>
            </a:xfrm>
            <a:prstGeom prst="rect">
              <a:avLst/>
            </a:prstGeom>
            <a:solidFill>
              <a:schemeClr val="tx2">
                <a:lumMod val="40000"/>
                <a:lumOff val="60000"/>
              </a:schemeClr>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9" name="Rectangle 78">
              <a:extLst>
                <a:ext uri="{FF2B5EF4-FFF2-40B4-BE49-F238E27FC236}">
                  <a16:creationId xmlns:a16="http://schemas.microsoft.com/office/drawing/2014/main" id="{AEE75DDA-0B15-462D-8C8E-D02DA41D06E8}"/>
                </a:ext>
              </a:extLst>
            </p:cNvPr>
            <p:cNvSpPr/>
            <p:nvPr/>
          </p:nvSpPr>
          <p:spPr>
            <a:xfrm>
              <a:off x="5867673" y="4418276"/>
              <a:ext cx="228507" cy="606245"/>
            </a:xfrm>
            <a:prstGeom prst="rect">
              <a:avLst/>
            </a:prstGeom>
            <a:solidFill>
              <a:schemeClr val="tx2">
                <a:lumMod val="75000"/>
              </a:schemeClr>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1" name="Rectangle 80">
              <a:extLst>
                <a:ext uri="{FF2B5EF4-FFF2-40B4-BE49-F238E27FC236}">
                  <a16:creationId xmlns:a16="http://schemas.microsoft.com/office/drawing/2014/main" id="{98A9DD47-1828-48A4-A486-3B410F28D4B9}"/>
                </a:ext>
              </a:extLst>
            </p:cNvPr>
            <p:cNvSpPr/>
            <p:nvPr/>
          </p:nvSpPr>
          <p:spPr>
            <a:xfrm>
              <a:off x="5874974" y="5119765"/>
              <a:ext cx="228507" cy="606245"/>
            </a:xfrm>
            <a:prstGeom prst="rect">
              <a:avLst/>
            </a:prstGeom>
            <a:solidFill>
              <a:schemeClr val="tx2">
                <a:lumMod val="75000"/>
              </a:schemeClr>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4" name="Rectangle 83">
              <a:extLst>
                <a:ext uri="{FF2B5EF4-FFF2-40B4-BE49-F238E27FC236}">
                  <a16:creationId xmlns:a16="http://schemas.microsoft.com/office/drawing/2014/main" id="{2986C4ED-0014-42D0-98D8-01BDDC8FBAC7}"/>
                </a:ext>
              </a:extLst>
            </p:cNvPr>
            <p:cNvSpPr/>
            <p:nvPr/>
          </p:nvSpPr>
          <p:spPr>
            <a:xfrm>
              <a:off x="5885148" y="5840396"/>
              <a:ext cx="228507" cy="606245"/>
            </a:xfrm>
            <a:prstGeom prst="rect">
              <a:avLst/>
            </a:prstGeom>
            <a:solidFill>
              <a:schemeClr val="tx2">
                <a:lumMod val="75000"/>
              </a:schemeClr>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8" name="Rectangle 87">
              <a:extLst>
                <a:ext uri="{FF2B5EF4-FFF2-40B4-BE49-F238E27FC236}">
                  <a16:creationId xmlns:a16="http://schemas.microsoft.com/office/drawing/2014/main" id="{BA21F0E1-8D72-4A9D-9EE4-13E75E9CC449}"/>
                </a:ext>
              </a:extLst>
            </p:cNvPr>
            <p:cNvSpPr/>
            <p:nvPr/>
          </p:nvSpPr>
          <p:spPr>
            <a:xfrm>
              <a:off x="4679880" y="5152409"/>
              <a:ext cx="520388" cy="606245"/>
            </a:xfrm>
            <a:prstGeom prst="rect">
              <a:avLst/>
            </a:prstGeom>
            <a:solidFill>
              <a:schemeClr val="tx2">
                <a:lumMod val="40000"/>
                <a:lumOff val="60000"/>
              </a:schemeClr>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89" name="Straight Arrow Connector 88">
              <a:extLst>
                <a:ext uri="{FF2B5EF4-FFF2-40B4-BE49-F238E27FC236}">
                  <a16:creationId xmlns:a16="http://schemas.microsoft.com/office/drawing/2014/main" id="{0A5645EC-4CA0-40B3-8990-5DF546770E67}"/>
                </a:ext>
              </a:extLst>
            </p:cNvPr>
            <p:cNvCxnSpPr>
              <a:cxnSpLocks/>
              <a:stCxn id="81" idx="1"/>
            </p:cNvCxnSpPr>
            <p:nvPr/>
          </p:nvCxnSpPr>
          <p:spPr>
            <a:xfrm flipH="1">
              <a:off x="5240551" y="5422888"/>
              <a:ext cx="634423" cy="6985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92" name="Straight Arrow Connector 91">
              <a:extLst>
                <a:ext uri="{FF2B5EF4-FFF2-40B4-BE49-F238E27FC236}">
                  <a16:creationId xmlns:a16="http://schemas.microsoft.com/office/drawing/2014/main" id="{003A9909-F25F-491D-8750-C5A16D515C64}"/>
                </a:ext>
              </a:extLst>
            </p:cNvPr>
            <p:cNvCxnSpPr>
              <a:cxnSpLocks/>
              <a:stCxn id="79" idx="1"/>
            </p:cNvCxnSpPr>
            <p:nvPr/>
          </p:nvCxnSpPr>
          <p:spPr>
            <a:xfrm flipH="1">
              <a:off x="5281078" y="4721399"/>
              <a:ext cx="586595" cy="672319"/>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95" name="Straight Arrow Connector 94">
              <a:extLst>
                <a:ext uri="{FF2B5EF4-FFF2-40B4-BE49-F238E27FC236}">
                  <a16:creationId xmlns:a16="http://schemas.microsoft.com/office/drawing/2014/main" id="{B61A4A56-0E40-4389-8A0B-B9AB09434C97}"/>
                </a:ext>
              </a:extLst>
            </p:cNvPr>
            <p:cNvCxnSpPr>
              <a:cxnSpLocks/>
              <a:stCxn id="84" idx="1"/>
            </p:cNvCxnSpPr>
            <p:nvPr/>
          </p:nvCxnSpPr>
          <p:spPr>
            <a:xfrm flipH="1" flipV="1">
              <a:off x="5231837" y="5562599"/>
              <a:ext cx="653311" cy="58092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grpSp>
      <p:sp>
        <p:nvSpPr>
          <p:cNvPr id="7" name="TextBox 6">
            <a:extLst>
              <a:ext uri="{FF2B5EF4-FFF2-40B4-BE49-F238E27FC236}">
                <a16:creationId xmlns:a16="http://schemas.microsoft.com/office/drawing/2014/main" id="{BF2B6045-4DB7-435E-8858-C6AFE358C209}"/>
              </a:ext>
            </a:extLst>
          </p:cNvPr>
          <p:cNvSpPr txBox="1"/>
          <p:nvPr/>
        </p:nvSpPr>
        <p:spPr>
          <a:xfrm>
            <a:off x="2891779" y="3970530"/>
            <a:ext cx="2884984" cy="646331"/>
          </a:xfrm>
          <a:prstGeom prst="rect">
            <a:avLst/>
          </a:prstGeom>
          <a:noFill/>
        </p:spPr>
        <p:txBody>
          <a:bodyPr wrap="square" rtlCol="0">
            <a:spAutoFit/>
          </a:bodyPr>
          <a:lstStyle/>
          <a:p>
            <a:r>
              <a:rPr lang="en-US" b="1">
                <a:solidFill>
                  <a:schemeClr val="accent3">
                    <a:lumMod val="75000"/>
                  </a:schemeClr>
                </a:solidFill>
                <a:latin typeface="Arial" pitchFamily="34" charset="0"/>
                <a:cs typeface="Arial" pitchFamily="34" charset="0"/>
              </a:rPr>
              <a:t>Only pass messages along direction of edges</a:t>
            </a:r>
          </a:p>
        </p:txBody>
      </p:sp>
    </p:spTree>
    <p:extLst>
      <p:ext uri="{BB962C8B-B14F-4D97-AF65-F5344CB8AC3E}">
        <p14:creationId xmlns:p14="http://schemas.microsoft.com/office/powerpoint/2010/main" val="37222745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9C55A-ED0C-4505-8DA3-A2004D68903A}"/>
              </a:ext>
            </a:extLst>
          </p:cNvPr>
          <p:cNvSpPr>
            <a:spLocks noGrp="1"/>
          </p:cNvSpPr>
          <p:nvPr>
            <p:ph type="title"/>
          </p:nvPr>
        </p:nvSpPr>
        <p:spPr/>
        <p:txBody>
          <a:bodyPr/>
          <a:lstStyle/>
          <a:p>
            <a:r>
              <a:rPr lang="en-US"/>
              <a:t>Relational GCN (1)</a:t>
            </a:r>
          </a:p>
        </p:txBody>
      </p:sp>
      <p:sp>
        <p:nvSpPr>
          <p:cNvPr id="3" name="Content Placeholder 2">
            <a:extLst>
              <a:ext uri="{FF2B5EF4-FFF2-40B4-BE49-F238E27FC236}">
                <a16:creationId xmlns:a16="http://schemas.microsoft.com/office/drawing/2014/main" id="{7A4E24A0-E686-4969-80E2-D9D5B0E50D82}"/>
              </a:ext>
            </a:extLst>
          </p:cNvPr>
          <p:cNvSpPr>
            <a:spLocks noGrp="1"/>
          </p:cNvSpPr>
          <p:nvPr>
            <p:ph idx="1"/>
          </p:nvPr>
        </p:nvSpPr>
        <p:spPr>
          <a:xfrm>
            <a:off x="457200" y="1295400"/>
            <a:ext cx="8391236" cy="5257801"/>
          </a:xfrm>
        </p:spPr>
        <p:txBody>
          <a:bodyPr/>
          <a:lstStyle/>
          <a:p>
            <a:r>
              <a:rPr lang="en-US" b="1"/>
              <a:t>What if the graph has </a:t>
            </a:r>
            <a:r>
              <a:rPr lang="en-US" b="1">
                <a:solidFill>
                  <a:schemeClr val="accent3">
                    <a:lumMod val="75000"/>
                  </a:schemeClr>
                </a:solidFill>
              </a:rPr>
              <a:t>multiple relation types</a:t>
            </a:r>
            <a:r>
              <a:rPr lang="en-US" b="1"/>
              <a:t>?</a:t>
            </a:r>
          </a:p>
          <a:p>
            <a:endParaRPr lang="en-US"/>
          </a:p>
        </p:txBody>
      </p:sp>
      <p:sp>
        <p:nvSpPr>
          <p:cNvPr id="4" name="Date Placeholder 3">
            <a:extLst>
              <a:ext uri="{FF2B5EF4-FFF2-40B4-BE49-F238E27FC236}">
                <a16:creationId xmlns:a16="http://schemas.microsoft.com/office/drawing/2014/main" id="{62DE7EFC-760D-4CB3-9183-31AD922FB3F6}"/>
              </a:ext>
            </a:extLst>
          </p:cNvPr>
          <p:cNvSpPr>
            <a:spLocks noGrp="1"/>
          </p:cNvSpPr>
          <p:nvPr>
            <p:ph type="dt" sz="half" idx="10"/>
          </p:nvPr>
        </p:nvSpPr>
        <p:spPr/>
        <p:txBody>
          <a:bodyPr/>
          <a:lstStyle/>
          <a:p>
            <a:fld id="{8668109C-DBB1-0C40-BB7C-3AE0A686B461}" type="datetime1">
              <a:rPr lang="en-US" smtClean="0"/>
              <a:t>10/20/24</a:t>
            </a:fld>
            <a:endParaRPr lang="en-US"/>
          </a:p>
        </p:txBody>
      </p:sp>
      <p:sp>
        <p:nvSpPr>
          <p:cNvPr id="5" name="Footer Placeholder 4">
            <a:extLst>
              <a:ext uri="{FF2B5EF4-FFF2-40B4-BE49-F238E27FC236}">
                <a16:creationId xmlns:a16="http://schemas.microsoft.com/office/drawing/2014/main" id="{0E2D3FCB-978C-47AE-BEE2-7AA2A3C4C89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6E1122B4-7A62-49F0-BEAF-69B2CE9986AE}"/>
              </a:ext>
            </a:extLst>
          </p:cNvPr>
          <p:cNvSpPr>
            <a:spLocks noGrp="1"/>
          </p:cNvSpPr>
          <p:nvPr>
            <p:ph type="sldNum" sz="quarter" idx="12"/>
          </p:nvPr>
        </p:nvSpPr>
        <p:spPr/>
        <p:txBody>
          <a:bodyPr/>
          <a:lstStyle/>
          <a:p>
            <a:fld id="{19B12225-5612-419B-A8D5-4B8EEE4C217E}" type="slidenum">
              <a:rPr lang="en-US" smtClean="0"/>
              <a:pPr/>
              <a:t>22</a:t>
            </a:fld>
            <a:endParaRPr lang="en-US"/>
          </a:p>
        </p:txBody>
      </p:sp>
      <p:grpSp>
        <p:nvGrpSpPr>
          <p:cNvPr id="8" name="Group 7">
            <a:extLst>
              <a:ext uri="{FF2B5EF4-FFF2-40B4-BE49-F238E27FC236}">
                <a16:creationId xmlns:a16="http://schemas.microsoft.com/office/drawing/2014/main" id="{AB240A71-4D5A-4DDF-99EB-6A05261DB2B4}"/>
              </a:ext>
            </a:extLst>
          </p:cNvPr>
          <p:cNvGrpSpPr/>
          <p:nvPr/>
        </p:nvGrpSpPr>
        <p:grpSpPr>
          <a:xfrm>
            <a:off x="2855877" y="2506567"/>
            <a:ext cx="3371748" cy="2915776"/>
            <a:chOff x="2855877" y="2506567"/>
            <a:chExt cx="3371748" cy="2915776"/>
          </a:xfrm>
        </p:grpSpPr>
        <p:sp>
          <p:nvSpPr>
            <p:cNvPr id="16" name="Oval 15">
              <a:extLst>
                <a:ext uri="{FF2B5EF4-FFF2-40B4-BE49-F238E27FC236}">
                  <a16:creationId xmlns:a16="http://schemas.microsoft.com/office/drawing/2014/main" id="{F3B6086A-A6FD-4AE7-853E-FE3A0CC292C0}"/>
                </a:ext>
              </a:extLst>
            </p:cNvPr>
            <p:cNvSpPr/>
            <p:nvPr/>
          </p:nvSpPr>
          <p:spPr>
            <a:xfrm>
              <a:off x="3695700" y="3152707"/>
              <a:ext cx="360556" cy="370700"/>
            </a:xfrm>
            <a:prstGeom prst="ellipse">
              <a:avLst/>
            </a:prstGeom>
            <a:solidFill>
              <a:schemeClr val="accent1">
                <a:lumMod val="75000"/>
              </a:scheme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A</a:t>
              </a:r>
            </a:p>
          </p:txBody>
        </p:sp>
        <p:cxnSp>
          <p:nvCxnSpPr>
            <p:cNvPr id="22" name="Straight Arrow Connector 21">
              <a:extLst>
                <a:ext uri="{FF2B5EF4-FFF2-40B4-BE49-F238E27FC236}">
                  <a16:creationId xmlns:a16="http://schemas.microsoft.com/office/drawing/2014/main" id="{48C581BF-0FCE-461F-8721-AFF622C32ADA}"/>
                </a:ext>
              </a:extLst>
            </p:cNvPr>
            <p:cNvCxnSpPr>
              <a:cxnSpLocks/>
              <a:stCxn id="17" idx="0"/>
              <a:endCxn id="18" idx="5"/>
            </p:cNvCxnSpPr>
            <p:nvPr/>
          </p:nvCxnSpPr>
          <p:spPr>
            <a:xfrm flipH="1" flipV="1">
              <a:off x="5371337" y="2935335"/>
              <a:ext cx="151305" cy="398741"/>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a:extLst>
                <a:ext uri="{FF2B5EF4-FFF2-40B4-BE49-F238E27FC236}">
                  <a16:creationId xmlns:a16="http://schemas.microsoft.com/office/drawing/2014/main" id="{A091EFA6-6691-4C45-B1EF-9C14953CC770}"/>
                </a:ext>
              </a:extLst>
            </p:cNvPr>
            <p:cNvCxnSpPr>
              <a:cxnSpLocks/>
              <a:stCxn id="18" idx="2"/>
              <a:endCxn id="16" idx="6"/>
            </p:cNvCxnSpPr>
            <p:nvPr/>
          </p:nvCxnSpPr>
          <p:spPr>
            <a:xfrm flipH="1">
              <a:off x="4056256" y="2804273"/>
              <a:ext cx="1007327" cy="533784"/>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85CED7D9-1108-4845-92A0-28F3D276779B}"/>
                </a:ext>
              </a:extLst>
            </p:cNvPr>
            <p:cNvCxnSpPr>
              <a:cxnSpLocks/>
              <a:stCxn id="21" idx="0"/>
              <a:endCxn id="16" idx="3"/>
            </p:cNvCxnSpPr>
            <p:nvPr/>
          </p:nvCxnSpPr>
          <p:spPr>
            <a:xfrm flipV="1">
              <a:off x="3110261" y="3469119"/>
              <a:ext cx="638241" cy="715158"/>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2D3EC069-45A7-499F-A354-238462A47020}"/>
                </a:ext>
              </a:extLst>
            </p:cNvPr>
            <p:cNvCxnSpPr>
              <a:cxnSpLocks/>
              <a:stCxn id="17" idx="2"/>
              <a:endCxn id="16" idx="5"/>
            </p:cNvCxnSpPr>
            <p:nvPr/>
          </p:nvCxnSpPr>
          <p:spPr>
            <a:xfrm flipH="1" flipV="1">
              <a:off x="4003454" y="3469119"/>
              <a:ext cx="1338910" cy="50307"/>
            </a:xfrm>
            <a:prstGeom prst="straightConnector1">
              <a:avLst/>
            </a:prstGeom>
            <a:ln w="28575">
              <a:solidFill>
                <a:schemeClr val="accent6"/>
              </a:solidFill>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4920B6E0-7AD0-4C18-80F8-991932053592}"/>
                </a:ext>
              </a:extLst>
            </p:cNvPr>
            <p:cNvCxnSpPr>
              <a:cxnSpLocks/>
              <a:stCxn id="19" idx="7"/>
              <a:endCxn id="17" idx="3"/>
            </p:cNvCxnSpPr>
            <p:nvPr/>
          </p:nvCxnSpPr>
          <p:spPr>
            <a:xfrm flipV="1">
              <a:off x="4837937" y="3650488"/>
              <a:ext cx="557229" cy="588077"/>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id="{A922C423-7B16-4429-AADD-5848B7BB1F87}"/>
                </a:ext>
              </a:extLst>
            </p:cNvPr>
            <p:cNvCxnSpPr>
              <a:cxnSpLocks/>
              <a:stCxn id="20" idx="1"/>
              <a:endCxn id="17" idx="4"/>
            </p:cNvCxnSpPr>
            <p:nvPr/>
          </p:nvCxnSpPr>
          <p:spPr>
            <a:xfrm flipH="1" flipV="1">
              <a:off x="5522642" y="3704776"/>
              <a:ext cx="383621" cy="348439"/>
            </a:xfrm>
            <a:prstGeom prst="straightConnector1">
              <a:avLst/>
            </a:prstGeom>
            <a:ln w="28575">
              <a:solidFill>
                <a:schemeClr val="accent3"/>
              </a:solidFill>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a:extLst>
                <a:ext uri="{FF2B5EF4-FFF2-40B4-BE49-F238E27FC236}">
                  <a16:creationId xmlns:a16="http://schemas.microsoft.com/office/drawing/2014/main" id="{AF0C4A1F-D642-474E-82C2-9177DDE135EC}"/>
                </a:ext>
              </a:extLst>
            </p:cNvPr>
            <p:cNvCxnSpPr>
              <a:cxnSpLocks/>
              <a:stCxn id="20" idx="2"/>
              <a:endCxn id="19" idx="6"/>
            </p:cNvCxnSpPr>
            <p:nvPr/>
          </p:nvCxnSpPr>
          <p:spPr>
            <a:xfrm flipH="1">
              <a:off x="4890739" y="4184277"/>
              <a:ext cx="962722" cy="185350"/>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296D19A4-D37F-4E1F-8883-10D9F58D081F}"/>
                </a:ext>
              </a:extLst>
            </p:cNvPr>
            <p:cNvSpPr txBox="1"/>
            <p:nvPr/>
          </p:nvSpPr>
          <p:spPr>
            <a:xfrm>
              <a:off x="3027759" y="2770492"/>
              <a:ext cx="1441485" cy="369332"/>
            </a:xfrm>
            <a:prstGeom prst="rect">
              <a:avLst/>
            </a:prstGeom>
            <a:noFill/>
          </p:spPr>
          <p:txBody>
            <a:bodyPr wrap="none" rtlCol="0">
              <a:spAutoFit/>
            </a:bodyPr>
            <a:lstStyle/>
            <a:p>
              <a:r>
                <a:rPr lang="en-US">
                  <a:latin typeface="Arial" pitchFamily="34" charset="0"/>
                  <a:cs typeface="Arial" pitchFamily="34" charset="0"/>
                </a:rPr>
                <a:t>Target node</a:t>
              </a:r>
            </a:p>
          </p:txBody>
        </p:sp>
        <p:sp>
          <p:nvSpPr>
            <p:cNvPr id="15" name="TextBox 14">
              <a:extLst>
                <a:ext uri="{FF2B5EF4-FFF2-40B4-BE49-F238E27FC236}">
                  <a16:creationId xmlns:a16="http://schemas.microsoft.com/office/drawing/2014/main" id="{0B0D31FD-8B67-4E3E-8773-7509D4152345}"/>
                </a:ext>
              </a:extLst>
            </p:cNvPr>
            <p:cNvSpPr txBox="1"/>
            <p:nvPr/>
          </p:nvSpPr>
          <p:spPr>
            <a:xfrm>
              <a:off x="3767770" y="5053011"/>
              <a:ext cx="1402948" cy="369332"/>
            </a:xfrm>
            <a:prstGeom prst="rect">
              <a:avLst/>
            </a:prstGeom>
            <a:noFill/>
          </p:spPr>
          <p:txBody>
            <a:bodyPr wrap="none" rtlCol="0">
              <a:spAutoFit/>
            </a:bodyPr>
            <a:lstStyle/>
            <a:p>
              <a:r>
                <a:rPr lang="en-US">
                  <a:latin typeface="Arial" pitchFamily="34" charset="0"/>
                  <a:cs typeface="Arial" pitchFamily="34" charset="0"/>
                </a:rPr>
                <a:t>Input graph</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BE793C5D-953F-419D-8720-DD1DB2EFBD32}"/>
                    </a:ext>
                  </a:extLst>
                </p:cNvPr>
                <p:cNvSpPr txBox="1"/>
                <p:nvPr/>
              </p:nvSpPr>
              <p:spPr>
                <a:xfrm>
                  <a:off x="2855877" y="3492763"/>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7" name="TextBox 6">
                  <a:extLst>
                    <a:ext uri="{FF2B5EF4-FFF2-40B4-BE49-F238E27FC236}">
                      <a16:creationId xmlns:a16="http://schemas.microsoft.com/office/drawing/2014/main" id="{BE793C5D-953F-419D-8720-DD1DB2EFBD32}"/>
                    </a:ext>
                  </a:extLst>
                </p:cNvPr>
                <p:cNvSpPr txBox="1">
                  <a:spLocks noRot="1" noChangeAspect="1" noMove="1" noResize="1" noEditPoints="1" noAdjustHandles="1" noChangeArrowheads="1" noChangeShapeType="1" noTextEdit="1"/>
                </p:cNvSpPr>
                <p:nvPr/>
              </p:nvSpPr>
              <p:spPr>
                <a:xfrm>
                  <a:off x="2855877" y="3492763"/>
                  <a:ext cx="532069" cy="477054"/>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D54182EA-5256-402D-883E-177B11BC9411}"/>
                    </a:ext>
                  </a:extLst>
                </p:cNvPr>
                <p:cNvSpPr txBox="1"/>
                <p:nvPr/>
              </p:nvSpPr>
              <p:spPr>
                <a:xfrm>
                  <a:off x="4278371" y="2506567"/>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29" name="TextBox 28">
                  <a:extLst>
                    <a:ext uri="{FF2B5EF4-FFF2-40B4-BE49-F238E27FC236}">
                      <a16:creationId xmlns:a16="http://schemas.microsoft.com/office/drawing/2014/main" id="{D54182EA-5256-402D-883E-177B11BC9411}"/>
                    </a:ext>
                  </a:extLst>
                </p:cNvPr>
                <p:cNvSpPr txBox="1">
                  <a:spLocks noRot="1" noChangeAspect="1" noMove="1" noResize="1" noEditPoints="1" noAdjustHandles="1" noChangeArrowheads="1" noChangeShapeType="1" noTextEdit="1"/>
                </p:cNvSpPr>
                <p:nvPr/>
              </p:nvSpPr>
              <p:spPr>
                <a:xfrm>
                  <a:off x="4278371" y="2506567"/>
                  <a:ext cx="532069" cy="47705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6FB3F76D-7A83-4657-9D8B-4072304BCC83}"/>
                    </a:ext>
                  </a:extLst>
                </p:cNvPr>
                <p:cNvSpPr txBox="1"/>
                <p:nvPr/>
              </p:nvSpPr>
              <p:spPr>
                <a:xfrm>
                  <a:off x="4364010" y="3359827"/>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xmlns="">
            <p:sp>
              <p:nvSpPr>
                <p:cNvPr id="30" name="TextBox 29">
                  <a:extLst>
                    <a:ext uri="{FF2B5EF4-FFF2-40B4-BE49-F238E27FC236}">
                      <a16:creationId xmlns:a16="http://schemas.microsoft.com/office/drawing/2014/main" id="{6FB3F76D-7A83-4657-9D8B-4072304BCC83}"/>
                    </a:ext>
                  </a:extLst>
                </p:cNvPr>
                <p:cNvSpPr txBox="1">
                  <a:spLocks noRot="1" noChangeAspect="1" noMove="1" noResize="1" noEditPoints="1" noAdjustHandles="1" noChangeArrowheads="1" noChangeShapeType="1" noTextEdit="1"/>
                </p:cNvSpPr>
                <p:nvPr/>
              </p:nvSpPr>
              <p:spPr>
                <a:xfrm>
                  <a:off x="4364010" y="3359827"/>
                  <a:ext cx="539507" cy="47705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E6F1F037-45EE-4004-A9EC-06766F1ABF8D}"/>
                    </a:ext>
                  </a:extLst>
                </p:cNvPr>
                <p:cNvSpPr txBox="1"/>
                <p:nvPr/>
              </p:nvSpPr>
              <p:spPr>
                <a:xfrm>
                  <a:off x="5688118" y="3521873"/>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xmlns="">
            <p:sp>
              <p:nvSpPr>
                <p:cNvPr id="31" name="TextBox 30">
                  <a:extLst>
                    <a:ext uri="{FF2B5EF4-FFF2-40B4-BE49-F238E27FC236}">
                      <a16:creationId xmlns:a16="http://schemas.microsoft.com/office/drawing/2014/main" id="{E6F1F037-45EE-4004-A9EC-06766F1ABF8D}"/>
                    </a:ext>
                  </a:extLst>
                </p:cNvPr>
                <p:cNvSpPr txBox="1">
                  <a:spLocks noRot="1" noChangeAspect="1" noMove="1" noResize="1" noEditPoints="1" noAdjustHandles="1" noChangeArrowheads="1" noChangeShapeType="1" noTextEdit="1"/>
                </p:cNvSpPr>
                <p:nvPr/>
              </p:nvSpPr>
              <p:spPr>
                <a:xfrm>
                  <a:off x="5688118" y="3521873"/>
                  <a:ext cx="539507" cy="477054"/>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778B627F-BE29-44B1-A790-03AABC4794E1}"/>
                    </a:ext>
                  </a:extLst>
                </p:cNvPr>
                <p:cNvSpPr txBox="1"/>
                <p:nvPr/>
              </p:nvSpPr>
              <p:spPr>
                <a:xfrm>
                  <a:off x="5433166" y="2801398"/>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32" name="TextBox 31">
                  <a:extLst>
                    <a:ext uri="{FF2B5EF4-FFF2-40B4-BE49-F238E27FC236}">
                      <a16:creationId xmlns:a16="http://schemas.microsoft.com/office/drawing/2014/main" id="{778B627F-BE29-44B1-A790-03AABC4794E1}"/>
                    </a:ext>
                  </a:extLst>
                </p:cNvPr>
                <p:cNvSpPr txBox="1">
                  <a:spLocks noRot="1" noChangeAspect="1" noMove="1" noResize="1" noEditPoints="1" noAdjustHandles="1" noChangeArrowheads="1" noChangeShapeType="1" noTextEdit="1"/>
                </p:cNvSpPr>
                <p:nvPr/>
              </p:nvSpPr>
              <p:spPr>
                <a:xfrm>
                  <a:off x="5433166" y="2801398"/>
                  <a:ext cx="539507" cy="477054"/>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BA93E42A-1AB2-45FF-9A33-56976A380023}"/>
                    </a:ext>
                  </a:extLst>
                </p:cNvPr>
                <p:cNvSpPr txBox="1"/>
                <p:nvPr/>
              </p:nvSpPr>
              <p:spPr>
                <a:xfrm>
                  <a:off x="4751248" y="3533525"/>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33" name="TextBox 32">
                  <a:extLst>
                    <a:ext uri="{FF2B5EF4-FFF2-40B4-BE49-F238E27FC236}">
                      <a16:creationId xmlns:a16="http://schemas.microsoft.com/office/drawing/2014/main" id="{BA93E42A-1AB2-45FF-9A33-56976A380023}"/>
                    </a:ext>
                  </a:extLst>
                </p:cNvPr>
                <p:cNvSpPr txBox="1">
                  <a:spLocks noRot="1" noChangeAspect="1" noMove="1" noResize="1" noEditPoints="1" noAdjustHandles="1" noChangeArrowheads="1" noChangeShapeType="1" noTextEdit="1"/>
                </p:cNvSpPr>
                <p:nvPr/>
              </p:nvSpPr>
              <p:spPr>
                <a:xfrm>
                  <a:off x="4751248" y="3533525"/>
                  <a:ext cx="539507" cy="477054"/>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A9957583-06E9-4925-A13F-1778D0D841D4}"/>
                    </a:ext>
                  </a:extLst>
                </p:cNvPr>
                <p:cNvSpPr txBox="1"/>
                <p:nvPr/>
              </p:nvSpPr>
              <p:spPr>
                <a:xfrm>
                  <a:off x="5306092" y="4152504"/>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34" name="TextBox 33">
                  <a:extLst>
                    <a:ext uri="{FF2B5EF4-FFF2-40B4-BE49-F238E27FC236}">
                      <a16:creationId xmlns:a16="http://schemas.microsoft.com/office/drawing/2014/main" id="{A9957583-06E9-4925-A13F-1778D0D841D4}"/>
                    </a:ext>
                  </a:extLst>
                </p:cNvPr>
                <p:cNvSpPr txBox="1">
                  <a:spLocks noRot="1" noChangeAspect="1" noMove="1" noResize="1" noEditPoints="1" noAdjustHandles="1" noChangeArrowheads="1" noChangeShapeType="1" noTextEdit="1"/>
                </p:cNvSpPr>
                <p:nvPr/>
              </p:nvSpPr>
              <p:spPr>
                <a:xfrm>
                  <a:off x="5306092" y="4152504"/>
                  <a:ext cx="532069" cy="477054"/>
                </a:xfrm>
                <a:prstGeom prst="rect">
                  <a:avLst/>
                </a:prstGeom>
                <a:blipFill>
                  <a:blip r:embed="rId9"/>
                  <a:stretch>
                    <a:fillRect/>
                  </a:stretch>
                </a:blipFill>
              </p:spPr>
              <p:txBody>
                <a:bodyPr/>
                <a:lstStyle/>
                <a:p>
                  <a:r>
                    <a:rPr lang="en-US">
                      <a:noFill/>
                    </a:rPr>
                    <a:t> </a:t>
                  </a:r>
                </a:p>
              </p:txBody>
            </p:sp>
          </mc:Fallback>
        </mc:AlternateContent>
        <p:sp>
          <p:nvSpPr>
            <p:cNvPr id="17" name="Oval 16">
              <a:extLst>
                <a:ext uri="{FF2B5EF4-FFF2-40B4-BE49-F238E27FC236}">
                  <a16:creationId xmlns:a16="http://schemas.microsoft.com/office/drawing/2014/main" id="{B711C473-DD5B-48DE-9704-1DCE97F56EDA}"/>
                </a:ext>
              </a:extLst>
            </p:cNvPr>
            <p:cNvSpPr/>
            <p:nvPr/>
          </p:nvSpPr>
          <p:spPr>
            <a:xfrm>
              <a:off x="5342364" y="3334076"/>
              <a:ext cx="360556" cy="370700"/>
            </a:xfrm>
            <a:prstGeom prst="ellipse">
              <a:avLst/>
            </a:prstGeom>
            <a:solidFill>
              <a:srgbClr val="008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C</a:t>
              </a:r>
            </a:p>
          </p:txBody>
        </p:sp>
        <p:sp>
          <p:nvSpPr>
            <p:cNvPr id="18" name="Oval 17">
              <a:extLst>
                <a:ext uri="{FF2B5EF4-FFF2-40B4-BE49-F238E27FC236}">
                  <a16:creationId xmlns:a16="http://schemas.microsoft.com/office/drawing/2014/main" id="{6D640284-7948-4430-AEBB-C28B920435A3}"/>
                </a:ext>
              </a:extLst>
            </p:cNvPr>
            <p:cNvSpPr/>
            <p:nvPr/>
          </p:nvSpPr>
          <p:spPr>
            <a:xfrm>
              <a:off x="5063583" y="2618923"/>
              <a:ext cx="360556" cy="370700"/>
            </a:xfrm>
            <a:prstGeom prst="ellipse">
              <a:avLst/>
            </a:prstGeom>
            <a:solidFill>
              <a:srgbClr val="C00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B</a:t>
              </a:r>
            </a:p>
          </p:txBody>
        </p:sp>
        <p:sp>
          <p:nvSpPr>
            <p:cNvPr id="19" name="Oval 18">
              <a:extLst>
                <a:ext uri="{FF2B5EF4-FFF2-40B4-BE49-F238E27FC236}">
                  <a16:creationId xmlns:a16="http://schemas.microsoft.com/office/drawing/2014/main" id="{30B4D22B-D50E-4DDA-9338-3469B4AFF9C0}"/>
                </a:ext>
              </a:extLst>
            </p:cNvPr>
            <p:cNvSpPr/>
            <p:nvPr/>
          </p:nvSpPr>
          <p:spPr>
            <a:xfrm>
              <a:off x="4530183" y="4184277"/>
              <a:ext cx="360556" cy="370700"/>
            </a:xfrm>
            <a:prstGeom prst="ellipse">
              <a:avLst/>
            </a:prstGeom>
            <a:solidFill>
              <a:srgbClr val="7030A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E</a:t>
              </a:r>
            </a:p>
          </p:txBody>
        </p:sp>
        <p:sp>
          <p:nvSpPr>
            <p:cNvPr id="20" name="Oval 19">
              <a:extLst>
                <a:ext uri="{FF2B5EF4-FFF2-40B4-BE49-F238E27FC236}">
                  <a16:creationId xmlns:a16="http://schemas.microsoft.com/office/drawing/2014/main" id="{B37E9FC6-C994-47CA-9B7C-61914FEECE4D}"/>
                </a:ext>
              </a:extLst>
            </p:cNvPr>
            <p:cNvSpPr/>
            <p:nvPr/>
          </p:nvSpPr>
          <p:spPr>
            <a:xfrm>
              <a:off x="5853461" y="3998927"/>
              <a:ext cx="360556" cy="370700"/>
            </a:xfrm>
            <a:prstGeom prst="ellipse">
              <a:avLst/>
            </a:prstGeom>
            <a:solidFill>
              <a:srgbClr val="FF0066"/>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F</a:t>
              </a:r>
            </a:p>
          </p:txBody>
        </p:sp>
        <p:sp>
          <p:nvSpPr>
            <p:cNvPr id="21" name="Oval 20">
              <a:extLst>
                <a:ext uri="{FF2B5EF4-FFF2-40B4-BE49-F238E27FC236}">
                  <a16:creationId xmlns:a16="http://schemas.microsoft.com/office/drawing/2014/main" id="{440A548E-9EC8-48FA-8A2D-F18345993CAD}"/>
                </a:ext>
              </a:extLst>
            </p:cNvPr>
            <p:cNvSpPr/>
            <p:nvPr/>
          </p:nvSpPr>
          <p:spPr>
            <a:xfrm>
              <a:off x="2929983" y="4184277"/>
              <a:ext cx="360556" cy="370700"/>
            </a:xfrm>
            <a:prstGeom prst="ellipse">
              <a:avLst/>
            </a:prstGeom>
            <a:solidFill>
              <a:srgbClr val="0070C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D</a:t>
              </a:r>
            </a:p>
          </p:txBody>
        </p:sp>
      </p:grpSp>
    </p:spTree>
    <p:extLst>
      <p:ext uri="{BB962C8B-B14F-4D97-AF65-F5344CB8AC3E}">
        <p14:creationId xmlns:p14="http://schemas.microsoft.com/office/powerpoint/2010/main" val="22018602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9C55A-ED0C-4505-8DA3-A2004D68903A}"/>
              </a:ext>
            </a:extLst>
          </p:cNvPr>
          <p:cNvSpPr>
            <a:spLocks noGrp="1"/>
          </p:cNvSpPr>
          <p:nvPr>
            <p:ph type="title"/>
          </p:nvPr>
        </p:nvSpPr>
        <p:spPr/>
        <p:txBody>
          <a:bodyPr/>
          <a:lstStyle/>
          <a:p>
            <a:r>
              <a:rPr lang="en-US"/>
              <a:t>Relational GCN (2)</a:t>
            </a:r>
          </a:p>
        </p:txBody>
      </p:sp>
      <p:sp>
        <p:nvSpPr>
          <p:cNvPr id="3" name="Content Placeholder 2">
            <a:extLst>
              <a:ext uri="{FF2B5EF4-FFF2-40B4-BE49-F238E27FC236}">
                <a16:creationId xmlns:a16="http://schemas.microsoft.com/office/drawing/2014/main" id="{7A4E24A0-E686-4969-80E2-D9D5B0E50D82}"/>
              </a:ext>
            </a:extLst>
          </p:cNvPr>
          <p:cNvSpPr>
            <a:spLocks noGrp="1"/>
          </p:cNvSpPr>
          <p:nvPr>
            <p:ph idx="1"/>
          </p:nvPr>
        </p:nvSpPr>
        <p:spPr>
          <a:xfrm>
            <a:off x="457199" y="1295400"/>
            <a:ext cx="8400473" cy="5257801"/>
          </a:xfrm>
        </p:spPr>
        <p:txBody>
          <a:bodyPr/>
          <a:lstStyle/>
          <a:p>
            <a:r>
              <a:rPr lang="en-US" b="1"/>
              <a:t>What if the graph has </a:t>
            </a:r>
            <a:r>
              <a:rPr lang="en-US" b="1">
                <a:solidFill>
                  <a:schemeClr val="accent3">
                    <a:lumMod val="75000"/>
                  </a:schemeClr>
                </a:solidFill>
              </a:rPr>
              <a:t>multiple relation types</a:t>
            </a:r>
            <a:r>
              <a:rPr lang="en-US" b="1"/>
              <a:t>?</a:t>
            </a:r>
          </a:p>
          <a:p>
            <a:r>
              <a:rPr lang="en-US"/>
              <a:t>Use different neural network weights for different relation types.</a:t>
            </a:r>
          </a:p>
        </p:txBody>
      </p:sp>
      <p:sp>
        <p:nvSpPr>
          <p:cNvPr id="4" name="Date Placeholder 3">
            <a:extLst>
              <a:ext uri="{FF2B5EF4-FFF2-40B4-BE49-F238E27FC236}">
                <a16:creationId xmlns:a16="http://schemas.microsoft.com/office/drawing/2014/main" id="{62DE7EFC-760D-4CB3-9183-31AD922FB3F6}"/>
              </a:ext>
            </a:extLst>
          </p:cNvPr>
          <p:cNvSpPr>
            <a:spLocks noGrp="1"/>
          </p:cNvSpPr>
          <p:nvPr>
            <p:ph type="dt" sz="half" idx="10"/>
          </p:nvPr>
        </p:nvSpPr>
        <p:spPr/>
        <p:txBody>
          <a:bodyPr/>
          <a:lstStyle/>
          <a:p>
            <a:fld id="{8668109C-DBB1-0C40-BB7C-3AE0A686B461}" type="datetime1">
              <a:rPr lang="en-US" smtClean="0"/>
              <a:t>10/20/24</a:t>
            </a:fld>
            <a:endParaRPr lang="en-US"/>
          </a:p>
        </p:txBody>
      </p:sp>
      <p:sp>
        <p:nvSpPr>
          <p:cNvPr id="5" name="Footer Placeholder 4">
            <a:extLst>
              <a:ext uri="{FF2B5EF4-FFF2-40B4-BE49-F238E27FC236}">
                <a16:creationId xmlns:a16="http://schemas.microsoft.com/office/drawing/2014/main" id="{0E2D3FCB-978C-47AE-BEE2-7AA2A3C4C89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6E1122B4-7A62-49F0-BEAF-69B2CE9986AE}"/>
              </a:ext>
            </a:extLst>
          </p:cNvPr>
          <p:cNvSpPr>
            <a:spLocks noGrp="1"/>
          </p:cNvSpPr>
          <p:nvPr>
            <p:ph type="sldNum" sz="quarter" idx="12"/>
          </p:nvPr>
        </p:nvSpPr>
        <p:spPr/>
        <p:txBody>
          <a:bodyPr/>
          <a:lstStyle/>
          <a:p>
            <a:fld id="{19B12225-5612-419B-A8D5-4B8EEE4C217E}" type="slidenum">
              <a:rPr lang="en-US" smtClean="0"/>
              <a:pPr/>
              <a:t>23</a:t>
            </a:fld>
            <a:endParaRPr lang="en-US"/>
          </a:p>
        </p:txBody>
      </p:sp>
      <p:sp>
        <p:nvSpPr>
          <p:cNvPr id="82" name="Rectangle 81">
            <a:extLst>
              <a:ext uri="{FF2B5EF4-FFF2-40B4-BE49-F238E27FC236}">
                <a16:creationId xmlns:a16="http://schemas.microsoft.com/office/drawing/2014/main" id="{836832E8-C682-4FB4-B22A-167996D7FAF4}"/>
              </a:ext>
            </a:extLst>
          </p:cNvPr>
          <p:cNvSpPr/>
          <p:nvPr/>
        </p:nvSpPr>
        <p:spPr>
          <a:xfrm>
            <a:off x="6861440" y="4037297"/>
            <a:ext cx="228507" cy="606245"/>
          </a:xfrm>
          <a:prstGeom prst="rect">
            <a:avLst/>
          </a:prstGeom>
          <a:solidFill>
            <a:schemeClr val="accent6">
              <a:lumMod val="60000"/>
              <a:lumOff val="40000"/>
            </a:schemeClr>
          </a:solidFill>
          <a:ln w="38100">
            <a:solidFill>
              <a:schemeClr val="accent6">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3" name="Rectangle 82">
            <a:extLst>
              <a:ext uri="{FF2B5EF4-FFF2-40B4-BE49-F238E27FC236}">
                <a16:creationId xmlns:a16="http://schemas.microsoft.com/office/drawing/2014/main" id="{391C9168-60F8-4178-8A3D-A9897CE9C8D6}"/>
              </a:ext>
            </a:extLst>
          </p:cNvPr>
          <p:cNvSpPr/>
          <p:nvPr/>
        </p:nvSpPr>
        <p:spPr>
          <a:xfrm>
            <a:off x="6861441" y="3151183"/>
            <a:ext cx="228507" cy="606245"/>
          </a:xfrm>
          <a:prstGeom prst="rect">
            <a:avLst/>
          </a:prstGeom>
          <a:solidFill>
            <a:schemeClr val="accent2">
              <a:lumMod val="60000"/>
              <a:lumOff val="40000"/>
            </a:schemeClr>
          </a:solidFill>
          <a:ln w="38100">
            <a:solidFill>
              <a:schemeClr val="accent2">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4" name="Rectangle 83">
            <a:extLst>
              <a:ext uri="{FF2B5EF4-FFF2-40B4-BE49-F238E27FC236}">
                <a16:creationId xmlns:a16="http://schemas.microsoft.com/office/drawing/2014/main" id="{5867996B-D024-4630-9332-F2F7669C9F86}"/>
              </a:ext>
            </a:extLst>
          </p:cNvPr>
          <p:cNvSpPr/>
          <p:nvPr/>
        </p:nvSpPr>
        <p:spPr>
          <a:xfrm>
            <a:off x="6861440" y="5035646"/>
            <a:ext cx="228507" cy="606245"/>
          </a:xfrm>
          <a:prstGeom prst="rect">
            <a:avLst/>
          </a:prstGeom>
          <a:solidFill>
            <a:schemeClr val="accent1">
              <a:lumMod val="60000"/>
              <a:lumOff val="40000"/>
            </a:schemeClr>
          </a:solidFill>
          <a:ln w="38100">
            <a:solidFill>
              <a:schemeClr val="accent1">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08" name="TextBox 107">
                <a:extLst>
                  <a:ext uri="{FF2B5EF4-FFF2-40B4-BE49-F238E27FC236}">
                    <a16:creationId xmlns:a16="http://schemas.microsoft.com/office/drawing/2014/main" id="{D81BE0C3-FC3F-431E-9669-1A5480032B4A}"/>
                  </a:ext>
                </a:extLst>
              </p:cNvPr>
              <p:cNvSpPr txBox="1"/>
              <p:nvPr/>
            </p:nvSpPr>
            <p:spPr>
              <a:xfrm>
                <a:off x="4904048" y="3210618"/>
                <a:ext cx="2025939" cy="393121"/>
              </a:xfrm>
              <a:prstGeom prst="rect">
                <a:avLst/>
              </a:prstGeom>
              <a:noFill/>
            </p:spPr>
            <p:txBody>
              <a:bodyPr wrap="none" rtlCol="0">
                <a:spAutoFit/>
              </a:bodyPr>
              <a:lstStyle/>
              <a:p>
                <a:r>
                  <a:rPr lang="en-US">
                    <a:solidFill>
                      <a:schemeClr val="accent2"/>
                    </a:solidFill>
                    <a:latin typeface="Arial" pitchFamily="34" charset="0"/>
                    <a:cs typeface="Arial" pitchFamily="34" charset="0"/>
                  </a:rPr>
                  <a:t>Weights </a:t>
                </a:r>
                <a14:m>
                  <m:oMath xmlns:m="http://schemas.openxmlformats.org/officeDocument/2006/math">
                    <m:sSub>
                      <m:sSubPr>
                        <m:ctrlPr>
                          <a:rPr lang="en-US" b="0" i="1" smtClean="0">
                            <a:solidFill>
                              <a:schemeClr val="accent2"/>
                            </a:solidFill>
                            <a:latin typeface="Cambria Math" panose="02040503050406030204" pitchFamily="18" charset="0"/>
                            <a:cs typeface="Arial" pitchFamily="34" charset="0"/>
                          </a:rPr>
                        </m:ctrlPr>
                      </m:sSubPr>
                      <m:e>
                        <m:r>
                          <a:rPr lang="en-US" b="1" i="0" smtClean="0">
                            <a:solidFill>
                              <a:schemeClr val="accent2"/>
                            </a:solidFill>
                            <a:latin typeface="Cambria Math" panose="02040503050406030204" pitchFamily="18" charset="0"/>
                            <a:cs typeface="Arial" pitchFamily="34" charset="0"/>
                          </a:rPr>
                          <m:t>𝐖</m:t>
                        </m:r>
                      </m:e>
                      <m:sub>
                        <m:sSub>
                          <m:sSubPr>
                            <m:ctrlPr>
                              <a:rPr lang="en-US" b="0" i="1" smtClean="0">
                                <a:solidFill>
                                  <a:schemeClr val="accent2"/>
                                </a:solidFill>
                                <a:latin typeface="Cambria Math" panose="02040503050406030204" pitchFamily="18" charset="0"/>
                                <a:cs typeface="Arial" pitchFamily="34" charset="0"/>
                              </a:rPr>
                            </m:ctrlPr>
                          </m:sSubPr>
                          <m:e>
                            <m:r>
                              <a:rPr lang="en-US" b="0" i="1" smtClean="0">
                                <a:solidFill>
                                  <a:schemeClr val="accent2"/>
                                </a:solidFill>
                                <a:latin typeface="Cambria Math" panose="02040503050406030204" pitchFamily="18" charset="0"/>
                                <a:cs typeface="Arial" pitchFamily="34" charset="0"/>
                              </a:rPr>
                              <m:t>𝑟</m:t>
                            </m:r>
                          </m:e>
                          <m:sub>
                            <m:r>
                              <a:rPr lang="en-US" b="0" i="1" smtClean="0">
                                <a:solidFill>
                                  <a:schemeClr val="accent2"/>
                                </a:solidFill>
                                <a:latin typeface="Cambria Math" panose="02040503050406030204" pitchFamily="18" charset="0"/>
                                <a:cs typeface="Arial" pitchFamily="34" charset="0"/>
                              </a:rPr>
                              <m:t>1</m:t>
                            </m:r>
                          </m:sub>
                        </m:sSub>
                      </m:sub>
                    </m:sSub>
                  </m:oMath>
                </a14:m>
                <a:r>
                  <a:rPr lang="en-US">
                    <a:solidFill>
                      <a:schemeClr val="accent2"/>
                    </a:solidFill>
                    <a:latin typeface="Arial" pitchFamily="34" charset="0"/>
                    <a:cs typeface="Arial" pitchFamily="34" charset="0"/>
                  </a:rPr>
                  <a:t> for </a:t>
                </a:r>
                <a14:m>
                  <m:oMath xmlns:m="http://schemas.openxmlformats.org/officeDocument/2006/math">
                    <m:sSub>
                      <m:sSubPr>
                        <m:ctrlPr>
                          <a:rPr lang="en-US" b="0" i="1" smtClean="0">
                            <a:solidFill>
                              <a:schemeClr val="accent2"/>
                            </a:solidFill>
                            <a:latin typeface="Cambria Math" panose="02040503050406030204" pitchFamily="18" charset="0"/>
                            <a:cs typeface="Arial" pitchFamily="34" charset="0"/>
                          </a:rPr>
                        </m:ctrlPr>
                      </m:sSubPr>
                      <m:e>
                        <m:r>
                          <a:rPr lang="en-US" b="0" i="1" smtClean="0">
                            <a:solidFill>
                              <a:schemeClr val="accent2"/>
                            </a:solidFill>
                            <a:latin typeface="Cambria Math" panose="02040503050406030204" pitchFamily="18" charset="0"/>
                            <a:cs typeface="Arial" pitchFamily="34" charset="0"/>
                          </a:rPr>
                          <m:t>𝑟</m:t>
                        </m:r>
                      </m:e>
                      <m:sub>
                        <m:r>
                          <a:rPr lang="en-US" b="0" i="1" smtClean="0">
                            <a:solidFill>
                              <a:schemeClr val="accent2"/>
                            </a:solidFill>
                            <a:latin typeface="Cambria Math" panose="02040503050406030204" pitchFamily="18" charset="0"/>
                            <a:cs typeface="Arial" pitchFamily="34" charset="0"/>
                          </a:rPr>
                          <m:t>1</m:t>
                        </m:r>
                      </m:sub>
                    </m:sSub>
                  </m:oMath>
                </a14:m>
                <a:endParaRPr lang="en-US">
                  <a:solidFill>
                    <a:schemeClr val="accent2"/>
                  </a:solidFill>
                  <a:latin typeface="Arial" pitchFamily="34" charset="0"/>
                  <a:cs typeface="Arial" pitchFamily="34" charset="0"/>
                </a:endParaRPr>
              </a:p>
            </p:txBody>
          </p:sp>
        </mc:Choice>
        <mc:Fallback xmlns="">
          <p:sp>
            <p:nvSpPr>
              <p:cNvPr id="108" name="TextBox 107">
                <a:extLst>
                  <a:ext uri="{FF2B5EF4-FFF2-40B4-BE49-F238E27FC236}">
                    <a16:creationId xmlns:a16="http://schemas.microsoft.com/office/drawing/2014/main" id="{D81BE0C3-FC3F-431E-9669-1A5480032B4A}"/>
                  </a:ext>
                </a:extLst>
              </p:cNvPr>
              <p:cNvSpPr txBox="1">
                <a:spLocks noRot="1" noChangeAspect="1" noMove="1" noResize="1" noEditPoints="1" noAdjustHandles="1" noChangeArrowheads="1" noChangeShapeType="1" noTextEdit="1"/>
              </p:cNvSpPr>
              <p:nvPr/>
            </p:nvSpPr>
            <p:spPr>
              <a:xfrm>
                <a:off x="4904048" y="3210618"/>
                <a:ext cx="2025939" cy="393121"/>
              </a:xfrm>
              <a:prstGeom prst="rect">
                <a:avLst/>
              </a:prstGeom>
              <a:blipFill>
                <a:blip r:embed="rId3"/>
                <a:stretch>
                  <a:fillRect l="-2402" t="-9375" b="-187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9" name="TextBox 108">
                <a:extLst>
                  <a:ext uri="{FF2B5EF4-FFF2-40B4-BE49-F238E27FC236}">
                    <a16:creationId xmlns:a16="http://schemas.microsoft.com/office/drawing/2014/main" id="{67E04A29-7DF1-43DA-9701-A5706587679B}"/>
                  </a:ext>
                </a:extLst>
              </p:cNvPr>
              <p:cNvSpPr txBox="1"/>
              <p:nvPr/>
            </p:nvSpPr>
            <p:spPr>
              <a:xfrm>
                <a:off x="4909937" y="4137378"/>
                <a:ext cx="2031262" cy="393121"/>
              </a:xfrm>
              <a:prstGeom prst="rect">
                <a:avLst/>
              </a:prstGeom>
              <a:noFill/>
            </p:spPr>
            <p:txBody>
              <a:bodyPr wrap="none" rtlCol="0">
                <a:spAutoFit/>
              </a:bodyPr>
              <a:lstStyle/>
              <a:p>
                <a:r>
                  <a:rPr lang="en-US">
                    <a:solidFill>
                      <a:schemeClr val="accent6"/>
                    </a:solidFill>
                    <a:latin typeface="Arial" pitchFamily="34" charset="0"/>
                    <a:cs typeface="Arial" pitchFamily="34" charset="0"/>
                  </a:rPr>
                  <a:t>Weights </a:t>
                </a:r>
                <a14:m>
                  <m:oMath xmlns:m="http://schemas.openxmlformats.org/officeDocument/2006/math">
                    <m:sSub>
                      <m:sSubPr>
                        <m:ctrlPr>
                          <a:rPr lang="en-US" b="0" i="1" smtClean="0">
                            <a:solidFill>
                              <a:schemeClr val="accent6"/>
                            </a:solidFill>
                            <a:latin typeface="Cambria Math" panose="02040503050406030204" pitchFamily="18" charset="0"/>
                            <a:cs typeface="Arial" pitchFamily="34" charset="0"/>
                          </a:rPr>
                        </m:ctrlPr>
                      </m:sSubPr>
                      <m:e>
                        <m:r>
                          <a:rPr lang="en-US" b="1" i="0" smtClean="0">
                            <a:solidFill>
                              <a:schemeClr val="accent6"/>
                            </a:solidFill>
                            <a:latin typeface="Cambria Math" panose="02040503050406030204" pitchFamily="18" charset="0"/>
                            <a:cs typeface="Arial" pitchFamily="34" charset="0"/>
                          </a:rPr>
                          <m:t>𝐖</m:t>
                        </m:r>
                      </m:e>
                      <m:sub>
                        <m:sSub>
                          <m:sSubPr>
                            <m:ctrlPr>
                              <a:rPr lang="en-US" b="0" i="1" smtClean="0">
                                <a:solidFill>
                                  <a:schemeClr val="accent6"/>
                                </a:solidFill>
                                <a:latin typeface="Cambria Math" panose="02040503050406030204" pitchFamily="18" charset="0"/>
                                <a:cs typeface="Arial" pitchFamily="34" charset="0"/>
                              </a:rPr>
                            </m:ctrlPr>
                          </m:sSubPr>
                          <m:e>
                            <m:r>
                              <a:rPr lang="en-US" b="0" i="1" smtClean="0">
                                <a:solidFill>
                                  <a:schemeClr val="accent6"/>
                                </a:solidFill>
                                <a:latin typeface="Cambria Math" panose="02040503050406030204" pitchFamily="18" charset="0"/>
                                <a:cs typeface="Arial" pitchFamily="34" charset="0"/>
                              </a:rPr>
                              <m:t>𝑟</m:t>
                            </m:r>
                          </m:e>
                          <m:sub>
                            <m:r>
                              <a:rPr lang="en-US" b="0" i="1" smtClean="0">
                                <a:solidFill>
                                  <a:schemeClr val="accent6"/>
                                </a:solidFill>
                                <a:latin typeface="Cambria Math" panose="02040503050406030204" pitchFamily="18" charset="0"/>
                                <a:cs typeface="Arial" pitchFamily="34" charset="0"/>
                              </a:rPr>
                              <m:t>2</m:t>
                            </m:r>
                          </m:sub>
                        </m:sSub>
                      </m:sub>
                    </m:sSub>
                  </m:oMath>
                </a14:m>
                <a:r>
                  <a:rPr lang="en-US">
                    <a:solidFill>
                      <a:schemeClr val="accent6"/>
                    </a:solidFill>
                    <a:latin typeface="Arial" pitchFamily="34" charset="0"/>
                    <a:cs typeface="Arial" pitchFamily="34" charset="0"/>
                  </a:rPr>
                  <a:t> for </a:t>
                </a:r>
                <a14:m>
                  <m:oMath xmlns:m="http://schemas.openxmlformats.org/officeDocument/2006/math">
                    <m:sSub>
                      <m:sSubPr>
                        <m:ctrlPr>
                          <a:rPr lang="en-US" b="0" i="1" smtClean="0">
                            <a:solidFill>
                              <a:schemeClr val="accent6"/>
                            </a:solidFill>
                            <a:latin typeface="Cambria Math" panose="02040503050406030204" pitchFamily="18" charset="0"/>
                            <a:cs typeface="Arial" pitchFamily="34" charset="0"/>
                          </a:rPr>
                        </m:ctrlPr>
                      </m:sSubPr>
                      <m:e>
                        <m:r>
                          <a:rPr lang="en-US" b="0" i="1" smtClean="0">
                            <a:solidFill>
                              <a:schemeClr val="accent6"/>
                            </a:solidFill>
                            <a:latin typeface="Cambria Math" panose="02040503050406030204" pitchFamily="18" charset="0"/>
                            <a:cs typeface="Arial" pitchFamily="34" charset="0"/>
                          </a:rPr>
                          <m:t>𝑟</m:t>
                        </m:r>
                      </m:e>
                      <m:sub>
                        <m:r>
                          <a:rPr lang="en-US" b="0" i="1" smtClean="0">
                            <a:solidFill>
                              <a:schemeClr val="accent6"/>
                            </a:solidFill>
                            <a:latin typeface="Cambria Math" panose="02040503050406030204" pitchFamily="18" charset="0"/>
                            <a:cs typeface="Arial" pitchFamily="34" charset="0"/>
                          </a:rPr>
                          <m:t>2</m:t>
                        </m:r>
                      </m:sub>
                    </m:sSub>
                  </m:oMath>
                </a14:m>
                <a:endParaRPr lang="en-US">
                  <a:solidFill>
                    <a:schemeClr val="accent6"/>
                  </a:solidFill>
                  <a:latin typeface="Arial" pitchFamily="34" charset="0"/>
                  <a:cs typeface="Arial" pitchFamily="34" charset="0"/>
                </a:endParaRPr>
              </a:p>
            </p:txBody>
          </p:sp>
        </mc:Choice>
        <mc:Fallback xmlns="">
          <p:sp>
            <p:nvSpPr>
              <p:cNvPr id="109" name="TextBox 108">
                <a:extLst>
                  <a:ext uri="{FF2B5EF4-FFF2-40B4-BE49-F238E27FC236}">
                    <a16:creationId xmlns:a16="http://schemas.microsoft.com/office/drawing/2014/main" id="{67E04A29-7DF1-43DA-9701-A5706587679B}"/>
                  </a:ext>
                </a:extLst>
              </p:cNvPr>
              <p:cNvSpPr txBox="1">
                <a:spLocks noRot="1" noChangeAspect="1" noMove="1" noResize="1" noEditPoints="1" noAdjustHandles="1" noChangeArrowheads="1" noChangeShapeType="1" noTextEdit="1"/>
              </p:cNvSpPr>
              <p:nvPr/>
            </p:nvSpPr>
            <p:spPr>
              <a:xfrm>
                <a:off x="4909937" y="4137378"/>
                <a:ext cx="2031262" cy="393121"/>
              </a:xfrm>
              <a:prstGeom prst="rect">
                <a:avLst/>
              </a:prstGeom>
              <a:blipFill>
                <a:blip r:embed="rId4"/>
                <a:stretch>
                  <a:fillRect l="-2395" t="-9375" b="-187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0" name="TextBox 109">
                <a:extLst>
                  <a:ext uri="{FF2B5EF4-FFF2-40B4-BE49-F238E27FC236}">
                    <a16:creationId xmlns:a16="http://schemas.microsoft.com/office/drawing/2014/main" id="{F4B56D60-1EA7-417F-9AB2-C3AD18433C84}"/>
                  </a:ext>
                </a:extLst>
              </p:cNvPr>
              <p:cNvSpPr txBox="1"/>
              <p:nvPr/>
            </p:nvSpPr>
            <p:spPr>
              <a:xfrm>
                <a:off x="4893101" y="5106996"/>
                <a:ext cx="2031262" cy="394403"/>
              </a:xfrm>
              <a:prstGeom prst="rect">
                <a:avLst/>
              </a:prstGeom>
              <a:noFill/>
            </p:spPr>
            <p:txBody>
              <a:bodyPr wrap="none" rtlCol="0">
                <a:spAutoFit/>
              </a:bodyPr>
              <a:lstStyle/>
              <a:p>
                <a:r>
                  <a:rPr lang="en-US">
                    <a:solidFill>
                      <a:schemeClr val="accent1"/>
                    </a:solidFill>
                    <a:latin typeface="Arial" pitchFamily="34" charset="0"/>
                    <a:cs typeface="Arial" pitchFamily="34" charset="0"/>
                  </a:rPr>
                  <a:t>Weights </a:t>
                </a:r>
                <a14:m>
                  <m:oMath xmlns:m="http://schemas.openxmlformats.org/officeDocument/2006/math">
                    <m:sSub>
                      <m:sSubPr>
                        <m:ctrlPr>
                          <a:rPr lang="en-US" b="0" i="1" smtClean="0">
                            <a:solidFill>
                              <a:schemeClr val="accent1"/>
                            </a:solidFill>
                            <a:latin typeface="Cambria Math" panose="02040503050406030204" pitchFamily="18" charset="0"/>
                            <a:cs typeface="Arial" pitchFamily="34" charset="0"/>
                          </a:rPr>
                        </m:ctrlPr>
                      </m:sSubPr>
                      <m:e>
                        <m:r>
                          <a:rPr lang="en-US" b="1" i="0" smtClean="0">
                            <a:solidFill>
                              <a:schemeClr val="accent1"/>
                            </a:solidFill>
                            <a:latin typeface="Cambria Math" panose="02040503050406030204" pitchFamily="18" charset="0"/>
                            <a:cs typeface="Arial" pitchFamily="34" charset="0"/>
                          </a:rPr>
                          <m:t>𝐖</m:t>
                        </m:r>
                      </m:e>
                      <m:sub>
                        <m:sSub>
                          <m:sSubPr>
                            <m:ctrlPr>
                              <a:rPr lang="en-US" b="0" i="1" smtClean="0">
                                <a:solidFill>
                                  <a:schemeClr val="accent1"/>
                                </a:solidFill>
                                <a:latin typeface="Cambria Math" panose="02040503050406030204" pitchFamily="18" charset="0"/>
                                <a:cs typeface="Arial" pitchFamily="34" charset="0"/>
                              </a:rPr>
                            </m:ctrlPr>
                          </m:sSubPr>
                          <m:e>
                            <m:r>
                              <a:rPr lang="en-US" b="0" i="1" smtClean="0">
                                <a:solidFill>
                                  <a:schemeClr val="accent1"/>
                                </a:solidFill>
                                <a:latin typeface="Cambria Math" panose="02040503050406030204" pitchFamily="18" charset="0"/>
                                <a:cs typeface="Arial" pitchFamily="34" charset="0"/>
                              </a:rPr>
                              <m:t>𝑟</m:t>
                            </m:r>
                          </m:e>
                          <m:sub>
                            <m:r>
                              <a:rPr lang="en-US" b="0" i="1" smtClean="0">
                                <a:solidFill>
                                  <a:schemeClr val="accent1"/>
                                </a:solidFill>
                                <a:latin typeface="Cambria Math" panose="02040503050406030204" pitchFamily="18" charset="0"/>
                                <a:cs typeface="Arial" pitchFamily="34" charset="0"/>
                              </a:rPr>
                              <m:t>3</m:t>
                            </m:r>
                          </m:sub>
                        </m:sSub>
                      </m:sub>
                    </m:sSub>
                  </m:oMath>
                </a14:m>
                <a:r>
                  <a:rPr lang="en-US">
                    <a:solidFill>
                      <a:schemeClr val="accent1"/>
                    </a:solidFill>
                    <a:latin typeface="Arial" pitchFamily="34" charset="0"/>
                    <a:cs typeface="Arial" pitchFamily="34" charset="0"/>
                  </a:rPr>
                  <a:t> for </a:t>
                </a:r>
                <a14:m>
                  <m:oMath xmlns:m="http://schemas.openxmlformats.org/officeDocument/2006/math">
                    <m:sSub>
                      <m:sSubPr>
                        <m:ctrlPr>
                          <a:rPr lang="en-US" b="0" i="1" smtClean="0">
                            <a:solidFill>
                              <a:schemeClr val="accent1"/>
                            </a:solidFill>
                            <a:latin typeface="Cambria Math" panose="02040503050406030204" pitchFamily="18" charset="0"/>
                            <a:cs typeface="Arial" pitchFamily="34" charset="0"/>
                          </a:rPr>
                        </m:ctrlPr>
                      </m:sSubPr>
                      <m:e>
                        <m:r>
                          <a:rPr lang="en-US" b="0" i="1" smtClean="0">
                            <a:solidFill>
                              <a:schemeClr val="accent1"/>
                            </a:solidFill>
                            <a:latin typeface="Cambria Math" panose="02040503050406030204" pitchFamily="18" charset="0"/>
                            <a:cs typeface="Arial" pitchFamily="34" charset="0"/>
                          </a:rPr>
                          <m:t>𝑟</m:t>
                        </m:r>
                      </m:e>
                      <m:sub>
                        <m:r>
                          <a:rPr lang="en-US" b="0" i="1" smtClean="0">
                            <a:solidFill>
                              <a:schemeClr val="accent1"/>
                            </a:solidFill>
                            <a:latin typeface="Cambria Math" panose="02040503050406030204" pitchFamily="18" charset="0"/>
                            <a:cs typeface="Arial" pitchFamily="34" charset="0"/>
                          </a:rPr>
                          <m:t>3</m:t>
                        </m:r>
                      </m:sub>
                    </m:sSub>
                  </m:oMath>
                </a14:m>
                <a:endParaRPr lang="en-US">
                  <a:solidFill>
                    <a:schemeClr val="accent1"/>
                  </a:solidFill>
                  <a:latin typeface="Arial" pitchFamily="34" charset="0"/>
                  <a:cs typeface="Arial" pitchFamily="34" charset="0"/>
                </a:endParaRPr>
              </a:p>
            </p:txBody>
          </p:sp>
        </mc:Choice>
        <mc:Fallback xmlns="">
          <p:sp>
            <p:nvSpPr>
              <p:cNvPr id="110" name="TextBox 109">
                <a:extLst>
                  <a:ext uri="{FF2B5EF4-FFF2-40B4-BE49-F238E27FC236}">
                    <a16:creationId xmlns:a16="http://schemas.microsoft.com/office/drawing/2014/main" id="{F4B56D60-1EA7-417F-9AB2-C3AD18433C84}"/>
                  </a:ext>
                </a:extLst>
              </p:cNvPr>
              <p:cNvSpPr txBox="1">
                <a:spLocks noRot="1" noChangeAspect="1" noMove="1" noResize="1" noEditPoints="1" noAdjustHandles="1" noChangeArrowheads="1" noChangeShapeType="1" noTextEdit="1"/>
              </p:cNvSpPr>
              <p:nvPr/>
            </p:nvSpPr>
            <p:spPr>
              <a:xfrm>
                <a:off x="4893101" y="5106996"/>
                <a:ext cx="2031262" cy="394403"/>
              </a:xfrm>
              <a:prstGeom prst="rect">
                <a:avLst/>
              </a:prstGeom>
              <a:blipFill>
                <a:blip r:embed="rId5"/>
                <a:stretch>
                  <a:fillRect l="-2703" t="-9375" b="-18750"/>
                </a:stretch>
              </a:blipFill>
            </p:spPr>
            <p:txBody>
              <a:bodyPr/>
              <a:lstStyle/>
              <a:p>
                <a:r>
                  <a:rPr lang="en-US">
                    <a:noFill/>
                  </a:rPr>
                  <a:t> </a:t>
                </a:r>
              </a:p>
            </p:txBody>
          </p:sp>
        </mc:Fallback>
      </mc:AlternateContent>
      <p:grpSp>
        <p:nvGrpSpPr>
          <p:cNvPr id="36" name="Group 35">
            <a:extLst>
              <a:ext uri="{FF2B5EF4-FFF2-40B4-BE49-F238E27FC236}">
                <a16:creationId xmlns:a16="http://schemas.microsoft.com/office/drawing/2014/main" id="{D03F7786-4A86-B54D-B755-78C4FBB6D6E1}"/>
              </a:ext>
            </a:extLst>
          </p:cNvPr>
          <p:cNvGrpSpPr/>
          <p:nvPr/>
        </p:nvGrpSpPr>
        <p:grpSpPr>
          <a:xfrm>
            <a:off x="350663" y="3354358"/>
            <a:ext cx="3371748" cy="2683602"/>
            <a:chOff x="2855877" y="2506567"/>
            <a:chExt cx="3371748" cy="2683602"/>
          </a:xfrm>
        </p:grpSpPr>
        <p:sp>
          <p:nvSpPr>
            <p:cNvPr id="37" name="Oval 36">
              <a:extLst>
                <a:ext uri="{FF2B5EF4-FFF2-40B4-BE49-F238E27FC236}">
                  <a16:creationId xmlns:a16="http://schemas.microsoft.com/office/drawing/2014/main" id="{F2796FEE-2853-C14E-A9E8-014B4629529F}"/>
                </a:ext>
              </a:extLst>
            </p:cNvPr>
            <p:cNvSpPr/>
            <p:nvPr/>
          </p:nvSpPr>
          <p:spPr>
            <a:xfrm>
              <a:off x="3695700" y="3152707"/>
              <a:ext cx="360556" cy="370700"/>
            </a:xfrm>
            <a:prstGeom prst="ellipse">
              <a:avLst/>
            </a:prstGeom>
            <a:solidFill>
              <a:schemeClr val="accent1">
                <a:lumMod val="75000"/>
              </a:scheme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A</a:t>
              </a:r>
            </a:p>
          </p:txBody>
        </p:sp>
        <p:cxnSp>
          <p:nvCxnSpPr>
            <p:cNvPr id="38" name="Straight Arrow Connector 37">
              <a:extLst>
                <a:ext uri="{FF2B5EF4-FFF2-40B4-BE49-F238E27FC236}">
                  <a16:creationId xmlns:a16="http://schemas.microsoft.com/office/drawing/2014/main" id="{022013B1-B8D2-AF43-8D10-399AC8B6F3B5}"/>
                </a:ext>
              </a:extLst>
            </p:cNvPr>
            <p:cNvCxnSpPr>
              <a:cxnSpLocks/>
              <a:stCxn id="54" idx="0"/>
              <a:endCxn id="55" idx="5"/>
            </p:cNvCxnSpPr>
            <p:nvPr/>
          </p:nvCxnSpPr>
          <p:spPr>
            <a:xfrm flipH="1" flipV="1">
              <a:off x="5371337" y="2935335"/>
              <a:ext cx="151305" cy="398741"/>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39" name="Straight Arrow Connector 38">
              <a:extLst>
                <a:ext uri="{FF2B5EF4-FFF2-40B4-BE49-F238E27FC236}">
                  <a16:creationId xmlns:a16="http://schemas.microsoft.com/office/drawing/2014/main" id="{B2AD4D55-2F1D-654B-9C7F-603D60788477}"/>
                </a:ext>
              </a:extLst>
            </p:cNvPr>
            <p:cNvCxnSpPr>
              <a:cxnSpLocks/>
              <a:stCxn id="55" idx="2"/>
              <a:endCxn id="37" idx="6"/>
            </p:cNvCxnSpPr>
            <p:nvPr/>
          </p:nvCxnSpPr>
          <p:spPr>
            <a:xfrm flipH="1">
              <a:off x="4056256" y="2804273"/>
              <a:ext cx="1007327" cy="533784"/>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40" name="Straight Arrow Connector 39">
              <a:extLst>
                <a:ext uri="{FF2B5EF4-FFF2-40B4-BE49-F238E27FC236}">
                  <a16:creationId xmlns:a16="http://schemas.microsoft.com/office/drawing/2014/main" id="{3F31DA9A-718F-E348-9B9B-AEC957521E53}"/>
                </a:ext>
              </a:extLst>
            </p:cNvPr>
            <p:cNvCxnSpPr>
              <a:cxnSpLocks/>
              <a:stCxn id="58" idx="0"/>
              <a:endCxn id="37" idx="3"/>
            </p:cNvCxnSpPr>
            <p:nvPr/>
          </p:nvCxnSpPr>
          <p:spPr>
            <a:xfrm flipV="1">
              <a:off x="3110261" y="3469119"/>
              <a:ext cx="638241" cy="715158"/>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41" name="Straight Arrow Connector 40">
              <a:extLst>
                <a:ext uri="{FF2B5EF4-FFF2-40B4-BE49-F238E27FC236}">
                  <a16:creationId xmlns:a16="http://schemas.microsoft.com/office/drawing/2014/main" id="{FED37CAB-F4B1-6A41-84E8-5D8410C1FE50}"/>
                </a:ext>
              </a:extLst>
            </p:cNvPr>
            <p:cNvCxnSpPr>
              <a:cxnSpLocks/>
              <a:stCxn id="54" idx="2"/>
              <a:endCxn id="37" idx="5"/>
            </p:cNvCxnSpPr>
            <p:nvPr/>
          </p:nvCxnSpPr>
          <p:spPr>
            <a:xfrm flipH="1" flipV="1">
              <a:off x="4003454" y="3469119"/>
              <a:ext cx="1338910" cy="50307"/>
            </a:xfrm>
            <a:prstGeom prst="straightConnector1">
              <a:avLst/>
            </a:prstGeom>
            <a:ln w="28575">
              <a:solidFill>
                <a:schemeClr val="accent6"/>
              </a:solidFill>
              <a:tailEnd type="triangle"/>
            </a:ln>
          </p:spPr>
          <p:style>
            <a:lnRef idx="1">
              <a:schemeClr val="dk1"/>
            </a:lnRef>
            <a:fillRef idx="0">
              <a:schemeClr val="dk1"/>
            </a:fillRef>
            <a:effectRef idx="0">
              <a:schemeClr val="dk1"/>
            </a:effectRef>
            <a:fontRef idx="minor">
              <a:schemeClr val="tx1"/>
            </a:fontRef>
          </p:style>
        </p:cxnSp>
        <p:cxnSp>
          <p:nvCxnSpPr>
            <p:cNvPr id="42" name="Straight Arrow Connector 41">
              <a:extLst>
                <a:ext uri="{FF2B5EF4-FFF2-40B4-BE49-F238E27FC236}">
                  <a16:creationId xmlns:a16="http://schemas.microsoft.com/office/drawing/2014/main" id="{E84D733F-F850-B048-ACA1-BC0E11FA23DF}"/>
                </a:ext>
              </a:extLst>
            </p:cNvPr>
            <p:cNvCxnSpPr>
              <a:cxnSpLocks/>
              <a:stCxn id="56" idx="7"/>
              <a:endCxn id="54" idx="3"/>
            </p:cNvCxnSpPr>
            <p:nvPr/>
          </p:nvCxnSpPr>
          <p:spPr>
            <a:xfrm flipV="1">
              <a:off x="4837937" y="3650488"/>
              <a:ext cx="557229" cy="588077"/>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43" name="Straight Arrow Connector 42">
              <a:extLst>
                <a:ext uri="{FF2B5EF4-FFF2-40B4-BE49-F238E27FC236}">
                  <a16:creationId xmlns:a16="http://schemas.microsoft.com/office/drawing/2014/main" id="{D56B0140-45EE-4D41-B633-33E386659945}"/>
                </a:ext>
              </a:extLst>
            </p:cNvPr>
            <p:cNvCxnSpPr>
              <a:cxnSpLocks/>
              <a:stCxn id="57" idx="1"/>
              <a:endCxn id="54" idx="4"/>
            </p:cNvCxnSpPr>
            <p:nvPr/>
          </p:nvCxnSpPr>
          <p:spPr>
            <a:xfrm flipH="1" flipV="1">
              <a:off x="5522642" y="3704776"/>
              <a:ext cx="383621" cy="348439"/>
            </a:xfrm>
            <a:prstGeom prst="straightConnector1">
              <a:avLst/>
            </a:prstGeom>
            <a:ln w="28575">
              <a:solidFill>
                <a:schemeClr val="accent3"/>
              </a:solidFill>
              <a:tailEnd type="triangle"/>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3CC22DE9-5518-F047-970C-D1ECB5E4CC15}"/>
                </a:ext>
              </a:extLst>
            </p:cNvPr>
            <p:cNvCxnSpPr>
              <a:cxnSpLocks/>
              <a:stCxn id="57" idx="2"/>
              <a:endCxn id="56" idx="6"/>
            </p:cNvCxnSpPr>
            <p:nvPr/>
          </p:nvCxnSpPr>
          <p:spPr>
            <a:xfrm flipH="1">
              <a:off x="4890739" y="4184277"/>
              <a:ext cx="962722" cy="185350"/>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sp>
          <p:nvSpPr>
            <p:cNvPr id="45" name="TextBox 44">
              <a:extLst>
                <a:ext uri="{FF2B5EF4-FFF2-40B4-BE49-F238E27FC236}">
                  <a16:creationId xmlns:a16="http://schemas.microsoft.com/office/drawing/2014/main" id="{62EC3911-E3B8-C549-BD2C-BED84EB9F804}"/>
                </a:ext>
              </a:extLst>
            </p:cNvPr>
            <p:cNvSpPr txBox="1"/>
            <p:nvPr/>
          </p:nvSpPr>
          <p:spPr>
            <a:xfrm>
              <a:off x="3027759" y="2770492"/>
              <a:ext cx="1441485" cy="369332"/>
            </a:xfrm>
            <a:prstGeom prst="rect">
              <a:avLst/>
            </a:prstGeom>
            <a:noFill/>
          </p:spPr>
          <p:txBody>
            <a:bodyPr wrap="none" rtlCol="0">
              <a:spAutoFit/>
            </a:bodyPr>
            <a:lstStyle/>
            <a:p>
              <a:r>
                <a:rPr lang="en-US">
                  <a:latin typeface="Arial" pitchFamily="34" charset="0"/>
                  <a:cs typeface="Arial" pitchFamily="34" charset="0"/>
                </a:rPr>
                <a:t>Target node</a:t>
              </a:r>
            </a:p>
          </p:txBody>
        </p:sp>
        <p:sp>
          <p:nvSpPr>
            <p:cNvPr id="46" name="TextBox 45">
              <a:extLst>
                <a:ext uri="{FF2B5EF4-FFF2-40B4-BE49-F238E27FC236}">
                  <a16:creationId xmlns:a16="http://schemas.microsoft.com/office/drawing/2014/main" id="{379AB153-ED64-544F-A6C3-EBA9AF33E2F6}"/>
                </a:ext>
              </a:extLst>
            </p:cNvPr>
            <p:cNvSpPr txBox="1"/>
            <p:nvPr/>
          </p:nvSpPr>
          <p:spPr>
            <a:xfrm>
              <a:off x="3939416" y="4820837"/>
              <a:ext cx="1402948" cy="369332"/>
            </a:xfrm>
            <a:prstGeom prst="rect">
              <a:avLst/>
            </a:prstGeom>
            <a:noFill/>
          </p:spPr>
          <p:txBody>
            <a:bodyPr wrap="none" rtlCol="0">
              <a:spAutoFit/>
            </a:bodyPr>
            <a:lstStyle/>
            <a:p>
              <a:r>
                <a:rPr lang="en-US">
                  <a:latin typeface="Arial" pitchFamily="34" charset="0"/>
                  <a:cs typeface="Arial" pitchFamily="34" charset="0"/>
                </a:rPr>
                <a:t>Input graph</a:t>
              </a:r>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7EF745F6-B7E6-0248-8AD8-E6E6BCBCF338}"/>
                    </a:ext>
                  </a:extLst>
                </p:cNvPr>
                <p:cNvSpPr txBox="1"/>
                <p:nvPr/>
              </p:nvSpPr>
              <p:spPr>
                <a:xfrm>
                  <a:off x="2855877" y="3492763"/>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47" name="TextBox 46">
                  <a:extLst>
                    <a:ext uri="{FF2B5EF4-FFF2-40B4-BE49-F238E27FC236}">
                      <a16:creationId xmlns:a16="http://schemas.microsoft.com/office/drawing/2014/main" id="{7EF745F6-B7E6-0248-8AD8-E6E6BCBCF338}"/>
                    </a:ext>
                  </a:extLst>
                </p:cNvPr>
                <p:cNvSpPr txBox="1">
                  <a:spLocks noRot="1" noChangeAspect="1" noMove="1" noResize="1" noEditPoints="1" noAdjustHandles="1" noChangeArrowheads="1" noChangeShapeType="1" noTextEdit="1"/>
                </p:cNvSpPr>
                <p:nvPr/>
              </p:nvSpPr>
              <p:spPr>
                <a:xfrm>
                  <a:off x="2855877" y="3492763"/>
                  <a:ext cx="532069" cy="477054"/>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54B9013D-004E-DB4A-8DD6-F488417A62D8}"/>
                    </a:ext>
                  </a:extLst>
                </p:cNvPr>
                <p:cNvSpPr txBox="1"/>
                <p:nvPr/>
              </p:nvSpPr>
              <p:spPr>
                <a:xfrm>
                  <a:off x="4278371" y="2506567"/>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48" name="TextBox 47">
                  <a:extLst>
                    <a:ext uri="{FF2B5EF4-FFF2-40B4-BE49-F238E27FC236}">
                      <a16:creationId xmlns:a16="http://schemas.microsoft.com/office/drawing/2014/main" id="{54B9013D-004E-DB4A-8DD6-F488417A62D8}"/>
                    </a:ext>
                  </a:extLst>
                </p:cNvPr>
                <p:cNvSpPr txBox="1">
                  <a:spLocks noRot="1" noChangeAspect="1" noMove="1" noResize="1" noEditPoints="1" noAdjustHandles="1" noChangeArrowheads="1" noChangeShapeType="1" noTextEdit="1"/>
                </p:cNvSpPr>
                <p:nvPr/>
              </p:nvSpPr>
              <p:spPr>
                <a:xfrm>
                  <a:off x="4278371" y="2506567"/>
                  <a:ext cx="532069" cy="477054"/>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CB6A293B-F170-BD42-8752-6F2AB35CA602}"/>
                    </a:ext>
                  </a:extLst>
                </p:cNvPr>
                <p:cNvSpPr txBox="1"/>
                <p:nvPr/>
              </p:nvSpPr>
              <p:spPr>
                <a:xfrm>
                  <a:off x="4364010" y="3359827"/>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xmlns="">
            <p:sp>
              <p:nvSpPr>
                <p:cNvPr id="49" name="TextBox 48">
                  <a:extLst>
                    <a:ext uri="{FF2B5EF4-FFF2-40B4-BE49-F238E27FC236}">
                      <a16:creationId xmlns:a16="http://schemas.microsoft.com/office/drawing/2014/main" id="{CB6A293B-F170-BD42-8752-6F2AB35CA602}"/>
                    </a:ext>
                  </a:extLst>
                </p:cNvPr>
                <p:cNvSpPr txBox="1">
                  <a:spLocks noRot="1" noChangeAspect="1" noMove="1" noResize="1" noEditPoints="1" noAdjustHandles="1" noChangeArrowheads="1" noChangeShapeType="1" noTextEdit="1"/>
                </p:cNvSpPr>
                <p:nvPr/>
              </p:nvSpPr>
              <p:spPr>
                <a:xfrm>
                  <a:off x="4364010" y="3359827"/>
                  <a:ext cx="539507" cy="477054"/>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5D25D00D-D1A2-4047-BC91-8BBA484BE66E}"/>
                    </a:ext>
                  </a:extLst>
                </p:cNvPr>
                <p:cNvSpPr txBox="1"/>
                <p:nvPr/>
              </p:nvSpPr>
              <p:spPr>
                <a:xfrm>
                  <a:off x="5688118" y="3521873"/>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xmlns="">
            <p:sp>
              <p:nvSpPr>
                <p:cNvPr id="50" name="TextBox 49">
                  <a:extLst>
                    <a:ext uri="{FF2B5EF4-FFF2-40B4-BE49-F238E27FC236}">
                      <a16:creationId xmlns:a16="http://schemas.microsoft.com/office/drawing/2014/main" id="{5D25D00D-D1A2-4047-BC91-8BBA484BE66E}"/>
                    </a:ext>
                  </a:extLst>
                </p:cNvPr>
                <p:cNvSpPr txBox="1">
                  <a:spLocks noRot="1" noChangeAspect="1" noMove="1" noResize="1" noEditPoints="1" noAdjustHandles="1" noChangeArrowheads="1" noChangeShapeType="1" noTextEdit="1"/>
                </p:cNvSpPr>
                <p:nvPr/>
              </p:nvSpPr>
              <p:spPr>
                <a:xfrm>
                  <a:off x="5688118" y="3521873"/>
                  <a:ext cx="539507" cy="477054"/>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1ECCB563-1043-D244-B0BC-FAAC382B008E}"/>
                    </a:ext>
                  </a:extLst>
                </p:cNvPr>
                <p:cNvSpPr txBox="1"/>
                <p:nvPr/>
              </p:nvSpPr>
              <p:spPr>
                <a:xfrm>
                  <a:off x="5433166" y="2801398"/>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51" name="TextBox 50">
                  <a:extLst>
                    <a:ext uri="{FF2B5EF4-FFF2-40B4-BE49-F238E27FC236}">
                      <a16:creationId xmlns:a16="http://schemas.microsoft.com/office/drawing/2014/main" id="{1ECCB563-1043-D244-B0BC-FAAC382B008E}"/>
                    </a:ext>
                  </a:extLst>
                </p:cNvPr>
                <p:cNvSpPr txBox="1">
                  <a:spLocks noRot="1" noChangeAspect="1" noMove="1" noResize="1" noEditPoints="1" noAdjustHandles="1" noChangeArrowheads="1" noChangeShapeType="1" noTextEdit="1"/>
                </p:cNvSpPr>
                <p:nvPr/>
              </p:nvSpPr>
              <p:spPr>
                <a:xfrm>
                  <a:off x="5433166" y="2801398"/>
                  <a:ext cx="539507" cy="477054"/>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0F44A2C6-743B-AA48-A82C-6272B60127E4}"/>
                    </a:ext>
                  </a:extLst>
                </p:cNvPr>
                <p:cNvSpPr txBox="1"/>
                <p:nvPr/>
              </p:nvSpPr>
              <p:spPr>
                <a:xfrm>
                  <a:off x="4751248" y="3533525"/>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52" name="TextBox 51">
                  <a:extLst>
                    <a:ext uri="{FF2B5EF4-FFF2-40B4-BE49-F238E27FC236}">
                      <a16:creationId xmlns:a16="http://schemas.microsoft.com/office/drawing/2014/main" id="{0F44A2C6-743B-AA48-A82C-6272B60127E4}"/>
                    </a:ext>
                  </a:extLst>
                </p:cNvPr>
                <p:cNvSpPr txBox="1">
                  <a:spLocks noRot="1" noChangeAspect="1" noMove="1" noResize="1" noEditPoints="1" noAdjustHandles="1" noChangeArrowheads="1" noChangeShapeType="1" noTextEdit="1"/>
                </p:cNvSpPr>
                <p:nvPr/>
              </p:nvSpPr>
              <p:spPr>
                <a:xfrm>
                  <a:off x="4751248" y="3533525"/>
                  <a:ext cx="539507" cy="477054"/>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B7FE21C9-A036-0A4B-B852-ABA30D0F21D5}"/>
                    </a:ext>
                  </a:extLst>
                </p:cNvPr>
                <p:cNvSpPr txBox="1"/>
                <p:nvPr/>
              </p:nvSpPr>
              <p:spPr>
                <a:xfrm>
                  <a:off x="5306092" y="4152504"/>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53" name="TextBox 52">
                  <a:extLst>
                    <a:ext uri="{FF2B5EF4-FFF2-40B4-BE49-F238E27FC236}">
                      <a16:creationId xmlns:a16="http://schemas.microsoft.com/office/drawing/2014/main" id="{B7FE21C9-A036-0A4B-B852-ABA30D0F21D5}"/>
                    </a:ext>
                  </a:extLst>
                </p:cNvPr>
                <p:cNvSpPr txBox="1">
                  <a:spLocks noRot="1" noChangeAspect="1" noMove="1" noResize="1" noEditPoints="1" noAdjustHandles="1" noChangeArrowheads="1" noChangeShapeType="1" noTextEdit="1"/>
                </p:cNvSpPr>
                <p:nvPr/>
              </p:nvSpPr>
              <p:spPr>
                <a:xfrm>
                  <a:off x="5306092" y="4152504"/>
                  <a:ext cx="532069" cy="477054"/>
                </a:xfrm>
                <a:prstGeom prst="rect">
                  <a:avLst/>
                </a:prstGeom>
                <a:blipFill>
                  <a:blip r:embed="rId12"/>
                  <a:stretch>
                    <a:fillRect/>
                  </a:stretch>
                </a:blipFill>
              </p:spPr>
              <p:txBody>
                <a:bodyPr/>
                <a:lstStyle/>
                <a:p>
                  <a:r>
                    <a:rPr lang="en-US">
                      <a:noFill/>
                    </a:rPr>
                    <a:t> </a:t>
                  </a:r>
                </a:p>
              </p:txBody>
            </p:sp>
          </mc:Fallback>
        </mc:AlternateContent>
        <p:sp>
          <p:nvSpPr>
            <p:cNvPr id="54" name="Oval 53">
              <a:extLst>
                <a:ext uri="{FF2B5EF4-FFF2-40B4-BE49-F238E27FC236}">
                  <a16:creationId xmlns:a16="http://schemas.microsoft.com/office/drawing/2014/main" id="{078CE11E-ACB3-4B41-95E7-F04812AA191C}"/>
                </a:ext>
              </a:extLst>
            </p:cNvPr>
            <p:cNvSpPr/>
            <p:nvPr/>
          </p:nvSpPr>
          <p:spPr>
            <a:xfrm>
              <a:off x="5342364" y="3334076"/>
              <a:ext cx="360556" cy="370700"/>
            </a:xfrm>
            <a:prstGeom prst="ellipse">
              <a:avLst/>
            </a:prstGeom>
            <a:solidFill>
              <a:srgbClr val="008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C</a:t>
              </a:r>
            </a:p>
          </p:txBody>
        </p:sp>
        <p:sp>
          <p:nvSpPr>
            <p:cNvPr id="55" name="Oval 54">
              <a:extLst>
                <a:ext uri="{FF2B5EF4-FFF2-40B4-BE49-F238E27FC236}">
                  <a16:creationId xmlns:a16="http://schemas.microsoft.com/office/drawing/2014/main" id="{FC64C9C0-5553-C648-AE7D-5CBC147B211C}"/>
                </a:ext>
              </a:extLst>
            </p:cNvPr>
            <p:cNvSpPr/>
            <p:nvPr/>
          </p:nvSpPr>
          <p:spPr>
            <a:xfrm>
              <a:off x="5063583" y="2618923"/>
              <a:ext cx="360556" cy="370700"/>
            </a:xfrm>
            <a:prstGeom prst="ellipse">
              <a:avLst/>
            </a:prstGeom>
            <a:solidFill>
              <a:srgbClr val="C00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B</a:t>
              </a:r>
            </a:p>
          </p:txBody>
        </p:sp>
        <p:sp>
          <p:nvSpPr>
            <p:cNvPr id="56" name="Oval 55">
              <a:extLst>
                <a:ext uri="{FF2B5EF4-FFF2-40B4-BE49-F238E27FC236}">
                  <a16:creationId xmlns:a16="http://schemas.microsoft.com/office/drawing/2014/main" id="{583A89C2-AACB-0149-A3C9-74C2B93D7ADA}"/>
                </a:ext>
              </a:extLst>
            </p:cNvPr>
            <p:cNvSpPr/>
            <p:nvPr/>
          </p:nvSpPr>
          <p:spPr>
            <a:xfrm>
              <a:off x="4530183" y="4184277"/>
              <a:ext cx="360556" cy="370700"/>
            </a:xfrm>
            <a:prstGeom prst="ellipse">
              <a:avLst/>
            </a:prstGeom>
            <a:solidFill>
              <a:srgbClr val="7030A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E</a:t>
              </a:r>
            </a:p>
          </p:txBody>
        </p:sp>
        <p:sp>
          <p:nvSpPr>
            <p:cNvPr id="57" name="Oval 56">
              <a:extLst>
                <a:ext uri="{FF2B5EF4-FFF2-40B4-BE49-F238E27FC236}">
                  <a16:creationId xmlns:a16="http://schemas.microsoft.com/office/drawing/2014/main" id="{C1B41F02-D9C7-D547-94EE-58377AA403D8}"/>
                </a:ext>
              </a:extLst>
            </p:cNvPr>
            <p:cNvSpPr/>
            <p:nvPr/>
          </p:nvSpPr>
          <p:spPr>
            <a:xfrm>
              <a:off x="5853461" y="3998927"/>
              <a:ext cx="360556" cy="370700"/>
            </a:xfrm>
            <a:prstGeom prst="ellipse">
              <a:avLst/>
            </a:prstGeom>
            <a:solidFill>
              <a:srgbClr val="FF0066"/>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F</a:t>
              </a:r>
            </a:p>
          </p:txBody>
        </p:sp>
        <p:sp>
          <p:nvSpPr>
            <p:cNvPr id="58" name="Oval 57">
              <a:extLst>
                <a:ext uri="{FF2B5EF4-FFF2-40B4-BE49-F238E27FC236}">
                  <a16:creationId xmlns:a16="http://schemas.microsoft.com/office/drawing/2014/main" id="{2D49E962-1046-994C-B59F-C06CF76AD035}"/>
                </a:ext>
              </a:extLst>
            </p:cNvPr>
            <p:cNvSpPr/>
            <p:nvPr/>
          </p:nvSpPr>
          <p:spPr>
            <a:xfrm>
              <a:off x="2929983" y="4184277"/>
              <a:ext cx="360556" cy="370700"/>
            </a:xfrm>
            <a:prstGeom prst="ellipse">
              <a:avLst/>
            </a:prstGeom>
            <a:solidFill>
              <a:srgbClr val="0070C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D</a:t>
              </a:r>
            </a:p>
          </p:txBody>
        </p:sp>
      </p:grpSp>
    </p:spTree>
    <p:extLst>
      <p:ext uri="{BB962C8B-B14F-4D97-AF65-F5344CB8AC3E}">
        <p14:creationId xmlns:p14="http://schemas.microsoft.com/office/powerpoint/2010/main" val="7788775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9C55A-ED0C-4505-8DA3-A2004D68903A}"/>
              </a:ext>
            </a:extLst>
          </p:cNvPr>
          <p:cNvSpPr>
            <a:spLocks noGrp="1"/>
          </p:cNvSpPr>
          <p:nvPr>
            <p:ph type="title"/>
          </p:nvPr>
        </p:nvSpPr>
        <p:spPr/>
        <p:txBody>
          <a:bodyPr/>
          <a:lstStyle/>
          <a:p>
            <a:r>
              <a:rPr lang="en-US"/>
              <a:t>Relational GCN (3)</a:t>
            </a:r>
          </a:p>
        </p:txBody>
      </p:sp>
      <p:sp>
        <p:nvSpPr>
          <p:cNvPr id="3" name="Content Placeholder 2">
            <a:extLst>
              <a:ext uri="{FF2B5EF4-FFF2-40B4-BE49-F238E27FC236}">
                <a16:creationId xmlns:a16="http://schemas.microsoft.com/office/drawing/2014/main" id="{7A4E24A0-E686-4969-80E2-D9D5B0E50D82}"/>
              </a:ext>
            </a:extLst>
          </p:cNvPr>
          <p:cNvSpPr>
            <a:spLocks noGrp="1"/>
          </p:cNvSpPr>
          <p:nvPr>
            <p:ph idx="1"/>
          </p:nvPr>
        </p:nvSpPr>
        <p:spPr>
          <a:xfrm>
            <a:off x="457199" y="1295400"/>
            <a:ext cx="8401863" cy="5257801"/>
          </a:xfrm>
        </p:spPr>
        <p:txBody>
          <a:bodyPr/>
          <a:lstStyle/>
          <a:p>
            <a:r>
              <a:rPr lang="en-US" b="1"/>
              <a:t>What if the graph has </a:t>
            </a:r>
            <a:r>
              <a:rPr lang="en-US" b="1">
                <a:solidFill>
                  <a:schemeClr val="accent3">
                    <a:lumMod val="75000"/>
                  </a:schemeClr>
                </a:solidFill>
              </a:rPr>
              <a:t>multiple relation types</a:t>
            </a:r>
            <a:r>
              <a:rPr lang="en-US" b="1"/>
              <a:t>?</a:t>
            </a:r>
          </a:p>
          <a:p>
            <a:r>
              <a:rPr lang="en-US"/>
              <a:t>Use different neural network weights for different relation types!</a:t>
            </a:r>
          </a:p>
          <a:p>
            <a:endParaRPr lang="en-US"/>
          </a:p>
        </p:txBody>
      </p:sp>
      <p:sp>
        <p:nvSpPr>
          <p:cNvPr id="4" name="Date Placeholder 3">
            <a:extLst>
              <a:ext uri="{FF2B5EF4-FFF2-40B4-BE49-F238E27FC236}">
                <a16:creationId xmlns:a16="http://schemas.microsoft.com/office/drawing/2014/main" id="{62DE7EFC-760D-4CB3-9183-31AD922FB3F6}"/>
              </a:ext>
            </a:extLst>
          </p:cNvPr>
          <p:cNvSpPr>
            <a:spLocks noGrp="1"/>
          </p:cNvSpPr>
          <p:nvPr>
            <p:ph type="dt" sz="half" idx="10"/>
          </p:nvPr>
        </p:nvSpPr>
        <p:spPr/>
        <p:txBody>
          <a:bodyPr/>
          <a:lstStyle/>
          <a:p>
            <a:fld id="{8668109C-DBB1-0C40-BB7C-3AE0A686B461}" type="datetime1">
              <a:rPr lang="en-US" smtClean="0"/>
              <a:t>10/20/24</a:t>
            </a:fld>
            <a:endParaRPr lang="en-US"/>
          </a:p>
        </p:txBody>
      </p:sp>
      <p:sp>
        <p:nvSpPr>
          <p:cNvPr id="5" name="Footer Placeholder 4">
            <a:extLst>
              <a:ext uri="{FF2B5EF4-FFF2-40B4-BE49-F238E27FC236}">
                <a16:creationId xmlns:a16="http://schemas.microsoft.com/office/drawing/2014/main" id="{0E2D3FCB-978C-47AE-BEE2-7AA2A3C4C89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6E1122B4-7A62-49F0-BEAF-69B2CE9986AE}"/>
              </a:ext>
            </a:extLst>
          </p:cNvPr>
          <p:cNvSpPr>
            <a:spLocks noGrp="1"/>
          </p:cNvSpPr>
          <p:nvPr>
            <p:ph type="sldNum" sz="quarter" idx="12"/>
          </p:nvPr>
        </p:nvSpPr>
        <p:spPr/>
        <p:txBody>
          <a:bodyPr/>
          <a:lstStyle/>
          <a:p>
            <a:fld id="{19B12225-5612-419B-A8D5-4B8EEE4C217E}" type="slidenum">
              <a:rPr lang="en-US" smtClean="0"/>
              <a:pPr/>
              <a:t>24</a:t>
            </a:fld>
            <a:endParaRPr lang="en-US"/>
          </a:p>
        </p:txBody>
      </p:sp>
      <p:grpSp>
        <p:nvGrpSpPr>
          <p:cNvPr id="50" name="Group 49">
            <a:extLst>
              <a:ext uri="{FF2B5EF4-FFF2-40B4-BE49-F238E27FC236}">
                <a16:creationId xmlns:a16="http://schemas.microsoft.com/office/drawing/2014/main" id="{FFCD90DF-5C10-4FC4-A878-892DCB80F10A}"/>
              </a:ext>
            </a:extLst>
          </p:cNvPr>
          <p:cNvGrpSpPr/>
          <p:nvPr/>
        </p:nvGrpSpPr>
        <p:grpSpPr>
          <a:xfrm>
            <a:off x="3936476" y="3035248"/>
            <a:ext cx="4979472" cy="2483654"/>
            <a:chOff x="3918623" y="4009782"/>
            <a:chExt cx="4979472" cy="2483654"/>
          </a:xfrm>
        </p:grpSpPr>
        <p:sp>
          <p:nvSpPr>
            <p:cNvPr id="51" name="Oval 50">
              <a:extLst>
                <a:ext uri="{FF2B5EF4-FFF2-40B4-BE49-F238E27FC236}">
                  <a16:creationId xmlns:a16="http://schemas.microsoft.com/office/drawing/2014/main" id="{1DBC40A0-0DCF-4A3D-9F6F-09942A3AB95C}"/>
                </a:ext>
              </a:extLst>
            </p:cNvPr>
            <p:cNvSpPr/>
            <p:nvPr/>
          </p:nvSpPr>
          <p:spPr>
            <a:xfrm>
              <a:off x="3918623" y="5270181"/>
              <a:ext cx="360556" cy="370700"/>
            </a:xfrm>
            <a:prstGeom prst="ellipse">
              <a:avLst/>
            </a:prstGeom>
            <a:solidFill>
              <a:schemeClr val="accent1">
                <a:lumMod val="75000"/>
              </a:scheme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A</a:t>
              </a:r>
            </a:p>
          </p:txBody>
        </p:sp>
        <p:sp>
          <p:nvSpPr>
            <p:cNvPr id="52" name="Oval 51">
              <a:extLst>
                <a:ext uri="{FF2B5EF4-FFF2-40B4-BE49-F238E27FC236}">
                  <a16:creationId xmlns:a16="http://schemas.microsoft.com/office/drawing/2014/main" id="{0097E70E-2ED5-48CD-860A-D47A79F08E75}"/>
                </a:ext>
              </a:extLst>
            </p:cNvPr>
            <p:cNvSpPr/>
            <p:nvPr/>
          </p:nvSpPr>
          <p:spPr>
            <a:xfrm>
              <a:off x="6535149" y="6009674"/>
              <a:ext cx="360556" cy="370700"/>
            </a:xfrm>
            <a:prstGeom prst="ellipse">
              <a:avLst/>
            </a:prstGeom>
            <a:solidFill>
              <a:srgbClr val="0070C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D</a:t>
              </a:r>
            </a:p>
          </p:txBody>
        </p:sp>
        <p:sp>
          <p:nvSpPr>
            <p:cNvPr id="53" name="Oval 52">
              <a:extLst>
                <a:ext uri="{FF2B5EF4-FFF2-40B4-BE49-F238E27FC236}">
                  <a16:creationId xmlns:a16="http://schemas.microsoft.com/office/drawing/2014/main" id="{701A5A4D-61AF-44AC-BCE5-72DA1E33D4AD}"/>
                </a:ext>
              </a:extLst>
            </p:cNvPr>
            <p:cNvSpPr/>
            <p:nvPr/>
          </p:nvSpPr>
          <p:spPr>
            <a:xfrm>
              <a:off x="6525650" y="5284345"/>
              <a:ext cx="360556" cy="370700"/>
            </a:xfrm>
            <a:prstGeom prst="ellipse">
              <a:avLst/>
            </a:prstGeom>
            <a:solidFill>
              <a:srgbClr val="008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C</a:t>
              </a:r>
            </a:p>
          </p:txBody>
        </p:sp>
        <p:sp>
          <p:nvSpPr>
            <p:cNvPr id="54" name="Oval 53">
              <a:extLst>
                <a:ext uri="{FF2B5EF4-FFF2-40B4-BE49-F238E27FC236}">
                  <a16:creationId xmlns:a16="http://schemas.microsoft.com/office/drawing/2014/main" id="{AB361F93-1D22-414E-8C2D-613BC6433ED9}"/>
                </a:ext>
              </a:extLst>
            </p:cNvPr>
            <p:cNvSpPr/>
            <p:nvPr/>
          </p:nvSpPr>
          <p:spPr>
            <a:xfrm>
              <a:off x="6535149" y="4540119"/>
              <a:ext cx="360556" cy="370700"/>
            </a:xfrm>
            <a:prstGeom prst="ellipse">
              <a:avLst/>
            </a:prstGeom>
            <a:solidFill>
              <a:srgbClr val="C00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B</a:t>
              </a:r>
            </a:p>
          </p:txBody>
        </p:sp>
        <p:sp>
          <p:nvSpPr>
            <p:cNvPr id="55" name="Oval 54">
              <a:extLst>
                <a:ext uri="{FF2B5EF4-FFF2-40B4-BE49-F238E27FC236}">
                  <a16:creationId xmlns:a16="http://schemas.microsoft.com/office/drawing/2014/main" id="{4FE2820C-1BA8-4752-B416-C8826067F193}"/>
                </a:ext>
              </a:extLst>
            </p:cNvPr>
            <p:cNvSpPr/>
            <p:nvPr/>
          </p:nvSpPr>
          <p:spPr>
            <a:xfrm>
              <a:off x="8537539" y="5726010"/>
              <a:ext cx="360556" cy="370700"/>
            </a:xfrm>
            <a:prstGeom prst="ellipse">
              <a:avLst/>
            </a:prstGeom>
            <a:solidFill>
              <a:srgbClr val="7030A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E</a:t>
              </a:r>
            </a:p>
          </p:txBody>
        </p:sp>
        <p:sp>
          <p:nvSpPr>
            <p:cNvPr id="56" name="Oval 55">
              <a:extLst>
                <a:ext uri="{FF2B5EF4-FFF2-40B4-BE49-F238E27FC236}">
                  <a16:creationId xmlns:a16="http://schemas.microsoft.com/office/drawing/2014/main" id="{B7063CDD-BF52-40F6-8A35-C304E87B2AA0}"/>
                </a:ext>
              </a:extLst>
            </p:cNvPr>
            <p:cNvSpPr/>
            <p:nvPr/>
          </p:nvSpPr>
          <p:spPr>
            <a:xfrm>
              <a:off x="8537539" y="4957227"/>
              <a:ext cx="360556" cy="370700"/>
            </a:xfrm>
            <a:prstGeom prst="ellipse">
              <a:avLst/>
            </a:prstGeom>
            <a:solidFill>
              <a:srgbClr val="FF0066"/>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F</a:t>
              </a:r>
            </a:p>
          </p:txBody>
        </p:sp>
        <p:sp>
          <p:nvSpPr>
            <p:cNvPr id="57" name="Oval 56">
              <a:extLst>
                <a:ext uri="{FF2B5EF4-FFF2-40B4-BE49-F238E27FC236}">
                  <a16:creationId xmlns:a16="http://schemas.microsoft.com/office/drawing/2014/main" id="{01C07B81-995F-485A-B958-131E8D371E91}"/>
                </a:ext>
              </a:extLst>
            </p:cNvPr>
            <p:cNvSpPr/>
            <p:nvPr/>
          </p:nvSpPr>
          <p:spPr>
            <a:xfrm>
              <a:off x="8533974" y="4122911"/>
              <a:ext cx="360556" cy="370700"/>
            </a:xfrm>
            <a:prstGeom prst="ellipse">
              <a:avLst/>
            </a:prstGeom>
            <a:solidFill>
              <a:srgbClr val="008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C</a:t>
              </a:r>
            </a:p>
          </p:txBody>
        </p:sp>
        <p:cxnSp>
          <p:nvCxnSpPr>
            <p:cNvPr id="59" name="Straight Arrow Connector 58">
              <a:extLst>
                <a:ext uri="{FF2B5EF4-FFF2-40B4-BE49-F238E27FC236}">
                  <a16:creationId xmlns:a16="http://schemas.microsoft.com/office/drawing/2014/main" id="{E21745F2-7FB6-4E23-BD1E-96358680CE83}"/>
                </a:ext>
              </a:extLst>
            </p:cNvPr>
            <p:cNvCxnSpPr>
              <a:cxnSpLocks/>
              <a:stCxn id="57" idx="2"/>
              <a:endCxn id="58" idx="3"/>
            </p:cNvCxnSpPr>
            <p:nvPr/>
          </p:nvCxnSpPr>
          <p:spPr>
            <a:xfrm flipH="1">
              <a:off x="8302249" y="4308261"/>
              <a:ext cx="231725" cy="464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0" name="Straight Arrow Connector 59">
              <a:extLst>
                <a:ext uri="{FF2B5EF4-FFF2-40B4-BE49-F238E27FC236}">
                  <a16:creationId xmlns:a16="http://schemas.microsoft.com/office/drawing/2014/main" id="{BBDD7A97-901B-4F2B-8601-6F049AC9223F}"/>
                </a:ext>
              </a:extLst>
            </p:cNvPr>
            <p:cNvCxnSpPr>
              <a:cxnSpLocks/>
              <a:stCxn id="56" idx="2"/>
              <a:endCxn id="68" idx="3"/>
            </p:cNvCxnSpPr>
            <p:nvPr/>
          </p:nvCxnSpPr>
          <p:spPr>
            <a:xfrm flipH="1">
              <a:off x="8310659" y="5142577"/>
              <a:ext cx="226880" cy="151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1" name="Straight Arrow Connector 60">
              <a:extLst>
                <a:ext uri="{FF2B5EF4-FFF2-40B4-BE49-F238E27FC236}">
                  <a16:creationId xmlns:a16="http://schemas.microsoft.com/office/drawing/2014/main" id="{C1975E65-FA12-4D7D-B7C6-88300DD64850}"/>
                </a:ext>
              </a:extLst>
            </p:cNvPr>
            <p:cNvCxnSpPr>
              <a:cxnSpLocks/>
              <a:stCxn id="55" idx="2"/>
              <a:endCxn id="71" idx="3"/>
            </p:cNvCxnSpPr>
            <p:nvPr/>
          </p:nvCxnSpPr>
          <p:spPr>
            <a:xfrm flipH="1">
              <a:off x="8308966" y="5911360"/>
              <a:ext cx="228573" cy="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2" name="Straight Arrow Connector 61">
              <a:extLst>
                <a:ext uri="{FF2B5EF4-FFF2-40B4-BE49-F238E27FC236}">
                  <a16:creationId xmlns:a16="http://schemas.microsoft.com/office/drawing/2014/main" id="{7B39CCE9-5239-4DA4-97F5-DBAFCC83885E}"/>
                </a:ext>
              </a:extLst>
            </p:cNvPr>
            <p:cNvCxnSpPr>
              <a:cxnSpLocks/>
              <a:stCxn id="69" idx="1"/>
              <a:endCxn id="54" idx="7"/>
            </p:cNvCxnSpPr>
            <p:nvPr/>
          </p:nvCxnSpPr>
          <p:spPr>
            <a:xfrm flipH="1">
              <a:off x="6842903" y="4312905"/>
              <a:ext cx="323218" cy="281502"/>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3" name="Straight Arrow Connector 62">
              <a:extLst>
                <a:ext uri="{FF2B5EF4-FFF2-40B4-BE49-F238E27FC236}">
                  <a16:creationId xmlns:a16="http://schemas.microsoft.com/office/drawing/2014/main" id="{FFBBD79B-58D5-42C6-BADB-9E881C85CA47}"/>
                </a:ext>
              </a:extLst>
            </p:cNvPr>
            <p:cNvCxnSpPr>
              <a:cxnSpLocks/>
              <a:stCxn id="74" idx="1"/>
              <a:endCxn id="53" idx="6"/>
            </p:cNvCxnSpPr>
            <p:nvPr/>
          </p:nvCxnSpPr>
          <p:spPr>
            <a:xfrm flipH="1" flipV="1">
              <a:off x="6886206" y="5469695"/>
              <a:ext cx="296031" cy="242"/>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4" name="Straight Arrow Connector 63">
              <a:extLst>
                <a:ext uri="{FF2B5EF4-FFF2-40B4-BE49-F238E27FC236}">
                  <a16:creationId xmlns:a16="http://schemas.microsoft.com/office/drawing/2014/main" id="{BDCB3779-1A1C-4304-8578-B87FA5EC5FB7}"/>
                </a:ext>
              </a:extLst>
            </p:cNvPr>
            <p:cNvCxnSpPr>
              <a:cxnSpLocks/>
              <a:stCxn id="54" idx="2"/>
              <a:endCxn id="75" idx="3"/>
            </p:cNvCxnSpPr>
            <p:nvPr/>
          </p:nvCxnSpPr>
          <p:spPr>
            <a:xfrm flipH="1" flipV="1">
              <a:off x="6096180" y="4721399"/>
              <a:ext cx="438969" cy="407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5" name="Straight Arrow Connector 64">
              <a:extLst>
                <a:ext uri="{FF2B5EF4-FFF2-40B4-BE49-F238E27FC236}">
                  <a16:creationId xmlns:a16="http://schemas.microsoft.com/office/drawing/2014/main" id="{AC2D2BE4-74CD-4C77-8695-7ED606769F8C}"/>
                </a:ext>
              </a:extLst>
            </p:cNvPr>
            <p:cNvCxnSpPr>
              <a:cxnSpLocks/>
              <a:stCxn id="53" idx="2"/>
              <a:endCxn id="76" idx="3"/>
            </p:cNvCxnSpPr>
            <p:nvPr/>
          </p:nvCxnSpPr>
          <p:spPr>
            <a:xfrm flipH="1" flipV="1">
              <a:off x="6103937" y="5464009"/>
              <a:ext cx="421713" cy="5686"/>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6" name="Straight Arrow Connector 65">
              <a:extLst>
                <a:ext uri="{FF2B5EF4-FFF2-40B4-BE49-F238E27FC236}">
                  <a16:creationId xmlns:a16="http://schemas.microsoft.com/office/drawing/2014/main" id="{F2608C95-FE51-49DB-B80E-30A0F11C9ED8}"/>
                </a:ext>
              </a:extLst>
            </p:cNvPr>
            <p:cNvCxnSpPr>
              <a:cxnSpLocks/>
              <a:stCxn id="52" idx="2"/>
              <a:endCxn id="77" idx="3"/>
            </p:cNvCxnSpPr>
            <p:nvPr/>
          </p:nvCxnSpPr>
          <p:spPr>
            <a:xfrm flipH="1" flipV="1">
              <a:off x="6113655" y="6190314"/>
              <a:ext cx="421494" cy="471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7" name="Straight Arrow Connector 66">
              <a:extLst>
                <a:ext uri="{FF2B5EF4-FFF2-40B4-BE49-F238E27FC236}">
                  <a16:creationId xmlns:a16="http://schemas.microsoft.com/office/drawing/2014/main" id="{B839C017-CCA0-472D-87ED-87B61FE6FBCF}"/>
                </a:ext>
              </a:extLst>
            </p:cNvPr>
            <p:cNvCxnSpPr>
              <a:cxnSpLocks/>
              <a:stCxn id="78" idx="1"/>
              <a:endCxn id="51" idx="6"/>
            </p:cNvCxnSpPr>
            <p:nvPr/>
          </p:nvCxnSpPr>
          <p:spPr>
            <a:xfrm flipH="1" flipV="1">
              <a:off x="4279179" y="5455531"/>
              <a:ext cx="400701" cy="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69" name="Rectangle 68">
              <a:extLst>
                <a:ext uri="{FF2B5EF4-FFF2-40B4-BE49-F238E27FC236}">
                  <a16:creationId xmlns:a16="http://schemas.microsoft.com/office/drawing/2014/main" id="{10F34016-C97E-46B0-9087-62B5CB8B5B8F}"/>
                </a:ext>
              </a:extLst>
            </p:cNvPr>
            <p:cNvSpPr/>
            <p:nvPr/>
          </p:nvSpPr>
          <p:spPr>
            <a:xfrm>
              <a:off x="7166121" y="4009782"/>
              <a:ext cx="520388" cy="606245"/>
            </a:xfrm>
            <a:prstGeom prst="rect">
              <a:avLst/>
            </a:prstGeom>
            <a:solidFill>
              <a:schemeClr val="tx2">
                <a:lumMod val="40000"/>
                <a:lumOff val="60000"/>
              </a:schemeClr>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70" name="Straight Arrow Connector 69">
              <a:extLst>
                <a:ext uri="{FF2B5EF4-FFF2-40B4-BE49-F238E27FC236}">
                  <a16:creationId xmlns:a16="http://schemas.microsoft.com/office/drawing/2014/main" id="{219A1F1A-5B80-4782-9D27-D5EB82C26638}"/>
                </a:ext>
              </a:extLst>
            </p:cNvPr>
            <p:cNvCxnSpPr>
              <a:cxnSpLocks/>
              <a:stCxn id="58" idx="1"/>
              <a:endCxn id="69" idx="3"/>
            </p:cNvCxnSpPr>
            <p:nvPr/>
          </p:nvCxnSpPr>
          <p:spPr>
            <a:xfrm flipH="1">
              <a:off x="7686509" y="4312905"/>
              <a:ext cx="387233"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72" name="Straight Arrow Connector 71">
              <a:extLst>
                <a:ext uri="{FF2B5EF4-FFF2-40B4-BE49-F238E27FC236}">
                  <a16:creationId xmlns:a16="http://schemas.microsoft.com/office/drawing/2014/main" id="{E7CACE3E-8AFD-442D-B6E3-BD1D605B3A16}"/>
                </a:ext>
              </a:extLst>
            </p:cNvPr>
            <p:cNvCxnSpPr>
              <a:cxnSpLocks/>
              <a:stCxn id="68" idx="1"/>
              <a:endCxn id="74" idx="3"/>
            </p:cNvCxnSpPr>
            <p:nvPr/>
          </p:nvCxnSpPr>
          <p:spPr>
            <a:xfrm flipH="1">
              <a:off x="7702625" y="5144094"/>
              <a:ext cx="379527" cy="32584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73" name="Straight Arrow Connector 72">
              <a:extLst>
                <a:ext uri="{FF2B5EF4-FFF2-40B4-BE49-F238E27FC236}">
                  <a16:creationId xmlns:a16="http://schemas.microsoft.com/office/drawing/2014/main" id="{B95F99DA-356B-4418-A21F-FA3544B9198D}"/>
                </a:ext>
              </a:extLst>
            </p:cNvPr>
            <p:cNvCxnSpPr>
              <a:cxnSpLocks/>
              <a:stCxn id="71" idx="1"/>
              <a:endCxn id="74" idx="3"/>
            </p:cNvCxnSpPr>
            <p:nvPr/>
          </p:nvCxnSpPr>
          <p:spPr>
            <a:xfrm flipH="1" flipV="1">
              <a:off x="7702625" y="5469937"/>
              <a:ext cx="377834" cy="44142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74" name="Rectangle 73">
              <a:extLst>
                <a:ext uri="{FF2B5EF4-FFF2-40B4-BE49-F238E27FC236}">
                  <a16:creationId xmlns:a16="http://schemas.microsoft.com/office/drawing/2014/main" id="{B21D6D0D-C083-4794-A91A-E6307019636C}"/>
                </a:ext>
              </a:extLst>
            </p:cNvPr>
            <p:cNvSpPr/>
            <p:nvPr/>
          </p:nvSpPr>
          <p:spPr>
            <a:xfrm>
              <a:off x="7182237" y="5166814"/>
              <a:ext cx="520388" cy="606245"/>
            </a:xfrm>
            <a:prstGeom prst="rect">
              <a:avLst/>
            </a:prstGeom>
            <a:solidFill>
              <a:schemeClr val="tx2">
                <a:lumMod val="40000"/>
                <a:lumOff val="60000"/>
              </a:schemeClr>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6" name="Rectangle 75">
              <a:extLst>
                <a:ext uri="{FF2B5EF4-FFF2-40B4-BE49-F238E27FC236}">
                  <a16:creationId xmlns:a16="http://schemas.microsoft.com/office/drawing/2014/main" id="{F4A3AABE-EBE0-4797-9E72-9D2A8F1D53B4}"/>
                </a:ext>
              </a:extLst>
            </p:cNvPr>
            <p:cNvSpPr/>
            <p:nvPr/>
          </p:nvSpPr>
          <p:spPr>
            <a:xfrm>
              <a:off x="5875430" y="5160886"/>
              <a:ext cx="228507" cy="606245"/>
            </a:xfrm>
            <a:prstGeom prst="rect">
              <a:avLst/>
            </a:prstGeom>
            <a:solidFill>
              <a:schemeClr val="accent6">
                <a:lumMod val="60000"/>
                <a:lumOff val="40000"/>
              </a:schemeClr>
            </a:solidFill>
            <a:ln w="38100">
              <a:solidFill>
                <a:schemeClr val="accent6">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8" name="Rectangle 77">
              <a:extLst>
                <a:ext uri="{FF2B5EF4-FFF2-40B4-BE49-F238E27FC236}">
                  <a16:creationId xmlns:a16="http://schemas.microsoft.com/office/drawing/2014/main" id="{D115BB76-A768-456D-8B07-D51D04F4DA35}"/>
                </a:ext>
              </a:extLst>
            </p:cNvPr>
            <p:cNvSpPr/>
            <p:nvPr/>
          </p:nvSpPr>
          <p:spPr>
            <a:xfrm>
              <a:off x="4679880" y="5152409"/>
              <a:ext cx="520388" cy="606245"/>
            </a:xfrm>
            <a:prstGeom prst="rect">
              <a:avLst/>
            </a:prstGeom>
            <a:solidFill>
              <a:schemeClr val="tx2">
                <a:lumMod val="40000"/>
                <a:lumOff val="60000"/>
              </a:schemeClr>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79" name="Straight Arrow Connector 78">
              <a:extLst>
                <a:ext uri="{FF2B5EF4-FFF2-40B4-BE49-F238E27FC236}">
                  <a16:creationId xmlns:a16="http://schemas.microsoft.com/office/drawing/2014/main" id="{31D996B4-DDE4-48DC-B6D5-40ED12E7DEF4}"/>
                </a:ext>
              </a:extLst>
            </p:cNvPr>
            <p:cNvCxnSpPr>
              <a:cxnSpLocks/>
              <a:stCxn id="76" idx="1"/>
              <a:endCxn id="78" idx="3"/>
            </p:cNvCxnSpPr>
            <p:nvPr/>
          </p:nvCxnSpPr>
          <p:spPr>
            <a:xfrm flipH="1" flipV="1">
              <a:off x="5200268" y="5455532"/>
              <a:ext cx="675162" cy="847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80" name="Straight Arrow Connector 79">
              <a:extLst>
                <a:ext uri="{FF2B5EF4-FFF2-40B4-BE49-F238E27FC236}">
                  <a16:creationId xmlns:a16="http://schemas.microsoft.com/office/drawing/2014/main" id="{851630F0-A3E8-4582-B7C5-9AD0F9AF3BD5}"/>
                </a:ext>
              </a:extLst>
            </p:cNvPr>
            <p:cNvCxnSpPr>
              <a:cxnSpLocks/>
              <a:stCxn id="75" idx="1"/>
              <a:endCxn id="78" idx="3"/>
            </p:cNvCxnSpPr>
            <p:nvPr/>
          </p:nvCxnSpPr>
          <p:spPr>
            <a:xfrm flipH="1">
              <a:off x="5200268" y="4721399"/>
              <a:ext cx="667405" cy="73413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81" name="Straight Arrow Connector 80">
              <a:extLst>
                <a:ext uri="{FF2B5EF4-FFF2-40B4-BE49-F238E27FC236}">
                  <a16:creationId xmlns:a16="http://schemas.microsoft.com/office/drawing/2014/main" id="{3CAAF2A1-D53F-4CF4-9BB1-08FDDC1236D0}"/>
                </a:ext>
              </a:extLst>
            </p:cNvPr>
            <p:cNvCxnSpPr>
              <a:cxnSpLocks/>
              <a:stCxn id="77" idx="1"/>
              <a:endCxn id="78" idx="3"/>
            </p:cNvCxnSpPr>
            <p:nvPr/>
          </p:nvCxnSpPr>
          <p:spPr>
            <a:xfrm flipH="1" flipV="1">
              <a:off x="5200268" y="5455532"/>
              <a:ext cx="684880" cy="734782"/>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75" name="Rectangle 74">
              <a:extLst>
                <a:ext uri="{FF2B5EF4-FFF2-40B4-BE49-F238E27FC236}">
                  <a16:creationId xmlns:a16="http://schemas.microsoft.com/office/drawing/2014/main" id="{60E033FD-93B1-4F61-9BD1-B7899116AE71}"/>
                </a:ext>
              </a:extLst>
            </p:cNvPr>
            <p:cNvSpPr/>
            <p:nvPr/>
          </p:nvSpPr>
          <p:spPr>
            <a:xfrm>
              <a:off x="5867673" y="4418276"/>
              <a:ext cx="228507" cy="606245"/>
            </a:xfrm>
            <a:prstGeom prst="rect">
              <a:avLst/>
            </a:prstGeom>
            <a:solidFill>
              <a:schemeClr val="accent2">
                <a:lumMod val="60000"/>
                <a:lumOff val="40000"/>
              </a:schemeClr>
            </a:solidFill>
            <a:ln w="38100">
              <a:solidFill>
                <a:schemeClr val="accent2">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7" name="Rectangle 76">
              <a:extLst>
                <a:ext uri="{FF2B5EF4-FFF2-40B4-BE49-F238E27FC236}">
                  <a16:creationId xmlns:a16="http://schemas.microsoft.com/office/drawing/2014/main" id="{2A14BFFA-4775-4B0B-94FA-A93FB58DFCA5}"/>
                </a:ext>
              </a:extLst>
            </p:cNvPr>
            <p:cNvSpPr/>
            <p:nvPr/>
          </p:nvSpPr>
          <p:spPr>
            <a:xfrm>
              <a:off x="5885148" y="5887191"/>
              <a:ext cx="228507" cy="606245"/>
            </a:xfrm>
            <a:prstGeom prst="rect">
              <a:avLst/>
            </a:prstGeom>
            <a:solidFill>
              <a:schemeClr val="accent2">
                <a:lumMod val="60000"/>
                <a:lumOff val="40000"/>
              </a:schemeClr>
            </a:solidFill>
            <a:ln w="38100">
              <a:solidFill>
                <a:schemeClr val="accent2">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8" name="Rectangle 57">
              <a:extLst>
                <a:ext uri="{FF2B5EF4-FFF2-40B4-BE49-F238E27FC236}">
                  <a16:creationId xmlns:a16="http://schemas.microsoft.com/office/drawing/2014/main" id="{6B7FD041-A3F9-4467-9BE3-3E41EFBC7525}"/>
                </a:ext>
              </a:extLst>
            </p:cNvPr>
            <p:cNvSpPr/>
            <p:nvPr/>
          </p:nvSpPr>
          <p:spPr>
            <a:xfrm>
              <a:off x="8073742" y="4009782"/>
              <a:ext cx="228507" cy="606245"/>
            </a:xfrm>
            <a:prstGeom prst="rect">
              <a:avLst/>
            </a:prstGeom>
            <a:solidFill>
              <a:schemeClr val="accent1">
                <a:lumMod val="60000"/>
                <a:lumOff val="40000"/>
              </a:schemeClr>
            </a:solidFill>
            <a:ln w="38100">
              <a:solidFill>
                <a:schemeClr val="accent1">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8" name="Rectangle 67">
              <a:extLst>
                <a:ext uri="{FF2B5EF4-FFF2-40B4-BE49-F238E27FC236}">
                  <a16:creationId xmlns:a16="http://schemas.microsoft.com/office/drawing/2014/main" id="{E072F78C-D2B6-4357-A8C0-0C341827D5C8}"/>
                </a:ext>
              </a:extLst>
            </p:cNvPr>
            <p:cNvSpPr/>
            <p:nvPr/>
          </p:nvSpPr>
          <p:spPr>
            <a:xfrm>
              <a:off x="8082152" y="4840971"/>
              <a:ext cx="228507" cy="606245"/>
            </a:xfrm>
            <a:prstGeom prst="rect">
              <a:avLst/>
            </a:prstGeom>
            <a:solidFill>
              <a:schemeClr val="accent6">
                <a:lumMod val="60000"/>
                <a:lumOff val="40000"/>
              </a:schemeClr>
            </a:solidFill>
            <a:ln w="38100">
              <a:solidFill>
                <a:schemeClr val="accent6">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1" name="Rectangle 70">
              <a:extLst>
                <a:ext uri="{FF2B5EF4-FFF2-40B4-BE49-F238E27FC236}">
                  <a16:creationId xmlns:a16="http://schemas.microsoft.com/office/drawing/2014/main" id="{8375CF9F-E0CD-4ABD-9D25-78FC4BAC68FD}"/>
                </a:ext>
              </a:extLst>
            </p:cNvPr>
            <p:cNvSpPr/>
            <p:nvPr/>
          </p:nvSpPr>
          <p:spPr>
            <a:xfrm>
              <a:off x="8080459" y="5608238"/>
              <a:ext cx="228507" cy="606245"/>
            </a:xfrm>
            <a:prstGeom prst="rect">
              <a:avLst/>
            </a:prstGeom>
            <a:solidFill>
              <a:schemeClr val="accent1">
                <a:lumMod val="60000"/>
                <a:lumOff val="40000"/>
              </a:schemeClr>
            </a:solidFill>
            <a:ln w="38100">
              <a:solidFill>
                <a:schemeClr val="accent1">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82" name="Group 81">
            <a:extLst>
              <a:ext uri="{FF2B5EF4-FFF2-40B4-BE49-F238E27FC236}">
                <a16:creationId xmlns:a16="http://schemas.microsoft.com/office/drawing/2014/main" id="{6D1B8183-8D20-48F2-9083-D6543EE3F6C7}"/>
              </a:ext>
            </a:extLst>
          </p:cNvPr>
          <p:cNvGrpSpPr/>
          <p:nvPr/>
        </p:nvGrpSpPr>
        <p:grpSpPr>
          <a:xfrm>
            <a:off x="5720065" y="5518902"/>
            <a:ext cx="2438400" cy="1043516"/>
            <a:chOff x="5720099" y="5246063"/>
            <a:chExt cx="2438400" cy="1043516"/>
          </a:xfrm>
        </p:grpSpPr>
        <p:cxnSp>
          <p:nvCxnSpPr>
            <p:cNvPr id="83" name="Straight Arrow Connector 82">
              <a:extLst>
                <a:ext uri="{FF2B5EF4-FFF2-40B4-BE49-F238E27FC236}">
                  <a16:creationId xmlns:a16="http://schemas.microsoft.com/office/drawing/2014/main" id="{B0D2E013-0943-4C2D-A5A0-1E372EF87897}"/>
                </a:ext>
              </a:extLst>
            </p:cNvPr>
            <p:cNvCxnSpPr>
              <a:cxnSpLocks/>
              <a:stCxn id="84" idx="0"/>
              <a:endCxn id="77" idx="2"/>
            </p:cNvCxnSpPr>
            <p:nvPr/>
          </p:nvCxnSpPr>
          <p:spPr>
            <a:xfrm flipH="1" flipV="1">
              <a:off x="6017289" y="5246063"/>
              <a:ext cx="922010" cy="602404"/>
            </a:xfrm>
            <a:prstGeom prst="straightConnector1">
              <a:avLst/>
            </a:prstGeom>
            <a:ln w="28575">
              <a:solidFill>
                <a:srgbClr val="D60093"/>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B3A359A4-5F89-4C4F-9309-F403D14E807C}"/>
                </a:ext>
              </a:extLst>
            </p:cNvPr>
            <p:cNvSpPr txBox="1"/>
            <p:nvPr/>
          </p:nvSpPr>
          <p:spPr>
            <a:xfrm>
              <a:off x="5720099" y="5848467"/>
              <a:ext cx="2438400" cy="441112"/>
            </a:xfrm>
            <a:prstGeom prst="rect">
              <a:avLst/>
            </a:prstGeom>
            <a:noFill/>
            <a:ln>
              <a:noFill/>
            </a:ln>
          </p:spPr>
          <p:txBody>
            <a:bodyPr wrap="none" lIns="91425" tIns="91425" rIns="91425" bIns="91425" rtlCol="0" anchor="t" anchorCtr="0">
              <a:noAutofit/>
            </a:bodyPr>
            <a:lstStyle/>
            <a:p>
              <a:r>
                <a:rPr lang="en-US" sz="2800" b="1" dirty="0">
                  <a:solidFill>
                    <a:srgbClr val="D60093"/>
                  </a:solidFill>
                  <a:latin typeface="Calibri" charset="0"/>
                  <a:ea typeface="Calibri" charset="0"/>
                  <a:cs typeface="Calibri" charset="0"/>
                  <a:sym typeface="Open Sans"/>
                </a:rPr>
                <a:t>Neural networks</a:t>
              </a:r>
            </a:p>
          </p:txBody>
        </p:sp>
      </p:grpSp>
      <p:grpSp>
        <p:nvGrpSpPr>
          <p:cNvPr id="90" name="Group 89">
            <a:extLst>
              <a:ext uri="{FF2B5EF4-FFF2-40B4-BE49-F238E27FC236}">
                <a16:creationId xmlns:a16="http://schemas.microsoft.com/office/drawing/2014/main" id="{DD0A9B59-379E-4BD2-9FA9-A4D93242B49D}"/>
              </a:ext>
            </a:extLst>
          </p:cNvPr>
          <p:cNvGrpSpPr/>
          <p:nvPr/>
        </p:nvGrpSpPr>
        <p:grpSpPr>
          <a:xfrm>
            <a:off x="4957927" y="2329266"/>
            <a:ext cx="2762551" cy="1848609"/>
            <a:chOff x="5076694" y="2466861"/>
            <a:chExt cx="2762551" cy="1848609"/>
          </a:xfrm>
        </p:grpSpPr>
        <p:sp>
          <p:nvSpPr>
            <p:cNvPr id="91" name="TextBox 90">
              <a:extLst>
                <a:ext uri="{FF2B5EF4-FFF2-40B4-BE49-F238E27FC236}">
                  <a16:creationId xmlns:a16="http://schemas.microsoft.com/office/drawing/2014/main" id="{70CA4F9D-88A0-4E8F-9976-7E06E809AB39}"/>
                </a:ext>
              </a:extLst>
            </p:cNvPr>
            <p:cNvSpPr txBox="1"/>
            <p:nvPr/>
          </p:nvSpPr>
          <p:spPr>
            <a:xfrm>
              <a:off x="5400845" y="2466861"/>
              <a:ext cx="2438400" cy="419352"/>
            </a:xfrm>
            <a:prstGeom prst="rect">
              <a:avLst/>
            </a:prstGeom>
            <a:noFill/>
            <a:ln>
              <a:noFill/>
            </a:ln>
          </p:spPr>
          <p:txBody>
            <a:bodyPr wrap="none" lIns="91425" tIns="91425" rIns="91425" bIns="91425" rtlCol="0" anchor="t" anchorCtr="0">
              <a:noAutofit/>
            </a:bodyPr>
            <a:lstStyle/>
            <a:p>
              <a:r>
                <a:rPr lang="en-US" altLang="zh-CN" sz="2800" b="1">
                  <a:solidFill>
                    <a:schemeClr val="accent4"/>
                  </a:solidFill>
                  <a:latin typeface="Calibri" charset="0"/>
                  <a:ea typeface="Calibri" charset="0"/>
                  <a:cs typeface="Calibri" charset="0"/>
                  <a:sym typeface="Open Sans"/>
                </a:rPr>
                <a:t>Aggregation</a:t>
              </a:r>
              <a:endParaRPr lang="en-US" sz="2800" b="1">
                <a:solidFill>
                  <a:schemeClr val="accent4"/>
                </a:solidFill>
                <a:latin typeface="Calibri" charset="0"/>
                <a:ea typeface="Calibri" charset="0"/>
                <a:cs typeface="Calibri" charset="0"/>
                <a:sym typeface="Open Sans"/>
              </a:endParaRPr>
            </a:p>
          </p:txBody>
        </p:sp>
        <p:cxnSp>
          <p:nvCxnSpPr>
            <p:cNvPr id="92" name="Straight Arrow Connector 91">
              <a:extLst>
                <a:ext uri="{FF2B5EF4-FFF2-40B4-BE49-F238E27FC236}">
                  <a16:creationId xmlns:a16="http://schemas.microsoft.com/office/drawing/2014/main" id="{AAA82612-9EA8-41F7-A030-8EAE0A9D6E83}"/>
                </a:ext>
              </a:extLst>
            </p:cNvPr>
            <p:cNvCxnSpPr>
              <a:cxnSpLocks/>
              <a:endCxn id="78" idx="0"/>
            </p:cNvCxnSpPr>
            <p:nvPr/>
          </p:nvCxnSpPr>
          <p:spPr>
            <a:xfrm flipH="1">
              <a:off x="5076694" y="3057776"/>
              <a:ext cx="1406256" cy="1257694"/>
            </a:xfrm>
            <a:prstGeom prst="straightConnector1">
              <a:avLst/>
            </a:prstGeom>
            <a:ln w="28575">
              <a:solidFill>
                <a:schemeClr val="accent4"/>
              </a:solidFill>
              <a:prstDash val="sysDash"/>
              <a:tailEnd type="triangle"/>
            </a:ln>
          </p:spPr>
          <p:style>
            <a:lnRef idx="1">
              <a:schemeClr val="accent1"/>
            </a:lnRef>
            <a:fillRef idx="0">
              <a:schemeClr val="accent1"/>
            </a:fillRef>
            <a:effectRef idx="0">
              <a:schemeClr val="accent1"/>
            </a:effectRef>
            <a:fontRef idx="minor">
              <a:schemeClr val="tx1"/>
            </a:fontRef>
          </p:style>
        </p:cxnSp>
      </p:grpSp>
      <p:grpSp>
        <p:nvGrpSpPr>
          <p:cNvPr id="118" name="Group 117">
            <a:extLst>
              <a:ext uri="{FF2B5EF4-FFF2-40B4-BE49-F238E27FC236}">
                <a16:creationId xmlns:a16="http://schemas.microsoft.com/office/drawing/2014/main" id="{10FDCAA2-1C44-6143-BA28-B4537E0059ED}"/>
              </a:ext>
            </a:extLst>
          </p:cNvPr>
          <p:cNvGrpSpPr/>
          <p:nvPr/>
        </p:nvGrpSpPr>
        <p:grpSpPr>
          <a:xfrm>
            <a:off x="350663" y="3354358"/>
            <a:ext cx="3371748" cy="2683602"/>
            <a:chOff x="2855877" y="2506567"/>
            <a:chExt cx="3371748" cy="2683602"/>
          </a:xfrm>
        </p:grpSpPr>
        <p:sp>
          <p:nvSpPr>
            <p:cNvPr id="119" name="Oval 118">
              <a:extLst>
                <a:ext uri="{FF2B5EF4-FFF2-40B4-BE49-F238E27FC236}">
                  <a16:creationId xmlns:a16="http://schemas.microsoft.com/office/drawing/2014/main" id="{5D9D90EC-C804-7E40-BF7E-7F647DE12603}"/>
                </a:ext>
              </a:extLst>
            </p:cNvPr>
            <p:cNvSpPr/>
            <p:nvPr/>
          </p:nvSpPr>
          <p:spPr>
            <a:xfrm>
              <a:off x="3695700" y="3152707"/>
              <a:ext cx="360556" cy="370700"/>
            </a:xfrm>
            <a:prstGeom prst="ellipse">
              <a:avLst/>
            </a:prstGeom>
            <a:solidFill>
              <a:schemeClr val="accent1">
                <a:lumMod val="75000"/>
              </a:scheme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A</a:t>
              </a:r>
            </a:p>
          </p:txBody>
        </p:sp>
        <p:cxnSp>
          <p:nvCxnSpPr>
            <p:cNvPr id="120" name="Straight Arrow Connector 119">
              <a:extLst>
                <a:ext uri="{FF2B5EF4-FFF2-40B4-BE49-F238E27FC236}">
                  <a16:creationId xmlns:a16="http://schemas.microsoft.com/office/drawing/2014/main" id="{17960EB2-5F37-4540-8607-0AB5CE8E4A50}"/>
                </a:ext>
              </a:extLst>
            </p:cNvPr>
            <p:cNvCxnSpPr>
              <a:cxnSpLocks/>
              <a:stCxn id="136" idx="0"/>
              <a:endCxn id="137" idx="5"/>
            </p:cNvCxnSpPr>
            <p:nvPr/>
          </p:nvCxnSpPr>
          <p:spPr>
            <a:xfrm flipH="1" flipV="1">
              <a:off x="5371337" y="2935335"/>
              <a:ext cx="151305" cy="398741"/>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121" name="Straight Arrow Connector 120">
              <a:extLst>
                <a:ext uri="{FF2B5EF4-FFF2-40B4-BE49-F238E27FC236}">
                  <a16:creationId xmlns:a16="http://schemas.microsoft.com/office/drawing/2014/main" id="{DB73AD4E-21EA-A942-86AF-788A35658B07}"/>
                </a:ext>
              </a:extLst>
            </p:cNvPr>
            <p:cNvCxnSpPr>
              <a:cxnSpLocks/>
              <a:stCxn id="137" idx="2"/>
              <a:endCxn id="119" idx="6"/>
            </p:cNvCxnSpPr>
            <p:nvPr/>
          </p:nvCxnSpPr>
          <p:spPr>
            <a:xfrm flipH="1">
              <a:off x="4056256" y="2804273"/>
              <a:ext cx="1007327" cy="533784"/>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122" name="Straight Arrow Connector 121">
              <a:extLst>
                <a:ext uri="{FF2B5EF4-FFF2-40B4-BE49-F238E27FC236}">
                  <a16:creationId xmlns:a16="http://schemas.microsoft.com/office/drawing/2014/main" id="{B2C65925-EB14-D24D-93FC-210A431439B9}"/>
                </a:ext>
              </a:extLst>
            </p:cNvPr>
            <p:cNvCxnSpPr>
              <a:cxnSpLocks/>
              <a:stCxn id="140" idx="0"/>
              <a:endCxn id="119" idx="3"/>
            </p:cNvCxnSpPr>
            <p:nvPr/>
          </p:nvCxnSpPr>
          <p:spPr>
            <a:xfrm flipV="1">
              <a:off x="3110261" y="3469119"/>
              <a:ext cx="638241" cy="715158"/>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123" name="Straight Arrow Connector 122">
              <a:extLst>
                <a:ext uri="{FF2B5EF4-FFF2-40B4-BE49-F238E27FC236}">
                  <a16:creationId xmlns:a16="http://schemas.microsoft.com/office/drawing/2014/main" id="{C137EA71-2CE6-F341-9FB7-AFF07467189C}"/>
                </a:ext>
              </a:extLst>
            </p:cNvPr>
            <p:cNvCxnSpPr>
              <a:cxnSpLocks/>
              <a:stCxn id="136" idx="2"/>
              <a:endCxn id="119" idx="5"/>
            </p:cNvCxnSpPr>
            <p:nvPr/>
          </p:nvCxnSpPr>
          <p:spPr>
            <a:xfrm flipH="1" flipV="1">
              <a:off x="4003454" y="3469119"/>
              <a:ext cx="1338910" cy="50307"/>
            </a:xfrm>
            <a:prstGeom prst="straightConnector1">
              <a:avLst/>
            </a:prstGeom>
            <a:ln w="28575">
              <a:solidFill>
                <a:schemeClr val="accent6"/>
              </a:solidFill>
              <a:tailEnd type="triangle"/>
            </a:ln>
          </p:spPr>
          <p:style>
            <a:lnRef idx="1">
              <a:schemeClr val="dk1"/>
            </a:lnRef>
            <a:fillRef idx="0">
              <a:schemeClr val="dk1"/>
            </a:fillRef>
            <a:effectRef idx="0">
              <a:schemeClr val="dk1"/>
            </a:effectRef>
            <a:fontRef idx="minor">
              <a:schemeClr val="tx1"/>
            </a:fontRef>
          </p:style>
        </p:cxnSp>
        <p:cxnSp>
          <p:nvCxnSpPr>
            <p:cNvPr id="124" name="Straight Arrow Connector 123">
              <a:extLst>
                <a:ext uri="{FF2B5EF4-FFF2-40B4-BE49-F238E27FC236}">
                  <a16:creationId xmlns:a16="http://schemas.microsoft.com/office/drawing/2014/main" id="{FC762A43-604E-9D4E-8188-C5BCD94CC218}"/>
                </a:ext>
              </a:extLst>
            </p:cNvPr>
            <p:cNvCxnSpPr>
              <a:cxnSpLocks/>
              <a:stCxn id="138" idx="7"/>
              <a:endCxn id="136" idx="3"/>
            </p:cNvCxnSpPr>
            <p:nvPr/>
          </p:nvCxnSpPr>
          <p:spPr>
            <a:xfrm flipV="1">
              <a:off x="4837937" y="3650488"/>
              <a:ext cx="557229" cy="588077"/>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125" name="Straight Arrow Connector 124">
              <a:extLst>
                <a:ext uri="{FF2B5EF4-FFF2-40B4-BE49-F238E27FC236}">
                  <a16:creationId xmlns:a16="http://schemas.microsoft.com/office/drawing/2014/main" id="{3F37CA15-1140-B945-9C7C-250DE77586BC}"/>
                </a:ext>
              </a:extLst>
            </p:cNvPr>
            <p:cNvCxnSpPr>
              <a:cxnSpLocks/>
              <a:stCxn id="139" idx="1"/>
              <a:endCxn id="136" idx="4"/>
            </p:cNvCxnSpPr>
            <p:nvPr/>
          </p:nvCxnSpPr>
          <p:spPr>
            <a:xfrm flipH="1" flipV="1">
              <a:off x="5522642" y="3704776"/>
              <a:ext cx="383621" cy="348439"/>
            </a:xfrm>
            <a:prstGeom prst="straightConnector1">
              <a:avLst/>
            </a:prstGeom>
            <a:ln w="28575">
              <a:solidFill>
                <a:schemeClr val="accent3"/>
              </a:solidFill>
              <a:tailEnd type="triangle"/>
            </a:ln>
          </p:spPr>
          <p:style>
            <a:lnRef idx="1">
              <a:schemeClr val="dk1"/>
            </a:lnRef>
            <a:fillRef idx="0">
              <a:schemeClr val="dk1"/>
            </a:fillRef>
            <a:effectRef idx="0">
              <a:schemeClr val="dk1"/>
            </a:effectRef>
            <a:fontRef idx="minor">
              <a:schemeClr val="tx1"/>
            </a:fontRef>
          </p:style>
        </p:cxnSp>
        <p:cxnSp>
          <p:nvCxnSpPr>
            <p:cNvPr id="126" name="Straight Arrow Connector 125">
              <a:extLst>
                <a:ext uri="{FF2B5EF4-FFF2-40B4-BE49-F238E27FC236}">
                  <a16:creationId xmlns:a16="http://schemas.microsoft.com/office/drawing/2014/main" id="{74671790-D266-0E43-A59D-71AA14C8E873}"/>
                </a:ext>
              </a:extLst>
            </p:cNvPr>
            <p:cNvCxnSpPr>
              <a:cxnSpLocks/>
              <a:stCxn id="139" idx="2"/>
              <a:endCxn id="138" idx="6"/>
            </p:cNvCxnSpPr>
            <p:nvPr/>
          </p:nvCxnSpPr>
          <p:spPr>
            <a:xfrm flipH="1">
              <a:off x="4890739" y="4184277"/>
              <a:ext cx="962722" cy="185350"/>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sp>
          <p:nvSpPr>
            <p:cNvPr id="127" name="TextBox 126">
              <a:extLst>
                <a:ext uri="{FF2B5EF4-FFF2-40B4-BE49-F238E27FC236}">
                  <a16:creationId xmlns:a16="http://schemas.microsoft.com/office/drawing/2014/main" id="{199EC02D-A383-FE46-9B75-04BC43D7D7BE}"/>
                </a:ext>
              </a:extLst>
            </p:cNvPr>
            <p:cNvSpPr txBox="1"/>
            <p:nvPr/>
          </p:nvSpPr>
          <p:spPr>
            <a:xfrm>
              <a:off x="3027759" y="2770492"/>
              <a:ext cx="1441485" cy="369332"/>
            </a:xfrm>
            <a:prstGeom prst="rect">
              <a:avLst/>
            </a:prstGeom>
            <a:noFill/>
          </p:spPr>
          <p:txBody>
            <a:bodyPr wrap="none" rtlCol="0">
              <a:spAutoFit/>
            </a:bodyPr>
            <a:lstStyle/>
            <a:p>
              <a:r>
                <a:rPr lang="en-US">
                  <a:latin typeface="Arial" pitchFamily="34" charset="0"/>
                  <a:cs typeface="Arial" pitchFamily="34" charset="0"/>
                </a:rPr>
                <a:t>Target node</a:t>
              </a:r>
            </a:p>
          </p:txBody>
        </p:sp>
        <p:sp>
          <p:nvSpPr>
            <p:cNvPr id="128" name="TextBox 127">
              <a:extLst>
                <a:ext uri="{FF2B5EF4-FFF2-40B4-BE49-F238E27FC236}">
                  <a16:creationId xmlns:a16="http://schemas.microsoft.com/office/drawing/2014/main" id="{87457455-FC8B-A043-A586-40D208DA6E68}"/>
                </a:ext>
              </a:extLst>
            </p:cNvPr>
            <p:cNvSpPr txBox="1"/>
            <p:nvPr/>
          </p:nvSpPr>
          <p:spPr>
            <a:xfrm>
              <a:off x="3939416" y="4820837"/>
              <a:ext cx="1402948" cy="369332"/>
            </a:xfrm>
            <a:prstGeom prst="rect">
              <a:avLst/>
            </a:prstGeom>
            <a:noFill/>
          </p:spPr>
          <p:txBody>
            <a:bodyPr wrap="none" rtlCol="0">
              <a:spAutoFit/>
            </a:bodyPr>
            <a:lstStyle/>
            <a:p>
              <a:r>
                <a:rPr lang="en-US">
                  <a:latin typeface="Arial" pitchFamily="34" charset="0"/>
                  <a:cs typeface="Arial" pitchFamily="34" charset="0"/>
                </a:rPr>
                <a:t>Input graph</a:t>
              </a:r>
            </a:p>
          </p:txBody>
        </p:sp>
        <mc:AlternateContent xmlns:mc="http://schemas.openxmlformats.org/markup-compatibility/2006" xmlns:a14="http://schemas.microsoft.com/office/drawing/2010/main">
          <mc:Choice Requires="a14">
            <p:sp>
              <p:nvSpPr>
                <p:cNvPr id="129" name="TextBox 128">
                  <a:extLst>
                    <a:ext uri="{FF2B5EF4-FFF2-40B4-BE49-F238E27FC236}">
                      <a16:creationId xmlns:a16="http://schemas.microsoft.com/office/drawing/2014/main" id="{CEBBBF35-07DD-9547-8C23-E04210799CE7}"/>
                    </a:ext>
                  </a:extLst>
                </p:cNvPr>
                <p:cNvSpPr txBox="1"/>
                <p:nvPr/>
              </p:nvSpPr>
              <p:spPr>
                <a:xfrm>
                  <a:off x="2855877" y="3492763"/>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129" name="TextBox 128">
                  <a:extLst>
                    <a:ext uri="{FF2B5EF4-FFF2-40B4-BE49-F238E27FC236}">
                      <a16:creationId xmlns:a16="http://schemas.microsoft.com/office/drawing/2014/main" id="{CEBBBF35-07DD-9547-8C23-E04210799CE7}"/>
                    </a:ext>
                  </a:extLst>
                </p:cNvPr>
                <p:cNvSpPr txBox="1">
                  <a:spLocks noRot="1" noChangeAspect="1" noMove="1" noResize="1" noEditPoints="1" noAdjustHandles="1" noChangeArrowheads="1" noChangeShapeType="1" noTextEdit="1"/>
                </p:cNvSpPr>
                <p:nvPr/>
              </p:nvSpPr>
              <p:spPr>
                <a:xfrm>
                  <a:off x="2855877" y="3492763"/>
                  <a:ext cx="532069" cy="477054"/>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0" name="TextBox 129">
                  <a:extLst>
                    <a:ext uri="{FF2B5EF4-FFF2-40B4-BE49-F238E27FC236}">
                      <a16:creationId xmlns:a16="http://schemas.microsoft.com/office/drawing/2014/main" id="{A8EB7E63-ABCE-A443-8377-BA94C1D31D8A}"/>
                    </a:ext>
                  </a:extLst>
                </p:cNvPr>
                <p:cNvSpPr txBox="1"/>
                <p:nvPr/>
              </p:nvSpPr>
              <p:spPr>
                <a:xfrm>
                  <a:off x="4278371" y="2506567"/>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130" name="TextBox 129">
                  <a:extLst>
                    <a:ext uri="{FF2B5EF4-FFF2-40B4-BE49-F238E27FC236}">
                      <a16:creationId xmlns:a16="http://schemas.microsoft.com/office/drawing/2014/main" id="{A8EB7E63-ABCE-A443-8377-BA94C1D31D8A}"/>
                    </a:ext>
                  </a:extLst>
                </p:cNvPr>
                <p:cNvSpPr txBox="1">
                  <a:spLocks noRot="1" noChangeAspect="1" noMove="1" noResize="1" noEditPoints="1" noAdjustHandles="1" noChangeArrowheads="1" noChangeShapeType="1" noTextEdit="1"/>
                </p:cNvSpPr>
                <p:nvPr/>
              </p:nvSpPr>
              <p:spPr>
                <a:xfrm>
                  <a:off x="4278371" y="2506567"/>
                  <a:ext cx="532069" cy="47705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1" name="TextBox 130">
                  <a:extLst>
                    <a:ext uri="{FF2B5EF4-FFF2-40B4-BE49-F238E27FC236}">
                      <a16:creationId xmlns:a16="http://schemas.microsoft.com/office/drawing/2014/main" id="{E1E03B81-1817-7742-AA2E-FFDE152D2461}"/>
                    </a:ext>
                  </a:extLst>
                </p:cNvPr>
                <p:cNvSpPr txBox="1"/>
                <p:nvPr/>
              </p:nvSpPr>
              <p:spPr>
                <a:xfrm>
                  <a:off x="4364010" y="3359827"/>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xmlns="">
            <p:sp>
              <p:nvSpPr>
                <p:cNvPr id="131" name="TextBox 130">
                  <a:extLst>
                    <a:ext uri="{FF2B5EF4-FFF2-40B4-BE49-F238E27FC236}">
                      <a16:creationId xmlns:a16="http://schemas.microsoft.com/office/drawing/2014/main" id="{E1E03B81-1817-7742-AA2E-FFDE152D2461}"/>
                    </a:ext>
                  </a:extLst>
                </p:cNvPr>
                <p:cNvSpPr txBox="1">
                  <a:spLocks noRot="1" noChangeAspect="1" noMove="1" noResize="1" noEditPoints="1" noAdjustHandles="1" noChangeArrowheads="1" noChangeShapeType="1" noTextEdit="1"/>
                </p:cNvSpPr>
                <p:nvPr/>
              </p:nvSpPr>
              <p:spPr>
                <a:xfrm>
                  <a:off x="4364010" y="3359827"/>
                  <a:ext cx="539507" cy="47705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2" name="TextBox 131">
                  <a:extLst>
                    <a:ext uri="{FF2B5EF4-FFF2-40B4-BE49-F238E27FC236}">
                      <a16:creationId xmlns:a16="http://schemas.microsoft.com/office/drawing/2014/main" id="{909EFBC4-05B4-9545-94C4-6250612BE11E}"/>
                    </a:ext>
                  </a:extLst>
                </p:cNvPr>
                <p:cNvSpPr txBox="1"/>
                <p:nvPr/>
              </p:nvSpPr>
              <p:spPr>
                <a:xfrm>
                  <a:off x="5688118" y="3521873"/>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xmlns="">
            <p:sp>
              <p:nvSpPr>
                <p:cNvPr id="132" name="TextBox 131">
                  <a:extLst>
                    <a:ext uri="{FF2B5EF4-FFF2-40B4-BE49-F238E27FC236}">
                      <a16:creationId xmlns:a16="http://schemas.microsoft.com/office/drawing/2014/main" id="{909EFBC4-05B4-9545-94C4-6250612BE11E}"/>
                    </a:ext>
                  </a:extLst>
                </p:cNvPr>
                <p:cNvSpPr txBox="1">
                  <a:spLocks noRot="1" noChangeAspect="1" noMove="1" noResize="1" noEditPoints="1" noAdjustHandles="1" noChangeArrowheads="1" noChangeShapeType="1" noTextEdit="1"/>
                </p:cNvSpPr>
                <p:nvPr/>
              </p:nvSpPr>
              <p:spPr>
                <a:xfrm>
                  <a:off x="5688118" y="3521873"/>
                  <a:ext cx="539507" cy="477054"/>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3" name="TextBox 132">
                  <a:extLst>
                    <a:ext uri="{FF2B5EF4-FFF2-40B4-BE49-F238E27FC236}">
                      <a16:creationId xmlns:a16="http://schemas.microsoft.com/office/drawing/2014/main" id="{2A7A1A95-18AB-B74F-819D-A4B44189191B}"/>
                    </a:ext>
                  </a:extLst>
                </p:cNvPr>
                <p:cNvSpPr txBox="1"/>
                <p:nvPr/>
              </p:nvSpPr>
              <p:spPr>
                <a:xfrm>
                  <a:off x="5433166" y="2801398"/>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133" name="TextBox 132">
                  <a:extLst>
                    <a:ext uri="{FF2B5EF4-FFF2-40B4-BE49-F238E27FC236}">
                      <a16:creationId xmlns:a16="http://schemas.microsoft.com/office/drawing/2014/main" id="{2A7A1A95-18AB-B74F-819D-A4B44189191B}"/>
                    </a:ext>
                  </a:extLst>
                </p:cNvPr>
                <p:cNvSpPr txBox="1">
                  <a:spLocks noRot="1" noChangeAspect="1" noMove="1" noResize="1" noEditPoints="1" noAdjustHandles="1" noChangeArrowheads="1" noChangeShapeType="1" noTextEdit="1"/>
                </p:cNvSpPr>
                <p:nvPr/>
              </p:nvSpPr>
              <p:spPr>
                <a:xfrm>
                  <a:off x="5433166" y="2801398"/>
                  <a:ext cx="539507" cy="477054"/>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4" name="TextBox 133">
                  <a:extLst>
                    <a:ext uri="{FF2B5EF4-FFF2-40B4-BE49-F238E27FC236}">
                      <a16:creationId xmlns:a16="http://schemas.microsoft.com/office/drawing/2014/main" id="{F6C2F40B-703B-9841-B7A3-F6D64755412D}"/>
                    </a:ext>
                  </a:extLst>
                </p:cNvPr>
                <p:cNvSpPr txBox="1"/>
                <p:nvPr/>
              </p:nvSpPr>
              <p:spPr>
                <a:xfrm>
                  <a:off x="4751248" y="3533525"/>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134" name="TextBox 133">
                  <a:extLst>
                    <a:ext uri="{FF2B5EF4-FFF2-40B4-BE49-F238E27FC236}">
                      <a16:creationId xmlns:a16="http://schemas.microsoft.com/office/drawing/2014/main" id="{F6C2F40B-703B-9841-B7A3-F6D64755412D}"/>
                    </a:ext>
                  </a:extLst>
                </p:cNvPr>
                <p:cNvSpPr txBox="1">
                  <a:spLocks noRot="1" noChangeAspect="1" noMove="1" noResize="1" noEditPoints="1" noAdjustHandles="1" noChangeArrowheads="1" noChangeShapeType="1" noTextEdit="1"/>
                </p:cNvSpPr>
                <p:nvPr/>
              </p:nvSpPr>
              <p:spPr>
                <a:xfrm>
                  <a:off x="4751248" y="3533525"/>
                  <a:ext cx="539507" cy="477054"/>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5" name="TextBox 134">
                  <a:extLst>
                    <a:ext uri="{FF2B5EF4-FFF2-40B4-BE49-F238E27FC236}">
                      <a16:creationId xmlns:a16="http://schemas.microsoft.com/office/drawing/2014/main" id="{0CEEE4A0-F3CD-2544-8E89-52264D1CBC79}"/>
                    </a:ext>
                  </a:extLst>
                </p:cNvPr>
                <p:cNvSpPr txBox="1"/>
                <p:nvPr/>
              </p:nvSpPr>
              <p:spPr>
                <a:xfrm>
                  <a:off x="5306092" y="4152504"/>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135" name="TextBox 134">
                  <a:extLst>
                    <a:ext uri="{FF2B5EF4-FFF2-40B4-BE49-F238E27FC236}">
                      <a16:creationId xmlns:a16="http://schemas.microsoft.com/office/drawing/2014/main" id="{0CEEE4A0-F3CD-2544-8E89-52264D1CBC79}"/>
                    </a:ext>
                  </a:extLst>
                </p:cNvPr>
                <p:cNvSpPr txBox="1">
                  <a:spLocks noRot="1" noChangeAspect="1" noMove="1" noResize="1" noEditPoints="1" noAdjustHandles="1" noChangeArrowheads="1" noChangeShapeType="1" noTextEdit="1"/>
                </p:cNvSpPr>
                <p:nvPr/>
              </p:nvSpPr>
              <p:spPr>
                <a:xfrm>
                  <a:off x="5306092" y="4152504"/>
                  <a:ext cx="532069" cy="477054"/>
                </a:xfrm>
                <a:prstGeom prst="rect">
                  <a:avLst/>
                </a:prstGeom>
                <a:blipFill>
                  <a:blip r:embed="rId9"/>
                  <a:stretch>
                    <a:fillRect/>
                  </a:stretch>
                </a:blipFill>
              </p:spPr>
              <p:txBody>
                <a:bodyPr/>
                <a:lstStyle/>
                <a:p>
                  <a:r>
                    <a:rPr lang="en-US">
                      <a:noFill/>
                    </a:rPr>
                    <a:t> </a:t>
                  </a:r>
                </a:p>
              </p:txBody>
            </p:sp>
          </mc:Fallback>
        </mc:AlternateContent>
        <p:sp>
          <p:nvSpPr>
            <p:cNvPr id="136" name="Oval 135">
              <a:extLst>
                <a:ext uri="{FF2B5EF4-FFF2-40B4-BE49-F238E27FC236}">
                  <a16:creationId xmlns:a16="http://schemas.microsoft.com/office/drawing/2014/main" id="{D5717E92-5A93-6044-9016-99FA476E8A79}"/>
                </a:ext>
              </a:extLst>
            </p:cNvPr>
            <p:cNvSpPr/>
            <p:nvPr/>
          </p:nvSpPr>
          <p:spPr>
            <a:xfrm>
              <a:off x="5342364" y="3334076"/>
              <a:ext cx="360556" cy="370700"/>
            </a:xfrm>
            <a:prstGeom prst="ellipse">
              <a:avLst/>
            </a:prstGeom>
            <a:solidFill>
              <a:srgbClr val="008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C</a:t>
              </a:r>
            </a:p>
          </p:txBody>
        </p:sp>
        <p:sp>
          <p:nvSpPr>
            <p:cNvPr id="137" name="Oval 136">
              <a:extLst>
                <a:ext uri="{FF2B5EF4-FFF2-40B4-BE49-F238E27FC236}">
                  <a16:creationId xmlns:a16="http://schemas.microsoft.com/office/drawing/2014/main" id="{F47A2249-F38D-F44A-9B27-0F1EF08134F6}"/>
                </a:ext>
              </a:extLst>
            </p:cNvPr>
            <p:cNvSpPr/>
            <p:nvPr/>
          </p:nvSpPr>
          <p:spPr>
            <a:xfrm>
              <a:off x="5063583" y="2618923"/>
              <a:ext cx="360556" cy="370700"/>
            </a:xfrm>
            <a:prstGeom prst="ellipse">
              <a:avLst/>
            </a:prstGeom>
            <a:solidFill>
              <a:srgbClr val="C00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B</a:t>
              </a:r>
            </a:p>
          </p:txBody>
        </p:sp>
        <p:sp>
          <p:nvSpPr>
            <p:cNvPr id="138" name="Oval 137">
              <a:extLst>
                <a:ext uri="{FF2B5EF4-FFF2-40B4-BE49-F238E27FC236}">
                  <a16:creationId xmlns:a16="http://schemas.microsoft.com/office/drawing/2014/main" id="{3FB064EF-4190-2640-87D7-4383CC8A00E0}"/>
                </a:ext>
              </a:extLst>
            </p:cNvPr>
            <p:cNvSpPr/>
            <p:nvPr/>
          </p:nvSpPr>
          <p:spPr>
            <a:xfrm>
              <a:off x="4530183" y="4184277"/>
              <a:ext cx="360556" cy="370700"/>
            </a:xfrm>
            <a:prstGeom prst="ellipse">
              <a:avLst/>
            </a:prstGeom>
            <a:solidFill>
              <a:srgbClr val="7030A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E</a:t>
              </a:r>
            </a:p>
          </p:txBody>
        </p:sp>
        <p:sp>
          <p:nvSpPr>
            <p:cNvPr id="139" name="Oval 138">
              <a:extLst>
                <a:ext uri="{FF2B5EF4-FFF2-40B4-BE49-F238E27FC236}">
                  <a16:creationId xmlns:a16="http://schemas.microsoft.com/office/drawing/2014/main" id="{3719FEE0-A9FF-A947-A6AC-DFC4B247E261}"/>
                </a:ext>
              </a:extLst>
            </p:cNvPr>
            <p:cNvSpPr/>
            <p:nvPr/>
          </p:nvSpPr>
          <p:spPr>
            <a:xfrm>
              <a:off x="5853461" y="3998927"/>
              <a:ext cx="360556" cy="370700"/>
            </a:xfrm>
            <a:prstGeom prst="ellipse">
              <a:avLst/>
            </a:prstGeom>
            <a:solidFill>
              <a:srgbClr val="FF0066"/>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F</a:t>
              </a:r>
            </a:p>
          </p:txBody>
        </p:sp>
        <p:sp>
          <p:nvSpPr>
            <p:cNvPr id="140" name="Oval 139">
              <a:extLst>
                <a:ext uri="{FF2B5EF4-FFF2-40B4-BE49-F238E27FC236}">
                  <a16:creationId xmlns:a16="http://schemas.microsoft.com/office/drawing/2014/main" id="{F030F83D-77C1-EB43-A272-63EDEE23C587}"/>
                </a:ext>
              </a:extLst>
            </p:cNvPr>
            <p:cNvSpPr/>
            <p:nvPr/>
          </p:nvSpPr>
          <p:spPr>
            <a:xfrm>
              <a:off x="2929983" y="4184277"/>
              <a:ext cx="360556" cy="370700"/>
            </a:xfrm>
            <a:prstGeom prst="ellipse">
              <a:avLst/>
            </a:prstGeom>
            <a:solidFill>
              <a:srgbClr val="0070C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D</a:t>
              </a:r>
            </a:p>
          </p:txBody>
        </p:sp>
      </p:grpSp>
    </p:spTree>
    <p:extLst>
      <p:ext uri="{BB962C8B-B14F-4D97-AF65-F5344CB8AC3E}">
        <p14:creationId xmlns:p14="http://schemas.microsoft.com/office/powerpoint/2010/main" val="35130969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FA791-2A5A-EEA5-B46F-95AE94C107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5A7F00-AA3E-8BBB-517E-3B622CA32ED0}"/>
              </a:ext>
            </a:extLst>
          </p:cNvPr>
          <p:cNvSpPr>
            <a:spLocks noGrp="1"/>
          </p:cNvSpPr>
          <p:nvPr>
            <p:ph type="title"/>
          </p:nvPr>
        </p:nvSpPr>
        <p:spPr/>
        <p:txBody>
          <a:bodyPr>
            <a:normAutofit/>
          </a:bodyPr>
          <a:lstStyle/>
          <a:p>
            <a:r>
              <a:rPr lang="en-US" sz="4000"/>
              <a:t>Recap: Classical GNN Layers: GCN </a:t>
            </a:r>
          </a:p>
        </p:txBody>
      </p:sp>
      <p:sp>
        <p:nvSpPr>
          <p:cNvPr id="3" name="Content Placeholder 2">
            <a:extLst>
              <a:ext uri="{FF2B5EF4-FFF2-40B4-BE49-F238E27FC236}">
                <a16:creationId xmlns:a16="http://schemas.microsoft.com/office/drawing/2014/main" id="{1F2682D1-7E4F-DE08-F54A-D0DFC548FEB8}"/>
              </a:ext>
            </a:extLst>
          </p:cNvPr>
          <p:cNvSpPr>
            <a:spLocks noGrp="1"/>
          </p:cNvSpPr>
          <p:nvPr>
            <p:ph idx="1"/>
          </p:nvPr>
        </p:nvSpPr>
        <p:spPr>
          <a:xfrm>
            <a:off x="457199" y="1295400"/>
            <a:ext cx="8307805" cy="4461711"/>
          </a:xfrm>
        </p:spPr>
        <p:txBody>
          <a:bodyPr>
            <a:normAutofit/>
          </a:bodyPr>
          <a:lstStyle/>
          <a:p>
            <a:r>
              <a:rPr lang="en-US" b="1" dirty="0">
                <a:solidFill>
                  <a:schemeClr val="accent4"/>
                </a:solidFill>
              </a:rPr>
              <a:t>(1) Graph Convolutional Networks (GCN)</a:t>
            </a:r>
          </a:p>
          <a:p>
            <a:endParaRPr lang="en-US" dirty="0"/>
          </a:p>
          <a:p>
            <a:endParaRPr lang="en-US" dirty="0"/>
          </a:p>
          <a:p>
            <a:pPr marL="118872" indent="0">
              <a:buNone/>
            </a:pPr>
            <a:endParaRPr lang="en-US" sz="2800" b="1" dirty="0"/>
          </a:p>
          <a:p>
            <a:endParaRPr lang="en-US" sz="2800" b="1" dirty="0"/>
          </a:p>
          <a:p>
            <a:r>
              <a:rPr lang="en-US" sz="2800" b="1" dirty="0"/>
              <a:t>We add a self-loop</a:t>
            </a:r>
            <a:endParaRPr lang="en-US" sz="2400" dirty="0"/>
          </a:p>
        </p:txBody>
      </p:sp>
      <p:sp>
        <p:nvSpPr>
          <p:cNvPr id="4" name="Date Placeholder 3">
            <a:extLst>
              <a:ext uri="{FF2B5EF4-FFF2-40B4-BE49-F238E27FC236}">
                <a16:creationId xmlns:a16="http://schemas.microsoft.com/office/drawing/2014/main" id="{A3487013-5C72-5BC3-27D5-D9E9C8C5B793}"/>
              </a:ext>
            </a:extLst>
          </p:cNvPr>
          <p:cNvSpPr>
            <a:spLocks noGrp="1"/>
          </p:cNvSpPr>
          <p:nvPr>
            <p:ph type="dt" sz="half" idx="10"/>
          </p:nvPr>
        </p:nvSpPr>
        <p:spPr/>
        <p:txBody>
          <a:bodyPr/>
          <a:lstStyle/>
          <a:p>
            <a:fld id="{D6F3707F-E267-CC40-8F4D-FF6C109CDEDA}" type="datetime1">
              <a:rPr lang="en-US" smtClean="0"/>
              <a:t>10/21/24</a:t>
            </a:fld>
            <a:endParaRPr lang="en-US"/>
          </a:p>
        </p:txBody>
      </p:sp>
      <p:sp>
        <p:nvSpPr>
          <p:cNvPr id="5" name="Footer Placeholder 4">
            <a:extLst>
              <a:ext uri="{FF2B5EF4-FFF2-40B4-BE49-F238E27FC236}">
                <a16:creationId xmlns:a16="http://schemas.microsoft.com/office/drawing/2014/main" id="{554A31FF-6EB4-C4FC-C014-30FBAEB478D8}"/>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86EC81A-3A74-3753-7304-68212FA72FB4}"/>
              </a:ext>
            </a:extLst>
          </p:cNvPr>
          <p:cNvSpPr>
            <a:spLocks noGrp="1"/>
          </p:cNvSpPr>
          <p:nvPr>
            <p:ph type="sldNum" sz="quarter" idx="12"/>
          </p:nvPr>
        </p:nvSpPr>
        <p:spPr/>
        <p:txBody>
          <a:bodyPr/>
          <a:lstStyle/>
          <a:p>
            <a:fld id="{19B12225-5612-419B-A8D5-4B8EEE4C217E}" type="slidenum">
              <a:rPr lang="en-US" smtClean="0"/>
              <a:pPr/>
              <a:t>25</a:t>
            </a:fld>
            <a:endParaRPr lang="en-US"/>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3E5F6F93-1DD8-81E9-3B21-08C655B6B92D}"/>
                  </a:ext>
                </a:extLst>
              </p:cNvPr>
              <p:cNvSpPr/>
              <p:nvPr/>
            </p:nvSpPr>
            <p:spPr>
              <a:xfrm>
                <a:off x="724902" y="4701171"/>
                <a:ext cx="7014411" cy="128137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US" sz="2400" i="1" smtClean="0">
                              <a:latin typeface="Cambria Math" panose="02040503050406030204" pitchFamily="18" charset="0"/>
                            </a:rPr>
                          </m:ctrlPr>
                        </m:sSubSupPr>
                        <m:e>
                          <m:r>
                            <a:rPr lang="en-US" sz="2400" b="1" i="1">
                              <a:latin typeface="Cambria Math" panose="02040503050406030204" pitchFamily="18" charset="0"/>
                            </a:rPr>
                            <m:t>𝐡</m:t>
                          </m:r>
                        </m:e>
                        <m:sub>
                          <m:r>
                            <a:rPr lang="en-US" sz="2400" i="1">
                              <a:latin typeface="Cambria Math" panose="02040503050406030204" pitchFamily="18" charset="0"/>
                            </a:rPr>
                            <m:t>𝑣</m:t>
                          </m:r>
                        </m:sub>
                        <m:sup>
                          <m:r>
                            <a:rPr lang="en-US" sz="2400" i="1">
                              <a:latin typeface="Cambria Math" panose="02040503050406030204" pitchFamily="18" charset="0"/>
                            </a:rPr>
                            <m:t>(</m:t>
                          </m:r>
                          <m:r>
                            <a:rPr lang="en-US" sz="2400" i="1">
                              <a:latin typeface="Cambria Math" panose="02040503050406030204" pitchFamily="18" charset="0"/>
                            </a:rPr>
                            <m:t>𝑙</m:t>
                          </m:r>
                          <m:r>
                            <a:rPr lang="en-US" sz="2400" i="1">
                              <a:latin typeface="Cambria Math" panose="02040503050406030204" pitchFamily="18" charset="0"/>
                            </a:rPr>
                            <m:t>)</m:t>
                          </m:r>
                        </m:sup>
                      </m:sSubSup>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𝜎</m:t>
                      </m:r>
                      <m:d>
                        <m:dPr>
                          <m:ctrlPr>
                            <a:rPr lang="en-US" sz="2400" i="1">
                              <a:latin typeface="Cambria Math" panose="02040503050406030204" pitchFamily="18" charset="0"/>
                              <a:ea typeface="Cambria Math" panose="02040503050406030204" pitchFamily="18" charset="0"/>
                            </a:rPr>
                          </m:ctrlPr>
                        </m:dPr>
                        <m:e>
                          <m:nary>
                            <m:naryPr>
                              <m:chr m:val="∑"/>
                              <m:supHide m:val="on"/>
                              <m:ctrlPr>
                                <a:rPr lang="en-US" sz="2400" i="1">
                                  <a:latin typeface="Cambria Math" panose="02040503050406030204" pitchFamily="18" charset="0"/>
                                  <a:ea typeface="Cambria Math" panose="02040503050406030204" pitchFamily="18" charset="0"/>
                                </a:rPr>
                              </m:ctrlPr>
                            </m:naryPr>
                            <m:sub>
                              <m:r>
                                <m:rPr>
                                  <m:brk m:alnAt="7"/>
                                </m:rPr>
                                <a:rPr lang="en-US" sz="2400" i="1">
                                  <a:latin typeface="Cambria Math" panose="02040503050406030204" pitchFamily="18" charset="0"/>
                                  <a:ea typeface="Cambria Math" panose="02040503050406030204" pitchFamily="18" charset="0"/>
                                </a:rPr>
                                <m:t>𝑢</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𝑁</m:t>
                              </m:r>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𝑣</m:t>
                                  </m:r>
                                </m:e>
                              </m:d>
                            </m:sub>
                            <m:sup/>
                            <m:e>
                              <m:sSup>
                                <m:sSupPr>
                                  <m:ctrlPr>
                                    <a:rPr lang="en-US" sz="2400" i="1" smtClean="0">
                                      <a:solidFill>
                                        <a:srgbClr val="C00000"/>
                                      </a:solidFill>
                                      <a:latin typeface="Cambria Math" panose="02040503050406030204" pitchFamily="18" charset="0"/>
                                      <a:ea typeface="Cambria Math" panose="02040503050406030204" pitchFamily="18" charset="0"/>
                                    </a:rPr>
                                  </m:ctrlPr>
                                </m:sSupPr>
                                <m:e>
                                  <m:r>
                                    <a:rPr lang="en-US" sz="2400" b="1">
                                      <a:solidFill>
                                        <a:srgbClr val="C00000"/>
                                      </a:solidFill>
                                      <a:latin typeface="Cambria Math" panose="02040503050406030204" pitchFamily="18" charset="0"/>
                                      <a:ea typeface="Cambria Math" panose="02040503050406030204" pitchFamily="18" charset="0"/>
                                    </a:rPr>
                                    <m:t>𝐖</m:t>
                                  </m:r>
                                </m:e>
                                <m:sup>
                                  <m:d>
                                    <m:dPr>
                                      <m:ctrlPr>
                                        <a:rPr lang="en-US" sz="2400" i="1">
                                          <a:solidFill>
                                            <a:srgbClr val="C00000"/>
                                          </a:solidFill>
                                          <a:latin typeface="Cambria Math" panose="02040503050406030204" pitchFamily="18" charset="0"/>
                                          <a:ea typeface="Cambria Math" panose="02040503050406030204" pitchFamily="18" charset="0"/>
                                        </a:rPr>
                                      </m:ctrlPr>
                                    </m:dPr>
                                    <m:e>
                                      <m:r>
                                        <a:rPr lang="en-US" sz="2400" i="1">
                                          <a:solidFill>
                                            <a:srgbClr val="C00000"/>
                                          </a:solidFill>
                                          <a:latin typeface="Cambria Math" panose="02040503050406030204" pitchFamily="18" charset="0"/>
                                          <a:ea typeface="Cambria Math" panose="02040503050406030204" pitchFamily="18" charset="0"/>
                                        </a:rPr>
                                        <m:t>𝑙</m:t>
                                      </m:r>
                                    </m:e>
                                  </m:d>
                                </m:sup>
                              </m:sSup>
                              <m:f>
                                <m:fPr>
                                  <m:ctrlPr>
                                    <a:rPr lang="en-US" sz="2400" i="1">
                                      <a:latin typeface="Cambria Math" panose="02040503050406030204" pitchFamily="18" charset="0"/>
                                      <a:ea typeface="Cambria Math" panose="02040503050406030204" pitchFamily="18" charset="0"/>
                                    </a:rPr>
                                  </m:ctrlPr>
                                </m:fPr>
                                <m:num>
                                  <m:sSubSup>
                                    <m:sSubSupPr>
                                      <m:ctrlPr>
                                        <a:rPr lang="en-US" sz="2400" i="1">
                                          <a:latin typeface="Cambria Math" panose="02040503050406030204" pitchFamily="18" charset="0"/>
                                          <a:ea typeface="Cambria Math" panose="02040503050406030204" pitchFamily="18" charset="0"/>
                                        </a:rPr>
                                      </m:ctrlPr>
                                    </m:sSubSupPr>
                                    <m:e>
                                      <m:r>
                                        <a:rPr lang="en-US" sz="2400" b="1" i="1">
                                          <a:latin typeface="Cambria Math" panose="02040503050406030204" pitchFamily="18" charset="0"/>
                                          <a:ea typeface="Cambria Math" panose="02040503050406030204" pitchFamily="18" charset="0"/>
                                        </a:rPr>
                                        <m:t>𝐡</m:t>
                                      </m:r>
                                    </m:e>
                                    <m:sub>
                                      <m:r>
                                        <a:rPr lang="en-US" sz="2400" i="1">
                                          <a:latin typeface="Cambria Math" panose="02040503050406030204" pitchFamily="18" charset="0"/>
                                          <a:ea typeface="Cambria Math" panose="02040503050406030204" pitchFamily="18" charset="0"/>
                                        </a:rPr>
                                        <m:t>𝑢</m:t>
                                      </m:r>
                                    </m:sub>
                                    <m:sup>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𝑙</m:t>
                                          </m:r>
                                          <m:r>
                                            <a:rPr lang="en-US" sz="2400" b="0" i="1" smtClean="0">
                                              <a:latin typeface="Cambria Math" panose="02040503050406030204" pitchFamily="18" charset="0"/>
                                              <a:ea typeface="Cambria Math" panose="02040503050406030204" pitchFamily="18" charset="0"/>
                                            </a:rPr>
                                            <m:t>−1</m:t>
                                          </m:r>
                                        </m:e>
                                      </m:d>
                                    </m:sup>
                                  </m:sSubSup>
                                </m:num>
                                <m:den>
                                  <m:d>
                                    <m:dPr>
                                      <m:begChr m:val="|"/>
                                      <m:endChr m:val="|"/>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𝑁</m:t>
                                      </m:r>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𝑣</m:t>
                                          </m:r>
                                        </m:e>
                                      </m:d>
                                    </m:e>
                                  </m:d>
                                </m:den>
                              </m:f>
                              <m:r>
                                <a:rPr lang="en-US" sz="2400" b="0" i="1" smtClean="0">
                                  <a:latin typeface="Cambria Math" panose="02040503050406030204" pitchFamily="18" charset="0"/>
                                  <a:ea typeface="Cambria Math" panose="02040503050406030204" pitchFamily="18" charset="0"/>
                                </a:rPr>
                                <m:t>+</m:t>
                              </m:r>
                              <m:sSup>
                                <m:sSupPr>
                                  <m:ctrlPr>
                                    <a:rPr lang="en-US" sz="2400" i="1">
                                      <a:solidFill>
                                        <a:srgbClr val="C00000"/>
                                      </a:solidFill>
                                      <a:latin typeface="Cambria Math" panose="02040503050406030204" pitchFamily="18" charset="0"/>
                                      <a:ea typeface="Cambria Math" panose="02040503050406030204" pitchFamily="18" charset="0"/>
                                    </a:rPr>
                                  </m:ctrlPr>
                                </m:sSupPr>
                                <m:e>
                                  <m:r>
                                    <a:rPr lang="en-US" sz="2400" b="1">
                                      <a:solidFill>
                                        <a:srgbClr val="C00000"/>
                                      </a:solidFill>
                                      <a:latin typeface="Cambria Math" panose="02040503050406030204" pitchFamily="18" charset="0"/>
                                      <a:ea typeface="Cambria Math" panose="02040503050406030204" pitchFamily="18" charset="0"/>
                                    </a:rPr>
                                    <m:t>𝐖</m:t>
                                  </m:r>
                                </m:e>
                                <m:sup>
                                  <m:d>
                                    <m:dPr>
                                      <m:ctrlPr>
                                        <a:rPr lang="en-US" sz="2400" i="1">
                                          <a:solidFill>
                                            <a:srgbClr val="C00000"/>
                                          </a:solidFill>
                                          <a:latin typeface="Cambria Math" panose="02040503050406030204" pitchFamily="18" charset="0"/>
                                          <a:ea typeface="Cambria Math" panose="02040503050406030204" pitchFamily="18" charset="0"/>
                                        </a:rPr>
                                      </m:ctrlPr>
                                    </m:dPr>
                                    <m:e>
                                      <m:r>
                                        <a:rPr lang="en-US" sz="2400" i="1">
                                          <a:solidFill>
                                            <a:srgbClr val="C00000"/>
                                          </a:solidFill>
                                          <a:latin typeface="Cambria Math" panose="02040503050406030204" pitchFamily="18" charset="0"/>
                                          <a:ea typeface="Cambria Math" panose="02040503050406030204" pitchFamily="18" charset="0"/>
                                        </a:rPr>
                                        <m:t>𝑙</m:t>
                                      </m:r>
                                    </m:e>
                                  </m:d>
                                </m:sup>
                              </m:sSup>
                              <m:sSubSup>
                                <m:sSubSupPr>
                                  <m:ctrlPr>
                                    <a:rPr lang="en-US" sz="2400" i="1">
                                      <a:latin typeface="Cambria Math" panose="02040503050406030204" pitchFamily="18" charset="0"/>
                                      <a:ea typeface="Cambria Math" panose="02040503050406030204" pitchFamily="18" charset="0"/>
                                    </a:rPr>
                                  </m:ctrlPr>
                                </m:sSubSupPr>
                                <m:e>
                                  <m:r>
                                    <a:rPr lang="en-US" sz="2400" b="1" i="1">
                                      <a:latin typeface="Cambria Math" panose="02040503050406030204" pitchFamily="18" charset="0"/>
                                      <a:ea typeface="Cambria Math" panose="02040503050406030204" pitchFamily="18" charset="0"/>
                                    </a:rPr>
                                    <m:t>𝐡</m:t>
                                  </m:r>
                                </m:e>
                                <m:sub>
                                  <m:r>
                                    <a:rPr lang="en-US" sz="2400" i="1">
                                      <a:latin typeface="Cambria Math" panose="02040503050406030204" pitchFamily="18" charset="0"/>
                                      <a:ea typeface="Cambria Math" panose="02040503050406030204" pitchFamily="18" charset="0"/>
                                    </a:rPr>
                                    <m:t>𝑣</m:t>
                                  </m:r>
                                </m:sub>
                                <m:sup>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𝑙</m:t>
                                      </m:r>
                                      <m:r>
                                        <a:rPr lang="en-US" sz="2400" i="1">
                                          <a:latin typeface="Cambria Math" panose="02040503050406030204" pitchFamily="18" charset="0"/>
                                          <a:ea typeface="Cambria Math" panose="02040503050406030204" pitchFamily="18" charset="0"/>
                                        </a:rPr>
                                        <m:t>−1</m:t>
                                      </m:r>
                                    </m:e>
                                  </m:d>
                                </m:sup>
                              </m:sSubSup>
                            </m:e>
                          </m:nary>
                        </m:e>
                      </m:d>
                    </m:oMath>
                  </m:oMathPara>
                </a14:m>
                <a:endParaRPr lang="en-US" sz="2400" dirty="0"/>
              </a:p>
            </p:txBody>
          </p:sp>
        </mc:Choice>
        <mc:Fallback xmlns="">
          <p:sp>
            <p:nvSpPr>
              <p:cNvPr id="12" name="Rectangle 11">
                <a:extLst>
                  <a:ext uri="{FF2B5EF4-FFF2-40B4-BE49-F238E27FC236}">
                    <a16:creationId xmlns:a16="http://schemas.microsoft.com/office/drawing/2014/main" id="{3E5F6F93-1DD8-81E9-3B21-08C655B6B92D}"/>
                  </a:ext>
                </a:extLst>
              </p:cNvPr>
              <p:cNvSpPr>
                <a:spLocks noRot="1" noChangeAspect="1" noMove="1" noResize="1" noEditPoints="1" noAdjustHandles="1" noChangeArrowheads="1" noChangeShapeType="1" noTextEdit="1"/>
              </p:cNvSpPr>
              <p:nvPr/>
            </p:nvSpPr>
            <p:spPr>
              <a:xfrm>
                <a:off x="724902" y="4701171"/>
                <a:ext cx="7014411" cy="1281376"/>
              </a:xfrm>
              <a:prstGeom prst="rect">
                <a:avLst/>
              </a:prstGeom>
              <a:blipFill>
                <a:blip r:embed="rId3"/>
                <a:stretch>
                  <a:fillRect/>
                </a:stretch>
              </a:blipFill>
            </p:spPr>
            <p:txBody>
              <a:bodyPr/>
              <a:lstStyle/>
              <a:p>
                <a:r>
                  <a:rPr lang="en-US">
                    <a:noFill/>
                  </a:rPr>
                  <a:t> </a:t>
                </a:r>
              </a:p>
            </p:txBody>
          </p:sp>
        </mc:Fallback>
      </mc:AlternateContent>
      <p:sp>
        <p:nvSpPr>
          <p:cNvPr id="16" name="Rectangle 15">
            <a:extLst>
              <a:ext uri="{FF2B5EF4-FFF2-40B4-BE49-F238E27FC236}">
                <a16:creationId xmlns:a16="http://schemas.microsoft.com/office/drawing/2014/main" id="{31791C2B-C4EF-D924-E814-C3BA9901482E}"/>
              </a:ext>
            </a:extLst>
          </p:cNvPr>
          <p:cNvSpPr/>
          <p:nvPr/>
        </p:nvSpPr>
        <p:spPr>
          <a:xfrm>
            <a:off x="2977344" y="10342"/>
            <a:ext cx="6166656" cy="276999"/>
          </a:xfrm>
          <a:prstGeom prst="rect">
            <a:avLst/>
          </a:prstGeom>
        </p:spPr>
        <p:txBody>
          <a:bodyPr wrap="square">
            <a:spAutoFit/>
          </a:bodyPr>
          <a:lstStyle/>
          <a:p>
            <a:r>
              <a:rPr lang="en-US" sz="1200" err="1">
                <a:solidFill>
                  <a:schemeClr val="bg1"/>
                </a:solidFill>
              </a:rPr>
              <a:t>Kipf</a:t>
            </a:r>
            <a:r>
              <a:rPr lang="en-US" sz="1200">
                <a:solidFill>
                  <a:schemeClr val="bg1"/>
                </a:solidFill>
              </a:rPr>
              <a:t> and Welling</a:t>
            </a:r>
            <a:r>
              <a:rPr lang="en-US" altLang="zh-CN" sz="1200">
                <a:solidFill>
                  <a:schemeClr val="bg1"/>
                </a:solidFill>
              </a:rPr>
              <a:t>.</a:t>
            </a:r>
            <a:r>
              <a:rPr lang="en-US" sz="1200">
                <a:solidFill>
                  <a:schemeClr val="bg1"/>
                </a:solidFill>
              </a:rPr>
              <a:t> </a:t>
            </a:r>
            <a:r>
              <a:rPr lang="en-US" sz="1200">
                <a:solidFill>
                  <a:schemeClr val="bg1"/>
                </a:solidFill>
                <a:hlinkClick r:id="rId4"/>
              </a:rPr>
              <a:t>Semi-Supervised Classification with Graph Convolutional Networks</a:t>
            </a:r>
            <a:r>
              <a:rPr lang="en-US" sz="1200">
                <a:solidFill>
                  <a:schemeClr val="bg1"/>
                </a:solidFill>
              </a:rPr>
              <a:t>, ICLR 2017</a:t>
            </a: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E38F119A-A16B-F13E-0E2D-2C45D80A1D40}"/>
                  </a:ext>
                </a:extLst>
              </p:cNvPr>
              <p:cNvSpPr/>
              <p:nvPr/>
            </p:nvSpPr>
            <p:spPr>
              <a:xfrm>
                <a:off x="717911" y="2160702"/>
                <a:ext cx="7014411" cy="128137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US" sz="2400" i="1" smtClean="0">
                              <a:latin typeface="Cambria Math" panose="02040503050406030204" pitchFamily="18" charset="0"/>
                            </a:rPr>
                          </m:ctrlPr>
                        </m:sSubSupPr>
                        <m:e>
                          <m:r>
                            <a:rPr lang="en-US" sz="2400" b="1" i="1">
                              <a:latin typeface="Cambria Math" panose="02040503050406030204" pitchFamily="18" charset="0"/>
                            </a:rPr>
                            <m:t>𝐡</m:t>
                          </m:r>
                        </m:e>
                        <m:sub>
                          <m:r>
                            <a:rPr lang="en-US" sz="2400" i="1">
                              <a:latin typeface="Cambria Math" panose="02040503050406030204" pitchFamily="18" charset="0"/>
                            </a:rPr>
                            <m:t>𝑣</m:t>
                          </m:r>
                        </m:sub>
                        <m:sup>
                          <m:r>
                            <a:rPr lang="en-US" sz="2400" i="1">
                              <a:latin typeface="Cambria Math" panose="02040503050406030204" pitchFamily="18" charset="0"/>
                            </a:rPr>
                            <m:t>(</m:t>
                          </m:r>
                          <m:r>
                            <a:rPr lang="en-US" sz="2400" i="1">
                              <a:latin typeface="Cambria Math" panose="02040503050406030204" pitchFamily="18" charset="0"/>
                            </a:rPr>
                            <m:t>𝑙</m:t>
                          </m:r>
                          <m:r>
                            <a:rPr lang="en-US" sz="2400" i="1">
                              <a:latin typeface="Cambria Math" panose="02040503050406030204" pitchFamily="18" charset="0"/>
                            </a:rPr>
                            <m:t>)</m:t>
                          </m:r>
                        </m:sup>
                      </m:sSubSup>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𝜎</m:t>
                      </m:r>
                      <m:d>
                        <m:dPr>
                          <m:ctrlPr>
                            <a:rPr lang="en-US" sz="2400" i="1">
                              <a:latin typeface="Cambria Math" panose="02040503050406030204" pitchFamily="18" charset="0"/>
                              <a:ea typeface="Cambria Math" panose="02040503050406030204" pitchFamily="18" charset="0"/>
                            </a:rPr>
                          </m:ctrlPr>
                        </m:dPr>
                        <m:e>
                          <m:nary>
                            <m:naryPr>
                              <m:chr m:val="∑"/>
                              <m:supHide m:val="on"/>
                              <m:ctrlPr>
                                <a:rPr lang="en-US" sz="2400" i="1">
                                  <a:latin typeface="Cambria Math" panose="02040503050406030204" pitchFamily="18" charset="0"/>
                                  <a:ea typeface="Cambria Math" panose="02040503050406030204" pitchFamily="18" charset="0"/>
                                </a:rPr>
                              </m:ctrlPr>
                            </m:naryPr>
                            <m:sub>
                              <m:r>
                                <m:rPr>
                                  <m:brk m:alnAt="7"/>
                                </m:rPr>
                                <a:rPr lang="en-US" sz="2400" i="1">
                                  <a:latin typeface="Cambria Math" panose="02040503050406030204" pitchFamily="18" charset="0"/>
                                  <a:ea typeface="Cambria Math" panose="02040503050406030204" pitchFamily="18" charset="0"/>
                                </a:rPr>
                                <m:t>𝑢</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𝑁</m:t>
                              </m:r>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𝑣</m:t>
                                  </m:r>
                                </m:e>
                              </m:d>
                            </m:sub>
                            <m:sup/>
                            <m:e>
                              <m:sSup>
                                <m:sSupPr>
                                  <m:ctrlPr>
                                    <a:rPr lang="en-US" sz="2400" i="1" smtClean="0">
                                      <a:solidFill>
                                        <a:srgbClr val="C00000"/>
                                      </a:solidFill>
                                      <a:latin typeface="Cambria Math" panose="02040503050406030204" pitchFamily="18" charset="0"/>
                                      <a:ea typeface="Cambria Math" panose="02040503050406030204" pitchFamily="18" charset="0"/>
                                    </a:rPr>
                                  </m:ctrlPr>
                                </m:sSupPr>
                                <m:e>
                                  <m:r>
                                    <a:rPr lang="en-US" sz="2400" b="1">
                                      <a:solidFill>
                                        <a:srgbClr val="C00000"/>
                                      </a:solidFill>
                                      <a:latin typeface="Cambria Math" panose="02040503050406030204" pitchFamily="18" charset="0"/>
                                      <a:ea typeface="Cambria Math" panose="02040503050406030204" pitchFamily="18" charset="0"/>
                                    </a:rPr>
                                    <m:t>𝐖</m:t>
                                  </m:r>
                                </m:e>
                                <m:sup>
                                  <m:d>
                                    <m:dPr>
                                      <m:ctrlPr>
                                        <a:rPr lang="en-US" sz="2400" i="1">
                                          <a:solidFill>
                                            <a:srgbClr val="C00000"/>
                                          </a:solidFill>
                                          <a:latin typeface="Cambria Math" panose="02040503050406030204" pitchFamily="18" charset="0"/>
                                          <a:ea typeface="Cambria Math" panose="02040503050406030204" pitchFamily="18" charset="0"/>
                                        </a:rPr>
                                      </m:ctrlPr>
                                    </m:dPr>
                                    <m:e>
                                      <m:r>
                                        <a:rPr lang="en-US" sz="2400" i="1">
                                          <a:solidFill>
                                            <a:srgbClr val="C00000"/>
                                          </a:solidFill>
                                          <a:latin typeface="Cambria Math" panose="02040503050406030204" pitchFamily="18" charset="0"/>
                                          <a:ea typeface="Cambria Math" panose="02040503050406030204" pitchFamily="18" charset="0"/>
                                        </a:rPr>
                                        <m:t>𝑙</m:t>
                                      </m:r>
                                    </m:e>
                                  </m:d>
                                </m:sup>
                              </m:sSup>
                              <m:f>
                                <m:fPr>
                                  <m:ctrlPr>
                                    <a:rPr lang="en-US" sz="2400" i="1">
                                      <a:latin typeface="Cambria Math" panose="02040503050406030204" pitchFamily="18" charset="0"/>
                                      <a:ea typeface="Cambria Math" panose="02040503050406030204" pitchFamily="18" charset="0"/>
                                    </a:rPr>
                                  </m:ctrlPr>
                                </m:fPr>
                                <m:num>
                                  <m:sSubSup>
                                    <m:sSubSupPr>
                                      <m:ctrlPr>
                                        <a:rPr lang="en-US" sz="2400" i="1">
                                          <a:latin typeface="Cambria Math" panose="02040503050406030204" pitchFamily="18" charset="0"/>
                                          <a:ea typeface="Cambria Math" panose="02040503050406030204" pitchFamily="18" charset="0"/>
                                        </a:rPr>
                                      </m:ctrlPr>
                                    </m:sSubSupPr>
                                    <m:e>
                                      <m:r>
                                        <a:rPr lang="en-US" sz="2400" b="1" i="1">
                                          <a:latin typeface="Cambria Math" panose="02040503050406030204" pitchFamily="18" charset="0"/>
                                          <a:ea typeface="Cambria Math" panose="02040503050406030204" pitchFamily="18" charset="0"/>
                                        </a:rPr>
                                        <m:t>𝐡</m:t>
                                      </m:r>
                                    </m:e>
                                    <m:sub>
                                      <m:r>
                                        <a:rPr lang="en-US" sz="2400" i="1">
                                          <a:latin typeface="Cambria Math" panose="02040503050406030204" pitchFamily="18" charset="0"/>
                                          <a:ea typeface="Cambria Math" panose="02040503050406030204" pitchFamily="18" charset="0"/>
                                        </a:rPr>
                                        <m:t>𝑢</m:t>
                                      </m:r>
                                    </m:sub>
                                    <m:sup>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𝑙</m:t>
                                          </m:r>
                                          <m:r>
                                            <a:rPr lang="en-US" sz="2400" b="0" i="1" smtClean="0">
                                              <a:latin typeface="Cambria Math" panose="02040503050406030204" pitchFamily="18" charset="0"/>
                                              <a:ea typeface="Cambria Math" panose="02040503050406030204" pitchFamily="18" charset="0"/>
                                            </a:rPr>
                                            <m:t>−1</m:t>
                                          </m:r>
                                        </m:e>
                                      </m:d>
                                    </m:sup>
                                  </m:sSubSup>
                                </m:num>
                                <m:den>
                                  <m:d>
                                    <m:dPr>
                                      <m:begChr m:val="|"/>
                                      <m:endChr m:val="|"/>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𝑁</m:t>
                                      </m:r>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𝑣</m:t>
                                          </m:r>
                                        </m:e>
                                      </m:d>
                                    </m:e>
                                  </m:d>
                                </m:den>
                              </m:f>
                              <m:r>
                                <a:rPr lang="en-US" sz="2400" i="1">
                                  <a:latin typeface="Cambria Math" panose="02040503050406030204" pitchFamily="18" charset="0"/>
                                  <a:ea typeface="Cambria Math" panose="02040503050406030204" pitchFamily="18" charset="0"/>
                                </a:rPr>
                                <m:t> </m:t>
                              </m:r>
                            </m:e>
                          </m:nary>
                        </m:e>
                      </m:d>
                    </m:oMath>
                  </m:oMathPara>
                </a14:m>
                <a:endParaRPr lang="en-US" sz="2400" dirty="0"/>
              </a:p>
            </p:txBody>
          </p:sp>
        </mc:Choice>
        <mc:Fallback xmlns="">
          <p:sp>
            <p:nvSpPr>
              <p:cNvPr id="10" name="Rectangle 9">
                <a:extLst>
                  <a:ext uri="{FF2B5EF4-FFF2-40B4-BE49-F238E27FC236}">
                    <a16:creationId xmlns:a16="http://schemas.microsoft.com/office/drawing/2014/main" id="{E38F119A-A16B-F13E-0E2D-2C45D80A1D40}"/>
                  </a:ext>
                </a:extLst>
              </p:cNvPr>
              <p:cNvSpPr>
                <a:spLocks noRot="1" noChangeAspect="1" noMove="1" noResize="1" noEditPoints="1" noAdjustHandles="1" noChangeArrowheads="1" noChangeShapeType="1" noTextEdit="1"/>
              </p:cNvSpPr>
              <p:nvPr/>
            </p:nvSpPr>
            <p:spPr>
              <a:xfrm>
                <a:off x="717911" y="2160702"/>
                <a:ext cx="7014411" cy="1281376"/>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3219512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9C55A-ED0C-4505-8DA3-A2004D68903A}"/>
              </a:ext>
            </a:extLst>
          </p:cNvPr>
          <p:cNvSpPr>
            <a:spLocks noGrp="1"/>
          </p:cNvSpPr>
          <p:nvPr>
            <p:ph type="title"/>
          </p:nvPr>
        </p:nvSpPr>
        <p:spPr/>
        <p:txBody>
          <a:bodyPr/>
          <a:lstStyle/>
          <a:p>
            <a:r>
              <a:rPr lang="en-US"/>
              <a:t>Relational GCN (4)</a:t>
            </a:r>
          </a:p>
        </p:txBody>
      </p:sp>
      <p:sp>
        <p:nvSpPr>
          <p:cNvPr id="3" name="Content Placeholder 2">
            <a:extLst>
              <a:ext uri="{FF2B5EF4-FFF2-40B4-BE49-F238E27FC236}">
                <a16:creationId xmlns:a16="http://schemas.microsoft.com/office/drawing/2014/main" id="{7A4E24A0-E686-4969-80E2-D9D5B0E50D82}"/>
              </a:ext>
            </a:extLst>
          </p:cNvPr>
          <p:cNvSpPr>
            <a:spLocks noGrp="1"/>
          </p:cNvSpPr>
          <p:nvPr>
            <p:ph idx="1"/>
          </p:nvPr>
        </p:nvSpPr>
        <p:spPr/>
        <p:txBody>
          <a:bodyPr vert="horz" lIns="54864" tIns="91440" rIns="91440" bIns="45720" rtlCol="0" anchor="t">
            <a:normAutofit/>
          </a:bodyPr>
          <a:lstStyle/>
          <a:p>
            <a:pPr marL="438785"/>
            <a:r>
              <a:rPr lang="en-US">
                <a:latin typeface="Calibri"/>
                <a:cs typeface="Calibri"/>
              </a:rPr>
              <a:t>Introduce a set of neural networks for each relation type!</a:t>
            </a:r>
            <a:endParaRPr lang="en-US"/>
          </a:p>
          <a:p>
            <a:pPr marL="438785"/>
            <a:endParaRPr lang="en-US"/>
          </a:p>
          <a:p>
            <a:pPr marL="438785"/>
            <a:endParaRPr lang="en-US"/>
          </a:p>
        </p:txBody>
      </p:sp>
      <p:sp>
        <p:nvSpPr>
          <p:cNvPr id="4" name="Date Placeholder 3">
            <a:extLst>
              <a:ext uri="{FF2B5EF4-FFF2-40B4-BE49-F238E27FC236}">
                <a16:creationId xmlns:a16="http://schemas.microsoft.com/office/drawing/2014/main" id="{62DE7EFC-760D-4CB3-9183-31AD922FB3F6}"/>
              </a:ext>
            </a:extLst>
          </p:cNvPr>
          <p:cNvSpPr>
            <a:spLocks noGrp="1"/>
          </p:cNvSpPr>
          <p:nvPr>
            <p:ph type="dt" sz="half" idx="10"/>
          </p:nvPr>
        </p:nvSpPr>
        <p:spPr/>
        <p:txBody>
          <a:bodyPr/>
          <a:lstStyle/>
          <a:p>
            <a:fld id="{8668109C-DBB1-0C40-BB7C-3AE0A686B461}" type="datetime1">
              <a:rPr lang="en-US" smtClean="0"/>
              <a:t>10/20/24</a:t>
            </a:fld>
            <a:endParaRPr lang="en-US"/>
          </a:p>
        </p:txBody>
      </p:sp>
      <p:sp>
        <p:nvSpPr>
          <p:cNvPr id="5" name="Footer Placeholder 4">
            <a:extLst>
              <a:ext uri="{FF2B5EF4-FFF2-40B4-BE49-F238E27FC236}">
                <a16:creationId xmlns:a16="http://schemas.microsoft.com/office/drawing/2014/main" id="{0E2D3FCB-978C-47AE-BEE2-7AA2A3C4C89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6E1122B4-7A62-49F0-BEAF-69B2CE9986AE}"/>
              </a:ext>
            </a:extLst>
          </p:cNvPr>
          <p:cNvSpPr>
            <a:spLocks noGrp="1"/>
          </p:cNvSpPr>
          <p:nvPr>
            <p:ph type="sldNum" sz="quarter" idx="12"/>
          </p:nvPr>
        </p:nvSpPr>
        <p:spPr/>
        <p:txBody>
          <a:bodyPr/>
          <a:lstStyle/>
          <a:p>
            <a:fld id="{19B12225-5612-419B-A8D5-4B8EEE4C217E}" type="slidenum">
              <a:rPr lang="en-US" smtClean="0"/>
              <a:pPr/>
              <a:t>26</a:t>
            </a:fld>
            <a:endParaRPr lang="en-US"/>
          </a:p>
        </p:txBody>
      </p:sp>
      <p:pic>
        <p:nvPicPr>
          <p:cNvPr id="9" name="Picture 8" descr="Shape&#10;&#10;Description automatically generated">
            <a:extLst>
              <a:ext uri="{FF2B5EF4-FFF2-40B4-BE49-F238E27FC236}">
                <a16:creationId xmlns:a16="http://schemas.microsoft.com/office/drawing/2014/main" id="{0D318559-12BF-487B-BAA9-3E96EC62BE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1637" y="2087382"/>
            <a:ext cx="2505425" cy="2581635"/>
          </a:xfrm>
          <a:prstGeom prst="rect">
            <a:avLst/>
          </a:prstGeom>
        </p:spPr>
      </p:pic>
      <p:pic>
        <p:nvPicPr>
          <p:cNvPr id="12" name="Picture 11" descr="A picture containing schematic&#10;&#10;Description automatically generated">
            <a:extLst>
              <a:ext uri="{FF2B5EF4-FFF2-40B4-BE49-F238E27FC236}">
                <a16:creationId xmlns:a16="http://schemas.microsoft.com/office/drawing/2014/main" id="{781FC867-0B33-48CE-B58A-4C27C6D1E9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3743" y="3924300"/>
            <a:ext cx="2553056" cy="2505425"/>
          </a:xfrm>
          <a:prstGeom prst="rect">
            <a:avLst/>
          </a:prstGeom>
        </p:spPr>
      </p:pic>
      <p:sp>
        <p:nvSpPr>
          <p:cNvPr id="13" name="TextBox 12">
            <a:extLst>
              <a:ext uri="{FF2B5EF4-FFF2-40B4-BE49-F238E27FC236}">
                <a16:creationId xmlns:a16="http://schemas.microsoft.com/office/drawing/2014/main" id="{650C7BC5-D673-4CAA-A928-21F9DA823173}"/>
              </a:ext>
            </a:extLst>
          </p:cNvPr>
          <p:cNvSpPr txBox="1"/>
          <p:nvPr/>
        </p:nvSpPr>
        <p:spPr>
          <a:xfrm>
            <a:off x="6918455" y="3133001"/>
            <a:ext cx="646331" cy="646331"/>
          </a:xfrm>
          <a:prstGeom prst="rect">
            <a:avLst/>
          </a:prstGeom>
          <a:noFill/>
        </p:spPr>
        <p:txBody>
          <a:bodyPr wrap="none" rtlCol="0">
            <a:spAutoFit/>
          </a:bodyPr>
          <a:lstStyle/>
          <a:p>
            <a:r>
              <a:rPr lang="en-US" sz="3600" b="1">
                <a:latin typeface="Arial" pitchFamily="34" charset="0"/>
                <a:cs typeface="Arial" pitchFamily="34" charset="0"/>
              </a:rPr>
              <a:t>…</a:t>
            </a:r>
          </a:p>
        </p:txBody>
      </p:sp>
      <p:sp>
        <p:nvSpPr>
          <p:cNvPr id="7" name="Rectangle 6">
            <a:extLst>
              <a:ext uri="{FF2B5EF4-FFF2-40B4-BE49-F238E27FC236}">
                <a16:creationId xmlns:a16="http://schemas.microsoft.com/office/drawing/2014/main" id="{44A4D779-3447-455A-980A-F16C694FAF85}"/>
              </a:ext>
            </a:extLst>
          </p:cNvPr>
          <p:cNvSpPr/>
          <p:nvPr/>
        </p:nvSpPr>
        <p:spPr>
          <a:xfrm>
            <a:off x="3403600" y="2711450"/>
            <a:ext cx="520700" cy="914400"/>
          </a:xfrm>
          <a:prstGeom prst="rect">
            <a:avLst/>
          </a:prstGeom>
          <a:solidFill>
            <a:srgbClr val="008000"/>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C2FBF3F0-8729-4FD7-A81A-DDA2ECAE0729}"/>
              </a:ext>
            </a:extLst>
          </p:cNvPr>
          <p:cNvSpPr txBox="1"/>
          <p:nvPr/>
        </p:nvSpPr>
        <p:spPr>
          <a:xfrm>
            <a:off x="25400" y="2812798"/>
            <a:ext cx="2438400" cy="419352"/>
          </a:xfrm>
          <a:prstGeom prst="rect">
            <a:avLst/>
          </a:prstGeom>
          <a:noFill/>
          <a:ln>
            <a:noFill/>
          </a:ln>
        </p:spPr>
        <p:txBody>
          <a:bodyPr wrap="none" lIns="91425" tIns="91425" rIns="91425" bIns="91425" rtlCol="0" anchor="t" anchorCtr="0">
            <a:noAutofit/>
          </a:bodyPr>
          <a:lstStyle/>
          <a:p>
            <a:r>
              <a:rPr lang="en-US" sz="2800" b="1">
                <a:solidFill>
                  <a:srgbClr val="008000"/>
                </a:solidFill>
                <a:latin typeface="Calibri"/>
                <a:cs typeface="Calibri"/>
                <a:sym typeface="Open Sans"/>
              </a:rPr>
              <a:t>Weight for rel_1</a:t>
            </a:r>
            <a:endParaRPr lang="en-US">
              <a:solidFill>
                <a:srgbClr val="008000"/>
              </a:solidFill>
            </a:endParaRPr>
          </a:p>
        </p:txBody>
      </p:sp>
      <p:sp>
        <p:nvSpPr>
          <p:cNvPr id="14" name="Rectangle 13">
            <a:extLst>
              <a:ext uri="{FF2B5EF4-FFF2-40B4-BE49-F238E27FC236}">
                <a16:creationId xmlns:a16="http://schemas.microsoft.com/office/drawing/2014/main" id="{903DAD33-802A-4FB6-BFF1-FE084E03AF33}"/>
              </a:ext>
            </a:extLst>
          </p:cNvPr>
          <p:cNvSpPr/>
          <p:nvPr/>
        </p:nvSpPr>
        <p:spPr>
          <a:xfrm>
            <a:off x="3403600" y="3981450"/>
            <a:ext cx="520700" cy="914400"/>
          </a:xfrm>
          <a:prstGeom prst="rect">
            <a:avLst/>
          </a:prstGeom>
          <a:solidFill>
            <a:schemeClr val="accent1">
              <a:lumMod val="75000"/>
            </a:schemeClr>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1C9FB19D-085D-4196-94DD-566019F00F0C}"/>
              </a:ext>
            </a:extLst>
          </p:cNvPr>
          <p:cNvSpPr txBox="1"/>
          <p:nvPr/>
        </p:nvSpPr>
        <p:spPr>
          <a:xfrm>
            <a:off x="25400" y="4139947"/>
            <a:ext cx="2438400" cy="419352"/>
          </a:xfrm>
          <a:prstGeom prst="rect">
            <a:avLst/>
          </a:prstGeom>
          <a:noFill/>
          <a:ln>
            <a:noFill/>
          </a:ln>
        </p:spPr>
        <p:txBody>
          <a:bodyPr wrap="none" lIns="91425" tIns="91425" rIns="91425" bIns="91425" rtlCol="0" anchor="t" anchorCtr="0">
            <a:noAutofit/>
          </a:bodyPr>
          <a:lstStyle/>
          <a:p>
            <a:r>
              <a:rPr lang="en-US" sz="2800" b="1">
                <a:solidFill>
                  <a:schemeClr val="accent1">
                    <a:lumMod val="75000"/>
                  </a:schemeClr>
                </a:solidFill>
                <a:latin typeface="Calibri"/>
                <a:cs typeface="Calibri"/>
                <a:sym typeface="Open Sans"/>
              </a:rPr>
              <a:t>Weight for </a:t>
            </a:r>
            <a:r>
              <a:rPr lang="en-US" sz="2800" b="1" err="1">
                <a:solidFill>
                  <a:schemeClr val="accent1">
                    <a:lumMod val="75000"/>
                  </a:schemeClr>
                </a:solidFill>
                <a:latin typeface="Calibri"/>
                <a:cs typeface="Calibri"/>
                <a:sym typeface="Open Sans"/>
              </a:rPr>
              <a:t>rel_N</a:t>
            </a:r>
            <a:endParaRPr lang="en-US">
              <a:solidFill>
                <a:schemeClr val="accent1">
                  <a:lumMod val="75000"/>
                </a:schemeClr>
              </a:solidFill>
            </a:endParaRPr>
          </a:p>
        </p:txBody>
      </p:sp>
      <p:sp>
        <p:nvSpPr>
          <p:cNvPr id="16" name="TextBox 15">
            <a:extLst>
              <a:ext uri="{FF2B5EF4-FFF2-40B4-BE49-F238E27FC236}">
                <a16:creationId xmlns:a16="http://schemas.microsoft.com/office/drawing/2014/main" id="{929109A5-B8D9-41DE-9EEE-B88A8DB2C97C}"/>
              </a:ext>
            </a:extLst>
          </p:cNvPr>
          <p:cNvSpPr txBox="1"/>
          <p:nvPr/>
        </p:nvSpPr>
        <p:spPr>
          <a:xfrm>
            <a:off x="822454" y="3374300"/>
            <a:ext cx="646331" cy="646331"/>
          </a:xfrm>
          <a:prstGeom prst="rect">
            <a:avLst/>
          </a:prstGeom>
          <a:noFill/>
        </p:spPr>
        <p:txBody>
          <a:bodyPr wrap="none" rtlCol="0">
            <a:spAutoFit/>
          </a:bodyPr>
          <a:lstStyle/>
          <a:p>
            <a:r>
              <a:rPr lang="en-US" sz="3600" b="1">
                <a:latin typeface="Arial" pitchFamily="34" charset="0"/>
                <a:cs typeface="Arial" pitchFamily="34" charset="0"/>
              </a:rPr>
              <a:t>…</a:t>
            </a:r>
          </a:p>
        </p:txBody>
      </p:sp>
      <p:sp>
        <p:nvSpPr>
          <p:cNvPr id="17" name="TextBox 16">
            <a:extLst>
              <a:ext uri="{FF2B5EF4-FFF2-40B4-BE49-F238E27FC236}">
                <a16:creationId xmlns:a16="http://schemas.microsoft.com/office/drawing/2014/main" id="{7883F5F8-DAAE-4CC2-ACA8-6F75057F1872}"/>
              </a:ext>
            </a:extLst>
          </p:cNvPr>
          <p:cNvSpPr txBox="1"/>
          <p:nvPr/>
        </p:nvSpPr>
        <p:spPr>
          <a:xfrm>
            <a:off x="25400" y="5511547"/>
            <a:ext cx="2438400" cy="419352"/>
          </a:xfrm>
          <a:prstGeom prst="rect">
            <a:avLst/>
          </a:prstGeom>
          <a:noFill/>
          <a:ln>
            <a:noFill/>
          </a:ln>
        </p:spPr>
        <p:txBody>
          <a:bodyPr wrap="none" lIns="91425" tIns="91425" rIns="91425" bIns="91425" rtlCol="0" anchor="t" anchorCtr="0">
            <a:noAutofit/>
          </a:bodyPr>
          <a:lstStyle/>
          <a:p>
            <a:r>
              <a:rPr lang="en-US" sz="2800" b="1">
                <a:solidFill>
                  <a:schemeClr val="accent6">
                    <a:lumMod val="60000"/>
                    <a:lumOff val="40000"/>
                  </a:schemeClr>
                </a:solidFill>
                <a:latin typeface="Calibri"/>
                <a:cs typeface="Calibri"/>
                <a:sym typeface="Open Sans"/>
              </a:rPr>
              <a:t>Weight for self-loop</a:t>
            </a:r>
            <a:endParaRPr lang="en-US">
              <a:solidFill>
                <a:schemeClr val="accent6">
                  <a:lumMod val="60000"/>
                  <a:lumOff val="40000"/>
                </a:schemeClr>
              </a:solidFill>
            </a:endParaRPr>
          </a:p>
        </p:txBody>
      </p:sp>
      <p:sp>
        <p:nvSpPr>
          <p:cNvPr id="18" name="Rectangle 17">
            <a:extLst>
              <a:ext uri="{FF2B5EF4-FFF2-40B4-BE49-F238E27FC236}">
                <a16:creationId xmlns:a16="http://schemas.microsoft.com/office/drawing/2014/main" id="{510D866A-ACAD-45EA-8B52-306DDC43E08E}"/>
              </a:ext>
            </a:extLst>
          </p:cNvPr>
          <p:cNvSpPr/>
          <p:nvPr/>
        </p:nvSpPr>
        <p:spPr>
          <a:xfrm>
            <a:off x="3403599" y="5283200"/>
            <a:ext cx="520700" cy="914400"/>
          </a:xfrm>
          <a:prstGeom prst="rect">
            <a:avLst/>
          </a:prstGeom>
          <a:solidFill>
            <a:schemeClr val="accent6">
              <a:lumMod val="60000"/>
              <a:lumOff val="40000"/>
            </a:schemeClr>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7890820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9C55A-ED0C-4505-8DA3-A2004D68903A}"/>
              </a:ext>
            </a:extLst>
          </p:cNvPr>
          <p:cNvSpPr>
            <a:spLocks noGrp="1"/>
          </p:cNvSpPr>
          <p:nvPr>
            <p:ph type="title"/>
          </p:nvPr>
        </p:nvSpPr>
        <p:spPr/>
        <p:txBody>
          <a:bodyPr/>
          <a:lstStyle/>
          <a:p>
            <a:r>
              <a:rPr lang="en-US"/>
              <a:t>Relational GCN: Definition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A4E24A0-E686-4969-80E2-D9D5B0E50D82}"/>
                  </a:ext>
                </a:extLst>
              </p:cNvPr>
              <p:cNvSpPr>
                <a:spLocks noGrp="1"/>
              </p:cNvSpPr>
              <p:nvPr>
                <p:ph idx="1"/>
              </p:nvPr>
            </p:nvSpPr>
            <p:spPr>
              <a:xfrm>
                <a:off x="133814" y="1272425"/>
                <a:ext cx="9010185" cy="5562600"/>
              </a:xfrm>
            </p:spPr>
            <p:txBody>
              <a:bodyPr>
                <a:normAutofit fontScale="77500" lnSpcReduction="20000"/>
              </a:bodyPr>
              <a:lstStyle/>
              <a:p>
                <a:r>
                  <a:rPr lang="en-US" b="1" dirty="0">
                    <a:solidFill>
                      <a:schemeClr val="accent4"/>
                    </a:solidFill>
                  </a:rPr>
                  <a:t>Relational GCN (RGCN):</a:t>
                </a:r>
              </a:p>
              <a:p>
                <a:pPr marL="118872" indent="0">
                  <a:buNone/>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rPr>
                          </m:ctrlPr>
                        </m:sSubSupPr>
                        <m:e>
                          <m:r>
                            <a:rPr lang="en-US" b="1" i="0" smtClean="0">
                              <a:latin typeface="Cambria Math" panose="02040503050406030204" pitchFamily="18" charset="0"/>
                            </a:rPr>
                            <m:t>𝐡</m:t>
                          </m:r>
                        </m:e>
                        <m:sub>
                          <m:r>
                            <a:rPr lang="en-US" b="0" i="1" smtClean="0">
                              <a:latin typeface="Cambria Math" panose="02040503050406030204" pitchFamily="18" charset="0"/>
                            </a:rPr>
                            <m:t>𝑣</m:t>
                          </m:r>
                        </m:sub>
                        <m:sup>
                          <m:d>
                            <m:dPr>
                              <m:ctrlPr>
                                <a:rPr lang="en-US" b="0" i="1" smtClean="0">
                                  <a:latin typeface="Cambria Math" panose="02040503050406030204" pitchFamily="18" charset="0"/>
                                </a:rPr>
                              </m:ctrlPr>
                            </m:dPr>
                            <m:e>
                              <m:r>
                                <a:rPr lang="en-US" b="0" i="1" smtClean="0">
                                  <a:latin typeface="Cambria Math" panose="02040503050406030204" pitchFamily="18" charset="0"/>
                                </a:rPr>
                                <m:t>𝑙</m:t>
                              </m:r>
                              <m:r>
                                <a:rPr lang="en-US" b="0" i="1" smtClean="0">
                                  <a:latin typeface="Cambria Math" panose="02040503050406030204" pitchFamily="18" charset="0"/>
                                </a:rPr>
                                <m:t>+1</m:t>
                              </m:r>
                            </m:e>
                          </m:d>
                        </m:sup>
                      </m:sSubSup>
                      <m:r>
                        <a:rPr lang="en-US" b="0" i="1" smtClean="0">
                          <a:latin typeface="Cambria Math" panose="02040503050406030204" pitchFamily="18" charset="0"/>
                        </a:rPr>
                        <m:t>=</m:t>
                      </m:r>
                      <m:r>
                        <a:rPr lang="en-US" b="0" i="1" smtClean="0">
                          <a:latin typeface="Cambria Math" panose="02040503050406030204" pitchFamily="18" charset="0"/>
                        </a:rPr>
                        <m:t>𝜎</m:t>
                      </m:r>
                      <m:d>
                        <m:dPr>
                          <m:ctrlPr>
                            <a:rPr lang="en-US" b="0" i="1" smtClean="0">
                              <a:latin typeface="Cambria Math" panose="02040503050406030204" pitchFamily="18" charset="0"/>
                            </a:rPr>
                          </m:ctrlPr>
                        </m:dPr>
                        <m:e>
                          <m:nary>
                            <m:naryPr>
                              <m:chr m:val="∑"/>
                              <m:supHide m:val="on"/>
                              <m:ctrlPr>
                                <a:rPr lang="en-US" b="0" i="1" smtClean="0">
                                  <a:latin typeface="Cambria Math" panose="02040503050406030204" pitchFamily="18" charset="0"/>
                                </a:rPr>
                              </m:ctrlPr>
                            </m:naryPr>
                            <m:sub>
                              <m:r>
                                <a:rPr lang="en-US" b="0" i="1" smtClean="0">
                                  <a:solidFill>
                                    <a:srgbClr val="0000FF"/>
                                  </a:solidFill>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rPr>
                                <m:t>𝑅</m:t>
                              </m:r>
                            </m:sub>
                            <m:sup/>
                            <m:e>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𝑢</m:t>
                                  </m:r>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𝑁</m:t>
                                      </m:r>
                                    </m:e>
                                    <m:sub>
                                      <m:r>
                                        <a:rPr lang="en-US" b="0" i="1" smtClean="0">
                                          <a:latin typeface="Cambria Math" panose="02040503050406030204" pitchFamily="18" charset="0"/>
                                        </a:rPr>
                                        <m:t>𝑣</m:t>
                                      </m:r>
                                    </m:sub>
                                    <m:sup>
                                      <m:r>
                                        <a:rPr lang="en-US" b="0" i="1" smtClean="0">
                                          <a:solidFill>
                                            <a:srgbClr val="0000FF"/>
                                          </a:solidFill>
                                          <a:latin typeface="Cambria Math" panose="02040503050406030204" pitchFamily="18" charset="0"/>
                                        </a:rPr>
                                        <m:t>𝑟</m:t>
                                      </m:r>
                                    </m:sup>
                                  </m:sSubSup>
                                </m:sub>
                                <m:sup/>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𝑣</m:t>
                                          </m:r>
                                          <m:r>
                                            <a:rPr lang="en-US" b="0" i="1" smtClean="0">
                                              <a:latin typeface="Cambria Math" panose="02040503050406030204" pitchFamily="18" charset="0"/>
                                            </a:rPr>
                                            <m:t>,</m:t>
                                          </m:r>
                                          <m:r>
                                            <a:rPr lang="en-US" b="0" i="1" smtClean="0">
                                              <a:latin typeface="Cambria Math" panose="02040503050406030204" pitchFamily="18" charset="0"/>
                                            </a:rPr>
                                            <m:t>𝑟</m:t>
                                          </m:r>
                                        </m:sub>
                                      </m:sSub>
                                    </m:den>
                                  </m:f>
                                  <m:sSubSup>
                                    <m:sSubSupPr>
                                      <m:ctrlPr>
                                        <a:rPr lang="en-US" b="0" i="1" smtClean="0">
                                          <a:latin typeface="Cambria Math" panose="02040503050406030204" pitchFamily="18" charset="0"/>
                                        </a:rPr>
                                      </m:ctrlPr>
                                    </m:sSubSupPr>
                                    <m:e>
                                      <m:r>
                                        <a:rPr lang="en-US" b="1" i="0" smtClean="0">
                                          <a:latin typeface="Cambria Math" panose="02040503050406030204" pitchFamily="18" charset="0"/>
                                        </a:rPr>
                                        <m:t>𝐖</m:t>
                                      </m:r>
                                    </m:e>
                                    <m:sub>
                                      <m:r>
                                        <a:rPr lang="en-US" b="0" i="1" smtClean="0">
                                          <a:solidFill>
                                            <a:srgbClr val="0000FF"/>
                                          </a:solidFill>
                                          <a:latin typeface="Cambria Math" panose="02040503050406030204" pitchFamily="18" charset="0"/>
                                        </a:rPr>
                                        <m:t>𝑟</m:t>
                                      </m:r>
                                    </m:sub>
                                    <m:sup>
                                      <m:d>
                                        <m:dPr>
                                          <m:ctrlPr>
                                            <a:rPr lang="en-US" b="0" i="1" smtClean="0">
                                              <a:latin typeface="Cambria Math" panose="02040503050406030204" pitchFamily="18" charset="0"/>
                                            </a:rPr>
                                          </m:ctrlPr>
                                        </m:dPr>
                                        <m:e>
                                          <m:r>
                                            <a:rPr lang="en-US" b="0" i="1" smtClean="0">
                                              <a:latin typeface="Cambria Math" panose="02040503050406030204" pitchFamily="18" charset="0"/>
                                            </a:rPr>
                                            <m:t>𝑙</m:t>
                                          </m:r>
                                        </m:e>
                                      </m:d>
                                    </m:sup>
                                  </m:sSubSup>
                                  <m:sSubSup>
                                    <m:sSubSupPr>
                                      <m:ctrlPr>
                                        <a:rPr lang="en-US" b="0" i="1" smtClean="0">
                                          <a:latin typeface="Cambria Math" panose="02040503050406030204" pitchFamily="18" charset="0"/>
                                        </a:rPr>
                                      </m:ctrlPr>
                                    </m:sSubSupPr>
                                    <m:e>
                                      <m:r>
                                        <a:rPr lang="en-US" b="1" i="0" smtClean="0">
                                          <a:latin typeface="Cambria Math" panose="02040503050406030204" pitchFamily="18" charset="0"/>
                                        </a:rPr>
                                        <m:t>𝐡</m:t>
                                      </m:r>
                                    </m:e>
                                    <m:sub>
                                      <m:r>
                                        <a:rPr lang="en-US" b="0" i="1" smtClean="0">
                                          <a:latin typeface="Cambria Math" panose="02040503050406030204" pitchFamily="18" charset="0"/>
                                        </a:rPr>
                                        <m:t>𝑢</m:t>
                                      </m:r>
                                    </m:sub>
                                    <m:sup>
                                      <m:r>
                                        <a:rPr lang="en-US" b="0" i="1" smtClean="0">
                                          <a:latin typeface="Cambria Math" panose="02040503050406030204" pitchFamily="18" charset="0"/>
                                        </a:rPr>
                                        <m:t>(</m:t>
                                      </m:r>
                                      <m:r>
                                        <a:rPr lang="en-US" b="0" i="1" smtClean="0">
                                          <a:latin typeface="Cambria Math" panose="02040503050406030204" pitchFamily="18" charset="0"/>
                                        </a:rPr>
                                        <m:t>𝑙</m:t>
                                      </m:r>
                                      <m:r>
                                        <a:rPr lang="en-US" b="0" i="1" smtClean="0">
                                          <a:latin typeface="Cambria Math" panose="02040503050406030204" pitchFamily="18" charset="0"/>
                                        </a:rPr>
                                        <m:t>)</m:t>
                                      </m:r>
                                    </m:sup>
                                  </m:sSub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1" i="0" smtClean="0">
                                          <a:latin typeface="Cambria Math" panose="02040503050406030204" pitchFamily="18" charset="0"/>
                                        </a:rPr>
                                        <m:t>𝐖</m:t>
                                      </m:r>
                                    </m:e>
                                    <m:sub>
                                      <m:r>
                                        <a:rPr lang="en-US" b="0" i="1" smtClean="0">
                                          <a:latin typeface="Cambria Math" panose="02040503050406030204" pitchFamily="18" charset="0"/>
                                        </a:rPr>
                                        <m:t>0</m:t>
                                      </m:r>
                                    </m:sub>
                                    <m:sup>
                                      <m:r>
                                        <a:rPr lang="en-US" b="0" i="1" smtClean="0">
                                          <a:latin typeface="Cambria Math" panose="02040503050406030204" pitchFamily="18" charset="0"/>
                                        </a:rPr>
                                        <m:t>(</m:t>
                                      </m:r>
                                      <m:r>
                                        <a:rPr lang="en-US" b="0" i="1" smtClean="0">
                                          <a:latin typeface="Cambria Math" panose="02040503050406030204" pitchFamily="18" charset="0"/>
                                        </a:rPr>
                                        <m:t>𝑙</m:t>
                                      </m:r>
                                      <m:r>
                                        <a:rPr lang="en-US" b="0" i="1" smtClean="0">
                                          <a:latin typeface="Cambria Math" panose="02040503050406030204" pitchFamily="18" charset="0"/>
                                        </a:rPr>
                                        <m:t>)</m:t>
                                      </m:r>
                                    </m:sup>
                                  </m:sSubSup>
                                  <m:sSubSup>
                                    <m:sSubSupPr>
                                      <m:ctrlPr>
                                        <a:rPr lang="en-US" b="0" i="1" smtClean="0">
                                          <a:latin typeface="Cambria Math" panose="02040503050406030204" pitchFamily="18" charset="0"/>
                                        </a:rPr>
                                      </m:ctrlPr>
                                    </m:sSubSupPr>
                                    <m:e>
                                      <m:r>
                                        <a:rPr lang="en-US" b="1" i="0" smtClean="0">
                                          <a:latin typeface="Cambria Math" panose="02040503050406030204" pitchFamily="18" charset="0"/>
                                        </a:rPr>
                                        <m:t>𝐡</m:t>
                                      </m:r>
                                    </m:e>
                                    <m:sub>
                                      <m:r>
                                        <a:rPr lang="en-US" b="0" i="1" smtClean="0">
                                          <a:latin typeface="Cambria Math" panose="02040503050406030204" pitchFamily="18" charset="0"/>
                                        </a:rPr>
                                        <m:t>𝑣</m:t>
                                      </m:r>
                                    </m:sub>
                                    <m:sup>
                                      <m:r>
                                        <a:rPr lang="en-US" b="0" i="1" smtClean="0">
                                          <a:latin typeface="Cambria Math" panose="02040503050406030204" pitchFamily="18" charset="0"/>
                                        </a:rPr>
                                        <m:t>(</m:t>
                                      </m:r>
                                      <m:r>
                                        <a:rPr lang="en-US" b="0" i="1" smtClean="0">
                                          <a:latin typeface="Cambria Math" panose="02040503050406030204" pitchFamily="18" charset="0"/>
                                        </a:rPr>
                                        <m:t>𝑙</m:t>
                                      </m:r>
                                      <m:r>
                                        <a:rPr lang="en-US" b="0" i="1" smtClean="0">
                                          <a:latin typeface="Cambria Math" panose="02040503050406030204" pitchFamily="18" charset="0"/>
                                        </a:rPr>
                                        <m:t>)</m:t>
                                      </m:r>
                                    </m:sup>
                                  </m:sSubSup>
                                </m:e>
                              </m:nary>
                            </m:e>
                          </m:nary>
                        </m:e>
                      </m:d>
                    </m:oMath>
                  </m:oMathPara>
                </a14:m>
                <a:endParaRPr lang="en-US" dirty="0"/>
              </a:p>
              <a:p>
                <a:r>
                  <a:rPr lang="en-US" b="1" dirty="0">
                    <a:solidFill>
                      <a:schemeClr val="accent6"/>
                    </a:solidFill>
                  </a:rPr>
                  <a:t>How to write this as Message + Aggregation?</a:t>
                </a:r>
              </a:p>
              <a:p>
                <a:r>
                  <a:rPr lang="en-US" b="1" dirty="0">
                    <a:solidFill>
                      <a:schemeClr val="accent6"/>
                    </a:solidFill>
                  </a:rPr>
                  <a:t>Message:</a:t>
                </a:r>
              </a:p>
              <a:p>
                <a:pPr lvl="1"/>
                <a:r>
                  <a:rPr lang="en-US" dirty="0"/>
                  <a:t>Each neighbor of a given relation: </a:t>
                </a:r>
                <a:endParaRPr lang="en-US" i="1" dirty="0">
                  <a:latin typeface="Cambria Math" panose="02040503050406030204" pitchFamily="18" charset="0"/>
                </a:endParaRPr>
              </a:p>
              <a:p>
                <a:pPr marL="457200" lvl="1" indent="0">
                  <a:buNone/>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rPr>
                          </m:ctrlPr>
                        </m:sSubSupPr>
                        <m:e>
                          <m:r>
                            <a:rPr lang="en-US" b="1" i="0" smtClean="0">
                              <a:latin typeface="Cambria Math" panose="02040503050406030204" pitchFamily="18" charset="0"/>
                            </a:rPr>
                            <m:t>𝐦</m:t>
                          </m:r>
                        </m:e>
                        <m:sub>
                          <m:r>
                            <a:rPr lang="en-US" b="0" i="1" smtClean="0">
                              <a:latin typeface="Cambria Math" panose="02040503050406030204" pitchFamily="18" charset="0"/>
                            </a:rPr>
                            <m:t>𝑢</m:t>
                          </m:r>
                          <m:r>
                            <a:rPr lang="en-US" b="0" i="1" smtClean="0">
                              <a:latin typeface="Cambria Math" panose="02040503050406030204" pitchFamily="18" charset="0"/>
                            </a:rPr>
                            <m:t>,</m:t>
                          </m:r>
                          <m:r>
                            <a:rPr lang="en-US" b="0" i="1" smtClean="0">
                              <a:solidFill>
                                <a:srgbClr val="0000FF"/>
                              </a:solidFill>
                              <a:latin typeface="Cambria Math" panose="02040503050406030204" pitchFamily="18" charset="0"/>
                            </a:rPr>
                            <m:t>𝑟</m:t>
                          </m:r>
                        </m:sub>
                        <m:sup>
                          <m:r>
                            <a:rPr lang="en-US" b="0" i="1" smtClean="0">
                              <a:latin typeface="Cambria Math" panose="02040503050406030204" pitchFamily="18" charset="0"/>
                            </a:rPr>
                            <m:t>(</m:t>
                          </m:r>
                          <m:r>
                            <a:rPr lang="en-US" b="0" i="1" smtClean="0">
                              <a:latin typeface="Cambria Math" panose="02040503050406030204" pitchFamily="18" charset="0"/>
                            </a:rPr>
                            <m:t>𝑙</m:t>
                          </m:r>
                          <m:r>
                            <a:rPr lang="en-US" b="0" i="1" smtClean="0">
                              <a:latin typeface="Cambria Math" panose="02040503050406030204" pitchFamily="18" charset="0"/>
                            </a:rPr>
                            <m:t>)</m:t>
                          </m:r>
                        </m:sup>
                      </m:sSubSup>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𝑣</m:t>
                              </m:r>
                              <m:r>
                                <a:rPr lang="en-US" i="1">
                                  <a:latin typeface="Cambria Math" panose="02040503050406030204" pitchFamily="18" charset="0"/>
                                </a:rPr>
                                <m:t>,</m:t>
                              </m:r>
                              <m:r>
                                <a:rPr lang="en-US" i="1" smtClean="0">
                                  <a:solidFill>
                                    <a:srgbClr val="0000FF"/>
                                  </a:solidFill>
                                  <a:latin typeface="Cambria Math" panose="02040503050406030204" pitchFamily="18" charset="0"/>
                                </a:rPr>
                                <m:t>𝑟</m:t>
                              </m:r>
                            </m:sub>
                          </m:sSub>
                        </m:den>
                      </m:f>
                      <m:sSubSup>
                        <m:sSubSupPr>
                          <m:ctrlPr>
                            <a:rPr lang="en-US" i="1">
                              <a:latin typeface="Cambria Math" panose="02040503050406030204" pitchFamily="18" charset="0"/>
                            </a:rPr>
                          </m:ctrlPr>
                        </m:sSubSupPr>
                        <m:e>
                          <m:r>
                            <a:rPr lang="en-US" b="1">
                              <a:latin typeface="Cambria Math" panose="02040503050406030204" pitchFamily="18" charset="0"/>
                            </a:rPr>
                            <m:t>𝐖</m:t>
                          </m:r>
                        </m:e>
                        <m:sub>
                          <m:r>
                            <a:rPr lang="en-US" i="1" smtClean="0">
                              <a:solidFill>
                                <a:srgbClr val="0000FF"/>
                              </a:solidFill>
                              <a:latin typeface="Cambria Math" panose="02040503050406030204" pitchFamily="18" charset="0"/>
                            </a:rPr>
                            <m:t>𝑟</m:t>
                          </m:r>
                        </m:sub>
                        <m:sup>
                          <m:d>
                            <m:dPr>
                              <m:ctrlPr>
                                <a:rPr lang="en-US" i="1">
                                  <a:latin typeface="Cambria Math" panose="02040503050406030204" pitchFamily="18" charset="0"/>
                                </a:rPr>
                              </m:ctrlPr>
                            </m:dPr>
                            <m:e>
                              <m:r>
                                <a:rPr lang="en-US" i="1">
                                  <a:latin typeface="Cambria Math" panose="02040503050406030204" pitchFamily="18" charset="0"/>
                                </a:rPr>
                                <m:t>𝑙</m:t>
                              </m:r>
                            </m:e>
                          </m:d>
                        </m:sup>
                      </m:sSubSup>
                      <m:sSubSup>
                        <m:sSubSupPr>
                          <m:ctrlPr>
                            <a:rPr lang="en-US" i="1">
                              <a:latin typeface="Cambria Math" panose="02040503050406030204" pitchFamily="18" charset="0"/>
                            </a:rPr>
                          </m:ctrlPr>
                        </m:sSubSupPr>
                        <m:e>
                          <m:r>
                            <a:rPr lang="en-US" b="1">
                              <a:latin typeface="Cambria Math" panose="02040503050406030204" pitchFamily="18" charset="0"/>
                            </a:rPr>
                            <m:t>𝐡</m:t>
                          </m:r>
                        </m:e>
                        <m:sub>
                          <m:r>
                            <a:rPr lang="en-US" i="1">
                              <a:latin typeface="Cambria Math" panose="02040503050406030204" pitchFamily="18" charset="0"/>
                            </a:rPr>
                            <m:t>𝑢</m:t>
                          </m:r>
                        </m:sub>
                        <m:sup>
                          <m:r>
                            <a:rPr lang="en-US" i="1">
                              <a:latin typeface="Cambria Math" panose="02040503050406030204" pitchFamily="18" charset="0"/>
                            </a:rPr>
                            <m:t>(</m:t>
                          </m:r>
                          <m:r>
                            <a:rPr lang="en-US" i="1">
                              <a:latin typeface="Cambria Math" panose="02040503050406030204" pitchFamily="18" charset="0"/>
                            </a:rPr>
                            <m:t>𝑙</m:t>
                          </m:r>
                          <m:r>
                            <a:rPr lang="en-US" i="1">
                              <a:latin typeface="Cambria Math" panose="02040503050406030204" pitchFamily="18" charset="0"/>
                            </a:rPr>
                            <m:t>)</m:t>
                          </m:r>
                        </m:sup>
                      </m:sSubSup>
                    </m:oMath>
                  </m:oMathPara>
                </a14:m>
                <a:endParaRPr lang="en-US" b="1" dirty="0">
                  <a:solidFill>
                    <a:schemeClr val="accent6"/>
                  </a:solidFill>
                </a:endParaRPr>
              </a:p>
              <a:p>
                <a:pPr lvl="1"/>
                <a:r>
                  <a:rPr lang="en-US" dirty="0"/>
                  <a:t>Self-loop:</a:t>
                </a:r>
                <a:endParaRPr lang="en-US" i="1" dirty="0">
                  <a:latin typeface="Cambria Math" panose="02040503050406030204" pitchFamily="18" charset="0"/>
                </a:endParaRPr>
              </a:p>
              <a:p>
                <a:pPr marL="457200" lvl="1" indent="0">
                  <a:buNone/>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rPr>
                          </m:ctrlPr>
                        </m:sSubSupPr>
                        <m:e>
                          <m:r>
                            <a:rPr lang="en-US" b="1" i="0" smtClean="0">
                              <a:latin typeface="Cambria Math" panose="02040503050406030204" pitchFamily="18" charset="0"/>
                            </a:rPr>
                            <m:t>𝐦</m:t>
                          </m:r>
                        </m:e>
                        <m:sub>
                          <m:r>
                            <a:rPr lang="en-US" b="0" i="1" smtClean="0">
                              <a:latin typeface="Cambria Math" panose="02040503050406030204" pitchFamily="18" charset="0"/>
                            </a:rPr>
                            <m:t>𝑣</m:t>
                          </m:r>
                        </m:sub>
                        <m:sup>
                          <m:r>
                            <a:rPr lang="en-US" b="0" i="1" smtClean="0">
                              <a:latin typeface="Cambria Math" panose="02040503050406030204" pitchFamily="18" charset="0"/>
                            </a:rPr>
                            <m:t>(</m:t>
                          </m:r>
                          <m:r>
                            <a:rPr lang="en-US" b="0" i="1" smtClean="0">
                              <a:latin typeface="Cambria Math" panose="02040503050406030204" pitchFamily="18" charset="0"/>
                            </a:rPr>
                            <m:t>𝑙</m:t>
                          </m:r>
                          <m:r>
                            <a:rPr lang="en-US" b="0" i="1" smtClean="0">
                              <a:latin typeface="Cambria Math" panose="02040503050406030204" pitchFamily="18" charset="0"/>
                            </a:rPr>
                            <m:t>)</m:t>
                          </m:r>
                        </m:sup>
                      </m:sSubSup>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b="1">
                              <a:latin typeface="Cambria Math" panose="02040503050406030204" pitchFamily="18" charset="0"/>
                            </a:rPr>
                            <m:t>𝐖</m:t>
                          </m:r>
                        </m:e>
                        <m:sub>
                          <m:r>
                            <a:rPr lang="en-US" b="0" i="1" smtClean="0">
                              <a:latin typeface="Cambria Math" panose="02040503050406030204" pitchFamily="18" charset="0"/>
                            </a:rPr>
                            <m:t>0</m:t>
                          </m:r>
                        </m:sub>
                        <m:sup>
                          <m:d>
                            <m:dPr>
                              <m:ctrlPr>
                                <a:rPr lang="en-US" i="1">
                                  <a:latin typeface="Cambria Math" panose="02040503050406030204" pitchFamily="18" charset="0"/>
                                </a:rPr>
                              </m:ctrlPr>
                            </m:dPr>
                            <m:e>
                              <m:r>
                                <a:rPr lang="en-US" i="1">
                                  <a:latin typeface="Cambria Math" panose="02040503050406030204" pitchFamily="18" charset="0"/>
                                </a:rPr>
                                <m:t>𝑙</m:t>
                              </m:r>
                            </m:e>
                          </m:d>
                        </m:sup>
                      </m:sSubSup>
                      <m:sSubSup>
                        <m:sSubSupPr>
                          <m:ctrlPr>
                            <a:rPr lang="en-US" i="1">
                              <a:latin typeface="Cambria Math" panose="02040503050406030204" pitchFamily="18" charset="0"/>
                            </a:rPr>
                          </m:ctrlPr>
                        </m:sSubSupPr>
                        <m:e>
                          <m:r>
                            <a:rPr lang="en-US" b="1">
                              <a:latin typeface="Cambria Math" panose="02040503050406030204" pitchFamily="18" charset="0"/>
                            </a:rPr>
                            <m:t>𝐡</m:t>
                          </m:r>
                        </m:e>
                        <m:sub>
                          <m:r>
                            <a:rPr lang="en-US" b="0" i="1" smtClean="0">
                              <a:latin typeface="Cambria Math" panose="02040503050406030204" pitchFamily="18" charset="0"/>
                            </a:rPr>
                            <m:t>𝑣</m:t>
                          </m:r>
                        </m:sub>
                        <m:sup>
                          <m:r>
                            <a:rPr lang="en-US" i="1">
                              <a:latin typeface="Cambria Math" panose="02040503050406030204" pitchFamily="18" charset="0"/>
                            </a:rPr>
                            <m:t>(</m:t>
                          </m:r>
                          <m:r>
                            <a:rPr lang="en-US" i="1">
                              <a:latin typeface="Cambria Math" panose="02040503050406030204" pitchFamily="18" charset="0"/>
                            </a:rPr>
                            <m:t>𝑙</m:t>
                          </m:r>
                          <m:r>
                            <a:rPr lang="en-US" i="1">
                              <a:latin typeface="Cambria Math" panose="02040503050406030204" pitchFamily="18" charset="0"/>
                            </a:rPr>
                            <m:t>)</m:t>
                          </m:r>
                        </m:sup>
                      </m:sSubSup>
                    </m:oMath>
                  </m:oMathPara>
                </a14:m>
                <a:endParaRPr lang="en-US" dirty="0"/>
              </a:p>
              <a:p>
                <a:r>
                  <a:rPr lang="en-US" b="1" dirty="0">
                    <a:solidFill>
                      <a:schemeClr val="accent6"/>
                    </a:solidFill>
                  </a:rPr>
                  <a:t>Aggregation:</a:t>
                </a:r>
              </a:p>
              <a:p>
                <a:pPr lvl="1"/>
                <a:r>
                  <a:rPr lang="en-US" dirty="0"/>
                  <a:t>Sum over messages from neighbors and self-loop, then apply activation</a:t>
                </a:r>
              </a:p>
              <a:p>
                <a:pPr lvl="1"/>
                <a14:m>
                  <m:oMath xmlns:m="http://schemas.openxmlformats.org/officeDocument/2006/math">
                    <m:sSubSup>
                      <m:sSubSupPr>
                        <m:ctrlPr>
                          <a:rPr lang="en-US" i="1">
                            <a:latin typeface="Cambria Math" panose="02040503050406030204" pitchFamily="18" charset="0"/>
                          </a:rPr>
                        </m:ctrlPr>
                      </m:sSubSupPr>
                      <m:e>
                        <m:r>
                          <a:rPr lang="en-US" b="1">
                            <a:latin typeface="Cambria Math" panose="02040503050406030204" pitchFamily="18" charset="0"/>
                          </a:rPr>
                          <m:t>𝐡</m:t>
                        </m:r>
                      </m:e>
                      <m:sub>
                        <m:r>
                          <a:rPr lang="en-US" i="1">
                            <a:latin typeface="Cambria Math" panose="02040503050406030204" pitchFamily="18" charset="0"/>
                          </a:rPr>
                          <m:t>𝑣</m:t>
                        </m:r>
                      </m:sub>
                      <m:sup>
                        <m:d>
                          <m:dPr>
                            <m:ctrlPr>
                              <a:rPr lang="en-US" i="1">
                                <a:latin typeface="Cambria Math" panose="02040503050406030204" pitchFamily="18" charset="0"/>
                              </a:rPr>
                            </m:ctrlPr>
                          </m:dPr>
                          <m:e>
                            <m:r>
                              <a:rPr lang="en-US" i="1">
                                <a:latin typeface="Cambria Math" panose="02040503050406030204" pitchFamily="18" charset="0"/>
                              </a:rPr>
                              <m:t>𝑙</m:t>
                            </m:r>
                            <m:r>
                              <a:rPr lang="en-US" b="0" i="1" smtClean="0">
                                <a:latin typeface="Cambria Math" panose="02040503050406030204" pitchFamily="18" charset="0"/>
                              </a:rPr>
                              <m:t>+1</m:t>
                            </m:r>
                          </m:e>
                        </m:d>
                      </m:sup>
                    </m:sSubSup>
                    <m:r>
                      <a:rPr lang="en-US" i="1">
                        <a:latin typeface="Cambria Math" panose="02040503050406030204" pitchFamily="18" charset="0"/>
                      </a:rPr>
                      <m:t>=</m:t>
                    </m:r>
                    <m:r>
                      <a:rPr lang="en-US" i="1">
                        <a:latin typeface="Cambria Math" panose="02040503050406030204" pitchFamily="18" charset="0"/>
                      </a:rPr>
                      <m:t>𝜎</m:t>
                    </m:r>
                    <m:d>
                      <m:dPr>
                        <m:ctrlPr>
                          <a:rPr lang="en-US" i="1">
                            <a:latin typeface="Cambria Math" panose="02040503050406030204" pitchFamily="18" charset="0"/>
                          </a:rPr>
                        </m:ctrlPr>
                      </m:dPr>
                      <m:e>
                        <m:r>
                          <m:rPr>
                            <m:sty m:val="p"/>
                          </m:rPr>
                          <a:rPr lang="en-US">
                            <a:solidFill>
                              <a:srgbClr val="C00000"/>
                            </a:solidFill>
                            <a:latin typeface="Cambria Math" panose="02040503050406030204" pitchFamily="18" charset="0"/>
                          </a:rPr>
                          <m:t>Sum</m:t>
                        </m:r>
                        <m:d>
                          <m:dPr>
                            <m:ctrlPr>
                              <a:rPr lang="en-US" i="1">
                                <a:latin typeface="Cambria Math" panose="02040503050406030204" pitchFamily="18" charset="0"/>
                              </a:rPr>
                            </m:ctrlPr>
                          </m:dPr>
                          <m:e>
                            <m:d>
                              <m:dPr>
                                <m:begChr m:val="{"/>
                                <m:endChr m:val="}"/>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b="1">
                                        <a:latin typeface="Cambria Math" panose="02040503050406030204" pitchFamily="18" charset="0"/>
                                      </a:rPr>
                                      <m:t>𝐦</m:t>
                                    </m:r>
                                  </m:e>
                                  <m:sub>
                                    <m:r>
                                      <a:rPr lang="en-US" i="1">
                                        <a:latin typeface="Cambria Math" panose="02040503050406030204" pitchFamily="18" charset="0"/>
                                      </a:rPr>
                                      <m:t>𝑢</m:t>
                                    </m:r>
                                    <m:r>
                                      <a:rPr lang="en-US" i="1">
                                        <a:latin typeface="Cambria Math" panose="02040503050406030204" pitchFamily="18" charset="0"/>
                                      </a:rPr>
                                      <m:t>,</m:t>
                                    </m:r>
                                    <m:r>
                                      <a:rPr lang="en-US" i="1">
                                        <a:solidFill>
                                          <a:srgbClr val="0000FF"/>
                                        </a:solidFill>
                                        <a:latin typeface="Cambria Math" panose="02040503050406030204" pitchFamily="18" charset="0"/>
                                      </a:rPr>
                                      <m:t>𝑟</m:t>
                                    </m:r>
                                  </m:sub>
                                  <m:sup>
                                    <m:d>
                                      <m:dPr>
                                        <m:ctrlPr>
                                          <a:rPr lang="en-US" i="1">
                                            <a:latin typeface="Cambria Math" panose="02040503050406030204" pitchFamily="18" charset="0"/>
                                          </a:rPr>
                                        </m:ctrlPr>
                                      </m:dPr>
                                      <m:e>
                                        <m:r>
                                          <a:rPr lang="en-US" i="1">
                                            <a:latin typeface="Cambria Math" panose="02040503050406030204" pitchFamily="18" charset="0"/>
                                          </a:rPr>
                                          <m:t>𝑙</m:t>
                                        </m:r>
                                      </m:e>
                                    </m:d>
                                  </m:sup>
                                </m:sSubSup>
                                <m:r>
                                  <a:rPr lang="en-US" i="1">
                                    <a:latin typeface="Cambria Math" panose="02040503050406030204" pitchFamily="18" charset="0"/>
                                  </a:rPr>
                                  <m:t>, </m:t>
                                </m:r>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𝑁</m:t>
                                </m:r>
                                <m:r>
                                  <a:rPr lang="en-US" i="1">
                                    <a:latin typeface="Cambria Math" panose="02040503050406030204" pitchFamily="18" charset="0"/>
                                  </a:rPr>
                                  <m:t>(</m:t>
                                </m:r>
                                <m:r>
                                  <a:rPr lang="en-US" i="1">
                                    <a:latin typeface="Cambria Math" panose="02040503050406030204" pitchFamily="18" charset="0"/>
                                  </a:rPr>
                                  <m:t>𝑣</m:t>
                                </m:r>
                                <m:r>
                                  <a:rPr lang="en-US" i="1">
                                    <a:latin typeface="Cambria Math" panose="02040503050406030204" pitchFamily="18" charset="0"/>
                                  </a:rPr>
                                  <m:t>)</m:t>
                                </m:r>
                              </m:e>
                            </m:d>
                            <m:r>
                              <a:rPr lang="en-US" i="1">
                                <a:latin typeface="Cambria Math" panose="02040503050406030204" pitchFamily="18" charset="0"/>
                              </a:rPr>
                              <m:t>∪</m:t>
                            </m:r>
                            <m:d>
                              <m:dPr>
                                <m:begChr m:val="{"/>
                                <m:endChr m:val="}"/>
                                <m:ctrlPr>
                                  <a:rPr lang="en-US" b="0" i="1" smtClean="0">
                                    <a:latin typeface="Cambria Math" panose="02040503050406030204" pitchFamily="18" charset="0"/>
                                  </a:rPr>
                                </m:ctrlPr>
                              </m:dPr>
                              <m:e>
                                <m:sSubSup>
                                  <m:sSubSupPr>
                                    <m:ctrlPr>
                                      <a:rPr lang="en-US" i="1">
                                        <a:latin typeface="Cambria Math" panose="02040503050406030204" pitchFamily="18" charset="0"/>
                                      </a:rPr>
                                    </m:ctrlPr>
                                  </m:sSubSupPr>
                                  <m:e>
                                    <m:r>
                                      <a:rPr lang="en-US" b="1">
                                        <a:latin typeface="Cambria Math" panose="02040503050406030204" pitchFamily="18" charset="0"/>
                                      </a:rPr>
                                      <m:t>𝐦</m:t>
                                    </m:r>
                                  </m:e>
                                  <m:sub>
                                    <m:r>
                                      <a:rPr lang="en-US" i="1">
                                        <a:latin typeface="Cambria Math" panose="02040503050406030204" pitchFamily="18" charset="0"/>
                                      </a:rPr>
                                      <m:t>𝑣</m:t>
                                    </m:r>
                                  </m:sub>
                                  <m:sup>
                                    <m:d>
                                      <m:dPr>
                                        <m:ctrlPr>
                                          <a:rPr lang="en-US" i="1">
                                            <a:latin typeface="Cambria Math" panose="02040503050406030204" pitchFamily="18" charset="0"/>
                                          </a:rPr>
                                        </m:ctrlPr>
                                      </m:dPr>
                                      <m:e>
                                        <m:r>
                                          <a:rPr lang="en-US" i="1">
                                            <a:latin typeface="Cambria Math" panose="02040503050406030204" pitchFamily="18" charset="0"/>
                                          </a:rPr>
                                          <m:t>𝑙</m:t>
                                        </m:r>
                                      </m:e>
                                    </m:d>
                                  </m:sup>
                                </m:sSubSup>
                              </m:e>
                            </m:d>
                          </m:e>
                        </m:d>
                      </m:e>
                    </m:d>
                  </m:oMath>
                </a14:m>
                <a:endParaRPr lang="en-US" dirty="0">
                  <a:solidFill>
                    <a:schemeClr val="accent6"/>
                  </a:solidFill>
                </a:endParaRPr>
              </a:p>
            </p:txBody>
          </p:sp>
        </mc:Choice>
        <mc:Fallback xmlns="">
          <p:sp>
            <p:nvSpPr>
              <p:cNvPr id="3" name="Content Placeholder 2">
                <a:extLst>
                  <a:ext uri="{FF2B5EF4-FFF2-40B4-BE49-F238E27FC236}">
                    <a16:creationId xmlns:a16="http://schemas.microsoft.com/office/drawing/2014/main" id="{7A4E24A0-E686-4969-80E2-D9D5B0E50D82}"/>
                  </a:ext>
                </a:extLst>
              </p:cNvPr>
              <p:cNvSpPr>
                <a:spLocks noGrp="1" noRot="1" noChangeAspect="1" noMove="1" noResize="1" noEditPoints="1" noAdjustHandles="1" noChangeArrowheads="1" noChangeShapeType="1" noTextEdit="1"/>
              </p:cNvSpPr>
              <p:nvPr>
                <p:ph idx="1"/>
              </p:nvPr>
            </p:nvSpPr>
            <p:spPr>
              <a:xfrm>
                <a:off x="133814" y="1272425"/>
                <a:ext cx="9010185" cy="5562600"/>
              </a:xfrm>
              <a:blipFill>
                <a:blip r:embed="rId3"/>
                <a:stretch>
                  <a:fillRect t="-1206" r="-338"/>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62DE7EFC-760D-4CB3-9183-31AD922FB3F6}"/>
              </a:ext>
            </a:extLst>
          </p:cNvPr>
          <p:cNvSpPr>
            <a:spLocks noGrp="1"/>
          </p:cNvSpPr>
          <p:nvPr>
            <p:ph type="dt" sz="half" idx="10"/>
          </p:nvPr>
        </p:nvSpPr>
        <p:spPr/>
        <p:txBody>
          <a:bodyPr/>
          <a:lstStyle/>
          <a:p>
            <a:fld id="{8668109C-DBB1-0C40-BB7C-3AE0A686B461}" type="datetime1">
              <a:rPr lang="en-US" smtClean="0"/>
              <a:t>10/20/24</a:t>
            </a:fld>
            <a:endParaRPr lang="en-US"/>
          </a:p>
        </p:txBody>
      </p:sp>
      <p:sp>
        <p:nvSpPr>
          <p:cNvPr id="5" name="Footer Placeholder 4">
            <a:extLst>
              <a:ext uri="{FF2B5EF4-FFF2-40B4-BE49-F238E27FC236}">
                <a16:creationId xmlns:a16="http://schemas.microsoft.com/office/drawing/2014/main" id="{0E2D3FCB-978C-47AE-BEE2-7AA2A3C4C89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6E1122B4-7A62-49F0-BEAF-69B2CE9986AE}"/>
              </a:ext>
            </a:extLst>
          </p:cNvPr>
          <p:cNvSpPr>
            <a:spLocks noGrp="1"/>
          </p:cNvSpPr>
          <p:nvPr>
            <p:ph type="sldNum" sz="quarter" idx="12"/>
          </p:nvPr>
        </p:nvSpPr>
        <p:spPr/>
        <p:txBody>
          <a:bodyPr/>
          <a:lstStyle/>
          <a:p>
            <a:fld id="{19B12225-5612-419B-A8D5-4B8EEE4C217E}" type="slidenum">
              <a:rPr lang="en-US" smtClean="0"/>
              <a:pPr/>
              <a:t>27</a:t>
            </a:fld>
            <a:endParaRPr lang="en-US"/>
          </a:p>
        </p:txBody>
      </p:sp>
      <mc:AlternateContent xmlns:mc="http://schemas.openxmlformats.org/markup-compatibility/2006" xmlns:a14="http://schemas.microsoft.com/office/drawing/2010/main">
        <mc:Choice Requires="a14">
          <p:sp>
            <p:nvSpPr>
              <p:cNvPr id="95" name="TextBox 94">
                <a:extLst>
                  <a:ext uri="{FF2B5EF4-FFF2-40B4-BE49-F238E27FC236}">
                    <a16:creationId xmlns:a16="http://schemas.microsoft.com/office/drawing/2014/main" id="{5150D79F-D112-4BFB-ADA9-204F3B31C31A}"/>
                  </a:ext>
                </a:extLst>
              </p:cNvPr>
              <p:cNvSpPr txBox="1"/>
              <p:nvPr/>
            </p:nvSpPr>
            <p:spPr>
              <a:xfrm>
                <a:off x="6259500" y="2951769"/>
                <a:ext cx="2884499" cy="658514"/>
              </a:xfrm>
              <a:prstGeom prst="rect">
                <a:avLst/>
              </a:prstGeom>
              <a:noFill/>
            </p:spPr>
            <p:txBody>
              <a:bodyPr wrap="square" rtlCol="0">
                <a:spAutoFit/>
              </a:bodyPr>
              <a:lstStyle/>
              <a:p>
                <a:r>
                  <a:rPr lang="en-US" b="1">
                    <a:solidFill>
                      <a:schemeClr val="accent2"/>
                    </a:solidFill>
                    <a:latin typeface="Calibri" panose="020F0502020204030204" pitchFamily="34" charset="0"/>
                    <a:cs typeface="Calibri" panose="020F0502020204030204" pitchFamily="34" charset="0"/>
                  </a:rPr>
                  <a:t>Normalized by node degree of the relation</a:t>
                </a:r>
                <a:r>
                  <a:rPr lang="en-US">
                    <a:latin typeface="Calibri" panose="020F0502020204030204" pitchFamily="34" charset="0"/>
                    <a:cs typeface="Calibri" panose="020F0502020204030204" pitchFamily="34" charset="0"/>
                  </a:rPr>
                  <a:t> </a:t>
                </a:r>
                <a14:m>
                  <m:oMath xmlns:m="http://schemas.openxmlformats.org/officeDocument/2006/math">
                    <m:sSub>
                      <m:sSubPr>
                        <m:ctrlPr>
                          <a:rPr lang="en-US" b="0" i="1" smtClean="0">
                            <a:latin typeface="Cambria Math" panose="02040503050406030204" pitchFamily="18" charset="0"/>
                            <a:cs typeface="Calibri" panose="020F0502020204030204" pitchFamily="34" charset="0"/>
                          </a:rPr>
                        </m:ctrlPr>
                      </m:sSubPr>
                      <m:e>
                        <m:r>
                          <a:rPr lang="en-US" b="0" i="1" smtClean="0">
                            <a:latin typeface="Cambria Math" panose="02040503050406030204" pitchFamily="18" charset="0"/>
                            <a:cs typeface="Calibri" panose="020F0502020204030204" pitchFamily="34" charset="0"/>
                          </a:rPr>
                          <m:t>𝑐</m:t>
                        </m:r>
                      </m:e>
                      <m:sub>
                        <m:r>
                          <a:rPr lang="en-US" b="0" i="1" smtClean="0">
                            <a:latin typeface="Cambria Math" panose="02040503050406030204" pitchFamily="18" charset="0"/>
                            <a:cs typeface="Calibri" panose="020F0502020204030204" pitchFamily="34" charset="0"/>
                          </a:rPr>
                          <m:t>𝑣</m:t>
                        </m:r>
                        <m:r>
                          <a:rPr lang="en-US" b="0" i="1" smtClean="0">
                            <a:latin typeface="Cambria Math" panose="02040503050406030204" pitchFamily="18" charset="0"/>
                            <a:cs typeface="Calibri" panose="020F0502020204030204" pitchFamily="34" charset="0"/>
                          </a:rPr>
                          <m:t>,</m:t>
                        </m:r>
                        <m:r>
                          <a:rPr lang="en-US" b="0" i="1" smtClean="0">
                            <a:latin typeface="Cambria Math" panose="02040503050406030204" pitchFamily="18" charset="0"/>
                            <a:cs typeface="Calibri" panose="020F0502020204030204" pitchFamily="34" charset="0"/>
                          </a:rPr>
                          <m:t>𝑟</m:t>
                        </m:r>
                      </m:sub>
                    </m:sSub>
                    <m:r>
                      <a:rPr lang="en-US" b="0" i="1" smtClean="0">
                        <a:latin typeface="Cambria Math" panose="02040503050406030204" pitchFamily="18" charset="0"/>
                        <a:cs typeface="Calibri" panose="020F0502020204030204" pitchFamily="34" charset="0"/>
                      </a:rPr>
                      <m:t>=</m:t>
                    </m:r>
                    <m:d>
                      <m:dPr>
                        <m:begChr m:val="|"/>
                        <m:endChr m:val="|"/>
                        <m:ctrlPr>
                          <a:rPr lang="en-US" b="0" i="1" smtClean="0">
                            <a:latin typeface="Cambria Math" panose="02040503050406030204" pitchFamily="18" charset="0"/>
                            <a:cs typeface="Calibri" panose="020F0502020204030204" pitchFamily="34" charset="0"/>
                          </a:rPr>
                        </m:ctrlPr>
                      </m:dPr>
                      <m:e>
                        <m:sSubSup>
                          <m:sSubSupPr>
                            <m:ctrlPr>
                              <a:rPr lang="en-US" b="0" i="1" smtClean="0">
                                <a:latin typeface="Cambria Math" panose="02040503050406030204" pitchFamily="18" charset="0"/>
                                <a:cs typeface="Calibri" panose="020F0502020204030204" pitchFamily="34" charset="0"/>
                              </a:rPr>
                            </m:ctrlPr>
                          </m:sSubSupPr>
                          <m:e>
                            <m:r>
                              <a:rPr lang="en-US" b="0" i="1" smtClean="0">
                                <a:latin typeface="Cambria Math" panose="02040503050406030204" pitchFamily="18" charset="0"/>
                                <a:cs typeface="Calibri" panose="020F0502020204030204" pitchFamily="34" charset="0"/>
                              </a:rPr>
                              <m:t>𝑁</m:t>
                            </m:r>
                          </m:e>
                          <m:sub>
                            <m:r>
                              <a:rPr lang="en-US" b="0" i="1" smtClean="0">
                                <a:latin typeface="Cambria Math" panose="02040503050406030204" pitchFamily="18" charset="0"/>
                                <a:cs typeface="Calibri" panose="020F0502020204030204" pitchFamily="34" charset="0"/>
                              </a:rPr>
                              <m:t>𝑣</m:t>
                            </m:r>
                          </m:sub>
                          <m:sup>
                            <m:r>
                              <a:rPr lang="en-US" b="0" i="1" smtClean="0">
                                <a:latin typeface="Cambria Math" panose="02040503050406030204" pitchFamily="18" charset="0"/>
                                <a:cs typeface="Calibri" panose="020F0502020204030204" pitchFamily="34" charset="0"/>
                              </a:rPr>
                              <m:t>𝑟</m:t>
                            </m:r>
                          </m:sup>
                        </m:sSubSup>
                      </m:e>
                    </m:d>
                  </m:oMath>
                </a14:m>
                <a:endParaRPr lang="en-US" b="1">
                  <a:solidFill>
                    <a:schemeClr val="accent2"/>
                  </a:solidFill>
                  <a:latin typeface="Calibri" panose="020F0502020204030204" pitchFamily="34" charset="0"/>
                  <a:cs typeface="Calibri" panose="020F0502020204030204" pitchFamily="34" charset="0"/>
                </a:endParaRPr>
              </a:p>
            </p:txBody>
          </p:sp>
        </mc:Choice>
        <mc:Fallback xmlns="">
          <p:sp>
            <p:nvSpPr>
              <p:cNvPr id="95" name="TextBox 94">
                <a:extLst>
                  <a:ext uri="{FF2B5EF4-FFF2-40B4-BE49-F238E27FC236}">
                    <a16:creationId xmlns:a16="http://schemas.microsoft.com/office/drawing/2014/main" id="{5150D79F-D112-4BFB-ADA9-204F3B31C31A}"/>
                  </a:ext>
                </a:extLst>
              </p:cNvPr>
              <p:cNvSpPr txBox="1">
                <a:spLocks noRot="1" noChangeAspect="1" noMove="1" noResize="1" noEditPoints="1" noAdjustHandles="1" noChangeArrowheads="1" noChangeShapeType="1" noTextEdit="1"/>
              </p:cNvSpPr>
              <p:nvPr/>
            </p:nvSpPr>
            <p:spPr>
              <a:xfrm>
                <a:off x="6259500" y="2951769"/>
                <a:ext cx="2884499" cy="658514"/>
              </a:xfrm>
              <a:prstGeom prst="rect">
                <a:avLst/>
              </a:prstGeom>
              <a:blipFill>
                <a:blip r:embed="rId4"/>
                <a:stretch>
                  <a:fillRect l="-1903" t="-4630" r="-211" b="-12963"/>
                </a:stretch>
              </a:blipFill>
            </p:spPr>
            <p:txBody>
              <a:bodyPr/>
              <a:lstStyle/>
              <a:p>
                <a:r>
                  <a:rPr lang="en-US">
                    <a:noFill/>
                  </a:rPr>
                  <a:t> </a:t>
                </a:r>
              </a:p>
            </p:txBody>
          </p:sp>
        </mc:Fallback>
      </mc:AlternateContent>
    </p:spTree>
    <p:extLst>
      <p:ext uri="{BB962C8B-B14F-4D97-AF65-F5344CB8AC3E}">
        <p14:creationId xmlns:p14="http://schemas.microsoft.com/office/powerpoint/2010/main" val="329673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9C55A-ED0C-4505-8DA3-A2004D68903A}"/>
              </a:ext>
            </a:extLst>
          </p:cNvPr>
          <p:cNvSpPr>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a:t>RGCN: Scalability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A4E24A0-E686-4969-80E2-D9D5B0E50D82}"/>
                  </a:ext>
                </a:extLst>
              </p:cNvPr>
              <p:cNvSpPr>
                <a:spLocks noGrp="1"/>
              </p:cNvSpPr>
              <p:nvPr>
                <p:ph idx="1"/>
              </p:nvPr>
            </p:nvSpPr>
            <p:spPr>
              <a:xfrm>
                <a:off x="133815" y="1295400"/>
                <a:ext cx="8909824" cy="5257801"/>
              </a:xfrm>
            </p:spPr>
            <p:txBody>
              <a:bodyPr>
                <a:normAutofit/>
              </a:bodyPr>
              <a:lstStyle/>
              <a:p>
                <a:r>
                  <a:rPr lang="en-US" dirty="0">
                    <a:solidFill>
                      <a:schemeClr val="tx1"/>
                    </a:solidFill>
                  </a:rPr>
                  <a:t>Each relation has </a:t>
                </a:r>
                <a14:m>
                  <m:oMath xmlns:m="http://schemas.openxmlformats.org/officeDocument/2006/math">
                    <m:r>
                      <a:rPr lang="en-US" i="1" dirty="0" smtClean="0">
                        <a:solidFill>
                          <a:schemeClr val="tx1"/>
                        </a:solidFill>
                        <a:latin typeface="Cambria Math" panose="02040503050406030204" pitchFamily="18" charset="0"/>
                      </a:rPr>
                      <m:t>𝐿</m:t>
                    </m:r>
                  </m:oMath>
                </a14:m>
                <a:r>
                  <a:rPr lang="en-US" dirty="0">
                    <a:solidFill>
                      <a:schemeClr val="tx1"/>
                    </a:solidFill>
                  </a:rPr>
                  <a:t> matrices: </a:t>
                </a:r>
                <a14:m>
                  <m:oMath xmlns:m="http://schemas.openxmlformats.org/officeDocument/2006/math">
                    <m:sSubSup>
                      <m:sSubSupPr>
                        <m:ctrlPr>
                          <a:rPr lang="en-US" i="1">
                            <a:latin typeface="Cambria Math" panose="02040503050406030204" pitchFamily="18" charset="0"/>
                          </a:rPr>
                        </m:ctrlPr>
                      </m:sSubSupPr>
                      <m:e>
                        <m:r>
                          <a:rPr lang="en-US" b="1">
                            <a:latin typeface="Cambria Math" panose="02040503050406030204" pitchFamily="18" charset="0"/>
                          </a:rPr>
                          <m:t>𝐖</m:t>
                        </m:r>
                      </m:e>
                      <m:sub>
                        <m:r>
                          <a:rPr lang="en-US" i="1">
                            <a:latin typeface="Cambria Math" panose="02040503050406030204" pitchFamily="18" charset="0"/>
                          </a:rPr>
                          <m:t>𝑟</m:t>
                        </m:r>
                      </m:sub>
                      <m:sup>
                        <m:d>
                          <m:dPr>
                            <m:ctrlPr>
                              <a:rPr lang="en-US" i="1">
                                <a:latin typeface="Cambria Math" panose="02040503050406030204" pitchFamily="18" charset="0"/>
                              </a:rPr>
                            </m:ctrlPr>
                          </m:dPr>
                          <m:e>
                            <m:r>
                              <a:rPr lang="en-US" b="0" i="1" smtClean="0">
                                <a:latin typeface="Cambria Math" panose="02040503050406030204" pitchFamily="18" charset="0"/>
                              </a:rPr>
                              <m:t>1</m:t>
                            </m:r>
                          </m:e>
                        </m:d>
                      </m:sup>
                    </m:sSubSup>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b="1">
                            <a:latin typeface="Cambria Math" panose="02040503050406030204" pitchFamily="18" charset="0"/>
                          </a:rPr>
                          <m:t>𝐖</m:t>
                        </m:r>
                      </m:e>
                      <m:sub>
                        <m:r>
                          <a:rPr lang="en-US" i="1">
                            <a:latin typeface="Cambria Math" panose="02040503050406030204" pitchFamily="18" charset="0"/>
                          </a:rPr>
                          <m:t>𝑟</m:t>
                        </m:r>
                      </m:sub>
                      <m:sup>
                        <m:d>
                          <m:dPr>
                            <m:ctrlPr>
                              <a:rPr lang="en-US" i="1">
                                <a:latin typeface="Cambria Math" panose="02040503050406030204" pitchFamily="18" charset="0"/>
                              </a:rPr>
                            </m:ctrlPr>
                          </m:dPr>
                          <m:e>
                            <m:r>
                              <a:rPr lang="en-US" b="0" i="1" smtClean="0">
                                <a:latin typeface="Cambria Math" panose="02040503050406030204" pitchFamily="18" charset="0"/>
                              </a:rPr>
                              <m:t>2</m:t>
                            </m:r>
                          </m:e>
                        </m:d>
                      </m:sup>
                    </m:sSubSup>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b="1">
                            <a:latin typeface="Cambria Math" panose="02040503050406030204" pitchFamily="18" charset="0"/>
                          </a:rPr>
                          <m:t>𝐖</m:t>
                        </m:r>
                      </m:e>
                      <m:sub>
                        <m:r>
                          <a:rPr lang="en-US" i="1">
                            <a:latin typeface="Cambria Math" panose="02040503050406030204" pitchFamily="18" charset="0"/>
                          </a:rPr>
                          <m:t>𝑟</m:t>
                        </m:r>
                      </m:sub>
                      <m:sup>
                        <m:d>
                          <m:dPr>
                            <m:ctrlPr>
                              <a:rPr lang="en-US" i="1">
                                <a:latin typeface="Cambria Math" panose="02040503050406030204" pitchFamily="18" charset="0"/>
                              </a:rPr>
                            </m:ctrlPr>
                          </m:dPr>
                          <m:e>
                            <m:r>
                              <a:rPr lang="en-US" b="0" i="1" smtClean="0">
                                <a:latin typeface="Cambria Math" panose="02040503050406030204" pitchFamily="18" charset="0"/>
                              </a:rPr>
                              <m:t>𝐿</m:t>
                            </m:r>
                          </m:e>
                        </m:d>
                      </m:sup>
                    </m:sSubSup>
                  </m:oMath>
                </a14:m>
                <a:endParaRPr lang="en-US" dirty="0">
                  <a:solidFill>
                    <a:schemeClr val="tx1"/>
                  </a:solidFill>
                </a:endParaRPr>
              </a:p>
              <a:p>
                <a:r>
                  <a:rPr lang="en-US" dirty="0">
                    <a:solidFill>
                      <a:schemeClr val="tx1"/>
                    </a:solidFill>
                  </a:rPr>
                  <a:t>The size of each </a:t>
                </a:r>
                <a14:m>
                  <m:oMath xmlns:m="http://schemas.openxmlformats.org/officeDocument/2006/math">
                    <m:sSubSup>
                      <m:sSubSupPr>
                        <m:ctrlPr>
                          <a:rPr lang="en-US" b="0" i="1" smtClean="0">
                            <a:solidFill>
                              <a:schemeClr val="tx1"/>
                            </a:solidFill>
                            <a:latin typeface="Cambria Math" panose="02040503050406030204" pitchFamily="18" charset="0"/>
                          </a:rPr>
                        </m:ctrlPr>
                      </m:sSubSupPr>
                      <m:e>
                        <m:r>
                          <a:rPr lang="en-US" b="1" i="0" smtClean="0">
                            <a:solidFill>
                              <a:schemeClr val="tx1"/>
                            </a:solidFill>
                            <a:latin typeface="Cambria Math" panose="02040503050406030204" pitchFamily="18" charset="0"/>
                          </a:rPr>
                          <m:t>𝐖</m:t>
                        </m:r>
                      </m:e>
                      <m:sub>
                        <m:r>
                          <a:rPr lang="en-US" b="0" i="1" smtClean="0">
                            <a:solidFill>
                              <a:schemeClr val="tx1"/>
                            </a:solidFill>
                            <a:latin typeface="Cambria Math" panose="02040503050406030204" pitchFamily="18" charset="0"/>
                          </a:rPr>
                          <m:t>𝑟</m:t>
                        </m:r>
                      </m:sub>
                      <m:sup>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𝑙</m:t>
                            </m:r>
                          </m:e>
                        </m:d>
                      </m:sup>
                    </m:sSubSup>
                  </m:oMath>
                </a14:m>
                <a:r>
                  <a:rPr lang="en-US" dirty="0">
                    <a:solidFill>
                      <a:schemeClr val="tx1"/>
                    </a:solidFill>
                  </a:rPr>
                  <a:t> is </a:t>
                </a:r>
                <a14:m>
                  <m:oMath xmlns:m="http://schemas.openxmlformats.org/officeDocument/2006/math">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panose="02040503050406030204" pitchFamily="18" charset="0"/>
                          </a:rPr>
                          <m:t>𝑑</m:t>
                        </m:r>
                      </m:e>
                      <m:sup>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𝑙</m:t>
                        </m:r>
                        <m:r>
                          <a:rPr lang="en-US" b="0" i="1" smtClean="0">
                            <a:solidFill>
                              <a:schemeClr val="tx1"/>
                            </a:solidFill>
                            <a:latin typeface="Cambria Math" panose="02040503050406030204" pitchFamily="18" charset="0"/>
                          </a:rPr>
                          <m:t>+1)</m:t>
                        </m:r>
                      </m:sup>
                    </m:sSup>
                    <m:r>
                      <a:rPr lang="en-US" b="0" i="1" smtClean="0">
                        <a:solidFill>
                          <a:schemeClr val="tx1"/>
                        </a:solidFill>
                        <a:latin typeface="Cambria Math" panose="02040503050406030204" pitchFamily="18" charset="0"/>
                      </a:rPr>
                      <m:t>×</m:t>
                    </m:r>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panose="02040503050406030204" pitchFamily="18" charset="0"/>
                          </a:rPr>
                          <m:t>𝑑</m:t>
                        </m:r>
                      </m:e>
                      <m:sup>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𝑙</m:t>
                        </m:r>
                        <m:r>
                          <a:rPr lang="en-US" b="0" i="1" smtClean="0">
                            <a:solidFill>
                              <a:schemeClr val="tx1"/>
                            </a:solidFill>
                            <a:latin typeface="Cambria Math" panose="02040503050406030204" pitchFamily="18" charset="0"/>
                          </a:rPr>
                          <m:t>)</m:t>
                        </m:r>
                      </m:sup>
                    </m:sSup>
                  </m:oMath>
                </a14:m>
                <a:endParaRPr lang="en-US" dirty="0">
                  <a:solidFill>
                    <a:schemeClr val="tx1"/>
                  </a:solidFill>
                </a:endParaRPr>
              </a:p>
              <a:p>
                <a:pPr lvl="8"/>
                <a:endParaRPr lang="en-US" b="1" dirty="0">
                  <a:solidFill>
                    <a:schemeClr val="accent4"/>
                  </a:solidFill>
                </a:endParaRPr>
              </a:p>
              <a:p>
                <a:r>
                  <a:rPr lang="en-US" b="1" dirty="0">
                    <a:solidFill>
                      <a:srgbClr val="D60093"/>
                    </a:solidFill>
                  </a:rPr>
                  <a:t>Rapid growth of the number of parameters </a:t>
                </a:r>
                <a:r>
                  <a:rPr lang="en-US" b="1" dirty="0" err="1">
                    <a:solidFill>
                      <a:srgbClr val="D60093"/>
                    </a:solidFill>
                  </a:rPr>
                  <a:t>w.r.t</a:t>
                </a:r>
                <a:r>
                  <a:rPr lang="en-US" b="1" dirty="0">
                    <a:solidFill>
                      <a:srgbClr val="D60093"/>
                    </a:solidFill>
                  </a:rPr>
                  <a:t> number of relations!</a:t>
                </a:r>
              </a:p>
              <a:p>
                <a:pPr lvl="1"/>
                <a:r>
                  <a:rPr lang="en-US" b="1" dirty="0">
                    <a:solidFill>
                      <a:srgbClr val="D60093"/>
                    </a:solidFill>
                  </a:rPr>
                  <a:t>Overfitting becomes an issue</a:t>
                </a:r>
              </a:p>
              <a:p>
                <a:pPr lvl="8"/>
                <a:endParaRPr lang="en-US" dirty="0"/>
              </a:p>
              <a:p>
                <a:r>
                  <a:rPr lang="en-US" b="1" dirty="0">
                    <a:solidFill>
                      <a:srgbClr val="0000FF"/>
                    </a:solidFill>
                  </a:rPr>
                  <a:t>Two methods to regularize the weights </a:t>
                </a:r>
                <a14:m>
                  <m:oMath xmlns:m="http://schemas.openxmlformats.org/officeDocument/2006/math">
                    <m:sSubSup>
                      <m:sSubSupPr>
                        <m:ctrlPr>
                          <a:rPr lang="en-US" b="1" i="1" smtClean="0">
                            <a:solidFill>
                              <a:srgbClr val="0000FF"/>
                            </a:solidFill>
                            <a:latin typeface="Cambria Math" panose="02040503050406030204" pitchFamily="18" charset="0"/>
                          </a:rPr>
                        </m:ctrlPr>
                      </m:sSubSupPr>
                      <m:e>
                        <m:r>
                          <a:rPr lang="en-US" b="1" i="0" smtClean="0">
                            <a:solidFill>
                              <a:srgbClr val="0000FF"/>
                            </a:solidFill>
                            <a:latin typeface="Cambria Math" panose="02040503050406030204" pitchFamily="18" charset="0"/>
                          </a:rPr>
                          <m:t>𝐖</m:t>
                        </m:r>
                      </m:e>
                      <m:sub>
                        <m:r>
                          <a:rPr lang="en-US" b="1" i="1" smtClean="0">
                            <a:solidFill>
                              <a:srgbClr val="0000FF"/>
                            </a:solidFill>
                            <a:latin typeface="Cambria Math" panose="02040503050406030204" pitchFamily="18" charset="0"/>
                          </a:rPr>
                          <m:t>𝒓</m:t>
                        </m:r>
                      </m:sub>
                      <m:sup>
                        <m:r>
                          <a:rPr lang="en-US" b="1" i="1" smtClean="0">
                            <a:solidFill>
                              <a:srgbClr val="0000FF"/>
                            </a:solidFill>
                            <a:latin typeface="Cambria Math" panose="02040503050406030204" pitchFamily="18" charset="0"/>
                          </a:rPr>
                          <m:t>(</m:t>
                        </m:r>
                        <m:r>
                          <a:rPr lang="en-US" b="1" i="1" smtClean="0">
                            <a:solidFill>
                              <a:srgbClr val="0000FF"/>
                            </a:solidFill>
                            <a:latin typeface="Cambria Math" panose="02040503050406030204" pitchFamily="18" charset="0"/>
                          </a:rPr>
                          <m:t>𝒍</m:t>
                        </m:r>
                        <m:r>
                          <a:rPr lang="en-US" b="1" i="1" smtClean="0">
                            <a:solidFill>
                              <a:srgbClr val="0000FF"/>
                            </a:solidFill>
                            <a:latin typeface="Cambria Math" panose="02040503050406030204" pitchFamily="18" charset="0"/>
                          </a:rPr>
                          <m:t>)</m:t>
                        </m:r>
                      </m:sup>
                    </m:sSubSup>
                  </m:oMath>
                </a14:m>
                <a:endParaRPr lang="en-US" b="1" dirty="0">
                  <a:solidFill>
                    <a:srgbClr val="0000FF"/>
                  </a:solidFill>
                </a:endParaRPr>
              </a:p>
              <a:p>
                <a:pPr lvl="1"/>
                <a:r>
                  <a:rPr lang="en-US" b="1" dirty="0">
                    <a:solidFill>
                      <a:srgbClr val="0000FF"/>
                    </a:solidFill>
                  </a:rPr>
                  <a:t>(1)</a:t>
                </a:r>
                <a:r>
                  <a:rPr lang="en-US" dirty="0">
                    <a:solidFill>
                      <a:srgbClr val="0000FF"/>
                    </a:solidFill>
                  </a:rPr>
                  <a:t> </a:t>
                </a:r>
                <a:r>
                  <a:rPr lang="en-US" dirty="0"/>
                  <a:t>Use block diagonal matrices</a:t>
                </a:r>
              </a:p>
              <a:p>
                <a:pPr lvl="1"/>
                <a:r>
                  <a:rPr lang="en-US" b="1" dirty="0">
                    <a:solidFill>
                      <a:srgbClr val="0000FF"/>
                    </a:solidFill>
                  </a:rPr>
                  <a:t>(2)</a:t>
                </a:r>
                <a:r>
                  <a:rPr lang="en-US" dirty="0">
                    <a:solidFill>
                      <a:srgbClr val="0000FF"/>
                    </a:solidFill>
                  </a:rPr>
                  <a:t> </a:t>
                </a:r>
                <a:r>
                  <a:rPr lang="en-US" dirty="0"/>
                  <a:t>Basis/Dictionary learning</a:t>
                </a:r>
              </a:p>
              <a:p>
                <a:pPr marL="118872" indent="0">
                  <a:buNone/>
                </a:pPr>
                <a:endParaRPr lang="en-US" dirty="0"/>
              </a:p>
            </p:txBody>
          </p:sp>
        </mc:Choice>
        <mc:Fallback xmlns="">
          <p:sp>
            <p:nvSpPr>
              <p:cNvPr id="3" name="Content Placeholder 2">
                <a:extLst>
                  <a:ext uri="{FF2B5EF4-FFF2-40B4-BE49-F238E27FC236}">
                    <a16:creationId xmlns:a16="http://schemas.microsoft.com/office/drawing/2014/main" id="{7A4E24A0-E686-4969-80E2-D9D5B0E50D82}"/>
                  </a:ext>
                </a:extLst>
              </p:cNvPr>
              <p:cNvSpPr>
                <a:spLocks noGrp="1" noRot="1" noChangeAspect="1" noMove="1" noResize="1" noEditPoints="1" noAdjustHandles="1" noChangeArrowheads="1" noChangeShapeType="1" noTextEdit="1"/>
              </p:cNvSpPr>
              <p:nvPr>
                <p:ph idx="1"/>
              </p:nvPr>
            </p:nvSpPr>
            <p:spPr>
              <a:xfrm>
                <a:off x="133815" y="1295400"/>
                <a:ext cx="8909824" cy="5257801"/>
              </a:xfrm>
              <a:blipFill>
                <a:blip r:embed="rId3"/>
                <a:stretch>
                  <a:fillRect l="-342"/>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62DE7EFC-760D-4CB3-9183-31AD922FB3F6}"/>
              </a:ext>
            </a:extLst>
          </p:cNvPr>
          <p:cNvSpPr>
            <a:spLocks noGrp="1"/>
          </p:cNvSpPr>
          <p:nvPr>
            <p:ph type="dt" sz="half" idx="10"/>
          </p:nvPr>
        </p:nvSpPr>
        <p:spPr/>
        <p:txBody>
          <a:bodyPr/>
          <a:lstStyle/>
          <a:p>
            <a:fld id="{8668109C-DBB1-0C40-BB7C-3AE0A686B461}" type="datetime1">
              <a:rPr lang="en-US" smtClean="0"/>
              <a:t>10/20/24</a:t>
            </a:fld>
            <a:endParaRPr lang="en-US"/>
          </a:p>
        </p:txBody>
      </p:sp>
      <p:sp>
        <p:nvSpPr>
          <p:cNvPr id="5" name="Footer Placeholder 4">
            <a:extLst>
              <a:ext uri="{FF2B5EF4-FFF2-40B4-BE49-F238E27FC236}">
                <a16:creationId xmlns:a16="http://schemas.microsoft.com/office/drawing/2014/main" id="{0E2D3FCB-978C-47AE-BEE2-7AA2A3C4C89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6E1122B4-7A62-49F0-BEAF-69B2CE9986AE}"/>
              </a:ext>
            </a:extLst>
          </p:cNvPr>
          <p:cNvSpPr>
            <a:spLocks noGrp="1"/>
          </p:cNvSpPr>
          <p:nvPr>
            <p:ph type="sldNum" sz="quarter" idx="12"/>
          </p:nvPr>
        </p:nvSpPr>
        <p:spPr/>
        <p:txBody>
          <a:bodyPr/>
          <a:lstStyle/>
          <a:p>
            <a:fld id="{19B12225-5612-419B-A8D5-4B8EEE4C217E}" type="slidenum">
              <a:rPr lang="en-US" smtClean="0"/>
              <a:pPr/>
              <a:t>28</a:t>
            </a:fld>
            <a:endParaRPr lang="en-US"/>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BE47E6C0-48A0-4833-8837-F211BEC99AD3}"/>
                  </a:ext>
                </a:extLst>
              </p:cNvPr>
              <p:cNvSpPr txBox="1"/>
              <p:nvPr/>
            </p:nvSpPr>
            <p:spPr>
              <a:xfrm>
                <a:off x="7182196" y="2068946"/>
                <a:ext cx="2144684" cy="595035"/>
              </a:xfrm>
              <a:prstGeom prst="rect">
                <a:avLst/>
              </a:prstGeom>
              <a:noFill/>
            </p:spPr>
            <p:txBody>
              <a:bodyPr wrap="square" rtlCol="0">
                <a:spAutoFit/>
              </a:bodyPr>
              <a:lstStyle/>
              <a:p>
                <a14:m>
                  <m:oMath xmlns:m="http://schemas.openxmlformats.org/officeDocument/2006/math">
                    <m:sSup>
                      <m:sSupPr>
                        <m:ctrlPr>
                          <a:rPr lang="en-US" sz="1600" i="1" smtClean="0">
                            <a:solidFill>
                              <a:srgbClr val="008000"/>
                            </a:solidFill>
                            <a:latin typeface="Cambria Math" panose="02040503050406030204" pitchFamily="18" charset="0"/>
                            <a:cs typeface="Arial" pitchFamily="34" charset="0"/>
                          </a:rPr>
                        </m:ctrlPr>
                      </m:sSupPr>
                      <m:e>
                        <m:r>
                          <a:rPr lang="en-US" sz="1600" b="0" i="1" smtClean="0">
                            <a:solidFill>
                              <a:srgbClr val="008000"/>
                            </a:solidFill>
                            <a:latin typeface="Cambria Math" panose="02040503050406030204" pitchFamily="18" charset="0"/>
                            <a:cs typeface="Arial" pitchFamily="34" charset="0"/>
                          </a:rPr>
                          <m:t>𝑑</m:t>
                        </m:r>
                      </m:e>
                      <m:sup>
                        <m:r>
                          <a:rPr lang="en-US" sz="1600" b="0" i="1" smtClean="0">
                            <a:solidFill>
                              <a:srgbClr val="008000"/>
                            </a:solidFill>
                            <a:latin typeface="Cambria Math" panose="02040503050406030204" pitchFamily="18" charset="0"/>
                            <a:cs typeface="Arial" pitchFamily="34" charset="0"/>
                          </a:rPr>
                          <m:t>(</m:t>
                        </m:r>
                        <m:r>
                          <a:rPr lang="en-US" sz="1600" b="0" i="1" smtClean="0">
                            <a:solidFill>
                              <a:srgbClr val="008000"/>
                            </a:solidFill>
                            <a:latin typeface="Cambria Math" panose="02040503050406030204" pitchFamily="18" charset="0"/>
                            <a:cs typeface="Arial" pitchFamily="34" charset="0"/>
                          </a:rPr>
                          <m:t>𝑙</m:t>
                        </m:r>
                        <m:r>
                          <a:rPr lang="en-US" sz="1600" b="0" i="1" smtClean="0">
                            <a:solidFill>
                              <a:srgbClr val="008000"/>
                            </a:solidFill>
                            <a:latin typeface="Cambria Math" panose="02040503050406030204" pitchFamily="18" charset="0"/>
                            <a:cs typeface="Arial" pitchFamily="34" charset="0"/>
                          </a:rPr>
                          <m:t>)</m:t>
                        </m:r>
                      </m:sup>
                    </m:sSup>
                  </m:oMath>
                </a14:m>
                <a:r>
                  <a:rPr lang="en-US" sz="1600">
                    <a:solidFill>
                      <a:srgbClr val="008000"/>
                    </a:solidFill>
                    <a:latin typeface="Arial" pitchFamily="34" charset="0"/>
                    <a:cs typeface="Arial" pitchFamily="34" charset="0"/>
                  </a:rPr>
                  <a:t> is the hidden dimension in layer </a:t>
                </a:r>
                <a14:m>
                  <m:oMath xmlns:m="http://schemas.openxmlformats.org/officeDocument/2006/math">
                    <m:r>
                      <a:rPr lang="en-US" sz="1600" b="0" i="1" smtClean="0">
                        <a:solidFill>
                          <a:srgbClr val="008000"/>
                        </a:solidFill>
                        <a:latin typeface="Cambria Math" panose="02040503050406030204" pitchFamily="18" charset="0"/>
                        <a:cs typeface="Arial" pitchFamily="34" charset="0"/>
                      </a:rPr>
                      <m:t>𝑙</m:t>
                    </m:r>
                  </m:oMath>
                </a14:m>
                <a:endParaRPr lang="en-US" sz="1600">
                  <a:solidFill>
                    <a:srgbClr val="008000"/>
                  </a:solidFill>
                  <a:latin typeface="Arial" pitchFamily="34" charset="0"/>
                  <a:cs typeface="Arial" pitchFamily="34" charset="0"/>
                </a:endParaRPr>
              </a:p>
            </p:txBody>
          </p:sp>
        </mc:Choice>
        <mc:Fallback xmlns="">
          <p:sp>
            <p:nvSpPr>
              <p:cNvPr id="7" name="TextBox 6">
                <a:extLst>
                  <a:ext uri="{FF2B5EF4-FFF2-40B4-BE49-F238E27FC236}">
                    <a16:creationId xmlns:a16="http://schemas.microsoft.com/office/drawing/2014/main" id="{BE47E6C0-48A0-4833-8837-F211BEC99AD3}"/>
                  </a:ext>
                </a:extLst>
              </p:cNvPr>
              <p:cNvSpPr txBox="1">
                <a:spLocks noRot="1" noChangeAspect="1" noMove="1" noResize="1" noEditPoints="1" noAdjustHandles="1" noChangeArrowheads="1" noChangeShapeType="1" noTextEdit="1"/>
              </p:cNvSpPr>
              <p:nvPr/>
            </p:nvSpPr>
            <p:spPr>
              <a:xfrm>
                <a:off x="7182196" y="2068946"/>
                <a:ext cx="2144684" cy="595035"/>
              </a:xfrm>
              <a:prstGeom prst="rect">
                <a:avLst/>
              </a:prstGeom>
              <a:blipFill>
                <a:blip r:embed="rId4"/>
                <a:stretch>
                  <a:fillRect l="-1420" t="-1020" b="-12245"/>
                </a:stretch>
              </a:blipFill>
            </p:spPr>
            <p:txBody>
              <a:bodyPr/>
              <a:lstStyle/>
              <a:p>
                <a:r>
                  <a:rPr lang="en-US">
                    <a:noFill/>
                  </a:rPr>
                  <a:t> </a:t>
                </a:r>
              </a:p>
            </p:txBody>
          </p:sp>
        </mc:Fallback>
      </mc:AlternateContent>
    </p:spTree>
    <p:extLst>
      <p:ext uri="{BB962C8B-B14F-4D97-AF65-F5344CB8AC3E}">
        <p14:creationId xmlns:p14="http://schemas.microsoft.com/office/powerpoint/2010/main" val="28837082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9524A-78A5-40F8-9FF4-FD4AC40C2CA5}"/>
              </a:ext>
            </a:extLst>
          </p:cNvPr>
          <p:cNvSpPr>
            <a:spLocks noGrp="1"/>
          </p:cNvSpPr>
          <p:nvPr>
            <p:ph type="title"/>
          </p:nvPr>
        </p:nvSpPr>
        <p:spPr/>
        <p:txBody>
          <a:bodyPr/>
          <a:lstStyle/>
          <a:p>
            <a:r>
              <a:rPr lang="en-US"/>
              <a:t>(1) Block Diagonal Matrices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0B17377-F0A2-4E90-AC5B-66A7863DAC53}"/>
                  </a:ext>
                </a:extLst>
              </p:cNvPr>
              <p:cNvSpPr>
                <a:spLocks noGrp="1"/>
              </p:cNvSpPr>
              <p:nvPr>
                <p:ph idx="1"/>
              </p:nvPr>
            </p:nvSpPr>
            <p:spPr>
              <a:xfrm>
                <a:off x="457200" y="1295400"/>
                <a:ext cx="8686800" cy="5562600"/>
              </a:xfrm>
            </p:spPr>
            <p:txBody>
              <a:bodyPr>
                <a:normAutofit/>
              </a:bodyPr>
              <a:lstStyle/>
              <a:p>
                <a:r>
                  <a:rPr lang="en-US" b="1" dirty="0">
                    <a:solidFill>
                      <a:srgbClr val="D60093"/>
                    </a:solidFill>
                  </a:rPr>
                  <a:t>Key insight</a:t>
                </a:r>
                <a:r>
                  <a:rPr lang="en-US" dirty="0">
                    <a:solidFill>
                      <a:srgbClr val="D60093"/>
                    </a:solidFill>
                  </a:rPr>
                  <a:t>: make the weights </a:t>
                </a:r>
                <a:r>
                  <a:rPr lang="en-US" b="1" dirty="0">
                    <a:solidFill>
                      <a:srgbClr val="00B0F0"/>
                    </a:solidFill>
                  </a:rPr>
                  <a:t>sparse</a:t>
                </a:r>
                <a:r>
                  <a:rPr lang="en-US" dirty="0"/>
                  <a:t>!</a:t>
                </a:r>
              </a:p>
              <a:p>
                <a:r>
                  <a:rPr lang="en-US" dirty="0"/>
                  <a:t>Use </a:t>
                </a:r>
                <a:r>
                  <a:rPr lang="en-US" b="1" dirty="0"/>
                  <a:t>block diagonal matrices </a:t>
                </a:r>
                <a:r>
                  <a:rPr lang="en-US" dirty="0"/>
                  <a:t>for </a:t>
                </a:r>
                <a14:m>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𝐖</m:t>
                        </m:r>
                      </m:e>
                      <m:sub>
                        <m:r>
                          <a:rPr lang="en-US" b="0" i="1" smtClean="0">
                            <a:latin typeface="Cambria Math" panose="02040503050406030204" pitchFamily="18" charset="0"/>
                          </a:rPr>
                          <m:t>𝑟</m:t>
                        </m:r>
                      </m:sub>
                    </m:sSub>
                  </m:oMath>
                </a14:m>
                <a:endParaRPr lang="en-US" b="0" dirty="0"/>
              </a:p>
              <a:p>
                <a:endParaRPr lang="en-US" dirty="0"/>
              </a:p>
              <a:p>
                <a:endParaRPr lang="en-US" dirty="0"/>
              </a:p>
              <a:p>
                <a:endParaRPr lang="en-US" dirty="0"/>
              </a:p>
              <a:p>
                <a:endParaRPr lang="en-US" dirty="0"/>
              </a:p>
              <a:p>
                <a:endParaRPr lang="en-US" dirty="0"/>
              </a:p>
              <a:p>
                <a:endParaRPr lang="en-US" dirty="0"/>
              </a:p>
              <a:p>
                <a:r>
                  <a:rPr lang="en-US" dirty="0"/>
                  <a:t>If use </a:t>
                </a:r>
                <a14:m>
                  <m:oMath xmlns:m="http://schemas.openxmlformats.org/officeDocument/2006/math">
                    <m:r>
                      <a:rPr lang="en-US" b="0" i="1" smtClean="0">
                        <a:latin typeface="Cambria Math" panose="02040503050406030204" pitchFamily="18" charset="0"/>
                      </a:rPr>
                      <m:t>𝐵</m:t>
                    </m:r>
                  </m:oMath>
                </a14:m>
                <a:r>
                  <a:rPr lang="en-US" dirty="0"/>
                  <a:t> blocks, then # param reduces from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i="1">
                            <a:latin typeface="Cambria Math" panose="02040503050406030204" pitchFamily="18" charset="0"/>
                          </a:rPr>
                          <m:t>(</m:t>
                        </m:r>
                        <m:r>
                          <a:rPr lang="en-US" i="1">
                            <a:latin typeface="Cambria Math" panose="02040503050406030204" pitchFamily="18" charset="0"/>
                          </a:rPr>
                          <m:t>𝑙</m:t>
                        </m:r>
                        <m:r>
                          <a:rPr lang="en-US" i="1">
                            <a:latin typeface="Cambria Math" panose="02040503050406030204" pitchFamily="18" charset="0"/>
                          </a:rPr>
                          <m:t>+1)</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i="1">
                            <a:latin typeface="Cambria Math" panose="02040503050406030204" pitchFamily="18" charset="0"/>
                          </a:rPr>
                          <m:t>(</m:t>
                        </m:r>
                        <m:r>
                          <a:rPr lang="en-US" i="1">
                            <a:latin typeface="Cambria Math" panose="02040503050406030204" pitchFamily="18" charset="0"/>
                          </a:rPr>
                          <m:t>𝑙</m:t>
                        </m:r>
                        <m:r>
                          <a:rPr lang="en-US" i="1">
                            <a:latin typeface="Cambria Math" panose="02040503050406030204" pitchFamily="18" charset="0"/>
                          </a:rPr>
                          <m:t>)</m:t>
                        </m:r>
                      </m:sup>
                    </m:sSup>
                    <m:r>
                      <a:rPr lang="en-US" i="1">
                        <a:latin typeface="Cambria Math" panose="02040503050406030204" pitchFamily="18" charset="0"/>
                      </a:rPr>
                      <m:t> </m:t>
                    </m:r>
                  </m:oMath>
                </a14:m>
                <a:r>
                  <a:rPr lang="en-US" dirty="0"/>
                  <a:t>to </a:t>
                </a:r>
                <a14:m>
                  <m:oMath xmlns:m="http://schemas.openxmlformats.org/officeDocument/2006/math">
                    <m:r>
                      <a:rPr lang="en-US" b="0" i="1" smtClean="0">
                        <a:latin typeface="Cambria Math" panose="02040503050406030204" pitchFamily="18" charset="0"/>
                      </a:rPr>
                      <m:t>𝐵</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d>
                              <m:dPr>
                                <m:ctrlPr>
                                  <a:rPr lang="en-US" i="1">
                                    <a:latin typeface="Cambria Math" panose="02040503050406030204" pitchFamily="18" charset="0"/>
                                  </a:rPr>
                                </m:ctrlPr>
                              </m:dPr>
                              <m:e>
                                <m:r>
                                  <a:rPr lang="en-US" i="1">
                                    <a:latin typeface="Cambria Math" panose="02040503050406030204" pitchFamily="18" charset="0"/>
                                  </a:rPr>
                                  <m:t>𝑙</m:t>
                                </m:r>
                                <m:r>
                                  <a:rPr lang="en-US" i="1">
                                    <a:latin typeface="Cambria Math" panose="02040503050406030204" pitchFamily="18" charset="0"/>
                                  </a:rPr>
                                  <m:t>+1</m:t>
                                </m:r>
                              </m:e>
                            </m:d>
                          </m:sup>
                        </m:sSup>
                      </m:num>
                      <m:den>
                        <m:r>
                          <a:rPr lang="en-US" b="0" i="1" smtClean="0">
                            <a:latin typeface="Cambria Math" panose="02040503050406030204" pitchFamily="18" charset="0"/>
                          </a:rPr>
                          <m:t>𝐵</m:t>
                        </m:r>
                      </m:den>
                    </m:f>
                    <m:r>
                      <a:rPr lang="en-US" i="1">
                        <a:latin typeface="Cambria Math" panose="02040503050406030204" pitchFamily="18" charset="0"/>
                      </a:rPr>
                      <m:t>×</m:t>
                    </m:r>
                    <m:f>
                      <m:fPr>
                        <m:ctrlPr>
                          <a:rPr lang="en-US" b="0" i="1" smtClean="0">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d>
                              <m:dPr>
                                <m:ctrlPr>
                                  <a:rPr lang="en-US" i="1">
                                    <a:latin typeface="Cambria Math" panose="02040503050406030204" pitchFamily="18" charset="0"/>
                                  </a:rPr>
                                </m:ctrlPr>
                              </m:dPr>
                              <m:e>
                                <m:r>
                                  <a:rPr lang="en-US" i="1">
                                    <a:latin typeface="Cambria Math" panose="02040503050406030204" pitchFamily="18" charset="0"/>
                                  </a:rPr>
                                  <m:t>𝑙</m:t>
                                </m:r>
                              </m:e>
                            </m:d>
                          </m:sup>
                        </m:sSup>
                      </m:num>
                      <m:den>
                        <m:r>
                          <a:rPr lang="en-US" b="0" i="1" smtClean="0">
                            <a:latin typeface="Cambria Math" panose="02040503050406030204" pitchFamily="18" charset="0"/>
                          </a:rPr>
                          <m:t>𝐵</m:t>
                        </m:r>
                      </m:den>
                    </m:f>
                  </m:oMath>
                </a14:m>
                <a:endParaRPr lang="en-US" dirty="0"/>
              </a:p>
            </p:txBody>
          </p:sp>
        </mc:Choice>
        <mc:Fallback xmlns="">
          <p:sp>
            <p:nvSpPr>
              <p:cNvPr id="3" name="Content Placeholder 2">
                <a:extLst>
                  <a:ext uri="{FF2B5EF4-FFF2-40B4-BE49-F238E27FC236}">
                    <a16:creationId xmlns:a16="http://schemas.microsoft.com/office/drawing/2014/main" id="{50B17377-F0A2-4E90-AC5B-66A7863DAC53}"/>
                  </a:ext>
                </a:extLst>
              </p:cNvPr>
              <p:cNvSpPr>
                <a:spLocks noGrp="1" noRot="1" noChangeAspect="1" noMove="1" noResize="1" noEditPoints="1" noAdjustHandles="1" noChangeArrowheads="1" noChangeShapeType="1" noTextEdit="1"/>
              </p:cNvSpPr>
              <p:nvPr>
                <p:ph idx="1"/>
              </p:nvPr>
            </p:nvSpPr>
            <p:spPr>
              <a:xfrm>
                <a:off x="457200" y="1295400"/>
                <a:ext cx="8686800" cy="5562600"/>
              </a:xfrm>
              <a:blipFill>
                <a:blip r:embed="rId3"/>
                <a:stretch>
                  <a:fillRect l="-281" t="-658"/>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2FE291FB-A2E6-4E83-A961-F9203E74B30B}"/>
              </a:ext>
            </a:extLst>
          </p:cNvPr>
          <p:cNvSpPr>
            <a:spLocks noGrp="1"/>
          </p:cNvSpPr>
          <p:nvPr>
            <p:ph type="dt" sz="half" idx="10"/>
          </p:nvPr>
        </p:nvSpPr>
        <p:spPr/>
        <p:txBody>
          <a:bodyPr/>
          <a:lstStyle/>
          <a:p>
            <a:fld id="{8668109C-DBB1-0C40-BB7C-3AE0A686B461}" type="datetime1">
              <a:rPr lang="en-US" smtClean="0"/>
              <a:t>10/20/24</a:t>
            </a:fld>
            <a:endParaRPr lang="en-US"/>
          </a:p>
        </p:txBody>
      </p:sp>
      <p:sp>
        <p:nvSpPr>
          <p:cNvPr id="5" name="Footer Placeholder 4">
            <a:extLst>
              <a:ext uri="{FF2B5EF4-FFF2-40B4-BE49-F238E27FC236}">
                <a16:creationId xmlns:a16="http://schemas.microsoft.com/office/drawing/2014/main" id="{EC4AA62C-CE96-4D41-B604-07020E5E262B}"/>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97A15168-6698-4243-88D4-F3526F5AAADA}"/>
              </a:ext>
            </a:extLst>
          </p:cNvPr>
          <p:cNvSpPr>
            <a:spLocks noGrp="1"/>
          </p:cNvSpPr>
          <p:nvPr>
            <p:ph type="sldNum" sz="quarter" idx="12"/>
          </p:nvPr>
        </p:nvSpPr>
        <p:spPr/>
        <p:txBody>
          <a:bodyPr/>
          <a:lstStyle/>
          <a:p>
            <a:fld id="{19B12225-5612-419B-A8D5-4B8EEE4C217E}" type="slidenum">
              <a:rPr lang="en-US" smtClean="0"/>
              <a:pPr/>
              <a:t>29</a:t>
            </a:fld>
            <a:endParaRPr lang="en-US"/>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390CA37-2BD2-413C-88F1-8D8AEBBC3903}"/>
                  </a:ext>
                </a:extLst>
              </p:cNvPr>
              <p:cNvSpPr txBox="1"/>
              <p:nvPr/>
            </p:nvSpPr>
            <p:spPr>
              <a:xfrm>
                <a:off x="2590800" y="3343476"/>
                <a:ext cx="1469248" cy="67710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800" b="0" i="1" smtClean="0">
                              <a:latin typeface="Cambria Math" panose="02040503050406030204" pitchFamily="18" charset="0"/>
                              <a:cs typeface="Arial" pitchFamily="34" charset="0"/>
                            </a:rPr>
                          </m:ctrlPr>
                        </m:sSubPr>
                        <m:e>
                          <m:r>
                            <a:rPr lang="en-US" sz="3800" b="1" i="0" smtClean="0">
                              <a:latin typeface="Cambria Math" panose="02040503050406030204" pitchFamily="18" charset="0"/>
                              <a:cs typeface="Arial" pitchFamily="34" charset="0"/>
                            </a:rPr>
                            <m:t>𝐖</m:t>
                          </m:r>
                        </m:e>
                        <m:sub>
                          <m:r>
                            <a:rPr lang="en-US" sz="3800" b="0" i="1" smtClean="0">
                              <a:latin typeface="Cambria Math" panose="02040503050406030204" pitchFamily="18" charset="0"/>
                              <a:cs typeface="Arial" pitchFamily="34" charset="0"/>
                            </a:rPr>
                            <m:t>𝑟</m:t>
                          </m:r>
                        </m:sub>
                      </m:sSub>
                      <m:r>
                        <a:rPr lang="en-US" sz="3800" b="0" i="1" smtClean="0">
                          <a:latin typeface="Cambria Math" panose="02040503050406030204" pitchFamily="18" charset="0"/>
                          <a:cs typeface="Arial" pitchFamily="34" charset="0"/>
                        </a:rPr>
                        <m:t>=</m:t>
                      </m:r>
                    </m:oMath>
                  </m:oMathPara>
                </a14:m>
                <a:endParaRPr lang="en-US" sz="3800">
                  <a:latin typeface="Arial" pitchFamily="34" charset="0"/>
                  <a:cs typeface="Arial" pitchFamily="34" charset="0"/>
                </a:endParaRPr>
              </a:p>
            </p:txBody>
          </p:sp>
        </mc:Choice>
        <mc:Fallback xmlns="">
          <p:sp>
            <p:nvSpPr>
              <p:cNvPr id="9" name="TextBox 8">
                <a:extLst>
                  <a:ext uri="{FF2B5EF4-FFF2-40B4-BE49-F238E27FC236}">
                    <a16:creationId xmlns:a16="http://schemas.microsoft.com/office/drawing/2014/main" id="{A390CA37-2BD2-413C-88F1-8D8AEBBC3903}"/>
                  </a:ext>
                </a:extLst>
              </p:cNvPr>
              <p:cNvSpPr txBox="1">
                <a:spLocks noRot="1" noChangeAspect="1" noMove="1" noResize="1" noEditPoints="1" noAdjustHandles="1" noChangeArrowheads="1" noChangeShapeType="1" noTextEdit="1"/>
              </p:cNvSpPr>
              <p:nvPr/>
            </p:nvSpPr>
            <p:spPr>
              <a:xfrm>
                <a:off x="2590800" y="3343476"/>
                <a:ext cx="1469248" cy="677108"/>
              </a:xfrm>
              <a:prstGeom prst="rect">
                <a:avLst/>
              </a:prstGeom>
              <a:blipFill>
                <a:blip r:embed="rId4"/>
                <a:stretch>
                  <a:fillRect/>
                </a:stretch>
              </a:blipFill>
            </p:spPr>
            <p:txBody>
              <a:bodyPr/>
              <a:lstStyle/>
              <a:p>
                <a:r>
                  <a:rPr lang="en-US">
                    <a:noFill/>
                  </a:rPr>
                  <a:t> </a:t>
                </a:r>
              </a:p>
            </p:txBody>
          </p:sp>
        </mc:Fallback>
      </mc:AlternateContent>
      <p:sp>
        <p:nvSpPr>
          <p:cNvPr id="7" name="Rectangle 6">
            <a:extLst>
              <a:ext uri="{FF2B5EF4-FFF2-40B4-BE49-F238E27FC236}">
                <a16:creationId xmlns:a16="http://schemas.microsoft.com/office/drawing/2014/main" id="{306CB98E-DABC-4A4A-9CAD-8FF8F0439F42}"/>
              </a:ext>
            </a:extLst>
          </p:cNvPr>
          <p:cNvSpPr/>
          <p:nvPr/>
        </p:nvSpPr>
        <p:spPr>
          <a:xfrm>
            <a:off x="4450813" y="3244334"/>
            <a:ext cx="242374" cy="369332"/>
          </a:xfrm>
          <a:prstGeom prst="rect">
            <a:avLst/>
          </a:prstGeom>
        </p:spPr>
        <p:txBody>
          <a:bodyPr wrap="none">
            <a:spAutoFit/>
          </a:bodyPr>
          <a:lstStyle/>
          <a:p>
            <a:r>
              <a:rPr lang="en-US">
                <a:solidFill>
                  <a:srgbClr val="000000"/>
                </a:solidFill>
                <a:latin typeface="Times" pitchFamily="2" charset="0"/>
              </a:rPr>
              <a:t> </a:t>
            </a:r>
            <a:endParaRPr lang="en-US"/>
          </a:p>
        </p:txBody>
      </p:sp>
      <p:grpSp>
        <p:nvGrpSpPr>
          <p:cNvPr id="15" name="Group 14">
            <a:extLst>
              <a:ext uri="{FF2B5EF4-FFF2-40B4-BE49-F238E27FC236}">
                <a16:creationId xmlns:a16="http://schemas.microsoft.com/office/drawing/2014/main" id="{DB2285D9-F67F-4695-A701-E95F0A068E3A}"/>
              </a:ext>
            </a:extLst>
          </p:cNvPr>
          <p:cNvGrpSpPr/>
          <p:nvPr/>
        </p:nvGrpSpPr>
        <p:grpSpPr>
          <a:xfrm>
            <a:off x="4280680" y="2710947"/>
            <a:ext cx="2227550" cy="2175422"/>
            <a:chOff x="5430550" y="2587078"/>
            <a:chExt cx="2227550" cy="2175422"/>
          </a:xfrm>
        </p:grpSpPr>
        <p:sp>
          <p:nvSpPr>
            <p:cNvPr id="16" name="Rectangle: Rounded Corners 15">
              <a:extLst>
                <a:ext uri="{FF2B5EF4-FFF2-40B4-BE49-F238E27FC236}">
                  <a16:creationId xmlns:a16="http://schemas.microsoft.com/office/drawing/2014/main" id="{D6DA478E-1AD8-4F24-8E96-9A8BF93DEDCB}"/>
                </a:ext>
              </a:extLst>
            </p:cNvPr>
            <p:cNvSpPr/>
            <p:nvPr/>
          </p:nvSpPr>
          <p:spPr>
            <a:xfrm>
              <a:off x="5430550" y="2587078"/>
              <a:ext cx="2227550" cy="2175422"/>
            </a:xfrm>
            <a:prstGeom prst="round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nvGrpSpPr>
            <p:cNvPr id="17" name="Group 16">
              <a:extLst>
                <a:ext uri="{FF2B5EF4-FFF2-40B4-BE49-F238E27FC236}">
                  <a16:creationId xmlns:a16="http://schemas.microsoft.com/office/drawing/2014/main" id="{E2E6F312-3C53-4459-978A-99D955663199}"/>
                </a:ext>
              </a:extLst>
            </p:cNvPr>
            <p:cNvGrpSpPr/>
            <p:nvPr/>
          </p:nvGrpSpPr>
          <p:grpSpPr>
            <a:xfrm>
              <a:off x="5600524" y="2746185"/>
              <a:ext cx="880720" cy="839415"/>
              <a:chOff x="5600524" y="2746185"/>
              <a:chExt cx="880720" cy="839415"/>
            </a:xfrm>
          </p:grpSpPr>
          <p:sp>
            <p:nvSpPr>
              <p:cNvPr id="23" name="Oval 22">
                <a:extLst>
                  <a:ext uri="{FF2B5EF4-FFF2-40B4-BE49-F238E27FC236}">
                    <a16:creationId xmlns:a16="http://schemas.microsoft.com/office/drawing/2014/main" id="{44AC0F54-05F4-432C-86CF-D6CF093E1885}"/>
                  </a:ext>
                </a:extLst>
              </p:cNvPr>
              <p:cNvSpPr/>
              <p:nvPr/>
            </p:nvSpPr>
            <p:spPr>
              <a:xfrm>
                <a:off x="5600524" y="2746186"/>
                <a:ext cx="383870" cy="372017"/>
              </a:xfrm>
              <a:prstGeom prst="ellipse">
                <a:avLst/>
              </a:prstGeom>
              <a:solidFill>
                <a:schemeClr val="accent4">
                  <a:lumMod val="60000"/>
                  <a:lumOff val="40000"/>
                </a:schemeClr>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4" name="Oval 23">
                <a:extLst>
                  <a:ext uri="{FF2B5EF4-FFF2-40B4-BE49-F238E27FC236}">
                    <a16:creationId xmlns:a16="http://schemas.microsoft.com/office/drawing/2014/main" id="{EE03BD9B-ECED-4881-A113-74FE5AFDC8DC}"/>
                  </a:ext>
                </a:extLst>
              </p:cNvPr>
              <p:cNvSpPr/>
              <p:nvPr/>
            </p:nvSpPr>
            <p:spPr>
              <a:xfrm>
                <a:off x="6097374" y="2746185"/>
                <a:ext cx="383870" cy="372017"/>
              </a:xfrm>
              <a:prstGeom prst="ellipse">
                <a:avLst/>
              </a:prstGeom>
              <a:solidFill>
                <a:schemeClr val="accent4">
                  <a:lumMod val="60000"/>
                  <a:lumOff val="40000"/>
                </a:schemeClr>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5" name="Oval 24">
                <a:extLst>
                  <a:ext uri="{FF2B5EF4-FFF2-40B4-BE49-F238E27FC236}">
                    <a16:creationId xmlns:a16="http://schemas.microsoft.com/office/drawing/2014/main" id="{74DCFD4D-DE9D-4E9D-B290-3F9BE7CF277B}"/>
                  </a:ext>
                </a:extLst>
              </p:cNvPr>
              <p:cNvSpPr/>
              <p:nvPr/>
            </p:nvSpPr>
            <p:spPr>
              <a:xfrm>
                <a:off x="5600524" y="3213583"/>
                <a:ext cx="383870" cy="372017"/>
              </a:xfrm>
              <a:prstGeom prst="ellipse">
                <a:avLst/>
              </a:prstGeom>
              <a:solidFill>
                <a:schemeClr val="accent4">
                  <a:lumMod val="60000"/>
                  <a:lumOff val="40000"/>
                </a:schemeClr>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6" name="Oval 25">
                <a:extLst>
                  <a:ext uri="{FF2B5EF4-FFF2-40B4-BE49-F238E27FC236}">
                    <a16:creationId xmlns:a16="http://schemas.microsoft.com/office/drawing/2014/main" id="{885064DF-22FB-4079-8E21-2B979F1072A5}"/>
                  </a:ext>
                </a:extLst>
              </p:cNvPr>
              <p:cNvSpPr/>
              <p:nvPr/>
            </p:nvSpPr>
            <p:spPr>
              <a:xfrm>
                <a:off x="6097374" y="3213583"/>
                <a:ext cx="383870" cy="372017"/>
              </a:xfrm>
              <a:prstGeom prst="ellipse">
                <a:avLst/>
              </a:prstGeom>
              <a:solidFill>
                <a:schemeClr val="accent4">
                  <a:lumMod val="60000"/>
                  <a:lumOff val="40000"/>
                </a:schemeClr>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368CA310-07E1-48FC-81F8-81FFCE44E6EE}"/>
                </a:ext>
              </a:extLst>
            </p:cNvPr>
            <p:cNvGrpSpPr/>
            <p:nvPr/>
          </p:nvGrpSpPr>
          <p:grpSpPr>
            <a:xfrm>
              <a:off x="6577412" y="3738146"/>
              <a:ext cx="880720" cy="839415"/>
              <a:chOff x="5600524" y="2746185"/>
              <a:chExt cx="880720" cy="839415"/>
            </a:xfrm>
          </p:grpSpPr>
          <p:sp>
            <p:nvSpPr>
              <p:cNvPr id="19" name="Oval 18">
                <a:extLst>
                  <a:ext uri="{FF2B5EF4-FFF2-40B4-BE49-F238E27FC236}">
                    <a16:creationId xmlns:a16="http://schemas.microsoft.com/office/drawing/2014/main" id="{8CBAAADB-8F91-43EA-B92C-51D0B0758C37}"/>
                  </a:ext>
                </a:extLst>
              </p:cNvPr>
              <p:cNvSpPr/>
              <p:nvPr/>
            </p:nvSpPr>
            <p:spPr>
              <a:xfrm>
                <a:off x="5600524" y="2746186"/>
                <a:ext cx="383870" cy="372017"/>
              </a:xfrm>
              <a:prstGeom prst="ellipse">
                <a:avLst/>
              </a:prstGeom>
              <a:solidFill>
                <a:schemeClr val="accent4">
                  <a:lumMod val="60000"/>
                  <a:lumOff val="40000"/>
                </a:schemeClr>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0" name="Oval 19">
                <a:extLst>
                  <a:ext uri="{FF2B5EF4-FFF2-40B4-BE49-F238E27FC236}">
                    <a16:creationId xmlns:a16="http://schemas.microsoft.com/office/drawing/2014/main" id="{EE74850E-4FBC-42B5-9718-7D28500E529B}"/>
                  </a:ext>
                </a:extLst>
              </p:cNvPr>
              <p:cNvSpPr/>
              <p:nvPr/>
            </p:nvSpPr>
            <p:spPr>
              <a:xfrm>
                <a:off x="6097374" y="2746185"/>
                <a:ext cx="383870" cy="372017"/>
              </a:xfrm>
              <a:prstGeom prst="ellipse">
                <a:avLst/>
              </a:prstGeom>
              <a:solidFill>
                <a:schemeClr val="accent4">
                  <a:lumMod val="60000"/>
                  <a:lumOff val="40000"/>
                </a:schemeClr>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1" name="Oval 20">
                <a:extLst>
                  <a:ext uri="{FF2B5EF4-FFF2-40B4-BE49-F238E27FC236}">
                    <a16:creationId xmlns:a16="http://schemas.microsoft.com/office/drawing/2014/main" id="{85DF0379-99A0-4D58-82EA-006E8A63C57C}"/>
                  </a:ext>
                </a:extLst>
              </p:cNvPr>
              <p:cNvSpPr/>
              <p:nvPr/>
            </p:nvSpPr>
            <p:spPr>
              <a:xfrm>
                <a:off x="5600524" y="3213583"/>
                <a:ext cx="383870" cy="372017"/>
              </a:xfrm>
              <a:prstGeom prst="ellipse">
                <a:avLst/>
              </a:prstGeom>
              <a:solidFill>
                <a:schemeClr val="accent4">
                  <a:lumMod val="60000"/>
                  <a:lumOff val="40000"/>
                </a:schemeClr>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2" name="Oval 21">
                <a:extLst>
                  <a:ext uri="{FF2B5EF4-FFF2-40B4-BE49-F238E27FC236}">
                    <a16:creationId xmlns:a16="http://schemas.microsoft.com/office/drawing/2014/main" id="{884387ED-9E14-4366-92BD-A9C19CBB01BA}"/>
                  </a:ext>
                </a:extLst>
              </p:cNvPr>
              <p:cNvSpPr/>
              <p:nvPr/>
            </p:nvSpPr>
            <p:spPr>
              <a:xfrm>
                <a:off x="6097374" y="3213583"/>
                <a:ext cx="383870" cy="372017"/>
              </a:xfrm>
              <a:prstGeom prst="ellipse">
                <a:avLst/>
              </a:prstGeom>
              <a:solidFill>
                <a:schemeClr val="accent4">
                  <a:lumMod val="60000"/>
                  <a:lumOff val="40000"/>
                </a:schemeClr>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586C29AE-8971-3648-B2F3-CC243DCD3197}"/>
                  </a:ext>
                </a:extLst>
              </p:cNvPr>
              <p:cNvSpPr txBox="1"/>
              <p:nvPr/>
            </p:nvSpPr>
            <p:spPr>
              <a:xfrm>
                <a:off x="6789252" y="4329413"/>
                <a:ext cx="2411238" cy="830997"/>
              </a:xfrm>
              <a:prstGeom prst="rect">
                <a:avLst/>
              </a:prstGeom>
              <a:noFill/>
            </p:spPr>
            <p:txBody>
              <a:bodyPr wrap="none" rtlCol="0">
                <a:spAutoFit/>
              </a:bodyPr>
              <a:lstStyle/>
              <a:p>
                <a:r>
                  <a:rPr lang="en-US" sz="1600" b="1">
                    <a:solidFill>
                      <a:srgbClr val="008000"/>
                    </a:solidFill>
                    <a:latin typeface="Arial" pitchFamily="34" charset="0"/>
                    <a:cs typeface="Arial" pitchFamily="34" charset="0"/>
                  </a:rPr>
                  <a:t>Limitation:</a:t>
                </a:r>
                <a:r>
                  <a:rPr lang="en-US" sz="1600">
                    <a:solidFill>
                      <a:srgbClr val="008000"/>
                    </a:solidFill>
                    <a:latin typeface="Arial" pitchFamily="34" charset="0"/>
                    <a:cs typeface="Arial" pitchFamily="34" charset="0"/>
                  </a:rPr>
                  <a:t> only nearby </a:t>
                </a:r>
                <a:br>
                  <a:rPr lang="en-US" sz="1600">
                    <a:solidFill>
                      <a:srgbClr val="008000"/>
                    </a:solidFill>
                    <a:latin typeface="Arial" pitchFamily="34" charset="0"/>
                    <a:cs typeface="Arial" pitchFamily="34" charset="0"/>
                  </a:rPr>
                </a:br>
                <a:r>
                  <a:rPr lang="en-US" sz="1600">
                    <a:solidFill>
                      <a:srgbClr val="008000"/>
                    </a:solidFill>
                    <a:latin typeface="Arial" pitchFamily="34" charset="0"/>
                    <a:cs typeface="Arial" pitchFamily="34" charset="0"/>
                  </a:rPr>
                  <a:t>neurons/dimensions</a:t>
                </a:r>
                <a:br>
                  <a:rPr lang="en-US" sz="1600">
                    <a:solidFill>
                      <a:srgbClr val="008000"/>
                    </a:solidFill>
                    <a:latin typeface="Arial" pitchFamily="34" charset="0"/>
                    <a:cs typeface="Arial" pitchFamily="34" charset="0"/>
                  </a:rPr>
                </a:br>
                <a:r>
                  <a:rPr lang="en-US" sz="1600">
                    <a:solidFill>
                      <a:srgbClr val="008000"/>
                    </a:solidFill>
                    <a:latin typeface="Arial" pitchFamily="34" charset="0"/>
                    <a:cs typeface="Arial" pitchFamily="34" charset="0"/>
                  </a:rPr>
                  <a:t>can interact through </a:t>
                </a:r>
                <a14:m>
                  <m:oMath xmlns:m="http://schemas.openxmlformats.org/officeDocument/2006/math">
                    <m:r>
                      <a:rPr lang="en-US" sz="1600" i="1" dirty="0" smtClean="0">
                        <a:solidFill>
                          <a:srgbClr val="008000"/>
                        </a:solidFill>
                        <a:latin typeface="Cambria Math" panose="02040503050406030204" pitchFamily="18" charset="0"/>
                        <a:cs typeface="Arial" pitchFamily="34" charset="0"/>
                      </a:rPr>
                      <m:t>𝑊</m:t>
                    </m:r>
                  </m:oMath>
                </a14:m>
                <a:endParaRPr lang="en-US" sz="1600">
                  <a:solidFill>
                    <a:srgbClr val="008000"/>
                  </a:solidFill>
                  <a:latin typeface="Arial" pitchFamily="34" charset="0"/>
                  <a:cs typeface="Arial" pitchFamily="34" charset="0"/>
                </a:endParaRPr>
              </a:p>
            </p:txBody>
          </p:sp>
        </mc:Choice>
        <mc:Fallback xmlns="">
          <p:sp>
            <p:nvSpPr>
              <p:cNvPr id="27" name="TextBox 26">
                <a:extLst>
                  <a:ext uri="{FF2B5EF4-FFF2-40B4-BE49-F238E27FC236}">
                    <a16:creationId xmlns:a16="http://schemas.microsoft.com/office/drawing/2014/main" id="{586C29AE-8971-3648-B2F3-CC243DCD3197}"/>
                  </a:ext>
                </a:extLst>
              </p:cNvPr>
              <p:cNvSpPr txBox="1">
                <a:spLocks noRot="1" noChangeAspect="1" noMove="1" noResize="1" noEditPoints="1" noAdjustHandles="1" noChangeArrowheads="1" noChangeShapeType="1" noTextEdit="1"/>
              </p:cNvSpPr>
              <p:nvPr/>
            </p:nvSpPr>
            <p:spPr>
              <a:xfrm>
                <a:off x="6789252" y="4329413"/>
                <a:ext cx="2411238" cy="830997"/>
              </a:xfrm>
              <a:prstGeom prst="rect">
                <a:avLst/>
              </a:prstGeom>
              <a:blipFill>
                <a:blip r:embed="rId5"/>
                <a:stretch>
                  <a:fillRect l="-1519" t="-2190" r="-506" b="-8029"/>
                </a:stretch>
              </a:blipFill>
            </p:spPr>
            <p:txBody>
              <a:bodyPr/>
              <a:lstStyle/>
              <a:p>
                <a:r>
                  <a:rPr lang="en-US">
                    <a:noFill/>
                  </a:rPr>
                  <a:t> </a:t>
                </a:r>
              </a:p>
            </p:txBody>
          </p:sp>
        </mc:Fallback>
      </mc:AlternateContent>
    </p:spTree>
    <p:extLst>
      <p:ext uri="{BB962C8B-B14F-4D97-AF65-F5344CB8AC3E}">
        <p14:creationId xmlns:p14="http://schemas.microsoft.com/office/powerpoint/2010/main" val="39507108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DCDE4-CF29-4842-8676-AC06A1822094}"/>
              </a:ext>
            </a:extLst>
          </p:cNvPr>
          <p:cNvSpPr>
            <a:spLocks noGrp="1"/>
          </p:cNvSpPr>
          <p:nvPr>
            <p:ph type="title"/>
          </p:nvPr>
        </p:nvSpPr>
        <p:spPr/>
        <p:txBody>
          <a:bodyPr/>
          <a:lstStyle/>
          <a:p>
            <a:r>
              <a:rPr lang="en-US"/>
              <a:t>(2) Basis Learning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979510B-1BED-4D46-B41F-4486B4BC9D52}"/>
                  </a:ext>
                </a:extLst>
              </p:cNvPr>
              <p:cNvSpPr>
                <a:spLocks noGrp="1"/>
              </p:cNvSpPr>
              <p:nvPr>
                <p:ph idx="1"/>
              </p:nvPr>
            </p:nvSpPr>
            <p:spPr>
              <a:xfrm>
                <a:off x="457199" y="1295400"/>
                <a:ext cx="8609215" cy="5562600"/>
              </a:xfrm>
            </p:spPr>
            <p:txBody>
              <a:bodyPr>
                <a:normAutofit lnSpcReduction="10000"/>
              </a:bodyPr>
              <a:lstStyle/>
              <a:p>
                <a:r>
                  <a:rPr lang="en-US" b="1" dirty="0"/>
                  <a:t>Key insight</a:t>
                </a:r>
                <a:r>
                  <a:rPr lang="en-US" dirty="0"/>
                  <a:t>: </a:t>
                </a:r>
                <a:r>
                  <a:rPr lang="en-US" b="1" dirty="0">
                    <a:solidFill>
                      <a:srgbClr val="C00000"/>
                    </a:solidFill>
                  </a:rPr>
                  <a:t>Share weights </a:t>
                </a:r>
                <a:r>
                  <a:rPr lang="en-US" dirty="0"/>
                  <a:t>across different relations!</a:t>
                </a:r>
              </a:p>
              <a:p>
                <a:pPr lvl="8"/>
                <a:endParaRPr lang="en-US" dirty="0"/>
              </a:p>
              <a:p>
                <a:r>
                  <a:rPr lang="en-US" dirty="0"/>
                  <a:t>Represent the matrix of each relation as a </a:t>
                </a:r>
                <a:r>
                  <a:rPr lang="en-US" dirty="0">
                    <a:solidFill>
                      <a:schemeClr val="accent2"/>
                    </a:solidFill>
                  </a:rPr>
                  <a:t>linear combination </a:t>
                </a:r>
                <a:r>
                  <a:rPr lang="en-US" dirty="0"/>
                  <a:t>of </a:t>
                </a:r>
                <a:r>
                  <a:rPr lang="en-US" dirty="0">
                    <a:solidFill>
                      <a:schemeClr val="accent4"/>
                    </a:solidFill>
                  </a:rPr>
                  <a:t>basis transformations</a:t>
                </a:r>
                <a:br>
                  <a:rPr lang="en-US" dirty="0">
                    <a:solidFill>
                      <a:schemeClr val="accent4"/>
                    </a:solidFill>
                  </a:rPr>
                </a:br>
                <a14:m>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𝐖</m:t>
                        </m:r>
                      </m:e>
                      <m:sub>
                        <m:r>
                          <a:rPr lang="en-US" b="0" i="1" smtClean="0">
                            <a:latin typeface="Cambria Math" panose="02040503050406030204" pitchFamily="18" charset="0"/>
                          </a:rPr>
                          <m:t>𝑟</m:t>
                        </m:r>
                      </m:sub>
                    </m:sSub>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𝑏</m:t>
                        </m:r>
                        <m:r>
                          <a:rPr lang="en-US" b="0" i="1" smtClean="0">
                            <a:latin typeface="Cambria Math" panose="02040503050406030204" pitchFamily="18" charset="0"/>
                          </a:rPr>
                          <m:t>=1</m:t>
                        </m:r>
                      </m:sub>
                      <m:sup>
                        <m:r>
                          <a:rPr lang="en-US" b="0" i="1" smtClean="0">
                            <a:latin typeface="Cambria Math" panose="02040503050406030204" pitchFamily="18" charset="0"/>
                          </a:rPr>
                          <m:t>𝐵</m:t>
                        </m:r>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𝑟𝑏</m:t>
                            </m:r>
                          </m:sub>
                        </m:sSub>
                      </m:e>
                    </m:nary>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0" smtClean="0">
                            <a:latin typeface="Cambria Math" panose="02040503050406030204" pitchFamily="18" charset="0"/>
                          </a:rPr>
                          <m:t>𝐕</m:t>
                        </m:r>
                      </m:e>
                      <m:sub>
                        <m:r>
                          <a:rPr lang="en-US" b="0" i="1" smtClean="0">
                            <a:latin typeface="Cambria Math" panose="02040503050406030204" pitchFamily="18" charset="0"/>
                          </a:rPr>
                          <m:t>𝑏</m:t>
                        </m:r>
                      </m:sub>
                    </m:sSub>
                  </m:oMath>
                </a14:m>
                <a:r>
                  <a:rPr lang="en-US" b="0" dirty="0"/>
                  <a:t>, where </a:t>
                </a:r>
                <a14:m>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𝐕</m:t>
                        </m:r>
                      </m:e>
                      <m:sub>
                        <m:r>
                          <a:rPr lang="en-US" b="0" i="1" smtClean="0">
                            <a:latin typeface="Cambria Math" panose="02040503050406030204" pitchFamily="18" charset="0"/>
                          </a:rPr>
                          <m:t>𝑏</m:t>
                        </m:r>
                      </m:sub>
                    </m:sSub>
                  </m:oMath>
                </a14:m>
                <a:r>
                  <a:rPr lang="en-US" b="0" dirty="0"/>
                  <a:t> is shared across all relations</a:t>
                </a:r>
              </a:p>
              <a:p>
                <a:pPr lvl="1"/>
                <a14:m>
                  <m:oMath xmlns:m="http://schemas.openxmlformats.org/officeDocument/2006/math">
                    <m:sSub>
                      <m:sSubPr>
                        <m:ctrlPr>
                          <a:rPr lang="en-US" i="1">
                            <a:latin typeface="Cambria Math" panose="02040503050406030204" pitchFamily="18" charset="0"/>
                          </a:rPr>
                        </m:ctrlPr>
                      </m:sSubPr>
                      <m:e>
                        <m:r>
                          <a:rPr lang="en-US" b="1">
                            <a:latin typeface="Cambria Math" panose="02040503050406030204" pitchFamily="18" charset="0"/>
                          </a:rPr>
                          <m:t>𝐕</m:t>
                        </m:r>
                      </m:e>
                      <m:sub>
                        <m:r>
                          <a:rPr lang="en-US" i="1">
                            <a:latin typeface="Cambria Math" panose="02040503050406030204" pitchFamily="18" charset="0"/>
                          </a:rPr>
                          <m:t>𝑏</m:t>
                        </m:r>
                      </m:sub>
                    </m:sSub>
                  </m:oMath>
                </a14:m>
                <a:r>
                  <a:rPr lang="en-US" b="0" dirty="0"/>
                  <a:t> are the basis matrices</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𝑟𝑏</m:t>
                        </m:r>
                      </m:sub>
                    </m:sSub>
                  </m:oMath>
                </a14:m>
                <a:r>
                  <a:rPr lang="en-US" b="0" dirty="0"/>
                  <a:t> is the importance weight of matrix </a:t>
                </a:r>
                <a14:m>
                  <m:oMath xmlns:m="http://schemas.openxmlformats.org/officeDocument/2006/math">
                    <m:sSub>
                      <m:sSubPr>
                        <m:ctrlPr>
                          <a:rPr lang="en-US" i="1">
                            <a:latin typeface="Cambria Math" panose="02040503050406030204" pitchFamily="18" charset="0"/>
                          </a:rPr>
                        </m:ctrlPr>
                      </m:sSubPr>
                      <m:e>
                        <m:r>
                          <a:rPr lang="en-US" b="1">
                            <a:latin typeface="Cambria Math" panose="02040503050406030204" pitchFamily="18" charset="0"/>
                          </a:rPr>
                          <m:t>𝐕</m:t>
                        </m:r>
                      </m:e>
                      <m:sub>
                        <m:r>
                          <a:rPr lang="en-US" i="1">
                            <a:latin typeface="Cambria Math" panose="02040503050406030204" pitchFamily="18" charset="0"/>
                          </a:rPr>
                          <m:t>𝑏</m:t>
                        </m:r>
                      </m:sub>
                    </m:sSub>
                  </m:oMath>
                </a14:m>
                <a:endParaRPr lang="en-US" b="0" dirty="0"/>
              </a:p>
              <a:p>
                <a:pPr lvl="8"/>
                <a:endParaRPr lang="en-US" dirty="0"/>
              </a:p>
              <a:p>
                <a:r>
                  <a:rPr lang="en-US" dirty="0"/>
                  <a:t>Now each relation only needs to learn </a:t>
                </a:r>
                <a14:m>
                  <m:oMath xmlns:m="http://schemas.openxmlformats.org/officeDocument/2006/math">
                    <m:sSubSup>
                      <m:sSubSupPr>
                        <m:ctrlPr>
                          <a:rPr lang="en-US" b="0" i="1" smtClean="0">
                            <a:latin typeface="Cambria Math" panose="02040503050406030204" pitchFamily="18" charset="0"/>
                          </a:rPr>
                        </m:ctrlPr>
                      </m:sSubSupPr>
                      <m:e>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𝑟𝑏</m:t>
                                </m:r>
                              </m:sub>
                            </m:sSub>
                          </m:e>
                        </m:d>
                      </m:e>
                      <m:sub>
                        <m:r>
                          <a:rPr lang="en-US" b="0" i="1" smtClean="0">
                            <a:latin typeface="Cambria Math" panose="02040503050406030204" pitchFamily="18" charset="0"/>
                          </a:rPr>
                          <m:t>𝑏</m:t>
                        </m:r>
                        <m:r>
                          <a:rPr lang="en-US" b="0" i="1" smtClean="0">
                            <a:latin typeface="Cambria Math" panose="02040503050406030204" pitchFamily="18" charset="0"/>
                          </a:rPr>
                          <m:t>=1</m:t>
                        </m:r>
                      </m:sub>
                      <m:sup>
                        <m:r>
                          <a:rPr lang="en-US" b="0" i="1" smtClean="0">
                            <a:latin typeface="Cambria Math" panose="02040503050406030204" pitchFamily="18" charset="0"/>
                          </a:rPr>
                          <m:t>𝐵</m:t>
                        </m:r>
                      </m:sup>
                    </m:sSubSup>
                  </m:oMath>
                </a14:m>
                <a:r>
                  <a:rPr lang="en-US" b="0" dirty="0"/>
                  <a:t>, which is </a:t>
                </a:r>
                <a14:m>
                  <m:oMath xmlns:m="http://schemas.openxmlformats.org/officeDocument/2006/math">
                    <m:r>
                      <a:rPr lang="en-US" b="0" i="1" smtClean="0">
                        <a:latin typeface="Cambria Math" panose="02040503050406030204" pitchFamily="18" charset="0"/>
                      </a:rPr>
                      <m:t>𝐵</m:t>
                    </m:r>
                  </m:oMath>
                </a14:m>
                <a:r>
                  <a:rPr lang="en-US" b="0" dirty="0"/>
                  <a:t> scalars</a:t>
                </a:r>
              </a:p>
              <a:p>
                <a:endParaRPr lang="en-US" dirty="0"/>
              </a:p>
            </p:txBody>
          </p:sp>
        </mc:Choice>
        <mc:Fallback xmlns="">
          <p:sp>
            <p:nvSpPr>
              <p:cNvPr id="3" name="Content Placeholder 2">
                <a:extLst>
                  <a:ext uri="{FF2B5EF4-FFF2-40B4-BE49-F238E27FC236}">
                    <a16:creationId xmlns:a16="http://schemas.microsoft.com/office/drawing/2014/main" id="{4979510B-1BED-4D46-B41F-4486B4BC9D52}"/>
                  </a:ext>
                </a:extLst>
              </p:cNvPr>
              <p:cNvSpPr>
                <a:spLocks noGrp="1" noRot="1" noChangeAspect="1" noMove="1" noResize="1" noEditPoints="1" noAdjustHandles="1" noChangeArrowheads="1" noChangeShapeType="1" noTextEdit="1"/>
              </p:cNvSpPr>
              <p:nvPr>
                <p:ph idx="1"/>
              </p:nvPr>
            </p:nvSpPr>
            <p:spPr>
              <a:xfrm>
                <a:off x="457199" y="1295400"/>
                <a:ext cx="8609215" cy="5562600"/>
              </a:xfrm>
              <a:blipFill>
                <a:blip r:embed="rId3"/>
                <a:stretch>
                  <a:fillRect l="-283" t="-1535" r="-2125"/>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292F9406-368C-4171-9568-19C3A2E35981}"/>
              </a:ext>
            </a:extLst>
          </p:cNvPr>
          <p:cNvSpPr>
            <a:spLocks noGrp="1"/>
          </p:cNvSpPr>
          <p:nvPr>
            <p:ph type="dt" sz="half" idx="10"/>
          </p:nvPr>
        </p:nvSpPr>
        <p:spPr/>
        <p:txBody>
          <a:bodyPr/>
          <a:lstStyle/>
          <a:p>
            <a:fld id="{8668109C-DBB1-0C40-BB7C-3AE0A686B461}" type="datetime1">
              <a:rPr lang="en-US" smtClean="0"/>
              <a:t>10/20/24</a:t>
            </a:fld>
            <a:endParaRPr lang="en-US"/>
          </a:p>
        </p:txBody>
      </p:sp>
      <p:sp>
        <p:nvSpPr>
          <p:cNvPr id="5" name="Footer Placeholder 4">
            <a:extLst>
              <a:ext uri="{FF2B5EF4-FFF2-40B4-BE49-F238E27FC236}">
                <a16:creationId xmlns:a16="http://schemas.microsoft.com/office/drawing/2014/main" id="{E39E19FC-D35F-4B38-9129-002BB8DE5AC9}"/>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F8CF7F97-7E50-4B28-8301-0B3EFF7B6587}"/>
              </a:ext>
            </a:extLst>
          </p:cNvPr>
          <p:cNvSpPr>
            <a:spLocks noGrp="1"/>
          </p:cNvSpPr>
          <p:nvPr>
            <p:ph type="sldNum" sz="quarter" idx="12"/>
          </p:nvPr>
        </p:nvSpPr>
        <p:spPr/>
        <p:txBody>
          <a:bodyPr/>
          <a:lstStyle/>
          <a:p>
            <a:fld id="{19B12225-5612-419B-A8D5-4B8EEE4C217E}" type="slidenum">
              <a:rPr lang="en-US" smtClean="0"/>
              <a:pPr/>
              <a:t>30</a:t>
            </a:fld>
            <a:endParaRPr lang="en-US"/>
          </a:p>
        </p:txBody>
      </p:sp>
    </p:spTree>
    <p:extLst>
      <p:ext uri="{BB962C8B-B14F-4D97-AF65-F5344CB8AC3E}">
        <p14:creationId xmlns:p14="http://schemas.microsoft.com/office/powerpoint/2010/main" val="25171613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4AB79-5EFD-4420-94F8-D9CF653CC808}"/>
              </a:ext>
            </a:extLst>
          </p:cNvPr>
          <p:cNvSpPr>
            <a:spLocks noGrp="1"/>
          </p:cNvSpPr>
          <p:nvPr>
            <p:ph type="title"/>
          </p:nvPr>
        </p:nvSpPr>
        <p:spPr>
          <a:xfrm>
            <a:off x="457200" y="76200"/>
            <a:ext cx="8686800" cy="987552"/>
          </a:xfrm>
        </p:spPr>
        <p:txBody>
          <a:bodyPr>
            <a:normAutofit fontScale="90000"/>
          </a:bodyPr>
          <a:lstStyle/>
          <a:p>
            <a:r>
              <a:rPr lang="en-US" dirty="0"/>
              <a:t>Example: Entity/Node Classification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9FC6A8A-A72B-4895-98DF-88C9D5253B5F}"/>
                  </a:ext>
                </a:extLst>
              </p:cNvPr>
              <p:cNvSpPr>
                <a:spLocks noGrp="1"/>
              </p:cNvSpPr>
              <p:nvPr>
                <p:ph idx="1"/>
              </p:nvPr>
            </p:nvSpPr>
            <p:spPr>
              <a:xfrm>
                <a:off x="457200" y="1295401"/>
                <a:ext cx="8600536" cy="3231174"/>
              </a:xfrm>
            </p:spPr>
            <p:txBody>
              <a:bodyPr>
                <a:normAutofit/>
              </a:bodyPr>
              <a:lstStyle/>
              <a:p>
                <a:r>
                  <a:rPr lang="en-US" altLang="zh-CN" b="1" dirty="0">
                    <a:solidFill>
                      <a:srgbClr val="0000FF"/>
                    </a:solidFill>
                  </a:rPr>
                  <a:t>Goal</a:t>
                </a:r>
                <a:r>
                  <a:rPr lang="en-US" dirty="0">
                    <a:solidFill>
                      <a:srgbClr val="0000FF"/>
                    </a:solidFill>
                  </a:rPr>
                  <a:t>:</a:t>
                </a:r>
                <a:r>
                  <a:rPr lang="en-US" dirty="0"/>
                  <a:t> </a:t>
                </a:r>
                <a:r>
                  <a:rPr lang="en-US" b="1" dirty="0"/>
                  <a:t>Predict the label of a given node</a:t>
                </a:r>
              </a:p>
              <a:p>
                <a:r>
                  <a:rPr lang="en-US" b="1" dirty="0">
                    <a:solidFill>
                      <a:srgbClr val="00B050"/>
                    </a:solidFill>
                  </a:rPr>
                  <a:t>RGCN</a:t>
                </a:r>
                <a:r>
                  <a:rPr lang="en-US" dirty="0"/>
                  <a:t> uses the representation of the final layer:</a:t>
                </a:r>
              </a:p>
              <a:p>
                <a:pPr lvl="1"/>
                <a:r>
                  <a:rPr lang="en-US" b="0" dirty="0"/>
                  <a:t>If we predict the class of </a:t>
                </a:r>
                <a:r>
                  <a:rPr lang="en-US" b="1" dirty="0">
                    <a:solidFill>
                      <a:schemeClr val="accent1">
                        <a:lumMod val="75000"/>
                      </a:schemeClr>
                    </a:solidFill>
                  </a:rPr>
                  <a:t>node </a:t>
                </a:r>
                <a14:m>
                  <m:oMath xmlns:m="http://schemas.openxmlformats.org/officeDocument/2006/math">
                    <m:r>
                      <a:rPr lang="en-US" b="1" i="1" smtClean="0">
                        <a:solidFill>
                          <a:schemeClr val="accent1">
                            <a:lumMod val="75000"/>
                          </a:schemeClr>
                        </a:solidFill>
                        <a:latin typeface="Cambria Math" panose="02040503050406030204" pitchFamily="18" charset="0"/>
                      </a:rPr>
                      <m:t>𝑨</m:t>
                    </m:r>
                  </m:oMath>
                </a14:m>
                <a:r>
                  <a:rPr lang="en-US" b="1" dirty="0">
                    <a:solidFill>
                      <a:schemeClr val="accent1">
                        <a:lumMod val="75000"/>
                      </a:schemeClr>
                    </a:solidFill>
                  </a:rPr>
                  <a:t> </a:t>
                </a:r>
                <a:r>
                  <a:rPr lang="en-US" b="0" dirty="0"/>
                  <a:t>from </a:t>
                </a:r>
                <a14:m>
                  <m:oMath xmlns:m="http://schemas.openxmlformats.org/officeDocument/2006/math">
                    <m:r>
                      <a:rPr lang="en-US" b="1" i="1" smtClean="0">
                        <a:solidFill>
                          <a:schemeClr val="accent3"/>
                        </a:solidFill>
                        <a:latin typeface="Cambria Math" panose="02040503050406030204" pitchFamily="18" charset="0"/>
                      </a:rPr>
                      <m:t>𝒌</m:t>
                    </m:r>
                  </m:oMath>
                </a14:m>
                <a:r>
                  <a:rPr lang="en-US" b="1" dirty="0">
                    <a:solidFill>
                      <a:schemeClr val="accent3"/>
                    </a:solidFill>
                  </a:rPr>
                  <a:t> classes</a:t>
                </a:r>
                <a:endParaRPr lang="en-US" b="0" dirty="0"/>
              </a:p>
              <a:p>
                <a:pPr lvl="1"/>
                <a:r>
                  <a:rPr lang="en-US" b="0" dirty="0"/>
                  <a:t>Take the </a:t>
                </a:r>
                <a:r>
                  <a:rPr lang="en-US" b="1" dirty="0"/>
                  <a:t>final layer (prediction head)</a:t>
                </a:r>
                <a:r>
                  <a:rPr lang="en-US" b="0" dirty="0"/>
                  <a:t>: </a:t>
                </a:r>
                <a14:m>
                  <m:oMath xmlns:m="http://schemas.openxmlformats.org/officeDocument/2006/math">
                    <m:sSubSup>
                      <m:sSubSupPr>
                        <m:ctrlPr>
                          <a:rPr lang="en-US" b="0" i="1" smtClean="0">
                            <a:latin typeface="Cambria Math" panose="02040503050406030204" pitchFamily="18" charset="0"/>
                          </a:rPr>
                        </m:ctrlPr>
                      </m:sSubSupPr>
                      <m:e>
                        <m:r>
                          <a:rPr lang="en-US" b="1" i="0" smtClean="0">
                            <a:latin typeface="Cambria Math" panose="02040503050406030204" pitchFamily="18" charset="0"/>
                          </a:rPr>
                          <m:t>𝐡</m:t>
                        </m:r>
                      </m:e>
                      <m:sub>
                        <m:r>
                          <a:rPr lang="en-US" b="0" i="1" smtClean="0">
                            <a:latin typeface="Cambria Math" panose="02040503050406030204" pitchFamily="18" charset="0"/>
                          </a:rPr>
                          <m:t>𝐴</m:t>
                        </m:r>
                      </m:sub>
                      <m:sup>
                        <m:r>
                          <a:rPr lang="en-US" b="0" i="1" smtClean="0">
                            <a:latin typeface="Cambria Math" panose="02040503050406030204" pitchFamily="18" charset="0"/>
                          </a:rPr>
                          <m:t>(</m:t>
                        </m:r>
                        <m:r>
                          <a:rPr lang="en-US" b="0" i="1" smtClean="0">
                            <a:latin typeface="Cambria Math" panose="02040503050406030204" pitchFamily="18" charset="0"/>
                          </a:rPr>
                          <m:t>𝐿</m:t>
                        </m:r>
                        <m:r>
                          <a:rPr lang="en-US" b="0" i="1" smtClean="0">
                            <a:latin typeface="Cambria Math" panose="02040503050406030204" pitchFamily="18" charset="0"/>
                          </a:rPr>
                          <m:t>)</m:t>
                        </m:r>
                      </m:sup>
                    </m:sSub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i="1">
                            <a:latin typeface="Cambria Math" panose="02040503050406030204" pitchFamily="18" charset="0"/>
                          </a:rPr>
                          <m:t>ℝ</m:t>
                        </m:r>
                      </m:e>
                      <m:sup>
                        <m:r>
                          <a:rPr lang="en-US" b="0" i="1" smtClean="0">
                            <a:latin typeface="Cambria Math" panose="02040503050406030204" pitchFamily="18" charset="0"/>
                          </a:rPr>
                          <m:t>𝑘</m:t>
                        </m:r>
                      </m:sup>
                    </m:sSup>
                  </m:oMath>
                </a14:m>
                <a:r>
                  <a:rPr lang="en-US" dirty="0"/>
                  <a:t>, each item in </a:t>
                </a:r>
                <a14:m>
                  <m:oMath xmlns:m="http://schemas.openxmlformats.org/officeDocument/2006/math">
                    <m:sSubSup>
                      <m:sSubSupPr>
                        <m:ctrlPr>
                          <a:rPr lang="en-US" i="1">
                            <a:latin typeface="Cambria Math" panose="02040503050406030204" pitchFamily="18" charset="0"/>
                          </a:rPr>
                        </m:ctrlPr>
                      </m:sSubSupPr>
                      <m:e>
                        <m:r>
                          <a:rPr lang="en-US" b="1" i="0">
                            <a:latin typeface="Cambria Math" panose="02040503050406030204" pitchFamily="18" charset="0"/>
                          </a:rPr>
                          <m:t>𝐡</m:t>
                        </m:r>
                      </m:e>
                      <m:sub>
                        <m:r>
                          <a:rPr lang="en-US" i="1">
                            <a:latin typeface="Cambria Math" panose="02040503050406030204" pitchFamily="18" charset="0"/>
                          </a:rPr>
                          <m:t>𝐴</m:t>
                        </m:r>
                      </m:sub>
                      <m:sup>
                        <m:r>
                          <a:rPr lang="en-US" i="1">
                            <a:latin typeface="Cambria Math" panose="02040503050406030204" pitchFamily="18" charset="0"/>
                          </a:rPr>
                          <m:t>(</m:t>
                        </m:r>
                        <m:r>
                          <a:rPr lang="en-US" i="1">
                            <a:latin typeface="Cambria Math" panose="02040503050406030204" pitchFamily="18" charset="0"/>
                          </a:rPr>
                          <m:t>𝐿</m:t>
                        </m:r>
                        <m:r>
                          <a:rPr lang="en-US" i="1">
                            <a:latin typeface="Cambria Math" panose="02040503050406030204" pitchFamily="18" charset="0"/>
                          </a:rPr>
                          <m:t>)</m:t>
                        </m:r>
                      </m:sup>
                    </m:sSubSup>
                  </m:oMath>
                </a14:m>
                <a:r>
                  <a:rPr lang="en-US" dirty="0"/>
                  <a:t> represents </a:t>
                </a:r>
                <a:r>
                  <a:rPr lang="en-US" b="1" dirty="0">
                    <a:solidFill>
                      <a:schemeClr val="accent4"/>
                    </a:solidFill>
                  </a:rPr>
                  <a:t>the probability of that class</a:t>
                </a:r>
                <a:endParaRPr lang="en-US" dirty="0"/>
              </a:p>
            </p:txBody>
          </p:sp>
        </mc:Choice>
        <mc:Fallback xmlns="">
          <p:sp>
            <p:nvSpPr>
              <p:cNvPr id="3" name="Content Placeholder 2">
                <a:extLst>
                  <a:ext uri="{FF2B5EF4-FFF2-40B4-BE49-F238E27FC236}">
                    <a16:creationId xmlns:a16="http://schemas.microsoft.com/office/drawing/2014/main" id="{09FC6A8A-A72B-4895-98DF-88C9D5253B5F}"/>
                  </a:ext>
                </a:extLst>
              </p:cNvPr>
              <p:cNvSpPr>
                <a:spLocks noGrp="1" noRot="1" noChangeAspect="1" noMove="1" noResize="1" noEditPoints="1" noAdjustHandles="1" noChangeArrowheads="1" noChangeShapeType="1" noTextEdit="1"/>
              </p:cNvSpPr>
              <p:nvPr>
                <p:ph idx="1"/>
              </p:nvPr>
            </p:nvSpPr>
            <p:spPr>
              <a:xfrm>
                <a:off x="457200" y="1295401"/>
                <a:ext cx="8600536" cy="3231174"/>
              </a:xfrm>
              <a:blipFill>
                <a:blip r:embed="rId3"/>
                <a:stretch>
                  <a:fillRect l="-283" t="-1132" b="-5283"/>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494BA8DE-B5E2-49B7-ACA9-C841B80AC1AF}"/>
              </a:ext>
            </a:extLst>
          </p:cNvPr>
          <p:cNvSpPr>
            <a:spLocks noGrp="1"/>
          </p:cNvSpPr>
          <p:nvPr>
            <p:ph type="dt" sz="half" idx="10"/>
          </p:nvPr>
        </p:nvSpPr>
        <p:spPr/>
        <p:txBody>
          <a:bodyPr/>
          <a:lstStyle/>
          <a:p>
            <a:fld id="{8668109C-DBB1-0C40-BB7C-3AE0A686B461}" type="datetime1">
              <a:rPr lang="en-US" smtClean="0"/>
              <a:t>10/20/24</a:t>
            </a:fld>
            <a:endParaRPr lang="en-US"/>
          </a:p>
        </p:txBody>
      </p:sp>
      <p:sp>
        <p:nvSpPr>
          <p:cNvPr id="5" name="Footer Placeholder 4">
            <a:extLst>
              <a:ext uri="{FF2B5EF4-FFF2-40B4-BE49-F238E27FC236}">
                <a16:creationId xmlns:a16="http://schemas.microsoft.com/office/drawing/2014/main" id="{7FD0A063-96E3-4370-85CD-D62FB804231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2F4984F0-61C6-4640-88DD-1A6700C3AA57}"/>
              </a:ext>
            </a:extLst>
          </p:cNvPr>
          <p:cNvSpPr>
            <a:spLocks noGrp="1"/>
          </p:cNvSpPr>
          <p:nvPr>
            <p:ph type="sldNum" sz="quarter" idx="12"/>
          </p:nvPr>
        </p:nvSpPr>
        <p:spPr/>
        <p:txBody>
          <a:bodyPr/>
          <a:lstStyle/>
          <a:p>
            <a:fld id="{19B12225-5612-419B-A8D5-4B8EEE4C217E}" type="slidenum">
              <a:rPr lang="en-US" smtClean="0"/>
              <a:pPr/>
              <a:t>31</a:t>
            </a:fld>
            <a:endParaRPr lang="en-US"/>
          </a:p>
        </p:txBody>
      </p:sp>
      <p:grpSp>
        <p:nvGrpSpPr>
          <p:cNvPr id="9" name="Group 8">
            <a:extLst>
              <a:ext uri="{FF2B5EF4-FFF2-40B4-BE49-F238E27FC236}">
                <a16:creationId xmlns:a16="http://schemas.microsoft.com/office/drawing/2014/main" id="{F3335F6E-F8D2-46A8-8B8F-399541CE16F7}"/>
              </a:ext>
            </a:extLst>
          </p:cNvPr>
          <p:cNvGrpSpPr/>
          <p:nvPr/>
        </p:nvGrpSpPr>
        <p:grpSpPr>
          <a:xfrm>
            <a:off x="2301213" y="4331033"/>
            <a:ext cx="3371748" cy="2463133"/>
            <a:chOff x="2855877" y="2506567"/>
            <a:chExt cx="3371748" cy="2463133"/>
          </a:xfrm>
        </p:grpSpPr>
        <p:sp>
          <p:nvSpPr>
            <p:cNvPr id="10" name="Oval 9">
              <a:extLst>
                <a:ext uri="{FF2B5EF4-FFF2-40B4-BE49-F238E27FC236}">
                  <a16:creationId xmlns:a16="http://schemas.microsoft.com/office/drawing/2014/main" id="{286FD811-7AA0-4B8F-977A-609C6126ED94}"/>
                </a:ext>
              </a:extLst>
            </p:cNvPr>
            <p:cNvSpPr/>
            <p:nvPr/>
          </p:nvSpPr>
          <p:spPr>
            <a:xfrm>
              <a:off x="3695700" y="3152707"/>
              <a:ext cx="360556" cy="370700"/>
            </a:xfrm>
            <a:prstGeom prst="ellipse">
              <a:avLst/>
            </a:prstGeom>
            <a:solidFill>
              <a:schemeClr val="accent1">
                <a:lumMod val="75000"/>
              </a:scheme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A</a:t>
              </a:r>
            </a:p>
          </p:txBody>
        </p:sp>
        <p:sp>
          <p:nvSpPr>
            <p:cNvPr id="11" name="Oval 10">
              <a:extLst>
                <a:ext uri="{FF2B5EF4-FFF2-40B4-BE49-F238E27FC236}">
                  <a16:creationId xmlns:a16="http://schemas.microsoft.com/office/drawing/2014/main" id="{9B69D7A7-392B-4779-AB6C-24C655B29377}"/>
                </a:ext>
              </a:extLst>
            </p:cNvPr>
            <p:cNvSpPr/>
            <p:nvPr/>
          </p:nvSpPr>
          <p:spPr>
            <a:xfrm>
              <a:off x="5342364" y="3334076"/>
              <a:ext cx="360556" cy="370700"/>
            </a:xfrm>
            <a:prstGeom prst="ellipse">
              <a:avLst/>
            </a:prstGeom>
            <a:solidFill>
              <a:srgbClr val="008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C</a:t>
              </a:r>
            </a:p>
          </p:txBody>
        </p:sp>
        <p:sp>
          <p:nvSpPr>
            <p:cNvPr id="12" name="Oval 11">
              <a:extLst>
                <a:ext uri="{FF2B5EF4-FFF2-40B4-BE49-F238E27FC236}">
                  <a16:creationId xmlns:a16="http://schemas.microsoft.com/office/drawing/2014/main" id="{72352E2E-7796-481E-9DCA-611A901FC85B}"/>
                </a:ext>
              </a:extLst>
            </p:cNvPr>
            <p:cNvSpPr/>
            <p:nvPr/>
          </p:nvSpPr>
          <p:spPr>
            <a:xfrm>
              <a:off x="5063583" y="2618923"/>
              <a:ext cx="360556" cy="370700"/>
            </a:xfrm>
            <a:prstGeom prst="ellipse">
              <a:avLst/>
            </a:prstGeom>
            <a:solidFill>
              <a:srgbClr val="C00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B</a:t>
              </a:r>
            </a:p>
          </p:txBody>
        </p:sp>
        <p:sp>
          <p:nvSpPr>
            <p:cNvPr id="13" name="Oval 12">
              <a:extLst>
                <a:ext uri="{FF2B5EF4-FFF2-40B4-BE49-F238E27FC236}">
                  <a16:creationId xmlns:a16="http://schemas.microsoft.com/office/drawing/2014/main" id="{CDDCDA65-C3DE-41B7-8C4B-5E2252839A28}"/>
                </a:ext>
              </a:extLst>
            </p:cNvPr>
            <p:cNvSpPr/>
            <p:nvPr/>
          </p:nvSpPr>
          <p:spPr>
            <a:xfrm>
              <a:off x="4530183" y="4184277"/>
              <a:ext cx="360556" cy="370700"/>
            </a:xfrm>
            <a:prstGeom prst="ellipse">
              <a:avLst/>
            </a:prstGeom>
            <a:solidFill>
              <a:srgbClr val="7030A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E</a:t>
              </a:r>
            </a:p>
          </p:txBody>
        </p:sp>
        <p:sp>
          <p:nvSpPr>
            <p:cNvPr id="14" name="Oval 13">
              <a:extLst>
                <a:ext uri="{FF2B5EF4-FFF2-40B4-BE49-F238E27FC236}">
                  <a16:creationId xmlns:a16="http://schemas.microsoft.com/office/drawing/2014/main" id="{6599EC48-6749-4DB3-9DAA-97D871BACD91}"/>
                </a:ext>
              </a:extLst>
            </p:cNvPr>
            <p:cNvSpPr/>
            <p:nvPr/>
          </p:nvSpPr>
          <p:spPr>
            <a:xfrm>
              <a:off x="5853461" y="3998927"/>
              <a:ext cx="360556" cy="370700"/>
            </a:xfrm>
            <a:prstGeom prst="ellipse">
              <a:avLst/>
            </a:prstGeom>
            <a:solidFill>
              <a:srgbClr val="FF0066"/>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F</a:t>
              </a:r>
            </a:p>
          </p:txBody>
        </p:sp>
        <p:sp>
          <p:nvSpPr>
            <p:cNvPr id="15" name="Oval 14">
              <a:extLst>
                <a:ext uri="{FF2B5EF4-FFF2-40B4-BE49-F238E27FC236}">
                  <a16:creationId xmlns:a16="http://schemas.microsoft.com/office/drawing/2014/main" id="{1672FE18-D83D-41FA-B77C-CD16831D1C2D}"/>
                </a:ext>
              </a:extLst>
            </p:cNvPr>
            <p:cNvSpPr/>
            <p:nvPr/>
          </p:nvSpPr>
          <p:spPr>
            <a:xfrm>
              <a:off x="2929983" y="4184277"/>
              <a:ext cx="360556" cy="370700"/>
            </a:xfrm>
            <a:prstGeom prst="ellipse">
              <a:avLst/>
            </a:prstGeom>
            <a:solidFill>
              <a:srgbClr val="0070C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D</a:t>
              </a:r>
            </a:p>
          </p:txBody>
        </p:sp>
        <p:cxnSp>
          <p:nvCxnSpPr>
            <p:cNvPr id="16" name="Straight Arrow Connector 15">
              <a:extLst>
                <a:ext uri="{FF2B5EF4-FFF2-40B4-BE49-F238E27FC236}">
                  <a16:creationId xmlns:a16="http://schemas.microsoft.com/office/drawing/2014/main" id="{E949945B-E6CD-45F3-887D-87998A61EBBF}"/>
                </a:ext>
              </a:extLst>
            </p:cNvPr>
            <p:cNvCxnSpPr>
              <a:cxnSpLocks/>
              <a:stCxn id="11" idx="0"/>
              <a:endCxn id="12" idx="5"/>
            </p:cNvCxnSpPr>
            <p:nvPr/>
          </p:nvCxnSpPr>
          <p:spPr>
            <a:xfrm flipH="1" flipV="1">
              <a:off x="5371337" y="2935335"/>
              <a:ext cx="151305" cy="398741"/>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FB624A00-46D8-4DB0-8EDE-F265B1D4544B}"/>
                </a:ext>
              </a:extLst>
            </p:cNvPr>
            <p:cNvCxnSpPr>
              <a:cxnSpLocks/>
              <a:stCxn id="12" idx="2"/>
              <a:endCxn id="10" idx="6"/>
            </p:cNvCxnSpPr>
            <p:nvPr/>
          </p:nvCxnSpPr>
          <p:spPr>
            <a:xfrm flipH="1">
              <a:off x="4056256" y="2804273"/>
              <a:ext cx="1007327" cy="533784"/>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BDCF3643-D7D5-4680-8B6D-A36E4FFD1553}"/>
                </a:ext>
              </a:extLst>
            </p:cNvPr>
            <p:cNvCxnSpPr>
              <a:cxnSpLocks/>
              <a:stCxn id="15" idx="0"/>
              <a:endCxn id="10" idx="3"/>
            </p:cNvCxnSpPr>
            <p:nvPr/>
          </p:nvCxnSpPr>
          <p:spPr>
            <a:xfrm flipV="1">
              <a:off x="3110261" y="3469119"/>
              <a:ext cx="638241" cy="715158"/>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788F0E35-E399-4D0C-B960-2555020C8EF4}"/>
                </a:ext>
              </a:extLst>
            </p:cNvPr>
            <p:cNvCxnSpPr>
              <a:cxnSpLocks/>
              <a:stCxn id="11" idx="2"/>
              <a:endCxn id="10" idx="5"/>
            </p:cNvCxnSpPr>
            <p:nvPr/>
          </p:nvCxnSpPr>
          <p:spPr>
            <a:xfrm flipH="1" flipV="1">
              <a:off x="4003454" y="3469119"/>
              <a:ext cx="1338910" cy="50307"/>
            </a:xfrm>
            <a:prstGeom prst="straightConnector1">
              <a:avLst/>
            </a:prstGeom>
            <a:ln w="28575">
              <a:solidFill>
                <a:schemeClr val="accent6"/>
              </a:solidFill>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2F9A76C2-EB7F-4F00-8AC1-BE4507AD0E75}"/>
                </a:ext>
              </a:extLst>
            </p:cNvPr>
            <p:cNvCxnSpPr>
              <a:cxnSpLocks/>
              <a:stCxn id="13" idx="7"/>
              <a:endCxn id="11" idx="3"/>
            </p:cNvCxnSpPr>
            <p:nvPr/>
          </p:nvCxnSpPr>
          <p:spPr>
            <a:xfrm flipV="1">
              <a:off x="4837937" y="3650488"/>
              <a:ext cx="557229" cy="588077"/>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EA7990E9-4DE7-4A4E-B6AE-6568764C8BAC}"/>
                </a:ext>
              </a:extLst>
            </p:cNvPr>
            <p:cNvCxnSpPr>
              <a:cxnSpLocks/>
              <a:stCxn id="14" idx="1"/>
              <a:endCxn id="11" idx="4"/>
            </p:cNvCxnSpPr>
            <p:nvPr/>
          </p:nvCxnSpPr>
          <p:spPr>
            <a:xfrm flipH="1" flipV="1">
              <a:off x="5522642" y="3704776"/>
              <a:ext cx="383621" cy="348439"/>
            </a:xfrm>
            <a:prstGeom prst="straightConnector1">
              <a:avLst/>
            </a:prstGeom>
            <a:ln w="28575">
              <a:solidFill>
                <a:schemeClr val="accent3"/>
              </a:solidFill>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4743F243-C4FE-4E4B-A9DA-E3A14268E8B9}"/>
                </a:ext>
              </a:extLst>
            </p:cNvPr>
            <p:cNvCxnSpPr>
              <a:cxnSpLocks/>
              <a:stCxn id="14" idx="2"/>
              <a:endCxn id="13" idx="6"/>
            </p:cNvCxnSpPr>
            <p:nvPr/>
          </p:nvCxnSpPr>
          <p:spPr>
            <a:xfrm flipH="1">
              <a:off x="4890739" y="4184277"/>
              <a:ext cx="962722" cy="185350"/>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DA23C756-A021-4556-9434-C36973AFFCFC}"/>
                </a:ext>
              </a:extLst>
            </p:cNvPr>
            <p:cNvSpPr txBox="1"/>
            <p:nvPr/>
          </p:nvSpPr>
          <p:spPr>
            <a:xfrm>
              <a:off x="3027759" y="2770492"/>
              <a:ext cx="1441485" cy="369332"/>
            </a:xfrm>
            <a:prstGeom prst="rect">
              <a:avLst/>
            </a:prstGeom>
            <a:noFill/>
          </p:spPr>
          <p:txBody>
            <a:bodyPr wrap="none" rtlCol="0">
              <a:spAutoFit/>
            </a:bodyPr>
            <a:lstStyle/>
            <a:p>
              <a:r>
                <a:rPr lang="en-US">
                  <a:latin typeface="Arial" pitchFamily="34" charset="0"/>
                  <a:cs typeface="Arial" pitchFamily="34" charset="0"/>
                </a:rPr>
                <a:t>Target Node</a:t>
              </a:r>
            </a:p>
          </p:txBody>
        </p:sp>
        <p:sp>
          <p:nvSpPr>
            <p:cNvPr id="24" name="TextBox 23">
              <a:extLst>
                <a:ext uri="{FF2B5EF4-FFF2-40B4-BE49-F238E27FC236}">
                  <a16:creationId xmlns:a16="http://schemas.microsoft.com/office/drawing/2014/main" id="{FBE949A2-FB8F-48B4-8593-9FF106A486C7}"/>
                </a:ext>
              </a:extLst>
            </p:cNvPr>
            <p:cNvSpPr txBox="1"/>
            <p:nvPr/>
          </p:nvSpPr>
          <p:spPr>
            <a:xfrm>
              <a:off x="4174854" y="4600368"/>
              <a:ext cx="1402948" cy="369332"/>
            </a:xfrm>
            <a:prstGeom prst="rect">
              <a:avLst/>
            </a:prstGeom>
            <a:noFill/>
          </p:spPr>
          <p:txBody>
            <a:bodyPr wrap="none" rtlCol="0">
              <a:spAutoFit/>
            </a:bodyPr>
            <a:lstStyle/>
            <a:p>
              <a:r>
                <a:rPr lang="en-US">
                  <a:latin typeface="Arial" pitchFamily="34" charset="0"/>
                  <a:cs typeface="Arial" pitchFamily="34" charset="0"/>
                </a:rPr>
                <a:t>Input Graph</a:t>
              </a:r>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2E142C7B-FBAD-4CFB-B1D9-35673A1EC5B5}"/>
                    </a:ext>
                  </a:extLst>
                </p:cNvPr>
                <p:cNvSpPr txBox="1"/>
                <p:nvPr/>
              </p:nvSpPr>
              <p:spPr>
                <a:xfrm>
                  <a:off x="2855877" y="3492763"/>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25" name="TextBox 24">
                  <a:extLst>
                    <a:ext uri="{FF2B5EF4-FFF2-40B4-BE49-F238E27FC236}">
                      <a16:creationId xmlns:a16="http://schemas.microsoft.com/office/drawing/2014/main" id="{2E142C7B-FBAD-4CFB-B1D9-35673A1EC5B5}"/>
                    </a:ext>
                  </a:extLst>
                </p:cNvPr>
                <p:cNvSpPr txBox="1">
                  <a:spLocks noRot="1" noChangeAspect="1" noMove="1" noResize="1" noEditPoints="1" noAdjustHandles="1" noChangeArrowheads="1" noChangeShapeType="1" noTextEdit="1"/>
                </p:cNvSpPr>
                <p:nvPr/>
              </p:nvSpPr>
              <p:spPr>
                <a:xfrm>
                  <a:off x="2855877" y="3492763"/>
                  <a:ext cx="532069" cy="47705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8CBD2688-ED4C-46FA-B34D-83A898C6B60D}"/>
                    </a:ext>
                  </a:extLst>
                </p:cNvPr>
                <p:cNvSpPr txBox="1"/>
                <p:nvPr/>
              </p:nvSpPr>
              <p:spPr>
                <a:xfrm>
                  <a:off x="4278371" y="2506567"/>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26" name="TextBox 25">
                  <a:extLst>
                    <a:ext uri="{FF2B5EF4-FFF2-40B4-BE49-F238E27FC236}">
                      <a16:creationId xmlns:a16="http://schemas.microsoft.com/office/drawing/2014/main" id="{8CBD2688-ED4C-46FA-B34D-83A898C6B60D}"/>
                    </a:ext>
                  </a:extLst>
                </p:cNvPr>
                <p:cNvSpPr txBox="1">
                  <a:spLocks noRot="1" noChangeAspect="1" noMove="1" noResize="1" noEditPoints="1" noAdjustHandles="1" noChangeArrowheads="1" noChangeShapeType="1" noTextEdit="1"/>
                </p:cNvSpPr>
                <p:nvPr/>
              </p:nvSpPr>
              <p:spPr>
                <a:xfrm>
                  <a:off x="4278371" y="2506567"/>
                  <a:ext cx="532069" cy="47705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24B8780C-1D12-4EEE-992B-49A2C4128888}"/>
                    </a:ext>
                  </a:extLst>
                </p:cNvPr>
                <p:cNvSpPr txBox="1"/>
                <p:nvPr/>
              </p:nvSpPr>
              <p:spPr>
                <a:xfrm>
                  <a:off x="4364010" y="3359827"/>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xmlns="">
            <p:sp>
              <p:nvSpPr>
                <p:cNvPr id="27" name="TextBox 26">
                  <a:extLst>
                    <a:ext uri="{FF2B5EF4-FFF2-40B4-BE49-F238E27FC236}">
                      <a16:creationId xmlns:a16="http://schemas.microsoft.com/office/drawing/2014/main" id="{24B8780C-1D12-4EEE-992B-49A2C4128888}"/>
                    </a:ext>
                  </a:extLst>
                </p:cNvPr>
                <p:cNvSpPr txBox="1">
                  <a:spLocks noRot="1" noChangeAspect="1" noMove="1" noResize="1" noEditPoints="1" noAdjustHandles="1" noChangeArrowheads="1" noChangeShapeType="1" noTextEdit="1"/>
                </p:cNvSpPr>
                <p:nvPr/>
              </p:nvSpPr>
              <p:spPr>
                <a:xfrm>
                  <a:off x="4364010" y="3359827"/>
                  <a:ext cx="539507" cy="477054"/>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3DB1DC19-6FDB-4BB3-9C62-9246157D29BD}"/>
                    </a:ext>
                  </a:extLst>
                </p:cNvPr>
                <p:cNvSpPr txBox="1"/>
                <p:nvPr/>
              </p:nvSpPr>
              <p:spPr>
                <a:xfrm>
                  <a:off x="5688118" y="3521873"/>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xmlns="">
            <p:sp>
              <p:nvSpPr>
                <p:cNvPr id="28" name="TextBox 27">
                  <a:extLst>
                    <a:ext uri="{FF2B5EF4-FFF2-40B4-BE49-F238E27FC236}">
                      <a16:creationId xmlns:a16="http://schemas.microsoft.com/office/drawing/2014/main" id="{3DB1DC19-6FDB-4BB3-9C62-9246157D29BD}"/>
                    </a:ext>
                  </a:extLst>
                </p:cNvPr>
                <p:cNvSpPr txBox="1">
                  <a:spLocks noRot="1" noChangeAspect="1" noMove="1" noResize="1" noEditPoints="1" noAdjustHandles="1" noChangeArrowheads="1" noChangeShapeType="1" noTextEdit="1"/>
                </p:cNvSpPr>
                <p:nvPr/>
              </p:nvSpPr>
              <p:spPr>
                <a:xfrm>
                  <a:off x="5688118" y="3521873"/>
                  <a:ext cx="539507" cy="477054"/>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B2B5A4FE-86F5-4C4E-B10D-9D96DCD84591}"/>
                    </a:ext>
                  </a:extLst>
                </p:cNvPr>
                <p:cNvSpPr txBox="1"/>
                <p:nvPr/>
              </p:nvSpPr>
              <p:spPr>
                <a:xfrm>
                  <a:off x="5433166" y="2801398"/>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29" name="TextBox 28">
                  <a:extLst>
                    <a:ext uri="{FF2B5EF4-FFF2-40B4-BE49-F238E27FC236}">
                      <a16:creationId xmlns:a16="http://schemas.microsoft.com/office/drawing/2014/main" id="{B2B5A4FE-86F5-4C4E-B10D-9D96DCD84591}"/>
                    </a:ext>
                  </a:extLst>
                </p:cNvPr>
                <p:cNvSpPr txBox="1">
                  <a:spLocks noRot="1" noChangeAspect="1" noMove="1" noResize="1" noEditPoints="1" noAdjustHandles="1" noChangeArrowheads="1" noChangeShapeType="1" noTextEdit="1"/>
                </p:cNvSpPr>
                <p:nvPr/>
              </p:nvSpPr>
              <p:spPr>
                <a:xfrm>
                  <a:off x="5433166" y="2801398"/>
                  <a:ext cx="539507" cy="477054"/>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78895F50-1CAF-4E0B-B789-757EF37C301C}"/>
                    </a:ext>
                  </a:extLst>
                </p:cNvPr>
                <p:cNvSpPr txBox="1"/>
                <p:nvPr/>
              </p:nvSpPr>
              <p:spPr>
                <a:xfrm>
                  <a:off x="4751248" y="3533525"/>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30" name="TextBox 29">
                  <a:extLst>
                    <a:ext uri="{FF2B5EF4-FFF2-40B4-BE49-F238E27FC236}">
                      <a16:creationId xmlns:a16="http://schemas.microsoft.com/office/drawing/2014/main" id="{78895F50-1CAF-4E0B-B789-757EF37C301C}"/>
                    </a:ext>
                  </a:extLst>
                </p:cNvPr>
                <p:cNvSpPr txBox="1">
                  <a:spLocks noRot="1" noChangeAspect="1" noMove="1" noResize="1" noEditPoints="1" noAdjustHandles="1" noChangeArrowheads="1" noChangeShapeType="1" noTextEdit="1"/>
                </p:cNvSpPr>
                <p:nvPr/>
              </p:nvSpPr>
              <p:spPr>
                <a:xfrm>
                  <a:off x="4751248" y="3533525"/>
                  <a:ext cx="539507" cy="477054"/>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B0A8381A-299E-4FC8-B914-A93E6975F932}"/>
                    </a:ext>
                  </a:extLst>
                </p:cNvPr>
                <p:cNvSpPr txBox="1"/>
                <p:nvPr/>
              </p:nvSpPr>
              <p:spPr>
                <a:xfrm>
                  <a:off x="5306092" y="4152504"/>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31" name="TextBox 30">
                  <a:extLst>
                    <a:ext uri="{FF2B5EF4-FFF2-40B4-BE49-F238E27FC236}">
                      <a16:creationId xmlns:a16="http://schemas.microsoft.com/office/drawing/2014/main" id="{B0A8381A-299E-4FC8-B914-A93E6975F932}"/>
                    </a:ext>
                  </a:extLst>
                </p:cNvPr>
                <p:cNvSpPr txBox="1">
                  <a:spLocks noRot="1" noChangeAspect="1" noMove="1" noResize="1" noEditPoints="1" noAdjustHandles="1" noChangeArrowheads="1" noChangeShapeType="1" noTextEdit="1"/>
                </p:cNvSpPr>
                <p:nvPr/>
              </p:nvSpPr>
              <p:spPr>
                <a:xfrm>
                  <a:off x="5306092" y="4152504"/>
                  <a:ext cx="532069" cy="477054"/>
                </a:xfrm>
                <a:prstGeom prst="rect">
                  <a:avLst/>
                </a:prstGeom>
                <a:blipFill>
                  <a:blip r:embed="rId10"/>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7741680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ACB1E-936D-EA42-9A3F-6FD91119979B}"/>
              </a:ext>
            </a:extLst>
          </p:cNvPr>
          <p:cNvSpPr>
            <a:spLocks noGrp="1"/>
          </p:cNvSpPr>
          <p:nvPr>
            <p:ph type="title"/>
          </p:nvPr>
        </p:nvSpPr>
        <p:spPr/>
        <p:txBody>
          <a:bodyPr/>
          <a:lstStyle/>
          <a:p>
            <a:r>
              <a:rPr lang="en-US" dirty="0"/>
              <a:t>Example: Link Prediction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65648EBC-C60C-FC40-A37D-4E8AF83B59B2}"/>
                  </a:ext>
                </a:extLst>
              </p:cNvPr>
              <p:cNvSpPr>
                <a:spLocks noGrp="1"/>
              </p:cNvSpPr>
              <p:nvPr>
                <p:ph idx="1"/>
              </p:nvPr>
            </p:nvSpPr>
            <p:spPr>
              <a:xfrm>
                <a:off x="457199" y="1295400"/>
                <a:ext cx="8481061" cy="5257801"/>
              </a:xfrm>
            </p:spPr>
            <p:txBody>
              <a:bodyPr>
                <a:normAutofit/>
              </a:bodyPr>
              <a:lstStyle/>
              <a:p>
                <a:r>
                  <a:rPr lang="en-US" b="1" dirty="0">
                    <a:solidFill>
                      <a:srgbClr val="C00000"/>
                    </a:solidFill>
                    <a:latin typeface="Calibri"/>
                    <a:cs typeface="Calibri"/>
                  </a:rPr>
                  <a:t>Link prediction</a:t>
                </a:r>
                <a:r>
                  <a:rPr lang="en-US" dirty="0">
                    <a:latin typeface="Calibri"/>
                    <a:cs typeface="Calibri"/>
                  </a:rPr>
                  <a:t>: Make prediction using pairs of node embeddings</a:t>
                </a:r>
              </a:p>
              <a:p>
                <a14:m>
                  <m:oMath xmlns:m="http://schemas.openxmlformats.org/officeDocument/2006/math">
                    <m:sSub>
                      <m:sSubPr>
                        <m:ctrlPr>
                          <a:rPr lang="en-US" b="1" i="1" smtClean="0">
                            <a:latin typeface="Cambria Math" panose="02040503050406030204" pitchFamily="18" charset="0"/>
                            <a:cs typeface="Calibri"/>
                          </a:rPr>
                        </m:ctrlPr>
                      </m:sSubPr>
                      <m:e>
                        <m:acc>
                          <m:accPr>
                            <m:chr m:val="̂"/>
                            <m:ctrlPr>
                              <a:rPr lang="en-US" b="1" i="1" smtClean="0">
                                <a:latin typeface="Cambria Math" panose="02040503050406030204" pitchFamily="18" charset="0"/>
                                <a:cs typeface="Calibri"/>
                              </a:rPr>
                            </m:ctrlPr>
                          </m:accPr>
                          <m:e>
                            <m:r>
                              <a:rPr lang="en-US" b="1" i="1" smtClean="0">
                                <a:latin typeface="Cambria Math" panose="02040503050406030204" pitchFamily="18" charset="0"/>
                                <a:cs typeface="Calibri"/>
                              </a:rPr>
                              <m:t>𝒚</m:t>
                            </m:r>
                          </m:e>
                        </m:acc>
                      </m:e>
                      <m:sub>
                        <m:r>
                          <a:rPr lang="en-US" b="1" i="1" smtClean="0">
                            <a:latin typeface="Cambria Math" panose="02040503050406030204" pitchFamily="18" charset="0"/>
                            <a:cs typeface="Calibri"/>
                          </a:rPr>
                          <m:t>𝒖𝒗</m:t>
                        </m:r>
                      </m:sub>
                    </m:sSub>
                    <m:r>
                      <a:rPr lang="en-US" b="1">
                        <a:latin typeface="Cambria Math" panose="02040503050406030204" pitchFamily="18" charset="0"/>
                        <a:cs typeface="Calibri"/>
                      </a:rPr>
                      <m:t>=</m:t>
                    </m:r>
                    <m:r>
                      <a:rPr lang="en-US" i="1" smtClean="0">
                        <a:latin typeface="Cambria Math" panose="02040503050406030204" pitchFamily="18" charset="0"/>
                        <a:cs typeface="Calibri"/>
                      </a:rPr>
                      <m:t>𝑓</m:t>
                    </m:r>
                    <m:r>
                      <a:rPr lang="en-US">
                        <a:latin typeface="Cambria Math" panose="02040503050406030204" pitchFamily="18" charset="0"/>
                        <a:cs typeface="Calibri"/>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b="0" i="1" smtClean="0">
                            <a:latin typeface="Cambria Math" panose="02040503050406030204" pitchFamily="18" charset="0"/>
                          </a:rPr>
                          <m:t>𝑢</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𝑣</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a:latin typeface="Cambria Math" panose="02040503050406030204" pitchFamily="18" charset="0"/>
                        <a:cs typeface="Calibri"/>
                      </a:rPr>
                      <m:t>)</m:t>
                    </m:r>
                  </m:oMath>
                </a14:m>
                <a:endParaRPr lang="en-US" dirty="0">
                  <a:latin typeface="Calibri"/>
                  <a:cs typeface="Calibri"/>
                </a:endParaRPr>
              </a:p>
              <a:p>
                <a:endParaRPr lang="en-US" dirty="0">
                  <a:latin typeface="Calibri"/>
                  <a:cs typeface="Calibri"/>
                </a:endParaRPr>
              </a:p>
              <a:p>
                <a:endParaRPr lang="en-US" dirty="0"/>
              </a:p>
              <a:p>
                <a:endParaRPr lang="en-US" dirty="0"/>
              </a:p>
              <a:p>
                <a:pPr marL="118872" indent="0">
                  <a:buNone/>
                </a:pPr>
                <a:endParaRPr lang="en-US" dirty="0"/>
              </a:p>
              <a:p>
                <a:pPr marL="118872" indent="0">
                  <a:buNone/>
                </a:pPr>
                <a:endParaRPr lang="en-US" dirty="0"/>
              </a:p>
              <a:p>
                <a:r>
                  <a:rPr lang="en-US" dirty="0"/>
                  <a:t>What are the options for </a:t>
                </a:r>
                <a14:m>
                  <m:oMath xmlns:m="http://schemas.openxmlformats.org/officeDocument/2006/math">
                    <m:r>
                      <a:rPr lang="en-US" b="0" i="1" smtClean="0">
                        <a:latin typeface="Cambria Math" panose="02040503050406030204" pitchFamily="18" charset="0"/>
                        <a:cs typeface="Calibri"/>
                      </a:rPr>
                      <m:t>𝑓</m:t>
                    </m:r>
                    <m:r>
                      <a:rPr lang="en-US">
                        <a:latin typeface="Cambria Math" panose="02040503050406030204" pitchFamily="18" charset="0"/>
                        <a:cs typeface="Calibri"/>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𝑢</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𝑣</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a:latin typeface="Cambria Math" panose="02040503050406030204" pitchFamily="18" charset="0"/>
                        <a:cs typeface="Calibri"/>
                      </a:rPr>
                      <m:t>)</m:t>
                    </m:r>
                  </m:oMath>
                </a14:m>
                <a:r>
                  <a:rPr lang="en-US" dirty="0">
                    <a:latin typeface="Calibri"/>
                    <a:cs typeface="Calibri"/>
                  </a:rPr>
                  <a:t>?</a:t>
                </a:r>
              </a:p>
            </p:txBody>
          </p:sp>
        </mc:Choice>
        <mc:Fallback>
          <p:sp>
            <p:nvSpPr>
              <p:cNvPr id="3" name="Content Placeholder 2">
                <a:extLst>
                  <a:ext uri="{FF2B5EF4-FFF2-40B4-BE49-F238E27FC236}">
                    <a16:creationId xmlns:a16="http://schemas.microsoft.com/office/drawing/2014/main" id="{65648EBC-C60C-FC40-A37D-4E8AF83B59B2}"/>
                  </a:ext>
                </a:extLst>
              </p:cNvPr>
              <p:cNvSpPr>
                <a:spLocks noGrp="1" noRot="1" noChangeAspect="1" noMove="1" noResize="1" noEditPoints="1" noAdjustHandles="1" noChangeArrowheads="1" noChangeShapeType="1" noTextEdit="1"/>
              </p:cNvSpPr>
              <p:nvPr>
                <p:ph idx="1"/>
              </p:nvPr>
            </p:nvSpPr>
            <p:spPr>
              <a:xfrm>
                <a:off x="457199" y="1295400"/>
                <a:ext cx="8481061" cy="5257801"/>
              </a:xfrm>
              <a:blipFill>
                <a:blip r:embed="rId3"/>
                <a:stretch>
                  <a:fillRect t="-725" r="-449"/>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D3E11ABF-F53F-8E4E-852D-B7C765EF17FD}"/>
              </a:ext>
            </a:extLst>
          </p:cNvPr>
          <p:cNvSpPr>
            <a:spLocks noGrp="1"/>
          </p:cNvSpPr>
          <p:nvPr>
            <p:ph type="dt" sz="half" idx="10"/>
          </p:nvPr>
        </p:nvSpPr>
        <p:spPr/>
        <p:txBody>
          <a:bodyPr/>
          <a:lstStyle/>
          <a:p>
            <a:fld id="{A9ED9DB3-BE2D-5248-A771-13CAAF4BACE9}" type="datetime1">
              <a:rPr lang="en-US" smtClean="0"/>
              <a:t>10/22/24</a:t>
            </a:fld>
            <a:endParaRPr lang="en-US"/>
          </a:p>
        </p:txBody>
      </p:sp>
      <p:sp>
        <p:nvSpPr>
          <p:cNvPr id="5" name="Footer Placeholder 4">
            <a:extLst>
              <a:ext uri="{FF2B5EF4-FFF2-40B4-BE49-F238E27FC236}">
                <a16:creationId xmlns:a16="http://schemas.microsoft.com/office/drawing/2014/main" id="{2998E766-B497-8245-BBFF-305D8A16BB2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993E8884-2BAB-2246-8C66-7D82B6D61081}"/>
              </a:ext>
            </a:extLst>
          </p:cNvPr>
          <p:cNvSpPr>
            <a:spLocks noGrp="1"/>
          </p:cNvSpPr>
          <p:nvPr>
            <p:ph type="sldNum" sz="quarter" idx="12"/>
          </p:nvPr>
        </p:nvSpPr>
        <p:spPr/>
        <p:txBody>
          <a:bodyPr/>
          <a:lstStyle/>
          <a:p>
            <a:fld id="{19B12225-5612-419B-A8D5-4B8EEE4C217E}" type="slidenum">
              <a:rPr lang="en-US" smtClean="0"/>
              <a:pPr/>
              <a:t>32</a:t>
            </a:fld>
            <a:endParaRPr lang="en-US"/>
          </a:p>
        </p:txBody>
      </p:sp>
      <p:grpSp>
        <p:nvGrpSpPr>
          <p:cNvPr id="7" name="Group 6">
            <a:extLst>
              <a:ext uri="{FF2B5EF4-FFF2-40B4-BE49-F238E27FC236}">
                <a16:creationId xmlns:a16="http://schemas.microsoft.com/office/drawing/2014/main" id="{09409C53-D161-1A04-3B43-F4937BE01B7E}"/>
              </a:ext>
            </a:extLst>
          </p:cNvPr>
          <p:cNvGrpSpPr/>
          <p:nvPr/>
        </p:nvGrpSpPr>
        <p:grpSpPr>
          <a:xfrm>
            <a:off x="2846467" y="3369479"/>
            <a:ext cx="3000128" cy="1735493"/>
            <a:chOff x="2846467" y="3691449"/>
            <a:chExt cx="3000128" cy="1735493"/>
          </a:xfrm>
        </p:grpSpPr>
        <p:pic>
          <p:nvPicPr>
            <p:cNvPr id="8" name="Picture 7">
              <a:extLst>
                <a:ext uri="{FF2B5EF4-FFF2-40B4-BE49-F238E27FC236}">
                  <a16:creationId xmlns:a16="http://schemas.microsoft.com/office/drawing/2014/main" id="{0B95D251-E8E4-DB42-A766-AFE74CE410CD}"/>
                </a:ext>
              </a:extLst>
            </p:cNvPr>
            <p:cNvPicPr>
              <a:picLocks noChangeAspect="1"/>
            </p:cNvPicPr>
            <p:nvPr/>
          </p:nvPicPr>
          <p:blipFill rotWithShape="1">
            <a:blip r:embed="rId4"/>
            <a:srcRect b="12127"/>
            <a:stretch/>
          </p:blipFill>
          <p:spPr>
            <a:xfrm>
              <a:off x="3671588" y="3691449"/>
              <a:ext cx="1714278" cy="1524237"/>
            </a:xfrm>
            <a:prstGeom prst="rect">
              <a:avLst/>
            </a:prstGeom>
          </p:spPr>
        </p:pic>
        <p:sp>
          <p:nvSpPr>
            <p:cNvPr id="9" name="Rectangle 8">
              <a:extLst>
                <a:ext uri="{FF2B5EF4-FFF2-40B4-BE49-F238E27FC236}">
                  <a16:creationId xmlns:a16="http://schemas.microsoft.com/office/drawing/2014/main" id="{52C5CBF1-57F0-F342-A573-07D503460F16}"/>
                </a:ext>
              </a:extLst>
            </p:cNvPr>
            <p:cNvSpPr/>
            <p:nvPr/>
          </p:nvSpPr>
          <p:spPr>
            <a:xfrm flipH="1">
              <a:off x="4840644" y="5054649"/>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BED339A-214D-3649-AEC3-AC7946D43F7D}"/>
                </a:ext>
              </a:extLst>
            </p:cNvPr>
            <p:cNvSpPr/>
            <p:nvPr/>
          </p:nvSpPr>
          <p:spPr>
            <a:xfrm flipH="1">
              <a:off x="3629382" y="4816825"/>
              <a:ext cx="84411" cy="297543"/>
            </a:xfrm>
            <a:prstGeom prst="rect">
              <a:avLst/>
            </a:prstGeom>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1ABDF9D2-634A-7E41-BF7B-B34860631699}"/>
                </a:ext>
              </a:extLst>
            </p:cNvPr>
            <p:cNvCxnSpPr>
              <a:cxnSpLocks/>
            </p:cNvCxnSpPr>
            <p:nvPr/>
          </p:nvCxnSpPr>
          <p:spPr>
            <a:xfrm>
              <a:off x="3964406" y="4890833"/>
              <a:ext cx="615180" cy="118498"/>
            </a:xfrm>
            <a:prstGeom prst="line">
              <a:avLst/>
            </a:prstGeom>
            <a:ln w="38100">
              <a:solidFill>
                <a:srgbClr val="C00000"/>
              </a:solidFill>
              <a:prstDash val="sysDot"/>
            </a:ln>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A48AE6AC-D9D3-3F4A-8C67-5F5810D8FF04}"/>
                </a:ext>
              </a:extLst>
            </p:cNvPr>
            <p:cNvSpPr txBox="1"/>
            <p:nvPr/>
          </p:nvSpPr>
          <p:spPr>
            <a:xfrm>
              <a:off x="4104638" y="4949532"/>
              <a:ext cx="288862" cy="369332"/>
            </a:xfrm>
            <a:prstGeom prst="rect">
              <a:avLst/>
            </a:prstGeom>
            <a:noFill/>
          </p:spPr>
          <p:txBody>
            <a:bodyPr wrap="none" rtlCol="0">
              <a:spAutoFit/>
            </a:bodyPr>
            <a:lstStyle/>
            <a:p>
              <a:r>
                <a:rPr lang="en-US" b="1">
                  <a:solidFill>
                    <a:srgbClr val="C00000"/>
                  </a:solidFill>
                </a:rPr>
                <a:t>?</a:t>
              </a:r>
            </a:p>
          </p:txBody>
        </p:sp>
        <mc:AlternateContent xmlns:mc="http://schemas.openxmlformats.org/markup-compatibility/2006">
          <mc:Choice xmlns:a14="http://schemas.microsoft.com/office/drawing/2010/main" Requires="a14">
            <p:sp>
              <p:nvSpPr>
                <p:cNvPr id="15" name="Rectangle 14">
                  <a:extLst>
                    <a:ext uri="{FF2B5EF4-FFF2-40B4-BE49-F238E27FC236}">
                      <a16:creationId xmlns:a16="http://schemas.microsoft.com/office/drawing/2014/main" id="{72126022-A397-D749-A125-3663C8B0F843}"/>
                    </a:ext>
                  </a:extLst>
                </p:cNvPr>
                <p:cNvSpPr/>
                <p:nvPr/>
              </p:nvSpPr>
              <p:spPr>
                <a:xfrm>
                  <a:off x="2846467" y="4622778"/>
                  <a:ext cx="761812" cy="53610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sz="2400" i="1" smtClean="0">
                                <a:solidFill>
                                  <a:srgbClr val="C00000"/>
                                </a:solidFill>
                                <a:latin typeface="Cambria Math" panose="02040503050406030204" pitchFamily="18" charset="0"/>
                              </a:rPr>
                            </m:ctrlPr>
                          </m:sSubSupPr>
                          <m:e>
                            <m:r>
                              <a:rPr lang="en-US" sz="2400" b="1" i="1">
                                <a:solidFill>
                                  <a:srgbClr val="C00000"/>
                                </a:solidFill>
                                <a:latin typeface="Cambria Math" panose="02040503050406030204" pitchFamily="18" charset="0"/>
                              </a:rPr>
                              <m:t>𝐡</m:t>
                            </m:r>
                          </m:e>
                          <m:sub>
                            <m:r>
                              <a:rPr lang="en-US" sz="2400" i="1">
                                <a:solidFill>
                                  <a:srgbClr val="C00000"/>
                                </a:solidFill>
                                <a:latin typeface="Cambria Math" panose="02040503050406030204" pitchFamily="18" charset="0"/>
                              </a:rPr>
                              <m:t>𝑢</m:t>
                            </m:r>
                          </m:sub>
                          <m:sup>
                            <m:d>
                              <m:dPr>
                                <m:ctrlPr>
                                  <a:rPr lang="en-US" sz="2400" i="1">
                                    <a:solidFill>
                                      <a:srgbClr val="C00000"/>
                                    </a:solidFill>
                                    <a:latin typeface="Cambria Math" panose="02040503050406030204" pitchFamily="18" charset="0"/>
                                  </a:rPr>
                                </m:ctrlPr>
                              </m:dPr>
                              <m:e>
                                <m:r>
                                  <a:rPr lang="en-US" sz="2400" i="1">
                                    <a:solidFill>
                                      <a:srgbClr val="C00000"/>
                                    </a:solidFill>
                                    <a:latin typeface="Cambria Math" panose="02040503050406030204" pitchFamily="18" charset="0"/>
                                  </a:rPr>
                                  <m:t>𝐿</m:t>
                                </m:r>
                              </m:e>
                            </m:d>
                          </m:sup>
                        </m:sSubSup>
                      </m:oMath>
                    </m:oMathPara>
                  </a14:m>
                  <a:endParaRPr lang="en-US" sz="2400">
                    <a:solidFill>
                      <a:srgbClr val="C00000"/>
                    </a:solidFill>
                  </a:endParaRPr>
                </a:p>
              </p:txBody>
            </p:sp>
          </mc:Choice>
          <mc:Fallback>
            <p:sp>
              <p:nvSpPr>
                <p:cNvPr id="15" name="Rectangle 14">
                  <a:extLst>
                    <a:ext uri="{FF2B5EF4-FFF2-40B4-BE49-F238E27FC236}">
                      <a16:creationId xmlns:a16="http://schemas.microsoft.com/office/drawing/2014/main" id="{72126022-A397-D749-A125-3663C8B0F843}"/>
                    </a:ext>
                  </a:extLst>
                </p:cNvPr>
                <p:cNvSpPr>
                  <a:spLocks noRot="1" noChangeAspect="1" noMove="1" noResize="1" noEditPoints="1" noAdjustHandles="1" noChangeArrowheads="1" noChangeShapeType="1" noTextEdit="1"/>
                </p:cNvSpPr>
                <p:nvPr/>
              </p:nvSpPr>
              <p:spPr>
                <a:xfrm>
                  <a:off x="2846467" y="4622778"/>
                  <a:ext cx="761812" cy="536109"/>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6" name="Rectangle 15">
                  <a:extLst>
                    <a:ext uri="{FF2B5EF4-FFF2-40B4-BE49-F238E27FC236}">
                      <a16:creationId xmlns:a16="http://schemas.microsoft.com/office/drawing/2014/main" id="{D83F570A-BCF6-D443-9FC0-52AB3CD91A6E}"/>
                    </a:ext>
                  </a:extLst>
                </p:cNvPr>
                <p:cNvSpPr/>
                <p:nvPr/>
              </p:nvSpPr>
              <p:spPr>
                <a:xfrm>
                  <a:off x="5084783" y="4890833"/>
                  <a:ext cx="761812" cy="53610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sz="2400" i="1" smtClean="0">
                                <a:solidFill>
                                  <a:srgbClr val="C00000"/>
                                </a:solidFill>
                                <a:latin typeface="Cambria Math" panose="02040503050406030204" pitchFamily="18" charset="0"/>
                              </a:rPr>
                            </m:ctrlPr>
                          </m:sSubSupPr>
                          <m:e>
                            <m:r>
                              <a:rPr lang="en-US" sz="2400" b="1" i="1">
                                <a:solidFill>
                                  <a:srgbClr val="C00000"/>
                                </a:solidFill>
                                <a:latin typeface="Cambria Math" panose="02040503050406030204" pitchFamily="18" charset="0"/>
                              </a:rPr>
                              <m:t>𝐡</m:t>
                            </m:r>
                          </m:e>
                          <m:sub>
                            <m:r>
                              <a:rPr lang="en-US" sz="2400" b="0" i="1" smtClean="0">
                                <a:solidFill>
                                  <a:srgbClr val="C00000"/>
                                </a:solidFill>
                                <a:latin typeface="Cambria Math" panose="02040503050406030204" pitchFamily="18" charset="0"/>
                              </a:rPr>
                              <m:t>𝑣</m:t>
                            </m:r>
                          </m:sub>
                          <m:sup>
                            <m:d>
                              <m:dPr>
                                <m:ctrlPr>
                                  <a:rPr lang="en-US" sz="2400" i="1">
                                    <a:solidFill>
                                      <a:srgbClr val="C00000"/>
                                    </a:solidFill>
                                    <a:latin typeface="Cambria Math" panose="02040503050406030204" pitchFamily="18" charset="0"/>
                                  </a:rPr>
                                </m:ctrlPr>
                              </m:dPr>
                              <m:e>
                                <m:r>
                                  <a:rPr lang="en-US" sz="2400" i="1">
                                    <a:solidFill>
                                      <a:srgbClr val="C00000"/>
                                    </a:solidFill>
                                    <a:latin typeface="Cambria Math" panose="02040503050406030204" pitchFamily="18" charset="0"/>
                                  </a:rPr>
                                  <m:t>𝐿</m:t>
                                </m:r>
                              </m:e>
                            </m:d>
                          </m:sup>
                        </m:sSubSup>
                      </m:oMath>
                    </m:oMathPara>
                  </a14:m>
                  <a:endParaRPr lang="en-US" sz="2400">
                    <a:solidFill>
                      <a:srgbClr val="C00000"/>
                    </a:solidFill>
                  </a:endParaRPr>
                </a:p>
              </p:txBody>
            </p:sp>
          </mc:Choice>
          <mc:Fallback>
            <p:sp>
              <p:nvSpPr>
                <p:cNvPr id="16" name="Rectangle 15">
                  <a:extLst>
                    <a:ext uri="{FF2B5EF4-FFF2-40B4-BE49-F238E27FC236}">
                      <a16:creationId xmlns:a16="http://schemas.microsoft.com/office/drawing/2014/main" id="{D83F570A-BCF6-D443-9FC0-52AB3CD91A6E}"/>
                    </a:ext>
                  </a:extLst>
                </p:cNvPr>
                <p:cNvSpPr>
                  <a:spLocks noRot="1" noChangeAspect="1" noMove="1" noResize="1" noEditPoints="1" noAdjustHandles="1" noChangeArrowheads="1" noChangeShapeType="1" noTextEdit="1"/>
                </p:cNvSpPr>
                <p:nvPr/>
              </p:nvSpPr>
              <p:spPr>
                <a:xfrm>
                  <a:off x="5084783" y="4890833"/>
                  <a:ext cx="761812" cy="536109"/>
                </a:xfrm>
                <a:prstGeom prst="rect">
                  <a:avLst/>
                </a:prstGeom>
                <a:blipFill>
                  <a:blip r:embed="rId6"/>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15602979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2B8E4-559A-6744-A20F-AD5C4D6D056E}"/>
              </a:ext>
            </a:extLst>
          </p:cNvPr>
          <p:cNvSpPr>
            <a:spLocks noGrp="1"/>
          </p:cNvSpPr>
          <p:nvPr>
            <p:ph type="title"/>
          </p:nvPr>
        </p:nvSpPr>
        <p:spPr/>
        <p:txBody>
          <a:bodyPr>
            <a:normAutofit fontScale="90000"/>
          </a:bodyPr>
          <a:lstStyle/>
          <a:p>
            <a:r>
              <a:rPr lang="en-US" dirty="0"/>
              <a:t>Prediction Heads: Link Prediction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FE14579-AA9E-9D41-B782-7159E55B071E}"/>
                  </a:ext>
                </a:extLst>
              </p:cNvPr>
              <p:cNvSpPr>
                <a:spLocks noGrp="1"/>
              </p:cNvSpPr>
              <p:nvPr>
                <p:ph idx="1"/>
              </p:nvPr>
            </p:nvSpPr>
            <p:spPr/>
            <p:txBody>
              <a:bodyPr>
                <a:normAutofit/>
              </a:bodyPr>
              <a:lstStyle/>
              <a:p>
                <a:r>
                  <a:rPr lang="en-US" b="1" dirty="0"/>
                  <a:t>Options for </a:t>
                </a:r>
                <a14:m>
                  <m:oMath xmlns:m="http://schemas.openxmlformats.org/officeDocument/2006/math">
                    <m:r>
                      <a:rPr lang="en-US" b="0" i="1" smtClean="0">
                        <a:latin typeface="Cambria Math" panose="02040503050406030204" pitchFamily="18" charset="0"/>
                        <a:cs typeface="Calibri"/>
                      </a:rPr>
                      <m:t>𝑓</m:t>
                    </m:r>
                    <m:r>
                      <a:rPr lang="en-US">
                        <a:latin typeface="Cambria Math" panose="02040503050406030204" pitchFamily="18" charset="0"/>
                        <a:cs typeface="Calibri"/>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𝑢</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𝑣</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a:latin typeface="Cambria Math" panose="02040503050406030204" pitchFamily="18" charset="0"/>
                        <a:cs typeface="Calibri"/>
                      </a:rPr>
                      <m:t>)</m:t>
                    </m:r>
                  </m:oMath>
                </a14:m>
                <a:r>
                  <a:rPr lang="en-US" dirty="0"/>
                  <a:t>:</a:t>
                </a:r>
              </a:p>
              <a:p>
                <a:r>
                  <a:rPr lang="en-US" b="1" dirty="0">
                    <a:solidFill>
                      <a:srgbClr val="C00000"/>
                    </a:solidFill>
                  </a:rPr>
                  <a:t>Dot product</a:t>
                </a:r>
              </a:p>
              <a:p>
                <a:pPr lvl="1"/>
                <a14:m>
                  <m:oMath xmlns:m="http://schemas.openxmlformats.org/officeDocument/2006/math">
                    <m:sSub>
                      <m:sSubPr>
                        <m:ctrlPr>
                          <a:rPr lang="en-US" b="1" i="1" smtClean="0">
                            <a:latin typeface="Cambria Math" panose="02040503050406030204" pitchFamily="18" charset="0"/>
                          </a:rPr>
                        </m:ctrlPr>
                      </m:sSubPr>
                      <m:e>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𝒚</m:t>
                            </m:r>
                          </m:e>
                        </m:acc>
                      </m:e>
                      <m:sub>
                        <m:r>
                          <a:rPr lang="en-US" b="1" i="1" smtClean="0">
                            <a:latin typeface="Cambria Math" panose="02040503050406030204" pitchFamily="18" charset="0"/>
                          </a:rPr>
                          <m:t>𝒖𝒗</m:t>
                        </m:r>
                      </m:sub>
                    </m:sSub>
                    <m:r>
                      <a:rPr lang="en-US" b="1" i="1">
                        <a:latin typeface="Cambria Math" panose="02040503050406030204" pitchFamily="18" charset="0"/>
                      </a:rPr>
                      <m:t>=</m:t>
                    </m:r>
                    <m:sSup>
                      <m:sSupPr>
                        <m:ctrlPr>
                          <a:rPr lang="en-US" b="0" i="1" smtClean="0">
                            <a:latin typeface="Cambria Math" panose="02040503050406030204" pitchFamily="18" charset="0"/>
                          </a:rPr>
                        </m:ctrlPr>
                      </m:sSupPr>
                      <m:e>
                        <m:sSubSup>
                          <m:sSubSupPr>
                            <m:ctrlPr>
                              <a:rPr lang="en-US" i="1">
                                <a:latin typeface="Cambria Math" panose="02040503050406030204" pitchFamily="18" charset="0"/>
                              </a:rPr>
                            </m:ctrlPr>
                          </m:sSubSupPr>
                          <m:e>
                            <m:r>
                              <a:rPr lang="en-US" b="1" i="1" smtClean="0">
                                <a:latin typeface="Cambria Math" panose="02040503050406030204" pitchFamily="18" charset="0"/>
                              </a:rPr>
                              <m:t>(</m:t>
                            </m:r>
                            <m:r>
                              <a:rPr lang="en-US" b="1" i="1">
                                <a:latin typeface="Cambria Math" panose="02040503050406030204" pitchFamily="18" charset="0"/>
                              </a:rPr>
                              <m:t>𝐡</m:t>
                            </m:r>
                          </m:e>
                          <m:sub>
                            <m:r>
                              <a:rPr lang="en-US" i="1">
                                <a:latin typeface="Cambria Math" panose="02040503050406030204" pitchFamily="18" charset="0"/>
                              </a:rPr>
                              <m:t>𝑢</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b="0" i="1" smtClean="0">
                            <a:latin typeface="Cambria Math" panose="02040503050406030204" pitchFamily="18" charset="0"/>
                          </a:rPr>
                          <m:t>)</m:t>
                        </m:r>
                      </m:e>
                      <m:sup>
                        <m:r>
                          <a:rPr lang="en-US" b="0" i="1" smtClean="0">
                            <a:latin typeface="Cambria Math" panose="02040503050406030204" pitchFamily="18" charset="0"/>
                          </a:rPr>
                          <m:t>𝑇</m:t>
                        </m:r>
                      </m:sup>
                    </m:sSup>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𝑣</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oMath>
                </a14:m>
                <a:endParaRPr lang="en-US" dirty="0"/>
              </a:p>
              <a:p>
                <a:pPr lvl="1"/>
                <a:r>
                  <a:rPr lang="en-US" b="1" dirty="0">
                    <a:solidFill>
                      <a:schemeClr val="accent2">
                        <a:lumMod val="75000"/>
                      </a:schemeClr>
                    </a:solidFill>
                  </a:rPr>
                  <a:t>This approach only applies to </a:t>
                </a:r>
                <a14:m>
                  <m:oMath xmlns:m="http://schemas.openxmlformats.org/officeDocument/2006/math">
                    <m:r>
                      <a:rPr lang="en-US" b="1" i="1" smtClean="0">
                        <a:solidFill>
                          <a:schemeClr val="accent2">
                            <a:lumMod val="75000"/>
                          </a:schemeClr>
                        </a:solidFill>
                        <a:latin typeface="Cambria Math" panose="02040503050406030204" pitchFamily="18" charset="0"/>
                      </a:rPr>
                      <m:t>𝟏</m:t>
                    </m:r>
                  </m:oMath>
                </a14:m>
                <a:r>
                  <a:rPr lang="en-US" b="1" dirty="0">
                    <a:solidFill>
                      <a:schemeClr val="accent2">
                        <a:lumMod val="75000"/>
                      </a:schemeClr>
                    </a:solidFill>
                  </a:rPr>
                  <a:t>-way prediction </a:t>
                </a:r>
                <a:r>
                  <a:rPr lang="en-US" dirty="0"/>
                  <a:t>(e.g., link prediction: predict the existence of an edge)</a:t>
                </a:r>
              </a:p>
              <a:p>
                <a:pPr marL="768096" lvl="2" indent="0">
                  <a:buNone/>
                </a:pPr>
                <a:endParaRPr lang="en-US" dirty="0"/>
              </a:p>
              <a:p>
                <a:pPr marL="768096" lvl="2" indent="0">
                  <a:buNone/>
                </a:pPr>
                <a:endParaRPr lang="en-US" dirty="0"/>
              </a:p>
              <a:p>
                <a:pPr marL="768096" lvl="2" indent="0">
                  <a:buNone/>
                </a:pPr>
                <a:endParaRPr lang="en-US" b="1" dirty="0"/>
              </a:p>
            </p:txBody>
          </p:sp>
        </mc:Choice>
        <mc:Fallback>
          <p:sp>
            <p:nvSpPr>
              <p:cNvPr id="3" name="Content Placeholder 2">
                <a:extLst>
                  <a:ext uri="{FF2B5EF4-FFF2-40B4-BE49-F238E27FC236}">
                    <a16:creationId xmlns:a16="http://schemas.microsoft.com/office/drawing/2014/main" id="{BFE14579-AA9E-9D41-B782-7159E55B071E}"/>
                  </a:ext>
                </a:extLst>
              </p:cNvPr>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9C879676-7B3B-874C-80DE-2891978E4BD8}"/>
              </a:ext>
            </a:extLst>
          </p:cNvPr>
          <p:cNvSpPr>
            <a:spLocks noGrp="1"/>
          </p:cNvSpPr>
          <p:nvPr>
            <p:ph type="dt" sz="half" idx="10"/>
          </p:nvPr>
        </p:nvSpPr>
        <p:spPr/>
        <p:txBody>
          <a:bodyPr/>
          <a:lstStyle/>
          <a:p>
            <a:fld id="{A9ED9DB3-BE2D-5248-A771-13CAAF4BACE9}" type="datetime1">
              <a:rPr lang="en-US" smtClean="0"/>
              <a:t>10/22/24</a:t>
            </a:fld>
            <a:endParaRPr lang="en-US"/>
          </a:p>
        </p:txBody>
      </p:sp>
      <p:sp>
        <p:nvSpPr>
          <p:cNvPr id="5" name="Footer Placeholder 4">
            <a:extLst>
              <a:ext uri="{FF2B5EF4-FFF2-40B4-BE49-F238E27FC236}">
                <a16:creationId xmlns:a16="http://schemas.microsoft.com/office/drawing/2014/main" id="{2BF8A4D3-4082-2E4E-9988-5534CE0851B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872C16B-9C3C-EA42-B1D3-FD699AEF5EEE}"/>
              </a:ext>
            </a:extLst>
          </p:cNvPr>
          <p:cNvSpPr>
            <a:spLocks noGrp="1"/>
          </p:cNvSpPr>
          <p:nvPr>
            <p:ph type="sldNum" sz="quarter" idx="12"/>
          </p:nvPr>
        </p:nvSpPr>
        <p:spPr/>
        <p:txBody>
          <a:bodyPr/>
          <a:lstStyle/>
          <a:p>
            <a:fld id="{19B12225-5612-419B-A8D5-4B8EEE4C217E}" type="slidenum">
              <a:rPr lang="en-US" smtClean="0"/>
              <a:pPr/>
              <a:t>33</a:t>
            </a:fld>
            <a:endParaRPr lang="en-US"/>
          </a:p>
        </p:txBody>
      </p:sp>
    </p:spTree>
    <p:extLst>
      <p:ext uri="{BB962C8B-B14F-4D97-AF65-F5344CB8AC3E}">
        <p14:creationId xmlns:p14="http://schemas.microsoft.com/office/powerpoint/2010/main" val="13651640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C1310-8463-9441-90F2-8CB5DEF42589}"/>
              </a:ext>
            </a:extLst>
          </p:cNvPr>
          <p:cNvSpPr>
            <a:spLocks noGrp="1"/>
          </p:cNvSpPr>
          <p:nvPr>
            <p:ph type="title"/>
          </p:nvPr>
        </p:nvSpPr>
        <p:spPr/>
        <p:txBody>
          <a:bodyPr/>
          <a:lstStyle/>
          <a:p>
            <a:r>
              <a:rPr lang="en-US" dirty="0"/>
              <a:t>Setting up Link Prediction</a:t>
            </a:r>
          </a:p>
        </p:txBody>
      </p:sp>
      <p:sp>
        <p:nvSpPr>
          <p:cNvPr id="3" name="Content Placeholder 2">
            <a:extLst>
              <a:ext uri="{FF2B5EF4-FFF2-40B4-BE49-F238E27FC236}">
                <a16:creationId xmlns:a16="http://schemas.microsoft.com/office/drawing/2014/main" id="{86496B1D-4577-5C45-9F5C-3F8CCC980EF4}"/>
              </a:ext>
            </a:extLst>
          </p:cNvPr>
          <p:cNvSpPr>
            <a:spLocks noGrp="1"/>
          </p:cNvSpPr>
          <p:nvPr>
            <p:ph idx="1"/>
          </p:nvPr>
        </p:nvSpPr>
        <p:spPr>
          <a:xfrm>
            <a:off x="431424" y="1193794"/>
            <a:ext cx="8686800" cy="784190"/>
          </a:xfrm>
        </p:spPr>
        <p:txBody>
          <a:bodyPr>
            <a:normAutofit/>
          </a:bodyPr>
          <a:lstStyle/>
          <a:p>
            <a:r>
              <a:rPr lang="en-US" b="1" dirty="0" err="1">
                <a:solidFill>
                  <a:srgbClr val="00B050"/>
                </a:solidFill>
              </a:rPr>
              <a:t>Transductive</a:t>
            </a:r>
            <a:r>
              <a:rPr lang="en-US" b="1" dirty="0">
                <a:solidFill>
                  <a:srgbClr val="00B050"/>
                </a:solidFill>
              </a:rPr>
              <a:t> link prediction split:</a:t>
            </a:r>
          </a:p>
          <a:p>
            <a:pPr lvl="1"/>
            <a:endParaRPr lang="en-US" b="1" dirty="0"/>
          </a:p>
          <a:p>
            <a:pPr lvl="1"/>
            <a:endParaRPr lang="en-US" b="1" dirty="0"/>
          </a:p>
          <a:p>
            <a:pPr lvl="1"/>
            <a:endParaRPr lang="en-US" b="1" dirty="0"/>
          </a:p>
        </p:txBody>
      </p:sp>
      <p:sp>
        <p:nvSpPr>
          <p:cNvPr id="4" name="Date Placeholder 3">
            <a:extLst>
              <a:ext uri="{FF2B5EF4-FFF2-40B4-BE49-F238E27FC236}">
                <a16:creationId xmlns:a16="http://schemas.microsoft.com/office/drawing/2014/main" id="{896BA892-53C6-6D44-BE0C-812421102EE9}"/>
              </a:ext>
            </a:extLst>
          </p:cNvPr>
          <p:cNvSpPr>
            <a:spLocks noGrp="1"/>
          </p:cNvSpPr>
          <p:nvPr>
            <p:ph type="dt" sz="half" idx="10"/>
          </p:nvPr>
        </p:nvSpPr>
        <p:spPr/>
        <p:txBody>
          <a:bodyPr/>
          <a:lstStyle/>
          <a:p>
            <a:fld id="{A9ED9DB3-BE2D-5248-A771-13CAAF4BACE9}" type="datetime1">
              <a:rPr lang="en-US" smtClean="0"/>
              <a:t>10/22/24</a:t>
            </a:fld>
            <a:endParaRPr lang="en-US"/>
          </a:p>
        </p:txBody>
      </p:sp>
      <p:sp>
        <p:nvSpPr>
          <p:cNvPr id="5" name="Footer Placeholder 4">
            <a:extLst>
              <a:ext uri="{FF2B5EF4-FFF2-40B4-BE49-F238E27FC236}">
                <a16:creationId xmlns:a16="http://schemas.microsoft.com/office/drawing/2014/main" id="{E54ED3D6-32AB-C44C-BD29-BD23E304F24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F142C132-BC08-0F4D-AA94-0B4314EE7979}"/>
              </a:ext>
            </a:extLst>
          </p:cNvPr>
          <p:cNvSpPr>
            <a:spLocks noGrp="1"/>
          </p:cNvSpPr>
          <p:nvPr>
            <p:ph type="sldNum" sz="quarter" idx="12"/>
          </p:nvPr>
        </p:nvSpPr>
        <p:spPr/>
        <p:txBody>
          <a:bodyPr/>
          <a:lstStyle/>
          <a:p>
            <a:fld id="{19B12225-5612-419B-A8D5-4B8EEE4C217E}" type="slidenum">
              <a:rPr lang="en-US" smtClean="0"/>
              <a:pPr/>
              <a:t>34</a:t>
            </a:fld>
            <a:endParaRPr lang="en-US"/>
          </a:p>
        </p:txBody>
      </p:sp>
      <p:cxnSp>
        <p:nvCxnSpPr>
          <p:cNvPr id="57" name="Straight Connector 56">
            <a:extLst>
              <a:ext uri="{FF2B5EF4-FFF2-40B4-BE49-F238E27FC236}">
                <a16:creationId xmlns:a16="http://schemas.microsoft.com/office/drawing/2014/main" id="{0831D170-0DA4-4E41-B1B4-268A455B52DB}"/>
              </a:ext>
            </a:extLst>
          </p:cNvPr>
          <p:cNvCxnSpPr>
            <a:cxnSpLocks/>
          </p:cNvCxnSpPr>
          <p:nvPr/>
        </p:nvCxnSpPr>
        <p:spPr>
          <a:xfrm flipH="1" flipV="1">
            <a:off x="3594528" y="2255232"/>
            <a:ext cx="273330" cy="663879"/>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58" name="Straight Connector 57">
            <a:extLst>
              <a:ext uri="{FF2B5EF4-FFF2-40B4-BE49-F238E27FC236}">
                <a16:creationId xmlns:a16="http://schemas.microsoft.com/office/drawing/2014/main" id="{E333CC2E-70F7-AF4C-BF76-6C000BE4BCC3}"/>
              </a:ext>
            </a:extLst>
          </p:cNvPr>
          <p:cNvCxnSpPr>
            <a:cxnSpLocks/>
          </p:cNvCxnSpPr>
          <p:nvPr/>
        </p:nvCxnSpPr>
        <p:spPr>
          <a:xfrm flipH="1" flipV="1">
            <a:off x="4014181" y="2950687"/>
            <a:ext cx="880508" cy="24846"/>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5E82645D-C4A2-4745-A7E5-AD804FC3F62F}"/>
              </a:ext>
            </a:extLst>
          </p:cNvPr>
          <p:cNvCxnSpPr>
            <a:cxnSpLocks/>
          </p:cNvCxnSpPr>
          <p:nvPr/>
        </p:nvCxnSpPr>
        <p:spPr>
          <a:xfrm flipV="1">
            <a:off x="3904532" y="2112403"/>
            <a:ext cx="419328" cy="871191"/>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76" name="Straight Connector 75">
            <a:extLst>
              <a:ext uri="{FF2B5EF4-FFF2-40B4-BE49-F238E27FC236}">
                <a16:creationId xmlns:a16="http://schemas.microsoft.com/office/drawing/2014/main" id="{35B098F9-E2F4-4B4B-9EA8-DBF0B9B32B0F}"/>
              </a:ext>
            </a:extLst>
          </p:cNvPr>
          <p:cNvCxnSpPr>
            <a:cxnSpLocks/>
          </p:cNvCxnSpPr>
          <p:nvPr/>
        </p:nvCxnSpPr>
        <p:spPr>
          <a:xfrm flipH="1">
            <a:off x="4959516" y="2217854"/>
            <a:ext cx="464887" cy="648199"/>
          </a:xfrm>
          <a:prstGeom prst="line">
            <a:avLst/>
          </a:prstGeom>
          <a:ln w="28575">
            <a:solidFill>
              <a:schemeClr val="tx1"/>
            </a:solidFill>
            <a:prstDash val="solid"/>
            <a:headEnd type="none"/>
            <a:tailEnd type="none"/>
          </a:ln>
        </p:spPr>
        <p:style>
          <a:lnRef idx="1">
            <a:schemeClr val="dk1"/>
          </a:lnRef>
          <a:fillRef idx="0">
            <a:schemeClr val="dk1"/>
          </a:fillRef>
          <a:effectRef idx="0">
            <a:schemeClr val="dk1"/>
          </a:effectRef>
          <a:fontRef idx="minor">
            <a:schemeClr val="tx1"/>
          </a:fontRef>
        </p:style>
      </p:cxnSp>
      <p:cxnSp>
        <p:nvCxnSpPr>
          <p:cNvPr id="77" name="Straight Connector 76">
            <a:extLst>
              <a:ext uri="{FF2B5EF4-FFF2-40B4-BE49-F238E27FC236}">
                <a16:creationId xmlns:a16="http://schemas.microsoft.com/office/drawing/2014/main" id="{47E10C56-9B25-A240-B9E1-1D70CCDE63A4}"/>
              </a:ext>
            </a:extLst>
          </p:cNvPr>
          <p:cNvCxnSpPr>
            <a:cxnSpLocks/>
          </p:cNvCxnSpPr>
          <p:nvPr/>
        </p:nvCxnSpPr>
        <p:spPr>
          <a:xfrm>
            <a:off x="4417947" y="2052617"/>
            <a:ext cx="403029" cy="813436"/>
          </a:xfrm>
          <a:prstGeom prst="line">
            <a:avLst/>
          </a:prstGeom>
          <a:ln w="28575">
            <a:solidFill>
              <a:schemeClr val="tx1"/>
            </a:solidFill>
            <a:prstDash val="solid"/>
            <a:headEnd type="none"/>
            <a:tailEnd type="none"/>
          </a:ln>
        </p:spPr>
        <p:style>
          <a:lnRef idx="1">
            <a:schemeClr val="dk1"/>
          </a:lnRef>
          <a:fillRef idx="0">
            <a:schemeClr val="dk1"/>
          </a:fillRef>
          <a:effectRef idx="0">
            <a:schemeClr val="dk1"/>
          </a:effectRef>
          <a:fontRef idx="minor">
            <a:schemeClr val="tx1"/>
          </a:fontRef>
        </p:style>
      </p:cxnSp>
      <p:sp>
        <p:nvSpPr>
          <p:cNvPr id="78" name="Oval 77">
            <a:extLst>
              <a:ext uri="{FF2B5EF4-FFF2-40B4-BE49-F238E27FC236}">
                <a16:creationId xmlns:a16="http://schemas.microsoft.com/office/drawing/2014/main" id="{A06B4D53-6D5C-7342-91BC-3D4B0E58C549}"/>
              </a:ext>
            </a:extLst>
          </p:cNvPr>
          <p:cNvSpPr/>
          <p:nvPr/>
        </p:nvSpPr>
        <p:spPr>
          <a:xfrm>
            <a:off x="4277413" y="1885223"/>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79" name="Oval 78">
            <a:extLst>
              <a:ext uri="{FF2B5EF4-FFF2-40B4-BE49-F238E27FC236}">
                <a16:creationId xmlns:a16="http://schemas.microsoft.com/office/drawing/2014/main" id="{F758D1D0-39EA-864C-87DF-29BC1CB3A79C}"/>
              </a:ext>
            </a:extLst>
          </p:cNvPr>
          <p:cNvSpPr/>
          <p:nvPr/>
        </p:nvSpPr>
        <p:spPr>
          <a:xfrm>
            <a:off x="3759923" y="2828291"/>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0" name="Oval 79">
            <a:extLst>
              <a:ext uri="{FF2B5EF4-FFF2-40B4-BE49-F238E27FC236}">
                <a16:creationId xmlns:a16="http://schemas.microsoft.com/office/drawing/2014/main" id="{BB9D45A7-5BC4-9148-8528-9F56D35450D9}"/>
              </a:ext>
            </a:extLst>
          </p:cNvPr>
          <p:cNvSpPr/>
          <p:nvPr/>
        </p:nvSpPr>
        <p:spPr>
          <a:xfrm>
            <a:off x="4750079" y="2828291"/>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1" name="Oval 80">
            <a:extLst>
              <a:ext uri="{FF2B5EF4-FFF2-40B4-BE49-F238E27FC236}">
                <a16:creationId xmlns:a16="http://schemas.microsoft.com/office/drawing/2014/main" id="{39D70A26-F4FC-B64E-891E-192133E6CD6E}"/>
              </a:ext>
            </a:extLst>
          </p:cNvPr>
          <p:cNvSpPr/>
          <p:nvPr/>
        </p:nvSpPr>
        <p:spPr>
          <a:xfrm>
            <a:off x="5296093" y="2070612"/>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2" name="Oval 81">
            <a:extLst>
              <a:ext uri="{FF2B5EF4-FFF2-40B4-BE49-F238E27FC236}">
                <a16:creationId xmlns:a16="http://schemas.microsoft.com/office/drawing/2014/main" id="{FE4A6544-34CA-1240-8270-4EB61AA7820B}"/>
              </a:ext>
            </a:extLst>
          </p:cNvPr>
          <p:cNvSpPr/>
          <p:nvPr/>
        </p:nvSpPr>
        <p:spPr>
          <a:xfrm>
            <a:off x="3413571" y="2026279"/>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83" name="TextBox 82">
            <a:extLst>
              <a:ext uri="{FF2B5EF4-FFF2-40B4-BE49-F238E27FC236}">
                <a16:creationId xmlns:a16="http://schemas.microsoft.com/office/drawing/2014/main" id="{3514AF1A-B637-0640-9315-E8DAD4898E54}"/>
              </a:ext>
            </a:extLst>
          </p:cNvPr>
          <p:cNvSpPr txBox="1"/>
          <p:nvPr/>
        </p:nvSpPr>
        <p:spPr>
          <a:xfrm>
            <a:off x="5297154" y="2049195"/>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3</a:t>
            </a:r>
          </a:p>
        </p:txBody>
      </p:sp>
      <p:sp>
        <p:nvSpPr>
          <p:cNvPr id="84" name="TextBox 83">
            <a:extLst>
              <a:ext uri="{FF2B5EF4-FFF2-40B4-BE49-F238E27FC236}">
                <a16:creationId xmlns:a16="http://schemas.microsoft.com/office/drawing/2014/main" id="{A5056974-E4AC-6943-88C9-DC5ABF92DC2F}"/>
              </a:ext>
            </a:extLst>
          </p:cNvPr>
          <p:cNvSpPr txBox="1"/>
          <p:nvPr/>
        </p:nvSpPr>
        <p:spPr>
          <a:xfrm>
            <a:off x="4269514" y="1860369"/>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2</a:t>
            </a:r>
          </a:p>
        </p:txBody>
      </p:sp>
      <p:sp>
        <p:nvSpPr>
          <p:cNvPr id="85" name="TextBox 84">
            <a:extLst>
              <a:ext uri="{FF2B5EF4-FFF2-40B4-BE49-F238E27FC236}">
                <a16:creationId xmlns:a16="http://schemas.microsoft.com/office/drawing/2014/main" id="{97DD5F3B-2778-784E-8CA0-4C3090556761}"/>
              </a:ext>
            </a:extLst>
          </p:cNvPr>
          <p:cNvSpPr txBox="1"/>
          <p:nvPr/>
        </p:nvSpPr>
        <p:spPr>
          <a:xfrm>
            <a:off x="4739375" y="2804621"/>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4</a:t>
            </a:r>
          </a:p>
        </p:txBody>
      </p:sp>
      <p:sp>
        <p:nvSpPr>
          <p:cNvPr id="86" name="TextBox 85">
            <a:extLst>
              <a:ext uri="{FF2B5EF4-FFF2-40B4-BE49-F238E27FC236}">
                <a16:creationId xmlns:a16="http://schemas.microsoft.com/office/drawing/2014/main" id="{6835ADD7-0792-E94C-A48C-0436CD5F7D67}"/>
              </a:ext>
            </a:extLst>
          </p:cNvPr>
          <p:cNvSpPr txBox="1"/>
          <p:nvPr/>
        </p:nvSpPr>
        <p:spPr>
          <a:xfrm>
            <a:off x="3762716" y="2806898"/>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5</a:t>
            </a:r>
          </a:p>
        </p:txBody>
      </p:sp>
      <p:sp>
        <p:nvSpPr>
          <p:cNvPr id="87" name="TextBox 86">
            <a:extLst>
              <a:ext uri="{FF2B5EF4-FFF2-40B4-BE49-F238E27FC236}">
                <a16:creationId xmlns:a16="http://schemas.microsoft.com/office/drawing/2014/main" id="{47083765-C90E-0144-ADA3-09DA6E86F0FA}"/>
              </a:ext>
            </a:extLst>
          </p:cNvPr>
          <p:cNvSpPr txBox="1"/>
          <p:nvPr/>
        </p:nvSpPr>
        <p:spPr>
          <a:xfrm>
            <a:off x="3410514" y="2004737"/>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a:t>
            </a:r>
          </a:p>
        </p:txBody>
      </p:sp>
      <p:cxnSp>
        <p:nvCxnSpPr>
          <p:cNvPr id="88" name="Straight Connector 87">
            <a:extLst>
              <a:ext uri="{FF2B5EF4-FFF2-40B4-BE49-F238E27FC236}">
                <a16:creationId xmlns:a16="http://schemas.microsoft.com/office/drawing/2014/main" id="{5EF97346-88C9-B14A-8B50-C774E61C45FB}"/>
              </a:ext>
            </a:extLst>
          </p:cNvPr>
          <p:cNvCxnSpPr>
            <a:cxnSpLocks/>
          </p:cNvCxnSpPr>
          <p:nvPr/>
        </p:nvCxnSpPr>
        <p:spPr>
          <a:xfrm>
            <a:off x="4556487" y="2048586"/>
            <a:ext cx="737157" cy="128301"/>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839FFA27-13F8-084B-9D33-60DC6AB696FD}"/>
              </a:ext>
            </a:extLst>
          </p:cNvPr>
          <p:cNvSpPr txBox="1"/>
          <p:nvPr/>
        </p:nvSpPr>
        <p:spPr>
          <a:xfrm>
            <a:off x="3344884" y="3023829"/>
            <a:ext cx="2198038" cy="456535"/>
          </a:xfrm>
          <a:prstGeom prst="rect">
            <a:avLst/>
          </a:prstGeom>
          <a:noFill/>
        </p:spPr>
        <p:txBody>
          <a:bodyPr wrap="none" rtlCol="0">
            <a:spAutoFit/>
          </a:bodyPr>
          <a:lstStyle/>
          <a:p>
            <a:pPr>
              <a:lnSpc>
                <a:spcPct val="150000"/>
              </a:lnSpc>
            </a:pPr>
            <a:r>
              <a:rPr lang="en-US" b="1">
                <a:latin typeface="Arial" panose="020B0604020202020204" pitchFamily="34" charset="0"/>
                <a:cs typeface="Arial" panose="020B0604020202020204" pitchFamily="34" charset="0"/>
              </a:rPr>
              <a:t>The original graph</a:t>
            </a:r>
          </a:p>
        </p:txBody>
      </p:sp>
      <p:cxnSp>
        <p:nvCxnSpPr>
          <p:cNvPr id="24" name="Straight Connector 23">
            <a:extLst>
              <a:ext uri="{FF2B5EF4-FFF2-40B4-BE49-F238E27FC236}">
                <a16:creationId xmlns:a16="http://schemas.microsoft.com/office/drawing/2014/main" id="{D5B444D4-F514-104D-BFEB-3F60FDCB857C}"/>
              </a:ext>
            </a:extLst>
          </p:cNvPr>
          <p:cNvCxnSpPr>
            <a:cxnSpLocks/>
          </p:cNvCxnSpPr>
          <p:nvPr/>
        </p:nvCxnSpPr>
        <p:spPr>
          <a:xfrm flipH="1" flipV="1">
            <a:off x="668062" y="4032998"/>
            <a:ext cx="273330" cy="663879"/>
          </a:xfrm>
          <a:prstGeom prst="line">
            <a:avLst/>
          </a:prstGeom>
          <a:ln w="28575">
            <a:solidFill>
              <a:srgbClr val="C00000"/>
            </a:solidFill>
            <a:headEnd type="none"/>
            <a:tailEnd type="none"/>
          </a:ln>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9B406DB0-056B-7B46-A468-AA9A51EA2C39}"/>
              </a:ext>
            </a:extLst>
          </p:cNvPr>
          <p:cNvCxnSpPr>
            <a:cxnSpLocks/>
          </p:cNvCxnSpPr>
          <p:nvPr/>
        </p:nvCxnSpPr>
        <p:spPr>
          <a:xfrm flipV="1">
            <a:off x="978066" y="3890169"/>
            <a:ext cx="419328" cy="871191"/>
          </a:xfrm>
          <a:prstGeom prst="line">
            <a:avLst/>
          </a:prstGeom>
          <a:ln w="28575">
            <a:solidFill>
              <a:srgbClr val="C00000"/>
            </a:solidFill>
            <a:headEnd type="none"/>
            <a:tailEnd type="none"/>
          </a:ln>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31231A87-E816-1841-BB79-09DDBDCD96AB}"/>
              </a:ext>
            </a:extLst>
          </p:cNvPr>
          <p:cNvCxnSpPr>
            <a:cxnSpLocks/>
          </p:cNvCxnSpPr>
          <p:nvPr/>
        </p:nvCxnSpPr>
        <p:spPr>
          <a:xfrm flipH="1">
            <a:off x="2033050" y="3995620"/>
            <a:ext cx="464887" cy="648199"/>
          </a:xfrm>
          <a:prstGeom prst="line">
            <a:avLst/>
          </a:prstGeom>
          <a:ln w="28575">
            <a:solidFill>
              <a:schemeClr val="accent5"/>
            </a:solidFill>
            <a:prstDash val="sysDot"/>
            <a:headEnd type="none"/>
            <a:tailEnd type="none"/>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ED0826CE-1DC3-0A43-9B1B-CBEC63846A0A}"/>
              </a:ext>
            </a:extLst>
          </p:cNvPr>
          <p:cNvCxnSpPr>
            <a:cxnSpLocks/>
          </p:cNvCxnSpPr>
          <p:nvPr/>
        </p:nvCxnSpPr>
        <p:spPr>
          <a:xfrm>
            <a:off x="1491481" y="3830383"/>
            <a:ext cx="403029" cy="813436"/>
          </a:xfrm>
          <a:prstGeom prst="line">
            <a:avLst/>
          </a:prstGeom>
          <a:ln w="28575">
            <a:solidFill>
              <a:srgbClr val="C00000"/>
            </a:solidFill>
            <a:prstDash val="solid"/>
            <a:headEnd type="none"/>
            <a:tailEnd type="none"/>
          </a:ln>
        </p:spPr>
        <p:style>
          <a:lnRef idx="1">
            <a:schemeClr val="dk1"/>
          </a:lnRef>
          <a:fillRef idx="0">
            <a:schemeClr val="dk1"/>
          </a:fillRef>
          <a:effectRef idx="0">
            <a:schemeClr val="dk1"/>
          </a:effectRef>
          <a:fontRef idx="minor">
            <a:schemeClr val="tx1"/>
          </a:fontRef>
        </p:style>
      </p:cxnSp>
      <p:sp>
        <p:nvSpPr>
          <p:cNvPr id="29" name="Oval 28">
            <a:extLst>
              <a:ext uri="{FF2B5EF4-FFF2-40B4-BE49-F238E27FC236}">
                <a16:creationId xmlns:a16="http://schemas.microsoft.com/office/drawing/2014/main" id="{16B0C78C-E720-8E45-A512-731BF876BDC8}"/>
              </a:ext>
            </a:extLst>
          </p:cNvPr>
          <p:cNvSpPr/>
          <p:nvPr/>
        </p:nvSpPr>
        <p:spPr>
          <a:xfrm>
            <a:off x="1350947" y="3662989"/>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30" name="Oval 29">
            <a:extLst>
              <a:ext uri="{FF2B5EF4-FFF2-40B4-BE49-F238E27FC236}">
                <a16:creationId xmlns:a16="http://schemas.microsoft.com/office/drawing/2014/main" id="{6D1469EC-2E0E-7641-9F6D-9DD94CD13B05}"/>
              </a:ext>
            </a:extLst>
          </p:cNvPr>
          <p:cNvSpPr/>
          <p:nvPr/>
        </p:nvSpPr>
        <p:spPr>
          <a:xfrm>
            <a:off x="833457" y="4606057"/>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31" name="Oval 30">
            <a:extLst>
              <a:ext uri="{FF2B5EF4-FFF2-40B4-BE49-F238E27FC236}">
                <a16:creationId xmlns:a16="http://schemas.microsoft.com/office/drawing/2014/main" id="{37ED8488-D2FC-F043-8ED9-BAB4EF2DE12D}"/>
              </a:ext>
            </a:extLst>
          </p:cNvPr>
          <p:cNvSpPr/>
          <p:nvPr/>
        </p:nvSpPr>
        <p:spPr>
          <a:xfrm>
            <a:off x="1823613" y="4606057"/>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32" name="Oval 31">
            <a:extLst>
              <a:ext uri="{FF2B5EF4-FFF2-40B4-BE49-F238E27FC236}">
                <a16:creationId xmlns:a16="http://schemas.microsoft.com/office/drawing/2014/main" id="{F6560F2A-B2B5-FD43-BE9E-AF43D1CA4DE4}"/>
              </a:ext>
            </a:extLst>
          </p:cNvPr>
          <p:cNvSpPr/>
          <p:nvPr/>
        </p:nvSpPr>
        <p:spPr>
          <a:xfrm>
            <a:off x="2369627" y="3848378"/>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33" name="Oval 32">
            <a:extLst>
              <a:ext uri="{FF2B5EF4-FFF2-40B4-BE49-F238E27FC236}">
                <a16:creationId xmlns:a16="http://schemas.microsoft.com/office/drawing/2014/main" id="{294F6605-F6E5-7C47-89AB-BDEBF2150E7F}"/>
              </a:ext>
            </a:extLst>
          </p:cNvPr>
          <p:cNvSpPr/>
          <p:nvPr/>
        </p:nvSpPr>
        <p:spPr>
          <a:xfrm>
            <a:off x="487105" y="3804045"/>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34" name="TextBox 33">
            <a:extLst>
              <a:ext uri="{FF2B5EF4-FFF2-40B4-BE49-F238E27FC236}">
                <a16:creationId xmlns:a16="http://schemas.microsoft.com/office/drawing/2014/main" id="{11465628-E436-9F4E-89CE-961465863F7D}"/>
              </a:ext>
            </a:extLst>
          </p:cNvPr>
          <p:cNvSpPr txBox="1"/>
          <p:nvPr/>
        </p:nvSpPr>
        <p:spPr>
          <a:xfrm>
            <a:off x="2370688" y="3826961"/>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3</a:t>
            </a:r>
          </a:p>
        </p:txBody>
      </p:sp>
      <p:sp>
        <p:nvSpPr>
          <p:cNvPr id="35" name="TextBox 34">
            <a:extLst>
              <a:ext uri="{FF2B5EF4-FFF2-40B4-BE49-F238E27FC236}">
                <a16:creationId xmlns:a16="http://schemas.microsoft.com/office/drawing/2014/main" id="{CFD71505-2055-7A45-981B-E303E002E891}"/>
              </a:ext>
            </a:extLst>
          </p:cNvPr>
          <p:cNvSpPr txBox="1"/>
          <p:nvPr/>
        </p:nvSpPr>
        <p:spPr>
          <a:xfrm>
            <a:off x="1343048" y="3638135"/>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2</a:t>
            </a:r>
          </a:p>
        </p:txBody>
      </p:sp>
      <p:sp>
        <p:nvSpPr>
          <p:cNvPr id="36" name="TextBox 35">
            <a:extLst>
              <a:ext uri="{FF2B5EF4-FFF2-40B4-BE49-F238E27FC236}">
                <a16:creationId xmlns:a16="http://schemas.microsoft.com/office/drawing/2014/main" id="{1ACEB1EA-36AE-AA45-8653-38EF66BA5680}"/>
              </a:ext>
            </a:extLst>
          </p:cNvPr>
          <p:cNvSpPr txBox="1"/>
          <p:nvPr/>
        </p:nvSpPr>
        <p:spPr>
          <a:xfrm>
            <a:off x="1812909" y="4582387"/>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4</a:t>
            </a:r>
          </a:p>
        </p:txBody>
      </p:sp>
      <p:sp>
        <p:nvSpPr>
          <p:cNvPr id="37" name="TextBox 36">
            <a:extLst>
              <a:ext uri="{FF2B5EF4-FFF2-40B4-BE49-F238E27FC236}">
                <a16:creationId xmlns:a16="http://schemas.microsoft.com/office/drawing/2014/main" id="{BEED182F-D74D-9B48-879A-53011C451126}"/>
              </a:ext>
            </a:extLst>
          </p:cNvPr>
          <p:cNvSpPr txBox="1"/>
          <p:nvPr/>
        </p:nvSpPr>
        <p:spPr>
          <a:xfrm>
            <a:off x="836250" y="4584664"/>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5</a:t>
            </a:r>
          </a:p>
        </p:txBody>
      </p:sp>
      <p:sp>
        <p:nvSpPr>
          <p:cNvPr id="38" name="TextBox 37">
            <a:extLst>
              <a:ext uri="{FF2B5EF4-FFF2-40B4-BE49-F238E27FC236}">
                <a16:creationId xmlns:a16="http://schemas.microsoft.com/office/drawing/2014/main" id="{A3459C48-EA0A-6942-8DC3-17BC2901466F}"/>
              </a:ext>
            </a:extLst>
          </p:cNvPr>
          <p:cNvSpPr txBox="1"/>
          <p:nvPr/>
        </p:nvSpPr>
        <p:spPr>
          <a:xfrm>
            <a:off x="484048" y="3782503"/>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a:t>
            </a:r>
          </a:p>
        </p:txBody>
      </p:sp>
      <p:sp>
        <p:nvSpPr>
          <p:cNvPr id="40" name="TextBox 39">
            <a:extLst>
              <a:ext uri="{FF2B5EF4-FFF2-40B4-BE49-F238E27FC236}">
                <a16:creationId xmlns:a16="http://schemas.microsoft.com/office/drawing/2014/main" id="{E4C0EA74-D649-744A-8C05-48AE10016F51}"/>
              </a:ext>
            </a:extLst>
          </p:cNvPr>
          <p:cNvSpPr txBox="1"/>
          <p:nvPr/>
        </p:nvSpPr>
        <p:spPr>
          <a:xfrm>
            <a:off x="206006" y="4973706"/>
            <a:ext cx="2831820" cy="1200329"/>
          </a:xfrm>
          <a:prstGeom prst="rect">
            <a:avLst/>
          </a:prstGeom>
          <a:noFill/>
        </p:spPr>
        <p:txBody>
          <a:bodyPr wrap="square" rtlCol="0">
            <a:spAutoFit/>
          </a:bodyPr>
          <a:lstStyle/>
          <a:p>
            <a:r>
              <a:rPr lang="en-US" b="1">
                <a:latin typeface="Arial" panose="020B0604020202020204" pitchFamily="34" charset="0"/>
                <a:cs typeface="Arial" panose="020B0604020202020204" pitchFamily="34" charset="0"/>
              </a:rPr>
              <a:t>(1) At training time:</a:t>
            </a:r>
          </a:p>
          <a:p>
            <a:r>
              <a:rPr lang="en-US">
                <a:latin typeface="Arial" panose="020B0604020202020204" pitchFamily="34" charset="0"/>
                <a:cs typeface="Arial" panose="020B0604020202020204" pitchFamily="34" charset="0"/>
              </a:rPr>
              <a:t>Use </a:t>
            </a:r>
            <a:r>
              <a:rPr lang="en-US" b="1">
                <a:solidFill>
                  <a:srgbClr val="C00000"/>
                </a:solidFill>
                <a:latin typeface="Arial" panose="020B0604020202020204" pitchFamily="34" charset="0"/>
                <a:cs typeface="Arial" panose="020B0604020202020204" pitchFamily="34" charset="0"/>
              </a:rPr>
              <a:t>training message edges </a:t>
            </a:r>
            <a:r>
              <a:rPr lang="en-US">
                <a:latin typeface="Arial" panose="020B0604020202020204" pitchFamily="34" charset="0"/>
                <a:cs typeface="Arial" panose="020B0604020202020204" pitchFamily="34" charset="0"/>
              </a:rPr>
              <a:t>to predict </a:t>
            </a:r>
            <a:r>
              <a:rPr lang="en-US" b="1">
                <a:solidFill>
                  <a:schemeClr val="accent5"/>
                </a:solidFill>
                <a:latin typeface="Arial" panose="020B0604020202020204" pitchFamily="34" charset="0"/>
                <a:cs typeface="Arial" panose="020B0604020202020204" pitchFamily="34" charset="0"/>
              </a:rPr>
              <a:t>training supervision edges</a:t>
            </a:r>
          </a:p>
        </p:txBody>
      </p:sp>
      <p:sp>
        <p:nvSpPr>
          <p:cNvPr id="41" name="TextBox 40">
            <a:extLst>
              <a:ext uri="{FF2B5EF4-FFF2-40B4-BE49-F238E27FC236}">
                <a16:creationId xmlns:a16="http://schemas.microsoft.com/office/drawing/2014/main" id="{5A1D53F4-C575-FA46-971B-980263D21FDE}"/>
              </a:ext>
            </a:extLst>
          </p:cNvPr>
          <p:cNvSpPr txBox="1"/>
          <p:nvPr/>
        </p:nvSpPr>
        <p:spPr>
          <a:xfrm>
            <a:off x="3203551" y="4973706"/>
            <a:ext cx="2831820" cy="1477328"/>
          </a:xfrm>
          <a:prstGeom prst="rect">
            <a:avLst/>
          </a:prstGeom>
          <a:noFill/>
        </p:spPr>
        <p:txBody>
          <a:bodyPr wrap="square" rtlCol="0">
            <a:spAutoFit/>
          </a:bodyPr>
          <a:lstStyle/>
          <a:p>
            <a:r>
              <a:rPr lang="en-US" b="1">
                <a:latin typeface="Arial" panose="020B0604020202020204" pitchFamily="34" charset="0"/>
                <a:cs typeface="Arial" panose="020B0604020202020204" pitchFamily="34" charset="0"/>
              </a:rPr>
              <a:t>(2) At validation time:</a:t>
            </a:r>
          </a:p>
          <a:p>
            <a:r>
              <a:rPr lang="en-US">
                <a:latin typeface="Arial" panose="020B0604020202020204" pitchFamily="34" charset="0"/>
                <a:cs typeface="Arial" panose="020B0604020202020204" pitchFamily="34" charset="0"/>
              </a:rPr>
              <a:t>Use </a:t>
            </a:r>
            <a:r>
              <a:rPr lang="en-US" b="1">
                <a:solidFill>
                  <a:srgbClr val="C00000"/>
                </a:solidFill>
                <a:latin typeface="Arial" panose="020B0604020202020204" pitchFamily="34" charset="0"/>
                <a:cs typeface="Arial" panose="020B0604020202020204" pitchFamily="34" charset="0"/>
              </a:rPr>
              <a:t>training message edges &amp;</a:t>
            </a:r>
            <a:r>
              <a:rPr lang="en-US">
                <a:latin typeface="Arial" panose="020B0604020202020204" pitchFamily="34" charset="0"/>
                <a:cs typeface="Arial" panose="020B0604020202020204" pitchFamily="34" charset="0"/>
              </a:rPr>
              <a:t> </a:t>
            </a:r>
            <a:r>
              <a:rPr lang="en-US" b="1">
                <a:solidFill>
                  <a:schemeClr val="accent5"/>
                </a:solidFill>
                <a:latin typeface="Arial" panose="020B0604020202020204" pitchFamily="34" charset="0"/>
                <a:cs typeface="Arial" panose="020B0604020202020204" pitchFamily="34" charset="0"/>
              </a:rPr>
              <a:t>training supervision edges </a:t>
            </a:r>
            <a:r>
              <a:rPr lang="en-US">
                <a:latin typeface="Arial" panose="020B0604020202020204" pitchFamily="34" charset="0"/>
                <a:cs typeface="Arial" panose="020B0604020202020204" pitchFamily="34" charset="0"/>
              </a:rPr>
              <a:t>to predict</a:t>
            </a:r>
            <a:r>
              <a:rPr lang="en-US" b="1">
                <a:solidFill>
                  <a:schemeClr val="accent5"/>
                </a:solidFill>
                <a:latin typeface="Arial" panose="020B0604020202020204" pitchFamily="34" charset="0"/>
                <a:cs typeface="Arial" panose="020B0604020202020204" pitchFamily="34" charset="0"/>
              </a:rPr>
              <a:t> </a:t>
            </a:r>
            <a:r>
              <a:rPr lang="en-US" b="1">
                <a:solidFill>
                  <a:schemeClr val="accent2"/>
                </a:solidFill>
                <a:latin typeface="Arial" panose="020B0604020202020204" pitchFamily="34" charset="0"/>
                <a:cs typeface="Arial" panose="020B0604020202020204" pitchFamily="34" charset="0"/>
              </a:rPr>
              <a:t>validation edges</a:t>
            </a:r>
          </a:p>
        </p:txBody>
      </p:sp>
      <p:sp>
        <p:nvSpPr>
          <p:cNvPr id="42" name="TextBox 41">
            <a:extLst>
              <a:ext uri="{FF2B5EF4-FFF2-40B4-BE49-F238E27FC236}">
                <a16:creationId xmlns:a16="http://schemas.microsoft.com/office/drawing/2014/main" id="{8FDB5E52-21EF-224F-B8A0-0887BEDB7AEC}"/>
              </a:ext>
            </a:extLst>
          </p:cNvPr>
          <p:cNvSpPr txBox="1"/>
          <p:nvPr/>
        </p:nvSpPr>
        <p:spPr>
          <a:xfrm>
            <a:off x="6201096" y="4973706"/>
            <a:ext cx="2831820" cy="1754326"/>
          </a:xfrm>
          <a:prstGeom prst="rect">
            <a:avLst/>
          </a:prstGeom>
          <a:noFill/>
        </p:spPr>
        <p:txBody>
          <a:bodyPr wrap="square" rtlCol="0">
            <a:spAutoFit/>
          </a:bodyPr>
          <a:lstStyle/>
          <a:p>
            <a:r>
              <a:rPr lang="en-US" b="1">
                <a:latin typeface="Arial" panose="020B0604020202020204" pitchFamily="34" charset="0"/>
                <a:cs typeface="Arial" panose="020B0604020202020204" pitchFamily="34" charset="0"/>
              </a:rPr>
              <a:t>(3) At test time:</a:t>
            </a:r>
          </a:p>
          <a:p>
            <a:r>
              <a:rPr lang="en-US">
                <a:latin typeface="Arial" panose="020B0604020202020204" pitchFamily="34" charset="0"/>
                <a:cs typeface="Arial" panose="020B0604020202020204" pitchFamily="34" charset="0"/>
              </a:rPr>
              <a:t>Use </a:t>
            </a:r>
            <a:r>
              <a:rPr lang="en-US" b="1">
                <a:solidFill>
                  <a:srgbClr val="C00000"/>
                </a:solidFill>
                <a:latin typeface="Arial" panose="020B0604020202020204" pitchFamily="34" charset="0"/>
                <a:cs typeface="Arial" panose="020B0604020202020204" pitchFamily="34" charset="0"/>
              </a:rPr>
              <a:t>training message edges &amp;</a:t>
            </a:r>
            <a:r>
              <a:rPr lang="en-US">
                <a:latin typeface="Arial" panose="020B0604020202020204" pitchFamily="34" charset="0"/>
                <a:cs typeface="Arial" panose="020B0604020202020204" pitchFamily="34" charset="0"/>
              </a:rPr>
              <a:t> </a:t>
            </a:r>
            <a:r>
              <a:rPr lang="en-US" b="1">
                <a:solidFill>
                  <a:schemeClr val="accent5"/>
                </a:solidFill>
                <a:latin typeface="Arial" panose="020B0604020202020204" pitchFamily="34" charset="0"/>
                <a:cs typeface="Arial" panose="020B0604020202020204" pitchFamily="34" charset="0"/>
              </a:rPr>
              <a:t>training supervision edges &amp; </a:t>
            </a:r>
            <a:r>
              <a:rPr lang="en-US" b="1">
                <a:solidFill>
                  <a:schemeClr val="accent2"/>
                </a:solidFill>
                <a:latin typeface="Arial" panose="020B0604020202020204" pitchFamily="34" charset="0"/>
                <a:cs typeface="Arial" panose="020B0604020202020204" pitchFamily="34" charset="0"/>
              </a:rPr>
              <a:t>validation edges</a:t>
            </a:r>
            <a:r>
              <a:rPr lang="en-US" b="1">
                <a:solidFill>
                  <a:schemeClr val="accent5"/>
                </a:solidFill>
                <a:latin typeface="Arial" panose="020B0604020202020204" pitchFamily="34" charset="0"/>
                <a:cs typeface="Arial" panose="020B0604020202020204" pitchFamily="34" charset="0"/>
              </a:rPr>
              <a:t> </a:t>
            </a:r>
            <a:r>
              <a:rPr lang="en-US">
                <a:latin typeface="Arial" panose="020B0604020202020204" pitchFamily="34" charset="0"/>
                <a:cs typeface="Arial" panose="020B0604020202020204" pitchFamily="34" charset="0"/>
              </a:rPr>
              <a:t>to predict</a:t>
            </a:r>
            <a:r>
              <a:rPr lang="en-US" b="1">
                <a:solidFill>
                  <a:schemeClr val="accent5"/>
                </a:solidFill>
                <a:latin typeface="Arial" panose="020B0604020202020204" pitchFamily="34" charset="0"/>
                <a:cs typeface="Arial" panose="020B0604020202020204" pitchFamily="34" charset="0"/>
              </a:rPr>
              <a:t> </a:t>
            </a:r>
            <a:r>
              <a:rPr lang="en-US" b="1">
                <a:solidFill>
                  <a:schemeClr val="accent4"/>
                </a:solidFill>
                <a:latin typeface="Arial" panose="020B0604020202020204" pitchFamily="34" charset="0"/>
                <a:cs typeface="Arial" panose="020B0604020202020204" pitchFamily="34" charset="0"/>
              </a:rPr>
              <a:t>test edges</a:t>
            </a:r>
          </a:p>
        </p:txBody>
      </p:sp>
      <p:cxnSp>
        <p:nvCxnSpPr>
          <p:cNvPr id="60" name="Straight Connector 59">
            <a:extLst>
              <a:ext uri="{FF2B5EF4-FFF2-40B4-BE49-F238E27FC236}">
                <a16:creationId xmlns:a16="http://schemas.microsoft.com/office/drawing/2014/main" id="{107B6232-D997-284E-88B3-F359492F0627}"/>
              </a:ext>
            </a:extLst>
          </p:cNvPr>
          <p:cNvCxnSpPr>
            <a:cxnSpLocks/>
          </p:cNvCxnSpPr>
          <p:nvPr/>
        </p:nvCxnSpPr>
        <p:spPr>
          <a:xfrm flipH="1" flipV="1">
            <a:off x="3659355" y="4060453"/>
            <a:ext cx="273330" cy="663879"/>
          </a:xfrm>
          <a:prstGeom prst="line">
            <a:avLst/>
          </a:prstGeom>
          <a:ln w="28575">
            <a:solidFill>
              <a:srgbClr val="C00000"/>
            </a:solidFill>
            <a:headEnd type="none"/>
            <a:tailEnd type="none"/>
          </a:ln>
        </p:spPr>
        <p:style>
          <a:lnRef idx="1">
            <a:schemeClr val="dk1"/>
          </a:lnRef>
          <a:fillRef idx="0">
            <a:schemeClr val="dk1"/>
          </a:fillRef>
          <a:effectRef idx="0">
            <a:schemeClr val="dk1"/>
          </a:effectRef>
          <a:fontRef idx="minor">
            <a:schemeClr val="tx1"/>
          </a:fontRef>
        </p:style>
      </p:cxnSp>
      <p:cxnSp>
        <p:nvCxnSpPr>
          <p:cNvPr id="61" name="Straight Connector 60">
            <a:extLst>
              <a:ext uri="{FF2B5EF4-FFF2-40B4-BE49-F238E27FC236}">
                <a16:creationId xmlns:a16="http://schemas.microsoft.com/office/drawing/2014/main" id="{573435CE-199A-734C-AD98-93ADDEB90656}"/>
              </a:ext>
            </a:extLst>
          </p:cNvPr>
          <p:cNvCxnSpPr>
            <a:cxnSpLocks/>
          </p:cNvCxnSpPr>
          <p:nvPr/>
        </p:nvCxnSpPr>
        <p:spPr>
          <a:xfrm flipH="1" flipV="1">
            <a:off x="4079008" y="4755908"/>
            <a:ext cx="880508" cy="24846"/>
          </a:xfrm>
          <a:prstGeom prst="line">
            <a:avLst/>
          </a:prstGeom>
          <a:ln w="28575">
            <a:solidFill>
              <a:schemeClr val="accent2"/>
            </a:solidFill>
            <a:prstDash val="sysDot"/>
            <a:headEnd type="none"/>
            <a:tailEnd type="none"/>
          </a:ln>
        </p:spPr>
        <p:style>
          <a:lnRef idx="1">
            <a:schemeClr val="dk1"/>
          </a:lnRef>
          <a:fillRef idx="0">
            <a:schemeClr val="dk1"/>
          </a:fillRef>
          <a:effectRef idx="0">
            <a:schemeClr val="dk1"/>
          </a:effectRef>
          <a:fontRef idx="minor">
            <a:schemeClr val="tx1"/>
          </a:fontRef>
        </p:style>
      </p:cxnSp>
      <p:cxnSp>
        <p:nvCxnSpPr>
          <p:cNvPr id="62" name="Straight Connector 61">
            <a:extLst>
              <a:ext uri="{FF2B5EF4-FFF2-40B4-BE49-F238E27FC236}">
                <a16:creationId xmlns:a16="http://schemas.microsoft.com/office/drawing/2014/main" id="{23134F9E-FADD-D84D-8A3F-DD2F63A2FE5C}"/>
              </a:ext>
            </a:extLst>
          </p:cNvPr>
          <p:cNvCxnSpPr>
            <a:cxnSpLocks/>
          </p:cNvCxnSpPr>
          <p:nvPr/>
        </p:nvCxnSpPr>
        <p:spPr>
          <a:xfrm flipV="1">
            <a:off x="3969359" y="3917624"/>
            <a:ext cx="419328" cy="871191"/>
          </a:xfrm>
          <a:prstGeom prst="line">
            <a:avLst/>
          </a:prstGeom>
          <a:ln w="28575">
            <a:solidFill>
              <a:srgbClr val="C00000"/>
            </a:solidFill>
            <a:headEnd type="none"/>
            <a:tailEnd type="none"/>
          </a:ln>
        </p:spPr>
        <p:style>
          <a:lnRef idx="1">
            <a:schemeClr val="dk1"/>
          </a:lnRef>
          <a:fillRef idx="0">
            <a:schemeClr val="dk1"/>
          </a:fillRef>
          <a:effectRef idx="0">
            <a:schemeClr val="dk1"/>
          </a:effectRef>
          <a:fontRef idx="minor">
            <a:schemeClr val="tx1"/>
          </a:fontRef>
        </p:style>
      </p:cxnSp>
      <p:cxnSp>
        <p:nvCxnSpPr>
          <p:cNvPr id="63" name="Straight Connector 62">
            <a:extLst>
              <a:ext uri="{FF2B5EF4-FFF2-40B4-BE49-F238E27FC236}">
                <a16:creationId xmlns:a16="http://schemas.microsoft.com/office/drawing/2014/main" id="{EC5BDBCD-F889-3C4C-B917-D799B01B8431}"/>
              </a:ext>
            </a:extLst>
          </p:cNvPr>
          <p:cNvCxnSpPr>
            <a:cxnSpLocks/>
          </p:cNvCxnSpPr>
          <p:nvPr/>
        </p:nvCxnSpPr>
        <p:spPr>
          <a:xfrm flipH="1">
            <a:off x="5024343" y="4023075"/>
            <a:ext cx="464887" cy="648199"/>
          </a:xfrm>
          <a:prstGeom prst="line">
            <a:avLst/>
          </a:prstGeom>
          <a:ln w="28575">
            <a:solidFill>
              <a:schemeClr val="accent5"/>
            </a:solidFill>
            <a:prstDash val="solid"/>
            <a:headEnd type="none"/>
            <a:tailEnd type="none"/>
          </a:ln>
        </p:spPr>
        <p:style>
          <a:lnRef idx="1">
            <a:schemeClr val="dk1"/>
          </a:lnRef>
          <a:fillRef idx="0">
            <a:schemeClr val="dk1"/>
          </a:fillRef>
          <a:effectRef idx="0">
            <a:schemeClr val="dk1"/>
          </a:effectRef>
          <a:fontRef idx="minor">
            <a:schemeClr val="tx1"/>
          </a:fontRef>
        </p:style>
      </p:cxnSp>
      <p:cxnSp>
        <p:nvCxnSpPr>
          <p:cNvPr id="64" name="Straight Connector 63">
            <a:extLst>
              <a:ext uri="{FF2B5EF4-FFF2-40B4-BE49-F238E27FC236}">
                <a16:creationId xmlns:a16="http://schemas.microsoft.com/office/drawing/2014/main" id="{86BF5442-4F9C-CD41-A3B4-9FA555D20ED2}"/>
              </a:ext>
            </a:extLst>
          </p:cNvPr>
          <p:cNvCxnSpPr>
            <a:cxnSpLocks/>
          </p:cNvCxnSpPr>
          <p:nvPr/>
        </p:nvCxnSpPr>
        <p:spPr>
          <a:xfrm>
            <a:off x="4482774" y="3857838"/>
            <a:ext cx="403029" cy="813436"/>
          </a:xfrm>
          <a:prstGeom prst="line">
            <a:avLst/>
          </a:prstGeom>
          <a:ln w="28575">
            <a:solidFill>
              <a:srgbClr val="C00000"/>
            </a:solidFill>
            <a:prstDash val="solid"/>
            <a:headEnd type="none"/>
            <a:tailEnd type="none"/>
          </a:ln>
        </p:spPr>
        <p:style>
          <a:lnRef idx="1">
            <a:schemeClr val="dk1"/>
          </a:lnRef>
          <a:fillRef idx="0">
            <a:schemeClr val="dk1"/>
          </a:fillRef>
          <a:effectRef idx="0">
            <a:schemeClr val="dk1"/>
          </a:effectRef>
          <a:fontRef idx="minor">
            <a:schemeClr val="tx1"/>
          </a:fontRef>
        </p:style>
      </p:cxnSp>
      <p:sp>
        <p:nvSpPr>
          <p:cNvPr id="65" name="Oval 64">
            <a:extLst>
              <a:ext uri="{FF2B5EF4-FFF2-40B4-BE49-F238E27FC236}">
                <a16:creationId xmlns:a16="http://schemas.microsoft.com/office/drawing/2014/main" id="{95460D7C-2C34-A94B-B9EC-730DB6C81FC5}"/>
              </a:ext>
            </a:extLst>
          </p:cNvPr>
          <p:cNvSpPr/>
          <p:nvPr/>
        </p:nvSpPr>
        <p:spPr>
          <a:xfrm>
            <a:off x="4342240" y="3690444"/>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66" name="Oval 65">
            <a:extLst>
              <a:ext uri="{FF2B5EF4-FFF2-40B4-BE49-F238E27FC236}">
                <a16:creationId xmlns:a16="http://schemas.microsoft.com/office/drawing/2014/main" id="{760443EF-2810-8B4C-9D78-C6EB6096FEAB}"/>
              </a:ext>
            </a:extLst>
          </p:cNvPr>
          <p:cNvSpPr/>
          <p:nvPr/>
        </p:nvSpPr>
        <p:spPr>
          <a:xfrm>
            <a:off x="3824750" y="4633512"/>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67" name="Oval 66">
            <a:extLst>
              <a:ext uri="{FF2B5EF4-FFF2-40B4-BE49-F238E27FC236}">
                <a16:creationId xmlns:a16="http://schemas.microsoft.com/office/drawing/2014/main" id="{67025EEE-878F-FD47-9C88-9D53B6C13142}"/>
              </a:ext>
            </a:extLst>
          </p:cNvPr>
          <p:cNvSpPr/>
          <p:nvPr/>
        </p:nvSpPr>
        <p:spPr>
          <a:xfrm>
            <a:off x="4814906" y="4633512"/>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68" name="Oval 67">
            <a:extLst>
              <a:ext uri="{FF2B5EF4-FFF2-40B4-BE49-F238E27FC236}">
                <a16:creationId xmlns:a16="http://schemas.microsoft.com/office/drawing/2014/main" id="{6AFB2509-DE0F-C641-BDB4-4CB4EA09BBBE}"/>
              </a:ext>
            </a:extLst>
          </p:cNvPr>
          <p:cNvSpPr/>
          <p:nvPr/>
        </p:nvSpPr>
        <p:spPr>
          <a:xfrm>
            <a:off x="5360920" y="3875833"/>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69" name="Oval 68">
            <a:extLst>
              <a:ext uri="{FF2B5EF4-FFF2-40B4-BE49-F238E27FC236}">
                <a16:creationId xmlns:a16="http://schemas.microsoft.com/office/drawing/2014/main" id="{1CC6A836-7F47-0046-B3E5-3E09CCA88F8F}"/>
              </a:ext>
            </a:extLst>
          </p:cNvPr>
          <p:cNvSpPr/>
          <p:nvPr/>
        </p:nvSpPr>
        <p:spPr>
          <a:xfrm>
            <a:off x="3478398" y="3831500"/>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70" name="TextBox 69">
            <a:extLst>
              <a:ext uri="{FF2B5EF4-FFF2-40B4-BE49-F238E27FC236}">
                <a16:creationId xmlns:a16="http://schemas.microsoft.com/office/drawing/2014/main" id="{D955DD18-9DA0-D643-AAA9-1AF5B5860DF8}"/>
              </a:ext>
            </a:extLst>
          </p:cNvPr>
          <p:cNvSpPr txBox="1"/>
          <p:nvPr/>
        </p:nvSpPr>
        <p:spPr>
          <a:xfrm>
            <a:off x="5361981" y="3854416"/>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3</a:t>
            </a:r>
          </a:p>
        </p:txBody>
      </p:sp>
      <p:sp>
        <p:nvSpPr>
          <p:cNvPr id="71" name="TextBox 70">
            <a:extLst>
              <a:ext uri="{FF2B5EF4-FFF2-40B4-BE49-F238E27FC236}">
                <a16:creationId xmlns:a16="http://schemas.microsoft.com/office/drawing/2014/main" id="{0397D45C-F439-B440-9904-3B594A1E8FA6}"/>
              </a:ext>
            </a:extLst>
          </p:cNvPr>
          <p:cNvSpPr txBox="1"/>
          <p:nvPr/>
        </p:nvSpPr>
        <p:spPr>
          <a:xfrm>
            <a:off x="4334341" y="3665590"/>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2</a:t>
            </a:r>
          </a:p>
        </p:txBody>
      </p:sp>
      <p:sp>
        <p:nvSpPr>
          <p:cNvPr id="72" name="TextBox 71">
            <a:extLst>
              <a:ext uri="{FF2B5EF4-FFF2-40B4-BE49-F238E27FC236}">
                <a16:creationId xmlns:a16="http://schemas.microsoft.com/office/drawing/2014/main" id="{6E0C4543-B96F-D74F-A1F1-91CF3A96B92C}"/>
              </a:ext>
            </a:extLst>
          </p:cNvPr>
          <p:cNvSpPr txBox="1"/>
          <p:nvPr/>
        </p:nvSpPr>
        <p:spPr>
          <a:xfrm>
            <a:off x="4804202" y="4609842"/>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4</a:t>
            </a:r>
          </a:p>
        </p:txBody>
      </p:sp>
      <p:sp>
        <p:nvSpPr>
          <p:cNvPr id="73" name="TextBox 72">
            <a:extLst>
              <a:ext uri="{FF2B5EF4-FFF2-40B4-BE49-F238E27FC236}">
                <a16:creationId xmlns:a16="http://schemas.microsoft.com/office/drawing/2014/main" id="{58001D20-F5D3-5D42-B2AC-0DEC5FD732BC}"/>
              </a:ext>
            </a:extLst>
          </p:cNvPr>
          <p:cNvSpPr txBox="1"/>
          <p:nvPr/>
        </p:nvSpPr>
        <p:spPr>
          <a:xfrm>
            <a:off x="3827543" y="4612119"/>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5</a:t>
            </a:r>
          </a:p>
        </p:txBody>
      </p:sp>
      <p:sp>
        <p:nvSpPr>
          <p:cNvPr id="74" name="TextBox 73">
            <a:extLst>
              <a:ext uri="{FF2B5EF4-FFF2-40B4-BE49-F238E27FC236}">
                <a16:creationId xmlns:a16="http://schemas.microsoft.com/office/drawing/2014/main" id="{F74628EF-C357-6D46-BD9F-3981BEC66DDF}"/>
              </a:ext>
            </a:extLst>
          </p:cNvPr>
          <p:cNvSpPr txBox="1"/>
          <p:nvPr/>
        </p:nvSpPr>
        <p:spPr>
          <a:xfrm>
            <a:off x="3475341" y="3809958"/>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a:t>
            </a:r>
          </a:p>
        </p:txBody>
      </p:sp>
      <p:cxnSp>
        <p:nvCxnSpPr>
          <p:cNvPr id="105" name="Straight Connector 104">
            <a:extLst>
              <a:ext uri="{FF2B5EF4-FFF2-40B4-BE49-F238E27FC236}">
                <a16:creationId xmlns:a16="http://schemas.microsoft.com/office/drawing/2014/main" id="{EA3EF67C-7363-1A48-B032-1BE7C5035D26}"/>
              </a:ext>
            </a:extLst>
          </p:cNvPr>
          <p:cNvCxnSpPr>
            <a:cxnSpLocks/>
          </p:cNvCxnSpPr>
          <p:nvPr/>
        </p:nvCxnSpPr>
        <p:spPr>
          <a:xfrm flipH="1" flipV="1">
            <a:off x="6783327" y="4052497"/>
            <a:ext cx="273330" cy="663879"/>
          </a:xfrm>
          <a:prstGeom prst="line">
            <a:avLst/>
          </a:prstGeom>
          <a:ln w="28575">
            <a:solidFill>
              <a:srgbClr val="C00000"/>
            </a:solidFill>
            <a:headEnd type="none"/>
            <a:tailEnd type="none"/>
          </a:ln>
        </p:spPr>
        <p:style>
          <a:lnRef idx="1">
            <a:schemeClr val="dk1"/>
          </a:lnRef>
          <a:fillRef idx="0">
            <a:schemeClr val="dk1"/>
          </a:fillRef>
          <a:effectRef idx="0">
            <a:schemeClr val="dk1"/>
          </a:effectRef>
          <a:fontRef idx="minor">
            <a:schemeClr val="tx1"/>
          </a:fontRef>
        </p:style>
      </p:cxnSp>
      <p:cxnSp>
        <p:nvCxnSpPr>
          <p:cNvPr id="106" name="Straight Connector 105">
            <a:extLst>
              <a:ext uri="{FF2B5EF4-FFF2-40B4-BE49-F238E27FC236}">
                <a16:creationId xmlns:a16="http://schemas.microsoft.com/office/drawing/2014/main" id="{623261A2-47CC-2A46-91EE-34371FB32F06}"/>
              </a:ext>
            </a:extLst>
          </p:cNvPr>
          <p:cNvCxnSpPr>
            <a:cxnSpLocks/>
          </p:cNvCxnSpPr>
          <p:nvPr/>
        </p:nvCxnSpPr>
        <p:spPr>
          <a:xfrm flipH="1" flipV="1">
            <a:off x="7202980" y="4747952"/>
            <a:ext cx="880508" cy="24846"/>
          </a:xfrm>
          <a:prstGeom prst="line">
            <a:avLst/>
          </a:prstGeom>
          <a:ln w="28575">
            <a:solidFill>
              <a:schemeClr val="accent2"/>
            </a:solidFill>
            <a:headEnd type="none"/>
            <a:tailEnd type="none"/>
          </a:ln>
        </p:spPr>
        <p:style>
          <a:lnRef idx="1">
            <a:schemeClr val="dk1"/>
          </a:lnRef>
          <a:fillRef idx="0">
            <a:schemeClr val="dk1"/>
          </a:fillRef>
          <a:effectRef idx="0">
            <a:schemeClr val="dk1"/>
          </a:effectRef>
          <a:fontRef idx="minor">
            <a:schemeClr val="tx1"/>
          </a:fontRef>
        </p:style>
      </p:cxnSp>
      <p:cxnSp>
        <p:nvCxnSpPr>
          <p:cNvPr id="107" name="Straight Connector 106">
            <a:extLst>
              <a:ext uri="{FF2B5EF4-FFF2-40B4-BE49-F238E27FC236}">
                <a16:creationId xmlns:a16="http://schemas.microsoft.com/office/drawing/2014/main" id="{2B771666-2AB3-E64D-822B-AB6EA17E310A}"/>
              </a:ext>
            </a:extLst>
          </p:cNvPr>
          <p:cNvCxnSpPr>
            <a:cxnSpLocks/>
          </p:cNvCxnSpPr>
          <p:nvPr/>
        </p:nvCxnSpPr>
        <p:spPr>
          <a:xfrm flipV="1">
            <a:off x="7093331" y="3909668"/>
            <a:ext cx="419328" cy="871191"/>
          </a:xfrm>
          <a:prstGeom prst="line">
            <a:avLst/>
          </a:prstGeom>
          <a:ln w="28575">
            <a:solidFill>
              <a:srgbClr val="C00000"/>
            </a:solidFill>
            <a:headEnd type="none"/>
            <a:tailEnd type="none"/>
          </a:ln>
        </p:spPr>
        <p:style>
          <a:lnRef idx="1">
            <a:schemeClr val="dk1"/>
          </a:lnRef>
          <a:fillRef idx="0">
            <a:schemeClr val="dk1"/>
          </a:fillRef>
          <a:effectRef idx="0">
            <a:schemeClr val="dk1"/>
          </a:effectRef>
          <a:fontRef idx="minor">
            <a:schemeClr val="tx1"/>
          </a:fontRef>
        </p:style>
      </p:cxnSp>
      <p:cxnSp>
        <p:nvCxnSpPr>
          <p:cNvPr id="108" name="Straight Connector 107">
            <a:extLst>
              <a:ext uri="{FF2B5EF4-FFF2-40B4-BE49-F238E27FC236}">
                <a16:creationId xmlns:a16="http://schemas.microsoft.com/office/drawing/2014/main" id="{FF4962F3-1313-AA47-B9ED-A18673DE6366}"/>
              </a:ext>
            </a:extLst>
          </p:cNvPr>
          <p:cNvCxnSpPr>
            <a:cxnSpLocks/>
          </p:cNvCxnSpPr>
          <p:nvPr/>
        </p:nvCxnSpPr>
        <p:spPr>
          <a:xfrm flipH="1">
            <a:off x="8148315" y="4015119"/>
            <a:ext cx="464887" cy="648199"/>
          </a:xfrm>
          <a:prstGeom prst="line">
            <a:avLst/>
          </a:prstGeom>
          <a:ln w="28575">
            <a:solidFill>
              <a:schemeClr val="accent5"/>
            </a:solidFill>
            <a:prstDash val="solid"/>
            <a:headEnd type="none"/>
            <a:tailEnd type="none"/>
          </a:ln>
        </p:spPr>
        <p:style>
          <a:lnRef idx="1">
            <a:schemeClr val="dk1"/>
          </a:lnRef>
          <a:fillRef idx="0">
            <a:schemeClr val="dk1"/>
          </a:fillRef>
          <a:effectRef idx="0">
            <a:schemeClr val="dk1"/>
          </a:effectRef>
          <a:fontRef idx="minor">
            <a:schemeClr val="tx1"/>
          </a:fontRef>
        </p:style>
      </p:cxnSp>
      <p:cxnSp>
        <p:nvCxnSpPr>
          <p:cNvPr id="109" name="Straight Connector 108">
            <a:extLst>
              <a:ext uri="{FF2B5EF4-FFF2-40B4-BE49-F238E27FC236}">
                <a16:creationId xmlns:a16="http://schemas.microsoft.com/office/drawing/2014/main" id="{69DB059D-A259-394C-A602-A02E0FF80CBC}"/>
              </a:ext>
            </a:extLst>
          </p:cNvPr>
          <p:cNvCxnSpPr>
            <a:cxnSpLocks/>
          </p:cNvCxnSpPr>
          <p:nvPr/>
        </p:nvCxnSpPr>
        <p:spPr>
          <a:xfrm>
            <a:off x="7606746" y="3849882"/>
            <a:ext cx="403029" cy="813436"/>
          </a:xfrm>
          <a:prstGeom prst="line">
            <a:avLst/>
          </a:prstGeom>
          <a:ln w="28575">
            <a:solidFill>
              <a:srgbClr val="C00000"/>
            </a:solidFill>
            <a:prstDash val="solid"/>
            <a:headEnd type="none"/>
            <a:tailEnd type="none"/>
          </a:ln>
        </p:spPr>
        <p:style>
          <a:lnRef idx="1">
            <a:schemeClr val="dk1"/>
          </a:lnRef>
          <a:fillRef idx="0">
            <a:schemeClr val="dk1"/>
          </a:fillRef>
          <a:effectRef idx="0">
            <a:schemeClr val="dk1"/>
          </a:effectRef>
          <a:fontRef idx="minor">
            <a:schemeClr val="tx1"/>
          </a:fontRef>
        </p:style>
      </p:cxnSp>
      <p:sp>
        <p:nvSpPr>
          <p:cNvPr id="110" name="Oval 109">
            <a:extLst>
              <a:ext uri="{FF2B5EF4-FFF2-40B4-BE49-F238E27FC236}">
                <a16:creationId xmlns:a16="http://schemas.microsoft.com/office/drawing/2014/main" id="{0F29DD35-B827-4C47-9BD9-F41F2F1E81AC}"/>
              </a:ext>
            </a:extLst>
          </p:cNvPr>
          <p:cNvSpPr/>
          <p:nvPr/>
        </p:nvSpPr>
        <p:spPr>
          <a:xfrm>
            <a:off x="7466212" y="3682488"/>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11" name="Oval 110">
            <a:extLst>
              <a:ext uri="{FF2B5EF4-FFF2-40B4-BE49-F238E27FC236}">
                <a16:creationId xmlns:a16="http://schemas.microsoft.com/office/drawing/2014/main" id="{F1A168D8-C620-924E-A00E-DA388316521A}"/>
              </a:ext>
            </a:extLst>
          </p:cNvPr>
          <p:cNvSpPr/>
          <p:nvPr/>
        </p:nvSpPr>
        <p:spPr>
          <a:xfrm>
            <a:off x="6948722" y="4625556"/>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12" name="Oval 111">
            <a:extLst>
              <a:ext uri="{FF2B5EF4-FFF2-40B4-BE49-F238E27FC236}">
                <a16:creationId xmlns:a16="http://schemas.microsoft.com/office/drawing/2014/main" id="{90C925DD-A187-7740-AA33-B77E1FA578CF}"/>
              </a:ext>
            </a:extLst>
          </p:cNvPr>
          <p:cNvSpPr/>
          <p:nvPr/>
        </p:nvSpPr>
        <p:spPr>
          <a:xfrm>
            <a:off x="7938878" y="4625556"/>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13" name="Oval 112">
            <a:extLst>
              <a:ext uri="{FF2B5EF4-FFF2-40B4-BE49-F238E27FC236}">
                <a16:creationId xmlns:a16="http://schemas.microsoft.com/office/drawing/2014/main" id="{0E5649A3-F0E8-DA41-AE7C-AC70A4486A42}"/>
              </a:ext>
            </a:extLst>
          </p:cNvPr>
          <p:cNvSpPr/>
          <p:nvPr/>
        </p:nvSpPr>
        <p:spPr>
          <a:xfrm>
            <a:off x="8484892" y="3867877"/>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14" name="Oval 113">
            <a:extLst>
              <a:ext uri="{FF2B5EF4-FFF2-40B4-BE49-F238E27FC236}">
                <a16:creationId xmlns:a16="http://schemas.microsoft.com/office/drawing/2014/main" id="{B629689F-FC89-9142-98F5-CA48E003DCEC}"/>
              </a:ext>
            </a:extLst>
          </p:cNvPr>
          <p:cNvSpPr/>
          <p:nvPr/>
        </p:nvSpPr>
        <p:spPr>
          <a:xfrm>
            <a:off x="6602370" y="3823544"/>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15" name="TextBox 114">
            <a:extLst>
              <a:ext uri="{FF2B5EF4-FFF2-40B4-BE49-F238E27FC236}">
                <a16:creationId xmlns:a16="http://schemas.microsoft.com/office/drawing/2014/main" id="{3AA2BEAE-E881-7D47-A760-E79E5465C304}"/>
              </a:ext>
            </a:extLst>
          </p:cNvPr>
          <p:cNvSpPr txBox="1"/>
          <p:nvPr/>
        </p:nvSpPr>
        <p:spPr>
          <a:xfrm>
            <a:off x="8485953" y="3846460"/>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3</a:t>
            </a:r>
          </a:p>
        </p:txBody>
      </p:sp>
      <p:sp>
        <p:nvSpPr>
          <p:cNvPr id="116" name="TextBox 115">
            <a:extLst>
              <a:ext uri="{FF2B5EF4-FFF2-40B4-BE49-F238E27FC236}">
                <a16:creationId xmlns:a16="http://schemas.microsoft.com/office/drawing/2014/main" id="{2E8FCFC4-00D0-9844-A298-C8BD58C23D9D}"/>
              </a:ext>
            </a:extLst>
          </p:cNvPr>
          <p:cNvSpPr txBox="1"/>
          <p:nvPr/>
        </p:nvSpPr>
        <p:spPr>
          <a:xfrm>
            <a:off x="7458313" y="3657634"/>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2</a:t>
            </a:r>
          </a:p>
        </p:txBody>
      </p:sp>
      <p:sp>
        <p:nvSpPr>
          <p:cNvPr id="117" name="TextBox 116">
            <a:extLst>
              <a:ext uri="{FF2B5EF4-FFF2-40B4-BE49-F238E27FC236}">
                <a16:creationId xmlns:a16="http://schemas.microsoft.com/office/drawing/2014/main" id="{63908024-4A10-7E4C-8BF9-CDBB255CB8F6}"/>
              </a:ext>
            </a:extLst>
          </p:cNvPr>
          <p:cNvSpPr txBox="1"/>
          <p:nvPr/>
        </p:nvSpPr>
        <p:spPr>
          <a:xfrm>
            <a:off x="7928174" y="4601886"/>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4</a:t>
            </a:r>
          </a:p>
        </p:txBody>
      </p:sp>
      <p:sp>
        <p:nvSpPr>
          <p:cNvPr id="118" name="TextBox 117">
            <a:extLst>
              <a:ext uri="{FF2B5EF4-FFF2-40B4-BE49-F238E27FC236}">
                <a16:creationId xmlns:a16="http://schemas.microsoft.com/office/drawing/2014/main" id="{650C5318-AC98-C643-9C37-7411EEA44385}"/>
              </a:ext>
            </a:extLst>
          </p:cNvPr>
          <p:cNvSpPr txBox="1"/>
          <p:nvPr/>
        </p:nvSpPr>
        <p:spPr>
          <a:xfrm>
            <a:off x="6951515" y="4604163"/>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5</a:t>
            </a:r>
          </a:p>
        </p:txBody>
      </p:sp>
      <p:sp>
        <p:nvSpPr>
          <p:cNvPr id="119" name="TextBox 118">
            <a:extLst>
              <a:ext uri="{FF2B5EF4-FFF2-40B4-BE49-F238E27FC236}">
                <a16:creationId xmlns:a16="http://schemas.microsoft.com/office/drawing/2014/main" id="{197D79C4-05A2-524E-B72A-531D6E160D21}"/>
              </a:ext>
            </a:extLst>
          </p:cNvPr>
          <p:cNvSpPr txBox="1"/>
          <p:nvPr/>
        </p:nvSpPr>
        <p:spPr>
          <a:xfrm>
            <a:off x="6599313" y="3802002"/>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a:t>
            </a:r>
          </a:p>
        </p:txBody>
      </p:sp>
      <p:cxnSp>
        <p:nvCxnSpPr>
          <p:cNvPr id="120" name="Straight Connector 119">
            <a:extLst>
              <a:ext uri="{FF2B5EF4-FFF2-40B4-BE49-F238E27FC236}">
                <a16:creationId xmlns:a16="http://schemas.microsoft.com/office/drawing/2014/main" id="{0E9986B8-F02D-FF49-A2AE-C158D682AEAD}"/>
              </a:ext>
            </a:extLst>
          </p:cNvPr>
          <p:cNvCxnSpPr>
            <a:cxnSpLocks/>
          </p:cNvCxnSpPr>
          <p:nvPr/>
        </p:nvCxnSpPr>
        <p:spPr>
          <a:xfrm>
            <a:off x="7745286" y="3845851"/>
            <a:ext cx="737157" cy="128301"/>
          </a:xfrm>
          <a:prstGeom prst="line">
            <a:avLst/>
          </a:prstGeom>
          <a:ln w="28575">
            <a:solidFill>
              <a:schemeClr val="accent4"/>
            </a:solidFill>
            <a:prstDash val="sysDot"/>
            <a:headEnd type="none"/>
            <a:tailEnd type="non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549783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C1310-8463-9441-90F2-8CB5DEF42589}"/>
              </a:ext>
            </a:extLst>
          </p:cNvPr>
          <p:cNvSpPr>
            <a:spLocks noGrp="1"/>
          </p:cNvSpPr>
          <p:nvPr>
            <p:ph type="title"/>
          </p:nvPr>
        </p:nvSpPr>
        <p:spPr/>
        <p:txBody>
          <a:bodyPr>
            <a:normAutofit/>
          </a:bodyPr>
          <a:lstStyle/>
          <a:p>
            <a:r>
              <a:rPr lang="en-US"/>
              <a:t>Example: Link Prediction</a:t>
            </a:r>
          </a:p>
        </p:txBody>
      </p:sp>
      <p:sp>
        <p:nvSpPr>
          <p:cNvPr id="3" name="Content Placeholder 2">
            <a:extLst>
              <a:ext uri="{FF2B5EF4-FFF2-40B4-BE49-F238E27FC236}">
                <a16:creationId xmlns:a16="http://schemas.microsoft.com/office/drawing/2014/main" id="{86496B1D-4577-5C45-9F5C-3F8CCC980EF4}"/>
              </a:ext>
            </a:extLst>
          </p:cNvPr>
          <p:cNvSpPr>
            <a:spLocks noGrp="1"/>
          </p:cNvSpPr>
          <p:nvPr>
            <p:ph idx="1"/>
          </p:nvPr>
        </p:nvSpPr>
        <p:spPr>
          <a:xfrm>
            <a:off x="225414" y="1278842"/>
            <a:ext cx="8412480" cy="5349240"/>
          </a:xfrm>
        </p:spPr>
        <p:txBody>
          <a:bodyPr>
            <a:normAutofit/>
          </a:bodyPr>
          <a:lstStyle/>
          <a:p>
            <a:r>
              <a:rPr lang="en-US" b="1">
                <a:solidFill>
                  <a:srgbClr val="00B050"/>
                </a:solidFill>
              </a:rPr>
              <a:t>Link prediction split:</a:t>
            </a:r>
          </a:p>
          <a:p>
            <a:pPr lvl="1"/>
            <a:endParaRPr lang="en-US"/>
          </a:p>
          <a:p>
            <a:pPr lvl="1"/>
            <a:endParaRPr lang="en-US"/>
          </a:p>
          <a:p>
            <a:pPr lvl="1"/>
            <a:endParaRPr lang="en-US"/>
          </a:p>
          <a:p>
            <a:pPr lvl="1"/>
            <a:endParaRPr lang="en-US"/>
          </a:p>
          <a:p>
            <a:pPr marL="457200" lvl="1" indent="0">
              <a:buNone/>
            </a:pPr>
            <a:endParaRPr lang="en-US"/>
          </a:p>
        </p:txBody>
      </p:sp>
      <p:sp>
        <p:nvSpPr>
          <p:cNvPr id="4" name="Date Placeholder 3">
            <a:extLst>
              <a:ext uri="{FF2B5EF4-FFF2-40B4-BE49-F238E27FC236}">
                <a16:creationId xmlns:a16="http://schemas.microsoft.com/office/drawing/2014/main" id="{896BA892-53C6-6D44-BE0C-812421102EE9}"/>
              </a:ext>
            </a:extLst>
          </p:cNvPr>
          <p:cNvSpPr>
            <a:spLocks noGrp="1"/>
          </p:cNvSpPr>
          <p:nvPr>
            <p:ph type="dt" sz="half" idx="10"/>
          </p:nvPr>
        </p:nvSpPr>
        <p:spPr/>
        <p:txBody>
          <a:bodyPr/>
          <a:lstStyle/>
          <a:p>
            <a:fld id="{A9ED9DB3-BE2D-5248-A771-13CAAF4BACE9}" type="datetime1">
              <a:rPr lang="en-US" smtClean="0"/>
              <a:t>10/20/24</a:t>
            </a:fld>
            <a:endParaRPr lang="en-US"/>
          </a:p>
        </p:txBody>
      </p:sp>
      <p:sp>
        <p:nvSpPr>
          <p:cNvPr id="5" name="Footer Placeholder 4">
            <a:extLst>
              <a:ext uri="{FF2B5EF4-FFF2-40B4-BE49-F238E27FC236}">
                <a16:creationId xmlns:a16="http://schemas.microsoft.com/office/drawing/2014/main" id="{E54ED3D6-32AB-C44C-BD29-BD23E304F24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F142C132-BC08-0F4D-AA94-0B4314EE7979}"/>
              </a:ext>
            </a:extLst>
          </p:cNvPr>
          <p:cNvSpPr>
            <a:spLocks noGrp="1"/>
          </p:cNvSpPr>
          <p:nvPr>
            <p:ph type="sldNum" sz="quarter" idx="12"/>
          </p:nvPr>
        </p:nvSpPr>
        <p:spPr/>
        <p:txBody>
          <a:bodyPr/>
          <a:lstStyle/>
          <a:p>
            <a:fld id="{19B12225-5612-419B-A8D5-4B8EEE4C217E}" type="slidenum">
              <a:rPr lang="en-US" smtClean="0"/>
              <a:pPr/>
              <a:t>35</a:t>
            </a:fld>
            <a:endParaRPr lang="en-US"/>
          </a:p>
        </p:txBody>
      </p:sp>
      <p:grpSp>
        <p:nvGrpSpPr>
          <p:cNvPr id="13" name="Group 12">
            <a:extLst>
              <a:ext uri="{FF2B5EF4-FFF2-40B4-BE49-F238E27FC236}">
                <a16:creationId xmlns:a16="http://schemas.microsoft.com/office/drawing/2014/main" id="{031A8CEA-2C51-4023-91AF-22FCB47748BC}"/>
              </a:ext>
            </a:extLst>
          </p:cNvPr>
          <p:cNvGrpSpPr/>
          <p:nvPr/>
        </p:nvGrpSpPr>
        <p:grpSpPr>
          <a:xfrm>
            <a:off x="225414" y="1745114"/>
            <a:ext cx="6062483" cy="2031985"/>
            <a:chOff x="334663" y="2275420"/>
            <a:chExt cx="6062483" cy="2031985"/>
          </a:xfrm>
        </p:grpSpPr>
        <p:cxnSp>
          <p:nvCxnSpPr>
            <p:cNvPr id="111" name="Straight Connector 110">
              <a:extLst>
                <a:ext uri="{FF2B5EF4-FFF2-40B4-BE49-F238E27FC236}">
                  <a16:creationId xmlns:a16="http://schemas.microsoft.com/office/drawing/2014/main" id="{DFF09EBA-C7D9-9448-8C79-4B2B19C2A3EE}"/>
                </a:ext>
              </a:extLst>
            </p:cNvPr>
            <p:cNvCxnSpPr>
              <a:cxnSpLocks/>
            </p:cNvCxnSpPr>
            <p:nvPr/>
          </p:nvCxnSpPr>
          <p:spPr>
            <a:xfrm flipH="1" flipV="1">
              <a:off x="584307" y="2742754"/>
              <a:ext cx="273330" cy="663879"/>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112" name="Straight Connector 111">
              <a:extLst>
                <a:ext uri="{FF2B5EF4-FFF2-40B4-BE49-F238E27FC236}">
                  <a16:creationId xmlns:a16="http://schemas.microsoft.com/office/drawing/2014/main" id="{70F3329F-E3CB-A542-A0F7-FB503F5D9B0D}"/>
                </a:ext>
              </a:extLst>
            </p:cNvPr>
            <p:cNvCxnSpPr>
              <a:cxnSpLocks/>
            </p:cNvCxnSpPr>
            <p:nvPr/>
          </p:nvCxnSpPr>
          <p:spPr>
            <a:xfrm flipH="1" flipV="1">
              <a:off x="1003960" y="3438209"/>
              <a:ext cx="880508" cy="24846"/>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113" name="Straight Connector 112">
              <a:extLst>
                <a:ext uri="{FF2B5EF4-FFF2-40B4-BE49-F238E27FC236}">
                  <a16:creationId xmlns:a16="http://schemas.microsoft.com/office/drawing/2014/main" id="{4984029D-330B-9F47-B0A5-23569EFDEF10}"/>
                </a:ext>
              </a:extLst>
            </p:cNvPr>
            <p:cNvCxnSpPr>
              <a:cxnSpLocks/>
            </p:cNvCxnSpPr>
            <p:nvPr/>
          </p:nvCxnSpPr>
          <p:spPr>
            <a:xfrm flipV="1">
              <a:off x="894311" y="2599925"/>
              <a:ext cx="419328" cy="871191"/>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cxnSp>
          <p:nvCxnSpPr>
            <p:cNvPr id="114" name="Straight Connector 113">
              <a:extLst>
                <a:ext uri="{FF2B5EF4-FFF2-40B4-BE49-F238E27FC236}">
                  <a16:creationId xmlns:a16="http://schemas.microsoft.com/office/drawing/2014/main" id="{94E585B2-EA9A-ED4B-BF6F-3EB15E3A67DC}"/>
                </a:ext>
              </a:extLst>
            </p:cNvPr>
            <p:cNvCxnSpPr>
              <a:cxnSpLocks/>
            </p:cNvCxnSpPr>
            <p:nvPr/>
          </p:nvCxnSpPr>
          <p:spPr>
            <a:xfrm flipH="1">
              <a:off x="1949295" y="2705376"/>
              <a:ext cx="464887" cy="648199"/>
            </a:xfrm>
            <a:prstGeom prst="line">
              <a:avLst/>
            </a:prstGeom>
            <a:ln w="28575">
              <a:solidFill>
                <a:schemeClr val="tx1"/>
              </a:solidFill>
              <a:prstDash val="solid"/>
              <a:headEnd type="none"/>
              <a:tailEnd type="none"/>
            </a:ln>
          </p:spPr>
          <p:style>
            <a:lnRef idx="1">
              <a:schemeClr val="dk1"/>
            </a:lnRef>
            <a:fillRef idx="0">
              <a:schemeClr val="dk1"/>
            </a:fillRef>
            <a:effectRef idx="0">
              <a:schemeClr val="dk1"/>
            </a:effectRef>
            <a:fontRef idx="minor">
              <a:schemeClr val="tx1"/>
            </a:fontRef>
          </p:style>
        </p:cxnSp>
        <p:cxnSp>
          <p:nvCxnSpPr>
            <p:cNvPr id="115" name="Straight Connector 114">
              <a:extLst>
                <a:ext uri="{FF2B5EF4-FFF2-40B4-BE49-F238E27FC236}">
                  <a16:creationId xmlns:a16="http://schemas.microsoft.com/office/drawing/2014/main" id="{648B1893-077D-B848-BB92-0A7F040A3A52}"/>
                </a:ext>
              </a:extLst>
            </p:cNvPr>
            <p:cNvCxnSpPr>
              <a:cxnSpLocks/>
            </p:cNvCxnSpPr>
            <p:nvPr/>
          </p:nvCxnSpPr>
          <p:spPr>
            <a:xfrm>
              <a:off x="1407726" y="2540139"/>
              <a:ext cx="403029" cy="813436"/>
            </a:xfrm>
            <a:prstGeom prst="line">
              <a:avLst/>
            </a:prstGeom>
            <a:ln w="28575">
              <a:solidFill>
                <a:schemeClr val="tx1"/>
              </a:solidFill>
              <a:prstDash val="solid"/>
              <a:headEnd type="none"/>
              <a:tailEnd type="none"/>
            </a:ln>
          </p:spPr>
          <p:style>
            <a:lnRef idx="1">
              <a:schemeClr val="dk1"/>
            </a:lnRef>
            <a:fillRef idx="0">
              <a:schemeClr val="dk1"/>
            </a:fillRef>
            <a:effectRef idx="0">
              <a:schemeClr val="dk1"/>
            </a:effectRef>
            <a:fontRef idx="minor">
              <a:schemeClr val="tx1"/>
            </a:fontRef>
          </p:style>
        </p:cxnSp>
        <p:sp>
          <p:nvSpPr>
            <p:cNvPr id="116" name="Oval 115">
              <a:extLst>
                <a:ext uri="{FF2B5EF4-FFF2-40B4-BE49-F238E27FC236}">
                  <a16:creationId xmlns:a16="http://schemas.microsoft.com/office/drawing/2014/main" id="{DACDEFE7-6124-2A43-8365-6B0E208CA54B}"/>
                </a:ext>
              </a:extLst>
            </p:cNvPr>
            <p:cNvSpPr/>
            <p:nvPr/>
          </p:nvSpPr>
          <p:spPr>
            <a:xfrm>
              <a:off x="1267192" y="2372745"/>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17" name="Oval 116">
              <a:extLst>
                <a:ext uri="{FF2B5EF4-FFF2-40B4-BE49-F238E27FC236}">
                  <a16:creationId xmlns:a16="http://schemas.microsoft.com/office/drawing/2014/main" id="{EA859C96-4D11-FE40-A84E-F89BADED3FC1}"/>
                </a:ext>
              </a:extLst>
            </p:cNvPr>
            <p:cNvSpPr/>
            <p:nvPr/>
          </p:nvSpPr>
          <p:spPr>
            <a:xfrm>
              <a:off x="749702" y="3315813"/>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18" name="Oval 117">
              <a:extLst>
                <a:ext uri="{FF2B5EF4-FFF2-40B4-BE49-F238E27FC236}">
                  <a16:creationId xmlns:a16="http://schemas.microsoft.com/office/drawing/2014/main" id="{36C8B497-03EF-034F-BE90-DE068FF30646}"/>
                </a:ext>
              </a:extLst>
            </p:cNvPr>
            <p:cNvSpPr/>
            <p:nvPr/>
          </p:nvSpPr>
          <p:spPr>
            <a:xfrm>
              <a:off x="1739858" y="3315813"/>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19" name="Oval 118">
              <a:extLst>
                <a:ext uri="{FF2B5EF4-FFF2-40B4-BE49-F238E27FC236}">
                  <a16:creationId xmlns:a16="http://schemas.microsoft.com/office/drawing/2014/main" id="{CB76D115-7620-4045-AB46-E12D45059EA7}"/>
                </a:ext>
              </a:extLst>
            </p:cNvPr>
            <p:cNvSpPr/>
            <p:nvPr/>
          </p:nvSpPr>
          <p:spPr>
            <a:xfrm>
              <a:off x="2285872" y="2558134"/>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20" name="Oval 119">
              <a:extLst>
                <a:ext uri="{FF2B5EF4-FFF2-40B4-BE49-F238E27FC236}">
                  <a16:creationId xmlns:a16="http://schemas.microsoft.com/office/drawing/2014/main" id="{1F4508B2-93E6-9E40-A7AA-E309B3191F85}"/>
                </a:ext>
              </a:extLst>
            </p:cNvPr>
            <p:cNvSpPr/>
            <p:nvPr/>
          </p:nvSpPr>
          <p:spPr>
            <a:xfrm>
              <a:off x="403350" y="2513801"/>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21" name="TextBox 120">
              <a:extLst>
                <a:ext uri="{FF2B5EF4-FFF2-40B4-BE49-F238E27FC236}">
                  <a16:creationId xmlns:a16="http://schemas.microsoft.com/office/drawing/2014/main" id="{7B8AF9D1-3CEC-E944-8771-8285312B6F78}"/>
                </a:ext>
              </a:extLst>
            </p:cNvPr>
            <p:cNvSpPr txBox="1"/>
            <p:nvPr/>
          </p:nvSpPr>
          <p:spPr>
            <a:xfrm>
              <a:off x="2286933" y="2536717"/>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3</a:t>
              </a:r>
            </a:p>
          </p:txBody>
        </p:sp>
        <p:sp>
          <p:nvSpPr>
            <p:cNvPr id="122" name="TextBox 121">
              <a:extLst>
                <a:ext uri="{FF2B5EF4-FFF2-40B4-BE49-F238E27FC236}">
                  <a16:creationId xmlns:a16="http://schemas.microsoft.com/office/drawing/2014/main" id="{404CB0B1-6AC6-AC43-A326-D5EE543A9585}"/>
                </a:ext>
              </a:extLst>
            </p:cNvPr>
            <p:cNvSpPr txBox="1"/>
            <p:nvPr/>
          </p:nvSpPr>
          <p:spPr>
            <a:xfrm>
              <a:off x="1259293" y="2347891"/>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2</a:t>
              </a:r>
            </a:p>
          </p:txBody>
        </p:sp>
        <p:sp>
          <p:nvSpPr>
            <p:cNvPr id="123" name="TextBox 122">
              <a:extLst>
                <a:ext uri="{FF2B5EF4-FFF2-40B4-BE49-F238E27FC236}">
                  <a16:creationId xmlns:a16="http://schemas.microsoft.com/office/drawing/2014/main" id="{C7876D91-891C-0240-95FF-4CC004758E19}"/>
                </a:ext>
              </a:extLst>
            </p:cNvPr>
            <p:cNvSpPr txBox="1"/>
            <p:nvPr/>
          </p:nvSpPr>
          <p:spPr>
            <a:xfrm>
              <a:off x="1729154" y="3292143"/>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4</a:t>
              </a:r>
            </a:p>
          </p:txBody>
        </p:sp>
        <p:sp>
          <p:nvSpPr>
            <p:cNvPr id="124" name="TextBox 123">
              <a:extLst>
                <a:ext uri="{FF2B5EF4-FFF2-40B4-BE49-F238E27FC236}">
                  <a16:creationId xmlns:a16="http://schemas.microsoft.com/office/drawing/2014/main" id="{F776FE84-D68D-2144-ABCB-98758F2FA086}"/>
                </a:ext>
              </a:extLst>
            </p:cNvPr>
            <p:cNvSpPr txBox="1"/>
            <p:nvPr/>
          </p:nvSpPr>
          <p:spPr>
            <a:xfrm>
              <a:off x="752495" y="3294420"/>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5</a:t>
              </a:r>
            </a:p>
          </p:txBody>
        </p:sp>
        <p:sp>
          <p:nvSpPr>
            <p:cNvPr id="125" name="TextBox 124">
              <a:extLst>
                <a:ext uri="{FF2B5EF4-FFF2-40B4-BE49-F238E27FC236}">
                  <a16:creationId xmlns:a16="http://schemas.microsoft.com/office/drawing/2014/main" id="{32373DD0-2AF4-5145-AD5D-5EA50031F079}"/>
                </a:ext>
              </a:extLst>
            </p:cNvPr>
            <p:cNvSpPr txBox="1"/>
            <p:nvPr/>
          </p:nvSpPr>
          <p:spPr>
            <a:xfrm>
              <a:off x="400293" y="2492259"/>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a:t>
              </a:r>
            </a:p>
          </p:txBody>
        </p:sp>
        <p:cxnSp>
          <p:nvCxnSpPr>
            <p:cNvPr id="126" name="Straight Connector 125">
              <a:extLst>
                <a:ext uri="{FF2B5EF4-FFF2-40B4-BE49-F238E27FC236}">
                  <a16:creationId xmlns:a16="http://schemas.microsoft.com/office/drawing/2014/main" id="{E771CD79-752D-624E-9C0E-8F5D2376BFAE}"/>
                </a:ext>
              </a:extLst>
            </p:cNvPr>
            <p:cNvCxnSpPr>
              <a:cxnSpLocks/>
            </p:cNvCxnSpPr>
            <p:nvPr/>
          </p:nvCxnSpPr>
          <p:spPr>
            <a:xfrm>
              <a:off x="1546266" y="2536108"/>
              <a:ext cx="737157" cy="128301"/>
            </a:xfrm>
            <a:prstGeom prst="line">
              <a:avLst/>
            </a:prstGeom>
            <a:ln w="28575">
              <a:solidFill>
                <a:schemeClr val="tx1"/>
              </a:solidFill>
              <a:headEnd type="none"/>
              <a:tailEnd type="none"/>
            </a:ln>
          </p:spPr>
          <p:style>
            <a:lnRef idx="1">
              <a:schemeClr val="dk1"/>
            </a:lnRef>
            <a:fillRef idx="0">
              <a:schemeClr val="dk1"/>
            </a:fillRef>
            <a:effectRef idx="0">
              <a:schemeClr val="dk1"/>
            </a:effectRef>
            <a:fontRef idx="minor">
              <a:schemeClr val="tx1"/>
            </a:fontRef>
          </p:style>
        </p:cxnSp>
        <p:sp>
          <p:nvSpPr>
            <p:cNvPr id="127" name="TextBox 126">
              <a:extLst>
                <a:ext uri="{FF2B5EF4-FFF2-40B4-BE49-F238E27FC236}">
                  <a16:creationId xmlns:a16="http://schemas.microsoft.com/office/drawing/2014/main" id="{2CB8D56A-5BE1-CA4A-838E-2048E6522618}"/>
                </a:ext>
              </a:extLst>
            </p:cNvPr>
            <p:cNvSpPr txBox="1"/>
            <p:nvPr/>
          </p:nvSpPr>
          <p:spPr>
            <a:xfrm>
              <a:off x="334663" y="3511351"/>
              <a:ext cx="2198038" cy="456535"/>
            </a:xfrm>
            <a:prstGeom prst="rect">
              <a:avLst/>
            </a:prstGeom>
            <a:noFill/>
          </p:spPr>
          <p:txBody>
            <a:bodyPr wrap="none" rtlCol="0">
              <a:spAutoFit/>
            </a:bodyPr>
            <a:lstStyle/>
            <a:p>
              <a:pPr>
                <a:lnSpc>
                  <a:spcPct val="150000"/>
                </a:lnSpc>
              </a:pPr>
              <a:r>
                <a:rPr lang="en-US" b="1">
                  <a:latin typeface="Arial" panose="020B0604020202020204" pitchFamily="34" charset="0"/>
                  <a:cs typeface="Arial" panose="020B0604020202020204" pitchFamily="34" charset="0"/>
                </a:rPr>
                <a:t>The original graph</a:t>
              </a:r>
            </a:p>
          </p:txBody>
        </p:sp>
        <p:cxnSp>
          <p:nvCxnSpPr>
            <p:cNvPr id="128" name="Straight Connector 127">
              <a:extLst>
                <a:ext uri="{FF2B5EF4-FFF2-40B4-BE49-F238E27FC236}">
                  <a16:creationId xmlns:a16="http://schemas.microsoft.com/office/drawing/2014/main" id="{F3486291-AFE4-A746-B386-A4442F4FE1FB}"/>
                </a:ext>
              </a:extLst>
            </p:cNvPr>
            <p:cNvCxnSpPr>
              <a:cxnSpLocks/>
            </p:cNvCxnSpPr>
            <p:nvPr/>
          </p:nvCxnSpPr>
          <p:spPr>
            <a:xfrm flipH="1" flipV="1">
              <a:off x="4266259" y="2670283"/>
              <a:ext cx="273330" cy="663879"/>
            </a:xfrm>
            <a:prstGeom prst="line">
              <a:avLst/>
            </a:prstGeom>
            <a:ln w="28575">
              <a:solidFill>
                <a:srgbClr val="C00000"/>
              </a:solidFill>
              <a:headEnd type="none"/>
              <a:tailEnd type="none"/>
            </a:ln>
          </p:spPr>
          <p:style>
            <a:lnRef idx="1">
              <a:schemeClr val="dk1"/>
            </a:lnRef>
            <a:fillRef idx="0">
              <a:schemeClr val="dk1"/>
            </a:fillRef>
            <a:effectRef idx="0">
              <a:schemeClr val="dk1"/>
            </a:effectRef>
            <a:fontRef idx="minor">
              <a:schemeClr val="tx1"/>
            </a:fontRef>
          </p:style>
        </p:cxnSp>
        <p:cxnSp>
          <p:nvCxnSpPr>
            <p:cNvPr id="129" name="Straight Connector 128">
              <a:extLst>
                <a:ext uri="{FF2B5EF4-FFF2-40B4-BE49-F238E27FC236}">
                  <a16:creationId xmlns:a16="http://schemas.microsoft.com/office/drawing/2014/main" id="{054E1922-C8BA-FB42-A767-32E7F072537B}"/>
                </a:ext>
              </a:extLst>
            </p:cNvPr>
            <p:cNvCxnSpPr>
              <a:cxnSpLocks/>
            </p:cNvCxnSpPr>
            <p:nvPr/>
          </p:nvCxnSpPr>
          <p:spPr>
            <a:xfrm flipH="1" flipV="1">
              <a:off x="4685912" y="3365738"/>
              <a:ext cx="880508" cy="24846"/>
            </a:xfrm>
            <a:prstGeom prst="line">
              <a:avLst/>
            </a:prstGeom>
            <a:ln w="28575">
              <a:solidFill>
                <a:schemeClr val="accent2"/>
              </a:solidFill>
              <a:headEnd type="none"/>
              <a:tailEnd type="none"/>
            </a:ln>
          </p:spPr>
          <p:style>
            <a:lnRef idx="1">
              <a:schemeClr val="dk1"/>
            </a:lnRef>
            <a:fillRef idx="0">
              <a:schemeClr val="dk1"/>
            </a:fillRef>
            <a:effectRef idx="0">
              <a:schemeClr val="dk1"/>
            </a:effectRef>
            <a:fontRef idx="minor">
              <a:schemeClr val="tx1"/>
            </a:fontRef>
          </p:style>
        </p:cxnSp>
        <p:cxnSp>
          <p:nvCxnSpPr>
            <p:cNvPr id="130" name="Straight Connector 129">
              <a:extLst>
                <a:ext uri="{FF2B5EF4-FFF2-40B4-BE49-F238E27FC236}">
                  <a16:creationId xmlns:a16="http://schemas.microsoft.com/office/drawing/2014/main" id="{361FCF59-C143-9C4A-AA6B-EACB7ED9BB9A}"/>
                </a:ext>
              </a:extLst>
            </p:cNvPr>
            <p:cNvCxnSpPr>
              <a:cxnSpLocks/>
            </p:cNvCxnSpPr>
            <p:nvPr/>
          </p:nvCxnSpPr>
          <p:spPr>
            <a:xfrm flipV="1">
              <a:off x="4576263" y="2527454"/>
              <a:ext cx="419328" cy="871191"/>
            </a:xfrm>
            <a:prstGeom prst="line">
              <a:avLst/>
            </a:prstGeom>
            <a:ln w="28575">
              <a:solidFill>
                <a:srgbClr val="C00000"/>
              </a:solidFill>
              <a:headEnd type="none"/>
              <a:tailEnd type="none"/>
            </a:ln>
          </p:spPr>
          <p:style>
            <a:lnRef idx="1">
              <a:schemeClr val="dk1"/>
            </a:lnRef>
            <a:fillRef idx="0">
              <a:schemeClr val="dk1"/>
            </a:fillRef>
            <a:effectRef idx="0">
              <a:schemeClr val="dk1"/>
            </a:effectRef>
            <a:fontRef idx="minor">
              <a:schemeClr val="tx1"/>
            </a:fontRef>
          </p:style>
        </p:cxnSp>
        <p:cxnSp>
          <p:nvCxnSpPr>
            <p:cNvPr id="131" name="Straight Connector 130">
              <a:extLst>
                <a:ext uri="{FF2B5EF4-FFF2-40B4-BE49-F238E27FC236}">
                  <a16:creationId xmlns:a16="http://schemas.microsoft.com/office/drawing/2014/main" id="{7E6059AA-EB06-234C-BCA3-2BEB5B218901}"/>
                </a:ext>
              </a:extLst>
            </p:cNvPr>
            <p:cNvCxnSpPr>
              <a:cxnSpLocks/>
            </p:cNvCxnSpPr>
            <p:nvPr/>
          </p:nvCxnSpPr>
          <p:spPr>
            <a:xfrm flipH="1">
              <a:off x="5631247" y="2632905"/>
              <a:ext cx="464887" cy="648199"/>
            </a:xfrm>
            <a:prstGeom prst="line">
              <a:avLst/>
            </a:prstGeom>
            <a:ln w="28575">
              <a:solidFill>
                <a:schemeClr val="accent5"/>
              </a:solidFill>
              <a:prstDash val="solid"/>
              <a:headEnd type="none"/>
              <a:tailEnd type="none"/>
            </a:ln>
          </p:spPr>
          <p:style>
            <a:lnRef idx="1">
              <a:schemeClr val="dk1"/>
            </a:lnRef>
            <a:fillRef idx="0">
              <a:schemeClr val="dk1"/>
            </a:fillRef>
            <a:effectRef idx="0">
              <a:schemeClr val="dk1"/>
            </a:effectRef>
            <a:fontRef idx="minor">
              <a:schemeClr val="tx1"/>
            </a:fontRef>
          </p:style>
        </p:cxnSp>
        <p:cxnSp>
          <p:nvCxnSpPr>
            <p:cNvPr id="132" name="Straight Connector 131">
              <a:extLst>
                <a:ext uri="{FF2B5EF4-FFF2-40B4-BE49-F238E27FC236}">
                  <a16:creationId xmlns:a16="http://schemas.microsoft.com/office/drawing/2014/main" id="{FA2F55A0-3B1E-6742-8661-89800CDDAFC8}"/>
                </a:ext>
              </a:extLst>
            </p:cNvPr>
            <p:cNvCxnSpPr>
              <a:cxnSpLocks/>
            </p:cNvCxnSpPr>
            <p:nvPr/>
          </p:nvCxnSpPr>
          <p:spPr>
            <a:xfrm>
              <a:off x="5089678" y="2467668"/>
              <a:ext cx="403029" cy="813436"/>
            </a:xfrm>
            <a:prstGeom prst="line">
              <a:avLst/>
            </a:prstGeom>
            <a:ln w="28575">
              <a:solidFill>
                <a:srgbClr val="C00000"/>
              </a:solidFill>
              <a:prstDash val="solid"/>
              <a:headEnd type="none"/>
              <a:tailEnd type="none"/>
            </a:ln>
          </p:spPr>
          <p:style>
            <a:lnRef idx="1">
              <a:schemeClr val="dk1"/>
            </a:lnRef>
            <a:fillRef idx="0">
              <a:schemeClr val="dk1"/>
            </a:fillRef>
            <a:effectRef idx="0">
              <a:schemeClr val="dk1"/>
            </a:effectRef>
            <a:fontRef idx="minor">
              <a:schemeClr val="tx1"/>
            </a:fontRef>
          </p:style>
        </p:cxnSp>
        <p:sp>
          <p:nvSpPr>
            <p:cNvPr id="133" name="Oval 132">
              <a:extLst>
                <a:ext uri="{FF2B5EF4-FFF2-40B4-BE49-F238E27FC236}">
                  <a16:creationId xmlns:a16="http://schemas.microsoft.com/office/drawing/2014/main" id="{208B8F60-63A0-D34C-B362-346C58A08926}"/>
                </a:ext>
              </a:extLst>
            </p:cNvPr>
            <p:cNvSpPr/>
            <p:nvPr/>
          </p:nvSpPr>
          <p:spPr>
            <a:xfrm>
              <a:off x="4949144" y="2300274"/>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34" name="Oval 133">
              <a:extLst>
                <a:ext uri="{FF2B5EF4-FFF2-40B4-BE49-F238E27FC236}">
                  <a16:creationId xmlns:a16="http://schemas.microsoft.com/office/drawing/2014/main" id="{8A8271AB-9C01-5E44-823F-B80F11A6A8B8}"/>
                </a:ext>
              </a:extLst>
            </p:cNvPr>
            <p:cNvSpPr/>
            <p:nvPr/>
          </p:nvSpPr>
          <p:spPr>
            <a:xfrm>
              <a:off x="4431654" y="3243342"/>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35" name="Oval 134">
              <a:extLst>
                <a:ext uri="{FF2B5EF4-FFF2-40B4-BE49-F238E27FC236}">
                  <a16:creationId xmlns:a16="http://schemas.microsoft.com/office/drawing/2014/main" id="{89FCD7FB-6D3F-8849-83BE-CE33188EAEC9}"/>
                </a:ext>
              </a:extLst>
            </p:cNvPr>
            <p:cNvSpPr/>
            <p:nvPr/>
          </p:nvSpPr>
          <p:spPr>
            <a:xfrm>
              <a:off x="5421810" y="3243342"/>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36" name="Oval 135">
              <a:extLst>
                <a:ext uri="{FF2B5EF4-FFF2-40B4-BE49-F238E27FC236}">
                  <a16:creationId xmlns:a16="http://schemas.microsoft.com/office/drawing/2014/main" id="{C34DD7B6-FB94-FC44-9810-DEBD9F046C1E}"/>
                </a:ext>
              </a:extLst>
            </p:cNvPr>
            <p:cNvSpPr/>
            <p:nvPr/>
          </p:nvSpPr>
          <p:spPr>
            <a:xfrm>
              <a:off x="5967824" y="2485663"/>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37" name="Oval 136">
              <a:extLst>
                <a:ext uri="{FF2B5EF4-FFF2-40B4-BE49-F238E27FC236}">
                  <a16:creationId xmlns:a16="http://schemas.microsoft.com/office/drawing/2014/main" id="{1475A9A3-4243-2448-BE95-04D8F75C129D}"/>
                </a:ext>
              </a:extLst>
            </p:cNvPr>
            <p:cNvSpPr/>
            <p:nvPr/>
          </p:nvSpPr>
          <p:spPr>
            <a:xfrm>
              <a:off x="4085302" y="2441330"/>
              <a:ext cx="270969" cy="268009"/>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38" name="TextBox 137">
              <a:extLst>
                <a:ext uri="{FF2B5EF4-FFF2-40B4-BE49-F238E27FC236}">
                  <a16:creationId xmlns:a16="http://schemas.microsoft.com/office/drawing/2014/main" id="{2B3D3F2F-3712-BD4A-AC70-36A8B624A35F}"/>
                </a:ext>
              </a:extLst>
            </p:cNvPr>
            <p:cNvSpPr txBox="1"/>
            <p:nvPr/>
          </p:nvSpPr>
          <p:spPr>
            <a:xfrm>
              <a:off x="5968885" y="2464246"/>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3</a:t>
              </a:r>
            </a:p>
          </p:txBody>
        </p:sp>
        <p:sp>
          <p:nvSpPr>
            <p:cNvPr id="139" name="TextBox 138">
              <a:extLst>
                <a:ext uri="{FF2B5EF4-FFF2-40B4-BE49-F238E27FC236}">
                  <a16:creationId xmlns:a16="http://schemas.microsoft.com/office/drawing/2014/main" id="{21251E51-DC5D-5B44-B7A0-7934ED4340BD}"/>
                </a:ext>
              </a:extLst>
            </p:cNvPr>
            <p:cNvSpPr txBox="1"/>
            <p:nvPr/>
          </p:nvSpPr>
          <p:spPr>
            <a:xfrm>
              <a:off x="4941245" y="2275420"/>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2</a:t>
              </a:r>
            </a:p>
          </p:txBody>
        </p:sp>
        <p:sp>
          <p:nvSpPr>
            <p:cNvPr id="140" name="TextBox 139">
              <a:extLst>
                <a:ext uri="{FF2B5EF4-FFF2-40B4-BE49-F238E27FC236}">
                  <a16:creationId xmlns:a16="http://schemas.microsoft.com/office/drawing/2014/main" id="{AD9F7E2B-FE0B-654B-9486-06EA7CCC05D7}"/>
                </a:ext>
              </a:extLst>
            </p:cNvPr>
            <p:cNvSpPr txBox="1"/>
            <p:nvPr/>
          </p:nvSpPr>
          <p:spPr>
            <a:xfrm>
              <a:off x="5411106" y="3219672"/>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4</a:t>
              </a:r>
            </a:p>
          </p:txBody>
        </p:sp>
        <p:sp>
          <p:nvSpPr>
            <p:cNvPr id="141" name="TextBox 140">
              <a:extLst>
                <a:ext uri="{FF2B5EF4-FFF2-40B4-BE49-F238E27FC236}">
                  <a16:creationId xmlns:a16="http://schemas.microsoft.com/office/drawing/2014/main" id="{ADE0E6D7-9216-9348-A715-3257EC6A66C8}"/>
                </a:ext>
              </a:extLst>
            </p:cNvPr>
            <p:cNvSpPr txBox="1"/>
            <p:nvPr/>
          </p:nvSpPr>
          <p:spPr>
            <a:xfrm>
              <a:off x="4434447" y="3221949"/>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5</a:t>
              </a:r>
            </a:p>
          </p:txBody>
        </p:sp>
        <p:sp>
          <p:nvSpPr>
            <p:cNvPr id="142" name="TextBox 141">
              <a:extLst>
                <a:ext uri="{FF2B5EF4-FFF2-40B4-BE49-F238E27FC236}">
                  <a16:creationId xmlns:a16="http://schemas.microsoft.com/office/drawing/2014/main" id="{576DAF60-0659-604F-8831-325CD1FB2170}"/>
                </a:ext>
              </a:extLst>
            </p:cNvPr>
            <p:cNvSpPr txBox="1"/>
            <p:nvPr/>
          </p:nvSpPr>
          <p:spPr>
            <a:xfrm>
              <a:off x="4082245" y="2419788"/>
              <a:ext cx="261835" cy="296989"/>
            </a:xfrm>
            <a:prstGeom prst="rect">
              <a:avLst/>
            </a:prstGeom>
            <a:noFill/>
          </p:spPr>
          <p:txBody>
            <a:bodyPr wrap="none" lIns="91440" tIns="45720" rIns="91440" bIns="45720" rtlCol="0" anchor="t">
              <a:spAutoFit/>
            </a:bodyPr>
            <a:lstStyle/>
            <a:p>
              <a:r>
                <a:rPr lang="en-US" sz="1600" b="1">
                  <a:solidFill>
                    <a:schemeClr val="bg1"/>
                  </a:solidFill>
                  <a:latin typeface="Helvetica"/>
                  <a:cs typeface="Helvetica"/>
                </a:rPr>
                <a:t>1</a:t>
              </a:r>
            </a:p>
          </p:txBody>
        </p:sp>
        <p:cxnSp>
          <p:nvCxnSpPr>
            <p:cNvPr id="143" name="Straight Connector 142">
              <a:extLst>
                <a:ext uri="{FF2B5EF4-FFF2-40B4-BE49-F238E27FC236}">
                  <a16:creationId xmlns:a16="http://schemas.microsoft.com/office/drawing/2014/main" id="{E9113403-E143-BB48-9FA9-889C485BFBDE}"/>
                </a:ext>
              </a:extLst>
            </p:cNvPr>
            <p:cNvCxnSpPr>
              <a:cxnSpLocks/>
            </p:cNvCxnSpPr>
            <p:nvPr/>
          </p:nvCxnSpPr>
          <p:spPr>
            <a:xfrm>
              <a:off x="5228218" y="2463637"/>
              <a:ext cx="737157" cy="128301"/>
            </a:xfrm>
            <a:prstGeom prst="line">
              <a:avLst/>
            </a:prstGeom>
            <a:ln w="28575">
              <a:solidFill>
                <a:schemeClr val="accent4"/>
              </a:solidFill>
              <a:prstDash val="solid"/>
              <a:headEnd type="none"/>
              <a:tailEnd type="none"/>
            </a:ln>
          </p:spPr>
          <p:style>
            <a:lnRef idx="1">
              <a:schemeClr val="dk1"/>
            </a:lnRef>
            <a:fillRef idx="0">
              <a:schemeClr val="dk1"/>
            </a:fillRef>
            <a:effectRef idx="0">
              <a:schemeClr val="dk1"/>
            </a:effectRef>
            <a:fontRef idx="minor">
              <a:schemeClr val="tx1"/>
            </a:fontRef>
          </p:style>
        </p:cxnSp>
        <p:sp>
          <p:nvSpPr>
            <p:cNvPr id="7" name="Rectangle 6">
              <a:extLst>
                <a:ext uri="{FF2B5EF4-FFF2-40B4-BE49-F238E27FC236}">
                  <a16:creationId xmlns:a16="http://schemas.microsoft.com/office/drawing/2014/main" id="{8C07A1A7-4650-E74F-9ACA-64856977F3AF}"/>
                </a:ext>
              </a:extLst>
            </p:cNvPr>
            <p:cNvSpPr/>
            <p:nvPr/>
          </p:nvSpPr>
          <p:spPr>
            <a:xfrm>
              <a:off x="4119386" y="3599519"/>
              <a:ext cx="2277760" cy="707886"/>
            </a:xfrm>
            <a:prstGeom prst="rect">
              <a:avLst/>
            </a:prstGeom>
          </p:spPr>
          <p:txBody>
            <a:bodyPr wrap="square">
              <a:spAutoFit/>
            </a:bodyPr>
            <a:lstStyle/>
            <a:p>
              <a:r>
                <a:rPr lang="en-US" sz="2000" b="1">
                  <a:latin typeface="Calibri" panose="020F0502020204030204" pitchFamily="34" charset="0"/>
                  <a:cs typeface="Calibri" panose="020F0502020204030204" pitchFamily="34" charset="0"/>
                </a:rPr>
                <a:t>Split Graph with </a:t>
              </a:r>
              <a:r>
                <a:rPr lang="en-US" sz="2000" b="1">
                  <a:solidFill>
                    <a:srgbClr val="C00000"/>
                  </a:solidFill>
                  <a:latin typeface="Calibri" panose="020F0502020204030204" pitchFamily="34" charset="0"/>
                  <a:cs typeface="Calibri" panose="020F0502020204030204" pitchFamily="34" charset="0"/>
                </a:rPr>
                <a:t>4</a:t>
              </a:r>
              <a:r>
                <a:rPr lang="en-US" sz="2000" b="1">
                  <a:latin typeface="Calibri" panose="020F0502020204030204" pitchFamily="34" charset="0"/>
                  <a:cs typeface="Calibri" panose="020F0502020204030204" pitchFamily="34" charset="0"/>
                </a:rPr>
                <a:t> categories of edges</a:t>
              </a:r>
            </a:p>
          </p:txBody>
        </p:sp>
        <p:cxnSp>
          <p:nvCxnSpPr>
            <p:cNvPr id="144" name="Straight Arrow Connector 143">
              <a:extLst>
                <a:ext uri="{FF2B5EF4-FFF2-40B4-BE49-F238E27FC236}">
                  <a16:creationId xmlns:a16="http://schemas.microsoft.com/office/drawing/2014/main" id="{253CB158-BDF2-DE44-85F0-3A3C030C6F13}"/>
                </a:ext>
              </a:extLst>
            </p:cNvPr>
            <p:cNvCxnSpPr>
              <a:cxnSpLocks/>
            </p:cNvCxnSpPr>
            <p:nvPr/>
          </p:nvCxnSpPr>
          <p:spPr>
            <a:xfrm flipV="1">
              <a:off x="2958618" y="3094366"/>
              <a:ext cx="704214" cy="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2D8A08E7-CBEB-8F46-9C40-563F0B1D1322}"/>
                </a:ext>
              </a:extLst>
            </p:cNvPr>
            <p:cNvSpPr txBox="1"/>
            <p:nvPr/>
          </p:nvSpPr>
          <p:spPr>
            <a:xfrm>
              <a:off x="2942355" y="2650051"/>
              <a:ext cx="657552" cy="400110"/>
            </a:xfrm>
            <a:prstGeom prst="rect">
              <a:avLst/>
            </a:prstGeom>
            <a:noFill/>
          </p:spPr>
          <p:txBody>
            <a:bodyPr wrap="none" rtlCol="0">
              <a:spAutoFit/>
            </a:bodyPr>
            <a:lstStyle/>
            <a:p>
              <a:r>
                <a:rPr lang="en-US" sz="2000" b="1">
                  <a:latin typeface="Calibri" panose="020F0502020204030204" pitchFamily="34" charset="0"/>
                  <a:cs typeface="Calibri" panose="020F0502020204030204" pitchFamily="34" charset="0"/>
                </a:rPr>
                <a:t>Split</a:t>
              </a:r>
            </a:p>
          </p:txBody>
        </p:sp>
      </p:grpSp>
      <p:sp>
        <p:nvSpPr>
          <p:cNvPr id="145" name="TextBox 144">
            <a:extLst>
              <a:ext uri="{FF2B5EF4-FFF2-40B4-BE49-F238E27FC236}">
                <a16:creationId xmlns:a16="http://schemas.microsoft.com/office/drawing/2014/main" id="{7CE0ABD9-E778-064D-8EC9-7BFECB27E43A}"/>
              </a:ext>
            </a:extLst>
          </p:cNvPr>
          <p:cNvSpPr txBox="1"/>
          <p:nvPr/>
        </p:nvSpPr>
        <p:spPr>
          <a:xfrm>
            <a:off x="5528028" y="4669939"/>
            <a:ext cx="2700035" cy="1200329"/>
          </a:xfrm>
          <a:prstGeom prst="rect">
            <a:avLst/>
          </a:prstGeom>
          <a:noFill/>
          <a:ln w="38100">
            <a:solidFill>
              <a:srgbClr val="CC9A97"/>
            </a:solidFill>
          </a:ln>
        </p:spPr>
        <p:txBody>
          <a:bodyPr wrap="none" rtlCol="0">
            <a:spAutoFit/>
          </a:bodyPr>
          <a:lstStyle/>
          <a:p>
            <a:r>
              <a:rPr lang="en-US" b="1">
                <a:solidFill>
                  <a:srgbClr val="C00000"/>
                </a:solidFill>
                <a:latin typeface="Calibri" panose="020F0502020204030204" pitchFamily="34" charset="0"/>
                <a:cs typeface="Calibri" panose="020F0502020204030204" pitchFamily="34" charset="0"/>
              </a:rPr>
              <a:t>Training message edges</a:t>
            </a:r>
          </a:p>
          <a:p>
            <a:r>
              <a:rPr lang="en-US" b="1">
                <a:solidFill>
                  <a:schemeClr val="accent5"/>
                </a:solidFill>
                <a:latin typeface="Calibri" panose="020F0502020204030204" pitchFamily="34" charset="0"/>
                <a:cs typeface="Calibri" panose="020F0502020204030204" pitchFamily="34" charset="0"/>
              </a:rPr>
              <a:t>Training supervision edges</a:t>
            </a:r>
          </a:p>
          <a:p>
            <a:r>
              <a:rPr lang="en-US" b="1">
                <a:solidFill>
                  <a:schemeClr val="accent4"/>
                </a:solidFill>
                <a:latin typeface="Calibri" panose="020F0502020204030204" pitchFamily="34" charset="0"/>
                <a:cs typeface="Calibri" panose="020F0502020204030204" pitchFamily="34" charset="0"/>
              </a:rPr>
              <a:t>Validation edges</a:t>
            </a:r>
          </a:p>
          <a:p>
            <a:r>
              <a:rPr lang="en-US" b="1">
                <a:solidFill>
                  <a:schemeClr val="accent2"/>
                </a:solidFill>
                <a:latin typeface="Calibri" panose="020F0502020204030204" pitchFamily="34" charset="0"/>
                <a:cs typeface="Calibri" panose="020F0502020204030204" pitchFamily="34" charset="0"/>
              </a:rPr>
              <a:t>Test edges</a:t>
            </a:r>
          </a:p>
        </p:txBody>
      </p:sp>
      <p:sp>
        <p:nvSpPr>
          <p:cNvPr id="44" name="TextBox 43">
            <a:extLst>
              <a:ext uri="{FF2B5EF4-FFF2-40B4-BE49-F238E27FC236}">
                <a16:creationId xmlns:a16="http://schemas.microsoft.com/office/drawing/2014/main" id="{B7F0165B-C581-4D0C-AEBA-0522FDA350BD}"/>
              </a:ext>
            </a:extLst>
          </p:cNvPr>
          <p:cNvSpPr txBox="1"/>
          <p:nvPr/>
        </p:nvSpPr>
        <p:spPr>
          <a:xfrm>
            <a:off x="6459109" y="1499151"/>
            <a:ext cx="2709871" cy="1200329"/>
          </a:xfrm>
          <a:prstGeom prst="rect">
            <a:avLst/>
          </a:prstGeom>
          <a:noFill/>
        </p:spPr>
        <p:txBody>
          <a:bodyPr wrap="square" rtlCol="0">
            <a:spAutoFit/>
          </a:bodyPr>
          <a:lstStyle/>
          <a:p>
            <a:r>
              <a:rPr lang="en-US" b="1">
                <a:solidFill>
                  <a:srgbClr val="FF0000"/>
                </a:solidFill>
                <a:latin typeface="Calibri" panose="020F0502020204030204" pitchFamily="34" charset="0"/>
                <a:cs typeface="Calibri" panose="020F0502020204030204" pitchFamily="34" charset="0"/>
              </a:rPr>
              <a:t>Every edge also has a relation type, this is independent of the 4 categories.</a:t>
            </a:r>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D60EF870-0FBA-4F3A-A821-89BB65511249}"/>
                  </a:ext>
                </a:extLst>
              </p:cNvPr>
              <p:cNvSpPr txBox="1"/>
              <p:nvPr/>
            </p:nvSpPr>
            <p:spPr>
              <a:xfrm>
                <a:off x="287001" y="3609687"/>
                <a:ext cx="3315267" cy="1200329"/>
              </a:xfrm>
              <a:prstGeom prst="rect">
                <a:avLst/>
              </a:prstGeom>
              <a:noFill/>
              <a:ln w="28575">
                <a:solidFill>
                  <a:srgbClr val="CC9A97"/>
                </a:solidFill>
              </a:ln>
            </p:spPr>
            <p:txBody>
              <a:bodyPr wrap="none" rtlCol="0">
                <a:spAutoFit/>
              </a:bodyPr>
              <a:lstStyle/>
              <a:p>
                <a:r>
                  <a:rPr lang="en-US" b="1">
                    <a:solidFill>
                      <a:srgbClr val="C00000"/>
                    </a:solidFill>
                    <a:latin typeface="Calibri" panose="020F0502020204030204" pitchFamily="34" charset="0"/>
                    <a:cs typeface="Calibri" panose="020F0502020204030204" pitchFamily="34" charset="0"/>
                  </a:rPr>
                  <a:t>Training message edges for </a:t>
                </a:r>
                <a14:m>
                  <m:oMath xmlns:m="http://schemas.openxmlformats.org/officeDocument/2006/math">
                    <m:sSub>
                      <m:sSubPr>
                        <m:ctrlPr>
                          <a:rPr lang="en-US" b="1" i="1" smtClean="0">
                            <a:solidFill>
                              <a:srgbClr val="C00000"/>
                            </a:solidFill>
                            <a:latin typeface="Cambria Math" panose="02040503050406030204" pitchFamily="18" charset="0"/>
                            <a:cs typeface="Calibri" panose="020F0502020204030204" pitchFamily="34" charset="0"/>
                          </a:rPr>
                        </m:ctrlPr>
                      </m:sSubPr>
                      <m:e>
                        <m:r>
                          <a:rPr lang="en-US" b="1" i="1" smtClean="0">
                            <a:solidFill>
                              <a:srgbClr val="C00000"/>
                            </a:solidFill>
                            <a:latin typeface="Cambria Math" panose="02040503050406030204" pitchFamily="18" charset="0"/>
                            <a:cs typeface="Calibri" panose="020F0502020204030204" pitchFamily="34" charset="0"/>
                          </a:rPr>
                          <m:t>𝒓</m:t>
                        </m:r>
                      </m:e>
                      <m:sub>
                        <m:r>
                          <a:rPr lang="en-US" b="1" i="1" smtClean="0">
                            <a:solidFill>
                              <a:srgbClr val="C00000"/>
                            </a:solidFill>
                            <a:latin typeface="Cambria Math" panose="02040503050406030204" pitchFamily="18" charset="0"/>
                            <a:cs typeface="Calibri" panose="020F0502020204030204" pitchFamily="34" charset="0"/>
                          </a:rPr>
                          <m:t>𝟏</m:t>
                        </m:r>
                      </m:sub>
                    </m:sSub>
                  </m:oMath>
                </a14:m>
                <a:endParaRPr lang="en-US" b="1">
                  <a:solidFill>
                    <a:srgbClr val="C00000"/>
                  </a:solidFill>
                  <a:latin typeface="Calibri" panose="020F0502020204030204" pitchFamily="34" charset="0"/>
                  <a:cs typeface="Calibri" panose="020F0502020204030204" pitchFamily="34" charset="0"/>
                </a:endParaRPr>
              </a:p>
              <a:p>
                <a:r>
                  <a:rPr lang="en-US" b="1">
                    <a:solidFill>
                      <a:schemeClr val="accent5"/>
                    </a:solidFill>
                    <a:latin typeface="Calibri" panose="020F0502020204030204" pitchFamily="34" charset="0"/>
                    <a:cs typeface="Calibri" panose="020F0502020204030204" pitchFamily="34" charset="0"/>
                  </a:rPr>
                  <a:t>Training supervision edges for </a:t>
                </a:r>
                <a14:m>
                  <m:oMath xmlns:m="http://schemas.openxmlformats.org/officeDocument/2006/math">
                    <m:sSub>
                      <m:sSubPr>
                        <m:ctrlPr>
                          <a:rPr lang="en-US" b="1" i="1" smtClean="0">
                            <a:solidFill>
                              <a:schemeClr val="accent5"/>
                            </a:solidFill>
                            <a:latin typeface="Cambria Math" panose="02040503050406030204" pitchFamily="18" charset="0"/>
                            <a:cs typeface="Calibri" panose="020F0502020204030204" pitchFamily="34" charset="0"/>
                          </a:rPr>
                        </m:ctrlPr>
                      </m:sSubPr>
                      <m:e>
                        <m:r>
                          <a:rPr lang="en-US" b="1" i="1" smtClean="0">
                            <a:solidFill>
                              <a:schemeClr val="accent5"/>
                            </a:solidFill>
                            <a:latin typeface="Cambria Math" panose="02040503050406030204" pitchFamily="18" charset="0"/>
                            <a:cs typeface="Calibri" panose="020F0502020204030204" pitchFamily="34" charset="0"/>
                          </a:rPr>
                          <m:t>𝒓</m:t>
                        </m:r>
                      </m:e>
                      <m:sub>
                        <m:r>
                          <a:rPr lang="en-US" b="1" i="1" smtClean="0">
                            <a:solidFill>
                              <a:schemeClr val="accent5"/>
                            </a:solidFill>
                            <a:latin typeface="Cambria Math" panose="02040503050406030204" pitchFamily="18" charset="0"/>
                            <a:cs typeface="Calibri" panose="020F0502020204030204" pitchFamily="34" charset="0"/>
                          </a:rPr>
                          <m:t>𝟏</m:t>
                        </m:r>
                      </m:sub>
                    </m:sSub>
                  </m:oMath>
                </a14:m>
                <a:endParaRPr lang="en-US" b="1">
                  <a:solidFill>
                    <a:schemeClr val="accent5"/>
                  </a:solidFill>
                  <a:latin typeface="Calibri" panose="020F0502020204030204" pitchFamily="34" charset="0"/>
                  <a:cs typeface="Calibri" panose="020F0502020204030204" pitchFamily="34" charset="0"/>
                </a:endParaRPr>
              </a:p>
              <a:p>
                <a:r>
                  <a:rPr lang="en-US" b="1">
                    <a:solidFill>
                      <a:schemeClr val="accent4"/>
                    </a:solidFill>
                    <a:latin typeface="Calibri" panose="020F0502020204030204" pitchFamily="34" charset="0"/>
                    <a:cs typeface="Calibri" panose="020F0502020204030204" pitchFamily="34" charset="0"/>
                  </a:rPr>
                  <a:t>Validation edges for </a:t>
                </a:r>
                <a14:m>
                  <m:oMath xmlns:m="http://schemas.openxmlformats.org/officeDocument/2006/math">
                    <m:sSub>
                      <m:sSubPr>
                        <m:ctrlPr>
                          <a:rPr lang="en-US" b="1" i="1" smtClean="0">
                            <a:solidFill>
                              <a:schemeClr val="accent4"/>
                            </a:solidFill>
                            <a:latin typeface="Cambria Math" panose="02040503050406030204" pitchFamily="18" charset="0"/>
                            <a:cs typeface="Calibri" panose="020F0502020204030204" pitchFamily="34" charset="0"/>
                          </a:rPr>
                        </m:ctrlPr>
                      </m:sSubPr>
                      <m:e>
                        <m:r>
                          <a:rPr lang="en-US" b="1" i="1" smtClean="0">
                            <a:solidFill>
                              <a:schemeClr val="accent4"/>
                            </a:solidFill>
                            <a:latin typeface="Cambria Math" panose="02040503050406030204" pitchFamily="18" charset="0"/>
                            <a:cs typeface="Calibri" panose="020F0502020204030204" pitchFamily="34" charset="0"/>
                          </a:rPr>
                          <m:t>𝒓</m:t>
                        </m:r>
                      </m:e>
                      <m:sub>
                        <m:r>
                          <a:rPr lang="en-US" b="1" i="1" smtClean="0">
                            <a:solidFill>
                              <a:schemeClr val="accent4"/>
                            </a:solidFill>
                            <a:latin typeface="Cambria Math" panose="02040503050406030204" pitchFamily="18" charset="0"/>
                            <a:cs typeface="Calibri" panose="020F0502020204030204" pitchFamily="34" charset="0"/>
                          </a:rPr>
                          <m:t>𝟏</m:t>
                        </m:r>
                      </m:sub>
                    </m:sSub>
                  </m:oMath>
                </a14:m>
                <a:endParaRPr lang="en-US" b="1">
                  <a:solidFill>
                    <a:schemeClr val="accent4"/>
                  </a:solidFill>
                  <a:latin typeface="Calibri" panose="020F0502020204030204" pitchFamily="34" charset="0"/>
                  <a:cs typeface="Calibri" panose="020F0502020204030204" pitchFamily="34" charset="0"/>
                </a:endParaRPr>
              </a:p>
              <a:p>
                <a:r>
                  <a:rPr lang="en-US" b="1">
                    <a:solidFill>
                      <a:schemeClr val="accent2"/>
                    </a:solidFill>
                    <a:latin typeface="Calibri" panose="020F0502020204030204" pitchFamily="34" charset="0"/>
                    <a:cs typeface="Calibri" panose="020F0502020204030204" pitchFamily="34" charset="0"/>
                  </a:rPr>
                  <a:t>Test edges for </a:t>
                </a:r>
                <a14:m>
                  <m:oMath xmlns:m="http://schemas.openxmlformats.org/officeDocument/2006/math">
                    <m:sSub>
                      <m:sSubPr>
                        <m:ctrlPr>
                          <a:rPr lang="en-US" b="1" i="1" smtClean="0">
                            <a:solidFill>
                              <a:schemeClr val="accent2"/>
                            </a:solidFill>
                            <a:latin typeface="Cambria Math" panose="02040503050406030204" pitchFamily="18" charset="0"/>
                            <a:cs typeface="Calibri" panose="020F0502020204030204" pitchFamily="34" charset="0"/>
                          </a:rPr>
                        </m:ctrlPr>
                      </m:sSubPr>
                      <m:e>
                        <m:r>
                          <a:rPr lang="en-US" b="1" i="1" smtClean="0">
                            <a:solidFill>
                              <a:schemeClr val="accent2"/>
                            </a:solidFill>
                            <a:latin typeface="Cambria Math" panose="02040503050406030204" pitchFamily="18" charset="0"/>
                            <a:cs typeface="Calibri" panose="020F0502020204030204" pitchFamily="34" charset="0"/>
                          </a:rPr>
                          <m:t>𝒓</m:t>
                        </m:r>
                      </m:e>
                      <m:sub>
                        <m:r>
                          <a:rPr lang="en-US" b="1" i="1" smtClean="0">
                            <a:solidFill>
                              <a:schemeClr val="accent2"/>
                            </a:solidFill>
                            <a:latin typeface="Cambria Math" panose="02040503050406030204" pitchFamily="18" charset="0"/>
                            <a:cs typeface="Calibri" panose="020F0502020204030204" pitchFamily="34" charset="0"/>
                          </a:rPr>
                          <m:t>𝟏</m:t>
                        </m:r>
                      </m:sub>
                    </m:sSub>
                  </m:oMath>
                </a14:m>
                <a:endParaRPr lang="en-US" b="1">
                  <a:solidFill>
                    <a:schemeClr val="accent2"/>
                  </a:solidFill>
                  <a:latin typeface="Calibri" panose="020F0502020204030204" pitchFamily="34" charset="0"/>
                  <a:cs typeface="Calibri" panose="020F0502020204030204" pitchFamily="34" charset="0"/>
                </a:endParaRPr>
              </a:p>
            </p:txBody>
          </p:sp>
        </mc:Choice>
        <mc:Fallback xmlns="">
          <p:sp>
            <p:nvSpPr>
              <p:cNvPr id="48" name="TextBox 47">
                <a:extLst>
                  <a:ext uri="{FF2B5EF4-FFF2-40B4-BE49-F238E27FC236}">
                    <a16:creationId xmlns:a16="http://schemas.microsoft.com/office/drawing/2014/main" id="{D60EF870-0FBA-4F3A-A821-89BB65511249}"/>
                  </a:ext>
                </a:extLst>
              </p:cNvPr>
              <p:cNvSpPr txBox="1">
                <a:spLocks noRot="1" noChangeAspect="1" noMove="1" noResize="1" noEditPoints="1" noAdjustHandles="1" noChangeArrowheads="1" noChangeShapeType="1" noTextEdit="1"/>
              </p:cNvSpPr>
              <p:nvPr/>
            </p:nvSpPr>
            <p:spPr>
              <a:xfrm>
                <a:off x="287001" y="3609687"/>
                <a:ext cx="3315267" cy="1200329"/>
              </a:xfrm>
              <a:prstGeom prst="rect">
                <a:avLst/>
              </a:prstGeom>
              <a:blipFill>
                <a:blip r:embed="rId3"/>
                <a:stretch>
                  <a:fillRect l="-1093" t="-1485" b="-5446"/>
                </a:stretch>
              </a:blipFill>
              <a:ln w="28575">
                <a:solidFill>
                  <a:srgbClr val="CC9A97"/>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863B8FE7-417B-4BEA-B08B-14E8A4B3A3DB}"/>
                  </a:ext>
                </a:extLst>
              </p:cNvPr>
              <p:cNvSpPr txBox="1"/>
              <p:nvPr/>
            </p:nvSpPr>
            <p:spPr>
              <a:xfrm>
                <a:off x="287001" y="5477372"/>
                <a:ext cx="3369769" cy="1200329"/>
              </a:xfrm>
              <a:prstGeom prst="rect">
                <a:avLst/>
              </a:prstGeom>
              <a:noFill/>
              <a:ln w="28575">
                <a:solidFill>
                  <a:srgbClr val="CC9A97"/>
                </a:solidFill>
              </a:ln>
            </p:spPr>
            <p:txBody>
              <a:bodyPr wrap="none" rtlCol="0">
                <a:spAutoFit/>
              </a:bodyPr>
              <a:lstStyle/>
              <a:p>
                <a:r>
                  <a:rPr lang="en-US" b="1">
                    <a:solidFill>
                      <a:srgbClr val="C00000"/>
                    </a:solidFill>
                    <a:latin typeface="Calibri" panose="020F0502020204030204" pitchFamily="34" charset="0"/>
                    <a:cs typeface="Calibri" panose="020F0502020204030204" pitchFamily="34" charset="0"/>
                  </a:rPr>
                  <a:t>Training message edges for </a:t>
                </a:r>
                <a14:m>
                  <m:oMath xmlns:m="http://schemas.openxmlformats.org/officeDocument/2006/math">
                    <m:sSub>
                      <m:sSubPr>
                        <m:ctrlPr>
                          <a:rPr lang="en-US" b="1" i="1" smtClean="0">
                            <a:solidFill>
                              <a:srgbClr val="C00000"/>
                            </a:solidFill>
                            <a:latin typeface="Cambria Math" panose="02040503050406030204" pitchFamily="18" charset="0"/>
                            <a:cs typeface="Calibri" panose="020F0502020204030204" pitchFamily="34" charset="0"/>
                          </a:rPr>
                        </m:ctrlPr>
                      </m:sSubPr>
                      <m:e>
                        <m:r>
                          <a:rPr lang="en-US" b="1" i="1" smtClean="0">
                            <a:solidFill>
                              <a:srgbClr val="C00000"/>
                            </a:solidFill>
                            <a:latin typeface="Cambria Math" panose="02040503050406030204" pitchFamily="18" charset="0"/>
                            <a:cs typeface="Calibri" panose="020F0502020204030204" pitchFamily="34" charset="0"/>
                          </a:rPr>
                          <m:t>𝒓</m:t>
                        </m:r>
                      </m:e>
                      <m:sub>
                        <m:r>
                          <a:rPr lang="en-US" b="1" i="1" smtClean="0">
                            <a:solidFill>
                              <a:srgbClr val="C00000"/>
                            </a:solidFill>
                            <a:latin typeface="Cambria Math" panose="02040503050406030204" pitchFamily="18" charset="0"/>
                            <a:cs typeface="Calibri" panose="020F0502020204030204" pitchFamily="34" charset="0"/>
                          </a:rPr>
                          <m:t>𝒏</m:t>
                        </m:r>
                      </m:sub>
                    </m:sSub>
                  </m:oMath>
                </a14:m>
                <a:endParaRPr lang="en-US" b="1">
                  <a:solidFill>
                    <a:srgbClr val="C00000"/>
                  </a:solidFill>
                  <a:latin typeface="Calibri" panose="020F0502020204030204" pitchFamily="34" charset="0"/>
                  <a:cs typeface="Calibri" panose="020F0502020204030204" pitchFamily="34" charset="0"/>
                </a:endParaRPr>
              </a:p>
              <a:p>
                <a:r>
                  <a:rPr lang="en-US" b="1">
                    <a:solidFill>
                      <a:schemeClr val="accent5"/>
                    </a:solidFill>
                    <a:latin typeface="Calibri" panose="020F0502020204030204" pitchFamily="34" charset="0"/>
                    <a:cs typeface="Calibri" panose="020F0502020204030204" pitchFamily="34" charset="0"/>
                  </a:rPr>
                  <a:t>Training supervision edges for </a:t>
                </a:r>
                <a14:m>
                  <m:oMath xmlns:m="http://schemas.openxmlformats.org/officeDocument/2006/math">
                    <m:sSub>
                      <m:sSubPr>
                        <m:ctrlPr>
                          <a:rPr lang="en-US" b="1" i="1" smtClean="0">
                            <a:solidFill>
                              <a:schemeClr val="accent5"/>
                            </a:solidFill>
                            <a:latin typeface="Cambria Math" panose="02040503050406030204" pitchFamily="18" charset="0"/>
                            <a:cs typeface="Calibri" panose="020F0502020204030204" pitchFamily="34" charset="0"/>
                          </a:rPr>
                        </m:ctrlPr>
                      </m:sSubPr>
                      <m:e>
                        <m:r>
                          <a:rPr lang="en-US" b="1" i="1" smtClean="0">
                            <a:solidFill>
                              <a:schemeClr val="accent5"/>
                            </a:solidFill>
                            <a:latin typeface="Cambria Math" panose="02040503050406030204" pitchFamily="18" charset="0"/>
                            <a:cs typeface="Calibri" panose="020F0502020204030204" pitchFamily="34" charset="0"/>
                          </a:rPr>
                          <m:t>𝒓</m:t>
                        </m:r>
                      </m:e>
                      <m:sub>
                        <m:r>
                          <a:rPr lang="en-US" b="1" i="1" smtClean="0">
                            <a:solidFill>
                              <a:schemeClr val="accent5"/>
                            </a:solidFill>
                            <a:latin typeface="Cambria Math" panose="02040503050406030204" pitchFamily="18" charset="0"/>
                            <a:cs typeface="Calibri" panose="020F0502020204030204" pitchFamily="34" charset="0"/>
                          </a:rPr>
                          <m:t>𝒏</m:t>
                        </m:r>
                      </m:sub>
                    </m:sSub>
                  </m:oMath>
                </a14:m>
                <a:endParaRPr lang="en-US" b="1">
                  <a:solidFill>
                    <a:schemeClr val="accent5"/>
                  </a:solidFill>
                  <a:latin typeface="Calibri" panose="020F0502020204030204" pitchFamily="34" charset="0"/>
                  <a:cs typeface="Calibri" panose="020F0502020204030204" pitchFamily="34" charset="0"/>
                </a:endParaRPr>
              </a:p>
              <a:p>
                <a:r>
                  <a:rPr lang="en-US" b="1">
                    <a:solidFill>
                      <a:schemeClr val="accent4"/>
                    </a:solidFill>
                    <a:latin typeface="Calibri" panose="020F0502020204030204" pitchFamily="34" charset="0"/>
                    <a:cs typeface="Calibri" panose="020F0502020204030204" pitchFamily="34" charset="0"/>
                  </a:rPr>
                  <a:t>Validation edges for </a:t>
                </a:r>
                <a14:m>
                  <m:oMath xmlns:m="http://schemas.openxmlformats.org/officeDocument/2006/math">
                    <m:sSub>
                      <m:sSubPr>
                        <m:ctrlPr>
                          <a:rPr lang="en-US" b="1" i="1" smtClean="0">
                            <a:solidFill>
                              <a:schemeClr val="accent4"/>
                            </a:solidFill>
                            <a:latin typeface="Cambria Math" panose="02040503050406030204" pitchFamily="18" charset="0"/>
                            <a:cs typeface="Calibri" panose="020F0502020204030204" pitchFamily="34" charset="0"/>
                          </a:rPr>
                        </m:ctrlPr>
                      </m:sSubPr>
                      <m:e>
                        <m:r>
                          <a:rPr lang="en-US" b="1" i="1" smtClean="0">
                            <a:solidFill>
                              <a:schemeClr val="accent4"/>
                            </a:solidFill>
                            <a:latin typeface="Cambria Math" panose="02040503050406030204" pitchFamily="18" charset="0"/>
                            <a:cs typeface="Calibri" panose="020F0502020204030204" pitchFamily="34" charset="0"/>
                          </a:rPr>
                          <m:t>𝒓</m:t>
                        </m:r>
                      </m:e>
                      <m:sub>
                        <m:r>
                          <a:rPr lang="en-US" b="1" i="1" smtClean="0">
                            <a:solidFill>
                              <a:schemeClr val="accent4"/>
                            </a:solidFill>
                            <a:latin typeface="Cambria Math" panose="02040503050406030204" pitchFamily="18" charset="0"/>
                            <a:cs typeface="Calibri" panose="020F0502020204030204" pitchFamily="34" charset="0"/>
                          </a:rPr>
                          <m:t>𝒏</m:t>
                        </m:r>
                      </m:sub>
                    </m:sSub>
                  </m:oMath>
                </a14:m>
                <a:endParaRPr lang="en-US" b="1">
                  <a:solidFill>
                    <a:schemeClr val="accent4"/>
                  </a:solidFill>
                  <a:latin typeface="Calibri" panose="020F0502020204030204" pitchFamily="34" charset="0"/>
                  <a:cs typeface="Calibri" panose="020F0502020204030204" pitchFamily="34" charset="0"/>
                </a:endParaRPr>
              </a:p>
              <a:p>
                <a:r>
                  <a:rPr lang="en-US" b="1">
                    <a:solidFill>
                      <a:schemeClr val="accent2"/>
                    </a:solidFill>
                    <a:latin typeface="Calibri" panose="020F0502020204030204" pitchFamily="34" charset="0"/>
                    <a:cs typeface="Calibri" panose="020F0502020204030204" pitchFamily="34" charset="0"/>
                  </a:rPr>
                  <a:t>Test edges for </a:t>
                </a:r>
                <a14:m>
                  <m:oMath xmlns:m="http://schemas.openxmlformats.org/officeDocument/2006/math">
                    <m:sSub>
                      <m:sSubPr>
                        <m:ctrlPr>
                          <a:rPr lang="en-US" b="1" i="1" smtClean="0">
                            <a:solidFill>
                              <a:schemeClr val="accent2"/>
                            </a:solidFill>
                            <a:latin typeface="Cambria Math" panose="02040503050406030204" pitchFamily="18" charset="0"/>
                            <a:cs typeface="Calibri" panose="020F0502020204030204" pitchFamily="34" charset="0"/>
                          </a:rPr>
                        </m:ctrlPr>
                      </m:sSubPr>
                      <m:e>
                        <m:r>
                          <a:rPr lang="en-US" b="1" i="1" smtClean="0">
                            <a:solidFill>
                              <a:schemeClr val="accent2"/>
                            </a:solidFill>
                            <a:latin typeface="Cambria Math" panose="02040503050406030204" pitchFamily="18" charset="0"/>
                            <a:cs typeface="Calibri" panose="020F0502020204030204" pitchFamily="34" charset="0"/>
                          </a:rPr>
                          <m:t>𝒓</m:t>
                        </m:r>
                      </m:e>
                      <m:sub>
                        <m:r>
                          <a:rPr lang="en-US" b="1" i="1" smtClean="0">
                            <a:solidFill>
                              <a:schemeClr val="accent2"/>
                            </a:solidFill>
                            <a:latin typeface="Cambria Math" panose="02040503050406030204" pitchFamily="18" charset="0"/>
                            <a:cs typeface="Calibri" panose="020F0502020204030204" pitchFamily="34" charset="0"/>
                          </a:rPr>
                          <m:t>𝒏</m:t>
                        </m:r>
                      </m:sub>
                    </m:sSub>
                  </m:oMath>
                </a14:m>
                <a:endParaRPr lang="en-US" b="1">
                  <a:solidFill>
                    <a:schemeClr val="accent2"/>
                  </a:solidFill>
                  <a:latin typeface="Calibri" panose="020F0502020204030204" pitchFamily="34" charset="0"/>
                  <a:cs typeface="Calibri" panose="020F0502020204030204" pitchFamily="34" charset="0"/>
                </a:endParaRPr>
              </a:p>
            </p:txBody>
          </p:sp>
        </mc:Choice>
        <mc:Fallback xmlns="">
          <p:sp>
            <p:nvSpPr>
              <p:cNvPr id="49" name="TextBox 48">
                <a:extLst>
                  <a:ext uri="{FF2B5EF4-FFF2-40B4-BE49-F238E27FC236}">
                    <a16:creationId xmlns:a16="http://schemas.microsoft.com/office/drawing/2014/main" id="{863B8FE7-417B-4BEA-B08B-14E8A4B3A3DB}"/>
                  </a:ext>
                </a:extLst>
              </p:cNvPr>
              <p:cNvSpPr txBox="1">
                <a:spLocks noRot="1" noChangeAspect="1" noMove="1" noResize="1" noEditPoints="1" noAdjustHandles="1" noChangeArrowheads="1" noChangeShapeType="1" noTextEdit="1"/>
              </p:cNvSpPr>
              <p:nvPr/>
            </p:nvSpPr>
            <p:spPr>
              <a:xfrm>
                <a:off x="287001" y="5477372"/>
                <a:ext cx="3369769" cy="1200329"/>
              </a:xfrm>
              <a:prstGeom prst="rect">
                <a:avLst/>
              </a:prstGeom>
              <a:blipFill>
                <a:blip r:embed="rId4"/>
                <a:stretch>
                  <a:fillRect l="-1075" t="-1990" b="-5970"/>
                </a:stretch>
              </a:blipFill>
              <a:ln w="28575">
                <a:solidFill>
                  <a:srgbClr val="CC9A97"/>
                </a:solidFill>
              </a:ln>
            </p:spPr>
            <p:txBody>
              <a:bodyPr/>
              <a:lstStyle/>
              <a:p>
                <a:r>
                  <a:rPr lang="en-US">
                    <a:noFill/>
                  </a:rPr>
                  <a:t> </a:t>
                </a:r>
              </a:p>
            </p:txBody>
          </p:sp>
        </mc:Fallback>
      </mc:AlternateContent>
      <p:sp>
        <p:nvSpPr>
          <p:cNvPr id="12" name="TextBox 11">
            <a:extLst>
              <a:ext uri="{FF2B5EF4-FFF2-40B4-BE49-F238E27FC236}">
                <a16:creationId xmlns:a16="http://schemas.microsoft.com/office/drawing/2014/main" id="{02F0923E-5DBC-4A97-BDF5-B1AE724FD94E}"/>
              </a:ext>
            </a:extLst>
          </p:cNvPr>
          <p:cNvSpPr txBox="1"/>
          <p:nvPr/>
        </p:nvSpPr>
        <p:spPr>
          <a:xfrm rot="5400000">
            <a:off x="1646158" y="4965142"/>
            <a:ext cx="543739" cy="369332"/>
          </a:xfrm>
          <a:prstGeom prst="rect">
            <a:avLst/>
          </a:prstGeom>
          <a:noFill/>
        </p:spPr>
        <p:txBody>
          <a:bodyPr wrap="none" rtlCol="0">
            <a:spAutoFit/>
          </a:bodyPr>
          <a:lstStyle/>
          <a:p>
            <a:r>
              <a:rPr lang="en-US">
                <a:latin typeface="Arial" pitchFamily="34" charset="0"/>
                <a:cs typeface="Arial" pitchFamily="34" charset="0"/>
              </a:rPr>
              <a:t>…..</a:t>
            </a:r>
          </a:p>
        </p:txBody>
      </p:sp>
      <p:sp>
        <p:nvSpPr>
          <p:cNvPr id="14" name="TextBox 13">
            <a:extLst>
              <a:ext uri="{FF2B5EF4-FFF2-40B4-BE49-F238E27FC236}">
                <a16:creationId xmlns:a16="http://schemas.microsoft.com/office/drawing/2014/main" id="{274668E2-A595-4529-A124-227E39D000E0}"/>
              </a:ext>
            </a:extLst>
          </p:cNvPr>
          <p:cNvSpPr txBox="1"/>
          <p:nvPr/>
        </p:nvSpPr>
        <p:spPr>
          <a:xfrm>
            <a:off x="5932769" y="2835891"/>
            <a:ext cx="3005491" cy="1477328"/>
          </a:xfrm>
          <a:prstGeom prst="rect">
            <a:avLst/>
          </a:prstGeom>
          <a:noFill/>
        </p:spPr>
        <p:txBody>
          <a:bodyPr wrap="square" rtlCol="0">
            <a:spAutoFit/>
          </a:bodyPr>
          <a:lstStyle/>
          <a:p>
            <a:pPr lvl="1"/>
            <a:r>
              <a:rPr lang="en-US" sz="1800" b="1">
                <a:solidFill>
                  <a:schemeClr val="accent1">
                    <a:lumMod val="75000"/>
                  </a:schemeClr>
                </a:solidFill>
                <a:latin typeface="Calibri" panose="020F0502020204030204" pitchFamily="34" charset="0"/>
                <a:cs typeface="Calibri" panose="020F0502020204030204" pitchFamily="34" charset="0"/>
              </a:rPr>
              <a:t>In a heterogeneous graph, the homogeneous graphs formed by every single relation also have the 4 splits.</a:t>
            </a:r>
          </a:p>
        </p:txBody>
      </p:sp>
      <p:cxnSp>
        <p:nvCxnSpPr>
          <p:cNvPr id="16" name="Straight Arrow Connector 15">
            <a:extLst>
              <a:ext uri="{FF2B5EF4-FFF2-40B4-BE49-F238E27FC236}">
                <a16:creationId xmlns:a16="http://schemas.microsoft.com/office/drawing/2014/main" id="{AA0EBCD1-4AAC-4C80-9907-5F33265115BE}"/>
              </a:ext>
            </a:extLst>
          </p:cNvPr>
          <p:cNvCxnSpPr>
            <a:cxnSpLocks/>
          </p:cNvCxnSpPr>
          <p:nvPr/>
        </p:nvCxnSpPr>
        <p:spPr>
          <a:xfrm>
            <a:off x="3417501" y="3777099"/>
            <a:ext cx="2245380" cy="1106308"/>
          </a:xfrm>
          <a:prstGeom prst="straightConnector1">
            <a:avLst/>
          </a:prstGeom>
          <a:ln w="19050">
            <a:solidFill>
              <a:srgbClr val="C00000"/>
            </a:solidFill>
            <a:tailEnd type="triangle"/>
          </a:ln>
        </p:spPr>
        <p:style>
          <a:lnRef idx="1">
            <a:schemeClr val="dk1"/>
          </a:lnRef>
          <a:fillRef idx="0">
            <a:schemeClr val="dk1"/>
          </a:fillRef>
          <a:effectRef idx="0">
            <a:schemeClr val="dk1"/>
          </a:effectRef>
          <a:fontRef idx="minor">
            <a:schemeClr val="tx1"/>
          </a:fontRef>
        </p:style>
      </p:cxnSp>
      <p:cxnSp>
        <p:nvCxnSpPr>
          <p:cNvPr id="57" name="Straight Arrow Connector 56">
            <a:extLst>
              <a:ext uri="{FF2B5EF4-FFF2-40B4-BE49-F238E27FC236}">
                <a16:creationId xmlns:a16="http://schemas.microsoft.com/office/drawing/2014/main" id="{62FA3527-D88F-4C9B-91DE-12C4CC028559}"/>
              </a:ext>
            </a:extLst>
          </p:cNvPr>
          <p:cNvCxnSpPr>
            <a:cxnSpLocks/>
          </p:cNvCxnSpPr>
          <p:nvPr/>
        </p:nvCxnSpPr>
        <p:spPr>
          <a:xfrm flipV="1">
            <a:off x="3211232" y="4932207"/>
            <a:ext cx="2451649" cy="763814"/>
          </a:xfrm>
          <a:prstGeom prst="straightConnector1">
            <a:avLst/>
          </a:prstGeom>
          <a:ln w="19050">
            <a:solidFill>
              <a:srgbClr val="C00000"/>
            </a:solidFill>
            <a:tailEnd type="triangle"/>
          </a:ln>
        </p:spPr>
        <p:style>
          <a:lnRef idx="1">
            <a:schemeClr val="dk1"/>
          </a:lnRef>
          <a:fillRef idx="0">
            <a:schemeClr val="dk1"/>
          </a:fillRef>
          <a:effectRef idx="0">
            <a:schemeClr val="dk1"/>
          </a:effectRef>
          <a:fontRef idx="minor">
            <a:schemeClr val="tx1"/>
          </a:fontRef>
        </p:style>
      </p:cxnSp>
      <p:cxnSp>
        <p:nvCxnSpPr>
          <p:cNvPr id="60" name="Straight Arrow Connector 59">
            <a:extLst>
              <a:ext uri="{FF2B5EF4-FFF2-40B4-BE49-F238E27FC236}">
                <a16:creationId xmlns:a16="http://schemas.microsoft.com/office/drawing/2014/main" id="{4359D7C0-5505-4DE4-B0D6-7334F9AAEFD3}"/>
              </a:ext>
            </a:extLst>
          </p:cNvPr>
          <p:cNvCxnSpPr>
            <a:cxnSpLocks/>
          </p:cNvCxnSpPr>
          <p:nvPr/>
        </p:nvCxnSpPr>
        <p:spPr>
          <a:xfrm>
            <a:off x="3509885" y="4042456"/>
            <a:ext cx="2122518" cy="1092245"/>
          </a:xfrm>
          <a:prstGeom prst="straightConnector1">
            <a:avLst/>
          </a:prstGeom>
          <a:ln w="19050">
            <a:solidFill>
              <a:srgbClr val="E88651"/>
            </a:solidFill>
            <a:tailEnd type="triangle"/>
          </a:ln>
        </p:spPr>
        <p:style>
          <a:lnRef idx="1">
            <a:schemeClr val="dk1"/>
          </a:lnRef>
          <a:fillRef idx="0">
            <a:schemeClr val="dk1"/>
          </a:fillRef>
          <a:effectRef idx="0">
            <a:schemeClr val="dk1"/>
          </a:effectRef>
          <a:fontRef idx="minor">
            <a:schemeClr val="tx1"/>
          </a:fontRef>
        </p:style>
      </p:cxnSp>
      <p:cxnSp>
        <p:nvCxnSpPr>
          <p:cNvPr id="63" name="Straight Arrow Connector 62">
            <a:extLst>
              <a:ext uri="{FF2B5EF4-FFF2-40B4-BE49-F238E27FC236}">
                <a16:creationId xmlns:a16="http://schemas.microsoft.com/office/drawing/2014/main" id="{20E01624-3F6F-4E09-9B3E-2D90C8D47547}"/>
              </a:ext>
            </a:extLst>
          </p:cNvPr>
          <p:cNvCxnSpPr>
            <a:cxnSpLocks/>
          </p:cNvCxnSpPr>
          <p:nvPr/>
        </p:nvCxnSpPr>
        <p:spPr>
          <a:xfrm flipV="1">
            <a:off x="3529292" y="5183501"/>
            <a:ext cx="2103111" cy="746512"/>
          </a:xfrm>
          <a:prstGeom prst="straightConnector1">
            <a:avLst/>
          </a:prstGeom>
          <a:ln w="19050">
            <a:solidFill>
              <a:srgbClr val="E88651"/>
            </a:solidFill>
            <a:tailEnd type="triangle"/>
          </a:ln>
        </p:spPr>
        <p:style>
          <a:lnRef idx="1">
            <a:schemeClr val="dk1"/>
          </a:lnRef>
          <a:fillRef idx="0">
            <a:schemeClr val="dk1"/>
          </a:fillRef>
          <a:effectRef idx="0">
            <a:schemeClr val="dk1"/>
          </a:effectRef>
          <a:fontRef idx="minor">
            <a:schemeClr val="tx1"/>
          </a:fontRef>
        </p:style>
      </p:cxnSp>
      <p:cxnSp>
        <p:nvCxnSpPr>
          <p:cNvPr id="66" name="Straight Arrow Connector 65">
            <a:extLst>
              <a:ext uri="{FF2B5EF4-FFF2-40B4-BE49-F238E27FC236}">
                <a16:creationId xmlns:a16="http://schemas.microsoft.com/office/drawing/2014/main" id="{C0CD1859-6B4C-4727-88D8-F8F9ACCAF93D}"/>
              </a:ext>
            </a:extLst>
          </p:cNvPr>
          <p:cNvCxnSpPr>
            <a:cxnSpLocks/>
          </p:cNvCxnSpPr>
          <p:nvPr/>
        </p:nvCxnSpPr>
        <p:spPr>
          <a:xfrm>
            <a:off x="3479407" y="4392189"/>
            <a:ext cx="2103123" cy="1007869"/>
          </a:xfrm>
          <a:prstGeom prst="straightConnector1">
            <a:avLst/>
          </a:prstGeom>
          <a:ln w="19050">
            <a:solidFill>
              <a:srgbClr val="6BB76D"/>
            </a:solidFill>
            <a:tailEnd type="triangle"/>
          </a:ln>
        </p:spPr>
        <p:style>
          <a:lnRef idx="1">
            <a:schemeClr val="dk1"/>
          </a:lnRef>
          <a:fillRef idx="0">
            <a:schemeClr val="dk1"/>
          </a:fillRef>
          <a:effectRef idx="0">
            <a:schemeClr val="dk1"/>
          </a:effectRef>
          <a:fontRef idx="minor">
            <a:schemeClr val="tx1"/>
          </a:fontRef>
        </p:style>
      </p:cxnSp>
      <p:cxnSp>
        <p:nvCxnSpPr>
          <p:cNvPr id="70" name="Straight Arrow Connector 69">
            <a:extLst>
              <a:ext uri="{FF2B5EF4-FFF2-40B4-BE49-F238E27FC236}">
                <a16:creationId xmlns:a16="http://schemas.microsoft.com/office/drawing/2014/main" id="{A4AC09BC-8684-44F9-A531-5326FEF8452B}"/>
              </a:ext>
            </a:extLst>
          </p:cNvPr>
          <p:cNvCxnSpPr>
            <a:cxnSpLocks/>
          </p:cNvCxnSpPr>
          <p:nvPr/>
        </p:nvCxnSpPr>
        <p:spPr>
          <a:xfrm flipV="1">
            <a:off x="3490658" y="5448858"/>
            <a:ext cx="2141745" cy="788301"/>
          </a:xfrm>
          <a:prstGeom prst="straightConnector1">
            <a:avLst/>
          </a:prstGeom>
          <a:ln w="19050">
            <a:solidFill>
              <a:srgbClr val="6BB76D"/>
            </a:solidFill>
            <a:tailEnd type="triangle"/>
          </a:ln>
        </p:spPr>
        <p:style>
          <a:lnRef idx="1">
            <a:schemeClr val="dk1"/>
          </a:lnRef>
          <a:fillRef idx="0">
            <a:schemeClr val="dk1"/>
          </a:fillRef>
          <a:effectRef idx="0">
            <a:schemeClr val="dk1"/>
          </a:effectRef>
          <a:fontRef idx="minor">
            <a:schemeClr val="tx1"/>
          </a:fontRef>
        </p:style>
      </p:cxnSp>
      <p:cxnSp>
        <p:nvCxnSpPr>
          <p:cNvPr id="73" name="Straight Arrow Connector 72">
            <a:extLst>
              <a:ext uri="{FF2B5EF4-FFF2-40B4-BE49-F238E27FC236}">
                <a16:creationId xmlns:a16="http://schemas.microsoft.com/office/drawing/2014/main" id="{C83528BA-349B-4A14-9234-9308AEC30532}"/>
              </a:ext>
            </a:extLst>
          </p:cNvPr>
          <p:cNvCxnSpPr>
            <a:cxnSpLocks/>
          </p:cNvCxnSpPr>
          <p:nvPr/>
        </p:nvCxnSpPr>
        <p:spPr>
          <a:xfrm>
            <a:off x="3509885" y="4697386"/>
            <a:ext cx="2134551" cy="1014928"/>
          </a:xfrm>
          <a:prstGeom prst="straightConnector1">
            <a:avLst/>
          </a:prstGeom>
          <a:ln w="19050">
            <a:solidFill>
              <a:srgbClr val="60B5CC"/>
            </a:solidFill>
            <a:tailEnd type="triangle"/>
          </a:ln>
        </p:spPr>
        <p:style>
          <a:lnRef idx="1">
            <a:schemeClr val="dk1"/>
          </a:lnRef>
          <a:fillRef idx="0">
            <a:schemeClr val="dk1"/>
          </a:fillRef>
          <a:effectRef idx="0">
            <a:schemeClr val="dk1"/>
          </a:effectRef>
          <a:fontRef idx="minor">
            <a:schemeClr val="tx1"/>
          </a:fontRef>
        </p:style>
      </p:cxnSp>
      <p:cxnSp>
        <p:nvCxnSpPr>
          <p:cNvPr id="79" name="Straight Arrow Connector 78">
            <a:extLst>
              <a:ext uri="{FF2B5EF4-FFF2-40B4-BE49-F238E27FC236}">
                <a16:creationId xmlns:a16="http://schemas.microsoft.com/office/drawing/2014/main" id="{A2E013A7-2D0E-477C-AC0B-293F67B1CDF8}"/>
              </a:ext>
            </a:extLst>
          </p:cNvPr>
          <p:cNvCxnSpPr>
            <a:cxnSpLocks/>
          </p:cNvCxnSpPr>
          <p:nvPr/>
        </p:nvCxnSpPr>
        <p:spPr>
          <a:xfrm flipV="1">
            <a:off x="3509885" y="5744821"/>
            <a:ext cx="2122518" cy="817169"/>
          </a:xfrm>
          <a:prstGeom prst="straightConnector1">
            <a:avLst/>
          </a:prstGeom>
          <a:ln w="19050">
            <a:solidFill>
              <a:srgbClr val="60B5CC"/>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264328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D4435-C67E-4D9E-BA10-C286D7FA27DD}"/>
              </a:ext>
            </a:extLst>
          </p:cNvPr>
          <p:cNvSpPr>
            <a:spLocks noGrp="1"/>
          </p:cNvSpPr>
          <p:nvPr>
            <p:ph type="title"/>
          </p:nvPr>
        </p:nvSpPr>
        <p:spPr/>
        <p:txBody>
          <a:bodyPr/>
          <a:lstStyle/>
          <a:p>
            <a:r>
              <a:rPr lang="en-US"/>
              <a:t>RGCN for Link Prediction (1)</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5AE07E93-345B-4AAC-91E5-36EC7997B109}"/>
                  </a:ext>
                </a:extLst>
              </p:cNvPr>
              <p:cNvSpPr>
                <a:spLocks noGrp="1"/>
              </p:cNvSpPr>
              <p:nvPr>
                <p:ph idx="1"/>
              </p:nvPr>
            </p:nvSpPr>
            <p:spPr>
              <a:xfrm>
                <a:off x="457200" y="1295400"/>
                <a:ext cx="8229600" cy="2714067"/>
              </a:xfrm>
            </p:spPr>
            <p:txBody>
              <a:bodyPr>
                <a:normAutofit fontScale="92500" lnSpcReduction="20000"/>
              </a:bodyPr>
              <a:lstStyle/>
              <a:p>
                <a:r>
                  <a:rPr lang="en-US" b="1" dirty="0"/>
                  <a:t>Assume </a:t>
                </a:r>
                <a14:m>
                  <m:oMath xmlns:m="http://schemas.openxmlformats.org/officeDocument/2006/math">
                    <m:d>
                      <m:dPr>
                        <m:ctrlPr>
                          <a:rPr lang="en-US" b="1" i="1" smtClean="0">
                            <a:solidFill>
                              <a:schemeClr val="tx1"/>
                            </a:solidFill>
                            <a:latin typeface="Cambria Math" panose="02040503050406030204" pitchFamily="18" charset="0"/>
                          </a:rPr>
                        </m:ctrlPr>
                      </m:dPr>
                      <m:e>
                        <m:r>
                          <a:rPr lang="en-US" b="1" i="1">
                            <a:solidFill>
                              <a:srgbClr val="7030A0"/>
                            </a:solidFill>
                            <a:latin typeface="Cambria Math" panose="02040503050406030204" pitchFamily="18" charset="0"/>
                          </a:rPr>
                          <m:t>𝑬</m:t>
                        </m:r>
                        <m:r>
                          <a:rPr lang="en-US" b="1" i="1">
                            <a:latin typeface="Cambria Math" panose="02040503050406030204" pitchFamily="18" charset="0"/>
                          </a:rPr>
                          <m:t>,</m:t>
                        </m:r>
                        <m:sSub>
                          <m:sSubPr>
                            <m:ctrlPr>
                              <a:rPr lang="en-US" b="1" i="1" smtClean="0">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𝒓</m:t>
                            </m:r>
                          </m:e>
                          <m:sub>
                            <m:r>
                              <a:rPr lang="en-US" b="1" i="1" smtClean="0">
                                <a:solidFill>
                                  <a:schemeClr val="accent1"/>
                                </a:solidFill>
                                <a:latin typeface="Cambria Math" panose="02040503050406030204" pitchFamily="18" charset="0"/>
                              </a:rPr>
                              <m:t>𝟑</m:t>
                            </m:r>
                          </m:sub>
                        </m:sSub>
                        <m:r>
                          <a:rPr lang="en-US" b="1" i="1">
                            <a:latin typeface="Cambria Math" panose="02040503050406030204" pitchFamily="18" charset="0"/>
                          </a:rPr>
                          <m:t>,</m:t>
                        </m:r>
                        <m:r>
                          <a:rPr lang="en-US" b="1" i="1">
                            <a:solidFill>
                              <a:schemeClr val="accent1">
                                <a:lumMod val="50000"/>
                              </a:schemeClr>
                            </a:solidFill>
                            <a:latin typeface="Cambria Math" panose="02040503050406030204" pitchFamily="18" charset="0"/>
                          </a:rPr>
                          <m:t>𝑨</m:t>
                        </m:r>
                      </m:e>
                    </m:d>
                  </m:oMath>
                </a14:m>
                <a:r>
                  <a:rPr lang="en-US" b="1" dirty="0"/>
                  <a:t> is </a:t>
                </a:r>
                <a:r>
                  <a:rPr lang="en-US" b="1" dirty="0">
                    <a:solidFill>
                      <a:schemeClr val="accent5"/>
                    </a:solidFill>
                  </a:rPr>
                  <a:t>training supervision edge, </a:t>
                </a:r>
                <a:r>
                  <a:rPr lang="en-US" b="1" dirty="0"/>
                  <a:t>all the other edges are </a:t>
                </a:r>
                <a:r>
                  <a:rPr lang="en-US" b="1" dirty="0">
                    <a:solidFill>
                      <a:srgbClr val="C00000"/>
                    </a:solidFill>
                  </a:rPr>
                  <a:t>training message edges</a:t>
                </a:r>
                <a:endParaRPr lang="en-US" b="1" dirty="0"/>
              </a:p>
              <a:p>
                <a:r>
                  <a:rPr lang="en-US" b="1" dirty="0"/>
                  <a:t>Use </a:t>
                </a:r>
                <a:r>
                  <a:rPr lang="en-US" b="1" dirty="0">
                    <a:solidFill>
                      <a:srgbClr val="00B050"/>
                    </a:solidFill>
                  </a:rPr>
                  <a:t>RGCN</a:t>
                </a:r>
                <a:r>
                  <a:rPr lang="en-US" b="1" dirty="0"/>
                  <a:t> to score </a:t>
                </a:r>
                <a14:m>
                  <m:oMath xmlns:m="http://schemas.openxmlformats.org/officeDocument/2006/math">
                    <m:d>
                      <m:dPr>
                        <m:ctrlPr>
                          <a:rPr lang="en-US" b="1" i="1" smtClean="0">
                            <a:solidFill>
                              <a:schemeClr val="tx1"/>
                            </a:solidFill>
                            <a:latin typeface="Cambria Math" panose="02040503050406030204" pitchFamily="18" charset="0"/>
                          </a:rPr>
                        </m:ctrlPr>
                      </m:dPr>
                      <m:e>
                        <m:r>
                          <a:rPr lang="en-US" b="1" i="1">
                            <a:solidFill>
                              <a:srgbClr val="7030A0"/>
                            </a:solidFill>
                            <a:latin typeface="Cambria Math" panose="02040503050406030204" pitchFamily="18" charset="0"/>
                          </a:rPr>
                          <m:t>𝑬</m:t>
                        </m:r>
                        <m:r>
                          <a:rPr lang="en-US" b="1" i="1">
                            <a:latin typeface="Cambria Math" panose="02040503050406030204" pitchFamily="18" charset="0"/>
                          </a:rPr>
                          <m:t>,</m:t>
                        </m:r>
                        <m:sSub>
                          <m:sSubPr>
                            <m:ctrlPr>
                              <a:rPr lang="en-US" b="1" i="1">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𝒓</m:t>
                            </m:r>
                          </m:e>
                          <m:sub>
                            <m:r>
                              <a:rPr lang="en-US" b="1" i="1">
                                <a:solidFill>
                                  <a:schemeClr val="accent1"/>
                                </a:solidFill>
                                <a:latin typeface="Cambria Math" panose="02040503050406030204" pitchFamily="18" charset="0"/>
                              </a:rPr>
                              <m:t>𝟑</m:t>
                            </m:r>
                          </m:sub>
                        </m:sSub>
                        <m:r>
                          <a:rPr lang="en-US" b="1" i="1">
                            <a:latin typeface="Cambria Math" panose="02040503050406030204" pitchFamily="18" charset="0"/>
                          </a:rPr>
                          <m:t>,</m:t>
                        </m:r>
                        <m:r>
                          <a:rPr lang="en-US" b="1" i="1">
                            <a:solidFill>
                              <a:schemeClr val="accent1">
                                <a:lumMod val="50000"/>
                              </a:schemeClr>
                            </a:solidFill>
                            <a:latin typeface="Cambria Math" panose="02040503050406030204" pitchFamily="18" charset="0"/>
                          </a:rPr>
                          <m:t>𝑨</m:t>
                        </m:r>
                      </m:e>
                    </m:d>
                  </m:oMath>
                </a14:m>
                <a:r>
                  <a:rPr lang="en-US" b="1" dirty="0"/>
                  <a:t>! </a:t>
                </a:r>
              </a:p>
              <a:p>
                <a:pPr lvl="1"/>
                <a:r>
                  <a:rPr lang="en-US" dirty="0"/>
                  <a:t>Take the final layer of </a:t>
                </a:r>
                <a14:m>
                  <m:oMath xmlns:m="http://schemas.openxmlformats.org/officeDocument/2006/math">
                    <m:r>
                      <a:rPr lang="en-US" b="0" i="1" smtClean="0">
                        <a:latin typeface="Cambria Math" panose="02040503050406030204" pitchFamily="18" charset="0"/>
                      </a:rPr>
                      <m:t>𝐸</m:t>
                    </m:r>
                  </m:oMath>
                </a14:m>
                <a:r>
                  <a:rPr lang="en-US" dirty="0"/>
                  <a:t> and </a:t>
                </a:r>
                <a14:m>
                  <m:oMath xmlns:m="http://schemas.openxmlformats.org/officeDocument/2006/math">
                    <m:r>
                      <a:rPr lang="en-US" b="0" i="1" smtClean="0">
                        <a:latin typeface="Cambria Math" panose="02040503050406030204" pitchFamily="18" charset="0"/>
                      </a:rPr>
                      <m:t>𝐴</m:t>
                    </m:r>
                  </m:oMath>
                </a14:m>
                <a:r>
                  <a:rPr lang="en-US" dirty="0"/>
                  <a:t>: </a:t>
                </a:r>
                <a14:m>
                  <m:oMath xmlns:m="http://schemas.openxmlformats.org/officeDocument/2006/math">
                    <m:sSubSup>
                      <m:sSubSupPr>
                        <m:ctrlPr>
                          <a:rPr lang="en-US" b="0" i="1" smtClean="0">
                            <a:latin typeface="Cambria Math" panose="02040503050406030204" pitchFamily="18" charset="0"/>
                          </a:rPr>
                        </m:ctrlPr>
                      </m:sSubSupPr>
                      <m:e>
                        <m:r>
                          <a:rPr lang="en-US" b="1" i="0" smtClean="0">
                            <a:latin typeface="Cambria Math" panose="02040503050406030204" pitchFamily="18" charset="0"/>
                          </a:rPr>
                          <m:t>𝐡</m:t>
                        </m:r>
                      </m:e>
                      <m:sub>
                        <m:r>
                          <a:rPr lang="en-US" b="0" i="1" smtClean="0">
                            <a:latin typeface="Cambria Math" panose="02040503050406030204" pitchFamily="18" charset="0"/>
                          </a:rPr>
                          <m:t>𝐸</m:t>
                        </m:r>
                      </m:sub>
                      <m:sup>
                        <m:d>
                          <m:dPr>
                            <m:ctrlPr>
                              <a:rPr lang="en-US" b="0" i="1" smtClean="0">
                                <a:latin typeface="Cambria Math" panose="02040503050406030204" pitchFamily="18" charset="0"/>
                              </a:rPr>
                            </m:ctrlPr>
                          </m:dPr>
                          <m:e>
                            <m:r>
                              <a:rPr lang="en-US" b="0" i="1" smtClean="0">
                                <a:latin typeface="Cambria Math" panose="02040503050406030204" pitchFamily="18" charset="0"/>
                              </a:rPr>
                              <m:t>𝐿</m:t>
                            </m:r>
                          </m:e>
                        </m:d>
                      </m:sup>
                    </m:sSubSup>
                  </m:oMath>
                </a14:m>
                <a:r>
                  <a:rPr lang="en-US" dirty="0"/>
                  <a:t> and </a:t>
                </a:r>
                <a14:m>
                  <m:oMath xmlns:m="http://schemas.openxmlformats.org/officeDocument/2006/math">
                    <m:sSubSup>
                      <m:sSubSupPr>
                        <m:ctrlPr>
                          <a:rPr lang="en-US" b="0" i="1" smtClean="0">
                            <a:latin typeface="Cambria Math" panose="02040503050406030204" pitchFamily="18" charset="0"/>
                          </a:rPr>
                        </m:ctrlPr>
                      </m:sSubSupPr>
                      <m:e>
                        <m:r>
                          <a:rPr lang="en-US" b="1" i="0" smtClean="0">
                            <a:latin typeface="Cambria Math" panose="02040503050406030204" pitchFamily="18" charset="0"/>
                          </a:rPr>
                          <m:t>𝐡</m:t>
                        </m:r>
                      </m:e>
                      <m:sub>
                        <m:r>
                          <a:rPr lang="en-US" b="0" i="1" smtClean="0">
                            <a:latin typeface="Cambria Math" panose="02040503050406030204" pitchFamily="18" charset="0"/>
                          </a:rPr>
                          <m:t>𝐴</m:t>
                        </m:r>
                      </m:sub>
                      <m:sup>
                        <m:r>
                          <a:rPr lang="en-US" b="0" i="1" smtClean="0">
                            <a:latin typeface="Cambria Math" panose="02040503050406030204" pitchFamily="18" charset="0"/>
                          </a:rPr>
                          <m:t>(</m:t>
                        </m:r>
                        <m:r>
                          <a:rPr lang="en-US" b="0" i="1" smtClean="0">
                            <a:latin typeface="Cambria Math" panose="02040503050406030204" pitchFamily="18" charset="0"/>
                          </a:rPr>
                          <m:t>𝐿</m:t>
                        </m:r>
                        <m:r>
                          <a:rPr lang="en-US" b="0" i="1" smtClean="0">
                            <a:latin typeface="Cambria Math" panose="02040503050406030204" pitchFamily="18" charset="0"/>
                          </a:rPr>
                          <m:t>)</m:t>
                        </m:r>
                      </m:sup>
                    </m:sSub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i="1">
                            <a:latin typeface="Cambria Math" panose="02040503050406030204" pitchFamily="18" charset="0"/>
                          </a:rPr>
                          <m:t>ℝ</m:t>
                        </m:r>
                      </m:e>
                      <m:sup>
                        <m:r>
                          <a:rPr lang="en-US" b="0" i="1" smtClean="0">
                            <a:latin typeface="Cambria Math" panose="02040503050406030204" pitchFamily="18" charset="0"/>
                          </a:rPr>
                          <m:t>𝑑</m:t>
                        </m:r>
                      </m:sup>
                    </m:sSup>
                  </m:oMath>
                </a14:m>
                <a:endParaRPr lang="en-US" dirty="0"/>
              </a:p>
              <a:p>
                <a:pPr lvl="1"/>
                <a:r>
                  <a:rPr lang="en-US" dirty="0"/>
                  <a:t>Relation-specific score function </a:t>
                </a:r>
                <a14:m>
                  <m:oMath xmlns:m="http://schemas.openxmlformats.org/officeDocument/2006/math">
                    <m:sSub>
                      <m:sSubPr>
                        <m:ctrlPr>
                          <a:rPr lang="en-US" b="0" i="1" smtClean="0">
                            <a:solidFill>
                              <a:srgbClr val="0000FF"/>
                            </a:solidFill>
                            <a:latin typeface="Cambria Math" panose="02040503050406030204" pitchFamily="18" charset="0"/>
                          </a:rPr>
                        </m:ctrlPr>
                      </m:sSubPr>
                      <m:e>
                        <m:r>
                          <a:rPr lang="en-US" b="0" i="1" smtClean="0">
                            <a:solidFill>
                              <a:srgbClr val="0000FF"/>
                            </a:solidFill>
                            <a:latin typeface="Cambria Math" panose="02040503050406030204" pitchFamily="18" charset="0"/>
                          </a:rPr>
                          <m:t>𝑓</m:t>
                        </m:r>
                      </m:e>
                      <m:sub>
                        <m:r>
                          <a:rPr lang="en-US" b="0" i="1" smtClean="0">
                            <a:solidFill>
                              <a:srgbClr val="0000FF"/>
                            </a:solidFill>
                            <a:latin typeface="Cambria Math" panose="02040503050406030204" pitchFamily="18" charset="0"/>
                          </a:rPr>
                          <m:t>𝑟</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i="1">
                            <a:latin typeface="Cambria Math" panose="02040503050406030204" pitchFamily="18" charset="0"/>
                          </a:rPr>
                          <m:t>ℝ</m:t>
                        </m:r>
                      </m:e>
                      <m:sup>
                        <m:r>
                          <a:rPr lang="en-US" b="0" i="1" smtClean="0">
                            <a:latin typeface="Cambria Math" panose="02040503050406030204" pitchFamily="18" charset="0"/>
                          </a:rPr>
                          <m:t>𝑑</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i="1">
                            <a:latin typeface="Cambria Math" panose="02040503050406030204" pitchFamily="18" charset="0"/>
                          </a:rPr>
                          <m:t>ℝ</m:t>
                        </m:r>
                      </m:e>
                      <m:sup>
                        <m:r>
                          <a:rPr lang="en-US" b="0" i="1" smtClean="0">
                            <a:latin typeface="Cambria Math" panose="02040503050406030204" pitchFamily="18" charset="0"/>
                          </a:rPr>
                          <m:t>𝑑</m:t>
                        </m:r>
                      </m:sup>
                    </m:sSup>
                    <m:r>
                      <a:rPr lang="en-US" b="0" i="1" smtClean="0">
                        <a:latin typeface="Cambria Math" panose="02040503050406030204" pitchFamily="18" charset="0"/>
                      </a:rPr>
                      <m:t>→</m:t>
                    </m:r>
                    <m:r>
                      <a:rPr lang="en-US" i="1">
                        <a:latin typeface="Cambria Math" panose="02040503050406030204" pitchFamily="18" charset="0"/>
                      </a:rPr>
                      <m:t>ℝ</m:t>
                    </m:r>
                  </m:oMath>
                </a14:m>
                <a:endParaRPr lang="en-US" dirty="0"/>
              </a:p>
              <a:p>
                <a:pPr lvl="2"/>
                <a:r>
                  <a:rPr lang="en-US" dirty="0"/>
                  <a:t>One example </a:t>
                </a:r>
                <a14:m>
                  <m:oMath xmlns:m="http://schemas.openxmlformats.org/officeDocument/2006/math">
                    <m:sSub>
                      <m:sSubPr>
                        <m:ctrlPr>
                          <a:rPr lang="en-US" b="0" i="1" smtClean="0">
                            <a:solidFill>
                              <a:srgbClr val="0000FF"/>
                            </a:solidFill>
                            <a:latin typeface="Cambria Math" panose="02040503050406030204" pitchFamily="18" charset="0"/>
                          </a:rPr>
                        </m:ctrlPr>
                      </m:sSubPr>
                      <m:e>
                        <m:r>
                          <a:rPr lang="en-US" b="0" i="1" smtClean="0">
                            <a:solidFill>
                              <a:srgbClr val="0000FF"/>
                            </a:solidFill>
                            <a:latin typeface="Cambria Math" panose="02040503050406030204" pitchFamily="18" charset="0"/>
                          </a:rPr>
                          <m:t>𝑓</m:t>
                        </m:r>
                      </m:e>
                      <m:sub>
                        <m:sSub>
                          <m:sSubPr>
                            <m:ctrlPr>
                              <a:rPr lang="en-US" b="0" i="1" smtClean="0">
                                <a:solidFill>
                                  <a:srgbClr val="0000FF"/>
                                </a:solidFill>
                                <a:latin typeface="Cambria Math" panose="02040503050406030204" pitchFamily="18" charset="0"/>
                              </a:rPr>
                            </m:ctrlPr>
                          </m:sSubPr>
                          <m:e>
                            <m:r>
                              <a:rPr lang="en-US" b="0" i="1" smtClean="0">
                                <a:solidFill>
                                  <a:srgbClr val="0000FF"/>
                                </a:solidFill>
                                <a:latin typeface="Cambria Math" panose="02040503050406030204" pitchFamily="18" charset="0"/>
                              </a:rPr>
                              <m:t>𝑟</m:t>
                            </m:r>
                          </m:e>
                          <m:sub>
                            <m:r>
                              <a:rPr lang="en-US" b="0" i="1" smtClean="0">
                                <a:solidFill>
                                  <a:srgbClr val="0000FF"/>
                                </a:solidFill>
                                <a:latin typeface="Cambria Math" panose="02040503050406030204" pitchFamily="18" charset="0"/>
                              </a:rPr>
                              <m:t>3</m:t>
                            </m:r>
                          </m:sub>
                        </m:sSub>
                      </m:sub>
                    </m:sSub>
                    <m:d>
                      <m:dPr>
                        <m:ctrlPr>
                          <a:rPr lang="en-US" b="0" i="1" smtClean="0">
                            <a:latin typeface="Cambria Math" panose="02040503050406030204" pitchFamily="18" charset="0"/>
                          </a:rPr>
                        </m:ctrlPr>
                      </m:dPr>
                      <m:e>
                        <m:sSubSup>
                          <m:sSubSupPr>
                            <m:ctrlPr>
                              <a:rPr lang="en-US" i="1">
                                <a:latin typeface="Cambria Math" panose="02040503050406030204" pitchFamily="18" charset="0"/>
                              </a:rPr>
                            </m:ctrlPr>
                          </m:sSubSupPr>
                          <m:e>
                            <m:r>
                              <a:rPr lang="en-US" b="1">
                                <a:latin typeface="Cambria Math" panose="02040503050406030204" pitchFamily="18" charset="0"/>
                              </a:rPr>
                              <m:t>𝐡</m:t>
                            </m:r>
                          </m:e>
                          <m:sub>
                            <m:r>
                              <a:rPr lang="en-US" i="1">
                                <a:latin typeface="Cambria Math" panose="02040503050406030204" pitchFamily="18" charset="0"/>
                              </a:rPr>
                              <m:t>𝐸</m:t>
                            </m:r>
                          </m:sub>
                          <m:sup>
                            <m:r>
                              <a:rPr lang="en-US" b="0" i="1" smtClean="0">
                                <a:latin typeface="Cambria Math" panose="02040503050406030204" pitchFamily="18" charset="0"/>
                              </a:rPr>
                              <m:t> </m:t>
                            </m:r>
                          </m:sup>
                        </m:sSubSup>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b="1">
                                <a:latin typeface="Cambria Math" panose="02040503050406030204" pitchFamily="18" charset="0"/>
                              </a:rPr>
                              <m:t>𝐡</m:t>
                            </m:r>
                          </m:e>
                          <m:sub>
                            <m:r>
                              <a:rPr lang="en-US" i="1">
                                <a:latin typeface="Cambria Math" panose="02040503050406030204" pitchFamily="18" charset="0"/>
                              </a:rPr>
                              <m:t>𝐴</m:t>
                            </m:r>
                          </m:sub>
                          <m:sup>
                            <m:r>
                              <a:rPr lang="en-US" b="0" i="1" smtClean="0">
                                <a:latin typeface="Cambria Math" panose="02040503050406030204" pitchFamily="18" charset="0"/>
                              </a:rPr>
                              <m:t> </m:t>
                            </m:r>
                          </m:sup>
                        </m:sSubSup>
                      </m:e>
                    </m:d>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b="1">
                            <a:latin typeface="Cambria Math" panose="02040503050406030204" pitchFamily="18" charset="0"/>
                          </a:rPr>
                          <m:t>𝐡</m:t>
                        </m:r>
                      </m:e>
                      <m:sub>
                        <m:r>
                          <a:rPr lang="en-US" b="0" i="1" smtClean="0">
                            <a:latin typeface="Cambria Math" panose="02040503050406030204" pitchFamily="18" charset="0"/>
                          </a:rPr>
                          <m:t>𝐸</m:t>
                        </m:r>
                      </m:sub>
                      <m:sup>
                        <m:r>
                          <a:rPr lang="en-US" b="0" i="1" smtClean="0">
                            <a:latin typeface="Cambria Math" panose="02040503050406030204" pitchFamily="18" charset="0"/>
                          </a:rPr>
                          <m:t>𝑇</m:t>
                        </m:r>
                      </m:sup>
                    </m:sSubSup>
                    <m:sSub>
                      <m:sSubPr>
                        <m:ctrlPr>
                          <a:rPr lang="en-US" b="0" i="1" smtClean="0">
                            <a:solidFill>
                              <a:srgbClr val="0000FF"/>
                            </a:solidFill>
                            <a:latin typeface="Cambria Math" panose="02040503050406030204" pitchFamily="18" charset="0"/>
                          </a:rPr>
                        </m:ctrlPr>
                      </m:sSubPr>
                      <m:e>
                        <m:r>
                          <a:rPr lang="en-US" b="1" i="0" smtClean="0">
                            <a:solidFill>
                              <a:srgbClr val="0000FF"/>
                            </a:solidFill>
                            <a:latin typeface="Cambria Math" panose="02040503050406030204" pitchFamily="18" charset="0"/>
                          </a:rPr>
                          <m:t>𝐖</m:t>
                        </m:r>
                      </m:e>
                      <m:sub>
                        <m:sSub>
                          <m:sSubPr>
                            <m:ctrlPr>
                              <a:rPr lang="en-US" b="0" i="1" smtClean="0">
                                <a:solidFill>
                                  <a:srgbClr val="0000FF"/>
                                </a:solidFill>
                                <a:latin typeface="Cambria Math" panose="02040503050406030204" pitchFamily="18" charset="0"/>
                              </a:rPr>
                            </m:ctrlPr>
                          </m:sSubPr>
                          <m:e>
                            <m:r>
                              <a:rPr lang="en-US" b="0" i="1" smtClean="0">
                                <a:solidFill>
                                  <a:srgbClr val="0000FF"/>
                                </a:solidFill>
                                <a:latin typeface="Cambria Math" panose="02040503050406030204" pitchFamily="18" charset="0"/>
                              </a:rPr>
                              <m:t>𝑟</m:t>
                            </m:r>
                          </m:e>
                          <m:sub>
                            <m:r>
                              <a:rPr lang="en-US" b="0" i="1" smtClean="0">
                                <a:solidFill>
                                  <a:srgbClr val="0000FF"/>
                                </a:solidFill>
                                <a:latin typeface="Cambria Math" panose="02040503050406030204" pitchFamily="18" charset="0"/>
                              </a:rPr>
                              <m:t>3</m:t>
                            </m:r>
                          </m:sub>
                        </m:sSub>
                      </m:sub>
                    </m:sSub>
                    <m:sSubSup>
                      <m:sSubSupPr>
                        <m:ctrlPr>
                          <a:rPr lang="en-US" i="1">
                            <a:latin typeface="Cambria Math" panose="02040503050406030204" pitchFamily="18" charset="0"/>
                          </a:rPr>
                        </m:ctrlPr>
                      </m:sSubSupPr>
                      <m:e>
                        <m:r>
                          <a:rPr lang="en-US" b="1">
                            <a:latin typeface="Cambria Math" panose="02040503050406030204" pitchFamily="18" charset="0"/>
                          </a:rPr>
                          <m:t>𝐡</m:t>
                        </m:r>
                      </m:e>
                      <m:sub>
                        <m:r>
                          <a:rPr lang="en-US" i="1">
                            <a:latin typeface="Cambria Math" panose="02040503050406030204" pitchFamily="18" charset="0"/>
                          </a:rPr>
                          <m:t>𝐴</m:t>
                        </m:r>
                      </m:sub>
                      <m:sup>
                        <m:r>
                          <a:rPr lang="en-US" b="0" i="1" smtClean="0">
                            <a:latin typeface="Cambria Math" panose="02040503050406030204" pitchFamily="18" charset="0"/>
                          </a:rPr>
                          <m:t> </m:t>
                        </m:r>
                      </m:sup>
                    </m:sSubSup>
                  </m:oMath>
                </a14:m>
                <a:r>
                  <a:rPr lang="en-US" dirty="0"/>
                  <a:t>, </a:t>
                </a:r>
                <a14:m>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𝐖</m:t>
                        </m:r>
                      </m:e>
                      <m:sub>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3</m:t>
                            </m:r>
                          </m:sub>
                        </m:sSub>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i="1">
                            <a:latin typeface="Cambria Math" panose="02040503050406030204" pitchFamily="18" charset="0"/>
                          </a:rPr>
                          <m:t>ℝ</m:t>
                        </m:r>
                      </m:e>
                      <m:sup>
                        <m:r>
                          <a:rPr lang="en-US" b="0" i="1" smtClean="0">
                            <a:latin typeface="Cambria Math" panose="02040503050406030204" pitchFamily="18" charset="0"/>
                          </a:rPr>
                          <m:t>𝑑</m:t>
                        </m:r>
                        <m:r>
                          <a:rPr lang="en-US" b="0" i="1" smtClean="0">
                            <a:latin typeface="Cambria Math" panose="02040503050406030204" pitchFamily="18" charset="0"/>
                          </a:rPr>
                          <m:t>×</m:t>
                        </m:r>
                        <m:r>
                          <a:rPr lang="en-US" b="0" i="1" smtClean="0">
                            <a:latin typeface="Cambria Math" panose="02040503050406030204" pitchFamily="18" charset="0"/>
                          </a:rPr>
                          <m:t>𝑑</m:t>
                        </m:r>
                      </m:sup>
                    </m:sSup>
                  </m:oMath>
                </a14:m>
                <a:endParaRPr lang="en-US" dirty="0"/>
              </a:p>
            </p:txBody>
          </p:sp>
        </mc:Choice>
        <mc:Fallback>
          <p:sp>
            <p:nvSpPr>
              <p:cNvPr id="3" name="Content Placeholder 2">
                <a:extLst>
                  <a:ext uri="{FF2B5EF4-FFF2-40B4-BE49-F238E27FC236}">
                    <a16:creationId xmlns:a16="http://schemas.microsoft.com/office/drawing/2014/main" id="{5AE07E93-345B-4AAC-91E5-36EC7997B109}"/>
                  </a:ext>
                </a:extLst>
              </p:cNvPr>
              <p:cNvSpPr>
                <a:spLocks noGrp="1" noRot="1" noChangeAspect="1" noMove="1" noResize="1" noEditPoints="1" noAdjustHandles="1" noChangeArrowheads="1" noChangeShapeType="1" noTextEdit="1"/>
              </p:cNvSpPr>
              <p:nvPr>
                <p:ph idx="1"/>
              </p:nvPr>
            </p:nvSpPr>
            <p:spPr>
              <a:xfrm>
                <a:off x="457200" y="1295400"/>
                <a:ext cx="8229600" cy="2714067"/>
              </a:xfrm>
              <a:blipFill>
                <a:blip r:embed="rId3"/>
                <a:stretch>
                  <a:fillRect t="-3738"/>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6CE660B9-B624-4B3C-8879-BDCBC41C1479}"/>
              </a:ext>
            </a:extLst>
          </p:cNvPr>
          <p:cNvSpPr>
            <a:spLocks noGrp="1"/>
          </p:cNvSpPr>
          <p:nvPr>
            <p:ph type="dt" sz="half" idx="10"/>
          </p:nvPr>
        </p:nvSpPr>
        <p:spPr/>
        <p:txBody>
          <a:bodyPr/>
          <a:lstStyle/>
          <a:p>
            <a:fld id="{8668109C-DBB1-0C40-BB7C-3AE0A686B461}" type="datetime1">
              <a:rPr lang="en-US" smtClean="0"/>
              <a:t>10/20/24</a:t>
            </a:fld>
            <a:endParaRPr lang="en-US"/>
          </a:p>
        </p:txBody>
      </p:sp>
      <p:sp>
        <p:nvSpPr>
          <p:cNvPr id="5" name="Footer Placeholder 4">
            <a:extLst>
              <a:ext uri="{FF2B5EF4-FFF2-40B4-BE49-F238E27FC236}">
                <a16:creationId xmlns:a16="http://schemas.microsoft.com/office/drawing/2014/main" id="{35EF0524-C305-45E0-A512-3D1525C47005}"/>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CEEED3AF-EC5F-4924-91F0-AA4C0A079327}"/>
              </a:ext>
            </a:extLst>
          </p:cNvPr>
          <p:cNvSpPr>
            <a:spLocks noGrp="1"/>
          </p:cNvSpPr>
          <p:nvPr>
            <p:ph type="sldNum" sz="quarter" idx="12"/>
          </p:nvPr>
        </p:nvSpPr>
        <p:spPr/>
        <p:txBody>
          <a:bodyPr/>
          <a:lstStyle/>
          <a:p>
            <a:fld id="{19B12225-5612-419B-A8D5-4B8EEE4C217E}" type="slidenum">
              <a:rPr lang="en-US" smtClean="0"/>
              <a:pPr/>
              <a:t>36</a:t>
            </a:fld>
            <a:endParaRPr lang="en-US"/>
          </a:p>
        </p:txBody>
      </p:sp>
      <p:grpSp>
        <p:nvGrpSpPr>
          <p:cNvPr id="35" name="Group 34">
            <a:extLst>
              <a:ext uri="{FF2B5EF4-FFF2-40B4-BE49-F238E27FC236}">
                <a16:creationId xmlns:a16="http://schemas.microsoft.com/office/drawing/2014/main" id="{9E7933C3-942B-4BA5-88AD-F5EBBEE08696}"/>
              </a:ext>
            </a:extLst>
          </p:cNvPr>
          <p:cNvGrpSpPr/>
          <p:nvPr/>
        </p:nvGrpSpPr>
        <p:grpSpPr>
          <a:xfrm>
            <a:off x="2640596" y="4065007"/>
            <a:ext cx="3371748" cy="2463133"/>
            <a:chOff x="2722754" y="2300328"/>
            <a:chExt cx="3371748" cy="2463133"/>
          </a:xfrm>
        </p:grpSpPr>
        <p:grpSp>
          <p:nvGrpSpPr>
            <p:cNvPr id="7" name="Group 6">
              <a:extLst>
                <a:ext uri="{FF2B5EF4-FFF2-40B4-BE49-F238E27FC236}">
                  <a16:creationId xmlns:a16="http://schemas.microsoft.com/office/drawing/2014/main" id="{CDF10C26-C03D-4B2E-8358-5E2C44B7EBCD}"/>
                </a:ext>
              </a:extLst>
            </p:cNvPr>
            <p:cNvGrpSpPr/>
            <p:nvPr/>
          </p:nvGrpSpPr>
          <p:grpSpPr>
            <a:xfrm>
              <a:off x="2722754" y="2300328"/>
              <a:ext cx="3371748" cy="2463133"/>
              <a:chOff x="2855877" y="2506567"/>
              <a:chExt cx="3371748" cy="2463133"/>
            </a:xfrm>
          </p:grpSpPr>
          <p:sp>
            <p:nvSpPr>
              <p:cNvPr id="8" name="Oval 7">
                <a:extLst>
                  <a:ext uri="{FF2B5EF4-FFF2-40B4-BE49-F238E27FC236}">
                    <a16:creationId xmlns:a16="http://schemas.microsoft.com/office/drawing/2014/main" id="{8ADD4AF8-009A-48A0-8FA2-C63C7B45AE14}"/>
                  </a:ext>
                </a:extLst>
              </p:cNvPr>
              <p:cNvSpPr/>
              <p:nvPr/>
            </p:nvSpPr>
            <p:spPr>
              <a:xfrm>
                <a:off x="3695700" y="3152707"/>
                <a:ext cx="360556" cy="370700"/>
              </a:xfrm>
              <a:prstGeom prst="ellipse">
                <a:avLst/>
              </a:prstGeom>
              <a:solidFill>
                <a:schemeClr val="accent1">
                  <a:lumMod val="75000"/>
                </a:scheme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A</a:t>
                </a:r>
              </a:p>
            </p:txBody>
          </p:sp>
          <p:sp>
            <p:nvSpPr>
              <p:cNvPr id="9" name="Oval 8">
                <a:extLst>
                  <a:ext uri="{FF2B5EF4-FFF2-40B4-BE49-F238E27FC236}">
                    <a16:creationId xmlns:a16="http://schemas.microsoft.com/office/drawing/2014/main" id="{9C42288B-3CB8-41DC-9840-A3403C149DBF}"/>
                  </a:ext>
                </a:extLst>
              </p:cNvPr>
              <p:cNvSpPr/>
              <p:nvPr/>
            </p:nvSpPr>
            <p:spPr>
              <a:xfrm>
                <a:off x="5342364" y="3334076"/>
                <a:ext cx="360556" cy="370700"/>
              </a:xfrm>
              <a:prstGeom prst="ellipse">
                <a:avLst/>
              </a:prstGeom>
              <a:solidFill>
                <a:srgbClr val="008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C</a:t>
                </a:r>
              </a:p>
            </p:txBody>
          </p:sp>
          <p:sp>
            <p:nvSpPr>
              <p:cNvPr id="10" name="Oval 9">
                <a:extLst>
                  <a:ext uri="{FF2B5EF4-FFF2-40B4-BE49-F238E27FC236}">
                    <a16:creationId xmlns:a16="http://schemas.microsoft.com/office/drawing/2014/main" id="{171EB0AF-B582-4900-A096-68A9E649FC49}"/>
                  </a:ext>
                </a:extLst>
              </p:cNvPr>
              <p:cNvSpPr/>
              <p:nvPr/>
            </p:nvSpPr>
            <p:spPr>
              <a:xfrm>
                <a:off x="5063583" y="2618923"/>
                <a:ext cx="360556" cy="370700"/>
              </a:xfrm>
              <a:prstGeom prst="ellipse">
                <a:avLst/>
              </a:prstGeom>
              <a:solidFill>
                <a:srgbClr val="C00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B</a:t>
                </a:r>
              </a:p>
            </p:txBody>
          </p:sp>
          <p:sp>
            <p:nvSpPr>
              <p:cNvPr id="11" name="Oval 10">
                <a:extLst>
                  <a:ext uri="{FF2B5EF4-FFF2-40B4-BE49-F238E27FC236}">
                    <a16:creationId xmlns:a16="http://schemas.microsoft.com/office/drawing/2014/main" id="{C8DECB17-368E-4384-A6B6-0918A4F95F88}"/>
                  </a:ext>
                </a:extLst>
              </p:cNvPr>
              <p:cNvSpPr/>
              <p:nvPr/>
            </p:nvSpPr>
            <p:spPr>
              <a:xfrm>
                <a:off x="4530183" y="4184277"/>
                <a:ext cx="360556" cy="370700"/>
              </a:xfrm>
              <a:prstGeom prst="ellipse">
                <a:avLst/>
              </a:prstGeom>
              <a:solidFill>
                <a:srgbClr val="7030A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E</a:t>
                </a:r>
              </a:p>
            </p:txBody>
          </p:sp>
          <p:sp>
            <p:nvSpPr>
              <p:cNvPr id="12" name="Oval 11">
                <a:extLst>
                  <a:ext uri="{FF2B5EF4-FFF2-40B4-BE49-F238E27FC236}">
                    <a16:creationId xmlns:a16="http://schemas.microsoft.com/office/drawing/2014/main" id="{087E0401-EFA2-443A-B015-DF86C4A6222C}"/>
                  </a:ext>
                </a:extLst>
              </p:cNvPr>
              <p:cNvSpPr/>
              <p:nvPr/>
            </p:nvSpPr>
            <p:spPr>
              <a:xfrm>
                <a:off x="5853461" y="3998927"/>
                <a:ext cx="360556" cy="370700"/>
              </a:xfrm>
              <a:prstGeom prst="ellipse">
                <a:avLst/>
              </a:prstGeom>
              <a:solidFill>
                <a:srgbClr val="FF0066"/>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F</a:t>
                </a:r>
              </a:p>
            </p:txBody>
          </p:sp>
          <p:sp>
            <p:nvSpPr>
              <p:cNvPr id="13" name="Oval 12">
                <a:extLst>
                  <a:ext uri="{FF2B5EF4-FFF2-40B4-BE49-F238E27FC236}">
                    <a16:creationId xmlns:a16="http://schemas.microsoft.com/office/drawing/2014/main" id="{71E821EA-890C-4349-BF67-9F5937C2F827}"/>
                  </a:ext>
                </a:extLst>
              </p:cNvPr>
              <p:cNvSpPr/>
              <p:nvPr/>
            </p:nvSpPr>
            <p:spPr>
              <a:xfrm>
                <a:off x="2929983" y="4184277"/>
                <a:ext cx="360556" cy="370700"/>
              </a:xfrm>
              <a:prstGeom prst="ellipse">
                <a:avLst/>
              </a:prstGeom>
              <a:solidFill>
                <a:srgbClr val="0070C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D</a:t>
                </a:r>
              </a:p>
            </p:txBody>
          </p:sp>
          <p:cxnSp>
            <p:nvCxnSpPr>
              <p:cNvPr id="14" name="Straight Arrow Connector 13">
                <a:extLst>
                  <a:ext uri="{FF2B5EF4-FFF2-40B4-BE49-F238E27FC236}">
                    <a16:creationId xmlns:a16="http://schemas.microsoft.com/office/drawing/2014/main" id="{FF48D463-487D-4D62-A16E-2EA1DE5794BD}"/>
                  </a:ext>
                </a:extLst>
              </p:cNvPr>
              <p:cNvCxnSpPr>
                <a:cxnSpLocks/>
                <a:stCxn id="9" idx="0"/>
                <a:endCxn id="10" idx="5"/>
              </p:cNvCxnSpPr>
              <p:nvPr/>
            </p:nvCxnSpPr>
            <p:spPr>
              <a:xfrm flipH="1" flipV="1">
                <a:off x="5371337" y="2935335"/>
                <a:ext cx="151305" cy="398741"/>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F7785902-7D5C-4F67-BEBA-B8F278959383}"/>
                  </a:ext>
                </a:extLst>
              </p:cNvPr>
              <p:cNvCxnSpPr>
                <a:cxnSpLocks/>
                <a:stCxn id="10" idx="2"/>
                <a:endCxn id="8" idx="6"/>
              </p:cNvCxnSpPr>
              <p:nvPr/>
            </p:nvCxnSpPr>
            <p:spPr>
              <a:xfrm flipH="1">
                <a:off x="4056256" y="2804273"/>
                <a:ext cx="1007327" cy="533784"/>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59EB257E-DE21-481D-8A89-163E2D808C58}"/>
                  </a:ext>
                </a:extLst>
              </p:cNvPr>
              <p:cNvCxnSpPr>
                <a:cxnSpLocks/>
                <a:stCxn id="13" idx="0"/>
                <a:endCxn id="8" idx="3"/>
              </p:cNvCxnSpPr>
              <p:nvPr/>
            </p:nvCxnSpPr>
            <p:spPr>
              <a:xfrm flipV="1">
                <a:off x="3110261" y="3469119"/>
                <a:ext cx="638241" cy="715158"/>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5EB57489-CEA0-4802-8281-31A1B208D2F0}"/>
                  </a:ext>
                </a:extLst>
              </p:cNvPr>
              <p:cNvCxnSpPr>
                <a:cxnSpLocks/>
                <a:stCxn id="9" idx="2"/>
                <a:endCxn id="8" idx="5"/>
              </p:cNvCxnSpPr>
              <p:nvPr/>
            </p:nvCxnSpPr>
            <p:spPr>
              <a:xfrm flipH="1" flipV="1">
                <a:off x="4003454" y="3469119"/>
                <a:ext cx="1338910" cy="50307"/>
              </a:xfrm>
              <a:prstGeom prst="straightConnector1">
                <a:avLst/>
              </a:prstGeom>
              <a:ln w="28575">
                <a:solidFill>
                  <a:schemeClr val="accent6"/>
                </a:solidFill>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6BD0FF11-B635-42A1-A990-65DB8DD13A37}"/>
                  </a:ext>
                </a:extLst>
              </p:cNvPr>
              <p:cNvCxnSpPr>
                <a:cxnSpLocks/>
                <a:stCxn id="11" idx="7"/>
                <a:endCxn id="9" idx="3"/>
              </p:cNvCxnSpPr>
              <p:nvPr/>
            </p:nvCxnSpPr>
            <p:spPr>
              <a:xfrm flipV="1">
                <a:off x="4837937" y="3650488"/>
                <a:ext cx="557229" cy="588077"/>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B21B30FB-FC34-44AE-BDDC-8420CE42EC80}"/>
                  </a:ext>
                </a:extLst>
              </p:cNvPr>
              <p:cNvCxnSpPr>
                <a:cxnSpLocks/>
                <a:stCxn id="12" idx="1"/>
                <a:endCxn id="9" idx="4"/>
              </p:cNvCxnSpPr>
              <p:nvPr/>
            </p:nvCxnSpPr>
            <p:spPr>
              <a:xfrm flipH="1" flipV="1">
                <a:off x="5522642" y="3704776"/>
                <a:ext cx="383621" cy="348439"/>
              </a:xfrm>
              <a:prstGeom prst="straightConnector1">
                <a:avLst/>
              </a:prstGeom>
              <a:ln w="28575">
                <a:solidFill>
                  <a:schemeClr val="accent3"/>
                </a:solidFill>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8B88CD98-5989-479B-900F-075801A4D275}"/>
                  </a:ext>
                </a:extLst>
              </p:cNvPr>
              <p:cNvCxnSpPr>
                <a:cxnSpLocks/>
                <a:stCxn id="12" idx="2"/>
                <a:endCxn id="11" idx="6"/>
              </p:cNvCxnSpPr>
              <p:nvPr/>
            </p:nvCxnSpPr>
            <p:spPr>
              <a:xfrm flipH="1">
                <a:off x="4890739" y="4184277"/>
                <a:ext cx="962722" cy="185350"/>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sp>
            <p:nvSpPr>
              <p:cNvPr id="22" name="TextBox 21">
                <a:extLst>
                  <a:ext uri="{FF2B5EF4-FFF2-40B4-BE49-F238E27FC236}">
                    <a16:creationId xmlns:a16="http://schemas.microsoft.com/office/drawing/2014/main" id="{E1B697D2-6D06-476E-B686-C4BD6B203BB2}"/>
                  </a:ext>
                </a:extLst>
              </p:cNvPr>
              <p:cNvSpPr txBox="1"/>
              <p:nvPr/>
            </p:nvSpPr>
            <p:spPr>
              <a:xfrm>
                <a:off x="4174854" y="4600368"/>
                <a:ext cx="1402948" cy="369332"/>
              </a:xfrm>
              <a:prstGeom prst="rect">
                <a:avLst/>
              </a:prstGeom>
              <a:noFill/>
            </p:spPr>
            <p:txBody>
              <a:bodyPr wrap="none" rtlCol="0">
                <a:spAutoFit/>
              </a:bodyPr>
              <a:lstStyle/>
              <a:p>
                <a:r>
                  <a:rPr lang="en-US">
                    <a:latin typeface="Arial" pitchFamily="34" charset="0"/>
                    <a:cs typeface="Arial" pitchFamily="34" charset="0"/>
                  </a:rPr>
                  <a:t>Input Graph</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476F62BE-F6F2-4F0B-A751-965F01D0365F}"/>
                      </a:ext>
                    </a:extLst>
                  </p:cNvPr>
                  <p:cNvSpPr txBox="1"/>
                  <p:nvPr/>
                </p:nvSpPr>
                <p:spPr>
                  <a:xfrm>
                    <a:off x="2855877" y="3492763"/>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23" name="TextBox 22">
                    <a:extLst>
                      <a:ext uri="{FF2B5EF4-FFF2-40B4-BE49-F238E27FC236}">
                        <a16:creationId xmlns:a16="http://schemas.microsoft.com/office/drawing/2014/main" id="{476F62BE-F6F2-4F0B-A751-965F01D0365F}"/>
                      </a:ext>
                    </a:extLst>
                  </p:cNvPr>
                  <p:cNvSpPr txBox="1">
                    <a:spLocks noRot="1" noChangeAspect="1" noMove="1" noResize="1" noEditPoints="1" noAdjustHandles="1" noChangeArrowheads="1" noChangeShapeType="1" noTextEdit="1"/>
                  </p:cNvSpPr>
                  <p:nvPr/>
                </p:nvSpPr>
                <p:spPr>
                  <a:xfrm>
                    <a:off x="2855877" y="3492763"/>
                    <a:ext cx="532069" cy="47705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9B3B2977-5D8C-481B-9607-D821C60C8779}"/>
                      </a:ext>
                    </a:extLst>
                  </p:cNvPr>
                  <p:cNvSpPr txBox="1"/>
                  <p:nvPr/>
                </p:nvSpPr>
                <p:spPr>
                  <a:xfrm>
                    <a:off x="4278371" y="2506567"/>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24" name="TextBox 23">
                    <a:extLst>
                      <a:ext uri="{FF2B5EF4-FFF2-40B4-BE49-F238E27FC236}">
                        <a16:creationId xmlns:a16="http://schemas.microsoft.com/office/drawing/2014/main" id="{9B3B2977-5D8C-481B-9607-D821C60C8779}"/>
                      </a:ext>
                    </a:extLst>
                  </p:cNvPr>
                  <p:cNvSpPr txBox="1">
                    <a:spLocks noRot="1" noChangeAspect="1" noMove="1" noResize="1" noEditPoints="1" noAdjustHandles="1" noChangeArrowheads="1" noChangeShapeType="1" noTextEdit="1"/>
                  </p:cNvSpPr>
                  <p:nvPr/>
                </p:nvSpPr>
                <p:spPr>
                  <a:xfrm>
                    <a:off x="4278371" y="2506567"/>
                    <a:ext cx="532069" cy="47705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37C96849-9F73-47B4-BE61-49000DC31F68}"/>
                      </a:ext>
                    </a:extLst>
                  </p:cNvPr>
                  <p:cNvSpPr txBox="1"/>
                  <p:nvPr/>
                </p:nvSpPr>
                <p:spPr>
                  <a:xfrm>
                    <a:off x="4364010" y="3359827"/>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xmlns="">
              <p:sp>
                <p:nvSpPr>
                  <p:cNvPr id="25" name="TextBox 24">
                    <a:extLst>
                      <a:ext uri="{FF2B5EF4-FFF2-40B4-BE49-F238E27FC236}">
                        <a16:creationId xmlns:a16="http://schemas.microsoft.com/office/drawing/2014/main" id="{37C96849-9F73-47B4-BE61-49000DC31F68}"/>
                      </a:ext>
                    </a:extLst>
                  </p:cNvPr>
                  <p:cNvSpPr txBox="1">
                    <a:spLocks noRot="1" noChangeAspect="1" noMove="1" noResize="1" noEditPoints="1" noAdjustHandles="1" noChangeArrowheads="1" noChangeShapeType="1" noTextEdit="1"/>
                  </p:cNvSpPr>
                  <p:nvPr/>
                </p:nvSpPr>
                <p:spPr>
                  <a:xfrm>
                    <a:off x="4364010" y="3359827"/>
                    <a:ext cx="539507" cy="477054"/>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3F75C498-61D0-4EE5-A929-903D630525CA}"/>
                      </a:ext>
                    </a:extLst>
                  </p:cNvPr>
                  <p:cNvSpPr txBox="1"/>
                  <p:nvPr/>
                </p:nvSpPr>
                <p:spPr>
                  <a:xfrm>
                    <a:off x="5688118" y="3521873"/>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xmlns="">
              <p:sp>
                <p:nvSpPr>
                  <p:cNvPr id="26" name="TextBox 25">
                    <a:extLst>
                      <a:ext uri="{FF2B5EF4-FFF2-40B4-BE49-F238E27FC236}">
                        <a16:creationId xmlns:a16="http://schemas.microsoft.com/office/drawing/2014/main" id="{3F75C498-61D0-4EE5-A929-903D630525CA}"/>
                      </a:ext>
                    </a:extLst>
                  </p:cNvPr>
                  <p:cNvSpPr txBox="1">
                    <a:spLocks noRot="1" noChangeAspect="1" noMove="1" noResize="1" noEditPoints="1" noAdjustHandles="1" noChangeArrowheads="1" noChangeShapeType="1" noTextEdit="1"/>
                  </p:cNvSpPr>
                  <p:nvPr/>
                </p:nvSpPr>
                <p:spPr>
                  <a:xfrm>
                    <a:off x="5688118" y="3521873"/>
                    <a:ext cx="539507" cy="477054"/>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8D2AC462-33F6-43E8-9698-27CC0D459040}"/>
                      </a:ext>
                    </a:extLst>
                  </p:cNvPr>
                  <p:cNvSpPr txBox="1"/>
                  <p:nvPr/>
                </p:nvSpPr>
                <p:spPr>
                  <a:xfrm>
                    <a:off x="5433166" y="2801398"/>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27" name="TextBox 26">
                    <a:extLst>
                      <a:ext uri="{FF2B5EF4-FFF2-40B4-BE49-F238E27FC236}">
                        <a16:creationId xmlns:a16="http://schemas.microsoft.com/office/drawing/2014/main" id="{8D2AC462-33F6-43E8-9698-27CC0D459040}"/>
                      </a:ext>
                    </a:extLst>
                  </p:cNvPr>
                  <p:cNvSpPr txBox="1">
                    <a:spLocks noRot="1" noChangeAspect="1" noMove="1" noResize="1" noEditPoints="1" noAdjustHandles="1" noChangeArrowheads="1" noChangeShapeType="1" noTextEdit="1"/>
                  </p:cNvSpPr>
                  <p:nvPr/>
                </p:nvSpPr>
                <p:spPr>
                  <a:xfrm>
                    <a:off x="5433166" y="2801398"/>
                    <a:ext cx="539507" cy="477054"/>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5523D86D-D46B-48EE-A8C4-6D856D5D92EE}"/>
                      </a:ext>
                    </a:extLst>
                  </p:cNvPr>
                  <p:cNvSpPr txBox="1"/>
                  <p:nvPr/>
                </p:nvSpPr>
                <p:spPr>
                  <a:xfrm>
                    <a:off x="4751248" y="3533525"/>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28" name="TextBox 27">
                    <a:extLst>
                      <a:ext uri="{FF2B5EF4-FFF2-40B4-BE49-F238E27FC236}">
                        <a16:creationId xmlns:a16="http://schemas.microsoft.com/office/drawing/2014/main" id="{5523D86D-D46B-48EE-A8C4-6D856D5D92EE}"/>
                      </a:ext>
                    </a:extLst>
                  </p:cNvPr>
                  <p:cNvSpPr txBox="1">
                    <a:spLocks noRot="1" noChangeAspect="1" noMove="1" noResize="1" noEditPoints="1" noAdjustHandles="1" noChangeArrowheads="1" noChangeShapeType="1" noTextEdit="1"/>
                  </p:cNvSpPr>
                  <p:nvPr/>
                </p:nvSpPr>
                <p:spPr>
                  <a:xfrm>
                    <a:off x="4751248" y="3533525"/>
                    <a:ext cx="539507" cy="477054"/>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270C60E4-EE1A-4D3B-9DF5-4F5715CBA7B8}"/>
                      </a:ext>
                    </a:extLst>
                  </p:cNvPr>
                  <p:cNvSpPr txBox="1"/>
                  <p:nvPr/>
                </p:nvSpPr>
                <p:spPr>
                  <a:xfrm>
                    <a:off x="5306092" y="4152504"/>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29" name="TextBox 28">
                    <a:extLst>
                      <a:ext uri="{FF2B5EF4-FFF2-40B4-BE49-F238E27FC236}">
                        <a16:creationId xmlns:a16="http://schemas.microsoft.com/office/drawing/2014/main" id="{270C60E4-EE1A-4D3B-9DF5-4F5715CBA7B8}"/>
                      </a:ext>
                    </a:extLst>
                  </p:cNvPr>
                  <p:cNvSpPr txBox="1">
                    <a:spLocks noRot="1" noChangeAspect="1" noMove="1" noResize="1" noEditPoints="1" noAdjustHandles="1" noChangeArrowheads="1" noChangeShapeType="1" noTextEdit="1"/>
                  </p:cNvSpPr>
                  <p:nvPr/>
                </p:nvSpPr>
                <p:spPr>
                  <a:xfrm>
                    <a:off x="5306092" y="4152504"/>
                    <a:ext cx="532069" cy="477054"/>
                  </a:xfrm>
                  <a:prstGeom prst="rect">
                    <a:avLst/>
                  </a:prstGeom>
                  <a:blipFill>
                    <a:blip r:embed="rId10"/>
                    <a:stretch>
                      <a:fillRect/>
                    </a:stretch>
                  </a:blipFill>
                </p:spPr>
                <p:txBody>
                  <a:bodyPr/>
                  <a:lstStyle/>
                  <a:p>
                    <a:r>
                      <a:rPr lang="en-US">
                        <a:noFill/>
                      </a:rPr>
                      <a:t> </a:t>
                    </a:r>
                  </a:p>
                </p:txBody>
              </p:sp>
            </mc:Fallback>
          </mc:AlternateContent>
        </p:grpSp>
        <p:cxnSp>
          <p:nvCxnSpPr>
            <p:cNvPr id="30" name="Straight Arrow Connector 29">
              <a:extLst>
                <a:ext uri="{FF2B5EF4-FFF2-40B4-BE49-F238E27FC236}">
                  <a16:creationId xmlns:a16="http://schemas.microsoft.com/office/drawing/2014/main" id="{6CD70BFC-C6B8-48BD-9C65-4C02891A075E}"/>
                </a:ext>
              </a:extLst>
            </p:cNvPr>
            <p:cNvCxnSpPr>
              <a:cxnSpLocks/>
              <a:stCxn id="11" idx="1"/>
              <a:endCxn id="8" idx="4"/>
            </p:cNvCxnSpPr>
            <p:nvPr/>
          </p:nvCxnSpPr>
          <p:spPr>
            <a:xfrm flipH="1" flipV="1">
              <a:off x="3742855" y="3317168"/>
              <a:ext cx="707007" cy="715158"/>
            </a:xfrm>
            <a:prstGeom prst="straightConnector1">
              <a:avLst/>
            </a:prstGeom>
            <a:ln w="28575">
              <a:solidFill>
                <a:srgbClr val="FFC000"/>
              </a:solidFill>
              <a:prstDash val="sysDash"/>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C714EFA3-C89E-47C0-A71F-73E5DC750471}"/>
                    </a:ext>
                  </a:extLst>
                </p:cNvPr>
                <p:cNvSpPr txBox="1"/>
                <p:nvPr/>
              </p:nvSpPr>
              <p:spPr>
                <a:xfrm>
                  <a:off x="3668843" y="3554983"/>
                  <a:ext cx="598754"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1" i="1" smtClean="0">
                                <a:solidFill>
                                  <a:schemeClr val="accent1"/>
                                </a:solidFill>
                                <a:latin typeface="Cambria Math" panose="02040503050406030204" pitchFamily="18" charset="0"/>
                                <a:cs typeface="Arial" pitchFamily="34" charset="0"/>
                              </a:rPr>
                            </m:ctrlPr>
                          </m:sSubPr>
                          <m:e>
                            <m:r>
                              <a:rPr lang="en-US" sz="2500" b="1" i="1" smtClean="0">
                                <a:solidFill>
                                  <a:schemeClr val="accent1"/>
                                </a:solidFill>
                                <a:latin typeface="Cambria Math" panose="02040503050406030204" pitchFamily="18" charset="0"/>
                                <a:cs typeface="Arial" pitchFamily="34" charset="0"/>
                              </a:rPr>
                              <m:t>𝒓</m:t>
                            </m:r>
                          </m:e>
                          <m:sub>
                            <m:r>
                              <a:rPr lang="en-US" sz="2500" b="1" i="1" smtClean="0">
                                <a:solidFill>
                                  <a:schemeClr val="accent1"/>
                                </a:solidFill>
                                <a:latin typeface="Cambria Math" panose="02040503050406030204" pitchFamily="18" charset="0"/>
                                <a:cs typeface="Arial" pitchFamily="34" charset="0"/>
                              </a:rPr>
                              <m:t>𝟑</m:t>
                            </m:r>
                          </m:sub>
                        </m:sSub>
                      </m:oMath>
                    </m:oMathPara>
                  </a14:m>
                  <a:endParaRPr lang="en-US" sz="2500" b="1">
                    <a:solidFill>
                      <a:schemeClr val="accent1"/>
                    </a:solidFill>
                    <a:latin typeface="Arial" pitchFamily="34" charset="0"/>
                    <a:cs typeface="Arial" pitchFamily="34" charset="0"/>
                  </a:endParaRPr>
                </a:p>
              </p:txBody>
            </p:sp>
          </mc:Choice>
          <mc:Fallback xmlns="">
            <p:sp>
              <p:nvSpPr>
                <p:cNvPr id="33" name="TextBox 32">
                  <a:extLst>
                    <a:ext uri="{FF2B5EF4-FFF2-40B4-BE49-F238E27FC236}">
                      <a16:creationId xmlns:a16="http://schemas.microsoft.com/office/drawing/2014/main" id="{C714EFA3-C89E-47C0-A71F-73E5DC750471}"/>
                    </a:ext>
                  </a:extLst>
                </p:cNvPr>
                <p:cNvSpPr txBox="1">
                  <a:spLocks noRot="1" noChangeAspect="1" noMove="1" noResize="1" noEditPoints="1" noAdjustHandles="1" noChangeArrowheads="1" noChangeShapeType="1" noTextEdit="1"/>
                </p:cNvSpPr>
                <p:nvPr/>
              </p:nvSpPr>
              <p:spPr>
                <a:xfrm>
                  <a:off x="3668843" y="3554983"/>
                  <a:ext cx="598754" cy="477054"/>
                </a:xfrm>
                <a:prstGeom prst="rect">
                  <a:avLst/>
                </a:prstGeom>
                <a:blipFill>
                  <a:blip r:embed="rId11"/>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34594921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C1310-8463-9441-90F2-8CB5DEF42589}"/>
              </a:ext>
            </a:extLst>
          </p:cNvPr>
          <p:cNvSpPr>
            <a:spLocks noGrp="1"/>
          </p:cNvSpPr>
          <p:nvPr>
            <p:ph type="title"/>
          </p:nvPr>
        </p:nvSpPr>
        <p:spPr/>
        <p:txBody>
          <a:bodyPr/>
          <a:lstStyle/>
          <a:p>
            <a:r>
              <a:rPr lang="en-US"/>
              <a:t>RGCN for Link Prediction (2)</a:t>
            </a:r>
          </a:p>
        </p:txBody>
      </p:sp>
      <p:sp>
        <p:nvSpPr>
          <p:cNvPr id="3" name="Content Placeholder 2">
            <a:extLst>
              <a:ext uri="{FF2B5EF4-FFF2-40B4-BE49-F238E27FC236}">
                <a16:creationId xmlns:a16="http://schemas.microsoft.com/office/drawing/2014/main" id="{86496B1D-4577-5C45-9F5C-3F8CCC980EF4}"/>
              </a:ext>
            </a:extLst>
          </p:cNvPr>
          <p:cNvSpPr>
            <a:spLocks noGrp="1"/>
          </p:cNvSpPr>
          <p:nvPr>
            <p:ph idx="1"/>
          </p:nvPr>
        </p:nvSpPr>
        <p:spPr>
          <a:xfrm>
            <a:off x="431424" y="1193794"/>
            <a:ext cx="8686800" cy="784190"/>
          </a:xfrm>
        </p:spPr>
        <p:txBody>
          <a:bodyPr>
            <a:normAutofit/>
          </a:bodyPr>
          <a:lstStyle/>
          <a:p>
            <a:r>
              <a:rPr lang="en-US" b="1">
                <a:solidFill>
                  <a:srgbClr val="00B050"/>
                </a:solidFill>
              </a:rPr>
              <a:t>Training:</a:t>
            </a:r>
          </a:p>
          <a:p>
            <a:pPr lvl="1"/>
            <a:endParaRPr lang="en-US" b="1"/>
          </a:p>
          <a:p>
            <a:pPr lvl="1"/>
            <a:endParaRPr lang="en-US" b="1"/>
          </a:p>
          <a:p>
            <a:pPr lvl="1"/>
            <a:endParaRPr lang="en-US" b="1"/>
          </a:p>
        </p:txBody>
      </p:sp>
      <p:sp>
        <p:nvSpPr>
          <p:cNvPr id="4" name="Date Placeholder 3">
            <a:extLst>
              <a:ext uri="{FF2B5EF4-FFF2-40B4-BE49-F238E27FC236}">
                <a16:creationId xmlns:a16="http://schemas.microsoft.com/office/drawing/2014/main" id="{896BA892-53C6-6D44-BE0C-812421102EE9}"/>
              </a:ext>
            </a:extLst>
          </p:cNvPr>
          <p:cNvSpPr>
            <a:spLocks noGrp="1"/>
          </p:cNvSpPr>
          <p:nvPr>
            <p:ph type="dt" sz="half" idx="10"/>
          </p:nvPr>
        </p:nvSpPr>
        <p:spPr/>
        <p:txBody>
          <a:bodyPr/>
          <a:lstStyle/>
          <a:p>
            <a:fld id="{A9ED9DB3-BE2D-5248-A771-13CAAF4BACE9}" type="datetime1">
              <a:rPr lang="en-US" smtClean="0"/>
              <a:t>10/20/24</a:t>
            </a:fld>
            <a:endParaRPr lang="en-US"/>
          </a:p>
        </p:txBody>
      </p:sp>
      <p:sp>
        <p:nvSpPr>
          <p:cNvPr id="5" name="Footer Placeholder 4">
            <a:extLst>
              <a:ext uri="{FF2B5EF4-FFF2-40B4-BE49-F238E27FC236}">
                <a16:creationId xmlns:a16="http://schemas.microsoft.com/office/drawing/2014/main" id="{E54ED3D6-32AB-C44C-BD29-BD23E304F24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F142C132-BC08-0F4D-AA94-0B4314EE7979}"/>
              </a:ext>
            </a:extLst>
          </p:cNvPr>
          <p:cNvSpPr>
            <a:spLocks noGrp="1"/>
          </p:cNvSpPr>
          <p:nvPr>
            <p:ph type="sldNum" sz="quarter" idx="12"/>
          </p:nvPr>
        </p:nvSpPr>
        <p:spPr/>
        <p:txBody>
          <a:bodyPr/>
          <a:lstStyle/>
          <a:p>
            <a:fld id="{19B12225-5612-419B-A8D5-4B8EEE4C217E}" type="slidenum">
              <a:rPr lang="en-US" smtClean="0"/>
              <a:pPr/>
              <a:t>37</a:t>
            </a:fld>
            <a:endParaRPr lang="en-US"/>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E4C0EA74-D649-744A-8C05-48AE10016F51}"/>
                  </a:ext>
                </a:extLst>
              </p:cNvPr>
              <p:cNvSpPr txBox="1"/>
              <p:nvPr/>
            </p:nvSpPr>
            <p:spPr>
              <a:xfrm>
                <a:off x="37020" y="4812020"/>
                <a:ext cx="4240206" cy="1754326"/>
              </a:xfrm>
              <a:prstGeom prst="rect">
                <a:avLst/>
              </a:prstGeom>
              <a:noFill/>
            </p:spPr>
            <p:txBody>
              <a:bodyPr wrap="square" rtlCol="0">
                <a:spAutoFit/>
              </a:bodyPr>
              <a:lstStyle/>
              <a:p>
                <a:r>
                  <a:rPr lang="en-US" b="1">
                    <a:solidFill>
                      <a:schemeClr val="accent5"/>
                    </a:solidFill>
                    <a:latin typeface="Arial" panose="020B0604020202020204" pitchFamily="34" charset="0"/>
                    <a:cs typeface="Arial" panose="020B0604020202020204" pitchFamily="34" charset="0"/>
                  </a:rPr>
                  <a:t>training supervision edges:</a:t>
                </a:r>
                <a14:m>
                  <m:oMath xmlns:m="http://schemas.openxmlformats.org/officeDocument/2006/math">
                    <m:d>
                      <m:dPr>
                        <m:ctrlPr>
                          <a:rPr lang="en-US" b="1" i="1">
                            <a:latin typeface="Cambria Math" panose="02040503050406030204" pitchFamily="18" charset="0"/>
                          </a:rPr>
                        </m:ctrlPr>
                      </m:dPr>
                      <m:e>
                        <m:r>
                          <a:rPr lang="en-US" b="1" i="1">
                            <a:solidFill>
                              <a:srgbClr val="7030A0"/>
                            </a:solidFill>
                            <a:latin typeface="Cambria Math" panose="02040503050406030204" pitchFamily="18" charset="0"/>
                          </a:rPr>
                          <m:t>𝑬</m:t>
                        </m:r>
                        <m:r>
                          <a:rPr lang="en-US" b="1" i="1">
                            <a:latin typeface="Cambria Math" panose="02040503050406030204" pitchFamily="18" charset="0"/>
                          </a:rPr>
                          <m:t>,</m:t>
                        </m:r>
                        <m:sSub>
                          <m:sSubPr>
                            <m:ctrlPr>
                              <a:rPr lang="en-US" b="1" i="1">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𝒓</m:t>
                            </m:r>
                          </m:e>
                          <m:sub>
                            <m:r>
                              <a:rPr lang="en-US" b="1" i="1">
                                <a:solidFill>
                                  <a:schemeClr val="accent1"/>
                                </a:solidFill>
                                <a:latin typeface="Cambria Math" panose="02040503050406030204" pitchFamily="18" charset="0"/>
                              </a:rPr>
                              <m:t>𝟑</m:t>
                            </m:r>
                          </m:sub>
                        </m:sSub>
                        <m:r>
                          <a:rPr lang="en-US" b="1" i="1">
                            <a:latin typeface="Cambria Math" panose="02040503050406030204" pitchFamily="18" charset="0"/>
                          </a:rPr>
                          <m:t>,</m:t>
                        </m:r>
                        <m:r>
                          <a:rPr lang="en-US" b="1" i="1">
                            <a:solidFill>
                              <a:schemeClr val="accent1">
                                <a:lumMod val="50000"/>
                              </a:schemeClr>
                            </a:solidFill>
                            <a:latin typeface="Cambria Math" panose="02040503050406030204" pitchFamily="18" charset="0"/>
                          </a:rPr>
                          <m:t>𝑨</m:t>
                        </m:r>
                      </m:e>
                    </m:d>
                  </m:oMath>
                </a14:m>
                <a:endParaRPr lang="en-US" b="1">
                  <a:solidFill>
                    <a:srgbClr val="C00000"/>
                  </a:solidFill>
                  <a:latin typeface="Arial" panose="020B0604020202020204" pitchFamily="34" charset="0"/>
                  <a:cs typeface="Arial" panose="020B0604020202020204" pitchFamily="34" charset="0"/>
                </a:endParaRPr>
              </a:p>
              <a:p>
                <a:r>
                  <a:rPr lang="en-US" b="1">
                    <a:solidFill>
                      <a:srgbClr val="C00000"/>
                    </a:solidFill>
                    <a:latin typeface="Arial" panose="020B0604020202020204" pitchFamily="34" charset="0"/>
                    <a:cs typeface="Arial" panose="020B0604020202020204" pitchFamily="34" charset="0"/>
                  </a:rPr>
                  <a:t>training message edges: </a:t>
                </a:r>
                <a:r>
                  <a:rPr lang="en-US" b="1">
                    <a:latin typeface="Arial" panose="020B0604020202020204" pitchFamily="34" charset="0"/>
                    <a:cs typeface="Arial" panose="020B0604020202020204" pitchFamily="34" charset="0"/>
                  </a:rPr>
                  <a:t>all the rest existing edges (solid lines)</a:t>
                </a:r>
              </a:p>
              <a:p>
                <a:endParaRPr lang="en-US">
                  <a:latin typeface="Arial" panose="020B0604020202020204" pitchFamily="34" charset="0"/>
                  <a:cs typeface="Arial" panose="020B0604020202020204" pitchFamily="34" charset="0"/>
                </a:endParaRPr>
              </a:p>
              <a:p>
                <a:r>
                  <a:rPr lang="en-US">
                    <a:latin typeface="Arial" panose="020B0604020202020204" pitchFamily="34" charset="0"/>
                    <a:cs typeface="Arial" panose="020B0604020202020204" pitchFamily="34" charset="0"/>
                  </a:rPr>
                  <a:t>(1) Use </a:t>
                </a:r>
                <a:r>
                  <a:rPr lang="en-US" b="1">
                    <a:solidFill>
                      <a:srgbClr val="C00000"/>
                    </a:solidFill>
                    <a:latin typeface="Arial" panose="020B0604020202020204" pitchFamily="34" charset="0"/>
                    <a:cs typeface="Arial" panose="020B0604020202020204" pitchFamily="34" charset="0"/>
                  </a:rPr>
                  <a:t>training message edges </a:t>
                </a:r>
                <a:r>
                  <a:rPr lang="en-US">
                    <a:latin typeface="Arial" panose="020B0604020202020204" pitchFamily="34" charset="0"/>
                    <a:cs typeface="Arial" panose="020B0604020202020204" pitchFamily="34" charset="0"/>
                  </a:rPr>
                  <a:t>to predict </a:t>
                </a:r>
                <a:r>
                  <a:rPr lang="en-US" b="1">
                    <a:solidFill>
                      <a:schemeClr val="accent5"/>
                    </a:solidFill>
                    <a:latin typeface="Arial" panose="020B0604020202020204" pitchFamily="34" charset="0"/>
                    <a:cs typeface="Arial" panose="020B0604020202020204" pitchFamily="34" charset="0"/>
                  </a:rPr>
                  <a:t>training supervision edges</a:t>
                </a:r>
              </a:p>
            </p:txBody>
          </p:sp>
        </mc:Choice>
        <mc:Fallback xmlns="">
          <p:sp>
            <p:nvSpPr>
              <p:cNvPr id="40" name="TextBox 39">
                <a:extLst>
                  <a:ext uri="{FF2B5EF4-FFF2-40B4-BE49-F238E27FC236}">
                    <a16:creationId xmlns:a16="http://schemas.microsoft.com/office/drawing/2014/main" id="{E4C0EA74-D649-744A-8C05-48AE10016F51}"/>
                  </a:ext>
                </a:extLst>
              </p:cNvPr>
              <p:cNvSpPr txBox="1">
                <a:spLocks noRot="1" noChangeAspect="1" noMove="1" noResize="1" noEditPoints="1" noAdjustHandles="1" noChangeArrowheads="1" noChangeShapeType="1" noTextEdit="1"/>
              </p:cNvSpPr>
              <p:nvPr/>
            </p:nvSpPr>
            <p:spPr>
              <a:xfrm>
                <a:off x="37020" y="4812020"/>
                <a:ext cx="4240206" cy="1754326"/>
              </a:xfrm>
              <a:prstGeom prst="rect">
                <a:avLst/>
              </a:prstGeom>
              <a:blipFill>
                <a:blip r:embed="rId3"/>
                <a:stretch>
                  <a:fillRect l="-1149" t="-1736" b="-45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9C6E781-A2D7-954B-8114-DB903825A846}"/>
                  </a:ext>
                </a:extLst>
              </p:cNvPr>
              <p:cNvSpPr txBox="1"/>
              <p:nvPr/>
            </p:nvSpPr>
            <p:spPr>
              <a:xfrm>
                <a:off x="3381294" y="1884294"/>
                <a:ext cx="5645893" cy="2308324"/>
              </a:xfrm>
              <a:prstGeom prst="rect">
                <a:avLst/>
              </a:prstGeom>
              <a:noFill/>
            </p:spPr>
            <p:txBody>
              <a:bodyPr wrap="square" rtlCol="0">
                <a:spAutoFit/>
              </a:bodyPr>
              <a:lstStyle/>
              <a:p>
                <a:pPr marL="457200" indent="-457200">
                  <a:buAutoNum type="arabicPeriod"/>
                </a:pPr>
                <a:r>
                  <a:rPr lang="en-US" sz="2400" b="1">
                    <a:latin typeface="Calibri" panose="020F0502020204030204" pitchFamily="34" charset="0"/>
                    <a:cs typeface="Calibri" panose="020F0502020204030204" pitchFamily="34" charset="0"/>
                  </a:rPr>
                  <a:t>Use RGCN to score the </a:t>
                </a:r>
                <a:r>
                  <a:rPr lang="en-US" sz="2400" b="1">
                    <a:solidFill>
                      <a:schemeClr val="accent5"/>
                    </a:solidFill>
                    <a:latin typeface="Calibri" panose="020F0502020204030204" pitchFamily="34" charset="0"/>
                    <a:cs typeface="Calibri" panose="020F0502020204030204" pitchFamily="34" charset="0"/>
                  </a:rPr>
                  <a:t>training supervision edge </a:t>
                </a:r>
                <a14:m>
                  <m:oMath xmlns:m="http://schemas.openxmlformats.org/officeDocument/2006/math">
                    <m:d>
                      <m:dPr>
                        <m:ctrlPr>
                          <a:rPr lang="en-US" sz="2400" b="1" i="1" smtClean="0">
                            <a:latin typeface="Cambria Math" panose="02040503050406030204" pitchFamily="18" charset="0"/>
                          </a:rPr>
                        </m:ctrlPr>
                      </m:dPr>
                      <m:e>
                        <m:r>
                          <a:rPr lang="en-US" sz="2400" b="1" i="1">
                            <a:solidFill>
                              <a:srgbClr val="7030A0"/>
                            </a:solidFill>
                            <a:latin typeface="Cambria Math" panose="02040503050406030204" pitchFamily="18" charset="0"/>
                          </a:rPr>
                          <m:t>𝑬</m:t>
                        </m:r>
                        <m:r>
                          <a:rPr lang="en-US" sz="2400" b="1" i="1">
                            <a:latin typeface="Cambria Math" panose="02040503050406030204" pitchFamily="18" charset="0"/>
                          </a:rPr>
                          <m:t>,</m:t>
                        </m:r>
                        <m:sSub>
                          <m:sSubPr>
                            <m:ctrlPr>
                              <a:rPr lang="en-US" sz="2400" b="1" i="1">
                                <a:solidFill>
                                  <a:schemeClr val="accent1"/>
                                </a:solidFill>
                                <a:latin typeface="Cambria Math" panose="02040503050406030204" pitchFamily="18" charset="0"/>
                              </a:rPr>
                            </m:ctrlPr>
                          </m:sSubPr>
                          <m:e>
                            <m:r>
                              <a:rPr lang="en-US" sz="2400" b="1" i="1">
                                <a:solidFill>
                                  <a:schemeClr val="accent1"/>
                                </a:solidFill>
                                <a:latin typeface="Cambria Math" panose="02040503050406030204" pitchFamily="18" charset="0"/>
                              </a:rPr>
                              <m:t>𝒓</m:t>
                            </m:r>
                          </m:e>
                          <m:sub>
                            <m:r>
                              <a:rPr lang="en-US" sz="2400" b="1" i="1">
                                <a:solidFill>
                                  <a:schemeClr val="accent1"/>
                                </a:solidFill>
                                <a:latin typeface="Cambria Math" panose="02040503050406030204" pitchFamily="18" charset="0"/>
                              </a:rPr>
                              <m:t>𝟑</m:t>
                            </m:r>
                          </m:sub>
                        </m:sSub>
                        <m:r>
                          <a:rPr lang="en-US" sz="2400" b="1" i="1">
                            <a:latin typeface="Cambria Math" panose="02040503050406030204" pitchFamily="18" charset="0"/>
                          </a:rPr>
                          <m:t>,</m:t>
                        </m:r>
                        <m:r>
                          <a:rPr lang="en-US" sz="2400" b="1" i="1">
                            <a:solidFill>
                              <a:schemeClr val="accent1">
                                <a:lumMod val="50000"/>
                              </a:schemeClr>
                            </a:solidFill>
                            <a:latin typeface="Cambria Math" panose="02040503050406030204" pitchFamily="18" charset="0"/>
                          </a:rPr>
                          <m:t>𝑨</m:t>
                        </m:r>
                      </m:e>
                    </m:d>
                  </m:oMath>
                </a14:m>
                <a:endParaRPr lang="en-US" sz="2400" b="1">
                  <a:solidFill>
                    <a:schemeClr val="accent5"/>
                  </a:solidFill>
                  <a:latin typeface="Calibri" panose="020F0502020204030204" pitchFamily="34" charset="0"/>
                  <a:cs typeface="Calibri" panose="020F0502020204030204" pitchFamily="34" charset="0"/>
                </a:endParaRPr>
              </a:p>
              <a:p>
                <a:pPr marL="457200" indent="-457200">
                  <a:buFontTx/>
                  <a:buAutoNum type="arabicPeriod"/>
                </a:pPr>
                <a:r>
                  <a:rPr lang="en-US" sz="2400" b="1">
                    <a:latin typeface="Calibri" panose="020F0502020204030204" pitchFamily="34" charset="0"/>
                    <a:cs typeface="Calibri" panose="020F0502020204030204" pitchFamily="34" charset="0"/>
                  </a:rPr>
                  <a:t>Create a </a:t>
                </a:r>
                <a:r>
                  <a:rPr lang="en-US" sz="2400" b="1">
                    <a:solidFill>
                      <a:srgbClr val="0070C0"/>
                    </a:solidFill>
                    <a:latin typeface="Calibri" panose="020F0502020204030204" pitchFamily="34" charset="0"/>
                    <a:cs typeface="Calibri" panose="020F0502020204030204" pitchFamily="34" charset="0"/>
                  </a:rPr>
                  <a:t>negative edge </a:t>
                </a:r>
                <a:r>
                  <a:rPr lang="en-US" sz="2400" b="1">
                    <a:latin typeface="Calibri" panose="020F0502020204030204" pitchFamily="34" charset="0"/>
                    <a:cs typeface="Calibri" panose="020F0502020204030204" pitchFamily="34" charset="0"/>
                  </a:rPr>
                  <a:t>by perturbing the </a:t>
                </a:r>
                <a:r>
                  <a:rPr lang="en-US" sz="2400" b="1">
                    <a:solidFill>
                      <a:schemeClr val="accent5"/>
                    </a:solidFill>
                    <a:latin typeface="Calibri" panose="020F0502020204030204" pitchFamily="34" charset="0"/>
                    <a:cs typeface="Calibri" panose="020F0502020204030204" pitchFamily="34" charset="0"/>
                  </a:rPr>
                  <a:t>supervision edge </a:t>
                </a:r>
                <a14:m>
                  <m:oMath xmlns:m="http://schemas.openxmlformats.org/officeDocument/2006/math">
                    <m:d>
                      <m:dPr>
                        <m:ctrlPr>
                          <a:rPr lang="en-US" sz="2400" b="1" i="1">
                            <a:latin typeface="Cambria Math" panose="02040503050406030204" pitchFamily="18" charset="0"/>
                          </a:rPr>
                        </m:ctrlPr>
                      </m:dPr>
                      <m:e>
                        <m:r>
                          <a:rPr lang="en-US" sz="2400" b="1" i="1">
                            <a:solidFill>
                              <a:srgbClr val="7030A0"/>
                            </a:solidFill>
                            <a:latin typeface="Cambria Math" panose="02040503050406030204" pitchFamily="18" charset="0"/>
                          </a:rPr>
                          <m:t>𝑬</m:t>
                        </m:r>
                        <m:r>
                          <a:rPr lang="en-US" sz="2400" b="1" i="1">
                            <a:latin typeface="Cambria Math" panose="02040503050406030204" pitchFamily="18" charset="0"/>
                          </a:rPr>
                          <m:t>,</m:t>
                        </m:r>
                        <m:sSub>
                          <m:sSubPr>
                            <m:ctrlPr>
                              <a:rPr lang="en-US" sz="2400" b="1" i="1">
                                <a:solidFill>
                                  <a:schemeClr val="accent1"/>
                                </a:solidFill>
                                <a:latin typeface="Cambria Math" panose="02040503050406030204" pitchFamily="18" charset="0"/>
                              </a:rPr>
                            </m:ctrlPr>
                          </m:sSubPr>
                          <m:e>
                            <m:r>
                              <a:rPr lang="en-US" sz="2400" b="1" i="1">
                                <a:solidFill>
                                  <a:schemeClr val="accent1"/>
                                </a:solidFill>
                                <a:latin typeface="Cambria Math" panose="02040503050406030204" pitchFamily="18" charset="0"/>
                              </a:rPr>
                              <m:t>𝒓</m:t>
                            </m:r>
                          </m:e>
                          <m:sub>
                            <m:r>
                              <a:rPr lang="en-US" sz="2400" b="1" i="1">
                                <a:solidFill>
                                  <a:schemeClr val="accent1"/>
                                </a:solidFill>
                                <a:latin typeface="Cambria Math" panose="02040503050406030204" pitchFamily="18" charset="0"/>
                              </a:rPr>
                              <m:t>𝟑</m:t>
                            </m:r>
                          </m:sub>
                        </m:sSub>
                        <m:r>
                          <a:rPr lang="en-US" sz="2400" b="1" i="1">
                            <a:latin typeface="Cambria Math" panose="02040503050406030204" pitchFamily="18" charset="0"/>
                          </a:rPr>
                          <m:t>,</m:t>
                        </m:r>
                        <m:r>
                          <a:rPr lang="en-US" sz="2400" b="1" i="1">
                            <a:solidFill>
                              <a:srgbClr val="C00000"/>
                            </a:solidFill>
                            <a:latin typeface="Cambria Math" panose="02040503050406030204" pitchFamily="18" charset="0"/>
                          </a:rPr>
                          <m:t>𝑩</m:t>
                        </m:r>
                      </m:e>
                    </m:d>
                  </m:oMath>
                </a14:m>
                <a:endParaRPr lang="en-US" sz="2400" b="1">
                  <a:solidFill>
                    <a:schemeClr val="accent5"/>
                  </a:solidFill>
                  <a:latin typeface="Calibri" panose="020F0502020204030204" pitchFamily="34" charset="0"/>
                  <a:cs typeface="Calibri" panose="020F0502020204030204" pitchFamily="34" charset="0"/>
                </a:endParaRPr>
              </a:p>
              <a:p>
                <a:pPr marL="800100" lvl="1" indent="-342900">
                  <a:buFont typeface="Arial" panose="020B0604020202020204" pitchFamily="34" charset="0"/>
                  <a:buChar char="•"/>
                </a:pPr>
                <a:r>
                  <a:rPr lang="en-US" sz="2400" b="1">
                    <a:latin typeface="Calibri" panose="020F0502020204030204" pitchFamily="34" charset="0"/>
                    <a:cs typeface="Calibri" panose="020F0502020204030204" pitchFamily="34" charset="0"/>
                  </a:rPr>
                  <a:t>Corrupt the </a:t>
                </a:r>
                <a:r>
                  <a:rPr lang="en-US" sz="2400" b="1">
                    <a:solidFill>
                      <a:schemeClr val="accent1">
                        <a:lumMod val="75000"/>
                      </a:schemeClr>
                    </a:solidFill>
                    <a:latin typeface="Calibri" panose="020F0502020204030204" pitchFamily="34" charset="0"/>
                    <a:cs typeface="Calibri" panose="020F0502020204030204" pitchFamily="34" charset="0"/>
                  </a:rPr>
                  <a:t>tail</a:t>
                </a:r>
                <a:r>
                  <a:rPr lang="en-US" sz="2400" b="1">
                    <a:latin typeface="Calibri" panose="020F0502020204030204" pitchFamily="34" charset="0"/>
                    <a:cs typeface="Calibri" panose="020F0502020204030204" pitchFamily="34" charset="0"/>
                  </a:rPr>
                  <a:t> of </a:t>
                </a:r>
                <a14:m>
                  <m:oMath xmlns:m="http://schemas.openxmlformats.org/officeDocument/2006/math">
                    <m:d>
                      <m:dPr>
                        <m:ctrlPr>
                          <a:rPr lang="en-US" sz="2400" b="1" i="1" smtClean="0">
                            <a:latin typeface="Cambria Math" panose="02040503050406030204" pitchFamily="18" charset="0"/>
                          </a:rPr>
                        </m:ctrlPr>
                      </m:dPr>
                      <m:e>
                        <m:r>
                          <a:rPr lang="en-US" sz="2400" b="1" i="1">
                            <a:solidFill>
                              <a:srgbClr val="7030A0"/>
                            </a:solidFill>
                            <a:latin typeface="Cambria Math" panose="02040503050406030204" pitchFamily="18" charset="0"/>
                          </a:rPr>
                          <m:t>𝑬</m:t>
                        </m:r>
                        <m:r>
                          <a:rPr lang="en-US" sz="2400" b="1" i="1">
                            <a:latin typeface="Cambria Math" panose="02040503050406030204" pitchFamily="18" charset="0"/>
                          </a:rPr>
                          <m:t>,</m:t>
                        </m:r>
                        <m:sSub>
                          <m:sSubPr>
                            <m:ctrlPr>
                              <a:rPr lang="en-US" sz="2400" b="1" i="1">
                                <a:solidFill>
                                  <a:schemeClr val="accent1"/>
                                </a:solidFill>
                                <a:latin typeface="Cambria Math" panose="02040503050406030204" pitchFamily="18" charset="0"/>
                              </a:rPr>
                            </m:ctrlPr>
                          </m:sSubPr>
                          <m:e>
                            <m:r>
                              <a:rPr lang="en-US" sz="2400" b="1" i="1">
                                <a:solidFill>
                                  <a:schemeClr val="accent1"/>
                                </a:solidFill>
                                <a:latin typeface="Cambria Math" panose="02040503050406030204" pitchFamily="18" charset="0"/>
                              </a:rPr>
                              <m:t>𝒓</m:t>
                            </m:r>
                          </m:e>
                          <m:sub>
                            <m:r>
                              <a:rPr lang="en-US" sz="2400" b="1" i="1">
                                <a:solidFill>
                                  <a:schemeClr val="accent1"/>
                                </a:solidFill>
                                <a:latin typeface="Cambria Math" panose="02040503050406030204" pitchFamily="18" charset="0"/>
                              </a:rPr>
                              <m:t>𝟑</m:t>
                            </m:r>
                          </m:sub>
                        </m:sSub>
                        <m:r>
                          <a:rPr lang="en-US" sz="2400" b="1" i="1">
                            <a:latin typeface="Cambria Math" panose="02040503050406030204" pitchFamily="18" charset="0"/>
                          </a:rPr>
                          <m:t>,</m:t>
                        </m:r>
                        <m:r>
                          <a:rPr lang="en-US" sz="2400" b="1" i="1">
                            <a:solidFill>
                              <a:schemeClr val="accent1">
                                <a:lumMod val="50000"/>
                              </a:schemeClr>
                            </a:solidFill>
                            <a:latin typeface="Cambria Math" panose="02040503050406030204" pitchFamily="18" charset="0"/>
                          </a:rPr>
                          <m:t>𝑨</m:t>
                        </m:r>
                      </m:e>
                    </m:d>
                  </m:oMath>
                </a14:m>
                <a:endParaRPr lang="en-US" sz="2400" b="1">
                  <a:solidFill>
                    <a:schemeClr val="accent1">
                      <a:lumMod val="50000"/>
                    </a:schemeClr>
                  </a:solidFill>
                  <a:latin typeface="Calibri" panose="020F0502020204030204" pitchFamily="34" charset="0"/>
                </a:endParaRPr>
              </a:p>
              <a:p>
                <a:pPr marL="1257300" lvl="2" indent="-342900">
                  <a:buFont typeface="Arial" panose="020B0604020202020204" pitchFamily="34" charset="0"/>
                  <a:buChar char="•"/>
                </a:pPr>
                <a:r>
                  <a:rPr lang="en-US" sz="2400" b="1">
                    <a:latin typeface="Calibri" panose="020F0502020204030204" pitchFamily="34" charset="0"/>
                    <a:cs typeface="Calibri" panose="020F0502020204030204" pitchFamily="34" charset="0"/>
                  </a:rPr>
                  <a:t>e.g., </a:t>
                </a:r>
                <a14:m>
                  <m:oMath xmlns:m="http://schemas.openxmlformats.org/officeDocument/2006/math">
                    <m:d>
                      <m:dPr>
                        <m:ctrlPr>
                          <a:rPr lang="en-US" sz="2400" b="1" i="1" smtClean="0">
                            <a:latin typeface="Cambria Math" panose="02040503050406030204" pitchFamily="18" charset="0"/>
                          </a:rPr>
                        </m:ctrlPr>
                      </m:dPr>
                      <m:e>
                        <m:r>
                          <a:rPr lang="en-US" sz="2400" b="1" i="1">
                            <a:solidFill>
                              <a:srgbClr val="7030A0"/>
                            </a:solidFill>
                            <a:latin typeface="Cambria Math" panose="02040503050406030204" pitchFamily="18" charset="0"/>
                          </a:rPr>
                          <m:t>𝑬</m:t>
                        </m:r>
                        <m:r>
                          <a:rPr lang="en-US" sz="2400" b="1" i="1">
                            <a:latin typeface="Cambria Math" panose="02040503050406030204" pitchFamily="18" charset="0"/>
                          </a:rPr>
                          <m:t>,</m:t>
                        </m:r>
                        <m:sSub>
                          <m:sSubPr>
                            <m:ctrlPr>
                              <a:rPr lang="en-US" sz="2400" b="1" i="1">
                                <a:solidFill>
                                  <a:schemeClr val="accent1"/>
                                </a:solidFill>
                                <a:latin typeface="Cambria Math" panose="02040503050406030204" pitchFamily="18" charset="0"/>
                              </a:rPr>
                            </m:ctrlPr>
                          </m:sSubPr>
                          <m:e>
                            <m:r>
                              <a:rPr lang="en-US" sz="2400" b="1" i="1">
                                <a:solidFill>
                                  <a:schemeClr val="accent1"/>
                                </a:solidFill>
                                <a:latin typeface="Cambria Math" panose="02040503050406030204" pitchFamily="18" charset="0"/>
                              </a:rPr>
                              <m:t>𝒓</m:t>
                            </m:r>
                          </m:e>
                          <m:sub>
                            <m:r>
                              <a:rPr lang="en-US" sz="2400" b="1" i="1">
                                <a:solidFill>
                                  <a:schemeClr val="accent1"/>
                                </a:solidFill>
                                <a:latin typeface="Cambria Math" panose="02040503050406030204" pitchFamily="18" charset="0"/>
                              </a:rPr>
                              <m:t>𝟑</m:t>
                            </m:r>
                          </m:sub>
                        </m:sSub>
                        <m:r>
                          <a:rPr lang="en-US" sz="2400" b="1" i="1">
                            <a:latin typeface="Cambria Math" panose="02040503050406030204" pitchFamily="18" charset="0"/>
                          </a:rPr>
                          <m:t>,</m:t>
                        </m:r>
                        <m:r>
                          <a:rPr lang="en-US" sz="2400" b="1" i="1" smtClean="0">
                            <a:solidFill>
                              <a:srgbClr val="C00000"/>
                            </a:solidFill>
                            <a:latin typeface="Cambria Math" panose="02040503050406030204" pitchFamily="18" charset="0"/>
                          </a:rPr>
                          <m:t>𝑩</m:t>
                        </m:r>
                      </m:e>
                    </m:d>
                  </m:oMath>
                </a14:m>
                <a:r>
                  <a:rPr lang="en-US" sz="2400" b="1">
                    <a:solidFill>
                      <a:srgbClr val="0070C0"/>
                    </a:solidFill>
                    <a:latin typeface="Calibri" panose="020F0502020204030204" pitchFamily="34" charset="0"/>
                    <a:cs typeface="Calibri" panose="020F0502020204030204" pitchFamily="34" charset="0"/>
                  </a:rPr>
                  <a:t>, </a:t>
                </a:r>
                <a14:m>
                  <m:oMath xmlns:m="http://schemas.openxmlformats.org/officeDocument/2006/math">
                    <m:d>
                      <m:dPr>
                        <m:ctrlPr>
                          <a:rPr lang="en-US" sz="2400" b="1" i="1">
                            <a:latin typeface="Cambria Math" panose="02040503050406030204" pitchFamily="18" charset="0"/>
                          </a:rPr>
                        </m:ctrlPr>
                      </m:dPr>
                      <m:e>
                        <m:r>
                          <a:rPr lang="en-US" sz="2400" b="1" i="1">
                            <a:solidFill>
                              <a:srgbClr val="7030A0"/>
                            </a:solidFill>
                            <a:latin typeface="Cambria Math" panose="02040503050406030204" pitchFamily="18" charset="0"/>
                          </a:rPr>
                          <m:t>𝑬</m:t>
                        </m:r>
                        <m:r>
                          <a:rPr lang="en-US" sz="2400" b="1" i="1">
                            <a:latin typeface="Cambria Math" panose="02040503050406030204" pitchFamily="18" charset="0"/>
                          </a:rPr>
                          <m:t>,</m:t>
                        </m:r>
                        <m:sSub>
                          <m:sSubPr>
                            <m:ctrlPr>
                              <a:rPr lang="en-US" sz="2400" b="1" i="1">
                                <a:solidFill>
                                  <a:schemeClr val="accent1"/>
                                </a:solidFill>
                                <a:latin typeface="Cambria Math" panose="02040503050406030204" pitchFamily="18" charset="0"/>
                              </a:rPr>
                            </m:ctrlPr>
                          </m:sSubPr>
                          <m:e>
                            <m:r>
                              <a:rPr lang="en-US" sz="2400" b="1" i="1">
                                <a:solidFill>
                                  <a:schemeClr val="accent1"/>
                                </a:solidFill>
                                <a:latin typeface="Cambria Math" panose="02040503050406030204" pitchFamily="18" charset="0"/>
                              </a:rPr>
                              <m:t>𝒓</m:t>
                            </m:r>
                          </m:e>
                          <m:sub>
                            <m:r>
                              <a:rPr lang="en-US" sz="2400" b="1" i="1">
                                <a:solidFill>
                                  <a:schemeClr val="accent1"/>
                                </a:solidFill>
                                <a:latin typeface="Cambria Math" panose="02040503050406030204" pitchFamily="18" charset="0"/>
                              </a:rPr>
                              <m:t>𝟑</m:t>
                            </m:r>
                          </m:sub>
                        </m:sSub>
                        <m:r>
                          <a:rPr lang="en-US" sz="2400" b="1" i="1">
                            <a:latin typeface="Cambria Math" panose="02040503050406030204" pitchFamily="18" charset="0"/>
                          </a:rPr>
                          <m:t>,</m:t>
                        </m:r>
                        <m:r>
                          <a:rPr lang="en-US" sz="2400" b="1" i="1" smtClean="0">
                            <a:solidFill>
                              <a:srgbClr val="0070C0"/>
                            </a:solidFill>
                            <a:latin typeface="Cambria Math" panose="02040503050406030204" pitchFamily="18" charset="0"/>
                          </a:rPr>
                          <m:t>𝑫</m:t>
                        </m:r>
                      </m:e>
                    </m:d>
                  </m:oMath>
                </a14:m>
                <a:endParaRPr lang="en-US" sz="2400" b="1">
                  <a:solidFill>
                    <a:srgbClr val="0070C0"/>
                  </a:solidFill>
                  <a:latin typeface="Calibri" panose="020F0502020204030204" pitchFamily="34" charset="0"/>
                  <a:cs typeface="Calibri" panose="020F0502020204030204" pitchFamily="34" charset="0"/>
                </a:endParaRPr>
              </a:p>
            </p:txBody>
          </p:sp>
        </mc:Choice>
        <mc:Fallback xmlns="">
          <p:sp>
            <p:nvSpPr>
              <p:cNvPr id="7" name="TextBox 6">
                <a:extLst>
                  <a:ext uri="{FF2B5EF4-FFF2-40B4-BE49-F238E27FC236}">
                    <a16:creationId xmlns:a16="http://schemas.microsoft.com/office/drawing/2014/main" id="{09C6E781-A2D7-954B-8114-DB903825A846}"/>
                  </a:ext>
                </a:extLst>
              </p:cNvPr>
              <p:cNvSpPr txBox="1">
                <a:spLocks noRot="1" noChangeAspect="1" noMove="1" noResize="1" noEditPoints="1" noAdjustHandles="1" noChangeArrowheads="1" noChangeShapeType="1" noTextEdit="1"/>
              </p:cNvSpPr>
              <p:nvPr/>
            </p:nvSpPr>
            <p:spPr>
              <a:xfrm>
                <a:off x="3381294" y="1884294"/>
                <a:ext cx="5645893" cy="2308324"/>
              </a:xfrm>
              <a:prstGeom prst="rect">
                <a:avLst/>
              </a:prstGeom>
              <a:blipFill>
                <a:blip r:embed="rId4"/>
                <a:stretch>
                  <a:fillRect l="-1728" t="-2375" b="-50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C53FCF7D-3215-4C49-99C1-C3FBE8BB7A31}"/>
                  </a:ext>
                </a:extLst>
              </p:cNvPr>
              <p:cNvSpPr txBox="1"/>
              <p:nvPr/>
            </p:nvSpPr>
            <p:spPr>
              <a:xfrm>
                <a:off x="4490320" y="4582656"/>
                <a:ext cx="4298817" cy="1200329"/>
              </a:xfrm>
              <a:prstGeom prst="rect">
                <a:avLst/>
              </a:prstGeom>
              <a:noFill/>
            </p:spPr>
            <p:txBody>
              <a:bodyPr wrap="square" rtlCol="0">
                <a:spAutoFit/>
              </a:bodyPr>
              <a:lstStyle/>
              <a:p>
                <a:r>
                  <a:rPr lang="en-US" b="1">
                    <a:solidFill>
                      <a:srgbClr val="FF0000"/>
                    </a:solidFill>
                    <a:latin typeface="Calibri" panose="020F0502020204030204" pitchFamily="34" charset="0"/>
                    <a:cs typeface="Calibri" panose="020F0502020204030204" pitchFamily="34" charset="0"/>
                  </a:rPr>
                  <a:t>Note the </a:t>
                </a:r>
                <a:r>
                  <a:rPr lang="en-US" sz="1800" b="1">
                    <a:solidFill>
                      <a:srgbClr val="0070C0"/>
                    </a:solidFill>
                    <a:latin typeface="Arial" panose="020B0604020202020204" pitchFamily="34" charset="0"/>
                    <a:cs typeface="Arial" panose="020B0604020202020204" pitchFamily="34" charset="0"/>
                  </a:rPr>
                  <a:t>negative edges </a:t>
                </a:r>
                <a:r>
                  <a:rPr lang="en-US" b="1">
                    <a:solidFill>
                      <a:srgbClr val="FF0000"/>
                    </a:solidFill>
                    <a:latin typeface="Calibri" panose="020F0502020204030204" pitchFamily="34" charset="0"/>
                    <a:cs typeface="Calibri" panose="020F0502020204030204" pitchFamily="34" charset="0"/>
                  </a:rPr>
                  <a:t>should NOT belong to </a:t>
                </a:r>
                <a:r>
                  <a:rPr lang="en-US" b="1">
                    <a:solidFill>
                      <a:srgbClr val="C00000"/>
                    </a:solidFill>
                    <a:latin typeface="Arial" panose="020B0604020202020204" pitchFamily="34" charset="0"/>
                    <a:cs typeface="Arial" panose="020B0604020202020204" pitchFamily="34" charset="0"/>
                  </a:rPr>
                  <a:t>training message edges</a:t>
                </a:r>
                <a:r>
                  <a:rPr lang="en-US" b="1">
                    <a:solidFill>
                      <a:srgbClr val="FF0000"/>
                    </a:solidFill>
                    <a:latin typeface="Calibri" panose="020F0502020204030204" pitchFamily="34" charset="0"/>
                    <a:cs typeface="Calibri" panose="020F0502020204030204" pitchFamily="34" charset="0"/>
                  </a:rPr>
                  <a:t> or </a:t>
                </a:r>
                <a:r>
                  <a:rPr lang="en-US" b="1">
                    <a:solidFill>
                      <a:schemeClr val="accent5"/>
                    </a:solidFill>
                    <a:latin typeface="Arial" panose="020B0604020202020204" pitchFamily="34" charset="0"/>
                    <a:cs typeface="Arial" panose="020B0604020202020204" pitchFamily="34" charset="0"/>
                  </a:rPr>
                  <a:t>training supervision edges!</a:t>
                </a:r>
              </a:p>
              <a:p>
                <a:r>
                  <a:rPr lang="en-US" b="1">
                    <a:latin typeface="Calibri" panose="020F0502020204030204" pitchFamily="34" charset="0"/>
                    <a:cs typeface="Calibri" panose="020F0502020204030204" pitchFamily="34" charset="0"/>
                  </a:rPr>
                  <a:t>e.g., </a:t>
                </a:r>
                <a14:m>
                  <m:oMath xmlns:m="http://schemas.openxmlformats.org/officeDocument/2006/math">
                    <m:d>
                      <m:dPr>
                        <m:ctrlPr>
                          <a:rPr lang="en-US" sz="1800" b="1" i="1" smtClean="0">
                            <a:latin typeface="Cambria Math" panose="02040503050406030204" pitchFamily="18" charset="0"/>
                          </a:rPr>
                        </m:ctrlPr>
                      </m:dPr>
                      <m:e>
                        <m:r>
                          <a:rPr lang="en-US" sz="1800" b="1" i="1">
                            <a:solidFill>
                              <a:srgbClr val="7030A0"/>
                            </a:solidFill>
                            <a:latin typeface="Cambria Math" panose="02040503050406030204" pitchFamily="18" charset="0"/>
                          </a:rPr>
                          <m:t>𝑬</m:t>
                        </m:r>
                        <m:r>
                          <a:rPr lang="en-US" sz="1800" b="1" i="1">
                            <a:latin typeface="Cambria Math" panose="02040503050406030204" pitchFamily="18" charset="0"/>
                          </a:rPr>
                          <m:t>,</m:t>
                        </m:r>
                        <m:sSub>
                          <m:sSubPr>
                            <m:ctrlPr>
                              <a:rPr lang="en-US" sz="1800" b="1" i="1">
                                <a:solidFill>
                                  <a:schemeClr val="accent1"/>
                                </a:solidFill>
                                <a:latin typeface="Cambria Math" panose="02040503050406030204" pitchFamily="18" charset="0"/>
                              </a:rPr>
                            </m:ctrlPr>
                          </m:sSubPr>
                          <m:e>
                            <m:r>
                              <a:rPr lang="en-US" sz="1800" b="1" i="1">
                                <a:solidFill>
                                  <a:schemeClr val="accent1"/>
                                </a:solidFill>
                                <a:latin typeface="Cambria Math" panose="02040503050406030204" pitchFamily="18" charset="0"/>
                              </a:rPr>
                              <m:t>𝒓</m:t>
                            </m:r>
                          </m:e>
                          <m:sub>
                            <m:r>
                              <a:rPr lang="en-US" sz="1800" b="1" i="1">
                                <a:solidFill>
                                  <a:schemeClr val="accent1"/>
                                </a:solidFill>
                                <a:latin typeface="Cambria Math" panose="02040503050406030204" pitchFamily="18" charset="0"/>
                              </a:rPr>
                              <m:t>𝟑</m:t>
                            </m:r>
                          </m:sub>
                        </m:sSub>
                        <m:r>
                          <a:rPr lang="en-US" sz="1800" b="1" i="1">
                            <a:latin typeface="Cambria Math" panose="02040503050406030204" pitchFamily="18" charset="0"/>
                          </a:rPr>
                          <m:t>,</m:t>
                        </m:r>
                        <m:r>
                          <a:rPr lang="en-US" sz="1800" b="1" i="1" smtClean="0">
                            <a:solidFill>
                              <a:schemeClr val="accent4">
                                <a:lumMod val="50000"/>
                              </a:schemeClr>
                            </a:solidFill>
                            <a:latin typeface="Cambria Math" panose="02040503050406030204" pitchFamily="18" charset="0"/>
                          </a:rPr>
                          <m:t>𝑪</m:t>
                        </m:r>
                      </m:e>
                    </m:d>
                  </m:oMath>
                </a14:m>
                <a:r>
                  <a:rPr lang="en-US" b="1">
                    <a:solidFill>
                      <a:schemeClr val="accent5"/>
                    </a:solidFill>
                    <a:latin typeface="Arial" panose="020B0604020202020204" pitchFamily="34" charset="0"/>
                    <a:cs typeface="Arial" panose="020B0604020202020204" pitchFamily="34" charset="0"/>
                  </a:rPr>
                  <a:t> </a:t>
                </a:r>
                <a:r>
                  <a:rPr lang="en-US" b="1">
                    <a:latin typeface="Arial" panose="020B0604020202020204" pitchFamily="34" charset="0"/>
                    <a:cs typeface="Arial" panose="020B0604020202020204" pitchFamily="34" charset="0"/>
                  </a:rPr>
                  <a:t>is </a:t>
                </a:r>
                <a:r>
                  <a:rPr lang="en-US" b="1">
                    <a:solidFill>
                      <a:srgbClr val="FF0000"/>
                    </a:solidFill>
                    <a:latin typeface="Arial" panose="020B0604020202020204" pitchFamily="34" charset="0"/>
                    <a:cs typeface="Arial" panose="020B0604020202020204" pitchFamily="34" charset="0"/>
                  </a:rPr>
                  <a:t>NOT</a:t>
                </a:r>
                <a:r>
                  <a:rPr lang="en-US" b="1">
                    <a:latin typeface="Arial" panose="020B0604020202020204" pitchFamily="34" charset="0"/>
                    <a:cs typeface="Arial" panose="020B0604020202020204" pitchFamily="34" charset="0"/>
                  </a:rPr>
                  <a:t> a</a:t>
                </a:r>
                <a:r>
                  <a:rPr lang="en-US" b="1">
                    <a:solidFill>
                      <a:schemeClr val="accent5"/>
                    </a:solidFill>
                    <a:latin typeface="Arial" panose="020B0604020202020204" pitchFamily="34" charset="0"/>
                    <a:cs typeface="Arial" panose="020B0604020202020204" pitchFamily="34" charset="0"/>
                  </a:rPr>
                  <a:t> </a:t>
                </a:r>
                <a:r>
                  <a:rPr lang="en-US" b="1">
                    <a:solidFill>
                      <a:srgbClr val="0070C0"/>
                    </a:solidFill>
                    <a:latin typeface="Arial" panose="020B0604020202020204" pitchFamily="34" charset="0"/>
                    <a:cs typeface="Arial" panose="020B0604020202020204" pitchFamily="34" charset="0"/>
                  </a:rPr>
                  <a:t>negative edge</a:t>
                </a:r>
                <a:endParaRPr lang="en-US" b="1">
                  <a:solidFill>
                    <a:schemeClr val="accent5"/>
                  </a:solidFill>
                  <a:latin typeface="Arial" panose="020B0604020202020204" pitchFamily="34" charset="0"/>
                  <a:cs typeface="Arial" panose="020B0604020202020204" pitchFamily="34" charset="0"/>
                </a:endParaRPr>
              </a:p>
            </p:txBody>
          </p:sp>
        </mc:Choice>
        <mc:Fallback xmlns="">
          <p:sp>
            <p:nvSpPr>
              <p:cNvPr id="56" name="TextBox 55">
                <a:extLst>
                  <a:ext uri="{FF2B5EF4-FFF2-40B4-BE49-F238E27FC236}">
                    <a16:creationId xmlns:a16="http://schemas.microsoft.com/office/drawing/2014/main" id="{C53FCF7D-3215-4C49-99C1-C3FBE8BB7A31}"/>
                  </a:ext>
                </a:extLst>
              </p:cNvPr>
              <p:cNvSpPr txBox="1">
                <a:spLocks noRot="1" noChangeAspect="1" noMove="1" noResize="1" noEditPoints="1" noAdjustHandles="1" noChangeArrowheads="1" noChangeShapeType="1" noTextEdit="1"/>
              </p:cNvSpPr>
              <p:nvPr/>
            </p:nvSpPr>
            <p:spPr>
              <a:xfrm>
                <a:off x="4490320" y="4582656"/>
                <a:ext cx="4298817" cy="1200329"/>
              </a:xfrm>
              <a:prstGeom prst="rect">
                <a:avLst/>
              </a:prstGeom>
              <a:blipFill>
                <a:blip r:embed="rId5"/>
                <a:stretch>
                  <a:fillRect l="-1277" t="-3553" b="-7107"/>
                </a:stretch>
              </a:blipFill>
            </p:spPr>
            <p:txBody>
              <a:bodyPr/>
              <a:lstStyle/>
              <a:p>
                <a:r>
                  <a:rPr lang="en-US">
                    <a:noFill/>
                  </a:rPr>
                  <a:t> </a:t>
                </a:r>
              </a:p>
            </p:txBody>
          </p:sp>
        </mc:Fallback>
      </mc:AlternateContent>
      <p:grpSp>
        <p:nvGrpSpPr>
          <p:cNvPr id="67" name="Group 66">
            <a:extLst>
              <a:ext uri="{FF2B5EF4-FFF2-40B4-BE49-F238E27FC236}">
                <a16:creationId xmlns:a16="http://schemas.microsoft.com/office/drawing/2014/main" id="{8779A410-4C4D-4174-8F53-78713BCDF9F7}"/>
              </a:ext>
            </a:extLst>
          </p:cNvPr>
          <p:cNvGrpSpPr/>
          <p:nvPr/>
        </p:nvGrpSpPr>
        <p:grpSpPr>
          <a:xfrm>
            <a:off x="37020" y="1918901"/>
            <a:ext cx="3371748" cy="2463133"/>
            <a:chOff x="2722754" y="2300328"/>
            <a:chExt cx="3371748" cy="2463133"/>
          </a:xfrm>
        </p:grpSpPr>
        <p:grpSp>
          <p:nvGrpSpPr>
            <p:cNvPr id="68" name="Group 67">
              <a:extLst>
                <a:ext uri="{FF2B5EF4-FFF2-40B4-BE49-F238E27FC236}">
                  <a16:creationId xmlns:a16="http://schemas.microsoft.com/office/drawing/2014/main" id="{681141AF-F225-44B2-B141-982366B12612}"/>
                </a:ext>
              </a:extLst>
            </p:cNvPr>
            <p:cNvGrpSpPr/>
            <p:nvPr/>
          </p:nvGrpSpPr>
          <p:grpSpPr>
            <a:xfrm>
              <a:off x="2722754" y="2300328"/>
              <a:ext cx="3371748" cy="2463133"/>
              <a:chOff x="2855877" y="2506567"/>
              <a:chExt cx="3371748" cy="2463133"/>
            </a:xfrm>
          </p:grpSpPr>
          <p:sp>
            <p:nvSpPr>
              <p:cNvPr id="71" name="Oval 70">
                <a:extLst>
                  <a:ext uri="{FF2B5EF4-FFF2-40B4-BE49-F238E27FC236}">
                    <a16:creationId xmlns:a16="http://schemas.microsoft.com/office/drawing/2014/main" id="{E43E914A-29FF-4979-A773-1B5A341251C7}"/>
                  </a:ext>
                </a:extLst>
              </p:cNvPr>
              <p:cNvSpPr/>
              <p:nvPr/>
            </p:nvSpPr>
            <p:spPr>
              <a:xfrm>
                <a:off x="3695700" y="3152707"/>
                <a:ext cx="360556" cy="370700"/>
              </a:xfrm>
              <a:prstGeom prst="ellipse">
                <a:avLst/>
              </a:prstGeom>
              <a:solidFill>
                <a:schemeClr val="accent1">
                  <a:lumMod val="75000"/>
                </a:scheme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A</a:t>
                </a:r>
              </a:p>
            </p:txBody>
          </p:sp>
          <p:sp>
            <p:nvSpPr>
              <p:cNvPr id="72" name="Oval 71">
                <a:extLst>
                  <a:ext uri="{FF2B5EF4-FFF2-40B4-BE49-F238E27FC236}">
                    <a16:creationId xmlns:a16="http://schemas.microsoft.com/office/drawing/2014/main" id="{D208EB96-70B7-4131-AE09-DBF8FD9863C3}"/>
                  </a:ext>
                </a:extLst>
              </p:cNvPr>
              <p:cNvSpPr/>
              <p:nvPr/>
            </p:nvSpPr>
            <p:spPr>
              <a:xfrm>
                <a:off x="5342364" y="3334076"/>
                <a:ext cx="360556" cy="370700"/>
              </a:xfrm>
              <a:prstGeom prst="ellipse">
                <a:avLst/>
              </a:prstGeom>
              <a:solidFill>
                <a:srgbClr val="008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C</a:t>
                </a:r>
              </a:p>
            </p:txBody>
          </p:sp>
          <p:sp>
            <p:nvSpPr>
              <p:cNvPr id="73" name="Oval 72">
                <a:extLst>
                  <a:ext uri="{FF2B5EF4-FFF2-40B4-BE49-F238E27FC236}">
                    <a16:creationId xmlns:a16="http://schemas.microsoft.com/office/drawing/2014/main" id="{0E4C28E5-8B6B-427E-AD08-33312BE0B964}"/>
                  </a:ext>
                </a:extLst>
              </p:cNvPr>
              <p:cNvSpPr/>
              <p:nvPr/>
            </p:nvSpPr>
            <p:spPr>
              <a:xfrm>
                <a:off x="5063583" y="2618923"/>
                <a:ext cx="360556" cy="370700"/>
              </a:xfrm>
              <a:prstGeom prst="ellipse">
                <a:avLst/>
              </a:prstGeom>
              <a:solidFill>
                <a:srgbClr val="C00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B</a:t>
                </a:r>
              </a:p>
            </p:txBody>
          </p:sp>
          <p:sp>
            <p:nvSpPr>
              <p:cNvPr id="74" name="Oval 73">
                <a:extLst>
                  <a:ext uri="{FF2B5EF4-FFF2-40B4-BE49-F238E27FC236}">
                    <a16:creationId xmlns:a16="http://schemas.microsoft.com/office/drawing/2014/main" id="{D68BD8DA-494B-45EE-B711-3F0E6F0D2962}"/>
                  </a:ext>
                </a:extLst>
              </p:cNvPr>
              <p:cNvSpPr/>
              <p:nvPr/>
            </p:nvSpPr>
            <p:spPr>
              <a:xfrm>
                <a:off x="4530183" y="4184277"/>
                <a:ext cx="360556" cy="370700"/>
              </a:xfrm>
              <a:prstGeom prst="ellipse">
                <a:avLst/>
              </a:prstGeom>
              <a:solidFill>
                <a:srgbClr val="7030A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E</a:t>
                </a:r>
              </a:p>
            </p:txBody>
          </p:sp>
          <p:sp>
            <p:nvSpPr>
              <p:cNvPr id="75" name="Oval 74">
                <a:extLst>
                  <a:ext uri="{FF2B5EF4-FFF2-40B4-BE49-F238E27FC236}">
                    <a16:creationId xmlns:a16="http://schemas.microsoft.com/office/drawing/2014/main" id="{93632A20-0292-40AA-B947-452288B395AD}"/>
                  </a:ext>
                </a:extLst>
              </p:cNvPr>
              <p:cNvSpPr/>
              <p:nvPr/>
            </p:nvSpPr>
            <p:spPr>
              <a:xfrm>
                <a:off x="5853461" y="3998927"/>
                <a:ext cx="360556" cy="370700"/>
              </a:xfrm>
              <a:prstGeom prst="ellipse">
                <a:avLst/>
              </a:prstGeom>
              <a:solidFill>
                <a:srgbClr val="FF0066"/>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F</a:t>
                </a:r>
              </a:p>
            </p:txBody>
          </p:sp>
          <p:sp>
            <p:nvSpPr>
              <p:cNvPr id="76" name="Oval 75">
                <a:extLst>
                  <a:ext uri="{FF2B5EF4-FFF2-40B4-BE49-F238E27FC236}">
                    <a16:creationId xmlns:a16="http://schemas.microsoft.com/office/drawing/2014/main" id="{38A982EA-00B1-482E-B237-58E8A9C06AEF}"/>
                  </a:ext>
                </a:extLst>
              </p:cNvPr>
              <p:cNvSpPr/>
              <p:nvPr/>
            </p:nvSpPr>
            <p:spPr>
              <a:xfrm>
                <a:off x="2929983" y="4184277"/>
                <a:ext cx="360556" cy="370700"/>
              </a:xfrm>
              <a:prstGeom prst="ellipse">
                <a:avLst/>
              </a:prstGeom>
              <a:solidFill>
                <a:srgbClr val="0070C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D</a:t>
                </a:r>
              </a:p>
            </p:txBody>
          </p:sp>
          <p:cxnSp>
            <p:nvCxnSpPr>
              <p:cNvPr id="77" name="Straight Arrow Connector 76">
                <a:extLst>
                  <a:ext uri="{FF2B5EF4-FFF2-40B4-BE49-F238E27FC236}">
                    <a16:creationId xmlns:a16="http://schemas.microsoft.com/office/drawing/2014/main" id="{27D12B12-D7E1-46ED-AA59-8ABB20A496E6}"/>
                  </a:ext>
                </a:extLst>
              </p:cNvPr>
              <p:cNvCxnSpPr>
                <a:cxnSpLocks/>
                <a:stCxn id="72" idx="0"/>
                <a:endCxn id="73" idx="5"/>
              </p:cNvCxnSpPr>
              <p:nvPr/>
            </p:nvCxnSpPr>
            <p:spPr>
              <a:xfrm flipH="1" flipV="1">
                <a:off x="5371337" y="2935335"/>
                <a:ext cx="151305" cy="398741"/>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78" name="Straight Arrow Connector 77">
                <a:extLst>
                  <a:ext uri="{FF2B5EF4-FFF2-40B4-BE49-F238E27FC236}">
                    <a16:creationId xmlns:a16="http://schemas.microsoft.com/office/drawing/2014/main" id="{360E7654-30E7-41A8-B697-B5D5CDA832B7}"/>
                  </a:ext>
                </a:extLst>
              </p:cNvPr>
              <p:cNvCxnSpPr>
                <a:cxnSpLocks/>
                <a:stCxn id="73" idx="2"/>
                <a:endCxn id="71" idx="6"/>
              </p:cNvCxnSpPr>
              <p:nvPr/>
            </p:nvCxnSpPr>
            <p:spPr>
              <a:xfrm flipH="1">
                <a:off x="4056256" y="2804273"/>
                <a:ext cx="1007327" cy="533784"/>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79" name="Straight Arrow Connector 78">
                <a:extLst>
                  <a:ext uri="{FF2B5EF4-FFF2-40B4-BE49-F238E27FC236}">
                    <a16:creationId xmlns:a16="http://schemas.microsoft.com/office/drawing/2014/main" id="{047C3076-02B8-4770-9256-6BBF60700189}"/>
                  </a:ext>
                </a:extLst>
              </p:cNvPr>
              <p:cNvCxnSpPr>
                <a:cxnSpLocks/>
                <a:stCxn id="76" idx="0"/>
                <a:endCxn id="71" idx="3"/>
              </p:cNvCxnSpPr>
              <p:nvPr/>
            </p:nvCxnSpPr>
            <p:spPr>
              <a:xfrm flipV="1">
                <a:off x="3110261" y="3469119"/>
                <a:ext cx="638241" cy="715158"/>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80" name="Straight Arrow Connector 79">
                <a:extLst>
                  <a:ext uri="{FF2B5EF4-FFF2-40B4-BE49-F238E27FC236}">
                    <a16:creationId xmlns:a16="http://schemas.microsoft.com/office/drawing/2014/main" id="{41ACC921-F7C6-4405-BB20-2AC49E32B071}"/>
                  </a:ext>
                </a:extLst>
              </p:cNvPr>
              <p:cNvCxnSpPr>
                <a:cxnSpLocks/>
                <a:stCxn id="72" idx="2"/>
                <a:endCxn id="71" idx="5"/>
              </p:cNvCxnSpPr>
              <p:nvPr/>
            </p:nvCxnSpPr>
            <p:spPr>
              <a:xfrm flipH="1" flipV="1">
                <a:off x="4003454" y="3469119"/>
                <a:ext cx="1338910" cy="50307"/>
              </a:xfrm>
              <a:prstGeom prst="straightConnector1">
                <a:avLst/>
              </a:prstGeom>
              <a:ln w="28575">
                <a:solidFill>
                  <a:schemeClr val="accent6"/>
                </a:solidFill>
                <a:tailEnd type="triangle"/>
              </a:ln>
            </p:spPr>
            <p:style>
              <a:lnRef idx="1">
                <a:schemeClr val="dk1"/>
              </a:lnRef>
              <a:fillRef idx="0">
                <a:schemeClr val="dk1"/>
              </a:fillRef>
              <a:effectRef idx="0">
                <a:schemeClr val="dk1"/>
              </a:effectRef>
              <a:fontRef idx="minor">
                <a:schemeClr val="tx1"/>
              </a:fontRef>
            </p:style>
          </p:cxnSp>
          <p:cxnSp>
            <p:nvCxnSpPr>
              <p:cNvPr id="81" name="Straight Arrow Connector 80">
                <a:extLst>
                  <a:ext uri="{FF2B5EF4-FFF2-40B4-BE49-F238E27FC236}">
                    <a16:creationId xmlns:a16="http://schemas.microsoft.com/office/drawing/2014/main" id="{1F25A3CA-5400-4C6B-99FF-0E2D5FE8502F}"/>
                  </a:ext>
                </a:extLst>
              </p:cNvPr>
              <p:cNvCxnSpPr>
                <a:cxnSpLocks/>
                <a:stCxn id="74" idx="7"/>
                <a:endCxn id="72" idx="3"/>
              </p:cNvCxnSpPr>
              <p:nvPr/>
            </p:nvCxnSpPr>
            <p:spPr>
              <a:xfrm flipV="1">
                <a:off x="4837937" y="3650488"/>
                <a:ext cx="557229" cy="588077"/>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82" name="Straight Arrow Connector 81">
                <a:extLst>
                  <a:ext uri="{FF2B5EF4-FFF2-40B4-BE49-F238E27FC236}">
                    <a16:creationId xmlns:a16="http://schemas.microsoft.com/office/drawing/2014/main" id="{2D437DBD-24D7-47C8-ACD3-A31B70A38EFE}"/>
                  </a:ext>
                </a:extLst>
              </p:cNvPr>
              <p:cNvCxnSpPr>
                <a:cxnSpLocks/>
                <a:stCxn id="75" idx="1"/>
                <a:endCxn id="72" idx="4"/>
              </p:cNvCxnSpPr>
              <p:nvPr/>
            </p:nvCxnSpPr>
            <p:spPr>
              <a:xfrm flipH="1" flipV="1">
                <a:off x="5522642" y="3704776"/>
                <a:ext cx="383621" cy="348439"/>
              </a:xfrm>
              <a:prstGeom prst="straightConnector1">
                <a:avLst/>
              </a:prstGeom>
              <a:ln w="28575">
                <a:solidFill>
                  <a:schemeClr val="accent3"/>
                </a:solidFill>
                <a:tailEnd type="triangle"/>
              </a:ln>
            </p:spPr>
            <p:style>
              <a:lnRef idx="1">
                <a:schemeClr val="dk1"/>
              </a:lnRef>
              <a:fillRef idx="0">
                <a:schemeClr val="dk1"/>
              </a:fillRef>
              <a:effectRef idx="0">
                <a:schemeClr val="dk1"/>
              </a:effectRef>
              <a:fontRef idx="minor">
                <a:schemeClr val="tx1"/>
              </a:fontRef>
            </p:style>
          </p:cxnSp>
          <p:cxnSp>
            <p:nvCxnSpPr>
              <p:cNvPr id="83" name="Straight Arrow Connector 82">
                <a:extLst>
                  <a:ext uri="{FF2B5EF4-FFF2-40B4-BE49-F238E27FC236}">
                    <a16:creationId xmlns:a16="http://schemas.microsoft.com/office/drawing/2014/main" id="{05D9D498-6496-4449-BB64-BD9F8B79A837}"/>
                  </a:ext>
                </a:extLst>
              </p:cNvPr>
              <p:cNvCxnSpPr>
                <a:cxnSpLocks/>
                <a:stCxn id="75" idx="2"/>
                <a:endCxn id="74" idx="6"/>
              </p:cNvCxnSpPr>
              <p:nvPr/>
            </p:nvCxnSpPr>
            <p:spPr>
              <a:xfrm flipH="1">
                <a:off x="4890739" y="4184277"/>
                <a:ext cx="962722" cy="185350"/>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sp>
            <p:nvSpPr>
              <p:cNvPr id="84" name="TextBox 83">
                <a:extLst>
                  <a:ext uri="{FF2B5EF4-FFF2-40B4-BE49-F238E27FC236}">
                    <a16:creationId xmlns:a16="http://schemas.microsoft.com/office/drawing/2014/main" id="{424600C3-17A6-4A1D-8977-BD6C478523DC}"/>
                  </a:ext>
                </a:extLst>
              </p:cNvPr>
              <p:cNvSpPr txBox="1"/>
              <p:nvPr/>
            </p:nvSpPr>
            <p:spPr>
              <a:xfrm>
                <a:off x="4174854" y="4600368"/>
                <a:ext cx="1402948" cy="369332"/>
              </a:xfrm>
              <a:prstGeom prst="rect">
                <a:avLst/>
              </a:prstGeom>
              <a:noFill/>
            </p:spPr>
            <p:txBody>
              <a:bodyPr wrap="none" rtlCol="0">
                <a:spAutoFit/>
              </a:bodyPr>
              <a:lstStyle/>
              <a:p>
                <a:r>
                  <a:rPr lang="en-US">
                    <a:latin typeface="Arial" pitchFamily="34" charset="0"/>
                    <a:cs typeface="Arial" pitchFamily="34" charset="0"/>
                  </a:rPr>
                  <a:t>Input Graph</a:t>
                </a:r>
              </a:p>
            </p:txBody>
          </p:sp>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FDFFCC3E-3165-4877-96CD-16668CA7A4A6}"/>
                      </a:ext>
                    </a:extLst>
                  </p:cNvPr>
                  <p:cNvSpPr txBox="1"/>
                  <p:nvPr/>
                </p:nvSpPr>
                <p:spPr>
                  <a:xfrm>
                    <a:off x="2855877" y="3492763"/>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85" name="TextBox 84">
                    <a:extLst>
                      <a:ext uri="{FF2B5EF4-FFF2-40B4-BE49-F238E27FC236}">
                        <a16:creationId xmlns:a16="http://schemas.microsoft.com/office/drawing/2014/main" id="{FDFFCC3E-3165-4877-96CD-16668CA7A4A6}"/>
                      </a:ext>
                    </a:extLst>
                  </p:cNvPr>
                  <p:cNvSpPr txBox="1">
                    <a:spLocks noRot="1" noChangeAspect="1" noMove="1" noResize="1" noEditPoints="1" noAdjustHandles="1" noChangeArrowheads="1" noChangeShapeType="1" noTextEdit="1"/>
                  </p:cNvSpPr>
                  <p:nvPr/>
                </p:nvSpPr>
                <p:spPr>
                  <a:xfrm>
                    <a:off x="2855877" y="3492763"/>
                    <a:ext cx="532069" cy="477054"/>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6" name="TextBox 85">
                    <a:extLst>
                      <a:ext uri="{FF2B5EF4-FFF2-40B4-BE49-F238E27FC236}">
                        <a16:creationId xmlns:a16="http://schemas.microsoft.com/office/drawing/2014/main" id="{4F00E579-3E83-4488-A8D4-848569648A9B}"/>
                      </a:ext>
                    </a:extLst>
                  </p:cNvPr>
                  <p:cNvSpPr txBox="1"/>
                  <p:nvPr/>
                </p:nvSpPr>
                <p:spPr>
                  <a:xfrm>
                    <a:off x="4278371" y="2506567"/>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86" name="TextBox 85">
                    <a:extLst>
                      <a:ext uri="{FF2B5EF4-FFF2-40B4-BE49-F238E27FC236}">
                        <a16:creationId xmlns:a16="http://schemas.microsoft.com/office/drawing/2014/main" id="{4F00E579-3E83-4488-A8D4-848569648A9B}"/>
                      </a:ext>
                    </a:extLst>
                  </p:cNvPr>
                  <p:cNvSpPr txBox="1">
                    <a:spLocks noRot="1" noChangeAspect="1" noMove="1" noResize="1" noEditPoints="1" noAdjustHandles="1" noChangeArrowheads="1" noChangeShapeType="1" noTextEdit="1"/>
                  </p:cNvSpPr>
                  <p:nvPr/>
                </p:nvSpPr>
                <p:spPr>
                  <a:xfrm>
                    <a:off x="4278371" y="2506567"/>
                    <a:ext cx="532069" cy="477054"/>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7" name="TextBox 86">
                    <a:extLst>
                      <a:ext uri="{FF2B5EF4-FFF2-40B4-BE49-F238E27FC236}">
                        <a16:creationId xmlns:a16="http://schemas.microsoft.com/office/drawing/2014/main" id="{85C22C11-FE9A-4BB0-B635-77740AE70199}"/>
                      </a:ext>
                    </a:extLst>
                  </p:cNvPr>
                  <p:cNvSpPr txBox="1"/>
                  <p:nvPr/>
                </p:nvSpPr>
                <p:spPr>
                  <a:xfrm>
                    <a:off x="4364010" y="3359827"/>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xmlns="">
              <p:sp>
                <p:nvSpPr>
                  <p:cNvPr id="87" name="TextBox 86">
                    <a:extLst>
                      <a:ext uri="{FF2B5EF4-FFF2-40B4-BE49-F238E27FC236}">
                        <a16:creationId xmlns:a16="http://schemas.microsoft.com/office/drawing/2014/main" id="{85C22C11-FE9A-4BB0-B635-77740AE70199}"/>
                      </a:ext>
                    </a:extLst>
                  </p:cNvPr>
                  <p:cNvSpPr txBox="1">
                    <a:spLocks noRot="1" noChangeAspect="1" noMove="1" noResize="1" noEditPoints="1" noAdjustHandles="1" noChangeArrowheads="1" noChangeShapeType="1" noTextEdit="1"/>
                  </p:cNvSpPr>
                  <p:nvPr/>
                </p:nvSpPr>
                <p:spPr>
                  <a:xfrm>
                    <a:off x="4364010" y="3359827"/>
                    <a:ext cx="539507" cy="477054"/>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8A40BF59-1105-43CD-817B-FB247D5C6763}"/>
                      </a:ext>
                    </a:extLst>
                  </p:cNvPr>
                  <p:cNvSpPr txBox="1"/>
                  <p:nvPr/>
                </p:nvSpPr>
                <p:spPr>
                  <a:xfrm>
                    <a:off x="5688118" y="3521873"/>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xmlns="">
              <p:sp>
                <p:nvSpPr>
                  <p:cNvPr id="88" name="TextBox 87">
                    <a:extLst>
                      <a:ext uri="{FF2B5EF4-FFF2-40B4-BE49-F238E27FC236}">
                        <a16:creationId xmlns:a16="http://schemas.microsoft.com/office/drawing/2014/main" id="{8A40BF59-1105-43CD-817B-FB247D5C6763}"/>
                      </a:ext>
                    </a:extLst>
                  </p:cNvPr>
                  <p:cNvSpPr txBox="1">
                    <a:spLocks noRot="1" noChangeAspect="1" noMove="1" noResize="1" noEditPoints="1" noAdjustHandles="1" noChangeArrowheads="1" noChangeShapeType="1" noTextEdit="1"/>
                  </p:cNvSpPr>
                  <p:nvPr/>
                </p:nvSpPr>
                <p:spPr>
                  <a:xfrm>
                    <a:off x="5688118" y="3521873"/>
                    <a:ext cx="539507" cy="477054"/>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9" name="TextBox 88">
                    <a:extLst>
                      <a:ext uri="{FF2B5EF4-FFF2-40B4-BE49-F238E27FC236}">
                        <a16:creationId xmlns:a16="http://schemas.microsoft.com/office/drawing/2014/main" id="{90855A18-998F-4644-9153-71E8E23C8B6E}"/>
                      </a:ext>
                    </a:extLst>
                  </p:cNvPr>
                  <p:cNvSpPr txBox="1"/>
                  <p:nvPr/>
                </p:nvSpPr>
                <p:spPr>
                  <a:xfrm>
                    <a:off x="5433166" y="2801398"/>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89" name="TextBox 88">
                    <a:extLst>
                      <a:ext uri="{FF2B5EF4-FFF2-40B4-BE49-F238E27FC236}">
                        <a16:creationId xmlns:a16="http://schemas.microsoft.com/office/drawing/2014/main" id="{90855A18-998F-4644-9153-71E8E23C8B6E}"/>
                      </a:ext>
                    </a:extLst>
                  </p:cNvPr>
                  <p:cNvSpPr txBox="1">
                    <a:spLocks noRot="1" noChangeAspect="1" noMove="1" noResize="1" noEditPoints="1" noAdjustHandles="1" noChangeArrowheads="1" noChangeShapeType="1" noTextEdit="1"/>
                  </p:cNvSpPr>
                  <p:nvPr/>
                </p:nvSpPr>
                <p:spPr>
                  <a:xfrm>
                    <a:off x="5433166" y="2801398"/>
                    <a:ext cx="539507" cy="477054"/>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0" name="TextBox 89">
                    <a:extLst>
                      <a:ext uri="{FF2B5EF4-FFF2-40B4-BE49-F238E27FC236}">
                        <a16:creationId xmlns:a16="http://schemas.microsoft.com/office/drawing/2014/main" id="{6DA7DD77-200D-4249-8FEC-FFA656638D3F}"/>
                      </a:ext>
                    </a:extLst>
                  </p:cNvPr>
                  <p:cNvSpPr txBox="1"/>
                  <p:nvPr/>
                </p:nvSpPr>
                <p:spPr>
                  <a:xfrm>
                    <a:off x="4751248" y="3533525"/>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90" name="TextBox 89">
                    <a:extLst>
                      <a:ext uri="{FF2B5EF4-FFF2-40B4-BE49-F238E27FC236}">
                        <a16:creationId xmlns:a16="http://schemas.microsoft.com/office/drawing/2014/main" id="{6DA7DD77-200D-4249-8FEC-FFA656638D3F}"/>
                      </a:ext>
                    </a:extLst>
                  </p:cNvPr>
                  <p:cNvSpPr txBox="1">
                    <a:spLocks noRot="1" noChangeAspect="1" noMove="1" noResize="1" noEditPoints="1" noAdjustHandles="1" noChangeArrowheads="1" noChangeShapeType="1" noTextEdit="1"/>
                  </p:cNvSpPr>
                  <p:nvPr/>
                </p:nvSpPr>
                <p:spPr>
                  <a:xfrm>
                    <a:off x="4751248" y="3533525"/>
                    <a:ext cx="539507" cy="477054"/>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A9A118F4-E493-4BA3-90DD-5E1DD96F29B0}"/>
                      </a:ext>
                    </a:extLst>
                  </p:cNvPr>
                  <p:cNvSpPr txBox="1"/>
                  <p:nvPr/>
                </p:nvSpPr>
                <p:spPr>
                  <a:xfrm>
                    <a:off x="5306092" y="4152504"/>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91" name="TextBox 90">
                    <a:extLst>
                      <a:ext uri="{FF2B5EF4-FFF2-40B4-BE49-F238E27FC236}">
                        <a16:creationId xmlns:a16="http://schemas.microsoft.com/office/drawing/2014/main" id="{A9A118F4-E493-4BA3-90DD-5E1DD96F29B0}"/>
                      </a:ext>
                    </a:extLst>
                  </p:cNvPr>
                  <p:cNvSpPr txBox="1">
                    <a:spLocks noRot="1" noChangeAspect="1" noMove="1" noResize="1" noEditPoints="1" noAdjustHandles="1" noChangeArrowheads="1" noChangeShapeType="1" noTextEdit="1"/>
                  </p:cNvSpPr>
                  <p:nvPr/>
                </p:nvSpPr>
                <p:spPr>
                  <a:xfrm>
                    <a:off x="5306092" y="4152504"/>
                    <a:ext cx="532069" cy="477054"/>
                  </a:xfrm>
                  <a:prstGeom prst="rect">
                    <a:avLst/>
                  </a:prstGeom>
                  <a:blipFill>
                    <a:blip r:embed="rId12"/>
                    <a:stretch>
                      <a:fillRect/>
                    </a:stretch>
                  </a:blipFill>
                </p:spPr>
                <p:txBody>
                  <a:bodyPr/>
                  <a:lstStyle/>
                  <a:p>
                    <a:r>
                      <a:rPr lang="en-US">
                        <a:noFill/>
                      </a:rPr>
                      <a:t> </a:t>
                    </a:r>
                  </a:p>
                </p:txBody>
              </p:sp>
            </mc:Fallback>
          </mc:AlternateContent>
        </p:grpSp>
        <p:cxnSp>
          <p:nvCxnSpPr>
            <p:cNvPr id="69" name="Straight Arrow Connector 68">
              <a:extLst>
                <a:ext uri="{FF2B5EF4-FFF2-40B4-BE49-F238E27FC236}">
                  <a16:creationId xmlns:a16="http://schemas.microsoft.com/office/drawing/2014/main" id="{A9D89323-EA2C-4386-B9D8-BF9EFAF3BD94}"/>
                </a:ext>
              </a:extLst>
            </p:cNvPr>
            <p:cNvCxnSpPr>
              <a:cxnSpLocks/>
              <a:stCxn id="74" idx="1"/>
              <a:endCxn id="71" idx="4"/>
            </p:cNvCxnSpPr>
            <p:nvPr/>
          </p:nvCxnSpPr>
          <p:spPr>
            <a:xfrm flipH="1" flipV="1">
              <a:off x="3742855" y="3317168"/>
              <a:ext cx="707007" cy="715158"/>
            </a:xfrm>
            <a:prstGeom prst="straightConnector1">
              <a:avLst/>
            </a:prstGeom>
            <a:ln w="28575">
              <a:solidFill>
                <a:srgbClr val="FFC000"/>
              </a:solidFill>
              <a:prstDash val="sysDash"/>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0F377B5A-BA1F-4F12-9E5B-984E6033F349}"/>
                    </a:ext>
                  </a:extLst>
                </p:cNvPr>
                <p:cNvSpPr txBox="1"/>
                <p:nvPr/>
              </p:nvSpPr>
              <p:spPr>
                <a:xfrm>
                  <a:off x="3668843" y="3554983"/>
                  <a:ext cx="598754"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1" i="1" smtClean="0">
                                <a:solidFill>
                                  <a:schemeClr val="accent1"/>
                                </a:solidFill>
                                <a:latin typeface="Cambria Math" panose="02040503050406030204" pitchFamily="18" charset="0"/>
                                <a:cs typeface="Arial" pitchFamily="34" charset="0"/>
                              </a:rPr>
                            </m:ctrlPr>
                          </m:sSubPr>
                          <m:e>
                            <m:r>
                              <a:rPr lang="en-US" sz="2500" b="1" i="1" smtClean="0">
                                <a:solidFill>
                                  <a:schemeClr val="accent1"/>
                                </a:solidFill>
                                <a:latin typeface="Cambria Math" panose="02040503050406030204" pitchFamily="18" charset="0"/>
                                <a:cs typeface="Arial" pitchFamily="34" charset="0"/>
                              </a:rPr>
                              <m:t>𝒓</m:t>
                            </m:r>
                          </m:e>
                          <m:sub>
                            <m:r>
                              <a:rPr lang="en-US" sz="2500" b="1" i="1" smtClean="0">
                                <a:solidFill>
                                  <a:schemeClr val="accent1"/>
                                </a:solidFill>
                                <a:latin typeface="Cambria Math" panose="02040503050406030204" pitchFamily="18" charset="0"/>
                                <a:cs typeface="Arial" pitchFamily="34" charset="0"/>
                              </a:rPr>
                              <m:t>𝟑</m:t>
                            </m:r>
                          </m:sub>
                        </m:sSub>
                      </m:oMath>
                    </m:oMathPara>
                  </a14:m>
                  <a:endParaRPr lang="en-US" sz="2500" b="1">
                    <a:solidFill>
                      <a:schemeClr val="accent1"/>
                    </a:solidFill>
                    <a:latin typeface="Arial" pitchFamily="34" charset="0"/>
                    <a:cs typeface="Arial" pitchFamily="34" charset="0"/>
                  </a:endParaRPr>
                </a:p>
              </p:txBody>
            </p:sp>
          </mc:Choice>
          <mc:Fallback xmlns="">
            <p:sp>
              <p:nvSpPr>
                <p:cNvPr id="70" name="TextBox 69">
                  <a:extLst>
                    <a:ext uri="{FF2B5EF4-FFF2-40B4-BE49-F238E27FC236}">
                      <a16:creationId xmlns:a16="http://schemas.microsoft.com/office/drawing/2014/main" id="{0F377B5A-BA1F-4F12-9E5B-984E6033F349}"/>
                    </a:ext>
                  </a:extLst>
                </p:cNvPr>
                <p:cNvSpPr txBox="1">
                  <a:spLocks noRot="1" noChangeAspect="1" noMove="1" noResize="1" noEditPoints="1" noAdjustHandles="1" noChangeArrowheads="1" noChangeShapeType="1" noTextEdit="1"/>
                </p:cNvSpPr>
                <p:nvPr/>
              </p:nvSpPr>
              <p:spPr>
                <a:xfrm>
                  <a:off x="3668843" y="3554983"/>
                  <a:ext cx="598754" cy="477054"/>
                </a:xfrm>
                <a:prstGeom prst="rect">
                  <a:avLst/>
                </a:prstGeom>
                <a:blipFill>
                  <a:blip r:embed="rId13"/>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34108156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C1310-8463-9441-90F2-8CB5DEF42589}"/>
              </a:ext>
            </a:extLst>
          </p:cNvPr>
          <p:cNvSpPr>
            <a:spLocks noGrp="1"/>
          </p:cNvSpPr>
          <p:nvPr>
            <p:ph type="title"/>
          </p:nvPr>
        </p:nvSpPr>
        <p:spPr/>
        <p:txBody>
          <a:bodyPr/>
          <a:lstStyle/>
          <a:p>
            <a:r>
              <a:rPr lang="en-US"/>
              <a:t>RGCN for Link Prediction (3)</a:t>
            </a:r>
          </a:p>
        </p:txBody>
      </p:sp>
      <p:sp>
        <p:nvSpPr>
          <p:cNvPr id="3" name="Content Placeholder 2">
            <a:extLst>
              <a:ext uri="{FF2B5EF4-FFF2-40B4-BE49-F238E27FC236}">
                <a16:creationId xmlns:a16="http://schemas.microsoft.com/office/drawing/2014/main" id="{86496B1D-4577-5C45-9F5C-3F8CCC980EF4}"/>
              </a:ext>
            </a:extLst>
          </p:cNvPr>
          <p:cNvSpPr>
            <a:spLocks noGrp="1"/>
          </p:cNvSpPr>
          <p:nvPr>
            <p:ph idx="1"/>
          </p:nvPr>
        </p:nvSpPr>
        <p:spPr>
          <a:xfrm>
            <a:off x="431424" y="1193794"/>
            <a:ext cx="8686800" cy="784190"/>
          </a:xfrm>
        </p:spPr>
        <p:txBody>
          <a:bodyPr>
            <a:normAutofit/>
          </a:bodyPr>
          <a:lstStyle/>
          <a:p>
            <a:r>
              <a:rPr lang="en-US" b="1">
                <a:solidFill>
                  <a:srgbClr val="00B050"/>
                </a:solidFill>
              </a:rPr>
              <a:t>Training:</a:t>
            </a:r>
          </a:p>
          <a:p>
            <a:pPr lvl="1"/>
            <a:endParaRPr lang="en-US" b="1"/>
          </a:p>
          <a:p>
            <a:pPr lvl="1"/>
            <a:endParaRPr lang="en-US" b="1"/>
          </a:p>
          <a:p>
            <a:pPr lvl="1"/>
            <a:endParaRPr lang="en-US" b="1"/>
          </a:p>
        </p:txBody>
      </p:sp>
      <p:sp>
        <p:nvSpPr>
          <p:cNvPr id="4" name="Date Placeholder 3">
            <a:extLst>
              <a:ext uri="{FF2B5EF4-FFF2-40B4-BE49-F238E27FC236}">
                <a16:creationId xmlns:a16="http://schemas.microsoft.com/office/drawing/2014/main" id="{896BA892-53C6-6D44-BE0C-812421102EE9}"/>
              </a:ext>
            </a:extLst>
          </p:cNvPr>
          <p:cNvSpPr>
            <a:spLocks noGrp="1"/>
          </p:cNvSpPr>
          <p:nvPr>
            <p:ph type="dt" sz="half" idx="10"/>
          </p:nvPr>
        </p:nvSpPr>
        <p:spPr/>
        <p:txBody>
          <a:bodyPr/>
          <a:lstStyle/>
          <a:p>
            <a:fld id="{A9ED9DB3-BE2D-5248-A771-13CAAF4BACE9}" type="datetime1">
              <a:rPr lang="en-US" smtClean="0"/>
              <a:t>10/20/24</a:t>
            </a:fld>
            <a:endParaRPr lang="en-US"/>
          </a:p>
        </p:txBody>
      </p:sp>
      <p:sp>
        <p:nvSpPr>
          <p:cNvPr id="5" name="Footer Placeholder 4">
            <a:extLst>
              <a:ext uri="{FF2B5EF4-FFF2-40B4-BE49-F238E27FC236}">
                <a16:creationId xmlns:a16="http://schemas.microsoft.com/office/drawing/2014/main" id="{E54ED3D6-32AB-C44C-BD29-BD23E304F24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F142C132-BC08-0F4D-AA94-0B4314EE7979}"/>
              </a:ext>
            </a:extLst>
          </p:cNvPr>
          <p:cNvSpPr>
            <a:spLocks noGrp="1"/>
          </p:cNvSpPr>
          <p:nvPr>
            <p:ph type="sldNum" sz="quarter" idx="12"/>
          </p:nvPr>
        </p:nvSpPr>
        <p:spPr/>
        <p:txBody>
          <a:bodyPr/>
          <a:lstStyle/>
          <a:p>
            <a:fld id="{19B12225-5612-419B-A8D5-4B8EEE4C217E}" type="slidenum">
              <a:rPr lang="en-US" smtClean="0"/>
              <a:pPr/>
              <a:t>38</a:t>
            </a:fld>
            <a:endParaRPr lang="en-US"/>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9C6E781-A2D7-954B-8114-DB903825A846}"/>
                  </a:ext>
                </a:extLst>
              </p:cNvPr>
              <p:cNvSpPr txBox="1"/>
              <p:nvPr/>
            </p:nvSpPr>
            <p:spPr>
              <a:xfrm>
                <a:off x="3381294" y="1884294"/>
                <a:ext cx="5645893" cy="3231654"/>
              </a:xfrm>
              <a:prstGeom prst="rect">
                <a:avLst/>
              </a:prstGeom>
              <a:noFill/>
            </p:spPr>
            <p:txBody>
              <a:bodyPr wrap="square" rtlCol="0">
                <a:spAutoFit/>
              </a:bodyPr>
              <a:lstStyle/>
              <a:p>
                <a:pPr marL="457200" indent="-457200">
                  <a:buAutoNum type="arabicPeriod"/>
                </a:pPr>
                <a:r>
                  <a:rPr lang="en-US" sz="2400" b="1">
                    <a:latin typeface="Calibri" panose="020F0502020204030204" pitchFamily="34" charset="0"/>
                    <a:cs typeface="Calibri" panose="020F0502020204030204" pitchFamily="34" charset="0"/>
                  </a:rPr>
                  <a:t>Use RGCN to score the </a:t>
                </a:r>
                <a:r>
                  <a:rPr lang="en-US" sz="2400" b="1">
                    <a:solidFill>
                      <a:schemeClr val="accent5"/>
                    </a:solidFill>
                    <a:latin typeface="Calibri" panose="020F0502020204030204" pitchFamily="34" charset="0"/>
                    <a:cs typeface="Calibri" panose="020F0502020204030204" pitchFamily="34" charset="0"/>
                  </a:rPr>
                  <a:t>training supervision edge </a:t>
                </a:r>
                <a14:m>
                  <m:oMath xmlns:m="http://schemas.openxmlformats.org/officeDocument/2006/math">
                    <m:d>
                      <m:dPr>
                        <m:ctrlPr>
                          <a:rPr lang="en-US" sz="2400" b="1" i="1" smtClean="0">
                            <a:latin typeface="Cambria Math" panose="02040503050406030204" pitchFamily="18" charset="0"/>
                          </a:rPr>
                        </m:ctrlPr>
                      </m:dPr>
                      <m:e>
                        <m:r>
                          <a:rPr lang="en-US" sz="2400" b="1" i="1">
                            <a:solidFill>
                              <a:srgbClr val="7030A0"/>
                            </a:solidFill>
                            <a:latin typeface="Cambria Math" panose="02040503050406030204" pitchFamily="18" charset="0"/>
                          </a:rPr>
                          <m:t>𝑬</m:t>
                        </m:r>
                        <m:r>
                          <a:rPr lang="en-US" sz="2400" b="1" i="1">
                            <a:latin typeface="Cambria Math" panose="02040503050406030204" pitchFamily="18" charset="0"/>
                          </a:rPr>
                          <m:t>,</m:t>
                        </m:r>
                        <m:sSub>
                          <m:sSubPr>
                            <m:ctrlPr>
                              <a:rPr lang="en-US" sz="2400" b="1" i="1">
                                <a:solidFill>
                                  <a:schemeClr val="accent1"/>
                                </a:solidFill>
                                <a:latin typeface="Cambria Math" panose="02040503050406030204" pitchFamily="18" charset="0"/>
                              </a:rPr>
                            </m:ctrlPr>
                          </m:sSubPr>
                          <m:e>
                            <m:r>
                              <a:rPr lang="en-US" sz="2400" b="1" i="1">
                                <a:solidFill>
                                  <a:schemeClr val="accent1"/>
                                </a:solidFill>
                                <a:latin typeface="Cambria Math" panose="02040503050406030204" pitchFamily="18" charset="0"/>
                              </a:rPr>
                              <m:t>𝒓</m:t>
                            </m:r>
                          </m:e>
                          <m:sub>
                            <m:r>
                              <a:rPr lang="en-US" sz="2400" b="1" i="1">
                                <a:solidFill>
                                  <a:schemeClr val="accent1"/>
                                </a:solidFill>
                                <a:latin typeface="Cambria Math" panose="02040503050406030204" pitchFamily="18" charset="0"/>
                              </a:rPr>
                              <m:t>𝟑</m:t>
                            </m:r>
                          </m:sub>
                        </m:sSub>
                        <m:r>
                          <a:rPr lang="en-US" sz="2400" b="1" i="1">
                            <a:latin typeface="Cambria Math" panose="02040503050406030204" pitchFamily="18" charset="0"/>
                          </a:rPr>
                          <m:t>,</m:t>
                        </m:r>
                        <m:r>
                          <a:rPr lang="en-US" sz="2400" b="1" i="1">
                            <a:solidFill>
                              <a:schemeClr val="accent1">
                                <a:lumMod val="50000"/>
                              </a:schemeClr>
                            </a:solidFill>
                            <a:latin typeface="Cambria Math" panose="02040503050406030204" pitchFamily="18" charset="0"/>
                          </a:rPr>
                          <m:t>𝑨</m:t>
                        </m:r>
                      </m:e>
                    </m:d>
                  </m:oMath>
                </a14:m>
                <a:endParaRPr lang="en-US" sz="2400" b="1">
                  <a:solidFill>
                    <a:schemeClr val="accent5"/>
                  </a:solidFill>
                  <a:latin typeface="Calibri" panose="020F0502020204030204" pitchFamily="34" charset="0"/>
                  <a:cs typeface="Calibri" panose="020F0502020204030204" pitchFamily="34" charset="0"/>
                </a:endParaRPr>
              </a:p>
              <a:p>
                <a:pPr marL="457200" indent="-457200">
                  <a:buAutoNum type="arabicPeriod"/>
                </a:pPr>
                <a:r>
                  <a:rPr lang="en-US" sz="2400" b="1">
                    <a:latin typeface="Calibri" panose="020F0502020204030204" pitchFamily="34" charset="0"/>
                    <a:cs typeface="Calibri" panose="020F0502020204030204" pitchFamily="34" charset="0"/>
                  </a:rPr>
                  <a:t>Create a </a:t>
                </a:r>
                <a:r>
                  <a:rPr lang="en-US" sz="2400" b="1">
                    <a:solidFill>
                      <a:srgbClr val="0070C0"/>
                    </a:solidFill>
                    <a:latin typeface="Calibri" panose="020F0502020204030204" pitchFamily="34" charset="0"/>
                    <a:cs typeface="Calibri" panose="020F0502020204030204" pitchFamily="34" charset="0"/>
                  </a:rPr>
                  <a:t>negative edge </a:t>
                </a:r>
                <a:r>
                  <a:rPr lang="en-US" sz="2400" b="1">
                    <a:latin typeface="Calibri" panose="020F0502020204030204" pitchFamily="34" charset="0"/>
                    <a:cs typeface="Calibri" panose="020F0502020204030204" pitchFamily="34" charset="0"/>
                  </a:rPr>
                  <a:t>by perturbing the </a:t>
                </a:r>
                <a:r>
                  <a:rPr lang="en-US" sz="2400" b="1">
                    <a:solidFill>
                      <a:schemeClr val="accent5"/>
                    </a:solidFill>
                    <a:latin typeface="Calibri" panose="020F0502020204030204" pitchFamily="34" charset="0"/>
                    <a:cs typeface="Calibri" panose="020F0502020204030204" pitchFamily="34" charset="0"/>
                  </a:rPr>
                  <a:t>supervision edge </a:t>
                </a:r>
                <a14:m>
                  <m:oMath xmlns:m="http://schemas.openxmlformats.org/officeDocument/2006/math">
                    <m:d>
                      <m:dPr>
                        <m:ctrlPr>
                          <a:rPr lang="en-US" sz="2400" b="1" i="1" smtClean="0">
                            <a:latin typeface="Cambria Math" panose="02040503050406030204" pitchFamily="18" charset="0"/>
                          </a:rPr>
                        </m:ctrlPr>
                      </m:dPr>
                      <m:e>
                        <m:r>
                          <a:rPr lang="en-US" sz="2400" b="1" i="1">
                            <a:solidFill>
                              <a:srgbClr val="7030A0"/>
                            </a:solidFill>
                            <a:latin typeface="Cambria Math" panose="02040503050406030204" pitchFamily="18" charset="0"/>
                          </a:rPr>
                          <m:t>𝑬</m:t>
                        </m:r>
                        <m:r>
                          <a:rPr lang="en-US" sz="2400" b="1" i="1">
                            <a:latin typeface="Cambria Math" panose="02040503050406030204" pitchFamily="18" charset="0"/>
                          </a:rPr>
                          <m:t>,</m:t>
                        </m:r>
                        <m:sSub>
                          <m:sSubPr>
                            <m:ctrlPr>
                              <a:rPr lang="en-US" sz="2400" b="1" i="1">
                                <a:solidFill>
                                  <a:schemeClr val="accent1"/>
                                </a:solidFill>
                                <a:latin typeface="Cambria Math" panose="02040503050406030204" pitchFamily="18" charset="0"/>
                              </a:rPr>
                            </m:ctrlPr>
                          </m:sSubPr>
                          <m:e>
                            <m:r>
                              <a:rPr lang="en-US" sz="2400" b="1" i="1">
                                <a:solidFill>
                                  <a:schemeClr val="accent1"/>
                                </a:solidFill>
                                <a:latin typeface="Cambria Math" panose="02040503050406030204" pitchFamily="18" charset="0"/>
                              </a:rPr>
                              <m:t>𝒓</m:t>
                            </m:r>
                          </m:e>
                          <m:sub>
                            <m:r>
                              <a:rPr lang="en-US" sz="2400" b="1" i="1">
                                <a:solidFill>
                                  <a:schemeClr val="accent1"/>
                                </a:solidFill>
                                <a:latin typeface="Cambria Math" panose="02040503050406030204" pitchFamily="18" charset="0"/>
                              </a:rPr>
                              <m:t>𝟑</m:t>
                            </m:r>
                          </m:sub>
                        </m:sSub>
                        <m:r>
                          <a:rPr lang="en-US" sz="2400" b="1" i="1">
                            <a:latin typeface="Cambria Math" panose="02040503050406030204" pitchFamily="18" charset="0"/>
                          </a:rPr>
                          <m:t>,</m:t>
                        </m:r>
                        <m:r>
                          <a:rPr lang="en-US" sz="2400" b="1" i="1" smtClean="0">
                            <a:solidFill>
                              <a:srgbClr val="C00000"/>
                            </a:solidFill>
                            <a:latin typeface="Cambria Math" panose="02040503050406030204" pitchFamily="18" charset="0"/>
                          </a:rPr>
                          <m:t>𝑩</m:t>
                        </m:r>
                      </m:e>
                    </m:d>
                  </m:oMath>
                </a14:m>
                <a:endParaRPr lang="en-US" sz="2400" b="1">
                  <a:solidFill>
                    <a:schemeClr val="accent5"/>
                  </a:solidFill>
                  <a:latin typeface="Calibri" panose="020F0502020204030204" pitchFamily="34" charset="0"/>
                  <a:cs typeface="Calibri" panose="020F0502020204030204" pitchFamily="34" charset="0"/>
                </a:endParaRPr>
              </a:p>
              <a:p>
                <a:pPr marL="457200" indent="-457200">
                  <a:buAutoNum type="arabicPeriod"/>
                </a:pPr>
                <a:r>
                  <a:rPr lang="en-US" sz="2400" b="1">
                    <a:latin typeface="Calibri" panose="020F0502020204030204" pitchFamily="34" charset="0"/>
                    <a:cs typeface="Calibri" panose="020F0502020204030204" pitchFamily="34" charset="0"/>
                  </a:rPr>
                  <a:t>Use GNN model to score </a:t>
                </a:r>
                <a:r>
                  <a:rPr lang="en-US" sz="2400" b="1">
                    <a:solidFill>
                      <a:srgbClr val="0070C0"/>
                    </a:solidFill>
                    <a:latin typeface="Calibri" panose="020F0502020204030204" pitchFamily="34" charset="0"/>
                    <a:cs typeface="Calibri" panose="020F0502020204030204" pitchFamily="34" charset="0"/>
                  </a:rPr>
                  <a:t>negative edge</a:t>
                </a:r>
                <a:endParaRPr lang="en-US" sz="2400" b="1">
                  <a:latin typeface="Calibri" panose="020F0502020204030204" pitchFamily="34" charset="0"/>
                  <a:cs typeface="Calibri" panose="020F0502020204030204" pitchFamily="34" charset="0"/>
                </a:endParaRPr>
              </a:p>
              <a:p>
                <a:pPr marL="457200" indent="-457200">
                  <a:buAutoNum type="arabicPeriod"/>
                </a:pPr>
                <a:r>
                  <a:rPr lang="en-US" sz="2400" b="1">
                    <a:latin typeface="Calibri" panose="020F0502020204030204" pitchFamily="34" charset="0"/>
                    <a:cs typeface="Calibri" panose="020F0502020204030204" pitchFamily="34" charset="0"/>
                  </a:rPr>
                  <a:t>Optimize a standard cross entropy loss (as discussed in Lecture 6)</a:t>
                </a:r>
              </a:p>
              <a:p>
                <a:pPr marL="914400" lvl="1" indent="-457200">
                  <a:buAutoNum type="arabicPeriod"/>
                </a:pPr>
                <a:r>
                  <a:rPr lang="en-US" b="1">
                    <a:solidFill>
                      <a:schemeClr val="accent4"/>
                    </a:solidFill>
                    <a:latin typeface="Calibri" panose="020F0502020204030204" pitchFamily="34" charset="0"/>
                    <a:cs typeface="Calibri" panose="020F0502020204030204" pitchFamily="34" charset="0"/>
                  </a:rPr>
                  <a:t>Maximize </a:t>
                </a:r>
                <a:r>
                  <a:rPr lang="en-US" b="1">
                    <a:latin typeface="Calibri" panose="020F0502020204030204" pitchFamily="34" charset="0"/>
                    <a:cs typeface="Calibri" panose="020F0502020204030204" pitchFamily="34" charset="0"/>
                  </a:rPr>
                  <a:t>the score of </a:t>
                </a:r>
                <a:r>
                  <a:rPr lang="en-US" b="1">
                    <a:solidFill>
                      <a:schemeClr val="accent5"/>
                    </a:solidFill>
                    <a:latin typeface="Calibri" panose="020F0502020204030204" pitchFamily="34" charset="0"/>
                    <a:cs typeface="Calibri" panose="020F0502020204030204" pitchFamily="34" charset="0"/>
                  </a:rPr>
                  <a:t>training supervision edge</a:t>
                </a:r>
                <a:endParaRPr lang="en-US" b="1">
                  <a:latin typeface="Calibri" panose="020F0502020204030204" pitchFamily="34" charset="0"/>
                  <a:cs typeface="Calibri" panose="020F0502020204030204" pitchFamily="34" charset="0"/>
                </a:endParaRPr>
              </a:p>
              <a:p>
                <a:pPr marL="914400" lvl="1" indent="-457200">
                  <a:buAutoNum type="arabicPeriod"/>
                </a:pPr>
                <a:r>
                  <a:rPr lang="en-US" b="1">
                    <a:solidFill>
                      <a:srgbClr val="FF0000"/>
                    </a:solidFill>
                    <a:latin typeface="Calibri" panose="020F0502020204030204" pitchFamily="34" charset="0"/>
                    <a:cs typeface="Calibri" panose="020F0502020204030204" pitchFamily="34" charset="0"/>
                  </a:rPr>
                  <a:t>Minimize</a:t>
                </a:r>
                <a:r>
                  <a:rPr lang="en-US" b="1">
                    <a:latin typeface="Calibri" panose="020F0502020204030204" pitchFamily="34" charset="0"/>
                    <a:cs typeface="Calibri" panose="020F0502020204030204" pitchFamily="34" charset="0"/>
                  </a:rPr>
                  <a:t> the score of</a:t>
                </a:r>
                <a:r>
                  <a:rPr lang="en-US" b="1">
                    <a:solidFill>
                      <a:srgbClr val="0070C0"/>
                    </a:solidFill>
                    <a:latin typeface="Calibri" panose="020F0502020204030204" pitchFamily="34" charset="0"/>
                    <a:cs typeface="Calibri" panose="020F0502020204030204" pitchFamily="34" charset="0"/>
                  </a:rPr>
                  <a:t> negative edge</a:t>
                </a:r>
              </a:p>
            </p:txBody>
          </p:sp>
        </mc:Choice>
        <mc:Fallback xmlns="">
          <p:sp>
            <p:nvSpPr>
              <p:cNvPr id="7" name="TextBox 6">
                <a:extLst>
                  <a:ext uri="{FF2B5EF4-FFF2-40B4-BE49-F238E27FC236}">
                    <a16:creationId xmlns:a16="http://schemas.microsoft.com/office/drawing/2014/main" id="{09C6E781-A2D7-954B-8114-DB903825A846}"/>
                  </a:ext>
                </a:extLst>
              </p:cNvPr>
              <p:cNvSpPr txBox="1">
                <a:spLocks noRot="1" noChangeAspect="1" noMove="1" noResize="1" noEditPoints="1" noAdjustHandles="1" noChangeArrowheads="1" noChangeShapeType="1" noTextEdit="1"/>
              </p:cNvSpPr>
              <p:nvPr/>
            </p:nvSpPr>
            <p:spPr>
              <a:xfrm>
                <a:off x="3381294" y="1884294"/>
                <a:ext cx="5645893" cy="3231654"/>
              </a:xfrm>
              <a:prstGeom prst="rect">
                <a:avLst/>
              </a:prstGeom>
              <a:blipFill>
                <a:blip r:embed="rId3"/>
                <a:stretch>
                  <a:fillRect l="-1728" t="-1698" r="-432" b="-2075"/>
                </a:stretch>
              </a:blipFill>
            </p:spPr>
            <p:txBody>
              <a:bodyPr/>
              <a:lstStyle/>
              <a:p>
                <a:r>
                  <a:rPr lang="en-US">
                    <a:noFill/>
                  </a:rPr>
                  <a:t> </a:t>
                </a:r>
              </a:p>
            </p:txBody>
          </p:sp>
        </mc:Fallback>
      </mc:AlternateContent>
      <p:grpSp>
        <p:nvGrpSpPr>
          <p:cNvPr id="67" name="Group 66">
            <a:extLst>
              <a:ext uri="{FF2B5EF4-FFF2-40B4-BE49-F238E27FC236}">
                <a16:creationId xmlns:a16="http://schemas.microsoft.com/office/drawing/2014/main" id="{8779A410-4C4D-4174-8F53-78713BCDF9F7}"/>
              </a:ext>
            </a:extLst>
          </p:cNvPr>
          <p:cNvGrpSpPr/>
          <p:nvPr/>
        </p:nvGrpSpPr>
        <p:grpSpPr>
          <a:xfrm>
            <a:off x="37020" y="2135033"/>
            <a:ext cx="3371748" cy="2463133"/>
            <a:chOff x="2722754" y="2300328"/>
            <a:chExt cx="3371748" cy="2463133"/>
          </a:xfrm>
        </p:grpSpPr>
        <p:grpSp>
          <p:nvGrpSpPr>
            <p:cNvPr id="68" name="Group 67">
              <a:extLst>
                <a:ext uri="{FF2B5EF4-FFF2-40B4-BE49-F238E27FC236}">
                  <a16:creationId xmlns:a16="http://schemas.microsoft.com/office/drawing/2014/main" id="{681141AF-F225-44B2-B141-982366B12612}"/>
                </a:ext>
              </a:extLst>
            </p:cNvPr>
            <p:cNvGrpSpPr/>
            <p:nvPr/>
          </p:nvGrpSpPr>
          <p:grpSpPr>
            <a:xfrm>
              <a:off x="2722754" y="2300328"/>
              <a:ext cx="3371748" cy="2463133"/>
              <a:chOff x="2855877" y="2506567"/>
              <a:chExt cx="3371748" cy="2463133"/>
            </a:xfrm>
          </p:grpSpPr>
          <p:sp>
            <p:nvSpPr>
              <p:cNvPr id="71" name="Oval 70">
                <a:extLst>
                  <a:ext uri="{FF2B5EF4-FFF2-40B4-BE49-F238E27FC236}">
                    <a16:creationId xmlns:a16="http://schemas.microsoft.com/office/drawing/2014/main" id="{E43E914A-29FF-4979-A773-1B5A341251C7}"/>
                  </a:ext>
                </a:extLst>
              </p:cNvPr>
              <p:cNvSpPr/>
              <p:nvPr/>
            </p:nvSpPr>
            <p:spPr>
              <a:xfrm>
                <a:off x="3695700" y="3152707"/>
                <a:ext cx="360556" cy="370700"/>
              </a:xfrm>
              <a:prstGeom prst="ellipse">
                <a:avLst/>
              </a:prstGeom>
              <a:solidFill>
                <a:schemeClr val="accent1">
                  <a:lumMod val="75000"/>
                </a:scheme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A</a:t>
                </a:r>
              </a:p>
            </p:txBody>
          </p:sp>
          <p:sp>
            <p:nvSpPr>
              <p:cNvPr id="72" name="Oval 71">
                <a:extLst>
                  <a:ext uri="{FF2B5EF4-FFF2-40B4-BE49-F238E27FC236}">
                    <a16:creationId xmlns:a16="http://schemas.microsoft.com/office/drawing/2014/main" id="{D208EB96-70B7-4131-AE09-DBF8FD9863C3}"/>
                  </a:ext>
                </a:extLst>
              </p:cNvPr>
              <p:cNvSpPr/>
              <p:nvPr/>
            </p:nvSpPr>
            <p:spPr>
              <a:xfrm>
                <a:off x="5342364" y="3334076"/>
                <a:ext cx="360556" cy="370700"/>
              </a:xfrm>
              <a:prstGeom prst="ellipse">
                <a:avLst/>
              </a:prstGeom>
              <a:solidFill>
                <a:srgbClr val="008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C</a:t>
                </a:r>
              </a:p>
            </p:txBody>
          </p:sp>
          <p:sp>
            <p:nvSpPr>
              <p:cNvPr id="73" name="Oval 72">
                <a:extLst>
                  <a:ext uri="{FF2B5EF4-FFF2-40B4-BE49-F238E27FC236}">
                    <a16:creationId xmlns:a16="http://schemas.microsoft.com/office/drawing/2014/main" id="{0E4C28E5-8B6B-427E-AD08-33312BE0B964}"/>
                  </a:ext>
                </a:extLst>
              </p:cNvPr>
              <p:cNvSpPr/>
              <p:nvPr/>
            </p:nvSpPr>
            <p:spPr>
              <a:xfrm>
                <a:off x="5063583" y="2618923"/>
                <a:ext cx="360556" cy="370700"/>
              </a:xfrm>
              <a:prstGeom prst="ellipse">
                <a:avLst/>
              </a:prstGeom>
              <a:solidFill>
                <a:srgbClr val="C00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B</a:t>
                </a:r>
              </a:p>
            </p:txBody>
          </p:sp>
          <p:sp>
            <p:nvSpPr>
              <p:cNvPr id="74" name="Oval 73">
                <a:extLst>
                  <a:ext uri="{FF2B5EF4-FFF2-40B4-BE49-F238E27FC236}">
                    <a16:creationId xmlns:a16="http://schemas.microsoft.com/office/drawing/2014/main" id="{D68BD8DA-494B-45EE-B711-3F0E6F0D2962}"/>
                  </a:ext>
                </a:extLst>
              </p:cNvPr>
              <p:cNvSpPr/>
              <p:nvPr/>
            </p:nvSpPr>
            <p:spPr>
              <a:xfrm>
                <a:off x="4530183" y="4184277"/>
                <a:ext cx="360556" cy="370700"/>
              </a:xfrm>
              <a:prstGeom prst="ellipse">
                <a:avLst/>
              </a:prstGeom>
              <a:solidFill>
                <a:srgbClr val="7030A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E</a:t>
                </a:r>
              </a:p>
            </p:txBody>
          </p:sp>
          <p:sp>
            <p:nvSpPr>
              <p:cNvPr id="75" name="Oval 74">
                <a:extLst>
                  <a:ext uri="{FF2B5EF4-FFF2-40B4-BE49-F238E27FC236}">
                    <a16:creationId xmlns:a16="http://schemas.microsoft.com/office/drawing/2014/main" id="{93632A20-0292-40AA-B947-452288B395AD}"/>
                  </a:ext>
                </a:extLst>
              </p:cNvPr>
              <p:cNvSpPr/>
              <p:nvPr/>
            </p:nvSpPr>
            <p:spPr>
              <a:xfrm>
                <a:off x="5853461" y="3998927"/>
                <a:ext cx="360556" cy="370700"/>
              </a:xfrm>
              <a:prstGeom prst="ellipse">
                <a:avLst/>
              </a:prstGeom>
              <a:solidFill>
                <a:srgbClr val="FF0066"/>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F</a:t>
                </a:r>
              </a:p>
            </p:txBody>
          </p:sp>
          <p:sp>
            <p:nvSpPr>
              <p:cNvPr id="76" name="Oval 75">
                <a:extLst>
                  <a:ext uri="{FF2B5EF4-FFF2-40B4-BE49-F238E27FC236}">
                    <a16:creationId xmlns:a16="http://schemas.microsoft.com/office/drawing/2014/main" id="{38A982EA-00B1-482E-B237-58E8A9C06AEF}"/>
                  </a:ext>
                </a:extLst>
              </p:cNvPr>
              <p:cNvSpPr/>
              <p:nvPr/>
            </p:nvSpPr>
            <p:spPr>
              <a:xfrm>
                <a:off x="2929983" y="4184277"/>
                <a:ext cx="360556" cy="370700"/>
              </a:xfrm>
              <a:prstGeom prst="ellipse">
                <a:avLst/>
              </a:prstGeom>
              <a:solidFill>
                <a:srgbClr val="0070C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D</a:t>
                </a:r>
              </a:p>
            </p:txBody>
          </p:sp>
          <p:cxnSp>
            <p:nvCxnSpPr>
              <p:cNvPr id="77" name="Straight Arrow Connector 76">
                <a:extLst>
                  <a:ext uri="{FF2B5EF4-FFF2-40B4-BE49-F238E27FC236}">
                    <a16:creationId xmlns:a16="http://schemas.microsoft.com/office/drawing/2014/main" id="{27D12B12-D7E1-46ED-AA59-8ABB20A496E6}"/>
                  </a:ext>
                </a:extLst>
              </p:cNvPr>
              <p:cNvCxnSpPr>
                <a:cxnSpLocks/>
                <a:stCxn id="72" idx="0"/>
                <a:endCxn id="73" idx="5"/>
              </p:cNvCxnSpPr>
              <p:nvPr/>
            </p:nvCxnSpPr>
            <p:spPr>
              <a:xfrm flipH="1" flipV="1">
                <a:off x="5371337" y="2935335"/>
                <a:ext cx="151305" cy="398741"/>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78" name="Straight Arrow Connector 77">
                <a:extLst>
                  <a:ext uri="{FF2B5EF4-FFF2-40B4-BE49-F238E27FC236}">
                    <a16:creationId xmlns:a16="http://schemas.microsoft.com/office/drawing/2014/main" id="{360E7654-30E7-41A8-B697-B5D5CDA832B7}"/>
                  </a:ext>
                </a:extLst>
              </p:cNvPr>
              <p:cNvCxnSpPr>
                <a:cxnSpLocks/>
                <a:stCxn id="73" idx="2"/>
                <a:endCxn id="71" idx="6"/>
              </p:cNvCxnSpPr>
              <p:nvPr/>
            </p:nvCxnSpPr>
            <p:spPr>
              <a:xfrm flipH="1">
                <a:off x="4056256" y="2804273"/>
                <a:ext cx="1007327" cy="533784"/>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79" name="Straight Arrow Connector 78">
                <a:extLst>
                  <a:ext uri="{FF2B5EF4-FFF2-40B4-BE49-F238E27FC236}">
                    <a16:creationId xmlns:a16="http://schemas.microsoft.com/office/drawing/2014/main" id="{047C3076-02B8-4770-9256-6BBF60700189}"/>
                  </a:ext>
                </a:extLst>
              </p:cNvPr>
              <p:cNvCxnSpPr>
                <a:cxnSpLocks/>
                <a:stCxn id="76" idx="0"/>
                <a:endCxn id="71" idx="3"/>
              </p:cNvCxnSpPr>
              <p:nvPr/>
            </p:nvCxnSpPr>
            <p:spPr>
              <a:xfrm flipV="1">
                <a:off x="3110261" y="3469119"/>
                <a:ext cx="638241" cy="715158"/>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80" name="Straight Arrow Connector 79">
                <a:extLst>
                  <a:ext uri="{FF2B5EF4-FFF2-40B4-BE49-F238E27FC236}">
                    <a16:creationId xmlns:a16="http://schemas.microsoft.com/office/drawing/2014/main" id="{41ACC921-F7C6-4405-BB20-2AC49E32B071}"/>
                  </a:ext>
                </a:extLst>
              </p:cNvPr>
              <p:cNvCxnSpPr>
                <a:cxnSpLocks/>
                <a:stCxn id="72" idx="2"/>
                <a:endCxn id="71" idx="5"/>
              </p:cNvCxnSpPr>
              <p:nvPr/>
            </p:nvCxnSpPr>
            <p:spPr>
              <a:xfrm flipH="1" flipV="1">
                <a:off x="4003454" y="3469119"/>
                <a:ext cx="1338910" cy="50307"/>
              </a:xfrm>
              <a:prstGeom prst="straightConnector1">
                <a:avLst/>
              </a:prstGeom>
              <a:ln w="28575">
                <a:solidFill>
                  <a:schemeClr val="accent6"/>
                </a:solidFill>
                <a:tailEnd type="triangle"/>
              </a:ln>
            </p:spPr>
            <p:style>
              <a:lnRef idx="1">
                <a:schemeClr val="dk1"/>
              </a:lnRef>
              <a:fillRef idx="0">
                <a:schemeClr val="dk1"/>
              </a:fillRef>
              <a:effectRef idx="0">
                <a:schemeClr val="dk1"/>
              </a:effectRef>
              <a:fontRef idx="minor">
                <a:schemeClr val="tx1"/>
              </a:fontRef>
            </p:style>
          </p:cxnSp>
          <p:cxnSp>
            <p:nvCxnSpPr>
              <p:cNvPr id="81" name="Straight Arrow Connector 80">
                <a:extLst>
                  <a:ext uri="{FF2B5EF4-FFF2-40B4-BE49-F238E27FC236}">
                    <a16:creationId xmlns:a16="http://schemas.microsoft.com/office/drawing/2014/main" id="{1F25A3CA-5400-4C6B-99FF-0E2D5FE8502F}"/>
                  </a:ext>
                </a:extLst>
              </p:cNvPr>
              <p:cNvCxnSpPr>
                <a:cxnSpLocks/>
                <a:stCxn id="74" idx="7"/>
                <a:endCxn id="72" idx="3"/>
              </p:cNvCxnSpPr>
              <p:nvPr/>
            </p:nvCxnSpPr>
            <p:spPr>
              <a:xfrm flipV="1">
                <a:off x="4837937" y="3650488"/>
                <a:ext cx="557229" cy="588077"/>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82" name="Straight Arrow Connector 81">
                <a:extLst>
                  <a:ext uri="{FF2B5EF4-FFF2-40B4-BE49-F238E27FC236}">
                    <a16:creationId xmlns:a16="http://schemas.microsoft.com/office/drawing/2014/main" id="{2D437DBD-24D7-47C8-ACD3-A31B70A38EFE}"/>
                  </a:ext>
                </a:extLst>
              </p:cNvPr>
              <p:cNvCxnSpPr>
                <a:cxnSpLocks/>
                <a:stCxn id="75" idx="1"/>
                <a:endCxn id="72" idx="4"/>
              </p:cNvCxnSpPr>
              <p:nvPr/>
            </p:nvCxnSpPr>
            <p:spPr>
              <a:xfrm flipH="1" flipV="1">
                <a:off x="5522642" y="3704776"/>
                <a:ext cx="383621" cy="348439"/>
              </a:xfrm>
              <a:prstGeom prst="straightConnector1">
                <a:avLst/>
              </a:prstGeom>
              <a:ln w="28575">
                <a:solidFill>
                  <a:schemeClr val="accent3"/>
                </a:solidFill>
                <a:tailEnd type="triangle"/>
              </a:ln>
            </p:spPr>
            <p:style>
              <a:lnRef idx="1">
                <a:schemeClr val="dk1"/>
              </a:lnRef>
              <a:fillRef idx="0">
                <a:schemeClr val="dk1"/>
              </a:fillRef>
              <a:effectRef idx="0">
                <a:schemeClr val="dk1"/>
              </a:effectRef>
              <a:fontRef idx="minor">
                <a:schemeClr val="tx1"/>
              </a:fontRef>
            </p:style>
          </p:cxnSp>
          <p:cxnSp>
            <p:nvCxnSpPr>
              <p:cNvPr id="83" name="Straight Arrow Connector 82">
                <a:extLst>
                  <a:ext uri="{FF2B5EF4-FFF2-40B4-BE49-F238E27FC236}">
                    <a16:creationId xmlns:a16="http://schemas.microsoft.com/office/drawing/2014/main" id="{05D9D498-6496-4449-BB64-BD9F8B79A837}"/>
                  </a:ext>
                </a:extLst>
              </p:cNvPr>
              <p:cNvCxnSpPr>
                <a:cxnSpLocks/>
                <a:stCxn id="75" idx="2"/>
                <a:endCxn id="74" idx="6"/>
              </p:cNvCxnSpPr>
              <p:nvPr/>
            </p:nvCxnSpPr>
            <p:spPr>
              <a:xfrm flipH="1">
                <a:off x="4890739" y="4184277"/>
                <a:ext cx="962722" cy="185350"/>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sp>
            <p:nvSpPr>
              <p:cNvPr id="84" name="TextBox 83">
                <a:extLst>
                  <a:ext uri="{FF2B5EF4-FFF2-40B4-BE49-F238E27FC236}">
                    <a16:creationId xmlns:a16="http://schemas.microsoft.com/office/drawing/2014/main" id="{424600C3-17A6-4A1D-8977-BD6C478523DC}"/>
                  </a:ext>
                </a:extLst>
              </p:cNvPr>
              <p:cNvSpPr txBox="1"/>
              <p:nvPr/>
            </p:nvSpPr>
            <p:spPr>
              <a:xfrm>
                <a:off x="4174854" y="4600368"/>
                <a:ext cx="1402948" cy="369332"/>
              </a:xfrm>
              <a:prstGeom prst="rect">
                <a:avLst/>
              </a:prstGeom>
              <a:noFill/>
            </p:spPr>
            <p:txBody>
              <a:bodyPr wrap="none" rtlCol="0">
                <a:spAutoFit/>
              </a:bodyPr>
              <a:lstStyle/>
              <a:p>
                <a:r>
                  <a:rPr lang="en-US">
                    <a:latin typeface="Arial" pitchFamily="34" charset="0"/>
                    <a:cs typeface="Arial" pitchFamily="34" charset="0"/>
                  </a:rPr>
                  <a:t>Input Graph</a:t>
                </a:r>
              </a:p>
            </p:txBody>
          </p:sp>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FDFFCC3E-3165-4877-96CD-16668CA7A4A6}"/>
                      </a:ext>
                    </a:extLst>
                  </p:cNvPr>
                  <p:cNvSpPr txBox="1"/>
                  <p:nvPr/>
                </p:nvSpPr>
                <p:spPr>
                  <a:xfrm>
                    <a:off x="2855877" y="3492763"/>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85" name="TextBox 84">
                    <a:extLst>
                      <a:ext uri="{FF2B5EF4-FFF2-40B4-BE49-F238E27FC236}">
                        <a16:creationId xmlns:a16="http://schemas.microsoft.com/office/drawing/2014/main" id="{FDFFCC3E-3165-4877-96CD-16668CA7A4A6}"/>
                      </a:ext>
                    </a:extLst>
                  </p:cNvPr>
                  <p:cNvSpPr txBox="1">
                    <a:spLocks noRot="1" noChangeAspect="1" noMove="1" noResize="1" noEditPoints="1" noAdjustHandles="1" noChangeArrowheads="1" noChangeShapeType="1" noTextEdit="1"/>
                  </p:cNvSpPr>
                  <p:nvPr/>
                </p:nvSpPr>
                <p:spPr>
                  <a:xfrm>
                    <a:off x="2855877" y="3492763"/>
                    <a:ext cx="532069" cy="47705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6" name="TextBox 85">
                    <a:extLst>
                      <a:ext uri="{FF2B5EF4-FFF2-40B4-BE49-F238E27FC236}">
                        <a16:creationId xmlns:a16="http://schemas.microsoft.com/office/drawing/2014/main" id="{4F00E579-3E83-4488-A8D4-848569648A9B}"/>
                      </a:ext>
                    </a:extLst>
                  </p:cNvPr>
                  <p:cNvSpPr txBox="1"/>
                  <p:nvPr/>
                </p:nvSpPr>
                <p:spPr>
                  <a:xfrm>
                    <a:off x="4278371" y="2506567"/>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86" name="TextBox 85">
                    <a:extLst>
                      <a:ext uri="{FF2B5EF4-FFF2-40B4-BE49-F238E27FC236}">
                        <a16:creationId xmlns:a16="http://schemas.microsoft.com/office/drawing/2014/main" id="{4F00E579-3E83-4488-A8D4-848569648A9B}"/>
                      </a:ext>
                    </a:extLst>
                  </p:cNvPr>
                  <p:cNvSpPr txBox="1">
                    <a:spLocks noRot="1" noChangeAspect="1" noMove="1" noResize="1" noEditPoints="1" noAdjustHandles="1" noChangeArrowheads="1" noChangeShapeType="1" noTextEdit="1"/>
                  </p:cNvSpPr>
                  <p:nvPr/>
                </p:nvSpPr>
                <p:spPr>
                  <a:xfrm>
                    <a:off x="4278371" y="2506567"/>
                    <a:ext cx="532069" cy="47705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7" name="TextBox 86">
                    <a:extLst>
                      <a:ext uri="{FF2B5EF4-FFF2-40B4-BE49-F238E27FC236}">
                        <a16:creationId xmlns:a16="http://schemas.microsoft.com/office/drawing/2014/main" id="{85C22C11-FE9A-4BB0-B635-77740AE70199}"/>
                      </a:ext>
                    </a:extLst>
                  </p:cNvPr>
                  <p:cNvSpPr txBox="1"/>
                  <p:nvPr/>
                </p:nvSpPr>
                <p:spPr>
                  <a:xfrm>
                    <a:off x="4364010" y="3359827"/>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xmlns="">
              <p:sp>
                <p:nvSpPr>
                  <p:cNvPr id="87" name="TextBox 86">
                    <a:extLst>
                      <a:ext uri="{FF2B5EF4-FFF2-40B4-BE49-F238E27FC236}">
                        <a16:creationId xmlns:a16="http://schemas.microsoft.com/office/drawing/2014/main" id="{85C22C11-FE9A-4BB0-B635-77740AE70199}"/>
                      </a:ext>
                    </a:extLst>
                  </p:cNvPr>
                  <p:cNvSpPr txBox="1">
                    <a:spLocks noRot="1" noChangeAspect="1" noMove="1" noResize="1" noEditPoints="1" noAdjustHandles="1" noChangeArrowheads="1" noChangeShapeType="1" noTextEdit="1"/>
                  </p:cNvSpPr>
                  <p:nvPr/>
                </p:nvSpPr>
                <p:spPr>
                  <a:xfrm>
                    <a:off x="4364010" y="3359827"/>
                    <a:ext cx="539507" cy="477054"/>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8A40BF59-1105-43CD-817B-FB247D5C6763}"/>
                      </a:ext>
                    </a:extLst>
                  </p:cNvPr>
                  <p:cNvSpPr txBox="1"/>
                  <p:nvPr/>
                </p:nvSpPr>
                <p:spPr>
                  <a:xfrm>
                    <a:off x="5688118" y="3521873"/>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xmlns="">
              <p:sp>
                <p:nvSpPr>
                  <p:cNvPr id="88" name="TextBox 87">
                    <a:extLst>
                      <a:ext uri="{FF2B5EF4-FFF2-40B4-BE49-F238E27FC236}">
                        <a16:creationId xmlns:a16="http://schemas.microsoft.com/office/drawing/2014/main" id="{8A40BF59-1105-43CD-817B-FB247D5C6763}"/>
                      </a:ext>
                    </a:extLst>
                  </p:cNvPr>
                  <p:cNvSpPr txBox="1">
                    <a:spLocks noRot="1" noChangeAspect="1" noMove="1" noResize="1" noEditPoints="1" noAdjustHandles="1" noChangeArrowheads="1" noChangeShapeType="1" noTextEdit="1"/>
                  </p:cNvSpPr>
                  <p:nvPr/>
                </p:nvSpPr>
                <p:spPr>
                  <a:xfrm>
                    <a:off x="5688118" y="3521873"/>
                    <a:ext cx="539507" cy="477054"/>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9" name="TextBox 88">
                    <a:extLst>
                      <a:ext uri="{FF2B5EF4-FFF2-40B4-BE49-F238E27FC236}">
                        <a16:creationId xmlns:a16="http://schemas.microsoft.com/office/drawing/2014/main" id="{90855A18-998F-4644-9153-71E8E23C8B6E}"/>
                      </a:ext>
                    </a:extLst>
                  </p:cNvPr>
                  <p:cNvSpPr txBox="1"/>
                  <p:nvPr/>
                </p:nvSpPr>
                <p:spPr>
                  <a:xfrm>
                    <a:off x="5433166" y="2801398"/>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89" name="TextBox 88">
                    <a:extLst>
                      <a:ext uri="{FF2B5EF4-FFF2-40B4-BE49-F238E27FC236}">
                        <a16:creationId xmlns:a16="http://schemas.microsoft.com/office/drawing/2014/main" id="{90855A18-998F-4644-9153-71E8E23C8B6E}"/>
                      </a:ext>
                    </a:extLst>
                  </p:cNvPr>
                  <p:cNvSpPr txBox="1">
                    <a:spLocks noRot="1" noChangeAspect="1" noMove="1" noResize="1" noEditPoints="1" noAdjustHandles="1" noChangeArrowheads="1" noChangeShapeType="1" noTextEdit="1"/>
                  </p:cNvSpPr>
                  <p:nvPr/>
                </p:nvSpPr>
                <p:spPr>
                  <a:xfrm>
                    <a:off x="5433166" y="2801398"/>
                    <a:ext cx="539507" cy="477054"/>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0" name="TextBox 89">
                    <a:extLst>
                      <a:ext uri="{FF2B5EF4-FFF2-40B4-BE49-F238E27FC236}">
                        <a16:creationId xmlns:a16="http://schemas.microsoft.com/office/drawing/2014/main" id="{6DA7DD77-200D-4249-8FEC-FFA656638D3F}"/>
                      </a:ext>
                    </a:extLst>
                  </p:cNvPr>
                  <p:cNvSpPr txBox="1"/>
                  <p:nvPr/>
                </p:nvSpPr>
                <p:spPr>
                  <a:xfrm>
                    <a:off x="4751248" y="3533525"/>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90" name="TextBox 89">
                    <a:extLst>
                      <a:ext uri="{FF2B5EF4-FFF2-40B4-BE49-F238E27FC236}">
                        <a16:creationId xmlns:a16="http://schemas.microsoft.com/office/drawing/2014/main" id="{6DA7DD77-200D-4249-8FEC-FFA656638D3F}"/>
                      </a:ext>
                    </a:extLst>
                  </p:cNvPr>
                  <p:cNvSpPr txBox="1">
                    <a:spLocks noRot="1" noChangeAspect="1" noMove="1" noResize="1" noEditPoints="1" noAdjustHandles="1" noChangeArrowheads="1" noChangeShapeType="1" noTextEdit="1"/>
                  </p:cNvSpPr>
                  <p:nvPr/>
                </p:nvSpPr>
                <p:spPr>
                  <a:xfrm>
                    <a:off x="4751248" y="3533525"/>
                    <a:ext cx="539507" cy="477054"/>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A9A118F4-E493-4BA3-90DD-5E1DD96F29B0}"/>
                      </a:ext>
                    </a:extLst>
                  </p:cNvPr>
                  <p:cNvSpPr txBox="1"/>
                  <p:nvPr/>
                </p:nvSpPr>
                <p:spPr>
                  <a:xfrm>
                    <a:off x="5306092" y="4152504"/>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91" name="TextBox 90">
                    <a:extLst>
                      <a:ext uri="{FF2B5EF4-FFF2-40B4-BE49-F238E27FC236}">
                        <a16:creationId xmlns:a16="http://schemas.microsoft.com/office/drawing/2014/main" id="{A9A118F4-E493-4BA3-90DD-5E1DD96F29B0}"/>
                      </a:ext>
                    </a:extLst>
                  </p:cNvPr>
                  <p:cNvSpPr txBox="1">
                    <a:spLocks noRot="1" noChangeAspect="1" noMove="1" noResize="1" noEditPoints="1" noAdjustHandles="1" noChangeArrowheads="1" noChangeShapeType="1" noTextEdit="1"/>
                  </p:cNvSpPr>
                  <p:nvPr/>
                </p:nvSpPr>
                <p:spPr>
                  <a:xfrm>
                    <a:off x="5306092" y="4152504"/>
                    <a:ext cx="532069" cy="477054"/>
                  </a:xfrm>
                  <a:prstGeom prst="rect">
                    <a:avLst/>
                  </a:prstGeom>
                  <a:blipFill>
                    <a:blip r:embed="rId10"/>
                    <a:stretch>
                      <a:fillRect/>
                    </a:stretch>
                  </a:blipFill>
                </p:spPr>
                <p:txBody>
                  <a:bodyPr/>
                  <a:lstStyle/>
                  <a:p>
                    <a:r>
                      <a:rPr lang="en-US">
                        <a:noFill/>
                      </a:rPr>
                      <a:t> </a:t>
                    </a:r>
                  </a:p>
                </p:txBody>
              </p:sp>
            </mc:Fallback>
          </mc:AlternateContent>
        </p:grpSp>
        <p:cxnSp>
          <p:nvCxnSpPr>
            <p:cNvPr id="69" name="Straight Arrow Connector 68">
              <a:extLst>
                <a:ext uri="{FF2B5EF4-FFF2-40B4-BE49-F238E27FC236}">
                  <a16:creationId xmlns:a16="http://schemas.microsoft.com/office/drawing/2014/main" id="{A9D89323-EA2C-4386-B9D8-BF9EFAF3BD94}"/>
                </a:ext>
              </a:extLst>
            </p:cNvPr>
            <p:cNvCxnSpPr>
              <a:cxnSpLocks/>
              <a:stCxn id="74" idx="1"/>
              <a:endCxn id="71" idx="4"/>
            </p:cNvCxnSpPr>
            <p:nvPr/>
          </p:nvCxnSpPr>
          <p:spPr>
            <a:xfrm flipH="1" flipV="1">
              <a:off x="3742855" y="3317168"/>
              <a:ext cx="707007" cy="715158"/>
            </a:xfrm>
            <a:prstGeom prst="straightConnector1">
              <a:avLst/>
            </a:prstGeom>
            <a:ln w="28575">
              <a:solidFill>
                <a:srgbClr val="FFC000"/>
              </a:solidFill>
              <a:prstDash val="sysDash"/>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0F377B5A-BA1F-4F12-9E5B-984E6033F349}"/>
                    </a:ext>
                  </a:extLst>
                </p:cNvPr>
                <p:cNvSpPr txBox="1"/>
                <p:nvPr/>
              </p:nvSpPr>
              <p:spPr>
                <a:xfrm>
                  <a:off x="3668843" y="3554983"/>
                  <a:ext cx="598754"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1" i="1" smtClean="0">
                                <a:solidFill>
                                  <a:schemeClr val="accent1"/>
                                </a:solidFill>
                                <a:latin typeface="Cambria Math" panose="02040503050406030204" pitchFamily="18" charset="0"/>
                                <a:cs typeface="Arial" pitchFamily="34" charset="0"/>
                              </a:rPr>
                            </m:ctrlPr>
                          </m:sSubPr>
                          <m:e>
                            <m:r>
                              <a:rPr lang="en-US" sz="2500" b="1" i="1" smtClean="0">
                                <a:solidFill>
                                  <a:schemeClr val="accent1"/>
                                </a:solidFill>
                                <a:latin typeface="Cambria Math" panose="02040503050406030204" pitchFamily="18" charset="0"/>
                                <a:cs typeface="Arial" pitchFamily="34" charset="0"/>
                              </a:rPr>
                              <m:t>𝒓</m:t>
                            </m:r>
                          </m:e>
                          <m:sub>
                            <m:r>
                              <a:rPr lang="en-US" sz="2500" b="1" i="1" smtClean="0">
                                <a:solidFill>
                                  <a:schemeClr val="accent1"/>
                                </a:solidFill>
                                <a:latin typeface="Cambria Math" panose="02040503050406030204" pitchFamily="18" charset="0"/>
                                <a:cs typeface="Arial" pitchFamily="34" charset="0"/>
                              </a:rPr>
                              <m:t>𝟑</m:t>
                            </m:r>
                          </m:sub>
                        </m:sSub>
                      </m:oMath>
                    </m:oMathPara>
                  </a14:m>
                  <a:endParaRPr lang="en-US" sz="2500" b="1">
                    <a:solidFill>
                      <a:schemeClr val="accent1"/>
                    </a:solidFill>
                    <a:latin typeface="Arial" pitchFamily="34" charset="0"/>
                    <a:cs typeface="Arial" pitchFamily="34" charset="0"/>
                  </a:endParaRPr>
                </a:p>
              </p:txBody>
            </p:sp>
          </mc:Choice>
          <mc:Fallback xmlns="">
            <p:sp>
              <p:nvSpPr>
                <p:cNvPr id="70" name="TextBox 69">
                  <a:extLst>
                    <a:ext uri="{FF2B5EF4-FFF2-40B4-BE49-F238E27FC236}">
                      <a16:creationId xmlns:a16="http://schemas.microsoft.com/office/drawing/2014/main" id="{0F377B5A-BA1F-4F12-9E5B-984E6033F349}"/>
                    </a:ext>
                  </a:extLst>
                </p:cNvPr>
                <p:cNvSpPr txBox="1">
                  <a:spLocks noRot="1" noChangeAspect="1" noMove="1" noResize="1" noEditPoints="1" noAdjustHandles="1" noChangeArrowheads="1" noChangeShapeType="1" noTextEdit="1"/>
                </p:cNvSpPr>
                <p:nvPr/>
              </p:nvSpPr>
              <p:spPr>
                <a:xfrm>
                  <a:off x="3668843" y="3554983"/>
                  <a:ext cx="598754" cy="477054"/>
                </a:xfrm>
                <a:prstGeom prst="rect">
                  <a:avLst/>
                </a:prstGeom>
                <a:blipFill>
                  <a:blip r:embed="rId11"/>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F89BA416-5BC4-428D-A5D5-E976CE7A6735}"/>
                  </a:ext>
                </a:extLst>
              </p:cNvPr>
              <p:cNvSpPr txBox="1"/>
              <p:nvPr/>
            </p:nvSpPr>
            <p:spPr>
              <a:xfrm>
                <a:off x="303054" y="5128884"/>
                <a:ext cx="8738257" cy="73718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ℓ=−</m:t>
                      </m:r>
                      <m:func>
                        <m:funcPr>
                          <m:ctrlPr>
                            <a:rPr lang="en-US" sz="2800" i="1">
                              <a:latin typeface="Cambria Math" panose="02040503050406030204" pitchFamily="18" charset="0"/>
                            </a:rPr>
                          </m:ctrlPr>
                        </m:funcPr>
                        <m:fName>
                          <m:r>
                            <m:rPr>
                              <m:sty m:val="p"/>
                            </m:rPr>
                            <a:rPr lang="en-US" sz="2800">
                              <a:latin typeface="Cambria Math" panose="02040503050406030204" pitchFamily="18" charset="0"/>
                            </a:rPr>
                            <m:t>log</m:t>
                          </m:r>
                        </m:fName>
                        <m:e>
                          <m:r>
                            <a:rPr lang="en-US" sz="2800" i="1">
                              <a:latin typeface="Cambria Math" panose="02040503050406030204" pitchFamily="18" charset="0"/>
                            </a:rPr>
                            <m:t>𝜎</m:t>
                          </m:r>
                          <m:d>
                            <m:dPr>
                              <m:ctrlPr>
                                <a:rPr lang="en-US" sz="2800" i="1">
                                  <a:latin typeface="Cambria Math" panose="02040503050406030204" pitchFamily="18" charset="0"/>
                                </a:rPr>
                              </m:ctrlPr>
                            </m:dPr>
                            <m:e>
                              <m:sSub>
                                <m:sSubPr>
                                  <m:ctrlPr>
                                    <a:rPr lang="en-US" sz="2800" i="1" smtClean="0">
                                      <a:solidFill>
                                        <a:srgbClr val="E88651"/>
                                      </a:solidFill>
                                      <a:latin typeface="Cambria Math" panose="02040503050406030204" pitchFamily="18" charset="0"/>
                                    </a:rPr>
                                  </m:ctrlPr>
                                </m:sSubPr>
                                <m:e>
                                  <m:r>
                                    <a:rPr lang="en-US" sz="2800" i="1">
                                      <a:solidFill>
                                        <a:srgbClr val="E88651"/>
                                      </a:solidFill>
                                      <a:latin typeface="Cambria Math" panose="02040503050406030204" pitchFamily="18" charset="0"/>
                                    </a:rPr>
                                    <m:t>𝑓</m:t>
                                  </m:r>
                                </m:e>
                                <m:sub>
                                  <m:sSub>
                                    <m:sSubPr>
                                      <m:ctrlPr>
                                        <a:rPr lang="en-US" sz="2800" b="0" i="1" smtClean="0">
                                          <a:solidFill>
                                            <a:srgbClr val="E88651"/>
                                          </a:solidFill>
                                          <a:latin typeface="Cambria Math" panose="02040503050406030204" pitchFamily="18" charset="0"/>
                                        </a:rPr>
                                      </m:ctrlPr>
                                    </m:sSubPr>
                                    <m:e>
                                      <m:r>
                                        <a:rPr lang="en-US" sz="2800" i="1">
                                          <a:solidFill>
                                            <a:srgbClr val="E88651"/>
                                          </a:solidFill>
                                          <a:latin typeface="Cambria Math" panose="02040503050406030204" pitchFamily="18" charset="0"/>
                                        </a:rPr>
                                        <m:t>𝑟</m:t>
                                      </m:r>
                                    </m:e>
                                    <m:sub>
                                      <m:r>
                                        <a:rPr lang="en-US" sz="2800" b="0" i="1" smtClean="0">
                                          <a:solidFill>
                                            <a:srgbClr val="E88651"/>
                                          </a:solidFill>
                                          <a:latin typeface="Cambria Math" panose="02040503050406030204" pitchFamily="18" charset="0"/>
                                        </a:rPr>
                                        <m:t>3</m:t>
                                      </m:r>
                                    </m:sub>
                                  </m:sSub>
                                </m:sub>
                              </m:sSub>
                              <m:d>
                                <m:dPr>
                                  <m:ctrlPr>
                                    <a:rPr lang="en-US" sz="2800" i="1">
                                      <a:solidFill>
                                        <a:srgbClr val="E88651"/>
                                      </a:solidFill>
                                      <a:latin typeface="Cambria Math" panose="02040503050406030204" pitchFamily="18" charset="0"/>
                                    </a:rPr>
                                  </m:ctrlPr>
                                </m:dPr>
                                <m:e>
                                  <m:sSub>
                                    <m:sSubPr>
                                      <m:ctrlPr>
                                        <a:rPr lang="en-US" sz="2800" i="1">
                                          <a:solidFill>
                                            <a:srgbClr val="E88651"/>
                                          </a:solidFill>
                                          <a:latin typeface="Cambria Math" panose="02040503050406030204" pitchFamily="18" charset="0"/>
                                        </a:rPr>
                                      </m:ctrlPr>
                                    </m:sSubPr>
                                    <m:e>
                                      <m:r>
                                        <a:rPr lang="en-US" sz="2800" i="1">
                                          <a:solidFill>
                                            <a:srgbClr val="E88651"/>
                                          </a:solidFill>
                                          <a:latin typeface="Cambria Math" panose="02040503050406030204" pitchFamily="18" charset="0"/>
                                        </a:rPr>
                                        <m:t>h</m:t>
                                      </m:r>
                                    </m:e>
                                    <m:sub>
                                      <m:r>
                                        <a:rPr lang="en-US" sz="2800" b="0" i="1" smtClean="0">
                                          <a:solidFill>
                                            <a:srgbClr val="E88651"/>
                                          </a:solidFill>
                                          <a:latin typeface="Cambria Math" panose="02040503050406030204" pitchFamily="18" charset="0"/>
                                        </a:rPr>
                                        <m:t>𝐸</m:t>
                                      </m:r>
                                    </m:sub>
                                  </m:sSub>
                                  <m:r>
                                    <a:rPr lang="en-US" sz="2800" i="1">
                                      <a:solidFill>
                                        <a:srgbClr val="E88651"/>
                                      </a:solidFill>
                                      <a:latin typeface="Cambria Math" panose="02040503050406030204" pitchFamily="18" charset="0"/>
                                    </a:rPr>
                                    <m:t>,</m:t>
                                  </m:r>
                                  <m:sSub>
                                    <m:sSubPr>
                                      <m:ctrlPr>
                                        <a:rPr lang="en-US" sz="2800" i="1">
                                          <a:solidFill>
                                            <a:srgbClr val="E88651"/>
                                          </a:solidFill>
                                          <a:latin typeface="Cambria Math" panose="02040503050406030204" pitchFamily="18" charset="0"/>
                                        </a:rPr>
                                      </m:ctrlPr>
                                    </m:sSubPr>
                                    <m:e>
                                      <m:r>
                                        <a:rPr lang="en-US" sz="2800" i="1">
                                          <a:solidFill>
                                            <a:srgbClr val="E88651"/>
                                          </a:solidFill>
                                          <a:latin typeface="Cambria Math" panose="02040503050406030204" pitchFamily="18" charset="0"/>
                                        </a:rPr>
                                        <m:t>h</m:t>
                                      </m:r>
                                    </m:e>
                                    <m:sub>
                                      <m:r>
                                        <a:rPr lang="en-US" sz="2800" b="0" i="1" smtClean="0">
                                          <a:solidFill>
                                            <a:srgbClr val="E88651"/>
                                          </a:solidFill>
                                          <a:latin typeface="Cambria Math" panose="02040503050406030204" pitchFamily="18" charset="0"/>
                                        </a:rPr>
                                        <m:t>𝐴</m:t>
                                      </m:r>
                                    </m:sub>
                                  </m:sSub>
                                </m:e>
                              </m:d>
                            </m:e>
                          </m:d>
                        </m:e>
                      </m:func>
                      <m:r>
                        <a:rPr lang="en-US" sz="2800" b="0" i="1" smtClean="0">
                          <a:latin typeface="Cambria Math" panose="02040503050406030204" pitchFamily="18" charset="0"/>
                        </a:rPr>
                        <m:t>−</m:t>
                      </m:r>
                      <m:func>
                        <m:funcPr>
                          <m:ctrlPr>
                            <a:rPr lang="en-US" sz="2800" i="1">
                              <a:latin typeface="Cambria Math" panose="02040503050406030204" pitchFamily="18" charset="0"/>
                            </a:rPr>
                          </m:ctrlPr>
                        </m:funcPr>
                        <m:fName>
                          <m:r>
                            <m:rPr>
                              <m:sty m:val="p"/>
                            </m:rPr>
                            <a:rPr lang="en-US" sz="2800">
                              <a:latin typeface="Cambria Math" panose="02040503050406030204" pitchFamily="18" charset="0"/>
                            </a:rPr>
                            <m:t>log</m:t>
                          </m:r>
                        </m:fName>
                        <m:e>
                          <m:r>
                            <a:rPr lang="en-US" sz="2800" i="1">
                              <a:latin typeface="Cambria Math" panose="02040503050406030204" pitchFamily="18" charset="0"/>
                            </a:rPr>
                            <m:t>(1−</m:t>
                          </m:r>
                          <m:r>
                            <a:rPr lang="en-US" sz="2800" i="1">
                              <a:latin typeface="Cambria Math" panose="02040503050406030204" pitchFamily="18" charset="0"/>
                            </a:rPr>
                            <m:t>𝜎</m:t>
                          </m:r>
                          <m:d>
                            <m:dPr>
                              <m:ctrlPr>
                                <a:rPr lang="en-US" sz="2800" i="1">
                                  <a:latin typeface="Cambria Math" panose="02040503050406030204" pitchFamily="18" charset="0"/>
                                </a:rPr>
                              </m:ctrlPr>
                            </m:dPr>
                            <m:e>
                              <m:sSub>
                                <m:sSubPr>
                                  <m:ctrlPr>
                                    <a:rPr lang="en-US" sz="2800" i="1">
                                      <a:solidFill>
                                        <a:srgbClr val="0070C0"/>
                                      </a:solidFill>
                                      <a:latin typeface="Cambria Math" panose="02040503050406030204" pitchFamily="18" charset="0"/>
                                    </a:rPr>
                                  </m:ctrlPr>
                                </m:sSubPr>
                                <m:e>
                                  <m:r>
                                    <a:rPr lang="en-US" sz="2800" i="1">
                                      <a:solidFill>
                                        <a:srgbClr val="0070C0"/>
                                      </a:solidFill>
                                      <a:latin typeface="Cambria Math" panose="02040503050406030204" pitchFamily="18" charset="0"/>
                                    </a:rPr>
                                    <m:t>𝑓</m:t>
                                  </m:r>
                                </m:e>
                                <m:sub>
                                  <m:sSub>
                                    <m:sSubPr>
                                      <m:ctrlPr>
                                        <a:rPr lang="en-US" sz="2800" b="0" i="1" smtClean="0">
                                          <a:solidFill>
                                            <a:srgbClr val="0070C0"/>
                                          </a:solidFill>
                                          <a:latin typeface="Cambria Math" panose="02040503050406030204" pitchFamily="18" charset="0"/>
                                        </a:rPr>
                                      </m:ctrlPr>
                                    </m:sSubPr>
                                    <m:e>
                                      <m:r>
                                        <a:rPr lang="en-US" sz="2800" i="1">
                                          <a:solidFill>
                                            <a:srgbClr val="0070C0"/>
                                          </a:solidFill>
                                          <a:latin typeface="Cambria Math" panose="02040503050406030204" pitchFamily="18" charset="0"/>
                                        </a:rPr>
                                        <m:t>𝑟</m:t>
                                      </m:r>
                                    </m:e>
                                    <m:sub>
                                      <m:r>
                                        <a:rPr lang="en-US" sz="2800" b="0" i="1" smtClean="0">
                                          <a:solidFill>
                                            <a:srgbClr val="0070C0"/>
                                          </a:solidFill>
                                          <a:latin typeface="Cambria Math" panose="02040503050406030204" pitchFamily="18" charset="0"/>
                                        </a:rPr>
                                        <m:t>3</m:t>
                                      </m:r>
                                    </m:sub>
                                  </m:sSub>
                                </m:sub>
                              </m:sSub>
                              <m:r>
                                <a:rPr lang="en-US" sz="2800" i="1">
                                  <a:solidFill>
                                    <a:srgbClr val="0070C0"/>
                                  </a:solidFill>
                                  <a:latin typeface="Cambria Math" panose="02040503050406030204" pitchFamily="18" charset="0"/>
                                </a:rPr>
                                <m:t>(</m:t>
                              </m:r>
                              <m:sSub>
                                <m:sSubPr>
                                  <m:ctrlPr>
                                    <a:rPr lang="en-US" sz="2800" i="1">
                                      <a:solidFill>
                                        <a:srgbClr val="0070C0"/>
                                      </a:solidFill>
                                      <a:latin typeface="Cambria Math" panose="02040503050406030204" pitchFamily="18" charset="0"/>
                                    </a:rPr>
                                  </m:ctrlPr>
                                </m:sSubPr>
                                <m:e>
                                  <m:r>
                                    <a:rPr lang="en-US" sz="2800" i="1">
                                      <a:solidFill>
                                        <a:srgbClr val="0070C0"/>
                                      </a:solidFill>
                                      <a:latin typeface="Cambria Math" panose="02040503050406030204" pitchFamily="18" charset="0"/>
                                    </a:rPr>
                                    <m:t>h</m:t>
                                  </m:r>
                                </m:e>
                                <m:sub>
                                  <m:r>
                                    <a:rPr lang="en-US" sz="2800" b="0" i="1" smtClean="0">
                                      <a:solidFill>
                                        <a:srgbClr val="0070C0"/>
                                      </a:solidFill>
                                      <a:latin typeface="Cambria Math" panose="02040503050406030204" pitchFamily="18" charset="0"/>
                                    </a:rPr>
                                    <m:t>𝐸</m:t>
                                  </m:r>
                                </m:sub>
                              </m:sSub>
                              <m:r>
                                <a:rPr lang="en-US" sz="2800" i="1">
                                  <a:solidFill>
                                    <a:srgbClr val="0070C0"/>
                                  </a:solidFill>
                                  <a:latin typeface="Cambria Math" panose="02040503050406030204" pitchFamily="18" charset="0"/>
                                </a:rPr>
                                <m:t>,</m:t>
                              </m:r>
                              <m:sSub>
                                <m:sSubPr>
                                  <m:ctrlPr>
                                    <a:rPr lang="en-US" sz="2800" i="1">
                                      <a:solidFill>
                                        <a:srgbClr val="0070C0"/>
                                      </a:solidFill>
                                      <a:latin typeface="Cambria Math" panose="02040503050406030204" pitchFamily="18" charset="0"/>
                                    </a:rPr>
                                  </m:ctrlPr>
                                </m:sSubPr>
                                <m:e>
                                  <m:r>
                                    <a:rPr lang="en-US" sz="2800" i="1">
                                      <a:solidFill>
                                        <a:srgbClr val="0070C0"/>
                                      </a:solidFill>
                                      <a:latin typeface="Cambria Math" panose="02040503050406030204" pitchFamily="18" charset="0"/>
                                    </a:rPr>
                                    <m:t>h</m:t>
                                  </m:r>
                                </m:e>
                                <m:sub>
                                  <m:r>
                                    <a:rPr lang="en-US" sz="2800" b="0" i="1" smtClean="0">
                                      <a:solidFill>
                                        <a:srgbClr val="0070C0"/>
                                      </a:solidFill>
                                      <a:latin typeface="Cambria Math" panose="02040503050406030204" pitchFamily="18" charset="0"/>
                                    </a:rPr>
                                    <m:t>𝐵</m:t>
                                  </m:r>
                                </m:sub>
                              </m:sSub>
                              <m:r>
                                <a:rPr lang="en-US" sz="2800" i="1">
                                  <a:solidFill>
                                    <a:srgbClr val="0070C0"/>
                                  </a:solidFill>
                                  <a:latin typeface="Cambria Math" panose="02040503050406030204" pitchFamily="18" charset="0"/>
                                </a:rPr>
                                <m:t>)</m:t>
                              </m:r>
                              <m:r>
                                <a:rPr lang="en-US" sz="2800" i="1">
                                  <a:latin typeface="Cambria Math" panose="02040503050406030204" pitchFamily="18" charset="0"/>
                                </a:rPr>
                                <m:t>)</m:t>
                              </m:r>
                            </m:e>
                          </m:d>
                        </m:e>
                      </m:func>
                    </m:oMath>
                  </m:oMathPara>
                </a14:m>
                <a:endParaRPr lang="en-US" sz="2800"/>
              </a:p>
            </p:txBody>
          </p:sp>
        </mc:Choice>
        <mc:Fallback xmlns="">
          <p:sp>
            <p:nvSpPr>
              <p:cNvPr id="36" name="TextBox 35">
                <a:extLst>
                  <a:ext uri="{FF2B5EF4-FFF2-40B4-BE49-F238E27FC236}">
                    <a16:creationId xmlns:a16="http://schemas.microsoft.com/office/drawing/2014/main" id="{F89BA416-5BC4-428D-A5D5-E976CE7A6735}"/>
                  </a:ext>
                </a:extLst>
              </p:cNvPr>
              <p:cNvSpPr txBox="1">
                <a:spLocks noRot="1" noChangeAspect="1" noMove="1" noResize="1" noEditPoints="1" noAdjustHandles="1" noChangeArrowheads="1" noChangeShapeType="1" noTextEdit="1"/>
              </p:cNvSpPr>
              <p:nvPr/>
            </p:nvSpPr>
            <p:spPr>
              <a:xfrm>
                <a:off x="303054" y="5128884"/>
                <a:ext cx="8738257" cy="737189"/>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6210530D-310D-4DAA-B663-46B0B470A011}"/>
                  </a:ext>
                </a:extLst>
              </p:cNvPr>
              <p:cNvSpPr txBox="1"/>
              <p:nvPr/>
            </p:nvSpPr>
            <p:spPr>
              <a:xfrm>
                <a:off x="3862498" y="6346464"/>
                <a:ext cx="2885143" cy="369332"/>
              </a:xfrm>
              <a:prstGeom prst="rect">
                <a:avLst/>
              </a:prstGeom>
              <a:noFill/>
            </p:spPr>
            <p:txBody>
              <a:bodyPr wrap="square" rtlCol="0">
                <a:spAutoFit/>
              </a:bodyPr>
              <a:lstStyle/>
              <a:p>
                <a14:m>
                  <m:oMath xmlns:m="http://schemas.openxmlformats.org/officeDocument/2006/math">
                    <m:r>
                      <a:rPr lang="en-US" b="0" i="1" smtClean="0">
                        <a:latin typeface="Cambria Math" panose="02040503050406030204" pitchFamily="18" charset="0"/>
                        <a:cs typeface="Arial" pitchFamily="34" charset="0"/>
                      </a:rPr>
                      <m:t>𝜎</m:t>
                    </m:r>
                    <m:r>
                      <a:rPr lang="en-US" b="0" i="1" smtClean="0">
                        <a:latin typeface="Cambria Math" panose="02040503050406030204" pitchFamily="18" charset="0"/>
                        <a:cs typeface="Arial" pitchFamily="34" charset="0"/>
                      </a:rPr>
                      <m:t>…</m:t>
                    </m:r>
                  </m:oMath>
                </a14:m>
                <a:r>
                  <a:rPr lang="en-US">
                    <a:latin typeface="Arial" pitchFamily="34" charset="0"/>
                    <a:cs typeface="Arial" pitchFamily="34" charset="0"/>
                  </a:rPr>
                  <a:t> Sigmoid function</a:t>
                </a:r>
              </a:p>
            </p:txBody>
          </p:sp>
        </mc:Choice>
        <mc:Fallback xmlns="">
          <p:sp>
            <p:nvSpPr>
              <p:cNvPr id="39" name="TextBox 38">
                <a:extLst>
                  <a:ext uri="{FF2B5EF4-FFF2-40B4-BE49-F238E27FC236}">
                    <a16:creationId xmlns:a16="http://schemas.microsoft.com/office/drawing/2014/main" id="{6210530D-310D-4DAA-B663-46B0B470A011}"/>
                  </a:ext>
                </a:extLst>
              </p:cNvPr>
              <p:cNvSpPr txBox="1">
                <a:spLocks noRot="1" noChangeAspect="1" noMove="1" noResize="1" noEditPoints="1" noAdjustHandles="1" noChangeArrowheads="1" noChangeShapeType="1" noTextEdit="1"/>
              </p:cNvSpPr>
              <p:nvPr/>
            </p:nvSpPr>
            <p:spPr>
              <a:xfrm>
                <a:off x="3862498" y="6346464"/>
                <a:ext cx="2885143" cy="369332"/>
              </a:xfrm>
              <a:prstGeom prst="rect">
                <a:avLst/>
              </a:prstGeom>
              <a:blipFill>
                <a:blip r:embed="rId13"/>
                <a:stretch>
                  <a:fillRect t="-8197" b="-24590"/>
                </a:stretch>
              </a:blipFill>
            </p:spPr>
            <p:txBody>
              <a:bodyPr/>
              <a:lstStyle/>
              <a:p>
                <a:r>
                  <a:rPr lang="en-US">
                    <a:noFill/>
                  </a:rPr>
                  <a:t> </a:t>
                </a:r>
              </a:p>
            </p:txBody>
          </p:sp>
        </mc:Fallback>
      </mc:AlternateContent>
    </p:spTree>
    <p:extLst>
      <p:ext uri="{BB962C8B-B14F-4D97-AF65-F5344CB8AC3E}">
        <p14:creationId xmlns:p14="http://schemas.microsoft.com/office/powerpoint/2010/main" val="27919375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C1310-8463-9441-90F2-8CB5DEF42589}"/>
              </a:ext>
            </a:extLst>
          </p:cNvPr>
          <p:cNvSpPr>
            <a:spLocks noGrp="1"/>
          </p:cNvSpPr>
          <p:nvPr>
            <p:ph type="title"/>
          </p:nvPr>
        </p:nvSpPr>
        <p:spPr/>
        <p:txBody>
          <a:bodyPr/>
          <a:lstStyle/>
          <a:p>
            <a:r>
              <a:rPr lang="en-US"/>
              <a:t>RGCN for Link Prediction (4)</a:t>
            </a:r>
          </a:p>
        </p:txBody>
      </p:sp>
      <p:sp>
        <p:nvSpPr>
          <p:cNvPr id="3" name="Content Placeholder 2">
            <a:extLst>
              <a:ext uri="{FF2B5EF4-FFF2-40B4-BE49-F238E27FC236}">
                <a16:creationId xmlns:a16="http://schemas.microsoft.com/office/drawing/2014/main" id="{86496B1D-4577-5C45-9F5C-3F8CCC980EF4}"/>
              </a:ext>
            </a:extLst>
          </p:cNvPr>
          <p:cNvSpPr>
            <a:spLocks noGrp="1"/>
          </p:cNvSpPr>
          <p:nvPr>
            <p:ph idx="1"/>
          </p:nvPr>
        </p:nvSpPr>
        <p:spPr>
          <a:xfrm>
            <a:off x="431424" y="1193794"/>
            <a:ext cx="8686800" cy="1188248"/>
          </a:xfrm>
        </p:spPr>
        <p:txBody>
          <a:bodyPr>
            <a:normAutofit/>
          </a:bodyPr>
          <a:lstStyle/>
          <a:p>
            <a:r>
              <a:rPr lang="en-US" b="1">
                <a:solidFill>
                  <a:srgbClr val="00B050"/>
                </a:solidFill>
              </a:rPr>
              <a:t>Evaluation:</a:t>
            </a:r>
          </a:p>
          <a:p>
            <a:pPr lvl="1"/>
            <a:r>
              <a:rPr lang="en-US" b="1"/>
              <a:t>Validation time as an example, same at the test time</a:t>
            </a:r>
          </a:p>
          <a:p>
            <a:pPr lvl="1"/>
            <a:endParaRPr lang="en-US" b="1"/>
          </a:p>
          <a:p>
            <a:pPr lvl="1"/>
            <a:endParaRPr lang="en-US" b="1"/>
          </a:p>
          <a:p>
            <a:pPr lvl="1"/>
            <a:endParaRPr lang="en-US" b="1"/>
          </a:p>
        </p:txBody>
      </p:sp>
      <p:sp>
        <p:nvSpPr>
          <p:cNvPr id="4" name="Date Placeholder 3">
            <a:extLst>
              <a:ext uri="{FF2B5EF4-FFF2-40B4-BE49-F238E27FC236}">
                <a16:creationId xmlns:a16="http://schemas.microsoft.com/office/drawing/2014/main" id="{896BA892-53C6-6D44-BE0C-812421102EE9}"/>
              </a:ext>
            </a:extLst>
          </p:cNvPr>
          <p:cNvSpPr>
            <a:spLocks noGrp="1"/>
          </p:cNvSpPr>
          <p:nvPr>
            <p:ph type="dt" sz="half" idx="10"/>
          </p:nvPr>
        </p:nvSpPr>
        <p:spPr/>
        <p:txBody>
          <a:bodyPr/>
          <a:lstStyle/>
          <a:p>
            <a:fld id="{A9ED9DB3-BE2D-5248-A771-13CAAF4BACE9}" type="datetime1">
              <a:rPr lang="en-US" smtClean="0"/>
              <a:t>10/20/24</a:t>
            </a:fld>
            <a:endParaRPr lang="en-US"/>
          </a:p>
        </p:txBody>
      </p:sp>
      <p:sp>
        <p:nvSpPr>
          <p:cNvPr id="5" name="Footer Placeholder 4">
            <a:extLst>
              <a:ext uri="{FF2B5EF4-FFF2-40B4-BE49-F238E27FC236}">
                <a16:creationId xmlns:a16="http://schemas.microsoft.com/office/drawing/2014/main" id="{E54ED3D6-32AB-C44C-BD29-BD23E304F24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F142C132-BC08-0F4D-AA94-0B4314EE7979}"/>
              </a:ext>
            </a:extLst>
          </p:cNvPr>
          <p:cNvSpPr>
            <a:spLocks noGrp="1"/>
          </p:cNvSpPr>
          <p:nvPr>
            <p:ph type="sldNum" sz="quarter" idx="12"/>
          </p:nvPr>
        </p:nvSpPr>
        <p:spPr/>
        <p:txBody>
          <a:bodyPr/>
          <a:lstStyle/>
          <a:p>
            <a:fld id="{19B12225-5612-419B-A8D5-4B8EEE4C217E}" type="slidenum">
              <a:rPr lang="en-US" smtClean="0"/>
              <a:pPr/>
              <a:t>39</a:t>
            </a:fld>
            <a:endParaRPr lang="en-US"/>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9C6E781-A2D7-954B-8114-DB903825A846}"/>
                  </a:ext>
                </a:extLst>
              </p:cNvPr>
              <p:cNvSpPr txBox="1"/>
              <p:nvPr/>
            </p:nvSpPr>
            <p:spPr>
              <a:xfrm>
                <a:off x="3838074" y="2448220"/>
                <a:ext cx="5305926" cy="2616101"/>
              </a:xfrm>
              <a:prstGeom prst="rect">
                <a:avLst/>
              </a:prstGeom>
              <a:noFill/>
            </p:spPr>
            <p:txBody>
              <a:bodyPr wrap="square" rtlCol="0">
                <a:spAutoFit/>
              </a:bodyPr>
              <a:lstStyle/>
              <a:p>
                <a:r>
                  <a:rPr lang="en-US" sz="2000" b="1">
                    <a:solidFill>
                      <a:srgbClr val="C00000"/>
                    </a:solidFill>
                    <a:latin typeface="Calibri" panose="020F0502020204030204" pitchFamily="34" charset="0"/>
                    <a:cs typeface="Calibri" panose="020F0502020204030204" pitchFamily="34" charset="0"/>
                  </a:rPr>
                  <a:t>Evaluate how the model can predict the validation edges with the relation types.</a:t>
                </a:r>
              </a:p>
              <a:p>
                <a:r>
                  <a:rPr lang="en-US" altLang="zh-CN" sz="2000" b="1">
                    <a:solidFill>
                      <a:srgbClr val="008000"/>
                    </a:solidFill>
                    <a:latin typeface="Calibri" panose="020F0502020204030204" pitchFamily="34" charset="0"/>
                    <a:cs typeface="Calibri" panose="020F0502020204030204" pitchFamily="34" charset="0"/>
                  </a:rPr>
                  <a:t>Let’s predict validation edge </a:t>
                </a:r>
                <a14:m>
                  <m:oMath xmlns:m="http://schemas.openxmlformats.org/officeDocument/2006/math">
                    <m:d>
                      <m:dPr>
                        <m:ctrlPr>
                          <a:rPr lang="en-US" sz="2000" b="1" i="1">
                            <a:latin typeface="Cambria Math" panose="02040503050406030204" pitchFamily="18" charset="0"/>
                          </a:rPr>
                        </m:ctrlPr>
                      </m:dPr>
                      <m:e>
                        <m:r>
                          <a:rPr lang="en-US" sz="2000" b="1" i="1">
                            <a:solidFill>
                              <a:srgbClr val="7030A0"/>
                            </a:solidFill>
                            <a:latin typeface="Cambria Math" panose="02040503050406030204" pitchFamily="18" charset="0"/>
                          </a:rPr>
                          <m:t>𝑬</m:t>
                        </m:r>
                        <m:r>
                          <a:rPr lang="en-US" sz="2000" b="1" i="1">
                            <a:latin typeface="Cambria Math" panose="02040503050406030204" pitchFamily="18" charset="0"/>
                          </a:rPr>
                          <m:t>,</m:t>
                        </m:r>
                        <m:sSub>
                          <m:sSubPr>
                            <m:ctrlPr>
                              <a:rPr lang="en-US" sz="2000" b="1" i="1">
                                <a:solidFill>
                                  <a:schemeClr val="accent1"/>
                                </a:solidFill>
                                <a:latin typeface="Cambria Math" panose="02040503050406030204" pitchFamily="18" charset="0"/>
                              </a:rPr>
                            </m:ctrlPr>
                          </m:sSubPr>
                          <m:e>
                            <m:r>
                              <a:rPr lang="en-US" sz="2000" b="1" i="1">
                                <a:solidFill>
                                  <a:schemeClr val="accent1"/>
                                </a:solidFill>
                                <a:latin typeface="Cambria Math" panose="02040503050406030204" pitchFamily="18" charset="0"/>
                              </a:rPr>
                              <m:t>𝒓</m:t>
                            </m:r>
                          </m:e>
                          <m:sub>
                            <m:r>
                              <a:rPr lang="en-US" sz="2000" b="1" i="1">
                                <a:solidFill>
                                  <a:schemeClr val="accent1"/>
                                </a:solidFill>
                                <a:latin typeface="Cambria Math" panose="02040503050406030204" pitchFamily="18" charset="0"/>
                              </a:rPr>
                              <m:t>𝟑</m:t>
                            </m:r>
                          </m:sub>
                        </m:sSub>
                        <m:r>
                          <a:rPr lang="en-US" sz="2000" b="1" i="1">
                            <a:latin typeface="Cambria Math" panose="02040503050406030204" pitchFamily="18" charset="0"/>
                          </a:rPr>
                          <m:t>,</m:t>
                        </m:r>
                        <m:r>
                          <a:rPr lang="en-US" sz="2000" b="1" i="1">
                            <a:solidFill>
                              <a:srgbClr val="0070C0"/>
                            </a:solidFill>
                            <a:latin typeface="Cambria Math" panose="02040503050406030204" pitchFamily="18" charset="0"/>
                          </a:rPr>
                          <m:t>𝑫</m:t>
                        </m:r>
                      </m:e>
                    </m:d>
                  </m:oMath>
                </a14:m>
                <a:endParaRPr lang="en-US" sz="2000" b="1">
                  <a:solidFill>
                    <a:srgbClr val="008000"/>
                  </a:solidFill>
                  <a:latin typeface="Calibri" panose="020F0502020204030204" pitchFamily="34" charset="0"/>
                  <a:cs typeface="Calibri" panose="020F0502020204030204" pitchFamily="34" charset="0"/>
                </a:endParaRPr>
              </a:p>
              <a:p>
                <a:r>
                  <a:rPr lang="en-US" sz="2000" b="1">
                    <a:solidFill>
                      <a:srgbClr val="0070C0"/>
                    </a:solidFill>
                    <a:latin typeface="Calibri" panose="020F0502020204030204" pitchFamily="34" charset="0"/>
                    <a:cs typeface="Calibri" panose="020F0502020204030204" pitchFamily="34" charset="0"/>
                  </a:rPr>
                  <a:t>Intuition</a:t>
                </a:r>
                <a:r>
                  <a:rPr lang="en-US" sz="2000" b="1">
                    <a:latin typeface="Calibri" panose="020F0502020204030204" pitchFamily="34" charset="0"/>
                    <a:cs typeface="Calibri" panose="020F0502020204030204" pitchFamily="34" charset="0"/>
                  </a:rPr>
                  <a:t>: the score of </a:t>
                </a:r>
                <a14:m>
                  <m:oMath xmlns:m="http://schemas.openxmlformats.org/officeDocument/2006/math">
                    <m:d>
                      <m:dPr>
                        <m:ctrlPr>
                          <a:rPr lang="en-US" sz="2000" b="1" i="1">
                            <a:latin typeface="Cambria Math" panose="02040503050406030204" pitchFamily="18" charset="0"/>
                          </a:rPr>
                        </m:ctrlPr>
                      </m:dPr>
                      <m:e>
                        <m:r>
                          <a:rPr lang="en-US" sz="2000" b="1" i="1">
                            <a:solidFill>
                              <a:srgbClr val="7030A0"/>
                            </a:solidFill>
                            <a:latin typeface="Cambria Math" panose="02040503050406030204" pitchFamily="18" charset="0"/>
                          </a:rPr>
                          <m:t>𝑬</m:t>
                        </m:r>
                        <m:r>
                          <a:rPr lang="en-US" sz="2000" b="1" i="1">
                            <a:latin typeface="Cambria Math" panose="02040503050406030204" pitchFamily="18" charset="0"/>
                          </a:rPr>
                          <m:t>,</m:t>
                        </m:r>
                        <m:sSub>
                          <m:sSubPr>
                            <m:ctrlPr>
                              <a:rPr lang="en-US" sz="2000" b="1" i="1">
                                <a:solidFill>
                                  <a:schemeClr val="accent1"/>
                                </a:solidFill>
                                <a:latin typeface="Cambria Math" panose="02040503050406030204" pitchFamily="18" charset="0"/>
                              </a:rPr>
                            </m:ctrlPr>
                          </m:sSubPr>
                          <m:e>
                            <m:r>
                              <a:rPr lang="en-US" sz="2000" b="1" i="1">
                                <a:solidFill>
                                  <a:schemeClr val="accent1"/>
                                </a:solidFill>
                                <a:latin typeface="Cambria Math" panose="02040503050406030204" pitchFamily="18" charset="0"/>
                              </a:rPr>
                              <m:t>𝒓</m:t>
                            </m:r>
                          </m:e>
                          <m:sub>
                            <m:r>
                              <a:rPr lang="en-US" sz="2000" b="1" i="1">
                                <a:solidFill>
                                  <a:schemeClr val="accent1"/>
                                </a:solidFill>
                                <a:latin typeface="Cambria Math" panose="02040503050406030204" pitchFamily="18" charset="0"/>
                              </a:rPr>
                              <m:t>𝟑</m:t>
                            </m:r>
                          </m:sub>
                        </m:sSub>
                        <m:r>
                          <a:rPr lang="en-US" sz="2000" b="1" i="1">
                            <a:latin typeface="Cambria Math" panose="02040503050406030204" pitchFamily="18" charset="0"/>
                          </a:rPr>
                          <m:t>,</m:t>
                        </m:r>
                        <m:r>
                          <a:rPr lang="en-US" sz="2000" b="1" i="1">
                            <a:solidFill>
                              <a:srgbClr val="0070C0"/>
                            </a:solidFill>
                            <a:latin typeface="Cambria Math" panose="02040503050406030204" pitchFamily="18" charset="0"/>
                          </a:rPr>
                          <m:t>𝑫</m:t>
                        </m:r>
                      </m:e>
                    </m:d>
                    <m:r>
                      <a:rPr lang="en-US" sz="2000" b="1" i="1">
                        <a:solidFill>
                          <a:srgbClr val="0070C0"/>
                        </a:solidFill>
                        <a:latin typeface="Cambria Math" panose="02040503050406030204" pitchFamily="18" charset="0"/>
                      </a:rPr>
                      <m:t> </m:t>
                    </m:r>
                  </m:oMath>
                </a14:m>
                <a:r>
                  <a:rPr lang="en-US" sz="2000" b="1">
                    <a:latin typeface="Calibri" panose="020F0502020204030204" pitchFamily="34" charset="0"/>
                    <a:cs typeface="Calibri" panose="020F0502020204030204" pitchFamily="34" charset="0"/>
                  </a:rPr>
                  <a:t>should be higher than all </a:t>
                </a:r>
                <a14:m>
                  <m:oMath xmlns:m="http://schemas.openxmlformats.org/officeDocument/2006/math">
                    <m:d>
                      <m:dPr>
                        <m:ctrlPr>
                          <a:rPr lang="en-US" sz="2000" b="1" i="1">
                            <a:latin typeface="Cambria Math" panose="02040503050406030204" pitchFamily="18" charset="0"/>
                          </a:rPr>
                        </m:ctrlPr>
                      </m:dPr>
                      <m:e>
                        <m:r>
                          <a:rPr lang="en-US" sz="2000" b="1" i="1">
                            <a:solidFill>
                              <a:srgbClr val="7030A0"/>
                            </a:solidFill>
                            <a:latin typeface="Cambria Math" panose="02040503050406030204" pitchFamily="18" charset="0"/>
                          </a:rPr>
                          <m:t>𝑬</m:t>
                        </m:r>
                        <m:r>
                          <a:rPr lang="en-US" sz="2000" b="1" i="1">
                            <a:latin typeface="Cambria Math" panose="02040503050406030204" pitchFamily="18" charset="0"/>
                          </a:rPr>
                          <m:t>,</m:t>
                        </m:r>
                        <m:sSub>
                          <m:sSubPr>
                            <m:ctrlPr>
                              <a:rPr lang="en-US" sz="2000" b="1" i="1">
                                <a:solidFill>
                                  <a:schemeClr val="accent1"/>
                                </a:solidFill>
                                <a:latin typeface="Cambria Math" panose="02040503050406030204" pitchFamily="18" charset="0"/>
                              </a:rPr>
                            </m:ctrlPr>
                          </m:sSubPr>
                          <m:e>
                            <m:r>
                              <a:rPr lang="en-US" sz="2000" b="1" i="1">
                                <a:solidFill>
                                  <a:schemeClr val="accent1"/>
                                </a:solidFill>
                                <a:latin typeface="Cambria Math" panose="02040503050406030204" pitchFamily="18" charset="0"/>
                              </a:rPr>
                              <m:t>𝒓</m:t>
                            </m:r>
                          </m:e>
                          <m:sub>
                            <m:r>
                              <a:rPr lang="en-US" sz="2000" b="1" i="1">
                                <a:solidFill>
                                  <a:schemeClr val="accent1"/>
                                </a:solidFill>
                                <a:latin typeface="Cambria Math" panose="02040503050406030204" pitchFamily="18" charset="0"/>
                              </a:rPr>
                              <m:t>𝟑</m:t>
                            </m:r>
                          </m:sub>
                        </m:sSub>
                        <m:r>
                          <a:rPr lang="en-US" sz="2000" b="1" i="1">
                            <a:latin typeface="Cambria Math" panose="02040503050406030204" pitchFamily="18" charset="0"/>
                          </a:rPr>
                          <m:t>,</m:t>
                        </m:r>
                        <m:r>
                          <a:rPr lang="en-US" sz="2000" b="1" i="1" smtClean="0">
                            <a:latin typeface="Cambria Math" panose="02040503050406030204" pitchFamily="18" charset="0"/>
                          </a:rPr>
                          <m:t>𝒗</m:t>
                        </m:r>
                      </m:e>
                    </m:d>
                    <m:r>
                      <a:rPr lang="en-US" sz="2000" b="1" i="1">
                        <a:solidFill>
                          <a:srgbClr val="0070C0"/>
                        </a:solidFill>
                        <a:latin typeface="Cambria Math" panose="02040503050406030204" pitchFamily="18" charset="0"/>
                      </a:rPr>
                      <m:t> </m:t>
                    </m:r>
                  </m:oMath>
                </a14:m>
                <a:r>
                  <a:rPr lang="en-US" sz="2000" b="1">
                    <a:latin typeface="Calibri" panose="020F0502020204030204" pitchFamily="34" charset="0"/>
                    <a:cs typeface="Calibri" panose="020F0502020204030204" pitchFamily="34" charset="0"/>
                  </a:rPr>
                  <a:t>where </a:t>
                </a:r>
                <a14:m>
                  <m:oMath xmlns:m="http://schemas.openxmlformats.org/officeDocument/2006/math">
                    <m:d>
                      <m:dPr>
                        <m:ctrlPr>
                          <a:rPr lang="en-US" sz="2000" b="1" i="1">
                            <a:latin typeface="Cambria Math" panose="02040503050406030204" pitchFamily="18" charset="0"/>
                          </a:rPr>
                        </m:ctrlPr>
                      </m:dPr>
                      <m:e>
                        <m:r>
                          <a:rPr lang="en-US" sz="2000" b="1" i="1">
                            <a:solidFill>
                              <a:srgbClr val="7030A0"/>
                            </a:solidFill>
                            <a:latin typeface="Cambria Math" panose="02040503050406030204" pitchFamily="18" charset="0"/>
                          </a:rPr>
                          <m:t>𝑬</m:t>
                        </m:r>
                        <m:r>
                          <a:rPr lang="en-US" sz="2000" b="1" i="1">
                            <a:latin typeface="Cambria Math" panose="02040503050406030204" pitchFamily="18" charset="0"/>
                          </a:rPr>
                          <m:t>,</m:t>
                        </m:r>
                        <m:sSub>
                          <m:sSubPr>
                            <m:ctrlPr>
                              <a:rPr lang="en-US" sz="2000" b="1" i="1">
                                <a:solidFill>
                                  <a:schemeClr val="accent1"/>
                                </a:solidFill>
                                <a:latin typeface="Cambria Math" panose="02040503050406030204" pitchFamily="18" charset="0"/>
                              </a:rPr>
                            </m:ctrlPr>
                          </m:sSubPr>
                          <m:e>
                            <m:r>
                              <a:rPr lang="en-US" sz="2000" b="1" i="1">
                                <a:solidFill>
                                  <a:schemeClr val="accent1"/>
                                </a:solidFill>
                                <a:latin typeface="Cambria Math" panose="02040503050406030204" pitchFamily="18" charset="0"/>
                              </a:rPr>
                              <m:t>𝒓</m:t>
                            </m:r>
                          </m:e>
                          <m:sub>
                            <m:r>
                              <a:rPr lang="en-US" sz="2000" b="1" i="1">
                                <a:solidFill>
                                  <a:schemeClr val="accent1"/>
                                </a:solidFill>
                                <a:latin typeface="Cambria Math" panose="02040503050406030204" pitchFamily="18" charset="0"/>
                              </a:rPr>
                              <m:t>𝟑</m:t>
                            </m:r>
                          </m:sub>
                        </m:sSub>
                        <m:r>
                          <a:rPr lang="en-US" sz="2000" b="1" i="1">
                            <a:latin typeface="Cambria Math" panose="02040503050406030204" pitchFamily="18" charset="0"/>
                          </a:rPr>
                          <m:t>,</m:t>
                        </m:r>
                        <m:r>
                          <a:rPr lang="en-US" sz="2000" b="1" i="1">
                            <a:latin typeface="Cambria Math" panose="02040503050406030204" pitchFamily="18" charset="0"/>
                          </a:rPr>
                          <m:t>𝒗</m:t>
                        </m:r>
                      </m:e>
                    </m:d>
                    <m:r>
                      <a:rPr lang="en-US" sz="2000" b="1" i="1">
                        <a:solidFill>
                          <a:srgbClr val="0070C0"/>
                        </a:solidFill>
                        <a:latin typeface="Cambria Math" panose="02040503050406030204" pitchFamily="18" charset="0"/>
                      </a:rPr>
                      <m:t> </m:t>
                    </m:r>
                  </m:oMath>
                </a14:m>
                <a:r>
                  <a:rPr lang="en-US" sz="2000" b="1">
                    <a:latin typeface="Calibri" panose="020F0502020204030204" pitchFamily="34" charset="0"/>
                    <a:cs typeface="Calibri" panose="020F0502020204030204" pitchFamily="34" charset="0"/>
                  </a:rPr>
                  <a:t>is </a:t>
                </a:r>
                <a:r>
                  <a:rPr lang="en-US" sz="2000" b="1">
                    <a:solidFill>
                      <a:srgbClr val="FF0000"/>
                    </a:solidFill>
                    <a:latin typeface="Calibri" panose="020F0502020204030204" pitchFamily="34" charset="0"/>
                    <a:cs typeface="Calibri" panose="020F0502020204030204" pitchFamily="34" charset="0"/>
                  </a:rPr>
                  <a:t>NOT</a:t>
                </a:r>
                <a:r>
                  <a:rPr lang="en-US" sz="2000" b="1">
                    <a:latin typeface="Calibri" panose="020F0502020204030204" pitchFamily="34" charset="0"/>
                    <a:cs typeface="Calibri" panose="020F0502020204030204" pitchFamily="34" charset="0"/>
                  </a:rPr>
                  <a:t> in the </a:t>
                </a:r>
                <a:r>
                  <a:rPr lang="en-US" sz="2000" b="1">
                    <a:solidFill>
                      <a:srgbClr val="C00000"/>
                    </a:solidFill>
                    <a:latin typeface="Calibri" panose="020F0502020204030204" pitchFamily="34" charset="0"/>
                    <a:cs typeface="Calibri" panose="020F0502020204030204" pitchFamily="34" charset="0"/>
                  </a:rPr>
                  <a:t>training message edges </a:t>
                </a:r>
                <a:r>
                  <a:rPr lang="en-US" sz="2000" b="1">
                    <a:latin typeface="Calibri" panose="020F0502020204030204" pitchFamily="34" charset="0"/>
                    <a:cs typeface="Calibri" panose="020F0502020204030204" pitchFamily="34" charset="0"/>
                  </a:rPr>
                  <a:t>and </a:t>
                </a:r>
                <a:r>
                  <a:rPr lang="en-US" sz="2000" b="1">
                    <a:solidFill>
                      <a:schemeClr val="accent5"/>
                    </a:solidFill>
                    <a:latin typeface="Calibri" panose="020F0502020204030204" pitchFamily="34" charset="0"/>
                    <a:cs typeface="Calibri" panose="020F0502020204030204" pitchFamily="34" charset="0"/>
                  </a:rPr>
                  <a:t>training supervision edges</a:t>
                </a:r>
                <a:r>
                  <a:rPr lang="en-US" sz="2000" b="1">
                    <a:latin typeface="Calibri" panose="020F0502020204030204" pitchFamily="34" charset="0"/>
                    <a:cs typeface="Calibri" panose="020F0502020204030204" pitchFamily="34" charset="0"/>
                  </a:rPr>
                  <a:t>, e.g., </a:t>
                </a:r>
                <a14:m>
                  <m:oMath xmlns:m="http://schemas.openxmlformats.org/officeDocument/2006/math">
                    <m:d>
                      <m:dPr>
                        <m:ctrlPr>
                          <a:rPr lang="en-US" sz="2000" b="1" i="1">
                            <a:latin typeface="Cambria Math" panose="02040503050406030204" pitchFamily="18" charset="0"/>
                          </a:rPr>
                        </m:ctrlPr>
                      </m:dPr>
                      <m:e>
                        <m:r>
                          <a:rPr lang="en-US" sz="2000" b="1" i="1">
                            <a:solidFill>
                              <a:srgbClr val="7030A0"/>
                            </a:solidFill>
                            <a:latin typeface="Cambria Math" panose="02040503050406030204" pitchFamily="18" charset="0"/>
                          </a:rPr>
                          <m:t>𝑬</m:t>
                        </m:r>
                        <m:r>
                          <a:rPr lang="en-US" sz="2000" b="1" i="1">
                            <a:latin typeface="Cambria Math" panose="02040503050406030204" pitchFamily="18" charset="0"/>
                          </a:rPr>
                          <m:t>,</m:t>
                        </m:r>
                        <m:sSub>
                          <m:sSubPr>
                            <m:ctrlPr>
                              <a:rPr lang="en-US" sz="2000" b="1" i="1">
                                <a:solidFill>
                                  <a:schemeClr val="accent1"/>
                                </a:solidFill>
                                <a:latin typeface="Cambria Math" panose="02040503050406030204" pitchFamily="18" charset="0"/>
                              </a:rPr>
                            </m:ctrlPr>
                          </m:sSubPr>
                          <m:e>
                            <m:r>
                              <a:rPr lang="en-US" sz="2000" b="1" i="1">
                                <a:solidFill>
                                  <a:schemeClr val="accent1"/>
                                </a:solidFill>
                                <a:latin typeface="Cambria Math" panose="02040503050406030204" pitchFamily="18" charset="0"/>
                              </a:rPr>
                              <m:t>𝒓</m:t>
                            </m:r>
                          </m:e>
                          <m:sub>
                            <m:r>
                              <a:rPr lang="en-US" sz="2000" b="1" i="1">
                                <a:solidFill>
                                  <a:schemeClr val="accent1"/>
                                </a:solidFill>
                                <a:latin typeface="Cambria Math" panose="02040503050406030204" pitchFamily="18" charset="0"/>
                              </a:rPr>
                              <m:t>𝟑</m:t>
                            </m:r>
                          </m:sub>
                        </m:sSub>
                        <m:r>
                          <a:rPr lang="en-US" sz="2000" b="1" i="1">
                            <a:latin typeface="Cambria Math" panose="02040503050406030204" pitchFamily="18" charset="0"/>
                          </a:rPr>
                          <m:t>,</m:t>
                        </m:r>
                        <m:r>
                          <a:rPr lang="en-US" sz="2000" b="1" i="1">
                            <a:solidFill>
                              <a:srgbClr val="C00000"/>
                            </a:solidFill>
                            <a:latin typeface="Cambria Math" panose="02040503050406030204" pitchFamily="18" charset="0"/>
                          </a:rPr>
                          <m:t>𝑩</m:t>
                        </m:r>
                      </m:e>
                    </m:d>
                  </m:oMath>
                </a14:m>
                <a:endParaRPr lang="en-US" sz="2000" b="1">
                  <a:latin typeface="Calibri" panose="020F0502020204030204" pitchFamily="34" charset="0"/>
                  <a:cs typeface="Calibri" panose="020F0502020204030204" pitchFamily="34" charset="0"/>
                </a:endParaRPr>
              </a:p>
              <a:p>
                <a:endParaRPr lang="en-US" sz="2000" b="1">
                  <a:latin typeface="Calibri" panose="020F0502020204030204" pitchFamily="34" charset="0"/>
                  <a:cs typeface="Calibri" panose="020F0502020204030204" pitchFamily="34" charset="0"/>
                </a:endParaRPr>
              </a:p>
            </p:txBody>
          </p:sp>
        </mc:Choice>
        <mc:Fallback xmlns="">
          <p:sp>
            <p:nvSpPr>
              <p:cNvPr id="7" name="TextBox 6">
                <a:extLst>
                  <a:ext uri="{FF2B5EF4-FFF2-40B4-BE49-F238E27FC236}">
                    <a16:creationId xmlns:a16="http://schemas.microsoft.com/office/drawing/2014/main" id="{09C6E781-A2D7-954B-8114-DB903825A846}"/>
                  </a:ext>
                </a:extLst>
              </p:cNvPr>
              <p:cNvSpPr txBox="1">
                <a:spLocks noRot="1" noChangeAspect="1" noMove="1" noResize="1" noEditPoints="1" noAdjustHandles="1" noChangeArrowheads="1" noChangeShapeType="1" noTextEdit="1"/>
              </p:cNvSpPr>
              <p:nvPr/>
            </p:nvSpPr>
            <p:spPr>
              <a:xfrm>
                <a:off x="3838074" y="2448220"/>
                <a:ext cx="5305926" cy="2616101"/>
              </a:xfrm>
              <a:prstGeom prst="rect">
                <a:avLst/>
              </a:prstGeom>
              <a:blipFill>
                <a:blip r:embed="rId3"/>
                <a:stretch>
                  <a:fillRect l="-1264" t="-139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5A1D53F4-C575-FA46-971B-980263D21FDE}"/>
                  </a:ext>
                </a:extLst>
              </p:cNvPr>
              <p:cNvSpPr txBox="1"/>
              <p:nvPr/>
            </p:nvSpPr>
            <p:spPr>
              <a:xfrm>
                <a:off x="96889" y="4775340"/>
                <a:ext cx="5574924" cy="2031325"/>
              </a:xfrm>
              <a:prstGeom prst="rect">
                <a:avLst/>
              </a:prstGeom>
              <a:noFill/>
            </p:spPr>
            <p:txBody>
              <a:bodyPr wrap="square" rtlCol="0">
                <a:spAutoFit/>
              </a:bodyPr>
              <a:lstStyle/>
              <a:p>
                <a:r>
                  <a:rPr lang="en-US" b="1">
                    <a:solidFill>
                      <a:schemeClr val="accent2"/>
                    </a:solidFill>
                    <a:latin typeface="Arial" panose="020B0604020202020204" pitchFamily="34" charset="0"/>
                    <a:cs typeface="Arial" panose="020B0604020202020204" pitchFamily="34" charset="0"/>
                  </a:rPr>
                  <a:t>validation edges: </a:t>
                </a:r>
                <a14:m>
                  <m:oMath xmlns:m="http://schemas.openxmlformats.org/officeDocument/2006/math">
                    <m:d>
                      <m:dPr>
                        <m:ctrlPr>
                          <a:rPr lang="en-US" sz="1800" b="1" i="1" smtClean="0">
                            <a:latin typeface="Cambria Math" panose="02040503050406030204" pitchFamily="18" charset="0"/>
                          </a:rPr>
                        </m:ctrlPr>
                      </m:dPr>
                      <m:e>
                        <m:r>
                          <a:rPr lang="en-US" sz="1800" b="1" i="1">
                            <a:solidFill>
                              <a:srgbClr val="7030A0"/>
                            </a:solidFill>
                            <a:latin typeface="Cambria Math" panose="02040503050406030204" pitchFamily="18" charset="0"/>
                          </a:rPr>
                          <m:t>𝑬</m:t>
                        </m:r>
                        <m:r>
                          <a:rPr lang="en-US" sz="1800" b="1" i="1">
                            <a:latin typeface="Cambria Math" panose="02040503050406030204" pitchFamily="18" charset="0"/>
                          </a:rPr>
                          <m:t>,</m:t>
                        </m:r>
                        <m:sSub>
                          <m:sSubPr>
                            <m:ctrlPr>
                              <a:rPr lang="en-US" sz="1800" b="1" i="1">
                                <a:solidFill>
                                  <a:schemeClr val="accent1"/>
                                </a:solidFill>
                                <a:latin typeface="Cambria Math" panose="02040503050406030204" pitchFamily="18" charset="0"/>
                              </a:rPr>
                            </m:ctrlPr>
                          </m:sSubPr>
                          <m:e>
                            <m:r>
                              <a:rPr lang="en-US" sz="1800" b="1" i="1">
                                <a:solidFill>
                                  <a:schemeClr val="accent1"/>
                                </a:solidFill>
                                <a:latin typeface="Cambria Math" panose="02040503050406030204" pitchFamily="18" charset="0"/>
                              </a:rPr>
                              <m:t>𝒓</m:t>
                            </m:r>
                          </m:e>
                          <m:sub>
                            <m:r>
                              <a:rPr lang="en-US" sz="1800" b="1" i="1">
                                <a:solidFill>
                                  <a:schemeClr val="accent1"/>
                                </a:solidFill>
                                <a:latin typeface="Cambria Math" panose="02040503050406030204" pitchFamily="18" charset="0"/>
                              </a:rPr>
                              <m:t>𝟑</m:t>
                            </m:r>
                          </m:sub>
                        </m:sSub>
                        <m:r>
                          <a:rPr lang="en-US" sz="1800" b="1" i="1">
                            <a:latin typeface="Cambria Math" panose="02040503050406030204" pitchFamily="18" charset="0"/>
                          </a:rPr>
                          <m:t>,</m:t>
                        </m:r>
                        <m:r>
                          <a:rPr lang="en-US" sz="1800" b="1" i="1" smtClean="0">
                            <a:solidFill>
                              <a:srgbClr val="0070C0"/>
                            </a:solidFill>
                            <a:latin typeface="Cambria Math" panose="02040503050406030204" pitchFamily="18" charset="0"/>
                          </a:rPr>
                          <m:t>𝑫</m:t>
                        </m:r>
                      </m:e>
                    </m:d>
                  </m:oMath>
                </a14:m>
                <a:endParaRPr lang="en-US" b="1">
                  <a:solidFill>
                    <a:srgbClr val="C00000"/>
                  </a:solidFill>
                  <a:latin typeface="Arial" panose="020B0604020202020204" pitchFamily="34" charset="0"/>
                  <a:cs typeface="Arial" panose="020B0604020202020204" pitchFamily="34" charset="0"/>
                </a:endParaRPr>
              </a:p>
              <a:p>
                <a:r>
                  <a:rPr lang="en-US" b="1">
                    <a:solidFill>
                      <a:srgbClr val="C00000"/>
                    </a:solidFill>
                    <a:latin typeface="Arial" panose="020B0604020202020204" pitchFamily="34" charset="0"/>
                    <a:cs typeface="Arial" panose="020B0604020202020204" pitchFamily="34" charset="0"/>
                  </a:rPr>
                  <a:t>training message edges &amp;</a:t>
                </a:r>
                <a:r>
                  <a:rPr lang="en-US">
                    <a:latin typeface="Arial" panose="020B0604020202020204" pitchFamily="34" charset="0"/>
                    <a:cs typeface="Arial" panose="020B0604020202020204" pitchFamily="34" charset="0"/>
                  </a:rPr>
                  <a:t> </a:t>
                </a:r>
                <a:r>
                  <a:rPr lang="en-US" b="1">
                    <a:solidFill>
                      <a:schemeClr val="accent5"/>
                    </a:solidFill>
                    <a:latin typeface="Arial" panose="020B0604020202020204" pitchFamily="34" charset="0"/>
                    <a:cs typeface="Arial" panose="020B0604020202020204" pitchFamily="34" charset="0"/>
                  </a:rPr>
                  <a:t>training supervision edges:</a:t>
                </a:r>
                <a:r>
                  <a:rPr lang="zh-CN" altLang="en-US" b="1">
                    <a:solidFill>
                      <a:schemeClr val="accent5"/>
                    </a:solidFill>
                    <a:latin typeface="Arial" panose="020B0604020202020204" pitchFamily="34" charset="0"/>
                    <a:cs typeface="Arial" panose="020B0604020202020204" pitchFamily="34" charset="0"/>
                  </a:rPr>
                  <a:t> </a:t>
                </a:r>
                <a:r>
                  <a:rPr lang="en-US" altLang="zh-CN" b="1">
                    <a:latin typeface="Arial" panose="020B0604020202020204" pitchFamily="34" charset="0"/>
                    <a:cs typeface="Arial" panose="020B0604020202020204" pitchFamily="34" charset="0"/>
                  </a:rPr>
                  <a:t>all</a:t>
                </a:r>
                <a:r>
                  <a:rPr lang="zh-CN" altLang="en-US" b="1">
                    <a:latin typeface="Arial" panose="020B0604020202020204" pitchFamily="34" charset="0"/>
                    <a:cs typeface="Arial" panose="020B0604020202020204" pitchFamily="34" charset="0"/>
                  </a:rPr>
                  <a:t> </a:t>
                </a:r>
                <a:r>
                  <a:rPr lang="en-US" altLang="zh-CN" b="1">
                    <a:latin typeface="Arial" panose="020B0604020202020204" pitchFamily="34" charset="0"/>
                    <a:cs typeface="Arial" panose="020B0604020202020204" pitchFamily="34" charset="0"/>
                  </a:rPr>
                  <a:t>existing</a:t>
                </a:r>
                <a:r>
                  <a:rPr lang="zh-CN" altLang="en-US" b="1">
                    <a:latin typeface="Arial" panose="020B0604020202020204" pitchFamily="34" charset="0"/>
                    <a:cs typeface="Arial" panose="020B0604020202020204" pitchFamily="34" charset="0"/>
                  </a:rPr>
                  <a:t> </a:t>
                </a:r>
                <a:r>
                  <a:rPr lang="en-US" altLang="zh-CN" b="1">
                    <a:latin typeface="Arial" panose="020B0604020202020204" pitchFamily="34" charset="0"/>
                    <a:cs typeface="Arial" panose="020B0604020202020204" pitchFamily="34" charset="0"/>
                  </a:rPr>
                  <a:t>edges (solid lines)</a:t>
                </a:r>
              </a:p>
              <a:p>
                <a:endParaRPr lang="en-US" b="1">
                  <a:latin typeface="Arial" panose="020B0604020202020204" pitchFamily="34" charset="0"/>
                  <a:cs typeface="Arial" panose="020B0604020202020204" pitchFamily="34" charset="0"/>
                </a:endParaRPr>
              </a:p>
              <a:p>
                <a:r>
                  <a:rPr lang="en-US" b="1">
                    <a:latin typeface="Arial" panose="020B0604020202020204" pitchFamily="34" charset="0"/>
                    <a:cs typeface="Arial" panose="020B0604020202020204" pitchFamily="34" charset="0"/>
                  </a:rPr>
                  <a:t>(2) At validation time:</a:t>
                </a:r>
              </a:p>
              <a:p>
                <a:r>
                  <a:rPr lang="en-US">
                    <a:latin typeface="Arial" panose="020B0604020202020204" pitchFamily="34" charset="0"/>
                    <a:cs typeface="Arial" panose="020B0604020202020204" pitchFamily="34" charset="0"/>
                  </a:rPr>
                  <a:t>Use </a:t>
                </a:r>
                <a:r>
                  <a:rPr lang="en-US" b="1">
                    <a:solidFill>
                      <a:srgbClr val="C00000"/>
                    </a:solidFill>
                    <a:latin typeface="Arial" panose="020B0604020202020204" pitchFamily="34" charset="0"/>
                    <a:cs typeface="Arial" panose="020B0604020202020204" pitchFamily="34" charset="0"/>
                  </a:rPr>
                  <a:t>training message edges &amp;</a:t>
                </a:r>
                <a:r>
                  <a:rPr lang="en-US">
                    <a:latin typeface="Arial" panose="020B0604020202020204" pitchFamily="34" charset="0"/>
                    <a:cs typeface="Arial" panose="020B0604020202020204" pitchFamily="34" charset="0"/>
                  </a:rPr>
                  <a:t> </a:t>
                </a:r>
                <a:r>
                  <a:rPr lang="en-US" b="1">
                    <a:solidFill>
                      <a:schemeClr val="accent5"/>
                    </a:solidFill>
                    <a:latin typeface="Arial" panose="020B0604020202020204" pitchFamily="34" charset="0"/>
                    <a:cs typeface="Arial" panose="020B0604020202020204" pitchFamily="34" charset="0"/>
                  </a:rPr>
                  <a:t>training supervision edges </a:t>
                </a:r>
                <a:r>
                  <a:rPr lang="en-US">
                    <a:latin typeface="Arial" panose="020B0604020202020204" pitchFamily="34" charset="0"/>
                    <a:cs typeface="Arial" panose="020B0604020202020204" pitchFamily="34" charset="0"/>
                  </a:rPr>
                  <a:t>to predict</a:t>
                </a:r>
                <a:r>
                  <a:rPr lang="en-US" b="1">
                    <a:solidFill>
                      <a:schemeClr val="accent5"/>
                    </a:solidFill>
                    <a:latin typeface="Arial" panose="020B0604020202020204" pitchFamily="34" charset="0"/>
                    <a:cs typeface="Arial" panose="020B0604020202020204" pitchFamily="34" charset="0"/>
                  </a:rPr>
                  <a:t> </a:t>
                </a:r>
                <a:r>
                  <a:rPr lang="en-US" b="1">
                    <a:solidFill>
                      <a:schemeClr val="accent2"/>
                    </a:solidFill>
                    <a:latin typeface="Arial" panose="020B0604020202020204" pitchFamily="34" charset="0"/>
                    <a:cs typeface="Arial" panose="020B0604020202020204" pitchFamily="34" charset="0"/>
                  </a:rPr>
                  <a:t>validation edges</a:t>
                </a:r>
              </a:p>
            </p:txBody>
          </p:sp>
        </mc:Choice>
        <mc:Fallback xmlns="">
          <p:sp>
            <p:nvSpPr>
              <p:cNvPr id="41" name="TextBox 40">
                <a:extLst>
                  <a:ext uri="{FF2B5EF4-FFF2-40B4-BE49-F238E27FC236}">
                    <a16:creationId xmlns:a16="http://schemas.microsoft.com/office/drawing/2014/main" id="{5A1D53F4-C575-FA46-971B-980263D21FDE}"/>
                  </a:ext>
                </a:extLst>
              </p:cNvPr>
              <p:cNvSpPr txBox="1">
                <a:spLocks noRot="1" noChangeAspect="1" noMove="1" noResize="1" noEditPoints="1" noAdjustHandles="1" noChangeArrowheads="1" noChangeShapeType="1" noTextEdit="1"/>
              </p:cNvSpPr>
              <p:nvPr/>
            </p:nvSpPr>
            <p:spPr>
              <a:xfrm>
                <a:off x="96889" y="4775340"/>
                <a:ext cx="5574924" cy="2031325"/>
              </a:xfrm>
              <a:prstGeom prst="rect">
                <a:avLst/>
              </a:prstGeom>
              <a:blipFill>
                <a:blip r:embed="rId4"/>
                <a:stretch>
                  <a:fillRect l="-985" t="-1497" b="-3593"/>
                </a:stretch>
              </a:blipFill>
            </p:spPr>
            <p:txBody>
              <a:bodyPr/>
              <a:lstStyle/>
              <a:p>
                <a:r>
                  <a:rPr lang="en-US">
                    <a:noFill/>
                  </a:rPr>
                  <a:t> </a:t>
                </a:r>
              </a:p>
            </p:txBody>
          </p:sp>
        </mc:Fallback>
      </mc:AlternateContent>
      <p:grpSp>
        <p:nvGrpSpPr>
          <p:cNvPr id="12" name="Group 11">
            <a:extLst>
              <a:ext uri="{FF2B5EF4-FFF2-40B4-BE49-F238E27FC236}">
                <a16:creationId xmlns:a16="http://schemas.microsoft.com/office/drawing/2014/main" id="{601B1C07-B83C-463E-99C0-128175F1E7DA}"/>
              </a:ext>
            </a:extLst>
          </p:cNvPr>
          <p:cNvGrpSpPr/>
          <p:nvPr/>
        </p:nvGrpSpPr>
        <p:grpSpPr>
          <a:xfrm>
            <a:off x="25776" y="2287534"/>
            <a:ext cx="3371748" cy="2463133"/>
            <a:chOff x="-1228674" y="2293824"/>
            <a:chExt cx="3371748" cy="2463133"/>
          </a:xfrm>
        </p:grpSpPr>
        <p:grpSp>
          <p:nvGrpSpPr>
            <p:cNvPr id="32" name="Group 31">
              <a:extLst>
                <a:ext uri="{FF2B5EF4-FFF2-40B4-BE49-F238E27FC236}">
                  <a16:creationId xmlns:a16="http://schemas.microsoft.com/office/drawing/2014/main" id="{049BCB60-681B-433B-B228-70120D14F134}"/>
                </a:ext>
              </a:extLst>
            </p:cNvPr>
            <p:cNvGrpSpPr/>
            <p:nvPr/>
          </p:nvGrpSpPr>
          <p:grpSpPr>
            <a:xfrm>
              <a:off x="-1228674" y="2293824"/>
              <a:ext cx="3371748" cy="2463133"/>
              <a:chOff x="2722754" y="2300328"/>
              <a:chExt cx="3371748" cy="2463133"/>
            </a:xfrm>
          </p:grpSpPr>
          <p:grpSp>
            <p:nvGrpSpPr>
              <p:cNvPr id="33" name="Group 32">
                <a:extLst>
                  <a:ext uri="{FF2B5EF4-FFF2-40B4-BE49-F238E27FC236}">
                    <a16:creationId xmlns:a16="http://schemas.microsoft.com/office/drawing/2014/main" id="{5A79EFE7-8C9E-4699-8F8C-BAF9CBA16F5F}"/>
                  </a:ext>
                </a:extLst>
              </p:cNvPr>
              <p:cNvGrpSpPr/>
              <p:nvPr/>
            </p:nvGrpSpPr>
            <p:grpSpPr>
              <a:xfrm>
                <a:off x="2722754" y="2300328"/>
                <a:ext cx="3371748" cy="2463133"/>
                <a:chOff x="2855877" y="2506567"/>
                <a:chExt cx="3371748" cy="2463133"/>
              </a:xfrm>
            </p:grpSpPr>
            <p:sp>
              <p:nvSpPr>
                <p:cNvPr id="36" name="Oval 35">
                  <a:extLst>
                    <a:ext uri="{FF2B5EF4-FFF2-40B4-BE49-F238E27FC236}">
                      <a16:creationId xmlns:a16="http://schemas.microsoft.com/office/drawing/2014/main" id="{D44ED019-660A-4ED7-A44A-0D8C14FFEBFF}"/>
                    </a:ext>
                  </a:extLst>
                </p:cNvPr>
                <p:cNvSpPr/>
                <p:nvPr/>
              </p:nvSpPr>
              <p:spPr>
                <a:xfrm>
                  <a:off x="3695700" y="3152707"/>
                  <a:ext cx="360556" cy="370700"/>
                </a:xfrm>
                <a:prstGeom prst="ellipse">
                  <a:avLst/>
                </a:prstGeom>
                <a:solidFill>
                  <a:schemeClr val="accent1">
                    <a:lumMod val="75000"/>
                  </a:scheme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A</a:t>
                  </a:r>
                </a:p>
              </p:txBody>
            </p:sp>
            <p:sp>
              <p:nvSpPr>
                <p:cNvPr id="37" name="Oval 36">
                  <a:extLst>
                    <a:ext uri="{FF2B5EF4-FFF2-40B4-BE49-F238E27FC236}">
                      <a16:creationId xmlns:a16="http://schemas.microsoft.com/office/drawing/2014/main" id="{B4350960-D446-4F3F-A5E2-4B46F3092A8E}"/>
                    </a:ext>
                  </a:extLst>
                </p:cNvPr>
                <p:cNvSpPr/>
                <p:nvPr/>
              </p:nvSpPr>
              <p:spPr>
                <a:xfrm>
                  <a:off x="5342364" y="3334076"/>
                  <a:ext cx="360556" cy="370700"/>
                </a:xfrm>
                <a:prstGeom prst="ellipse">
                  <a:avLst/>
                </a:prstGeom>
                <a:solidFill>
                  <a:srgbClr val="008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C</a:t>
                  </a:r>
                </a:p>
              </p:txBody>
            </p:sp>
            <p:sp>
              <p:nvSpPr>
                <p:cNvPr id="38" name="Oval 37">
                  <a:extLst>
                    <a:ext uri="{FF2B5EF4-FFF2-40B4-BE49-F238E27FC236}">
                      <a16:creationId xmlns:a16="http://schemas.microsoft.com/office/drawing/2014/main" id="{7BC0AC38-F96F-470F-89DC-6ABA97856D63}"/>
                    </a:ext>
                  </a:extLst>
                </p:cNvPr>
                <p:cNvSpPr/>
                <p:nvPr/>
              </p:nvSpPr>
              <p:spPr>
                <a:xfrm>
                  <a:off x="5063583" y="2618923"/>
                  <a:ext cx="360556" cy="370700"/>
                </a:xfrm>
                <a:prstGeom prst="ellipse">
                  <a:avLst/>
                </a:prstGeom>
                <a:solidFill>
                  <a:srgbClr val="C00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B</a:t>
                  </a:r>
                </a:p>
              </p:txBody>
            </p:sp>
            <p:sp>
              <p:nvSpPr>
                <p:cNvPr id="39" name="Oval 38">
                  <a:extLst>
                    <a:ext uri="{FF2B5EF4-FFF2-40B4-BE49-F238E27FC236}">
                      <a16:creationId xmlns:a16="http://schemas.microsoft.com/office/drawing/2014/main" id="{4E9A6AED-8EA4-457D-A820-3CE48D62B908}"/>
                    </a:ext>
                  </a:extLst>
                </p:cNvPr>
                <p:cNvSpPr/>
                <p:nvPr/>
              </p:nvSpPr>
              <p:spPr>
                <a:xfrm>
                  <a:off x="4530183" y="4184277"/>
                  <a:ext cx="360556" cy="370700"/>
                </a:xfrm>
                <a:prstGeom prst="ellipse">
                  <a:avLst/>
                </a:prstGeom>
                <a:solidFill>
                  <a:srgbClr val="7030A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E</a:t>
                  </a:r>
                </a:p>
              </p:txBody>
            </p:sp>
            <p:sp>
              <p:nvSpPr>
                <p:cNvPr id="40" name="Oval 39">
                  <a:extLst>
                    <a:ext uri="{FF2B5EF4-FFF2-40B4-BE49-F238E27FC236}">
                      <a16:creationId xmlns:a16="http://schemas.microsoft.com/office/drawing/2014/main" id="{ABAEA966-DF8B-4A01-9E4B-2A4B7735F394}"/>
                    </a:ext>
                  </a:extLst>
                </p:cNvPr>
                <p:cNvSpPr/>
                <p:nvPr/>
              </p:nvSpPr>
              <p:spPr>
                <a:xfrm>
                  <a:off x="5853461" y="3998927"/>
                  <a:ext cx="360556" cy="370700"/>
                </a:xfrm>
                <a:prstGeom prst="ellipse">
                  <a:avLst/>
                </a:prstGeom>
                <a:solidFill>
                  <a:srgbClr val="FF0066"/>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F</a:t>
                  </a:r>
                </a:p>
              </p:txBody>
            </p:sp>
            <p:sp>
              <p:nvSpPr>
                <p:cNvPr id="42" name="Oval 41">
                  <a:extLst>
                    <a:ext uri="{FF2B5EF4-FFF2-40B4-BE49-F238E27FC236}">
                      <a16:creationId xmlns:a16="http://schemas.microsoft.com/office/drawing/2014/main" id="{23C1A48A-6C9A-4A79-A9C7-925475BF5EBF}"/>
                    </a:ext>
                  </a:extLst>
                </p:cNvPr>
                <p:cNvSpPr/>
                <p:nvPr/>
              </p:nvSpPr>
              <p:spPr>
                <a:xfrm>
                  <a:off x="2929983" y="4184277"/>
                  <a:ext cx="360556" cy="370700"/>
                </a:xfrm>
                <a:prstGeom prst="ellipse">
                  <a:avLst/>
                </a:prstGeom>
                <a:solidFill>
                  <a:srgbClr val="0070C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D</a:t>
                  </a:r>
                </a:p>
              </p:txBody>
            </p:sp>
            <p:cxnSp>
              <p:nvCxnSpPr>
                <p:cNvPr id="43" name="Straight Arrow Connector 42">
                  <a:extLst>
                    <a:ext uri="{FF2B5EF4-FFF2-40B4-BE49-F238E27FC236}">
                      <a16:creationId xmlns:a16="http://schemas.microsoft.com/office/drawing/2014/main" id="{396C112F-21DF-4F1D-8314-E8D8BC460291}"/>
                    </a:ext>
                  </a:extLst>
                </p:cNvPr>
                <p:cNvCxnSpPr>
                  <a:cxnSpLocks/>
                  <a:stCxn id="37" idx="0"/>
                  <a:endCxn id="38" idx="5"/>
                </p:cNvCxnSpPr>
                <p:nvPr/>
              </p:nvCxnSpPr>
              <p:spPr>
                <a:xfrm flipH="1" flipV="1">
                  <a:off x="5371337" y="2935335"/>
                  <a:ext cx="151305" cy="398741"/>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55DFFE6B-D06D-440C-B909-92D28C43051A}"/>
                    </a:ext>
                  </a:extLst>
                </p:cNvPr>
                <p:cNvCxnSpPr>
                  <a:cxnSpLocks/>
                  <a:stCxn id="38" idx="2"/>
                  <a:endCxn id="36" idx="6"/>
                </p:cNvCxnSpPr>
                <p:nvPr/>
              </p:nvCxnSpPr>
              <p:spPr>
                <a:xfrm flipH="1">
                  <a:off x="4056256" y="2804273"/>
                  <a:ext cx="1007327" cy="533784"/>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45" name="Straight Arrow Connector 44">
                  <a:extLst>
                    <a:ext uri="{FF2B5EF4-FFF2-40B4-BE49-F238E27FC236}">
                      <a16:creationId xmlns:a16="http://schemas.microsoft.com/office/drawing/2014/main" id="{FF4A1E5F-F3D9-47A3-8AEF-B1F72AFB8B37}"/>
                    </a:ext>
                  </a:extLst>
                </p:cNvPr>
                <p:cNvCxnSpPr>
                  <a:cxnSpLocks/>
                  <a:stCxn id="42" idx="0"/>
                  <a:endCxn id="36" idx="3"/>
                </p:cNvCxnSpPr>
                <p:nvPr/>
              </p:nvCxnSpPr>
              <p:spPr>
                <a:xfrm flipV="1">
                  <a:off x="3110261" y="3469119"/>
                  <a:ext cx="638241" cy="715158"/>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84A36FC6-ACD4-46DC-A00F-0E4D4BCA1AA7}"/>
                    </a:ext>
                  </a:extLst>
                </p:cNvPr>
                <p:cNvCxnSpPr>
                  <a:cxnSpLocks/>
                  <a:stCxn id="37" idx="2"/>
                  <a:endCxn id="36" idx="5"/>
                </p:cNvCxnSpPr>
                <p:nvPr/>
              </p:nvCxnSpPr>
              <p:spPr>
                <a:xfrm flipH="1" flipV="1">
                  <a:off x="4003454" y="3469119"/>
                  <a:ext cx="1338910" cy="50307"/>
                </a:xfrm>
                <a:prstGeom prst="straightConnector1">
                  <a:avLst/>
                </a:prstGeom>
                <a:ln w="28575">
                  <a:solidFill>
                    <a:schemeClr val="accent6"/>
                  </a:solidFill>
                  <a:tailEnd type="triangle"/>
                </a:ln>
              </p:spPr>
              <p:style>
                <a:lnRef idx="1">
                  <a:schemeClr val="dk1"/>
                </a:lnRef>
                <a:fillRef idx="0">
                  <a:schemeClr val="dk1"/>
                </a:fillRef>
                <a:effectRef idx="0">
                  <a:schemeClr val="dk1"/>
                </a:effectRef>
                <a:fontRef idx="minor">
                  <a:schemeClr val="tx1"/>
                </a:fontRef>
              </p:style>
            </p:cxnSp>
            <p:cxnSp>
              <p:nvCxnSpPr>
                <p:cNvPr id="47" name="Straight Arrow Connector 46">
                  <a:extLst>
                    <a:ext uri="{FF2B5EF4-FFF2-40B4-BE49-F238E27FC236}">
                      <a16:creationId xmlns:a16="http://schemas.microsoft.com/office/drawing/2014/main" id="{702A28AE-80B5-4284-B012-AD5A91591248}"/>
                    </a:ext>
                  </a:extLst>
                </p:cNvPr>
                <p:cNvCxnSpPr>
                  <a:cxnSpLocks/>
                  <a:stCxn id="39" idx="7"/>
                  <a:endCxn id="37" idx="3"/>
                </p:cNvCxnSpPr>
                <p:nvPr/>
              </p:nvCxnSpPr>
              <p:spPr>
                <a:xfrm flipV="1">
                  <a:off x="4837937" y="3650488"/>
                  <a:ext cx="557229" cy="588077"/>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48" name="Straight Arrow Connector 47">
                  <a:extLst>
                    <a:ext uri="{FF2B5EF4-FFF2-40B4-BE49-F238E27FC236}">
                      <a16:creationId xmlns:a16="http://schemas.microsoft.com/office/drawing/2014/main" id="{3E0F0817-E18E-4BBE-B3BB-CBE6AB070DF9}"/>
                    </a:ext>
                  </a:extLst>
                </p:cNvPr>
                <p:cNvCxnSpPr>
                  <a:cxnSpLocks/>
                  <a:stCxn id="40" idx="1"/>
                  <a:endCxn id="37" idx="4"/>
                </p:cNvCxnSpPr>
                <p:nvPr/>
              </p:nvCxnSpPr>
              <p:spPr>
                <a:xfrm flipH="1" flipV="1">
                  <a:off x="5522642" y="3704776"/>
                  <a:ext cx="383621" cy="348439"/>
                </a:xfrm>
                <a:prstGeom prst="straightConnector1">
                  <a:avLst/>
                </a:prstGeom>
                <a:ln w="28575">
                  <a:solidFill>
                    <a:schemeClr val="accent3"/>
                  </a:solidFill>
                  <a:tailEnd type="triangle"/>
                </a:ln>
              </p:spPr>
              <p:style>
                <a:lnRef idx="1">
                  <a:schemeClr val="dk1"/>
                </a:lnRef>
                <a:fillRef idx="0">
                  <a:schemeClr val="dk1"/>
                </a:fillRef>
                <a:effectRef idx="0">
                  <a:schemeClr val="dk1"/>
                </a:effectRef>
                <a:fontRef idx="minor">
                  <a:schemeClr val="tx1"/>
                </a:fontRef>
              </p:style>
            </p:cxnSp>
            <p:cxnSp>
              <p:nvCxnSpPr>
                <p:cNvPr id="49" name="Straight Arrow Connector 48">
                  <a:extLst>
                    <a:ext uri="{FF2B5EF4-FFF2-40B4-BE49-F238E27FC236}">
                      <a16:creationId xmlns:a16="http://schemas.microsoft.com/office/drawing/2014/main" id="{E51253E4-CAC0-4C69-AC3D-CE7CA73BE880}"/>
                    </a:ext>
                  </a:extLst>
                </p:cNvPr>
                <p:cNvCxnSpPr>
                  <a:cxnSpLocks/>
                  <a:stCxn id="40" idx="2"/>
                  <a:endCxn id="39" idx="6"/>
                </p:cNvCxnSpPr>
                <p:nvPr/>
              </p:nvCxnSpPr>
              <p:spPr>
                <a:xfrm flipH="1">
                  <a:off x="4890739" y="4184277"/>
                  <a:ext cx="962722" cy="185350"/>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sp>
              <p:nvSpPr>
                <p:cNvPr id="50" name="TextBox 49">
                  <a:extLst>
                    <a:ext uri="{FF2B5EF4-FFF2-40B4-BE49-F238E27FC236}">
                      <a16:creationId xmlns:a16="http://schemas.microsoft.com/office/drawing/2014/main" id="{1AFC3C22-A5AA-4488-8F32-98817A4D8A36}"/>
                    </a:ext>
                  </a:extLst>
                </p:cNvPr>
                <p:cNvSpPr txBox="1"/>
                <p:nvPr/>
              </p:nvSpPr>
              <p:spPr>
                <a:xfrm>
                  <a:off x="4174854" y="4600368"/>
                  <a:ext cx="1402948" cy="369332"/>
                </a:xfrm>
                <a:prstGeom prst="rect">
                  <a:avLst/>
                </a:prstGeom>
                <a:noFill/>
              </p:spPr>
              <p:txBody>
                <a:bodyPr wrap="none" rtlCol="0">
                  <a:spAutoFit/>
                </a:bodyPr>
                <a:lstStyle/>
                <a:p>
                  <a:r>
                    <a:rPr lang="en-US">
                      <a:latin typeface="Arial" pitchFamily="34" charset="0"/>
                      <a:cs typeface="Arial" pitchFamily="34" charset="0"/>
                    </a:rPr>
                    <a:t>Input Graph</a:t>
                  </a:r>
                </a:p>
              </p:txBody>
            </p:sp>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8EF9ECD8-E35F-4D86-9AEF-9BA4AD47A4DC}"/>
                        </a:ext>
                      </a:extLst>
                    </p:cNvPr>
                    <p:cNvSpPr txBox="1"/>
                    <p:nvPr/>
                  </p:nvSpPr>
                  <p:spPr>
                    <a:xfrm>
                      <a:off x="2855877" y="3492763"/>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51" name="TextBox 50">
                      <a:extLst>
                        <a:ext uri="{FF2B5EF4-FFF2-40B4-BE49-F238E27FC236}">
                          <a16:creationId xmlns:a16="http://schemas.microsoft.com/office/drawing/2014/main" id="{8EF9ECD8-E35F-4D86-9AEF-9BA4AD47A4DC}"/>
                        </a:ext>
                      </a:extLst>
                    </p:cNvPr>
                    <p:cNvSpPr txBox="1">
                      <a:spLocks noRot="1" noChangeAspect="1" noMove="1" noResize="1" noEditPoints="1" noAdjustHandles="1" noChangeArrowheads="1" noChangeShapeType="1" noTextEdit="1"/>
                    </p:cNvSpPr>
                    <p:nvPr/>
                  </p:nvSpPr>
                  <p:spPr>
                    <a:xfrm>
                      <a:off x="2855877" y="3492763"/>
                      <a:ext cx="532069" cy="47705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15B88366-EA3C-4B35-B8B8-F8DC53FFB27E}"/>
                        </a:ext>
                      </a:extLst>
                    </p:cNvPr>
                    <p:cNvSpPr txBox="1"/>
                    <p:nvPr/>
                  </p:nvSpPr>
                  <p:spPr>
                    <a:xfrm>
                      <a:off x="4278371" y="2506567"/>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52" name="TextBox 51">
                      <a:extLst>
                        <a:ext uri="{FF2B5EF4-FFF2-40B4-BE49-F238E27FC236}">
                          <a16:creationId xmlns:a16="http://schemas.microsoft.com/office/drawing/2014/main" id="{15B88366-EA3C-4B35-B8B8-F8DC53FFB27E}"/>
                        </a:ext>
                      </a:extLst>
                    </p:cNvPr>
                    <p:cNvSpPr txBox="1">
                      <a:spLocks noRot="1" noChangeAspect="1" noMove="1" noResize="1" noEditPoints="1" noAdjustHandles="1" noChangeArrowheads="1" noChangeShapeType="1" noTextEdit="1"/>
                    </p:cNvSpPr>
                    <p:nvPr/>
                  </p:nvSpPr>
                  <p:spPr>
                    <a:xfrm>
                      <a:off x="4278371" y="2506567"/>
                      <a:ext cx="532069" cy="477054"/>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0C22326B-3418-42EE-A9B2-11117CADCC09}"/>
                        </a:ext>
                      </a:extLst>
                    </p:cNvPr>
                    <p:cNvSpPr txBox="1"/>
                    <p:nvPr/>
                  </p:nvSpPr>
                  <p:spPr>
                    <a:xfrm>
                      <a:off x="4364010" y="3359827"/>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xmlns="">
                <p:sp>
                  <p:nvSpPr>
                    <p:cNvPr id="53" name="TextBox 52">
                      <a:extLst>
                        <a:ext uri="{FF2B5EF4-FFF2-40B4-BE49-F238E27FC236}">
                          <a16:creationId xmlns:a16="http://schemas.microsoft.com/office/drawing/2014/main" id="{0C22326B-3418-42EE-A9B2-11117CADCC09}"/>
                        </a:ext>
                      </a:extLst>
                    </p:cNvPr>
                    <p:cNvSpPr txBox="1">
                      <a:spLocks noRot="1" noChangeAspect="1" noMove="1" noResize="1" noEditPoints="1" noAdjustHandles="1" noChangeArrowheads="1" noChangeShapeType="1" noTextEdit="1"/>
                    </p:cNvSpPr>
                    <p:nvPr/>
                  </p:nvSpPr>
                  <p:spPr>
                    <a:xfrm>
                      <a:off x="4364010" y="3359827"/>
                      <a:ext cx="539507" cy="477054"/>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06D3FC08-1861-4598-A2A1-F91EFFABDDFB}"/>
                        </a:ext>
                      </a:extLst>
                    </p:cNvPr>
                    <p:cNvSpPr txBox="1"/>
                    <p:nvPr/>
                  </p:nvSpPr>
                  <p:spPr>
                    <a:xfrm>
                      <a:off x="5688118" y="3521873"/>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xmlns="">
                <p:sp>
                  <p:nvSpPr>
                    <p:cNvPr id="54" name="TextBox 53">
                      <a:extLst>
                        <a:ext uri="{FF2B5EF4-FFF2-40B4-BE49-F238E27FC236}">
                          <a16:creationId xmlns:a16="http://schemas.microsoft.com/office/drawing/2014/main" id="{06D3FC08-1861-4598-A2A1-F91EFFABDDFB}"/>
                        </a:ext>
                      </a:extLst>
                    </p:cNvPr>
                    <p:cNvSpPr txBox="1">
                      <a:spLocks noRot="1" noChangeAspect="1" noMove="1" noResize="1" noEditPoints="1" noAdjustHandles="1" noChangeArrowheads="1" noChangeShapeType="1" noTextEdit="1"/>
                    </p:cNvSpPr>
                    <p:nvPr/>
                  </p:nvSpPr>
                  <p:spPr>
                    <a:xfrm>
                      <a:off x="5688118" y="3521873"/>
                      <a:ext cx="539507" cy="477054"/>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93D73C19-CF62-4B61-919A-9179EA625BDB}"/>
                        </a:ext>
                      </a:extLst>
                    </p:cNvPr>
                    <p:cNvSpPr txBox="1"/>
                    <p:nvPr/>
                  </p:nvSpPr>
                  <p:spPr>
                    <a:xfrm>
                      <a:off x="5433166" y="2801398"/>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55" name="TextBox 54">
                      <a:extLst>
                        <a:ext uri="{FF2B5EF4-FFF2-40B4-BE49-F238E27FC236}">
                          <a16:creationId xmlns:a16="http://schemas.microsoft.com/office/drawing/2014/main" id="{93D73C19-CF62-4B61-919A-9179EA625BDB}"/>
                        </a:ext>
                      </a:extLst>
                    </p:cNvPr>
                    <p:cNvSpPr txBox="1">
                      <a:spLocks noRot="1" noChangeAspect="1" noMove="1" noResize="1" noEditPoints="1" noAdjustHandles="1" noChangeArrowheads="1" noChangeShapeType="1" noTextEdit="1"/>
                    </p:cNvSpPr>
                    <p:nvPr/>
                  </p:nvSpPr>
                  <p:spPr>
                    <a:xfrm>
                      <a:off x="5433166" y="2801398"/>
                      <a:ext cx="539507" cy="477054"/>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5EB62B84-0197-4170-AFF5-7CF072F62C43}"/>
                        </a:ext>
                      </a:extLst>
                    </p:cNvPr>
                    <p:cNvSpPr txBox="1"/>
                    <p:nvPr/>
                  </p:nvSpPr>
                  <p:spPr>
                    <a:xfrm>
                      <a:off x="4751248" y="3533525"/>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56" name="TextBox 55">
                      <a:extLst>
                        <a:ext uri="{FF2B5EF4-FFF2-40B4-BE49-F238E27FC236}">
                          <a16:creationId xmlns:a16="http://schemas.microsoft.com/office/drawing/2014/main" id="{5EB62B84-0197-4170-AFF5-7CF072F62C43}"/>
                        </a:ext>
                      </a:extLst>
                    </p:cNvPr>
                    <p:cNvSpPr txBox="1">
                      <a:spLocks noRot="1" noChangeAspect="1" noMove="1" noResize="1" noEditPoints="1" noAdjustHandles="1" noChangeArrowheads="1" noChangeShapeType="1" noTextEdit="1"/>
                    </p:cNvSpPr>
                    <p:nvPr/>
                  </p:nvSpPr>
                  <p:spPr>
                    <a:xfrm>
                      <a:off x="4751248" y="3533525"/>
                      <a:ext cx="539507" cy="477054"/>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808B7F27-7557-42AB-94F1-3054C7748D99}"/>
                        </a:ext>
                      </a:extLst>
                    </p:cNvPr>
                    <p:cNvSpPr txBox="1"/>
                    <p:nvPr/>
                  </p:nvSpPr>
                  <p:spPr>
                    <a:xfrm>
                      <a:off x="5306092" y="4152504"/>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57" name="TextBox 56">
                      <a:extLst>
                        <a:ext uri="{FF2B5EF4-FFF2-40B4-BE49-F238E27FC236}">
                          <a16:creationId xmlns:a16="http://schemas.microsoft.com/office/drawing/2014/main" id="{808B7F27-7557-42AB-94F1-3054C7748D99}"/>
                        </a:ext>
                      </a:extLst>
                    </p:cNvPr>
                    <p:cNvSpPr txBox="1">
                      <a:spLocks noRot="1" noChangeAspect="1" noMove="1" noResize="1" noEditPoints="1" noAdjustHandles="1" noChangeArrowheads="1" noChangeShapeType="1" noTextEdit="1"/>
                    </p:cNvSpPr>
                    <p:nvPr/>
                  </p:nvSpPr>
                  <p:spPr>
                    <a:xfrm>
                      <a:off x="5306092" y="4152504"/>
                      <a:ext cx="532069" cy="477054"/>
                    </a:xfrm>
                    <a:prstGeom prst="rect">
                      <a:avLst/>
                    </a:prstGeom>
                    <a:blipFill>
                      <a:blip r:embed="rId11"/>
                      <a:stretch>
                        <a:fillRect/>
                      </a:stretch>
                    </a:blipFill>
                  </p:spPr>
                  <p:txBody>
                    <a:bodyPr/>
                    <a:lstStyle/>
                    <a:p>
                      <a:r>
                        <a:rPr lang="en-US">
                          <a:noFill/>
                        </a:rPr>
                        <a:t> </a:t>
                      </a:r>
                    </a:p>
                  </p:txBody>
                </p:sp>
              </mc:Fallback>
            </mc:AlternateContent>
          </p:grpSp>
          <p:cxnSp>
            <p:nvCxnSpPr>
              <p:cNvPr id="34" name="Straight Arrow Connector 33">
                <a:extLst>
                  <a:ext uri="{FF2B5EF4-FFF2-40B4-BE49-F238E27FC236}">
                    <a16:creationId xmlns:a16="http://schemas.microsoft.com/office/drawing/2014/main" id="{0F6C09DA-52ED-42B9-A714-88B1C208BC4A}"/>
                  </a:ext>
                </a:extLst>
              </p:cNvPr>
              <p:cNvCxnSpPr>
                <a:cxnSpLocks/>
                <a:stCxn id="39" idx="1"/>
                <a:endCxn id="36" idx="4"/>
              </p:cNvCxnSpPr>
              <p:nvPr/>
            </p:nvCxnSpPr>
            <p:spPr>
              <a:xfrm flipH="1" flipV="1">
                <a:off x="3742855" y="3317168"/>
                <a:ext cx="707007" cy="715158"/>
              </a:xfrm>
              <a:prstGeom prst="straightConnector1">
                <a:avLst/>
              </a:prstGeom>
              <a:ln w="28575">
                <a:solidFill>
                  <a:srgbClr val="FFC000"/>
                </a:solidFill>
                <a:prstDash val="solid"/>
                <a:tailEnd type="triangle"/>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C1DAD055-3E53-45B6-A096-4468B580012A}"/>
                    </a:ext>
                  </a:extLst>
                </p:cNvPr>
                <p:cNvSpPr txBox="1"/>
                <p:nvPr/>
              </p:nvSpPr>
              <p:spPr>
                <a:xfrm>
                  <a:off x="-336049" y="3460415"/>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58" name="TextBox 57">
                  <a:extLst>
                    <a:ext uri="{FF2B5EF4-FFF2-40B4-BE49-F238E27FC236}">
                      <a16:creationId xmlns:a16="http://schemas.microsoft.com/office/drawing/2014/main" id="{C1DAD055-3E53-45B6-A096-4468B580012A}"/>
                    </a:ext>
                  </a:extLst>
                </p:cNvPr>
                <p:cNvSpPr txBox="1">
                  <a:spLocks noRot="1" noChangeAspect="1" noMove="1" noResize="1" noEditPoints="1" noAdjustHandles="1" noChangeArrowheads="1" noChangeShapeType="1" noTextEdit="1"/>
                </p:cNvSpPr>
                <p:nvPr/>
              </p:nvSpPr>
              <p:spPr>
                <a:xfrm>
                  <a:off x="-336049" y="3460415"/>
                  <a:ext cx="539507" cy="477054"/>
                </a:xfrm>
                <a:prstGeom prst="rect">
                  <a:avLst/>
                </a:prstGeom>
                <a:blipFill>
                  <a:blip r:embed="rId12"/>
                  <a:stretch>
                    <a:fillRect/>
                  </a:stretch>
                </a:blipFill>
              </p:spPr>
              <p:txBody>
                <a:bodyPr/>
                <a:lstStyle/>
                <a:p>
                  <a:r>
                    <a:rPr lang="en-US">
                      <a:noFill/>
                    </a:rPr>
                    <a:t> </a:t>
                  </a:r>
                </a:p>
              </p:txBody>
            </p:sp>
          </mc:Fallback>
        </mc:AlternateContent>
        <p:cxnSp>
          <p:nvCxnSpPr>
            <p:cNvPr id="59" name="Straight Arrow Connector 58">
              <a:extLst>
                <a:ext uri="{FF2B5EF4-FFF2-40B4-BE49-F238E27FC236}">
                  <a16:creationId xmlns:a16="http://schemas.microsoft.com/office/drawing/2014/main" id="{3B0B1375-B656-4B39-B732-1B6B32B7781B}"/>
                </a:ext>
              </a:extLst>
            </p:cNvPr>
            <p:cNvCxnSpPr>
              <a:cxnSpLocks/>
              <a:stCxn id="39" idx="2"/>
              <a:endCxn id="42" idx="6"/>
            </p:cNvCxnSpPr>
            <p:nvPr/>
          </p:nvCxnSpPr>
          <p:spPr>
            <a:xfrm flipH="1">
              <a:off x="-794012" y="4156884"/>
              <a:ext cx="1239644" cy="0"/>
            </a:xfrm>
            <a:prstGeom prst="straightConnector1">
              <a:avLst/>
            </a:prstGeom>
            <a:ln w="28575">
              <a:solidFill>
                <a:srgbClr val="FFC000"/>
              </a:solidFill>
              <a:prstDash val="dash"/>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E65B9119-8A8E-4C7A-BBEE-81D4B2018901}"/>
                    </a:ext>
                  </a:extLst>
                </p:cNvPr>
                <p:cNvSpPr txBox="1"/>
                <p:nvPr/>
              </p:nvSpPr>
              <p:spPr>
                <a:xfrm>
                  <a:off x="-604392" y="4093149"/>
                  <a:ext cx="704552" cy="477054"/>
                </a:xfrm>
                <a:prstGeom prst="rect">
                  <a:avLst/>
                </a:prstGeom>
                <a:noFill/>
              </p:spPr>
              <p:txBody>
                <a:bodyPr wrap="none" rtlCol="0">
                  <a:spAutoFit/>
                </a:bodyPr>
                <a:lstStyle/>
                <a:p>
                  <a14:m>
                    <m:oMath xmlns:m="http://schemas.openxmlformats.org/officeDocument/2006/math">
                      <m:sSub>
                        <m:sSubPr>
                          <m:ctrlPr>
                            <a:rPr lang="en-US" sz="2500" b="1" i="1" smtClean="0">
                              <a:solidFill>
                                <a:schemeClr val="accent1"/>
                              </a:solidFill>
                              <a:latin typeface="Cambria Math" panose="02040503050406030204" pitchFamily="18" charset="0"/>
                              <a:cs typeface="Arial" pitchFamily="34" charset="0"/>
                            </a:rPr>
                          </m:ctrlPr>
                        </m:sSubPr>
                        <m:e>
                          <m:r>
                            <a:rPr lang="en-US" sz="2500" b="1" i="1" smtClean="0">
                              <a:solidFill>
                                <a:schemeClr val="accent1"/>
                              </a:solidFill>
                              <a:latin typeface="Cambria Math" panose="02040503050406030204" pitchFamily="18" charset="0"/>
                              <a:cs typeface="Arial" pitchFamily="34" charset="0"/>
                            </a:rPr>
                            <m:t>𝒓</m:t>
                          </m:r>
                        </m:e>
                        <m:sub>
                          <m:r>
                            <a:rPr lang="en-US" sz="2500" b="1" i="1" smtClean="0">
                              <a:solidFill>
                                <a:schemeClr val="accent1"/>
                              </a:solidFill>
                              <a:latin typeface="Cambria Math" panose="02040503050406030204" pitchFamily="18" charset="0"/>
                              <a:cs typeface="Arial" pitchFamily="34" charset="0"/>
                            </a:rPr>
                            <m:t>𝟑</m:t>
                          </m:r>
                        </m:sub>
                      </m:sSub>
                    </m:oMath>
                  </a14:m>
                  <a:r>
                    <a:rPr lang="en-US" sz="2500" b="1">
                      <a:solidFill>
                        <a:schemeClr val="accent1"/>
                      </a:solidFill>
                      <a:latin typeface="Arial" pitchFamily="34" charset="0"/>
                      <a:cs typeface="Arial" pitchFamily="34" charset="0"/>
                    </a:rPr>
                    <a:t>?</a:t>
                  </a:r>
                </a:p>
              </p:txBody>
            </p:sp>
          </mc:Choice>
          <mc:Fallback xmlns="">
            <p:sp>
              <p:nvSpPr>
                <p:cNvPr id="60" name="TextBox 59">
                  <a:extLst>
                    <a:ext uri="{FF2B5EF4-FFF2-40B4-BE49-F238E27FC236}">
                      <a16:creationId xmlns:a16="http://schemas.microsoft.com/office/drawing/2014/main" id="{E65B9119-8A8E-4C7A-BBEE-81D4B2018901}"/>
                    </a:ext>
                  </a:extLst>
                </p:cNvPr>
                <p:cNvSpPr txBox="1">
                  <a:spLocks noRot="1" noChangeAspect="1" noMove="1" noResize="1" noEditPoints="1" noAdjustHandles="1" noChangeArrowheads="1" noChangeShapeType="1" noTextEdit="1"/>
                </p:cNvSpPr>
                <p:nvPr/>
              </p:nvSpPr>
              <p:spPr>
                <a:xfrm>
                  <a:off x="-604392" y="4093149"/>
                  <a:ext cx="704552" cy="477054"/>
                </a:xfrm>
                <a:prstGeom prst="rect">
                  <a:avLst/>
                </a:prstGeom>
                <a:blipFill>
                  <a:blip r:embed="rId13"/>
                  <a:stretch>
                    <a:fillRect t="-8861" r="-13913" b="-29114"/>
                  </a:stretch>
                </a:blipFill>
              </p:spPr>
              <p:txBody>
                <a:bodyPr/>
                <a:lstStyle/>
                <a:p>
                  <a:r>
                    <a:rPr lang="en-US">
                      <a:noFill/>
                    </a:rPr>
                    <a:t> </a:t>
                  </a:r>
                </a:p>
              </p:txBody>
            </p:sp>
          </mc:Fallback>
        </mc:AlternateContent>
      </p:grpSp>
    </p:spTree>
    <p:extLst>
      <p:ext uri="{BB962C8B-B14F-4D97-AF65-F5344CB8AC3E}">
        <p14:creationId xmlns:p14="http://schemas.microsoft.com/office/powerpoint/2010/main" val="262577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C1310-8463-9441-90F2-8CB5DEF42589}"/>
              </a:ext>
            </a:extLst>
          </p:cNvPr>
          <p:cNvSpPr>
            <a:spLocks noGrp="1"/>
          </p:cNvSpPr>
          <p:nvPr>
            <p:ph type="title"/>
          </p:nvPr>
        </p:nvSpPr>
        <p:spPr/>
        <p:txBody>
          <a:bodyPr/>
          <a:lstStyle/>
          <a:p>
            <a:r>
              <a:rPr lang="en-US"/>
              <a:t>RGCN for Link Prediction (5)</a:t>
            </a:r>
          </a:p>
        </p:txBody>
      </p:sp>
      <p:sp>
        <p:nvSpPr>
          <p:cNvPr id="3" name="Content Placeholder 2">
            <a:extLst>
              <a:ext uri="{FF2B5EF4-FFF2-40B4-BE49-F238E27FC236}">
                <a16:creationId xmlns:a16="http://schemas.microsoft.com/office/drawing/2014/main" id="{86496B1D-4577-5C45-9F5C-3F8CCC980EF4}"/>
              </a:ext>
            </a:extLst>
          </p:cNvPr>
          <p:cNvSpPr>
            <a:spLocks noGrp="1"/>
          </p:cNvSpPr>
          <p:nvPr>
            <p:ph idx="1"/>
          </p:nvPr>
        </p:nvSpPr>
        <p:spPr>
          <a:xfrm>
            <a:off x="431424" y="1193794"/>
            <a:ext cx="8686800" cy="1188248"/>
          </a:xfrm>
        </p:spPr>
        <p:txBody>
          <a:bodyPr vert="horz" lIns="54864" tIns="91440" rIns="91440" bIns="45720" rtlCol="0" anchor="t">
            <a:normAutofit/>
          </a:bodyPr>
          <a:lstStyle/>
          <a:p>
            <a:pPr marL="438785"/>
            <a:r>
              <a:rPr lang="en-US" b="1">
                <a:solidFill>
                  <a:srgbClr val="00B050"/>
                </a:solidFill>
                <a:latin typeface="Calibri"/>
                <a:cs typeface="Calibri"/>
              </a:rPr>
              <a:t>Evaluation:</a:t>
            </a:r>
            <a:endParaRPr lang="en-US">
              <a:solidFill>
                <a:srgbClr val="000000"/>
              </a:solidFill>
            </a:endParaRPr>
          </a:p>
          <a:p>
            <a:pPr lvl="1">
              <a:buClr>
                <a:srgbClr val="60B5CC"/>
              </a:buClr>
            </a:pPr>
            <a:r>
              <a:rPr lang="en-US" b="1">
                <a:latin typeface="Calibri"/>
                <a:cs typeface="Calibri"/>
              </a:rPr>
              <a:t>Validation time as an example, same at the test time</a:t>
            </a:r>
            <a:endParaRPr lang="en-US"/>
          </a:p>
          <a:p>
            <a:pPr lvl="1"/>
            <a:endParaRPr lang="en-US" b="1"/>
          </a:p>
          <a:p>
            <a:pPr lvl="1"/>
            <a:endParaRPr lang="en-US" b="1"/>
          </a:p>
          <a:p>
            <a:pPr lvl="1"/>
            <a:endParaRPr lang="en-US" b="1"/>
          </a:p>
        </p:txBody>
      </p:sp>
      <p:sp>
        <p:nvSpPr>
          <p:cNvPr id="4" name="Date Placeholder 3">
            <a:extLst>
              <a:ext uri="{FF2B5EF4-FFF2-40B4-BE49-F238E27FC236}">
                <a16:creationId xmlns:a16="http://schemas.microsoft.com/office/drawing/2014/main" id="{896BA892-53C6-6D44-BE0C-812421102EE9}"/>
              </a:ext>
            </a:extLst>
          </p:cNvPr>
          <p:cNvSpPr>
            <a:spLocks noGrp="1"/>
          </p:cNvSpPr>
          <p:nvPr>
            <p:ph type="dt" sz="half" idx="10"/>
          </p:nvPr>
        </p:nvSpPr>
        <p:spPr/>
        <p:txBody>
          <a:bodyPr/>
          <a:lstStyle/>
          <a:p>
            <a:fld id="{A9ED9DB3-BE2D-5248-A771-13CAAF4BACE9}" type="datetime1">
              <a:rPr lang="en-US" smtClean="0"/>
              <a:t>10/20/24</a:t>
            </a:fld>
            <a:endParaRPr lang="en-US"/>
          </a:p>
        </p:txBody>
      </p:sp>
      <p:sp>
        <p:nvSpPr>
          <p:cNvPr id="5" name="Footer Placeholder 4">
            <a:extLst>
              <a:ext uri="{FF2B5EF4-FFF2-40B4-BE49-F238E27FC236}">
                <a16:creationId xmlns:a16="http://schemas.microsoft.com/office/drawing/2014/main" id="{E54ED3D6-32AB-C44C-BD29-BD23E304F24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F142C132-BC08-0F4D-AA94-0B4314EE7979}"/>
              </a:ext>
            </a:extLst>
          </p:cNvPr>
          <p:cNvSpPr>
            <a:spLocks noGrp="1"/>
          </p:cNvSpPr>
          <p:nvPr>
            <p:ph type="sldNum" sz="quarter" idx="12"/>
          </p:nvPr>
        </p:nvSpPr>
        <p:spPr/>
        <p:txBody>
          <a:bodyPr/>
          <a:lstStyle/>
          <a:p>
            <a:fld id="{19B12225-5612-419B-A8D5-4B8EEE4C217E}" type="slidenum">
              <a:rPr lang="en-US" smtClean="0"/>
              <a:pPr/>
              <a:t>40</a:t>
            </a:fld>
            <a:endParaRPr lang="en-US"/>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9C6E781-A2D7-954B-8114-DB903825A846}"/>
                  </a:ext>
                </a:extLst>
              </p:cNvPr>
              <p:cNvSpPr txBox="1"/>
              <p:nvPr/>
            </p:nvSpPr>
            <p:spPr>
              <a:xfrm>
                <a:off x="3838074" y="2448220"/>
                <a:ext cx="5305926" cy="2616101"/>
              </a:xfrm>
              <a:prstGeom prst="rect">
                <a:avLst/>
              </a:prstGeom>
              <a:noFill/>
            </p:spPr>
            <p:txBody>
              <a:bodyPr wrap="square" rtlCol="0">
                <a:spAutoFit/>
              </a:bodyPr>
              <a:lstStyle/>
              <a:p>
                <a:r>
                  <a:rPr lang="en-US" sz="2000" b="1">
                    <a:solidFill>
                      <a:srgbClr val="C00000"/>
                    </a:solidFill>
                    <a:latin typeface="Calibri" panose="020F0502020204030204" pitchFamily="34" charset="0"/>
                    <a:cs typeface="Calibri" panose="020F0502020204030204" pitchFamily="34" charset="0"/>
                  </a:rPr>
                  <a:t>Evaluate how the model can predict the validation edges with the relation types.</a:t>
                </a:r>
              </a:p>
              <a:p>
                <a:r>
                  <a:rPr lang="en-US" altLang="zh-CN" sz="2000" b="1">
                    <a:solidFill>
                      <a:srgbClr val="008000"/>
                    </a:solidFill>
                    <a:latin typeface="Calibri" panose="020F0502020204030204" pitchFamily="34" charset="0"/>
                    <a:cs typeface="Calibri" panose="020F0502020204030204" pitchFamily="34" charset="0"/>
                  </a:rPr>
                  <a:t>Let’s predict validation edge </a:t>
                </a:r>
                <a14:m>
                  <m:oMath xmlns:m="http://schemas.openxmlformats.org/officeDocument/2006/math">
                    <m:d>
                      <m:dPr>
                        <m:ctrlPr>
                          <a:rPr lang="en-US" sz="2000" b="1" i="1">
                            <a:latin typeface="Cambria Math" panose="02040503050406030204" pitchFamily="18" charset="0"/>
                          </a:rPr>
                        </m:ctrlPr>
                      </m:dPr>
                      <m:e>
                        <m:r>
                          <a:rPr lang="en-US" sz="2000" b="1" i="1">
                            <a:solidFill>
                              <a:srgbClr val="7030A0"/>
                            </a:solidFill>
                            <a:latin typeface="Cambria Math" panose="02040503050406030204" pitchFamily="18" charset="0"/>
                          </a:rPr>
                          <m:t>𝑬</m:t>
                        </m:r>
                        <m:r>
                          <a:rPr lang="en-US" sz="2000" b="1" i="1">
                            <a:latin typeface="Cambria Math" panose="02040503050406030204" pitchFamily="18" charset="0"/>
                          </a:rPr>
                          <m:t>,</m:t>
                        </m:r>
                        <m:sSub>
                          <m:sSubPr>
                            <m:ctrlPr>
                              <a:rPr lang="en-US" sz="2000" b="1" i="1">
                                <a:solidFill>
                                  <a:schemeClr val="accent1"/>
                                </a:solidFill>
                                <a:latin typeface="Cambria Math" panose="02040503050406030204" pitchFamily="18" charset="0"/>
                              </a:rPr>
                            </m:ctrlPr>
                          </m:sSubPr>
                          <m:e>
                            <m:r>
                              <a:rPr lang="en-US" sz="2000" b="1" i="1">
                                <a:solidFill>
                                  <a:schemeClr val="accent1"/>
                                </a:solidFill>
                                <a:latin typeface="Cambria Math" panose="02040503050406030204" pitchFamily="18" charset="0"/>
                              </a:rPr>
                              <m:t>𝒓</m:t>
                            </m:r>
                          </m:e>
                          <m:sub>
                            <m:r>
                              <a:rPr lang="en-US" sz="2000" b="1" i="1">
                                <a:solidFill>
                                  <a:schemeClr val="accent1"/>
                                </a:solidFill>
                                <a:latin typeface="Cambria Math" panose="02040503050406030204" pitchFamily="18" charset="0"/>
                              </a:rPr>
                              <m:t>𝟑</m:t>
                            </m:r>
                          </m:sub>
                        </m:sSub>
                        <m:r>
                          <a:rPr lang="en-US" sz="2000" b="1" i="1">
                            <a:latin typeface="Cambria Math" panose="02040503050406030204" pitchFamily="18" charset="0"/>
                          </a:rPr>
                          <m:t>,</m:t>
                        </m:r>
                        <m:r>
                          <a:rPr lang="en-US" sz="2000" b="1" i="1">
                            <a:solidFill>
                              <a:srgbClr val="0070C0"/>
                            </a:solidFill>
                            <a:latin typeface="Cambria Math" panose="02040503050406030204" pitchFamily="18" charset="0"/>
                          </a:rPr>
                          <m:t>𝑫</m:t>
                        </m:r>
                      </m:e>
                    </m:d>
                  </m:oMath>
                </a14:m>
                <a:endParaRPr lang="en-US" sz="2000" b="1">
                  <a:solidFill>
                    <a:srgbClr val="008000"/>
                  </a:solidFill>
                  <a:latin typeface="Calibri" panose="020F0502020204030204" pitchFamily="34" charset="0"/>
                  <a:cs typeface="Calibri" panose="020F0502020204030204" pitchFamily="34" charset="0"/>
                </a:endParaRPr>
              </a:p>
              <a:p>
                <a:r>
                  <a:rPr lang="en-US" sz="2000" b="1">
                    <a:solidFill>
                      <a:srgbClr val="0070C0"/>
                    </a:solidFill>
                    <a:latin typeface="Calibri" panose="020F0502020204030204" pitchFamily="34" charset="0"/>
                    <a:cs typeface="Calibri" panose="020F0502020204030204" pitchFamily="34" charset="0"/>
                  </a:rPr>
                  <a:t>Intuition</a:t>
                </a:r>
                <a:r>
                  <a:rPr lang="en-US" sz="2000" b="1">
                    <a:latin typeface="Calibri" panose="020F0502020204030204" pitchFamily="34" charset="0"/>
                    <a:cs typeface="Calibri" panose="020F0502020204030204" pitchFamily="34" charset="0"/>
                  </a:rPr>
                  <a:t>: the score of </a:t>
                </a:r>
                <a14:m>
                  <m:oMath xmlns:m="http://schemas.openxmlformats.org/officeDocument/2006/math">
                    <m:d>
                      <m:dPr>
                        <m:ctrlPr>
                          <a:rPr lang="en-US" sz="2000" b="1" i="1">
                            <a:latin typeface="Cambria Math" panose="02040503050406030204" pitchFamily="18" charset="0"/>
                          </a:rPr>
                        </m:ctrlPr>
                      </m:dPr>
                      <m:e>
                        <m:r>
                          <a:rPr lang="en-US" sz="2000" b="1" i="1">
                            <a:solidFill>
                              <a:srgbClr val="7030A0"/>
                            </a:solidFill>
                            <a:latin typeface="Cambria Math" panose="02040503050406030204" pitchFamily="18" charset="0"/>
                          </a:rPr>
                          <m:t>𝑬</m:t>
                        </m:r>
                        <m:r>
                          <a:rPr lang="en-US" sz="2000" b="1" i="1">
                            <a:latin typeface="Cambria Math" panose="02040503050406030204" pitchFamily="18" charset="0"/>
                          </a:rPr>
                          <m:t>,</m:t>
                        </m:r>
                        <m:sSub>
                          <m:sSubPr>
                            <m:ctrlPr>
                              <a:rPr lang="en-US" sz="2000" b="1" i="1">
                                <a:solidFill>
                                  <a:schemeClr val="accent1"/>
                                </a:solidFill>
                                <a:latin typeface="Cambria Math" panose="02040503050406030204" pitchFamily="18" charset="0"/>
                              </a:rPr>
                            </m:ctrlPr>
                          </m:sSubPr>
                          <m:e>
                            <m:r>
                              <a:rPr lang="en-US" sz="2000" b="1" i="1">
                                <a:solidFill>
                                  <a:schemeClr val="accent1"/>
                                </a:solidFill>
                                <a:latin typeface="Cambria Math" panose="02040503050406030204" pitchFamily="18" charset="0"/>
                              </a:rPr>
                              <m:t>𝒓</m:t>
                            </m:r>
                          </m:e>
                          <m:sub>
                            <m:r>
                              <a:rPr lang="en-US" sz="2000" b="1" i="1">
                                <a:solidFill>
                                  <a:schemeClr val="accent1"/>
                                </a:solidFill>
                                <a:latin typeface="Cambria Math" panose="02040503050406030204" pitchFamily="18" charset="0"/>
                              </a:rPr>
                              <m:t>𝟑</m:t>
                            </m:r>
                          </m:sub>
                        </m:sSub>
                        <m:r>
                          <a:rPr lang="en-US" sz="2000" b="1" i="1">
                            <a:latin typeface="Cambria Math" panose="02040503050406030204" pitchFamily="18" charset="0"/>
                          </a:rPr>
                          <m:t>,</m:t>
                        </m:r>
                        <m:r>
                          <a:rPr lang="en-US" sz="2000" b="1" i="1">
                            <a:solidFill>
                              <a:srgbClr val="0070C0"/>
                            </a:solidFill>
                            <a:latin typeface="Cambria Math" panose="02040503050406030204" pitchFamily="18" charset="0"/>
                          </a:rPr>
                          <m:t>𝑫</m:t>
                        </m:r>
                      </m:e>
                    </m:d>
                    <m:r>
                      <a:rPr lang="en-US" sz="2000" b="1" i="1">
                        <a:solidFill>
                          <a:srgbClr val="0070C0"/>
                        </a:solidFill>
                        <a:latin typeface="Cambria Math" panose="02040503050406030204" pitchFamily="18" charset="0"/>
                      </a:rPr>
                      <m:t> </m:t>
                    </m:r>
                  </m:oMath>
                </a14:m>
                <a:r>
                  <a:rPr lang="en-US" sz="2000" b="1">
                    <a:latin typeface="Calibri" panose="020F0502020204030204" pitchFamily="34" charset="0"/>
                    <a:cs typeface="Calibri" panose="020F0502020204030204" pitchFamily="34" charset="0"/>
                  </a:rPr>
                  <a:t>should be higher than all </a:t>
                </a:r>
                <a14:m>
                  <m:oMath xmlns:m="http://schemas.openxmlformats.org/officeDocument/2006/math">
                    <m:d>
                      <m:dPr>
                        <m:ctrlPr>
                          <a:rPr lang="en-US" sz="2000" b="1" i="1">
                            <a:latin typeface="Cambria Math" panose="02040503050406030204" pitchFamily="18" charset="0"/>
                          </a:rPr>
                        </m:ctrlPr>
                      </m:dPr>
                      <m:e>
                        <m:r>
                          <a:rPr lang="en-US" sz="2000" b="1" i="1">
                            <a:solidFill>
                              <a:srgbClr val="7030A0"/>
                            </a:solidFill>
                            <a:latin typeface="Cambria Math" panose="02040503050406030204" pitchFamily="18" charset="0"/>
                          </a:rPr>
                          <m:t>𝑬</m:t>
                        </m:r>
                        <m:r>
                          <a:rPr lang="en-US" sz="2000" b="1" i="1">
                            <a:latin typeface="Cambria Math" panose="02040503050406030204" pitchFamily="18" charset="0"/>
                          </a:rPr>
                          <m:t>,</m:t>
                        </m:r>
                        <m:sSub>
                          <m:sSubPr>
                            <m:ctrlPr>
                              <a:rPr lang="en-US" sz="2000" b="1" i="1">
                                <a:solidFill>
                                  <a:schemeClr val="accent1"/>
                                </a:solidFill>
                                <a:latin typeface="Cambria Math" panose="02040503050406030204" pitchFamily="18" charset="0"/>
                              </a:rPr>
                            </m:ctrlPr>
                          </m:sSubPr>
                          <m:e>
                            <m:r>
                              <a:rPr lang="en-US" sz="2000" b="1" i="1">
                                <a:solidFill>
                                  <a:schemeClr val="accent1"/>
                                </a:solidFill>
                                <a:latin typeface="Cambria Math" panose="02040503050406030204" pitchFamily="18" charset="0"/>
                              </a:rPr>
                              <m:t>𝒓</m:t>
                            </m:r>
                          </m:e>
                          <m:sub>
                            <m:r>
                              <a:rPr lang="en-US" sz="2000" b="1" i="1">
                                <a:solidFill>
                                  <a:schemeClr val="accent1"/>
                                </a:solidFill>
                                <a:latin typeface="Cambria Math" panose="02040503050406030204" pitchFamily="18" charset="0"/>
                              </a:rPr>
                              <m:t>𝟑</m:t>
                            </m:r>
                          </m:sub>
                        </m:sSub>
                        <m:r>
                          <a:rPr lang="en-US" sz="2000" b="1" i="1">
                            <a:latin typeface="Cambria Math" panose="02040503050406030204" pitchFamily="18" charset="0"/>
                          </a:rPr>
                          <m:t>,</m:t>
                        </m:r>
                        <m:r>
                          <a:rPr lang="en-US" sz="2000" b="1" i="1" smtClean="0">
                            <a:latin typeface="Cambria Math" panose="02040503050406030204" pitchFamily="18" charset="0"/>
                          </a:rPr>
                          <m:t>𝒗</m:t>
                        </m:r>
                      </m:e>
                    </m:d>
                    <m:r>
                      <a:rPr lang="en-US" sz="2000" b="1" i="1">
                        <a:solidFill>
                          <a:srgbClr val="0070C0"/>
                        </a:solidFill>
                        <a:latin typeface="Cambria Math" panose="02040503050406030204" pitchFamily="18" charset="0"/>
                      </a:rPr>
                      <m:t> </m:t>
                    </m:r>
                  </m:oMath>
                </a14:m>
                <a:r>
                  <a:rPr lang="en-US" sz="2000" b="1">
                    <a:latin typeface="Calibri" panose="020F0502020204030204" pitchFamily="34" charset="0"/>
                    <a:cs typeface="Calibri" panose="020F0502020204030204" pitchFamily="34" charset="0"/>
                  </a:rPr>
                  <a:t>where </a:t>
                </a:r>
                <a14:m>
                  <m:oMath xmlns:m="http://schemas.openxmlformats.org/officeDocument/2006/math">
                    <m:d>
                      <m:dPr>
                        <m:ctrlPr>
                          <a:rPr lang="en-US" sz="2000" b="1" i="1">
                            <a:latin typeface="Cambria Math" panose="02040503050406030204" pitchFamily="18" charset="0"/>
                          </a:rPr>
                        </m:ctrlPr>
                      </m:dPr>
                      <m:e>
                        <m:r>
                          <a:rPr lang="en-US" sz="2000" b="1" i="1">
                            <a:solidFill>
                              <a:srgbClr val="7030A0"/>
                            </a:solidFill>
                            <a:latin typeface="Cambria Math" panose="02040503050406030204" pitchFamily="18" charset="0"/>
                          </a:rPr>
                          <m:t>𝑬</m:t>
                        </m:r>
                        <m:r>
                          <a:rPr lang="en-US" sz="2000" b="1" i="1">
                            <a:latin typeface="Cambria Math" panose="02040503050406030204" pitchFamily="18" charset="0"/>
                          </a:rPr>
                          <m:t>,</m:t>
                        </m:r>
                        <m:sSub>
                          <m:sSubPr>
                            <m:ctrlPr>
                              <a:rPr lang="en-US" sz="2000" b="1" i="1">
                                <a:solidFill>
                                  <a:schemeClr val="accent1"/>
                                </a:solidFill>
                                <a:latin typeface="Cambria Math" panose="02040503050406030204" pitchFamily="18" charset="0"/>
                              </a:rPr>
                            </m:ctrlPr>
                          </m:sSubPr>
                          <m:e>
                            <m:r>
                              <a:rPr lang="en-US" sz="2000" b="1" i="1">
                                <a:solidFill>
                                  <a:schemeClr val="accent1"/>
                                </a:solidFill>
                                <a:latin typeface="Cambria Math" panose="02040503050406030204" pitchFamily="18" charset="0"/>
                              </a:rPr>
                              <m:t>𝒓</m:t>
                            </m:r>
                          </m:e>
                          <m:sub>
                            <m:r>
                              <a:rPr lang="en-US" sz="2000" b="1" i="1">
                                <a:solidFill>
                                  <a:schemeClr val="accent1"/>
                                </a:solidFill>
                                <a:latin typeface="Cambria Math" panose="02040503050406030204" pitchFamily="18" charset="0"/>
                              </a:rPr>
                              <m:t>𝟑</m:t>
                            </m:r>
                          </m:sub>
                        </m:sSub>
                        <m:r>
                          <a:rPr lang="en-US" sz="2000" b="1" i="1">
                            <a:latin typeface="Cambria Math" panose="02040503050406030204" pitchFamily="18" charset="0"/>
                          </a:rPr>
                          <m:t>,</m:t>
                        </m:r>
                        <m:r>
                          <a:rPr lang="en-US" sz="2000" b="1" i="1">
                            <a:latin typeface="Cambria Math" panose="02040503050406030204" pitchFamily="18" charset="0"/>
                          </a:rPr>
                          <m:t>𝒗</m:t>
                        </m:r>
                      </m:e>
                    </m:d>
                    <m:r>
                      <a:rPr lang="en-US" sz="2000" b="1" i="1">
                        <a:solidFill>
                          <a:srgbClr val="0070C0"/>
                        </a:solidFill>
                        <a:latin typeface="Cambria Math" panose="02040503050406030204" pitchFamily="18" charset="0"/>
                      </a:rPr>
                      <m:t> </m:t>
                    </m:r>
                  </m:oMath>
                </a14:m>
                <a:r>
                  <a:rPr lang="en-US" sz="2000" b="1">
                    <a:latin typeface="Calibri" panose="020F0502020204030204" pitchFamily="34" charset="0"/>
                    <a:cs typeface="Calibri" panose="020F0502020204030204" pitchFamily="34" charset="0"/>
                  </a:rPr>
                  <a:t>is </a:t>
                </a:r>
                <a:r>
                  <a:rPr lang="en-US" sz="2000" b="1">
                    <a:solidFill>
                      <a:srgbClr val="FF0000"/>
                    </a:solidFill>
                    <a:latin typeface="Calibri" panose="020F0502020204030204" pitchFamily="34" charset="0"/>
                    <a:cs typeface="Calibri" panose="020F0502020204030204" pitchFamily="34" charset="0"/>
                  </a:rPr>
                  <a:t>NOT</a:t>
                </a:r>
                <a:r>
                  <a:rPr lang="en-US" sz="2000" b="1">
                    <a:latin typeface="Calibri" panose="020F0502020204030204" pitchFamily="34" charset="0"/>
                    <a:cs typeface="Calibri" panose="020F0502020204030204" pitchFamily="34" charset="0"/>
                  </a:rPr>
                  <a:t> in the </a:t>
                </a:r>
                <a:r>
                  <a:rPr lang="en-US" sz="2000" b="1">
                    <a:solidFill>
                      <a:srgbClr val="C00000"/>
                    </a:solidFill>
                    <a:latin typeface="Calibri" panose="020F0502020204030204" pitchFamily="34" charset="0"/>
                    <a:cs typeface="Calibri" panose="020F0502020204030204" pitchFamily="34" charset="0"/>
                  </a:rPr>
                  <a:t>training message edges </a:t>
                </a:r>
                <a:r>
                  <a:rPr lang="en-US" sz="2000" b="1">
                    <a:latin typeface="Calibri" panose="020F0502020204030204" pitchFamily="34" charset="0"/>
                    <a:cs typeface="Calibri" panose="020F0502020204030204" pitchFamily="34" charset="0"/>
                  </a:rPr>
                  <a:t>and </a:t>
                </a:r>
                <a:r>
                  <a:rPr lang="en-US" sz="2000" b="1">
                    <a:solidFill>
                      <a:schemeClr val="accent5"/>
                    </a:solidFill>
                    <a:latin typeface="Calibri" panose="020F0502020204030204" pitchFamily="34" charset="0"/>
                    <a:cs typeface="Calibri" panose="020F0502020204030204" pitchFamily="34" charset="0"/>
                  </a:rPr>
                  <a:t>training supervision edges</a:t>
                </a:r>
                <a:r>
                  <a:rPr lang="en-US" sz="2000" b="1">
                    <a:latin typeface="Calibri" panose="020F0502020204030204" pitchFamily="34" charset="0"/>
                    <a:cs typeface="Calibri" panose="020F0502020204030204" pitchFamily="34" charset="0"/>
                  </a:rPr>
                  <a:t>, e.g., </a:t>
                </a:r>
                <a14:m>
                  <m:oMath xmlns:m="http://schemas.openxmlformats.org/officeDocument/2006/math">
                    <m:d>
                      <m:dPr>
                        <m:ctrlPr>
                          <a:rPr lang="en-US" sz="2000" b="1" i="1">
                            <a:latin typeface="Cambria Math" panose="02040503050406030204" pitchFamily="18" charset="0"/>
                          </a:rPr>
                        </m:ctrlPr>
                      </m:dPr>
                      <m:e>
                        <m:r>
                          <a:rPr lang="en-US" sz="2000" b="1" i="1">
                            <a:solidFill>
                              <a:srgbClr val="7030A0"/>
                            </a:solidFill>
                            <a:latin typeface="Cambria Math" panose="02040503050406030204" pitchFamily="18" charset="0"/>
                          </a:rPr>
                          <m:t>𝑬</m:t>
                        </m:r>
                        <m:r>
                          <a:rPr lang="en-US" sz="2000" b="1" i="1">
                            <a:latin typeface="Cambria Math" panose="02040503050406030204" pitchFamily="18" charset="0"/>
                          </a:rPr>
                          <m:t>,</m:t>
                        </m:r>
                        <m:sSub>
                          <m:sSubPr>
                            <m:ctrlPr>
                              <a:rPr lang="en-US" sz="2000" b="1" i="1">
                                <a:solidFill>
                                  <a:schemeClr val="accent1"/>
                                </a:solidFill>
                                <a:latin typeface="Cambria Math" panose="02040503050406030204" pitchFamily="18" charset="0"/>
                              </a:rPr>
                            </m:ctrlPr>
                          </m:sSubPr>
                          <m:e>
                            <m:r>
                              <a:rPr lang="en-US" sz="2000" b="1" i="1">
                                <a:solidFill>
                                  <a:schemeClr val="accent1"/>
                                </a:solidFill>
                                <a:latin typeface="Cambria Math" panose="02040503050406030204" pitchFamily="18" charset="0"/>
                              </a:rPr>
                              <m:t>𝒓</m:t>
                            </m:r>
                          </m:e>
                          <m:sub>
                            <m:r>
                              <a:rPr lang="en-US" sz="2000" b="1" i="1">
                                <a:solidFill>
                                  <a:schemeClr val="accent1"/>
                                </a:solidFill>
                                <a:latin typeface="Cambria Math" panose="02040503050406030204" pitchFamily="18" charset="0"/>
                              </a:rPr>
                              <m:t>𝟑</m:t>
                            </m:r>
                          </m:sub>
                        </m:sSub>
                        <m:r>
                          <a:rPr lang="en-US" sz="2000" b="1" i="1">
                            <a:latin typeface="Cambria Math" panose="02040503050406030204" pitchFamily="18" charset="0"/>
                          </a:rPr>
                          <m:t>,</m:t>
                        </m:r>
                        <m:r>
                          <a:rPr lang="en-US" sz="2000" b="1" i="1">
                            <a:solidFill>
                              <a:srgbClr val="C00000"/>
                            </a:solidFill>
                            <a:latin typeface="Cambria Math" panose="02040503050406030204" pitchFamily="18" charset="0"/>
                          </a:rPr>
                          <m:t>𝑩</m:t>
                        </m:r>
                      </m:e>
                    </m:d>
                  </m:oMath>
                </a14:m>
                <a:endParaRPr lang="en-US" sz="2000" b="1">
                  <a:latin typeface="Calibri" panose="020F0502020204030204" pitchFamily="34" charset="0"/>
                  <a:cs typeface="Calibri" panose="020F0502020204030204" pitchFamily="34" charset="0"/>
                </a:endParaRPr>
              </a:p>
              <a:p>
                <a:endParaRPr lang="en-US" sz="2000" b="1">
                  <a:latin typeface="Calibri" panose="020F0502020204030204" pitchFamily="34" charset="0"/>
                  <a:cs typeface="Calibri" panose="020F0502020204030204" pitchFamily="34" charset="0"/>
                </a:endParaRPr>
              </a:p>
            </p:txBody>
          </p:sp>
        </mc:Choice>
        <mc:Fallback xmlns="">
          <p:sp>
            <p:nvSpPr>
              <p:cNvPr id="7" name="TextBox 6">
                <a:extLst>
                  <a:ext uri="{FF2B5EF4-FFF2-40B4-BE49-F238E27FC236}">
                    <a16:creationId xmlns:a16="http://schemas.microsoft.com/office/drawing/2014/main" id="{09C6E781-A2D7-954B-8114-DB903825A846}"/>
                  </a:ext>
                </a:extLst>
              </p:cNvPr>
              <p:cNvSpPr txBox="1">
                <a:spLocks noRot="1" noChangeAspect="1" noMove="1" noResize="1" noEditPoints="1" noAdjustHandles="1" noChangeArrowheads="1" noChangeShapeType="1" noTextEdit="1"/>
              </p:cNvSpPr>
              <p:nvPr/>
            </p:nvSpPr>
            <p:spPr>
              <a:xfrm>
                <a:off x="3838074" y="2448220"/>
                <a:ext cx="5305926" cy="2616101"/>
              </a:xfrm>
              <a:prstGeom prst="rect">
                <a:avLst/>
              </a:prstGeom>
              <a:blipFill>
                <a:blip r:embed="rId3"/>
                <a:stretch>
                  <a:fillRect l="-1264" t="-1399"/>
                </a:stretch>
              </a:blipFill>
            </p:spPr>
            <p:txBody>
              <a:bodyPr/>
              <a:lstStyle/>
              <a:p>
                <a:r>
                  <a:rPr lang="en-US">
                    <a:noFill/>
                  </a:rPr>
                  <a:t> </a:t>
                </a:r>
              </a:p>
            </p:txBody>
          </p:sp>
        </mc:Fallback>
      </mc:AlternateContent>
      <p:grpSp>
        <p:nvGrpSpPr>
          <p:cNvPr id="12" name="Group 11">
            <a:extLst>
              <a:ext uri="{FF2B5EF4-FFF2-40B4-BE49-F238E27FC236}">
                <a16:creationId xmlns:a16="http://schemas.microsoft.com/office/drawing/2014/main" id="{601B1C07-B83C-463E-99C0-128175F1E7DA}"/>
              </a:ext>
            </a:extLst>
          </p:cNvPr>
          <p:cNvGrpSpPr/>
          <p:nvPr/>
        </p:nvGrpSpPr>
        <p:grpSpPr>
          <a:xfrm>
            <a:off x="25776" y="2287534"/>
            <a:ext cx="3371748" cy="2463133"/>
            <a:chOff x="-1228674" y="2293824"/>
            <a:chExt cx="3371748" cy="2463133"/>
          </a:xfrm>
        </p:grpSpPr>
        <p:grpSp>
          <p:nvGrpSpPr>
            <p:cNvPr id="32" name="Group 31">
              <a:extLst>
                <a:ext uri="{FF2B5EF4-FFF2-40B4-BE49-F238E27FC236}">
                  <a16:creationId xmlns:a16="http://schemas.microsoft.com/office/drawing/2014/main" id="{049BCB60-681B-433B-B228-70120D14F134}"/>
                </a:ext>
              </a:extLst>
            </p:cNvPr>
            <p:cNvGrpSpPr/>
            <p:nvPr/>
          </p:nvGrpSpPr>
          <p:grpSpPr>
            <a:xfrm>
              <a:off x="-1228674" y="2293824"/>
              <a:ext cx="3371748" cy="2463133"/>
              <a:chOff x="2722754" y="2300328"/>
              <a:chExt cx="3371748" cy="2463133"/>
            </a:xfrm>
          </p:grpSpPr>
          <p:grpSp>
            <p:nvGrpSpPr>
              <p:cNvPr id="33" name="Group 32">
                <a:extLst>
                  <a:ext uri="{FF2B5EF4-FFF2-40B4-BE49-F238E27FC236}">
                    <a16:creationId xmlns:a16="http://schemas.microsoft.com/office/drawing/2014/main" id="{5A79EFE7-8C9E-4699-8F8C-BAF9CBA16F5F}"/>
                  </a:ext>
                </a:extLst>
              </p:cNvPr>
              <p:cNvGrpSpPr/>
              <p:nvPr/>
            </p:nvGrpSpPr>
            <p:grpSpPr>
              <a:xfrm>
                <a:off x="2722754" y="2300328"/>
                <a:ext cx="3371748" cy="2463133"/>
                <a:chOff x="2855877" y="2506567"/>
                <a:chExt cx="3371748" cy="2463133"/>
              </a:xfrm>
            </p:grpSpPr>
            <p:sp>
              <p:nvSpPr>
                <p:cNvPr id="36" name="Oval 35">
                  <a:extLst>
                    <a:ext uri="{FF2B5EF4-FFF2-40B4-BE49-F238E27FC236}">
                      <a16:creationId xmlns:a16="http://schemas.microsoft.com/office/drawing/2014/main" id="{D44ED019-660A-4ED7-A44A-0D8C14FFEBFF}"/>
                    </a:ext>
                  </a:extLst>
                </p:cNvPr>
                <p:cNvSpPr/>
                <p:nvPr/>
              </p:nvSpPr>
              <p:spPr>
                <a:xfrm>
                  <a:off x="3695700" y="3152707"/>
                  <a:ext cx="360556" cy="370700"/>
                </a:xfrm>
                <a:prstGeom prst="ellipse">
                  <a:avLst/>
                </a:prstGeom>
                <a:solidFill>
                  <a:schemeClr val="accent1">
                    <a:lumMod val="75000"/>
                  </a:scheme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A</a:t>
                  </a:r>
                </a:p>
              </p:txBody>
            </p:sp>
            <p:sp>
              <p:nvSpPr>
                <p:cNvPr id="37" name="Oval 36">
                  <a:extLst>
                    <a:ext uri="{FF2B5EF4-FFF2-40B4-BE49-F238E27FC236}">
                      <a16:creationId xmlns:a16="http://schemas.microsoft.com/office/drawing/2014/main" id="{B4350960-D446-4F3F-A5E2-4B46F3092A8E}"/>
                    </a:ext>
                  </a:extLst>
                </p:cNvPr>
                <p:cNvSpPr/>
                <p:nvPr/>
              </p:nvSpPr>
              <p:spPr>
                <a:xfrm>
                  <a:off x="5342364" y="3334076"/>
                  <a:ext cx="360556" cy="370700"/>
                </a:xfrm>
                <a:prstGeom prst="ellipse">
                  <a:avLst/>
                </a:prstGeom>
                <a:solidFill>
                  <a:srgbClr val="008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C</a:t>
                  </a:r>
                </a:p>
              </p:txBody>
            </p:sp>
            <p:sp>
              <p:nvSpPr>
                <p:cNvPr id="38" name="Oval 37">
                  <a:extLst>
                    <a:ext uri="{FF2B5EF4-FFF2-40B4-BE49-F238E27FC236}">
                      <a16:creationId xmlns:a16="http://schemas.microsoft.com/office/drawing/2014/main" id="{7BC0AC38-F96F-470F-89DC-6ABA97856D63}"/>
                    </a:ext>
                  </a:extLst>
                </p:cNvPr>
                <p:cNvSpPr/>
                <p:nvPr/>
              </p:nvSpPr>
              <p:spPr>
                <a:xfrm>
                  <a:off x="5063583" y="2618923"/>
                  <a:ext cx="360556" cy="370700"/>
                </a:xfrm>
                <a:prstGeom prst="ellipse">
                  <a:avLst/>
                </a:prstGeom>
                <a:solidFill>
                  <a:srgbClr val="C00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B</a:t>
                  </a:r>
                </a:p>
              </p:txBody>
            </p:sp>
            <p:sp>
              <p:nvSpPr>
                <p:cNvPr id="39" name="Oval 38">
                  <a:extLst>
                    <a:ext uri="{FF2B5EF4-FFF2-40B4-BE49-F238E27FC236}">
                      <a16:creationId xmlns:a16="http://schemas.microsoft.com/office/drawing/2014/main" id="{4E9A6AED-8EA4-457D-A820-3CE48D62B908}"/>
                    </a:ext>
                  </a:extLst>
                </p:cNvPr>
                <p:cNvSpPr/>
                <p:nvPr/>
              </p:nvSpPr>
              <p:spPr>
                <a:xfrm>
                  <a:off x="4530183" y="4184277"/>
                  <a:ext cx="360556" cy="370700"/>
                </a:xfrm>
                <a:prstGeom prst="ellipse">
                  <a:avLst/>
                </a:prstGeom>
                <a:solidFill>
                  <a:srgbClr val="7030A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E</a:t>
                  </a:r>
                </a:p>
              </p:txBody>
            </p:sp>
            <p:sp>
              <p:nvSpPr>
                <p:cNvPr id="40" name="Oval 39">
                  <a:extLst>
                    <a:ext uri="{FF2B5EF4-FFF2-40B4-BE49-F238E27FC236}">
                      <a16:creationId xmlns:a16="http://schemas.microsoft.com/office/drawing/2014/main" id="{ABAEA966-DF8B-4A01-9E4B-2A4B7735F394}"/>
                    </a:ext>
                  </a:extLst>
                </p:cNvPr>
                <p:cNvSpPr/>
                <p:nvPr/>
              </p:nvSpPr>
              <p:spPr>
                <a:xfrm>
                  <a:off x="5853461" y="3998927"/>
                  <a:ext cx="360556" cy="370700"/>
                </a:xfrm>
                <a:prstGeom prst="ellipse">
                  <a:avLst/>
                </a:prstGeom>
                <a:solidFill>
                  <a:srgbClr val="FF0066"/>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F</a:t>
                  </a:r>
                </a:p>
              </p:txBody>
            </p:sp>
            <p:sp>
              <p:nvSpPr>
                <p:cNvPr id="42" name="Oval 41">
                  <a:extLst>
                    <a:ext uri="{FF2B5EF4-FFF2-40B4-BE49-F238E27FC236}">
                      <a16:creationId xmlns:a16="http://schemas.microsoft.com/office/drawing/2014/main" id="{23C1A48A-6C9A-4A79-A9C7-925475BF5EBF}"/>
                    </a:ext>
                  </a:extLst>
                </p:cNvPr>
                <p:cNvSpPr/>
                <p:nvPr/>
              </p:nvSpPr>
              <p:spPr>
                <a:xfrm>
                  <a:off x="2929983" y="4184277"/>
                  <a:ext cx="360556" cy="370700"/>
                </a:xfrm>
                <a:prstGeom prst="ellipse">
                  <a:avLst/>
                </a:prstGeom>
                <a:solidFill>
                  <a:srgbClr val="0070C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D</a:t>
                  </a:r>
                </a:p>
              </p:txBody>
            </p:sp>
            <p:cxnSp>
              <p:nvCxnSpPr>
                <p:cNvPr id="43" name="Straight Arrow Connector 42">
                  <a:extLst>
                    <a:ext uri="{FF2B5EF4-FFF2-40B4-BE49-F238E27FC236}">
                      <a16:creationId xmlns:a16="http://schemas.microsoft.com/office/drawing/2014/main" id="{396C112F-21DF-4F1D-8314-E8D8BC460291}"/>
                    </a:ext>
                  </a:extLst>
                </p:cNvPr>
                <p:cNvCxnSpPr>
                  <a:cxnSpLocks/>
                  <a:stCxn id="37" idx="0"/>
                  <a:endCxn id="38" idx="5"/>
                </p:cNvCxnSpPr>
                <p:nvPr/>
              </p:nvCxnSpPr>
              <p:spPr>
                <a:xfrm flipH="1" flipV="1">
                  <a:off x="5371337" y="2935335"/>
                  <a:ext cx="151305" cy="398741"/>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55DFFE6B-D06D-440C-B909-92D28C43051A}"/>
                    </a:ext>
                  </a:extLst>
                </p:cNvPr>
                <p:cNvCxnSpPr>
                  <a:cxnSpLocks/>
                  <a:stCxn id="38" idx="2"/>
                  <a:endCxn id="36" idx="6"/>
                </p:cNvCxnSpPr>
                <p:nvPr/>
              </p:nvCxnSpPr>
              <p:spPr>
                <a:xfrm flipH="1">
                  <a:off x="4056256" y="2804273"/>
                  <a:ext cx="1007327" cy="533784"/>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45" name="Straight Arrow Connector 44">
                  <a:extLst>
                    <a:ext uri="{FF2B5EF4-FFF2-40B4-BE49-F238E27FC236}">
                      <a16:creationId xmlns:a16="http://schemas.microsoft.com/office/drawing/2014/main" id="{FF4A1E5F-F3D9-47A3-8AEF-B1F72AFB8B37}"/>
                    </a:ext>
                  </a:extLst>
                </p:cNvPr>
                <p:cNvCxnSpPr>
                  <a:cxnSpLocks/>
                  <a:stCxn id="42" idx="0"/>
                  <a:endCxn id="36" idx="3"/>
                </p:cNvCxnSpPr>
                <p:nvPr/>
              </p:nvCxnSpPr>
              <p:spPr>
                <a:xfrm flipV="1">
                  <a:off x="3110261" y="3469119"/>
                  <a:ext cx="638241" cy="715158"/>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84A36FC6-ACD4-46DC-A00F-0E4D4BCA1AA7}"/>
                    </a:ext>
                  </a:extLst>
                </p:cNvPr>
                <p:cNvCxnSpPr>
                  <a:cxnSpLocks/>
                  <a:stCxn id="37" idx="2"/>
                  <a:endCxn id="36" idx="5"/>
                </p:cNvCxnSpPr>
                <p:nvPr/>
              </p:nvCxnSpPr>
              <p:spPr>
                <a:xfrm flipH="1" flipV="1">
                  <a:off x="4003454" y="3469119"/>
                  <a:ext cx="1338910" cy="50307"/>
                </a:xfrm>
                <a:prstGeom prst="straightConnector1">
                  <a:avLst/>
                </a:prstGeom>
                <a:ln w="28575">
                  <a:solidFill>
                    <a:schemeClr val="accent6"/>
                  </a:solidFill>
                  <a:tailEnd type="triangle"/>
                </a:ln>
              </p:spPr>
              <p:style>
                <a:lnRef idx="1">
                  <a:schemeClr val="dk1"/>
                </a:lnRef>
                <a:fillRef idx="0">
                  <a:schemeClr val="dk1"/>
                </a:fillRef>
                <a:effectRef idx="0">
                  <a:schemeClr val="dk1"/>
                </a:effectRef>
                <a:fontRef idx="minor">
                  <a:schemeClr val="tx1"/>
                </a:fontRef>
              </p:style>
            </p:cxnSp>
            <p:cxnSp>
              <p:nvCxnSpPr>
                <p:cNvPr id="47" name="Straight Arrow Connector 46">
                  <a:extLst>
                    <a:ext uri="{FF2B5EF4-FFF2-40B4-BE49-F238E27FC236}">
                      <a16:creationId xmlns:a16="http://schemas.microsoft.com/office/drawing/2014/main" id="{702A28AE-80B5-4284-B012-AD5A91591248}"/>
                    </a:ext>
                  </a:extLst>
                </p:cNvPr>
                <p:cNvCxnSpPr>
                  <a:cxnSpLocks/>
                  <a:stCxn id="39" idx="7"/>
                  <a:endCxn id="37" idx="3"/>
                </p:cNvCxnSpPr>
                <p:nvPr/>
              </p:nvCxnSpPr>
              <p:spPr>
                <a:xfrm flipV="1">
                  <a:off x="4837937" y="3650488"/>
                  <a:ext cx="557229" cy="588077"/>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48" name="Straight Arrow Connector 47">
                  <a:extLst>
                    <a:ext uri="{FF2B5EF4-FFF2-40B4-BE49-F238E27FC236}">
                      <a16:creationId xmlns:a16="http://schemas.microsoft.com/office/drawing/2014/main" id="{3E0F0817-E18E-4BBE-B3BB-CBE6AB070DF9}"/>
                    </a:ext>
                  </a:extLst>
                </p:cNvPr>
                <p:cNvCxnSpPr>
                  <a:cxnSpLocks/>
                  <a:stCxn id="40" idx="1"/>
                  <a:endCxn id="37" idx="4"/>
                </p:cNvCxnSpPr>
                <p:nvPr/>
              </p:nvCxnSpPr>
              <p:spPr>
                <a:xfrm flipH="1" flipV="1">
                  <a:off x="5522642" y="3704776"/>
                  <a:ext cx="383621" cy="348439"/>
                </a:xfrm>
                <a:prstGeom prst="straightConnector1">
                  <a:avLst/>
                </a:prstGeom>
                <a:ln w="28575">
                  <a:solidFill>
                    <a:schemeClr val="accent3"/>
                  </a:solidFill>
                  <a:tailEnd type="triangle"/>
                </a:ln>
              </p:spPr>
              <p:style>
                <a:lnRef idx="1">
                  <a:schemeClr val="dk1"/>
                </a:lnRef>
                <a:fillRef idx="0">
                  <a:schemeClr val="dk1"/>
                </a:fillRef>
                <a:effectRef idx="0">
                  <a:schemeClr val="dk1"/>
                </a:effectRef>
                <a:fontRef idx="minor">
                  <a:schemeClr val="tx1"/>
                </a:fontRef>
              </p:style>
            </p:cxnSp>
            <p:cxnSp>
              <p:nvCxnSpPr>
                <p:cNvPr id="49" name="Straight Arrow Connector 48">
                  <a:extLst>
                    <a:ext uri="{FF2B5EF4-FFF2-40B4-BE49-F238E27FC236}">
                      <a16:creationId xmlns:a16="http://schemas.microsoft.com/office/drawing/2014/main" id="{E51253E4-CAC0-4C69-AC3D-CE7CA73BE880}"/>
                    </a:ext>
                  </a:extLst>
                </p:cNvPr>
                <p:cNvCxnSpPr>
                  <a:cxnSpLocks/>
                  <a:stCxn id="40" idx="2"/>
                  <a:endCxn id="39" idx="6"/>
                </p:cNvCxnSpPr>
                <p:nvPr/>
              </p:nvCxnSpPr>
              <p:spPr>
                <a:xfrm flipH="1">
                  <a:off x="4890739" y="4184277"/>
                  <a:ext cx="962722" cy="185350"/>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sp>
              <p:nvSpPr>
                <p:cNvPr id="50" name="TextBox 49">
                  <a:extLst>
                    <a:ext uri="{FF2B5EF4-FFF2-40B4-BE49-F238E27FC236}">
                      <a16:creationId xmlns:a16="http://schemas.microsoft.com/office/drawing/2014/main" id="{1AFC3C22-A5AA-4488-8F32-98817A4D8A36}"/>
                    </a:ext>
                  </a:extLst>
                </p:cNvPr>
                <p:cNvSpPr txBox="1"/>
                <p:nvPr/>
              </p:nvSpPr>
              <p:spPr>
                <a:xfrm>
                  <a:off x="4174854" y="4600368"/>
                  <a:ext cx="1402948" cy="369332"/>
                </a:xfrm>
                <a:prstGeom prst="rect">
                  <a:avLst/>
                </a:prstGeom>
                <a:noFill/>
              </p:spPr>
              <p:txBody>
                <a:bodyPr wrap="none" rtlCol="0">
                  <a:spAutoFit/>
                </a:bodyPr>
                <a:lstStyle/>
                <a:p>
                  <a:r>
                    <a:rPr lang="en-US">
                      <a:latin typeface="Arial" pitchFamily="34" charset="0"/>
                      <a:cs typeface="Arial" pitchFamily="34" charset="0"/>
                    </a:rPr>
                    <a:t>Input Graph</a:t>
                  </a:r>
                </a:p>
              </p:txBody>
            </p:sp>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8EF9ECD8-E35F-4D86-9AEF-9BA4AD47A4DC}"/>
                        </a:ext>
                      </a:extLst>
                    </p:cNvPr>
                    <p:cNvSpPr txBox="1"/>
                    <p:nvPr/>
                  </p:nvSpPr>
                  <p:spPr>
                    <a:xfrm>
                      <a:off x="2855877" y="3492763"/>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51" name="TextBox 50">
                      <a:extLst>
                        <a:ext uri="{FF2B5EF4-FFF2-40B4-BE49-F238E27FC236}">
                          <a16:creationId xmlns:a16="http://schemas.microsoft.com/office/drawing/2014/main" id="{8EF9ECD8-E35F-4D86-9AEF-9BA4AD47A4DC}"/>
                        </a:ext>
                      </a:extLst>
                    </p:cNvPr>
                    <p:cNvSpPr txBox="1">
                      <a:spLocks noRot="1" noChangeAspect="1" noMove="1" noResize="1" noEditPoints="1" noAdjustHandles="1" noChangeArrowheads="1" noChangeShapeType="1" noTextEdit="1"/>
                    </p:cNvSpPr>
                    <p:nvPr/>
                  </p:nvSpPr>
                  <p:spPr>
                    <a:xfrm>
                      <a:off x="2855877" y="3492763"/>
                      <a:ext cx="532069" cy="47705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15B88366-EA3C-4B35-B8B8-F8DC53FFB27E}"/>
                        </a:ext>
                      </a:extLst>
                    </p:cNvPr>
                    <p:cNvSpPr txBox="1"/>
                    <p:nvPr/>
                  </p:nvSpPr>
                  <p:spPr>
                    <a:xfrm>
                      <a:off x="4278371" y="2506567"/>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52" name="TextBox 51">
                      <a:extLst>
                        <a:ext uri="{FF2B5EF4-FFF2-40B4-BE49-F238E27FC236}">
                          <a16:creationId xmlns:a16="http://schemas.microsoft.com/office/drawing/2014/main" id="{15B88366-EA3C-4B35-B8B8-F8DC53FFB27E}"/>
                        </a:ext>
                      </a:extLst>
                    </p:cNvPr>
                    <p:cNvSpPr txBox="1">
                      <a:spLocks noRot="1" noChangeAspect="1" noMove="1" noResize="1" noEditPoints="1" noAdjustHandles="1" noChangeArrowheads="1" noChangeShapeType="1" noTextEdit="1"/>
                    </p:cNvSpPr>
                    <p:nvPr/>
                  </p:nvSpPr>
                  <p:spPr>
                    <a:xfrm>
                      <a:off x="4278371" y="2506567"/>
                      <a:ext cx="532069" cy="47705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0C22326B-3418-42EE-A9B2-11117CADCC09}"/>
                        </a:ext>
                      </a:extLst>
                    </p:cNvPr>
                    <p:cNvSpPr txBox="1"/>
                    <p:nvPr/>
                  </p:nvSpPr>
                  <p:spPr>
                    <a:xfrm>
                      <a:off x="4364010" y="3359827"/>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xmlns="">
                <p:sp>
                  <p:nvSpPr>
                    <p:cNvPr id="53" name="TextBox 52">
                      <a:extLst>
                        <a:ext uri="{FF2B5EF4-FFF2-40B4-BE49-F238E27FC236}">
                          <a16:creationId xmlns:a16="http://schemas.microsoft.com/office/drawing/2014/main" id="{0C22326B-3418-42EE-A9B2-11117CADCC09}"/>
                        </a:ext>
                      </a:extLst>
                    </p:cNvPr>
                    <p:cNvSpPr txBox="1">
                      <a:spLocks noRot="1" noChangeAspect="1" noMove="1" noResize="1" noEditPoints="1" noAdjustHandles="1" noChangeArrowheads="1" noChangeShapeType="1" noTextEdit="1"/>
                    </p:cNvSpPr>
                    <p:nvPr/>
                  </p:nvSpPr>
                  <p:spPr>
                    <a:xfrm>
                      <a:off x="4364010" y="3359827"/>
                      <a:ext cx="539507" cy="477054"/>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06D3FC08-1861-4598-A2A1-F91EFFABDDFB}"/>
                        </a:ext>
                      </a:extLst>
                    </p:cNvPr>
                    <p:cNvSpPr txBox="1"/>
                    <p:nvPr/>
                  </p:nvSpPr>
                  <p:spPr>
                    <a:xfrm>
                      <a:off x="5688118" y="3521873"/>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xmlns="">
                <p:sp>
                  <p:nvSpPr>
                    <p:cNvPr id="54" name="TextBox 53">
                      <a:extLst>
                        <a:ext uri="{FF2B5EF4-FFF2-40B4-BE49-F238E27FC236}">
                          <a16:creationId xmlns:a16="http://schemas.microsoft.com/office/drawing/2014/main" id="{06D3FC08-1861-4598-A2A1-F91EFFABDDFB}"/>
                        </a:ext>
                      </a:extLst>
                    </p:cNvPr>
                    <p:cNvSpPr txBox="1">
                      <a:spLocks noRot="1" noChangeAspect="1" noMove="1" noResize="1" noEditPoints="1" noAdjustHandles="1" noChangeArrowheads="1" noChangeShapeType="1" noTextEdit="1"/>
                    </p:cNvSpPr>
                    <p:nvPr/>
                  </p:nvSpPr>
                  <p:spPr>
                    <a:xfrm>
                      <a:off x="5688118" y="3521873"/>
                      <a:ext cx="539507" cy="477054"/>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93D73C19-CF62-4B61-919A-9179EA625BDB}"/>
                        </a:ext>
                      </a:extLst>
                    </p:cNvPr>
                    <p:cNvSpPr txBox="1"/>
                    <p:nvPr/>
                  </p:nvSpPr>
                  <p:spPr>
                    <a:xfrm>
                      <a:off x="5433166" y="2801398"/>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55" name="TextBox 54">
                      <a:extLst>
                        <a:ext uri="{FF2B5EF4-FFF2-40B4-BE49-F238E27FC236}">
                          <a16:creationId xmlns:a16="http://schemas.microsoft.com/office/drawing/2014/main" id="{93D73C19-CF62-4B61-919A-9179EA625BDB}"/>
                        </a:ext>
                      </a:extLst>
                    </p:cNvPr>
                    <p:cNvSpPr txBox="1">
                      <a:spLocks noRot="1" noChangeAspect="1" noMove="1" noResize="1" noEditPoints="1" noAdjustHandles="1" noChangeArrowheads="1" noChangeShapeType="1" noTextEdit="1"/>
                    </p:cNvSpPr>
                    <p:nvPr/>
                  </p:nvSpPr>
                  <p:spPr>
                    <a:xfrm>
                      <a:off x="5433166" y="2801398"/>
                      <a:ext cx="539507" cy="477054"/>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5EB62B84-0197-4170-AFF5-7CF072F62C43}"/>
                        </a:ext>
                      </a:extLst>
                    </p:cNvPr>
                    <p:cNvSpPr txBox="1"/>
                    <p:nvPr/>
                  </p:nvSpPr>
                  <p:spPr>
                    <a:xfrm>
                      <a:off x="4751248" y="3533525"/>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56" name="TextBox 55">
                      <a:extLst>
                        <a:ext uri="{FF2B5EF4-FFF2-40B4-BE49-F238E27FC236}">
                          <a16:creationId xmlns:a16="http://schemas.microsoft.com/office/drawing/2014/main" id="{5EB62B84-0197-4170-AFF5-7CF072F62C43}"/>
                        </a:ext>
                      </a:extLst>
                    </p:cNvPr>
                    <p:cNvSpPr txBox="1">
                      <a:spLocks noRot="1" noChangeAspect="1" noMove="1" noResize="1" noEditPoints="1" noAdjustHandles="1" noChangeArrowheads="1" noChangeShapeType="1" noTextEdit="1"/>
                    </p:cNvSpPr>
                    <p:nvPr/>
                  </p:nvSpPr>
                  <p:spPr>
                    <a:xfrm>
                      <a:off x="4751248" y="3533525"/>
                      <a:ext cx="539507" cy="477054"/>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808B7F27-7557-42AB-94F1-3054C7748D99}"/>
                        </a:ext>
                      </a:extLst>
                    </p:cNvPr>
                    <p:cNvSpPr txBox="1"/>
                    <p:nvPr/>
                  </p:nvSpPr>
                  <p:spPr>
                    <a:xfrm>
                      <a:off x="5306092" y="4152504"/>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xmlns="">
                <p:sp>
                  <p:nvSpPr>
                    <p:cNvPr id="57" name="TextBox 56">
                      <a:extLst>
                        <a:ext uri="{FF2B5EF4-FFF2-40B4-BE49-F238E27FC236}">
                          <a16:creationId xmlns:a16="http://schemas.microsoft.com/office/drawing/2014/main" id="{808B7F27-7557-42AB-94F1-3054C7748D99}"/>
                        </a:ext>
                      </a:extLst>
                    </p:cNvPr>
                    <p:cNvSpPr txBox="1">
                      <a:spLocks noRot="1" noChangeAspect="1" noMove="1" noResize="1" noEditPoints="1" noAdjustHandles="1" noChangeArrowheads="1" noChangeShapeType="1" noTextEdit="1"/>
                    </p:cNvSpPr>
                    <p:nvPr/>
                  </p:nvSpPr>
                  <p:spPr>
                    <a:xfrm>
                      <a:off x="5306092" y="4152504"/>
                      <a:ext cx="532069" cy="477054"/>
                    </a:xfrm>
                    <a:prstGeom prst="rect">
                      <a:avLst/>
                    </a:prstGeom>
                    <a:blipFill>
                      <a:blip r:embed="rId10"/>
                      <a:stretch>
                        <a:fillRect/>
                      </a:stretch>
                    </a:blipFill>
                  </p:spPr>
                  <p:txBody>
                    <a:bodyPr/>
                    <a:lstStyle/>
                    <a:p>
                      <a:r>
                        <a:rPr lang="en-US">
                          <a:noFill/>
                        </a:rPr>
                        <a:t> </a:t>
                      </a:r>
                    </a:p>
                  </p:txBody>
                </p:sp>
              </mc:Fallback>
            </mc:AlternateContent>
          </p:grpSp>
          <p:cxnSp>
            <p:nvCxnSpPr>
              <p:cNvPr id="34" name="Straight Arrow Connector 33">
                <a:extLst>
                  <a:ext uri="{FF2B5EF4-FFF2-40B4-BE49-F238E27FC236}">
                    <a16:creationId xmlns:a16="http://schemas.microsoft.com/office/drawing/2014/main" id="{0F6C09DA-52ED-42B9-A714-88B1C208BC4A}"/>
                  </a:ext>
                </a:extLst>
              </p:cNvPr>
              <p:cNvCxnSpPr>
                <a:cxnSpLocks/>
                <a:stCxn id="39" idx="1"/>
                <a:endCxn id="36" idx="4"/>
              </p:cNvCxnSpPr>
              <p:nvPr/>
            </p:nvCxnSpPr>
            <p:spPr>
              <a:xfrm flipH="1" flipV="1">
                <a:off x="3742855" y="3317168"/>
                <a:ext cx="707007" cy="715158"/>
              </a:xfrm>
              <a:prstGeom prst="straightConnector1">
                <a:avLst/>
              </a:prstGeom>
              <a:ln w="28575">
                <a:solidFill>
                  <a:srgbClr val="FFC000"/>
                </a:solidFill>
                <a:prstDash val="solid"/>
                <a:tailEnd type="triangle"/>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C1DAD055-3E53-45B6-A096-4468B580012A}"/>
                    </a:ext>
                  </a:extLst>
                </p:cNvPr>
                <p:cNvSpPr txBox="1"/>
                <p:nvPr/>
              </p:nvSpPr>
              <p:spPr>
                <a:xfrm>
                  <a:off x="-336049" y="3460415"/>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xmlns="">
            <p:sp>
              <p:nvSpPr>
                <p:cNvPr id="58" name="TextBox 57">
                  <a:extLst>
                    <a:ext uri="{FF2B5EF4-FFF2-40B4-BE49-F238E27FC236}">
                      <a16:creationId xmlns:a16="http://schemas.microsoft.com/office/drawing/2014/main" id="{C1DAD055-3E53-45B6-A096-4468B580012A}"/>
                    </a:ext>
                  </a:extLst>
                </p:cNvPr>
                <p:cNvSpPr txBox="1">
                  <a:spLocks noRot="1" noChangeAspect="1" noMove="1" noResize="1" noEditPoints="1" noAdjustHandles="1" noChangeArrowheads="1" noChangeShapeType="1" noTextEdit="1"/>
                </p:cNvSpPr>
                <p:nvPr/>
              </p:nvSpPr>
              <p:spPr>
                <a:xfrm>
                  <a:off x="-336049" y="3460415"/>
                  <a:ext cx="539507" cy="477054"/>
                </a:xfrm>
                <a:prstGeom prst="rect">
                  <a:avLst/>
                </a:prstGeom>
                <a:blipFill>
                  <a:blip r:embed="rId11"/>
                  <a:stretch>
                    <a:fillRect/>
                  </a:stretch>
                </a:blipFill>
              </p:spPr>
              <p:txBody>
                <a:bodyPr/>
                <a:lstStyle/>
                <a:p>
                  <a:r>
                    <a:rPr lang="en-US">
                      <a:noFill/>
                    </a:rPr>
                    <a:t> </a:t>
                  </a:r>
                </a:p>
              </p:txBody>
            </p:sp>
          </mc:Fallback>
        </mc:AlternateContent>
        <p:cxnSp>
          <p:nvCxnSpPr>
            <p:cNvPr id="59" name="Straight Arrow Connector 58">
              <a:extLst>
                <a:ext uri="{FF2B5EF4-FFF2-40B4-BE49-F238E27FC236}">
                  <a16:creationId xmlns:a16="http://schemas.microsoft.com/office/drawing/2014/main" id="{3B0B1375-B656-4B39-B732-1B6B32B7781B}"/>
                </a:ext>
              </a:extLst>
            </p:cNvPr>
            <p:cNvCxnSpPr>
              <a:cxnSpLocks/>
              <a:stCxn id="39" idx="2"/>
              <a:endCxn id="42" idx="6"/>
            </p:cNvCxnSpPr>
            <p:nvPr/>
          </p:nvCxnSpPr>
          <p:spPr>
            <a:xfrm flipH="1">
              <a:off x="-794012" y="4156884"/>
              <a:ext cx="1239644" cy="0"/>
            </a:xfrm>
            <a:prstGeom prst="straightConnector1">
              <a:avLst/>
            </a:prstGeom>
            <a:ln w="28575">
              <a:solidFill>
                <a:srgbClr val="FFC000"/>
              </a:solidFill>
              <a:prstDash val="dash"/>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E65B9119-8A8E-4C7A-BBEE-81D4B2018901}"/>
                    </a:ext>
                  </a:extLst>
                </p:cNvPr>
                <p:cNvSpPr txBox="1"/>
                <p:nvPr/>
              </p:nvSpPr>
              <p:spPr>
                <a:xfrm>
                  <a:off x="-604392" y="4093149"/>
                  <a:ext cx="704552" cy="477054"/>
                </a:xfrm>
                <a:prstGeom prst="rect">
                  <a:avLst/>
                </a:prstGeom>
                <a:noFill/>
              </p:spPr>
              <p:txBody>
                <a:bodyPr wrap="none" rtlCol="0">
                  <a:spAutoFit/>
                </a:bodyPr>
                <a:lstStyle/>
                <a:p>
                  <a14:m>
                    <m:oMath xmlns:m="http://schemas.openxmlformats.org/officeDocument/2006/math">
                      <m:sSub>
                        <m:sSubPr>
                          <m:ctrlPr>
                            <a:rPr lang="en-US" sz="2500" b="1" i="1" smtClean="0">
                              <a:solidFill>
                                <a:schemeClr val="accent1"/>
                              </a:solidFill>
                              <a:latin typeface="Cambria Math" panose="02040503050406030204" pitchFamily="18" charset="0"/>
                              <a:cs typeface="Arial" pitchFamily="34" charset="0"/>
                            </a:rPr>
                          </m:ctrlPr>
                        </m:sSubPr>
                        <m:e>
                          <m:r>
                            <a:rPr lang="en-US" sz="2500" b="1" i="1" smtClean="0">
                              <a:solidFill>
                                <a:schemeClr val="accent1"/>
                              </a:solidFill>
                              <a:latin typeface="Cambria Math" panose="02040503050406030204" pitchFamily="18" charset="0"/>
                              <a:cs typeface="Arial" pitchFamily="34" charset="0"/>
                            </a:rPr>
                            <m:t>𝒓</m:t>
                          </m:r>
                        </m:e>
                        <m:sub>
                          <m:r>
                            <a:rPr lang="en-US" sz="2500" b="1" i="1" smtClean="0">
                              <a:solidFill>
                                <a:schemeClr val="accent1"/>
                              </a:solidFill>
                              <a:latin typeface="Cambria Math" panose="02040503050406030204" pitchFamily="18" charset="0"/>
                              <a:cs typeface="Arial" pitchFamily="34" charset="0"/>
                            </a:rPr>
                            <m:t>𝟑</m:t>
                          </m:r>
                        </m:sub>
                      </m:sSub>
                    </m:oMath>
                  </a14:m>
                  <a:r>
                    <a:rPr lang="en-US" sz="2500" b="1">
                      <a:solidFill>
                        <a:schemeClr val="accent1"/>
                      </a:solidFill>
                      <a:latin typeface="Arial" pitchFamily="34" charset="0"/>
                      <a:cs typeface="Arial" pitchFamily="34" charset="0"/>
                    </a:rPr>
                    <a:t>?</a:t>
                  </a:r>
                </a:p>
              </p:txBody>
            </p:sp>
          </mc:Choice>
          <mc:Fallback xmlns="">
            <p:sp>
              <p:nvSpPr>
                <p:cNvPr id="60" name="TextBox 59">
                  <a:extLst>
                    <a:ext uri="{FF2B5EF4-FFF2-40B4-BE49-F238E27FC236}">
                      <a16:creationId xmlns:a16="http://schemas.microsoft.com/office/drawing/2014/main" id="{E65B9119-8A8E-4C7A-BBEE-81D4B2018901}"/>
                    </a:ext>
                  </a:extLst>
                </p:cNvPr>
                <p:cNvSpPr txBox="1">
                  <a:spLocks noRot="1" noChangeAspect="1" noMove="1" noResize="1" noEditPoints="1" noAdjustHandles="1" noChangeArrowheads="1" noChangeShapeType="1" noTextEdit="1"/>
                </p:cNvSpPr>
                <p:nvPr/>
              </p:nvSpPr>
              <p:spPr>
                <a:xfrm>
                  <a:off x="-604392" y="4093149"/>
                  <a:ext cx="704552" cy="477054"/>
                </a:xfrm>
                <a:prstGeom prst="rect">
                  <a:avLst/>
                </a:prstGeom>
                <a:blipFill>
                  <a:blip r:embed="rId12"/>
                  <a:stretch>
                    <a:fillRect t="-8861" r="-13913" b="-29114"/>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4FBAED1B-83EC-4642-8911-653DE3A5C7A6}"/>
                  </a:ext>
                </a:extLst>
              </p:cNvPr>
              <p:cNvSpPr txBox="1"/>
              <p:nvPr/>
            </p:nvSpPr>
            <p:spPr>
              <a:xfrm>
                <a:off x="865599" y="4744261"/>
                <a:ext cx="9019442" cy="2300245"/>
              </a:xfrm>
              <a:prstGeom prst="rect">
                <a:avLst/>
              </a:prstGeom>
              <a:noFill/>
            </p:spPr>
            <p:txBody>
              <a:bodyPr wrap="square" rtlCol="0">
                <a:spAutoFit/>
              </a:bodyPr>
              <a:lstStyle/>
              <a:p>
                <a:pPr marL="457200" indent="-457200">
                  <a:buFont typeface="+mj-lt"/>
                  <a:buAutoNum type="arabicPeriod"/>
                </a:pPr>
                <a:r>
                  <a:rPr lang="en-US" sz="1700" b="1" dirty="0">
                    <a:latin typeface="Calibri" panose="020F0502020204030204" pitchFamily="34" charset="0"/>
                    <a:cs typeface="Calibri" panose="020F0502020204030204" pitchFamily="34" charset="0"/>
                  </a:rPr>
                  <a:t>Calculate the score of </a:t>
                </a:r>
                <a14:m>
                  <m:oMath xmlns:m="http://schemas.openxmlformats.org/officeDocument/2006/math">
                    <m:d>
                      <m:dPr>
                        <m:ctrlPr>
                          <a:rPr lang="en-US" sz="1700" b="1" i="1">
                            <a:latin typeface="Cambria Math" panose="02040503050406030204" pitchFamily="18" charset="0"/>
                          </a:rPr>
                        </m:ctrlPr>
                      </m:dPr>
                      <m:e>
                        <m:r>
                          <a:rPr lang="en-US" sz="1700" b="1" i="1">
                            <a:solidFill>
                              <a:srgbClr val="7030A0"/>
                            </a:solidFill>
                            <a:latin typeface="Cambria Math" panose="02040503050406030204" pitchFamily="18" charset="0"/>
                          </a:rPr>
                          <m:t>𝑬</m:t>
                        </m:r>
                        <m:r>
                          <a:rPr lang="en-US" sz="1700" b="1" i="1">
                            <a:latin typeface="Cambria Math" panose="02040503050406030204" pitchFamily="18" charset="0"/>
                          </a:rPr>
                          <m:t>,</m:t>
                        </m:r>
                        <m:sSub>
                          <m:sSubPr>
                            <m:ctrlPr>
                              <a:rPr lang="en-US" sz="1700" b="1" i="1">
                                <a:solidFill>
                                  <a:schemeClr val="accent1"/>
                                </a:solidFill>
                                <a:latin typeface="Cambria Math" panose="02040503050406030204" pitchFamily="18" charset="0"/>
                              </a:rPr>
                            </m:ctrlPr>
                          </m:sSubPr>
                          <m:e>
                            <m:r>
                              <a:rPr lang="en-US" sz="1700" b="1" i="1">
                                <a:solidFill>
                                  <a:schemeClr val="accent1"/>
                                </a:solidFill>
                                <a:latin typeface="Cambria Math" panose="02040503050406030204" pitchFamily="18" charset="0"/>
                              </a:rPr>
                              <m:t>𝒓</m:t>
                            </m:r>
                          </m:e>
                          <m:sub>
                            <m:r>
                              <a:rPr lang="en-US" sz="1700" b="1" i="1">
                                <a:solidFill>
                                  <a:schemeClr val="accent1"/>
                                </a:solidFill>
                                <a:latin typeface="Cambria Math" panose="02040503050406030204" pitchFamily="18" charset="0"/>
                              </a:rPr>
                              <m:t>𝟑</m:t>
                            </m:r>
                          </m:sub>
                        </m:sSub>
                        <m:r>
                          <a:rPr lang="en-US" sz="1700" b="1" i="1">
                            <a:latin typeface="Cambria Math" panose="02040503050406030204" pitchFamily="18" charset="0"/>
                          </a:rPr>
                          <m:t>,</m:t>
                        </m:r>
                        <m:r>
                          <a:rPr lang="en-US" sz="1700" b="1" i="1">
                            <a:solidFill>
                              <a:srgbClr val="0070C0"/>
                            </a:solidFill>
                            <a:latin typeface="Cambria Math" panose="02040503050406030204" pitchFamily="18" charset="0"/>
                          </a:rPr>
                          <m:t>𝑫</m:t>
                        </m:r>
                      </m:e>
                    </m:d>
                  </m:oMath>
                </a14:m>
                <a:endParaRPr lang="en-US" altLang="zh-CN" sz="1700" b="1" dirty="0">
                  <a:latin typeface="Calibri" panose="020F0502020204030204" pitchFamily="34" charset="0"/>
                  <a:cs typeface="Calibri" panose="020F0502020204030204" pitchFamily="34" charset="0"/>
                </a:endParaRPr>
              </a:p>
              <a:p>
                <a:pPr marL="457200" indent="-457200">
                  <a:buFont typeface="+mj-lt"/>
                  <a:buAutoNum type="arabicPeriod"/>
                </a:pPr>
                <a:r>
                  <a:rPr lang="en-US" sz="1700" b="1" dirty="0">
                    <a:latin typeface="Calibri" panose="020F0502020204030204" pitchFamily="34" charset="0"/>
                    <a:cs typeface="Calibri" panose="020F0502020204030204" pitchFamily="34" charset="0"/>
                  </a:rPr>
                  <a:t>Calculate the score of all the negative edges: </a:t>
                </a:r>
                <a14:m>
                  <m:oMath xmlns:m="http://schemas.openxmlformats.org/officeDocument/2006/math">
                    <m:d>
                      <m:dPr>
                        <m:begChr m:val="{"/>
                        <m:endChr m:val="}"/>
                        <m:ctrlPr>
                          <a:rPr lang="en-US" sz="1700" b="1" i="1" smtClean="0">
                            <a:latin typeface="Cambria Math" panose="02040503050406030204" pitchFamily="18" charset="0"/>
                            <a:cs typeface="Calibri" panose="020F0502020204030204" pitchFamily="34" charset="0"/>
                          </a:rPr>
                        </m:ctrlPr>
                      </m:dPr>
                      <m:e>
                        <m:d>
                          <m:dPr>
                            <m:ctrlPr>
                              <a:rPr lang="en-US" sz="1700" b="1" i="1">
                                <a:latin typeface="Cambria Math" panose="02040503050406030204" pitchFamily="18" charset="0"/>
                              </a:rPr>
                            </m:ctrlPr>
                          </m:dPr>
                          <m:e>
                            <m:r>
                              <a:rPr lang="en-US" sz="1700" b="1" i="1">
                                <a:solidFill>
                                  <a:srgbClr val="7030A0"/>
                                </a:solidFill>
                                <a:latin typeface="Cambria Math" panose="02040503050406030204" pitchFamily="18" charset="0"/>
                              </a:rPr>
                              <m:t>𝑬</m:t>
                            </m:r>
                            <m:r>
                              <a:rPr lang="en-US" sz="1700" b="1" i="1">
                                <a:latin typeface="Cambria Math" panose="02040503050406030204" pitchFamily="18" charset="0"/>
                              </a:rPr>
                              <m:t>,</m:t>
                            </m:r>
                            <m:sSub>
                              <m:sSubPr>
                                <m:ctrlPr>
                                  <a:rPr lang="en-US" sz="1700" b="1" i="1">
                                    <a:solidFill>
                                      <a:schemeClr val="accent1"/>
                                    </a:solidFill>
                                    <a:latin typeface="Cambria Math" panose="02040503050406030204" pitchFamily="18" charset="0"/>
                                  </a:rPr>
                                </m:ctrlPr>
                              </m:sSubPr>
                              <m:e>
                                <m:r>
                                  <a:rPr lang="en-US" sz="1700" b="1" i="1">
                                    <a:solidFill>
                                      <a:schemeClr val="accent1"/>
                                    </a:solidFill>
                                    <a:latin typeface="Cambria Math" panose="02040503050406030204" pitchFamily="18" charset="0"/>
                                  </a:rPr>
                                  <m:t>𝒓</m:t>
                                </m:r>
                              </m:e>
                              <m:sub>
                                <m:r>
                                  <a:rPr lang="en-US" sz="1700" b="1" i="1">
                                    <a:solidFill>
                                      <a:schemeClr val="accent1"/>
                                    </a:solidFill>
                                    <a:latin typeface="Cambria Math" panose="02040503050406030204" pitchFamily="18" charset="0"/>
                                  </a:rPr>
                                  <m:t>𝟑</m:t>
                                </m:r>
                              </m:sub>
                            </m:sSub>
                            <m:r>
                              <a:rPr lang="en-US" sz="1700" b="1" i="1">
                                <a:latin typeface="Cambria Math" panose="02040503050406030204" pitchFamily="18" charset="0"/>
                              </a:rPr>
                              <m:t>,</m:t>
                            </m:r>
                            <m:r>
                              <a:rPr lang="en-US" sz="1700" b="1" i="1">
                                <a:latin typeface="Cambria Math" panose="02040503050406030204" pitchFamily="18" charset="0"/>
                              </a:rPr>
                              <m:t>𝒗</m:t>
                            </m:r>
                          </m:e>
                        </m:d>
                      </m:e>
                      <m:e>
                        <m:r>
                          <a:rPr lang="en-US" sz="1700" b="1" i="1" smtClean="0">
                            <a:latin typeface="Cambria Math" panose="02040503050406030204" pitchFamily="18" charset="0"/>
                            <a:cs typeface="Calibri" panose="020F0502020204030204" pitchFamily="34" charset="0"/>
                          </a:rPr>
                          <m:t>𝒗</m:t>
                        </m:r>
                        <m:r>
                          <a:rPr lang="en-US" sz="1700" b="1" i="1" smtClean="0">
                            <a:latin typeface="Cambria Math" panose="02040503050406030204" pitchFamily="18" charset="0"/>
                            <a:cs typeface="Calibri" panose="020F0502020204030204" pitchFamily="34" charset="0"/>
                          </a:rPr>
                          <m:t>∈</m:t>
                        </m:r>
                        <m:d>
                          <m:dPr>
                            <m:begChr m:val="{"/>
                            <m:endChr m:val="}"/>
                            <m:ctrlPr>
                              <a:rPr lang="en-US" sz="1700" b="1" i="1" smtClean="0">
                                <a:latin typeface="Cambria Math" panose="02040503050406030204" pitchFamily="18" charset="0"/>
                                <a:cs typeface="Calibri" panose="020F0502020204030204" pitchFamily="34" charset="0"/>
                              </a:rPr>
                            </m:ctrlPr>
                          </m:dPr>
                          <m:e>
                            <m:r>
                              <a:rPr lang="en-US" sz="1700" b="1" i="1">
                                <a:solidFill>
                                  <a:srgbClr val="C00000"/>
                                </a:solidFill>
                                <a:latin typeface="Cambria Math" panose="02040503050406030204" pitchFamily="18" charset="0"/>
                              </a:rPr>
                              <m:t>𝑩</m:t>
                            </m:r>
                            <m:r>
                              <a:rPr lang="en-US" sz="1700" b="1" i="1" smtClean="0">
                                <a:latin typeface="Cambria Math" panose="02040503050406030204" pitchFamily="18" charset="0"/>
                                <a:cs typeface="Calibri" panose="020F0502020204030204" pitchFamily="34" charset="0"/>
                              </a:rPr>
                              <m:t>,</m:t>
                            </m:r>
                            <m:r>
                              <a:rPr lang="en-US" sz="1700" b="1" i="1" smtClean="0">
                                <a:solidFill>
                                  <a:srgbClr val="FF0066"/>
                                </a:solidFill>
                                <a:latin typeface="Cambria Math" panose="02040503050406030204" pitchFamily="18" charset="0"/>
                                <a:cs typeface="Calibri" panose="020F0502020204030204" pitchFamily="34" charset="0"/>
                              </a:rPr>
                              <m:t>𝑭</m:t>
                            </m:r>
                            <m:r>
                              <a:rPr lang="en-US" sz="1700" b="1" i="1" smtClean="0">
                                <a:latin typeface="Cambria Math" panose="02040503050406030204" pitchFamily="18" charset="0"/>
                                <a:cs typeface="Calibri" panose="020F0502020204030204" pitchFamily="34" charset="0"/>
                              </a:rPr>
                              <m:t> </m:t>
                            </m:r>
                          </m:e>
                        </m:d>
                      </m:e>
                    </m:d>
                  </m:oMath>
                </a14:m>
                <a:r>
                  <a:rPr lang="en-US" sz="1700" b="1" dirty="0">
                    <a:latin typeface="Calibri" panose="020F0502020204030204" pitchFamily="34" charset="0"/>
                    <a:cs typeface="Calibri" panose="020F0502020204030204" pitchFamily="34" charset="0"/>
                  </a:rPr>
                  <a:t>, since </a:t>
                </a:r>
                <a14:m>
                  <m:oMath xmlns:m="http://schemas.openxmlformats.org/officeDocument/2006/math">
                    <m:d>
                      <m:dPr>
                        <m:ctrlPr>
                          <a:rPr lang="en-US" sz="1700" b="1" i="1">
                            <a:latin typeface="Cambria Math" panose="02040503050406030204" pitchFamily="18" charset="0"/>
                          </a:rPr>
                        </m:ctrlPr>
                      </m:dPr>
                      <m:e>
                        <m:r>
                          <a:rPr lang="en-US" sz="1700" b="1" i="1">
                            <a:solidFill>
                              <a:srgbClr val="7030A0"/>
                            </a:solidFill>
                            <a:latin typeface="Cambria Math" panose="02040503050406030204" pitchFamily="18" charset="0"/>
                          </a:rPr>
                          <m:t>𝑬</m:t>
                        </m:r>
                        <m:r>
                          <a:rPr lang="en-US" sz="1700" b="1" i="1">
                            <a:latin typeface="Cambria Math" panose="02040503050406030204" pitchFamily="18" charset="0"/>
                          </a:rPr>
                          <m:t>,</m:t>
                        </m:r>
                        <m:sSub>
                          <m:sSubPr>
                            <m:ctrlPr>
                              <a:rPr lang="en-US" sz="1700" b="1" i="1">
                                <a:solidFill>
                                  <a:schemeClr val="accent1"/>
                                </a:solidFill>
                                <a:latin typeface="Cambria Math" panose="02040503050406030204" pitchFamily="18" charset="0"/>
                              </a:rPr>
                            </m:ctrlPr>
                          </m:sSubPr>
                          <m:e>
                            <m:r>
                              <a:rPr lang="en-US" sz="1700" b="1" i="1">
                                <a:solidFill>
                                  <a:schemeClr val="accent1"/>
                                </a:solidFill>
                                <a:latin typeface="Cambria Math" panose="02040503050406030204" pitchFamily="18" charset="0"/>
                              </a:rPr>
                              <m:t>𝒓</m:t>
                            </m:r>
                          </m:e>
                          <m:sub>
                            <m:r>
                              <a:rPr lang="en-US" sz="1700" b="1" i="1">
                                <a:solidFill>
                                  <a:schemeClr val="accent1"/>
                                </a:solidFill>
                                <a:latin typeface="Cambria Math" panose="02040503050406030204" pitchFamily="18" charset="0"/>
                              </a:rPr>
                              <m:t>𝟑</m:t>
                            </m:r>
                          </m:sub>
                        </m:sSub>
                        <m:r>
                          <a:rPr lang="en-US" sz="1700" b="1" i="1">
                            <a:latin typeface="Cambria Math" panose="02040503050406030204" pitchFamily="18" charset="0"/>
                          </a:rPr>
                          <m:t>,</m:t>
                        </m:r>
                        <m:r>
                          <a:rPr lang="en-US" sz="1700" b="1" i="1">
                            <a:solidFill>
                              <a:schemeClr val="accent1">
                                <a:lumMod val="50000"/>
                              </a:schemeClr>
                            </a:solidFill>
                            <a:latin typeface="Cambria Math" panose="02040503050406030204" pitchFamily="18" charset="0"/>
                          </a:rPr>
                          <m:t>𝑨</m:t>
                        </m:r>
                      </m:e>
                    </m:d>
                  </m:oMath>
                </a14:m>
                <a:r>
                  <a:rPr lang="en-US" sz="1700" b="1" dirty="0">
                    <a:latin typeface="Calibri" panose="020F0502020204030204" pitchFamily="34" charset="0"/>
                    <a:cs typeface="Calibri" panose="020F0502020204030204" pitchFamily="34" charset="0"/>
                  </a:rPr>
                  <a:t>, </a:t>
                </a:r>
                <a14:m>
                  <m:oMath xmlns:m="http://schemas.openxmlformats.org/officeDocument/2006/math">
                    <m:d>
                      <m:dPr>
                        <m:ctrlPr>
                          <a:rPr lang="en-US" sz="1700" b="1" i="1">
                            <a:latin typeface="Cambria Math" panose="02040503050406030204" pitchFamily="18" charset="0"/>
                          </a:rPr>
                        </m:ctrlPr>
                      </m:dPr>
                      <m:e>
                        <m:r>
                          <a:rPr lang="en-US" sz="1700" b="1" i="1">
                            <a:solidFill>
                              <a:srgbClr val="7030A0"/>
                            </a:solidFill>
                            <a:latin typeface="Cambria Math" panose="02040503050406030204" pitchFamily="18" charset="0"/>
                          </a:rPr>
                          <m:t>𝑬</m:t>
                        </m:r>
                        <m:r>
                          <a:rPr lang="en-US" sz="1700" b="1" i="1">
                            <a:latin typeface="Cambria Math" panose="02040503050406030204" pitchFamily="18" charset="0"/>
                          </a:rPr>
                          <m:t>,</m:t>
                        </m:r>
                        <m:sSub>
                          <m:sSubPr>
                            <m:ctrlPr>
                              <a:rPr lang="en-US" sz="1700" b="1" i="1">
                                <a:solidFill>
                                  <a:schemeClr val="accent1"/>
                                </a:solidFill>
                                <a:latin typeface="Cambria Math" panose="02040503050406030204" pitchFamily="18" charset="0"/>
                              </a:rPr>
                            </m:ctrlPr>
                          </m:sSubPr>
                          <m:e>
                            <m:r>
                              <a:rPr lang="en-US" sz="1700" b="1" i="1">
                                <a:solidFill>
                                  <a:schemeClr val="accent1"/>
                                </a:solidFill>
                                <a:latin typeface="Cambria Math" panose="02040503050406030204" pitchFamily="18" charset="0"/>
                              </a:rPr>
                              <m:t>𝒓</m:t>
                            </m:r>
                          </m:e>
                          <m:sub>
                            <m:r>
                              <a:rPr lang="en-US" sz="1700" b="1" i="1">
                                <a:solidFill>
                                  <a:schemeClr val="accent1"/>
                                </a:solidFill>
                                <a:latin typeface="Cambria Math" panose="02040503050406030204" pitchFamily="18" charset="0"/>
                              </a:rPr>
                              <m:t>𝟑</m:t>
                            </m:r>
                          </m:sub>
                        </m:sSub>
                        <m:r>
                          <a:rPr lang="en-US" sz="1700" b="1" i="1">
                            <a:latin typeface="Cambria Math" panose="02040503050406030204" pitchFamily="18" charset="0"/>
                          </a:rPr>
                          <m:t>,</m:t>
                        </m:r>
                        <m:r>
                          <a:rPr lang="en-US" sz="1700" b="1" i="1" smtClean="0">
                            <a:solidFill>
                              <a:schemeClr val="accent4">
                                <a:lumMod val="50000"/>
                              </a:schemeClr>
                            </a:solidFill>
                            <a:latin typeface="Cambria Math" panose="02040503050406030204" pitchFamily="18" charset="0"/>
                          </a:rPr>
                          <m:t>𝑪</m:t>
                        </m:r>
                      </m:e>
                    </m:d>
                  </m:oMath>
                </a14:m>
                <a:r>
                  <a:rPr lang="en-US" sz="1700" b="1" dirty="0">
                    <a:latin typeface="Calibri" panose="020F0502020204030204" pitchFamily="34" charset="0"/>
                    <a:cs typeface="Calibri" panose="020F0502020204030204" pitchFamily="34" charset="0"/>
                  </a:rPr>
                  <a:t> belong to </a:t>
                </a:r>
                <a:r>
                  <a:rPr lang="en-US" sz="1700" b="1" dirty="0">
                    <a:solidFill>
                      <a:srgbClr val="C00000"/>
                    </a:solidFill>
                    <a:latin typeface="Calibri" panose="020F0502020204030204" pitchFamily="34" charset="0"/>
                    <a:cs typeface="Calibri" panose="020F0502020204030204" pitchFamily="34" charset="0"/>
                  </a:rPr>
                  <a:t>training message edges &amp;</a:t>
                </a:r>
                <a:r>
                  <a:rPr lang="en-US" sz="1700" dirty="0">
                    <a:latin typeface="Calibri" panose="020F0502020204030204" pitchFamily="34" charset="0"/>
                    <a:cs typeface="Calibri" panose="020F0502020204030204" pitchFamily="34" charset="0"/>
                  </a:rPr>
                  <a:t> </a:t>
                </a:r>
                <a:r>
                  <a:rPr lang="en-US" sz="1700" b="1" dirty="0">
                    <a:solidFill>
                      <a:schemeClr val="accent5"/>
                    </a:solidFill>
                    <a:latin typeface="Calibri" panose="020F0502020204030204" pitchFamily="34" charset="0"/>
                    <a:cs typeface="Calibri" panose="020F0502020204030204" pitchFamily="34" charset="0"/>
                  </a:rPr>
                  <a:t>training supervision edges</a:t>
                </a:r>
                <a:endParaRPr lang="en-US" sz="1700" b="1" dirty="0">
                  <a:latin typeface="Calibri" panose="020F0502020204030204" pitchFamily="34" charset="0"/>
                  <a:cs typeface="Calibri" panose="020F0502020204030204" pitchFamily="34" charset="0"/>
                </a:endParaRPr>
              </a:p>
              <a:p>
                <a:pPr marL="457200" indent="-457200">
                  <a:buFont typeface="+mj-lt"/>
                  <a:buAutoNum type="arabicPeriod" startAt="3"/>
                </a:pPr>
                <a:r>
                  <a:rPr lang="en-US" sz="1700" b="1" dirty="0">
                    <a:latin typeface="Calibri" panose="020F0502020204030204" pitchFamily="34" charset="0"/>
                    <a:cs typeface="Calibri" panose="020F0502020204030204" pitchFamily="34" charset="0"/>
                  </a:rPr>
                  <a:t>Obtain the ranking </a:t>
                </a:r>
                <a14:m>
                  <m:oMath xmlns:m="http://schemas.openxmlformats.org/officeDocument/2006/math">
                    <m:r>
                      <a:rPr lang="en-US" sz="1700" b="1" i="1" smtClean="0">
                        <a:latin typeface="Cambria Math" panose="02040503050406030204" pitchFamily="18" charset="0"/>
                        <a:cs typeface="Calibri" panose="020F0502020204030204" pitchFamily="34" charset="0"/>
                      </a:rPr>
                      <m:t>𝑹𝑲</m:t>
                    </m:r>
                  </m:oMath>
                </a14:m>
                <a:r>
                  <a:rPr lang="en-US" sz="1700" b="1" dirty="0">
                    <a:latin typeface="Calibri" panose="020F0502020204030204" pitchFamily="34" charset="0"/>
                    <a:cs typeface="Calibri" panose="020F0502020204030204" pitchFamily="34" charset="0"/>
                  </a:rPr>
                  <a:t> of</a:t>
                </a:r>
                <a14:m>
                  <m:oMath xmlns:m="http://schemas.openxmlformats.org/officeDocument/2006/math">
                    <m:d>
                      <m:dPr>
                        <m:ctrlPr>
                          <a:rPr lang="en-US" sz="1700" b="1" i="1">
                            <a:latin typeface="Cambria Math" panose="02040503050406030204" pitchFamily="18" charset="0"/>
                          </a:rPr>
                        </m:ctrlPr>
                      </m:dPr>
                      <m:e>
                        <m:r>
                          <a:rPr lang="en-US" sz="1700" b="1" i="1">
                            <a:solidFill>
                              <a:srgbClr val="7030A0"/>
                            </a:solidFill>
                            <a:latin typeface="Cambria Math" panose="02040503050406030204" pitchFamily="18" charset="0"/>
                          </a:rPr>
                          <m:t>𝑬</m:t>
                        </m:r>
                        <m:r>
                          <a:rPr lang="en-US" sz="1700" b="1" i="1">
                            <a:latin typeface="Cambria Math" panose="02040503050406030204" pitchFamily="18" charset="0"/>
                          </a:rPr>
                          <m:t>,</m:t>
                        </m:r>
                        <m:sSub>
                          <m:sSubPr>
                            <m:ctrlPr>
                              <a:rPr lang="en-US" sz="1700" b="1" i="1">
                                <a:solidFill>
                                  <a:schemeClr val="accent1"/>
                                </a:solidFill>
                                <a:latin typeface="Cambria Math" panose="02040503050406030204" pitchFamily="18" charset="0"/>
                              </a:rPr>
                            </m:ctrlPr>
                          </m:sSubPr>
                          <m:e>
                            <m:r>
                              <a:rPr lang="en-US" sz="1700" b="1" i="1">
                                <a:solidFill>
                                  <a:schemeClr val="accent1"/>
                                </a:solidFill>
                                <a:latin typeface="Cambria Math" panose="02040503050406030204" pitchFamily="18" charset="0"/>
                              </a:rPr>
                              <m:t>𝒓</m:t>
                            </m:r>
                          </m:e>
                          <m:sub>
                            <m:r>
                              <a:rPr lang="en-US" sz="1700" b="1" i="1">
                                <a:solidFill>
                                  <a:schemeClr val="accent1"/>
                                </a:solidFill>
                                <a:latin typeface="Cambria Math" panose="02040503050406030204" pitchFamily="18" charset="0"/>
                              </a:rPr>
                              <m:t>𝟑</m:t>
                            </m:r>
                          </m:sub>
                        </m:sSub>
                        <m:r>
                          <a:rPr lang="en-US" sz="1700" b="1" i="1">
                            <a:latin typeface="Cambria Math" panose="02040503050406030204" pitchFamily="18" charset="0"/>
                          </a:rPr>
                          <m:t>,</m:t>
                        </m:r>
                        <m:r>
                          <a:rPr lang="en-US" sz="1700" b="1" i="1">
                            <a:solidFill>
                              <a:srgbClr val="0070C0"/>
                            </a:solidFill>
                            <a:latin typeface="Cambria Math" panose="02040503050406030204" pitchFamily="18" charset="0"/>
                          </a:rPr>
                          <m:t>𝑫</m:t>
                        </m:r>
                      </m:e>
                    </m:d>
                  </m:oMath>
                </a14:m>
                <a:r>
                  <a:rPr lang="en-US" sz="1700" b="1" dirty="0">
                    <a:latin typeface="Calibri" panose="020F0502020204030204" pitchFamily="34" charset="0"/>
                    <a:cs typeface="Calibri" panose="020F0502020204030204" pitchFamily="34" charset="0"/>
                  </a:rPr>
                  <a:t>.</a:t>
                </a:r>
              </a:p>
              <a:p>
                <a:pPr marL="457200" indent="-457200">
                  <a:buFont typeface="+mj-lt"/>
                  <a:buAutoNum type="arabicPeriod" startAt="3"/>
                </a:pPr>
                <a:r>
                  <a:rPr lang="en-US" sz="1700" b="1" dirty="0">
                    <a:latin typeface="Calibri" panose="020F0502020204030204" pitchFamily="34" charset="0"/>
                    <a:cs typeface="Calibri" panose="020F0502020204030204" pitchFamily="34" charset="0"/>
                  </a:rPr>
                  <a:t>Calculate metrics</a:t>
                </a:r>
              </a:p>
              <a:p>
                <a:pPr marL="914400" lvl="1" indent="-457200">
                  <a:buFont typeface="+mj-lt"/>
                  <a:buAutoNum type="arabicPeriod"/>
                </a:pPr>
                <a:r>
                  <a:rPr lang="en-US" sz="1700" b="1" dirty="0">
                    <a:latin typeface="Calibri" panose="020F0502020204030204" pitchFamily="34" charset="0"/>
                    <a:cs typeface="Calibri" panose="020F0502020204030204" pitchFamily="34" charset="0"/>
                  </a:rPr>
                  <a:t>Hits@</a:t>
                </a:r>
                <a14:m>
                  <m:oMath xmlns:m="http://schemas.openxmlformats.org/officeDocument/2006/math">
                    <m:r>
                      <a:rPr lang="en-US" sz="1700" b="1" i="1" smtClean="0">
                        <a:latin typeface="Cambria Math" panose="02040503050406030204" pitchFamily="18" charset="0"/>
                        <a:cs typeface="Calibri" panose="020F0502020204030204" pitchFamily="34" charset="0"/>
                      </a:rPr>
                      <m:t>𝒌</m:t>
                    </m:r>
                  </m:oMath>
                </a14:m>
                <a:r>
                  <a:rPr lang="en-US" sz="1700" b="1" dirty="0">
                    <a:latin typeface="Calibri" panose="020F0502020204030204" pitchFamily="34" charset="0"/>
                    <a:cs typeface="Calibri" panose="020F0502020204030204" pitchFamily="34" charset="0"/>
                  </a:rPr>
                  <a:t>: </a:t>
                </a:r>
                <a14:m>
                  <m:oMath xmlns:m="http://schemas.openxmlformats.org/officeDocument/2006/math">
                    <m:r>
                      <a:rPr lang="en-US" sz="1700" b="1" i="1" smtClean="0">
                        <a:latin typeface="Cambria Math" panose="02040503050406030204" pitchFamily="18" charset="0"/>
                        <a:cs typeface="Calibri" panose="020F0502020204030204" pitchFamily="34" charset="0"/>
                      </a:rPr>
                      <m:t>𝟏</m:t>
                    </m:r>
                    <m:r>
                      <a:rPr lang="en-US" sz="1700" b="1" i="1" smtClean="0">
                        <a:latin typeface="Cambria Math" panose="02040503050406030204" pitchFamily="18" charset="0"/>
                        <a:cs typeface="Calibri" panose="020F0502020204030204" pitchFamily="34" charset="0"/>
                      </a:rPr>
                      <m:t> </m:t>
                    </m:r>
                    <m:d>
                      <m:dPr>
                        <m:begChr m:val="["/>
                        <m:endChr m:val="]"/>
                        <m:ctrlPr>
                          <a:rPr lang="en-US" sz="1700" b="1" i="1" smtClean="0">
                            <a:latin typeface="Cambria Math" panose="02040503050406030204" pitchFamily="18" charset="0"/>
                            <a:cs typeface="Calibri" panose="020F0502020204030204" pitchFamily="34" charset="0"/>
                          </a:rPr>
                        </m:ctrlPr>
                      </m:dPr>
                      <m:e>
                        <m:r>
                          <a:rPr lang="en-US" sz="1700" b="1" i="1" smtClean="0">
                            <a:latin typeface="Cambria Math" panose="02040503050406030204" pitchFamily="18" charset="0"/>
                            <a:cs typeface="Calibri" panose="020F0502020204030204" pitchFamily="34" charset="0"/>
                          </a:rPr>
                          <m:t>𝑹𝑲</m:t>
                        </m:r>
                        <m:r>
                          <a:rPr lang="en-US" sz="1700" b="1" i="1" smtClean="0">
                            <a:latin typeface="Cambria Math" panose="02040503050406030204" pitchFamily="18" charset="0"/>
                            <a:cs typeface="Calibri" panose="020F0502020204030204" pitchFamily="34" charset="0"/>
                          </a:rPr>
                          <m:t>≤</m:t>
                        </m:r>
                        <m:r>
                          <a:rPr lang="en-US" sz="1700" b="1" i="1" smtClean="0">
                            <a:latin typeface="Cambria Math" panose="02040503050406030204" pitchFamily="18" charset="0"/>
                            <a:cs typeface="Calibri" panose="020F0502020204030204" pitchFamily="34" charset="0"/>
                          </a:rPr>
                          <m:t>𝒌</m:t>
                        </m:r>
                      </m:e>
                    </m:d>
                    <m:r>
                      <a:rPr lang="en-US" sz="1700" b="1" i="0" smtClean="0">
                        <a:latin typeface="Cambria Math" panose="02040503050406030204" pitchFamily="18" charset="0"/>
                        <a:cs typeface="Calibri" panose="020F0502020204030204" pitchFamily="34" charset="0"/>
                      </a:rPr>
                      <m:t>.</m:t>
                    </m:r>
                  </m:oMath>
                </a14:m>
                <a:r>
                  <a:rPr lang="en-US" sz="1700" b="1" dirty="0">
                    <a:latin typeface="Calibri" panose="020F0502020204030204" pitchFamily="34" charset="0"/>
                    <a:cs typeface="Calibri" panose="020F0502020204030204" pitchFamily="34" charset="0"/>
                  </a:rPr>
                  <a:t> Higher is better</a:t>
                </a:r>
              </a:p>
              <a:p>
                <a:pPr marL="914400" lvl="1" indent="-457200">
                  <a:buFont typeface="+mj-lt"/>
                  <a:buAutoNum type="arabicPeriod"/>
                </a:pPr>
                <a:r>
                  <a:rPr lang="en-US" sz="1700" b="1" dirty="0">
                    <a:latin typeface="Calibri" panose="020F0502020204030204" pitchFamily="34" charset="0"/>
                    <a:cs typeface="Calibri" panose="020F0502020204030204" pitchFamily="34" charset="0"/>
                  </a:rPr>
                  <a:t>Reciprocal Rank: </a:t>
                </a:r>
                <a14:m>
                  <m:oMath xmlns:m="http://schemas.openxmlformats.org/officeDocument/2006/math">
                    <m:f>
                      <m:fPr>
                        <m:ctrlPr>
                          <a:rPr lang="en-US" sz="1700" b="1" i="1" smtClean="0">
                            <a:latin typeface="Cambria Math" panose="02040503050406030204" pitchFamily="18" charset="0"/>
                            <a:cs typeface="Calibri" panose="020F0502020204030204" pitchFamily="34" charset="0"/>
                          </a:rPr>
                        </m:ctrlPr>
                      </m:fPr>
                      <m:num>
                        <m:r>
                          <a:rPr lang="en-US" sz="1700" b="1" i="1" smtClean="0">
                            <a:latin typeface="Cambria Math" panose="02040503050406030204" pitchFamily="18" charset="0"/>
                            <a:cs typeface="Calibri" panose="020F0502020204030204" pitchFamily="34" charset="0"/>
                          </a:rPr>
                          <m:t>𝟏</m:t>
                        </m:r>
                      </m:num>
                      <m:den>
                        <m:r>
                          <a:rPr lang="en-US" sz="1700" b="1" i="1" smtClean="0">
                            <a:latin typeface="Cambria Math" panose="02040503050406030204" pitchFamily="18" charset="0"/>
                            <a:cs typeface="Calibri" panose="020F0502020204030204" pitchFamily="34" charset="0"/>
                          </a:rPr>
                          <m:t>𝑹𝑲</m:t>
                        </m:r>
                      </m:den>
                    </m:f>
                    <m:r>
                      <a:rPr lang="en-US" sz="1700" b="1" i="0" smtClean="0">
                        <a:latin typeface="Cambria Math" panose="02040503050406030204" pitchFamily="18" charset="0"/>
                        <a:cs typeface="Calibri" panose="020F0502020204030204" pitchFamily="34" charset="0"/>
                      </a:rPr>
                      <m:t>.</m:t>
                    </m:r>
                  </m:oMath>
                </a14:m>
                <a:r>
                  <a:rPr lang="en-US" sz="1700" b="1" dirty="0">
                    <a:latin typeface="Calibri" panose="020F0502020204030204" pitchFamily="34" charset="0"/>
                    <a:cs typeface="Calibri" panose="020F0502020204030204" pitchFamily="34" charset="0"/>
                  </a:rPr>
                  <a:t> Higher is better</a:t>
                </a:r>
              </a:p>
              <a:p>
                <a:pPr marL="457200" indent="-457200">
                  <a:buFont typeface="+mj-lt"/>
                  <a:buAutoNum type="arabicPeriod" startAt="3"/>
                </a:pPr>
                <a:endParaRPr lang="en-US" sz="1700" b="1" dirty="0">
                  <a:latin typeface="Calibri" panose="020F0502020204030204" pitchFamily="34" charset="0"/>
                  <a:cs typeface="Calibri" panose="020F0502020204030204" pitchFamily="34" charset="0"/>
                </a:endParaRPr>
              </a:p>
            </p:txBody>
          </p:sp>
        </mc:Choice>
        <mc:Fallback xmlns="">
          <p:sp>
            <p:nvSpPr>
              <p:cNvPr id="61" name="TextBox 60">
                <a:extLst>
                  <a:ext uri="{FF2B5EF4-FFF2-40B4-BE49-F238E27FC236}">
                    <a16:creationId xmlns:a16="http://schemas.microsoft.com/office/drawing/2014/main" id="{4FBAED1B-83EC-4642-8911-653DE3A5C7A6}"/>
                  </a:ext>
                </a:extLst>
              </p:cNvPr>
              <p:cNvSpPr txBox="1">
                <a:spLocks noRot="1" noChangeAspect="1" noMove="1" noResize="1" noEditPoints="1" noAdjustHandles="1" noChangeArrowheads="1" noChangeShapeType="1" noTextEdit="1"/>
              </p:cNvSpPr>
              <p:nvPr/>
            </p:nvSpPr>
            <p:spPr>
              <a:xfrm>
                <a:off x="865599" y="4744261"/>
                <a:ext cx="9019442" cy="2300245"/>
              </a:xfrm>
              <a:prstGeom prst="rect">
                <a:avLst/>
              </a:prstGeom>
              <a:blipFill>
                <a:blip r:embed="rId13"/>
                <a:stretch>
                  <a:fillRect l="-473" t="-794"/>
                </a:stretch>
              </a:blipFill>
            </p:spPr>
            <p:txBody>
              <a:bodyPr/>
              <a:lstStyle/>
              <a:p>
                <a:r>
                  <a:rPr lang="en-US">
                    <a:noFill/>
                  </a:rPr>
                  <a:t> </a:t>
                </a:r>
              </a:p>
            </p:txBody>
          </p:sp>
        </mc:Fallback>
      </mc:AlternateContent>
    </p:spTree>
    <p:extLst>
      <p:ext uri="{BB962C8B-B14F-4D97-AF65-F5344CB8AC3E}">
        <p14:creationId xmlns:p14="http://schemas.microsoft.com/office/powerpoint/2010/main" val="42417667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7C02C-919E-7B83-CA36-7568EDA874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588826-29BD-6719-03C0-0F3BAE32209D}"/>
              </a:ext>
            </a:extLst>
          </p:cNvPr>
          <p:cNvSpPr>
            <a:spLocks noGrp="1"/>
          </p:cNvSpPr>
          <p:nvPr>
            <p:ph type="title"/>
          </p:nvPr>
        </p:nvSpPr>
        <p:spPr/>
        <p:txBody>
          <a:bodyPr/>
          <a:lstStyle/>
          <a:p>
            <a:r>
              <a:rPr lang="en-US" dirty="0"/>
              <a:t>RGCN for Link Prediction (6)</a:t>
            </a:r>
          </a:p>
        </p:txBody>
      </p:sp>
      <p:sp>
        <p:nvSpPr>
          <p:cNvPr id="3" name="Content Placeholder 2">
            <a:extLst>
              <a:ext uri="{FF2B5EF4-FFF2-40B4-BE49-F238E27FC236}">
                <a16:creationId xmlns:a16="http://schemas.microsoft.com/office/drawing/2014/main" id="{28DDE428-4D6C-6989-0A85-C57FBD1C8429}"/>
              </a:ext>
            </a:extLst>
          </p:cNvPr>
          <p:cNvSpPr>
            <a:spLocks noGrp="1"/>
          </p:cNvSpPr>
          <p:nvPr>
            <p:ph idx="1"/>
          </p:nvPr>
        </p:nvSpPr>
        <p:spPr>
          <a:xfrm>
            <a:off x="431424" y="1193794"/>
            <a:ext cx="8686800" cy="1188248"/>
          </a:xfrm>
        </p:spPr>
        <p:txBody>
          <a:bodyPr vert="horz" lIns="54864" tIns="91440" rIns="91440" bIns="45720" rtlCol="0" anchor="t">
            <a:normAutofit/>
          </a:bodyPr>
          <a:lstStyle/>
          <a:p>
            <a:pPr marL="438785"/>
            <a:r>
              <a:rPr lang="en-US" b="1" dirty="0">
                <a:solidFill>
                  <a:srgbClr val="00B050"/>
                </a:solidFill>
                <a:latin typeface="Calibri"/>
                <a:cs typeface="Calibri"/>
              </a:rPr>
              <a:t>Evaluation:</a:t>
            </a:r>
            <a:endParaRPr lang="en-US" dirty="0">
              <a:solidFill>
                <a:srgbClr val="000000"/>
              </a:solidFill>
            </a:endParaRPr>
          </a:p>
          <a:p>
            <a:pPr lvl="1">
              <a:buClr>
                <a:srgbClr val="60B5CC"/>
              </a:buClr>
            </a:pPr>
            <a:r>
              <a:rPr lang="en-US" b="1" dirty="0">
                <a:latin typeface="Calibri"/>
                <a:cs typeface="Calibri"/>
              </a:rPr>
              <a:t>Validation time as an example, same at the test time</a:t>
            </a:r>
            <a:endParaRPr lang="en-US" dirty="0"/>
          </a:p>
          <a:p>
            <a:pPr lvl="1"/>
            <a:endParaRPr lang="en-US" b="1" dirty="0"/>
          </a:p>
          <a:p>
            <a:pPr lvl="1"/>
            <a:endParaRPr lang="en-US" b="1" dirty="0"/>
          </a:p>
          <a:p>
            <a:pPr lvl="1"/>
            <a:endParaRPr lang="en-US" b="1" dirty="0"/>
          </a:p>
        </p:txBody>
      </p:sp>
      <p:sp>
        <p:nvSpPr>
          <p:cNvPr id="4" name="Date Placeholder 3">
            <a:extLst>
              <a:ext uri="{FF2B5EF4-FFF2-40B4-BE49-F238E27FC236}">
                <a16:creationId xmlns:a16="http://schemas.microsoft.com/office/drawing/2014/main" id="{86B34BA9-58B6-6ACF-E7D5-56A3DE839D88}"/>
              </a:ext>
            </a:extLst>
          </p:cNvPr>
          <p:cNvSpPr>
            <a:spLocks noGrp="1"/>
          </p:cNvSpPr>
          <p:nvPr>
            <p:ph type="dt" sz="half" idx="10"/>
          </p:nvPr>
        </p:nvSpPr>
        <p:spPr/>
        <p:txBody>
          <a:bodyPr/>
          <a:lstStyle/>
          <a:p>
            <a:fld id="{A9ED9DB3-BE2D-5248-A771-13CAAF4BACE9}" type="datetime1">
              <a:rPr lang="en-US" smtClean="0"/>
              <a:t>10/22/24</a:t>
            </a:fld>
            <a:endParaRPr lang="en-US"/>
          </a:p>
        </p:txBody>
      </p:sp>
      <p:sp>
        <p:nvSpPr>
          <p:cNvPr id="5" name="Footer Placeholder 4">
            <a:extLst>
              <a:ext uri="{FF2B5EF4-FFF2-40B4-BE49-F238E27FC236}">
                <a16:creationId xmlns:a16="http://schemas.microsoft.com/office/drawing/2014/main" id="{52AC812C-E0AA-5FA9-7F2A-03A3264578C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347A789-B191-BC97-4FA6-DFB4C0F0EBA4}"/>
              </a:ext>
            </a:extLst>
          </p:cNvPr>
          <p:cNvSpPr>
            <a:spLocks noGrp="1"/>
          </p:cNvSpPr>
          <p:nvPr>
            <p:ph type="sldNum" sz="quarter" idx="12"/>
          </p:nvPr>
        </p:nvSpPr>
        <p:spPr/>
        <p:txBody>
          <a:bodyPr/>
          <a:lstStyle/>
          <a:p>
            <a:fld id="{19B12225-5612-419B-A8D5-4B8EEE4C217E}" type="slidenum">
              <a:rPr lang="en-US" smtClean="0"/>
              <a:pPr/>
              <a:t>41</a:t>
            </a:fld>
            <a:endParaRPr lang="en-US"/>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5128581B-3696-F50A-A530-2F71BED13140}"/>
                  </a:ext>
                </a:extLst>
              </p:cNvPr>
              <p:cNvSpPr txBox="1"/>
              <p:nvPr/>
            </p:nvSpPr>
            <p:spPr>
              <a:xfrm>
                <a:off x="3957286" y="2873792"/>
                <a:ext cx="2163356" cy="1714124"/>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sSub>
                        <m:sSubPr>
                          <m:ctrlPr>
                            <a:rPr lang="en-US" sz="2000" b="1" i="1" smtClean="0">
                              <a:latin typeface="Cambria Math" panose="02040503050406030204" pitchFamily="18" charset="0"/>
                            </a:rPr>
                          </m:ctrlPr>
                        </m:sSubPr>
                        <m:e>
                          <m:r>
                            <a:rPr lang="en-US" sz="2000" b="1" i="1" smtClean="0">
                              <a:latin typeface="Cambria Math" panose="02040503050406030204" pitchFamily="18" charset="0"/>
                            </a:rPr>
                            <m:t>𝒇</m:t>
                          </m:r>
                        </m:e>
                        <m:sub>
                          <m:sSub>
                            <m:sSubPr>
                              <m:ctrlPr>
                                <a:rPr lang="en-US" sz="2000" b="1" i="1" smtClean="0">
                                  <a:latin typeface="Cambria Math" panose="02040503050406030204" pitchFamily="18" charset="0"/>
                                </a:rPr>
                              </m:ctrlPr>
                            </m:sSubPr>
                            <m:e>
                              <m:r>
                                <a:rPr lang="en-US" sz="2000" b="1" i="1" smtClean="0">
                                  <a:latin typeface="Cambria Math" panose="02040503050406030204" pitchFamily="18" charset="0"/>
                                </a:rPr>
                                <m:t>𝒓</m:t>
                              </m:r>
                            </m:e>
                            <m:sub>
                              <m:r>
                                <a:rPr lang="en-US" sz="2000" b="1" i="1" smtClean="0">
                                  <a:latin typeface="Cambria Math" panose="02040503050406030204" pitchFamily="18" charset="0"/>
                                </a:rPr>
                                <m:t>𝟑</m:t>
                              </m:r>
                            </m:sub>
                          </m:sSub>
                        </m:sub>
                      </m:sSub>
                      <m:d>
                        <m:dPr>
                          <m:ctrlPr>
                            <a:rPr lang="en-US" sz="2000" b="1" i="1" smtClean="0">
                              <a:latin typeface="Cambria Math" panose="02040503050406030204" pitchFamily="18" charset="0"/>
                            </a:rPr>
                          </m:ctrlPr>
                        </m:dPr>
                        <m:e>
                          <m:r>
                            <a:rPr lang="en-US" sz="2000" b="1" i="1">
                              <a:solidFill>
                                <a:srgbClr val="7030A0"/>
                              </a:solidFill>
                              <a:latin typeface="Cambria Math" panose="02040503050406030204" pitchFamily="18" charset="0"/>
                            </a:rPr>
                            <m:t>𝑬</m:t>
                          </m:r>
                          <m:r>
                            <a:rPr lang="en-US" sz="2000" b="1" i="1">
                              <a:latin typeface="Cambria Math" panose="02040503050406030204" pitchFamily="18" charset="0"/>
                            </a:rPr>
                            <m:t>,</m:t>
                          </m:r>
                          <m:sSub>
                            <m:sSubPr>
                              <m:ctrlPr>
                                <a:rPr lang="en-US" sz="2000" b="1" i="1">
                                  <a:solidFill>
                                    <a:schemeClr val="accent1"/>
                                  </a:solidFill>
                                  <a:latin typeface="Cambria Math" panose="02040503050406030204" pitchFamily="18" charset="0"/>
                                </a:rPr>
                              </m:ctrlPr>
                            </m:sSubPr>
                            <m:e>
                              <m:r>
                                <a:rPr lang="en-US" sz="2000" b="1" i="1">
                                  <a:solidFill>
                                    <a:schemeClr val="accent1"/>
                                  </a:solidFill>
                                  <a:latin typeface="Cambria Math" panose="02040503050406030204" pitchFamily="18" charset="0"/>
                                </a:rPr>
                                <m:t>𝒓</m:t>
                              </m:r>
                            </m:e>
                            <m:sub>
                              <m:r>
                                <a:rPr lang="en-US" sz="2000" b="1" i="1">
                                  <a:solidFill>
                                    <a:schemeClr val="accent1"/>
                                  </a:solidFill>
                                  <a:latin typeface="Cambria Math" panose="02040503050406030204" pitchFamily="18" charset="0"/>
                                </a:rPr>
                                <m:t>𝟑</m:t>
                              </m:r>
                            </m:sub>
                          </m:sSub>
                          <m:r>
                            <a:rPr lang="en-US" sz="2000" b="1" i="1">
                              <a:latin typeface="Cambria Math" panose="02040503050406030204" pitchFamily="18" charset="0"/>
                            </a:rPr>
                            <m:t>,</m:t>
                          </m:r>
                          <m:r>
                            <a:rPr lang="en-US" sz="2000" b="1" i="1">
                              <a:solidFill>
                                <a:srgbClr val="0070C0"/>
                              </a:solidFill>
                              <a:latin typeface="Cambria Math" panose="02040503050406030204" pitchFamily="18" charset="0"/>
                            </a:rPr>
                            <m:t>𝑫</m:t>
                          </m:r>
                        </m:e>
                      </m:d>
                    </m:oMath>
                  </m:oMathPara>
                </a14:m>
                <a:endParaRPr lang="en-US" sz="2000" b="1" dirty="0">
                  <a:solidFill>
                    <a:srgbClr val="008000"/>
                  </a:solidFill>
                  <a:latin typeface="Calibri" panose="020F0502020204030204" pitchFamily="34" charset="0"/>
                  <a:cs typeface="Calibri" panose="020F0502020204030204" pitchFamily="34" charset="0"/>
                </a:endParaRPr>
              </a:p>
              <a:p>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𝒇</m:t>
                          </m:r>
                        </m:e>
                        <m:sub>
                          <m:sSub>
                            <m:sSubPr>
                              <m:ctrlPr>
                                <a:rPr lang="en-US" sz="2000" b="1" i="1">
                                  <a:latin typeface="Cambria Math" panose="02040503050406030204" pitchFamily="18" charset="0"/>
                                </a:rPr>
                              </m:ctrlPr>
                            </m:sSubPr>
                            <m:e>
                              <m:r>
                                <a:rPr lang="en-US" sz="2000" b="1" i="1">
                                  <a:latin typeface="Cambria Math" panose="02040503050406030204" pitchFamily="18" charset="0"/>
                                </a:rPr>
                                <m:t>𝒓</m:t>
                              </m:r>
                            </m:e>
                            <m:sub>
                              <m:r>
                                <a:rPr lang="en-US" sz="2000" b="1" i="1">
                                  <a:latin typeface="Cambria Math" panose="02040503050406030204" pitchFamily="18" charset="0"/>
                                </a:rPr>
                                <m:t>𝟑</m:t>
                              </m:r>
                            </m:sub>
                          </m:sSub>
                        </m:sub>
                      </m:sSub>
                      <m:d>
                        <m:dPr>
                          <m:ctrlPr>
                            <a:rPr lang="en-US" sz="2000" b="1" i="1">
                              <a:latin typeface="Cambria Math" panose="02040503050406030204" pitchFamily="18" charset="0"/>
                            </a:rPr>
                          </m:ctrlPr>
                        </m:dPr>
                        <m:e>
                          <m:r>
                            <a:rPr lang="en-US" sz="2000" b="1" i="1">
                              <a:solidFill>
                                <a:srgbClr val="7030A0"/>
                              </a:solidFill>
                              <a:latin typeface="Cambria Math" panose="02040503050406030204" pitchFamily="18" charset="0"/>
                            </a:rPr>
                            <m:t>𝑬</m:t>
                          </m:r>
                          <m:r>
                            <a:rPr lang="en-US" sz="2000" b="1" i="1">
                              <a:latin typeface="Cambria Math" panose="02040503050406030204" pitchFamily="18" charset="0"/>
                            </a:rPr>
                            <m:t>,</m:t>
                          </m:r>
                          <m:sSub>
                            <m:sSubPr>
                              <m:ctrlPr>
                                <a:rPr lang="en-US" sz="2000" b="1" i="1">
                                  <a:solidFill>
                                    <a:schemeClr val="accent1"/>
                                  </a:solidFill>
                                  <a:latin typeface="Cambria Math" panose="02040503050406030204" pitchFamily="18" charset="0"/>
                                </a:rPr>
                              </m:ctrlPr>
                            </m:sSubPr>
                            <m:e>
                              <m:r>
                                <a:rPr lang="en-US" sz="2000" b="1" i="1">
                                  <a:solidFill>
                                    <a:schemeClr val="accent1"/>
                                  </a:solidFill>
                                  <a:latin typeface="Cambria Math" panose="02040503050406030204" pitchFamily="18" charset="0"/>
                                </a:rPr>
                                <m:t>𝒓</m:t>
                              </m:r>
                            </m:e>
                            <m:sub>
                              <m:r>
                                <a:rPr lang="en-US" sz="2000" b="1" i="1">
                                  <a:solidFill>
                                    <a:schemeClr val="accent1"/>
                                  </a:solidFill>
                                  <a:latin typeface="Cambria Math" panose="02040503050406030204" pitchFamily="18" charset="0"/>
                                </a:rPr>
                                <m:t>𝟑</m:t>
                              </m:r>
                            </m:sub>
                          </m:sSub>
                          <m:r>
                            <a:rPr lang="en-US" sz="2000" b="1" i="1">
                              <a:latin typeface="Cambria Math" panose="02040503050406030204" pitchFamily="18" charset="0"/>
                            </a:rPr>
                            <m:t>,</m:t>
                          </m:r>
                          <m:r>
                            <a:rPr lang="en-US" sz="2000" b="1" i="1">
                              <a:solidFill>
                                <a:srgbClr val="C00000"/>
                              </a:solidFill>
                              <a:latin typeface="Cambria Math" panose="02040503050406030204" pitchFamily="18" charset="0"/>
                            </a:rPr>
                            <m:t>𝑩</m:t>
                          </m:r>
                        </m:e>
                      </m:d>
                    </m:oMath>
                  </m:oMathPara>
                </a14:m>
                <a:endParaRPr lang="en-US" sz="2000" b="1" dirty="0">
                  <a:latin typeface="Calibri" panose="020F0502020204030204" pitchFamily="34" charset="0"/>
                  <a:cs typeface="Calibri" panose="020F0502020204030204" pitchFamily="34" charset="0"/>
                </a:endParaRPr>
              </a:p>
              <a:p>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𝒇</m:t>
                          </m:r>
                        </m:e>
                        <m:sub>
                          <m:sSub>
                            <m:sSubPr>
                              <m:ctrlPr>
                                <a:rPr lang="en-US" sz="2000" b="1" i="1">
                                  <a:latin typeface="Cambria Math" panose="02040503050406030204" pitchFamily="18" charset="0"/>
                                </a:rPr>
                              </m:ctrlPr>
                            </m:sSubPr>
                            <m:e>
                              <m:r>
                                <a:rPr lang="en-US" sz="2000" b="1" i="1">
                                  <a:latin typeface="Cambria Math" panose="02040503050406030204" pitchFamily="18" charset="0"/>
                                </a:rPr>
                                <m:t>𝒓</m:t>
                              </m:r>
                            </m:e>
                            <m:sub>
                              <m:r>
                                <a:rPr lang="en-US" sz="2000" b="1" i="1">
                                  <a:latin typeface="Cambria Math" panose="02040503050406030204" pitchFamily="18" charset="0"/>
                                </a:rPr>
                                <m:t>𝟑</m:t>
                              </m:r>
                            </m:sub>
                          </m:sSub>
                        </m:sub>
                      </m:sSub>
                      <m:d>
                        <m:dPr>
                          <m:ctrlPr>
                            <a:rPr lang="en-US" sz="2000" b="1" i="1" smtClean="0">
                              <a:latin typeface="Cambria Math" panose="02040503050406030204" pitchFamily="18" charset="0"/>
                            </a:rPr>
                          </m:ctrlPr>
                        </m:dPr>
                        <m:e>
                          <m:r>
                            <a:rPr lang="en-US" sz="2000" b="1" i="1">
                              <a:solidFill>
                                <a:srgbClr val="7030A0"/>
                              </a:solidFill>
                              <a:latin typeface="Cambria Math" panose="02040503050406030204" pitchFamily="18" charset="0"/>
                            </a:rPr>
                            <m:t>𝑬</m:t>
                          </m:r>
                          <m:r>
                            <a:rPr lang="en-US" sz="2000" b="1" i="1">
                              <a:latin typeface="Cambria Math" panose="02040503050406030204" pitchFamily="18" charset="0"/>
                            </a:rPr>
                            <m:t>,</m:t>
                          </m:r>
                          <m:sSub>
                            <m:sSubPr>
                              <m:ctrlPr>
                                <a:rPr lang="en-US" sz="2000" b="1" i="1">
                                  <a:solidFill>
                                    <a:schemeClr val="accent1"/>
                                  </a:solidFill>
                                  <a:latin typeface="Cambria Math" panose="02040503050406030204" pitchFamily="18" charset="0"/>
                                </a:rPr>
                              </m:ctrlPr>
                            </m:sSubPr>
                            <m:e>
                              <m:r>
                                <a:rPr lang="en-US" sz="2000" b="1" i="1">
                                  <a:solidFill>
                                    <a:schemeClr val="accent1"/>
                                  </a:solidFill>
                                  <a:latin typeface="Cambria Math" panose="02040503050406030204" pitchFamily="18" charset="0"/>
                                </a:rPr>
                                <m:t>𝒓</m:t>
                              </m:r>
                            </m:e>
                            <m:sub>
                              <m:r>
                                <a:rPr lang="en-US" sz="2000" b="1" i="1">
                                  <a:solidFill>
                                    <a:schemeClr val="accent1"/>
                                  </a:solidFill>
                                  <a:latin typeface="Cambria Math" panose="02040503050406030204" pitchFamily="18" charset="0"/>
                                </a:rPr>
                                <m:t>𝟑</m:t>
                              </m:r>
                            </m:sub>
                          </m:sSub>
                          <m:r>
                            <a:rPr lang="en-US" sz="2000" b="1" i="1">
                              <a:latin typeface="Cambria Math" panose="02040503050406030204" pitchFamily="18" charset="0"/>
                            </a:rPr>
                            <m:t>,</m:t>
                          </m:r>
                          <m:r>
                            <a:rPr lang="en-US" sz="2000" b="1" i="1" smtClean="0">
                              <a:solidFill>
                                <a:srgbClr val="FF0000"/>
                              </a:solidFill>
                              <a:latin typeface="Cambria Math" panose="02040503050406030204" pitchFamily="18" charset="0"/>
                            </a:rPr>
                            <m:t>𝑭</m:t>
                          </m:r>
                        </m:e>
                      </m:d>
                    </m:oMath>
                  </m:oMathPara>
                </a14:m>
                <a:endParaRPr lang="en-US" sz="2000" b="1" dirty="0">
                  <a:latin typeface="Calibri" panose="020F0502020204030204" pitchFamily="34" charset="0"/>
                  <a:cs typeface="Calibri" panose="020F0502020204030204" pitchFamily="34" charset="0"/>
                </a:endParaRPr>
              </a:p>
              <a:p>
                <a:endParaRPr lang="en-US" sz="2000" b="1" dirty="0">
                  <a:latin typeface="Calibri" panose="020F0502020204030204" pitchFamily="34" charset="0"/>
                  <a:cs typeface="Calibri" panose="020F0502020204030204" pitchFamily="34" charset="0"/>
                </a:endParaRPr>
              </a:p>
              <a:p>
                <a:endParaRPr lang="en-US" sz="2000" b="1" dirty="0">
                  <a:latin typeface="Calibri" panose="020F0502020204030204" pitchFamily="34" charset="0"/>
                  <a:cs typeface="Calibri" panose="020F0502020204030204" pitchFamily="34" charset="0"/>
                </a:endParaRPr>
              </a:p>
            </p:txBody>
          </p:sp>
        </mc:Choice>
        <mc:Fallback>
          <p:sp>
            <p:nvSpPr>
              <p:cNvPr id="7" name="TextBox 6">
                <a:extLst>
                  <a:ext uri="{FF2B5EF4-FFF2-40B4-BE49-F238E27FC236}">
                    <a16:creationId xmlns:a16="http://schemas.microsoft.com/office/drawing/2014/main" id="{5128581B-3696-F50A-A530-2F71BED13140}"/>
                  </a:ext>
                </a:extLst>
              </p:cNvPr>
              <p:cNvSpPr txBox="1">
                <a:spLocks noRot="1" noChangeAspect="1" noMove="1" noResize="1" noEditPoints="1" noAdjustHandles="1" noChangeArrowheads="1" noChangeShapeType="1" noTextEdit="1"/>
              </p:cNvSpPr>
              <p:nvPr/>
            </p:nvSpPr>
            <p:spPr>
              <a:xfrm>
                <a:off x="3957286" y="2873792"/>
                <a:ext cx="2163356" cy="1714124"/>
              </a:xfrm>
              <a:prstGeom prst="rect">
                <a:avLst/>
              </a:prstGeom>
              <a:blipFill>
                <a:blip r:embed="rId3"/>
                <a:stretch>
                  <a:fillRect/>
                </a:stretch>
              </a:blipFill>
            </p:spPr>
            <p:txBody>
              <a:bodyPr/>
              <a:lstStyle/>
              <a:p>
                <a:r>
                  <a:rPr lang="en-US">
                    <a:noFill/>
                  </a:rPr>
                  <a:t> </a:t>
                </a:r>
              </a:p>
            </p:txBody>
          </p:sp>
        </mc:Fallback>
      </mc:AlternateContent>
      <p:grpSp>
        <p:nvGrpSpPr>
          <p:cNvPr id="12" name="Group 11">
            <a:extLst>
              <a:ext uri="{FF2B5EF4-FFF2-40B4-BE49-F238E27FC236}">
                <a16:creationId xmlns:a16="http://schemas.microsoft.com/office/drawing/2014/main" id="{D7D2F3D0-2AA5-5A96-5A84-B5FBCABC4463}"/>
              </a:ext>
            </a:extLst>
          </p:cNvPr>
          <p:cNvGrpSpPr/>
          <p:nvPr/>
        </p:nvGrpSpPr>
        <p:grpSpPr>
          <a:xfrm>
            <a:off x="25776" y="2287534"/>
            <a:ext cx="3371748" cy="2463133"/>
            <a:chOff x="-1228674" y="2293824"/>
            <a:chExt cx="3371748" cy="2463133"/>
          </a:xfrm>
        </p:grpSpPr>
        <p:grpSp>
          <p:nvGrpSpPr>
            <p:cNvPr id="32" name="Group 31">
              <a:extLst>
                <a:ext uri="{FF2B5EF4-FFF2-40B4-BE49-F238E27FC236}">
                  <a16:creationId xmlns:a16="http://schemas.microsoft.com/office/drawing/2014/main" id="{CB17F43C-4AD5-4AA6-EBB9-CEE15FECFA27}"/>
                </a:ext>
              </a:extLst>
            </p:cNvPr>
            <p:cNvGrpSpPr/>
            <p:nvPr/>
          </p:nvGrpSpPr>
          <p:grpSpPr>
            <a:xfrm>
              <a:off x="-1228674" y="2293824"/>
              <a:ext cx="3371748" cy="2463133"/>
              <a:chOff x="2722754" y="2300328"/>
              <a:chExt cx="3371748" cy="2463133"/>
            </a:xfrm>
          </p:grpSpPr>
          <p:grpSp>
            <p:nvGrpSpPr>
              <p:cNvPr id="33" name="Group 32">
                <a:extLst>
                  <a:ext uri="{FF2B5EF4-FFF2-40B4-BE49-F238E27FC236}">
                    <a16:creationId xmlns:a16="http://schemas.microsoft.com/office/drawing/2014/main" id="{FDDE7AF6-63DB-AD0B-1B61-9E1C21CEF07D}"/>
                  </a:ext>
                </a:extLst>
              </p:cNvPr>
              <p:cNvGrpSpPr/>
              <p:nvPr/>
            </p:nvGrpSpPr>
            <p:grpSpPr>
              <a:xfrm>
                <a:off x="2722754" y="2300328"/>
                <a:ext cx="3371748" cy="2463133"/>
                <a:chOff x="2855877" y="2506567"/>
                <a:chExt cx="3371748" cy="2463133"/>
              </a:xfrm>
            </p:grpSpPr>
            <p:sp>
              <p:nvSpPr>
                <p:cNvPr id="36" name="Oval 35">
                  <a:extLst>
                    <a:ext uri="{FF2B5EF4-FFF2-40B4-BE49-F238E27FC236}">
                      <a16:creationId xmlns:a16="http://schemas.microsoft.com/office/drawing/2014/main" id="{0D9D8143-3873-25B5-F832-304AE7E876F0}"/>
                    </a:ext>
                  </a:extLst>
                </p:cNvPr>
                <p:cNvSpPr/>
                <p:nvPr/>
              </p:nvSpPr>
              <p:spPr>
                <a:xfrm>
                  <a:off x="3695700" y="3152707"/>
                  <a:ext cx="360556" cy="370700"/>
                </a:xfrm>
                <a:prstGeom prst="ellipse">
                  <a:avLst/>
                </a:prstGeom>
                <a:solidFill>
                  <a:schemeClr val="accent1">
                    <a:lumMod val="75000"/>
                  </a:scheme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A</a:t>
                  </a:r>
                </a:p>
              </p:txBody>
            </p:sp>
            <p:sp>
              <p:nvSpPr>
                <p:cNvPr id="37" name="Oval 36">
                  <a:extLst>
                    <a:ext uri="{FF2B5EF4-FFF2-40B4-BE49-F238E27FC236}">
                      <a16:creationId xmlns:a16="http://schemas.microsoft.com/office/drawing/2014/main" id="{013F5425-3E03-6273-8112-BB8CAFAA1BBB}"/>
                    </a:ext>
                  </a:extLst>
                </p:cNvPr>
                <p:cNvSpPr/>
                <p:nvPr/>
              </p:nvSpPr>
              <p:spPr>
                <a:xfrm>
                  <a:off x="5342364" y="3334076"/>
                  <a:ext cx="360556" cy="370700"/>
                </a:xfrm>
                <a:prstGeom prst="ellipse">
                  <a:avLst/>
                </a:prstGeom>
                <a:solidFill>
                  <a:srgbClr val="008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C</a:t>
                  </a:r>
                </a:p>
              </p:txBody>
            </p:sp>
            <p:sp>
              <p:nvSpPr>
                <p:cNvPr id="38" name="Oval 37">
                  <a:extLst>
                    <a:ext uri="{FF2B5EF4-FFF2-40B4-BE49-F238E27FC236}">
                      <a16:creationId xmlns:a16="http://schemas.microsoft.com/office/drawing/2014/main" id="{E9B34D85-639C-F1A4-D57D-9528A55D1330}"/>
                    </a:ext>
                  </a:extLst>
                </p:cNvPr>
                <p:cNvSpPr/>
                <p:nvPr/>
              </p:nvSpPr>
              <p:spPr>
                <a:xfrm>
                  <a:off x="5063583" y="2618923"/>
                  <a:ext cx="360556" cy="370700"/>
                </a:xfrm>
                <a:prstGeom prst="ellipse">
                  <a:avLst/>
                </a:prstGeom>
                <a:solidFill>
                  <a:srgbClr val="C00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B</a:t>
                  </a:r>
                </a:p>
              </p:txBody>
            </p:sp>
            <p:sp>
              <p:nvSpPr>
                <p:cNvPr id="39" name="Oval 38">
                  <a:extLst>
                    <a:ext uri="{FF2B5EF4-FFF2-40B4-BE49-F238E27FC236}">
                      <a16:creationId xmlns:a16="http://schemas.microsoft.com/office/drawing/2014/main" id="{BD390379-5940-F0D0-7C7F-2CADF791BBA8}"/>
                    </a:ext>
                  </a:extLst>
                </p:cNvPr>
                <p:cNvSpPr/>
                <p:nvPr/>
              </p:nvSpPr>
              <p:spPr>
                <a:xfrm>
                  <a:off x="4530183" y="4184277"/>
                  <a:ext cx="360556" cy="370700"/>
                </a:xfrm>
                <a:prstGeom prst="ellipse">
                  <a:avLst/>
                </a:prstGeom>
                <a:solidFill>
                  <a:srgbClr val="7030A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E</a:t>
                  </a:r>
                </a:p>
              </p:txBody>
            </p:sp>
            <p:sp>
              <p:nvSpPr>
                <p:cNvPr id="40" name="Oval 39">
                  <a:extLst>
                    <a:ext uri="{FF2B5EF4-FFF2-40B4-BE49-F238E27FC236}">
                      <a16:creationId xmlns:a16="http://schemas.microsoft.com/office/drawing/2014/main" id="{7731C7C8-BD8B-537D-233D-AC01380E7F32}"/>
                    </a:ext>
                  </a:extLst>
                </p:cNvPr>
                <p:cNvSpPr/>
                <p:nvPr/>
              </p:nvSpPr>
              <p:spPr>
                <a:xfrm>
                  <a:off x="5853461" y="3998927"/>
                  <a:ext cx="360556" cy="370700"/>
                </a:xfrm>
                <a:prstGeom prst="ellipse">
                  <a:avLst/>
                </a:prstGeom>
                <a:solidFill>
                  <a:srgbClr val="FF0066"/>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F</a:t>
                  </a:r>
                </a:p>
              </p:txBody>
            </p:sp>
            <p:sp>
              <p:nvSpPr>
                <p:cNvPr id="42" name="Oval 41">
                  <a:extLst>
                    <a:ext uri="{FF2B5EF4-FFF2-40B4-BE49-F238E27FC236}">
                      <a16:creationId xmlns:a16="http://schemas.microsoft.com/office/drawing/2014/main" id="{0A8F0CF9-037F-5731-8FB2-BBE359BA8388}"/>
                    </a:ext>
                  </a:extLst>
                </p:cNvPr>
                <p:cNvSpPr/>
                <p:nvPr/>
              </p:nvSpPr>
              <p:spPr>
                <a:xfrm>
                  <a:off x="2929983" y="4184277"/>
                  <a:ext cx="360556" cy="370700"/>
                </a:xfrm>
                <a:prstGeom prst="ellipse">
                  <a:avLst/>
                </a:prstGeom>
                <a:solidFill>
                  <a:srgbClr val="0070C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D</a:t>
                  </a:r>
                </a:p>
              </p:txBody>
            </p:sp>
            <p:cxnSp>
              <p:nvCxnSpPr>
                <p:cNvPr id="43" name="Straight Arrow Connector 42">
                  <a:extLst>
                    <a:ext uri="{FF2B5EF4-FFF2-40B4-BE49-F238E27FC236}">
                      <a16:creationId xmlns:a16="http://schemas.microsoft.com/office/drawing/2014/main" id="{9D74ED19-07DD-4275-40D8-86AF5491D8DB}"/>
                    </a:ext>
                  </a:extLst>
                </p:cNvPr>
                <p:cNvCxnSpPr>
                  <a:cxnSpLocks/>
                  <a:stCxn id="37" idx="0"/>
                  <a:endCxn id="38" idx="5"/>
                </p:cNvCxnSpPr>
                <p:nvPr/>
              </p:nvCxnSpPr>
              <p:spPr>
                <a:xfrm flipH="1" flipV="1">
                  <a:off x="5371337" y="2935335"/>
                  <a:ext cx="151305" cy="398741"/>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BD8BEA39-95BB-D2FB-6249-955F063EBC53}"/>
                    </a:ext>
                  </a:extLst>
                </p:cNvPr>
                <p:cNvCxnSpPr>
                  <a:cxnSpLocks/>
                  <a:stCxn id="38" idx="2"/>
                  <a:endCxn id="36" idx="6"/>
                </p:cNvCxnSpPr>
                <p:nvPr/>
              </p:nvCxnSpPr>
              <p:spPr>
                <a:xfrm flipH="1">
                  <a:off x="4056256" y="2804273"/>
                  <a:ext cx="1007327" cy="533784"/>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45" name="Straight Arrow Connector 44">
                  <a:extLst>
                    <a:ext uri="{FF2B5EF4-FFF2-40B4-BE49-F238E27FC236}">
                      <a16:creationId xmlns:a16="http://schemas.microsoft.com/office/drawing/2014/main" id="{D1AFF630-8999-BDB3-3B24-48B868B7B191}"/>
                    </a:ext>
                  </a:extLst>
                </p:cNvPr>
                <p:cNvCxnSpPr>
                  <a:cxnSpLocks/>
                  <a:stCxn id="42" idx="0"/>
                  <a:endCxn id="36" idx="3"/>
                </p:cNvCxnSpPr>
                <p:nvPr/>
              </p:nvCxnSpPr>
              <p:spPr>
                <a:xfrm flipV="1">
                  <a:off x="3110261" y="3469119"/>
                  <a:ext cx="638241" cy="715158"/>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281CF9D8-7DA5-7A5E-A957-2BF1D0508B77}"/>
                    </a:ext>
                  </a:extLst>
                </p:cNvPr>
                <p:cNvCxnSpPr>
                  <a:cxnSpLocks/>
                  <a:stCxn id="37" idx="2"/>
                  <a:endCxn id="36" idx="5"/>
                </p:cNvCxnSpPr>
                <p:nvPr/>
              </p:nvCxnSpPr>
              <p:spPr>
                <a:xfrm flipH="1" flipV="1">
                  <a:off x="4003454" y="3469119"/>
                  <a:ext cx="1338910" cy="50307"/>
                </a:xfrm>
                <a:prstGeom prst="straightConnector1">
                  <a:avLst/>
                </a:prstGeom>
                <a:ln w="28575">
                  <a:solidFill>
                    <a:schemeClr val="accent6"/>
                  </a:solidFill>
                  <a:tailEnd type="triangle"/>
                </a:ln>
              </p:spPr>
              <p:style>
                <a:lnRef idx="1">
                  <a:schemeClr val="dk1"/>
                </a:lnRef>
                <a:fillRef idx="0">
                  <a:schemeClr val="dk1"/>
                </a:fillRef>
                <a:effectRef idx="0">
                  <a:schemeClr val="dk1"/>
                </a:effectRef>
                <a:fontRef idx="minor">
                  <a:schemeClr val="tx1"/>
                </a:fontRef>
              </p:style>
            </p:cxnSp>
            <p:cxnSp>
              <p:nvCxnSpPr>
                <p:cNvPr id="47" name="Straight Arrow Connector 46">
                  <a:extLst>
                    <a:ext uri="{FF2B5EF4-FFF2-40B4-BE49-F238E27FC236}">
                      <a16:creationId xmlns:a16="http://schemas.microsoft.com/office/drawing/2014/main" id="{82909064-8120-C538-31DD-48D7DDB7772D}"/>
                    </a:ext>
                  </a:extLst>
                </p:cNvPr>
                <p:cNvCxnSpPr>
                  <a:cxnSpLocks/>
                  <a:stCxn id="39" idx="7"/>
                  <a:endCxn id="37" idx="3"/>
                </p:cNvCxnSpPr>
                <p:nvPr/>
              </p:nvCxnSpPr>
              <p:spPr>
                <a:xfrm flipV="1">
                  <a:off x="4837937" y="3650488"/>
                  <a:ext cx="557229" cy="588077"/>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48" name="Straight Arrow Connector 47">
                  <a:extLst>
                    <a:ext uri="{FF2B5EF4-FFF2-40B4-BE49-F238E27FC236}">
                      <a16:creationId xmlns:a16="http://schemas.microsoft.com/office/drawing/2014/main" id="{AF191253-7A10-4E33-3F7C-3021FDCA5029}"/>
                    </a:ext>
                  </a:extLst>
                </p:cNvPr>
                <p:cNvCxnSpPr>
                  <a:cxnSpLocks/>
                  <a:stCxn id="40" idx="1"/>
                  <a:endCxn id="37" idx="4"/>
                </p:cNvCxnSpPr>
                <p:nvPr/>
              </p:nvCxnSpPr>
              <p:spPr>
                <a:xfrm flipH="1" flipV="1">
                  <a:off x="5522642" y="3704776"/>
                  <a:ext cx="383621" cy="348439"/>
                </a:xfrm>
                <a:prstGeom prst="straightConnector1">
                  <a:avLst/>
                </a:prstGeom>
                <a:ln w="28575">
                  <a:solidFill>
                    <a:schemeClr val="accent3"/>
                  </a:solidFill>
                  <a:tailEnd type="triangle"/>
                </a:ln>
              </p:spPr>
              <p:style>
                <a:lnRef idx="1">
                  <a:schemeClr val="dk1"/>
                </a:lnRef>
                <a:fillRef idx="0">
                  <a:schemeClr val="dk1"/>
                </a:fillRef>
                <a:effectRef idx="0">
                  <a:schemeClr val="dk1"/>
                </a:effectRef>
                <a:fontRef idx="minor">
                  <a:schemeClr val="tx1"/>
                </a:fontRef>
              </p:style>
            </p:cxnSp>
            <p:cxnSp>
              <p:nvCxnSpPr>
                <p:cNvPr id="49" name="Straight Arrow Connector 48">
                  <a:extLst>
                    <a:ext uri="{FF2B5EF4-FFF2-40B4-BE49-F238E27FC236}">
                      <a16:creationId xmlns:a16="http://schemas.microsoft.com/office/drawing/2014/main" id="{9A7ADE50-A3AF-FFE1-2C5B-33A70C6DDA6C}"/>
                    </a:ext>
                  </a:extLst>
                </p:cNvPr>
                <p:cNvCxnSpPr>
                  <a:cxnSpLocks/>
                  <a:stCxn id="40" idx="2"/>
                  <a:endCxn id="39" idx="6"/>
                </p:cNvCxnSpPr>
                <p:nvPr/>
              </p:nvCxnSpPr>
              <p:spPr>
                <a:xfrm flipH="1">
                  <a:off x="4890739" y="4184277"/>
                  <a:ext cx="962722" cy="185350"/>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sp>
              <p:nvSpPr>
                <p:cNvPr id="50" name="TextBox 49">
                  <a:extLst>
                    <a:ext uri="{FF2B5EF4-FFF2-40B4-BE49-F238E27FC236}">
                      <a16:creationId xmlns:a16="http://schemas.microsoft.com/office/drawing/2014/main" id="{0349810B-454C-79F8-446E-5328CB26F736}"/>
                    </a:ext>
                  </a:extLst>
                </p:cNvPr>
                <p:cNvSpPr txBox="1"/>
                <p:nvPr/>
              </p:nvSpPr>
              <p:spPr>
                <a:xfrm>
                  <a:off x="4174854" y="4600368"/>
                  <a:ext cx="1402948" cy="369332"/>
                </a:xfrm>
                <a:prstGeom prst="rect">
                  <a:avLst/>
                </a:prstGeom>
                <a:noFill/>
              </p:spPr>
              <p:txBody>
                <a:bodyPr wrap="none" rtlCol="0">
                  <a:spAutoFit/>
                </a:bodyPr>
                <a:lstStyle/>
                <a:p>
                  <a:r>
                    <a:rPr lang="en-US">
                      <a:latin typeface="Arial" pitchFamily="34" charset="0"/>
                      <a:cs typeface="Arial" pitchFamily="34" charset="0"/>
                    </a:rPr>
                    <a:t>Input Graph</a:t>
                  </a:r>
                </a:p>
              </p:txBody>
            </p:sp>
            <mc:AlternateContent xmlns:mc="http://schemas.openxmlformats.org/markup-compatibility/2006">
              <mc:Choice xmlns:a14="http://schemas.microsoft.com/office/drawing/2010/main" Requires="a14">
                <p:sp>
                  <p:nvSpPr>
                    <p:cNvPr id="51" name="TextBox 50">
                      <a:extLst>
                        <a:ext uri="{FF2B5EF4-FFF2-40B4-BE49-F238E27FC236}">
                          <a16:creationId xmlns:a16="http://schemas.microsoft.com/office/drawing/2014/main" id="{5D416D14-138F-F603-246A-E3A73BC47F79}"/>
                        </a:ext>
                      </a:extLst>
                    </p:cNvPr>
                    <p:cNvSpPr txBox="1"/>
                    <p:nvPr/>
                  </p:nvSpPr>
                  <p:spPr>
                    <a:xfrm>
                      <a:off x="2855877" y="3492763"/>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p:sp>
                  <p:nvSpPr>
                    <p:cNvPr id="51" name="TextBox 50">
                      <a:extLst>
                        <a:ext uri="{FF2B5EF4-FFF2-40B4-BE49-F238E27FC236}">
                          <a16:creationId xmlns:a16="http://schemas.microsoft.com/office/drawing/2014/main" id="{5D416D14-138F-F603-246A-E3A73BC47F79}"/>
                        </a:ext>
                      </a:extLst>
                    </p:cNvPr>
                    <p:cNvSpPr txBox="1">
                      <a:spLocks noRot="1" noChangeAspect="1" noMove="1" noResize="1" noEditPoints="1" noAdjustHandles="1" noChangeArrowheads="1" noChangeShapeType="1" noTextEdit="1"/>
                    </p:cNvSpPr>
                    <p:nvPr/>
                  </p:nvSpPr>
                  <p:spPr>
                    <a:xfrm>
                      <a:off x="2855877" y="3492763"/>
                      <a:ext cx="532069" cy="477054"/>
                    </a:xfrm>
                    <a:prstGeom prst="rect">
                      <a:avLst/>
                    </a:prstGeom>
                    <a:blipFill>
                      <a:blip r:embed="rId4"/>
                      <a:stretch>
                        <a:fillRect b="-256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2" name="TextBox 51">
                      <a:extLst>
                        <a:ext uri="{FF2B5EF4-FFF2-40B4-BE49-F238E27FC236}">
                          <a16:creationId xmlns:a16="http://schemas.microsoft.com/office/drawing/2014/main" id="{E03D2248-D186-0238-F687-82559A13E131}"/>
                        </a:ext>
                      </a:extLst>
                    </p:cNvPr>
                    <p:cNvSpPr txBox="1"/>
                    <p:nvPr/>
                  </p:nvSpPr>
                  <p:spPr>
                    <a:xfrm>
                      <a:off x="4278371" y="2506567"/>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p:sp>
                  <p:nvSpPr>
                    <p:cNvPr id="52" name="TextBox 51">
                      <a:extLst>
                        <a:ext uri="{FF2B5EF4-FFF2-40B4-BE49-F238E27FC236}">
                          <a16:creationId xmlns:a16="http://schemas.microsoft.com/office/drawing/2014/main" id="{E03D2248-D186-0238-F687-82559A13E131}"/>
                        </a:ext>
                      </a:extLst>
                    </p:cNvPr>
                    <p:cNvSpPr txBox="1">
                      <a:spLocks noRot="1" noChangeAspect="1" noMove="1" noResize="1" noEditPoints="1" noAdjustHandles="1" noChangeArrowheads="1" noChangeShapeType="1" noTextEdit="1"/>
                    </p:cNvSpPr>
                    <p:nvPr/>
                  </p:nvSpPr>
                  <p:spPr>
                    <a:xfrm>
                      <a:off x="4278371" y="2506567"/>
                      <a:ext cx="532069" cy="477054"/>
                    </a:xfrm>
                    <a:prstGeom prst="rect">
                      <a:avLst/>
                    </a:prstGeom>
                    <a:blipFill>
                      <a:blip r:embed="rId5"/>
                      <a:stretch>
                        <a:fillRect b="-263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3" name="TextBox 52">
                      <a:extLst>
                        <a:ext uri="{FF2B5EF4-FFF2-40B4-BE49-F238E27FC236}">
                          <a16:creationId xmlns:a16="http://schemas.microsoft.com/office/drawing/2014/main" id="{92BFC900-B0AB-E04A-8331-412503EB5FC6}"/>
                        </a:ext>
                      </a:extLst>
                    </p:cNvPr>
                    <p:cNvSpPr txBox="1"/>
                    <p:nvPr/>
                  </p:nvSpPr>
                  <p:spPr>
                    <a:xfrm>
                      <a:off x="4364010" y="3359827"/>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p:sp>
                  <p:nvSpPr>
                    <p:cNvPr id="53" name="TextBox 52">
                      <a:extLst>
                        <a:ext uri="{FF2B5EF4-FFF2-40B4-BE49-F238E27FC236}">
                          <a16:creationId xmlns:a16="http://schemas.microsoft.com/office/drawing/2014/main" id="{92BFC900-B0AB-E04A-8331-412503EB5FC6}"/>
                        </a:ext>
                      </a:extLst>
                    </p:cNvPr>
                    <p:cNvSpPr txBox="1">
                      <a:spLocks noRot="1" noChangeAspect="1" noMove="1" noResize="1" noEditPoints="1" noAdjustHandles="1" noChangeArrowheads="1" noChangeShapeType="1" noTextEdit="1"/>
                    </p:cNvSpPr>
                    <p:nvPr/>
                  </p:nvSpPr>
                  <p:spPr>
                    <a:xfrm>
                      <a:off x="4364010" y="3359827"/>
                      <a:ext cx="539507" cy="477054"/>
                    </a:xfrm>
                    <a:prstGeom prst="rect">
                      <a:avLst/>
                    </a:prstGeom>
                    <a:blipFill>
                      <a:blip r:embed="rId6"/>
                      <a:stretch>
                        <a:fillRect b="-526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4" name="TextBox 53">
                      <a:extLst>
                        <a:ext uri="{FF2B5EF4-FFF2-40B4-BE49-F238E27FC236}">
                          <a16:creationId xmlns:a16="http://schemas.microsoft.com/office/drawing/2014/main" id="{BE44CE6A-DAB5-7CE2-2C0D-CA92A7E85FF7}"/>
                        </a:ext>
                      </a:extLst>
                    </p:cNvPr>
                    <p:cNvSpPr txBox="1"/>
                    <p:nvPr/>
                  </p:nvSpPr>
                  <p:spPr>
                    <a:xfrm>
                      <a:off x="5688118" y="3521873"/>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p:sp>
                  <p:nvSpPr>
                    <p:cNvPr id="54" name="TextBox 53">
                      <a:extLst>
                        <a:ext uri="{FF2B5EF4-FFF2-40B4-BE49-F238E27FC236}">
                          <a16:creationId xmlns:a16="http://schemas.microsoft.com/office/drawing/2014/main" id="{BE44CE6A-DAB5-7CE2-2C0D-CA92A7E85FF7}"/>
                        </a:ext>
                      </a:extLst>
                    </p:cNvPr>
                    <p:cNvSpPr txBox="1">
                      <a:spLocks noRot="1" noChangeAspect="1" noMove="1" noResize="1" noEditPoints="1" noAdjustHandles="1" noChangeArrowheads="1" noChangeShapeType="1" noTextEdit="1"/>
                    </p:cNvSpPr>
                    <p:nvPr/>
                  </p:nvSpPr>
                  <p:spPr>
                    <a:xfrm>
                      <a:off x="5688118" y="3521873"/>
                      <a:ext cx="539507" cy="477054"/>
                    </a:xfrm>
                    <a:prstGeom prst="rect">
                      <a:avLst/>
                    </a:prstGeom>
                    <a:blipFill>
                      <a:blip r:embed="rId7"/>
                      <a:stretch>
                        <a:fillRect b="-526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5" name="TextBox 54">
                      <a:extLst>
                        <a:ext uri="{FF2B5EF4-FFF2-40B4-BE49-F238E27FC236}">
                          <a16:creationId xmlns:a16="http://schemas.microsoft.com/office/drawing/2014/main" id="{20E35432-7E4A-56A0-CFDF-90BE210C5DC9}"/>
                        </a:ext>
                      </a:extLst>
                    </p:cNvPr>
                    <p:cNvSpPr txBox="1"/>
                    <p:nvPr/>
                  </p:nvSpPr>
                  <p:spPr>
                    <a:xfrm>
                      <a:off x="5433166" y="2801398"/>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p:sp>
                  <p:nvSpPr>
                    <p:cNvPr id="55" name="TextBox 54">
                      <a:extLst>
                        <a:ext uri="{FF2B5EF4-FFF2-40B4-BE49-F238E27FC236}">
                          <a16:creationId xmlns:a16="http://schemas.microsoft.com/office/drawing/2014/main" id="{20E35432-7E4A-56A0-CFDF-90BE210C5DC9}"/>
                        </a:ext>
                      </a:extLst>
                    </p:cNvPr>
                    <p:cNvSpPr txBox="1">
                      <a:spLocks noRot="1" noChangeAspect="1" noMove="1" noResize="1" noEditPoints="1" noAdjustHandles="1" noChangeArrowheads="1" noChangeShapeType="1" noTextEdit="1"/>
                    </p:cNvSpPr>
                    <p:nvPr/>
                  </p:nvSpPr>
                  <p:spPr>
                    <a:xfrm>
                      <a:off x="5433166" y="2801398"/>
                      <a:ext cx="539507" cy="477054"/>
                    </a:xfrm>
                    <a:prstGeom prst="rect">
                      <a:avLst/>
                    </a:prstGeom>
                    <a:blipFill>
                      <a:blip r:embed="rId8"/>
                      <a:stretch>
                        <a:fillRect b="-526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6" name="TextBox 55">
                      <a:extLst>
                        <a:ext uri="{FF2B5EF4-FFF2-40B4-BE49-F238E27FC236}">
                          <a16:creationId xmlns:a16="http://schemas.microsoft.com/office/drawing/2014/main" id="{6B7EDBF1-201C-4C3B-FD44-6189CD8A8813}"/>
                        </a:ext>
                      </a:extLst>
                    </p:cNvPr>
                    <p:cNvSpPr txBox="1"/>
                    <p:nvPr/>
                  </p:nvSpPr>
                  <p:spPr>
                    <a:xfrm>
                      <a:off x="4751248" y="3533525"/>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p:sp>
                  <p:nvSpPr>
                    <p:cNvPr id="56" name="TextBox 55">
                      <a:extLst>
                        <a:ext uri="{FF2B5EF4-FFF2-40B4-BE49-F238E27FC236}">
                          <a16:creationId xmlns:a16="http://schemas.microsoft.com/office/drawing/2014/main" id="{6B7EDBF1-201C-4C3B-FD44-6189CD8A8813}"/>
                        </a:ext>
                      </a:extLst>
                    </p:cNvPr>
                    <p:cNvSpPr txBox="1">
                      <a:spLocks noRot="1" noChangeAspect="1" noMove="1" noResize="1" noEditPoints="1" noAdjustHandles="1" noChangeArrowheads="1" noChangeShapeType="1" noTextEdit="1"/>
                    </p:cNvSpPr>
                    <p:nvPr/>
                  </p:nvSpPr>
                  <p:spPr>
                    <a:xfrm>
                      <a:off x="4751248" y="3533525"/>
                      <a:ext cx="539507" cy="477054"/>
                    </a:xfrm>
                    <a:prstGeom prst="rect">
                      <a:avLst/>
                    </a:prstGeom>
                    <a:blipFill>
                      <a:blip r:embed="rId9"/>
                      <a:stretch>
                        <a:fillRect b="-263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7" name="TextBox 56">
                      <a:extLst>
                        <a:ext uri="{FF2B5EF4-FFF2-40B4-BE49-F238E27FC236}">
                          <a16:creationId xmlns:a16="http://schemas.microsoft.com/office/drawing/2014/main" id="{5C611B38-8327-253B-6B4F-522A142281ED}"/>
                        </a:ext>
                      </a:extLst>
                    </p:cNvPr>
                    <p:cNvSpPr txBox="1"/>
                    <p:nvPr/>
                  </p:nvSpPr>
                  <p:spPr>
                    <a:xfrm>
                      <a:off x="5306092" y="4152504"/>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p:sp>
                  <p:nvSpPr>
                    <p:cNvPr id="57" name="TextBox 56">
                      <a:extLst>
                        <a:ext uri="{FF2B5EF4-FFF2-40B4-BE49-F238E27FC236}">
                          <a16:creationId xmlns:a16="http://schemas.microsoft.com/office/drawing/2014/main" id="{5C611B38-8327-253B-6B4F-522A142281ED}"/>
                        </a:ext>
                      </a:extLst>
                    </p:cNvPr>
                    <p:cNvSpPr txBox="1">
                      <a:spLocks noRot="1" noChangeAspect="1" noMove="1" noResize="1" noEditPoints="1" noAdjustHandles="1" noChangeArrowheads="1" noChangeShapeType="1" noTextEdit="1"/>
                    </p:cNvSpPr>
                    <p:nvPr/>
                  </p:nvSpPr>
                  <p:spPr>
                    <a:xfrm>
                      <a:off x="5306092" y="4152504"/>
                      <a:ext cx="532069" cy="477054"/>
                    </a:xfrm>
                    <a:prstGeom prst="rect">
                      <a:avLst/>
                    </a:prstGeom>
                    <a:blipFill>
                      <a:blip r:embed="rId10"/>
                      <a:stretch>
                        <a:fillRect b="-2564"/>
                      </a:stretch>
                    </a:blipFill>
                  </p:spPr>
                  <p:txBody>
                    <a:bodyPr/>
                    <a:lstStyle/>
                    <a:p>
                      <a:r>
                        <a:rPr lang="en-US">
                          <a:noFill/>
                        </a:rPr>
                        <a:t> </a:t>
                      </a:r>
                    </a:p>
                  </p:txBody>
                </p:sp>
              </mc:Fallback>
            </mc:AlternateContent>
          </p:grpSp>
          <p:cxnSp>
            <p:nvCxnSpPr>
              <p:cNvPr id="34" name="Straight Arrow Connector 33">
                <a:extLst>
                  <a:ext uri="{FF2B5EF4-FFF2-40B4-BE49-F238E27FC236}">
                    <a16:creationId xmlns:a16="http://schemas.microsoft.com/office/drawing/2014/main" id="{B9FFC82C-0DC8-FB77-5C47-F2B73511E7A5}"/>
                  </a:ext>
                </a:extLst>
              </p:cNvPr>
              <p:cNvCxnSpPr>
                <a:cxnSpLocks/>
                <a:stCxn id="39" idx="1"/>
                <a:endCxn id="36" idx="4"/>
              </p:cNvCxnSpPr>
              <p:nvPr/>
            </p:nvCxnSpPr>
            <p:spPr>
              <a:xfrm flipH="1" flipV="1">
                <a:off x="3742855" y="3317168"/>
                <a:ext cx="707007" cy="715158"/>
              </a:xfrm>
              <a:prstGeom prst="straightConnector1">
                <a:avLst/>
              </a:prstGeom>
              <a:ln w="28575">
                <a:solidFill>
                  <a:srgbClr val="FFC000"/>
                </a:solidFill>
                <a:prstDash val="solid"/>
                <a:tailEnd type="triangle"/>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mc:Choice xmlns:a14="http://schemas.microsoft.com/office/drawing/2010/main" Requires="a14">
            <p:sp>
              <p:nvSpPr>
                <p:cNvPr id="58" name="TextBox 57">
                  <a:extLst>
                    <a:ext uri="{FF2B5EF4-FFF2-40B4-BE49-F238E27FC236}">
                      <a16:creationId xmlns:a16="http://schemas.microsoft.com/office/drawing/2014/main" id="{930998CC-7F00-1146-0BAE-9A8E0C943BB9}"/>
                    </a:ext>
                  </a:extLst>
                </p:cNvPr>
                <p:cNvSpPr txBox="1"/>
                <p:nvPr/>
              </p:nvSpPr>
              <p:spPr>
                <a:xfrm>
                  <a:off x="-336049" y="3460415"/>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p:sp>
              <p:nvSpPr>
                <p:cNvPr id="58" name="TextBox 57">
                  <a:extLst>
                    <a:ext uri="{FF2B5EF4-FFF2-40B4-BE49-F238E27FC236}">
                      <a16:creationId xmlns:a16="http://schemas.microsoft.com/office/drawing/2014/main" id="{930998CC-7F00-1146-0BAE-9A8E0C943BB9}"/>
                    </a:ext>
                  </a:extLst>
                </p:cNvPr>
                <p:cNvSpPr txBox="1">
                  <a:spLocks noRot="1" noChangeAspect="1" noMove="1" noResize="1" noEditPoints="1" noAdjustHandles="1" noChangeArrowheads="1" noChangeShapeType="1" noTextEdit="1"/>
                </p:cNvSpPr>
                <p:nvPr/>
              </p:nvSpPr>
              <p:spPr>
                <a:xfrm>
                  <a:off x="-336049" y="3460415"/>
                  <a:ext cx="539507" cy="477054"/>
                </a:xfrm>
                <a:prstGeom prst="rect">
                  <a:avLst/>
                </a:prstGeom>
                <a:blipFill>
                  <a:blip r:embed="rId11"/>
                  <a:stretch>
                    <a:fillRect b="-5263"/>
                  </a:stretch>
                </a:blipFill>
              </p:spPr>
              <p:txBody>
                <a:bodyPr/>
                <a:lstStyle/>
                <a:p>
                  <a:r>
                    <a:rPr lang="en-US">
                      <a:noFill/>
                    </a:rPr>
                    <a:t> </a:t>
                  </a:r>
                </a:p>
              </p:txBody>
            </p:sp>
          </mc:Fallback>
        </mc:AlternateContent>
        <p:cxnSp>
          <p:nvCxnSpPr>
            <p:cNvPr id="59" name="Straight Arrow Connector 58">
              <a:extLst>
                <a:ext uri="{FF2B5EF4-FFF2-40B4-BE49-F238E27FC236}">
                  <a16:creationId xmlns:a16="http://schemas.microsoft.com/office/drawing/2014/main" id="{248D82FE-2C4A-792F-0548-2A8329633AE8}"/>
                </a:ext>
              </a:extLst>
            </p:cNvPr>
            <p:cNvCxnSpPr>
              <a:cxnSpLocks/>
              <a:stCxn id="39" idx="2"/>
              <a:endCxn id="42" idx="6"/>
            </p:cNvCxnSpPr>
            <p:nvPr/>
          </p:nvCxnSpPr>
          <p:spPr>
            <a:xfrm flipH="1">
              <a:off x="-794012" y="4156884"/>
              <a:ext cx="1239644" cy="0"/>
            </a:xfrm>
            <a:prstGeom prst="straightConnector1">
              <a:avLst/>
            </a:prstGeom>
            <a:ln w="28575">
              <a:solidFill>
                <a:srgbClr val="FFC000"/>
              </a:solidFill>
              <a:prstDash val="dash"/>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60" name="TextBox 59">
                  <a:extLst>
                    <a:ext uri="{FF2B5EF4-FFF2-40B4-BE49-F238E27FC236}">
                      <a16:creationId xmlns:a16="http://schemas.microsoft.com/office/drawing/2014/main" id="{30708977-FF62-AFAA-861E-BF6105240D83}"/>
                    </a:ext>
                  </a:extLst>
                </p:cNvPr>
                <p:cNvSpPr txBox="1"/>
                <p:nvPr/>
              </p:nvSpPr>
              <p:spPr>
                <a:xfrm>
                  <a:off x="-604392" y="4093149"/>
                  <a:ext cx="704552" cy="477054"/>
                </a:xfrm>
                <a:prstGeom prst="rect">
                  <a:avLst/>
                </a:prstGeom>
                <a:noFill/>
              </p:spPr>
              <p:txBody>
                <a:bodyPr wrap="none" rtlCol="0">
                  <a:spAutoFit/>
                </a:bodyPr>
                <a:lstStyle/>
                <a:p>
                  <a14:m>
                    <m:oMath xmlns:m="http://schemas.openxmlformats.org/officeDocument/2006/math">
                      <m:sSub>
                        <m:sSubPr>
                          <m:ctrlPr>
                            <a:rPr lang="en-US" sz="2500" b="1" i="1" smtClean="0">
                              <a:solidFill>
                                <a:schemeClr val="accent1"/>
                              </a:solidFill>
                              <a:latin typeface="Cambria Math" panose="02040503050406030204" pitchFamily="18" charset="0"/>
                              <a:cs typeface="Arial" pitchFamily="34" charset="0"/>
                            </a:rPr>
                          </m:ctrlPr>
                        </m:sSubPr>
                        <m:e>
                          <m:r>
                            <a:rPr lang="en-US" sz="2500" b="1" i="1" smtClean="0">
                              <a:solidFill>
                                <a:schemeClr val="accent1"/>
                              </a:solidFill>
                              <a:latin typeface="Cambria Math" panose="02040503050406030204" pitchFamily="18" charset="0"/>
                              <a:cs typeface="Arial" pitchFamily="34" charset="0"/>
                            </a:rPr>
                            <m:t>𝒓</m:t>
                          </m:r>
                        </m:e>
                        <m:sub>
                          <m:r>
                            <a:rPr lang="en-US" sz="2500" b="1" i="1" smtClean="0">
                              <a:solidFill>
                                <a:schemeClr val="accent1"/>
                              </a:solidFill>
                              <a:latin typeface="Cambria Math" panose="02040503050406030204" pitchFamily="18" charset="0"/>
                              <a:cs typeface="Arial" pitchFamily="34" charset="0"/>
                            </a:rPr>
                            <m:t>𝟑</m:t>
                          </m:r>
                        </m:sub>
                      </m:sSub>
                    </m:oMath>
                  </a14:m>
                  <a:r>
                    <a:rPr lang="en-US" sz="2500" b="1">
                      <a:solidFill>
                        <a:schemeClr val="accent1"/>
                      </a:solidFill>
                      <a:latin typeface="Arial" pitchFamily="34" charset="0"/>
                      <a:cs typeface="Arial" pitchFamily="34" charset="0"/>
                    </a:rPr>
                    <a:t>?</a:t>
                  </a:r>
                </a:p>
              </p:txBody>
            </p:sp>
          </mc:Choice>
          <mc:Fallback>
            <p:sp>
              <p:nvSpPr>
                <p:cNvPr id="60" name="TextBox 59">
                  <a:extLst>
                    <a:ext uri="{FF2B5EF4-FFF2-40B4-BE49-F238E27FC236}">
                      <a16:creationId xmlns:a16="http://schemas.microsoft.com/office/drawing/2014/main" id="{30708977-FF62-AFAA-861E-BF6105240D83}"/>
                    </a:ext>
                  </a:extLst>
                </p:cNvPr>
                <p:cNvSpPr txBox="1">
                  <a:spLocks noRot="1" noChangeAspect="1" noMove="1" noResize="1" noEditPoints="1" noAdjustHandles="1" noChangeArrowheads="1" noChangeShapeType="1" noTextEdit="1"/>
                </p:cNvSpPr>
                <p:nvPr/>
              </p:nvSpPr>
              <p:spPr>
                <a:xfrm>
                  <a:off x="-604392" y="4093149"/>
                  <a:ext cx="704552" cy="477054"/>
                </a:xfrm>
                <a:prstGeom prst="rect">
                  <a:avLst/>
                </a:prstGeom>
                <a:blipFill>
                  <a:blip r:embed="rId12"/>
                  <a:stretch>
                    <a:fillRect t="-10256" r="-14286" b="-28205"/>
                  </a:stretch>
                </a:blipFill>
              </p:spPr>
              <p:txBody>
                <a:bodyPr/>
                <a:lstStyle/>
                <a:p>
                  <a:r>
                    <a:rPr lang="en-US">
                      <a:noFill/>
                    </a:rPr>
                    <a:t> </a:t>
                  </a:r>
                </a:p>
              </p:txBody>
            </p:sp>
          </mc:Fallback>
        </mc:AlternateContent>
      </p:grpSp>
      <mc:AlternateContent xmlns:mc="http://schemas.openxmlformats.org/markup-compatibility/2006">
        <mc:Choice xmlns:a14="http://schemas.microsoft.com/office/drawing/2010/main" Requires="a14">
          <p:sp>
            <p:nvSpPr>
              <p:cNvPr id="61" name="TextBox 60">
                <a:extLst>
                  <a:ext uri="{FF2B5EF4-FFF2-40B4-BE49-F238E27FC236}">
                    <a16:creationId xmlns:a16="http://schemas.microsoft.com/office/drawing/2014/main" id="{9FA880A3-1BA9-1A00-0097-37AAC215CE2D}"/>
                  </a:ext>
                </a:extLst>
              </p:cNvPr>
              <p:cNvSpPr txBox="1"/>
              <p:nvPr/>
            </p:nvSpPr>
            <p:spPr>
              <a:xfrm>
                <a:off x="865599" y="4744261"/>
                <a:ext cx="9019442" cy="2300245"/>
              </a:xfrm>
              <a:prstGeom prst="rect">
                <a:avLst/>
              </a:prstGeom>
              <a:noFill/>
            </p:spPr>
            <p:txBody>
              <a:bodyPr wrap="square" rtlCol="0">
                <a:spAutoFit/>
              </a:bodyPr>
              <a:lstStyle/>
              <a:p>
                <a:pPr marL="457200" indent="-457200">
                  <a:buFont typeface="+mj-lt"/>
                  <a:buAutoNum type="arabicPeriod"/>
                </a:pPr>
                <a:r>
                  <a:rPr lang="en-US" sz="1700" b="1" dirty="0">
                    <a:latin typeface="Calibri" panose="020F0502020204030204" pitchFamily="34" charset="0"/>
                    <a:cs typeface="Calibri" panose="020F0502020204030204" pitchFamily="34" charset="0"/>
                  </a:rPr>
                  <a:t>Calculate the score of </a:t>
                </a:r>
                <a14:m>
                  <m:oMath xmlns:m="http://schemas.openxmlformats.org/officeDocument/2006/math">
                    <m:d>
                      <m:dPr>
                        <m:ctrlPr>
                          <a:rPr lang="en-US" sz="1700" b="1" i="1">
                            <a:latin typeface="Cambria Math" panose="02040503050406030204" pitchFamily="18" charset="0"/>
                          </a:rPr>
                        </m:ctrlPr>
                      </m:dPr>
                      <m:e>
                        <m:r>
                          <a:rPr lang="en-US" sz="1700" b="1" i="1">
                            <a:solidFill>
                              <a:srgbClr val="7030A0"/>
                            </a:solidFill>
                            <a:latin typeface="Cambria Math" panose="02040503050406030204" pitchFamily="18" charset="0"/>
                          </a:rPr>
                          <m:t>𝑬</m:t>
                        </m:r>
                        <m:r>
                          <a:rPr lang="en-US" sz="1700" b="1" i="1">
                            <a:latin typeface="Cambria Math" panose="02040503050406030204" pitchFamily="18" charset="0"/>
                          </a:rPr>
                          <m:t>,</m:t>
                        </m:r>
                        <m:sSub>
                          <m:sSubPr>
                            <m:ctrlPr>
                              <a:rPr lang="en-US" sz="1700" b="1" i="1">
                                <a:solidFill>
                                  <a:schemeClr val="accent1"/>
                                </a:solidFill>
                                <a:latin typeface="Cambria Math" panose="02040503050406030204" pitchFamily="18" charset="0"/>
                              </a:rPr>
                            </m:ctrlPr>
                          </m:sSubPr>
                          <m:e>
                            <m:r>
                              <a:rPr lang="en-US" sz="1700" b="1" i="1">
                                <a:solidFill>
                                  <a:schemeClr val="accent1"/>
                                </a:solidFill>
                                <a:latin typeface="Cambria Math" panose="02040503050406030204" pitchFamily="18" charset="0"/>
                              </a:rPr>
                              <m:t>𝒓</m:t>
                            </m:r>
                          </m:e>
                          <m:sub>
                            <m:r>
                              <a:rPr lang="en-US" sz="1700" b="1" i="1">
                                <a:solidFill>
                                  <a:schemeClr val="accent1"/>
                                </a:solidFill>
                                <a:latin typeface="Cambria Math" panose="02040503050406030204" pitchFamily="18" charset="0"/>
                              </a:rPr>
                              <m:t>𝟑</m:t>
                            </m:r>
                          </m:sub>
                        </m:sSub>
                        <m:r>
                          <a:rPr lang="en-US" sz="1700" b="1" i="1">
                            <a:latin typeface="Cambria Math" panose="02040503050406030204" pitchFamily="18" charset="0"/>
                          </a:rPr>
                          <m:t>,</m:t>
                        </m:r>
                        <m:r>
                          <a:rPr lang="en-US" sz="1700" b="1" i="1">
                            <a:solidFill>
                              <a:srgbClr val="0070C0"/>
                            </a:solidFill>
                            <a:latin typeface="Cambria Math" panose="02040503050406030204" pitchFamily="18" charset="0"/>
                          </a:rPr>
                          <m:t>𝑫</m:t>
                        </m:r>
                      </m:e>
                    </m:d>
                  </m:oMath>
                </a14:m>
                <a:endParaRPr lang="en-US" altLang="zh-CN" sz="1700" b="1" dirty="0">
                  <a:latin typeface="Calibri" panose="020F0502020204030204" pitchFamily="34" charset="0"/>
                  <a:cs typeface="Calibri" panose="020F0502020204030204" pitchFamily="34" charset="0"/>
                </a:endParaRPr>
              </a:p>
              <a:p>
                <a:pPr marL="457200" indent="-457200">
                  <a:buFont typeface="+mj-lt"/>
                  <a:buAutoNum type="arabicPeriod"/>
                </a:pPr>
                <a:r>
                  <a:rPr lang="en-US" sz="1700" b="1" dirty="0">
                    <a:latin typeface="Calibri" panose="020F0502020204030204" pitchFamily="34" charset="0"/>
                    <a:cs typeface="Calibri" panose="020F0502020204030204" pitchFamily="34" charset="0"/>
                  </a:rPr>
                  <a:t>Calculate the score of all the negative edges: </a:t>
                </a:r>
                <a14:m>
                  <m:oMath xmlns:m="http://schemas.openxmlformats.org/officeDocument/2006/math">
                    <m:d>
                      <m:dPr>
                        <m:begChr m:val="{"/>
                        <m:endChr m:val="}"/>
                        <m:ctrlPr>
                          <a:rPr lang="en-US" sz="1700" b="1" i="1" smtClean="0">
                            <a:latin typeface="Cambria Math" panose="02040503050406030204" pitchFamily="18" charset="0"/>
                            <a:cs typeface="Calibri" panose="020F0502020204030204" pitchFamily="34" charset="0"/>
                          </a:rPr>
                        </m:ctrlPr>
                      </m:dPr>
                      <m:e>
                        <m:d>
                          <m:dPr>
                            <m:ctrlPr>
                              <a:rPr lang="en-US" sz="1700" b="1" i="1">
                                <a:latin typeface="Cambria Math" panose="02040503050406030204" pitchFamily="18" charset="0"/>
                              </a:rPr>
                            </m:ctrlPr>
                          </m:dPr>
                          <m:e>
                            <m:r>
                              <a:rPr lang="en-US" sz="1700" b="1" i="1">
                                <a:solidFill>
                                  <a:srgbClr val="7030A0"/>
                                </a:solidFill>
                                <a:latin typeface="Cambria Math" panose="02040503050406030204" pitchFamily="18" charset="0"/>
                              </a:rPr>
                              <m:t>𝑬</m:t>
                            </m:r>
                            <m:r>
                              <a:rPr lang="en-US" sz="1700" b="1" i="1">
                                <a:latin typeface="Cambria Math" panose="02040503050406030204" pitchFamily="18" charset="0"/>
                              </a:rPr>
                              <m:t>,</m:t>
                            </m:r>
                            <m:sSub>
                              <m:sSubPr>
                                <m:ctrlPr>
                                  <a:rPr lang="en-US" sz="1700" b="1" i="1">
                                    <a:solidFill>
                                      <a:schemeClr val="accent1"/>
                                    </a:solidFill>
                                    <a:latin typeface="Cambria Math" panose="02040503050406030204" pitchFamily="18" charset="0"/>
                                  </a:rPr>
                                </m:ctrlPr>
                              </m:sSubPr>
                              <m:e>
                                <m:r>
                                  <a:rPr lang="en-US" sz="1700" b="1" i="1">
                                    <a:solidFill>
                                      <a:schemeClr val="accent1"/>
                                    </a:solidFill>
                                    <a:latin typeface="Cambria Math" panose="02040503050406030204" pitchFamily="18" charset="0"/>
                                  </a:rPr>
                                  <m:t>𝒓</m:t>
                                </m:r>
                              </m:e>
                              <m:sub>
                                <m:r>
                                  <a:rPr lang="en-US" sz="1700" b="1" i="1">
                                    <a:solidFill>
                                      <a:schemeClr val="accent1"/>
                                    </a:solidFill>
                                    <a:latin typeface="Cambria Math" panose="02040503050406030204" pitchFamily="18" charset="0"/>
                                  </a:rPr>
                                  <m:t>𝟑</m:t>
                                </m:r>
                              </m:sub>
                            </m:sSub>
                            <m:r>
                              <a:rPr lang="en-US" sz="1700" b="1" i="1">
                                <a:latin typeface="Cambria Math" panose="02040503050406030204" pitchFamily="18" charset="0"/>
                              </a:rPr>
                              <m:t>,</m:t>
                            </m:r>
                            <m:r>
                              <a:rPr lang="en-US" sz="1700" b="1" i="1">
                                <a:latin typeface="Cambria Math" panose="02040503050406030204" pitchFamily="18" charset="0"/>
                              </a:rPr>
                              <m:t>𝒗</m:t>
                            </m:r>
                          </m:e>
                        </m:d>
                      </m:e>
                      <m:e>
                        <m:r>
                          <a:rPr lang="en-US" sz="1700" b="1" i="1" smtClean="0">
                            <a:latin typeface="Cambria Math" panose="02040503050406030204" pitchFamily="18" charset="0"/>
                            <a:cs typeface="Calibri" panose="020F0502020204030204" pitchFamily="34" charset="0"/>
                          </a:rPr>
                          <m:t>𝒗</m:t>
                        </m:r>
                        <m:r>
                          <a:rPr lang="en-US" sz="1700" b="1" i="1" smtClean="0">
                            <a:latin typeface="Cambria Math" panose="02040503050406030204" pitchFamily="18" charset="0"/>
                            <a:cs typeface="Calibri" panose="020F0502020204030204" pitchFamily="34" charset="0"/>
                          </a:rPr>
                          <m:t>∈</m:t>
                        </m:r>
                        <m:d>
                          <m:dPr>
                            <m:begChr m:val="{"/>
                            <m:endChr m:val="}"/>
                            <m:ctrlPr>
                              <a:rPr lang="en-US" sz="1700" b="1" i="1" smtClean="0">
                                <a:latin typeface="Cambria Math" panose="02040503050406030204" pitchFamily="18" charset="0"/>
                                <a:cs typeface="Calibri" panose="020F0502020204030204" pitchFamily="34" charset="0"/>
                              </a:rPr>
                            </m:ctrlPr>
                          </m:dPr>
                          <m:e>
                            <m:r>
                              <a:rPr lang="en-US" sz="1700" b="1" i="1">
                                <a:solidFill>
                                  <a:srgbClr val="C00000"/>
                                </a:solidFill>
                                <a:latin typeface="Cambria Math" panose="02040503050406030204" pitchFamily="18" charset="0"/>
                              </a:rPr>
                              <m:t>𝑩</m:t>
                            </m:r>
                            <m:r>
                              <a:rPr lang="en-US" sz="1700" b="1" i="1" smtClean="0">
                                <a:latin typeface="Cambria Math" panose="02040503050406030204" pitchFamily="18" charset="0"/>
                                <a:cs typeface="Calibri" panose="020F0502020204030204" pitchFamily="34" charset="0"/>
                              </a:rPr>
                              <m:t>,</m:t>
                            </m:r>
                            <m:r>
                              <a:rPr lang="en-US" sz="1700" b="1" i="1" smtClean="0">
                                <a:solidFill>
                                  <a:srgbClr val="FF0066"/>
                                </a:solidFill>
                                <a:latin typeface="Cambria Math" panose="02040503050406030204" pitchFamily="18" charset="0"/>
                                <a:cs typeface="Calibri" panose="020F0502020204030204" pitchFamily="34" charset="0"/>
                              </a:rPr>
                              <m:t>𝑭</m:t>
                            </m:r>
                            <m:r>
                              <a:rPr lang="en-US" sz="1700" b="1" i="1" smtClean="0">
                                <a:latin typeface="Cambria Math" panose="02040503050406030204" pitchFamily="18" charset="0"/>
                                <a:cs typeface="Calibri" panose="020F0502020204030204" pitchFamily="34" charset="0"/>
                              </a:rPr>
                              <m:t> </m:t>
                            </m:r>
                          </m:e>
                        </m:d>
                      </m:e>
                    </m:d>
                  </m:oMath>
                </a14:m>
                <a:r>
                  <a:rPr lang="en-US" sz="1700" b="1" dirty="0">
                    <a:latin typeface="Calibri" panose="020F0502020204030204" pitchFamily="34" charset="0"/>
                    <a:cs typeface="Calibri" panose="020F0502020204030204" pitchFamily="34" charset="0"/>
                  </a:rPr>
                  <a:t>, since </a:t>
                </a:r>
                <a14:m>
                  <m:oMath xmlns:m="http://schemas.openxmlformats.org/officeDocument/2006/math">
                    <m:d>
                      <m:dPr>
                        <m:ctrlPr>
                          <a:rPr lang="en-US" sz="1700" b="1" i="1">
                            <a:latin typeface="Cambria Math" panose="02040503050406030204" pitchFamily="18" charset="0"/>
                          </a:rPr>
                        </m:ctrlPr>
                      </m:dPr>
                      <m:e>
                        <m:r>
                          <a:rPr lang="en-US" sz="1700" b="1" i="1">
                            <a:solidFill>
                              <a:srgbClr val="7030A0"/>
                            </a:solidFill>
                            <a:latin typeface="Cambria Math" panose="02040503050406030204" pitchFamily="18" charset="0"/>
                          </a:rPr>
                          <m:t>𝑬</m:t>
                        </m:r>
                        <m:r>
                          <a:rPr lang="en-US" sz="1700" b="1" i="1">
                            <a:latin typeface="Cambria Math" panose="02040503050406030204" pitchFamily="18" charset="0"/>
                          </a:rPr>
                          <m:t>,</m:t>
                        </m:r>
                        <m:sSub>
                          <m:sSubPr>
                            <m:ctrlPr>
                              <a:rPr lang="en-US" sz="1700" b="1" i="1">
                                <a:solidFill>
                                  <a:schemeClr val="accent1"/>
                                </a:solidFill>
                                <a:latin typeface="Cambria Math" panose="02040503050406030204" pitchFamily="18" charset="0"/>
                              </a:rPr>
                            </m:ctrlPr>
                          </m:sSubPr>
                          <m:e>
                            <m:r>
                              <a:rPr lang="en-US" sz="1700" b="1" i="1">
                                <a:solidFill>
                                  <a:schemeClr val="accent1"/>
                                </a:solidFill>
                                <a:latin typeface="Cambria Math" panose="02040503050406030204" pitchFamily="18" charset="0"/>
                              </a:rPr>
                              <m:t>𝒓</m:t>
                            </m:r>
                          </m:e>
                          <m:sub>
                            <m:r>
                              <a:rPr lang="en-US" sz="1700" b="1" i="1">
                                <a:solidFill>
                                  <a:schemeClr val="accent1"/>
                                </a:solidFill>
                                <a:latin typeface="Cambria Math" panose="02040503050406030204" pitchFamily="18" charset="0"/>
                              </a:rPr>
                              <m:t>𝟑</m:t>
                            </m:r>
                          </m:sub>
                        </m:sSub>
                        <m:r>
                          <a:rPr lang="en-US" sz="1700" b="1" i="1">
                            <a:latin typeface="Cambria Math" panose="02040503050406030204" pitchFamily="18" charset="0"/>
                          </a:rPr>
                          <m:t>,</m:t>
                        </m:r>
                        <m:r>
                          <a:rPr lang="en-US" sz="1700" b="1" i="1">
                            <a:solidFill>
                              <a:schemeClr val="accent1">
                                <a:lumMod val="50000"/>
                              </a:schemeClr>
                            </a:solidFill>
                            <a:latin typeface="Cambria Math" panose="02040503050406030204" pitchFamily="18" charset="0"/>
                          </a:rPr>
                          <m:t>𝑨</m:t>
                        </m:r>
                      </m:e>
                    </m:d>
                  </m:oMath>
                </a14:m>
                <a:r>
                  <a:rPr lang="en-US" sz="1700" b="1" dirty="0">
                    <a:latin typeface="Calibri" panose="020F0502020204030204" pitchFamily="34" charset="0"/>
                    <a:cs typeface="Calibri" panose="020F0502020204030204" pitchFamily="34" charset="0"/>
                  </a:rPr>
                  <a:t>, </a:t>
                </a:r>
                <a14:m>
                  <m:oMath xmlns:m="http://schemas.openxmlformats.org/officeDocument/2006/math">
                    <m:d>
                      <m:dPr>
                        <m:ctrlPr>
                          <a:rPr lang="en-US" sz="1700" b="1" i="1">
                            <a:latin typeface="Cambria Math" panose="02040503050406030204" pitchFamily="18" charset="0"/>
                          </a:rPr>
                        </m:ctrlPr>
                      </m:dPr>
                      <m:e>
                        <m:r>
                          <a:rPr lang="en-US" sz="1700" b="1" i="1">
                            <a:solidFill>
                              <a:srgbClr val="7030A0"/>
                            </a:solidFill>
                            <a:latin typeface="Cambria Math" panose="02040503050406030204" pitchFamily="18" charset="0"/>
                          </a:rPr>
                          <m:t>𝑬</m:t>
                        </m:r>
                        <m:r>
                          <a:rPr lang="en-US" sz="1700" b="1" i="1">
                            <a:latin typeface="Cambria Math" panose="02040503050406030204" pitchFamily="18" charset="0"/>
                          </a:rPr>
                          <m:t>,</m:t>
                        </m:r>
                        <m:sSub>
                          <m:sSubPr>
                            <m:ctrlPr>
                              <a:rPr lang="en-US" sz="1700" b="1" i="1">
                                <a:solidFill>
                                  <a:schemeClr val="accent1"/>
                                </a:solidFill>
                                <a:latin typeface="Cambria Math" panose="02040503050406030204" pitchFamily="18" charset="0"/>
                              </a:rPr>
                            </m:ctrlPr>
                          </m:sSubPr>
                          <m:e>
                            <m:r>
                              <a:rPr lang="en-US" sz="1700" b="1" i="1">
                                <a:solidFill>
                                  <a:schemeClr val="accent1"/>
                                </a:solidFill>
                                <a:latin typeface="Cambria Math" panose="02040503050406030204" pitchFamily="18" charset="0"/>
                              </a:rPr>
                              <m:t>𝒓</m:t>
                            </m:r>
                          </m:e>
                          <m:sub>
                            <m:r>
                              <a:rPr lang="en-US" sz="1700" b="1" i="1">
                                <a:solidFill>
                                  <a:schemeClr val="accent1"/>
                                </a:solidFill>
                                <a:latin typeface="Cambria Math" panose="02040503050406030204" pitchFamily="18" charset="0"/>
                              </a:rPr>
                              <m:t>𝟑</m:t>
                            </m:r>
                          </m:sub>
                        </m:sSub>
                        <m:r>
                          <a:rPr lang="en-US" sz="1700" b="1" i="1">
                            <a:latin typeface="Cambria Math" panose="02040503050406030204" pitchFamily="18" charset="0"/>
                          </a:rPr>
                          <m:t>,</m:t>
                        </m:r>
                        <m:r>
                          <a:rPr lang="en-US" sz="1700" b="1" i="1" smtClean="0">
                            <a:solidFill>
                              <a:schemeClr val="accent4">
                                <a:lumMod val="50000"/>
                              </a:schemeClr>
                            </a:solidFill>
                            <a:latin typeface="Cambria Math" panose="02040503050406030204" pitchFamily="18" charset="0"/>
                          </a:rPr>
                          <m:t>𝑪</m:t>
                        </m:r>
                      </m:e>
                    </m:d>
                  </m:oMath>
                </a14:m>
                <a:r>
                  <a:rPr lang="en-US" sz="1700" b="1" dirty="0">
                    <a:latin typeface="Calibri" panose="020F0502020204030204" pitchFamily="34" charset="0"/>
                    <a:cs typeface="Calibri" panose="020F0502020204030204" pitchFamily="34" charset="0"/>
                  </a:rPr>
                  <a:t> belong to </a:t>
                </a:r>
                <a:r>
                  <a:rPr lang="en-US" sz="1700" b="1" dirty="0">
                    <a:solidFill>
                      <a:srgbClr val="C00000"/>
                    </a:solidFill>
                    <a:latin typeface="Calibri" panose="020F0502020204030204" pitchFamily="34" charset="0"/>
                    <a:cs typeface="Calibri" panose="020F0502020204030204" pitchFamily="34" charset="0"/>
                  </a:rPr>
                  <a:t>training message edges &amp;</a:t>
                </a:r>
                <a:r>
                  <a:rPr lang="en-US" sz="1700" dirty="0">
                    <a:latin typeface="Calibri" panose="020F0502020204030204" pitchFamily="34" charset="0"/>
                    <a:cs typeface="Calibri" panose="020F0502020204030204" pitchFamily="34" charset="0"/>
                  </a:rPr>
                  <a:t> </a:t>
                </a:r>
                <a:r>
                  <a:rPr lang="en-US" sz="1700" b="1" dirty="0">
                    <a:solidFill>
                      <a:schemeClr val="accent5"/>
                    </a:solidFill>
                    <a:latin typeface="Calibri" panose="020F0502020204030204" pitchFamily="34" charset="0"/>
                    <a:cs typeface="Calibri" panose="020F0502020204030204" pitchFamily="34" charset="0"/>
                  </a:rPr>
                  <a:t>training supervision edges</a:t>
                </a:r>
                <a:endParaRPr lang="en-US" sz="1700" b="1" dirty="0">
                  <a:latin typeface="Calibri" panose="020F0502020204030204" pitchFamily="34" charset="0"/>
                  <a:cs typeface="Calibri" panose="020F0502020204030204" pitchFamily="34" charset="0"/>
                </a:endParaRPr>
              </a:p>
              <a:p>
                <a:pPr marL="457200" indent="-457200">
                  <a:buFont typeface="+mj-lt"/>
                  <a:buAutoNum type="arabicPeriod" startAt="3"/>
                </a:pPr>
                <a:r>
                  <a:rPr lang="en-US" sz="1700" b="1" dirty="0">
                    <a:latin typeface="Calibri" panose="020F0502020204030204" pitchFamily="34" charset="0"/>
                    <a:cs typeface="Calibri" panose="020F0502020204030204" pitchFamily="34" charset="0"/>
                  </a:rPr>
                  <a:t>Obtain the ranking </a:t>
                </a:r>
                <a14:m>
                  <m:oMath xmlns:m="http://schemas.openxmlformats.org/officeDocument/2006/math">
                    <m:r>
                      <a:rPr lang="en-US" sz="1700" b="1" i="1" smtClean="0">
                        <a:latin typeface="Cambria Math" panose="02040503050406030204" pitchFamily="18" charset="0"/>
                        <a:cs typeface="Calibri" panose="020F0502020204030204" pitchFamily="34" charset="0"/>
                      </a:rPr>
                      <m:t>𝑹𝑲</m:t>
                    </m:r>
                  </m:oMath>
                </a14:m>
                <a:r>
                  <a:rPr lang="en-US" sz="1700" b="1" dirty="0">
                    <a:latin typeface="Calibri" panose="020F0502020204030204" pitchFamily="34" charset="0"/>
                    <a:cs typeface="Calibri" panose="020F0502020204030204" pitchFamily="34" charset="0"/>
                  </a:rPr>
                  <a:t> of</a:t>
                </a:r>
                <a14:m>
                  <m:oMath xmlns:m="http://schemas.openxmlformats.org/officeDocument/2006/math">
                    <m:d>
                      <m:dPr>
                        <m:ctrlPr>
                          <a:rPr lang="en-US" sz="1700" b="1" i="1">
                            <a:latin typeface="Cambria Math" panose="02040503050406030204" pitchFamily="18" charset="0"/>
                          </a:rPr>
                        </m:ctrlPr>
                      </m:dPr>
                      <m:e>
                        <m:r>
                          <a:rPr lang="en-US" sz="1700" b="1" i="1">
                            <a:solidFill>
                              <a:srgbClr val="7030A0"/>
                            </a:solidFill>
                            <a:latin typeface="Cambria Math" panose="02040503050406030204" pitchFamily="18" charset="0"/>
                          </a:rPr>
                          <m:t>𝑬</m:t>
                        </m:r>
                        <m:r>
                          <a:rPr lang="en-US" sz="1700" b="1" i="1">
                            <a:latin typeface="Cambria Math" panose="02040503050406030204" pitchFamily="18" charset="0"/>
                          </a:rPr>
                          <m:t>,</m:t>
                        </m:r>
                        <m:sSub>
                          <m:sSubPr>
                            <m:ctrlPr>
                              <a:rPr lang="en-US" sz="1700" b="1" i="1">
                                <a:solidFill>
                                  <a:schemeClr val="accent1"/>
                                </a:solidFill>
                                <a:latin typeface="Cambria Math" panose="02040503050406030204" pitchFamily="18" charset="0"/>
                              </a:rPr>
                            </m:ctrlPr>
                          </m:sSubPr>
                          <m:e>
                            <m:r>
                              <a:rPr lang="en-US" sz="1700" b="1" i="1">
                                <a:solidFill>
                                  <a:schemeClr val="accent1"/>
                                </a:solidFill>
                                <a:latin typeface="Cambria Math" panose="02040503050406030204" pitchFamily="18" charset="0"/>
                              </a:rPr>
                              <m:t>𝒓</m:t>
                            </m:r>
                          </m:e>
                          <m:sub>
                            <m:r>
                              <a:rPr lang="en-US" sz="1700" b="1" i="1">
                                <a:solidFill>
                                  <a:schemeClr val="accent1"/>
                                </a:solidFill>
                                <a:latin typeface="Cambria Math" panose="02040503050406030204" pitchFamily="18" charset="0"/>
                              </a:rPr>
                              <m:t>𝟑</m:t>
                            </m:r>
                          </m:sub>
                        </m:sSub>
                        <m:r>
                          <a:rPr lang="en-US" sz="1700" b="1" i="1">
                            <a:latin typeface="Cambria Math" panose="02040503050406030204" pitchFamily="18" charset="0"/>
                          </a:rPr>
                          <m:t>,</m:t>
                        </m:r>
                        <m:r>
                          <a:rPr lang="en-US" sz="1700" b="1" i="1">
                            <a:solidFill>
                              <a:srgbClr val="0070C0"/>
                            </a:solidFill>
                            <a:latin typeface="Cambria Math" panose="02040503050406030204" pitchFamily="18" charset="0"/>
                          </a:rPr>
                          <m:t>𝑫</m:t>
                        </m:r>
                      </m:e>
                    </m:d>
                  </m:oMath>
                </a14:m>
                <a:r>
                  <a:rPr lang="en-US" sz="1700" b="1" dirty="0">
                    <a:latin typeface="Calibri" panose="020F0502020204030204" pitchFamily="34" charset="0"/>
                    <a:cs typeface="Calibri" panose="020F0502020204030204" pitchFamily="34" charset="0"/>
                  </a:rPr>
                  <a:t>.</a:t>
                </a:r>
              </a:p>
              <a:p>
                <a:pPr marL="457200" indent="-457200">
                  <a:buFont typeface="+mj-lt"/>
                  <a:buAutoNum type="arabicPeriod" startAt="3"/>
                </a:pPr>
                <a:r>
                  <a:rPr lang="en-US" sz="1700" b="1" dirty="0">
                    <a:latin typeface="Calibri" panose="020F0502020204030204" pitchFamily="34" charset="0"/>
                    <a:cs typeface="Calibri" panose="020F0502020204030204" pitchFamily="34" charset="0"/>
                  </a:rPr>
                  <a:t>Calculate metrics</a:t>
                </a:r>
              </a:p>
              <a:p>
                <a:pPr marL="914400" lvl="1" indent="-457200">
                  <a:buFont typeface="+mj-lt"/>
                  <a:buAutoNum type="arabicPeriod"/>
                </a:pPr>
                <a:r>
                  <a:rPr lang="en-US" sz="1700" b="1" dirty="0">
                    <a:latin typeface="Calibri" panose="020F0502020204030204" pitchFamily="34" charset="0"/>
                    <a:cs typeface="Calibri" panose="020F0502020204030204" pitchFamily="34" charset="0"/>
                  </a:rPr>
                  <a:t>Hits@</a:t>
                </a:r>
                <a14:m>
                  <m:oMath xmlns:m="http://schemas.openxmlformats.org/officeDocument/2006/math">
                    <m:r>
                      <a:rPr lang="en-US" sz="1700" b="1" i="1" smtClean="0">
                        <a:latin typeface="Cambria Math" panose="02040503050406030204" pitchFamily="18" charset="0"/>
                        <a:cs typeface="Calibri" panose="020F0502020204030204" pitchFamily="34" charset="0"/>
                      </a:rPr>
                      <m:t>𝒌</m:t>
                    </m:r>
                  </m:oMath>
                </a14:m>
                <a:r>
                  <a:rPr lang="en-US" sz="1700" b="1" dirty="0">
                    <a:latin typeface="Calibri" panose="020F0502020204030204" pitchFamily="34" charset="0"/>
                    <a:cs typeface="Calibri" panose="020F0502020204030204" pitchFamily="34" charset="0"/>
                  </a:rPr>
                  <a:t>: </a:t>
                </a:r>
                <a14:m>
                  <m:oMath xmlns:m="http://schemas.openxmlformats.org/officeDocument/2006/math">
                    <m:r>
                      <a:rPr lang="en-US" sz="1700" b="1" i="1" smtClean="0">
                        <a:latin typeface="Cambria Math" panose="02040503050406030204" pitchFamily="18" charset="0"/>
                        <a:cs typeface="Calibri" panose="020F0502020204030204" pitchFamily="34" charset="0"/>
                      </a:rPr>
                      <m:t>𝟏</m:t>
                    </m:r>
                    <m:r>
                      <a:rPr lang="en-US" sz="1700" b="1" i="1" smtClean="0">
                        <a:latin typeface="Cambria Math" panose="02040503050406030204" pitchFamily="18" charset="0"/>
                        <a:cs typeface="Calibri" panose="020F0502020204030204" pitchFamily="34" charset="0"/>
                      </a:rPr>
                      <m:t> </m:t>
                    </m:r>
                    <m:d>
                      <m:dPr>
                        <m:begChr m:val="["/>
                        <m:endChr m:val="]"/>
                        <m:ctrlPr>
                          <a:rPr lang="en-US" sz="1700" b="1" i="1" smtClean="0">
                            <a:latin typeface="Cambria Math" panose="02040503050406030204" pitchFamily="18" charset="0"/>
                            <a:cs typeface="Calibri" panose="020F0502020204030204" pitchFamily="34" charset="0"/>
                          </a:rPr>
                        </m:ctrlPr>
                      </m:dPr>
                      <m:e>
                        <m:r>
                          <a:rPr lang="en-US" sz="1700" b="1" i="1" smtClean="0">
                            <a:latin typeface="Cambria Math" panose="02040503050406030204" pitchFamily="18" charset="0"/>
                            <a:cs typeface="Calibri" panose="020F0502020204030204" pitchFamily="34" charset="0"/>
                          </a:rPr>
                          <m:t>𝑹𝑲</m:t>
                        </m:r>
                        <m:r>
                          <a:rPr lang="en-US" sz="1700" b="1" i="1" smtClean="0">
                            <a:latin typeface="Cambria Math" panose="02040503050406030204" pitchFamily="18" charset="0"/>
                            <a:cs typeface="Calibri" panose="020F0502020204030204" pitchFamily="34" charset="0"/>
                          </a:rPr>
                          <m:t>≤</m:t>
                        </m:r>
                        <m:r>
                          <a:rPr lang="en-US" sz="1700" b="1" i="1" smtClean="0">
                            <a:latin typeface="Cambria Math" panose="02040503050406030204" pitchFamily="18" charset="0"/>
                            <a:cs typeface="Calibri" panose="020F0502020204030204" pitchFamily="34" charset="0"/>
                          </a:rPr>
                          <m:t>𝒌</m:t>
                        </m:r>
                      </m:e>
                    </m:d>
                    <m:r>
                      <a:rPr lang="en-US" sz="1700" b="1" i="0" smtClean="0">
                        <a:latin typeface="Cambria Math" panose="02040503050406030204" pitchFamily="18" charset="0"/>
                        <a:cs typeface="Calibri" panose="020F0502020204030204" pitchFamily="34" charset="0"/>
                      </a:rPr>
                      <m:t>.</m:t>
                    </m:r>
                  </m:oMath>
                </a14:m>
                <a:r>
                  <a:rPr lang="en-US" sz="1700" b="1" dirty="0">
                    <a:latin typeface="Calibri" panose="020F0502020204030204" pitchFamily="34" charset="0"/>
                    <a:cs typeface="Calibri" panose="020F0502020204030204" pitchFamily="34" charset="0"/>
                  </a:rPr>
                  <a:t> Higher is better</a:t>
                </a:r>
              </a:p>
              <a:p>
                <a:pPr marL="914400" lvl="1" indent="-457200">
                  <a:buFont typeface="+mj-lt"/>
                  <a:buAutoNum type="arabicPeriod"/>
                </a:pPr>
                <a:r>
                  <a:rPr lang="en-US" sz="1700" b="1" dirty="0">
                    <a:latin typeface="Calibri" panose="020F0502020204030204" pitchFamily="34" charset="0"/>
                    <a:cs typeface="Calibri" panose="020F0502020204030204" pitchFamily="34" charset="0"/>
                  </a:rPr>
                  <a:t>Reciprocal Rank: </a:t>
                </a:r>
                <a14:m>
                  <m:oMath xmlns:m="http://schemas.openxmlformats.org/officeDocument/2006/math">
                    <m:f>
                      <m:fPr>
                        <m:ctrlPr>
                          <a:rPr lang="en-US" sz="1700" b="1" i="1" smtClean="0">
                            <a:latin typeface="Cambria Math" panose="02040503050406030204" pitchFamily="18" charset="0"/>
                            <a:cs typeface="Calibri" panose="020F0502020204030204" pitchFamily="34" charset="0"/>
                          </a:rPr>
                        </m:ctrlPr>
                      </m:fPr>
                      <m:num>
                        <m:r>
                          <a:rPr lang="en-US" sz="1700" b="1" i="1" smtClean="0">
                            <a:latin typeface="Cambria Math" panose="02040503050406030204" pitchFamily="18" charset="0"/>
                            <a:cs typeface="Calibri" panose="020F0502020204030204" pitchFamily="34" charset="0"/>
                          </a:rPr>
                          <m:t>𝟏</m:t>
                        </m:r>
                      </m:num>
                      <m:den>
                        <m:r>
                          <a:rPr lang="en-US" sz="1700" b="1" i="1" smtClean="0">
                            <a:latin typeface="Cambria Math" panose="02040503050406030204" pitchFamily="18" charset="0"/>
                            <a:cs typeface="Calibri" panose="020F0502020204030204" pitchFamily="34" charset="0"/>
                          </a:rPr>
                          <m:t>𝑹𝑲</m:t>
                        </m:r>
                      </m:den>
                    </m:f>
                    <m:r>
                      <a:rPr lang="en-US" sz="1700" b="1" i="0" smtClean="0">
                        <a:latin typeface="Cambria Math" panose="02040503050406030204" pitchFamily="18" charset="0"/>
                        <a:cs typeface="Calibri" panose="020F0502020204030204" pitchFamily="34" charset="0"/>
                      </a:rPr>
                      <m:t>.</m:t>
                    </m:r>
                  </m:oMath>
                </a14:m>
                <a:r>
                  <a:rPr lang="en-US" sz="1700" b="1" dirty="0">
                    <a:latin typeface="Calibri" panose="020F0502020204030204" pitchFamily="34" charset="0"/>
                    <a:cs typeface="Calibri" panose="020F0502020204030204" pitchFamily="34" charset="0"/>
                  </a:rPr>
                  <a:t> Higher is better</a:t>
                </a:r>
              </a:p>
              <a:p>
                <a:pPr marL="457200" indent="-457200">
                  <a:buFont typeface="+mj-lt"/>
                  <a:buAutoNum type="arabicPeriod" startAt="3"/>
                </a:pPr>
                <a:endParaRPr lang="en-US" sz="1700" b="1" dirty="0">
                  <a:latin typeface="Calibri" panose="020F0502020204030204" pitchFamily="34" charset="0"/>
                  <a:cs typeface="Calibri" panose="020F0502020204030204" pitchFamily="34" charset="0"/>
                </a:endParaRPr>
              </a:p>
            </p:txBody>
          </p:sp>
        </mc:Choice>
        <mc:Fallback>
          <p:sp>
            <p:nvSpPr>
              <p:cNvPr id="61" name="TextBox 60">
                <a:extLst>
                  <a:ext uri="{FF2B5EF4-FFF2-40B4-BE49-F238E27FC236}">
                    <a16:creationId xmlns:a16="http://schemas.microsoft.com/office/drawing/2014/main" id="{9FA880A3-1BA9-1A00-0097-37AAC215CE2D}"/>
                  </a:ext>
                </a:extLst>
              </p:cNvPr>
              <p:cNvSpPr txBox="1">
                <a:spLocks noRot="1" noChangeAspect="1" noMove="1" noResize="1" noEditPoints="1" noAdjustHandles="1" noChangeArrowheads="1" noChangeShapeType="1" noTextEdit="1"/>
              </p:cNvSpPr>
              <p:nvPr/>
            </p:nvSpPr>
            <p:spPr>
              <a:xfrm>
                <a:off x="865599" y="4744261"/>
                <a:ext cx="9019442" cy="2300245"/>
              </a:xfrm>
              <a:prstGeom prst="rect">
                <a:avLst/>
              </a:prstGeom>
              <a:blipFill>
                <a:blip r:embed="rId13"/>
                <a:stretch>
                  <a:fillRect l="-563" t="-109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A34923A6-20ED-0345-E097-4376DBA92486}"/>
                  </a:ext>
                </a:extLst>
              </p:cNvPr>
              <p:cNvSpPr txBox="1"/>
              <p:nvPr/>
            </p:nvSpPr>
            <p:spPr>
              <a:xfrm>
                <a:off x="6021739" y="2946367"/>
                <a:ext cx="3122261" cy="1253805"/>
              </a:xfrm>
              <a:prstGeom prst="rect">
                <a:avLst/>
              </a:prstGeom>
              <a:noFill/>
            </p:spPr>
            <p:txBody>
              <a:bodyPr wrap="square" rtlCol="0">
                <a:spAutoFit/>
              </a:bodyPr>
              <a:lstStyle/>
              <a:p>
                <a14:m>
                  <m:oMath xmlns:m="http://schemas.openxmlformats.org/officeDocument/2006/math">
                    <m:r>
                      <a:rPr lang="en-US" sz="1700" b="1" i="1" smtClean="0">
                        <a:latin typeface="Cambria Math" panose="02040503050406030204" pitchFamily="18" charset="0"/>
                        <a:cs typeface="Calibri" panose="020F0502020204030204" pitchFamily="34" charset="0"/>
                      </a:rPr>
                      <m:t>𝑹𝑲</m:t>
                    </m:r>
                  </m:oMath>
                </a14:m>
                <a:r>
                  <a:rPr lang="en-US" sz="1700" b="1" dirty="0">
                    <a:latin typeface="Calibri" panose="020F0502020204030204" pitchFamily="34" charset="0"/>
                    <a:cs typeface="Calibri" panose="020F0502020204030204" pitchFamily="34" charset="0"/>
                  </a:rPr>
                  <a:t> of</a:t>
                </a:r>
                <a14:m>
                  <m:oMath xmlns:m="http://schemas.openxmlformats.org/officeDocument/2006/math">
                    <m:d>
                      <m:dPr>
                        <m:ctrlPr>
                          <a:rPr lang="en-US" sz="1700" b="1" i="1">
                            <a:latin typeface="Cambria Math" panose="02040503050406030204" pitchFamily="18" charset="0"/>
                          </a:rPr>
                        </m:ctrlPr>
                      </m:dPr>
                      <m:e>
                        <m:r>
                          <a:rPr lang="en-US" sz="1700" b="1" i="1">
                            <a:solidFill>
                              <a:srgbClr val="7030A0"/>
                            </a:solidFill>
                            <a:latin typeface="Cambria Math" panose="02040503050406030204" pitchFamily="18" charset="0"/>
                          </a:rPr>
                          <m:t>𝑬</m:t>
                        </m:r>
                        <m:r>
                          <a:rPr lang="en-US" sz="1700" b="1" i="1">
                            <a:latin typeface="Cambria Math" panose="02040503050406030204" pitchFamily="18" charset="0"/>
                          </a:rPr>
                          <m:t>,</m:t>
                        </m:r>
                        <m:sSub>
                          <m:sSubPr>
                            <m:ctrlPr>
                              <a:rPr lang="en-US" sz="1700" b="1" i="1">
                                <a:solidFill>
                                  <a:schemeClr val="accent1"/>
                                </a:solidFill>
                                <a:latin typeface="Cambria Math" panose="02040503050406030204" pitchFamily="18" charset="0"/>
                              </a:rPr>
                            </m:ctrlPr>
                          </m:sSubPr>
                          <m:e>
                            <m:r>
                              <a:rPr lang="en-US" sz="1700" b="1" i="1">
                                <a:solidFill>
                                  <a:schemeClr val="accent1"/>
                                </a:solidFill>
                                <a:latin typeface="Cambria Math" panose="02040503050406030204" pitchFamily="18" charset="0"/>
                              </a:rPr>
                              <m:t>𝒓</m:t>
                            </m:r>
                          </m:e>
                          <m:sub>
                            <m:r>
                              <a:rPr lang="en-US" sz="1700" b="1" i="1">
                                <a:solidFill>
                                  <a:schemeClr val="accent1"/>
                                </a:solidFill>
                                <a:latin typeface="Cambria Math" panose="02040503050406030204" pitchFamily="18" charset="0"/>
                              </a:rPr>
                              <m:t>𝟑</m:t>
                            </m:r>
                          </m:sub>
                        </m:sSub>
                        <m:r>
                          <a:rPr lang="en-US" sz="1700" b="1" i="1">
                            <a:latin typeface="Cambria Math" panose="02040503050406030204" pitchFamily="18" charset="0"/>
                          </a:rPr>
                          <m:t>,</m:t>
                        </m:r>
                        <m:r>
                          <a:rPr lang="en-US" sz="1700" b="1" i="1">
                            <a:solidFill>
                              <a:srgbClr val="0070C0"/>
                            </a:solidFill>
                            <a:latin typeface="Cambria Math" panose="02040503050406030204" pitchFamily="18" charset="0"/>
                          </a:rPr>
                          <m:t>𝑫</m:t>
                        </m:r>
                      </m:e>
                    </m:d>
                    <m:r>
                      <a:rPr lang="en-US" sz="1700" b="1" i="0" smtClean="0">
                        <a:solidFill>
                          <a:srgbClr val="0070C0"/>
                        </a:solidFill>
                        <a:latin typeface="Cambria Math" panose="02040503050406030204" pitchFamily="18" charset="0"/>
                      </a:rPr>
                      <m:t>:</m:t>
                    </m:r>
                    <m:r>
                      <a:rPr lang="en-US" sz="1700" b="1" i="0" smtClean="0">
                        <a:solidFill>
                          <a:srgbClr val="0070C0"/>
                        </a:solidFill>
                        <a:latin typeface="Cambria Math" panose="02040503050406030204" pitchFamily="18" charset="0"/>
                      </a:rPr>
                      <m:t>𝟏</m:t>
                    </m:r>
                  </m:oMath>
                </a14:m>
                <a:endParaRPr lang="en-US" sz="1700" b="1" dirty="0">
                  <a:latin typeface="Calibri" panose="020F0502020204030204" pitchFamily="34" charset="0"/>
                  <a:cs typeface="Calibri" panose="020F0502020204030204" pitchFamily="34" charset="0"/>
                </a:endParaRPr>
              </a:p>
              <a:p>
                <a:pPr marL="914400" lvl="1" indent="-457200">
                  <a:buFont typeface="+mj-lt"/>
                  <a:buAutoNum type="arabicPeriod"/>
                </a:pPr>
                <a:r>
                  <a:rPr lang="en-US" sz="1700" b="1" dirty="0">
                    <a:latin typeface="Calibri" panose="020F0502020204030204" pitchFamily="34" charset="0"/>
                    <a:cs typeface="Calibri" panose="020F0502020204030204" pitchFamily="34" charset="0"/>
                  </a:rPr>
                  <a:t>Hits@</a:t>
                </a:r>
                <a14:m>
                  <m:oMath xmlns:m="http://schemas.openxmlformats.org/officeDocument/2006/math">
                    <m:r>
                      <a:rPr lang="en-US" sz="1700" b="1" i="1" smtClean="0">
                        <a:latin typeface="Cambria Math" panose="02040503050406030204" pitchFamily="18" charset="0"/>
                        <a:cs typeface="Calibri" panose="020F0502020204030204" pitchFamily="34" charset="0"/>
                      </a:rPr>
                      <m:t>𝟐</m:t>
                    </m:r>
                    <m:r>
                      <a:rPr lang="en-US" sz="1700" b="1" i="1" smtClean="0">
                        <a:latin typeface="Cambria Math" panose="02040503050406030204" pitchFamily="18" charset="0"/>
                        <a:cs typeface="Calibri" panose="020F0502020204030204" pitchFamily="34" charset="0"/>
                      </a:rPr>
                      <m:t>=</m:t>
                    </m:r>
                    <m:r>
                      <a:rPr lang="en-US" sz="1700" b="1" i="0" smtClean="0">
                        <a:latin typeface="Cambria Math" panose="02040503050406030204" pitchFamily="18" charset="0"/>
                        <a:cs typeface="Calibri" panose="020F0502020204030204" pitchFamily="34" charset="0"/>
                      </a:rPr>
                      <m:t>𝟏</m:t>
                    </m:r>
                  </m:oMath>
                </a14:m>
                <a:endParaRPr lang="en-US" sz="1700" b="1" dirty="0">
                  <a:latin typeface="Calibri" panose="020F0502020204030204" pitchFamily="34" charset="0"/>
                  <a:cs typeface="Calibri" panose="020F0502020204030204" pitchFamily="34" charset="0"/>
                </a:endParaRPr>
              </a:p>
              <a:p>
                <a:pPr marL="914400" lvl="1" indent="-457200">
                  <a:buFont typeface="+mj-lt"/>
                  <a:buAutoNum type="arabicPeriod"/>
                </a:pPr>
                <a:r>
                  <a:rPr lang="en-US" sz="1700" b="1" dirty="0">
                    <a:latin typeface="Calibri" panose="020F0502020204030204" pitchFamily="34" charset="0"/>
                    <a:cs typeface="Calibri" panose="020F0502020204030204" pitchFamily="34" charset="0"/>
                  </a:rPr>
                  <a:t>Reciprocal Rank: </a:t>
                </a:r>
                <a14:m>
                  <m:oMath xmlns:m="http://schemas.openxmlformats.org/officeDocument/2006/math">
                    <m:f>
                      <m:fPr>
                        <m:ctrlPr>
                          <a:rPr lang="en-US" sz="1700" b="1" i="1" smtClean="0">
                            <a:latin typeface="Cambria Math" panose="02040503050406030204" pitchFamily="18" charset="0"/>
                            <a:cs typeface="Calibri" panose="020F0502020204030204" pitchFamily="34" charset="0"/>
                          </a:rPr>
                        </m:ctrlPr>
                      </m:fPr>
                      <m:num>
                        <m:r>
                          <a:rPr lang="en-US" sz="1700" b="1" i="1" smtClean="0">
                            <a:latin typeface="Cambria Math" panose="02040503050406030204" pitchFamily="18" charset="0"/>
                            <a:cs typeface="Calibri" panose="020F0502020204030204" pitchFamily="34" charset="0"/>
                          </a:rPr>
                          <m:t>𝟏</m:t>
                        </m:r>
                      </m:num>
                      <m:den>
                        <m:r>
                          <a:rPr lang="en-US" sz="1700" b="1" i="1" smtClean="0">
                            <a:latin typeface="Cambria Math" panose="02040503050406030204" pitchFamily="18" charset="0"/>
                            <a:cs typeface="Calibri" panose="020F0502020204030204" pitchFamily="34" charset="0"/>
                          </a:rPr>
                          <m:t>𝟏</m:t>
                        </m:r>
                      </m:den>
                    </m:f>
                  </m:oMath>
                </a14:m>
                <a:endParaRPr lang="en-US" sz="1700" b="1" dirty="0">
                  <a:latin typeface="Calibri" panose="020F0502020204030204" pitchFamily="34" charset="0"/>
                  <a:cs typeface="Calibri" panose="020F0502020204030204" pitchFamily="34" charset="0"/>
                </a:endParaRPr>
              </a:p>
              <a:p>
                <a:pPr marL="457200" indent="-457200">
                  <a:buFont typeface="+mj-lt"/>
                  <a:buAutoNum type="arabicPeriod" startAt="3"/>
                </a:pPr>
                <a:endParaRPr lang="en-US" sz="1700" b="1" dirty="0">
                  <a:latin typeface="Calibri" panose="020F0502020204030204" pitchFamily="34" charset="0"/>
                  <a:cs typeface="Calibri" panose="020F0502020204030204" pitchFamily="34" charset="0"/>
                </a:endParaRPr>
              </a:p>
            </p:txBody>
          </p:sp>
        </mc:Choice>
        <mc:Fallback>
          <p:sp>
            <p:nvSpPr>
              <p:cNvPr id="8" name="TextBox 7">
                <a:extLst>
                  <a:ext uri="{FF2B5EF4-FFF2-40B4-BE49-F238E27FC236}">
                    <a16:creationId xmlns:a16="http://schemas.microsoft.com/office/drawing/2014/main" id="{A34923A6-20ED-0345-E097-4376DBA92486}"/>
                  </a:ext>
                </a:extLst>
              </p:cNvPr>
              <p:cNvSpPr txBox="1">
                <a:spLocks noRot="1" noChangeAspect="1" noMove="1" noResize="1" noEditPoints="1" noAdjustHandles="1" noChangeArrowheads="1" noChangeShapeType="1" noTextEdit="1"/>
              </p:cNvSpPr>
              <p:nvPr/>
            </p:nvSpPr>
            <p:spPr>
              <a:xfrm>
                <a:off x="6021739" y="2946367"/>
                <a:ext cx="3122261" cy="1253805"/>
              </a:xfrm>
              <a:prstGeom prst="rect">
                <a:avLst/>
              </a:prstGeom>
              <a:blipFill>
                <a:blip r:embed="rId14"/>
                <a:stretch>
                  <a:fillRect t="-1000"/>
                </a:stretch>
              </a:blipFill>
            </p:spPr>
            <p:txBody>
              <a:bodyPr/>
              <a:lstStyle/>
              <a:p>
                <a:r>
                  <a:rPr lang="en-US">
                    <a:noFill/>
                  </a:rPr>
                  <a:t> </a:t>
                </a:r>
              </a:p>
            </p:txBody>
          </p:sp>
        </mc:Fallback>
      </mc:AlternateContent>
    </p:spTree>
    <p:extLst>
      <p:ext uri="{BB962C8B-B14F-4D97-AF65-F5344CB8AC3E}">
        <p14:creationId xmlns:p14="http://schemas.microsoft.com/office/powerpoint/2010/main" val="28110602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8D0C7-95C9-45F0-632A-B2BED6A156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CBD867-9245-78F7-1D59-9D26C8CE97B6}"/>
              </a:ext>
            </a:extLst>
          </p:cNvPr>
          <p:cNvSpPr>
            <a:spLocks noGrp="1"/>
          </p:cNvSpPr>
          <p:nvPr>
            <p:ph type="title"/>
          </p:nvPr>
        </p:nvSpPr>
        <p:spPr/>
        <p:txBody>
          <a:bodyPr/>
          <a:lstStyle/>
          <a:p>
            <a:r>
              <a:rPr lang="en-US" dirty="0"/>
              <a:t>RGCN for Link Prediction (6)</a:t>
            </a:r>
          </a:p>
        </p:txBody>
      </p:sp>
      <p:sp>
        <p:nvSpPr>
          <p:cNvPr id="3" name="Content Placeholder 2">
            <a:extLst>
              <a:ext uri="{FF2B5EF4-FFF2-40B4-BE49-F238E27FC236}">
                <a16:creationId xmlns:a16="http://schemas.microsoft.com/office/drawing/2014/main" id="{EE52CC36-5CAB-A0D6-368F-1049A9385907}"/>
              </a:ext>
            </a:extLst>
          </p:cNvPr>
          <p:cNvSpPr>
            <a:spLocks noGrp="1"/>
          </p:cNvSpPr>
          <p:nvPr>
            <p:ph idx="1"/>
          </p:nvPr>
        </p:nvSpPr>
        <p:spPr>
          <a:xfrm>
            <a:off x="431424" y="1193794"/>
            <a:ext cx="8686800" cy="1188248"/>
          </a:xfrm>
        </p:spPr>
        <p:txBody>
          <a:bodyPr vert="horz" lIns="54864" tIns="91440" rIns="91440" bIns="45720" rtlCol="0" anchor="t">
            <a:normAutofit/>
          </a:bodyPr>
          <a:lstStyle/>
          <a:p>
            <a:pPr marL="438785"/>
            <a:r>
              <a:rPr lang="en-US" b="1" dirty="0">
                <a:solidFill>
                  <a:srgbClr val="00B050"/>
                </a:solidFill>
                <a:latin typeface="Calibri"/>
                <a:cs typeface="Calibri"/>
              </a:rPr>
              <a:t>Evaluation:</a:t>
            </a:r>
            <a:endParaRPr lang="en-US" dirty="0">
              <a:solidFill>
                <a:srgbClr val="000000"/>
              </a:solidFill>
            </a:endParaRPr>
          </a:p>
          <a:p>
            <a:pPr lvl="1">
              <a:buClr>
                <a:srgbClr val="60B5CC"/>
              </a:buClr>
            </a:pPr>
            <a:r>
              <a:rPr lang="en-US" b="1" dirty="0">
                <a:latin typeface="Calibri"/>
                <a:cs typeface="Calibri"/>
              </a:rPr>
              <a:t>Validation time as an example, same at the test time</a:t>
            </a:r>
            <a:endParaRPr lang="en-US" dirty="0"/>
          </a:p>
          <a:p>
            <a:pPr lvl="1"/>
            <a:endParaRPr lang="en-US" b="1" dirty="0"/>
          </a:p>
          <a:p>
            <a:pPr lvl="1"/>
            <a:endParaRPr lang="en-US" b="1" dirty="0"/>
          </a:p>
          <a:p>
            <a:pPr lvl="1"/>
            <a:endParaRPr lang="en-US" b="1" dirty="0"/>
          </a:p>
        </p:txBody>
      </p:sp>
      <p:sp>
        <p:nvSpPr>
          <p:cNvPr id="4" name="Date Placeholder 3">
            <a:extLst>
              <a:ext uri="{FF2B5EF4-FFF2-40B4-BE49-F238E27FC236}">
                <a16:creationId xmlns:a16="http://schemas.microsoft.com/office/drawing/2014/main" id="{D3809C0B-6784-946B-516A-B2095C52CEAF}"/>
              </a:ext>
            </a:extLst>
          </p:cNvPr>
          <p:cNvSpPr>
            <a:spLocks noGrp="1"/>
          </p:cNvSpPr>
          <p:nvPr>
            <p:ph type="dt" sz="half" idx="10"/>
          </p:nvPr>
        </p:nvSpPr>
        <p:spPr/>
        <p:txBody>
          <a:bodyPr/>
          <a:lstStyle/>
          <a:p>
            <a:fld id="{A9ED9DB3-BE2D-5248-A771-13CAAF4BACE9}" type="datetime1">
              <a:rPr lang="en-US" smtClean="0"/>
              <a:t>10/22/24</a:t>
            </a:fld>
            <a:endParaRPr lang="en-US"/>
          </a:p>
        </p:txBody>
      </p:sp>
      <p:sp>
        <p:nvSpPr>
          <p:cNvPr id="5" name="Footer Placeholder 4">
            <a:extLst>
              <a:ext uri="{FF2B5EF4-FFF2-40B4-BE49-F238E27FC236}">
                <a16:creationId xmlns:a16="http://schemas.microsoft.com/office/drawing/2014/main" id="{61A2045B-91E9-5AD1-9EBB-E20E580406D4}"/>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88F33972-83CF-B9FF-943B-04B3BF1929C5}"/>
              </a:ext>
            </a:extLst>
          </p:cNvPr>
          <p:cNvSpPr>
            <a:spLocks noGrp="1"/>
          </p:cNvSpPr>
          <p:nvPr>
            <p:ph type="sldNum" sz="quarter" idx="12"/>
          </p:nvPr>
        </p:nvSpPr>
        <p:spPr/>
        <p:txBody>
          <a:bodyPr/>
          <a:lstStyle/>
          <a:p>
            <a:fld id="{19B12225-5612-419B-A8D5-4B8EEE4C217E}" type="slidenum">
              <a:rPr lang="en-US" smtClean="0"/>
              <a:pPr/>
              <a:t>42</a:t>
            </a:fld>
            <a:endParaRPr lang="en-US"/>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714FCDB3-96E6-5C9F-6482-06186C239942}"/>
                  </a:ext>
                </a:extLst>
              </p:cNvPr>
              <p:cNvSpPr txBox="1"/>
              <p:nvPr/>
            </p:nvSpPr>
            <p:spPr>
              <a:xfrm>
                <a:off x="3957286" y="2873792"/>
                <a:ext cx="2163356" cy="1714124"/>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𝒇</m:t>
                          </m:r>
                        </m:e>
                        <m:sub>
                          <m:sSub>
                            <m:sSubPr>
                              <m:ctrlPr>
                                <a:rPr lang="en-US" sz="2000" b="1" i="1">
                                  <a:latin typeface="Cambria Math" panose="02040503050406030204" pitchFamily="18" charset="0"/>
                                </a:rPr>
                              </m:ctrlPr>
                            </m:sSubPr>
                            <m:e>
                              <m:r>
                                <a:rPr lang="en-US" sz="2000" b="1" i="1">
                                  <a:latin typeface="Cambria Math" panose="02040503050406030204" pitchFamily="18" charset="0"/>
                                </a:rPr>
                                <m:t>𝒓</m:t>
                              </m:r>
                            </m:e>
                            <m:sub>
                              <m:r>
                                <a:rPr lang="en-US" sz="2000" b="1" i="1">
                                  <a:latin typeface="Cambria Math" panose="02040503050406030204" pitchFamily="18" charset="0"/>
                                </a:rPr>
                                <m:t>𝟑</m:t>
                              </m:r>
                            </m:sub>
                          </m:sSub>
                        </m:sub>
                      </m:sSub>
                      <m:d>
                        <m:dPr>
                          <m:ctrlPr>
                            <a:rPr lang="en-US" sz="2000" b="1" i="1">
                              <a:latin typeface="Cambria Math" panose="02040503050406030204" pitchFamily="18" charset="0"/>
                            </a:rPr>
                          </m:ctrlPr>
                        </m:dPr>
                        <m:e>
                          <m:r>
                            <a:rPr lang="en-US" sz="2000" b="1" i="1">
                              <a:solidFill>
                                <a:srgbClr val="7030A0"/>
                              </a:solidFill>
                              <a:latin typeface="Cambria Math" panose="02040503050406030204" pitchFamily="18" charset="0"/>
                            </a:rPr>
                            <m:t>𝑬</m:t>
                          </m:r>
                          <m:r>
                            <a:rPr lang="en-US" sz="2000" b="1" i="1">
                              <a:latin typeface="Cambria Math" panose="02040503050406030204" pitchFamily="18" charset="0"/>
                            </a:rPr>
                            <m:t>,</m:t>
                          </m:r>
                          <m:sSub>
                            <m:sSubPr>
                              <m:ctrlPr>
                                <a:rPr lang="en-US" sz="2000" b="1" i="1">
                                  <a:solidFill>
                                    <a:schemeClr val="accent1"/>
                                  </a:solidFill>
                                  <a:latin typeface="Cambria Math" panose="02040503050406030204" pitchFamily="18" charset="0"/>
                                </a:rPr>
                              </m:ctrlPr>
                            </m:sSubPr>
                            <m:e>
                              <m:r>
                                <a:rPr lang="en-US" sz="2000" b="1" i="1">
                                  <a:solidFill>
                                    <a:schemeClr val="accent1"/>
                                  </a:solidFill>
                                  <a:latin typeface="Cambria Math" panose="02040503050406030204" pitchFamily="18" charset="0"/>
                                </a:rPr>
                                <m:t>𝒓</m:t>
                              </m:r>
                            </m:e>
                            <m:sub>
                              <m:r>
                                <a:rPr lang="en-US" sz="2000" b="1" i="1">
                                  <a:solidFill>
                                    <a:schemeClr val="accent1"/>
                                  </a:solidFill>
                                  <a:latin typeface="Cambria Math" panose="02040503050406030204" pitchFamily="18" charset="0"/>
                                </a:rPr>
                                <m:t>𝟑</m:t>
                              </m:r>
                            </m:sub>
                          </m:sSub>
                          <m:r>
                            <a:rPr lang="en-US" sz="2000" b="1" i="1">
                              <a:latin typeface="Cambria Math" panose="02040503050406030204" pitchFamily="18" charset="0"/>
                            </a:rPr>
                            <m:t>,</m:t>
                          </m:r>
                          <m:r>
                            <a:rPr lang="en-US" sz="2000" b="1" i="1">
                              <a:solidFill>
                                <a:srgbClr val="C00000"/>
                              </a:solidFill>
                              <a:latin typeface="Cambria Math" panose="02040503050406030204" pitchFamily="18" charset="0"/>
                            </a:rPr>
                            <m:t>𝑩</m:t>
                          </m:r>
                        </m:e>
                      </m:d>
                    </m:oMath>
                  </m:oMathPara>
                </a14:m>
                <a:endParaRPr lang="en-US" sz="2000" b="1" dirty="0">
                  <a:latin typeface="Calibri" panose="020F0502020204030204" pitchFamily="34" charset="0"/>
                  <a:cs typeface="Calibri" panose="020F0502020204030204" pitchFamily="34" charset="0"/>
                </a:endParaRPr>
              </a:p>
              <a:p>
                <a14:m>
                  <m:oMathPara xmlns:m="http://schemas.openxmlformats.org/officeDocument/2006/math">
                    <m:oMathParaPr>
                      <m:jc m:val="centerGroup"/>
                    </m:oMathParaPr>
                    <m:oMath xmlns:m="http://schemas.openxmlformats.org/officeDocument/2006/math">
                      <m:sSub>
                        <m:sSubPr>
                          <m:ctrlPr>
                            <a:rPr lang="en-US" sz="2000" b="1" i="1" smtClean="0">
                              <a:latin typeface="Cambria Math" panose="02040503050406030204" pitchFamily="18" charset="0"/>
                            </a:rPr>
                          </m:ctrlPr>
                        </m:sSubPr>
                        <m:e>
                          <m:r>
                            <a:rPr lang="en-US" sz="2000" b="1" i="1" smtClean="0">
                              <a:latin typeface="Cambria Math" panose="02040503050406030204" pitchFamily="18" charset="0"/>
                            </a:rPr>
                            <m:t>𝒇</m:t>
                          </m:r>
                        </m:e>
                        <m:sub>
                          <m:sSub>
                            <m:sSubPr>
                              <m:ctrlPr>
                                <a:rPr lang="en-US" sz="2000" b="1" i="1" smtClean="0">
                                  <a:latin typeface="Cambria Math" panose="02040503050406030204" pitchFamily="18" charset="0"/>
                                </a:rPr>
                              </m:ctrlPr>
                            </m:sSubPr>
                            <m:e>
                              <m:r>
                                <a:rPr lang="en-US" sz="2000" b="1" i="1" smtClean="0">
                                  <a:latin typeface="Cambria Math" panose="02040503050406030204" pitchFamily="18" charset="0"/>
                                </a:rPr>
                                <m:t>𝒓</m:t>
                              </m:r>
                            </m:e>
                            <m:sub>
                              <m:r>
                                <a:rPr lang="en-US" sz="2000" b="1" i="1" smtClean="0">
                                  <a:latin typeface="Cambria Math" panose="02040503050406030204" pitchFamily="18" charset="0"/>
                                </a:rPr>
                                <m:t>𝟑</m:t>
                              </m:r>
                            </m:sub>
                          </m:sSub>
                        </m:sub>
                      </m:sSub>
                      <m:d>
                        <m:dPr>
                          <m:ctrlPr>
                            <a:rPr lang="en-US" sz="2000" b="1" i="1" smtClean="0">
                              <a:latin typeface="Cambria Math" panose="02040503050406030204" pitchFamily="18" charset="0"/>
                            </a:rPr>
                          </m:ctrlPr>
                        </m:dPr>
                        <m:e>
                          <m:r>
                            <a:rPr lang="en-US" sz="2000" b="1" i="1">
                              <a:solidFill>
                                <a:srgbClr val="7030A0"/>
                              </a:solidFill>
                              <a:latin typeface="Cambria Math" panose="02040503050406030204" pitchFamily="18" charset="0"/>
                            </a:rPr>
                            <m:t>𝑬</m:t>
                          </m:r>
                          <m:r>
                            <a:rPr lang="en-US" sz="2000" b="1" i="1">
                              <a:latin typeface="Cambria Math" panose="02040503050406030204" pitchFamily="18" charset="0"/>
                            </a:rPr>
                            <m:t>,</m:t>
                          </m:r>
                          <m:sSub>
                            <m:sSubPr>
                              <m:ctrlPr>
                                <a:rPr lang="en-US" sz="2000" b="1" i="1">
                                  <a:solidFill>
                                    <a:schemeClr val="accent1"/>
                                  </a:solidFill>
                                  <a:latin typeface="Cambria Math" panose="02040503050406030204" pitchFamily="18" charset="0"/>
                                </a:rPr>
                              </m:ctrlPr>
                            </m:sSubPr>
                            <m:e>
                              <m:r>
                                <a:rPr lang="en-US" sz="2000" b="1" i="1">
                                  <a:solidFill>
                                    <a:schemeClr val="accent1"/>
                                  </a:solidFill>
                                  <a:latin typeface="Cambria Math" panose="02040503050406030204" pitchFamily="18" charset="0"/>
                                </a:rPr>
                                <m:t>𝒓</m:t>
                              </m:r>
                            </m:e>
                            <m:sub>
                              <m:r>
                                <a:rPr lang="en-US" sz="2000" b="1" i="1">
                                  <a:solidFill>
                                    <a:schemeClr val="accent1"/>
                                  </a:solidFill>
                                  <a:latin typeface="Cambria Math" panose="02040503050406030204" pitchFamily="18" charset="0"/>
                                </a:rPr>
                                <m:t>𝟑</m:t>
                              </m:r>
                            </m:sub>
                          </m:sSub>
                          <m:r>
                            <a:rPr lang="en-US" sz="2000" b="1" i="1">
                              <a:latin typeface="Cambria Math" panose="02040503050406030204" pitchFamily="18" charset="0"/>
                            </a:rPr>
                            <m:t>,</m:t>
                          </m:r>
                          <m:r>
                            <a:rPr lang="en-US" sz="2000" b="1" i="1">
                              <a:solidFill>
                                <a:srgbClr val="0070C0"/>
                              </a:solidFill>
                              <a:latin typeface="Cambria Math" panose="02040503050406030204" pitchFamily="18" charset="0"/>
                            </a:rPr>
                            <m:t>𝑫</m:t>
                          </m:r>
                        </m:e>
                      </m:d>
                    </m:oMath>
                  </m:oMathPara>
                </a14:m>
                <a:endParaRPr lang="en-US" sz="2000" b="1" dirty="0">
                  <a:latin typeface="Calibri" panose="020F0502020204030204" pitchFamily="34" charset="0"/>
                  <a:cs typeface="Calibri" panose="020F0502020204030204" pitchFamily="34" charset="0"/>
                </a:endParaRPr>
              </a:p>
              <a:p>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𝒇</m:t>
                          </m:r>
                        </m:e>
                        <m:sub>
                          <m:sSub>
                            <m:sSubPr>
                              <m:ctrlPr>
                                <a:rPr lang="en-US" sz="2000" b="1" i="1">
                                  <a:latin typeface="Cambria Math" panose="02040503050406030204" pitchFamily="18" charset="0"/>
                                </a:rPr>
                              </m:ctrlPr>
                            </m:sSubPr>
                            <m:e>
                              <m:r>
                                <a:rPr lang="en-US" sz="2000" b="1" i="1">
                                  <a:latin typeface="Cambria Math" panose="02040503050406030204" pitchFamily="18" charset="0"/>
                                </a:rPr>
                                <m:t>𝒓</m:t>
                              </m:r>
                            </m:e>
                            <m:sub>
                              <m:r>
                                <a:rPr lang="en-US" sz="2000" b="1" i="1">
                                  <a:latin typeface="Cambria Math" panose="02040503050406030204" pitchFamily="18" charset="0"/>
                                </a:rPr>
                                <m:t>𝟑</m:t>
                              </m:r>
                            </m:sub>
                          </m:sSub>
                        </m:sub>
                      </m:sSub>
                      <m:d>
                        <m:dPr>
                          <m:ctrlPr>
                            <a:rPr lang="en-US" sz="2000" b="1" i="1" smtClean="0">
                              <a:latin typeface="Cambria Math" panose="02040503050406030204" pitchFamily="18" charset="0"/>
                            </a:rPr>
                          </m:ctrlPr>
                        </m:dPr>
                        <m:e>
                          <m:r>
                            <a:rPr lang="en-US" sz="2000" b="1" i="1">
                              <a:solidFill>
                                <a:srgbClr val="7030A0"/>
                              </a:solidFill>
                              <a:latin typeface="Cambria Math" panose="02040503050406030204" pitchFamily="18" charset="0"/>
                            </a:rPr>
                            <m:t>𝑬</m:t>
                          </m:r>
                          <m:r>
                            <a:rPr lang="en-US" sz="2000" b="1" i="1">
                              <a:latin typeface="Cambria Math" panose="02040503050406030204" pitchFamily="18" charset="0"/>
                            </a:rPr>
                            <m:t>,</m:t>
                          </m:r>
                          <m:sSub>
                            <m:sSubPr>
                              <m:ctrlPr>
                                <a:rPr lang="en-US" sz="2000" b="1" i="1">
                                  <a:solidFill>
                                    <a:schemeClr val="accent1"/>
                                  </a:solidFill>
                                  <a:latin typeface="Cambria Math" panose="02040503050406030204" pitchFamily="18" charset="0"/>
                                </a:rPr>
                              </m:ctrlPr>
                            </m:sSubPr>
                            <m:e>
                              <m:r>
                                <a:rPr lang="en-US" sz="2000" b="1" i="1">
                                  <a:solidFill>
                                    <a:schemeClr val="accent1"/>
                                  </a:solidFill>
                                  <a:latin typeface="Cambria Math" panose="02040503050406030204" pitchFamily="18" charset="0"/>
                                </a:rPr>
                                <m:t>𝒓</m:t>
                              </m:r>
                            </m:e>
                            <m:sub>
                              <m:r>
                                <a:rPr lang="en-US" sz="2000" b="1" i="1">
                                  <a:solidFill>
                                    <a:schemeClr val="accent1"/>
                                  </a:solidFill>
                                  <a:latin typeface="Cambria Math" panose="02040503050406030204" pitchFamily="18" charset="0"/>
                                </a:rPr>
                                <m:t>𝟑</m:t>
                              </m:r>
                            </m:sub>
                          </m:sSub>
                          <m:r>
                            <a:rPr lang="en-US" sz="2000" b="1" i="1">
                              <a:latin typeface="Cambria Math" panose="02040503050406030204" pitchFamily="18" charset="0"/>
                            </a:rPr>
                            <m:t>,</m:t>
                          </m:r>
                          <m:r>
                            <a:rPr lang="en-US" sz="2000" b="1" i="1" smtClean="0">
                              <a:solidFill>
                                <a:srgbClr val="FF0000"/>
                              </a:solidFill>
                              <a:latin typeface="Cambria Math" panose="02040503050406030204" pitchFamily="18" charset="0"/>
                            </a:rPr>
                            <m:t>𝑭</m:t>
                          </m:r>
                        </m:e>
                      </m:d>
                    </m:oMath>
                  </m:oMathPara>
                </a14:m>
                <a:endParaRPr lang="en-US" sz="2000" b="1" dirty="0">
                  <a:latin typeface="Calibri" panose="020F0502020204030204" pitchFamily="34" charset="0"/>
                  <a:cs typeface="Calibri" panose="020F0502020204030204" pitchFamily="34" charset="0"/>
                </a:endParaRPr>
              </a:p>
              <a:p>
                <a:endParaRPr lang="en-US" sz="2000" b="1" dirty="0">
                  <a:latin typeface="Calibri" panose="020F0502020204030204" pitchFamily="34" charset="0"/>
                  <a:cs typeface="Calibri" panose="020F0502020204030204" pitchFamily="34" charset="0"/>
                </a:endParaRPr>
              </a:p>
              <a:p>
                <a:endParaRPr lang="en-US" sz="2000" b="1" dirty="0">
                  <a:latin typeface="Calibri" panose="020F0502020204030204" pitchFamily="34" charset="0"/>
                  <a:cs typeface="Calibri" panose="020F0502020204030204" pitchFamily="34" charset="0"/>
                </a:endParaRPr>
              </a:p>
            </p:txBody>
          </p:sp>
        </mc:Choice>
        <mc:Fallback>
          <p:sp>
            <p:nvSpPr>
              <p:cNvPr id="7" name="TextBox 6">
                <a:extLst>
                  <a:ext uri="{FF2B5EF4-FFF2-40B4-BE49-F238E27FC236}">
                    <a16:creationId xmlns:a16="http://schemas.microsoft.com/office/drawing/2014/main" id="{714FCDB3-96E6-5C9F-6482-06186C239942}"/>
                  </a:ext>
                </a:extLst>
              </p:cNvPr>
              <p:cNvSpPr txBox="1">
                <a:spLocks noRot="1" noChangeAspect="1" noMove="1" noResize="1" noEditPoints="1" noAdjustHandles="1" noChangeArrowheads="1" noChangeShapeType="1" noTextEdit="1"/>
              </p:cNvSpPr>
              <p:nvPr/>
            </p:nvSpPr>
            <p:spPr>
              <a:xfrm>
                <a:off x="3957286" y="2873792"/>
                <a:ext cx="2163356" cy="1714124"/>
              </a:xfrm>
              <a:prstGeom prst="rect">
                <a:avLst/>
              </a:prstGeom>
              <a:blipFill>
                <a:blip r:embed="rId3"/>
                <a:stretch>
                  <a:fillRect/>
                </a:stretch>
              </a:blipFill>
            </p:spPr>
            <p:txBody>
              <a:bodyPr/>
              <a:lstStyle/>
              <a:p>
                <a:r>
                  <a:rPr lang="en-US">
                    <a:noFill/>
                  </a:rPr>
                  <a:t> </a:t>
                </a:r>
              </a:p>
            </p:txBody>
          </p:sp>
        </mc:Fallback>
      </mc:AlternateContent>
      <p:grpSp>
        <p:nvGrpSpPr>
          <p:cNvPr id="12" name="Group 11">
            <a:extLst>
              <a:ext uri="{FF2B5EF4-FFF2-40B4-BE49-F238E27FC236}">
                <a16:creationId xmlns:a16="http://schemas.microsoft.com/office/drawing/2014/main" id="{E5543376-DFE6-CA77-A950-553B4104A5EE}"/>
              </a:ext>
            </a:extLst>
          </p:cNvPr>
          <p:cNvGrpSpPr/>
          <p:nvPr/>
        </p:nvGrpSpPr>
        <p:grpSpPr>
          <a:xfrm>
            <a:off x="25776" y="2287534"/>
            <a:ext cx="3371748" cy="2463133"/>
            <a:chOff x="-1228674" y="2293824"/>
            <a:chExt cx="3371748" cy="2463133"/>
          </a:xfrm>
        </p:grpSpPr>
        <p:grpSp>
          <p:nvGrpSpPr>
            <p:cNvPr id="32" name="Group 31">
              <a:extLst>
                <a:ext uri="{FF2B5EF4-FFF2-40B4-BE49-F238E27FC236}">
                  <a16:creationId xmlns:a16="http://schemas.microsoft.com/office/drawing/2014/main" id="{720B95AA-EE2A-1415-EFD7-868E8F1B9345}"/>
                </a:ext>
              </a:extLst>
            </p:cNvPr>
            <p:cNvGrpSpPr/>
            <p:nvPr/>
          </p:nvGrpSpPr>
          <p:grpSpPr>
            <a:xfrm>
              <a:off x="-1228674" y="2293824"/>
              <a:ext cx="3371748" cy="2463133"/>
              <a:chOff x="2722754" y="2300328"/>
              <a:chExt cx="3371748" cy="2463133"/>
            </a:xfrm>
          </p:grpSpPr>
          <p:grpSp>
            <p:nvGrpSpPr>
              <p:cNvPr id="33" name="Group 32">
                <a:extLst>
                  <a:ext uri="{FF2B5EF4-FFF2-40B4-BE49-F238E27FC236}">
                    <a16:creationId xmlns:a16="http://schemas.microsoft.com/office/drawing/2014/main" id="{A291EC77-F191-116B-19C9-BAD0910F8276}"/>
                  </a:ext>
                </a:extLst>
              </p:cNvPr>
              <p:cNvGrpSpPr/>
              <p:nvPr/>
            </p:nvGrpSpPr>
            <p:grpSpPr>
              <a:xfrm>
                <a:off x="2722754" y="2300328"/>
                <a:ext cx="3371748" cy="2463133"/>
                <a:chOff x="2855877" y="2506567"/>
                <a:chExt cx="3371748" cy="2463133"/>
              </a:xfrm>
            </p:grpSpPr>
            <p:sp>
              <p:nvSpPr>
                <p:cNvPr id="36" name="Oval 35">
                  <a:extLst>
                    <a:ext uri="{FF2B5EF4-FFF2-40B4-BE49-F238E27FC236}">
                      <a16:creationId xmlns:a16="http://schemas.microsoft.com/office/drawing/2014/main" id="{932DD5B7-C9F7-8B2D-C035-829B58D164AC}"/>
                    </a:ext>
                  </a:extLst>
                </p:cNvPr>
                <p:cNvSpPr/>
                <p:nvPr/>
              </p:nvSpPr>
              <p:spPr>
                <a:xfrm>
                  <a:off x="3695700" y="3152707"/>
                  <a:ext cx="360556" cy="370700"/>
                </a:xfrm>
                <a:prstGeom prst="ellipse">
                  <a:avLst/>
                </a:prstGeom>
                <a:solidFill>
                  <a:schemeClr val="accent1">
                    <a:lumMod val="75000"/>
                  </a:scheme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A</a:t>
                  </a:r>
                </a:p>
              </p:txBody>
            </p:sp>
            <p:sp>
              <p:nvSpPr>
                <p:cNvPr id="37" name="Oval 36">
                  <a:extLst>
                    <a:ext uri="{FF2B5EF4-FFF2-40B4-BE49-F238E27FC236}">
                      <a16:creationId xmlns:a16="http://schemas.microsoft.com/office/drawing/2014/main" id="{DB6137AC-684D-DEC6-F6FE-DF66DEEA6395}"/>
                    </a:ext>
                  </a:extLst>
                </p:cNvPr>
                <p:cNvSpPr/>
                <p:nvPr/>
              </p:nvSpPr>
              <p:spPr>
                <a:xfrm>
                  <a:off x="5342364" y="3334076"/>
                  <a:ext cx="360556" cy="370700"/>
                </a:xfrm>
                <a:prstGeom prst="ellipse">
                  <a:avLst/>
                </a:prstGeom>
                <a:solidFill>
                  <a:srgbClr val="008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C</a:t>
                  </a:r>
                </a:p>
              </p:txBody>
            </p:sp>
            <p:sp>
              <p:nvSpPr>
                <p:cNvPr id="38" name="Oval 37">
                  <a:extLst>
                    <a:ext uri="{FF2B5EF4-FFF2-40B4-BE49-F238E27FC236}">
                      <a16:creationId xmlns:a16="http://schemas.microsoft.com/office/drawing/2014/main" id="{FA2060B4-B67A-1078-E18B-9A018A8C5BF9}"/>
                    </a:ext>
                  </a:extLst>
                </p:cNvPr>
                <p:cNvSpPr/>
                <p:nvPr/>
              </p:nvSpPr>
              <p:spPr>
                <a:xfrm>
                  <a:off x="5063583" y="2618923"/>
                  <a:ext cx="360556" cy="370700"/>
                </a:xfrm>
                <a:prstGeom prst="ellipse">
                  <a:avLst/>
                </a:prstGeom>
                <a:solidFill>
                  <a:srgbClr val="C00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B</a:t>
                  </a:r>
                </a:p>
              </p:txBody>
            </p:sp>
            <p:sp>
              <p:nvSpPr>
                <p:cNvPr id="39" name="Oval 38">
                  <a:extLst>
                    <a:ext uri="{FF2B5EF4-FFF2-40B4-BE49-F238E27FC236}">
                      <a16:creationId xmlns:a16="http://schemas.microsoft.com/office/drawing/2014/main" id="{2935ADB6-3DB1-229E-F279-E33B494B0429}"/>
                    </a:ext>
                  </a:extLst>
                </p:cNvPr>
                <p:cNvSpPr/>
                <p:nvPr/>
              </p:nvSpPr>
              <p:spPr>
                <a:xfrm>
                  <a:off x="4530183" y="4184277"/>
                  <a:ext cx="360556" cy="370700"/>
                </a:xfrm>
                <a:prstGeom prst="ellipse">
                  <a:avLst/>
                </a:prstGeom>
                <a:solidFill>
                  <a:srgbClr val="7030A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E</a:t>
                  </a:r>
                </a:p>
              </p:txBody>
            </p:sp>
            <p:sp>
              <p:nvSpPr>
                <p:cNvPr id="40" name="Oval 39">
                  <a:extLst>
                    <a:ext uri="{FF2B5EF4-FFF2-40B4-BE49-F238E27FC236}">
                      <a16:creationId xmlns:a16="http://schemas.microsoft.com/office/drawing/2014/main" id="{62F49AA3-9881-4CA9-C535-FDA5E362C97A}"/>
                    </a:ext>
                  </a:extLst>
                </p:cNvPr>
                <p:cNvSpPr/>
                <p:nvPr/>
              </p:nvSpPr>
              <p:spPr>
                <a:xfrm>
                  <a:off x="5853461" y="3998927"/>
                  <a:ext cx="360556" cy="370700"/>
                </a:xfrm>
                <a:prstGeom prst="ellipse">
                  <a:avLst/>
                </a:prstGeom>
                <a:solidFill>
                  <a:srgbClr val="FF0066"/>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F</a:t>
                  </a:r>
                </a:p>
              </p:txBody>
            </p:sp>
            <p:sp>
              <p:nvSpPr>
                <p:cNvPr id="42" name="Oval 41">
                  <a:extLst>
                    <a:ext uri="{FF2B5EF4-FFF2-40B4-BE49-F238E27FC236}">
                      <a16:creationId xmlns:a16="http://schemas.microsoft.com/office/drawing/2014/main" id="{9A4CD0C6-8B9E-F6FA-75E3-EB95E6D79A5B}"/>
                    </a:ext>
                  </a:extLst>
                </p:cNvPr>
                <p:cNvSpPr/>
                <p:nvPr/>
              </p:nvSpPr>
              <p:spPr>
                <a:xfrm>
                  <a:off x="2929983" y="4184277"/>
                  <a:ext cx="360556" cy="370700"/>
                </a:xfrm>
                <a:prstGeom prst="ellipse">
                  <a:avLst/>
                </a:prstGeom>
                <a:solidFill>
                  <a:srgbClr val="0070C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D</a:t>
                  </a:r>
                </a:p>
              </p:txBody>
            </p:sp>
            <p:cxnSp>
              <p:nvCxnSpPr>
                <p:cNvPr id="43" name="Straight Arrow Connector 42">
                  <a:extLst>
                    <a:ext uri="{FF2B5EF4-FFF2-40B4-BE49-F238E27FC236}">
                      <a16:creationId xmlns:a16="http://schemas.microsoft.com/office/drawing/2014/main" id="{CF275915-6C19-210F-FD48-1F3F6D7E1A54}"/>
                    </a:ext>
                  </a:extLst>
                </p:cNvPr>
                <p:cNvCxnSpPr>
                  <a:cxnSpLocks/>
                  <a:stCxn id="37" idx="0"/>
                  <a:endCxn id="38" idx="5"/>
                </p:cNvCxnSpPr>
                <p:nvPr/>
              </p:nvCxnSpPr>
              <p:spPr>
                <a:xfrm flipH="1" flipV="1">
                  <a:off x="5371337" y="2935335"/>
                  <a:ext cx="151305" cy="398741"/>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D90AEEFE-4A77-7BE5-88BC-F41A61CEC572}"/>
                    </a:ext>
                  </a:extLst>
                </p:cNvPr>
                <p:cNvCxnSpPr>
                  <a:cxnSpLocks/>
                  <a:stCxn id="38" idx="2"/>
                  <a:endCxn id="36" idx="6"/>
                </p:cNvCxnSpPr>
                <p:nvPr/>
              </p:nvCxnSpPr>
              <p:spPr>
                <a:xfrm flipH="1">
                  <a:off x="4056256" y="2804273"/>
                  <a:ext cx="1007327" cy="533784"/>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45" name="Straight Arrow Connector 44">
                  <a:extLst>
                    <a:ext uri="{FF2B5EF4-FFF2-40B4-BE49-F238E27FC236}">
                      <a16:creationId xmlns:a16="http://schemas.microsoft.com/office/drawing/2014/main" id="{C4569069-21C7-52B1-7D98-D6E2BBDEE960}"/>
                    </a:ext>
                  </a:extLst>
                </p:cNvPr>
                <p:cNvCxnSpPr>
                  <a:cxnSpLocks/>
                  <a:stCxn id="42" idx="0"/>
                  <a:endCxn id="36" idx="3"/>
                </p:cNvCxnSpPr>
                <p:nvPr/>
              </p:nvCxnSpPr>
              <p:spPr>
                <a:xfrm flipV="1">
                  <a:off x="3110261" y="3469119"/>
                  <a:ext cx="638241" cy="715158"/>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FDDD62FB-EC95-5A20-8B74-1EE7BE62F679}"/>
                    </a:ext>
                  </a:extLst>
                </p:cNvPr>
                <p:cNvCxnSpPr>
                  <a:cxnSpLocks/>
                  <a:stCxn id="37" idx="2"/>
                  <a:endCxn id="36" idx="5"/>
                </p:cNvCxnSpPr>
                <p:nvPr/>
              </p:nvCxnSpPr>
              <p:spPr>
                <a:xfrm flipH="1" flipV="1">
                  <a:off x="4003454" y="3469119"/>
                  <a:ext cx="1338910" cy="50307"/>
                </a:xfrm>
                <a:prstGeom prst="straightConnector1">
                  <a:avLst/>
                </a:prstGeom>
                <a:ln w="28575">
                  <a:solidFill>
                    <a:schemeClr val="accent6"/>
                  </a:solidFill>
                  <a:tailEnd type="triangle"/>
                </a:ln>
              </p:spPr>
              <p:style>
                <a:lnRef idx="1">
                  <a:schemeClr val="dk1"/>
                </a:lnRef>
                <a:fillRef idx="0">
                  <a:schemeClr val="dk1"/>
                </a:fillRef>
                <a:effectRef idx="0">
                  <a:schemeClr val="dk1"/>
                </a:effectRef>
                <a:fontRef idx="minor">
                  <a:schemeClr val="tx1"/>
                </a:fontRef>
              </p:style>
            </p:cxnSp>
            <p:cxnSp>
              <p:nvCxnSpPr>
                <p:cNvPr id="47" name="Straight Arrow Connector 46">
                  <a:extLst>
                    <a:ext uri="{FF2B5EF4-FFF2-40B4-BE49-F238E27FC236}">
                      <a16:creationId xmlns:a16="http://schemas.microsoft.com/office/drawing/2014/main" id="{6C6DE67F-5D7E-35D1-C59D-6BCC3B38AA61}"/>
                    </a:ext>
                  </a:extLst>
                </p:cNvPr>
                <p:cNvCxnSpPr>
                  <a:cxnSpLocks/>
                  <a:stCxn id="39" idx="7"/>
                  <a:endCxn id="37" idx="3"/>
                </p:cNvCxnSpPr>
                <p:nvPr/>
              </p:nvCxnSpPr>
              <p:spPr>
                <a:xfrm flipV="1">
                  <a:off x="4837937" y="3650488"/>
                  <a:ext cx="557229" cy="588077"/>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48" name="Straight Arrow Connector 47">
                  <a:extLst>
                    <a:ext uri="{FF2B5EF4-FFF2-40B4-BE49-F238E27FC236}">
                      <a16:creationId xmlns:a16="http://schemas.microsoft.com/office/drawing/2014/main" id="{3A554115-99EA-8C4B-AF79-CA5CA41C4922}"/>
                    </a:ext>
                  </a:extLst>
                </p:cNvPr>
                <p:cNvCxnSpPr>
                  <a:cxnSpLocks/>
                  <a:stCxn id="40" idx="1"/>
                  <a:endCxn id="37" idx="4"/>
                </p:cNvCxnSpPr>
                <p:nvPr/>
              </p:nvCxnSpPr>
              <p:spPr>
                <a:xfrm flipH="1" flipV="1">
                  <a:off x="5522642" y="3704776"/>
                  <a:ext cx="383621" cy="348439"/>
                </a:xfrm>
                <a:prstGeom prst="straightConnector1">
                  <a:avLst/>
                </a:prstGeom>
                <a:ln w="28575">
                  <a:solidFill>
                    <a:schemeClr val="accent3"/>
                  </a:solidFill>
                  <a:tailEnd type="triangle"/>
                </a:ln>
              </p:spPr>
              <p:style>
                <a:lnRef idx="1">
                  <a:schemeClr val="dk1"/>
                </a:lnRef>
                <a:fillRef idx="0">
                  <a:schemeClr val="dk1"/>
                </a:fillRef>
                <a:effectRef idx="0">
                  <a:schemeClr val="dk1"/>
                </a:effectRef>
                <a:fontRef idx="minor">
                  <a:schemeClr val="tx1"/>
                </a:fontRef>
              </p:style>
            </p:cxnSp>
            <p:cxnSp>
              <p:nvCxnSpPr>
                <p:cNvPr id="49" name="Straight Arrow Connector 48">
                  <a:extLst>
                    <a:ext uri="{FF2B5EF4-FFF2-40B4-BE49-F238E27FC236}">
                      <a16:creationId xmlns:a16="http://schemas.microsoft.com/office/drawing/2014/main" id="{0429896D-F823-9FB3-71F4-93E2FC65E758}"/>
                    </a:ext>
                  </a:extLst>
                </p:cNvPr>
                <p:cNvCxnSpPr>
                  <a:cxnSpLocks/>
                  <a:stCxn id="40" idx="2"/>
                  <a:endCxn id="39" idx="6"/>
                </p:cNvCxnSpPr>
                <p:nvPr/>
              </p:nvCxnSpPr>
              <p:spPr>
                <a:xfrm flipH="1">
                  <a:off x="4890739" y="4184277"/>
                  <a:ext cx="962722" cy="185350"/>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sp>
              <p:nvSpPr>
                <p:cNvPr id="50" name="TextBox 49">
                  <a:extLst>
                    <a:ext uri="{FF2B5EF4-FFF2-40B4-BE49-F238E27FC236}">
                      <a16:creationId xmlns:a16="http://schemas.microsoft.com/office/drawing/2014/main" id="{9949388D-DB9E-3DEB-4929-09D122D882CB}"/>
                    </a:ext>
                  </a:extLst>
                </p:cNvPr>
                <p:cNvSpPr txBox="1"/>
                <p:nvPr/>
              </p:nvSpPr>
              <p:spPr>
                <a:xfrm>
                  <a:off x="4174854" y="4600368"/>
                  <a:ext cx="1402948" cy="369332"/>
                </a:xfrm>
                <a:prstGeom prst="rect">
                  <a:avLst/>
                </a:prstGeom>
                <a:noFill/>
              </p:spPr>
              <p:txBody>
                <a:bodyPr wrap="none" rtlCol="0">
                  <a:spAutoFit/>
                </a:bodyPr>
                <a:lstStyle/>
                <a:p>
                  <a:r>
                    <a:rPr lang="en-US">
                      <a:latin typeface="Arial" pitchFamily="34" charset="0"/>
                      <a:cs typeface="Arial" pitchFamily="34" charset="0"/>
                    </a:rPr>
                    <a:t>Input Graph</a:t>
                  </a:r>
                </a:p>
              </p:txBody>
            </p:sp>
            <mc:AlternateContent xmlns:mc="http://schemas.openxmlformats.org/markup-compatibility/2006">
              <mc:Choice xmlns:a14="http://schemas.microsoft.com/office/drawing/2010/main" Requires="a14">
                <p:sp>
                  <p:nvSpPr>
                    <p:cNvPr id="51" name="TextBox 50">
                      <a:extLst>
                        <a:ext uri="{FF2B5EF4-FFF2-40B4-BE49-F238E27FC236}">
                          <a16:creationId xmlns:a16="http://schemas.microsoft.com/office/drawing/2014/main" id="{A0539602-02F5-5682-A361-46EA1C9DF29B}"/>
                        </a:ext>
                      </a:extLst>
                    </p:cNvPr>
                    <p:cNvSpPr txBox="1"/>
                    <p:nvPr/>
                  </p:nvSpPr>
                  <p:spPr>
                    <a:xfrm>
                      <a:off x="2855877" y="3492763"/>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p:sp>
                  <p:nvSpPr>
                    <p:cNvPr id="51" name="TextBox 50">
                      <a:extLst>
                        <a:ext uri="{FF2B5EF4-FFF2-40B4-BE49-F238E27FC236}">
                          <a16:creationId xmlns:a16="http://schemas.microsoft.com/office/drawing/2014/main" id="{A0539602-02F5-5682-A361-46EA1C9DF29B}"/>
                        </a:ext>
                      </a:extLst>
                    </p:cNvPr>
                    <p:cNvSpPr txBox="1">
                      <a:spLocks noRot="1" noChangeAspect="1" noMove="1" noResize="1" noEditPoints="1" noAdjustHandles="1" noChangeArrowheads="1" noChangeShapeType="1" noTextEdit="1"/>
                    </p:cNvSpPr>
                    <p:nvPr/>
                  </p:nvSpPr>
                  <p:spPr>
                    <a:xfrm>
                      <a:off x="2855877" y="3492763"/>
                      <a:ext cx="532069" cy="477054"/>
                    </a:xfrm>
                    <a:prstGeom prst="rect">
                      <a:avLst/>
                    </a:prstGeom>
                    <a:blipFill>
                      <a:blip r:embed="rId4"/>
                      <a:stretch>
                        <a:fillRect b="-256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2" name="TextBox 51">
                      <a:extLst>
                        <a:ext uri="{FF2B5EF4-FFF2-40B4-BE49-F238E27FC236}">
                          <a16:creationId xmlns:a16="http://schemas.microsoft.com/office/drawing/2014/main" id="{C4FEAD8B-C2F0-3285-49FC-B265A85E3AFF}"/>
                        </a:ext>
                      </a:extLst>
                    </p:cNvPr>
                    <p:cNvSpPr txBox="1"/>
                    <p:nvPr/>
                  </p:nvSpPr>
                  <p:spPr>
                    <a:xfrm>
                      <a:off x="4278371" y="2506567"/>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p:sp>
                  <p:nvSpPr>
                    <p:cNvPr id="52" name="TextBox 51">
                      <a:extLst>
                        <a:ext uri="{FF2B5EF4-FFF2-40B4-BE49-F238E27FC236}">
                          <a16:creationId xmlns:a16="http://schemas.microsoft.com/office/drawing/2014/main" id="{C4FEAD8B-C2F0-3285-49FC-B265A85E3AFF}"/>
                        </a:ext>
                      </a:extLst>
                    </p:cNvPr>
                    <p:cNvSpPr txBox="1">
                      <a:spLocks noRot="1" noChangeAspect="1" noMove="1" noResize="1" noEditPoints="1" noAdjustHandles="1" noChangeArrowheads="1" noChangeShapeType="1" noTextEdit="1"/>
                    </p:cNvSpPr>
                    <p:nvPr/>
                  </p:nvSpPr>
                  <p:spPr>
                    <a:xfrm>
                      <a:off x="4278371" y="2506567"/>
                      <a:ext cx="532069" cy="477054"/>
                    </a:xfrm>
                    <a:prstGeom prst="rect">
                      <a:avLst/>
                    </a:prstGeom>
                    <a:blipFill>
                      <a:blip r:embed="rId5"/>
                      <a:stretch>
                        <a:fillRect b="-263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3" name="TextBox 52">
                      <a:extLst>
                        <a:ext uri="{FF2B5EF4-FFF2-40B4-BE49-F238E27FC236}">
                          <a16:creationId xmlns:a16="http://schemas.microsoft.com/office/drawing/2014/main" id="{19E42DFB-3F00-C40E-3385-C4B05A3410E6}"/>
                        </a:ext>
                      </a:extLst>
                    </p:cNvPr>
                    <p:cNvSpPr txBox="1"/>
                    <p:nvPr/>
                  </p:nvSpPr>
                  <p:spPr>
                    <a:xfrm>
                      <a:off x="4364010" y="3359827"/>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p:sp>
                  <p:nvSpPr>
                    <p:cNvPr id="53" name="TextBox 52">
                      <a:extLst>
                        <a:ext uri="{FF2B5EF4-FFF2-40B4-BE49-F238E27FC236}">
                          <a16:creationId xmlns:a16="http://schemas.microsoft.com/office/drawing/2014/main" id="{19E42DFB-3F00-C40E-3385-C4B05A3410E6}"/>
                        </a:ext>
                      </a:extLst>
                    </p:cNvPr>
                    <p:cNvSpPr txBox="1">
                      <a:spLocks noRot="1" noChangeAspect="1" noMove="1" noResize="1" noEditPoints="1" noAdjustHandles="1" noChangeArrowheads="1" noChangeShapeType="1" noTextEdit="1"/>
                    </p:cNvSpPr>
                    <p:nvPr/>
                  </p:nvSpPr>
                  <p:spPr>
                    <a:xfrm>
                      <a:off x="4364010" y="3359827"/>
                      <a:ext cx="539507" cy="477054"/>
                    </a:xfrm>
                    <a:prstGeom prst="rect">
                      <a:avLst/>
                    </a:prstGeom>
                    <a:blipFill>
                      <a:blip r:embed="rId6"/>
                      <a:stretch>
                        <a:fillRect b="-526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4" name="TextBox 53">
                      <a:extLst>
                        <a:ext uri="{FF2B5EF4-FFF2-40B4-BE49-F238E27FC236}">
                          <a16:creationId xmlns:a16="http://schemas.microsoft.com/office/drawing/2014/main" id="{AFF77F3A-9C36-20DE-B560-543CF9E0F34B}"/>
                        </a:ext>
                      </a:extLst>
                    </p:cNvPr>
                    <p:cNvSpPr txBox="1"/>
                    <p:nvPr/>
                  </p:nvSpPr>
                  <p:spPr>
                    <a:xfrm>
                      <a:off x="5688118" y="3521873"/>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p:sp>
                  <p:nvSpPr>
                    <p:cNvPr id="54" name="TextBox 53">
                      <a:extLst>
                        <a:ext uri="{FF2B5EF4-FFF2-40B4-BE49-F238E27FC236}">
                          <a16:creationId xmlns:a16="http://schemas.microsoft.com/office/drawing/2014/main" id="{AFF77F3A-9C36-20DE-B560-543CF9E0F34B}"/>
                        </a:ext>
                      </a:extLst>
                    </p:cNvPr>
                    <p:cNvSpPr txBox="1">
                      <a:spLocks noRot="1" noChangeAspect="1" noMove="1" noResize="1" noEditPoints="1" noAdjustHandles="1" noChangeArrowheads="1" noChangeShapeType="1" noTextEdit="1"/>
                    </p:cNvSpPr>
                    <p:nvPr/>
                  </p:nvSpPr>
                  <p:spPr>
                    <a:xfrm>
                      <a:off x="5688118" y="3521873"/>
                      <a:ext cx="539507" cy="477054"/>
                    </a:xfrm>
                    <a:prstGeom prst="rect">
                      <a:avLst/>
                    </a:prstGeom>
                    <a:blipFill>
                      <a:blip r:embed="rId7"/>
                      <a:stretch>
                        <a:fillRect b="-526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5" name="TextBox 54">
                      <a:extLst>
                        <a:ext uri="{FF2B5EF4-FFF2-40B4-BE49-F238E27FC236}">
                          <a16:creationId xmlns:a16="http://schemas.microsoft.com/office/drawing/2014/main" id="{8175B0FF-5BF9-5374-BDE0-D910A1660F20}"/>
                        </a:ext>
                      </a:extLst>
                    </p:cNvPr>
                    <p:cNvSpPr txBox="1"/>
                    <p:nvPr/>
                  </p:nvSpPr>
                  <p:spPr>
                    <a:xfrm>
                      <a:off x="5433166" y="2801398"/>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p:sp>
                  <p:nvSpPr>
                    <p:cNvPr id="55" name="TextBox 54">
                      <a:extLst>
                        <a:ext uri="{FF2B5EF4-FFF2-40B4-BE49-F238E27FC236}">
                          <a16:creationId xmlns:a16="http://schemas.microsoft.com/office/drawing/2014/main" id="{8175B0FF-5BF9-5374-BDE0-D910A1660F20}"/>
                        </a:ext>
                      </a:extLst>
                    </p:cNvPr>
                    <p:cNvSpPr txBox="1">
                      <a:spLocks noRot="1" noChangeAspect="1" noMove="1" noResize="1" noEditPoints="1" noAdjustHandles="1" noChangeArrowheads="1" noChangeShapeType="1" noTextEdit="1"/>
                    </p:cNvSpPr>
                    <p:nvPr/>
                  </p:nvSpPr>
                  <p:spPr>
                    <a:xfrm>
                      <a:off x="5433166" y="2801398"/>
                      <a:ext cx="539507" cy="477054"/>
                    </a:xfrm>
                    <a:prstGeom prst="rect">
                      <a:avLst/>
                    </a:prstGeom>
                    <a:blipFill>
                      <a:blip r:embed="rId8"/>
                      <a:stretch>
                        <a:fillRect b="-526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6" name="TextBox 55">
                      <a:extLst>
                        <a:ext uri="{FF2B5EF4-FFF2-40B4-BE49-F238E27FC236}">
                          <a16:creationId xmlns:a16="http://schemas.microsoft.com/office/drawing/2014/main" id="{2D0C8F59-4B6F-B8C5-1941-58E4F88EBD4B}"/>
                        </a:ext>
                      </a:extLst>
                    </p:cNvPr>
                    <p:cNvSpPr txBox="1"/>
                    <p:nvPr/>
                  </p:nvSpPr>
                  <p:spPr>
                    <a:xfrm>
                      <a:off x="4751248" y="3533525"/>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p:sp>
                  <p:nvSpPr>
                    <p:cNvPr id="56" name="TextBox 55">
                      <a:extLst>
                        <a:ext uri="{FF2B5EF4-FFF2-40B4-BE49-F238E27FC236}">
                          <a16:creationId xmlns:a16="http://schemas.microsoft.com/office/drawing/2014/main" id="{2D0C8F59-4B6F-B8C5-1941-58E4F88EBD4B}"/>
                        </a:ext>
                      </a:extLst>
                    </p:cNvPr>
                    <p:cNvSpPr txBox="1">
                      <a:spLocks noRot="1" noChangeAspect="1" noMove="1" noResize="1" noEditPoints="1" noAdjustHandles="1" noChangeArrowheads="1" noChangeShapeType="1" noTextEdit="1"/>
                    </p:cNvSpPr>
                    <p:nvPr/>
                  </p:nvSpPr>
                  <p:spPr>
                    <a:xfrm>
                      <a:off x="4751248" y="3533525"/>
                      <a:ext cx="539507" cy="477054"/>
                    </a:xfrm>
                    <a:prstGeom prst="rect">
                      <a:avLst/>
                    </a:prstGeom>
                    <a:blipFill>
                      <a:blip r:embed="rId9"/>
                      <a:stretch>
                        <a:fillRect b="-263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7" name="TextBox 56">
                      <a:extLst>
                        <a:ext uri="{FF2B5EF4-FFF2-40B4-BE49-F238E27FC236}">
                          <a16:creationId xmlns:a16="http://schemas.microsoft.com/office/drawing/2014/main" id="{B7BF5D7E-392D-50B6-340A-AB74F68056CB}"/>
                        </a:ext>
                      </a:extLst>
                    </p:cNvPr>
                    <p:cNvSpPr txBox="1"/>
                    <p:nvPr/>
                  </p:nvSpPr>
                  <p:spPr>
                    <a:xfrm>
                      <a:off x="5306092" y="4152504"/>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p:sp>
                  <p:nvSpPr>
                    <p:cNvPr id="57" name="TextBox 56">
                      <a:extLst>
                        <a:ext uri="{FF2B5EF4-FFF2-40B4-BE49-F238E27FC236}">
                          <a16:creationId xmlns:a16="http://schemas.microsoft.com/office/drawing/2014/main" id="{B7BF5D7E-392D-50B6-340A-AB74F68056CB}"/>
                        </a:ext>
                      </a:extLst>
                    </p:cNvPr>
                    <p:cNvSpPr txBox="1">
                      <a:spLocks noRot="1" noChangeAspect="1" noMove="1" noResize="1" noEditPoints="1" noAdjustHandles="1" noChangeArrowheads="1" noChangeShapeType="1" noTextEdit="1"/>
                    </p:cNvSpPr>
                    <p:nvPr/>
                  </p:nvSpPr>
                  <p:spPr>
                    <a:xfrm>
                      <a:off x="5306092" y="4152504"/>
                      <a:ext cx="532069" cy="477054"/>
                    </a:xfrm>
                    <a:prstGeom prst="rect">
                      <a:avLst/>
                    </a:prstGeom>
                    <a:blipFill>
                      <a:blip r:embed="rId10"/>
                      <a:stretch>
                        <a:fillRect b="-2564"/>
                      </a:stretch>
                    </a:blipFill>
                  </p:spPr>
                  <p:txBody>
                    <a:bodyPr/>
                    <a:lstStyle/>
                    <a:p>
                      <a:r>
                        <a:rPr lang="en-US">
                          <a:noFill/>
                        </a:rPr>
                        <a:t> </a:t>
                      </a:r>
                    </a:p>
                  </p:txBody>
                </p:sp>
              </mc:Fallback>
            </mc:AlternateContent>
          </p:grpSp>
          <p:cxnSp>
            <p:nvCxnSpPr>
              <p:cNvPr id="34" name="Straight Arrow Connector 33">
                <a:extLst>
                  <a:ext uri="{FF2B5EF4-FFF2-40B4-BE49-F238E27FC236}">
                    <a16:creationId xmlns:a16="http://schemas.microsoft.com/office/drawing/2014/main" id="{816AF656-7F9C-37EC-4FA4-E3D5BCCF47DF}"/>
                  </a:ext>
                </a:extLst>
              </p:cNvPr>
              <p:cNvCxnSpPr>
                <a:cxnSpLocks/>
                <a:stCxn id="39" idx="1"/>
                <a:endCxn id="36" idx="4"/>
              </p:cNvCxnSpPr>
              <p:nvPr/>
            </p:nvCxnSpPr>
            <p:spPr>
              <a:xfrm flipH="1" flipV="1">
                <a:off x="3742855" y="3317168"/>
                <a:ext cx="707007" cy="715158"/>
              </a:xfrm>
              <a:prstGeom prst="straightConnector1">
                <a:avLst/>
              </a:prstGeom>
              <a:ln w="28575">
                <a:solidFill>
                  <a:srgbClr val="FFC000"/>
                </a:solidFill>
                <a:prstDash val="solid"/>
                <a:tailEnd type="triangle"/>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mc:Choice xmlns:a14="http://schemas.microsoft.com/office/drawing/2010/main" Requires="a14">
            <p:sp>
              <p:nvSpPr>
                <p:cNvPr id="58" name="TextBox 57">
                  <a:extLst>
                    <a:ext uri="{FF2B5EF4-FFF2-40B4-BE49-F238E27FC236}">
                      <a16:creationId xmlns:a16="http://schemas.microsoft.com/office/drawing/2014/main" id="{539EDF23-9DB6-5846-EC3E-5F2220ECF73A}"/>
                    </a:ext>
                  </a:extLst>
                </p:cNvPr>
                <p:cNvSpPr txBox="1"/>
                <p:nvPr/>
              </p:nvSpPr>
              <p:spPr>
                <a:xfrm>
                  <a:off x="-336049" y="3460415"/>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p:sp>
              <p:nvSpPr>
                <p:cNvPr id="58" name="TextBox 57">
                  <a:extLst>
                    <a:ext uri="{FF2B5EF4-FFF2-40B4-BE49-F238E27FC236}">
                      <a16:creationId xmlns:a16="http://schemas.microsoft.com/office/drawing/2014/main" id="{539EDF23-9DB6-5846-EC3E-5F2220ECF73A}"/>
                    </a:ext>
                  </a:extLst>
                </p:cNvPr>
                <p:cNvSpPr txBox="1">
                  <a:spLocks noRot="1" noChangeAspect="1" noMove="1" noResize="1" noEditPoints="1" noAdjustHandles="1" noChangeArrowheads="1" noChangeShapeType="1" noTextEdit="1"/>
                </p:cNvSpPr>
                <p:nvPr/>
              </p:nvSpPr>
              <p:spPr>
                <a:xfrm>
                  <a:off x="-336049" y="3460415"/>
                  <a:ext cx="539507" cy="477054"/>
                </a:xfrm>
                <a:prstGeom prst="rect">
                  <a:avLst/>
                </a:prstGeom>
                <a:blipFill>
                  <a:blip r:embed="rId11"/>
                  <a:stretch>
                    <a:fillRect b="-5263"/>
                  </a:stretch>
                </a:blipFill>
              </p:spPr>
              <p:txBody>
                <a:bodyPr/>
                <a:lstStyle/>
                <a:p>
                  <a:r>
                    <a:rPr lang="en-US">
                      <a:noFill/>
                    </a:rPr>
                    <a:t> </a:t>
                  </a:r>
                </a:p>
              </p:txBody>
            </p:sp>
          </mc:Fallback>
        </mc:AlternateContent>
        <p:cxnSp>
          <p:nvCxnSpPr>
            <p:cNvPr id="59" name="Straight Arrow Connector 58">
              <a:extLst>
                <a:ext uri="{FF2B5EF4-FFF2-40B4-BE49-F238E27FC236}">
                  <a16:creationId xmlns:a16="http://schemas.microsoft.com/office/drawing/2014/main" id="{CDA8C4A0-340F-83E8-38BB-26AB738F8885}"/>
                </a:ext>
              </a:extLst>
            </p:cNvPr>
            <p:cNvCxnSpPr>
              <a:cxnSpLocks/>
              <a:stCxn id="39" idx="2"/>
              <a:endCxn id="42" idx="6"/>
            </p:cNvCxnSpPr>
            <p:nvPr/>
          </p:nvCxnSpPr>
          <p:spPr>
            <a:xfrm flipH="1">
              <a:off x="-794012" y="4156884"/>
              <a:ext cx="1239644" cy="0"/>
            </a:xfrm>
            <a:prstGeom prst="straightConnector1">
              <a:avLst/>
            </a:prstGeom>
            <a:ln w="28575">
              <a:solidFill>
                <a:srgbClr val="FFC000"/>
              </a:solidFill>
              <a:prstDash val="dash"/>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60" name="TextBox 59">
                  <a:extLst>
                    <a:ext uri="{FF2B5EF4-FFF2-40B4-BE49-F238E27FC236}">
                      <a16:creationId xmlns:a16="http://schemas.microsoft.com/office/drawing/2014/main" id="{D41A548F-3850-C2D4-B4C4-3E3D30CA86C0}"/>
                    </a:ext>
                  </a:extLst>
                </p:cNvPr>
                <p:cNvSpPr txBox="1"/>
                <p:nvPr/>
              </p:nvSpPr>
              <p:spPr>
                <a:xfrm>
                  <a:off x="-604392" y="4093149"/>
                  <a:ext cx="704552" cy="477054"/>
                </a:xfrm>
                <a:prstGeom prst="rect">
                  <a:avLst/>
                </a:prstGeom>
                <a:noFill/>
              </p:spPr>
              <p:txBody>
                <a:bodyPr wrap="none" rtlCol="0">
                  <a:spAutoFit/>
                </a:bodyPr>
                <a:lstStyle/>
                <a:p>
                  <a14:m>
                    <m:oMath xmlns:m="http://schemas.openxmlformats.org/officeDocument/2006/math">
                      <m:sSub>
                        <m:sSubPr>
                          <m:ctrlPr>
                            <a:rPr lang="en-US" sz="2500" b="1" i="1" smtClean="0">
                              <a:solidFill>
                                <a:schemeClr val="accent1"/>
                              </a:solidFill>
                              <a:latin typeface="Cambria Math" panose="02040503050406030204" pitchFamily="18" charset="0"/>
                              <a:cs typeface="Arial" pitchFamily="34" charset="0"/>
                            </a:rPr>
                          </m:ctrlPr>
                        </m:sSubPr>
                        <m:e>
                          <m:r>
                            <a:rPr lang="en-US" sz="2500" b="1" i="1" smtClean="0">
                              <a:solidFill>
                                <a:schemeClr val="accent1"/>
                              </a:solidFill>
                              <a:latin typeface="Cambria Math" panose="02040503050406030204" pitchFamily="18" charset="0"/>
                              <a:cs typeface="Arial" pitchFamily="34" charset="0"/>
                            </a:rPr>
                            <m:t>𝒓</m:t>
                          </m:r>
                        </m:e>
                        <m:sub>
                          <m:r>
                            <a:rPr lang="en-US" sz="2500" b="1" i="1" smtClean="0">
                              <a:solidFill>
                                <a:schemeClr val="accent1"/>
                              </a:solidFill>
                              <a:latin typeface="Cambria Math" panose="02040503050406030204" pitchFamily="18" charset="0"/>
                              <a:cs typeface="Arial" pitchFamily="34" charset="0"/>
                            </a:rPr>
                            <m:t>𝟑</m:t>
                          </m:r>
                        </m:sub>
                      </m:sSub>
                    </m:oMath>
                  </a14:m>
                  <a:r>
                    <a:rPr lang="en-US" sz="2500" b="1">
                      <a:solidFill>
                        <a:schemeClr val="accent1"/>
                      </a:solidFill>
                      <a:latin typeface="Arial" pitchFamily="34" charset="0"/>
                      <a:cs typeface="Arial" pitchFamily="34" charset="0"/>
                    </a:rPr>
                    <a:t>?</a:t>
                  </a:r>
                </a:p>
              </p:txBody>
            </p:sp>
          </mc:Choice>
          <mc:Fallback>
            <p:sp>
              <p:nvSpPr>
                <p:cNvPr id="60" name="TextBox 59">
                  <a:extLst>
                    <a:ext uri="{FF2B5EF4-FFF2-40B4-BE49-F238E27FC236}">
                      <a16:creationId xmlns:a16="http://schemas.microsoft.com/office/drawing/2014/main" id="{D41A548F-3850-C2D4-B4C4-3E3D30CA86C0}"/>
                    </a:ext>
                  </a:extLst>
                </p:cNvPr>
                <p:cNvSpPr txBox="1">
                  <a:spLocks noRot="1" noChangeAspect="1" noMove="1" noResize="1" noEditPoints="1" noAdjustHandles="1" noChangeArrowheads="1" noChangeShapeType="1" noTextEdit="1"/>
                </p:cNvSpPr>
                <p:nvPr/>
              </p:nvSpPr>
              <p:spPr>
                <a:xfrm>
                  <a:off x="-604392" y="4093149"/>
                  <a:ext cx="704552" cy="477054"/>
                </a:xfrm>
                <a:prstGeom prst="rect">
                  <a:avLst/>
                </a:prstGeom>
                <a:blipFill>
                  <a:blip r:embed="rId12"/>
                  <a:stretch>
                    <a:fillRect t="-10256" r="-14286" b="-28205"/>
                  </a:stretch>
                </a:blipFill>
              </p:spPr>
              <p:txBody>
                <a:bodyPr/>
                <a:lstStyle/>
                <a:p>
                  <a:r>
                    <a:rPr lang="en-US">
                      <a:noFill/>
                    </a:rPr>
                    <a:t> </a:t>
                  </a:r>
                </a:p>
              </p:txBody>
            </p:sp>
          </mc:Fallback>
        </mc:AlternateContent>
      </p:grpSp>
      <mc:AlternateContent xmlns:mc="http://schemas.openxmlformats.org/markup-compatibility/2006">
        <mc:Choice xmlns:a14="http://schemas.microsoft.com/office/drawing/2010/main" Requires="a14">
          <p:sp>
            <p:nvSpPr>
              <p:cNvPr id="61" name="TextBox 60">
                <a:extLst>
                  <a:ext uri="{FF2B5EF4-FFF2-40B4-BE49-F238E27FC236}">
                    <a16:creationId xmlns:a16="http://schemas.microsoft.com/office/drawing/2014/main" id="{999853C0-A8D1-1AA6-58C7-C26FA0D3C0AD}"/>
                  </a:ext>
                </a:extLst>
              </p:cNvPr>
              <p:cNvSpPr txBox="1"/>
              <p:nvPr/>
            </p:nvSpPr>
            <p:spPr>
              <a:xfrm>
                <a:off x="865599" y="4744261"/>
                <a:ext cx="9019442" cy="2300245"/>
              </a:xfrm>
              <a:prstGeom prst="rect">
                <a:avLst/>
              </a:prstGeom>
              <a:noFill/>
            </p:spPr>
            <p:txBody>
              <a:bodyPr wrap="square" rtlCol="0">
                <a:spAutoFit/>
              </a:bodyPr>
              <a:lstStyle/>
              <a:p>
                <a:pPr marL="457200" indent="-457200">
                  <a:buFont typeface="+mj-lt"/>
                  <a:buAutoNum type="arabicPeriod"/>
                </a:pPr>
                <a:r>
                  <a:rPr lang="en-US" sz="1700" b="1" dirty="0">
                    <a:latin typeface="Calibri" panose="020F0502020204030204" pitchFamily="34" charset="0"/>
                    <a:cs typeface="Calibri" panose="020F0502020204030204" pitchFamily="34" charset="0"/>
                  </a:rPr>
                  <a:t>Calculate the score of </a:t>
                </a:r>
                <a14:m>
                  <m:oMath xmlns:m="http://schemas.openxmlformats.org/officeDocument/2006/math">
                    <m:d>
                      <m:dPr>
                        <m:ctrlPr>
                          <a:rPr lang="en-US" sz="1700" b="1" i="1">
                            <a:latin typeface="Cambria Math" panose="02040503050406030204" pitchFamily="18" charset="0"/>
                          </a:rPr>
                        </m:ctrlPr>
                      </m:dPr>
                      <m:e>
                        <m:r>
                          <a:rPr lang="en-US" sz="1700" b="1" i="1">
                            <a:solidFill>
                              <a:srgbClr val="7030A0"/>
                            </a:solidFill>
                            <a:latin typeface="Cambria Math" panose="02040503050406030204" pitchFamily="18" charset="0"/>
                          </a:rPr>
                          <m:t>𝑬</m:t>
                        </m:r>
                        <m:r>
                          <a:rPr lang="en-US" sz="1700" b="1" i="1">
                            <a:latin typeface="Cambria Math" panose="02040503050406030204" pitchFamily="18" charset="0"/>
                          </a:rPr>
                          <m:t>,</m:t>
                        </m:r>
                        <m:sSub>
                          <m:sSubPr>
                            <m:ctrlPr>
                              <a:rPr lang="en-US" sz="1700" b="1" i="1">
                                <a:solidFill>
                                  <a:schemeClr val="accent1"/>
                                </a:solidFill>
                                <a:latin typeface="Cambria Math" panose="02040503050406030204" pitchFamily="18" charset="0"/>
                              </a:rPr>
                            </m:ctrlPr>
                          </m:sSubPr>
                          <m:e>
                            <m:r>
                              <a:rPr lang="en-US" sz="1700" b="1" i="1">
                                <a:solidFill>
                                  <a:schemeClr val="accent1"/>
                                </a:solidFill>
                                <a:latin typeface="Cambria Math" panose="02040503050406030204" pitchFamily="18" charset="0"/>
                              </a:rPr>
                              <m:t>𝒓</m:t>
                            </m:r>
                          </m:e>
                          <m:sub>
                            <m:r>
                              <a:rPr lang="en-US" sz="1700" b="1" i="1">
                                <a:solidFill>
                                  <a:schemeClr val="accent1"/>
                                </a:solidFill>
                                <a:latin typeface="Cambria Math" panose="02040503050406030204" pitchFamily="18" charset="0"/>
                              </a:rPr>
                              <m:t>𝟑</m:t>
                            </m:r>
                          </m:sub>
                        </m:sSub>
                        <m:r>
                          <a:rPr lang="en-US" sz="1700" b="1" i="1">
                            <a:latin typeface="Cambria Math" panose="02040503050406030204" pitchFamily="18" charset="0"/>
                          </a:rPr>
                          <m:t>,</m:t>
                        </m:r>
                        <m:r>
                          <a:rPr lang="en-US" sz="1700" b="1" i="1">
                            <a:solidFill>
                              <a:srgbClr val="0070C0"/>
                            </a:solidFill>
                            <a:latin typeface="Cambria Math" panose="02040503050406030204" pitchFamily="18" charset="0"/>
                          </a:rPr>
                          <m:t>𝑫</m:t>
                        </m:r>
                      </m:e>
                    </m:d>
                  </m:oMath>
                </a14:m>
                <a:endParaRPr lang="en-US" altLang="zh-CN" sz="1700" b="1" dirty="0">
                  <a:latin typeface="Calibri" panose="020F0502020204030204" pitchFamily="34" charset="0"/>
                  <a:cs typeface="Calibri" panose="020F0502020204030204" pitchFamily="34" charset="0"/>
                </a:endParaRPr>
              </a:p>
              <a:p>
                <a:pPr marL="457200" indent="-457200">
                  <a:buFont typeface="+mj-lt"/>
                  <a:buAutoNum type="arabicPeriod"/>
                </a:pPr>
                <a:r>
                  <a:rPr lang="en-US" sz="1700" b="1" dirty="0">
                    <a:latin typeface="Calibri" panose="020F0502020204030204" pitchFamily="34" charset="0"/>
                    <a:cs typeface="Calibri" panose="020F0502020204030204" pitchFamily="34" charset="0"/>
                  </a:rPr>
                  <a:t>Calculate the score of all the negative edges: </a:t>
                </a:r>
                <a14:m>
                  <m:oMath xmlns:m="http://schemas.openxmlformats.org/officeDocument/2006/math">
                    <m:d>
                      <m:dPr>
                        <m:begChr m:val="{"/>
                        <m:endChr m:val="}"/>
                        <m:ctrlPr>
                          <a:rPr lang="en-US" sz="1700" b="1" i="1" smtClean="0">
                            <a:latin typeface="Cambria Math" panose="02040503050406030204" pitchFamily="18" charset="0"/>
                            <a:cs typeface="Calibri" panose="020F0502020204030204" pitchFamily="34" charset="0"/>
                          </a:rPr>
                        </m:ctrlPr>
                      </m:dPr>
                      <m:e>
                        <m:d>
                          <m:dPr>
                            <m:ctrlPr>
                              <a:rPr lang="en-US" sz="1700" b="1" i="1">
                                <a:latin typeface="Cambria Math" panose="02040503050406030204" pitchFamily="18" charset="0"/>
                              </a:rPr>
                            </m:ctrlPr>
                          </m:dPr>
                          <m:e>
                            <m:r>
                              <a:rPr lang="en-US" sz="1700" b="1" i="1">
                                <a:solidFill>
                                  <a:srgbClr val="7030A0"/>
                                </a:solidFill>
                                <a:latin typeface="Cambria Math" panose="02040503050406030204" pitchFamily="18" charset="0"/>
                              </a:rPr>
                              <m:t>𝑬</m:t>
                            </m:r>
                            <m:r>
                              <a:rPr lang="en-US" sz="1700" b="1" i="1">
                                <a:latin typeface="Cambria Math" panose="02040503050406030204" pitchFamily="18" charset="0"/>
                              </a:rPr>
                              <m:t>,</m:t>
                            </m:r>
                            <m:sSub>
                              <m:sSubPr>
                                <m:ctrlPr>
                                  <a:rPr lang="en-US" sz="1700" b="1" i="1">
                                    <a:solidFill>
                                      <a:schemeClr val="accent1"/>
                                    </a:solidFill>
                                    <a:latin typeface="Cambria Math" panose="02040503050406030204" pitchFamily="18" charset="0"/>
                                  </a:rPr>
                                </m:ctrlPr>
                              </m:sSubPr>
                              <m:e>
                                <m:r>
                                  <a:rPr lang="en-US" sz="1700" b="1" i="1">
                                    <a:solidFill>
                                      <a:schemeClr val="accent1"/>
                                    </a:solidFill>
                                    <a:latin typeface="Cambria Math" panose="02040503050406030204" pitchFamily="18" charset="0"/>
                                  </a:rPr>
                                  <m:t>𝒓</m:t>
                                </m:r>
                              </m:e>
                              <m:sub>
                                <m:r>
                                  <a:rPr lang="en-US" sz="1700" b="1" i="1">
                                    <a:solidFill>
                                      <a:schemeClr val="accent1"/>
                                    </a:solidFill>
                                    <a:latin typeface="Cambria Math" panose="02040503050406030204" pitchFamily="18" charset="0"/>
                                  </a:rPr>
                                  <m:t>𝟑</m:t>
                                </m:r>
                              </m:sub>
                            </m:sSub>
                            <m:r>
                              <a:rPr lang="en-US" sz="1700" b="1" i="1">
                                <a:latin typeface="Cambria Math" panose="02040503050406030204" pitchFamily="18" charset="0"/>
                              </a:rPr>
                              <m:t>,</m:t>
                            </m:r>
                            <m:r>
                              <a:rPr lang="en-US" sz="1700" b="1" i="1">
                                <a:latin typeface="Cambria Math" panose="02040503050406030204" pitchFamily="18" charset="0"/>
                              </a:rPr>
                              <m:t>𝒗</m:t>
                            </m:r>
                          </m:e>
                        </m:d>
                      </m:e>
                      <m:e>
                        <m:r>
                          <a:rPr lang="en-US" sz="1700" b="1" i="1" smtClean="0">
                            <a:latin typeface="Cambria Math" panose="02040503050406030204" pitchFamily="18" charset="0"/>
                            <a:cs typeface="Calibri" panose="020F0502020204030204" pitchFamily="34" charset="0"/>
                          </a:rPr>
                          <m:t>𝒗</m:t>
                        </m:r>
                        <m:r>
                          <a:rPr lang="en-US" sz="1700" b="1" i="1" smtClean="0">
                            <a:latin typeface="Cambria Math" panose="02040503050406030204" pitchFamily="18" charset="0"/>
                            <a:cs typeface="Calibri" panose="020F0502020204030204" pitchFamily="34" charset="0"/>
                          </a:rPr>
                          <m:t>∈</m:t>
                        </m:r>
                        <m:d>
                          <m:dPr>
                            <m:begChr m:val="{"/>
                            <m:endChr m:val="}"/>
                            <m:ctrlPr>
                              <a:rPr lang="en-US" sz="1700" b="1" i="1" smtClean="0">
                                <a:latin typeface="Cambria Math" panose="02040503050406030204" pitchFamily="18" charset="0"/>
                                <a:cs typeface="Calibri" panose="020F0502020204030204" pitchFamily="34" charset="0"/>
                              </a:rPr>
                            </m:ctrlPr>
                          </m:dPr>
                          <m:e>
                            <m:r>
                              <a:rPr lang="en-US" sz="1700" b="1" i="1">
                                <a:solidFill>
                                  <a:srgbClr val="C00000"/>
                                </a:solidFill>
                                <a:latin typeface="Cambria Math" panose="02040503050406030204" pitchFamily="18" charset="0"/>
                              </a:rPr>
                              <m:t>𝑩</m:t>
                            </m:r>
                            <m:r>
                              <a:rPr lang="en-US" sz="1700" b="1" i="1" smtClean="0">
                                <a:latin typeface="Cambria Math" panose="02040503050406030204" pitchFamily="18" charset="0"/>
                                <a:cs typeface="Calibri" panose="020F0502020204030204" pitchFamily="34" charset="0"/>
                              </a:rPr>
                              <m:t>,</m:t>
                            </m:r>
                            <m:r>
                              <a:rPr lang="en-US" sz="1700" b="1" i="1" smtClean="0">
                                <a:solidFill>
                                  <a:srgbClr val="FF0066"/>
                                </a:solidFill>
                                <a:latin typeface="Cambria Math" panose="02040503050406030204" pitchFamily="18" charset="0"/>
                                <a:cs typeface="Calibri" panose="020F0502020204030204" pitchFamily="34" charset="0"/>
                              </a:rPr>
                              <m:t>𝑭</m:t>
                            </m:r>
                            <m:r>
                              <a:rPr lang="en-US" sz="1700" b="1" i="1" smtClean="0">
                                <a:latin typeface="Cambria Math" panose="02040503050406030204" pitchFamily="18" charset="0"/>
                                <a:cs typeface="Calibri" panose="020F0502020204030204" pitchFamily="34" charset="0"/>
                              </a:rPr>
                              <m:t> </m:t>
                            </m:r>
                          </m:e>
                        </m:d>
                      </m:e>
                    </m:d>
                  </m:oMath>
                </a14:m>
                <a:r>
                  <a:rPr lang="en-US" sz="1700" b="1" dirty="0">
                    <a:latin typeface="Calibri" panose="020F0502020204030204" pitchFamily="34" charset="0"/>
                    <a:cs typeface="Calibri" panose="020F0502020204030204" pitchFamily="34" charset="0"/>
                  </a:rPr>
                  <a:t>, since </a:t>
                </a:r>
                <a14:m>
                  <m:oMath xmlns:m="http://schemas.openxmlformats.org/officeDocument/2006/math">
                    <m:d>
                      <m:dPr>
                        <m:ctrlPr>
                          <a:rPr lang="en-US" sz="1700" b="1" i="1">
                            <a:latin typeface="Cambria Math" panose="02040503050406030204" pitchFamily="18" charset="0"/>
                          </a:rPr>
                        </m:ctrlPr>
                      </m:dPr>
                      <m:e>
                        <m:r>
                          <a:rPr lang="en-US" sz="1700" b="1" i="1">
                            <a:solidFill>
                              <a:srgbClr val="7030A0"/>
                            </a:solidFill>
                            <a:latin typeface="Cambria Math" panose="02040503050406030204" pitchFamily="18" charset="0"/>
                          </a:rPr>
                          <m:t>𝑬</m:t>
                        </m:r>
                        <m:r>
                          <a:rPr lang="en-US" sz="1700" b="1" i="1">
                            <a:latin typeface="Cambria Math" panose="02040503050406030204" pitchFamily="18" charset="0"/>
                          </a:rPr>
                          <m:t>,</m:t>
                        </m:r>
                        <m:sSub>
                          <m:sSubPr>
                            <m:ctrlPr>
                              <a:rPr lang="en-US" sz="1700" b="1" i="1">
                                <a:solidFill>
                                  <a:schemeClr val="accent1"/>
                                </a:solidFill>
                                <a:latin typeface="Cambria Math" panose="02040503050406030204" pitchFamily="18" charset="0"/>
                              </a:rPr>
                            </m:ctrlPr>
                          </m:sSubPr>
                          <m:e>
                            <m:r>
                              <a:rPr lang="en-US" sz="1700" b="1" i="1">
                                <a:solidFill>
                                  <a:schemeClr val="accent1"/>
                                </a:solidFill>
                                <a:latin typeface="Cambria Math" panose="02040503050406030204" pitchFamily="18" charset="0"/>
                              </a:rPr>
                              <m:t>𝒓</m:t>
                            </m:r>
                          </m:e>
                          <m:sub>
                            <m:r>
                              <a:rPr lang="en-US" sz="1700" b="1" i="1">
                                <a:solidFill>
                                  <a:schemeClr val="accent1"/>
                                </a:solidFill>
                                <a:latin typeface="Cambria Math" panose="02040503050406030204" pitchFamily="18" charset="0"/>
                              </a:rPr>
                              <m:t>𝟑</m:t>
                            </m:r>
                          </m:sub>
                        </m:sSub>
                        <m:r>
                          <a:rPr lang="en-US" sz="1700" b="1" i="1">
                            <a:latin typeface="Cambria Math" panose="02040503050406030204" pitchFamily="18" charset="0"/>
                          </a:rPr>
                          <m:t>,</m:t>
                        </m:r>
                        <m:r>
                          <a:rPr lang="en-US" sz="1700" b="1" i="1">
                            <a:solidFill>
                              <a:schemeClr val="accent1">
                                <a:lumMod val="50000"/>
                              </a:schemeClr>
                            </a:solidFill>
                            <a:latin typeface="Cambria Math" panose="02040503050406030204" pitchFamily="18" charset="0"/>
                          </a:rPr>
                          <m:t>𝑨</m:t>
                        </m:r>
                      </m:e>
                    </m:d>
                  </m:oMath>
                </a14:m>
                <a:r>
                  <a:rPr lang="en-US" sz="1700" b="1" dirty="0">
                    <a:latin typeface="Calibri" panose="020F0502020204030204" pitchFamily="34" charset="0"/>
                    <a:cs typeface="Calibri" panose="020F0502020204030204" pitchFamily="34" charset="0"/>
                  </a:rPr>
                  <a:t>, </a:t>
                </a:r>
                <a14:m>
                  <m:oMath xmlns:m="http://schemas.openxmlformats.org/officeDocument/2006/math">
                    <m:d>
                      <m:dPr>
                        <m:ctrlPr>
                          <a:rPr lang="en-US" sz="1700" b="1" i="1">
                            <a:latin typeface="Cambria Math" panose="02040503050406030204" pitchFamily="18" charset="0"/>
                          </a:rPr>
                        </m:ctrlPr>
                      </m:dPr>
                      <m:e>
                        <m:r>
                          <a:rPr lang="en-US" sz="1700" b="1" i="1">
                            <a:solidFill>
                              <a:srgbClr val="7030A0"/>
                            </a:solidFill>
                            <a:latin typeface="Cambria Math" panose="02040503050406030204" pitchFamily="18" charset="0"/>
                          </a:rPr>
                          <m:t>𝑬</m:t>
                        </m:r>
                        <m:r>
                          <a:rPr lang="en-US" sz="1700" b="1" i="1">
                            <a:latin typeface="Cambria Math" panose="02040503050406030204" pitchFamily="18" charset="0"/>
                          </a:rPr>
                          <m:t>,</m:t>
                        </m:r>
                        <m:sSub>
                          <m:sSubPr>
                            <m:ctrlPr>
                              <a:rPr lang="en-US" sz="1700" b="1" i="1">
                                <a:solidFill>
                                  <a:schemeClr val="accent1"/>
                                </a:solidFill>
                                <a:latin typeface="Cambria Math" panose="02040503050406030204" pitchFamily="18" charset="0"/>
                              </a:rPr>
                            </m:ctrlPr>
                          </m:sSubPr>
                          <m:e>
                            <m:r>
                              <a:rPr lang="en-US" sz="1700" b="1" i="1">
                                <a:solidFill>
                                  <a:schemeClr val="accent1"/>
                                </a:solidFill>
                                <a:latin typeface="Cambria Math" panose="02040503050406030204" pitchFamily="18" charset="0"/>
                              </a:rPr>
                              <m:t>𝒓</m:t>
                            </m:r>
                          </m:e>
                          <m:sub>
                            <m:r>
                              <a:rPr lang="en-US" sz="1700" b="1" i="1">
                                <a:solidFill>
                                  <a:schemeClr val="accent1"/>
                                </a:solidFill>
                                <a:latin typeface="Cambria Math" panose="02040503050406030204" pitchFamily="18" charset="0"/>
                              </a:rPr>
                              <m:t>𝟑</m:t>
                            </m:r>
                          </m:sub>
                        </m:sSub>
                        <m:r>
                          <a:rPr lang="en-US" sz="1700" b="1" i="1">
                            <a:latin typeface="Cambria Math" panose="02040503050406030204" pitchFamily="18" charset="0"/>
                          </a:rPr>
                          <m:t>,</m:t>
                        </m:r>
                        <m:r>
                          <a:rPr lang="en-US" sz="1700" b="1" i="1" smtClean="0">
                            <a:solidFill>
                              <a:schemeClr val="accent4">
                                <a:lumMod val="50000"/>
                              </a:schemeClr>
                            </a:solidFill>
                            <a:latin typeface="Cambria Math" panose="02040503050406030204" pitchFamily="18" charset="0"/>
                          </a:rPr>
                          <m:t>𝑪</m:t>
                        </m:r>
                      </m:e>
                    </m:d>
                  </m:oMath>
                </a14:m>
                <a:r>
                  <a:rPr lang="en-US" sz="1700" b="1" dirty="0">
                    <a:latin typeface="Calibri" panose="020F0502020204030204" pitchFamily="34" charset="0"/>
                    <a:cs typeface="Calibri" panose="020F0502020204030204" pitchFamily="34" charset="0"/>
                  </a:rPr>
                  <a:t> belong to </a:t>
                </a:r>
                <a:r>
                  <a:rPr lang="en-US" sz="1700" b="1" dirty="0">
                    <a:solidFill>
                      <a:srgbClr val="C00000"/>
                    </a:solidFill>
                    <a:latin typeface="Calibri" panose="020F0502020204030204" pitchFamily="34" charset="0"/>
                    <a:cs typeface="Calibri" panose="020F0502020204030204" pitchFamily="34" charset="0"/>
                  </a:rPr>
                  <a:t>training message edges &amp;</a:t>
                </a:r>
                <a:r>
                  <a:rPr lang="en-US" sz="1700" dirty="0">
                    <a:latin typeface="Calibri" panose="020F0502020204030204" pitchFamily="34" charset="0"/>
                    <a:cs typeface="Calibri" panose="020F0502020204030204" pitchFamily="34" charset="0"/>
                  </a:rPr>
                  <a:t> </a:t>
                </a:r>
                <a:r>
                  <a:rPr lang="en-US" sz="1700" b="1" dirty="0">
                    <a:solidFill>
                      <a:schemeClr val="accent5"/>
                    </a:solidFill>
                    <a:latin typeface="Calibri" panose="020F0502020204030204" pitchFamily="34" charset="0"/>
                    <a:cs typeface="Calibri" panose="020F0502020204030204" pitchFamily="34" charset="0"/>
                  </a:rPr>
                  <a:t>training supervision edges</a:t>
                </a:r>
                <a:endParaRPr lang="en-US" sz="1700" b="1" dirty="0">
                  <a:latin typeface="Calibri" panose="020F0502020204030204" pitchFamily="34" charset="0"/>
                  <a:cs typeface="Calibri" panose="020F0502020204030204" pitchFamily="34" charset="0"/>
                </a:endParaRPr>
              </a:p>
              <a:p>
                <a:pPr marL="457200" indent="-457200">
                  <a:buFont typeface="+mj-lt"/>
                  <a:buAutoNum type="arabicPeriod" startAt="3"/>
                </a:pPr>
                <a:r>
                  <a:rPr lang="en-US" sz="1700" b="1" dirty="0">
                    <a:latin typeface="Calibri" panose="020F0502020204030204" pitchFamily="34" charset="0"/>
                    <a:cs typeface="Calibri" panose="020F0502020204030204" pitchFamily="34" charset="0"/>
                  </a:rPr>
                  <a:t>Obtain the ranking </a:t>
                </a:r>
                <a14:m>
                  <m:oMath xmlns:m="http://schemas.openxmlformats.org/officeDocument/2006/math">
                    <m:r>
                      <a:rPr lang="en-US" sz="1700" b="1" i="1" smtClean="0">
                        <a:latin typeface="Cambria Math" panose="02040503050406030204" pitchFamily="18" charset="0"/>
                        <a:cs typeface="Calibri" panose="020F0502020204030204" pitchFamily="34" charset="0"/>
                      </a:rPr>
                      <m:t>𝑹𝑲</m:t>
                    </m:r>
                  </m:oMath>
                </a14:m>
                <a:r>
                  <a:rPr lang="en-US" sz="1700" b="1" dirty="0">
                    <a:latin typeface="Calibri" panose="020F0502020204030204" pitchFamily="34" charset="0"/>
                    <a:cs typeface="Calibri" panose="020F0502020204030204" pitchFamily="34" charset="0"/>
                  </a:rPr>
                  <a:t> of</a:t>
                </a:r>
                <a14:m>
                  <m:oMath xmlns:m="http://schemas.openxmlformats.org/officeDocument/2006/math">
                    <m:d>
                      <m:dPr>
                        <m:ctrlPr>
                          <a:rPr lang="en-US" sz="1700" b="1" i="1">
                            <a:latin typeface="Cambria Math" panose="02040503050406030204" pitchFamily="18" charset="0"/>
                          </a:rPr>
                        </m:ctrlPr>
                      </m:dPr>
                      <m:e>
                        <m:r>
                          <a:rPr lang="en-US" sz="1700" b="1" i="1">
                            <a:solidFill>
                              <a:srgbClr val="7030A0"/>
                            </a:solidFill>
                            <a:latin typeface="Cambria Math" panose="02040503050406030204" pitchFamily="18" charset="0"/>
                          </a:rPr>
                          <m:t>𝑬</m:t>
                        </m:r>
                        <m:r>
                          <a:rPr lang="en-US" sz="1700" b="1" i="1">
                            <a:latin typeface="Cambria Math" panose="02040503050406030204" pitchFamily="18" charset="0"/>
                          </a:rPr>
                          <m:t>,</m:t>
                        </m:r>
                        <m:sSub>
                          <m:sSubPr>
                            <m:ctrlPr>
                              <a:rPr lang="en-US" sz="1700" b="1" i="1">
                                <a:solidFill>
                                  <a:schemeClr val="accent1"/>
                                </a:solidFill>
                                <a:latin typeface="Cambria Math" panose="02040503050406030204" pitchFamily="18" charset="0"/>
                              </a:rPr>
                            </m:ctrlPr>
                          </m:sSubPr>
                          <m:e>
                            <m:r>
                              <a:rPr lang="en-US" sz="1700" b="1" i="1">
                                <a:solidFill>
                                  <a:schemeClr val="accent1"/>
                                </a:solidFill>
                                <a:latin typeface="Cambria Math" panose="02040503050406030204" pitchFamily="18" charset="0"/>
                              </a:rPr>
                              <m:t>𝒓</m:t>
                            </m:r>
                          </m:e>
                          <m:sub>
                            <m:r>
                              <a:rPr lang="en-US" sz="1700" b="1" i="1">
                                <a:solidFill>
                                  <a:schemeClr val="accent1"/>
                                </a:solidFill>
                                <a:latin typeface="Cambria Math" panose="02040503050406030204" pitchFamily="18" charset="0"/>
                              </a:rPr>
                              <m:t>𝟑</m:t>
                            </m:r>
                          </m:sub>
                        </m:sSub>
                        <m:r>
                          <a:rPr lang="en-US" sz="1700" b="1" i="1">
                            <a:latin typeface="Cambria Math" panose="02040503050406030204" pitchFamily="18" charset="0"/>
                          </a:rPr>
                          <m:t>,</m:t>
                        </m:r>
                        <m:r>
                          <a:rPr lang="en-US" sz="1700" b="1" i="1">
                            <a:solidFill>
                              <a:srgbClr val="0070C0"/>
                            </a:solidFill>
                            <a:latin typeface="Cambria Math" panose="02040503050406030204" pitchFamily="18" charset="0"/>
                          </a:rPr>
                          <m:t>𝑫</m:t>
                        </m:r>
                      </m:e>
                    </m:d>
                  </m:oMath>
                </a14:m>
                <a:r>
                  <a:rPr lang="en-US" sz="1700" b="1" dirty="0">
                    <a:latin typeface="Calibri" panose="020F0502020204030204" pitchFamily="34" charset="0"/>
                    <a:cs typeface="Calibri" panose="020F0502020204030204" pitchFamily="34" charset="0"/>
                  </a:rPr>
                  <a:t>.</a:t>
                </a:r>
              </a:p>
              <a:p>
                <a:pPr marL="457200" indent="-457200">
                  <a:buFont typeface="+mj-lt"/>
                  <a:buAutoNum type="arabicPeriod" startAt="3"/>
                </a:pPr>
                <a:r>
                  <a:rPr lang="en-US" sz="1700" b="1" dirty="0">
                    <a:latin typeface="Calibri" panose="020F0502020204030204" pitchFamily="34" charset="0"/>
                    <a:cs typeface="Calibri" panose="020F0502020204030204" pitchFamily="34" charset="0"/>
                  </a:rPr>
                  <a:t>Calculate metrics</a:t>
                </a:r>
              </a:p>
              <a:p>
                <a:pPr marL="914400" lvl="1" indent="-457200">
                  <a:buFont typeface="+mj-lt"/>
                  <a:buAutoNum type="arabicPeriod"/>
                </a:pPr>
                <a:r>
                  <a:rPr lang="en-US" sz="1700" b="1" dirty="0">
                    <a:latin typeface="Calibri" panose="020F0502020204030204" pitchFamily="34" charset="0"/>
                    <a:cs typeface="Calibri" panose="020F0502020204030204" pitchFamily="34" charset="0"/>
                  </a:rPr>
                  <a:t>Hits@</a:t>
                </a:r>
                <a14:m>
                  <m:oMath xmlns:m="http://schemas.openxmlformats.org/officeDocument/2006/math">
                    <m:r>
                      <a:rPr lang="en-US" sz="1700" b="1" i="1" smtClean="0">
                        <a:latin typeface="Cambria Math" panose="02040503050406030204" pitchFamily="18" charset="0"/>
                        <a:cs typeface="Calibri" panose="020F0502020204030204" pitchFamily="34" charset="0"/>
                      </a:rPr>
                      <m:t>𝒌</m:t>
                    </m:r>
                  </m:oMath>
                </a14:m>
                <a:r>
                  <a:rPr lang="en-US" sz="1700" b="1" dirty="0">
                    <a:latin typeface="Calibri" panose="020F0502020204030204" pitchFamily="34" charset="0"/>
                    <a:cs typeface="Calibri" panose="020F0502020204030204" pitchFamily="34" charset="0"/>
                  </a:rPr>
                  <a:t>: </a:t>
                </a:r>
                <a14:m>
                  <m:oMath xmlns:m="http://schemas.openxmlformats.org/officeDocument/2006/math">
                    <m:r>
                      <a:rPr lang="en-US" sz="1700" b="1" i="1" smtClean="0">
                        <a:latin typeface="Cambria Math" panose="02040503050406030204" pitchFamily="18" charset="0"/>
                        <a:cs typeface="Calibri" panose="020F0502020204030204" pitchFamily="34" charset="0"/>
                      </a:rPr>
                      <m:t>𝟏</m:t>
                    </m:r>
                    <m:r>
                      <a:rPr lang="en-US" sz="1700" b="1" i="1" smtClean="0">
                        <a:latin typeface="Cambria Math" panose="02040503050406030204" pitchFamily="18" charset="0"/>
                        <a:cs typeface="Calibri" panose="020F0502020204030204" pitchFamily="34" charset="0"/>
                      </a:rPr>
                      <m:t> </m:t>
                    </m:r>
                    <m:d>
                      <m:dPr>
                        <m:begChr m:val="["/>
                        <m:endChr m:val="]"/>
                        <m:ctrlPr>
                          <a:rPr lang="en-US" sz="1700" b="1" i="1" smtClean="0">
                            <a:latin typeface="Cambria Math" panose="02040503050406030204" pitchFamily="18" charset="0"/>
                            <a:cs typeface="Calibri" panose="020F0502020204030204" pitchFamily="34" charset="0"/>
                          </a:rPr>
                        </m:ctrlPr>
                      </m:dPr>
                      <m:e>
                        <m:r>
                          <a:rPr lang="en-US" sz="1700" b="1" i="1" smtClean="0">
                            <a:latin typeface="Cambria Math" panose="02040503050406030204" pitchFamily="18" charset="0"/>
                            <a:cs typeface="Calibri" panose="020F0502020204030204" pitchFamily="34" charset="0"/>
                          </a:rPr>
                          <m:t>𝑹𝑲</m:t>
                        </m:r>
                        <m:r>
                          <a:rPr lang="en-US" sz="1700" b="1" i="1" smtClean="0">
                            <a:latin typeface="Cambria Math" panose="02040503050406030204" pitchFamily="18" charset="0"/>
                            <a:cs typeface="Calibri" panose="020F0502020204030204" pitchFamily="34" charset="0"/>
                          </a:rPr>
                          <m:t>≤</m:t>
                        </m:r>
                        <m:r>
                          <a:rPr lang="en-US" sz="1700" b="1" i="1" smtClean="0">
                            <a:latin typeface="Cambria Math" panose="02040503050406030204" pitchFamily="18" charset="0"/>
                            <a:cs typeface="Calibri" panose="020F0502020204030204" pitchFamily="34" charset="0"/>
                          </a:rPr>
                          <m:t>𝒌</m:t>
                        </m:r>
                      </m:e>
                    </m:d>
                    <m:r>
                      <a:rPr lang="en-US" sz="1700" b="1" i="0" smtClean="0">
                        <a:latin typeface="Cambria Math" panose="02040503050406030204" pitchFamily="18" charset="0"/>
                        <a:cs typeface="Calibri" panose="020F0502020204030204" pitchFamily="34" charset="0"/>
                      </a:rPr>
                      <m:t>.</m:t>
                    </m:r>
                  </m:oMath>
                </a14:m>
                <a:r>
                  <a:rPr lang="en-US" sz="1700" b="1" dirty="0">
                    <a:latin typeface="Calibri" panose="020F0502020204030204" pitchFamily="34" charset="0"/>
                    <a:cs typeface="Calibri" panose="020F0502020204030204" pitchFamily="34" charset="0"/>
                  </a:rPr>
                  <a:t> Higher is better</a:t>
                </a:r>
              </a:p>
              <a:p>
                <a:pPr marL="914400" lvl="1" indent="-457200">
                  <a:buFont typeface="+mj-lt"/>
                  <a:buAutoNum type="arabicPeriod"/>
                </a:pPr>
                <a:r>
                  <a:rPr lang="en-US" sz="1700" b="1" dirty="0">
                    <a:latin typeface="Calibri" panose="020F0502020204030204" pitchFamily="34" charset="0"/>
                    <a:cs typeface="Calibri" panose="020F0502020204030204" pitchFamily="34" charset="0"/>
                  </a:rPr>
                  <a:t>Reciprocal Rank: </a:t>
                </a:r>
                <a14:m>
                  <m:oMath xmlns:m="http://schemas.openxmlformats.org/officeDocument/2006/math">
                    <m:f>
                      <m:fPr>
                        <m:ctrlPr>
                          <a:rPr lang="en-US" sz="1700" b="1" i="1" smtClean="0">
                            <a:latin typeface="Cambria Math" panose="02040503050406030204" pitchFamily="18" charset="0"/>
                            <a:cs typeface="Calibri" panose="020F0502020204030204" pitchFamily="34" charset="0"/>
                          </a:rPr>
                        </m:ctrlPr>
                      </m:fPr>
                      <m:num>
                        <m:r>
                          <a:rPr lang="en-US" sz="1700" b="1" i="1" smtClean="0">
                            <a:latin typeface="Cambria Math" panose="02040503050406030204" pitchFamily="18" charset="0"/>
                            <a:cs typeface="Calibri" panose="020F0502020204030204" pitchFamily="34" charset="0"/>
                          </a:rPr>
                          <m:t>𝟏</m:t>
                        </m:r>
                      </m:num>
                      <m:den>
                        <m:r>
                          <a:rPr lang="en-US" sz="1700" b="1" i="1" smtClean="0">
                            <a:latin typeface="Cambria Math" panose="02040503050406030204" pitchFamily="18" charset="0"/>
                            <a:cs typeface="Calibri" panose="020F0502020204030204" pitchFamily="34" charset="0"/>
                          </a:rPr>
                          <m:t>𝑹𝑲</m:t>
                        </m:r>
                      </m:den>
                    </m:f>
                    <m:r>
                      <a:rPr lang="en-US" sz="1700" b="1" i="0" smtClean="0">
                        <a:latin typeface="Cambria Math" panose="02040503050406030204" pitchFamily="18" charset="0"/>
                        <a:cs typeface="Calibri" panose="020F0502020204030204" pitchFamily="34" charset="0"/>
                      </a:rPr>
                      <m:t>.</m:t>
                    </m:r>
                  </m:oMath>
                </a14:m>
                <a:r>
                  <a:rPr lang="en-US" sz="1700" b="1" dirty="0">
                    <a:latin typeface="Calibri" panose="020F0502020204030204" pitchFamily="34" charset="0"/>
                    <a:cs typeface="Calibri" panose="020F0502020204030204" pitchFamily="34" charset="0"/>
                  </a:rPr>
                  <a:t> Higher is better</a:t>
                </a:r>
              </a:p>
              <a:p>
                <a:pPr marL="457200" indent="-457200">
                  <a:buFont typeface="+mj-lt"/>
                  <a:buAutoNum type="arabicPeriod" startAt="3"/>
                </a:pPr>
                <a:endParaRPr lang="en-US" sz="1700" b="1" dirty="0">
                  <a:latin typeface="Calibri" panose="020F0502020204030204" pitchFamily="34" charset="0"/>
                  <a:cs typeface="Calibri" panose="020F0502020204030204" pitchFamily="34" charset="0"/>
                </a:endParaRPr>
              </a:p>
            </p:txBody>
          </p:sp>
        </mc:Choice>
        <mc:Fallback>
          <p:sp>
            <p:nvSpPr>
              <p:cNvPr id="61" name="TextBox 60">
                <a:extLst>
                  <a:ext uri="{FF2B5EF4-FFF2-40B4-BE49-F238E27FC236}">
                    <a16:creationId xmlns:a16="http://schemas.microsoft.com/office/drawing/2014/main" id="{999853C0-A8D1-1AA6-58C7-C26FA0D3C0AD}"/>
                  </a:ext>
                </a:extLst>
              </p:cNvPr>
              <p:cNvSpPr txBox="1">
                <a:spLocks noRot="1" noChangeAspect="1" noMove="1" noResize="1" noEditPoints="1" noAdjustHandles="1" noChangeArrowheads="1" noChangeShapeType="1" noTextEdit="1"/>
              </p:cNvSpPr>
              <p:nvPr/>
            </p:nvSpPr>
            <p:spPr>
              <a:xfrm>
                <a:off x="865599" y="4744261"/>
                <a:ext cx="9019442" cy="2300245"/>
              </a:xfrm>
              <a:prstGeom prst="rect">
                <a:avLst/>
              </a:prstGeom>
              <a:blipFill>
                <a:blip r:embed="rId13"/>
                <a:stretch>
                  <a:fillRect l="-563" t="-109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A3C41592-DE73-2759-1900-7CA9C6B73CBD}"/>
                  </a:ext>
                </a:extLst>
              </p:cNvPr>
              <p:cNvSpPr txBox="1"/>
              <p:nvPr/>
            </p:nvSpPr>
            <p:spPr>
              <a:xfrm>
                <a:off x="6021739" y="2946367"/>
                <a:ext cx="3122261" cy="1253805"/>
              </a:xfrm>
              <a:prstGeom prst="rect">
                <a:avLst/>
              </a:prstGeom>
              <a:noFill/>
            </p:spPr>
            <p:txBody>
              <a:bodyPr wrap="square" rtlCol="0">
                <a:spAutoFit/>
              </a:bodyPr>
              <a:lstStyle/>
              <a:p>
                <a14:m>
                  <m:oMath xmlns:m="http://schemas.openxmlformats.org/officeDocument/2006/math">
                    <m:r>
                      <a:rPr lang="en-US" sz="1700" b="1" i="1" smtClean="0">
                        <a:latin typeface="Cambria Math" panose="02040503050406030204" pitchFamily="18" charset="0"/>
                        <a:cs typeface="Calibri" panose="020F0502020204030204" pitchFamily="34" charset="0"/>
                      </a:rPr>
                      <m:t>𝑹𝑲</m:t>
                    </m:r>
                  </m:oMath>
                </a14:m>
                <a:r>
                  <a:rPr lang="en-US" sz="1700" b="1" dirty="0">
                    <a:latin typeface="Calibri" panose="020F0502020204030204" pitchFamily="34" charset="0"/>
                    <a:cs typeface="Calibri" panose="020F0502020204030204" pitchFamily="34" charset="0"/>
                  </a:rPr>
                  <a:t> of</a:t>
                </a:r>
                <a14:m>
                  <m:oMath xmlns:m="http://schemas.openxmlformats.org/officeDocument/2006/math">
                    <m:d>
                      <m:dPr>
                        <m:ctrlPr>
                          <a:rPr lang="en-US" sz="1700" b="1" i="1">
                            <a:latin typeface="Cambria Math" panose="02040503050406030204" pitchFamily="18" charset="0"/>
                          </a:rPr>
                        </m:ctrlPr>
                      </m:dPr>
                      <m:e>
                        <m:r>
                          <a:rPr lang="en-US" sz="1700" b="1" i="1">
                            <a:solidFill>
                              <a:srgbClr val="7030A0"/>
                            </a:solidFill>
                            <a:latin typeface="Cambria Math" panose="02040503050406030204" pitchFamily="18" charset="0"/>
                          </a:rPr>
                          <m:t>𝑬</m:t>
                        </m:r>
                        <m:r>
                          <a:rPr lang="en-US" sz="1700" b="1" i="1">
                            <a:latin typeface="Cambria Math" panose="02040503050406030204" pitchFamily="18" charset="0"/>
                          </a:rPr>
                          <m:t>,</m:t>
                        </m:r>
                        <m:sSub>
                          <m:sSubPr>
                            <m:ctrlPr>
                              <a:rPr lang="en-US" sz="1700" b="1" i="1">
                                <a:solidFill>
                                  <a:schemeClr val="accent1"/>
                                </a:solidFill>
                                <a:latin typeface="Cambria Math" panose="02040503050406030204" pitchFamily="18" charset="0"/>
                              </a:rPr>
                            </m:ctrlPr>
                          </m:sSubPr>
                          <m:e>
                            <m:r>
                              <a:rPr lang="en-US" sz="1700" b="1" i="1">
                                <a:solidFill>
                                  <a:schemeClr val="accent1"/>
                                </a:solidFill>
                                <a:latin typeface="Cambria Math" panose="02040503050406030204" pitchFamily="18" charset="0"/>
                              </a:rPr>
                              <m:t>𝒓</m:t>
                            </m:r>
                          </m:e>
                          <m:sub>
                            <m:r>
                              <a:rPr lang="en-US" sz="1700" b="1" i="1">
                                <a:solidFill>
                                  <a:schemeClr val="accent1"/>
                                </a:solidFill>
                                <a:latin typeface="Cambria Math" panose="02040503050406030204" pitchFamily="18" charset="0"/>
                              </a:rPr>
                              <m:t>𝟑</m:t>
                            </m:r>
                          </m:sub>
                        </m:sSub>
                        <m:r>
                          <a:rPr lang="en-US" sz="1700" b="1" i="1">
                            <a:latin typeface="Cambria Math" panose="02040503050406030204" pitchFamily="18" charset="0"/>
                          </a:rPr>
                          <m:t>,</m:t>
                        </m:r>
                        <m:r>
                          <a:rPr lang="en-US" sz="1700" b="1" i="1">
                            <a:solidFill>
                              <a:srgbClr val="0070C0"/>
                            </a:solidFill>
                            <a:latin typeface="Cambria Math" panose="02040503050406030204" pitchFamily="18" charset="0"/>
                          </a:rPr>
                          <m:t>𝑫</m:t>
                        </m:r>
                      </m:e>
                    </m:d>
                    <m:r>
                      <a:rPr lang="en-US" sz="1700" b="1" i="0" smtClean="0">
                        <a:solidFill>
                          <a:srgbClr val="0070C0"/>
                        </a:solidFill>
                        <a:latin typeface="Cambria Math" panose="02040503050406030204" pitchFamily="18" charset="0"/>
                      </a:rPr>
                      <m:t>:</m:t>
                    </m:r>
                    <m:r>
                      <a:rPr lang="en-US" sz="1700" b="1" i="0" smtClean="0">
                        <a:solidFill>
                          <a:srgbClr val="0070C0"/>
                        </a:solidFill>
                        <a:latin typeface="Cambria Math" panose="02040503050406030204" pitchFamily="18" charset="0"/>
                      </a:rPr>
                      <m:t>𝟐</m:t>
                    </m:r>
                  </m:oMath>
                </a14:m>
                <a:endParaRPr lang="en-US" sz="1700" b="1" dirty="0">
                  <a:latin typeface="Calibri" panose="020F0502020204030204" pitchFamily="34" charset="0"/>
                  <a:cs typeface="Calibri" panose="020F0502020204030204" pitchFamily="34" charset="0"/>
                </a:endParaRPr>
              </a:p>
              <a:p>
                <a:pPr marL="914400" lvl="1" indent="-457200">
                  <a:buFont typeface="+mj-lt"/>
                  <a:buAutoNum type="arabicPeriod"/>
                </a:pPr>
                <a:r>
                  <a:rPr lang="en-US" sz="1700" b="1" dirty="0">
                    <a:latin typeface="Calibri" panose="020F0502020204030204" pitchFamily="34" charset="0"/>
                    <a:cs typeface="Calibri" panose="020F0502020204030204" pitchFamily="34" charset="0"/>
                  </a:rPr>
                  <a:t>Hits@</a:t>
                </a:r>
                <a14:m>
                  <m:oMath xmlns:m="http://schemas.openxmlformats.org/officeDocument/2006/math">
                    <m:r>
                      <a:rPr lang="en-US" sz="1700" b="1" i="1" smtClean="0">
                        <a:latin typeface="Cambria Math" panose="02040503050406030204" pitchFamily="18" charset="0"/>
                        <a:cs typeface="Calibri" panose="020F0502020204030204" pitchFamily="34" charset="0"/>
                      </a:rPr>
                      <m:t>𝟐</m:t>
                    </m:r>
                    <m:r>
                      <a:rPr lang="en-US" sz="1700" b="1" i="1" smtClean="0">
                        <a:latin typeface="Cambria Math" panose="02040503050406030204" pitchFamily="18" charset="0"/>
                        <a:cs typeface="Calibri" panose="020F0502020204030204" pitchFamily="34" charset="0"/>
                      </a:rPr>
                      <m:t>=</m:t>
                    </m:r>
                    <m:r>
                      <a:rPr lang="en-US" sz="1700" b="1" i="0" smtClean="0">
                        <a:latin typeface="Cambria Math" panose="02040503050406030204" pitchFamily="18" charset="0"/>
                        <a:cs typeface="Calibri" panose="020F0502020204030204" pitchFamily="34" charset="0"/>
                      </a:rPr>
                      <m:t>𝟏</m:t>
                    </m:r>
                  </m:oMath>
                </a14:m>
                <a:endParaRPr lang="en-US" sz="1700" b="1" dirty="0">
                  <a:latin typeface="Calibri" panose="020F0502020204030204" pitchFamily="34" charset="0"/>
                  <a:cs typeface="Calibri" panose="020F0502020204030204" pitchFamily="34" charset="0"/>
                </a:endParaRPr>
              </a:p>
              <a:p>
                <a:pPr marL="914400" lvl="1" indent="-457200">
                  <a:buFont typeface="+mj-lt"/>
                  <a:buAutoNum type="arabicPeriod"/>
                </a:pPr>
                <a:r>
                  <a:rPr lang="en-US" sz="1700" b="1" dirty="0">
                    <a:latin typeface="Calibri" panose="020F0502020204030204" pitchFamily="34" charset="0"/>
                    <a:cs typeface="Calibri" panose="020F0502020204030204" pitchFamily="34" charset="0"/>
                  </a:rPr>
                  <a:t>Reciprocal Rank: </a:t>
                </a:r>
                <a14:m>
                  <m:oMath xmlns:m="http://schemas.openxmlformats.org/officeDocument/2006/math">
                    <m:f>
                      <m:fPr>
                        <m:ctrlPr>
                          <a:rPr lang="en-US" sz="1700" b="1" i="1" smtClean="0">
                            <a:latin typeface="Cambria Math" panose="02040503050406030204" pitchFamily="18" charset="0"/>
                            <a:cs typeface="Calibri" panose="020F0502020204030204" pitchFamily="34" charset="0"/>
                          </a:rPr>
                        </m:ctrlPr>
                      </m:fPr>
                      <m:num>
                        <m:r>
                          <a:rPr lang="en-US" sz="1700" b="1" i="1" smtClean="0">
                            <a:latin typeface="Cambria Math" panose="02040503050406030204" pitchFamily="18" charset="0"/>
                            <a:cs typeface="Calibri" panose="020F0502020204030204" pitchFamily="34" charset="0"/>
                          </a:rPr>
                          <m:t>𝟏</m:t>
                        </m:r>
                      </m:num>
                      <m:den>
                        <m:r>
                          <a:rPr lang="en-US" sz="1700" b="1" i="1" smtClean="0">
                            <a:latin typeface="Cambria Math" panose="02040503050406030204" pitchFamily="18" charset="0"/>
                            <a:cs typeface="Calibri" panose="020F0502020204030204" pitchFamily="34" charset="0"/>
                          </a:rPr>
                          <m:t>𝟐</m:t>
                        </m:r>
                      </m:den>
                    </m:f>
                  </m:oMath>
                </a14:m>
                <a:endParaRPr lang="en-US" sz="1700" b="1" dirty="0">
                  <a:latin typeface="Calibri" panose="020F0502020204030204" pitchFamily="34" charset="0"/>
                  <a:cs typeface="Calibri" panose="020F0502020204030204" pitchFamily="34" charset="0"/>
                </a:endParaRPr>
              </a:p>
              <a:p>
                <a:pPr marL="457200" indent="-457200">
                  <a:buFont typeface="+mj-lt"/>
                  <a:buAutoNum type="arabicPeriod" startAt="3"/>
                </a:pPr>
                <a:endParaRPr lang="en-US" sz="1700" b="1" dirty="0">
                  <a:latin typeface="Calibri" panose="020F0502020204030204" pitchFamily="34" charset="0"/>
                  <a:cs typeface="Calibri" panose="020F0502020204030204" pitchFamily="34" charset="0"/>
                </a:endParaRPr>
              </a:p>
            </p:txBody>
          </p:sp>
        </mc:Choice>
        <mc:Fallback>
          <p:sp>
            <p:nvSpPr>
              <p:cNvPr id="8" name="TextBox 7">
                <a:extLst>
                  <a:ext uri="{FF2B5EF4-FFF2-40B4-BE49-F238E27FC236}">
                    <a16:creationId xmlns:a16="http://schemas.microsoft.com/office/drawing/2014/main" id="{A3C41592-DE73-2759-1900-7CA9C6B73CBD}"/>
                  </a:ext>
                </a:extLst>
              </p:cNvPr>
              <p:cNvSpPr txBox="1">
                <a:spLocks noRot="1" noChangeAspect="1" noMove="1" noResize="1" noEditPoints="1" noAdjustHandles="1" noChangeArrowheads="1" noChangeShapeType="1" noTextEdit="1"/>
              </p:cNvSpPr>
              <p:nvPr/>
            </p:nvSpPr>
            <p:spPr>
              <a:xfrm>
                <a:off x="6021739" y="2946367"/>
                <a:ext cx="3122261" cy="1253805"/>
              </a:xfrm>
              <a:prstGeom prst="rect">
                <a:avLst/>
              </a:prstGeom>
              <a:blipFill>
                <a:blip r:embed="rId14"/>
                <a:stretch>
                  <a:fillRect t="-1000"/>
                </a:stretch>
              </a:blipFill>
            </p:spPr>
            <p:txBody>
              <a:bodyPr/>
              <a:lstStyle/>
              <a:p>
                <a:r>
                  <a:rPr lang="en-US">
                    <a:noFill/>
                  </a:rPr>
                  <a:t> </a:t>
                </a:r>
              </a:p>
            </p:txBody>
          </p:sp>
        </mc:Fallback>
      </mc:AlternateContent>
    </p:spTree>
    <p:extLst>
      <p:ext uri="{BB962C8B-B14F-4D97-AF65-F5344CB8AC3E}">
        <p14:creationId xmlns:p14="http://schemas.microsoft.com/office/powerpoint/2010/main" val="34526449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1504A-6508-C207-84A4-FDFFFF80EA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8C672B-4CC9-6B5D-112D-0F0D95799A33}"/>
              </a:ext>
            </a:extLst>
          </p:cNvPr>
          <p:cNvSpPr>
            <a:spLocks noGrp="1"/>
          </p:cNvSpPr>
          <p:nvPr>
            <p:ph type="title"/>
          </p:nvPr>
        </p:nvSpPr>
        <p:spPr/>
        <p:txBody>
          <a:bodyPr/>
          <a:lstStyle/>
          <a:p>
            <a:r>
              <a:rPr lang="en-US" dirty="0"/>
              <a:t>RGCN for Link Prediction (6)</a:t>
            </a:r>
          </a:p>
        </p:txBody>
      </p:sp>
      <p:sp>
        <p:nvSpPr>
          <p:cNvPr id="3" name="Content Placeholder 2">
            <a:extLst>
              <a:ext uri="{FF2B5EF4-FFF2-40B4-BE49-F238E27FC236}">
                <a16:creationId xmlns:a16="http://schemas.microsoft.com/office/drawing/2014/main" id="{3C7106BF-A5CD-F463-D812-77400A5666D7}"/>
              </a:ext>
            </a:extLst>
          </p:cNvPr>
          <p:cNvSpPr>
            <a:spLocks noGrp="1"/>
          </p:cNvSpPr>
          <p:nvPr>
            <p:ph idx="1"/>
          </p:nvPr>
        </p:nvSpPr>
        <p:spPr>
          <a:xfrm>
            <a:off x="431424" y="1193794"/>
            <a:ext cx="8686800" cy="1188248"/>
          </a:xfrm>
        </p:spPr>
        <p:txBody>
          <a:bodyPr vert="horz" lIns="54864" tIns="91440" rIns="91440" bIns="45720" rtlCol="0" anchor="t">
            <a:normAutofit/>
          </a:bodyPr>
          <a:lstStyle/>
          <a:p>
            <a:pPr marL="438785"/>
            <a:r>
              <a:rPr lang="en-US" b="1" dirty="0">
                <a:solidFill>
                  <a:srgbClr val="00B050"/>
                </a:solidFill>
                <a:latin typeface="Calibri"/>
                <a:cs typeface="Calibri"/>
              </a:rPr>
              <a:t>Evaluation:</a:t>
            </a:r>
            <a:endParaRPr lang="en-US" dirty="0">
              <a:solidFill>
                <a:srgbClr val="000000"/>
              </a:solidFill>
            </a:endParaRPr>
          </a:p>
          <a:p>
            <a:pPr lvl="1">
              <a:buClr>
                <a:srgbClr val="60B5CC"/>
              </a:buClr>
            </a:pPr>
            <a:r>
              <a:rPr lang="en-US" b="1" dirty="0">
                <a:latin typeface="Calibri"/>
                <a:cs typeface="Calibri"/>
              </a:rPr>
              <a:t>Validation time as an example, same at the test time</a:t>
            </a:r>
            <a:endParaRPr lang="en-US" dirty="0"/>
          </a:p>
          <a:p>
            <a:pPr lvl="1"/>
            <a:endParaRPr lang="en-US" b="1" dirty="0"/>
          </a:p>
          <a:p>
            <a:pPr lvl="1"/>
            <a:endParaRPr lang="en-US" b="1" dirty="0"/>
          </a:p>
          <a:p>
            <a:pPr lvl="1"/>
            <a:endParaRPr lang="en-US" b="1" dirty="0"/>
          </a:p>
        </p:txBody>
      </p:sp>
      <p:sp>
        <p:nvSpPr>
          <p:cNvPr id="4" name="Date Placeholder 3">
            <a:extLst>
              <a:ext uri="{FF2B5EF4-FFF2-40B4-BE49-F238E27FC236}">
                <a16:creationId xmlns:a16="http://schemas.microsoft.com/office/drawing/2014/main" id="{0764653E-B57D-C25B-1AD5-AE3923EEB184}"/>
              </a:ext>
            </a:extLst>
          </p:cNvPr>
          <p:cNvSpPr>
            <a:spLocks noGrp="1"/>
          </p:cNvSpPr>
          <p:nvPr>
            <p:ph type="dt" sz="half" idx="10"/>
          </p:nvPr>
        </p:nvSpPr>
        <p:spPr/>
        <p:txBody>
          <a:bodyPr/>
          <a:lstStyle/>
          <a:p>
            <a:fld id="{A9ED9DB3-BE2D-5248-A771-13CAAF4BACE9}" type="datetime1">
              <a:rPr lang="en-US" smtClean="0"/>
              <a:t>10/22/24</a:t>
            </a:fld>
            <a:endParaRPr lang="en-US"/>
          </a:p>
        </p:txBody>
      </p:sp>
      <p:sp>
        <p:nvSpPr>
          <p:cNvPr id="5" name="Footer Placeholder 4">
            <a:extLst>
              <a:ext uri="{FF2B5EF4-FFF2-40B4-BE49-F238E27FC236}">
                <a16:creationId xmlns:a16="http://schemas.microsoft.com/office/drawing/2014/main" id="{45950E3E-D422-5E9D-252C-119CF289496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0BF904AF-B616-CA70-0511-718546B3070D}"/>
              </a:ext>
            </a:extLst>
          </p:cNvPr>
          <p:cNvSpPr>
            <a:spLocks noGrp="1"/>
          </p:cNvSpPr>
          <p:nvPr>
            <p:ph type="sldNum" sz="quarter" idx="12"/>
          </p:nvPr>
        </p:nvSpPr>
        <p:spPr/>
        <p:txBody>
          <a:bodyPr/>
          <a:lstStyle/>
          <a:p>
            <a:fld id="{19B12225-5612-419B-A8D5-4B8EEE4C217E}" type="slidenum">
              <a:rPr lang="en-US" smtClean="0"/>
              <a:pPr/>
              <a:t>43</a:t>
            </a:fld>
            <a:endParaRPr lang="en-US"/>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53544091-5AA8-8A8D-FA29-A2CBF18EE367}"/>
                  </a:ext>
                </a:extLst>
              </p:cNvPr>
              <p:cNvSpPr txBox="1"/>
              <p:nvPr/>
            </p:nvSpPr>
            <p:spPr>
              <a:xfrm>
                <a:off x="3957286" y="2873792"/>
                <a:ext cx="2163356" cy="1714124"/>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𝒇</m:t>
                          </m:r>
                        </m:e>
                        <m:sub>
                          <m:sSub>
                            <m:sSubPr>
                              <m:ctrlPr>
                                <a:rPr lang="en-US" sz="2000" b="1" i="1">
                                  <a:latin typeface="Cambria Math" panose="02040503050406030204" pitchFamily="18" charset="0"/>
                                </a:rPr>
                              </m:ctrlPr>
                            </m:sSubPr>
                            <m:e>
                              <m:r>
                                <a:rPr lang="en-US" sz="2000" b="1" i="1">
                                  <a:latin typeface="Cambria Math" panose="02040503050406030204" pitchFamily="18" charset="0"/>
                                </a:rPr>
                                <m:t>𝒓</m:t>
                              </m:r>
                            </m:e>
                            <m:sub>
                              <m:r>
                                <a:rPr lang="en-US" sz="2000" b="1" i="1">
                                  <a:latin typeface="Cambria Math" panose="02040503050406030204" pitchFamily="18" charset="0"/>
                                </a:rPr>
                                <m:t>𝟑</m:t>
                              </m:r>
                            </m:sub>
                          </m:sSub>
                        </m:sub>
                      </m:sSub>
                      <m:d>
                        <m:dPr>
                          <m:ctrlPr>
                            <a:rPr lang="en-US" sz="2000" b="1" i="1">
                              <a:latin typeface="Cambria Math" panose="02040503050406030204" pitchFamily="18" charset="0"/>
                            </a:rPr>
                          </m:ctrlPr>
                        </m:dPr>
                        <m:e>
                          <m:r>
                            <a:rPr lang="en-US" sz="2000" b="1" i="1">
                              <a:solidFill>
                                <a:srgbClr val="7030A0"/>
                              </a:solidFill>
                              <a:latin typeface="Cambria Math" panose="02040503050406030204" pitchFamily="18" charset="0"/>
                            </a:rPr>
                            <m:t>𝑬</m:t>
                          </m:r>
                          <m:r>
                            <a:rPr lang="en-US" sz="2000" b="1" i="1">
                              <a:latin typeface="Cambria Math" panose="02040503050406030204" pitchFamily="18" charset="0"/>
                            </a:rPr>
                            <m:t>,</m:t>
                          </m:r>
                          <m:sSub>
                            <m:sSubPr>
                              <m:ctrlPr>
                                <a:rPr lang="en-US" sz="2000" b="1" i="1">
                                  <a:solidFill>
                                    <a:schemeClr val="accent1"/>
                                  </a:solidFill>
                                  <a:latin typeface="Cambria Math" panose="02040503050406030204" pitchFamily="18" charset="0"/>
                                </a:rPr>
                              </m:ctrlPr>
                            </m:sSubPr>
                            <m:e>
                              <m:r>
                                <a:rPr lang="en-US" sz="2000" b="1" i="1">
                                  <a:solidFill>
                                    <a:schemeClr val="accent1"/>
                                  </a:solidFill>
                                  <a:latin typeface="Cambria Math" panose="02040503050406030204" pitchFamily="18" charset="0"/>
                                </a:rPr>
                                <m:t>𝒓</m:t>
                              </m:r>
                            </m:e>
                            <m:sub>
                              <m:r>
                                <a:rPr lang="en-US" sz="2000" b="1" i="1">
                                  <a:solidFill>
                                    <a:schemeClr val="accent1"/>
                                  </a:solidFill>
                                  <a:latin typeface="Cambria Math" panose="02040503050406030204" pitchFamily="18" charset="0"/>
                                </a:rPr>
                                <m:t>𝟑</m:t>
                              </m:r>
                            </m:sub>
                          </m:sSub>
                          <m:r>
                            <a:rPr lang="en-US" sz="2000" b="1" i="1">
                              <a:latin typeface="Cambria Math" panose="02040503050406030204" pitchFamily="18" charset="0"/>
                            </a:rPr>
                            <m:t>,</m:t>
                          </m:r>
                          <m:r>
                            <a:rPr lang="en-US" sz="2000" b="1" i="1">
                              <a:solidFill>
                                <a:srgbClr val="C00000"/>
                              </a:solidFill>
                              <a:latin typeface="Cambria Math" panose="02040503050406030204" pitchFamily="18" charset="0"/>
                            </a:rPr>
                            <m:t>𝑩</m:t>
                          </m:r>
                        </m:e>
                      </m:d>
                    </m:oMath>
                  </m:oMathPara>
                </a14:m>
                <a:endParaRPr lang="en-US" sz="2000" b="1" dirty="0">
                  <a:latin typeface="Calibri" panose="020F0502020204030204" pitchFamily="34" charset="0"/>
                  <a:cs typeface="Calibri" panose="020F0502020204030204" pitchFamily="34" charset="0"/>
                </a:endParaRPr>
              </a:p>
              <a:p>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𝒇</m:t>
                          </m:r>
                        </m:e>
                        <m:sub>
                          <m:sSub>
                            <m:sSubPr>
                              <m:ctrlPr>
                                <a:rPr lang="en-US" sz="2000" b="1" i="1">
                                  <a:latin typeface="Cambria Math" panose="02040503050406030204" pitchFamily="18" charset="0"/>
                                </a:rPr>
                              </m:ctrlPr>
                            </m:sSubPr>
                            <m:e>
                              <m:r>
                                <a:rPr lang="en-US" sz="2000" b="1" i="1">
                                  <a:latin typeface="Cambria Math" panose="02040503050406030204" pitchFamily="18" charset="0"/>
                                </a:rPr>
                                <m:t>𝒓</m:t>
                              </m:r>
                            </m:e>
                            <m:sub>
                              <m:r>
                                <a:rPr lang="en-US" sz="2000" b="1" i="1">
                                  <a:latin typeface="Cambria Math" panose="02040503050406030204" pitchFamily="18" charset="0"/>
                                </a:rPr>
                                <m:t>𝟑</m:t>
                              </m:r>
                            </m:sub>
                          </m:sSub>
                        </m:sub>
                      </m:sSub>
                      <m:d>
                        <m:dPr>
                          <m:ctrlPr>
                            <a:rPr lang="en-US" sz="2000" b="1" i="1" smtClean="0">
                              <a:latin typeface="Cambria Math" panose="02040503050406030204" pitchFamily="18" charset="0"/>
                            </a:rPr>
                          </m:ctrlPr>
                        </m:dPr>
                        <m:e>
                          <m:r>
                            <a:rPr lang="en-US" sz="2000" b="1" i="1">
                              <a:solidFill>
                                <a:srgbClr val="7030A0"/>
                              </a:solidFill>
                              <a:latin typeface="Cambria Math" panose="02040503050406030204" pitchFamily="18" charset="0"/>
                            </a:rPr>
                            <m:t>𝑬</m:t>
                          </m:r>
                          <m:r>
                            <a:rPr lang="en-US" sz="2000" b="1" i="1">
                              <a:latin typeface="Cambria Math" panose="02040503050406030204" pitchFamily="18" charset="0"/>
                            </a:rPr>
                            <m:t>,</m:t>
                          </m:r>
                          <m:sSub>
                            <m:sSubPr>
                              <m:ctrlPr>
                                <a:rPr lang="en-US" sz="2000" b="1" i="1">
                                  <a:solidFill>
                                    <a:schemeClr val="accent1"/>
                                  </a:solidFill>
                                  <a:latin typeface="Cambria Math" panose="02040503050406030204" pitchFamily="18" charset="0"/>
                                </a:rPr>
                              </m:ctrlPr>
                            </m:sSubPr>
                            <m:e>
                              <m:r>
                                <a:rPr lang="en-US" sz="2000" b="1" i="1">
                                  <a:solidFill>
                                    <a:schemeClr val="accent1"/>
                                  </a:solidFill>
                                  <a:latin typeface="Cambria Math" panose="02040503050406030204" pitchFamily="18" charset="0"/>
                                </a:rPr>
                                <m:t>𝒓</m:t>
                              </m:r>
                            </m:e>
                            <m:sub>
                              <m:r>
                                <a:rPr lang="en-US" sz="2000" b="1" i="1">
                                  <a:solidFill>
                                    <a:schemeClr val="accent1"/>
                                  </a:solidFill>
                                  <a:latin typeface="Cambria Math" panose="02040503050406030204" pitchFamily="18" charset="0"/>
                                </a:rPr>
                                <m:t>𝟑</m:t>
                              </m:r>
                            </m:sub>
                          </m:sSub>
                          <m:r>
                            <a:rPr lang="en-US" sz="2000" b="1" i="1">
                              <a:latin typeface="Cambria Math" panose="02040503050406030204" pitchFamily="18" charset="0"/>
                            </a:rPr>
                            <m:t>,</m:t>
                          </m:r>
                          <m:r>
                            <a:rPr lang="en-US" sz="2000" b="1" i="1" smtClean="0">
                              <a:solidFill>
                                <a:srgbClr val="FF0000"/>
                              </a:solidFill>
                              <a:latin typeface="Cambria Math" panose="02040503050406030204" pitchFamily="18" charset="0"/>
                            </a:rPr>
                            <m:t>𝑭</m:t>
                          </m:r>
                        </m:e>
                      </m:d>
                    </m:oMath>
                  </m:oMathPara>
                </a14:m>
                <a:endParaRPr lang="en-US" sz="2000" b="1" dirty="0">
                  <a:latin typeface="Calibri" panose="020F0502020204030204" pitchFamily="34" charset="0"/>
                  <a:cs typeface="Calibri" panose="020F0502020204030204" pitchFamily="34" charset="0"/>
                </a:endParaRPr>
              </a:p>
              <a:p>
                <a14:m>
                  <m:oMathPara xmlns:m="http://schemas.openxmlformats.org/officeDocument/2006/math">
                    <m:oMathParaPr>
                      <m:jc m:val="centerGroup"/>
                    </m:oMathParaPr>
                    <m:oMath xmlns:m="http://schemas.openxmlformats.org/officeDocument/2006/math">
                      <m:sSub>
                        <m:sSubPr>
                          <m:ctrlPr>
                            <a:rPr lang="en-US" sz="2000" b="1" i="1" smtClean="0">
                              <a:latin typeface="Cambria Math" panose="02040503050406030204" pitchFamily="18" charset="0"/>
                            </a:rPr>
                          </m:ctrlPr>
                        </m:sSubPr>
                        <m:e>
                          <m:r>
                            <a:rPr lang="en-US" sz="2000" b="1" i="1" smtClean="0">
                              <a:latin typeface="Cambria Math" panose="02040503050406030204" pitchFamily="18" charset="0"/>
                            </a:rPr>
                            <m:t>𝒇</m:t>
                          </m:r>
                        </m:e>
                        <m:sub>
                          <m:sSub>
                            <m:sSubPr>
                              <m:ctrlPr>
                                <a:rPr lang="en-US" sz="2000" b="1" i="1" smtClean="0">
                                  <a:latin typeface="Cambria Math" panose="02040503050406030204" pitchFamily="18" charset="0"/>
                                </a:rPr>
                              </m:ctrlPr>
                            </m:sSubPr>
                            <m:e>
                              <m:r>
                                <a:rPr lang="en-US" sz="2000" b="1" i="1" smtClean="0">
                                  <a:latin typeface="Cambria Math" panose="02040503050406030204" pitchFamily="18" charset="0"/>
                                </a:rPr>
                                <m:t>𝒓</m:t>
                              </m:r>
                            </m:e>
                            <m:sub>
                              <m:r>
                                <a:rPr lang="en-US" sz="2000" b="1" i="1" smtClean="0">
                                  <a:latin typeface="Cambria Math" panose="02040503050406030204" pitchFamily="18" charset="0"/>
                                </a:rPr>
                                <m:t>𝟑</m:t>
                              </m:r>
                            </m:sub>
                          </m:sSub>
                        </m:sub>
                      </m:sSub>
                      <m:d>
                        <m:dPr>
                          <m:ctrlPr>
                            <a:rPr lang="en-US" sz="2000" b="1" i="1" smtClean="0">
                              <a:latin typeface="Cambria Math" panose="02040503050406030204" pitchFamily="18" charset="0"/>
                            </a:rPr>
                          </m:ctrlPr>
                        </m:dPr>
                        <m:e>
                          <m:r>
                            <a:rPr lang="en-US" sz="2000" b="1" i="1">
                              <a:solidFill>
                                <a:srgbClr val="7030A0"/>
                              </a:solidFill>
                              <a:latin typeface="Cambria Math" panose="02040503050406030204" pitchFamily="18" charset="0"/>
                            </a:rPr>
                            <m:t>𝑬</m:t>
                          </m:r>
                          <m:r>
                            <a:rPr lang="en-US" sz="2000" b="1" i="1">
                              <a:latin typeface="Cambria Math" panose="02040503050406030204" pitchFamily="18" charset="0"/>
                            </a:rPr>
                            <m:t>,</m:t>
                          </m:r>
                          <m:sSub>
                            <m:sSubPr>
                              <m:ctrlPr>
                                <a:rPr lang="en-US" sz="2000" b="1" i="1">
                                  <a:solidFill>
                                    <a:schemeClr val="accent1"/>
                                  </a:solidFill>
                                  <a:latin typeface="Cambria Math" panose="02040503050406030204" pitchFamily="18" charset="0"/>
                                </a:rPr>
                              </m:ctrlPr>
                            </m:sSubPr>
                            <m:e>
                              <m:r>
                                <a:rPr lang="en-US" sz="2000" b="1" i="1">
                                  <a:solidFill>
                                    <a:schemeClr val="accent1"/>
                                  </a:solidFill>
                                  <a:latin typeface="Cambria Math" panose="02040503050406030204" pitchFamily="18" charset="0"/>
                                </a:rPr>
                                <m:t>𝒓</m:t>
                              </m:r>
                            </m:e>
                            <m:sub>
                              <m:r>
                                <a:rPr lang="en-US" sz="2000" b="1" i="1">
                                  <a:solidFill>
                                    <a:schemeClr val="accent1"/>
                                  </a:solidFill>
                                  <a:latin typeface="Cambria Math" panose="02040503050406030204" pitchFamily="18" charset="0"/>
                                </a:rPr>
                                <m:t>𝟑</m:t>
                              </m:r>
                            </m:sub>
                          </m:sSub>
                          <m:r>
                            <a:rPr lang="en-US" sz="2000" b="1" i="1">
                              <a:latin typeface="Cambria Math" panose="02040503050406030204" pitchFamily="18" charset="0"/>
                            </a:rPr>
                            <m:t>,</m:t>
                          </m:r>
                          <m:r>
                            <a:rPr lang="en-US" sz="2000" b="1" i="1">
                              <a:solidFill>
                                <a:srgbClr val="0070C0"/>
                              </a:solidFill>
                              <a:latin typeface="Cambria Math" panose="02040503050406030204" pitchFamily="18" charset="0"/>
                            </a:rPr>
                            <m:t>𝑫</m:t>
                          </m:r>
                        </m:e>
                      </m:d>
                    </m:oMath>
                  </m:oMathPara>
                </a14:m>
                <a:endParaRPr lang="en-US" sz="2000" b="1" dirty="0">
                  <a:latin typeface="Calibri" panose="020F0502020204030204" pitchFamily="34" charset="0"/>
                  <a:cs typeface="Calibri" panose="020F0502020204030204" pitchFamily="34" charset="0"/>
                </a:endParaRPr>
              </a:p>
              <a:p>
                <a:endParaRPr lang="en-US" sz="2000" b="1" dirty="0">
                  <a:latin typeface="Calibri" panose="020F0502020204030204" pitchFamily="34" charset="0"/>
                  <a:cs typeface="Calibri" panose="020F0502020204030204" pitchFamily="34" charset="0"/>
                </a:endParaRPr>
              </a:p>
              <a:p>
                <a:endParaRPr lang="en-US" sz="2000" b="1" dirty="0">
                  <a:latin typeface="Calibri" panose="020F0502020204030204" pitchFamily="34" charset="0"/>
                  <a:cs typeface="Calibri" panose="020F0502020204030204" pitchFamily="34" charset="0"/>
                </a:endParaRPr>
              </a:p>
            </p:txBody>
          </p:sp>
        </mc:Choice>
        <mc:Fallback>
          <p:sp>
            <p:nvSpPr>
              <p:cNvPr id="7" name="TextBox 6">
                <a:extLst>
                  <a:ext uri="{FF2B5EF4-FFF2-40B4-BE49-F238E27FC236}">
                    <a16:creationId xmlns:a16="http://schemas.microsoft.com/office/drawing/2014/main" id="{53544091-5AA8-8A8D-FA29-A2CBF18EE367}"/>
                  </a:ext>
                </a:extLst>
              </p:cNvPr>
              <p:cNvSpPr txBox="1">
                <a:spLocks noRot="1" noChangeAspect="1" noMove="1" noResize="1" noEditPoints="1" noAdjustHandles="1" noChangeArrowheads="1" noChangeShapeType="1" noTextEdit="1"/>
              </p:cNvSpPr>
              <p:nvPr/>
            </p:nvSpPr>
            <p:spPr>
              <a:xfrm>
                <a:off x="3957286" y="2873792"/>
                <a:ext cx="2163356" cy="1714124"/>
              </a:xfrm>
              <a:prstGeom prst="rect">
                <a:avLst/>
              </a:prstGeom>
              <a:blipFill>
                <a:blip r:embed="rId3"/>
                <a:stretch>
                  <a:fillRect/>
                </a:stretch>
              </a:blipFill>
            </p:spPr>
            <p:txBody>
              <a:bodyPr/>
              <a:lstStyle/>
              <a:p>
                <a:r>
                  <a:rPr lang="en-US">
                    <a:noFill/>
                  </a:rPr>
                  <a:t> </a:t>
                </a:r>
              </a:p>
            </p:txBody>
          </p:sp>
        </mc:Fallback>
      </mc:AlternateContent>
      <p:grpSp>
        <p:nvGrpSpPr>
          <p:cNvPr id="12" name="Group 11">
            <a:extLst>
              <a:ext uri="{FF2B5EF4-FFF2-40B4-BE49-F238E27FC236}">
                <a16:creationId xmlns:a16="http://schemas.microsoft.com/office/drawing/2014/main" id="{587D0583-56AD-21DE-146A-8974F5B61D39}"/>
              </a:ext>
            </a:extLst>
          </p:cNvPr>
          <p:cNvGrpSpPr/>
          <p:nvPr/>
        </p:nvGrpSpPr>
        <p:grpSpPr>
          <a:xfrm>
            <a:off x="25776" y="2287534"/>
            <a:ext cx="3371748" cy="2463133"/>
            <a:chOff x="-1228674" y="2293824"/>
            <a:chExt cx="3371748" cy="2463133"/>
          </a:xfrm>
        </p:grpSpPr>
        <p:grpSp>
          <p:nvGrpSpPr>
            <p:cNvPr id="32" name="Group 31">
              <a:extLst>
                <a:ext uri="{FF2B5EF4-FFF2-40B4-BE49-F238E27FC236}">
                  <a16:creationId xmlns:a16="http://schemas.microsoft.com/office/drawing/2014/main" id="{7B9CF60A-FF09-FD8E-E303-DD739C2932AB}"/>
                </a:ext>
              </a:extLst>
            </p:cNvPr>
            <p:cNvGrpSpPr/>
            <p:nvPr/>
          </p:nvGrpSpPr>
          <p:grpSpPr>
            <a:xfrm>
              <a:off x="-1228674" y="2293824"/>
              <a:ext cx="3371748" cy="2463133"/>
              <a:chOff x="2722754" y="2300328"/>
              <a:chExt cx="3371748" cy="2463133"/>
            </a:xfrm>
          </p:grpSpPr>
          <p:grpSp>
            <p:nvGrpSpPr>
              <p:cNvPr id="33" name="Group 32">
                <a:extLst>
                  <a:ext uri="{FF2B5EF4-FFF2-40B4-BE49-F238E27FC236}">
                    <a16:creationId xmlns:a16="http://schemas.microsoft.com/office/drawing/2014/main" id="{57867194-56E8-11EB-5D8B-5892F3EB4436}"/>
                  </a:ext>
                </a:extLst>
              </p:cNvPr>
              <p:cNvGrpSpPr/>
              <p:nvPr/>
            </p:nvGrpSpPr>
            <p:grpSpPr>
              <a:xfrm>
                <a:off x="2722754" y="2300328"/>
                <a:ext cx="3371748" cy="2463133"/>
                <a:chOff x="2855877" y="2506567"/>
                <a:chExt cx="3371748" cy="2463133"/>
              </a:xfrm>
            </p:grpSpPr>
            <p:sp>
              <p:nvSpPr>
                <p:cNvPr id="36" name="Oval 35">
                  <a:extLst>
                    <a:ext uri="{FF2B5EF4-FFF2-40B4-BE49-F238E27FC236}">
                      <a16:creationId xmlns:a16="http://schemas.microsoft.com/office/drawing/2014/main" id="{428B58FF-FE2B-5901-B02B-907C497B01DC}"/>
                    </a:ext>
                  </a:extLst>
                </p:cNvPr>
                <p:cNvSpPr/>
                <p:nvPr/>
              </p:nvSpPr>
              <p:spPr>
                <a:xfrm>
                  <a:off x="3695700" y="3152707"/>
                  <a:ext cx="360556" cy="370700"/>
                </a:xfrm>
                <a:prstGeom prst="ellipse">
                  <a:avLst/>
                </a:prstGeom>
                <a:solidFill>
                  <a:schemeClr val="accent1">
                    <a:lumMod val="75000"/>
                  </a:scheme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A</a:t>
                  </a:r>
                </a:p>
              </p:txBody>
            </p:sp>
            <p:sp>
              <p:nvSpPr>
                <p:cNvPr id="37" name="Oval 36">
                  <a:extLst>
                    <a:ext uri="{FF2B5EF4-FFF2-40B4-BE49-F238E27FC236}">
                      <a16:creationId xmlns:a16="http://schemas.microsoft.com/office/drawing/2014/main" id="{B67132DC-E181-B45C-A76B-D7FD25CCD4C6}"/>
                    </a:ext>
                  </a:extLst>
                </p:cNvPr>
                <p:cNvSpPr/>
                <p:nvPr/>
              </p:nvSpPr>
              <p:spPr>
                <a:xfrm>
                  <a:off x="5342364" y="3334076"/>
                  <a:ext cx="360556" cy="370700"/>
                </a:xfrm>
                <a:prstGeom prst="ellipse">
                  <a:avLst/>
                </a:prstGeom>
                <a:solidFill>
                  <a:srgbClr val="008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C</a:t>
                  </a:r>
                </a:p>
              </p:txBody>
            </p:sp>
            <p:sp>
              <p:nvSpPr>
                <p:cNvPr id="38" name="Oval 37">
                  <a:extLst>
                    <a:ext uri="{FF2B5EF4-FFF2-40B4-BE49-F238E27FC236}">
                      <a16:creationId xmlns:a16="http://schemas.microsoft.com/office/drawing/2014/main" id="{AAFB61F2-E26F-8359-05AB-7A4241387B28}"/>
                    </a:ext>
                  </a:extLst>
                </p:cNvPr>
                <p:cNvSpPr/>
                <p:nvPr/>
              </p:nvSpPr>
              <p:spPr>
                <a:xfrm>
                  <a:off x="5063583" y="2618923"/>
                  <a:ext cx="360556" cy="370700"/>
                </a:xfrm>
                <a:prstGeom prst="ellipse">
                  <a:avLst/>
                </a:prstGeom>
                <a:solidFill>
                  <a:srgbClr val="C0000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B</a:t>
                  </a:r>
                </a:p>
              </p:txBody>
            </p:sp>
            <p:sp>
              <p:nvSpPr>
                <p:cNvPr id="39" name="Oval 38">
                  <a:extLst>
                    <a:ext uri="{FF2B5EF4-FFF2-40B4-BE49-F238E27FC236}">
                      <a16:creationId xmlns:a16="http://schemas.microsoft.com/office/drawing/2014/main" id="{2F7EAB09-617D-7809-B71A-A1881E8BF37E}"/>
                    </a:ext>
                  </a:extLst>
                </p:cNvPr>
                <p:cNvSpPr/>
                <p:nvPr/>
              </p:nvSpPr>
              <p:spPr>
                <a:xfrm>
                  <a:off x="4530183" y="4184277"/>
                  <a:ext cx="360556" cy="370700"/>
                </a:xfrm>
                <a:prstGeom prst="ellipse">
                  <a:avLst/>
                </a:prstGeom>
                <a:solidFill>
                  <a:srgbClr val="7030A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E</a:t>
                  </a:r>
                </a:p>
              </p:txBody>
            </p:sp>
            <p:sp>
              <p:nvSpPr>
                <p:cNvPr id="40" name="Oval 39">
                  <a:extLst>
                    <a:ext uri="{FF2B5EF4-FFF2-40B4-BE49-F238E27FC236}">
                      <a16:creationId xmlns:a16="http://schemas.microsoft.com/office/drawing/2014/main" id="{8B2F2301-B298-1F8A-F134-833412D9742B}"/>
                    </a:ext>
                  </a:extLst>
                </p:cNvPr>
                <p:cNvSpPr/>
                <p:nvPr/>
              </p:nvSpPr>
              <p:spPr>
                <a:xfrm>
                  <a:off x="5853461" y="3998927"/>
                  <a:ext cx="360556" cy="370700"/>
                </a:xfrm>
                <a:prstGeom prst="ellipse">
                  <a:avLst/>
                </a:prstGeom>
                <a:solidFill>
                  <a:srgbClr val="FF0066"/>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F</a:t>
                  </a:r>
                </a:p>
              </p:txBody>
            </p:sp>
            <p:sp>
              <p:nvSpPr>
                <p:cNvPr id="42" name="Oval 41">
                  <a:extLst>
                    <a:ext uri="{FF2B5EF4-FFF2-40B4-BE49-F238E27FC236}">
                      <a16:creationId xmlns:a16="http://schemas.microsoft.com/office/drawing/2014/main" id="{33D7EE79-C0AE-BDD6-4C6E-05DB539ADFBD}"/>
                    </a:ext>
                  </a:extLst>
                </p:cNvPr>
                <p:cNvSpPr/>
                <p:nvPr/>
              </p:nvSpPr>
              <p:spPr>
                <a:xfrm>
                  <a:off x="2929983" y="4184277"/>
                  <a:ext cx="360556" cy="370700"/>
                </a:xfrm>
                <a:prstGeom prst="ellipse">
                  <a:avLst/>
                </a:prstGeom>
                <a:solidFill>
                  <a:srgbClr val="0070C0"/>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a:t>D</a:t>
                  </a:r>
                </a:p>
              </p:txBody>
            </p:sp>
            <p:cxnSp>
              <p:nvCxnSpPr>
                <p:cNvPr id="43" name="Straight Arrow Connector 42">
                  <a:extLst>
                    <a:ext uri="{FF2B5EF4-FFF2-40B4-BE49-F238E27FC236}">
                      <a16:creationId xmlns:a16="http://schemas.microsoft.com/office/drawing/2014/main" id="{18FBC217-20C7-E2DA-276E-FD38FFDD8B74}"/>
                    </a:ext>
                  </a:extLst>
                </p:cNvPr>
                <p:cNvCxnSpPr>
                  <a:cxnSpLocks/>
                  <a:stCxn id="37" idx="0"/>
                  <a:endCxn id="38" idx="5"/>
                </p:cNvCxnSpPr>
                <p:nvPr/>
              </p:nvCxnSpPr>
              <p:spPr>
                <a:xfrm flipH="1" flipV="1">
                  <a:off x="5371337" y="2935335"/>
                  <a:ext cx="151305" cy="398741"/>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199FAA11-0971-2D08-92CF-62A933017415}"/>
                    </a:ext>
                  </a:extLst>
                </p:cNvPr>
                <p:cNvCxnSpPr>
                  <a:cxnSpLocks/>
                  <a:stCxn id="38" idx="2"/>
                  <a:endCxn id="36" idx="6"/>
                </p:cNvCxnSpPr>
                <p:nvPr/>
              </p:nvCxnSpPr>
              <p:spPr>
                <a:xfrm flipH="1">
                  <a:off x="4056256" y="2804273"/>
                  <a:ext cx="1007327" cy="533784"/>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45" name="Straight Arrow Connector 44">
                  <a:extLst>
                    <a:ext uri="{FF2B5EF4-FFF2-40B4-BE49-F238E27FC236}">
                      <a16:creationId xmlns:a16="http://schemas.microsoft.com/office/drawing/2014/main" id="{382FAAA2-D483-0725-D257-2245187BC2CB}"/>
                    </a:ext>
                  </a:extLst>
                </p:cNvPr>
                <p:cNvCxnSpPr>
                  <a:cxnSpLocks/>
                  <a:stCxn id="42" idx="0"/>
                  <a:endCxn id="36" idx="3"/>
                </p:cNvCxnSpPr>
                <p:nvPr/>
              </p:nvCxnSpPr>
              <p:spPr>
                <a:xfrm flipV="1">
                  <a:off x="3110261" y="3469119"/>
                  <a:ext cx="638241" cy="715158"/>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67C3FC1A-5B3B-EBA4-6B96-E51392A441BD}"/>
                    </a:ext>
                  </a:extLst>
                </p:cNvPr>
                <p:cNvCxnSpPr>
                  <a:cxnSpLocks/>
                  <a:stCxn id="37" idx="2"/>
                  <a:endCxn id="36" idx="5"/>
                </p:cNvCxnSpPr>
                <p:nvPr/>
              </p:nvCxnSpPr>
              <p:spPr>
                <a:xfrm flipH="1" flipV="1">
                  <a:off x="4003454" y="3469119"/>
                  <a:ext cx="1338910" cy="50307"/>
                </a:xfrm>
                <a:prstGeom prst="straightConnector1">
                  <a:avLst/>
                </a:prstGeom>
                <a:ln w="28575">
                  <a:solidFill>
                    <a:schemeClr val="accent6"/>
                  </a:solidFill>
                  <a:tailEnd type="triangle"/>
                </a:ln>
              </p:spPr>
              <p:style>
                <a:lnRef idx="1">
                  <a:schemeClr val="dk1"/>
                </a:lnRef>
                <a:fillRef idx="0">
                  <a:schemeClr val="dk1"/>
                </a:fillRef>
                <a:effectRef idx="0">
                  <a:schemeClr val="dk1"/>
                </a:effectRef>
                <a:fontRef idx="minor">
                  <a:schemeClr val="tx1"/>
                </a:fontRef>
              </p:style>
            </p:cxnSp>
            <p:cxnSp>
              <p:nvCxnSpPr>
                <p:cNvPr id="47" name="Straight Arrow Connector 46">
                  <a:extLst>
                    <a:ext uri="{FF2B5EF4-FFF2-40B4-BE49-F238E27FC236}">
                      <a16:creationId xmlns:a16="http://schemas.microsoft.com/office/drawing/2014/main" id="{9274A2A6-1CD5-CE60-943E-746C135D4403}"/>
                    </a:ext>
                  </a:extLst>
                </p:cNvPr>
                <p:cNvCxnSpPr>
                  <a:cxnSpLocks/>
                  <a:stCxn id="39" idx="7"/>
                  <a:endCxn id="37" idx="3"/>
                </p:cNvCxnSpPr>
                <p:nvPr/>
              </p:nvCxnSpPr>
              <p:spPr>
                <a:xfrm flipV="1">
                  <a:off x="4837937" y="3650488"/>
                  <a:ext cx="557229" cy="588077"/>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48" name="Straight Arrow Connector 47">
                  <a:extLst>
                    <a:ext uri="{FF2B5EF4-FFF2-40B4-BE49-F238E27FC236}">
                      <a16:creationId xmlns:a16="http://schemas.microsoft.com/office/drawing/2014/main" id="{0171A330-897B-0515-E1C8-D5931D248700}"/>
                    </a:ext>
                  </a:extLst>
                </p:cNvPr>
                <p:cNvCxnSpPr>
                  <a:cxnSpLocks/>
                  <a:stCxn id="40" idx="1"/>
                  <a:endCxn id="37" idx="4"/>
                </p:cNvCxnSpPr>
                <p:nvPr/>
              </p:nvCxnSpPr>
              <p:spPr>
                <a:xfrm flipH="1" flipV="1">
                  <a:off x="5522642" y="3704776"/>
                  <a:ext cx="383621" cy="348439"/>
                </a:xfrm>
                <a:prstGeom prst="straightConnector1">
                  <a:avLst/>
                </a:prstGeom>
                <a:ln w="28575">
                  <a:solidFill>
                    <a:schemeClr val="accent3"/>
                  </a:solidFill>
                  <a:tailEnd type="triangle"/>
                </a:ln>
              </p:spPr>
              <p:style>
                <a:lnRef idx="1">
                  <a:schemeClr val="dk1"/>
                </a:lnRef>
                <a:fillRef idx="0">
                  <a:schemeClr val="dk1"/>
                </a:fillRef>
                <a:effectRef idx="0">
                  <a:schemeClr val="dk1"/>
                </a:effectRef>
                <a:fontRef idx="minor">
                  <a:schemeClr val="tx1"/>
                </a:fontRef>
              </p:style>
            </p:cxnSp>
            <p:cxnSp>
              <p:nvCxnSpPr>
                <p:cNvPr id="49" name="Straight Arrow Connector 48">
                  <a:extLst>
                    <a:ext uri="{FF2B5EF4-FFF2-40B4-BE49-F238E27FC236}">
                      <a16:creationId xmlns:a16="http://schemas.microsoft.com/office/drawing/2014/main" id="{FEB2EB4C-12CF-98E2-ADEB-2CF142097FEF}"/>
                    </a:ext>
                  </a:extLst>
                </p:cNvPr>
                <p:cNvCxnSpPr>
                  <a:cxnSpLocks/>
                  <a:stCxn id="40" idx="2"/>
                  <a:endCxn id="39" idx="6"/>
                </p:cNvCxnSpPr>
                <p:nvPr/>
              </p:nvCxnSpPr>
              <p:spPr>
                <a:xfrm flipH="1">
                  <a:off x="4890739" y="4184277"/>
                  <a:ext cx="962722" cy="185350"/>
                </a:xfrm>
                <a:prstGeom prst="straightConnector1">
                  <a:avLst/>
                </a:prstGeom>
                <a:ln w="28575">
                  <a:solidFill>
                    <a:schemeClr val="accent2"/>
                  </a:solidFill>
                  <a:tailEnd type="triangle"/>
                </a:ln>
              </p:spPr>
              <p:style>
                <a:lnRef idx="1">
                  <a:schemeClr val="dk1"/>
                </a:lnRef>
                <a:fillRef idx="0">
                  <a:schemeClr val="dk1"/>
                </a:fillRef>
                <a:effectRef idx="0">
                  <a:schemeClr val="dk1"/>
                </a:effectRef>
                <a:fontRef idx="minor">
                  <a:schemeClr val="tx1"/>
                </a:fontRef>
              </p:style>
            </p:cxnSp>
            <p:sp>
              <p:nvSpPr>
                <p:cNvPr id="50" name="TextBox 49">
                  <a:extLst>
                    <a:ext uri="{FF2B5EF4-FFF2-40B4-BE49-F238E27FC236}">
                      <a16:creationId xmlns:a16="http://schemas.microsoft.com/office/drawing/2014/main" id="{6E3A9657-C1FB-EE4F-EE8E-A9A8263639DE}"/>
                    </a:ext>
                  </a:extLst>
                </p:cNvPr>
                <p:cNvSpPr txBox="1"/>
                <p:nvPr/>
              </p:nvSpPr>
              <p:spPr>
                <a:xfrm>
                  <a:off x="4174854" y="4600368"/>
                  <a:ext cx="1402948" cy="369332"/>
                </a:xfrm>
                <a:prstGeom prst="rect">
                  <a:avLst/>
                </a:prstGeom>
                <a:noFill/>
              </p:spPr>
              <p:txBody>
                <a:bodyPr wrap="none" rtlCol="0">
                  <a:spAutoFit/>
                </a:bodyPr>
                <a:lstStyle/>
                <a:p>
                  <a:r>
                    <a:rPr lang="en-US">
                      <a:latin typeface="Arial" pitchFamily="34" charset="0"/>
                      <a:cs typeface="Arial" pitchFamily="34" charset="0"/>
                    </a:rPr>
                    <a:t>Input Graph</a:t>
                  </a:r>
                </a:p>
              </p:txBody>
            </p:sp>
            <mc:AlternateContent xmlns:mc="http://schemas.openxmlformats.org/markup-compatibility/2006">
              <mc:Choice xmlns:a14="http://schemas.microsoft.com/office/drawing/2010/main" Requires="a14">
                <p:sp>
                  <p:nvSpPr>
                    <p:cNvPr id="51" name="TextBox 50">
                      <a:extLst>
                        <a:ext uri="{FF2B5EF4-FFF2-40B4-BE49-F238E27FC236}">
                          <a16:creationId xmlns:a16="http://schemas.microsoft.com/office/drawing/2014/main" id="{DB1A8AAB-95A5-37C1-32ED-00720147F996}"/>
                        </a:ext>
                      </a:extLst>
                    </p:cNvPr>
                    <p:cNvSpPr txBox="1"/>
                    <p:nvPr/>
                  </p:nvSpPr>
                  <p:spPr>
                    <a:xfrm>
                      <a:off x="2855877" y="3492763"/>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p:sp>
                  <p:nvSpPr>
                    <p:cNvPr id="51" name="TextBox 50">
                      <a:extLst>
                        <a:ext uri="{FF2B5EF4-FFF2-40B4-BE49-F238E27FC236}">
                          <a16:creationId xmlns:a16="http://schemas.microsoft.com/office/drawing/2014/main" id="{DB1A8AAB-95A5-37C1-32ED-00720147F996}"/>
                        </a:ext>
                      </a:extLst>
                    </p:cNvPr>
                    <p:cNvSpPr txBox="1">
                      <a:spLocks noRot="1" noChangeAspect="1" noMove="1" noResize="1" noEditPoints="1" noAdjustHandles="1" noChangeArrowheads="1" noChangeShapeType="1" noTextEdit="1"/>
                    </p:cNvSpPr>
                    <p:nvPr/>
                  </p:nvSpPr>
                  <p:spPr>
                    <a:xfrm>
                      <a:off x="2855877" y="3492763"/>
                      <a:ext cx="532069" cy="477054"/>
                    </a:xfrm>
                    <a:prstGeom prst="rect">
                      <a:avLst/>
                    </a:prstGeom>
                    <a:blipFill>
                      <a:blip r:embed="rId4"/>
                      <a:stretch>
                        <a:fillRect b="-256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2" name="TextBox 51">
                      <a:extLst>
                        <a:ext uri="{FF2B5EF4-FFF2-40B4-BE49-F238E27FC236}">
                          <a16:creationId xmlns:a16="http://schemas.microsoft.com/office/drawing/2014/main" id="{5AB9EA03-2BC0-9E5A-9E54-F46855B80D01}"/>
                        </a:ext>
                      </a:extLst>
                    </p:cNvPr>
                    <p:cNvSpPr txBox="1"/>
                    <p:nvPr/>
                  </p:nvSpPr>
                  <p:spPr>
                    <a:xfrm>
                      <a:off x="4278371" y="2506567"/>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p:sp>
                  <p:nvSpPr>
                    <p:cNvPr id="52" name="TextBox 51">
                      <a:extLst>
                        <a:ext uri="{FF2B5EF4-FFF2-40B4-BE49-F238E27FC236}">
                          <a16:creationId xmlns:a16="http://schemas.microsoft.com/office/drawing/2014/main" id="{5AB9EA03-2BC0-9E5A-9E54-F46855B80D01}"/>
                        </a:ext>
                      </a:extLst>
                    </p:cNvPr>
                    <p:cNvSpPr txBox="1">
                      <a:spLocks noRot="1" noChangeAspect="1" noMove="1" noResize="1" noEditPoints="1" noAdjustHandles="1" noChangeArrowheads="1" noChangeShapeType="1" noTextEdit="1"/>
                    </p:cNvSpPr>
                    <p:nvPr/>
                  </p:nvSpPr>
                  <p:spPr>
                    <a:xfrm>
                      <a:off x="4278371" y="2506567"/>
                      <a:ext cx="532069" cy="477054"/>
                    </a:xfrm>
                    <a:prstGeom prst="rect">
                      <a:avLst/>
                    </a:prstGeom>
                    <a:blipFill>
                      <a:blip r:embed="rId5"/>
                      <a:stretch>
                        <a:fillRect b="-263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3" name="TextBox 52">
                      <a:extLst>
                        <a:ext uri="{FF2B5EF4-FFF2-40B4-BE49-F238E27FC236}">
                          <a16:creationId xmlns:a16="http://schemas.microsoft.com/office/drawing/2014/main" id="{F7D91BD1-E672-6F79-E4AE-5FDFFA89298A}"/>
                        </a:ext>
                      </a:extLst>
                    </p:cNvPr>
                    <p:cNvSpPr txBox="1"/>
                    <p:nvPr/>
                  </p:nvSpPr>
                  <p:spPr>
                    <a:xfrm>
                      <a:off x="4364010" y="3359827"/>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p:sp>
                  <p:nvSpPr>
                    <p:cNvPr id="53" name="TextBox 52">
                      <a:extLst>
                        <a:ext uri="{FF2B5EF4-FFF2-40B4-BE49-F238E27FC236}">
                          <a16:creationId xmlns:a16="http://schemas.microsoft.com/office/drawing/2014/main" id="{F7D91BD1-E672-6F79-E4AE-5FDFFA89298A}"/>
                        </a:ext>
                      </a:extLst>
                    </p:cNvPr>
                    <p:cNvSpPr txBox="1">
                      <a:spLocks noRot="1" noChangeAspect="1" noMove="1" noResize="1" noEditPoints="1" noAdjustHandles="1" noChangeArrowheads="1" noChangeShapeType="1" noTextEdit="1"/>
                    </p:cNvSpPr>
                    <p:nvPr/>
                  </p:nvSpPr>
                  <p:spPr>
                    <a:xfrm>
                      <a:off x="4364010" y="3359827"/>
                      <a:ext cx="539507" cy="477054"/>
                    </a:xfrm>
                    <a:prstGeom prst="rect">
                      <a:avLst/>
                    </a:prstGeom>
                    <a:blipFill>
                      <a:blip r:embed="rId6"/>
                      <a:stretch>
                        <a:fillRect b="-526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4" name="TextBox 53">
                      <a:extLst>
                        <a:ext uri="{FF2B5EF4-FFF2-40B4-BE49-F238E27FC236}">
                          <a16:creationId xmlns:a16="http://schemas.microsoft.com/office/drawing/2014/main" id="{5E828E1F-1D9A-D0B2-6875-D19D0C1F58C7}"/>
                        </a:ext>
                      </a:extLst>
                    </p:cNvPr>
                    <p:cNvSpPr txBox="1"/>
                    <p:nvPr/>
                  </p:nvSpPr>
                  <p:spPr>
                    <a:xfrm>
                      <a:off x="5688118" y="3521873"/>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6"/>
                                    </a:solidFill>
                                    <a:latin typeface="Cambria Math" panose="02040503050406030204" pitchFamily="18" charset="0"/>
                                    <a:cs typeface="Arial" pitchFamily="34" charset="0"/>
                                  </a:rPr>
                                </m:ctrlPr>
                              </m:sSubPr>
                              <m:e>
                                <m:r>
                                  <a:rPr lang="en-US" sz="2500" b="0" i="1" smtClean="0">
                                    <a:solidFill>
                                      <a:schemeClr val="accent6"/>
                                    </a:solidFill>
                                    <a:latin typeface="Cambria Math" panose="02040503050406030204" pitchFamily="18" charset="0"/>
                                    <a:cs typeface="Arial" pitchFamily="34" charset="0"/>
                                  </a:rPr>
                                  <m:t>𝑟</m:t>
                                </m:r>
                              </m:e>
                              <m:sub>
                                <m:r>
                                  <a:rPr lang="en-US" sz="2500" b="0" i="1" smtClean="0">
                                    <a:solidFill>
                                      <a:schemeClr val="accent6"/>
                                    </a:solidFill>
                                    <a:latin typeface="Cambria Math" panose="02040503050406030204" pitchFamily="18" charset="0"/>
                                    <a:cs typeface="Arial" pitchFamily="34" charset="0"/>
                                  </a:rPr>
                                  <m:t>2</m:t>
                                </m:r>
                              </m:sub>
                            </m:sSub>
                          </m:oMath>
                        </m:oMathPara>
                      </a14:m>
                      <a:endParaRPr lang="en-US" sz="2500">
                        <a:solidFill>
                          <a:schemeClr val="accent6"/>
                        </a:solidFill>
                        <a:latin typeface="Arial" pitchFamily="34" charset="0"/>
                        <a:cs typeface="Arial" pitchFamily="34" charset="0"/>
                      </a:endParaRPr>
                    </a:p>
                  </p:txBody>
                </p:sp>
              </mc:Choice>
              <mc:Fallback>
                <p:sp>
                  <p:nvSpPr>
                    <p:cNvPr id="54" name="TextBox 53">
                      <a:extLst>
                        <a:ext uri="{FF2B5EF4-FFF2-40B4-BE49-F238E27FC236}">
                          <a16:creationId xmlns:a16="http://schemas.microsoft.com/office/drawing/2014/main" id="{5E828E1F-1D9A-D0B2-6875-D19D0C1F58C7}"/>
                        </a:ext>
                      </a:extLst>
                    </p:cNvPr>
                    <p:cNvSpPr txBox="1">
                      <a:spLocks noRot="1" noChangeAspect="1" noMove="1" noResize="1" noEditPoints="1" noAdjustHandles="1" noChangeArrowheads="1" noChangeShapeType="1" noTextEdit="1"/>
                    </p:cNvSpPr>
                    <p:nvPr/>
                  </p:nvSpPr>
                  <p:spPr>
                    <a:xfrm>
                      <a:off x="5688118" y="3521873"/>
                      <a:ext cx="539507" cy="477054"/>
                    </a:xfrm>
                    <a:prstGeom prst="rect">
                      <a:avLst/>
                    </a:prstGeom>
                    <a:blipFill>
                      <a:blip r:embed="rId7"/>
                      <a:stretch>
                        <a:fillRect b="-526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5" name="TextBox 54">
                      <a:extLst>
                        <a:ext uri="{FF2B5EF4-FFF2-40B4-BE49-F238E27FC236}">
                          <a16:creationId xmlns:a16="http://schemas.microsoft.com/office/drawing/2014/main" id="{AAD0AD8C-05E0-2339-0560-C1827B88FA46}"/>
                        </a:ext>
                      </a:extLst>
                    </p:cNvPr>
                    <p:cNvSpPr txBox="1"/>
                    <p:nvPr/>
                  </p:nvSpPr>
                  <p:spPr>
                    <a:xfrm>
                      <a:off x="5433166" y="2801398"/>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p:sp>
                  <p:nvSpPr>
                    <p:cNvPr id="55" name="TextBox 54">
                      <a:extLst>
                        <a:ext uri="{FF2B5EF4-FFF2-40B4-BE49-F238E27FC236}">
                          <a16:creationId xmlns:a16="http://schemas.microsoft.com/office/drawing/2014/main" id="{AAD0AD8C-05E0-2339-0560-C1827B88FA46}"/>
                        </a:ext>
                      </a:extLst>
                    </p:cNvPr>
                    <p:cNvSpPr txBox="1">
                      <a:spLocks noRot="1" noChangeAspect="1" noMove="1" noResize="1" noEditPoints="1" noAdjustHandles="1" noChangeArrowheads="1" noChangeShapeType="1" noTextEdit="1"/>
                    </p:cNvSpPr>
                    <p:nvPr/>
                  </p:nvSpPr>
                  <p:spPr>
                    <a:xfrm>
                      <a:off x="5433166" y="2801398"/>
                      <a:ext cx="539507" cy="477054"/>
                    </a:xfrm>
                    <a:prstGeom prst="rect">
                      <a:avLst/>
                    </a:prstGeom>
                    <a:blipFill>
                      <a:blip r:embed="rId8"/>
                      <a:stretch>
                        <a:fillRect b="-526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6" name="TextBox 55">
                      <a:extLst>
                        <a:ext uri="{FF2B5EF4-FFF2-40B4-BE49-F238E27FC236}">
                          <a16:creationId xmlns:a16="http://schemas.microsoft.com/office/drawing/2014/main" id="{6B76C573-0E9D-B142-7CD0-DEF1A76B770D}"/>
                        </a:ext>
                      </a:extLst>
                    </p:cNvPr>
                    <p:cNvSpPr txBox="1"/>
                    <p:nvPr/>
                  </p:nvSpPr>
                  <p:spPr>
                    <a:xfrm>
                      <a:off x="4751248" y="3533525"/>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p:sp>
                  <p:nvSpPr>
                    <p:cNvPr id="56" name="TextBox 55">
                      <a:extLst>
                        <a:ext uri="{FF2B5EF4-FFF2-40B4-BE49-F238E27FC236}">
                          <a16:creationId xmlns:a16="http://schemas.microsoft.com/office/drawing/2014/main" id="{6B76C573-0E9D-B142-7CD0-DEF1A76B770D}"/>
                        </a:ext>
                      </a:extLst>
                    </p:cNvPr>
                    <p:cNvSpPr txBox="1">
                      <a:spLocks noRot="1" noChangeAspect="1" noMove="1" noResize="1" noEditPoints="1" noAdjustHandles="1" noChangeArrowheads="1" noChangeShapeType="1" noTextEdit="1"/>
                    </p:cNvSpPr>
                    <p:nvPr/>
                  </p:nvSpPr>
                  <p:spPr>
                    <a:xfrm>
                      <a:off x="4751248" y="3533525"/>
                      <a:ext cx="539507" cy="477054"/>
                    </a:xfrm>
                    <a:prstGeom prst="rect">
                      <a:avLst/>
                    </a:prstGeom>
                    <a:blipFill>
                      <a:blip r:embed="rId9"/>
                      <a:stretch>
                        <a:fillRect b="-263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7" name="TextBox 56">
                      <a:extLst>
                        <a:ext uri="{FF2B5EF4-FFF2-40B4-BE49-F238E27FC236}">
                          <a16:creationId xmlns:a16="http://schemas.microsoft.com/office/drawing/2014/main" id="{63709AE2-E1F7-993F-FD9F-EC19AC606367}"/>
                        </a:ext>
                      </a:extLst>
                    </p:cNvPr>
                    <p:cNvSpPr txBox="1"/>
                    <p:nvPr/>
                  </p:nvSpPr>
                  <p:spPr>
                    <a:xfrm>
                      <a:off x="5306092" y="4152504"/>
                      <a:ext cx="532069"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2"/>
                                    </a:solidFill>
                                    <a:latin typeface="Cambria Math" panose="02040503050406030204" pitchFamily="18" charset="0"/>
                                    <a:cs typeface="Arial" pitchFamily="34" charset="0"/>
                                  </a:rPr>
                                </m:ctrlPr>
                              </m:sSubPr>
                              <m:e>
                                <m:r>
                                  <a:rPr lang="en-US" sz="2500" b="0" i="1" smtClean="0">
                                    <a:solidFill>
                                      <a:schemeClr val="accent2"/>
                                    </a:solidFill>
                                    <a:latin typeface="Cambria Math" panose="02040503050406030204" pitchFamily="18" charset="0"/>
                                    <a:cs typeface="Arial" pitchFamily="34" charset="0"/>
                                  </a:rPr>
                                  <m:t>𝑟</m:t>
                                </m:r>
                              </m:e>
                              <m:sub>
                                <m:r>
                                  <a:rPr lang="en-US" sz="2500" b="0" i="1" smtClean="0">
                                    <a:solidFill>
                                      <a:schemeClr val="accent2"/>
                                    </a:solidFill>
                                    <a:latin typeface="Cambria Math" panose="02040503050406030204" pitchFamily="18" charset="0"/>
                                    <a:cs typeface="Arial" pitchFamily="34" charset="0"/>
                                  </a:rPr>
                                  <m:t>1</m:t>
                                </m:r>
                              </m:sub>
                            </m:sSub>
                          </m:oMath>
                        </m:oMathPara>
                      </a14:m>
                      <a:endParaRPr lang="en-US" sz="2500">
                        <a:solidFill>
                          <a:schemeClr val="accent2"/>
                        </a:solidFill>
                        <a:latin typeface="Arial" pitchFamily="34" charset="0"/>
                        <a:cs typeface="Arial" pitchFamily="34" charset="0"/>
                      </a:endParaRPr>
                    </a:p>
                  </p:txBody>
                </p:sp>
              </mc:Choice>
              <mc:Fallback>
                <p:sp>
                  <p:nvSpPr>
                    <p:cNvPr id="57" name="TextBox 56">
                      <a:extLst>
                        <a:ext uri="{FF2B5EF4-FFF2-40B4-BE49-F238E27FC236}">
                          <a16:creationId xmlns:a16="http://schemas.microsoft.com/office/drawing/2014/main" id="{63709AE2-E1F7-993F-FD9F-EC19AC606367}"/>
                        </a:ext>
                      </a:extLst>
                    </p:cNvPr>
                    <p:cNvSpPr txBox="1">
                      <a:spLocks noRot="1" noChangeAspect="1" noMove="1" noResize="1" noEditPoints="1" noAdjustHandles="1" noChangeArrowheads="1" noChangeShapeType="1" noTextEdit="1"/>
                    </p:cNvSpPr>
                    <p:nvPr/>
                  </p:nvSpPr>
                  <p:spPr>
                    <a:xfrm>
                      <a:off x="5306092" y="4152504"/>
                      <a:ext cx="532069" cy="477054"/>
                    </a:xfrm>
                    <a:prstGeom prst="rect">
                      <a:avLst/>
                    </a:prstGeom>
                    <a:blipFill>
                      <a:blip r:embed="rId10"/>
                      <a:stretch>
                        <a:fillRect b="-2564"/>
                      </a:stretch>
                    </a:blipFill>
                  </p:spPr>
                  <p:txBody>
                    <a:bodyPr/>
                    <a:lstStyle/>
                    <a:p>
                      <a:r>
                        <a:rPr lang="en-US">
                          <a:noFill/>
                        </a:rPr>
                        <a:t> </a:t>
                      </a:r>
                    </a:p>
                  </p:txBody>
                </p:sp>
              </mc:Fallback>
            </mc:AlternateContent>
          </p:grpSp>
          <p:cxnSp>
            <p:nvCxnSpPr>
              <p:cNvPr id="34" name="Straight Arrow Connector 33">
                <a:extLst>
                  <a:ext uri="{FF2B5EF4-FFF2-40B4-BE49-F238E27FC236}">
                    <a16:creationId xmlns:a16="http://schemas.microsoft.com/office/drawing/2014/main" id="{FCDAAC7E-0B76-0E1B-5933-29390924B0A8}"/>
                  </a:ext>
                </a:extLst>
              </p:cNvPr>
              <p:cNvCxnSpPr>
                <a:cxnSpLocks/>
                <a:stCxn id="39" idx="1"/>
                <a:endCxn id="36" idx="4"/>
              </p:cNvCxnSpPr>
              <p:nvPr/>
            </p:nvCxnSpPr>
            <p:spPr>
              <a:xfrm flipH="1" flipV="1">
                <a:off x="3742855" y="3317168"/>
                <a:ext cx="707007" cy="715158"/>
              </a:xfrm>
              <a:prstGeom prst="straightConnector1">
                <a:avLst/>
              </a:prstGeom>
              <a:ln w="28575">
                <a:solidFill>
                  <a:srgbClr val="FFC000"/>
                </a:solidFill>
                <a:prstDash val="solid"/>
                <a:tailEnd type="triangle"/>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mc:Choice xmlns:a14="http://schemas.microsoft.com/office/drawing/2010/main" Requires="a14">
            <p:sp>
              <p:nvSpPr>
                <p:cNvPr id="58" name="TextBox 57">
                  <a:extLst>
                    <a:ext uri="{FF2B5EF4-FFF2-40B4-BE49-F238E27FC236}">
                      <a16:creationId xmlns:a16="http://schemas.microsoft.com/office/drawing/2014/main" id="{07DB55C6-379D-702B-69AF-064A9D92DBD1}"/>
                    </a:ext>
                  </a:extLst>
                </p:cNvPr>
                <p:cNvSpPr txBox="1"/>
                <p:nvPr/>
              </p:nvSpPr>
              <p:spPr>
                <a:xfrm>
                  <a:off x="-336049" y="3460415"/>
                  <a:ext cx="539507" cy="4770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500" b="0" i="1" smtClean="0">
                                <a:solidFill>
                                  <a:schemeClr val="accent1"/>
                                </a:solidFill>
                                <a:latin typeface="Cambria Math" panose="02040503050406030204" pitchFamily="18" charset="0"/>
                                <a:cs typeface="Arial" pitchFamily="34" charset="0"/>
                              </a:rPr>
                            </m:ctrlPr>
                          </m:sSubPr>
                          <m:e>
                            <m:r>
                              <a:rPr lang="en-US" sz="2500" b="0" i="1" smtClean="0">
                                <a:solidFill>
                                  <a:schemeClr val="accent1"/>
                                </a:solidFill>
                                <a:latin typeface="Cambria Math" panose="02040503050406030204" pitchFamily="18" charset="0"/>
                                <a:cs typeface="Arial" pitchFamily="34" charset="0"/>
                              </a:rPr>
                              <m:t>𝑟</m:t>
                            </m:r>
                          </m:e>
                          <m:sub>
                            <m:r>
                              <a:rPr lang="en-US" sz="2500" b="0" i="1" smtClean="0">
                                <a:solidFill>
                                  <a:schemeClr val="accent1"/>
                                </a:solidFill>
                                <a:latin typeface="Cambria Math" panose="02040503050406030204" pitchFamily="18" charset="0"/>
                                <a:cs typeface="Arial" pitchFamily="34" charset="0"/>
                              </a:rPr>
                              <m:t>3</m:t>
                            </m:r>
                          </m:sub>
                        </m:sSub>
                      </m:oMath>
                    </m:oMathPara>
                  </a14:m>
                  <a:endParaRPr lang="en-US" sz="2500">
                    <a:solidFill>
                      <a:schemeClr val="accent1"/>
                    </a:solidFill>
                    <a:latin typeface="Arial" pitchFamily="34" charset="0"/>
                    <a:cs typeface="Arial" pitchFamily="34" charset="0"/>
                  </a:endParaRPr>
                </a:p>
              </p:txBody>
            </p:sp>
          </mc:Choice>
          <mc:Fallback>
            <p:sp>
              <p:nvSpPr>
                <p:cNvPr id="58" name="TextBox 57">
                  <a:extLst>
                    <a:ext uri="{FF2B5EF4-FFF2-40B4-BE49-F238E27FC236}">
                      <a16:creationId xmlns:a16="http://schemas.microsoft.com/office/drawing/2014/main" id="{07DB55C6-379D-702B-69AF-064A9D92DBD1}"/>
                    </a:ext>
                  </a:extLst>
                </p:cNvPr>
                <p:cNvSpPr txBox="1">
                  <a:spLocks noRot="1" noChangeAspect="1" noMove="1" noResize="1" noEditPoints="1" noAdjustHandles="1" noChangeArrowheads="1" noChangeShapeType="1" noTextEdit="1"/>
                </p:cNvSpPr>
                <p:nvPr/>
              </p:nvSpPr>
              <p:spPr>
                <a:xfrm>
                  <a:off x="-336049" y="3460415"/>
                  <a:ext cx="539507" cy="477054"/>
                </a:xfrm>
                <a:prstGeom prst="rect">
                  <a:avLst/>
                </a:prstGeom>
                <a:blipFill>
                  <a:blip r:embed="rId11"/>
                  <a:stretch>
                    <a:fillRect b="-5263"/>
                  </a:stretch>
                </a:blipFill>
              </p:spPr>
              <p:txBody>
                <a:bodyPr/>
                <a:lstStyle/>
                <a:p>
                  <a:r>
                    <a:rPr lang="en-US">
                      <a:noFill/>
                    </a:rPr>
                    <a:t> </a:t>
                  </a:r>
                </a:p>
              </p:txBody>
            </p:sp>
          </mc:Fallback>
        </mc:AlternateContent>
        <p:cxnSp>
          <p:nvCxnSpPr>
            <p:cNvPr id="59" name="Straight Arrow Connector 58">
              <a:extLst>
                <a:ext uri="{FF2B5EF4-FFF2-40B4-BE49-F238E27FC236}">
                  <a16:creationId xmlns:a16="http://schemas.microsoft.com/office/drawing/2014/main" id="{EBBBA09E-D8E2-7254-F808-82CD705F171F}"/>
                </a:ext>
              </a:extLst>
            </p:cNvPr>
            <p:cNvCxnSpPr>
              <a:cxnSpLocks/>
              <a:stCxn id="39" idx="2"/>
              <a:endCxn id="42" idx="6"/>
            </p:cNvCxnSpPr>
            <p:nvPr/>
          </p:nvCxnSpPr>
          <p:spPr>
            <a:xfrm flipH="1">
              <a:off x="-794012" y="4156884"/>
              <a:ext cx="1239644" cy="0"/>
            </a:xfrm>
            <a:prstGeom prst="straightConnector1">
              <a:avLst/>
            </a:prstGeom>
            <a:ln w="28575">
              <a:solidFill>
                <a:srgbClr val="FFC000"/>
              </a:solidFill>
              <a:prstDash val="dash"/>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60" name="TextBox 59">
                  <a:extLst>
                    <a:ext uri="{FF2B5EF4-FFF2-40B4-BE49-F238E27FC236}">
                      <a16:creationId xmlns:a16="http://schemas.microsoft.com/office/drawing/2014/main" id="{F15A6C19-C190-3F23-E689-6AD3E378E0D0}"/>
                    </a:ext>
                  </a:extLst>
                </p:cNvPr>
                <p:cNvSpPr txBox="1"/>
                <p:nvPr/>
              </p:nvSpPr>
              <p:spPr>
                <a:xfrm>
                  <a:off x="-604392" y="4093149"/>
                  <a:ext cx="704552" cy="477054"/>
                </a:xfrm>
                <a:prstGeom prst="rect">
                  <a:avLst/>
                </a:prstGeom>
                <a:noFill/>
              </p:spPr>
              <p:txBody>
                <a:bodyPr wrap="none" rtlCol="0">
                  <a:spAutoFit/>
                </a:bodyPr>
                <a:lstStyle/>
                <a:p>
                  <a14:m>
                    <m:oMath xmlns:m="http://schemas.openxmlformats.org/officeDocument/2006/math">
                      <m:sSub>
                        <m:sSubPr>
                          <m:ctrlPr>
                            <a:rPr lang="en-US" sz="2500" b="1" i="1" smtClean="0">
                              <a:solidFill>
                                <a:schemeClr val="accent1"/>
                              </a:solidFill>
                              <a:latin typeface="Cambria Math" panose="02040503050406030204" pitchFamily="18" charset="0"/>
                              <a:cs typeface="Arial" pitchFamily="34" charset="0"/>
                            </a:rPr>
                          </m:ctrlPr>
                        </m:sSubPr>
                        <m:e>
                          <m:r>
                            <a:rPr lang="en-US" sz="2500" b="1" i="1" smtClean="0">
                              <a:solidFill>
                                <a:schemeClr val="accent1"/>
                              </a:solidFill>
                              <a:latin typeface="Cambria Math" panose="02040503050406030204" pitchFamily="18" charset="0"/>
                              <a:cs typeface="Arial" pitchFamily="34" charset="0"/>
                            </a:rPr>
                            <m:t>𝒓</m:t>
                          </m:r>
                        </m:e>
                        <m:sub>
                          <m:r>
                            <a:rPr lang="en-US" sz="2500" b="1" i="1" smtClean="0">
                              <a:solidFill>
                                <a:schemeClr val="accent1"/>
                              </a:solidFill>
                              <a:latin typeface="Cambria Math" panose="02040503050406030204" pitchFamily="18" charset="0"/>
                              <a:cs typeface="Arial" pitchFamily="34" charset="0"/>
                            </a:rPr>
                            <m:t>𝟑</m:t>
                          </m:r>
                        </m:sub>
                      </m:sSub>
                    </m:oMath>
                  </a14:m>
                  <a:r>
                    <a:rPr lang="en-US" sz="2500" b="1">
                      <a:solidFill>
                        <a:schemeClr val="accent1"/>
                      </a:solidFill>
                      <a:latin typeface="Arial" pitchFamily="34" charset="0"/>
                      <a:cs typeface="Arial" pitchFamily="34" charset="0"/>
                    </a:rPr>
                    <a:t>?</a:t>
                  </a:r>
                </a:p>
              </p:txBody>
            </p:sp>
          </mc:Choice>
          <mc:Fallback>
            <p:sp>
              <p:nvSpPr>
                <p:cNvPr id="60" name="TextBox 59">
                  <a:extLst>
                    <a:ext uri="{FF2B5EF4-FFF2-40B4-BE49-F238E27FC236}">
                      <a16:creationId xmlns:a16="http://schemas.microsoft.com/office/drawing/2014/main" id="{F15A6C19-C190-3F23-E689-6AD3E378E0D0}"/>
                    </a:ext>
                  </a:extLst>
                </p:cNvPr>
                <p:cNvSpPr txBox="1">
                  <a:spLocks noRot="1" noChangeAspect="1" noMove="1" noResize="1" noEditPoints="1" noAdjustHandles="1" noChangeArrowheads="1" noChangeShapeType="1" noTextEdit="1"/>
                </p:cNvSpPr>
                <p:nvPr/>
              </p:nvSpPr>
              <p:spPr>
                <a:xfrm>
                  <a:off x="-604392" y="4093149"/>
                  <a:ext cx="704552" cy="477054"/>
                </a:xfrm>
                <a:prstGeom prst="rect">
                  <a:avLst/>
                </a:prstGeom>
                <a:blipFill>
                  <a:blip r:embed="rId12"/>
                  <a:stretch>
                    <a:fillRect t="-10256" r="-14286" b="-28205"/>
                  </a:stretch>
                </a:blipFill>
              </p:spPr>
              <p:txBody>
                <a:bodyPr/>
                <a:lstStyle/>
                <a:p>
                  <a:r>
                    <a:rPr lang="en-US">
                      <a:noFill/>
                    </a:rPr>
                    <a:t> </a:t>
                  </a:r>
                </a:p>
              </p:txBody>
            </p:sp>
          </mc:Fallback>
        </mc:AlternateContent>
      </p:grpSp>
      <mc:AlternateContent xmlns:mc="http://schemas.openxmlformats.org/markup-compatibility/2006">
        <mc:Choice xmlns:a14="http://schemas.microsoft.com/office/drawing/2010/main" Requires="a14">
          <p:sp>
            <p:nvSpPr>
              <p:cNvPr id="61" name="TextBox 60">
                <a:extLst>
                  <a:ext uri="{FF2B5EF4-FFF2-40B4-BE49-F238E27FC236}">
                    <a16:creationId xmlns:a16="http://schemas.microsoft.com/office/drawing/2014/main" id="{90B6A1E9-A722-3C83-4160-BF02A216C356}"/>
                  </a:ext>
                </a:extLst>
              </p:cNvPr>
              <p:cNvSpPr txBox="1"/>
              <p:nvPr/>
            </p:nvSpPr>
            <p:spPr>
              <a:xfrm>
                <a:off x="865599" y="4744261"/>
                <a:ext cx="9019442" cy="2300245"/>
              </a:xfrm>
              <a:prstGeom prst="rect">
                <a:avLst/>
              </a:prstGeom>
              <a:noFill/>
            </p:spPr>
            <p:txBody>
              <a:bodyPr wrap="square" rtlCol="0">
                <a:spAutoFit/>
              </a:bodyPr>
              <a:lstStyle/>
              <a:p>
                <a:pPr marL="457200" indent="-457200">
                  <a:buFont typeface="+mj-lt"/>
                  <a:buAutoNum type="arabicPeriod"/>
                </a:pPr>
                <a:r>
                  <a:rPr lang="en-US" sz="1700" b="1" dirty="0">
                    <a:latin typeface="Calibri" panose="020F0502020204030204" pitchFamily="34" charset="0"/>
                    <a:cs typeface="Calibri" panose="020F0502020204030204" pitchFamily="34" charset="0"/>
                  </a:rPr>
                  <a:t>Calculate the score of </a:t>
                </a:r>
                <a14:m>
                  <m:oMath xmlns:m="http://schemas.openxmlformats.org/officeDocument/2006/math">
                    <m:d>
                      <m:dPr>
                        <m:ctrlPr>
                          <a:rPr lang="en-US" sz="1700" b="1" i="1">
                            <a:latin typeface="Cambria Math" panose="02040503050406030204" pitchFamily="18" charset="0"/>
                          </a:rPr>
                        </m:ctrlPr>
                      </m:dPr>
                      <m:e>
                        <m:r>
                          <a:rPr lang="en-US" sz="1700" b="1" i="1">
                            <a:solidFill>
                              <a:srgbClr val="7030A0"/>
                            </a:solidFill>
                            <a:latin typeface="Cambria Math" panose="02040503050406030204" pitchFamily="18" charset="0"/>
                          </a:rPr>
                          <m:t>𝑬</m:t>
                        </m:r>
                        <m:r>
                          <a:rPr lang="en-US" sz="1700" b="1" i="1">
                            <a:latin typeface="Cambria Math" panose="02040503050406030204" pitchFamily="18" charset="0"/>
                          </a:rPr>
                          <m:t>,</m:t>
                        </m:r>
                        <m:sSub>
                          <m:sSubPr>
                            <m:ctrlPr>
                              <a:rPr lang="en-US" sz="1700" b="1" i="1">
                                <a:solidFill>
                                  <a:schemeClr val="accent1"/>
                                </a:solidFill>
                                <a:latin typeface="Cambria Math" panose="02040503050406030204" pitchFamily="18" charset="0"/>
                              </a:rPr>
                            </m:ctrlPr>
                          </m:sSubPr>
                          <m:e>
                            <m:r>
                              <a:rPr lang="en-US" sz="1700" b="1" i="1">
                                <a:solidFill>
                                  <a:schemeClr val="accent1"/>
                                </a:solidFill>
                                <a:latin typeface="Cambria Math" panose="02040503050406030204" pitchFamily="18" charset="0"/>
                              </a:rPr>
                              <m:t>𝒓</m:t>
                            </m:r>
                          </m:e>
                          <m:sub>
                            <m:r>
                              <a:rPr lang="en-US" sz="1700" b="1" i="1">
                                <a:solidFill>
                                  <a:schemeClr val="accent1"/>
                                </a:solidFill>
                                <a:latin typeface="Cambria Math" panose="02040503050406030204" pitchFamily="18" charset="0"/>
                              </a:rPr>
                              <m:t>𝟑</m:t>
                            </m:r>
                          </m:sub>
                        </m:sSub>
                        <m:r>
                          <a:rPr lang="en-US" sz="1700" b="1" i="1">
                            <a:latin typeface="Cambria Math" panose="02040503050406030204" pitchFamily="18" charset="0"/>
                          </a:rPr>
                          <m:t>,</m:t>
                        </m:r>
                        <m:r>
                          <a:rPr lang="en-US" sz="1700" b="1" i="1">
                            <a:solidFill>
                              <a:srgbClr val="0070C0"/>
                            </a:solidFill>
                            <a:latin typeface="Cambria Math" panose="02040503050406030204" pitchFamily="18" charset="0"/>
                          </a:rPr>
                          <m:t>𝑫</m:t>
                        </m:r>
                      </m:e>
                    </m:d>
                  </m:oMath>
                </a14:m>
                <a:endParaRPr lang="en-US" altLang="zh-CN" sz="1700" b="1" dirty="0">
                  <a:latin typeface="Calibri" panose="020F0502020204030204" pitchFamily="34" charset="0"/>
                  <a:cs typeface="Calibri" panose="020F0502020204030204" pitchFamily="34" charset="0"/>
                </a:endParaRPr>
              </a:p>
              <a:p>
                <a:pPr marL="457200" indent="-457200">
                  <a:buFont typeface="+mj-lt"/>
                  <a:buAutoNum type="arabicPeriod"/>
                </a:pPr>
                <a:r>
                  <a:rPr lang="en-US" sz="1700" b="1" dirty="0">
                    <a:latin typeface="Calibri" panose="020F0502020204030204" pitchFamily="34" charset="0"/>
                    <a:cs typeface="Calibri" panose="020F0502020204030204" pitchFamily="34" charset="0"/>
                  </a:rPr>
                  <a:t>Calculate the score of all the negative edges: </a:t>
                </a:r>
                <a14:m>
                  <m:oMath xmlns:m="http://schemas.openxmlformats.org/officeDocument/2006/math">
                    <m:d>
                      <m:dPr>
                        <m:begChr m:val="{"/>
                        <m:endChr m:val="}"/>
                        <m:ctrlPr>
                          <a:rPr lang="en-US" sz="1700" b="1" i="1" smtClean="0">
                            <a:latin typeface="Cambria Math" panose="02040503050406030204" pitchFamily="18" charset="0"/>
                            <a:cs typeface="Calibri" panose="020F0502020204030204" pitchFamily="34" charset="0"/>
                          </a:rPr>
                        </m:ctrlPr>
                      </m:dPr>
                      <m:e>
                        <m:d>
                          <m:dPr>
                            <m:ctrlPr>
                              <a:rPr lang="en-US" sz="1700" b="1" i="1">
                                <a:latin typeface="Cambria Math" panose="02040503050406030204" pitchFamily="18" charset="0"/>
                              </a:rPr>
                            </m:ctrlPr>
                          </m:dPr>
                          <m:e>
                            <m:r>
                              <a:rPr lang="en-US" sz="1700" b="1" i="1">
                                <a:solidFill>
                                  <a:srgbClr val="7030A0"/>
                                </a:solidFill>
                                <a:latin typeface="Cambria Math" panose="02040503050406030204" pitchFamily="18" charset="0"/>
                              </a:rPr>
                              <m:t>𝑬</m:t>
                            </m:r>
                            <m:r>
                              <a:rPr lang="en-US" sz="1700" b="1" i="1">
                                <a:latin typeface="Cambria Math" panose="02040503050406030204" pitchFamily="18" charset="0"/>
                              </a:rPr>
                              <m:t>,</m:t>
                            </m:r>
                            <m:sSub>
                              <m:sSubPr>
                                <m:ctrlPr>
                                  <a:rPr lang="en-US" sz="1700" b="1" i="1">
                                    <a:solidFill>
                                      <a:schemeClr val="accent1"/>
                                    </a:solidFill>
                                    <a:latin typeface="Cambria Math" panose="02040503050406030204" pitchFamily="18" charset="0"/>
                                  </a:rPr>
                                </m:ctrlPr>
                              </m:sSubPr>
                              <m:e>
                                <m:r>
                                  <a:rPr lang="en-US" sz="1700" b="1" i="1">
                                    <a:solidFill>
                                      <a:schemeClr val="accent1"/>
                                    </a:solidFill>
                                    <a:latin typeface="Cambria Math" panose="02040503050406030204" pitchFamily="18" charset="0"/>
                                  </a:rPr>
                                  <m:t>𝒓</m:t>
                                </m:r>
                              </m:e>
                              <m:sub>
                                <m:r>
                                  <a:rPr lang="en-US" sz="1700" b="1" i="1">
                                    <a:solidFill>
                                      <a:schemeClr val="accent1"/>
                                    </a:solidFill>
                                    <a:latin typeface="Cambria Math" panose="02040503050406030204" pitchFamily="18" charset="0"/>
                                  </a:rPr>
                                  <m:t>𝟑</m:t>
                                </m:r>
                              </m:sub>
                            </m:sSub>
                            <m:r>
                              <a:rPr lang="en-US" sz="1700" b="1" i="1">
                                <a:latin typeface="Cambria Math" panose="02040503050406030204" pitchFamily="18" charset="0"/>
                              </a:rPr>
                              <m:t>,</m:t>
                            </m:r>
                            <m:r>
                              <a:rPr lang="en-US" sz="1700" b="1" i="1">
                                <a:latin typeface="Cambria Math" panose="02040503050406030204" pitchFamily="18" charset="0"/>
                              </a:rPr>
                              <m:t>𝒗</m:t>
                            </m:r>
                          </m:e>
                        </m:d>
                      </m:e>
                      <m:e>
                        <m:r>
                          <a:rPr lang="en-US" sz="1700" b="1" i="1" smtClean="0">
                            <a:latin typeface="Cambria Math" panose="02040503050406030204" pitchFamily="18" charset="0"/>
                            <a:cs typeface="Calibri" panose="020F0502020204030204" pitchFamily="34" charset="0"/>
                          </a:rPr>
                          <m:t>𝒗</m:t>
                        </m:r>
                        <m:r>
                          <a:rPr lang="en-US" sz="1700" b="1" i="1" smtClean="0">
                            <a:latin typeface="Cambria Math" panose="02040503050406030204" pitchFamily="18" charset="0"/>
                            <a:cs typeface="Calibri" panose="020F0502020204030204" pitchFamily="34" charset="0"/>
                          </a:rPr>
                          <m:t>∈</m:t>
                        </m:r>
                        <m:d>
                          <m:dPr>
                            <m:begChr m:val="{"/>
                            <m:endChr m:val="}"/>
                            <m:ctrlPr>
                              <a:rPr lang="en-US" sz="1700" b="1" i="1" smtClean="0">
                                <a:latin typeface="Cambria Math" panose="02040503050406030204" pitchFamily="18" charset="0"/>
                                <a:cs typeface="Calibri" panose="020F0502020204030204" pitchFamily="34" charset="0"/>
                              </a:rPr>
                            </m:ctrlPr>
                          </m:dPr>
                          <m:e>
                            <m:r>
                              <a:rPr lang="en-US" sz="1700" b="1" i="1">
                                <a:solidFill>
                                  <a:srgbClr val="C00000"/>
                                </a:solidFill>
                                <a:latin typeface="Cambria Math" panose="02040503050406030204" pitchFamily="18" charset="0"/>
                              </a:rPr>
                              <m:t>𝑩</m:t>
                            </m:r>
                            <m:r>
                              <a:rPr lang="en-US" sz="1700" b="1" i="1" smtClean="0">
                                <a:latin typeface="Cambria Math" panose="02040503050406030204" pitchFamily="18" charset="0"/>
                                <a:cs typeface="Calibri" panose="020F0502020204030204" pitchFamily="34" charset="0"/>
                              </a:rPr>
                              <m:t>,</m:t>
                            </m:r>
                            <m:r>
                              <a:rPr lang="en-US" sz="1700" b="1" i="1" smtClean="0">
                                <a:solidFill>
                                  <a:srgbClr val="FF0066"/>
                                </a:solidFill>
                                <a:latin typeface="Cambria Math" panose="02040503050406030204" pitchFamily="18" charset="0"/>
                                <a:cs typeface="Calibri" panose="020F0502020204030204" pitchFamily="34" charset="0"/>
                              </a:rPr>
                              <m:t>𝑭</m:t>
                            </m:r>
                            <m:r>
                              <a:rPr lang="en-US" sz="1700" b="1" i="1" smtClean="0">
                                <a:latin typeface="Cambria Math" panose="02040503050406030204" pitchFamily="18" charset="0"/>
                                <a:cs typeface="Calibri" panose="020F0502020204030204" pitchFamily="34" charset="0"/>
                              </a:rPr>
                              <m:t> </m:t>
                            </m:r>
                          </m:e>
                        </m:d>
                      </m:e>
                    </m:d>
                  </m:oMath>
                </a14:m>
                <a:r>
                  <a:rPr lang="en-US" sz="1700" b="1" dirty="0">
                    <a:latin typeface="Calibri" panose="020F0502020204030204" pitchFamily="34" charset="0"/>
                    <a:cs typeface="Calibri" panose="020F0502020204030204" pitchFamily="34" charset="0"/>
                  </a:rPr>
                  <a:t>, since </a:t>
                </a:r>
                <a14:m>
                  <m:oMath xmlns:m="http://schemas.openxmlformats.org/officeDocument/2006/math">
                    <m:d>
                      <m:dPr>
                        <m:ctrlPr>
                          <a:rPr lang="en-US" sz="1700" b="1" i="1">
                            <a:latin typeface="Cambria Math" panose="02040503050406030204" pitchFamily="18" charset="0"/>
                          </a:rPr>
                        </m:ctrlPr>
                      </m:dPr>
                      <m:e>
                        <m:r>
                          <a:rPr lang="en-US" sz="1700" b="1" i="1">
                            <a:solidFill>
                              <a:srgbClr val="7030A0"/>
                            </a:solidFill>
                            <a:latin typeface="Cambria Math" panose="02040503050406030204" pitchFamily="18" charset="0"/>
                          </a:rPr>
                          <m:t>𝑬</m:t>
                        </m:r>
                        <m:r>
                          <a:rPr lang="en-US" sz="1700" b="1" i="1">
                            <a:latin typeface="Cambria Math" panose="02040503050406030204" pitchFamily="18" charset="0"/>
                          </a:rPr>
                          <m:t>,</m:t>
                        </m:r>
                        <m:sSub>
                          <m:sSubPr>
                            <m:ctrlPr>
                              <a:rPr lang="en-US" sz="1700" b="1" i="1">
                                <a:solidFill>
                                  <a:schemeClr val="accent1"/>
                                </a:solidFill>
                                <a:latin typeface="Cambria Math" panose="02040503050406030204" pitchFamily="18" charset="0"/>
                              </a:rPr>
                            </m:ctrlPr>
                          </m:sSubPr>
                          <m:e>
                            <m:r>
                              <a:rPr lang="en-US" sz="1700" b="1" i="1">
                                <a:solidFill>
                                  <a:schemeClr val="accent1"/>
                                </a:solidFill>
                                <a:latin typeface="Cambria Math" panose="02040503050406030204" pitchFamily="18" charset="0"/>
                              </a:rPr>
                              <m:t>𝒓</m:t>
                            </m:r>
                          </m:e>
                          <m:sub>
                            <m:r>
                              <a:rPr lang="en-US" sz="1700" b="1" i="1">
                                <a:solidFill>
                                  <a:schemeClr val="accent1"/>
                                </a:solidFill>
                                <a:latin typeface="Cambria Math" panose="02040503050406030204" pitchFamily="18" charset="0"/>
                              </a:rPr>
                              <m:t>𝟑</m:t>
                            </m:r>
                          </m:sub>
                        </m:sSub>
                        <m:r>
                          <a:rPr lang="en-US" sz="1700" b="1" i="1">
                            <a:latin typeface="Cambria Math" panose="02040503050406030204" pitchFamily="18" charset="0"/>
                          </a:rPr>
                          <m:t>,</m:t>
                        </m:r>
                        <m:r>
                          <a:rPr lang="en-US" sz="1700" b="1" i="1">
                            <a:solidFill>
                              <a:schemeClr val="accent1">
                                <a:lumMod val="50000"/>
                              </a:schemeClr>
                            </a:solidFill>
                            <a:latin typeface="Cambria Math" panose="02040503050406030204" pitchFamily="18" charset="0"/>
                          </a:rPr>
                          <m:t>𝑨</m:t>
                        </m:r>
                      </m:e>
                    </m:d>
                  </m:oMath>
                </a14:m>
                <a:r>
                  <a:rPr lang="en-US" sz="1700" b="1" dirty="0">
                    <a:latin typeface="Calibri" panose="020F0502020204030204" pitchFamily="34" charset="0"/>
                    <a:cs typeface="Calibri" panose="020F0502020204030204" pitchFamily="34" charset="0"/>
                  </a:rPr>
                  <a:t>, </a:t>
                </a:r>
                <a14:m>
                  <m:oMath xmlns:m="http://schemas.openxmlformats.org/officeDocument/2006/math">
                    <m:d>
                      <m:dPr>
                        <m:ctrlPr>
                          <a:rPr lang="en-US" sz="1700" b="1" i="1">
                            <a:latin typeface="Cambria Math" panose="02040503050406030204" pitchFamily="18" charset="0"/>
                          </a:rPr>
                        </m:ctrlPr>
                      </m:dPr>
                      <m:e>
                        <m:r>
                          <a:rPr lang="en-US" sz="1700" b="1" i="1">
                            <a:solidFill>
                              <a:srgbClr val="7030A0"/>
                            </a:solidFill>
                            <a:latin typeface="Cambria Math" panose="02040503050406030204" pitchFamily="18" charset="0"/>
                          </a:rPr>
                          <m:t>𝑬</m:t>
                        </m:r>
                        <m:r>
                          <a:rPr lang="en-US" sz="1700" b="1" i="1">
                            <a:latin typeface="Cambria Math" panose="02040503050406030204" pitchFamily="18" charset="0"/>
                          </a:rPr>
                          <m:t>,</m:t>
                        </m:r>
                        <m:sSub>
                          <m:sSubPr>
                            <m:ctrlPr>
                              <a:rPr lang="en-US" sz="1700" b="1" i="1">
                                <a:solidFill>
                                  <a:schemeClr val="accent1"/>
                                </a:solidFill>
                                <a:latin typeface="Cambria Math" panose="02040503050406030204" pitchFamily="18" charset="0"/>
                              </a:rPr>
                            </m:ctrlPr>
                          </m:sSubPr>
                          <m:e>
                            <m:r>
                              <a:rPr lang="en-US" sz="1700" b="1" i="1">
                                <a:solidFill>
                                  <a:schemeClr val="accent1"/>
                                </a:solidFill>
                                <a:latin typeface="Cambria Math" panose="02040503050406030204" pitchFamily="18" charset="0"/>
                              </a:rPr>
                              <m:t>𝒓</m:t>
                            </m:r>
                          </m:e>
                          <m:sub>
                            <m:r>
                              <a:rPr lang="en-US" sz="1700" b="1" i="1">
                                <a:solidFill>
                                  <a:schemeClr val="accent1"/>
                                </a:solidFill>
                                <a:latin typeface="Cambria Math" panose="02040503050406030204" pitchFamily="18" charset="0"/>
                              </a:rPr>
                              <m:t>𝟑</m:t>
                            </m:r>
                          </m:sub>
                        </m:sSub>
                        <m:r>
                          <a:rPr lang="en-US" sz="1700" b="1" i="1">
                            <a:latin typeface="Cambria Math" panose="02040503050406030204" pitchFamily="18" charset="0"/>
                          </a:rPr>
                          <m:t>,</m:t>
                        </m:r>
                        <m:r>
                          <a:rPr lang="en-US" sz="1700" b="1" i="1" smtClean="0">
                            <a:solidFill>
                              <a:schemeClr val="accent4">
                                <a:lumMod val="50000"/>
                              </a:schemeClr>
                            </a:solidFill>
                            <a:latin typeface="Cambria Math" panose="02040503050406030204" pitchFamily="18" charset="0"/>
                          </a:rPr>
                          <m:t>𝑪</m:t>
                        </m:r>
                      </m:e>
                    </m:d>
                  </m:oMath>
                </a14:m>
                <a:r>
                  <a:rPr lang="en-US" sz="1700" b="1" dirty="0">
                    <a:latin typeface="Calibri" panose="020F0502020204030204" pitchFamily="34" charset="0"/>
                    <a:cs typeface="Calibri" panose="020F0502020204030204" pitchFamily="34" charset="0"/>
                  </a:rPr>
                  <a:t> belong to </a:t>
                </a:r>
                <a:r>
                  <a:rPr lang="en-US" sz="1700" b="1" dirty="0">
                    <a:solidFill>
                      <a:srgbClr val="C00000"/>
                    </a:solidFill>
                    <a:latin typeface="Calibri" panose="020F0502020204030204" pitchFamily="34" charset="0"/>
                    <a:cs typeface="Calibri" panose="020F0502020204030204" pitchFamily="34" charset="0"/>
                  </a:rPr>
                  <a:t>training message edges &amp;</a:t>
                </a:r>
                <a:r>
                  <a:rPr lang="en-US" sz="1700" dirty="0">
                    <a:latin typeface="Calibri" panose="020F0502020204030204" pitchFamily="34" charset="0"/>
                    <a:cs typeface="Calibri" panose="020F0502020204030204" pitchFamily="34" charset="0"/>
                  </a:rPr>
                  <a:t> </a:t>
                </a:r>
                <a:r>
                  <a:rPr lang="en-US" sz="1700" b="1" dirty="0">
                    <a:solidFill>
                      <a:schemeClr val="accent5"/>
                    </a:solidFill>
                    <a:latin typeface="Calibri" panose="020F0502020204030204" pitchFamily="34" charset="0"/>
                    <a:cs typeface="Calibri" panose="020F0502020204030204" pitchFamily="34" charset="0"/>
                  </a:rPr>
                  <a:t>training supervision edges</a:t>
                </a:r>
                <a:endParaRPr lang="en-US" sz="1700" b="1" dirty="0">
                  <a:latin typeface="Calibri" panose="020F0502020204030204" pitchFamily="34" charset="0"/>
                  <a:cs typeface="Calibri" panose="020F0502020204030204" pitchFamily="34" charset="0"/>
                </a:endParaRPr>
              </a:p>
              <a:p>
                <a:pPr marL="457200" indent="-457200">
                  <a:buFont typeface="+mj-lt"/>
                  <a:buAutoNum type="arabicPeriod" startAt="3"/>
                </a:pPr>
                <a:r>
                  <a:rPr lang="en-US" sz="1700" b="1" dirty="0">
                    <a:latin typeface="Calibri" panose="020F0502020204030204" pitchFamily="34" charset="0"/>
                    <a:cs typeface="Calibri" panose="020F0502020204030204" pitchFamily="34" charset="0"/>
                  </a:rPr>
                  <a:t>Obtain the ranking </a:t>
                </a:r>
                <a14:m>
                  <m:oMath xmlns:m="http://schemas.openxmlformats.org/officeDocument/2006/math">
                    <m:r>
                      <a:rPr lang="en-US" sz="1700" b="1" i="1" smtClean="0">
                        <a:latin typeface="Cambria Math" panose="02040503050406030204" pitchFamily="18" charset="0"/>
                        <a:cs typeface="Calibri" panose="020F0502020204030204" pitchFamily="34" charset="0"/>
                      </a:rPr>
                      <m:t>𝑹𝑲</m:t>
                    </m:r>
                  </m:oMath>
                </a14:m>
                <a:r>
                  <a:rPr lang="en-US" sz="1700" b="1" dirty="0">
                    <a:latin typeface="Calibri" panose="020F0502020204030204" pitchFamily="34" charset="0"/>
                    <a:cs typeface="Calibri" panose="020F0502020204030204" pitchFamily="34" charset="0"/>
                  </a:rPr>
                  <a:t> of</a:t>
                </a:r>
                <a14:m>
                  <m:oMath xmlns:m="http://schemas.openxmlformats.org/officeDocument/2006/math">
                    <m:d>
                      <m:dPr>
                        <m:ctrlPr>
                          <a:rPr lang="en-US" sz="1700" b="1" i="1">
                            <a:latin typeface="Cambria Math" panose="02040503050406030204" pitchFamily="18" charset="0"/>
                          </a:rPr>
                        </m:ctrlPr>
                      </m:dPr>
                      <m:e>
                        <m:r>
                          <a:rPr lang="en-US" sz="1700" b="1" i="1">
                            <a:solidFill>
                              <a:srgbClr val="7030A0"/>
                            </a:solidFill>
                            <a:latin typeface="Cambria Math" panose="02040503050406030204" pitchFamily="18" charset="0"/>
                          </a:rPr>
                          <m:t>𝑬</m:t>
                        </m:r>
                        <m:r>
                          <a:rPr lang="en-US" sz="1700" b="1" i="1">
                            <a:latin typeface="Cambria Math" panose="02040503050406030204" pitchFamily="18" charset="0"/>
                          </a:rPr>
                          <m:t>,</m:t>
                        </m:r>
                        <m:sSub>
                          <m:sSubPr>
                            <m:ctrlPr>
                              <a:rPr lang="en-US" sz="1700" b="1" i="1">
                                <a:solidFill>
                                  <a:schemeClr val="accent1"/>
                                </a:solidFill>
                                <a:latin typeface="Cambria Math" panose="02040503050406030204" pitchFamily="18" charset="0"/>
                              </a:rPr>
                            </m:ctrlPr>
                          </m:sSubPr>
                          <m:e>
                            <m:r>
                              <a:rPr lang="en-US" sz="1700" b="1" i="1">
                                <a:solidFill>
                                  <a:schemeClr val="accent1"/>
                                </a:solidFill>
                                <a:latin typeface="Cambria Math" panose="02040503050406030204" pitchFamily="18" charset="0"/>
                              </a:rPr>
                              <m:t>𝒓</m:t>
                            </m:r>
                          </m:e>
                          <m:sub>
                            <m:r>
                              <a:rPr lang="en-US" sz="1700" b="1" i="1">
                                <a:solidFill>
                                  <a:schemeClr val="accent1"/>
                                </a:solidFill>
                                <a:latin typeface="Cambria Math" panose="02040503050406030204" pitchFamily="18" charset="0"/>
                              </a:rPr>
                              <m:t>𝟑</m:t>
                            </m:r>
                          </m:sub>
                        </m:sSub>
                        <m:r>
                          <a:rPr lang="en-US" sz="1700" b="1" i="1">
                            <a:latin typeface="Cambria Math" panose="02040503050406030204" pitchFamily="18" charset="0"/>
                          </a:rPr>
                          <m:t>,</m:t>
                        </m:r>
                        <m:r>
                          <a:rPr lang="en-US" sz="1700" b="1" i="1">
                            <a:solidFill>
                              <a:srgbClr val="0070C0"/>
                            </a:solidFill>
                            <a:latin typeface="Cambria Math" panose="02040503050406030204" pitchFamily="18" charset="0"/>
                          </a:rPr>
                          <m:t>𝑫</m:t>
                        </m:r>
                      </m:e>
                    </m:d>
                  </m:oMath>
                </a14:m>
                <a:r>
                  <a:rPr lang="en-US" sz="1700" b="1" dirty="0">
                    <a:latin typeface="Calibri" panose="020F0502020204030204" pitchFamily="34" charset="0"/>
                    <a:cs typeface="Calibri" panose="020F0502020204030204" pitchFamily="34" charset="0"/>
                  </a:rPr>
                  <a:t>.</a:t>
                </a:r>
              </a:p>
              <a:p>
                <a:pPr marL="457200" indent="-457200">
                  <a:buFont typeface="+mj-lt"/>
                  <a:buAutoNum type="arabicPeriod" startAt="3"/>
                </a:pPr>
                <a:r>
                  <a:rPr lang="en-US" sz="1700" b="1" dirty="0">
                    <a:latin typeface="Calibri" panose="020F0502020204030204" pitchFamily="34" charset="0"/>
                    <a:cs typeface="Calibri" panose="020F0502020204030204" pitchFamily="34" charset="0"/>
                  </a:rPr>
                  <a:t>Calculate metrics</a:t>
                </a:r>
              </a:p>
              <a:p>
                <a:pPr marL="914400" lvl="1" indent="-457200">
                  <a:buFont typeface="+mj-lt"/>
                  <a:buAutoNum type="arabicPeriod"/>
                </a:pPr>
                <a:r>
                  <a:rPr lang="en-US" sz="1700" b="1" dirty="0">
                    <a:latin typeface="Calibri" panose="020F0502020204030204" pitchFamily="34" charset="0"/>
                    <a:cs typeface="Calibri" panose="020F0502020204030204" pitchFamily="34" charset="0"/>
                  </a:rPr>
                  <a:t>Hits@</a:t>
                </a:r>
                <a14:m>
                  <m:oMath xmlns:m="http://schemas.openxmlformats.org/officeDocument/2006/math">
                    <m:r>
                      <a:rPr lang="en-US" sz="1700" b="1" i="1" smtClean="0">
                        <a:latin typeface="Cambria Math" panose="02040503050406030204" pitchFamily="18" charset="0"/>
                        <a:cs typeface="Calibri" panose="020F0502020204030204" pitchFamily="34" charset="0"/>
                      </a:rPr>
                      <m:t>𝒌</m:t>
                    </m:r>
                  </m:oMath>
                </a14:m>
                <a:r>
                  <a:rPr lang="en-US" sz="1700" b="1" dirty="0">
                    <a:latin typeface="Calibri" panose="020F0502020204030204" pitchFamily="34" charset="0"/>
                    <a:cs typeface="Calibri" panose="020F0502020204030204" pitchFamily="34" charset="0"/>
                  </a:rPr>
                  <a:t>: </a:t>
                </a:r>
                <a14:m>
                  <m:oMath xmlns:m="http://schemas.openxmlformats.org/officeDocument/2006/math">
                    <m:r>
                      <a:rPr lang="en-US" sz="1700" b="1" i="1" smtClean="0">
                        <a:latin typeface="Cambria Math" panose="02040503050406030204" pitchFamily="18" charset="0"/>
                        <a:cs typeface="Calibri" panose="020F0502020204030204" pitchFamily="34" charset="0"/>
                      </a:rPr>
                      <m:t>𝟏</m:t>
                    </m:r>
                    <m:r>
                      <a:rPr lang="en-US" sz="1700" b="1" i="1" smtClean="0">
                        <a:latin typeface="Cambria Math" panose="02040503050406030204" pitchFamily="18" charset="0"/>
                        <a:cs typeface="Calibri" panose="020F0502020204030204" pitchFamily="34" charset="0"/>
                      </a:rPr>
                      <m:t> </m:t>
                    </m:r>
                    <m:d>
                      <m:dPr>
                        <m:begChr m:val="["/>
                        <m:endChr m:val="]"/>
                        <m:ctrlPr>
                          <a:rPr lang="en-US" sz="1700" b="1" i="1" smtClean="0">
                            <a:latin typeface="Cambria Math" panose="02040503050406030204" pitchFamily="18" charset="0"/>
                            <a:cs typeface="Calibri" panose="020F0502020204030204" pitchFamily="34" charset="0"/>
                          </a:rPr>
                        </m:ctrlPr>
                      </m:dPr>
                      <m:e>
                        <m:r>
                          <a:rPr lang="en-US" sz="1700" b="1" i="1" smtClean="0">
                            <a:latin typeface="Cambria Math" panose="02040503050406030204" pitchFamily="18" charset="0"/>
                            <a:cs typeface="Calibri" panose="020F0502020204030204" pitchFamily="34" charset="0"/>
                          </a:rPr>
                          <m:t>𝑹𝑲</m:t>
                        </m:r>
                        <m:r>
                          <a:rPr lang="en-US" sz="1700" b="1" i="1" smtClean="0">
                            <a:latin typeface="Cambria Math" panose="02040503050406030204" pitchFamily="18" charset="0"/>
                            <a:cs typeface="Calibri" panose="020F0502020204030204" pitchFamily="34" charset="0"/>
                          </a:rPr>
                          <m:t>≤</m:t>
                        </m:r>
                        <m:r>
                          <a:rPr lang="en-US" sz="1700" b="1" i="1" smtClean="0">
                            <a:latin typeface="Cambria Math" panose="02040503050406030204" pitchFamily="18" charset="0"/>
                            <a:cs typeface="Calibri" panose="020F0502020204030204" pitchFamily="34" charset="0"/>
                          </a:rPr>
                          <m:t>𝒌</m:t>
                        </m:r>
                      </m:e>
                    </m:d>
                    <m:r>
                      <a:rPr lang="en-US" sz="1700" b="1" i="0" smtClean="0">
                        <a:latin typeface="Cambria Math" panose="02040503050406030204" pitchFamily="18" charset="0"/>
                        <a:cs typeface="Calibri" panose="020F0502020204030204" pitchFamily="34" charset="0"/>
                      </a:rPr>
                      <m:t>.</m:t>
                    </m:r>
                  </m:oMath>
                </a14:m>
                <a:r>
                  <a:rPr lang="en-US" sz="1700" b="1" dirty="0">
                    <a:latin typeface="Calibri" panose="020F0502020204030204" pitchFamily="34" charset="0"/>
                    <a:cs typeface="Calibri" panose="020F0502020204030204" pitchFamily="34" charset="0"/>
                  </a:rPr>
                  <a:t> Higher is better</a:t>
                </a:r>
              </a:p>
              <a:p>
                <a:pPr marL="914400" lvl="1" indent="-457200">
                  <a:buFont typeface="+mj-lt"/>
                  <a:buAutoNum type="arabicPeriod"/>
                </a:pPr>
                <a:r>
                  <a:rPr lang="en-US" sz="1700" b="1" dirty="0">
                    <a:latin typeface="Calibri" panose="020F0502020204030204" pitchFamily="34" charset="0"/>
                    <a:cs typeface="Calibri" panose="020F0502020204030204" pitchFamily="34" charset="0"/>
                  </a:rPr>
                  <a:t>Reciprocal Rank: </a:t>
                </a:r>
                <a14:m>
                  <m:oMath xmlns:m="http://schemas.openxmlformats.org/officeDocument/2006/math">
                    <m:f>
                      <m:fPr>
                        <m:ctrlPr>
                          <a:rPr lang="en-US" sz="1700" b="1" i="1" smtClean="0">
                            <a:latin typeface="Cambria Math" panose="02040503050406030204" pitchFamily="18" charset="0"/>
                            <a:cs typeface="Calibri" panose="020F0502020204030204" pitchFamily="34" charset="0"/>
                          </a:rPr>
                        </m:ctrlPr>
                      </m:fPr>
                      <m:num>
                        <m:r>
                          <a:rPr lang="en-US" sz="1700" b="1" i="1" smtClean="0">
                            <a:latin typeface="Cambria Math" panose="02040503050406030204" pitchFamily="18" charset="0"/>
                            <a:cs typeface="Calibri" panose="020F0502020204030204" pitchFamily="34" charset="0"/>
                          </a:rPr>
                          <m:t>𝟏</m:t>
                        </m:r>
                      </m:num>
                      <m:den>
                        <m:r>
                          <a:rPr lang="en-US" sz="1700" b="1" i="1" smtClean="0">
                            <a:latin typeface="Cambria Math" panose="02040503050406030204" pitchFamily="18" charset="0"/>
                            <a:cs typeface="Calibri" panose="020F0502020204030204" pitchFamily="34" charset="0"/>
                          </a:rPr>
                          <m:t>𝑹𝑲</m:t>
                        </m:r>
                      </m:den>
                    </m:f>
                    <m:r>
                      <a:rPr lang="en-US" sz="1700" b="1" i="0" smtClean="0">
                        <a:latin typeface="Cambria Math" panose="02040503050406030204" pitchFamily="18" charset="0"/>
                        <a:cs typeface="Calibri" panose="020F0502020204030204" pitchFamily="34" charset="0"/>
                      </a:rPr>
                      <m:t>.</m:t>
                    </m:r>
                  </m:oMath>
                </a14:m>
                <a:r>
                  <a:rPr lang="en-US" sz="1700" b="1" dirty="0">
                    <a:latin typeface="Calibri" panose="020F0502020204030204" pitchFamily="34" charset="0"/>
                    <a:cs typeface="Calibri" panose="020F0502020204030204" pitchFamily="34" charset="0"/>
                  </a:rPr>
                  <a:t> Higher is better</a:t>
                </a:r>
              </a:p>
              <a:p>
                <a:pPr marL="457200" indent="-457200">
                  <a:buFont typeface="+mj-lt"/>
                  <a:buAutoNum type="arabicPeriod" startAt="3"/>
                </a:pPr>
                <a:endParaRPr lang="en-US" sz="1700" b="1" dirty="0">
                  <a:latin typeface="Calibri" panose="020F0502020204030204" pitchFamily="34" charset="0"/>
                  <a:cs typeface="Calibri" panose="020F0502020204030204" pitchFamily="34" charset="0"/>
                </a:endParaRPr>
              </a:p>
            </p:txBody>
          </p:sp>
        </mc:Choice>
        <mc:Fallback>
          <p:sp>
            <p:nvSpPr>
              <p:cNvPr id="61" name="TextBox 60">
                <a:extLst>
                  <a:ext uri="{FF2B5EF4-FFF2-40B4-BE49-F238E27FC236}">
                    <a16:creationId xmlns:a16="http://schemas.microsoft.com/office/drawing/2014/main" id="{90B6A1E9-A722-3C83-4160-BF02A216C356}"/>
                  </a:ext>
                </a:extLst>
              </p:cNvPr>
              <p:cNvSpPr txBox="1">
                <a:spLocks noRot="1" noChangeAspect="1" noMove="1" noResize="1" noEditPoints="1" noAdjustHandles="1" noChangeArrowheads="1" noChangeShapeType="1" noTextEdit="1"/>
              </p:cNvSpPr>
              <p:nvPr/>
            </p:nvSpPr>
            <p:spPr>
              <a:xfrm>
                <a:off x="865599" y="4744261"/>
                <a:ext cx="9019442" cy="2300245"/>
              </a:xfrm>
              <a:prstGeom prst="rect">
                <a:avLst/>
              </a:prstGeom>
              <a:blipFill>
                <a:blip r:embed="rId13"/>
                <a:stretch>
                  <a:fillRect l="-563" t="-109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AF1110A9-C7D6-3F86-C64D-5485D7BB5988}"/>
                  </a:ext>
                </a:extLst>
              </p:cNvPr>
              <p:cNvSpPr txBox="1"/>
              <p:nvPr/>
            </p:nvSpPr>
            <p:spPr>
              <a:xfrm>
                <a:off x="6021739" y="2946367"/>
                <a:ext cx="3122261" cy="1253805"/>
              </a:xfrm>
              <a:prstGeom prst="rect">
                <a:avLst/>
              </a:prstGeom>
              <a:noFill/>
            </p:spPr>
            <p:txBody>
              <a:bodyPr wrap="square" rtlCol="0">
                <a:spAutoFit/>
              </a:bodyPr>
              <a:lstStyle/>
              <a:p>
                <a14:m>
                  <m:oMath xmlns:m="http://schemas.openxmlformats.org/officeDocument/2006/math">
                    <m:r>
                      <a:rPr lang="en-US" sz="1700" b="1" i="1" smtClean="0">
                        <a:latin typeface="Cambria Math" panose="02040503050406030204" pitchFamily="18" charset="0"/>
                        <a:cs typeface="Calibri" panose="020F0502020204030204" pitchFamily="34" charset="0"/>
                      </a:rPr>
                      <m:t>𝑹𝑲</m:t>
                    </m:r>
                  </m:oMath>
                </a14:m>
                <a:r>
                  <a:rPr lang="en-US" sz="1700" b="1" dirty="0">
                    <a:latin typeface="Calibri" panose="020F0502020204030204" pitchFamily="34" charset="0"/>
                    <a:cs typeface="Calibri" panose="020F0502020204030204" pitchFamily="34" charset="0"/>
                  </a:rPr>
                  <a:t> of</a:t>
                </a:r>
                <a14:m>
                  <m:oMath xmlns:m="http://schemas.openxmlformats.org/officeDocument/2006/math">
                    <m:d>
                      <m:dPr>
                        <m:ctrlPr>
                          <a:rPr lang="en-US" sz="1700" b="1" i="1">
                            <a:latin typeface="Cambria Math" panose="02040503050406030204" pitchFamily="18" charset="0"/>
                          </a:rPr>
                        </m:ctrlPr>
                      </m:dPr>
                      <m:e>
                        <m:r>
                          <a:rPr lang="en-US" sz="1700" b="1" i="1">
                            <a:solidFill>
                              <a:srgbClr val="7030A0"/>
                            </a:solidFill>
                            <a:latin typeface="Cambria Math" panose="02040503050406030204" pitchFamily="18" charset="0"/>
                          </a:rPr>
                          <m:t>𝑬</m:t>
                        </m:r>
                        <m:r>
                          <a:rPr lang="en-US" sz="1700" b="1" i="1">
                            <a:latin typeface="Cambria Math" panose="02040503050406030204" pitchFamily="18" charset="0"/>
                          </a:rPr>
                          <m:t>,</m:t>
                        </m:r>
                        <m:sSub>
                          <m:sSubPr>
                            <m:ctrlPr>
                              <a:rPr lang="en-US" sz="1700" b="1" i="1">
                                <a:solidFill>
                                  <a:schemeClr val="accent1"/>
                                </a:solidFill>
                                <a:latin typeface="Cambria Math" panose="02040503050406030204" pitchFamily="18" charset="0"/>
                              </a:rPr>
                            </m:ctrlPr>
                          </m:sSubPr>
                          <m:e>
                            <m:r>
                              <a:rPr lang="en-US" sz="1700" b="1" i="1">
                                <a:solidFill>
                                  <a:schemeClr val="accent1"/>
                                </a:solidFill>
                                <a:latin typeface="Cambria Math" panose="02040503050406030204" pitchFamily="18" charset="0"/>
                              </a:rPr>
                              <m:t>𝒓</m:t>
                            </m:r>
                          </m:e>
                          <m:sub>
                            <m:r>
                              <a:rPr lang="en-US" sz="1700" b="1" i="1">
                                <a:solidFill>
                                  <a:schemeClr val="accent1"/>
                                </a:solidFill>
                                <a:latin typeface="Cambria Math" panose="02040503050406030204" pitchFamily="18" charset="0"/>
                              </a:rPr>
                              <m:t>𝟑</m:t>
                            </m:r>
                          </m:sub>
                        </m:sSub>
                        <m:r>
                          <a:rPr lang="en-US" sz="1700" b="1" i="1">
                            <a:latin typeface="Cambria Math" panose="02040503050406030204" pitchFamily="18" charset="0"/>
                          </a:rPr>
                          <m:t>,</m:t>
                        </m:r>
                        <m:r>
                          <a:rPr lang="en-US" sz="1700" b="1" i="1">
                            <a:solidFill>
                              <a:srgbClr val="0070C0"/>
                            </a:solidFill>
                            <a:latin typeface="Cambria Math" panose="02040503050406030204" pitchFamily="18" charset="0"/>
                          </a:rPr>
                          <m:t>𝑫</m:t>
                        </m:r>
                      </m:e>
                    </m:d>
                    <m:r>
                      <a:rPr lang="en-US" sz="1700" b="1" i="0" smtClean="0">
                        <a:solidFill>
                          <a:srgbClr val="0070C0"/>
                        </a:solidFill>
                        <a:latin typeface="Cambria Math" panose="02040503050406030204" pitchFamily="18" charset="0"/>
                      </a:rPr>
                      <m:t>:</m:t>
                    </m:r>
                    <m:r>
                      <a:rPr lang="en-US" sz="1700" b="1" i="0" smtClean="0">
                        <a:solidFill>
                          <a:srgbClr val="0070C0"/>
                        </a:solidFill>
                        <a:latin typeface="Cambria Math" panose="02040503050406030204" pitchFamily="18" charset="0"/>
                      </a:rPr>
                      <m:t>𝟑</m:t>
                    </m:r>
                  </m:oMath>
                </a14:m>
                <a:endParaRPr lang="en-US" sz="1700" b="1" dirty="0">
                  <a:latin typeface="Calibri" panose="020F0502020204030204" pitchFamily="34" charset="0"/>
                  <a:cs typeface="Calibri" panose="020F0502020204030204" pitchFamily="34" charset="0"/>
                </a:endParaRPr>
              </a:p>
              <a:p>
                <a:pPr marL="914400" lvl="1" indent="-457200">
                  <a:buFont typeface="+mj-lt"/>
                  <a:buAutoNum type="arabicPeriod"/>
                </a:pPr>
                <a:r>
                  <a:rPr lang="en-US" sz="1700" b="1" dirty="0">
                    <a:latin typeface="Calibri" panose="020F0502020204030204" pitchFamily="34" charset="0"/>
                    <a:cs typeface="Calibri" panose="020F0502020204030204" pitchFamily="34" charset="0"/>
                  </a:rPr>
                  <a:t>Hits@</a:t>
                </a:r>
                <a14:m>
                  <m:oMath xmlns:m="http://schemas.openxmlformats.org/officeDocument/2006/math">
                    <m:r>
                      <a:rPr lang="en-US" sz="1700" b="1" i="1" smtClean="0">
                        <a:latin typeface="Cambria Math" panose="02040503050406030204" pitchFamily="18" charset="0"/>
                        <a:cs typeface="Calibri" panose="020F0502020204030204" pitchFamily="34" charset="0"/>
                      </a:rPr>
                      <m:t>𝟐</m:t>
                    </m:r>
                    <m:r>
                      <a:rPr lang="en-US" sz="1700" b="1" i="1" smtClean="0">
                        <a:latin typeface="Cambria Math" panose="02040503050406030204" pitchFamily="18" charset="0"/>
                        <a:cs typeface="Calibri" panose="020F0502020204030204" pitchFamily="34" charset="0"/>
                      </a:rPr>
                      <m:t>=</m:t>
                    </m:r>
                    <m:r>
                      <a:rPr lang="en-US" sz="1700" b="1" i="1" smtClean="0">
                        <a:latin typeface="Cambria Math" panose="02040503050406030204" pitchFamily="18" charset="0"/>
                        <a:cs typeface="Calibri" panose="020F0502020204030204" pitchFamily="34" charset="0"/>
                      </a:rPr>
                      <m:t>𝟎</m:t>
                    </m:r>
                  </m:oMath>
                </a14:m>
                <a:endParaRPr lang="en-US" sz="1700" b="1" dirty="0">
                  <a:latin typeface="Calibri" panose="020F0502020204030204" pitchFamily="34" charset="0"/>
                  <a:cs typeface="Calibri" panose="020F0502020204030204" pitchFamily="34" charset="0"/>
                </a:endParaRPr>
              </a:p>
              <a:p>
                <a:pPr marL="914400" lvl="1" indent="-457200">
                  <a:buFont typeface="+mj-lt"/>
                  <a:buAutoNum type="arabicPeriod"/>
                </a:pPr>
                <a:r>
                  <a:rPr lang="en-US" sz="1700" b="1" dirty="0">
                    <a:latin typeface="Calibri" panose="020F0502020204030204" pitchFamily="34" charset="0"/>
                    <a:cs typeface="Calibri" panose="020F0502020204030204" pitchFamily="34" charset="0"/>
                  </a:rPr>
                  <a:t>Reciprocal Rank: </a:t>
                </a:r>
                <a14:m>
                  <m:oMath xmlns:m="http://schemas.openxmlformats.org/officeDocument/2006/math">
                    <m:f>
                      <m:fPr>
                        <m:ctrlPr>
                          <a:rPr lang="en-US" sz="1700" b="1" i="1" smtClean="0">
                            <a:latin typeface="Cambria Math" panose="02040503050406030204" pitchFamily="18" charset="0"/>
                            <a:cs typeface="Calibri" panose="020F0502020204030204" pitchFamily="34" charset="0"/>
                          </a:rPr>
                        </m:ctrlPr>
                      </m:fPr>
                      <m:num>
                        <m:r>
                          <a:rPr lang="en-US" sz="1700" b="1" i="1" smtClean="0">
                            <a:latin typeface="Cambria Math" panose="02040503050406030204" pitchFamily="18" charset="0"/>
                            <a:cs typeface="Calibri" panose="020F0502020204030204" pitchFamily="34" charset="0"/>
                          </a:rPr>
                          <m:t>𝟏</m:t>
                        </m:r>
                      </m:num>
                      <m:den>
                        <m:r>
                          <a:rPr lang="en-US" sz="1700" b="1" i="1" smtClean="0">
                            <a:latin typeface="Cambria Math" panose="02040503050406030204" pitchFamily="18" charset="0"/>
                            <a:cs typeface="Calibri" panose="020F0502020204030204" pitchFamily="34" charset="0"/>
                          </a:rPr>
                          <m:t>𝟑</m:t>
                        </m:r>
                      </m:den>
                    </m:f>
                  </m:oMath>
                </a14:m>
                <a:endParaRPr lang="en-US" sz="1700" b="1" dirty="0">
                  <a:latin typeface="Calibri" panose="020F0502020204030204" pitchFamily="34" charset="0"/>
                  <a:cs typeface="Calibri" panose="020F0502020204030204" pitchFamily="34" charset="0"/>
                </a:endParaRPr>
              </a:p>
              <a:p>
                <a:pPr marL="457200" indent="-457200">
                  <a:buFont typeface="+mj-lt"/>
                  <a:buAutoNum type="arabicPeriod" startAt="3"/>
                </a:pPr>
                <a:endParaRPr lang="en-US" sz="1700" b="1" dirty="0">
                  <a:latin typeface="Calibri" panose="020F0502020204030204" pitchFamily="34" charset="0"/>
                  <a:cs typeface="Calibri" panose="020F0502020204030204" pitchFamily="34" charset="0"/>
                </a:endParaRPr>
              </a:p>
            </p:txBody>
          </p:sp>
        </mc:Choice>
        <mc:Fallback>
          <p:sp>
            <p:nvSpPr>
              <p:cNvPr id="8" name="TextBox 7">
                <a:extLst>
                  <a:ext uri="{FF2B5EF4-FFF2-40B4-BE49-F238E27FC236}">
                    <a16:creationId xmlns:a16="http://schemas.microsoft.com/office/drawing/2014/main" id="{AF1110A9-C7D6-3F86-C64D-5485D7BB5988}"/>
                  </a:ext>
                </a:extLst>
              </p:cNvPr>
              <p:cNvSpPr txBox="1">
                <a:spLocks noRot="1" noChangeAspect="1" noMove="1" noResize="1" noEditPoints="1" noAdjustHandles="1" noChangeArrowheads="1" noChangeShapeType="1" noTextEdit="1"/>
              </p:cNvSpPr>
              <p:nvPr/>
            </p:nvSpPr>
            <p:spPr>
              <a:xfrm>
                <a:off x="6021739" y="2946367"/>
                <a:ext cx="3122261" cy="1253805"/>
              </a:xfrm>
              <a:prstGeom prst="rect">
                <a:avLst/>
              </a:prstGeom>
              <a:blipFill>
                <a:blip r:embed="rId14"/>
                <a:stretch>
                  <a:fillRect t="-1000"/>
                </a:stretch>
              </a:blipFill>
            </p:spPr>
            <p:txBody>
              <a:bodyPr/>
              <a:lstStyle/>
              <a:p>
                <a:r>
                  <a:rPr lang="en-US">
                    <a:noFill/>
                  </a:rPr>
                  <a:t> </a:t>
                </a:r>
              </a:p>
            </p:txBody>
          </p:sp>
        </mc:Fallback>
      </mc:AlternateContent>
    </p:spTree>
    <p:extLst>
      <p:ext uri="{BB962C8B-B14F-4D97-AF65-F5344CB8AC3E}">
        <p14:creationId xmlns:p14="http://schemas.microsoft.com/office/powerpoint/2010/main" val="29745941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B3861-6E69-DEB0-66F5-42FC0FC42C91}"/>
              </a:ext>
            </a:extLst>
          </p:cNvPr>
          <p:cNvSpPr>
            <a:spLocks noGrp="1"/>
          </p:cNvSpPr>
          <p:nvPr>
            <p:ph type="title"/>
          </p:nvPr>
        </p:nvSpPr>
        <p:spPr>
          <a:xfrm>
            <a:off x="457199" y="76200"/>
            <a:ext cx="8781393" cy="987552"/>
          </a:xfrm>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sz="3600" dirty="0"/>
              <a:t>Benchmark for Heterogeneous Graphs (1)</a:t>
            </a:r>
          </a:p>
        </p:txBody>
      </p:sp>
      <p:sp>
        <p:nvSpPr>
          <p:cNvPr id="3" name="Content Placeholder 2">
            <a:extLst>
              <a:ext uri="{FF2B5EF4-FFF2-40B4-BE49-F238E27FC236}">
                <a16:creationId xmlns:a16="http://schemas.microsoft.com/office/drawing/2014/main" id="{5AF492F6-4F0E-3502-B7D5-D43D63F34276}"/>
              </a:ext>
            </a:extLst>
          </p:cNvPr>
          <p:cNvSpPr>
            <a:spLocks noGrp="1"/>
          </p:cNvSpPr>
          <p:nvPr>
            <p:ph idx="1"/>
          </p:nvPr>
        </p:nvSpPr>
        <p:spPr/>
        <p:txBody>
          <a:bodyPr vert="horz" lIns="54864" tIns="91440" rIns="91440" bIns="45720" rtlCol="0" anchor="t">
            <a:normAutofit/>
          </a:bodyPr>
          <a:lstStyle/>
          <a:p>
            <a:pPr marL="438785"/>
            <a:r>
              <a:rPr lang="en-US" sz="2800">
                <a:latin typeface="Calibri"/>
                <a:cs typeface="Calibri"/>
              </a:rPr>
              <a:t>Benchmark dataset</a:t>
            </a:r>
            <a:endParaRPr lang="en-US" sz="2800"/>
          </a:p>
          <a:p>
            <a:pPr lvl="1"/>
            <a:r>
              <a:rPr lang="en-US" sz="2400" b="1">
                <a:solidFill>
                  <a:srgbClr val="008000"/>
                </a:solidFill>
                <a:latin typeface="Calibri"/>
                <a:cs typeface="Calibri"/>
                <a:hlinkClick r:id="rId3"/>
              </a:rPr>
              <a:t>ogbn-mag</a:t>
            </a:r>
            <a:r>
              <a:rPr lang="en-US" sz="2400">
                <a:solidFill>
                  <a:srgbClr val="000000"/>
                </a:solidFill>
                <a:latin typeface="Calibri"/>
                <a:cs typeface="Calibri"/>
              </a:rPr>
              <a:t> </a:t>
            </a:r>
            <a:r>
              <a:rPr lang="en-US" sz="2400">
                <a:latin typeface="Calibri"/>
                <a:cs typeface="Calibri"/>
              </a:rPr>
              <a:t>from Microsoft Academic Graph (MAG)</a:t>
            </a:r>
            <a:endParaRPr lang="en-US" sz="2400"/>
          </a:p>
          <a:p>
            <a:pPr marL="438785"/>
            <a:r>
              <a:rPr lang="en-US" sz="2800">
                <a:latin typeface="Calibri"/>
                <a:cs typeface="Calibri"/>
              </a:rPr>
              <a:t>Four (4) </a:t>
            </a:r>
            <a:r>
              <a:rPr lang="en-US" sz="2800" b="1">
                <a:latin typeface="Calibri"/>
                <a:cs typeface="Calibri"/>
              </a:rPr>
              <a:t>types of entities</a:t>
            </a:r>
            <a:endParaRPr lang="en-US" sz="2800" b="1"/>
          </a:p>
          <a:p>
            <a:pPr lvl="1"/>
            <a:r>
              <a:rPr lang="en-US" sz="2400">
                <a:solidFill>
                  <a:srgbClr val="0000FF"/>
                </a:solidFill>
                <a:latin typeface="Calibri"/>
                <a:cs typeface="Calibri"/>
              </a:rPr>
              <a:t>Papers</a:t>
            </a:r>
            <a:r>
              <a:rPr lang="en-US" sz="2400">
                <a:latin typeface="Calibri"/>
                <a:cs typeface="Calibri"/>
              </a:rPr>
              <a:t>: 736k nodes</a:t>
            </a:r>
            <a:endParaRPr lang="en-US" sz="2400"/>
          </a:p>
          <a:p>
            <a:pPr lvl="1"/>
            <a:r>
              <a:rPr lang="en-US" sz="2400">
                <a:solidFill>
                  <a:srgbClr val="FF0066"/>
                </a:solidFill>
                <a:latin typeface="Calibri"/>
                <a:cs typeface="Calibri"/>
              </a:rPr>
              <a:t>Authors</a:t>
            </a:r>
            <a:r>
              <a:rPr lang="en-US" sz="2400">
                <a:latin typeface="Calibri"/>
                <a:cs typeface="Calibri"/>
              </a:rPr>
              <a:t>: 1.1m nodes</a:t>
            </a:r>
            <a:endParaRPr lang="en-US" sz="2400"/>
          </a:p>
          <a:p>
            <a:pPr lvl="1"/>
            <a:r>
              <a:rPr lang="en-US" sz="2400">
                <a:solidFill>
                  <a:srgbClr val="60B5CC"/>
                </a:solidFill>
                <a:latin typeface="Calibri"/>
                <a:cs typeface="Calibri"/>
              </a:rPr>
              <a:t>Institutions</a:t>
            </a:r>
            <a:r>
              <a:rPr lang="en-US" sz="2400">
                <a:latin typeface="Calibri"/>
                <a:cs typeface="Calibri"/>
              </a:rPr>
              <a:t>: 9k nodes</a:t>
            </a:r>
            <a:endParaRPr lang="en-US" sz="2400"/>
          </a:p>
          <a:p>
            <a:pPr lvl="1"/>
            <a:r>
              <a:rPr lang="en-US" sz="2400">
                <a:solidFill>
                  <a:srgbClr val="FFC000"/>
                </a:solidFill>
                <a:latin typeface="Calibri"/>
                <a:cs typeface="Calibri"/>
              </a:rPr>
              <a:t>Fields of study</a:t>
            </a:r>
            <a:r>
              <a:rPr lang="en-US" sz="2400">
                <a:latin typeface="Calibri"/>
                <a:cs typeface="Calibri"/>
              </a:rPr>
              <a:t>: 60k nodes</a:t>
            </a:r>
            <a:endParaRPr lang="en-US" sz="2400"/>
          </a:p>
          <a:p>
            <a:pPr lvl="1">
              <a:buClr>
                <a:srgbClr val="60B5CC"/>
              </a:buClr>
            </a:pPr>
            <a:endParaRPr lang="en-US" sz="2400"/>
          </a:p>
          <a:p>
            <a:pPr marL="438785"/>
            <a:endParaRPr lang="en-US" sz="2800">
              <a:hlinkClick r:id="rId4" invalidUrl="http://"/>
            </a:endParaRPr>
          </a:p>
        </p:txBody>
      </p:sp>
      <p:sp>
        <p:nvSpPr>
          <p:cNvPr id="4" name="Date Placeholder 3">
            <a:extLst>
              <a:ext uri="{FF2B5EF4-FFF2-40B4-BE49-F238E27FC236}">
                <a16:creationId xmlns:a16="http://schemas.microsoft.com/office/drawing/2014/main" id="{3D732E2A-5306-10C7-9D46-34B3397140FA}"/>
              </a:ext>
            </a:extLst>
          </p:cNvPr>
          <p:cNvSpPr>
            <a:spLocks noGrp="1"/>
          </p:cNvSpPr>
          <p:nvPr>
            <p:ph type="dt" sz="half" idx="10"/>
          </p:nvPr>
        </p:nvSpPr>
        <p:spPr/>
        <p:txBody>
          <a:bodyPr/>
          <a:lstStyle/>
          <a:p>
            <a:fld id="{8668109C-DBB1-0C40-BB7C-3AE0A686B461}" type="datetime1">
              <a:rPr lang="en-US" smtClean="0"/>
              <a:t>10/20/24</a:t>
            </a:fld>
            <a:endParaRPr lang="en-US"/>
          </a:p>
        </p:txBody>
      </p:sp>
      <p:sp>
        <p:nvSpPr>
          <p:cNvPr id="5" name="Footer Placeholder 4">
            <a:extLst>
              <a:ext uri="{FF2B5EF4-FFF2-40B4-BE49-F238E27FC236}">
                <a16:creationId xmlns:a16="http://schemas.microsoft.com/office/drawing/2014/main" id="{0B0712D3-5FDA-7225-67DB-ACDFB6D3249D}"/>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7164B4E5-0903-F7D8-5E08-9CFBB96706FE}"/>
              </a:ext>
            </a:extLst>
          </p:cNvPr>
          <p:cNvSpPr>
            <a:spLocks noGrp="1"/>
          </p:cNvSpPr>
          <p:nvPr>
            <p:ph type="sldNum" sz="quarter" idx="12"/>
          </p:nvPr>
        </p:nvSpPr>
        <p:spPr/>
        <p:txBody>
          <a:bodyPr/>
          <a:lstStyle/>
          <a:p>
            <a:fld id="{19B12225-5612-419B-A8D5-4B8EEE4C217E}" type="slidenum">
              <a:rPr lang="en-US" smtClean="0"/>
              <a:pPr/>
              <a:t>44</a:t>
            </a:fld>
            <a:endParaRPr lang="en-US"/>
          </a:p>
        </p:txBody>
      </p:sp>
      <p:sp>
        <p:nvSpPr>
          <p:cNvPr id="8" name="Rectangle 7">
            <a:extLst>
              <a:ext uri="{FF2B5EF4-FFF2-40B4-BE49-F238E27FC236}">
                <a16:creationId xmlns:a16="http://schemas.microsoft.com/office/drawing/2014/main" id="{7EAF2618-5717-F81E-A9FC-B6DEEC7FAC12}"/>
              </a:ext>
            </a:extLst>
          </p:cNvPr>
          <p:cNvSpPr/>
          <p:nvPr/>
        </p:nvSpPr>
        <p:spPr>
          <a:xfrm>
            <a:off x="2905907" y="-2646"/>
            <a:ext cx="6238093" cy="261610"/>
          </a:xfrm>
          <a:prstGeom prst="rect">
            <a:avLst/>
          </a:prstGeom>
        </p:spPr>
        <p:txBody>
          <a:bodyPr wrap="square" lIns="91440" tIns="45720" rIns="91440" bIns="45720" anchor="t">
            <a:spAutoFit/>
          </a:bodyPr>
          <a:lstStyle/>
          <a:p>
            <a:r>
              <a:rPr lang="en-US" sz="1100">
                <a:solidFill>
                  <a:schemeClr val="bg1"/>
                </a:solidFill>
              </a:rPr>
              <a:t>Wang et al</a:t>
            </a:r>
            <a:r>
              <a:rPr lang="en-US" altLang="zh-CN" sz="1100">
                <a:solidFill>
                  <a:schemeClr val="bg1"/>
                </a:solidFill>
                <a:ea typeface="华文楷体"/>
              </a:rPr>
              <a:t>.</a:t>
            </a:r>
            <a:r>
              <a:rPr lang="en-US" sz="1100">
                <a:solidFill>
                  <a:schemeClr val="bg1"/>
                </a:solidFill>
              </a:rPr>
              <a:t> </a:t>
            </a:r>
            <a:r>
              <a:rPr lang="en-US" sz="1100">
                <a:solidFill>
                  <a:schemeClr val="bg1"/>
                </a:solidFill>
                <a:hlinkClick r:id="rId5">
                  <a:extLst>
                    <a:ext uri="{A12FA001-AC4F-418D-AE19-62706E023703}">
                      <ahyp:hlinkClr xmlns:ahyp="http://schemas.microsoft.com/office/drawing/2018/hyperlinkcolor" val="tx"/>
                    </a:ext>
                  </a:extLst>
                </a:hlinkClick>
              </a:rPr>
              <a:t>Microsoft academic graph: When experts are not enough.</a:t>
            </a:r>
            <a:r>
              <a:rPr lang="en-US" sz="1100">
                <a:solidFill>
                  <a:schemeClr val="bg1"/>
                </a:solidFill>
              </a:rPr>
              <a:t> Quantitative Science Studies 2020.</a:t>
            </a:r>
          </a:p>
        </p:txBody>
      </p:sp>
      <p:pic>
        <p:nvPicPr>
          <p:cNvPr id="7" name="Picture 8">
            <a:extLst>
              <a:ext uri="{FF2B5EF4-FFF2-40B4-BE49-F238E27FC236}">
                <a16:creationId xmlns:a16="http://schemas.microsoft.com/office/drawing/2014/main" id="{38B6F19E-B19C-EE9A-C052-7EE4A7EC37AA}"/>
              </a:ext>
            </a:extLst>
          </p:cNvPr>
          <p:cNvPicPr>
            <a:picLocks noChangeAspect="1"/>
          </p:cNvPicPr>
          <p:nvPr/>
        </p:nvPicPr>
        <p:blipFill>
          <a:blip r:embed="rId6"/>
          <a:stretch>
            <a:fillRect/>
          </a:stretch>
        </p:blipFill>
        <p:spPr>
          <a:xfrm>
            <a:off x="1653807" y="4786961"/>
            <a:ext cx="5836385" cy="1769815"/>
          </a:xfrm>
          <a:prstGeom prst="rect">
            <a:avLst/>
          </a:prstGeom>
        </p:spPr>
      </p:pic>
    </p:spTree>
    <p:extLst>
      <p:ext uri="{BB962C8B-B14F-4D97-AF65-F5344CB8AC3E}">
        <p14:creationId xmlns:p14="http://schemas.microsoft.com/office/powerpoint/2010/main" val="13422770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B3861-6E69-DEB0-66F5-42FC0FC42C91}"/>
              </a:ext>
            </a:extLst>
          </p:cNvPr>
          <p:cNvSpPr>
            <a:spLocks noGrp="1"/>
          </p:cNvSpPr>
          <p:nvPr>
            <p:ph type="title"/>
          </p:nvPr>
        </p:nvSpPr>
        <p:spPr>
          <a:xfrm>
            <a:off x="457200" y="76200"/>
            <a:ext cx="8802414" cy="987552"/>
          </a:xfrm>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sz="3600" dirty="0"/>
              <a:t>Benchmark for Heterogeneous Graphs (2)</a:t>
            </a:r>
          </a:p>
        </p:txBody>
      </p:sp>
      <p:sp>
        <p:nvSpPr>
          <p:cNvPr id="3" name="Content Placeholder 2">
            <a:extLst>
              <a:ext uri="{FF2B5EF4-FFF2-40B4-BE49-F238E27FC236}">
                <a16:creationId xmlns:a16="http://schemas.microsoft.com/office/drawing/2014/main" id="{5AF492F6-4F0E-3502-B7D5-D43D63F34276}"/>
              </a:ext>
            </a:extLst>
          </p:cNvPr>
          <p:cNvSpPr>
            <a:spLocks noGrp="1"/>
          </p:cNvSpPr>
          <p:nvPr>
            <p:ph idx="1"/>
          </p:nvPr>
        </p:nvSpPr>
        <p:spPr/>
        <p:txBody>
          <a:bodyPr vert="horz" lIns="54864" tIns="91440" rIns="91440" bIns="45720" rtlCol="0" anchor="t">
            <a:normAutofit/>
          </a:bodyPr>
          <a:lstStyle/>
          <a:p>
            <a:pPr marL="438785"/>
            <a:r>
              <a:rPr lang="en-US" sz="2800">
                <a:latin typeface="Calibri"/>
                <a:cs typeface="Calibri"/>
              </a:rPr>
              <a:t>Benchmark dataset</a:t>
            </a:r>
            <a:endParaRPr lang="en-US" sz="2800"/>
          </a:p>
          <a:p>
            <a:pPr lvl="1"/>
            <a:r>
              <a:rPr lang="en-US" sz="2400" b="1">
                <a:solidFill>
                  <a:srgbClr val="008000"/>
                </a:solidFill>
                <a:latin typeface="Calibri"/>
                <a:cs typeface="Calibri"/>
                <a:hlinkClick r:id="rId2"/>
              </a:rPr>
              <a:t>ogbn-mag</a:t>
            </a:r>
            <a:r>
              <a:rPr lang="en-US" sz="2400">
                <a:solidFill>
                  <a:srgbClr val="000000"/>
                </a:solidFill>
                <a:latin typeface="Calibri"/>
                <a:cs typeface="Calibri"/>
              </a:rPr>
              <a:t> </a:t>
            </a:r>
            <a:r>
              <a:rPr lang="en-US" sz="2400">
                <a:latin typeface="Calibri"/>
                <a:cs typeface="Calibri"/>
              </a:rPr>
              <a:t>from Microsoft Academic Graph (MAG)</a:t>
            </a:r>
            <a:endParaRPr lang="en-US" sz="2400"/>
          </a:p>
          <a:p>
            <a:pPr marL="438785">
              <a:buFont typeface="Wingdings 2" pitchFamily="2" charset="2"/>
            </a:pPr>
            <a:r>
              <a:rPr lang="en-US" sz="2800">
                <a:latin typeface="Calibri"/>
                <a:cs typeface="Calibri"/>
              </a:rPr>
              <a:t>Four (4) </a:t>
            </a:r>
            <a:r>
              <a:rPr lang="en-US" sz="2800" b="1">
                <a:latin typeface="Calibri"/>
                <a:cs typeface="Calibri"/>
              </a:rPr>
              <a:t>directed relations</a:t>
            </a:r>
            <a:endParaRPr lang="en-US" sz="2800" b="1"/>
          </a:p>
          <a:p>
            <a:pPr lvl="1"/>
            <a:r>
              <a:rPr lang="en-US" sz="2400">
                <a:latin typeface="Calibri"/>
                <a:cs typeface="Calibri"/>
              </a:rPr>
              <a:t>An </a:t>
            </a:r>
            <a:r>
              <a:rPr lang="en-US" sz="2400">
                <a:solidFill>
                  <a:srgbClr val="FF0066"/>
                </a:solidFill>
                <a:latin typeface="Calibri"/>
                <a:cs typeface="Calibri"/>
              </a:rPr>
              <a:t>author </a:t>
            </a:r>
            <a:r>
              <a:rPr lang="en-US" sz="2400">
                <a:solidFill>
                  <a:srgbClr val="000000"/>
                </a:solidFill>
                <a:latin typeface="Calibri"/>
                <a:cs typeface="Calibri"/>
              </a:rPr>
              <a:t>is</a:t>
            </a:r>
            <a:r>
              <a:rPr lang="en-US" sz="2400">
                <a:latin typeface="Calibri"/>
                <a:cs typeface="Calibri"/>
              </a:rPr>
              <a:t> "</a:t>
            </a:r>
            <a:r>
              <a:rPr lang="en-US" sz="2400">
                <a:solidFill>
                  <a:srgbClr val="D60093"/>
                </a:solidFill>
                <a:latin typeface="Calibri"/>
                <a:cs typeface="Calibri"/>
              </a:rPr>
              <a:t>affiliated with</a:t>
            </a:r>
            <a:r>
              <a:rPr lang="en-US" sz="2400">
                <a:latin typeface="Calibri"/>
                <a:cs typeface="Calibri"/>
              </a:rPr>
              <a:t>" an </a:t>
            </a:r>
            <a:r>
              <a:rPr lang="en-US" sz="2400">
                <a:solidFill>
                  <a:srgbClr val="60B5CC"/>
                </a:solidFill>
                <a:latin typeface="Calibri"/>
                <a:cs typeface="Calibri"/>
              </a:rPr>
              <a:t>institution</a:t>
            </a:r>
            <a:endParaRPr lang="en-US" sz="2400">
              <a:solidFill>
                <a:srgbClr val="0000FF"/>
              </a:solidFill>
            </a:endParaRPr>
          </a:p>
          <a:p>
            <a:pPr lvl="1">
              <a:buClr>
                <a:srgbClr val="60B5CC"/>
              </a:buClr>
            </a:pPr>
            <a:r>
              <a:rPr lang="en-US" sz="2400">
                <a:latin typeface="Calibri"/>
                <a:cs typeface="Calibri"/>
              </a:rPr>
              <a:t>An </a:t>
            </a:r>
            <a:r>
              <a:rPr lang="en-US" sz="2400">
                <a:solidFill>
                  <a:srgbClr val="FF0066"/>
                </a:solidFill>
                <a:latin typeface="Calibri"/>
                <a:cs typeface="Calibri"/>
              </a:rPr>
              <a:t>author </a:t>
            </a:r>
            <a:r>
              <a:rPr lang="en-US" sz="2400">
                <a:latin typeface="Calibri"/>
                <a:cs typeface="Calibri"/>
              </a:rPr>
              <a:t>"</a:t>
            </a:r>
            <a:r>
              <a:rPr lang="en-US" sz="2400">
                <a:solidFill>
                  <a:srgbClr val="6BB76D"/>
                </a:solidFill>
                <a:latin typeface="Calibri"/>
                <a:cs typeface="Calibri"/>
              </a:rPr>
              <a:t>writes</a:t>
            </a:r>
            <a:r>
              <a:rPr lang="en-US" sz="2400">
                <a:latin typeface="Calibri"/>
                <a:cs typeface="Calibri"/>
              </a:rPr>
              <a:t>" a </a:t>
            </a:r>
            <a:r>
              <a:rPr lang="en-US" sz="2400">
                <a:solidFill>
                  <a:srgbClr val="0000FF"/>
                </a:solidFill>
                <a:latin typeface="Calibri"/>
                <a:cs typeface="Calibri"/>
              </a:rPr>
              <a:t>paper</a:t>
            </a:r>
            <a:endParaRPr lang="en-US" sz="2400">
              <a:solidFill>
                <a:srgbClr val="0000FF"/>
              </a:solidFill>
            </a:endParaRPr>
          </a:p>
          <a:p>
            <a:pPr lvl="1">
              <a:buClr>
                <a:srgbClr val="60B5CC"/>
              </a:buClr>
            </a:pPr>
            <a:r>
              <a:rPr lang="en-US" sz="2400">
                <a:latin typeface="Calibri"/>
                <a:cs typeface="Calibri"/>
              </a:rPr>
              <a:t>A </a:t>
            </a:r>
            <a:r>
              <a:rPr lang="en-US" sz="2400">
                <a:solidFill>
                  <a:srgbClr val="0000FF"/>
                </a:solidFill>
                <a:latin typeface="Calibri"/>
                <a:cs typeface="Calibri"/>
              </a:rPr>
              <a:t>paper </a:t>
            </a:r>
            <a:r>
              <a:rPr lang="en-US" sz="2400">
                <a:latin typeface="Calibri"/>
                <a:cs typeface="Calibri"/>
              </a:rPr>
              <a:t>"</a:t>
            </a:r>
            <a:r>
              <a:rPr lang="en-US" sz="2400">
                <a:solidFill>
                  <a:srgbClr val="002060"/>
                </a:solidFill>
                <a:latin typeface="Calibri"/>
                <a:cs typeface="Calibri"/>
              </a:rPr>
              <a:t>cites</a:t>
            </a:r>
            <a:r>
              <a:rPr lang="en-US" sz="2400">
                <a:latin typeface="Calibri"/>
                <a:cs typeface="Calibri"/>
              </a:rPr>
              <a:t>" a </a:t>
            </a:r>
            <a:r>
              <a:rPr lang="en-US" sz="2400">
                <a:solidFill>
                  <a:srgbClr val="0000FF"/>
                </a:solidFill>
                <a:latin typeface="Calibri"/>
                <a:cs typeface="Calibri"/>
              </a:rPr>
              <a:t>paper</a:t>
            </a:r>
            <a:endParaRPr lang="en-US" sz="2400">
              <a:solidFill>
                <a:srgbClr val="0000FF"/>
              </a:solidFill>
            </a:endParaRPr>
          </a:p>
          <a:p>
            <a:pPr lvl="1">
              <a:buClr>
                <a:srgbClr val="60B5CC"/>
              </a:buClr>
            </a:pPr>
            <a:r>
              <a:rPr lang="en-US" sz="2400">
                <a:latin typeface="Calibri"/>
                <a:cs typeface="Calibri"/>
              </a:rPr>
              <a:t>A </a:t>
            </a:r>
            <a:r>
              <a:rPr lang="en-US" sz="2400">
                <a:solidFill>
                  <a:srgbClr val="0000FF"/>
                </a:solidFill>
                <a:latin typeface="Calibri"/>
                <a:cs typeface="Calibri"/>
              </a:rPr>
              <a:t>paper </a:t>
            </a:r>
            <a:r>
              <a:rPr lang="en-US" sz="2400">
                <a:latin typeface="Calibri"/>
                <a:cs typeface="Calibri"/>
              </a:rPr>
              <a:t>"</a:t>
            </a:r>
            <a:r>
              <a:rPr lang="en-US" sz="2400">
                <a:solidFill>
                  <a:srgbClr val="C00000"/>
                </a:solidFill>
                <a:latin typeface="Calibri"/>
                <a:cs typeface="Calibri"/>
              </a:rPr>
              <a:t>has a topic of</a:t>
            </a:r>
            <a:r>
              <a:rPr lang="en-US" sz="2400">
                <a:latin typeface="Calibri"/>
                <a:cs typeface="Calibri"/>
              </a:rPr>
              <a:t>" a </a:t>
            </a:r>
            <a:r>
              <a:rPr lang="en-US" sz="2400">
                <a:solidFill>
                  <a:srgbClr val="FFC000"/>
                </a:solidFill>
                <a:latin typeface="Calibri"/>
                <a:cs typeface="Calibri"/>
              </a:rPr>
              <a:t>field of study</a:t>
            </a:r>
            <a:endParaRPr lang="en-US" sz="2400">
              <a:solidFill>
                <a:srgbClr val="FFC000"/>
              </a:solidFill>
            </a:endParaRPr>
          </a:p>
          <a:p>
            <a:pPr lvl="1">
              <a:buClr>
                <a:srgbClr val="60B5CC"/>
              </a:buClr>
            </a:pPr>
            <a:endParaRPr lang="en-US" sz="2400"/>
          </a:p>
          <a:p>
            <a:pPr marL="438785">
              <a:buClr>
                <a:srgbClr val="F0AD00"/>
              </a:buClr>
            </a:pPr>
            <a:endParaRPr lang="en-US" sz="2800"/>
          </a:p>
          <a:p>
            <a:pPr lvl="1">
              <a:buClr>
                <a:srgbClr val="60B5CC"/>
              </a:buClr>
            </a:pPr>
            <a:endParaRPr lang="en-US" sz="2400"/>
          </a:p>
          <a:p>
            <a:pPr marL="438785"/>
            <a:endParaRPr lang="en-US" sz="2800">
              <a:hlinkClick r:id="rId3" invalidUrl="http://"/>
            </a:endParaRPr>
          </a:p>
        </p:txBody>
      </p:sp>
      <p:sp>
        <p:nvSpPr>
          <p:cNvPr id="4" name="Date Placeholder 3">
            <a:extLst>
              <a:ext uri="{FF2B5EF4-FFF2-40B4-BE49-F238E27FC236}">
                <a16:creationId xmlns:a16="http://schemas.microsoft.com/office/drawing/2014/main" id="{3D732E2A-5306-10C7-9D46-34B3397140FA}"/>
              </a:ext>
            </a:extLst>
          </p:cNvPr>
          <p:cNvSpPr>
            <a:spLocks noGrp="1"/>
          </p:cNvSpPr>
          <p:nvPr>
            <p:ph type="dt" sz="half" idx="10"/>
          </p:nvPr>
        </p:nvSpPr>
        <p:spPr/>
        <p:txBody>
          <a:bodyPr/>
          <a:lstStyle/>
          <a:p>
            <a:fld id="{8668109C-DBB1-0C40-BB7C-3AE0A686B461}" type="datetime1">
              <a:rPr lang="en-US" smtClean="0"/>
              <a:t>10/20/24</a:t>
            </a:fld>
            <a:endParaRPr lang="en-US"/>
          </a:p>
        </p:txBody>
      </p:sp>
      <p:sp>
        <p:nvSpPr>
          <p:cNvPr id="5" name="Footer Placeholder 4">
            <a:extLst>
              <a:ext uri="{FF2B5EF4-FFF2-40B4-BE49-F238E27FC236}">
                <a16:creationId xmlns:a16="http://schemas.microsoft.com/office/drawing/2014/main" id="{0B0712D3-5FDA-7225-67DB-ACDFB6D3249D}"/>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7164B4E5-0903-F7D8-5E08-9CFBB96706FE}"/>
              </a:ext>
            </a:extLst>
          </p:cNvPr>
          <p:cNvSpPr>
            <a:spLocks noGrp="1"/>
          </p:cNvSpPr>
          <p:nvPr>
            <p:ph type="sldNum" sz="quarter" idx="12"/>
          </p:nvPr>
        </p:nvSpPr>
        <p:spPr/>
        <p:txBody>
          <a:bodyPr/>
          <a:lstStyle/>
          <a:p>
            <a:fld id="{19B12225-5612-419B-A8D5-4B8EEE4C217E}" type="slidenum">
              <a:rPr lang="en-US" smtClean="0"/>
              <a:pPr/>
              <a:t>45</a:t>
            </a:fld>
            <a:endParaRPr lang="en-US"/>
          </a:p>
        </p:txBody>
      </p:sp>
      <p:sp>
        <p:nvSpPr>
          <p:cNvPr id="8" name="Rectangle 7">
            <a:extLst>
              <a:ext uri="{FF2B5EF4-FFF2-40B4-BE49-F238E27FC236}">
                <a16:creationId xmlns:a16="http://schemas.microsoft.com/office/drawing/2014/main" id="{7EAF2618-5717-F81E-A9FC-B6DEEC7FAC12}"/>
              </a:ext>
            </a:extLst>
          </p:cNvPr>
          <p:cNvSpPr/>
          <p:nvPr/>
        </p:nvSpPr>
        <p:spPr>
          <a:xfrm>
            <a:off x="2905907" y="-2646"/>
            <a:ext cx="6238093" cy="261610"/>
          </a:xfrm>
          <a:prstGeom prst="rect">
            <a:avLst/>
          </a:prstGeom>
        </p:spPr>
        <p:txBody>
          <a:bodyPr wrap="square" lIns="91440" tIns="45720" rIns="91440" bIns="45720" anchor="t">
            <a:spAutoFit/>
          </a:bodyPr>
          <a:lstStyle/>
          <a:p>
            <a:r>
              <a:rPr lang="en-US" sz="1100">
                <a:solidFill>
                  <a:schemeClr val="bg1"/>
                </a:solidFill>
              </a:rPr>
              <a:t>Wang et al</a:t>
            </a:r>
            <a:r>
              <a:rPr lang="en-US" altLang="zh-CN" sz="1100">
                <a:solidFill>
                  <a:schemeClr val="bg1"/>
                </a:solidFill>
                <a:ea typeface="华文楷体"/>
              </a:rPr>
              <a:t>.</a:t>
            </a:r>
            <a:r>
              <a:rPr lang="en-US" sz="1100">
                <a:solidFill>
                  <a:schemeClr val="bg1"/>
                </a:solidFill>
              </a:rPr>
              <a:t> </a:t>
            </a:r>
            <a:r>
              <a:rPr lang="en-US" sz="1100">
                <a:solidFill>
                  <a:schemeClr val="bg1"/>
                </a:solidFill>
                <a:hlinkClick r:id="rId4">
                  <a:extLst>
                    <a:ext uri="{A12FA001-AC4F-418D-AE19-62706E023703}">
                      <ahyp:hlinkClr xmlns:ahyp="http://schemas.microsoft.com/office/drawing/2018/hyperlinkcolor" val="tx"/>
                    </a:ext>
                  </a:extLst>
                </a:hlinkClick>
              </a:rPr>
              <a:t>Microsoft academic graph: When experts are not enough.</a:t>
            </a:r>
            <a:r>
              <a:rPr lang="en-US" sz="1100">
                <a:solidFill>
                  <a:schemeClr val="bg1"/>
                </a:solidFill>
              </a:rPr>
              <a:t> Quantitative Science Studies 2020.</a:t>
            </a:r>
          </a:p>
        </p:txBody>
      </p:sp>
      <p:pic>
        <p:nvPicPr>
          <p:cNvPr id="9" name="Picture 8">
            <a:extLst>
              <a:ext uri="{FF2B5EF4-FFF2-40B4-BE49-F238E27FC236}">
                <a16:creationId xmlns:a16="http://schemas.microsoft.com/office/drawing/2014/main" id="{C4D7C004-AD9B-5F79-184B-AB15B861F7DC}"/>
              </a:ext>
            </a:extLst>
          </p:cNvPr>
          <p:cNvPicPr>
            <a:picLocks noChangeAspect="1"/>
          </p:cNvPicPr>
          <p:nvPr/>
        </p:nvPicPr>
        <p:blipFill>
          <a:blip r:embed="rId5"/>
          <a:stretch>
            <a:fillRect/>
          </a:stretch>
        </p:blipFill>
        <p:spPr>
          <a:xfrm>
            <a:off x="1653807" y="4786961"/>
            <a:ext cx="5836385" cy="1769815"/>
          </a:xfrm>
          <a:prstGeom prst="rect">
            <a:avLst/>
          </a:prstGeom>
        </p:spPr>
      </p:pic>
    </p:spTree>
    <p:extLst>
      <p:ext uri="{BB962C8B-B14F-4D97-AF65-F5344CB8AC3E}">
        <p14:creationId xmlns:p14="http://schemas.microsoft.com/office/powerpoint/2010/main" val="9237670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B3861-6E69-DEB0-66F5-42FC0FC42C91}"/>
              </a:ext>
            </a:extLst>
          </p:cNvPr>
          <p:cNvSpPr>
            <a:spLocks noGrp="1"/>
          </p:cNvSpPr>
          <p:nvPr>
            <p:ph type="title"/>
          </p:nvPr>
        </p:nvSpPr>
        <p:spPr>
          <a:xfrm>
            <a:off x="457200" y="76200"/>
            <a:ext cx="8686800" cy="987552"/>
          </a:xfrm>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sz="3600" dirty="0"/>
              <a:t>Benchmark for Heterogeneous Graphs (3)</a:t>
            </a:r>
          </a:p>
        </p:txBody>
      </p:sp>
      <p:sp>
        <p:nvSpPr>
          <p:cNvPr id="3" name="Content Placeholder 2">
            <a:extLst>
              <a:ext uri="{FF2B5EF4-FFF2-40B4-BE49-F238E27FC236}">
                <a16:creationId xmlns:a16="http://schemas.microsoft.com/office/drawing/2014/main" id="{5AF492F6-4F0E-3502-B7D5-D43D63F34276}"/>
              </a:ext>
            </a:extLst>
          </p:cNvPr>
          <p:cNvSpPr>
            <a:spLocks noGrp="1"/>
          </p:cNvSpPr>
          <p:nvPr>
            <p:ph idx="1"/>
          </p:nvPr>
        </p:nvSpPr>
        <p:spPr>
          <a:xfrm>
            <a:off x="457200" y="1295400"/>
            <a:ext cx="8692308" cy="5263309"/>
          </a:xfrm>
        </p:spPr>
        <p:txBody>
          <a:bodyPr vert="horz" lIns="54864" tIns="91440" rIns="91440" bIns="45720" rtlCol="0" anchor="t">
            <a:normAutofit/>
          </a:bodyPr>
          <a:lstStyle/>
          <a:p>
            <a:pPr marL="438785">
              <a:buClr>
                <a:srgbClr val="F0AD00"/>
              </a:buClr>
              <a:buFont typeface="Wingdings 2" pitchFamily="2" charset="2"/>
              <a:buChar char=""/>
            </a:pPr>
            <a:r>
              <a:rPr lang="en-US" sz="2800" b="1" dirty="0">
                <a:latin typeface="Calibri"/>
                <a:cs typeface="Calibri"/>
              </a:rPr>
              <a:t>Prediction task</a:t>
            </a:r>
          </a:p>
          <a:p>
            <a:pPr lvl="1"/>
            <a:r>
              <a:rPr lang="en-US" sz="2400" dirty="0">
                <a:latin typeface="Calibri"/>
                <a:cs typeface="Calibri"/>
              </a:rPr>
              <a:t>Each paper has a </a:t>
            </a:r>
            <a:r>
              <a:rPr lang="en-US" sz="2400" dirty="0">
                <a:solidFill>
                  <a:srgbClr val="C00000"/>
                </a:solidFill>
                <a:latin typeface="Calibri"/>
                <a:cs typeface="Calibri"/>
              </a:rPr>
              <a:t>128-dimensional</a:t>
            </a:r>
            <a:r>
              <a:rPr lang="en-US" sz="2400" dirty="0">
                <a:latin typeface="Calibri"/>
                <a:cs typeface="Calibri"/>
              </a:rPr>
              <a:t> </a:t>
            </a:r>
            <a:r>
              <a:rPr lang="en-US" sz="2400" b="1" dirty="0">
                <a:latin typeface="Calibri"/>
                <a:cs typeface="Calibri"/>
              </a:rPr>
              <a:t>word2vec </a:t>
            </a:r>
            <a:r>
              <a:rPr lang="en-US" sz="2400" dirty="0">
                <a:latin typeface="Calibri"/>
                <a:cs typeface="Calibri"/>
              </a:rPr>
              <a:t>feature vector</a:t>
            </a:r>
            <a:endParaRPr lang="en-US" sz="2400" dirty="0"/>
          </a:p>
          <a:p>
            <a:pPr lvl="1">
              <a:buClr>
                <a:srgbClr val="60B5CC"/>
              </a:buClr>
            </a:pPr>
            <a:r>
              <a:rPr lang="en-US" sz="2400" dirty="0">
                <a:latin typeface="Calibri"/>
                <a:cs typeface="Calibri"/>
              </a:rPr>
              <a:t>Given the </a:t>
            </a:r>
            <a:r>
              <a:rPr lang="en-US" sz="2400" dirty="0">
                <a:solidFill>
                  <a:srgbClr val="008000"/>
                </a:solidFill>
                <a:latin typeface="Calibri"/>
                <a:cs typeface="Calibri"/>
              </a:rPr>
              <a:t>content, references, authors, and author affiliations</a:t>
            </a:r>
            <a:r>
              <a:rPr lang="en-US" sz="2400" dirty="0">
                <a:latin typeface="Calibri"/>
                <a:cs typeface="Calibri"/>
              </a:rPr>
              <a:t> from </a:t>
            </a:r>
            <a:r>
              <a:rPr lang="en-US" sz="2400" dirty="0" err="1">
                <a:latin typeface="Calibri"/>
                <a:cs typeface="Calibri"/>
              </a:rPr>
              <a:t>ogbn</a:t>
            </a:r>
            <a:r>
              <a:rPr lang="en-US" sz="2400" dirty="0">
                <a:latin typeface="Calibri"/>
                <a:cs typeface="Calibri"/>
              </a:rPr>
              <a:t>-mag, predict the </a:t>
            </a:r>
            <a:r>
              <a:rPr lang="en-US" sz="2400" b="1" dirty="0">
                <a:solidFill>
                  <a:srgbClr val="FF0000"/>
                </a:solidFill>
                <a:latin typeface="Calibri"/>
                <a:cs typeface="Calibri"/>
              </a:rPr>
              <a:t>venue of each paper</a:t>
            </a:r>
            <a:endParaRPr lang="en-US" sz="2400" b="1" dirty="0">
              <a:solidFill>
                <a:srgbClr val="FF0000"/>
              </a:solidFill>
            </a:endParaRPr>
          </a:p>
          <a:p>
            <a:pPr lvl="1">
              <a:buClr>
                <a:srgbClr val="60B5CC"/>
              </a:buClr>
            </a:pPr>
            <a:r>
              <a:rPr lang="en-US" sz="2400" b="1" dirty="0">
                <a:latin typeface="Calibri"/>
                <a:cs typeface="Calibri"/>
              </a:rPr>
              <a:t>349-class</a:t>
            </a:r>
            <a:r>
              <a:rPr lang="en-US" sz="2400" dirty="0">
                <a:latin typeface="Calibri"/>
                <a:cs typeface="Calibri"/>
              </a:rPr>
              <a:t> classification problem due to 349 venues considered</a:t>
            </a:r>
            <a:endParaRPr lang="en-US" sz="2400" dirty="0"/>
          </a:p>
          <a:p>
            <a:pPr>
              <a:buClr>
                <a:srgbClr val="60B5CC"/>
              </a:buClr>
            </a:pPr>
            <a:r>
              <a:rPr lang="en-US" sz="2800" b="1" dirty="0">
                <a:solidFill>
                  <a:srgbClr val="C00000"/>
                </a:solidFill>
                <a:latin typeface="Calibri"/>
                <a:cs typeface="Calibri"/>
              </a:rPr>
              <a:t>Time-based </a:t>
            </a:r>
            <a:r>
              <a:rPr lang="en-US" sz="2800" b="1" dirty="0">
                <a:latin typeface="Calibri"/>
                <a:cs typeface="Calibri"/>
              </a:rPr>
              <a:t>dataset splitting</a:t>
            </a:r>
            <a:endParaRPr lang="en-US" sz="2400" dirty="0">
              <a:latin typeface="Calibri"/>
              <a:cs typeface="Calibri"/>
            </a:endParaRPr>
          </a:p>
          <a:p>
            <a:pPr lvl="1">
              <a:buClr>
                <a:srgbClr val="60B5CC"/>
              </a:buClr>
            </a:pPr>
            <a:r>
              <a:rPr lang="en-US" sz="2400" b="1" dirty="0">
                <a:latin typeface="Calibri"/>
                <a:cs typeface="Calibri"/>
              </a:rPr>
              <a:t>Training set</a:t>
            </a:r>
            <a:r>
              <a:rPr lang="en-US" sz="2400" dirty="0">
                <a:latin typeface="Calibri"/>
                <a:cs typeface="Calibri"/>
              </a:rPr>
              <a:t>: papers published </a:t>
            </a:r>
            <a:r>
              <a:rPr lang="en-US" sz="2400" dirty="0">
                <a:solidFill>
                  <a:srgbClr val="0070C0"/>
                </a:solidFill>
                <a:latin typeface="Calibri"/>
                <a:cs typeface="Calibri"/>
              </a:rPr>
              <a:t>before 2018</a:t>
            </a:r>
          </a:p>
          <a:p>
            <a:pPr lvl="1">
              <a:buClr>
                <a:srgbClr val="60B5CC"/>
              </a:buClr>
            </a:pPr>
            <a:r>
              <a:rPr lang="en-US" sz="2400" b="1" dirty="0">
                <a:latin typeface="Calibri"/>
                <a:cs typeface="Calibri"/>
              </a:rPr>
              <a:t>Test set</a:t>
            </a:r>
            <a:r>
              <a:rPr lang="en-US" sz="2400" dirty="0">
                <a:latin typeface="Calibri"/>
                <a:cs typeface="Calibri"/>
              </a:rPr>
              <a:t>: papers published </a:t>
            </a:r>
            <a:r>
              <a:rPr lang="en-US" sz="2400" dirty="0">
                <a:solidFill>
                  <a:srgbClr val="CC0066"/>
                </a:solidFill>
                <a:latin typeface="Calibri"/>
                <a:cs typeface="Calibri"/>
              </a:rPr>
              <a:t>after 2018</a:t>
            </a:r>
            <a:endParaRPr lang="en-US" sz="2400" dirty="0">
              <a:latin typeface="Calibri"/>
              <a:cs typeface="Calibri"/>
            </a:endParaRPr>
          </a:p>
          <a:p>
            <a:pPr marL="438785">
              <a:buClr>
                <a:srgbClr val="F0AD00"/>
              </a:buClr>
              <a:buFont typeface="Wingdings 2" pitchFamily="2" charset="2"/>
              <a:buChar char=""/>
            </a:pPr>
            <a:endParaRPr lang="en-US" sz="2800" dirty="0"/>
          </a:p>
          <a:p>
            <a:pPr lvl="1">
              <a:buClr>
                <a:srgbClr val="60B5CC"/>
              </a:buClr>
            </a:pPr>
            <a:endParaRPr lang="en-US" sz="2400" dirty="0"/>
          </a:p>
          <a:p>
            <a:pPr marL="438785">
              <a:buClr>
                <a:srgbClr val="F0AD00"/>
              </a:buClr>
            </a:pPr>
            <a:endParaRPr lang="en-US" sz="2800" dirty="0"/>
          </a:p>
          <a:p>
            <a:pPr lvl="1">
              <a:buClr>
                <a:srgbClr val="60B5CC"/>
              </a:buClr>
            </a:pPr>
            <a:endParaRPr lang="en-US" sz="2400" dirty="0"/>
          </a:p>
          <a:p>
            <a:pPr marL="438785"/>
            <a:endParaRPr lang="en-US" sz="2800" dirty="0">
              <a:hlinkClick r:id="rId3" invalidUrl="http://"/>
            </a:endParaRPr>
          </a:p>
        </p:txBody>
      </p:sp>
      <p:sp>
        <p:nvSpPr>
          <p:cNvPr id="4" name="Date Placeholder 3">
            <a:extLst>
              <a:ext uri="{FF2B5EF4-FFF2-40B4-BE49-F238E27FC236}">
                <a16:creationId xmlns:a16="http://schemas.microsoft.com/office/drawing/2014/main" id="{3D732E2A-5306-10C7-9D46-34B3397140FA}"/>
              </a:ext>
            </a:extLst>
          </p:cNvPr>
          <p:cNvSpPr>
            <a:spLocks noGrp="1"/>
          </p:cNvSpPr>
          <p:nvPr>
            <p:ph type="dt" sz="half" idx="10"/>
          </p:nvPr>
        </p:nvSpPr>
        <p:spPr/>
        <p:txBody>
          <a:bodyPr/>
          <a:lstStyle/>
          <a:p>
            <a:fld id="{8668109C-DBB1-0C40-BB7C-3AE0A686B461}" type="datetime1">
              <a:rPr lang="en-US" smtClean="0"/>
              <a:t>10/20/24</a:t>
            </a:fld>
            <a:endParaRPr lang="en-US"/>
          </a:p>
        </p:txBody>
      </p:sp>
      <p:sp>
        <p:nvSpPr>
          <p:cNvPr id="5" name="Footer Placeholder 4">
            <a:extLst>
              <a:ext uri="{FF2B5EF4-FFF2-40B4-BE49-F238E27FC236}">
                <a16:creationId xmlns:a16="http://schemas.microsoft.com/office/drawing/2014/main" id="{0B0712D3-5FDA-7225-67DB-ACDFB6D3249D}"/>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7164B4E5-0903-F7D8-5E08-9CFBB96706FE}"/>
              </a:ext>
            </a:extLst>
          </p:cNvPr>
          <p:cNvSpPr>
            <a:spLocks noGrp="1"/>
          </p:cNvSpPr>
          <p:nvPr>
            <p:ph type="sldNum" sz="quarter" idx="12"/>
          </p:nvPr>
        </p:nvSpPr>
        <p:spPr/>
        <p:txBody>
          <a:bodyPr/>
          <a:lstStyle/>
          <a:p>
            <a:fld id="{19B12225-5612-419B-A8D5-4B8EEE4C217E}" type="slidenum">
              <a:rPr lang="en-US" smtClean="0"/>
              <a:pPr/>
              <a:t>46</a:t>
            </a:fld>
            <a:endParaRPr lang="en-US"/>
          </a:p>
        </p:txBody>
      </p:sp>
      <p:sp>
        <p:nvSpPr>
          <p:cNvPr id="8" name="Rectangle 7">
            <a:extLst>
              <a:ext uri="{FF2B5EF4-FFF2-40B4-BE49-F238E27FC236}">
                <a16:creationId xmlns:a16="http://schemas.microsoft.com/office/drawing/2014/main" id="{7EAF2618-5717-F81E-A9FC-B6DEEC7FAC12}"/>
              </a:ext>
            </a:extLst>
          </p:cNvPr>
          <p:cNvSpPr/>
          <p:nvPr/>
        </p:nvSpPr>
        <p:spPr>
          <a:xfrm>
            <a:off x="2905907" y="-2646"/>
            <a:ext cx="6238093" cy="261610"/>
          </a:xfrm>
          <a:prstGeom prst="rect">
            <a:avLst/>
          </a:prstGeom>
        </p:spPr>
        <p:txBody>
          <a:bodyPr wrap="square" lIns="91440" tIns="45720" rIns="91440" bIns="45720" anchor="t">
            <a:spAutoFit/>
          </a:bodyPr>
          <a:lstStyle/>
          <a:p>
            <a:r>
              <a:rPr lang="en-US" sz="1100">
                <a:solidFill>
                  <a:schemeClr val="bg1"/>
                </a:solidFill>
              </a:rPr>
              <a:t>Wang et al</a:t>
            </a:r>
            <a:r>
              <a:rPr lang="en-US" altLang="zh-CN" sz="1100">
                <a:solidFill>
                  <a:schemeClr val="bg1"/>
                </a:solidFill>
                <a:ea typeface="华文楷体"/>
              </a:rPr>
              <a:t>.</a:t>
            </a:r>
            <a:r>
              <a:rPr lang="en-US" sz="1100">
                <a:solidFill>
                  <a:schemeClr val="bg1"/>
                </a:solidFill>
              </a:rPr>
              <a:t> </a:t>
            </a:r>
            <a:r>
              <a:rPr lang="en-US" sz="1100">
                <a:solidFill>
                  <a:schemeClr val="bg1"/>
                </a:solidFill>
                <a:hlinkClick r:id="rId4">
                  <a:extLst>
                    <a:ext uri="{A12FA001-AC4F-418D-AE19-62706E023703}">
                      <ahyp:hlinkClr xmlns:ahyp="http://schemas.microsoft.com/office/drawing/2018/hyperlinkcolor" val="tx"/>
                    </a:ext>
                  </a:extLst>
                </a:hlinkClick>
              </a:rPr>
              <a:t>Microsoft academic graph: When experts are not enough.</a:t>
            </a:r>
            <a:r>
              <a:rPr lang="en-US" sz="1100">
                <a:solidFill>
                  <a:schemeClr val="bg1"/>
                </a:solidFill>
              </a:rPr>
              <a:t> Quantitative Science Studies 2020.</a:t>
            </a:r>
          </a:p>
        </p:txBody>
      </p:sp>
      <p:pic>
        <p:nvPicPr>
          <p:cNvPr id="9" name="Picture 8">
            <a:extLst>
              <a:ext uri="{FF2B5EF4-FFF2-40B4-BE49-F238E27FC236}">
                <a16:creationId xmlns:a16="http://schemas.microsoft.com/office/drawing/2014/main" id="{C4D7C004-AD9B-5F79-184B-AB15B861F7DC}"/>
              </a:ext>
            </a:extLst>
          </p:cNvPr>
          <p:cNvPicPr>
            <a:picLocks noChangeAspect="1"/>
          </p:cNvPicPr>
          <p:nvPr/>
        </p:nvPicPr>
        <p:blipFill>
          <a:blip r:embed="rId5"/>
          <a:stretch>
            <a:fillRect/>
          </a:stretch>
        </p:blipFill>
        <p:spPr>
          <a:xfrm>
            <a:off x="1653807" y="4919163"/>
            <a:ext cx="5836385" cy="1769815"/>
          </a:xfrm>
          <a:prstGeom prst="rect">
            <a:avLst/>
          </a:prstGeom>
        </p:spPr>
      </p:pic>
    </p:spTree>
    <p:extLst>
      <p:ext uri="{BB962C8B-B14F-4D97-AF65-F5344CB8AC3E}">
        <p14:creationId xmlns:p14="http://schemas.microsoft.com/office/powerpoint/2010/main" val="32787986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B3861-6E69-DEB0-66F5-42FC0FC42C91}"/>
              </a:ext>
            </a:extLst>
          </p:cNvPr>
          <p:cNvSpPr>
            <a:spLocks noGrp="1"/>
          </p:cNvSpPr>
          <p:nvPr>
            <p:ph type="title"/>
          </p:nvPr>
        </p:nvSpPr>
        <p:spPr>
          <a:xfrm>
            <a:off x="457200" y="76200"/>
            <a:ext cx="9002110" cy="987552"/>
          </a:xfrm>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sz="3600" dirty="0"/>
              <a:t>Benchmark for Heterogeneous Graphs (4)</a:t>
            </a:r>
          </a:p>
        </p:txBody>
      </p:sp>
      <p:sp>
        <p:nvSpPr>
          <p:cNvPr id="3" name="Content Placeholder 2">
            <a:extLst>
              <a:ext uri="{FF2B5EF4-FFF2-40B4-BE49-F238E27FC236}">
                <a16:creationId xmlns:a16="http://schemas.microsoft.com/office/drawing/2014/main" id="{5AF492F6-4F0E-3502-B7D5-D43D63F34276}"/>
              </a:ext>
            </a:extLst>
          </p:cNvPr>
          <p:cNvSpPr>
            <a:spLocks noGrp="1"/>
          </p:cNvSpPr>
          <p:nvPr>
            <p:ph idx="1"/>
          </p:nvPr>
        </p:nvSpPr>
        <p:spPr/>
        <p:txBody>
          <a:bodyPr vert="horz" lIns="54864" tIns="91440" rIns="91440" bIns="45720" rtlCol="0" anchor="t">
            <a:normAutofit/>
          </a:bodyPr>
          <a:lstStyle/>
          <a:p>
            <a:pPr marL="438785">
              <a:buClr>
                <a:srgbClr val="F0AD00"/>
              </a:buClr>
              <a:buFont typeface="Wingdings 2" pitchFamily="2" charset="2"/>
              <a:buChar char=""/>
            </a:pPr>
            <a:r>
              <a:rPr lang="en-US" sz="2800" b="1" dirty="0">
                <a:latin typeface="Calibri"/>
                <a:cs typeface="Calibri"/>
              </a:rPr>
              <a:t>Benchmark results:</a:t>
            </a:r>
            <a:endParaRPr lang="en-US" dirty="0">
              <a:latin typeface="Calibri"/>
              <a:cs typeface="Calibri"/>
            </a:endParaRPr>
          </a:p>
          <a:p>
            <a:pPr marL="438785">
              <a:buClr>
                <a:srgbClr val="F0AD00"/>
              </a:buClr>
              <a:buFont typeface="Wingdings 2" pitchFamily="2" charset="2"/>
            </a:pPr>
            <a:endParaRPr lang="en-US" sz="2800" b="1" dirty="0"/>
          </a:p>
          <a:p>
            <a:pPr marL="438785">
              <a:buClr>
                <a:srgbClr val="F0AD00"/>
              </a:buClr>
              <a:buFont typeface="Wingdings 2" pitchFamily="2" charset="2"/>
              <a:buChar char=""/>
            </a:pPr>
            <a:endParaRPr lang="en-US" sz="2800" b="1" dirty="0"/>
          </a:p>
          <a:p>
            <a:pPr marL="438785">
              <a:buFont typeface="Wingdings 2" pitchFamily="2" charset="2"/>
            </a:pPr>
            <a:endParaRPr lang="en-US" sz="2800" b="1" dirty="0"/>
          </a:p>
          <a:p>
            <a:pPr marL="438785">
              <a:buFont typeface="Wingdings 2" pitchFamily="2" charset="2"/>
            </a:pPr>
            <a:endParaRPr lang="en-US" sz="2800" b="1" dirty="0"/>
          </a:p>
          <a:p>
            <a:pPr lvl="1">
              <a:buClr>
                <a:srgbClr val="60B5CC"/>
              </a:buClr>
            </a:pPr>
            <a:r>
              <a:rPr lang="en-US" b="1" dirty="0">
                <a:latin typeface="Calibri"/>
                <a:cs typeface="Calibri"/>
              </a:rPr>
              <a:t>SOTA method: </a:t>
            </a:r>
            <a:r>
              <a:rPr lang="en-US" b="1" dirty="0" err="1">
                <a:latin typeface="Calibri"/>
                <a:cs typeface="Calibri"/>
              </a:rPr>
              <a:t>SeHGNN</a:t>
            </a:r>
          </a:p>
          <a:p>
            <a:pPr marL="996315" lvl="2">
              <a:buClr>
                <a:srgbClr val="E66C7D"/>
              </a:buClr>
            </a:pPr>
            <a:r>
              <a:rPr lang="en-US" dirty="0" err="1">
                <a:latin typeface="Calibri"/>
                <a:cs typeface="Calibri"/>
              </a:rPr>
              <a:t>ComplEx</a:t>
            </a:r>
            <a:r>
              <a:rPr lang="en-US" dirty="0">
                <a:latin typeface="Calibri"/>
                <a:cs typeface="Calibri"/>
              </a:rPr>
              <a:t> (Next lecture) + Simplified GCN</a:t>
            </a:r>
            <a:endParaRPr lang="en-US" dirty="0"/>
          </a:p>
          <a:p>
            <a:pPr marL="438785">
              <a:buFont typeface="Wingdings 2" pitchFamily="2" charset="2"/>
            </a:pPr>
            <a:endParaRPr lang="en-US" sz="2800" b="1" dirty="0"/>
          </a:p>
          <a:p>
            <a:pPr marL="438785"/>
            <a:endParaRPr lang="en-US" sz="2800" dirty="0"/>
          </a:p>
          <a:p>
            <a:pPr lvl="1">
              <a:buClr>
                <a:srgbClr val="60B5CC"/>
              </a:buClr>
            </a:pPr>
            <a:endParaRPr lang="en-US" sz="2400" dirty="0"/>
          </a:p>
          <a:p>
            <a:pPr marL="438785"/>
            <a:endParaRPr lang="en-US" sz="2800" dirty="0">
              <a:hlinkClick r:id="rId3" invalidUrl="http://"/>
            </a:endParaRPr>
          </a:p>
        </p:txBody>
      </p:sp>
      <p:sp>
        <p:nvSpPr>
          <p:cNvPr id="4" name="Date Placeholder 3">
            <a:extLst>
              <a:ext uri="{FF2B5EF4-FFF2-40B4-BE49-F238E27FC236}">
                <a16:creationId xmlns:a16="http://schemas.microsoft.com/office/drawing/2014/main" id="{3D732E2A-5306-10C7-9D46-34B3397140FA}"/>
              </a:ext>
            </a:extLst>
          </p:cNvPr>
          <p:cNvSpPr>
            <a:spLocks noGrp="1"/>
          </p:cNvSpPr>
          <p:nvPr>
            <p:ph type="dt" sz="half" idx="10"/>
          </p:nvPr>
        </p:nvSpPr>
        <p:spPr/>
        <p:txBody>
          <a:bodyPr/>
          <a:lstStyle/>
          <a:p>
            <a:fld id="{8668109C-DBB1-0C40-BB7C-3AE0A686B461}" type="datetime1">
              <a:rPr lang="en-US" smtClean="0"/>
              <a:t>10/20/24</a:t>
            </a:fld>
            <a:endParaRPr lang="en-US"/>
          </a:p>
        </p:txBody>
      </p:sp>
      <p:sp>
        <p:nvSpPr>
          <p:cNvPr id="5" name="Footer Placeholder 4">
            <a:extLst>
              <a:ext uri="{FF2B5EF4-FFF2-40B4-BE49-F238E27FC236}">
                <a16:creationId xmlns:a16="http://schemas.microsoft.com/office/drawing/2014/main" id="{0B0712D3-5FDA-7225-67DB-ACDFB6D3249D}"/>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7164B4E5-0903-F7D8-5E08-9CFBB96706FE}"/>
              </a:ext>
            </a:extLst>
          </p:cNvPr>
          <p:cNvSpPr>
            <a:spLocks noGrp="1"/>
          </p:cNvSpPr>
          <p:nvPr>
            <p:ph type="sldNum" sz="quarter" idx="12"/>
          </p:nvPr>
        </p:nvSpPr>
        <p:spPr/>
        <p:txBody>
          <a:bodyPr/>
          <a:lstStyle/>
          <a:p>
            <a:fld id="{19B12225-5612-419B-A8D5-4B8EEE4C217E}" type="slidenum">
              <a:rPr lang="en-US" smtClean="0"/>
              <a:pPr/>
              <a:t>47</a:t>
            </a:fld>
            <a:endParaRPr lang="en-US"/>
          </a:p>
        </p:txBody>
      </p:sp>
      <p:sp>
        <p:nvSpPr>
          <p:cNvPr id="8" name="Rectangle 7">
            <a:extLst>
              <a:ext uri="{FF2B5EF4-FFF2-40B4-BE49-F238E27FC236}">
                <a16:creationId xmlns:a16="http://schemas.microsoft.com/office/drawing/2014/main" id="{7EAF2618-5717-F81E-A9FC-B6DEEC7FAC12}"/>
              </a:ext>
            </a:extLst>
          </p:cNvPr>
          <p:cNvSpPr/>
          <p:nvPr/>
        </p:nvSpPr>
        <p:spPr>
          <a:xfrm>
            <a:off x="2905907" y="-2646"/>
            <a:ext cx="6238093" cy="261610"/>
          </a:xfrm>
          <a:prstGeom prst="rect">
            <a:avLst/>
          </a:prstGeom>
        </p:spPr>
        <p:txBody>
          <a:bodyPr wrap="square" lIns="91440" tIns="45720" rIns="91440" bIns="45720" anchor="t">
            <a:spAutoFit/>
          </a:bodyPr>
          <a:lstStyle/>
          <a:p>
            <a:r>
              <a:rPr lang="en-US" sz="1100">
                <a:solidFill>
                  <a:schemeClr val="bg1"/>
                </a:solidFill>
              </a:rPr>
              <a:t>Wang et al</a:t>
            </a:r>
            <a:r>
              <a:rPr lang="en-US" altLang="zh-CN" sz="1100">
                <a:solidFill>
                  <a:schemeClr val="bg1"/>
                </a:solidFill>
                <a:ea typeface="华文楷体"/>
              </a:rPr>
              <a:t>.</a:t>
            </a:r>
            <a:r>
              <a:rPr lang="en-US" sz="1100">
                <a:solidFill>
                  <a:schemeClr val="bg1"/>
                </a:solidFill>
              </a:rPr>
              <a:t> </a:t>
            </a:r>
            <a:r>
              <a:rPr lang="en-US" sz="1100">
                <a:solidFill>
                  <a:schemeClr val="bg1"/>
                </a:solidFill>
                <a:hlinkClick r:id="rId4">
                  <a:extLst>
                    <a:ext uri="{A12FA001-AC4F-418D-AE19-62706E023703}">
                      <ahyp:hlinkClr xmlns:ahyp="http://schemas.microsoft.com/office/drawing/2018/hyperlinkcolor" val="tx"/>
                    </a:ext>
                  </a:extLst>
                </a:hlinkClick>
              </a:rPr>
              <a:t>Microsoft academic graph: When experts are not enough.</a:t>
            </a:r>
            <a:r>
              <a:rPr lang="en-US" sz="1100">
                <a:solidFill>
                  <a:schemeClr val="bg1"/>
                </a:solidFill>
              </a:rPr>
              <a:t> Quantitative Science Studies 2020.</a:t>
            </a:r>
          </a:p>
        </p:txBody>
      </p:sp>
      <p:pic>
        <p:nvPicPr>
          <p:cNvPr id="9" name="Picture 8">
            <a:extLst>
              <a:ext uri="{FF2B5EF4-FFF2-40B4-BE49-F238E27FC236}">
                <a16:creationId xmlns:a16="http://schemas.microsoft.com/office/drawing/2014/main" id="{C4D7C004-AD9B-5F79-184B-AB15B861F7DC}"/>
              </a:ext>
            </a:extLst>
          </p:cNvPr>
          <p:cNvPicPr>
            <a:picLocks noChangeAspect="1"/>
          </p:cNvPicPr>
          <p:nvPr/>
        </p:nvPicPr>
        <p:blipFill>
          <a:blip r:embed="rId5"/>
          <a:stretch>
            <a:fillRect/>
          </a:stretch>
        </p:blipFill>
        <p:spPr>
          <a:xfrm>
            <a:off x="1653807" y="4833937"/>
            <a:ext cx="5836385" cy="1769815"/>
          </a:xfrm>
          <a:prstGeom prst="rect">
            <a:avLst/>
          </a:prstGeom>
        </p:spPr>
      </p:pic>
      <p:pic>
        <p:nvPicPr>
          <p:cNvPr id="10" name="Picture 9" descr="Graphical user interface, application&#10;&#10;Description automatically generated">
            <a:extLst>
              <a:ext uri="{FF2B5EF4-FFF2-40B4-BE49-F238E27FC236}">
                <a16:creationId xmlns:a16="http://schemas.microsoft.com/office/drawing/2014/main" id="{7ADDA021-5A19-FF05-1D7E-E257247135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6440" y="1950209"/>
            <a:ext cx="7772400" cy="983292"/>
          </a:xfrm>
          <a:prstGeom prst="rect">
            <a:avLst/>
          </a:prstGeom>
        </p:spPr>
      </p:pic>
      <p:pic>
        <p:nvPicPr>
          <p:cNvPr id="12" name="Picture 11">
            <a:extLst>
              <a:ext uri="{FF2B5EF4-FFF2-40B4-BE49-F238E27FC236}">
                <a16:creationId xmlns:a16="http://schemas.microsoft.com/office/drawing/2014/main" id="{1DCC4586-DA29-427F-EAE7-577A7290306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6440" y="2960405"/>
            <a:ext cx="7837732" cy="500281"/>
          </a:xfrm>
          <a:prstGeom prst="rect">
            <a:avLst/>
          </a:prstGeom>
        </p:spPr>
      </p:pic>
      <p:sp>
        <p:nvSpPr>
          <p:cNvPr id="13" name="TextBox 12">
            <a:extLst>
              <a:ext uri="{FF2B5EF4-FFF2-40B4-BE49-F238E27FC236}">
                <a16:creationId xmlns:a16="http://schemas.microsoft.com/office/drawing/2014/main" id="{51B6ECB7-F1C2-E1EC-49DE-5A2ED898B6FC}"/>
              </a:ext>
            </a:extLst>
          </p:cNvPr>
          <p:cNvSpPr txBox="1"/>
          <p:nvPr/>
        </p:nvSpPr>
        <p:spPr>
          <a:xfrm>
            <a:off x="94866" y="2499674"/>
            <a:ext cx="808748" cy="369332"/>
          </a:xfrm>
          <a:prstGeom prst="rect">
            <a:avLst/>
          </a:prstGeom>
          <a:noFill/>
        </p:spPr>
        <p:txBody>
          <a:bodyPr wrap="none" rtlCol="0">
            <a:spAutoFit/>
          </a:bodyPr>
          <a:lstStyle/>
          <a:p>
            <a:r>
              <a:rPr lang="en-US" b="1" dirty="0">
                <a:latin typeface="Arial" pitchFamily="34" charset="0"/>
                <a:cs typeface="Arial" pitchFamily="34" charset="0"/>
              </a:rPr>
              <a:t>SOTA</a:t>
            </a:r>
          </a:p>
        </p:txBody>
      </p:sp>
      <p:sp>
        <p:nvSpPr>
          <p:cNvPr id="14" name="TextBox 13">
            <a:extLst>
              <a:ext uri="{FF2B5EF4-FFF2-40B4-BE49-F238E27FC236}">
                <a16:creationId xmlns:a16="http://schemas.microsoft.com/office/drawing/2014/main" id="{87E2BB55-9519-FD37-724F-427FF05AF941}"/>
              </a:ext>
            </a:extLst>
          </p:cNvPr>
          <p:cNvSpPr txBox="1"/>
          <p:nvPr/>
        </p:nvSpPr>
        <p:spPr>
          <a:xfrm>
            <a:off x="42040" y="3037541"/>
            <a:ext cx="941283" cy="369332"/>
          </a:xfrm>
          <a:prstGeom prst="rect">
            <a:avLst/>
          </a:prstGeom>
          <a:noFill/>
        </p:spPr>
        <p:txBody>
          <a:bodyPr wrap="none" rtlCol="0">
            <a:spAutoFit/>
          </a:bodyPr>
          <a:lstStyle/>
          <a:p>
            <a:r>
              <a:rPr lang="en-US" b="1" dirty="0">
                <a:solidFill>
                  <a:srgbClr val="C00000"/>
                </a:solidFill>
                <a:latin typeface="Arial" pitchFamily="34" charset="0"/>
                <a:cs typeface="Arial" pitchFamily="34" charset="0"/>
              </a:rPr>
              <a:t>R-GCN</a:t>
            </a:r>
          </a:p>
        </p:txBody>
      </p:sp>
    </p:spTree>
    <p:extLst>
      <p:ext uri="{BB962C8B-B14F-4D97-AF65-F5344CB8AC3E}">
        <p14:creationId xmlns:p14="http://schemas.microsoft.com/office/powerpoint/2010/main" val="17608368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F83CED-59A1-334E-9C85-93965C624A27}"/>
              </a:ext>
            </a:extLst>
          </p:cNvPr>
          <p:cNvSpPr>
            <a:spLocks noGrp="1"/>
          </p:cNvSpPr>
          <p:nvPr>
            <p:ph type="title"/>
          </p:nvPr>
        </p:nvSpPr>
        <p:spPr/>
        <p:txBody>
          <a:bodyPr/>
          <a:lstStyle/>
          <a:p>
            <a:r>
              <a:rPr kumimoji="1" lang="en-US" altLang="ja-JP"/>
              <a:t>Summary of RGCN</a:t>
            </a:r>
            <a:endParaRPr kumimoji="1" lang="ja-JP" altLang="en-US"/>
          </a:p>
        </p:txBody>
      </p:sp>
      <p:sp>
        <p:nvSpPr>
          <p:cNvPr id="3" name="コンテンツ プレースホルダー 2">
            <a:extLst>
              <a:ext uri="{FF2B5EF4-FFF2-40B4-BE49-F238E27FC236}">
                <a16:creationId xmlns:a16="http://schemas.microsoft.com/office/drawing/2014/main" id="{A3D95DBA-A575-274B-8C77-521F99D17D01}"/>
              </a:ext>
            </a:extLst>
          </p:cNvPr>
          <p:cNvSpPr>
            <a:spLocks noGrp="1"/>
          </p:cNvSpPr>
          <p:nvPr>
            <p:ph idx="1"/>
          </p:nvPr>
        </p:nvSpPr>
        <p:spPr>
          <a:xfrm>
            <a:off x="457200" y="1210270"/>
            <a:ext cx="8229600" cy="5257801"/>
          </a:xfrm>
        </p:spPr>
        <p:txBody>
          <a:bodyPr vert="horz" lIns="54864" tIns="91440" rIns="91440" bIns="45720" rtlCol="0" anchor="t">
            <a:normAutofit lnSpcReduction="10000"/>
          </a:bodyPr>
          <a:lstStyle/>
          <a:p>
            <a:pPr marL="438785"/>
            <a:r>
              <a:rPr kumimoji="1" lang="en-US" altLang="ja-JP" b="1" dirty="0">
                <a:solidFill>
                  <a:srgbClr val="00B050"/>
                </a:solidFill>
                <a:latin typeface="Calibri"/>
                <a:ea typeface="HGｺﾞｼｯｸM"/>
                <a:cs typeface="Calibri"/>
              </a:rPr>
              <a:t>Relational GCN</a:t>
            </a:r>
            <a:r>
              <a:rPr kumimoji="1" lang="en-US" altLang="ja-JP" dirty="0">
                <a:latin typeface="Calibri"/>
                <a:ea typeface="HGｺﾞｼｯｸM"/>
                <a:cs typeface="Calibri"/>
              </a:rPr>
              <a:t>,</a:t>
            </a:r>
            <a:r>
              <a:rPr kumimoji="1" lang="zh-CN" altLang="en-US" dirty="0">
                <a:latin typeface="Calibri"/>
                <a:ea typeface="华文楷体"/>
                <a:cs typeface="Calibri"/>
              </a:rPr>
              <a:t> </a:t>
            </a:r>
            <a:r>
              <a:rPr kumimoji="1" lang="en-US" altLang="zh-CN" dirty="0">
                <a:latin typeface="Calibri"/>
                <a:ea typeface="华文楷体"/>
                <a:cs typeface="Calibri"/>
              </a:rPr>
              <a:t>a</a:t>
            </a:r>
            <a:r>
              <a:rPr kumimoji="1" lang="zh-CN" altLang="en-US" dirty="0">
                <a:latin typeface="Calibri"/>
                <a:ea typeface="华文楷体"/>
                <a:cs typeface="Calibri"/>
              </a:rPr>
              <a:t> </a:t>
            </a:r>
            <a:r>
              <a:rPr kumimoji="1" lang="en-US" altLang="zh-CN" dirty="0">
                <a:latin typeface="Calibri"/>
                <a:ea typeface="华文楷体"/>
                <a:cs typeface="Calibri"/>
              </a:rPr>
              <a:t>graph</a:t>
            </a:r>
            <a:r>
              <a:rPr kumimoji="1" lang="zh-CN" altLang="en-US" dirty="0">
                <a:latin typeface="Calibri"/>
                <a:ea typeface="华文楷体"/>
                <a:cs typeface="Calibri"/>
              </a:rPr>
              <a:t> </a:t>
            </a:r>
            <a:r>
              <a:rPr kumimoji="1" lang="en-US" altLang="zh-CN" dirty="0">
                <a:latin typeface="Calibri"/>
                <a:ea typeface="华文楷体"/>
                <a:cs typeface="Calibri"/>
              </a:rPr>
              <a:t>neural</a:t>
            </a:r>
            <a:r>
              <a:rPr kumimoji="1" lang="zh-CN" altLang="en-US" dirty="0">
                <a:latin typeface="Calibri"/>
                <a:ea typeface="华文楷体"/>
                <a:cs typeface="Calibri"/>
              </a:rPr>
              <a:t> </a:t>
            </a:r>
            <a:r>
              <a:rPr kumimoji="1" lang="en-US" altLang="zh-CN" dirty="0">
                <a:latin typeface="Calibri"/>
                <a:ea typeface="华文楷体"/>
                <a:cs typeface="Calibri"/>
              </a:rPr>
              <a:t>network</a:t>
            </a:r>
            <a:r>
              <a:rPr kumimoji="1" lang="zh-CN" altLang="en-US" dirty="0">
                <a:latin typeface="Calibri"/>
                <a:ea typeface="华文楷体"/>
                <a:cs typeface="Calibri"/>
              </a:rPr>
              <a:t> </a:t>
            </a:r>
            <a:r>
              <a:rPr kumimoji="1" lang="en-US" altLang="zh-CN" dirty="0">
                <a:latin typeface="Calibri"/>
                <a:ea typeface="华文楷体"/>
                <a:cs typeface="Calibri"/>
              </a:rPr>
              <a:t>for </a:t>
            </a:r>
            <a:r>
              <a:rPr kumimoji="1" lang="en-US" altLang="zh-CN" b="1" dirty="0">
                <a:latin typeface="Calibri"/>
                <a:ea typeface="华文楷体"/>
                <a:cs typeface="Calibri"/>
              </a:rPr>
              <a:t>heterogeneous</a:t>
            </a:r>
            <a:r>
              <a:rPr kumimoji="1" lang="zh-CN" altLang="en-US" b="1" dirty="0">
                <a:latin typeface="Calibri"/>
                <a:ea typeface="华文楷体"/>
                <a:cs typeface="Calibri"/>
              </a:rPr>
              <a:t> </a:t>
            </a:r>
            <a:r>
              <a:rPr kumimoji="1" lang="en-US" altLang="zh-CN" b="1" dirty="0">
                <a:latin typeface="Calibri"/>
                <a:ea typeface="华文楷体"/>
                <a:cs typeface="Calibri"/>
              </a:rPr>
              <a:t>graphs</a:t>
            </a:r>
            <a:endParaRPr lang="en-US" dirty="0">
              <a:latin typeface="Calibri"/>
              <a:ea typeface="华文楷体"/>
              <a:cs typeface="Calibri"/>
            </a:endParaRPr>
          </a:p>
          <a:p>
            <a:pPr marL="438785"/>
            <a:endParaRPr lang="en-US" altLang="ja-JP" dirty="0"/>
          </a:p>
          <a:p>
            <a:pPr marL="438785"/>
            <a:r>
              <a:rPr kumimoji="1" lang="en-US" altLang="ja-JP" dirty="0">
                <a:latin typeface="Calibri"/>
                <a:ea typeface="HGｺﾞｼｯｸM"/>
                <a:cs typeface="Calibri"/>
              </a:rPr>
              <a:t>Can perform entity classification as well as link prediction tasks.</a:t>
            </a:r>
            <a:endParaRPr lang="en-US" altLang="ja-JP" dirty="0">
              <a:latin typeface="Calibri"/>
              <a:ea typeface="HGｺﾞｼｯｸM"/>
              <a:cs typeface="Calibri"/>
            </a:endParaRPr>
          </a:p>
          <a:p>
            <a:pPr marL="438785"/>
            <a:endParaRPr lang="en-US" altLang="ja-JP" dirty="0"/>
          </a:p>
          <a:p>
            <a:pPr marL="438785"/>
            <a:r>
              <a:rPr kumimoji="1" lang="en-US" altLang="ja-JP" dirty="0">
                <a:latin typeface="Calibri"/>
                <a:ea typeface="HGｺﾞｼｯｸM"/>
                <a:cs typeface="Calibri"/>
              </a:rPr>
              <a:t>Ideas can easily be extended into RGNN (</a:t>
            </a:r>
            <a:r>
              <a:rPr kumimoji="1" lang="en-US" altLang="ja-JP" dirty="0" err="1">
                <a:latin typeface="Calibri"/>
                <a:ea typeface="HGｺﾞｼｯｸM"/>
                <a:cs typeface="Calibri"/>
              </a:rPr>
              <a:t>RGraphSAGE</a:t>
            </a:r>
            <a:r>
              <a:rPr kumimoji="1" lang="en-US" altLang="ja-JP" dirty="0">
                <a:latin typeface="Calibri"/>
                <a:ea typeface="HGｺﾞｼｯｸM"/>
                <a:cs typeface="Calibri"/>
              </a:rPr>
              <a:t>, RGIN, RGAT, etc.)</a:t>
            </a:r>
            <a:endParaRPr lang="en-US" altLang="ja-JP" dirty="0">
              <a:latin typeface="Calibri"/>
              <a:ea typeface="HGｺﾞｼｯｸM"/>
              <a:cs typeface="Calibri"/>
            </a:endParaRPr>
          </a:p>
          <a:p>
            <a:pPr marL="438785"/>
            <a:endParaRPr lang="en-US" altLang="ja-JP" dirty="0">
              <a:ea typeface="HGｺﾞｼｯｸM"/>
            </a:endParaRPr>
          </a:p>
          <a:p>
            <a:pPr marL="438785"/>
            <a:r>
              <a:rPr lang="en-US" altLang="ja-JP" b="1" dirty="0">
                <a:latin typeface="Calibri"/>
                <a:ea typeface="HGｺﾞｼｯｸM"/>
                <a:cs typeface="Calibri"/>
              </a:rPr>
              <a:t>Benchmark</a:t>
            </a:r>
            <a:r>
              <a:rPr lang="en-US" altLang="ja-JP" dirty="0">
                <a:latin typeface="Calibri"/>
                <a:ea typeface="HGｺﾞｼｯｸM"/>
                <a:cs typeface="Calibri"/>
              </a:rPr>
              <a:t>: </a:t>
            </a:r>
            <a:r>
              <a:rPr lang="en-US" altLang="ja-JP" dirty="0" err="1">
                <a:solidFill>
                  <a:srgbClr val="0070C0"/>
                </a:solidFill>
                <a:latin typeface="Calibri"/>
                <a:ea typeface="HGｺﾞｼｯｸM"/>
                <a:cs typeface="Calibri"/>
              </a:rPr>
              <a:t>ogbn</a:t>
            </a:r>
            <a:r>
              <a:rPr lang="en-US" altLang="ja-JP" dirty="0">
                <a:solidFill>
                  <a:srgbClr val="0070C0"/>
                </a:solidFill>
                <a:latin typeface="Calibri"/>
                <a:ea typeface="HGｺﾞｼｯｸM"/>
                <a:cs typeface="Calibri"/>
              </a:rPr>
              <a:t>-mag</a:t>
            </a:r>
            <a:r>
              <a:rPr lang="en-US" altLang="ja-JP" dirty="0">
                <a:latin typeface="Calibri"/>
                <a:ea typeface="HGｺﾞｼｯｸM"/>
                <a:cs typeface="Calibri"/>
              </a:rPr>
              <a:t> from Microsoft Academic Graph, to predict </a:t>
            </a:r>
            <a:r>
              <a:rPr lang="en-US" altLang="ja-JP" dirty="0">
                <a:solidFill>
                  <a:srgbClr val="CC0066"/>
                </a:solidFill>
                <a:latin typeface="Calibri"/>
                <a:ea typeface="HGｺﾞｼｯｸM"/>
                <a:cs typeface="Calibri"/>
              </a:rPr>
              <a:t>paper venues</a:t>
            </a:r>
            <a:endParaRPr lang="en-US" altLang="ja-JP" dirty="0">
              <a:solidFill>
                <a:srgbClr val="CC0066"/>
              </a:solidFill>
              <a:ea typeface="HGｺﾞｼｯｸM"/>
            </a:endParaRPr>
          </a:p>
        </p:txBody>
      </p:sp>
      <p:sp>
        <p:nvSpPr>
          <p:cNvPr id="4" name="日付プレースホルダー 3">
            <a:extLst>
              <a:ext uri="{FF2B5EF4-FFF2-40B4-BE49-F238E27FC236}">
                <a16:creationId xmlns:a16="http://schemas.microsoft.com/office/drawing/2014/main" id="{5E01D095-99FC-B04E-B97A-B7D971C51210}"/>
              </a:ext>
            </a:extLst>
          </p:cNvPr>
          <p:cNvSpPr>
            <a:spLocks noGrp="1"/>
          </p:cNvSpPr>
          <p:nvPr>
            <p:ph type="dt" sz="half" idx="10"/>
          </p:nvPr>
        </p:nvSpPr>
        <p:spPr/>
        <p:txBody>
          <a:bodyPr/>
          <a:lstStyle/>
          <a:p>
            <a:fld id="{F54D260D-1732-C04A-9411-241B46B54C7A}" type="datetime1">
              <a:rPr lang="en-US" smtClean="0"/>
              <a:t>10/20/24</a:t>
            </a:fld>
            <a:endParaRPr lang="en-US"/>
          </a:p>
        </p:txBody>
      </p:sp>
      <p:sp>
        <p:nvSpPr>
          <p:cNvPr id="5" name="フッター プレースホルダー 4">
            <a:extLst>
              <a:ext uri="{FF2B5EF4-FFF2-40B4-BE49-F238E27FC236}">
                <a16:creationId xmlns:a16="http://schemas.microsoft.com/office/drawing/2014/main" id="{32F6EBCC-9E75-C946-8950-583D84795535}"/>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5E72157A-69D0-E94D-8DC0-03BA8DB66F18}"/>
              </a:ext>
            </a:extLst>
          </p:cNvPr>
          <p:cNvSpPr>
            <a:spLocks noGrp="1"/>
          </p:cNvSpPr>
          <p:nvPr>
            <p:ph type="sldNum" sz="quarter" idx="12"/>
          </p:nvPr>
        </p:nvSpPr>
        <p:spPr/>
        <p:txBody>
          <a:bodyPr/>
          <a:lstStyle/>
          <a:p>
            <a:fld id="{19B12225-5612-419B-A8D5-4B8EEE4C217E}" type="slidenum">
              <a:rPr lang="en-US" smtClean="0"/>
              <a:pPr/>
              <a:t>48</a:t>
            </a:fld>
            <a:endParaRPr lang="en-US"/>
          </a:p>
        </p:txBody>
      </p:sp>
    </p:spTree>
    <p:extLst>
      <p:ext uri="{BB962C8B-B14F-4D97-AF65-F5344CB8AC3E}">
        <p14:creationId xmlns:p14="http://schemas.microsoft.com/office/powerpoint/2010/main" val="40949041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D884E-BF76-E4FD-7CAD-936099A6CC6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3EDBF97-29C7-81CA-4D29-DDC9C42699DC}"/>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AE773DBF-3922-0964-5D36-EDFED867BC4A}"/>
              </a:ext>
            </a:extLst>
          </p:cNvPr>
          <p:cNvPicPr>
            <a:picLocks noChangeAspect="1" noChangeArrowheads="1"/>
          </p:cNvPicPr>
          <p:nvPr/>
        </p:nvPicPr>
        <p:blipFill>
          <a:blip r:embed="rId2" cstate="print"/>
          <a:srcRect/>
          <a:stretch>
            <a:fillRect/>
          </a:stretch>
        </p:blipFill>
        <p:spPr bwMode="auto">
          <a:xfrm>
            <a:off x="7452360" y="5166360"/>
            <a:ext cx="1691640" cy="1691640"/>
          </a:xfrm>
          <a:prstGeom prst="rect">
            <a:avLst/>
          </a:prstGeom>
          <a:noFill/>
        </p:spPr>
      </p:pic>
      <p:sp>
        <p:nvSpPr>
          <p:cNvPr id="10" name="Title 1">
            <a:extLst>
              <a:ext uri="{FF2B5EF4-FFF2-40B4-BE49-F238E27FC236}">
                <a16:creationId xmlns:a16="http://schemas.microsoft.com/office/drawing/2014/main" id="{78A1F990-A6DA-BFAF-EA0D-A90476A30F84}"/>
              </a:ext>
            </a:extLst>
          </p:cNvPr>
          <p:cNvSpPr>
            <a:spLocks noGrp="1"/>
          </p:cNvSpPr>
          <p:nvPr>
            <p:ph type="ctrTitle"/>
          </p:nvPr>
        </p:nvSpPr>
        <p:spPr>
          <a:xfrm>
            <a:off x="685800" y="1447800"/>
            <a:ext cx="8077200" cy="3581400"/>
          </a:xfrm>
        </p:spPr>
        <p:txBody>
          <a:bodyPr anchor="b">
            <a:normAutofit/>
          </a:bodyPr>
          <a:lstStyle/>
          <a:p>
            <a:r>
              <a:rPr lang="en-US" b="1" i="0">
                <a:solidFill>
                  <a:srgbClr val="FFC800"/>
                </a:solidFill>
                <a:effectLst/>
                <a:latin typeface="Corbel" panose="020B0503020204020204" pitchFamily="34" charset="0"/>
              </a:rPr>
              <a:t>Stanford CS224W:</a:t>
            </a:r>
            <a:br>
              <a:rPr lang="en-US" sz="4800"/>
            </a:br>
            <a:r>
              <a:rPr lang="en-US" sz="4800"/>
              <a:t>Design Space of Heterogeneous GNNs</a:t>
            </a:r>
          </a:p>
        </p:txBody>
      </p:sp>
    </p:spTree>
    <p:extLst>
      <p:ext uri="{BB962C8B-B14F-4D97-AF65-F5344CB8AC3E}">
        <p14:creationId xmlns:p14="http://schemas.microsoft.com/office/powerpoint/2010/main" val="11760474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0B716-7552-7165-B363-EFEEE6640474}"/>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8F049D66-ACBA-F2E1-8925-DF2BA7B92F1D}"/>
              </a:ext>
            </a:extLst>
          </p:cNvPr>
          <p:cNvSpPr>
            <a:spLocks noGrp="1"/>
          </p:cNvSpPr>
          <p:nvPr>
            <p:ph type="dt" sz="half" idx="10"/>
          </p:nvPr>
        </p:nvSpPr>
        <p:spPr/>
        <p:txBody>
          <a:bodyPr/>
          <a:lstStyle/>
          <a:p>
            <a:fld id="{FB0C9494-93D6-B84F-9545-643E8D43A430}" type="datetime1">
              <a:rPr lang="en-US" smtClean="0"/>
              <a:t>10/21/24</a:t>
            </a:fld>
            <a:endParaRPr lang="en-US"/>
          </a:p>
        </p:txBody>
      </p:sp>
      <p:sp>
        <p:nvSpPr>
          <p:cNvPr id="5" name="Footer Placeholder 4">
            <a:extLst>
              <a:ext uri="{FF2B5EF4-FFF2-40B4-BE49-F238E27FC236}">
                <a16:creationId xmlns:a16="http://schemas.microsoft.com/office/drawing/2014/main" id="{F63FC8E9-08F3-0E10-4086-6F45624748C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A0EFB2DA-0B39-3D7C-FD78-EDCEF23C368D}"/>
              </a:ext>
            </a:extLst>
          </p:cNvPr>
          <p:cNvSpPr>
            <a:spLocks noGrp="1"/>
          </p:cNvSpPr>
          <p:nvPr>
            <p:ph type="sldNum" sz="quarter" idx="12"/>
          </p:nvPr>
        </p:nvSpPr>
        <p:spPr/>
        <p:txBody>
          <a:bodyPr/>
          <a:lstStyle/>
          <a:p>
            <a:fld id="{19B12225-5612-419B-A8D5-4B8EEE4C217E}" type="slidenum">
              <a:rPr lang="en-US" smtClean="0"/>
              <a:pPr/>
              <a:t>50</a:t>
            </a:fld>
            <a:endParaRPr lang="en-US"/>
          </a:p>
        </p:txBody>
      </p:sp>
      <p:pic>
        <p:nvPicPr>
          <p:cNvPr id="9" name="Picture 8">
            <a:extLst>
              <a:ext uri="{FF2B5EF4-FFF2-40B4-BE49-F238E27FC236}">
                <a16:creationId xmlns:a16="http://schemas.microsoft.com/office/drawing/2014/main" id="{ED8E31F9-46E9-9F55-0832-44AE93B7158F}"/>
              </a:ext>
            </a:extLst>
          </p:cNvPr>
          <p:cNvPicPr>
            <a:picLocks noChangeAspect="1"/>
          </p:cNvPicPr>
          <p:nvPr/>
        </p:nvPicPr>
        <p:blipFill rotWithShape="1">
          <a:blip r:embed="rId2"/>
          <a:srcRect l="4033" b="2082"/>
          <a:stretch/>
        </p:blipFill>
        <p:spPr>
          <a:xfrm>
            <a:off x="3217636" y="2306232"/>
            <a:ext cx="3449644" cy="3973945"/>
          </a:xfrm>
          <a:prstGeom prst="rect">
            <a:avLst/>
          </a:prstGeom>
        </p:spPr>
      </p:pic>
      <p:sp>
        <p:nvSpPr>
          <p:cNvPr id="10" name="TextBox 9">
            <a:extLst>
              <a:ext uri="{FF2B5EF4-FFF2-40B4-BE49-F238E27FC236}">
                <a16:creationId xmlns:a16="http://schemas.microsoft.com/office/drawing/2014/main" id="{AFD4FA5D-4965-471B-CE85-7A3F53DF0A4C}"/>
              </a:ext>
            </a:extLst>
          </p:cNvPr>
          <p:cNvSpPr txBox="1"/>
          <p:nvPr/>
        </p:nvSpPr>
        <p:spPr>
          <a:xfrm>
            <a:off x="5511234" y="3167504"/>
            <a:ext cx="2145716" cy="461665"/>
          </a:xfrm>
          <a:prstGeom prst="rect">
            <a:avLst/>
          </a:prstGeom>
          <a:noFill/>
        </p:spPr>
        <p:txBody>
          <a:bodyPr wrap="none" rtlCol="0">
            <a:spAutoFit/>
          </a:bodyPr>
          <a:lstStyle/>
          <a:p>
            <a:r>
              <a:rPr lang="en-US" sz="2400" b="1">
                <a:solidFill>
                  <a:schemeClr val="tx2"/>
                </a:solidFill>
                <a:latin typeface="Calibri" panose="020F0502020204030204" pitchFamily="34" charset="0"/>
                <a:cs typeface="Calibri" panose="020F0502020204030204" pitchFamily="34" charset="0"/>
              </a:rPr>
              <a:t>(2) Aggregation</a:t>
            </a:r>
          </a:p>
        </p:txBody>
      </p:sp>
      <p:sp>
        <p:nvSpPr>
          <p:cNvPr id="11" name="TextBox 10">
            <a:extLst>
              <a:ext uri="{FF2B5EF4-FFF2-40B4-BE49-F238E27FC236}">
                <a16:creationId xmlns:a16="http://schemas.microsoft.com/office/drawing/2014/main" id="{3A887F5E-CA6F-5D9D-46C8-55FD7946E6E2}"/>
              </a:ext>
            </a:extLst>
          </p:cNvPr>
          <p:cNvSpPr txBox="1"/>
          <p:nvPr/>
        </p:nvSpPr>
        <p:spPr>
          <a:xfrm>
            <a:off x="5507555" y="3831539"/>
            <a:ext cx="1723421" cy="461665"/>
          </a:xfrm>
          <a:prstGeom prst="rect">
            <a:avLst/>
          </a:prstGeom>
          <a:noFill/>
        </p:spPr>
        <p:txBody>
          <a:bodyPr wrap="none" rtlCol="0">
            <a:spAutoFit/>
          </a:bodyPr>
          <a:lstStyle/>
          <a:p>
            <a:r>
              <a:rPr lang="en-US" sz="2400" b="1">
                <a:solidFill>
                  <a:schemeClr val="tx2"/>
                </a:solidFill>
                <a:latin typeface="Calibri" panose="020F0502020204030204" pitchFamily="34" charset="0"/>
                <a:cs typeface="Calibri" panose="020F0502020204030204" pitchFamily="34" charset="0"/>
              </a:rPr>
              <a:t>(1) Message</a:t>
            </a:r>
          </a:p>
        </p:txBody>
      </p:sp>
      <p:sp>
        <p:nvSpPr>
          <p:cNvPr id="13" name="Rectangle 12">
            <a:extLst>
              <a:ext uri="{FF2B5EF4-FFF2-40B4-BE49-F238E27FC236}">
                <a16:creationId xmlns:a16="http://schemas.microsoft.com/office/drawing/2014/main" id="{FAE63395-AAEC-B297-AC11-974FE90AFF3F}"/>
              </a:ext>
            </a:extLst>
          </p:cNvPr>
          <p:cNvSpPr/>
          <p:nvPr/>
        </p:nvSpPr>
        <p:spPr>
          <a:xfrm>
            <a:off x="2079980" y="3042379"/>
            <a:ext cx="5985711" cy="1302052"/>
          </a:xfrm>
          <a:prstGeom prst="rect">
            <a:avLst/>
          </a:prstGeom>
          <a:noFill/>
          <a:ln w="25400" cmpd="sng">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 name="TextBox 13">
            <a:extLst>
              <a:ext uri="{FF2B5EF4-FFF2-40B4-BE49-F238E27FC236}">
                <a16:creationId xmlns:a16="http://schemas.microsoft.com/office/drawing/2014/main" id="{F69230E7-AF55-0723-0541-A1A44C217651}"/>
              </a:ext>
            </a:extLst>
          </p:cNvPr>
          <p:cNvSpPr txBox="1"/>
          <p:nvPr/>
        </p:nvSpPr>
        <p:spPr>
          <a:xfrm>
            <a:off x="2105930" y="3462388"/>
            <a:ext cx="1501245" cy="400110"/>
          </a:xfrm>
          <a:prstGeom prst="rect">
            <a:avLst/>
          </a:prstGeom>
          <a:noFill/>
        </p:spPr>
        <p:txBody>
          <a:bodyPr wrap="none" rtlCol="0">
            <a:spAutoFit/>
          </a:bodyPr>
          <a:lstStyle/>
          <a:p>
            <a:r>
              <a:rPr lang="en-US" sz="2000" b="1" dirty="0">
                <a:solidFill>
                  <a:srgbClr val="C00000"/>
                </a:solidFill>
                <a:latin typeface="Calibri" panose="020F0502020204030204" pitchFamily="34" charset="0"/>
                <a:cs typeface="Calibri" panose="020F0502020204030204" pitchFamily="34" charset="0"/>
              </a:rPr>
              <a:t>GNN Layer 1</a:t>
            </a:r>
          </a:p>
        </p:txBody>
      </p:sp>
      <p:sp>
        <p:nvSpPr>
          <p:cNvPr id="15" name="Rectangle 14">
            <a:extLst>
              <a:ext uri="{FF2B5EF4-FFF2-40B4-BE49-F238E27FC236}">
                <a16:creationId xmlns:a16="http://schemas.microsoft.com/office/drawing/2014/main" id="{6493AA28-6125-55CA-8BFE-0998959D4238}"/>
              </a:ext>
            </a:extLst>
          </p:cNvPr>
          <p:cNvSpPr/>
          <p:nvPr/>
        </p:nvSpPr>
        <p:spPr>
          <a:xfrm>
            <a:off x="2079979" y="4839522"/>
            <a:ext cx="5985711" cy="1095484"/>
          </a:xfrm>
          <a:prstGeom prst="rect">
            <a:avLst/>
          </a:prstGeom>
          <a:noFill/>
          <a:ln w="25400" cmpd="sng">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TextBox 15">
            <a:extLst>
              <a:ext uri="{FF2B5EF4-FFF2-40B4-BE49-F238E27FC236}">
                <a16:creationId xmlns:a16="http://schemas.microsoft.com/office/drawing/2014/main" id="{B604887A-BC91-3072-1F71-AADDA27E4168}"/>
              </a:ext>
            </a:extLst>
          </p:cNvPr>
          <p:cNvSpPr txBox="1"/>
          <p:nvPr/>
        </p:nvSpPr>
        <p:spPr>
          <a:xfrm>
            <a:off x="2105930" y="5224291"/>
            <a:ext cx="1501245" cy="400110"/>
          </a:xfrm>
          <a:prstGeom prst="rect">
            <a:avLst/>
          </a:prstGeom>
          <a:noFill/>
        </p:spPr>
        <p:txBody>
          <a:bodyPr wrap="none" rtlCol="0">
            <a:spAutoFit/>
          </a:bodyPr>
          <a:lstStyle/>
          <a:p>
            <a:r>
              <a:rPr lang="en-US" sz="2000" b="1" dirty="0">
                <a:solidFill>
                  <a:srgbClr val="C00000"/>
                </a:solidFill>
                <a:latin typeface="Calibri" panose="020F0502020204030204" pitchFamily="34" charset="0"/>
                <a:cs typeface="Calibri" panose="020F0502020204030204" pitchFamily="34" charset="0"/>
              </a:rPr>
              <a:t>GNN Layer 2</a:t>
            </a:r>
          </a:p>
        </p:txBody>
      </p:sp>
      <p:sp>
        <p:nvSpPr>
          <p:cNvPr id="18" name="TextBox 17">
            <a:extLst>
              <a:ext uri="{FF2B5EF4-FFF2-40B4-BE49-F238E27FC236}">
                <a16:creationId xmlns:a16="http://schemas.microsoft.com/office/drawing/2014/main" id="{84F81FDE-CD73-DEBD-0D01-F43C5AF5BA9B}"/>
              </a:ext>
            </a:extLst>
          </p:cNvPr>
          <p:cNvSpPr txBox="1"/>
          <p:nvPr/>
        </p:nvSpPr>
        <p:spPr>
          <a:xfrm>
            <a:off x="3432442" y="6311435"/>
            <a:ext cx="3248518" cy="461665"/>
          </a:xfrm>
          <a:prstGeom prst="rect">
            <a:avLst/>
          </a:prstGeom>
          <a:noFill/>
        </p:spPr>
        <p:txBody>
          <a:bodyPr wrap="none" rtlCol="0">
            <a:spAutoFit/>
          </a:bodyPr>
          <a:lstStyle/>
          <a:p>
            <a:r>
              <a:rPr lang="en-US" sz="2400" b="1">
                <a:solidFill>
                  <a:srgbClr val="0070C0"/>
                </a:solidFill>
                <a:latin typeface="Calibri" panose="020F0502020204030204" pitchFamily="34" charset="0"/>
                <a:cs typeface="Calibri" panose="020F0502020204030204" pitchFamily="34" charset="0"/>
              </a:rPr>
              <a:t>(4) Graph augmentation</a:t>
            </a:r>
          </a:p>
        </p:txBody>
      </p:sp>
      <p:sp>
        <p:nvSpPr>
          <p:cNvPr id="19" name="TextBox 18">
            <a:extLst>
              <a:ext uri="{FF2B5EF4-FFF2-40B4-BE49-F238E27FC236}">
                <a16:creationId xmlns:a16="http://schemas.microsoft.com/office/drawing/2014/main" id="{39941E34-5CC6-0DBB-3765-337F7886EB92}"/>
              </a:ext>
            </a:extLst>
          </p:cNvPr>
          <p:cNvSpPr txBox="1"/>
          <p:nvPr/>
        </p:nvSpPr>
        <p:spPr>
          <a:xfrm>
            <a:off x="296985" y="4169899"/>
            <a:ext cx="1929585" cy="830997"/>
          </a:xfrm>
          <a:prstGeom prst="rect">
            <a:avLst/>
          </a:prstGeom>
          <a:noFill/>
        </p:spPr>
        <p:txBody>
          <a:bodyPr wrap="square" rtlCol="0">
            <a:spAutoFit/>
          </a:bodyPr>
          <a:lstStyle/>
          <a:p>
            <a:r>
              <a:rPr lang="en-US" sz="2400" b="1">
                <a:solidFill>
                  <a:srgbClr val="C00000"/>
                </a:solidFill>
                <a:latin typeface="Calibri" panose="020F0502020204030204" pitchFamily="34" charset="0"/>
                <a:cs typeface="Calibri" panose="020F0502020204030204" pitchFamily="34" charset="0"/>
              </a:rPr>
              <a:t>(3) Layer connectivity</a:t>
            </a:r>
          </a:p>
        </p:txBody>
      </p:sp>
      <p:sp>
        <p:nvSpPr>
          <p:cNvPr id="20" name="TextBox 19">
            <a:extLst>
              <a:ext uri="{FF2B5EF4-FFF2-40B4-BE49-F238E27FC236}">
                <a16:creationId xmlns:a16="http://schemas.microsoft.com/office/drawing/2014/main" id="{A5C9B46D-AC1D-111D-FE0B-6B3B643D821F}"/>
              </a:ext>
            </a:extLst>
          </p:cNvPr>
          <p:cNvSpPr txBox="1"/>
          <p:nvPr/>
        </p:nvSpPr>
        <p:spPr>
          <a:xfrm>
            <a:off x="5356419" y="2348799"/>
            <a:ext cx="2942152" cy="461665"/>
          </a:xfrm>
          <a:prstGeom prst="rect">
            <a:avLst/>
          </a:prstGeom>
          <a:noFill/>
        </p:spPr>
        <p:txBody>
          <a:bodyPr wrap="none" rtlCol="0">
            <a:spAutoFit/>
          </a:bodyPr>
          <a:lstStyle/>
          <a:p>
            <a:r>
              <a:rPr lang="en-US" sz="2400" b="1">
                <a:solidFill>
                  <a:schemeClr val="accent2"/>
                </a:solidFill>
                <a:latin typeface="Calibri" panose="020F0502020204030204" pitchFamily="34" charset="0"/>
                <a:cs typeface="Calibri" panose="020F0502020204030204" pitchFamily="34" charset="0"/>
              </a:rPr>
              <a:t>(5) Learning objective</a:t>
            </a:r>
          </a:p>
        </p:txBody>
      </p:sp>
      <p:sp>
        <p:nvSpPr>
          <p:cNvPr id="17" name="Rectangle 16">
            <a:extLst>
              <a:ext uri="{FF2B5EF4-FFF2-40B4-BE49-F238E27FC236}">
                <a16:creationId xmlns:a16="http://schemas.microsoft.com/office/drawing/2014/main" id="{E5977B70-B59B-2D09-79F2-1ABD1E2BEA7B}"/>
              </a:ext>
            </a:extLst>
          </p:cNvPr>
          <p:cNvSpPr/>
          <p:nvPr/>
        </p:nvSpPr>
        <p:spPr>
          <a:xfrm>
            <a:off x="3751650" y="0"/>
            <a:ext cx="5392350" cy="276999"/>
          </a:xfrm>
          <a:prstGeom prst="rect">
            <a:avLst/>
          </a:prstGeom>
        </p:spPr>
        <p:txBody>
          <a:bodyPr wrap="square">
            <a:spAutoFit/>
          </a:bodyPr>
          <a:lstStyle/>
          <a:p>
            <a:r>
              <a:rPr lang="en-US" altLang="zh-CN" sz="1200">
                <a:solidFill>
                  <a:schemeClr val="bg1"/>
                </a:solidFill>
              </a:rPr>
              <a:t>J. You, R. Ying, J. Leskovec. </a:t>
            </a:r>
            <a:r>
              <a:rPr lang="en-US" sz="1200">
                <a:solidFill>
                  <a:schemeClr val="bg1"/>
                </a:solidFill>
                <a:hlinkClick r:id="rId3"/>
              </a:rPr>
              <a:t>Design Space of Graph Neural Networks</a:t>
            </a:r>
            <a:r>
              <a:rPr lang="en-US" sz="1200">
                <a:solidFill>
                  <a:schemeClr val="bg1"/>
                </a:solidFill>
              </a:rPr>
              <a:t>, NeurIPS 2020</a:t>
            </a:r>
          </a:p>
        </p:txBody>
      </p:sp>
      <p:sp>
        <p:nvSpPr>
          <p:cNvPr id="22" name="Title 1">
            <a:extLst>
              <a:ext uri="{FF2B5EF4-FFF2-40B4-BE49-F238E27FC236}">
                <a16:creationId xmlns:a16="http://schemas.microsoft.com/office/drawing/2014/main" id="{54414C4D-3980-57C6-DDD6-104BF48BFE71}"/>
              </a:ext>
            </a:extLst>
          </p:cNvPr>
          <p:cNvSpPr>
            <a:spLocks noGrp="1"/>
          </p:cNvSpPr>
          <p:nvPr>
            <p:ph type="title"/>
          </p:nvPr>
        </p:nvSpPr>
        <p:spPr>
          <a:xfrm>
            <a:off x="457200" y="76200"/>
            <a:ext cx="8229600" cy="987552"/>
          </a:xfrm>
        </p:spPr>
        <p:txBody>
          <a:bodyPr>
            <a:normAutofit/>
          </a:bodyPr>
          <a:lstStyle/>
          <a:p>
            <a:r>
              <a:rPr lang="en-US"/>
              <a:t>Recap: GNN Framework</a:t>
            </a:r>
          </a:p>
        </p:txBody>
      </p:sp>
      <p:sp>
        <p:nvSpPr>
          <p:cNvPr id="3" name="Content Placeholder 2">
            <a:extLst>
              <a:ext uri="{FF2B5EF4-FFF2-40B4-BE49-F238E27FC236}">
                <a16:creationId xmlns:a16="http://schemas.microsoft.com/office/drawing/2014/main" id="{D27FABA6-3C41-2AAE-489F-098CC6FD9095}"/>
              </a:ext>
            </a:extLst>
          </p:cNvPr>
          <p:cNvSpPr>
            <a:spLocks noGrp="1"/>
          </p:cNvSpPr>
          <p:nvPr>
            <p:ph idx="1"/>
          </p:nvPr>
        </p:nvSpPr>
        <p:spPr>
          <a:xfrm>
            <a:off x="457200" y="1139952"/>
            <a:ext cx="8229600" cy="5257801"/>
          </a:xfrm>
        </p:spPr>
        <p:txBody>
          <a:bodyPr/>
          <a:lstStyle/>
          <a:p>
            <a:pPr marL="118872" indent="0">
              <a:buNone/>
            </a:pPr>
            <a:r>
              <a:rPr lang="en-US" b="1" dirty="0"/>
              <a:t>How do we extend the general GNN design space to </a:t>
            </a:r>
            <a:r>
              <a:rPr lang="en-US" b="1" dirty="0" err="1"/>
              <a:t>heterogneous</a:t>
            </a:r>
            <a:r>
              <a:rPr lang="en-US" b="1" dirty="0"/>
              <a:t> graphs?</a:t>
            </a:r>
          </a:p>
        </p:txBody>
      </p:sp>
    </p:spTree>
    <p:extLst>
      <p:ext uri="{BB962C8B-B14F-4D97-AF65-F5344CB8AC3E}">
        <p14:creationId xmlns:p14="http://schemas.microsoft.com/office/powerpoint/2010/main" val="30579987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E152F-A4ED-F1EA-CFA7-DA59CA3166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849F88-1496-9B7A-6DC1-C09625B1F94D}"/>
              </a:ext>
            </a:extLst>
          </p:cNvPr>
          <p:cNvSpPr>
            <a:spLocks noGrp="1"/>
          </p:cNvSpPr>
          <p:nvPr>
            <p:ph type="title"/>
          </p:nvPr>
        </p:nvSpPr>
        <p:spPr/>
        <p:txBody>
          <a:bodyPr/>
          <a:lstStyle/>
          <a:p>
            <a:r>
              <a:rPr lang="en-US"/>
              <a:t>Recap: Message Computation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13FC65A-AE40-6E03-D887-2AEFD13847B8}"/>
                  </a:ext>
                </a:extLst>
              </p:cNvPr>
              <p:cNvSpPr>
                <a:spLocks noGrp="1"/>
              </p:cNvSpPr>
              <p:nvPr>
                <p:ph idx="1"/>
              </p:nvPr>
            </p:nvSpPr>
            <p:spPr/>
            <p:txBody>
              <a:bodyPr/>
              <a:lstStyle/>
              <a:p>
                <a:r>
                  <a:rPr lang="en-US" b="1">
                    <a:solidFill>
                      <a:schemeClr val="accent2"/>
                    </a:solidFill>
                  </a:rPr>
                  <a:t>(1) Message computation</a:t>
                </a:r>
              </a:p>
              <a:p>
                <a:pPr lvl="1"/>
                <a:r>
                  <a:rPr lang="en-US" b="1"/>
                  <a:t>Message function</a:t>
                </a:r>
                <a:r>
                  <a:rPr lang="en-US"/>
                  <a:t>: </a:t>
                </a:r>
              </a:p>
              <a:p>
                <a:pPr lvl="2"/>
                <a:r>
                  <a:rPr lang="en-US" b="1"/>
                  <a:t>Intuition: </a:t>
                </a:r>
                <a:r>
                  <a:rPr lang="en-US"/>
                  <a:t>Each node will create a message, which will be sent to other nodes later</a:t>
                </a:r>
              </a:p>
              <a:p>
                <a:pPr lvl="2"/>
                <a:r>
                  <a:rPr lang="en-US" b="1"/>
                  <a:t>Example: </a:t>
                </a:r>
                <a:r>
                  <a:rPr lang="en-US"/>
                  <a:t>A Linear layer </a:t>
                </a:r>
                <a14:m>
                  <m:oMath xmlns:m="http://schemas.openxmlformats.org/officeDocument/2006/math">
                    <m:sSubSup>
                      <m:sSubSupPr>
                        <m:ctrlPr>
                          <a:rPr lang="en-US" i="1">
                            <a:latin typeface="Cambria Math" panose="02040503050406030204" pitchFamily="18" charset="0"/>
                          </a:rPr>
                        </m:ctrlPr>
                      </m:sSubSupPr>
                      <m:e>
                        <m:r>
                          <a:rPr lang="en-US" b="1" i="0">
                            <a:latin typeface="Cambria Math" panose="02040503050406030204" pitchFamily="18" charset="0"/>
                          </a:rPr>
                          <m:t>𝐦</m:t>
                        </m:r>
                      </m:e>
                      <m:sub>
                        <m:r>
                          <a:rPr lang="en-US" i="1">
                            <a:latin typeface="Cambria Math" panose="02040503050406030204" pitchFamily="18" charset="0"/>
                          </a:rPr>
                          <m:t>𝑢</m:t>
                        </m:r>
                      </m:sub>
                      <m:sup>
                        <m:r>
                          <a:rPr lang="en-US" i="1">
                            <a:latin typeface="Cambria Math" panose="02040503050406030204" pitchFamily="18" charset="0"/>
                          </a:rPr>
                          <m:t>(</m:t>
                        </m:r>
                        <m:r>
                          <a:rPr lang="en-US" b="0" i="1" smtClean="0">
                            <a:latin typeface="Cambria Math" panose="02040503050406030204" pitchFamily="18" charset="0"/>
                          </a:rPr>
                          <m:t>𝑙</m:t>
                        </m:r>
                        <m:r>
                          <a:rPr lang="en-US" i="1">
                            <a:latin typeface="Cambria Math" panose="02040503050406030204" pitchFamily="18" charset="0"/>
                          </a:rPr>
                          <m:t>)</m:t>
                        </m:r>
                      </m:sup>
                    </m:sSubSup>
                    <m:r>
                      <a:rPr lang="en-US" i="1">
                        <a:latin typeface="Cambria Math" panose="02040503050406030204" pitchFamily="18" charset="0"/>
                      </a:rPr>
                      <m:t>=</m:t>
                    </m:r>
                    <m:sSup>
                      <m:sSupPr>
                        <m:ctrlPr>
                          <a:rPr lang="en-US" i="1">
                            <a:latin typeface="Cambria Math" panose="02040503050406030204" pitchFamily="18" charset="0"/>
                          </a:rPr>
                        </m:ctrlPr>
                      </m:sSupPr>
                      <m:e>
                        <m:r>
                          <a:rPr lang="en-US" b="1" i="0">
                            <a:latin typeface="Cambria Math" panose="02040503050406030204" pitchFamily="18" charset="0"/>
                          </a:rPr>
                          <m:t>𝐖</m:t>
                        </m:r>
                      </m:e>
                      <m:sup>
                        <m:d>
                          <m:dPr>
                            <m:ctrlPr>
                              <a:rPr lang="en-US" i="1">
                                <a:latin typeface="Cambria Math" panose="02040503050406030204" pitchFamily="18" charset="0"/>
                              </a:rPr>
                            </m:ctrlPr>
                          </m:dPr>
                          <m:e>
                            <m:r>
                              <a:rPr lang="en-US" b="0" i="1" smtClean="0">
                                <a:latin typeface="Cambria Math" panose="02040503050406030204" pitchFamily="18" charset="0"/>
                              </a:rPr>
                              <m:t>𝑙</m:t>
                            </m:r>
                          </m:e>
                        </m:d>
                      </m:sup>
                    </m:sSup>
                    <m:sSubSup>
                      <m:sSubSupPr>
                        <m:ctrlPr>
                          <a:rPr lang="en-US" i="1">
                            <a:latin typeface="Cambria Math" panose="02040503050406030204" pitchFamily="18" charset="0"/>
                          </a:rPr>
                        </m:ctrlPr>
                      </m:sSubSupPr>
                      <m:e>
                        <m:r>
                          <a:rPr lang="en-US" b="1" i="0">
                            <a:latin typeface="Cambria Math" panose="02040503050406030204" pitchFamily="18" charset="0"/>
                          </a:rPr>
                          <m:t>𝐡</m:t>
                        </m:r>
                      </m:e>
                      <m:sub>
                        <m:r>
                          <a:rPr lang="en-US" i="1">
                            <a:latin typeface="Cambria Math" panose="02040503050406030204" pitchFamily="18" charset="0"/>
                          </a:rPr>
                          <m:t>𝑢</m:t>
                        </m:r>
                      </m:sub>
                      <m:sup>
                        <m:d>
                          <m:dPr>
                            <m:ctrlPr>
                              <a:rPr lang="en-US" i="1">
                                <a:latin typeface="Cambria Math" panose="02040503050406030204" pitchFamily="18" charset="0"/>
                              </a:rPr>
                            </m:ctrlPr>
                          </m:dPr>
                          <m:e>
                            <m:r>
                              <a:rPr lang="en-US" b="0" i="1" smtClean="0">
                                <a:latin typeface="Cambria Math" panose="02040503050406030204" pitchFamily="18" charset="0"/>
                              </a:rPr>
                              <m:t>𝑙</m:t>
                            </m:r>
                            <m:r>
                              <a:rPr lang="en-US" i="1">
                                <a:latin typeface="Cambria Math" panose="02040503050406030204" pitchFamily="18" charset="0"/>
                              </a:rPr>
                              <m:t>−1</m:t>
                            </m:r>
                          </m:e>
                        </m:d>
                      </m:sup>
                    </m:sSubSup>
                  </m:oMath>
                </a14:m>
                <a:endParaRPr lang="en-US"/>
              </a:p>
              <a:p>
                <a:pPr lvl="1"/>
                <a:endParaRPr lang="en-US"/>
              </a:p>
              <a:p>
                <a:pPr lvl="1"/>
                <a:endParaRPr lang="en-US"/>
              </a:p>
            </p:txBody>
          </p:sp>
        </mc:Choice>
        <mc:Fallback xmlns="">
          <p:sp>
            <p:nvSpPr>
              <p:cNvPr id="3" name="Content Placeholder 2">
                <a:extLst>
                  <a:ext uri="{FF2B5EF4-FFF2-40B4-BE49-F238E27FC236}">
                    <a16:creationId xmlns:a16="http://schemas.microsoft.com/office/drawing/2014/main" id="{1C850698-3B53-9048-92D9-4D9AC2BE0455}"/>
                  </a:ext>
                </a:extLst>
              </p:cNvPr>
              <p:cNvSpPr>
                <a:spLocks noGrp="1" noRot="1" noChangeAspect="1" noMove="1" noResize="1" noEditPoints="1" noAdjustHandles="1" noChangeArrowheads="1" noChangeShapeType="1" noTextEdit="1"/>
              </p:cNvSpPr>
              <p:nvPr>
                <p:ph idx="1"/>
              </p:nvPr>
            </p:nvSpPr>
            <p:spPr>
              <a:blipFill>
                <a:blip r:embed="rId2"/>
                <a:stretch>
                  <a:fillRect l="-296" t="-696" r="-667"/>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43CB1E12-6D37-3B36-DA2B-C6788CA8DD92}"/>
              </a:ext>
            </a:extLst>
          </p:cNvPr>
          <p:cNvSpPr>
            <a:spLocks noGrp="1"/>
          </p:cNvSpPr>
          <p:nvPr>
            <p:ph type="dt" sz="half" idx="10"/>
          </p:nvPr>
        </p:nvSpPr>
        <p:spPr/>
        <p:txBody>
          <a:bodyPr/>
          <a:lstStyle/>
          <a:p>
            <a:fld id="{2D564A6A-4CEE-844C-8A4A-72FA94881C9C}" type="datetime1">
              <a:rPr lang="en-US" smtClean="0"/>
              <a:t>10/21/24</a:t>
            </a:fld>
            <a:endParaRPr lang="en-US"/>
          </a:p>
        </p:txBody>
      </p:sp>
      <p:sp>
        <p:nvSpPr>
          <p:cNvPr id="5" name="Footer Placeholder 4">
            <a:extLst>
              <a:ext uri="{FF2B5EF4-FFF2-40B4-BE49-F238E27FC236}">
                <a16:creationId xmlns:a16="http://schemas.microsoft.com/office/drawing/2014/main" id="{6CFA573B-1814-9813-BD57-A40D0E46E142}"/>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8ABBA2C9-A9AB-B50F-C86B-4C3AE00FB77B}"/>
              </a:ext>
            </a:extLst>
          </p:cNvPr>
          <p:cNvSpPr>
            <a:spLocks noGrp="1"/>
          </p:cNvSpPr>
          <p:nvPr>
            <p:ph type="sldNum" sz="quarter" idx="12"/>
          </p:nvPr>
        </p:nvSpPr>
        <p:spPr/>
        <p:txBody>
          <a:bodyPr/>
          <a:lstStyle/>
          <a:p>
            <a:fld id="{19B12225-5612-419B-A8D5-4B8EEE4C217E}" type="slidenum">
              <a:rPr lang="en-US" smtClean="0"/>
              <a:pPr/>
              <a:t>51</a:t>
            </a:fld>
            <a:endParaRPr lang="en-US"/>
          </a:p>
        </p:txBody>
      </p:sp>
      <p:grpSp>
        <p:nvGrpSpPr>
          <p:cNvPr id="18" name="Group 17">
            <a:extLst>
              <a:ext uri="{FF2B5EF4-FFF2-40B4-BE49-F238E27FC236}">
                <a16:creationId xmlns:a16="http://schemas.microsoft.com/office/drawing/2014/main" id="{C3BC626C-D82B-A7D5-60CC-3A530601F705}"/>
              </a:ext>
            </a:extLst>
          </p:cNvPr>
          <p:cNvGrpSpPr/>
          <p:nvPr/>
        </p:nvGrpSpPr>
        <p:grpSpPr>
          <a:xfrm>
            <a:off x="4483673" y="4321811"/>
            <a:ext cx="2008993" cy="2373702"/>
            <a:chOff x="-219" y="3702337"/>
            <a:chExt cx="2008993" cy="2373702"/>
          </a:xfrm>
        </p:grpSpPr>
        <p:pic>
          <p:nvPicPr>
            <p:cNvPr id="16" name="Picture 15">
              <a:extLst>
                <a:ext uri="{FF2B5EF4-FFF2-40B4-BE49-F238E27FC236}">
                  <a16:creationId xmlns:a16="http://schemas.microsoft.com/office/drawing/2014/main" id="{2B705D8A-E29A-149F-3E93-67EDD7EA2301}"/>
                </a:ext>
              </a:extLst>
            </p:cNvPr>
            <p:cNvPicPr>
              <a:picLocks noChangeAspect="1"/>
            </p:cNvPicPr>
            <p:nvPr/>
          </p:nvPicPr>
          <p:blipFill rotWithShape="1">
            <a:blip r:embed="rId3"/>
            <a:srcRect l="28683" r="25573" b="36584"/>
            <a:stretch/>
          </p:blipFill>
          <p:spPr>
            <a:xfrm>
              <a:off x="300058" y="3702337"/>
              <a:ext cx="1368520" cy="2142054"/>
            </a:xfrm>
            <a:prstGeom prst="rect">
              <a:avLst/>
            </a:prstGeom>
          </p:spPr>
        </p:pic>
        <p:sp>
          <p:nvSpPr>
            <p:cNvPr id="7" name="Rectangle 6">
              <a:extLst>
                <a:ext uri="{FF2B5EF4-FFF2-40B4-BE49-F238E27FC236}">
                  <a16:creationId xmlns:a16="http://schemas.microsoft.com/office/drawing/2014/main" id="{B0B1F74D-6687-6304-F4E9-157BE218F500}"/>
                </a:ext>
              </a:extLst>
            </p:cNvPr>
            <p:cNvSpPr/>
            <p:nvPr/>
          </p:nvSpPr>
          <p:spPr>
            <a:xfrm>
              <a:off x="-219" y="5681352"/>
              <a:ext cx="451184" cy="3501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DB7B2EF-01A7-6F32-DA78-EDFC803E738F}"/>
                </a:ext>
              </a:extLst>
            </p:cNvPr>
            <p:cNvSpPr/>
            <p:nvPr/>
          </p:nvSpPr>
          <p:spPr>
            <a:xfrm>
              <a:off x="1557590" y="5725897"/>
              <a:ext cx="451184" cy="3501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TextBox 28">
            <a:extLst>
              <a:ext uri="{FF2B5EF4-FFF2-40B4-BE49-F238E27FC236}">
                <a16:creationId xmlns:a16="http://schemas.microsoft.com/office/drawing/2014/main" id="{DB1121EC-9356-4BAC-74B8-F1ECD7399848}"/>
              </a:ext>
            </a:extLst>
          </p:cNvPr>
          <p:cNvSpPr txBox="1"/>
          <p:nvPr/>
        </p:nvSpPr>
        <p:spPr>
          <a:xfrm>
            <a:off x="6007673" y="4993758"/>
            <a:ext cx="1820242" cy="400110"/>
          </a:xfrm>
          <a:prstGeom prst="rect">
            <a:avLst/>
          </a:prstGeom>
          <a:noFill/>
        </p:spPr>
        <p:txBody>
          <a:bodyPr wrap="none" rtlCol="0">
            <a:spAutoFit/>
          </a:bodyPr>
          <a:lstStyle/>
          <a:p>
            <a:r>
              <a:rPr lang="en-US" sz="2000" b="1">
                <a:solidFill>
                  <a:schemeClr val="tx2"/>
                </a:solidFill>
                <a:latin typeface="Calibri" panose="020F0502020204030204" pitchFamily="34" charset="0"/>
                <a:cs typeface="Calibri" panose="020F0502020204030204" pitchFamily="34" charset="0"/>
              </a:rPr>
              <a:t>(2) Aggregation</a:t>
            </a:r>
          </a:p>
        </p:txBody>
      </p:sp>
      <p:sp>
        <p:nvSpPr>
          <p:cNvPr id="30" name="TextBox 29">
            <a:extLst>
              <a:ext uri="{FF2B5EF4-FFF2-40B4-BE49-F238E27FC236}">
                <a16:creationId xmlns:a16="http://schemas.microsoft.com/office/drawing/2014/main" id="{CBAC190A-C3E5-9309-9C16-8616816DE215}"/>
              </a:ext>
            </a:extLst>
          </p:cNvPr>
          <p:cNvSpPr txBox="1"/>
          <p:nvPr/>
        </p:nvSpPr>
        <p:spPr>
          <a:xfrm>
            <a:off x="6007673" y="5626936"/>
            <a:ext cx="1467518" cy="400110"/>
          </a:xfrm>
          <a:prstGeom prst="rect">
            <a:avLst/>
          </a:prstGeom>
          <a:noFill/>
        </p:spPr>
        <p:txBody>
          <a:bodyPr wrap="none" rtlCol="0">
            <a:spAutoFit/>
          </a:bodyPr>
          <a:lstStyle/>
          <a:p>
            <a:r>
              <a:rPr lang="en-US" sz="2000" b="1">
                <a:solidFill>
                  <a:srgbClr val="C00000"/>
                </a:solidFill>
                <a:latin typeface="Calibri" panose="020F0502020204030204" pitchFamily="34" charset="0"/>
                <a:cs typeface="Calibri" panose="020F0502020204030204" pitchFamily="34" charset="0"/>
              </a:rPr>
              <a:t>(1) Message</a:t>
            </a:r>
          </a:p>
        </p:txBody>
      </p:sp>
      <p:sp>
        <p:nvSpPr>
          <p:cNvPr id="33" name="Rectangle 32">
            <a:extLst>
              <a:ext uri="{FF2B5EF4-FFF2-40B4-BE49-F238E27FC236}">
                <a16:creationId xmlns:a16="http://schemas.microsoft.com/office/drawing/2014/main" id="{9BDA55EA-01BA-9007-4C35-854D4B5E6925}"/>
              </a:ext>
            </a:extLst>
          </p:cNvPr>
          <p:cNvSpPr/>
          <p:nvPr/>
        </p:nvSpPr>
        <p:spPr>
          <a:xfrm>
            <a:off x="4934857" y="5674432"/>
            <a:ext cx="1072816" cy="352613"/>
          </a:xfrm>
          <a:prstGeom prst="rect">
            <a:avLst/>
          </a:prstGeom>
          <a:noFill/>
          <a:ln w="25400" cmpd="sng">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9742C2F0-3660-8509-DCF3-45EA6CB7D53C}"/>
                  </a:ext>
                </a:extLst>
              </p:cNvPr>
              <p:cNvSpPr txBox="1"/>
              <p:nvPr/>
            </p:nvSpPr>
            <p:spPr>
              <a:xfrm>
                <a:off x="4483673" y="4443301"/>
                <a:ext cx="832279" cy="338554"/>
              </a:xfrm>
              <a:prstGeom prst="rect">
                <a:avLst/>
              </a:prstGeom>
              <a:noFill/>
            </p:spPr>
            <p:txBody>
              <a:bodyPr wrap="none" rtlCol="0">
                <a:spAutoFit/>
              </a:bodyPr>
              <a:lstStyle/>
              <a:p>
                <a:r>
                  <a:rPr lang="en-US" sz="1600" b="1"/>
                  <a:t>Node </a:t>
                </a:r>
                <a14:m>
                  <m:oMath xmlns:m="http://schemas.openxmlformats.org/officeDocument/2006/math">
                    <m:r>
                      <a:rPr lang="en-US" sz="1600" b="1" i="1" smtClean="0">
                        <a:latin typeface="Cambria Math" panose="02040503050406030204" pitchFamily="18" charset="0"/>
                      </a:rPr>
                      <m:t>𝒗</m:t>
                    </m:r>
                  </m:oMath>
                </a14:m>
                <a:endParaRPr lang="en-US" sz="1600" b="1"/>
              </a:p>
            </p:txBody>
          </p:sp>
        </mc:Choice>
        <mc:Fallback xmlns="">
          <p:sp>
            <p:nvSpPr>
              <p:cNvPr id="39" name="TextBox 38">
                <a:extLst>
                  <a:ext uri="{FF2B5EF4-FFF2-40B4-BE49-F238E27FC236}">
                    <a16:creationId xmlns:a16="http://schemas.microsoft.com/office/drawing/2014/main" id="{D22BAF5F-88AC-AD4F-930C-F90C41F0A1EC}"/>
                  </a:ext>
                </a:extLst>
              </p:cNvPr>
              <p:cNvSpPr txBox="1">
                <a:spLocks noRot="1" noChangeAspect="1" noMove="1" noResize="1" noEditPoints="1" noAdjustHandles="1" noChangeArrowheads="1" noChangeShapeType="1" noTextEdit="1"/>
              </p:cNvSpPr>
              <p:nvPr/>
            </p:nvSpPr>
            <p:spPr>
              <a:xfrm>
                <a:off x="4483673" y="4443301"/>
                <a:ext cx="832279" cy="338554"/>
              </a:xfrm>
              <a:prstGeom prst="rect">
                <a:avLst/>
              </a:prstGeom>
              <a:blipFill>
                <a:blip r:embed="rId4"/>
                <a:stretch>
                  <a:fillRect l="-4412" t="-5455" b="-2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A47ADBDD-597C-D4EB-DB94-AFEA397B9019}"/>
                  </a:ext>
                </a:extLst>
              </p:cNvPr>
              <p:cNvSpPr txBox="1"/>
              <p:nvPr/>
            </p:nvSpPr>
            <p:spPr>
              <a:xfrm>
                <a:off x="4621011" y="1815636"/>
                <a:ext cx="3549498" cy="6448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800" i="1" smtClean="0">
                              <a:latin typeface="Cambria Math" panose="02040503050406030204" pitchFamily="18" charset="0"/>
                            </a:rPr>
                          </m:ctrlPr>
                        </m:sSubSupPr>
                        <m:e>
                          <m:r>
                            <a:rPr lang="en-US" sz="2800" b="1" i="0">
                              <a:latin typeface="Cambria Math" panose="02040503050406030204" pitchFamily="18" charset="0"/>
                            </a:rPr>
                            <m:t>𝐦</m:t>
                          </m:r>
                        </m:e>
                        <m:sub>
                          <m:r>
                            <a:rPr lang="en-US" sz="2800" b="0" i="1" smtClean="0">
                              <a:latin typeface="Cambria Math" panose="02040503050406030204" pitchFamily="18" charset="0"/>
                            </a:rPr>
                            <m:t>𝑢</m:t>
                          </m:r>
                        </m:sub>
                        <m:sup>
                          <m:r>
                            <a:rPr lang="en-US" sz="2800" i="1">
                              <a:latin typeface="Cambria Math" panose="02040503050406030204" pitchFamily="18" charset="0"/>
                            </a:rPr>
                            <m:t>(</m:t>
                          </m:r>
                          <m:r>
                            <a:rPr lang="en-US" sz="2800" i="1">
                              <a:latin typeface="Cambria Math" panose="02040503050406030204" pitchFamily="18" charset="0"/>
                            </a:rPr>
                            <m:t>𝑙</m:t>
                          </m:r>
                          <m:r>
                            <a:rPr lang="en-US" sz="2800" i="1">
                              <a:latin typeface="Cambria Math" panose="02040503050406030204" pitchFamily="18" charset="0"/>
                            </a:rPr>
                            <m:t>)</m:t>
                          </m:r>
                        </m:sup>
                      </m:sSubSup>
                      <m:r>
                        <a:rPr lang="en-US" sz="2800" b="0" i="1" smtClean="0">
                          <a:latin typeface="Cambria Math" panose="02040503050406030204" pitchFamily="18" charset="0"/>
                        </a:rPr>
                        <m:t>=</m:t>
                      </m:r>
                      <m:sSup>
                        <m:sSupPr>
                          <m:ctrlPr>
                            <a:rPr lang="en-US" sz="2800" b="0" i="1" smtClean="0">
                              <a:latin typeface="Cambria Math" panose="02040503050406030204" pitchFamily="18" charset="0"/>
                            </a:rPr>
                          </m:ctrlPr>
                        </m:sSupPr>
                        <m:e>
                          <m:r>
                            <m:rPr>
                              <m:sty m:val="p"/>
                            </m:rPr>
                            <a:rPr lang="en-US" sz="2800" b="0" i="0" smtClean="0">
                              <a:latin typeface="Cambria Math" panose="02040503050406030204" pitchFamily="18" charset="0"/>
                            </a:rPr>
                            <m:t>MSG</m:t>
                          </m:r>
                        </m:e>
                        <m:sup>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𝑙</m:t>
                              </m:r>
                            </m:e>
                          </m:d>
                        </m:sup>
                      </m:sSup>
                      <m:d>
                        <m:dPr>
                          <m:ctrlPr>
                            <a:rPr lang="en-US" sz="2800" b="0" i="1" smtClean="0">
                              <a:latin typeface="Cambria Math" panose="02040503050406030204" pitchFamily="18" charset="0"/>
                            </a:rPr>
                          </m:ctrlPr>
                        </m:dPr>
                        <m:e>
                          <m:sSubSup>
                            <m:sSubSupPr>
                              <m:ctrlPr>
                                <a:rPr lang="en-US" sz="2800" i="1">
                                  <a:latin typeface="Cambria Math" panose="02040503050406030204" pitchFamily="18" charset="0"/>
                                </a:rPr>
                              </m:ctrlPr>
                            </m:sSubSupPr>
                            <m:e>
                              <m:r>
                                <a:rPr lang="en-US" sz="2800" b="1">
                                  <a:latin typeface="Cambria Math" panose="02040503050406030204" pitchFamily="18" charset="0"/>
                                </a:rPr>
                                <m:t>𝐡</m:t>
                              </m:r>
                            </m:e>
                            <m:sub>
                              <m:r>
                                <a:rPr lang="en-US" sz="2800" b="0" i="1" smtClean="0">
                                  <a:latin typeface="Cambria Math" panose="02040503050406030204" pitchFamily="18" charset="0"/>
                                </a:rPr>
                                <m:t>𝑢</m:t>
                              </m:r>
                            </m:sub>
                            <m:sup>
                              <m:d>
                                <m:dPr>
                                  <m:ctrlPr>
                                    <a:rPr lang="en-US" sz="2800" i="1">
                                      <a:latin typeface="Cambria Math" panose="02040503050406030204" pitchFamily="18" charset="0"/>
                                    </a:rPr>
                                  </m:ctrlPr>
                                </m:dPr>
                                <m:e>
                                  <m:r>
                                    <a:rPr lang="en-US" sz="2800" i="1">
                                      <a:latin typeface="Cambria Math" panose="02040503050406030204" pitchFamily="18" charset="0"/>
                                    </a:rPr>
                                    <m:t>𝑙</m:t>
                                  </m:r>
                                  <m:r>
                                    <a:rPr lang="en-US" sz="2800" i="1">
                                      <a:latin typeface="Cambria Math" panose="02040503050406030204" pitchFamily="18" charset="0"/>
                                    </a:rPr>
                                    <m:t>−1</m:t>
                                  </m:r>
                                </m:e>
                              </m:d>
                            </m:sup>
                          </m:sSubSup>
                        </m:e>
                      </m:d>
                    </m:oMath>
                  </m:oMathPara>
                </a14:m>
                <a:endParaRPr lang="en-US" sz="2800"/>
              </a:p>
            </p:txBody>
          </p:sp>
        </mc:Choice>
        <mc:Fallback xmlns="">
          <p:sp>
            <p:nvSpPr>
              <p:cNvPr id="8" name="TextBox 7">
                <a:extLst>
                  <a:ext uri="{FF2B5EF4-FFF2-40B4-BE49-F238E27FC236}">
                    <a16:creationId xmlns:a16="http://schemas.microsoft.com/office/drawing/2014/main" id="{3E67CC37-9CC4-6040-8B8D-BE8EF74B20C7}"/>
                  </a:ext>
                </a:extLst>
              </p:cNvPr>
              <p:cNvSpPr txBox="1">
                <a:spLocks noRot="1" noChangeAspect="1" noMove="1" noResize="1" noEditPoints="1" noAdjustHandles="1" noChangeArrowheads="1" noChangeShapeType="1" noTextEdit="1"/>
              </p:cNvSpPr>
              <p:nvPr/>
            </p:nvSpPr>
            <p:spPr>
              <a:xfrm>
                <a:off x="4621011" y="1815636"/>
                <a:ext cx="3549498" cy="644857"/>
              </a:xfrm>
              <a:prstGeom prst="rect">
                <a:avLst/>
              </a:prstGeom>
              <a:blipFill>
                <a:blip r:embed="rId5"/>
                <a:stretch>
                  <a:fillRect/>
                </a:stretch>
              </a:blipFill>
            </p:spPr>
            <p:txBody>
              <a:bodyPr/>
              <a:lstStyle/>
              <a:p>
                <a:r>
                  <a:rPr lang="en-US">
                    <a:noFill/>
                  </a:rPr>
                  <a:t> </a:t>
                </a:r>
              </a:p>
            </p:txBody>
          </p:sp>
        </mc:Fallback>
      </mc:AlternateContent>
      <p:pic>
        <p:nvPicPr>
          <p:cNvPr id="23" name="Picture 22">
            <a:extLst>
              <a:ext uri="{FF2B5EF4-FFF2-40B4-BE49-F238E27FC236}">
                <a16:creationId xmlns:a16="http://schemas.microsoft.com/office/drawing/2014/main" id="{1238AB13-0E5F-5BD5-5023-73ACBE0A4A05}"/>
              </a:ext>
            </a:extLst>
          </p:cNvPr>
          <p:cNvPicPr>
            <a:picLocks noChangeAspect="1"/>
          </p:cNvPicPr>
          <p:nvPr/>
        </p:nvPicPr>
        <p:blipFill rotWithShape="1">
          <a:blip r:embed="rId6">
            <a:extLst>
              <a:ext uri="{28A0092B-C50C-407E-A947-70E740481C1C}">
                <a14:useLocalDpi xmlns:a14="http://schemas.microsoft.com/office/drawing/2010/main" val="0"/>
              </a:ext>
            </a:extLst>
          </a:blip>
          <a:srcRect r="63931"/>
          <a:stretch/>
        </p:blipFill>
        <p:spPr>
          <a:xfrm>
            <a:off x="1706352" y="4397751"/>
            <a:ext cx="1951640" cy="2155450"/>
          </a:xfrm>
          <a:prstGeom prst="rect">
            <a:avLst/>
          </a:prstGeom>
        </p:spPr>
      </p:pic>
    </p:spTree>
    <p:extLst>
      <p:ext uri="{BB962C8B-B14F-4D97-AF65-F5344CB8AC3E}">
        <p14:creationId xmlns:p14="http://schemas.microsoft.com/office/powerpoint/2010/main" val="11866889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B2CEB-7931-D584-81CB-7489A68AFB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B9432E-6434-3639-A2C6-E34355BBAC33}"/>
              </a:ext>
            </a:extLst>
          </p:cNvPr>
          <p:cNvSpPr>
            <a:spLocks noGrp="1"/>
          </p:cNvSpPr>
          <p:nvPr>
            <p:ph type="title"/>
          </p:nvPr>
        </p:nvSpPr>
        <p:spPr/>
        <p:txBody>
          <a:bodyPr/>
          <a:lstStyle/>
          <a:p>
            <a:r>
              <a:rPr lang="en-US"/>
              <a:t>Heterogeneous Message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8650E55-2FA8-DB35-C97B-C625E37E5761}"/>
                  </a:ext>
                </a:extLst>
              </p:cNvPr>
              <p:cNvSpPr>
                <a:spLocks noGrp="1"/>
              </p:cNvSpPr>
              <p:nvPr>
                <p:ph idx="1"/>
              </p:nvPr>
            </p:nvSpPr>
            <p:spPr>
              <a:xfrm>
                <a:off x="457199" y="1295400"/>
                <a:ext cx="8325059" cy="5486400"/>
              </a:xfrm>
            </p:spPr>
            <p:txBody>
              <a:bodyPr>
                <a:normAutofit fontScale="92500"/>
              </a:bodyPr>
              <a:lstStyle/>
              <a:p>
                <a:r>
                  <a:rPr lang="en-US" b="1">
                    <a:solidFill>
                      <a:schemeClr val="accent2"/>
                    </a:solidFill>
                  </a:rPr>
                  <a:t>(1) </a:t>
                </a:r>
                <a:r>
                  <a:rPr lang="en-US" b="1">
                    <a:solidFill>
                      <a:srgbClr val="C00000"/>
                    </a:solidFill>
                  </a:rPr>
                  <a:t>Heterogeneous</a:t>
                </a:r>
                <a:r>
                  <a:rPr lang="en-US" b="1">
                    <a:solidFill>
                      <a:schemeClr val="accent2"/>
                    </a:solidFill>
                  </a:rPr>
                  <a:t> message computation</a:t>
                </a:r>
              </a:p>
              <a:p>
                <a:pPr lvl="1"/>
                <a:r>
                  <a:rPr lang="en-US" b="1"/>
                  <a:t>Message function</a:t>
                </a:r>
                <a:r>
                  <a:rPr lang="en-US"/>
                  <a:t>: </a:t>
                </a:r>
              </a:p>
              <a:p>
                <a:pPr lvl="2"/>
                <a:r>
                  <a:rPr lang="en-US" sz="2800" b="1"/>
                  <a:t>Observation: </a:t>
                </a:r>
                <a:r>
                  <a:rPr lang="en-US" sz="2800"/>
                  <a:t>A node could </a:t>
                </a:r>
                <a:r>
                  <a:rPr lang="en-US" sz="2800">
                    <a:solidFill>
                      <a:srgbClr val="C00000"/>
                    </a:solidFill>
                  </a:rPr>
                  <a:t>receive multiple types of messages. </a:t>
                </a:r>
                <a:r>
                  <a:rPr lang="en-US" sz="2800" b="1"/>
                  <a:t>Num of message type = Num of relation type</a:t>
                </a:r>
              </a:p>
              <a:p>
                <a:pPr lvl="2"/>
                <a:r>
                  <a:rPr lang="en-US" sz="2800" b="1"/>
                  <a:t>Idea: </a:t>
                </a:r>
                <a:r>
                  <a:rPr lang="en-US" sz="2800"/>
                  <a:t>Create a different message function for each relation type</a:t>
                </a:r>
              </a:p>
              <a:p>
                <a:pPr lvl="3"/>
                <a14:m>
                  <m:oMath xmlns:m="http://schemas.openxmlformats.org/officeDocument/2006/math">
                    <m:sSubSup>
                      <m:sSubSupPr>
                        <m:ctrlPr>
                          <a:rPr lang="en-US" sz="2800" i="1" smtClean="0">
                            <a:latin typeface="Cambria Math" panose="02040503050406030204" pitchFamily="18" charset="0"/>
                          </a:rPr>
                        </m:ctrlPr>
                      </m:sSubSupPr>
                      <m:e>
                        <m:r>
                          <a:rPr lang="en-US" sz="2800" b="1" i="0">
                            <a:latin typeface="Cambria Math" panose="02040503050406030204" pitchFamily="18" charset="0"/>
                          </a:rPr>
                          <m:t>𝐦</m:t>
                        </m:r>
                      </m:e>
                      <m:sub>
                        <m:r>
                          <a:rPr lang="en-US" sz="2800" b="0" i="1" smtClean="0">
                            <a:latin typeface="Cambria Math" panose="02040503050406030204" pitchFamily="18" charset="0"/>
                          </a:rPr>
                          <m:t>𝑢</m:t>
                        </m:r>
                      </m:sub>
                      <m:sup>
                        <m:r>
                          <a:rPr lang="en-US" sz="2800" i="1">
                            <a:latin typeface="Cambria Math" panose="02040503050406030204" pitchFamily="18" charset="0"/>
                          </a:rPr>
                          <m:t>(</m:t>
                        </m:r>
                        <m:r>
                          <a:rPr lang="en-US" sz="2800" i="1">
                            <a:latin typeface="Cambria Math" panose="02040503050406030204" pitchFamily="18" charset="0"/>
                          </a:rPr>
                          <m:t>𝑙</m:t>
                        </m:r>
                        <m:r>
                          <a:rPr lang="en-US" sz="2800" i="1">
                            <a:latin typeface="Cambria Math" panose="02040503050406030204" pitchFamily="18" charset="0"/>
                          </a:rPr>
                          <m:t>)</m:t>
                        </m:r>
                      </m:sup>
                    </m:sSubSup>
                    <m:r>
                      <a:rPr lang="en-US" sz="2800" b="0" i="1" smtClean="0">
                        <a:latin typeface="Cambria Math" panose="02040503050406030204" pitchFamily="18" charset="0"/>
                      </a:rPr>
                      <m:t>=</m:t>
                    </m:r>
                    <m:sSubSup>
                      <m:sSubSupPr>
                        <m:ctrlPr>
                          <a:rPr lang="en-US" sz="2800" b="0" i="1" smtClean="0">
                            <a:latin typeface="Cambria Math" panose="02040503050406030204" pitchFamily="18" charset="0"/>
                          </a:rPr>
                        </m:ctrlPr>
                      </m:sSubSupPr>
                      <m:e>
                        <m:r>
                          <m:rPr>
                            <m:sty m:val="p"/>
                          </m:rPr>
                          <a:rPr lang="en-US" sz="2800" b="0" i="0" smtClean="0">
                            <a:latin typeface="Cambria Math" panose="02040503050406030204" pitchFamily="18" charset="0"/>
                          </a:rPr>
                          <m:t>MSG</m:t>
                        </m:r>
                      </m:e>
                      <m:sub>
                        <m:r>
                          <a:rPr lang="en-US" sz="2800" b="0" i="1" smtClean="0">
                            <a:latin typeface="Cambria Math" panose="02040503050406030204" pitchFamily="18" charset="0"/>
                          </a:rPr>
                          <m:t>𝑟</m:t>
                        </m:r>
                      </m:sub>
                      <m:sup>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𝑙</m:t>
                            </m:r>
                          </m:e>
                        </m:d>
                      </m:sup>
                    </m:sSubSup>
                    <m:d>
                      <m:dPr>
                        <m:ctrlPr>
                          <a:rPr lang="en-US" sz="2800" b="0" i="1" smtClean="0">
                            <a:latin typeface="Cambria Math" panose="02040503050406030204" pitchFamily="18" charset="0"/>
                          </a:rPr>
                        </m:ctrlPr>
                      </m:dPr>
                      <m:e>
                        <m:sSubSup>
                          <m:sSubSupPr>
                            <m:ctrlPr>
                              <a:rPr lang="en-US" sz="2800" i="1">
                                <a:latin typeface="Cambria Math" panose="02040503050406030204" pitchFamily="18" charset="0"/>
                              </a:rPr>
                            </m:ctrlPr>
                          </m:sSubSupPr>
                          <m:e>
                            <m:r>
                              <a:rPr lang="en-US" sz="2800" b="1">
                                <a:latin typeface="Cambria Math" panose="02040503050406030204" pitchFamily="18" charset="0"/>
                              </a:rPr>
                              <m:t>𝐡</m:t>
                            </m:r>
                          </m:e>
                          <m:sub>
                            <m:r>
                              <a:rPr lang="en-US" sz="2800" b="0" i="1" smtClean="0">
                                <a:latin typeface="Cambria Math" panose="02040503050406030204" pitchFamily="18" charset="0"/>
                              </a:rPr>
                              <m:t>𝑢</m:t>
                            </m:r>
                          </m:sub>
                          <m:sup>
                            <m:d>
                              <m:dPr>
                                <m:ctrlPr>
                                  <a:rPr lang="en-US" sz="2800" i="1">
                                    <a:latin typeface="Cambria Math" panose="02040503050406030204" pitchFamily="18" charset="0"/>
                                  </a:rPr>
                                </m:ctrlPr>
                              </m:dPr>
                              <m:e>
                                <m:r>
                                  <a:rPr lang="en-US" sz="2800" i="1">
                                    <a:latin typeface="Cambria Math" panose="02040503050406030204" pitchFamily="18" charset="0"/>
                                  </a:rPr>
                                  <m:t>𝑙</m:t>
                                </m:r>
                                <m:r>
                                  <a:rPr lang="en-US" sz="2800" i="1">
                                    <a:latin typeface="Cambria Math" panose="02040503050406030204" pitchFamily="18" charset="0"/>
                                  </a:rPr>
                                  <m:t>−1</m:t>
                                </m:r>
                              </m:e>
                            </m:d>
                          </m:sup>
                        </m:sSubSup>
                      </m:e>
                    </m:d>
                  </m:oMath>
                </a14:m>
                <a:r>
                  <a:rPr lang="en-US" sz="2800"/>
                  <a:t>, </a:t>
                </a:r>
                <a14:m>
                  <m:oMath xmlns:m="http://schemas.openxmlformats.org/officeDocument/2006/math">
                    <m:r>
                      <a:rPr lang="en-US" sz="2800" b="0" i="1" smtClean="0">
                        <a:latin typeface="Cambria Math" panose="02040503050406030204" pitchFamily="18" charset="0"/>
                      </a:rPr>
                      <m:t>𝑟</m:t>
                    </m:r>
                    <m:r>
                      <a:rPr lang="en-US" sz="2800" b="0" i="1" smtClean="0">
                        <a:latin typeface="Cambria Math" panose="02040503050406030204" pitchFamily="18" charset="0"/>
                      </a:rPr>
                      <m:t>=(</m:t>
                    </m:r>
                    <m:r>
                      <a:rPr lang="en-US" sz="2800" b="0" i="1" smtClean="0">
                        <a:latin typeface="Cambria Math" panose="02040503050406030204" pitchFamily="18" charset="0"/>
                      </a:rPr>
                      <m:t>𝑢</m:t>
                    </m:r>
                    <m:r>
                      <a:rPr lang="en-US" sz="2800" b="0" i="1" smtClean="0">
                        <a:latin typeface="Cambria Math" panose="02040503050406030204" pitchFamily="18" charset="0"/>
                      </a:rPr>
                      <m:t>, </m:t>
                    </m:r>
                    <m:r>
                      <a:rPr lang="en-US" sz="2800" b="0" i="1" smtClean="0">
                        <a:latin typeface="Cambria Math" panose="02040503050406030204" pitchFamily="18" charset="0"/>
                      </a:rPr>
                      <m:t>𝑒</m:t>
                    </m:r>
                    <m:r>
                      <a:rPr lang="en-US" sz="2800" b="0" i="1" smtClean="0">
                        <a:latin typeface="Cambria Math" panose="02040503050406030204" pitchFamily="18" charset="0"/>
                      </a:rPr>
                      <m:t>,</m:t>
                    </m:r>
                    <m:r>
                      <a:rPr lang="en-US" sz="2800" b="0" i="1" smtClean="0">
                        <a:latin typeface="Cambria Math" panose="02040503050406030204" pitchFamily="18" charset="0"/>
                      </a:rPr>
                      <m:t>𝑣</m:t>
                    </m:r>
                    <m:r>
                      <a:rPr lang="en-US" sz="2800" b="0" i="1" smtClean="0">
                        <a:latin typeface="Cambria Math" panose="02040503050406030204" pitchFamily="18" charset="0"/>
                      </a:rPr>
                      <m:t>)</m:t>
                    </m:r>
                  </m:oMath>
                </a14:m>
                <a:r>
                  <a:rPr lang="en-US" sz="2800"/>
                  <a:t> is the relation type between node </a:t>
                </a:r>
                <a14:m>
                  <m:oMath xmlns:m="http://schemas.openxmlformats.org/officeDocument/2006/math">
                    <m:r>
                      <a:rPr lang="en-US" sz="2800" b="0" i="1" smtClean="0">
                        <a:latin typeface="Cambria Math" panose="02040503050406030204" pitchFamily="18" charset="0"/>
                      </a:rPr>
                      <m:t>𝑢</m:t>
                    </m:r>
                  </m:oMath>
                </a14:m>
                <a:r>
                  <a:rPr lang="en-US" sz="2800"/>
                  <a:t> that sends the message, edge type </a:t>
                </a:r>
                <a14:m>
                  <m:oMath xmlns:m="http://schemas.openxmlformats.org/officeDocument/2006/math">
                    <m:r>
                      <a:rPr lang="en-US" sz="2800" b="0" i="1" smtClean="0">
                        <a:latin typeface="Cambria Math" panose="02040503050406030204" pitchFamily="18" charset="0"/>
                      </a:rPr>
                      <m:t>𝑒</m:t>
                    </m:r>
                  </m:oMath>
                </a14:m>
                <a:r>
                  <a:rPr lang="en-US" sz="2800"/>
                  <a:t> , and node </a:t>
                </a:r>
                <a14:m>
                  <m:oMath xmlns:m="http://schemas.openxmlformats.org/officeDocument/2006/math">
                    <m:r>
                      <a:rPr lang="en-US" sz="2800" b="0" i="1" smtClean="0">
                        <a:latin typeface="Cambria Math" panose="02040503050406030204" pitchFamily="18" charset="0"/>
                      </a:rPr>
                      <m:t>𝑣</m:t>
                    </m:r>
                  </m:oMath>
                </a14:m>
                <a:r>
                  <a:rPr lang="en-US" sz="2800"/>
                  <a:t> that receive the message</a:t>
                </a:r>
                <a:endParaRPr lang="en-US" sz="2400"/>
              </a:p>
              <a:p>
                <a:pPr lvl="2"/>
                <a:r>
                  <a:rPr lang="en-US" sz="2800" b="1"/>
                  <a:t>Example: </a:t>
                </a:r>
                <a:r>
                  <a:rPr lang="en-US" sz="2800"/>
                  <a:t>A Linear layer </a:t>
                </a:r>
                <a14:m>
                  <m:oMath xmlns:m="http://schemas.openxmlformats.org/officeDocument/2006/math">
                    <m:sSubSup>
                      <m:sSubSupPr>
                        <m:ctrlPr>
                          <a:rPr lang="en-US" sz="2800" i="1">
                            <a:latin typeface="Cambria Math" panose="02040503050406030204" pitchFamily="18" charset="0"/>
                          </a:rPr>
                        </m:ctrlPr>
                      </m:sSubSupPr>
                      <m:e>
                        <m:r>
                          <a:rPr lang="en-US" sz="2800" b="1" i="0">
                            <a:latin typeface="Cambria Math" panose="02040503050406030204" pitchFamily="18" charset="0"/>
                          </a:rPr>
                          <m:t>𝐦</m:t>
                        </m:r>
                      </m:e>
                      <m:sub>
                        <m:r>
                          <a:rPr lang="en-US" sz="2800" i="1">
                            <a:latin typeface="Cambria Math" panose="02040503050406030204" pitchFamily="18" charset="0"/>
                          </a:rPr>
                          <m:t>𝑢</m:t>
                        </m:r>
                      </m:sub>
                      <m:sup>
                        <m:r>
                          <a:rPr lang="en-US" sz="2800" i="1">
                            <a:latin typeface="Cambria Math" panose="02040503050406030204" pitchFamily="18" charset="0"/>
                          </a:rPr>
                          <m:t>(</m:t>
                        </m:r>
                        <m:r>
                          <a:rPr lang="en-US" sz="2800" b="0" i="1" smtClean="0">
                            <a:latin typeface="Cambria Math" panose="02040503050406030204" pitchFamily="18" charset="0"/>
                          </a:rPr>
                          <m:t>𝑙</m:t>
                        </m:r>
                        <m:r>
                          <a:rPr lang="en-US" sz="2800" i="1">
                            <a:latin typeface="Cambria Math" panose="02040503050406030204" pitchFamily="18" charset="0"/>
                          </a:rPr>
                          <m:t>)</m:t>
                        </m:r>
                      </m:sup>
                    </m:sSubSup>
                    <m:r>
                      <a:rPr lang="en-US" sz="2800" i="1">
                        <a:latin typeface="Cambria Math" panose="02040503050406030204" pitchFamily="18" charset="0"/>
                      </a:rPr>
                      <m:t>=</m:t>
                    </m:r>
                    <m:sSubSup>
                      <m:sSubSupPr>
                        <m:ctrlPr>
                          <a:rPr lang="en-US" sz="2800" b="0" i="1" smtClean="0">
                            <a:latin typeface="Cambria Math" panose="02040503050406030204" pitchFamily="18" charset="0"/>
                          </a:rPr>
                        </m:ctrlPr>
                      </m:sSubSupPr>
                      <m:e>
                        <m:r>
                          <a:rPr lang="en-US" sz="2800" b="1" i="0">
                            <a:latin typeface="Cambria Math" panose="02040503050406030204" pitchFamily="18" charset="0"/>
                          </a:rPr>
                          <m:t>𝐖</m:t>
                        </m:r>
                      </m:e>
                      <m:sub>
                        <m:r>
                          <a:rPr lang="en-US" sz="2800" b="0" i="1" smtClean="0">
                            <a:latin typeface="Cambria Math" panose="02040503050406030204" pitchFamily="18" charset="0"/>
                          </a:rPr>
                          <m:t>𝑟</m:t>
                        </m:r>
                      </m:sub>
                      <m:sup>
                        <m:d>
                          <m:dPr>
                            <m:ctrlPr>
                              <a:rPr lang="en-US" sz="2800" i="1">
                                <a:latin typeface="Cambria Math" panose="02040503050406030204" pitchFamily="18" charset="0"/>
                              </a:rPr>
                            </m:ctrlPr>
                          </m:dPr>
                          <m:e>
                            <m:r>
                              <a:rPr lang="en-US" sz="2800" b="0" i="1" smtClean="0">
                                <a:latin typeface="Cambria Math" panose="02040503050406030204" pitchFamily="18" charset="0"/>
                              </a:rPr>
                              <m:t>𝑙</m:t>
                            </m:r>
                          </m:e>
                        </m:d>
                      </m:sup>
                    </m:sSubSup>
                    <m:sSubSup>
                      <m:sSubSupPr>
                        <m:ctrlPr>
                          <a:rPr lang="en-US" sz="2800" i="1">
                            <a:latin typeface="Cambria Math" panose="02040503050406030204" pitchFamily="18" charset="0"/>
                          </a:rPr>
                        </m:ctrlPr>
                      </m:sSubSupPr>
                      <m:e>
                        <m:r>
                          <a:rPr lang="en-US" sz="2800" b="1" i="0">
                            <a:latin typeface="Cambria Math" panose="02040503050406030204" pitchFamily="18" charset="0"/>
                          </a:rPr>
                          <m:t>𝐡</m:t>
                        </m:r>
                      </m:e>
                      <m:sub>
                        <m:r>
                          <a:rPr lang="en-US" sz="2800" i="1">
                            <a:latin typeface="Cambria Math" panose="02040503050406030204" pitchFamily="18" charset="0"/>
                          </a:rPr>
                          <m:t>𝑢</m:t>
                        </m:r>
                      </m:sub>
                      <m:sup>
                        <m:d>
                          <m:dPr>
                            <m:ctrlPr>
                              <a:rPr lang="en-US" sz="2800" i="1">
                                <a:latin typeface="Cambria Math" panose="02040503050406030204" pitchFamily="18" charset="0"/>
                              </a:rPr>
                            </m:ctrlPr>
                          </m:dPr>
                          <m:e>
                            <m:r>
                              <a:rPr lang="en-US" sz="2800" b="0" i="1" smtClean="0">
                                <a:latin typeface="Cambria Math" panose="02040503050406030204" pitchFamily="18" charset="0"/>
                              </a:rPr>
                              <m:t>𝑙</m:t>
                            </m:r>
                            <m:r>
                              <a:rPr lang="en-US" sz="2800" i="1">
                                <a:latin typeface="Cambria Math" panose="02040503050406030204" pitchFamily="18" charset="0"/>
                              </a:rPr>
                              <m:t>−1</m:t>
                            </m:r>
                          </m:e>
                        </m:d>
                      </m:sup>
                    </m:sSubSup>
                  </m:oMath>
                </a14:m>
                <a:endParaRPr lang="en-US"/>
              </a:p>
              <a:p>
                <a:pPr lvl="1"/>
                <a:endParaRPr lang="en-US"/>
              </a:p>
              <a:p>
                <a:pPr lvl="1"/>
                <a:endParaRPr lang="en-US"/>
              </a:p>
            </p:txBody>
          </p:sp>
        </mc:Choice>
        <mc:Fallback xmlns="">
          <p:sp>
            <p:nvSpPr>
              <p:cNvPr id="3" name="Content Placeholder 2">
                <a:extLst>
                  <a:ext uri="{FF2B5EF4-FFF2-40B4-BE49-F238E27FC236}">
                    <a16:creationId xmlns:a16="http://schemas.microsoft.com/office/drawing/2014/main" id="{1C850698-3B53-9048-92D9-4D9AC2BE0455}"/>
                  </a:ext>
                </a:extLst>
              </p:cNvPr>
              <p:cNvSpPr>
                <a:spLocks noGrp="1" noRot="1" noChangeAspect="1" noMove="1" noResize="1" noEditPoints="1" noAdjustHandles="1" noChangeArrowheads="1" noChangeShapeType="1" noTextEdit="1"/>
              </p:cNvSpPr>
              <p:nvPr>
                <p:ph idx="1"/>
              </p:nvPr>
            </p:nvSpPr>
            <p:spPr>
              <a:xfrm>
                <a:off x="457199" y="1295400"/>
                <a:ext cx="8325059" cy="5486400"/>
              </a:xfrm>
              <a:blipFill>
                <a:blip r:embed="rId2"/>
                <a:stretch>
                  <a:fillRect l="-220" t="-556" r="-1830"/>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42A0D3E7-A40F-C5A6-BB31-0933B41A84C3}"/>
              </a:ext>
            </a:extLst>
          </p:cNvPr>
          <p:cNvSpPr>
            <a:spLocks noGrp="1"/>
          </p:cNvSpPr>
          <p:nvPr>
            <p:ph type="dt" sz="half" idx="10"/>
          </p:nvPr>
        </p:nvSpPr>
        <p:spPr/>
        <p:txBody>
          <a:bodyPr/>
          <a:lstStyle/>
          <a:p>
            <a:fld id="{2D564A6A-4CEE-844C-8A4A-72FA94881C9C}" type="datetime1">
              <a:rPr lang="en-US" smtClean="0"/>
              <a:t>10/21/24</a:t>
            </a:fld>
            <a:endParaRPr lang="en-US"/>
          </a:p>
        </p:txBody>
      </p:sp>
      <p:sp>
        <p:nvSpPr>
          <p:cNvPr id="5" name="Footer Placeholder 4">
            <a:extLst>
              <a:ext uri="{FF2B5EF4-FFF2-40B4-BE49-F238E27FC236}">
                <a16:creationId xmlns:a16="http://schemas.microsoft.com/office/drawing/2014/main" id="{185CA159-784A-3FF1-603F-13E796CEAB5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4EBA627-84AC-3565-59B8-3D81DE0C3343}"/>
              </a:ext>
            </a:extLst>
          </p:cNvPr>
          <p:cNvSpPr>
            <a:spLocks noGrp="1"/>
          </p:cNvSpPr>
          <p:nvPr>
            <p:ph type="sldNum" sz="quarter" idx="12"/>
          </p:nvPr>
        </p:nvSpPr>
        <p:spPr/>
        <p:txBody>
          <a:bodyPr/>
          <a:lstStyle/>
          <a:p>
            <a:fld id="{19B12225-5612-419B-A8D5-4B8EEE4C217E}" type="slidenum">
              <a:rPr lang="en-US" smtClean="0"/>
              <a:pPr/>
              <a:t>52</a:t>
            </a:fld>
            <a:endParaRPr lang="en-US"/>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DF9E474-5D77-0006-4B56-DC94BC0E7853}"/>
                  </a:ext>
                </a:extLst>
              </p:cNvPr>
              <p:cNvSpPr txBox="1"/>
              <p:nvPr/>
            </p:nvSpPr>
            <p:spPr>
              <a:xfrm>
                <a:off x="4621011" y="1815636"/>
                <a:ext cx="3538982" cy="6448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800" i="1" smtClean="0">
                              <a:latin typeface="Cambria Math" panose="02040503050406030204" pitchFamily="18" charset="0"/>
                            </a:rPr>
                          </m:ctrlPr>
                        </m:sSubSupPr>
                        <m:e>
                          <m:r>
                            <a:rPr lang="en-US" sz="2800" b="1" i="0">
                              <a:latin typeface="Cambria Math" panose="02040503050406030204" pitchFamily="18" charset="0"/>
                            </a:rPr>
                            <m:t>𝐦</m:t>
                          </m:r>
                        </m:e>
                        <m:sub>
                          <m:r>
                            <a:rPr lang="en-US" sz="2800" b="0" i="1" smtClean="0">
                              <a:latin typeface="Cambria Math" panose="02040503050406030204" pitchFamily="18" charset="0"/>
                            </a:rPr>
                            <m:t>𝑢</m:t>
                          </m:r>
                        </m:sub>
                        <m:sup>
                          <m:r>
                            <a:rPr lang="en-US" sz="2800" i="1">
                              <a:latin typeface="Cambria Math" panose="02040503050406030204" pitchFamily="18" charset="0"/>
                            </a:rPr>
                            <m:t>(</m:t>
                          </m:r>
                          <m:r>
                            <a:rPr lang="en-US" sz="2800" i="1">
                              <a:latin typeface="Cambria Math" panose="02040503050406030204" pitchFamily="18" charset="0"/>
                            </a:rPr>
                            <m:t>𝑙</m:t>
                          </m:r>
                          <m:r>
                            <a:rPr lang="en-US" sz="2800" i="1">
                              <a:latin typeface="Cambria Math" panose="02040503050406030204" pitchFamily="18" charset="0"/>
                            </a:rPr>
                            <m:t>)</m:t>
                          </m:r>
                        </m:sup>
                      </m:sSubSup>
                      <m:r>
                        <a:rPr lang="en-US" sz="2800" b="0" i="1" smtClean="0">
                          <a:latin typeface="Cambria Math" panose="02040503050406030204" pitchFamily="18" charset="0"/>
                        </a:rPr>
                        <m:t>=</m:t>
                      </m:r>
                      <m:sSubSup>
                        <m:sSubSupPr>
                          <m:ctrlPr>
                            <a:rPr lang="en-US" sz="2800" b="0" i="1" smtClean="0">
                              <a:latin typeface="Cambria Math" panose="02040503050406030204" pitchFamily="18" charset="0"/>
                            </a:rPr>
                          </m:ctrlPr>
                        </m:sSubSupPr>
                        <m:e>
                          <m:r>
                            <m:rPr>
                              <m:sty m:val="p"/>
                            </m:rPr>
                            <a:rPr lang="en-US" sz="2800" b="0" i="0" smtClean="0">
                              <a:latin typeface="Cambria Math" panose="02040503050406030204" pitchFamily="18" charset="0"/>
                            </a:rPr>
                            <m:t>MSG</m:t>
                          </m:r>
                        </m:e>
                        <m:sub>
                          <m:r>
                            <a:rPr lang="en-US" sz="2800" b="0" i="1" smtClean="0">
                              <a:solidFill>
                                <a:srgbClr val="C00000"/>
                              </a:solidFill>
                              <a:latin typeface="Cambria Math" panose="02040503050406030204" pitchFamily="18" charset="0"/>
                            </a:rPr>
                            <m:t>𝑟</m:t>
                          </m:r>
                        </m:sub>
                        <m:sup>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𝑙</m:t>
                              </m:r>
                            </m:e>
                          </m:d>
                        </m:sup>
                      </m:sSubSup>
                      <m:d>
                        <m:dPr>
                          <m:ctrlPr>
                            <a:rPr lang="en-US" sz="2800" b="0" i="1" smtClean="0">
                              <a:latin typeface="Cambria Math" panose="02040503050406030204" pitchFamily="18" charset="0"/>
                            </a:rPr>
                          </m:ctrlPr>
                        </m:dPr>
                        <m:e>
                          <m:sSubSup>
                            <m:sSubSupPr>
                              <m:ctrlPr>
                                <a:rPr lang="en-US" sz="2800" i="1">
                                  <a:latin typeface="Cambria Math" panose="02040503050406030204" pitchFamily="18" charset="0"/>
                                </a:rPr>
                              </m:ctrlPr>
                            </m:sSubSupPr>
                            <m:e>
                              <m:r>
                                <a:rPr lang="en-US" sz="2800" b="1">
                                  <a:latin typeface="Cambria Math" panose="02040503050406030204" pitchFamily="18" charset="0"/>
                                </a:rPr>
                                <m:t>𝐡</m:t>
                              </m:r>
                            </m:e>
                            <m:sub>
                              <m:r>
                                <a:rPr lang="en-US" sz="2800" b="0" i="1" smtClean="0">
                                  <a:latin typeface="Cambria Math" panose="02040503050406030204" pitchFamily="18" charset="0"/>
                                </a:rPr>
                                <m:t>𝑢</m:t>
                              </m:r>
                            </m:sub>
                            <m:sup>
                              <m:d>
                                <m:dPr>
                                  <m:ctrlPr>
                                    <a:rPr lang="en-US" sz="2800" i="1">
                                      <a:latin typeface="Cambria Math" panose="02040503050406030204" pitchFamily="18" charset="0"/>
                                    </a:rPr>
                                  </m:ctrlPr>
                                </m:dPr>
                                <m:e>
                                  <m:r>
                                    <a:rPr lang="en-US" sz="2800" i="1">
                                      <a:latin typeface="Cambria Math" panose="02040503050406030204" pitchFamily="18" charset="0"/>
                                    </a:rPr>
                                    <m:t>𝑙</m:t>
                                  </m:r>
                                  <m:r>
                                    <a:rPr lang="en-US" sz="2800" i="1">
                                      <a:latin typeface="Cambria Math" panose="02040503050406030204" pitchFamily="18" charset="0"/>
                                    </a:rPr>
                                    <m:t>−1</m:t>
                                  </m:r>
                                </m:e>
                              </m:d>
                            </m:sup>
                          </m:sSubSup>
                        </m:e>
                      </m:d>
                    </m:oMath>
                  </m:oMathPara>
                </a14:m>
                <a:endParaRPr lang="en-US" sz="2800"/>
              </a:p>
            </p:txBody>
          </p:sp>
        </mc:Choice>
        <mc:Fallback xmlns="">
          <p:sp>
            <p:nvSpPr>
              <p:cNvPr id="8" name="TextBox 7">
                <a:extLst>
                  <a:ext uri="{FF2B5EF4-FFF2-40B4-BE49-F238E27FC236}">
                    <a16:creationId xmlns:a16="http://schemas.microsoft.com/office/drawing/2014/main" id="{3E67CC37-9CC4-6040-8B8D-BE8EF74B20C7}"/>
                  </a:ext>
                </a:extLst>
              </p:cNvPr>
              <p:cNvSpPr txBox="1">
                <a:spLocks noRot="1" noChangeAspect="1" noMove="1" noResize="1" noEditPoints="1" noAdjustHandles="1" noChangeArrowheads="1" noChangeShapeType="1" noTextEdit="1"/>
              </p:cNvSpPr>
              <p:nvPr/>
            </p:nvSpPr>
            <p:spPr>
              <a:xfrm>
                <a:off x="4621011" y="1815636"/>
                <a:ext cx="3538982" cy="644857"/>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0528018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67D10-384F-EF43-7803-E1D4D9C2C736}"/>
            </a:ext>
          </a:extLst>
        </p:cNvPr>
        <p:cNvGrpSpPr/>
        <p:nvPr/>
      </p:nvGrpSpPr>
      <p:grpSpPr>
        <a:xfrm>
          <a:off x="0" y="0"/>
          <a:ext cx="0" cy="0"/>
          <a:chOff x="0" y="0"/>
          <a:chExt cx="0" cy="0"/>
        </a:xfrm>
      </p:grpSpPr>
      <p:grpSp>
        <p:nvGrpSpPr>
          <p:cNvPr id="18" name="Group 17">
            <a:extLst>
              <a:ext uri="{FF2B5EF4-FFF2-40B4-BE49-F238E27FC236}">
                <a16:creationId xmlns:a16="http://schemas.microsoft.com/office/drawing/2014/main" id="{3B940246-5791-402E-D58D-E5E27F33648B}"/>
              </a:ext>
            </a:extLst>
          </p:cNvPr>
          <p:cNvGrpSpPr/>
          <p:nvPr/>
        </p:nvGrpSpPr>
        <p:grpSpPr>
          <a:xfrm>
            <a:off x="4565423" y="4500192"/>
            <a:ext cx="2008993" cy="2373702"/>
            <a:chOff x="-219" y="3702337"/>
            <a:chExt cx="2008993" cy="2373702"/>
          </a:xfrm>
        </p:grpSpPr>
        <p:pic>
          <p:nvPicPr>
            <p:cNvPr id="16" name="Picture 15">
              <a:extLst>
                <a:ext uri="{FF2B5EF4-FFF2-40B4-BE49-F238E27FC236}">
                  <a16:creationId xmlns:a16="http://schemas.microsoft.com/office/drawing/2014/main" id="{9F373302-E1B8-CA74-1128-8C858D86443E}"/>
                </a:ext>
              </a:extLst>
            </p:cNvPr>
            <p:cNvPicPr>
              <a:picLocks noChangeAspect="1"/>
            </p:cNvPicPr>
            <p:nvPr/>
          </p:nvPicPr>
          <p:blipFill rotWithShape="1">
            <a:blip r:embed="rId3"/>
            <a:srcRect l="28683" r="25573" b="36584"/>
            <a:stretch/>
          </p:blipFill>
          <p:spPr>
            <a:xfrm>
              <a:off x="300058" y="3702337"/>
              <a:ext cx="1368520" cy="2142054"/>
            </a:xfrm>
            <a:prstGeom prst="rect">
              <a:avLst/>
            </a:prstGeom>
          </p:spPr>
        </p:pic>
        <p:sp>
          <p:nvSpPr>
            <p:cNvPr id="7" name="Rectangle 6">
              <a:extLst>
                <a:ext uri="{FF2B5EF4-FFF2-40B4-BE49-F238E27FC236}">
                  <a16:creationId xmlns:a16="http://schemas.microsoft.com/office/drawing/2014/main" id="{A5732B49-FCD4-2292-9873-E28401B5107D}"/>
                </a:ext>
              </a:extLst>
            </p:cNvPr>
            <p:cNvSpPr/>
            <p:nvPr/>
          </p:nvSpPr>
          <p:spPr>
            <a:xfrm>
              <a:off x="-219" y="5681352"/>
              <a:ext cx="451184" cy="3501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B33F568-8958-A8B6-05EE-A586E16B03D5}"/>
                </a:ext>
              </a:extLst>
            </p:cNvPr>
            <p:cNvSpPr/>
            <p:nvPr/>
          </p:nvSpPr>
          <p:spPr>
            <a:xfrm>
              <a:off x="1557590" y="5725897"/>
              <a:ext cx="451184" cy="3501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9AD630C-E397-EF98-35AA-00B1832D7260}"/>
                  </a:ext>
                </a:extLst>
              </p:cNvPr>
              <p:cNvSpPr>
                <a:spLocks noGrp="1"/>
              </p:cNvSpPr>
              <p:nvPr>
                <p:ph idx="1"/>
              </p:nvPr>
            </p:nvSpPr>
            <p:spPr>
              <a:xfrm>
                <a:off x="457200" y="1295401"/>
                <a:ext cx="8229600" cy="3214778"/>
              </a:xfrm>
            </p:spPr>
            <p:txBody>
              <a:bodyPr/>
              <a:lstStyle/>
              <a:p>
                <a:r>
                  <a:rPr lang="en-US" b="1">
                    <a:solidFill>
                      <a:schemeClr val="accent2"/>
                    </a:solidFill>
                  </a:rPr>
                  <a:t>(2) Aggregation</a:t>
                </a:r>
              </a:p>
              <a:p>
                <a:pPr lvl="2"/>
                <a:r>
                  <a:rPr lang="en-US" b="1"/>
                  <a:t>Intuition: </a:t>
                </a:r>
                <a:r>
                  <a:rPr lang="en-US"/>
                  <a:t>Each node will aggregate the messages from node </a:t>
                </a:r>
                <a14:m>
                  <m:oMath xmlns:m="http://schemas.openxmlformats.org/officeDocument/2006/math">
                    <m:r>
                      <a:rPr lang="en-US" b="0" i="1" smtClean="0">
                        <a:latin typeface="Cambria Math" panose="02040503050406030204" pitchFamily="18" charset="0"/>
                      </a:rPr>
                      <m:t>𝑣</m:t>
                    </m:r>
                  </m:oMath>
                </a14:m>
                <a:r>
                  <a:rPr lang="en-US"/>
                  <a:t>’s neighbors</a:t>
                </a:r>
              </a:p>
              <a:p>
                <a:pPr marL="1033272" lvl="3" indent="0">
                  <a:buNone/>
                </a:pPr>
                <a:endParaRPr lang="en-US"/>
              </a:p>
              <a:p>
                <a:pPr marL="1033272" lvl="3" indent="0">
                  <a:buNone/>
                </a:pPr>
                <a:endParaRPr lang="en-US"/>
              </a:p>
              <a:p>
                <a:pPr lvl="2"/>
                <a:r>
                  <a:rPr lang="en-US" b="1"/>
                  <a:t>Example: </a:t>
                </a:r>
                <a14:m>
                  <m:oMath xmlns:m="http://schemas.openxmlformats.org/officeDocument/2006/math">
                    <m:r>
                      <m:rPr>
                        <m:sty m:val="p"/>
                      </m:rPr>
                      <a:rPr lang="en-US" b="0" i="0" dirty="0" smtClean="0">
                        <a:latin typeface="Cambria Math" panose="02040503050406030204" pitchFamily="18" charset="0"/>
                      </a:rPr>
                      <m:t>Sum</m:t>
                    </m:r>
                    <m:r>
                      <a:rPr lang="en-US" b="0" i="1" dirty="0" smtClean="0">
                        <a:latin typeface="Cambria Math" panose="02040503050406030204" pitchFamily="18" charset="0"/>
                      </a:rPr>
                      <m:t>(⋅)</m:t>
                    </m:r>
                  </m:oMath>
                </a14:m>
                <a:r>
                  <a:rPr lang="en-US"/>
                  <a:t>, </a:t>
                </a:r>
                <a14:m>
                  <m:oMath xmlns:m="http://schemas.openxmlformats.org/officeDocument/2006/math">
                    <m:r>
                      <m:rPr>
                        <m:sty m:val="p"/>
                      </m:rPr>
                      <a:rPr lang="en-US" b="0" i="0" dirty="0" smtClean="0">
                        <a:latin typeface="Cambria Math" panose="02040503050406030204" pitchFamily="18" charset="0"/>
                      </a:rPr>
                      <m:t>Mean</m:t>
                    </m:r>
                    <m:r>
                      <a:rPr lang="en-US" i="1" dirty="0">
                        <a:latin typeface="Cambria Math" panose="02040503050406030204" pitchFamily="18" charset="0"/>
                      </a:rPr>
                      <m:t>(⋅)</m:t>
                    </m:r>
                  </m:oMath>
                </a14:m>
                <a:r>
                  <a:rPr lang="en-US"/>
                  <a:t> or </a:t>
                </a:r>
                <a14:m>
                  <m:oMath xmlns:m="http://schemas.openxmlformats.org/officeDocument/2006/math">
                    <m:r>
                      <m:rPr>
                        <m:sty m:val="p"/>
                      </m:rPr>
                      <a:rPr lang="en-US" b="0" i="0" dirty="0" smtClean="0">
                        <a:latin typeface="Cambria Math" panose="02040503050406030204" pitchFamily="18" charset="0"/>
                      </a:rPr>
                      <m:t>Max</m:t>
                    </m:r>
                    <m:r>
                      <a:rPr lang="en-US" i="1" dirty="0">
                        <a:latin typeface="Cambria Math" panose="02040503050406030204" pitchFamily="18" charset="0"/>
                      </a:rPr>
                      <m:t>(⋅)</m:t>
                    </m:r>
                  </m:oMath>
                </a14:m>
                <a:r>
                  <a:rPr lang="en-US"/>
                  <a:t> aggregator</a:t>
                </a:r>
              </a:p>
              <a:p>
                <a:pPr lvl="3"/>
                <a14:m>
                  <m:oMath xmlns:m="http://schemas.openxmlformats.org/officeDocument/2006/math">
                    <m:sSubSup>
                      <m:sSubSupPr>
                        <m:ctrlPr>
                          <a:rPr lang="en-US" sz="2400" i="1">
                            <a:latin typeface="Cambria Math" panose="02040503050406030204" pitchFamily="18" charset="0"/>
                          </a:rPr>
                        </m:ctrlPr>
                      </m:sSubSupPr>
                      <m:e>
                        <m:r>
                          <a:rPr lang="en-US" sz="2400" b="1" i="0">
                            <a:latin typeface="Cambria Math" panose="02040503050406030204" pitchFamily="18" charset="0"/>
                          </a:rPr>
                          <m:t>𝐡</m:t>
                        </m:r>
                      </m:e>
                      <m:sub>
                        <m:r>
                          <a:rPr lang="en-US" sz="2400" b="0" i="1" smtClean="0">
                            <a:latin typeface="Cambria Math" panose="02040503050406030204" pitchFamily="18" charset="0"/>
                          </a:rPr>
                          <m:t>𝑣</m:t>
                        </m:r>
                      </m:sub>
                      <m:sup>
                        <m:d>
                          <m:dPr>
                            <m:ctrlPr>
                              <a:rPr lang="en-US" sz="2400" i="1">
                                <a:latin typeface="Cambria Math" panose="02040503050406030204" pitchFamily="18" charset="0"/>
                              </a:rPr>
                            </m:ctrlPr>
                          </m:dPr>
                          <m:e>
                            <m:r>
                              <a:rPr lang="en-US" sz="2400" b="0" i="1" smtClean="0">
                                <a:latin typeface="Cambria Math" panose="02040503050406030204" pitchFamily="18" charset="0"/>
                              </a:rPr>
                              <m:t>𝑙</m:t>
                            </m:r>
                          </m:e>
                        </m:d>
                      </m:sup>
                    </m:sSubSup>
                    <m:r>
                      <a:rPr lang="en-US" sz="2400" b="0" i="1" smtClean="0">
                        <a:latin typeface="Cambria Math" panose="02040503050406030204" pitchFamily="18" charset="0"/>
                      </a:rPr>
                      <m:t>=</m:t>
                    </m:r>
                    <m:r>
                      <m:rPr>
                        <m:sty m:val="p"/>
                      </m:rPr>
                      <a:rPr lang="en-US" sz="2400" b="0" i="0" smtClean="0">
                        <a:latin typeface="Cambria Math" panose="02040503050406030204" pitchFamily="18" charset="0"/>
                      </a:rPr>
                      <m:t>Sum</m:t>
                    </m:r>
                    <m:r>
                      <a:rPr lang="en-US" sz="2400" b="0" i="0" smtClean="0">
                        <a:latin typeface="Cambria Math" panose="02040503050406030204" pitchFamily="18" charset="0"/>
                      </a:rPr>
                      <m:t>({</m:t>
                    </m:r>
                    <m:sSubSup>
                      <m:sSubSupPr>
                        <m:ctrlPr>
                          <a:rPr lang="en-US" sz="2400" i="1">
                            <a:latin typeface="Cambria Math" panose="02040503050406030204" pitchFamily="18" charset="0"/>
                          </a:rPr>
                        </m:ctrlPr>
                      </m:sSubSupPr>
                      <m:e>
                        <m:r>
                          <a:rPr lang="en-US" sz="2400" b="1" i="0" smtClean="0">
                            <a:latin typeface="Cambria Math" panose="02040503050406030204" pitchFamily="18" charset="0"/>
                          </a:rPr>
                          <m:t>𝐦</m:t>
                        </m:r>
                      </m:e>
                      <m:sub>
                        <m:r>
                          <a:rPr lang="en-US" sz="2400" i="1">
                            <a:latin typeface="Cambria Math" panose="02040503050406030204" pitchFamily="18" charset="0"/>
                          </a:rPr>
                          <m:t>𝑢</m:t>
                        </m:r>
                      </m:sub>
                      <m:sup>
                        <m:d>
                          <m:dPr>
                            <m:ctrlPr>
                              <a:rPr lang="en-US" sz="2400" i="1">
                                <a:latin typeface="Cambria Math" panose="02040503050406030204" pitchFamily="18" charset="0"/>
                              </a:rPr>
                            </m:ctrlPr>
                          </m:dPr>
                          <m:e>
                            <m:r>
                              <a:rPr lang="en-US" sz="2400" b="0" i="1" smtClean="0">
                                <a:latin typeface="Cambria Math" panose="02040503050406030204" pitchFamily="18" charset="0"/>
                              </a:rPr>
                              <m:t>𝑙</m:t>
                            </m:r>
                          </m:e>
                        </m:d>
                      </m:sup>
                    </m:sSubSup>
                    <m:r>
                      <a:rPr lang="en-US" sz="2400" b="0" i="1" smtClean="0">
                        <a:latin typeface="Cambria Math" panose="02040503050406030204" pitchFamily="18" charset="0"/>
                      </a:rPr>
                      <m:t>, </m:t>
                    </m:r>
                    <m:r>
                      <a:rPr lang="en-US" sz="2400" b="0" i="1" smtClean="0">
                        <a:latin typeface="Cambria Math" panose="02040503050406030204" pitchFamily="18" charset="0"/>
                      </a:rPr>
                      <m:t>𝑢</m:t>
                    </m:r>
                    <m:r>
                      <a:rPr lang="en-US" sz="2400" b="0" i="1" smtClean="0">
                        <a:latin typeface="Cambria Math" panose="02040503050406030204" pitchFamily="18" charset="0"/>
                      </a:rPr>
                      <m:t>∈</m:t>
                    </m:r>
                    <m:r>
                      <a:rPr lang="en-US" sz="2400" b="0" i="1" smtClean="0">
                        <a:latin typeface="Cambria Math" panose="02040503050406030204" pitchFamily="18" charset="0"/>
                      </a:rPr>
                      <m:t>𝑁</m:t>
                    </m:r>
                    <m:r>
                      <a:rPr lang="en-US" sz="2400" b="0" i="1" smtClean="0">
                        <a:latin typeface="Cambria Math" panose="02040503050406030204" pitchFamily="18" charset="0"/>
                      </a:rPr>
                      <m:t>(</m:t>
                    </m:r>
                    <m:r>
                      <a:rPr lang="en-US" sz="2400" b="0" i="1" smtClean="0">
                        <a:latin typeface="Cambria Math" panose="02040503050406030204" pitchFamily="18" charset="0"/>
                      </a:rPr>
                      <m:t>𝑣</m:t>
                    </m:r>
                    <m:r>
                      <a:rPr lang="en-US" sz="2400" b="0" i="1" smtClean="0">
                        <a:latin typeface="Cambria Math" panose="02040503050406030204" pitchFamily="18" charset="0"/>
                      </a:rPr>
                      <m:t>)})</m:t>
                    </m:r>
                  </m:oMath>
                </a14:m>
                <a:endParaRPr lang="en-US" sz="2400"/>
              </a:p>
              <a:p>
                <a:pPr lvl="1"/>
                <a:endParaRPr lang="en-US"/>
              </a:p>
              <a:p>
                <a:pPr lvl="1"/>
                <a:endParaRPr lang="en-US"/>
              </a:p>
            </p:txBody>
          </p:sp>
        </mc:Choice>
        <mc:Fallback xmlns="">
          <p:sp>
            <p:nvSpPr>
              <p:cNvPr id="3" name="Content Placeholder 2">
                <a:extLst>
                  <a:ext uri="{FF2B5EF4-FFF2-40B4-BE49-F238E27FC236}">
                    <a16:creationId xmlns:a16="http://schemas.microsoft.com/office/drawing/2014/main" id="{1C850698-3B53-9048-92D9-4D9AC2BE0455}"/>
                  </a:ext>
                </a:extLst>
              </p:cNvPr>
              <p:cNvSpPr>
                <a:spLocks noGrp="1" noRot="1" noChangeAspect="1" noMove="1" noResize="1" noEditPoints="1" noAdjustHandles="1" noChangeArrowheads="1" noChangeShapeType="1" noTextEdit="1"/>
              </p:cNvSpPr>
              <p:nvPr>
                <p:ph idx="1"/>
              </p:nvPr>
            </p:nvSpPr>
            <p:spPr>
              <a:xfrm>
                <a:off x="457200" y="1295401"/>
                <a:ext cx="8229600" cy="3214778"/>
              </a:xfrm>
              <a:blipFill>
                <a:blip r:embed="rId4"/>
                <a:stretch>
                  <a:fillRect l="-296" t="-113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3A0759F2-15C9-59B3-19CB-E08F9AB291DA}"/>
                  </a:ext>
                </a:extLst>
              </p:cNvPr>
              <p:cNvSpPr txBox="1"/>
              <p:nvPr/>
            </p:nvSpPr>
            <p:spPr>
              <a:xfrm>
                <a:off x="1897389" y="2733076"/>
                <a:ext cx="4871910" cy="64113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600" i="1" smtClean="0">
                              <a:latin typeface="Cambria Math" panose="02040503050406030204" pitchFamily="18" charset="0"/>
                            </a:rPr>
                          </m:ctrlPr>
                        </m:sSubSupPr>
                        <m:e>
                          <m:r>
                            <a:rPr lang="en-US" sz="2600" b="1" i="0" smtClean="0">
                              <a:latin typeface="Cambria Math" panose="02040503050406030204" pitchFamily="18" charset="0"/>
                            </a:rPr>
                            <m:t>𝐡</m:t>
                          </m:r>
                        </m:e>
                        <m:sub>
                          <m:r>
                            <a:rPr lang="en-US" sz="2600" b="0" i="1" smtClean="0">
                              <a:latin typeface="Cambria Math" panose="02040503050406030204" pitchFamily="18" charset="0"/>
                            </a:rPr>
                            <m:t>𝑣</m:t>
                          </m:r>
                        </m:sub>
                        <m:sup>
                          <m:r>
                            <a:rPr lang="en-US" sz="2600" i="1">
                              <a:latin typeface="Cambria Math" panose="02040503050406030204" pitchFamily="18" charset="0"/>
                            </a:rPr>
                            <m:t>(</m:t>
                          </m:r>
                          <m:r>
                            <a:rPr lang="en-US" sz="2600" i="1">
                              <a:latin typeface="Cambria Math" panose="02040503050406030204" pitchFamily="18" charset="0"/>
                            </a:rPr>
                            <m:t>𝑙</m:t>
                          </m:r>
                          <m:r>
                            <a:rPr lang="en-US" sz="2600" i="1">
                              <a:latin typeface="Cambria Math" panose="02040503050406030204" pitchFamily="18" charset="0"/>
                            </a:rPr>
                            <m:t>)</m:t>
                          </m:r>
                        </m:sup>
                      </m:sSubSup>
                      <m:r>
                        <a:rPr lang="en-US" sz="2600" b="0" i="1" smtClean="0">
                          <a:latin typeface="Cambria Math" panose="02040503050406030204" pitchFamily="18" charset="0"/>
                        </a:rPr>
                        <m:t>=</m:t>
                      </m:r>
                      <m:sSup>
                        <m:sSupPr>
                          <m:ctrlPr>
                            <a:rPr lang="en-US" sz="2600" b="0" i="1" smtClean="0">
                              <a:latin typeface="Cambria Math" panose="02040503050406030204" pitchFamily="18" charset="0"/>
                            </a:rPr>
                          </m:ctrlPr>
                        </m:sSupPr>
                        <m:e>
                          <m:r>
                            <m:rPr>
                              <m:sty m:val="p"/>
                            </m:rPr>
                            <a:rPr lang="en-US" sz="2600" b="0" i="0" smtClean="0">
                              <a:latin typeface="Cambria Math" panose="02040503050406030204" pitchFamily="18" charset="0"/>
                            </a:rPr>
                            <m:t>AGG</m:t>
                          </m:r>
                        </m:e>
                        <m:sup>
                          <m:d>
                            <m:dPr>
                              <m:ctrlPr>
                                <a:rPr lang="en-US" sz="2600" b="0" i="1" smtClean="0">
                                  <a:latin typeface="Cambria Math" panose="02040503050406030204" pitchFamily="18" charset="0"/>
                                </a:rPr>
                              </m:ctrlPr>
                            </m:dPr>
                            <m:e>
                              <m:r>
                                <a:rPr lang="en-US" sz="2600" b="0" i="1" smtClean="0">
                                  <a:latin typeface="Cambria Math" panose="02040503050406030204" pitchFamily="18" charset="0"/>
                                </a:rPr>
                                <m:t>𝑙</m:t>
                              </m:r>
                            </m:e>
                          </m:d>
                        </m:sup>
                      </m:sSup>
                      <m:d>
                        <m:dPr>
                          <m:ctrlPr>
                            <a:rPr lang="en-US" sz="2800" i="1">
                              <a:latin typeface="Cambria Math" panose="02040503050406030204" pitchFamily="18" charset="0"/>
                              <a:ea typeface="Cambria Math" panose="02040503050406030204" pitchFamily="18" charset="0"/>
                            </a:rPr>
                          </m:ctrlPr>
                        </m:dPr>
                        <m:e>
                          <m:d>
                            <m:dPr>
                              <m:begChr m:val="{"/>
                              <m:endChr m:val="}"/>
                              <m:ctrlPr>
                                <a:rPr lang="en-US" sz="2800" i="1">
                                  <a:latin typeface="Cambria Math" panose="02040503050406030204" pitchFamily="18" charset="0"/>
                                </a:rPr>
                              </m:ctrlPr>
                            </m:dPr>
                            <m:e>
                              <m:sSubSup>
                                <m:sSubSupPr>
                                  <m:ctrlPr>
                                    <a:rPr lang="en-US" sz="2800" i="1">
                                      <a:latin typeface="Cambria Math" panose="02040503050406030204" pitchFamily="18" charset="0"/>
                                    </a:rPr>
                                  </m:ctrlPr>
                                </m:sSubSupPr>
                                <m:e>
                                  <m:r>
                                    <a:rPr lang="en-US" sz="2800" b="1">
                                      <a:latin typeface="Cambria Math" panose="02040503050406030204" pitchFamily="18" charset="0"/>
                                    </a:rPr>
                                    <m:t>𝐦</m:t>
                                  </m:r>
                                </m:e>
                                <m:sub>
                                  <m:r>
                                    <a:rPr lang="en-US" sz="2800" i="1">
                                      <a:latin typeface="Cambria Math" panose="02040503050406030204" pitchFamily="18" charset="0"/>
                                    </a:rPr>
                                    <m:t>𝑢</m:t>
                                  </m:r>
                                </m:sub>
                                <m:sup>
                                  <m:d>
                                    <m:dPr>
                                      <m:ctrlPr>
                                        <a:rPr lang="en-US" sz="2800" i="1">
                                          <a:latin typeface="Cambria Math" panose="02040503050406030204" pitchFamily="18" charset="0"/>
                                        </a:rPr>
                                      </m:ctrlPr>
                                    </m:dPr>
                                    <m:e>
                                      <m:r>
                                        <a:rPr lang="en-US" sz="2800" i="1">
                                          <a:latin typeface="Cambria Math" panose="02040503050406030204" pitchFamily="18" charset="0"/>
                                        </a:rPr>
                                        <m:t>𝑙</m:t>
                                      </m:r>
                                    </m:e>
                                  </m:d>
                                </m:sup>
                              </m:sSubSup>
                              <m:r>
                                <a:rPr lang="en-US" sz="2800" i="1">
                                  <a:latin typeface="Cambria Math" panose="02040503050406030204" pitchFamily="18" charset="0"/>
                                </a:rPr>
                                <m:t>, </m:t>
                              </m:r>
                              <m:r>
                                <a:rPr lang="en-US" sz="2800" i="1">
                                  <a:latin typeface="Cambria Math" panose="02040503050406030204" pitchFamily="18" charset="0"/>
                                </a:rPr>
                                <m:t>𝑢</m:t>
                              </m:r>
                              <m:r>
                                <a:rPr lang="en-US" sz="2800" i="1">
                                  <a:latin typeface="Cambria Math" panose="02040503050406030204" pitchFamily="18" charset="0"/>
                                </a:rPr>
                                <m:t>∈</m:t>
                              </m:r>
                              <m:r>
                                <a:rPr lang="en-US" sz="2800" i="1">
                                  <a:latin typeface="Cambria Math" panose="02040503050406030204" pitchFamily="18" charset="0"/>
                                </a:rPr>
                                <m:t>𝑁</m:t>
                              </m:r>
                              <m:d>
                                <m:dPr>
                                  <m:ctrlPr>
                                    <a:rPr lang="en-US" sz="2800" i="1">
                                      <a:latin typeface="Cambria Math" panose="02040503050406030204" pitchFamily="18" charset="0"/>
                                      <a:ea typeface="Cambria Math" panose="02040503050406030204" pitchFamily="18" charset="0"/>
                                    </a:rPr>
                                  </m:ctrlPr>
                                </m:dPr>
                                <m:e>
                                  <m:r>
                                    <a:rPr lang="en-US" sz="2800" i="1">
                                      <a:latin typeface="Cambria Math" panose="02040503050406030204" pitchFamily="18" charset="0"/>
                                    </a:rPr>
                                    <m:t>𝑣</m:t>
                                  </m:r>
                                </m:e>
                              </m:d>
                            </m:e>
                          </m:d>
                        </m:e>
                      </m:d>
                    </m:oMath>
                  </m:oMathPara>
                </a14:m>
                <a:endParaRPr lang="en-US" sz="2600"/>
              </a:p>
            </p:txBody>
          </p:sp>
        </mc:Choice>
        <mc:Fallback xmlns="">
          <p:sp>
            <p:nvSpPr>
              <p:cNvPr id="19" name="TextBox 18">
                <a:extLst>
                  <a:ext uri="{FF2B5EF4-FFF2-40B4-BE49-F238E27FC236}">
                    <a16:creationId xmlns:a16="http://schemas.microsoft.com/office/drawing/2014/main" id="{CF95443F-C64C-D849-94EC-C52356EBEB08}"/>
                  </a:ext>
                </a:extLst>
              </p:cNvPr>
              <p:cNvSpPr txBox="1">
                <a:spLocks noRot="1" noChangeAspect="1" noMove="1" noResize="1" noEditPoints="1" noAdjustHandles="1" noChangeArrowheads="1" noChangeShapeType="1" noTextEdit="1"/>
              </p:cNvSpPr>
              <p:nvPr/>
            </p:nvSpPr>
            <p:spPr>
              <a:xfrm>
                <a:off x="1897389" y="2733076"/>
                <a:ext cx="4871910" cy="641138"/>
              </a:xfrm>
              <a:prstGeom prst="rect">
                <a:avLst/>
              </a:prstGeom>
              <a:blipFill>
                <a:blip r:embed="rId5"/>
                <a:stretch>
                  <a:fillRect/>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1DBCEAF5-5103-E986-0A5B-5EADB6FF458D}"/>
              </a:ext>
            </a:extLst>
          </p:cNvPr>
          <p:cNvSpPr>
            <a:spLocks noGrp="1"/>
          </p:cNvSpPr>
          <p:nvPr>
            <p:ph type="title"/>
          </p:nvPr>
        </p:nvSpPr>
        <p:spPr/>
        <p:txBody>
          <a:bodyPr/>
          <a:lstStyle/>
          <a:p>
            <a:r>
              <a:rPr lang="en-US"/>
              <a:t>Recap: Message Aggregation</a:t>
            </a:r>
          </a:p>
        </p:txBody>
      </p:sp>
      <p:sp>
        <p:nvSpPr>
          <p:cNvPr id="4" name="Date Placeholder 3">
            <a:extLst>
              <a:ext uri="{FF2B5EF4-FFF2-40B4-BE49-F238E27FC236}">
                <a16:creationId xmlns:a16="http://schemas.microsoft.com/office/drawing/2014/main" id="{1EDF9EA4-128E-44B8-564C-B713699922B9}"/>
              </a:ext>
            </a:extLst>
          </p:cNvPr>
          <p:cNvSpPr>
            <a:spLocks noGrp="1"/>
          </p:cNvSpPr>
          <p:nvPr>
            <p:ph type="dt" sz="half" idx="10"/>
          </p:nvPr>
        </p:nvSpPr>
        <p:spPr/>
        <p:txBody>
          <a:bodyPr/>
          <a:lstStyle/>
          <a:p>
            <a:fld id="{89DF0C2C-2DC1-D24C-9A0A-D1342C61D05D}" type="datetime1">
              <a:rPr lang="en-US" smtClean="0"/>
              <a:t>10/21/24</a:t>
            </a:fld>
            <a:endParaRPr lang="en-US"/>
          </a:p>
        </p:txBody>
      </p:sp>
      <p:sp>
        <p:nvSpPr>
          <p:cNvPr id="5" name="Footer Placeholder 4">
            <a:extLst>
              <a:ext uri="{FF2B5EF4-FFF2-40B4-BE49-F238E27FC236}">
                <a16:creationId xmlns:a16="http://schemas.microsoft.com/office/drawing/2014/main" id="{68A77B36-DB35-20E1-B76A-0EBF33945664}"/>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8F79D9E6-FEC3-709D-648E-CF3BAD47E35F}"/>
              </a:ext>
            </a:extLst>
          </p:cNvPr>
          <p:cNvSpPr>
            <a:spLocks noGrp="1"/>
          </p:cNvSpPr>
          <p:nvPr>
            <p:ph type="sldNum" sz="quarter" idx="12"/>
          </p:nvPr>
        </p:nvSpPr>
        <p:spPr/>
        <p:txBody>
          <a:bodyPr/>
          <a:lstStyle/>
          <a:p>
            <a:fld id="{19B12225-5612-419B-A8D5-4B8EEE4C217E}" type="slidenum">
              <a:rPr lang="en-US" smtClean="0"/>
              <a:pPr/>
              <a:t>53</a:t>
            </a:fld>
            <a:endParaRPr lang="en-US"/>
          </a:p>
        </p:txBody>
      </p:sp>
      <p:sp>
        <p:nvSpPr>
          <p:cNvPr id="29" name="TextBox 28">
            <a:extLst>
              <a:ext uri="{FF2B5EF4-FFF2-40B4-BE49-F238E27FC236}">
                <a16:creationId xmlns:a16="http://schemas.microsoft.com/office/drawing/2014/main" id="{469573AA-03A9-D81D-809B-08B1477F7B78}"/>
              </a:ext>
            </a:extLst>
          </p:cNvPr>
          <p:cNvSpPr txBox="1"/>
          <p:nvPr/>
        </p:nvSpPr>
        <p:spPr>
          <a:xfrm>
            <a:off x="6089423" y="5172139"/>
            <a:ext cx="1820242" cy="400110"/>
          </a:xfrm>
          <a:prstGeom prst="rect">
            <a:avLst/>
          </a:prstGeom>
          <a:noFill/>
        </p:spPr>
        <p:txBody>
          <a:bodyPr wrap="none" rtlCol="0">
            <a:spAutoFit/>
          </a:bodyPr>
          <a:lstStyle/>
          <a:p>
            <a:r>
              <a:rPr lang="en-US" sz="2000" b="1">
                <a:solidFill>
                  <a:srgbClr val="C00000"/>
                </a:solidFill>
                <a:latin typeface="Calibri" panose="020F0502020204030204" pitchFamily="34" charset="0"/>
                <a:cs typeface="Calibri" panose="020F0502020204030204" pitchFamily="34" charset="0"/>
              </a:rPr>
              <a:t>(2) Aggregation</a:t>
            </a:r>
          </a:p>
        </p:txBody>
      </p:sp>
      <p:sp>
        <p:nvSpPr>
          <p:cNvPr id="30" name="TextBox 29">
            <a:extLst>
              <a:ext uri="{FF2B5EF4-FFF2-40B4-BE49-F238E27FC236}">
                <a16:creationId xmlns:a16="http://schemas.microsoft.com/office/drawing/2014/main" id="{7998C739-DA90-6723-3854-DECDC3CA0018}"/>
              </a:ext>
            </a:extLst>
          </p:cNvPr>
          <p:cNvSpPr txBox="1"/>
          <p:nvPr/>
        </p:nvSpPr>
        <p:spPr>
          <a:xfrm>
            <a:off x="6089423" y="5805317"/>
            <a:ext cx="1467518" cy="400110"/>
          </a:xfrm>
          <a:prstGeom prst="rect">
            <a:avLst/>
          </a:prstGeom>
          <a:noFill/>
        </p:spPr>
        <p:txBody>
          <a:bodyPr wrap="none" rtlCol="0">
            <a:spAutoFit/>
          </a:bodyPr>
          <a:lstStyle/>
          <a:p>
            <a:r>
              <a:rPr lang="en-US" sz="2000" b="1">
                <a:solidFill>
                  <a:schemeClr val="tx2"/>
                </a:solidFill>
                <a:latin typeface="Calibri" panose="020F0502020204030204" pitchFamily="34" charset="0"/>
                <a:cs typeface="Calibri" panose="020F0502020204030204" pitchFamily="34" charset="0"/>
              </a:rPr>
              <a:t>(1) Message</a:t>
            </a:r>
          </a:p>
        </p:txBody>
      </p:sp>
      <p:sp>
        <p:nvSpPr>
          <p:cNvPr id="33" name="Rectangle 32">
            <a:extLst>
              <a:ext uri="{FF2B5EF4-FFF2-40B4-BE49-F238E27FC236}">
                <a16:creationId xmlns:a16="http://schemas.microsoft.com/office/drawing/2014/main" id="{8F1D1BA3-DDE9-15A6-5E8F-1619F0EEF8B8}"/>
              </a:ext>
            </a:extLst>
          </p:cNvPr>
          <p:cNvSpPr/>
          <p:nvPr/>
        </p:nvSpPr>
        <p:spPr>
          <a:xfrm>
            <a:off x="5016607" y="5127594"/>
            <a:ext cx="1072816" cy="566219"/>
          </a:xfrm>
          <a:prstGeom prst="rect">
            <a:avLst/>
          </a:prstGeom>
          <a:noFill/>
          <a:ln w="25400" cmpd="sng">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4137216A-52D3-531A-3F3D-FB5526B7F965}"/>
                  </a:ext>
                </a:extLst>
              </p:cNvPr>
              <p:cNvSpPr txBox="1"/>
              <p:nvPr/>
            </p:nvSpPr>
            <p:spPr>
              <a:xfrm>
                <a:off x="4565423" y="4621682"/>
                <a:ext cx="832279" cy="338554"/>
              </a:xfrm>
              <a:prstGeom prst="rect">
                <a:avLst/>
              </a:prstGeom>
              <a:noFill/>
            </p:spPr>
            <p:txBody>
              <a:bodyPr wrap="none" rtlCol="0">
                <a:spAutoFit/>
              </a:bodyPr>
              <a:lstStyle/>
              <a:p>
                <a:r>
                  <a:rPr lang="en-US" sz="1600" b="1"/>
                  <a:t>Node </a:t>
                </a:r>
                <a14:m>
                  <m:oMath xmlns:m="http://schemas.openxmlformats.org/officeDocument/2006/math">
                    <m:r>
                      <a:rPr lang="en-US" sz="1600" b="1" i="1" smtClean="0">
                        <a:latin typeface="Cambria Math" panose="02040503050406030204" pitchFamily="18" charset="0"/>
                      </a:rPr>
                      <m:t>𝒗</m:t>
                    </m:r>
                  </m:oMath>
                </a14:m>
                <a:endParaRPr lang="en-US" sz="1600" b="1"/>
              </a:p>
            </p:txBody>
          </p:sp>
        </mc:Choice>
        <mc:Fallback xmlns="">
          <p:sp>
            <p:nvSpPr>
              <p:cNvPr id="23" name="TextBox 22">
                <a:extLst>
                  <a:ext uri="{FF2B5EF4-FFF2-40B4-BE49-F238E27FC236}">
                    <a16:creationId xmlns:a16="http://schemas.microsoft.com/office/drawing/2014/main" id="{EC94E41E-0089-6B4C-A5A2-9D2A95A9011D}"/>
                  </a:ext>
                </a:extLst>
              </p:cNvPr>
              <p:cNvSpPr txBox="1">
                <a:spLocks noRot="1" noChangeAspect="1" noMove="1" noResize="1" noEditPoints="1" noAdjustHandles="1" noChangeArrowheads="1" noChangeShapeType="1" noTextEdit="1"/>
              </p:cNvSpPr>
              <p:nvPr/>
            </p:nvSpPr>
            <p:spPr>
              <a:xfrm>
                <a:off x="4565423" y="4621682"/>
                <a:ext cx="832279" cy="338554"/>
              </a:xfrm>
              <a:prstGeom prst="rect">
                <a:avLst/>
              </a:prstGeom>
              <a:blipFill>
                <a:blip r:embed="rId6"/>
                <a:stretch>
                  <a:fillRect l="-4412" t="-5357" b="-21429"/>
                </a:stretch>
              </a:blipFill>
            </p:spPr>
            <p:txBody>
              <a:bodyPr/>
              <a:lstStyle/>
              <a:p>
                <a:r>
                  <a:rPr lang="en-US">
                    <a:noFill/>
                  </a:rPr>
                  <a:t> </a:t>
                </a:r>
              </a:p>
            </p:txBody>
          </p:sp>
        </mc:Fallback>
      </mc:AlternateContent>
      <p:pic>
        <p:nvPicPr>
          <p:cNvPr id="20" name="Picture 19">
            <a:extLst>
              <a:ext uri="{FF2B5EF4-FFF2-40B4-BE49-F238E27FC236}">
                <a16:creationId xmlns:a16="http://schemas.microsoft.com/office/drawing/2014/main" id="{FC6979E5-2238-683D-D5D7-4409FACDAE82}"/>
              </a:ext>
            </a:extLst>
          </p:cNvPr>
          <p:cNvPicPr>
            <a:picLocks noChangeAspect="1"/>
          </p:cNvPicPr>
          <p:nvPr/>
        </p:nvPicPr>
        <p:blipFill rotWithShape="1">
          <a:blip r:embed="rId7">
            <a:extLst>
              <a:ext uri="{28A0092B-C50C-407E-A947-70E740481C1C}">
                <a14:useLocalDpi xmlns:a14="http://schemas.microsoft.com/office/drawing/2010/main" val="0"/>
              </a:ext>
            </a:extLst>
          </a:blip>
          <a:srcRect r="63931"/>
          <a:stretch/>
        </p:blipFill>
        <p:spPr>
          <a:xfrm>
            <a:off x="1706352" y="4397751"/>
            <a:ext cx="1951640" cy="2155450"/>
          </a:xfrm>
          <a:prstGeom prst="rect">
            <a:avLst/>
          </a:prstGeom>
        </p:spPr>
      </p:pic>
    </p:spTree>
    <p:extLst>
      <p:ext uri="{BB962C8B-B14F-4D97-AF65-F5344CB8AC3E}">
        <p14:creationId xmlns:p14="http://schemas.microsoft.com/office/powerpoint/2010/main" val="14802413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79D12-BB66-0E46-7C16-5A648C94AA6C}"/>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62E6150-DCE5-A6A1-730B-1428C1F4CB3D}"/>
                  </a:ext>
                </a:extLst>
              </p:cNvPr>
              <p:cNvSpPr>
                <a:spLocks noGrp="1"/>
              </p:cNvSpPr>
              <p:nvPr>
                <p:ph idx="1"/>
              </p:nvPr>
            </p:nvSpPr>
            <p:spPr>
              <a:xfrm>
                <a:off x="457200" y="1295400"/>
                <a:ext cx="8229600" cy="5486400"/>
              </a:xfrm>
            </p:spPr>
            <p:txBody>
              <a:bodyPr>
                <a:normAutofit lnSpcReduction="10000"/>
              </a:bodyPr>
              <a:lstStyle/>
              <a:p>
                <a:r>
                  <a:rPr lang="en-US" b="1" dirty="0">
                    <a:solidFill>
                      <a:schemeClr val="accent2"/>
                    </a:solidFill>
                  </a:rPr>
                  <a:t>(2) </a:t>
                </a:r>
                <a:r>
                  <a:rPr lang="en-US" b="1" dirty="0">
                    <a:solidFill>
                      <a:srgbClr val="C00000"/>
                    </a:solidFill>
                  </a:rPr>
                  <a:t>Heterogeneous</a:t>
                </a:r>
                <a:r>
                  <a:rPr lang="en-US" b="1" dirty="0">
                    <a:solidFill>
                      <a:schemeClr val="accent2"/>
                    </a:solidFill>
                  </a:rPr>
                  <a:t> Aggregation</a:t>
                </a:r>
              </a:p>
              <a:p>
                <a:pPr lvl="2"/>
                <a:r>
                  <a:rPr lang="en-US" b="1" dirty="0"/>
                  <a:t>Observation: </a:t>
                </a:r>
                <a:r>
                  <a:rPr lang="en-US" dirty="0"/>
                  <a:t>Each node could receive multiple types of messages from its neighbors, and multiple neighbors may belong to each message type.</a:t>
                </a:r>
              </a:p>
              <a:p>
                <a:pPr lvl="2"/>
                <a:r>
                  <a:rPr lang="en-US" b="1" dirty="0"/>
                  <a:t>Idea: </a:t>
                </a:r>
                <a:r>
                  <a:rPr lang="en-US" dirty="0"/>
                  <a:t>We can define a 2-stage message passing</a:t>
                </a:r>
              </a:p>
              <a:p>
                <a:pPr lvl="3"/>
                <a14:m>
                  <m:oMath xmlns:m="http://schemas.openxmlformats.org/officeDocument/2006/math">
                    <m:sSubSup>
                      <m:sSubSupPr>
                        <m:ctrlPr>
                          <a:rPr lang="en-US" sz="2400" i="1" smtClean="0">
                            <a:latin typeface="Cambria Math" panose="02040503050406030204" pitchFamily="18" charset="0"/>
                          </a:rPr>
                        </m:ctrlPr>
                      </m:sSubSupPr>
                      <m:e>
                        <m:r>
                          <a:rPr lang="en-US" sz="2400" b="1" i="0" smtClean="0">
                            <a:latin typeface="Cambria Math" panose="02040503050406030204" pitchFamily="18" charset="0"/>
                          </a:rPr>
                          <m:t>𝐡</m:t>
                        </m:r>
                      </m:e>
                      <m:sub>
                        <m:r>
                          <a:rPr lang="en-US" sz="2400" b="0" i="1" smtClean="0">
                            <a:latin typeface="Cambria Math" panose="02040503050406030204" pitchFamily="18" charset="0"/>
                          </a:rPr>
                          <m:t>𝑣</m:t>
                        </m:r>
                      </m:sub>
                      <m:sup>
                        <m:r>
                          <a:rPr lang="en-US" sz="2400" i="1">
                            <a:latin typeface="Cambria Math" panose="02040503050406030204" pitchFamily="18" charset="0"/>
                          </a:rPr>
                          <m:t>(</m:t>
                        </m:r>
                        <m:r>
                          <a:rPr lang="en-US" sz="2400" i="1">
                            <a:latin typeface="Cambria Math" panose="02040503050406030204" pitchFamily="18" charset="0"/>
                          </a:rPr>
                          <m:t>𝑙</m:t>
                        </m:r>
                        <m:r>
                          <a:rPr lang="en-US" sz="2400" i="1">
                            <a:latin typeface="Cambria Math" panose="02040503050406030204" pitchFamily="18" charset="0"/>
                          </a:rPr>
                          <m:t>)</m:t>
                        </m:r>
                      </m:sup>
                    </m:sSubSup>
                    <m:r>
                      <a:rPr lang="en-US" sz="2400" b="0" i="1" smtClean="0">
                        <a:latin typeface="Cambria Math" panose="02040503050406030204" pitchFamily="18" charset="0"/>
                      </a:rPr>
                      <m:t>=</m:t>
                    </m:r>
                    <m:sSubSup>
                      <m:sSubSupPr>
                        <m:ctrlPr>
                          <a:rPr lang="en-US" sz="2400" b="0" i="1" smtClean="0">
                            <a:latin typeface="Cambria Math" panose="02040503050406030204" pitchFamily="18" charset="0"/>
                          </a:rPr>
                        </m:ctrlPr>
                      </m:sSubSupPr>
                      <m:e>
                        <m:sSubSup>
                          <m:sSubSupPr>
                            <m:ctrlPr>
                              <a:rPr lang="en-US" sz="2400" b="0" i="1" smtClean="0">
                                <a:latin typeface="Cambria Math" panose="02040503050406030204" pitchFamily="18" charset="0"/>
                              </a:rPr>
                            </m:ctrlPr>
                          </m:sSubSupPr>
                          <m:e>
                            <m:r>
                              <m:rPr>
                                <m:sty m:val="p"/>
                              </m:rPr>
                              <a:rPr lang="en-US" sz="2400">
                                <a:latin typeface="Cambria Math" panose="02040503050406030204" pitchFamily="18" charset="0"/>
                              </a:rPr>
                              <m:t>AGG</m:t>
                            </m:r>
                          </m:e>
                          <m:sub>
                            <m:r>
                              <a:rPr lang="en-US" sz="2400" b="0" i="1" smtClean="0">
                                <a:latin typeface="Cambria Math" panose="02040503050406030204" pitchFamily="18" charset="0"/>
                              </a:rPr>
                              <m:t>𝑎𝑙𝑙</m:t>
                            </m:r>
                          </m:sub>
                          <m: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𝑙</m:t>
                                </m:r>
                              </m:e>
                            </m:d>
                          </m:sup>
                        </m:sSubSup>
                        <m:d>
                          <m:dPr>
                            <m:ctrlPr>
                              <a:rPr lang="en-US" sz="2400" i="1" smtClean="0">
                                <a:latin typeface="Cambria Math" panose="02040503050406030204" pitchFamily="18" charset="0"/>
                                <a:ea typeface="Cambria Math" panose="02040503050406030204" pitchFamily="18" charset="0"/>
                              </a:rPr>
                            </m:ctrlPr>
                          </m:dPr>
                          <m:e>
                            <m:sSubSup>
                              <m:sSubSupPr>
                                <m:ctrlPr>
                                  <a:rPr lang="en-US" sz="2400" b="0" i="1" smtClean="0">
                                    <a:latin typeface="Cambria Math" panose="02040503050406030204" pitchFamily="18" charset="0"/>
                                  </a:rPr>
                                </m:ctrlPr>
                              </m:sSubSupPr>
                              <m:e>
                                <m:r>
                                  <m:rPr>
                                    <m:sty m:val="p"/>
                                  </m:rPr>
                                  <a:rPr lang="en-US" sz="2400">
                                    <a:latin typeface="Cambria Math" panose="02040503050406030204" pitchFamily="18" charset="0"/>
                                  </a:rPr>
                                  <m:t>AGG</m:t>
                                </m:r>
                              </m:e>
                              <m:sub>
                                <m:r>
                                  <a:rPr lang="en-US" sz="2400" b="0" i="1" smtClean="0">
                                    <a:latin typeface="Cambria Math" panose="02040503050406030204" pitchFamily="18" charset="0"/>
                                  </a:rPr>
                                  <m:t>𝑟</m:t>
                                </m:r>
                              </m:sub>
                              <m:sup>
                                <m:d>
                                  <m:dPr>
                                    <m:ctrlPr>
                                      <a:rPr lang="en-US" sz="2400" i="1">
                                        <a:latin typeface="Cambria Math" panose="02040503050406030204" pitchFamily="18" charset="0"/>
                                      </a:rPr>
                                    </m:ctrlPr>
                                  </m:dPr>
                                  <m:e>
                                    <m:r>
                                      <a:rPr lang="en-US" sz="2400" i="1">
                                        <a:latin typeface="Cambria Math" panose="02040503050406030204" pitchFamily="18" charset="0"/>
                                      </a:rPr>
                                      <m:t>𝑙</m:t>
                                    </m:r>
                                  </m:e>
                                </m:d>
                              </m:sup>
                            </m:sSubSup>
                            <m:d>
                              <m:dPr>
                                <m:ctrlPr>
                                  <a:rPr lang="en-US" sz="2400" i="1">
                                    <a:latin typeface="Cambria Math" panose="02040503050406030204" pitchFamily="18" charset="0"/>
                                    <a:ea typeface="Cambria Math" panose="02040503050406030204" pitchFamily="18" charset="0"/>
                                  </a:rPr>
                                </m:ctrlPr>
                              </m:dPr>
                              <m:e>
                                <m:d>
                                  <m:dPr>
                                    <m:begChr m:val="{"/>
                                    <m:endChr m:val="}"/>
                                    <m:ctrlPr>
                                      <a:rPr lang="en-US" sz="2400" i="1">
                                        <a:latin typeface="Cambria Math" panose="02040503050406030204" pitchFamily="18" charset="0"/>
                                      </a:rPr>
                                    </m:ctrlPr>
                                  </m:dPr>
                                  <m:e>
                                    <m:sSubSup>
                                      <m:sSubSupPr>
                                        <m:ctrlPr>
                                          <a:rPr lang="en-US" sz="2400" i="1">
                                            <a:latin typeface="Cambria Math" panose="02040503050406030204" pitchFamily="18" charset="0"/>
                                          </a:rPr>
                                        </m:ctrlPr>
                                      </m:sSubSupPr>
                                      <m:e>
                                        <m:r>
                                          <a:rPr lang="en-US" sz="2400" b="1">
                                            <a:latin typeface="Cambria Math" panose="02040503050406030204" pitchFamily="18" charset="0"/>
                                          </a:rPr>
                                          <m:t>𝐦</m:t>
                                        </m:r>
                                      </m:e>
                                      <m:sub>
                                        <m:r>
                                          <a:rPr lang="en-US" sz="2400" i="1">
                                            <a:latin typeface="Cambria Math" panose="02040503050406030204" pitchFamily="18" charset="0"/>
                                          </a:rPr>
                                          <m:t>𝑢</m:t>
                                        </m:r>
                                      </m:sub>
                                      <m:sup>
                                        <m:d>
                                          <m:dPr>
                                            <m:ctrlPr>
                                              <a:rPr lang="en-US" sz="2400" i="1">
                                                <a:latin typeface="Cambria Math" panose="02040503050406030204" pitchFamily="18" charset="0"/>
                                              </a:rPr>
                                            </m:ctrlPr>
                                          </m:dPr>
                                          <m:e>
                                            <m:r>
                                              <a:rPr lang="en-US" sz="2400" i="1">
                                                <a:latin typeface="Cambria Math" panose="02040503050406030204" pitchFamily="18" charset="0"/>
                                              </a:rPr>
                                              <m:t>𝑙</m:t>
                                            </m:r>
                                          </m:e>
                                        </m:d>
                                      </m:sup>
                                    </m:sSubSup>
                                    <m:r>
                                      <a:rPr lang="en-US" sz="2400" i="1">
                                        <a:latin typeface="Cambria Math" panose="02040503050406030204" pitchFamily="18" charset="0"/>
                                      </a:rPr>
                                      <m:t>, </m:t>
                                    </m:r>
                                    <m:r>
                                      <a:rPr lang="en-US" sz="2400" i="1">
                                        <a:latin typeface="Cambria Math" panose="02040503050406030204" pitchFamily="18" charset="0"/>
                                      </a:rPr>
                                      <m:t>𝑢</m:t>
                                    </m:r>
                                    <m:r>
                                      <a:rPr lang="en-US" sz="2400" i="1">
                                        <a:latin typeface="Cambria Math" panose="02040503050406030204" pitchFamily="18" charset="0"/>
                                      </a:rPr>
                                      <m:t>∈</m:t>
                                    </m:r>
                                    <m:sSub>
                                      <m:sSubPr>
                                        <m:ctrlPr>
                                          <a:rPr lang="en-US" sz="2400" b="0" i="1" smtClean="0">
                                            <a:latin typeface="Cambria Math" panose="02040503050406030204" pitchFamily="18" charset="0"/>
                                          </a:rPr>
                                        </m:ctrlPr>
                                      </m:sSubPr>
                                      <m:e>
                                        <m:r>
                                          <a:rPr lang="en-US" sz="2400" i="1">
                                            <a:latin typeface="Cambria Math" panose="02040503050406030204" pitchFamily="18" charset="0"/>
                                          </a:rPr>
                                          <m:t>𝑁</m:t>
                                        </m:r>
                                      </m:e>
                                      <m:sub>
                                        <m:r>
                                          <a:rPr lang="en-US" sz="2400" b="0" i="1" smtClean="0">
                                            <a:latin typeface="Cambria Math" panose="02040503050406030204" pitchFamily="18" charset="0"/>
                                          </a:rPr>
                                          <m:t>𝑟</m:t>
                                        </m:r>
                                      </m:sub>
                                    </m:sSub>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rPr>
                                          <m:t>𝑣</m:t>
                                        </m:r>
                                      </m:e>
                                    </m:d>
                                  </m:e>
                                </m:d>
                              </m:e>
                            </m:d>
                          </m:e>
                        </m:d>
                      </m:e>
                      <m:sub/>
                      <m:sup/>
                    </m:sSubSup>
                  </m:oMath>
                </a14:m>
                <a:endParaRPr lang="en-US" sz="2400" dirty="0"/>
              </a:p>
              <a:p>
                <a:pPr lvl="3"/>
                <a:r>
                  <a:rPr lang="en-US" sz="2400" dirty="0"/>
                  <a:t>Given all the messages sent to a node</a:t>
                </a:r>
              </a:p>
              <a:p>
                <a:pPr lvl="3"/>
                <a:r>
                  <a:rPr lang="en-US" sz="2400" dirty="0"/>
                  <a:t>Within each message type, aggregate the messages that belongs to the relation type with </a:t>
                </a:r>
                <a14:m>
                  <m:oMath xmlns:m="http://schemas.openxmlformats.org/officeDocument/2006/math">
                    <m:sSubSup>
                      <m:sSubSupPr>
                        <m:ctrlPr>
                          <a:rPr lang="en-US" sz="2400" b="0" i="1" smtClean="0">
                            <a:latin typeface="Cambria Math" panose="02040503050406030204" pitchFamily="18" charset="0"/>
                          </a:rPr>
                        </m:ctrlPr>
                      </m:sSubSupPr>
                      <m:e>
                        <m:r>
                          <m:rPr>
                            <m:sty m:val="p"/>
                          </m:rPr>
                          <a:rPr lang="en-US" sz="2400">
                            <a:latin typeface="Cambria Math" panose="02040503050406030204" pitchFamily="18" charset="0"/>
                          </a:rPr>
                          <m:t>AGG</m:t>
                        </m:r>
                      </m:e>
                      <m:sub>
                        <m:r>
                          <a:rPr lang="en-US" sz="2400" b="0" i="1" smtClean="0">
                            <a:latin typeface="Cambria Math" panose="02040503050406030204" pitchFamily="18" charset="0"/>
                          </a:rPr>
                          <m:t>𝑟</m:t>
                        </m:r>
                      </m:sub>
                      <m:sup>
                        <m:d>
                          <m:dPr>
                            <m:ctrlPr>
                              <a:rPr lang="en-US" sz="2400" i="1">
                                <a:latin typeface="Cambria Math" panose="02040503050406030204" pitchFamily="18" charset="0"/>
                              </a:rPr>
                            </m:ctrlPr>
                          </m:dPr>
                          <m:e>
                            <m:r>
                              <a:rPr lang="en-US" sz="2400" i="1">
                                <a:latin typeface="Cambria Math" panose="02040503050406030204" pitchFamily="18" charset="0"/>
                              </a:rPr>
                              <m:t>𝑙</m:t>
                            </m:r>
                          </m:e>
                        </m:d>
                      </m:sup>
                    </m:sSubSup>
                  </m:oMath>
                </a14:m>
                <a:endParaRPr lang="en-US" sz="2400" dirty="0"/>
              </a:p>
              <a:p>
                <a:pPr lvl="3"/>
                <a:r>
                  <a:rPr lang="en-US" sz="2400" dirty="0"/>
                  <a:t>Aggregate across </a:t>
                </a:r>
                <a:r>
                  <a:rPr lang="en-US" sz="2400"/>
                  <a:t>the edge </a:t>
                </a:r>
                <a:r>
                  <a:rPr lang="en-US" sz="2400" dirty="0"/>
                  <a:t>types with </a:t>
                </a:r>
                <a14:m>
                  <m:oMath xmlns:m="http://schemas.openxmlformats.org/officeDocument/2006/math">
                    <m:sSubSup>
                      <m:sSubSupPr>
                        <m:ctrlPr>
                          <a:rPr lang="en-US" sz="2400" b="0" i="1" smtClean="0">
                            <a:latin typeface="Cambria Math" panose="02040503050406030204" pitchFamily="18" charset="0"/>
                          </a:rPr>
                        </m:ctrlPr>
                      </m:sSubSupPr>
                      <m:e>
                        <m:r>
                          <m:rPr>
                            <m:sty m:val="p"/>
                          </m:rPr>
                          <a:rPr lang="en-US" sz="2400">
                            <a:latin typeface="Cambria Math" panose="02040503050406030204" pitchFamily="18" charset="0"/>
                          </a:rPr>
                          <m:t>AGG</m:t>
                        </m:r>
                      </m:e>
                      <m:sub>
                        <m:r>
                          <a:rPr lang="en-US" sz="2400" b="0" i="1" smtClean="0">
                            <a:latin typeface="Cambria Math" panose="02040503050406030204" pitchFamily="18" charset="0"/>
                          </a:rPr>
                          <m:t>𝑎𝑙𝑙</m:t>
                        </m:r>
                      </m:sub>
                      <m: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𝑙</m:t>
                            </m:r>
                          </m:e>
                        </m:d>
                      </m:sup>
                    </m:sSubSup>
                  </m:oMath>
                </a14:m>
                <a:endParaRPr lang="en-US" dirty="0"/>
              </a:p>
              <a:p>
                <a:pPr lvl="2"/>
                <a:r>
                  <a:rPr lang="en-US" b="1" dirty="0"/>
                  <a:t>Example: </a:t>
                </a:r>
                <a14:m>
                  <m:oMath xmlns:m="http://schemas.openxmlformats.org/officeDocument/2006/math">
                    <m:sSubSup>
                      <m:sSubSupPr>
                        <m:ctrlPr>
                          <a:rPr lang="en-US" sz="2400" i="1">
                            <a:latin typeface="Cambria Math" panose="02040503050406030204" pitchFamily="18" charset="0"/>
                          </a:rPr>
                        </m:ctrlPr>
                      </m:sSubSupPr>
                      <m:e>
                        <m:r>
                          <a:rPr lang="en-US" sz="2400" b="1" i="0">
                            <a:latin typeface="Cambria Math" panose="02040503050406030204" pitchFamily="18" charset="0"/>
                          </a:rPr>
                          <m:t>𝐡</m:t>
                        </m:r>
                      </m:e>
                      <m:sub>
                        <m:r>
                          <a:rPr lang="en-US" sz="2400" b="0" i="1" smtClean="0">
                            <a:latin typeface="Cambria Math" panose="02040503050406030204" pitchFamily="18" charset="0"/>
                          </a:rPr>
                          <m:t>𝑣</m:t>
                        </m:r>
                      </m:sub>
                      <m:sup>
                        <m:d>
                          <m:dPr>
                            <m:ctrlPr>
                              <a:rPr lang="en-US" sz="2400" i="1">
                                <a:latin typeface="Cambria Math" panose="02040503050406030204" pitchFamily="18" charset="0"/>
                              </a:rPr>
                            </m:ctrlPr>
                          </m:dPr>
                          <m:e>
                            <m:r>
                              <a:rPr lang="en-US" sz="2400" b="0" i="1" smtClean="0">
                                <a:latin typeface="Cambria Math" panose="02040503050406030204" pitchFamily="18" charset="0"/>
                              </a:rPr>
                              <m:t>𝑙</m:t>
                            </m:r>
                          </m:e>
                        </m:d>
                      </m:sup>
                    </m:sSubSup>
                    <m:r>
                      <a:rPr lang="en-US" sz="2400" b="0" i="1" smtClean="0">
                        <a:latin typeface="Cambria Math" panose="02040503050406030204" pitchFamily="18" charset="0"/>
                      </a:rPr>
                      <m:t>=</m:t>
                    </m:r>
                    <m:r>
                      <m:rPr>
                        <m:sty m:val="p"/>
                      </m:rPr>
                      <a:rPr lang="en-US" sz="2400" b="0" i="0" smtClean="0">
                        <a:latin typeface="Cambria Math" panose="02040503050406030204" pitchFamily="18" charset="0"/>
                      </a:rPr>
                      <m:t>Concat</m:t>
                    </m:r>
                    <m:d>
                      <m:dPr>
                        <m:ctrlPr>
                          <a:rPr lang="en-US" sz="2400" b="0" i="1" smtClean="0">
                            <a:latin typeface="Cambria Math" panose="02040503050406030204" pitchFamily="18" charset="0"/>
                          </a:rPr>
                        </m:ctrlPr>
                      </m:dPr>
                      <m:e>
                        <m:r>
                          <m:rPr>
                            <m:sty m:val="p"/>
                          </m:rPr>
                          <a:rPr lang="en-US" sz="2400" b="0" i="0" smtClean="0">
                            <a:latin typeface="Cambria Math" panose="02040503050406030204" pitchFamily="18" charset="0"/>
                          </a:rPr>
                          <m:t>Sum</m:t>
                        </m:r>
                        <m:d>
                          <m:dPr>
                            <m:ctrlPr>
                              <a:rPr lang="en-US" sz="2400" b="0" i="1" smtClean="0">
                                <a:latin typeface="Cambria Math" panose="02040503050406030204" pitchFamily="18" charset="0"/>
                              </a:rPr>
                            </m:ctrlPr>
                          </m:dPr>
                          <m:e>
                            <m:d>
                              <m:dPr>
                                <m:begChr m:val="{"/>
                                <m:endChr m:val="}"/>
                                <m:ctrlPr>
                                  <a:rPr lang="en-US" sz="2400" b="0" i="1" smtClean="0">
                                    <a:latin typeface="Cambria Math" panose="02040503050406030204" pitchFamily="18" charset="0"/>
                                  </a:rPr>
                                </m:ctrlPr>
                              </m:dPr>
                              <m:e>
                                <m:sSubSup>
                                  <m:sSubSupPr>
                                    <m:ctrlPr>
                                      <a:rPr lang="en-US" sz="2400" i="1">
                                        <a:latin typeface="Cambria Math" panose="02040503050406030204" pitchFamily="18" charset="0"/>
                                      </a:rPr>
                                    </m:ctrlPr>
                                  </m:sSubSupPr>
                                  <m:e>
                                    <m:r>
                                      <a:rPr lang="en-US" sz="2400" b="1" i="0" smtClean="0">
                                        <a:latin typeface="Cambria Math" panose="02040503050406030204" pitchFamily="18" charset="0"/>
                                      </a:rPr>
                                      <m:t>𝐦</m:t>
                                    </m:r>
                                  </m:e>
                                  <m:sub>
                                    <m:r>
                                      <a:rPr lang="en-US" sz="2400" i="1">
                                        <a:latin typeface="Cambria Math" panose="02040503050406030204" pitchFamily="18" charset="0"/>
                                      </a:rPr>
                                      <m:t>𝑢</m:t>
                                    </m:r>
                                  </m:sub>
                                  <m:sup>
                                    <m:d>
                                      <m:dPr>
                                        <m:ctrlPr>
                                          <a:rPr lang="en-US" sz="2400" i="1">
                                            <a:latin typeface="Cambria Math" panose="02040503050406030204" pitchFamily="18" charset="0"/>
                                          </a:rPr>
                                        </m:ctrlPr>
                                      </m:dPr>
                                      <m:e>
                                        <m:r>
                                          <a:rPr lang="en-US" sz="2400" b="0" i="1" smtClean="0">
                                            <a:latin typeface="Cambria Math" panose="02040503050406030204" pitchFamily="18" charset="0"/>
                                          </a:rPr>
                                          <m:t>𝑙</m:t>
                                        </m:r>
                                      </m:e>
                                    </m:d>
                                  </m:sup>
                                </m:sSubSup>
                                <m:r>
                                  <a:rPr lang="en-US" sz="2400" b="0" i="1" smtClean="0">
                                    <a:latin typeface="Cambria Math" panose="02040503050406030204" pitchFamily="18" charset="0"/>
                                  </a:rPr>
                                  <m:t>, </m:t>
                                </m:r>
                                <m:r>
                                  <a:rPr lang="en-US" sz="2400" b="0" i="1" smtClean="0">
                                    <a:latin typeface="Cambria Math" panose="02040503050406030204" pitchFamily="18" charset="0"/>
                                  </a:rPr>
                                  <m:t>𝑢</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𝑁</m:t>
                                    </m:r>
                                  </m:e>
                                  <m:sub>
                                    <m:r>
                                      <a:rPr lang="en-US" sz="2400" b="0" i="1" smtClean="0">
                                        <a:latin typeface="Cambria Math" panose="02040503050406030204" pitchFamily="18" charset="0"/>
                                      </a:rPr>
                                      <m:t>𝑟</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𝑣</m:t>
                                    </m:r>
                                  </m:e>
                                </m:d>
                              </m:e>
                            </m:d>
                          </m:e>
                        </m:d>
                      </m:e>
                    </m:d>
                  </m:oMath>
                </a14:m>
                <a:endParaRPr lang="en-US" sz="2400" dirty="0"/>
              </a:p>
              <a:p>
                <a:pPr lvl="1"/>
                <a:endParaRPr lang="en-US" dirty="0"/>
              </a:p>
              <a:p>
                <a:pPr lvl="1"/>
                <a:endParaRPr lang="en-US" dirty="0"/>
              </a:p>
            </p:txBody>
          </p:sp>
        </mc:Choice>
        <mc:Fallback>
          <p:sp>
            <p:nvSpPr>
              <p:cNvPr id="3" name="Content Placeholder 2">
                <a:extLst>
                  <a:ext uri="{FF2B5EF4-FFF2-40B4-BE49-F238E27FC236}">
                    <a16:creationId xmlns:a16="http://schemas.microsoft.com/office/drawing/2014/main" id="{C62E6150-DCE5-A6A1-730B-1428C1F4CB3D}"/>
                  </a:ext>
                </a:extLst>
              </p:cNvPr>
              <p:cNvSpPr>
                <a:spLocks noGrp="1" noRot="1" noChangeAspect="1" noMove="1" noResize="1" noEditPoints="1" noAdjustHandles="1" noChangeArrowheads="1" noChangeShapeType="1" noTextEdit="1"/>
              </p:cNvSpPr>
              <p:nvPr>
                <p:ph idx="1"/>
              </p:nvPr>
            </p:nvSpPr>
            <p:spPr>
              <a:xfrm>
                <a:off x="457200" y="1295400"/>
                <a:ext cx="8229600" cy="5486400"/>
              </a:xfrm>
              <a:blipFill>
                <a:blip r:embed="rId3"/>
                <a:stretch>
                  <a:fillRect t="-1617"/>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7D62FAAE-C827-8A58-5274-4E77A26E8A18}"/>
              </a:ext>
            </a:extLst>
          </p:cNvPr>
          <p:cNvSpPr>
            <a:spLocks noGrp="1"/>
          </p:cNvSpPr>
          <p:nvPr>
            <p:ph type="title"/>
          </p:nvPr>
        </p:nvSpPr>
        <p:spPr/>
        <p:txBody>
          <a:bodyPr/>
          <a:lstStyle/>
          <a:p>
            <a:r>
              <a:rPr lang="en-US"/>
              <a:t>Heterogeneous Aggregation</a:t>
            </a:r>
          </a:p>
        </p:txBody>
      </p:sp>
      <p:sp>
        <p:nvSpPr>
          <p:cNvPr id="4" name="Date Placeholder 3">
            <a:extLst>
              <a:ext uri="{FF2B5EF4-FFF2-40B4-BE49-F238E27FC236}">
                <a16:creationId xmlns:a16="http://schemas.microsoft.com/office/drawing/2014/main" id="{325C0CD0-5E5B-C351-635C-FCC9C0540F22}"/>
              </a:ext>
            </a:extLst>
          </p:cNvPr>
          <p:cNvSpPr>
            <a:spLocks noGrp="1"/>
          </p:cNvSpPr>
          <p:nvPr>
            <p:ph type="dt" sz="half" idx="10"/>
          </p:nvPr>
        </p:nvSpPr>
        <p:spPr/>
        <p:txBody>
          <a:bodyPr/>
          <a:lstStyle/>
          <a:p>
            <a:fld id="{89DF0C2C-2DC1-D24C-9A0A-D1342C61D05D}" type="datetime1">
              <a:rPr lang="en-US" smtClean="0"/>
              <a:t>10/21/24</a:t>
            </a:fld>
            <a:endParaRPr lang="en-US"/>
          </a:p>
        </p:txBody>
      </p:sp>
      <p:sp>
        <p:nvSpPr>
          <p:cNvPr id="5" name="Footer Placeholder 4">
            <a:extLst>
              <a:ext uri="{FF2B5EF4-FFF2-40B4-BE49-F238E27FC236}">
                <a16:creationId xmlns:a16="http://schemas.microsoft.com/office/drawing/2014/main" id="{68CBDD94-3683-6228-A833-6AEC7E37276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695CB3F-D5AC-819F-61E3-E67271AEBF0A}"/>
              </a:ext>
            </a:extLst>
          </p:cNvPr>
          <p:cNvSpPr>
            <a:spLocks noGrp="1"/>
          </p:cNvSpPr>
          <p:nvPr>
            <p:ph type="sldNum" sz="quarter" idx="12"/>
          </p:nvPr>
        </p:nvSpPr>
        <p:spPr/>
        <p:txBody>
          <a:bodyPr/>
          <a:lstStyle/>
          <a:p>
            <a:fld id="{19B12225-5612-419B-A8D5-4B8EEE4C217E}" type="slidenum">
              <a:rPr lang="en-US" smtClean="0"/>
              <a:pPr/>
              <a:t>54</a:t>
            </a:fld>
            <a:endParaRPr lang="en-US"/>
          </a:p>
        </p:txBody>
      </p:sp>
    </p:spTree>
    <p:extLst>
      <p:ext uri="{BB962C8B-B14F-4D97-AF65-F5344CB8AC3E}">
        <p14:creationId xmlns:p14="http://schemas.microsoft.com/office/powerpoint/2010/main" val="21202387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1E23B-D645-8F57-63D0-564AC7B389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65A395-B327-3552-7998-8A65EAF698A3}"/>
              </a:ext>
            </a:extLst>
          </p:cNvPr>
          <p:cNvSpPr>
            <a:spLocks noGrp="1"/>
          </p:cNvSpPr>
          <p:nvPr>
            <p:ph type="title"/>
          </p:nvPr>
        </p:nvSpPr>
        <p:spPr/>
        <p:txBody>
          <a:bodyPr>
            <a:normAutofit/>
          </a:bodyPr>
          <a:lstStyle/>
          <a:p>
            <a:r>
              <a:rPr lang="en-US"/>
              <a:t>Recap: Layer connectivity</a:t>
            </a:r>
          </a:p>
        </p:txBody>
      </p:sp>
      <p:sp>
        <p:nvSpPr>
          <p:cNvPr id="3" name="Content Placeholder 2">
            <a:extLst>
              <a:ext uri="{FF2B5EF4-FFF2-40B4-BE49-F238E27FC236}">
                <a16:creationId xmlns:a16="http://schemas.microsoft.com/office/drawing/2014/main" id="{4E311CF8-CBDA-031A-046D-908A23FA6468}"/>
              </a:ext>
            </a:extLst>
          </p:cNvPr>
          <p:cNvSpPr>
            <a:spLocks noGrp="1"/>
          </p:cNvSpPr>
          <p:nvPr>
            <p:ph idx="1"/>
          </p:nvPr>
        </p:nvSpPr>
        <p:spPr/>
        <p:txBody>
          <a:bodyPr>
            <a:normAutofit/>
          </a:bodyPr>
          <a:lstStyle/>
          <a:p>
            <a:r>
              <a:rPr lang="en-US" b="1">
                <a:solidFill>
                  <a:srgbClr val="C00000"/>
                </a:solidFill>
              </a:rPr>
              <a:t>(3) Layer connectivity</a:t>
            </a:r>
          </a:p>
          <a:p>
            <a:pPr lvl="1"/>
            <a:r>
              <a:rPr lang="en-US"/>
              <a:t>Add skip connections, pre/post-process layers</a:t>
            </a:r>
          </a:p>
          <a:p>
            <a:pPr marL="457200" lvl="1" indent="0">
              <a:buNone/>
            </a:pPr>
            <a:endParaRPr lang="en-US" b="1"/>
          </a:p>
        </p:txBody>
      </p:sp>
      <p:sp>
        <p:nvSpPr>
          <p:cNvPr id="4" name="Date Placeholder 3">
            <a:extLst>
              <a:ext uri="{FF2B5EF4-FFF2-40B4-BE49-F238E27FC236}">
                <a16:creationId xmlns:a16="http://schemas.microsoft.com/office/drawing/2014/main" id="{166FAC73-4270-2DF4-403C-93C1739F7E82}"/>
              </a:ext>
            </a:extLst>
          </p:cNvPr>
          <p:cNvSpPr>
            <a:spLocks noGrp="1"/>
          </p:cNvSpPr>
          <p:nvPr>
            <p:ph type="dt" sz="half" idx="10"/>
          </p:nvPr>
        </p:nvSpPr>
        <p:spPr/>
        <p:txBody>
          <a:bodyPr/>
          <a:lstStyle/>
          <a:p>
            <a:fld id="{0056B408-4E02-3E47-8B80-DA2EC7843039}" type="datetime1">
              <a:rPr lang="en-US" smtClean="0"/>
              <a:t>10/21/24</a:t>
            </a:fld>
            <a:endParaRPr lang="en-US"/>
          </a:p>
        </p:txBody>
      </p:sp>
      <p:sp>
        <p:nvSpPr>
          <p:cNvPr id="5" name="Footer Placeholder 4">
            <a:extLst>
              <a:ext uri="{FF2B5EF4-FFF2-40B4-BE49-F238E27FC236}">
                <a16:creationId xmlns:a16="http://schemas.microsoft.com/office/drawing/2014/main" id="{F620EC56-6CE4-BECC-6C3D-03C7872D0F08}"/>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64925AA1-B017-36BD-995E-F67C8DD72689}"/>
              </a:ext>
            </a:extLst>
          </p:cNvPr>
          <p:cNvSpPr>
            <a:spLocks noGrp="1"/>
          </p:cNvSpPr>
          <p:nvPr>
            <p:ph type="sldNum" sz="quarter" idx="12"/>
          </p:nvPr>
        </p:nvSpPr>
        <p:spPr/>
        <p:txBody>
          <a:bodyPr/>
          <a:lstStyle/>
          <a:p>
            <a:fld id="{19B12225-5612-419B-A8D5-4B8EEE4C217E}" type="slidenum">
              <a:rPr lang="en-US" smtClean="0"/>
              <a:pPr/>
              <a:t>55</a:t>
            </a:fld>
            <a:endParaRPr lang="en-US"/>
          </a:p>
        </p:txBody>
      </p:sp>
      <p:sp>
        <p:nvSpPr>
          <p:cNvPr id="13" name="TextBox 12">
            <a:extLst>
              <a:ext uri="{FF2B5EF4-FFF2-40B4-BE49-F238E27FC236}">
                <a16:creationId xmlns:a16="http://schemas.microsoft.com/office/drawing/2014/main" id="{91CB2C84-CD72-4122-3EAB-CA7BEB9ED46B}"/>
              </a:ext>
            </a:extLst>
          </p:cNvPr>
          <p:cNvSpPr txBox="1"/>
          <p:nvPr/>
        </p:nvSpPr>
        <p:spPr>
          <a:xfrm>
            <a:off x="3827212" y="2878177"/>
            <a:ext cx="5111048" cy="3170099"/>
          </a:xfrm>
          <a:prstGeom prst="rect">
            <a:avLst/>
          </a:prstGeom>
          <a:noFill/>
        </p:spPr>
        <p:txBody>
          <a:bodyPr wrap="square" rtlCol="0">
            <a:spAutoFit/>
          </a:bodyPr>
          <a:lstStyle/>
          <a:p>
            <a:r>
              <a:rPr lang="en-US" sz="2000" b="1">
                <a:latin typeface="Calibri" panose="020F0502020204030204" pitchFamily="34" charset="0"/>
                <a:cs typeface="Calibri" panose="020F0502020204030204" pitchFamily="34" charset="0"/>
              </a:rPr>
              <a:t>Pre-processing layers</a:t>
            </a:r>
            <a:r>
              <a:rPr lang="en-US" sz="2000">
                <a:latin typeface="Calibri" panose="020F0502020204030204" pitchFamily="34" charset="0"/>
                <a:cs typeface="Calibri" panose="020F0502020204030204" pitchFamily="34" charset="0"/>
              </a:rPr>
              <a:t>: Important when encoding node features is necessary.</a:t>
            </a:r>
          </a:p>
          <a:p>
            <a:r>
              <a:rPr lang="en-US" sz="2000">
                <a:solidFill>
                  <a:srgbClr val="C00000"/>
                </a:solidFill>
                <a:latin typeface="Calibri" panose="020F0502020204030204" pitchFamily="34" charset="0"/>
                <a:cs typeface="Calibri" panose="020F0502020204030204" pitchFamily="34" charset="0"/>
              </a:rPr>
              <a:t>E.g., when nodes represent images/text</a:t>
            </a:r>
          </a:p>
          <a:p>
            <a:endParaRPr lang="en-US" sz="2000" b="1">
              <a:latin typeface="Calibri" panose="020F0502020204030204" pitchFamily="34" charset="0"/>
              <a:cs typeface="Calibri" panose="020F0502020204030204" pitchFamily="34" charset="0"/>
            </a:endParaRPr>
          </a:p>
          <a:p>
            <a:r>
              <a:rPr lang="en-US" sz="2000" b="1">
                <a:latin typeface="Calibri" panose="020F0502020204030204" pitchFamily="34" charset="0"/>
                <a:cs typeface="Calibri" panose="020F0502020204030204" pitchFamily="34" charset="0"/>
              </a:rPr>
              <a:t>Post-processing layers</a:t>
            </a:r>
            <a:r>
              <a:rPr lang="en-US" sz="2000">
                <a:latin typeface="Calibri" panose="020F0502020204030204" pitchFamily="34" charset="0"/>
                <a:cs typeface="Calibri" panose="020F0502020204030204" pitchFamily="34" charset="0"/>
              </a:rPr>
              <a:t>: Important when reasoning / transformation over node embeddings are needed</a:t>
            </a:r>
          </a:p>
          <a:p>
            <a:r>
              <a:rPr lang="en-US" sz="2000">
                <a:solidFill>
                  <a:srgbClr val="C00000"/>
                </a:solidFill>
                <a:latin typeface="Calibri" panose="020F0502020204030204" pitchFamily="34" charset="0"/>
                <a:cs typeface="Calibri" panose="020F0502020204030204" pitchFamily="34" charset="0"/>
              </a:rPr>
              <a:t>E.g., graph classification, knowledge graphs</a:t>
            </a:r>
          </a:p>
          <a:p>
            <a:endParaRPr lang="en-US" sz="2000">
              <a:latin typeface="Calibri" panose="020F0502020204030204" pitchFamily="34" charset="0"/>
              <a:cs typeface="Calibri" panose="020F0502020204030204" pitchFamily="34" charset="0"/>
            </a:endParaRPr>
          </a:p>
          <a:p>
            <a:r>
              <a:rPr lang="en-US" sz="2000" b="1">
                <a:latin typeface="Calibri" panose="020F0502020204030204" pitchFamily="34" charset="0"/>
                <a:cs typeface="Calibri" panose="020F0502020204030204" pitchFamily="34" charset="0"/>
              </a:rPr>
              <a:t>In practice, adding these layers works great!</a:t>
            </a:r>
          </a:p>
        </p:txBody>
      </p:sp>
      <p:pic>
        <p:nvPicPr>
          <p:cNvPr id="7" name="Picture 6">
            <a:extLst>
              <a:ext uri="{FF2B5EF4-FFF2-40B4-BE49-F238E27FC236}">
                <a16:creationId xmlns:a16="http://schemas.microsoft.com/office/drawing/2014/main" id="{75EEBC25-6850-72CB-6A0D-B02CFC419567}"/>
              </a:ext>
            </a:extLst>
          </p:cNvPr>
          <p:cNvPicPr>
            <a:picLocks noChangeAspect="1"/>
          </p:cNvPicPr>
          <p:nvPr/>
        </p:nvPicPr>
        <p:blipFill>
          <a:blip r:embed="rId2"/>
          <a:stretch>
            <a:fillRect/>
          </a:stretch>
        </p:blipFill>
        <p:spPr>
          <a:xfrm>
            <a:off x="622202" y="2806459"/>
            <a:ext cx="2407869" cy="3449412"/>
          </a:xfrm>
          <a:prstGeom prst="rect">
            <a:avLst/>
          </a:prstGeom>
        </p:spPr>
      </p:pic>
    </p:spTree>
    <p:extLst>
      <p:ext uri="{BB962C8B-B14F-4D97-AF65-F5344CB8AC3E}">
        <p14:creationId xmlns:p14="http://schemas.microsoft.com/office/powerpoint/2010/main" val="7588320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C5E5C-52E3-F490-D517-879E4E5ECC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0E60CE-40DC-E15F-4E7B-0C81F3D481AB}"/>
              </a:ext>
            </a:extLst>
          </p:cNvPr>
          <p:cNvSpPr>
            <a:spLocks noGrp="1"/>
          </p:cNvSpPr>
          <p:nvPr>
            <p:ph type="title"/>
          </p:nvPr>
        </p:nvSpPr>
        <p:spPr/>
        <p:txBody>
          <a:bodyPr>
            <a:normAutofit/>
          </a:bodyPr>
          <a:lstStyle/>
          <a:p>
            <a:r>
              <a:rPr lang="en-US"/>
              <a:t>Heterogeneous GNN Layers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D285E87-E96D-C0B6-8D9A-1B36A51D6ACB}"/>
                  </a:ext>
                </a:extLst>
              </p:cNvPr>
              <p:cNvSpPr>
                <a:spLocks noGrp="1"/>
              </p:cNvSpPr>
              <p:nvPr>
                <p:ph idx="1"/>
              </p:nvPr>
            </p:nvSpPr>
            <p:spPr>
              <a:xfrm>
                <a:off x="406960" y="1295400"/>
                <a:ext cx="8616462" cy="5257801"/>
              </a:xfrm>
            </p:spPr>
            <p:txBody>
              <a:bodyPr/>
              <a:lstStyle/>
              <a:p>
                <a:r>
                  <a:rPr lang="en-US" b="1"/>
                  <a:t>Heterogeneous</a:t>
                </a:r>
                <a:r>
                  <a:rPr lang="en-US"/>
                  <a:t> pre/post-process layers: </a:t>
                </a:r>
              </a:p>
              <a:p>
                <a:pPr lvl="1"/>
                <a:r>
                  <a:rPr lang="en-US"/>
                  <a:t>MLP layers </a:t>
                </a:r>
                <a:r>
                  <a:rPr lang="en-US" b="1">
                    <a:solidFill>
                      <a:srgbClr val="C00000"/>
                    </a:solidFill>
                  </a:rPr>
                  <a:t>with respect to each node type</a:t>
                </a:r>
              </a:p>
              <a:p>
                <a:pPr lvl="2"/>
                <a:r>
                  <a:rPr lang="en-US"/>
                  <a:t>Since the output of GNN are</a:t>
                </a:r>
                <a:r>
                  <a:rPr lang="en-US" b="1"/>
                  <a:t> node embeddings</a:t>
                </a:r>
              </a:p>
              <a:p>
                <a:pPr lvl="1"/>
                <a14:m>
                  <m:oMath xmlns:m="http://schemas.openxmlformats.org/officeDocument/2006/math">
                    <m:sSubSup>
                      <m:sSubSupPr>
                        <m:ctrlPr>
                          <a:rPr lang="en-US" i="1" smtClean="0">
                            <a:latin typeface="Cambria Math" panose="02040503050406030204" pitchFamily="18" charset="0"/>
                          </a:rPr>
                        </m:ctrlPr>
                      </m:sSubSupPr>
                      <m:e>
                        <m:r>
                          <a:rPr lang="en-US" b="1" i="0" smtClean="0">
                            <a:latin typeface="Cambria Math" panose="02040503050406030204" pitchFamily="18" charset="0"/>
                          </a:rPr>
                          <m:t>𝐡</m:t>
                        </m:r>
                      </m:e>
                      <m:sub>
                        <m:r>
                          <a:rPr lang="en-US" b="0" i="1" smtClean="0">
                            <a:latin typeface="Cambria Math" panose="02040503050406030204" pitchFamily="18" charset="0"/>
                          </a:rPr>
                          <m:t>𝑣</m:t>
                        </m:r>
                      </m:sub>
                      <m:sup>
                        <m:r>
                          <a:rPr lang="en-US" i="1">
                            <a:latin typeface="Cambria Math" panose="02040503050406030204" pitchFamily="18" charset="0"/>
                          </a:rPr>
                          <m:t>(</m:t>
                        </m:r>
                        <m:r>
                          <a:rPr lang="en-US" i="1">
                            <a:latin typeface="Cambria Math" panose="02040503050406030204" pitchFamily="18" charset="0"/>
                          </a:rPr>
                          <m:t>𝑙</m:t>
                        </m:r>
                        <m:r>
                          <a:rPr lang="en-US" i="1">
                            <a:latin typeface="Cambria Math" panose="02040503050406030204" pitchFamily="18" charset="0"/>
                          </a:rPr>
                          <m:t>)</m:t>
                        </m:r>
                      </m:sup>
                    </m:sSubSup>
                    <m:r>
                      <a:rPr lang="en-US" b="0" i="0" smtClean="0">
                        <a:latin typeface="Cambria Math" panose="02040503050406030204" pitchFamily="18" charset="0"/>
                      </a:rPr>
                      <m:t>=</m:t>
                    </m:r>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MLP</m:t>
                        </m:r>
                      </m:e>
                      <m:sub>
                        <m:r>
                          <a:rPr lang="en-US" b="0" i="1" smtClean="0">
                            <a:latin typeface="Cambria Math" panose="02040503050406030204" pitchFamily="18" charset="0"/>
                          </a:rPr>
                          <m:t>𝑇</m:t>
                        </m:r>
                        <m:r>
                          <a:rPr lang="en-US" b="0" i="1" smtClean="0">
                            <a:latin typeface="Cambria Math" panose="02040503050406030204" pitchFamily="18" charset="0"/>
                          </a:rPr>
                          <m:t>(</m:t>
                        </m:r>
                        <m:r>
                          <a:rPr lang="en-US" b="0" i="1" smtClean="0">
                            <a:latin typeface="Cambria Math" panose="02040503050406030204" pitchFamily="18" charset="0"/>
                          </a:rPr>
                          <m:t>𝑣</m:t>
                        </m:r>
                        <m:r>
                          <a:rPr lang="en-US" b="0" i="1" smtClean="0">
                            <a:latin typeface="Cambria Math" panose="02040503050406030204" pitchFamily="18" charset="0"/>
                          </a:rPr>
                          <m:t>)</m:t>
                        </m:r>
                      </m:sub>
                    </m:sSub>
                    <m:r>
                      <a:rPr lang="en-US" b="0" i="0" smtClean="0">
                        <a:latin typeface="Cambria Math" panose="02040503050406030204" pitchFamily="18" charset="0"/>
                      </a:rPr>
                      <m:t>(</m:t>
                    </m:r>
                    <m:sSubSup>
                      <m:sSubSupPr>
                        <m:ctrlPr>
                          <a:rPr lang="en-US" i="1">
                            <a:latin typeface="Cambria Math" panose="02040503050406030204" pitchFamily="18" charset="0"/>
                          </a:rPr>
                        </m:ctrlPr>
                      </m:sSubSupPr>
                      <m:e>
                        <m:r>
                          <a:rPr lang="en-US" b="1">
                            <a:latin typeface="Cambria Math" panose="02040503050406030204" pitchFamily="18" charset="0"/>
                          </a:rPr>
                          <m:t>𝐡</m:t>
                        </m:r>
                      </m:e>
                      <m:sub>
                        <m:r>
                          <a:rPr lang="en-US" i="1">
                            <a:latin typeface="Cambria Math" panose="02040503050406030204" pitchFamily="18" charset="0"/>
                          </a:rPr>
                          <m:t>𝑣</m:t>
                        </m:r>
                      </m:sub>
                      <m:sup>
                        <m:r>
                          <a:rPr lang="en-US" i="1">
                            <a:latin typeface="Cambria Math" panose="02040503050406030204" pitchFamily="18" charset="0"/>
                          </a:rPr>
                          <m:t>(</m:t>
                        </m:r>
                        <m:r>
                          <a:rPr lang="en-US" i="1">
                            <a:latin typeface="Cambria Math" panose="02040503050406030204" pitchFamily="18" charset="0"/>
                          </a:rPr>
                          <m:t>𝑙</m:t>
                        </m:r>
                        <m:r>
                          <a:rPr lang="en-US" i="1">
                            <a:latin typeface="Cambria Math" panose="02040503050406030204" pitchFamily="18" charset="0"/>
                          </a:rPr>
                          <m:t>)</m:t>
                        </m:r>
                      </m:sup>
                    </m:sSubSup>
                    <m:r>
                      <a:rPr lang="en-US" b="0" i="0" smtClean="0">
                        <a:latin typeface="Cambria Math" panose="02040503050406030204" pitchFamily="18" charset="0"/>
                      </a:rPr>
                      <m:t>)</m:t>
                    </m:r>
                  </m:oMath>
                </a14:m>
                <a:endParaRPr lang="en-US">
                  <a:latin typeface="Arial" pitchFamily="34" charset="0"/>
                  <a:cs typeface="Arial" pitchFamily="34" charset="0"/>
                </a:endParaRPr>
              </a:p>
              <a:p>
                <a:pPr lvl="2"/>
                <a14:m>
                  <m:oMath xmlns:m="http://schemas.openxmlformats.org/officeDocument/2006/math">
                    <m:r>
                      <a:rPr lang="en-US" b="0" i="1" smtClean="0">
                        <a:latin typeface="Cambria Math" panose="02040503050406030204" pitchFamily="18" charset="0"/>
                      </a:rPr>
                      <m:t>𝑇</m:t>
                    </m:r>
                    <m:r>
                      <a:rPr lang="en-US" b="0" i="1" smtClean="0">
                        <a:latin typeface="Cambria Math" panose="02040503050406030204" pitchFamily="18" charset="0"/>
                      </a:rPr>
                      <m:t>(</m:t>
                    </m:r>
                    <m:r>
                      <a:rPr lang="en-US" b="0" i="1" smtClean="0">
                        <a:latin typeface="Cambria Math" panose="02040503050406030204" pitchFamily="18" charset="0"/>
                      </a:rPr>
                      <m:t>𝑣</m:t>
                    </m:r>
                    <m:r>
                      <a:rPr lang="en-US" b="0" i="1" smtClean="0">
                        <a:latin typeface="Cambria Math" panose="02040503050406030204" pitchFamily="18" charset="0"/>
                      </a:rPr>
                      <m:t>)</m:t>
                    </m:r>
                  </m:oMath>
                </a14:m>
                <a:r>
                  <a:rPr lang="en-US">
                    <a:latin typeface="Arial" pitchFamily="34" charset="0"/>
                    <a:cs typeface="Arial" pitchFamily="34" charset="0"/>
                  </a:rPr>
                  <a:t> </a:t>
                </a:r>
                <a:r>
                  <a:rPr lang="en-US"/>
                  <a:t>is the type of node </a:t>
                </a:r>
                <a14:m>
                  <m:oMath xmlns:m="http://schemas.openxmlformats.org/officeDocument/2006/math">
                    <m:r>
                      <a:rPr lang="en-US" b="0" i="1" smtClean="0">
                        <a:latin typeface="Cambria Math" panose="02040503050406030204" pitchFamily="18" charset="0"/>
                      </a:rPr>
                      <m:t>𝑣</m:t>
                    </m:r>
                  </m:oMath>
                </a14:m>
                <a:endParaRPr lang="en-US"/>
              </a:p>
            </p:txBody>
          </p:sp>
        </mc:Choice>
        <mc:Fallback xmlns="">
          <p:sp>
            <p:nvSpPr>
              <p:cNvPr id="3" name="Content Placeholder 2">
                <a:extLst>
                  <a:ext uri="{FF2B5EF4-FFF2-40B4-BE49-F238E27FC236}">
                    <a16:creationId xmlns:a16="http://schemas.microsoft.com/office/drawing/2014/main" id="{464D8C45-B38F-BE57-4B47-74396D682572}"/>
                  </a:ext>
                </a:extLst>
              </p:cNvPr>
              <p:cNvSpPr>
                <a:spLocks noGrp="1" noRot="1" noChangeAspect="1" noMove="1" noResize="1" noEditPoints="1" noAdjustHandles="1" noChangeArrowheads="1" noChangeShapeType="1" noTextEdit="1"/>
              </p:cNvSpPr>
              <p:nvPr>
                <p:ph idx="1"/>
              </p:nvPr>
            </p:nvSpPr>
            <p:spPr>
              <a:xfrm>
                <a:off x="406960" y="1295400"/>
                <a:ext cx="8616462" cy="5257801"/>
              </a:xfrm>
              <a:blipFill>
                <a:blip r:embed="rId2"/>
                <a:stretch>
                  <a:fillRect l="-354" t="-69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B6F6B48E-AFFF-1153-3ED5-2766C9677A73}"/>
              </a:ext>
            </a:extLst>
          </p:cNvPr>
          <p:cNvSpPr>
            <a:spLocks noGrp="1"/>
          </p:cNvSpPr>
          <p:nvPr>
            <p:ph type="dt" sz="half" idx="10"/>
          </p:nvPr>
        </p:nvSpPr>
        <p:spPr/>
        <p:txBody>
          <a:bodyPr/>
          <a:lstStyle/>
          <a:p>
            <a:fld id="{8668109C-DBB1-0C40-BB7C-3AE0A686B461}" type="datetime1">
              <a:rPr lang="en-US" smtClean="0"/>
              <a:t>10/21/24</a:t>
            </a:fld>
            <a:endParaRPr lang="en-US"/>
          </a:p>
        </p:txBody>
      </p:sp>
      <p:sp>
        <p:nvSpPr>
          <p:cNvPr id="5" name="Footer Placeholder 4">
            <a:extLst>
              <a:ext uri="{FF2B5EF4-FFF2-40B4-BE49-F238E27FC236}">
                <a16:creationId xmlns:a16="http://schemas.microsoft.com/office/drawing/2014/main" id="{02661597-B141-E78C-4C98-943E44021461}"/>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2283277C-3384-4699-F4F3-8DD9EA015A8A}"/>
              </a:ext>
            </a:extLst>
          </p:cNvPr>
          <p:cNvSpPr>
            <a:spLocks noGrp="1"/>
          </p:cNvSpPr>
          <p:nvPr>
            <p:ph type="sldNum" sz="quarter" idx="12"/>
          </p:nvPr>
        </p:nvSpPr>
        <p:spPr/>
        <p:txBody>
          <a:bodyPr/>
          <a:lstStyle/>
          <a:p>
            <a:fld id="{19B12225-5612-419B-A8D5-4B8EEE4C217E}" type="slidenum">
              <a:rPr lang="en-US" smtClean="0"/>
              <a:pPr/>
              <a:t>56</a:t>
            </a:fld>
            <a:endParaRPr lang="en-US"/>
          </a:p>
        </p:txBody>
      </p:sp>
      <p:pic>
        <p:nvPicPr>
          <p:cNvPr id="7" name="Picture 6" descr="Diagram&#10;&#10;Description automatically generated">
            <a:extLst>
              <a:ext uri="{FF2B5EF4-FFF2-40B4-BE49-F238E27FC236}">
                <a16:creationId xmlns:a16="http://schemas.microsoft.com/office/drawing/2014/main" id="{D7464B6D-43E3-DF1F-95D1-5158C70504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4661" y="3152440"/>
            <a:ext cx="2133599" cy="3213903"/>
          </a:xfrm>
          <a:prstGeom prst="rect">
            <a:avLst/>
          </a:prstGeom>
        </p:spPr>
      </p:pic>
      <p:sp>
        <p:nvSpPr>
          <p:cNvPr id="11" name="Content Placeholder 2">
            <a:extLst>
              <a:ext uri="{FF2B5EF4-FFF2-40B4-BE49-F238E27FC236}">
                <a16:creationId xmlns:a16="http://schemas.microsoft.com/office/drawing/2014/main" id="{A52F27B7-2B3A-567C-8FC7-352697784FB9}"/>
              </a:ext>
            </a:extLst>
          </p:cNvPr>
          <p:cNvSpPr txBox="1">
            <a:spLocks/>
          </p:cNvSpPr>
          <p:nvPr/>
        </p:nvSpPr>
        <p:spPr>
          <a:xfrm>
            <a:off x="457200" y="3954779"/>
            <a:ext cx="5836472" cy="2499809"/>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800"/>
              <a:t>Other successful GNN designs are also encouraged for heterogeneous GNNs: skip connections, batch/layer normalization, …</a:t>
            </a:r>
          </a:p>
          <a:p>
            <a:pPr lvl="1"/>
            <a:endParaRPr lang="en-US" sz="2400" b="1"/>
          </a:p>
        </p:txBody>
      </p:sp>
    </p:spTree>
    <p:extLst>
      <p:ext uri="{BB962C8B-B14F-4D97-AF65-F5344CB8AC3E}">
        <p14:creationId xmlns:p14="http://schemas.microsoft.com/office/powerpoint/2010/main" val="6847434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F1E5E-74E5-D02D-4662-F5B2F1F824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A61F85-39DC-ED30-B623-E4BB96508286}"/>
              </a:ext>
            </a:extLst>
          </p:cNvPr>
          <p:cNvSpPr>
            <a:spLocks noGrp="1"/>
          </p:cNvSpPr>
          <p:nvPr>
            <p:ph type="title"/>
          </p:nvPr>
        </p:nvSpPr>
        <p:spPr/>
        <p:txBody>
          <a:bodyPr/>
          <a:lstStyle/>
          <a:p>
            <a:r>
              <a:rPr lang="en-US"/>
              <a:t>Recap: Graph Manipulation</a:t>
            </a:r>
          </a:p>
        </p:txBody>
      </p:sp>
      <p:sp>
        <p:nvSpPr>
          <p:cNvPr id="3" name="Content Placeholder 2">
            <a:extLst>
              <a:ext uri="{FF2B5EF4-FFF2-40B4-BE49-F238E27FC236}">
                <a16:creationId xmlns:a16="http://schemas.microsoft.com/office/drawing/2014/main" id="{DD453DA4-7A1E-6FE8-3D88-ABE04E127CE2}"/>
              </a:ext>
            </a:extLst>
          </p:cNvPr>
          <p:cNvSpPr>
            <a:spLocks noGrp="1"/>
          </p:cNvSpPr>
          <p:nvPr>
            <p:ph idx="1"/>
          </p:nvPr>
        </p:nvSpPr>
        <p:spPr>
          <a:xfrm>
            <a:off x="457200" y="1295400"/>
            <a:ext cx="8620626" cy="5562600"/>
          </a:xfrm>
        </p:spPr>
        <p:txBody>
          <a:bodyPr/>
          <a:lstStyle/>
          <a:p>
            <a:r>
              <a:rPr lang="en-US" b="1">
                <a:solidFill>
                  <a:srgbClr val="00B050"/>
                </a:solidFill>
              </a:rPr>
              <a:t>Graph Feature manipulation</a:t>
            </a:r>
          </a:p>
          <a:p>
            <a:pPr lvl="1"/>
            <a:r>
              <a:rPr lang="en-US"/>
              <a:t>The input graph </a:t>
            </a:r>
            <a:r>
              <a:rPr lang="en-US" b="1"/>
              <a:t>lacks features </a:t>
            </a:r>
            <a:r>
              <a:rPr lang="en-US" b="1">
                <a:solidFill>
                  <a:srgbClr val="C00000"/>
                </a:solidFill>
                <a:sym typeface="Wingdings" pitchFamily="2" charset="2"/>
              </a:rPr>
              <a:t> feature augmentation</a:t>
            </a:r>
            <a:endParaRPr lang="en-US" b="1">
              <a:solidFill>
                <a:srgbClr val="C00000"/>
              </a:solidFill>
            </a:endParaRPr>
          </a:p>
          <a:p>
            <a:r>
              <a:rPr lang="en-US" b="1">
                <a:solidFill>
                  <a:srgbClr val="00B050"/>
                </a:solidFill>
              </a:rPr>
              <a:t>Graph Structure manipulation</a:t>
            </a:r>
          </a:p>
          <a:p>
            <a:pPr lvl="1"/>
            <a:r>
              <a:rPr lang="en-US"/>
              <a:t>The graph is </a:t>
            </a:r>
            <a:r>
              <a:rPr lang="en-US" b="1"/>
              <a:t>too sparse </a:t>
            </a:r>
            <a:r>
              <a:rPr lang="en-US" b="1">
                <a:solidFill>
                  <a:srgbClr val="C00000"/>
                </a:solidFill>
                <a:sym typeface="Wingdings" pitchFamily="2" charset="2"/>
              </a:rPr>
              <a:t> Add virtual nodes / edges</a:t>
            </a:r>
          </a:p>
          <a:p>
            <a:pPr lvl="1"/>
            <a:r>
              <a:rPr lang="en-US">
                <a:sym typeface="Wingdings" pitchFamily="2" charset="2"/>
              </a:rPr>
              <a:t>The graph is </a:t>
            </a:r>
            <a:r>
              <a:rPr lang="en-US" b="1">
                <a:sym typeface="Wingdings" pitchFamily="2" charset="2"/>
              </a:rPr>
              <a:t>too dense </a:t>
            </a:r>
            <a:r>
              <a:rPr lang="en-US" b="1">
                <a:solidFill>
                  <a:srgbClr val="C00000"/>
                </a:solidFill>
                <a:sym typeface="Wingdings" pitchFamily="2" charset="2"/>
              </a:rPr>
              <a:t> Sample neighbors when doing message passing</a:t>
            </a:r>
          </a:p>
          <a:p>
            <a:pPr lvl="1"/>
            <a:r>
              <a:rPr lang="en-US">
                <a:sym typeface="Wingdings" pitchFamily="2" charset="2"/>
              </a:rPr>
              <a:t>The graph is </a:t>
            </a:r>
            <a:r>
              <a:rPr lang="en-US" b="1">
                <a:sym typeface="Wingdings" pitchFamily="2" charset="2"/>
              </a:rPr>
              <a:t>too large </a:t>
            </a:r>
            <a:r>
              <a:rPr lang="en-US" b="1">
                <a:solidFill>
                  <a:srgbClr val="C00000"/>
                </a:solidFill>
                <a:sym typeface="Wingdings" pitchFamily="2" charset="2"/>
              </a:rPr>
              <a:t> Sample subgraphs to compute embeddings </a:t>
            </a:r>
          </a:p>
          <a:p>
            <a:pPr lvl="2"/>
            <a:r>
              <a:rPr lang="en-US">
                <a:sym typeface="Wingdings" pitchFamily="2" charset="2"/>
              </a:rPr>
              <a:t>Will cover later in lecture: Scaling up GNNs</a:t>
            </a:r>
            <a:endParaRPr lang="en-US" b="1">
              <a:solidFill>
                <a:srgbClr val="C00000"/>
              </a:solidFill>
              <a:sym typeface="Wingdings" pitchFamily="2" charset="2"/>
            </a:endParaRPr>
          </a:p>
          <a:p>
            <a:pPr lvl="1"/>
            <a:endParaRPr lang="en-US" b="1">
              <a:solidFill>
                <a:srgbClr val="C00000"/>
              </a:solidFill>
              <a:sym typeface="Wingdings" pitchFamily="2" charset="2"/>
            </a:endParaRPr>
          </a:p>
          <a:p>
            <a:pPr lvl="1"/>
            <a:endParaRPr lang="en-US" b="1">
              <a:solidFill>
                <a:srgbClr val="C00000"/>
              </a:solidFill>
            </a:endParaRPr>
          </a:p>
          <a:p>
            <a:pPr lvl="1"/>
            <a:endParaRPr lang="en-US"/>
          </a:p>
        </p:txBody>
      </p:sp>
      <p:sp>
        <p:nvSpPr>
          <p:cNvPr id="4" name="Date Placeholder 3">
            <a:extLst>
              <a:ext uri="{FF2B5EF4-FFF2-40B4-BE49-F238E27FC236}">
                <a16:creationId xmlns:a16="http://schemas.microsoft.com/office/drawing/2014/main" id="{8A3BAE28-871E-DFFA-1601-59621E4F3087}"/>
              </a:ext>
            </a:extLst>
          </p:cNvPr>
          <p:cNvSpPr>
            <a:spLocks noGrp="1"/>
          </p:cNvSpPr>
          <p:nvPr>
            <p:ph type="dt" sz="half" idx="10"/>
          </p:nvPr>
        </p:nvSpPr>
        <p:spPr/>
        <p:txBody>
          <a:bodyPr/>
          <a:lstStyle/>
          <a:p>
            <a:fld id="{79DA9A6E-DB29-2642-824D-E661816066F2}" type="datetime1">
              <a:rPr lang="en-US" smtClean="0"/>
              <a:t>10/21/24</a:t>
            </a:fld>
            <a:endParaRPr lang="en-US"/>
          </a:p>
        </p:txBody>
      </p:sp>
      <p:sp>
        <p:nvSpPr>
          <p:cNvPr id="5" name="Footer Placeholder 4">
            <a:extLst>
              <a:ext uri="{FF2B5EF4-FFF2-40B4-BE49-F238E27FC236}">
                <a16:creationId xmlns:a16="http://schemas.microsoft.com/office/drawing/2014/main" id="{4FFD3838-C876-47EB-BFC4-32A0390E71FD}"/>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8B90AD8E-F52F-F789-111C-B36A00CDC31C}"/>
              </a:ext>
            </a:extLst>
          </p:cNvPr>
          <p:cNvSpPr>
            <a:spLocks noGrp="1"/>
          </p:cNvSpPr>
          <p:nvPr>
            <p:ph type="sldNum" sz="quarter" idx="12"/>
          </p:nvPr>
        </p:nvSpPr>
        <p:spPr/>
        <p:txBody>
          <a:bodyPr/>
          <a:lstStyle/>
          <a:p>
            <a:fld id="{19B12225-5612-419B-A8D5-4B8EEE4C217E}" type="slidenum">
              <a:rPr lang="en-US" smtClean="0"/>
              <a:pPr/>
              <a:t>57</a:t>
            </a:fld>
            <a:endParaRPr lang="en-US"/>
          </a:p>
        </p:txBody>
      </p:sp>
    </p:spTree>
    <p:extLst>
      <p:ext uri="{BB962C8B-B14F-4D97-AF65-F5344CB8AC3E}">
        <p14:creationId xmlns:p14="http://schemas.microsoft.com/office/powerpoint/2010/main" val="3882273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72D50-5DEE-4B34-10D7-052F4F71FC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02082E-AE02-6A41-7AD0-4C04D43CFD50}"/>
              </a:ext>
            </a:extLst>
          </p:cNvPr>
          <p:cNvSpPr>
            <a:spLocks noGrp="1"/>
          </p:cNvSpPr>
          <p:nvPr>
            <p:ph type="title"/>
          </p:nvPr>
        </p:nvSpPr>
        <p:spPr/>
        <p:txBody>
          <a:bodyPr>
            <a:normAutofit fontScale="90000"/>
          </a:bodyPr>
          <a:lstStyle/>
          <a:p>
            <a:r>
              <a:rPr lang="en-US"/>
              <a:t>Heterogeneous Graph Manipulation</a:t>
            </a:r>
          </a:p>
        </p:txBody>
      </p:sp>
      <p:sp>
        <p:nvSpPr>
          <p:cNvPr id="3" name="Content Placeholder 2">
            <a:extLst>
              <a:ext uri="{FF2B5EF4-FFF2-40B4-BE49-F238E27FC236}">
                <a16:creationId xmlns:a16="http://schemas.microsoft.com/office/drawing/2014/main" id="{6E7CD007-5BD1-9EDA-8D12-10C1FFCAB2CE}"/>
              </a:ext>
            </a:extLst>
          </p:cNvPr>
          <p:cNvSpPr>
            <a:spLocks noGrp="1"/>
          </p:cNvSpPr>
          <p:nvPr>
            <p:ph idx="1"/>
          </p:nvPr>
        </p:nvSpPr>
        <p:spPr>
          <a:xfrm>
            <a:off x="457200" y="1295400"/>
            <a:ext cx="8620626" cy="5562600"/>
          </a:xfrm>
        </p:spPr>
        <p:txBody>
          <a:bodyPr/>
          <a:lstStyle/>
          <a:p>
            <a:r>
              <a:rPr lang="en-US" b="1">
                <a:solidFill>
                  <a:srgbClr val="00B050"/>
                </a:solidFill>
              </a:rPr>
              <a:t>Graph Feature manipulation</a:t>
            </a:r>
          </a:p>
          <a:p>
            <a:pPr lvl="1"/>
            <a:r>
              <a:rPr lang="en-US" b="1"/>
              <a:t>2 Common options:</a:t>
            </a:r>
            <a:r>
              <a:rPr lang="en-US"/>
              <a:t> compute graph statistics (e.g., node degree) within each relation type, or across the full graph (ignoring the relation types)</a:t>
            </a:r>
          </a:p>
          <a:p>
            <a:r>
              <a:rPr lang="en-US" b="1">
                <a:solidFill>
                  <a:srgbClr val="00B050"/>
                </a:solidFill>
              </a:rPr>
              <a:t>Graph Structure manipulation</a:t>
            </a:r>
          </a:p>
          <a:p>
            <a:pPr lvl="1"/>
            <a:r>
              <a:rPr lang="en-US"/>
              <a:t>Neighbor and subgraph sampling are also common for heterogeneous graphs.</a:t>
            </a:r>
          </a:p>
          <a:p>
            <a:pPr lvl="1"/>
            <a:r>
              <a:rPr lang="en-US" b="1">
                <a:sym typeface="Wingdings" pitchFamily="2" charset="2"/>
              </a:rPr>
              <a:t>2 Common options: </a:t>
            </a:r>
            <a:r>
              <a:rPr lang="en-US">
                <a:sym typeface="Wingdings" pitchFamily="2" charset="2"/>
              </a:rPr>
              <a:t>sampling within each relation type (ensure neighbors from each type are covered), or sample across the full graph</a:t>
            </a:r>
            <a:endParaRPr lang="en-US" b="1">
              <a:sym typeface="Wingdings" pitchFamily="2" charset="2"/>
            </a:endParaRPr>
          </a:p>
          <a:p>
            <a:pPr lvl="1"/>
            <a:endParaRPr lang="en-US" b="1">
              <a:solidFill>
                <a:srgbClr val="C00000"/>
              </a:solidFill>
            </a:endParaRPr>
          </a:p>
          <a:p>
            <a:pPr lvl="1"/>
            <a:endParaRPr lang="en-US"/>
          </a:p>
        </p:txBody>
      </p:sp>
      <p:sp>
        <p:nvSpPr>
          <p:cNvPr id="4" name="Date Placeholder 3">
            <a:extLst>
              <a:ext uri="{FF2B5EF4-FFF2-40B4-BE49-F238E27FC236}">
                <a16:creationId xmlns:a16="http://schemas.microsoft.com/office/drawing/2014/main" id="{7826FA31-7F79-B8BC-CC9B-6B59CAADD2A7}"/>
              </a:ext>
            </a:extLst>
          </p:cNvPr>
          <p:cNvSpPr>
            <a:spLocks noGrp="1"/>
          </p:cNvSpPr>
          <p:nvPr>
            <p:ph type="dt" sz="half" idx="10"/>
          </p:nvPr>
        </p:nvSpPr>
        <p:spPr/>
        <p:txBody>
          <a:bodyPr/>
          <a:lstStyle/>
          <a:p>
            <a:fld id="{79DA9A6E-DB29-2642-824D-E661816066F2}" type="datetime1">
              <a:rPr lang="en-US" smtClean="0"/>
              <a:t>10/21/24</a:t>
            </a:fld>
            <a:endParaRPr lang="en-US"/>
          </a:p>
        </p:txBody>
      </p:sp>
      <p:sp>
        <p:nvSpPr>
          <p:cNvPr id="5" name="Footer Placeholder 4">
            <a:extLst>
              <a:ext uri="{FF2B5EF4-FFF2-40B4-BE49-F238E27FC236}">
                <a16:creationId xmlns:a16="http://schemas.microsoft.com/office/drawing/2014/main" id="{E46CACB7-3E6C-D233-2CF8-A0A7DB256279}"/>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8517D616-0D16-276B-1833-AE5A2EFAA586}"/>
              </a:ext>
            </a:extLst>
          </p:cNvPr>
          <p:cNvSpPr>
            <a:spLocks noGrp="1"/>
          </p:cNvSpPr>
          <p:nvPr>
            <p:ph type="sldNum" sz="quarter" idx="12"/>
          </p:nvPr>
        </p:nvSpPr>
        <p:spPr/>
        <p:txBody>
          <a:bodyPr/>
          <a:lstStyle/>
          <a:p>
            <a:fld id="{19B12225-5612-419B-A8D5-4B8EEE4C217E}" type="slidenum">
              <a:rPr lang="en-US" smtClean="0"/>
              <a:pPr/>
              <a:t>58</a:t>
            </a:fld>
            <a:endParaRPr lang="en-US"/>
          </a:p>
        </p:txBody>
      </p:sp>
    </p:spTree>
    <p:extLst>
      <p:ext uri="{BB962C8B-B14F-4D97-AF65-F5344CB8AC3E}">
        <p14:creationId xmlns:p14="http://schemas.microsoft.com/office/powerpoint/2010/main" val="12140640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F7347-D1A6-99DF-95FB-288D2A544A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1DF16F-E55A-0A58-F861-D501A0D74372}"/>
              </a:ext>
            </a:extLst>
          </p:cNvPr>
          <p:cNvSpPr>
            <a:spLocks noGrp="1"/>
          </p:cNvSpPr>
          <p:nvPr>
            <p:ph type="title"/>
          </p:nvPr>
        </p:nvSpPr>
        <p:spPr/>
        <p:txBody>
          <a:bodyPr>
            <a:normAutofit/>
          </a:bodyPr>
          <a:lstStyle/>
          <a:p>
            <a:r>
              <a:rPr lang="en-US"/>
              <a:t>Recap: GNN Prediction Heads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64616AE-FB30-31C1-7183-5A3CF7B270B4}"/>
                  </a:ext>
                </a:extLst>
              </p:cNvPr>
              <p:cNvSpPr>
                <a:spLocks noGrp="1"/>
              </p:cNvSpPr>
              <p:nvPr>
                <p:ph idx="1"/>
              </p:nvPr>
            </p:nvSpPr>
            <p:spPr>
              <a:xfrm>
                <a:off x="457200" y="1295400"/>
                <a:ext cx="8686800" cy="5731042"/>
              </a:xfrm>
            </p:spPr>
            <p:txBody>
              <a:bodyPr>
                <a:normAutofit/>
              </a:bodyPr>
              <a:lstStyle/>
              <a:p>
                <a:pPr marL="118872" indent="0">
                  <a:buNone/>
                </a:pPr>
                <a:r>
                  <a:rPr lang="en-US" b="1">
                    <a:solidFill>
                      <a:srgbClr val="C00000"/>
                    </a:solidFill>
                    <a:latin typeface="Calibri"/>
                    <a:cs typeface="Calibri"/>
                  </a:rPr>
                  <a:t>Node-level prediction</a:t>
                </a:r>
                <a:r>
                  <a:rPr lang="en-US">
                    <a:latin typeface="Calibri"/>
                    <a:cs typeface="Calibri"/>
                  </a:rPr>
                  <a:t>: </a:t>
                </a:r>
                <a:endParaRPr lang="en-US" b="1" i="1">
                  <a:latin typeface="Cambria Math" panose="02040503050406030204" pitchFamily="18" charset="0"/>
                  <a:cs typeface="Calibri"/>
                </a:endParaRPr>
              </a:p>
              <a:p>
                <a14:m>
                  <m:oMath xmlns:m="http://schemas.openxmlformats.org/officeDocument/2006/math">
                    <m:sSub>
                      <m:sSubPr>
                        <m:ctrlPr>
                          <a:rPr lang="en-US" b="1" i="1" smtClean="0">
                            <a:latin typeface="Cambria Math" panose="02040503050406030204" pitchFamily="18" charset="0"/>
                            <a:cs typeface="Calibri"/>
                          </a:rPr>
                        </m:ctrlPr>
                      </m:sSubPr>
                      <m:e>
                        <m:acc>
                          <m:accPr>
                            <m:chr m:val="̂"/>
                            <m:ctrlPr>
                              <a:rPr lang="en-US" b="1" i="1" smtClean="0">
                                <a:latin typeface="Cambria Math" panose="02040503050406030204" pitchFamily="18" charset="0"/>
                                <a:cs typeface="Calibri"/>
                              </a:rPr>
                            </m:ctrlPr>
                          </m:accPr>
                          <m:e>
                            <m:r>
                              <a:rPr lang="en-US" b="1" i="1" smtClean="0">
                                <a:latin typeface="Cambria Math" panose="02040503050406030204" pitchFamily="18" charset="0"/>
                                <a:cs typeface="Calibri"/>
                              </a:rPr>
                              <m:t>𝒚</m:t>
                            </m:r>
                          </m:e>
                        </m:acc>
                      </m:e>
                      <m:sub>
                        <m:r>
                          <a:rPr lang="en-US" b="1" i="1" smtClean="0">
                            <a:latin typeface="Cambria Math" panose="02040503050406030204" pitchFamily="18" charset="0"/>
                            <a:cs typeface="Calibri"/>
                          </a:rPr>
                          <m:t>𝒗</m:t>
                        </m:r>
                      </m:sub>
                    </m:sSub>
                    <m:r>
                      <a:rPr lang="en-US" b="1" i="0" smtClean="0">
                        <a:latin typeface="Cambria Math" panose="02040503050406030204" pitchFamily="18" charset="0"/>
                        <a:cs typeface="Calibri"/>
                      </a:rPr>
                      <m:t>=</m:t>
                    </m:r>
                    <m:sSub>
                      <m:sSubPr>
                        <m:ctrlPr>
                          <a:rPr lang="en-US" b="0" i="1" smtClean="0">
                            <a:latin typeface="Cambria Math" panose="02040503050406030204" pitchFamily="18" charset="0"/>
                            <a:cs typeface="Calibri"/>
                          </a:rPr>
                        </m:ctrlPr>
                      </m:sSubPr>
                      <m:e>
                        <m:r>
                          <m:rPr>
                            <m:sty m:val="p"/>
                          </m:rPr>
                          <a:rPr lang="en-US">
                            <a:latin typeface="Cambria Math" panose="02040503050406030204" pitchFamily="18" charset="0"/>
                            <a:cs typeface="Calibri"/>
                          </a:rPr>
                          <m:t>H</m:t>
                        </m:r>
                        <m:r>
                          <m:rPr>
                            <m:sty m:val="p"/>
                          </m:rPr>
                          <a:rPr lang="en-US" b="0" i="0" smtClean="0">
                            <a:latin typeface="Cambria Math" panose="02040503050406030204" pitchFamily="18" charset="0"/>
                            <a:cs typeface="Calibri"/>
                          </a:rPr>
                          <m:t>ead</m:t>
                        </m:r>
                      </m:e>
                      <m:sub>
                        <m:r>
                          <m:rPr>
                            <m:sty m:val="p"/>
                          </m:rPr>
                          <a:rPr lang="en-US" b="0" i="0" smtClean="0">
                            <a:latin typeface="Cambria Math" panose="02040503050406030204" pitchFamily="18" charset="0"/>
                            <a:cs typeface="Calibri"/>
                          </a:rPr>
                          <m:t>node</m:t>
                        </m:r>
                      </m:sub>
                    </m:sSub>
                    <m:r>
                      <a:rPr lang="en-US" b="0" i="0" smtClean="0">
                        <a:latin typeface="Cambria Math" panose="02040503050406030204" pitchFamily="18" charset="0"/>
                        <a:cs typeface="Calibri"/>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𝑣</m:t>
                        </m:r>
                      </m:sub>
                      <m:sup>
                        <m:d>
                          <m:dPr>
                            <m:ctrlPr>
                              <a:rPr lang="en-US" i="1" smtClean="0">
                                <a:latin typeface="Cambria Math" panose="02040503050406030204" pitchFamily="18" charset="0"/>
                              </a:rPr>
                            </m:ctrlPr>
                          </m:dPr>
                          <m:e>
                            <m:r>
                              <a:rPr lang="en-US" b="0" i="1" smtClean="0">
                                <a:latin typeface="Cambria Math" panose="02040503050406030204" pitchFamily="18" charset="0"/>
                              </a:rPr>
                              <m:t>𝐿</m:t>
                            </m:r>
                          </m:e>
                        </m:d>
                      </m:sup>
                    </m:sSubSup>
                    <m:r>
                      <a:rPr lang="en-US" b="0" i="0" smtClean="0">
                        <a:latin typeface="Cambria Math" panose="02040503050406030204" pitchFamily="18" charset="0"/>
                        <a:cs typeface="Calibri"/>
                      </a:rPr>
                      <m:t>)</m:t>
                    </m:r>
                    <m:r>
                      <a:rPr lang="en-US">
                        <a:latin typeface="Cambria Math" panose="02040503050406030204" pitchFamily="18" charset="0"/>
                        <a:cs typeface="Calibri"/>
                      </a:rPr>
                      <m:t>=</m:t>
                    </m:r>
                    <m:sSup>
                      <m:sSupPr>
                        <m:ctrlPr>
                          <a:rPr lang="en-US" b="0" i="1" smtClean="0">
                            <a:latin typeface="Cambria Math" panose="02040503050406030204" pitchFamily="18" charset="0"/>
                          </a:rPr>
                        </m:ctrlPr>
                      </m:sSupPr>
                      <m:e>
                        <m:r>
                          <a:rPr lang="en-US" b="1" i="0" smtClean="0">
                            <a:latin typeface="Cambria Math" panose="02040503050406030204" pitchFamily="18" charset="0"/>
                          </a:rPr>
                          <m:t>𝐖</m:t>
                        </m:r>
                      </m:e>
                      <m:sup>
                        <m:r>
                          <a:rPr lang="en-US" b="0" i="1" smtClean="0">
                            <a:latin typeface="Cambria Math" panose="02040503050406030204" pitchFamily="18" charset="0"/>
                          </a:rPr>
                          <m:t>(</m:t>
                        </m:r>
                        <m:r>
                          <a:rPr lang="en-US" b="0" i="1" smtClean="0">
                            <a:latin typeface="Cambria Math" panose="02040503050406030204" pitchFamily="18" charset="0"/>
                          </a:rPr>
                          <m:t>𝐻</m:t>
                        </m:r>
                        <m:r>
                          <a:rPr lang="en-US" b="0" i="1" smtClean="0">
                            <a:latin typeface="Cambria Math" panose="02040503050406030204" pitchFamily="18" charset="0"/>
                          </a:rPr>
                          <m:t>)</m:t>
                        </m:r>
                      </m:sup>
                    </m:sSup>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𝑣</m:t>
                        </m:r>
                      </m:sub>
                      <m:sup>
                        <m:r>
                          <a:rPr lang="en-US" i="1">
                            <a:latin typeface="Cambria Math" panose="02040503050406030204" pitchFamily="18" charset="0"/>
                          </a:rPr>
                          <m:t>(</m:t>
                        </m:r>
                        <m:r>
                          <a:rPr lang="en-US" b="0" i="1" smtClean="0">
                            <a:latin typeface="Cambria Math" panose="02040503050406030204" pitchFamily="18" charset="0"/>
                          </a:rPr>
                          <m:t>𝐿</m:t>
                        </m:r>
                        <m:r>
                          <a:rPr lang="en-US" i="1">
                            <a:latin typeface="Cambria Math" panose="02040503050406030204" pitchFamily="18" charset="0"/>
                          </a:rPr>
                          <m:t>)</m:t>
                        </m:r>
                      </m:sup>
                    </m:sSubSup>
                  </m:oMath>
                </a14:m>
                <a:endParaRPr lang="en-US">
                  <a:latin typeface="Calibri"/>
                  <a:cs typeface="Calibri"/>
                </a:endParaRPr>
              </a:p>
              <a:p>
                <a:pPr marL="118872" indent="0">
                  <a:buNone/>
                </a:pPr>
                <a:r>
                  <a:rPr lang="en-US" b="1">
                    <a:solidFill>
                      <a:srgbClr val="C00000"/>
                    </a:solidFill>
                    <a:latin typeface="Calibri"/>
                    <a:cs typeface="Calibri"/>
                  </a:rPr>
                  <a:t>Edge-level prediction</a:t>
                </a:r>
                <a:r>
                  <a:rPr lang="en-US">
                    <a:latin typeface="Calibri"/>
                    <a:cs typeface="Calibri"/>
                  </a:rPr>
                  <a:t>:</a:t>
                </a:r>
              </a:p>
              <a:p>
                <a14:m>
                  <m:oMath xmlns:m="http://schemas.openxmlformats.org/officeDocument/2006/math">
                    <m:sSub>
                      <m:sSubPr>
                        <m:ctrlPr>
                          <a:rPr lang="en-US" b="1" i="1" smtClean="0">
                            <a:latin typeface="Cambria Math" panose="02040503050406030204" pitchFamily="18" charset="0"/>
                            <a:cs typeface="Calibri"/>
                          </a:rPr>
                        </m:ctrlPr>
                      </m:sSubPr>
                      <m:e>
                        <m:acc>
                          <m:accPr>
                            <m:chr m:val="̂"/>
                            <m:ctrlPr>
                              <a:rPr lang="en-US" b="1" i="1" smtClean="0">
                                <a:latin typeface="Cambria Math" panose="02040503050406030204" pitchFamily="18" charset="0"/>
                                <a:cs typeface="Calibri"/>
                              </a:rPr>
                            </m:ctrlPr>
                          </m:accPr>
                          <m:e>
                            <m:r>
                              <a:rPr lang="en-US" b="1" i="1" smtClean="0">
                                <a:latin typeface="Cambria Math" panose="02040503050406030204" pitchFamily="18" charset="0"/>
                                <a:cs typeface="Calibri"/>
                              </a:rPr>
                              <m:t>𝒚</m:t>
                            </m:r>
                          </m:e>
                        </m:acc>
                      </m:e>
                      <m:sub>
                        <m:r>
                          <a:rPr lang="en-US" b="1" i="1" smtClean="0">
                            <a:latin typeface="Cambria Math" panose="02040503050406030204" pitchFamily="18" charset="0"/>
                            <a:cs typeface="Calibri"/>
                          </a:rPr>
                          <m:t>𝒖𝒗</m:t>
                        </m:r>
                      </m:sub>
                    </m:sSub>
                    <m:r>
                      <a:rPr lang="en-US" b="1">
                        <a:latin typeface="Cambria Math" panose="02040503050406030204" pitchFamily="18" charset="0"/>
                        <a:cs typeface="Calibri"/>
                      </a:rPr>
                      <m:t>=</m:t>
                    </m:r>
                    <m:r>
                      <a:rPr lang="en-US" b="1" i="1">
                        <a:latin typeface="Cambria Math" panose="02040503050406030204" pitchFamily="18" charset="0"/>
                        <a:cs typeface="Calibri"/>
                      </a:rPr>
                      <m:t> </m:t>
                    </m:r>
                    <m:sSub>
                      <m:sSubPr>
                        <m:ctrlPr>
                          <a:rPr lang="en-US" i="1">
                            <a:latin typeface="Cambria Math" panose="02040503050406030204" pitchFamily="18" charset="0"/>
                            <a:cs typeface="Calibri"/>
                          </a:rPr>
                        </m:ctrlPr>
                      </m:sSubPr>
                      <m:e>
                        <m:r>
                          <m:rPr>
                            <m:sty m:val="p"/>
                          </m:rPr>
                          <a:rPr lang="en-US">
                            <a:latin typeface="Cambria Math" panose="02040503050406030204" pitchFamily="18" charset="0"/>
                            <a:cs typeface="Calibri"/>
                          </a:rPr>
                          <m:t>Head</m:t>
                        </m:r>
                      </m:e>
                      <m:sub>
                        <m:r>
                          <m:rPr>
                            <m:sty m:val="p"/>
                          </m:rPr>
                          <a:rPr lang="en-US" b="0" i="0" smtClean="0">
                            <a:latin typeface="Cambria Math" panose="02040503050406030204" pitchFamily="18" charset="0"/>
                            <a:cs typeface="Calibri"/>
                          </a:rPr>
                          <m:t>edg</m:t>
                        </m:r>
                        <m:r>
                          <a:rPr lang="en-US" b="0" i="1" smtClean="0">
                            <a:latin typeface="Cambria Math" panose="02040503050406030204" pitchFamily="18" charset="0"/>
                            <a:cs typeface="Calibri"/>
                          </a:rPr>
                          <m:t>𝑒</m:t>
                        </m:r>
                      </m:sub>
                    </m:sSub>
                    <m:r>
                      <a:rPr lang="en-US">
                        <a:latin typeface="Cambria Math" panose="02040503050406030204" pitchFamily="18" charset="0"/>
                        <a:cs typeface="Calibri"/>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b="0" i="1" smtClean="0">
                            <a:latin typeface="Cambria Math" panose="02040503050406030204" pitchFamily="18" charset="0"/>
                          </a:rPr>
                          <m:t>𝑢</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𝑣</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a:latin typeface="Cambria Math" panose="02040503050406030204" pitchFamily="18" charset="0"/>
                        <a:cs typeface="Calibri"/>
                      </a:rPr>
                      <m:t>)</m:t>
                    </m:r>
                  </m:oMath>
                </a14:m>
                <a:r>
                  <a:rPr lang="en-US">
                    <a:latin typeface="Calibri"/>
                    <a:cs typeface="Calibri"/>
                  </a:rPr>
                  <a:t>=</a:t>
                </a:r>
                <a:r>
                  <a:rPr lang="en-US"/>
                  <a:t> </a:t>
                </a:r>
                <a14:m>
                  <m:oMath xmlns:m="http://schemas.openxmlformats.org/officeDocument/2006/math">
                    <m:r>
                      <m:rPr>
                        <m:sty m:val="p"/>
                      </m:rPr>
                      <a:rPr lang="en-US">
                        <a:latin typeface="Cambria Math" panose="02040503050406030204" pitchFamily="18" charset="0"/>
                      </a:rPr>
                      <m:t>Linear</m:t>
                    </m:r>
                    <m:r>
                      <a:rPr lang="en-US" i="1">
                        <a:latin typeface="Cambria Math" panose="02040503050406030204" pitchFamily="18" charset="0"/>
                      </a:rPr>
                      <m:t>(</m:t>
                    </m:r>
                    <m:r>
                      <m:rPr>
                        <m:sty m:val="p"/>
                      </m:rPr>
                      <a:rPr lang="en-US">
                        <a:latin typeface="Cambria Math" panose="02040503050406030204" pitchFamily="18" charset="0"/>
                      </a:rPr>
                      <m:t>Concat</m:t>
                    </m:r>
                    <m:r>
                      <a:rPr lang="en-US" i="1">
                        <a:latin typeface="Cambria Math" panose="02040503050406030204" pitchFamily="18" charset="0"/>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𝑢</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𝑣</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i="1">
                        <a:latin typeface="Cambria Math" panose="02040503050406030204" pitchFamily="18" charset="0"/>
                      </a:rPr>
                      <m:t>))</m:t>
                    </m:r>
                  </m:oMath>
                </a14:m>
                <a:endParaRPr lang="en-US">
                  <a:latin typeface="Calibri"/>
                  <a:cs typeface="Calibri"/>
                </a:endParaRPr>
              </a:p>
              <a:p>
                <a:pPr marL="118872" indent="0">
                  <a:buNone/>
                </a:pPr>
                <a:r>
                  <a:rPr lang="en-US" b="1">
                    <a:solidFill>
                      <a:srgbClr val="C00000"/>
                    </a:solidFill>
                    <a:latin typeface="Calibri"/>
                    <a:cs typeface="Calibri"/>
                  </a:rPr>
                  <a:t>Graph-level prediction</a:t>
                </a:r>
                <a:r>
                  <a:rPr lang="en-US">
                    <a:latin typeface="Calibri"/>
                    <a:cs typeface="Calibri"/>
                  </a:rPr>
                  <a:t>:</a:t>
                </a:r>
              </a:p>
              <a:p>
                <a14:m>
                  <m:oMath xmlns:m="http://schemas.openxmlformats.org/officeDocument/2006/math">
                    <m:sSub>
                      <m:sSubPr>
                        <m:ctrlPr>
                          <a:rPr lang="en-US" b="1" i="1" smtClean="0">
                            <a:latin typeface="Cambria Math" panose="02040503050406030204" pitchFamily="18" charset="0"/>
                            <a:cs typeface="Calibri"/>
                          </a:rPr>
                        </m:ctrlPr>
                      </m:sSubPr>
                      <m:e>
                        <m:acc>
                          <m:accPr>
                            <m:chr m:val="̂"/>
                            <m:ctrlPr>
                              <a:rPr lang="en-US" b="1" i="1" smtClean="0">
                                <a:latin typeface="Cambria Math" panose="02040503050406030204" pitchFamily="18" charset="0"/>
                                <a:cs typeface="Calibri"/>
                              </a:rPr>
                            </m:ctrlPr>
                          </m:accPr>
                          <m:e>
                            <m:r>
                              <a:rPr lang="en-US" b="1" i="1" smtClean="0">
                                <a:latin typeface="Cambria Math" panose="02040503050406030204" pitchFamily="18" charset="0"/>
                                <a:cs typeface="Calibri"/>
                              </a:rPr>
                              <m:t>𝒚</m:t>
                            </m:r>
                          </m:e>
                        </m:acc>
                      </m:e>
                      <m:sub>
                        <m:r>
                          <a:rPr lang="en-US" b="0" i="1" smtClean="0">
                            <a:latin typeface="Cambria Math" panose="02040503050406030204" pitchFamily="18" charset="0"/>
                            <a:cs typeface="Calibri"/>
                          </a:rPr>
                          <m:t>𝐺</m:t>
                        </m:r>
                      </m:sub>
                    </m:sSub>
                    <m:r>
                      <a:rPr lang="en-US" b="1">
                        <a:latin typeface="Cambria Math" panose="02040503050406030204" pitchFamily="18" charset="0"/>
                        <a:cs typeface="Calibri"/>
                      </a:rPr>
                      <m:t>=</m:t>
                    </m:r>
                    <m:r>
                      <a:rPr lang="en-US" b="1" i="1">
                        <a:latin typeface="Cambria Math" panose="02040503050406030204" pitchFamily="18" charset="0"/>
                        <a:cs typeface="Calibri"/>
                      </a:rPr>
                      <m:t> </m:t>
                    </m:r>
                    <m:sSub>
                      <m:sSubPr>
                        <m:ctrlPr>
                          <a:rPr lang="en-US" i="1">
                            <a:latin typeface="Cambria Math" panose="02040503050406030204" pitchFamily="18" charset="0"/>
                            <a:cs typeface="Calibri"/>
                          </a:rPr>
                        </m:ctrlPr>
                      </m:sSubPr>
                      <m:e>
                        <m:r>
                          <m:rPr>
                            <m:sty m:val="p"/>
                          </m:rPr>
                          <a:rPr lang="en-US">
                            <a:latin typeface="Cambria Math" panose="02040503050406030204" pitchFamily="18" charset="0"/>
                            <a:cs typeface="Calibri"/>
                          </a:rPr>
                          <m:t>Head</m:t>
                        </m:r>
                      </m:e>
                      <m:sub>
                        <m:r>
                          <m:rPr>
                            <m:sty m:val="p"/>
                          </m:rPr>
                          <a:rPr lang="en-US" b="0" i="0" smtClean="0">
                            <a:latin typeface="Cambria Math" panose="02040503050406030204" pitchFamily="18" charset="0"/>
                            <a:cs typeface="Calibri"/>
                          </a:rPr>
                          <m:t>graph</m:t>
                        </m:r>
                      </m:sub>
                    </m:sSub>
                    <m:r>
                      <a:rPr lang="en-US">
                        <a:latin typeface="Cambria Math" panose="02040503050406030204" pitchFamily="18" charset="0"/>
                        <a:cs typeface="Calibri"/>
                      </a:rPr>
                      <m:t>(</m:t>
                    </m:r>
                    <m:r>
                      <a:rPr lang="en-US" i="1">
                        <a:latin typeface="Cambria Math" panose="02040503050406030204" pitchFamily="18" charset="0"/>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𝑣</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i="1">
                        <a:latin typeface="Cambria Math" panose="02040503050406030204" pitchFamily="18" charset="0"/>
                      </a:rPr>
                      <m:t>∈</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ℝ</m:t>
                        </m:r>
                      </m:e>
                      <m:sup>
                        <m:r>
                          <a:rPr lang="en-US" i="1">
                            <a:latin typeface="Cambria Math" panose="02040503050406030204" pitchFamily="18" charset="0"/>
                            <a:ea typeface="Cambria Math" panose="02040503050406030204" pitchFamily="18" charset="0"/>
                          </a:rPr>
                          <m:t>𝑑</m:t>
                        </m:r>
                      </m:sup>
                    </m:sSup>
                    <m:r>
                      <a:rPr lang="en-US" i="1">
                        <a:latin typeface="Cambria Math" panose="02040503050406030204" pitchFamily="18" charset="0"/>
                      </a:rPr>
                      <m:t>, ∀</m:t>
                    </m:r>
                    <m:r>
                      <a:rPr lang="en-US" i="1">
                        <a:latin typeface="Cambria Math" panose="02040503050406030204" pitchFamily="18" charset="0"/>
                      </a:rPr>
                      <m:t>𝑣</m:t>
                    </m:r>
                    <m:r>
                      <a:rPr lang="en-US" i="1">
                        <a:latin typeface="Cambria Math" panose="02040503050406030204" pitchFamily="18" charset="0"/>
                      </a:rPr>
                      <m:t>∈</m:t>
                    </m:r>
                    <m:r>
                      <a:rPr lang="en-US" i="1">
                        <a:latin typeface="Cambria Math" panose="02040503050406030204" pitchFamily="18" charset="0"/>
                      </a:rPr>
                      <m:t>𝐺</m:t>
                    </m:r>
                    <m:r>
                      <a:rPr lang="en-US" i="1">
                        <a:latin typeface="Cambria Math" panose="02040503050406030204" pitchFamily="18" charset="0"/>
                      </a:rPr>
                      <m:t>}</m:t>
                    </m:r>
                    <m:r>
                      <a:rPr lang="en-US">
                        <a:latin typeface="Cambria Math" panose="02040503050406030204" pitchFamily="18" charset="0"/>
                        <a:cs typeface="Calibri"/>
                      </a:rPr>
                      <m:t>)</m:t>
                    </m:r>
                  </m:oMath>
                </a14:m>
                <a:endParaRPr lang="en-US">
                  <a:latin typeface="Calibri"/>
                  <a:cs typeface="Calibri"/>
                </a:endParaRPr>
              </a:p>
              <a:p>
                <a:endParaRPr lang="en-US">
                  <a:latin typeface="Calibri"/>
                  <a:cs typeface="Calibri"/>
                </a:endParaRPr>
              </a:p>
              <a:p>
                <a:endParaRPr lang="en-US">
                  <a:latin typeface="Calibri"/>
                  <a:cs typeface="Calibri"/>
                </a:endParaRPr>
              </a:p>
              <a:p>
                <a:endParaRPr lang="en-US"/>
              </a:p>
              <a:p>
                <a:endParaRPr lang="en-US"/>
              </a:p>
            </p:txBody>
          </p:sp>
        </mc:Choice>
        <mc:Fallback xmlns="">
          <p:sp>
            <p:nvSpPr>
              <p:cNvPr id="3" name="Content Placeholder 2">
                <a:extLst>
                  <a:ext uri="{FF2B5EF4-FFF2-40B4-BE49-F238E27FC236}">
                    <a16:creationId xmlns:a16="http://schemas.microsoft.com/office/drawing/2014/main" id="{65648EBC-C60C-FC40-A37D-4E8AF83B59B2}"/>
                  </a:ext>
                </a:extLst>
              </p:cNvPr>
              <p:cNvSpPr>
                <a:spLocks noGrp="1" noRot="1" noChangeAspect="1" noMove="1" noResize="1" noEditPoints="1" noAdjustHandles="1" noChangeArrowheads="1" noChangeShapeType="1" noTextEdit="1"/>
              </p:cNvSpPr>
              <p:nvPr>
                <p:ph idx="1"/>
              </p:nvPr>
            </p:nvSpPr>
            <p:spPr>
              <a:xfrm>
                <a:off x="457200" y="1295400"/>
                <a:ext cx="8686800" cy="5731042"/>
              </a:xfrm>
              <a:blipFill>
                <a:blip r:embed="rId2"/>
                <a:stretch>
                  <a:fillRect l="-842" t="-532"/>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A34052C2-7382-F378-9AB7-0D92C73D32FE}"/>
              </a:ext>
            </a:extLst>
          </p:cNvPr>
          <p:cNvSpPr>
            <a:spLocks noGrp="1"/>
          </p:cNvSpPr>
          <p:nvPr>
            <p:ph type="dt" sz="half" idx="10"/>
          </p:nvPr>
        </p:nvSpPr>
        <p:spPr/>
        <p:txBody>
          <a:bodyPr/>
          <a:lstStyle/>
          <a:p>
            <a:fld id="{A9ED9DB3-BE2D-5248-A771-13CAAF4BACE9}" type="datetime1">
              <a:rPr lang="en-US" smtClean="0"/>
              <a:t>10/21/24</a:t>
            </a:fld>
            <a:endParaRPr lang="en-US"/>
          </a:p>
        </p:txBody>
      </p:sp>
      <p:sp>
        <p:nvSpPr>
          <p:cNvPr id="5" name="Footer Placeholder 4">
            <a:extLst>
              <a:ext uri="{FF2B5EF4-FFF2-40B4-BE49-F238E27FC236}">
                <a16:creationId xmlns:a16="http://schemas.microsoft.com/office/drawing/2014/main" id="{64B98B70-EFF4-1A10-F962-BA537955B155}"/>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3FBD215-23C9-5ED6-C8FA-181731DAC4EB}"/>
              </a:ext>
            </a:extLst>
          </p:cNvPr>
          <p:cNvSpPr>
            <a:spLocks noGrp="1"/>
          </p:cNvSpPr>
          <p:nvPr>
            <p:ph type="sldNum" sz="quarter" idx="12"/>
          </p:nvPr>
        </p:nvSpPr>
        <p:spPr/>
        <p:txBody>
          <a:bodyPr/>
          <a:lstStyle/>
          <a:p>
            <a:fld id="{19B12225-5612-419B-A8D5-4B8EEE4C217E}" type="slidenum">
              <a:rPr lang="en-US" smtClean="0"/>
              <a:pPr/>
              <a:t>59</a:t>
            </a:fld>
            <a:endParaRPr lang="en-US"/>
          </a:p>
        </p:txBody>
      </p:sp>
    </p:spTree>
    <p:extLst>
      <p:ext uri="{BB962C8B-B14F-4D97-AF65-F5344CB8AC3E}">
        <p14:creationId xmlns:p14="http://schemas.microsoft.com/office/powerpoint/2010/main" val="8599056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458BD-7B2D-3E93-0EE2-5CA2928DE0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BC5B7C-13AD-AEA3-50C5-D83ED08CEA34}"/>
              </a:ext>
            </a:extLst>
          </p:cNvPr>
          <p:cNvSpPr>
            <a:spLocks noGrp="1"/>
          </p:cNvSpPr>
          <p:nvPr>
            <p:ph type="title"/>
          </p:nvPr>
        </p:nvSpPr>
        <p:spPr>
          <a:xfrm>
            <a:off x="457199" y="76200"/>
            <a:ext cx="8769927" cy="987552"/>
          </a:xfrm>
        </p:spPr>
        <p:txBody>
          <a:bodyPr>
            <a:normAutofit/>
          </a:bodyPr>
          <a:lstStyle/>
          <a:p>
            <a:r>
              <a:rPr lang="en-US"/>
              <a:t>Heterogeneous Prediction Heads</a:t>
            </a:r>
          </a:p>
        </p:txBody>
      </p:sp>
      <p:sp>
        <p:nvSpPr>
          <p:cNvPr id="4" name="Date Placeholder 3">
            <a:extLst>
              <a:ext uri="{FF2B5EF4-FFF2-40B4-BE49-F238E27FC236}">
                <a16:creationId xmlns:a16="http://schemas.microsoft.com/office/drawing/2014/main" id="{821AA01A-3FB9-E6D4-5C54-2E0E07879B44}"/>
              </a:ext>
            </a:extLst>
          </p:cNvPr>
          <p:cNvSpPr>
            <a:spLocks noGrp="1"/>
          </p:cNvSpPr>
          <p:nvPr>
            <p:ph type="dt" sz="half" idx="10"/>
          </p:nvPr>
        </p:nvSpPr>
        <p:spPr/>
        <p:txBody>
          <a:bodyPr/>
          <a:lstStyle/>
          <a:p>
            <a:fld id="{8668109C-DBB1-0C40-BB7C-3AE0A686B461}" type="datetime1">
              <a:rPr lang="en-US" smtClean="0"/>
              <a:t>10/21/24</a:t>
            </a:fld>
            <a:endParaRPr lang="en-US"/>
          </a:p>
        </p:txBody>
      </p:sp>
      <p:sp>
        <p:nvSpPr>
          <p:cNvPr id="5" name="Footer Placeholder 4">
            <a:extLst>
              <a:ext uri="{FF2B5EF4-FFF2-40B4-BE49-F238E27FC236}">
                <a16:creationId xmlns:a16="http://schemas.microsoft.com/office/drawing/2014/main" id="{7A806DB8-928D-AF9F-30BE-F6612B04278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3A56D951-D098-1541-397A-9BABF60F3065}"/>
              </a:ext>
            </a:extLst>
          </p:cNvPr>
          <p:cNvSpPr>
            <a:spLocks noGrp="1"/>
          </p:cNvSpPr>
          <p:nvPr>
            <p:ph type="sldNum" sz="quarter" idx="12"/>
          </p:nvPr>
        </p:nvSpPr>
        <p:spPr/>
        <p:txBody>
          <a:bodyPr/>
          <a:lstStyle/>
          <a:p>
            <a:fld id="{19B12225-5612-419B-A8D5-4B8EEE4C217E}" type="slidenum">
              <a:rPr lang="en-US" smtClean="0"/>
              <a:pPr/>
              <a:t>60</a:t>
            </a:fld>
            <a:endParaRPr lang="en-US"/>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2BBF563C-9595-9108-EEF7-DC76855182C7}"/>
                  </a:ext>
                </a:extLst>
              </p:cNvPr>
              <p:cNvSpPr>
                <a:spLocks noGrp="1"/>
              </p:cNvSpPr>
              <p:nvPr>
                <p:ph idx="1"/>
              </p:nvPr>
            </p:nvSpPr>
            <p:spPr>
              <a:xfrm>
                <a:off x="457200" y="1295400"/>
                <a:ext cx="7439892" cy="5731042"/>
              </a:xfrm>
            </p:spPr>
            <p:txBody>
              <a:bodyPr>
                <a:normAutofit/>
              </a:bodyPr>
              <a:lstStyle/>
              <a:p>
                <a:pPr marL="118872" indent="0">
                  <a:buNone/>
                </a:pPr>
                <a:r>
                  <a:rPr lang="en-US" b="1">
                    <a:solidFill>
                      <a:srgbClr val="C00000"/>
                    </a:solidFill>
                    <a:latin typeface="Calibri"/>
                    <a:cs typeface="Calibri"/>
                  </a:rPr>
                  <a:t>Node-level prediction</a:t>
                </a:r>
                <a:r>
                  <a:rPr lang="en-US">
                    <a:latin typeface="Calibri"/>
                    <a:cs typeface="Calibri"/>
                  </a:rPr>
                  <a:t>: </a:t>
                </a:r>
                <a:endParaRPr lang="en-US" b="1" i="1">
                  <a:latin typeface="Cambria Math" panose="02040503050406030204" pitchFamily="18" charset="0"/>
                  <a:cs typeface="Calibri"/>
                </a:endParaRPr>
              </a:p>
              <a:p>
                <a14:m>
                  <m:oMath xmlns:m="http://schemas.openxmlformats.org/officeDocument/2006/math">
                    <m:sSub>
                      <m:sSubPr>
                        <m:ctrlPr>
                          <a:rPr lang="en-US" b="1" i="1" smtClean="0">
                            <a:latin typeface="Cambria Math" panose="02040503050406030204" pitchFamily="18" charset="0"/>
                            <a:cs typeface="Calibri"/>
                          </a:rPr>
                        </m:ctrlPr>
                      </m:sSubPr>
                      <m:e>
                        <m:acc>
                          <m:accPr>
                            <m:chr m:val="̂"/>
                            <m:ctrlPr>
                              <a:rPr lang="en-US" b="1" i="1" smtClean="0">
                                <a:latin typeface="Cambria Math" panose="02040503050406030204" pitchFamily="18" charset="0"/>
                                <a:cs typeface="Calibri"/>
                              </a:rPr>
                            </m:ctrlPr>
                          </m:accPr>
                          <m:e>
                            <m:r>
                              <a:rPr lang="en-US" b="1" i="1" smtClean="0">
                                <a:latin typeface="Cambria Math" panose="02040503050406030204" pitchFamily="18" charset="0"/>
                                <a:cs typeface="Calibri"/>
                              </a:rPr>
                              <m:t>𝒚</m:t>
                            </m:r>
                          </m:e>
                        </m:acc>
                      </m:e>
                      <m:sub>
                        <m:r>
                          <a:rPr lang="en-US" b="1" i="1" smtClean="0">
                            <a:latin typeface="Cambria Math" panose="02040503050406030204" pitchFamily="18" charset="0"/>
                            <a:cs typeface="Calibri"/>
                          </a:rPr>
                          <m:t>𝒗</m:t>
                        </m:r>
                      </m:sub>
                    </m:sSub>
                    <m:r>
                      <a:rPr lang="en-US" b="1" i="0" smtClean="0">
                        <a:latin typeface="Cambria Math" panose="02040503050406030204" pitchFamily="18" charset="0"/>
                        <a:cs typeface="Calibri"/>
                      </a:rPr>
                      <m:t>=</m:t>
                    </m:r>
                    <m:sSub>
                      <m:sSubPr>
                        <m:ctrlPr>
                          <a:rPr lang="en-US" b="0" i="1" smtClean="0">
                            <a:latin typeface="Cambria Math" panose="02040503050406030204" pitchFamily="18" charset="0"/>
                            <a:cs typeface="Calibri"/>
                          </a:rPr>
                        </m:ctrlPr>
                      </m:sSubPr>
                      <m:e>
                        <m:r>
                          <m:rPr>
                            <m:sty m:val="p"/>
                          </m:rPr>
                          <a:rPr lang="en-US">
                            <a:latin typeface="Cambria Math" panose="02040503050406030204" pitchFamily="18" charset="0"/>
                            <a:cs typeface="Calibri"/>
                          </a:rPr>
                          <m:t>H</m:t>
                        </m:r>
                        <m:r>
                          <m:rPr>
                            <m:sty m:val="p"/>
                          </m:rPr>
                          <a:rPr lang="en-US" b="0" i="0" smtClean="0">
                            <a:latin typeface="Cambria Math" panose="02040503050406030204" pitchFamily="18" charset="0"/>
                            <a:cs typeface="Calibri"/>
                          </a:rPr>
                          <m:t>ead</m:t>
                        </m:r>
                      </m:e>
                      <m:sub>
                        <m:r>
                          <m:rPr>
                            <m:sty m:val="p"/>
                          </m:rPr>
                          <a:rPr lang="en-US" b="0" i="0" smtClean="0">
                            <a:latin typeface="Cambria Math" panose="02040503050406030204" pitchFamily="18" charset="0"/>
                            <a:cs typeface="Calibri"/>
                          </a:rPr>
                          <m:t>node</m:t>
                        </m:r>
                        <m:r>
                          <a:rPr lang="en-US" b="0" i="0" smtClean="0">
                            <a:latin typeface="Cambria Math" panose="02040503050406030204" pitchFamily="18" charset="0"/>
                            <a:cs typeface="Calibri"/>
                          </a:rPr>
                          <m:t>,   </m:t>
                        </m:r>
                        <m:r>
                          <a:rPr lang="en-US" b="0" i="1" smtClean="0">
                            <a:solidFill>
                              <a:srgbClr val="C00000"/>
                            </a:solidFill>
                            <a:latin typeface="Cambria Math" panose="02040503050406030204" pitchFamily="18" charset="0"/>
                            <a:cs typeface="Calibri"/>
                          </a:rPr>
                          <m:t>𝑇</m:t>
                        </m:r>
                        <m:r>
                          <a:rPr lang="en-US" b="0" i="1" smtClean="0">
                            <a:solidFill>
                              <a:srgbClr val="C00000"/>
                            </a:solidFill>
                            <a:latin typeface="Cambria Math" panose="02040503050406030204" pitchFamily="18" charset="0"/>
                            <a:cs typeface="Calibri"/>
                          </a:rPr>
                          <m:t>(</m:t>
                        </m:r>
                        <m:r>
                          <a:rPr lang="en-US" b="0" i="1" smtClean="0">
                            <a:solidFill>
                              <a:srgbClr val="C00000"/>
                            </a:solidFill>
                            <a:latin typeface="Cambria Math" panose="02040503050406030204" pitchFamily="18" charset="0"/>
                            <a:cs typeface="Calibri"/>
                          </a:rPr>
                          <m:t>𝑣</m:t>
                        </m:r>
                        <m:r>
                          <a:rPr lang="en-US" b="0" i="1" smtClean="0">
                            <a:solidFill>
                              <a:srgbClr val="C00000"/>
                            </a:solidFill>
                            <a:latin typeface="Cambria Math" panose="02040503050406030204" pitchFamily="18" charset="0"/>
                            <a:cs typeface="Calibri"/>
                          </a:rPr>
                          <m:t>)</m:t>
                        </m:r>
                      </m:sub>
                    </m:sSub>
                    <m:r>
                      <a:rPr lang="en-US" b="0" i="0" smtClean="0">
                        <a:latin typeface="Cambria Math" panose="02040503050406030204" pitchFamily="18" charset="0"/>
                        <a:cs typeface="Calibri"/>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𝑣</m:t>
                        </m:r>
                      </m:sub>
                      <m:sup>
                        <m:d>
                          <m:dPr>
                            <m:ctrlPr>
                              <a:rPr lang="en-US" i="1" smtClean="0">
                                <a:latin typeface="Cambria Math" panose="02040503050406030204" pitchFamily="18" charset="0"/>
                              </a:rPr>
                            </m:ctrlPr>
                          </m:dPr>
                          <m:e>
                            <m:r>
                              <a:rPr lang="en-US" b="0" i="1" smtClean="0">
                                <a:latin typeface="Cambria Math" panose="02040503050406030204" pitchFamily="18" charset="0"/>
                              </a:rPr>
                              <m:t>𝐿</m:t>
                            </m:r>
                          </m:e>
                        </m:d>
                      </m:sup>
                    </m:sSubSup>
                    <m:r>
                      <a:rPr lang="en-US" b="0" i="0" smtClean="0">
                        <a:latin typeface="Cambria Math" panose="02040503050406030204" pitchFamily="18" charset="0"/>
                        <a:cs typeface="Calibri"/>
                      </a:rPr>
                      <m:t>)</m:t>
                    </m:r>
                    <m:r>
                      <a:rPr lang="en-US">
                        <a:latin typeface="Cambria Math" panose="02040503050406030204" pitchFamily="18" charset="0"/>
                        <a:cs typeface="Calibri"/>
                      </a:rPr>
                      <m:t>=</m:t>
                    </m:r>
                    <m:sSubSup>
                      <m:sSubSupPr>
                        <m:ctrlPr>
                          <a:rPr lang="en-US" b="0" i="1" smtClean="0">
                            <a:latin typeface="Cambria Math" panose="02040503050406030204" pitchFamily="18" charset="0"/>
                          </a:rPr>
                        </m:ctrlPr>
                      </m:sSubSupPr>
                      <m:e>
                        <m:r>
                          <a:rPr lang="en-US" b="1" i="0" smtClean="0">
                            <a:latin typeface="Cambria Math" panose="02040503050406030204" pitchFamily="18" charset="0"/>
                          </a:rPr>
                          <m:t>𝐖</m:t>
                        </m:r>
                      </m:e>
                      <m:sub>
                        <m:r>
                          <a:rPr lang="en-US" b="0" i="1" smtClean="0">
                            <a:solidFill>
                              <a:srgbClr val="C00000"/>
                            </a:solidFill>
                            <a:latin typeface="Cambria Math" panose="02040503050406030204" pitchFamily="18" charset="0"/>
                          </a:rPr>
                          <m:t>𝑇</m:t>
                        </m:r>
                        <m:r>
                          <a:rPr lang="en-US" b="0" i="1" smtClean="0">
                            <a:solidFill>
                              <a:srgbClr val="C00000"/>
                            </a:solidFill>
                            <a:latin typeface="Cambria Math" panose="02040503050406030204" pitchFamily="18" charset="0"/>
                          </a:rPr>
                          <m:t>(</m:t>
                        </m:r>
                        <m:r>
                          <a:rPr lang="en-US" b="0" i="1" smtClean="0">
                            <a:solidFill>
                              <a:srgbClr val="C00000"/>
                            </a:solidFill>
                            <a:latin typeface="Cambria Math" panose="02040503050406030204" pitchFamily="18" charset="0"/>
                          </a:rPr>
                          <m:t>𝑣</m:t>
                        </m:r>
                        <m:r>
                          <a:rPr lang="en-US" b="0" i="1" smtClean="0">
                            <a:solidFill>
                              <a:srgbClr val="C00000"/>
                            </a:solidFill>
                            <a:latin typeface="Cambria Math" panose="02040503050406030204" pitchFamily="18" charset="0"/>
                          </a:rPr>
                          <m:t>)</m:t>
                        </m:r>
                      </m:sub>
                      <m:sup>
                        <m:d>
                          <m:dPr>
                            <m:ctrlPr>
                              <a:rPr lang="en-US" b="0" i="1" smtClean="0">
                                <a:latin typeface="Cambria Math" panose="02040503050406030204" pitchFamily="18" charset="0"/>
                              </a:rPr>
                            </m:ctrlPr>
                          </m:dPr>
                          <m:e>
                            <m:r>
                              <a:rPr lang="en-US" b="0" i="1" smtClean="0">
                                <a:latin typeface="Cambria Math" panose="02040503050406030204" pitchFamily="18" charset="0"/>
                              </a:rPr>
                              <m:t>𝐻</m:t>
                            </m:r>
                          </m:e>
                        </m:d>
                      </m:sup>
                    </m:sSubSup>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𝑣</m:t>
                        </m:r>
                      </m:sub>
                      <m:sup>
                        <m:r>
                          <a:rPr lang="en-US" i="1">
                            <a:latin typeface="Cambria Math" panose="02040503050406030204" pitchFamily="18" charset="0"/>
                          </a:rPr>
                          <m:t>(</m:t>
                        </m:r>
                        <m:r>
                          <a:rPr lang="en-US" b="0" i="1" smtClean="0">
                            <a:latin typeface="Cambria Math" panose="02040503050406030204" pitchFamily="18" charset="0"/>
                          </a:rPr>
                          <m:t>𝐿</m:t>
                        </m:r>
                        <m:r>
                          <a:rPr lang="en-US" i="1">
                            <a:latin typeface="Cambria Math" panose="02040503050406030204" pitchFamily="18" charset="0"/>
                          </a:rPr>
                          <m:t>)</m:t>
                        </m:r>
                      </m:sup>
                    </m:sSubSup>
                  </m:oMath>
                </a14:m>
                <a:endParaRPr lang="en-US">
                  <a:latin typeface="Calibri"/>
                  <a:cs typeface="Calibri"/>
                </a:endParaRPr>
              </a:p>
              <a:p>
                <a:pPr marL="118872" indent="0">
                  <a:buNone/>
                </a:pPr>
                <a:r>
                  <a:rPr lang="en-US" b="1">
                    <a:solidFill>
                      <a:srgbClr val="C00000"/>
                    </a:solidFill>
                    <a:latin typeface="Calibri"/>
                    <a:cs typeface="Calibri"/>
                  </a:rPr>
                  <a:t>Edge-level prediction</a:t>
                </a:r>
                <a:r>
                  <a:rPr lang="en-US">
                    <a:latin typeface="Calibri"/>
                    <a:cs typeface="Calibri"/>
                  </a:rPr>
                  <a:t>:</a:t>
                </a:r>
              </a:p>
              <a:p>
                <a14:m>
                  <m:oMath xmlns:m="http://schemas.openxmlformats.org/officeDocument/2006/math">
                    <m:sSub>
                      <m:sSubPr>
                        <m:ctrlPr>
                          <a:rPr lang="en-US" b="1" i="1" smtClean="0">
                            <a:latin typeface="Cambria Math" panose="02040503050406030204" pitchFamily="18" charset="0"/>
                            <a:cs typeface="Calibri"/>
                          </a:rPr>
                        </m:ctrlPr>
                      </m:sSubPr>
                      <m:e>
                        <m:acc>
                          <m:accPr>
                            <m:chr m:val="̂"/>
                            <m:ctrlPr>
                              <a:rPr lang="en-US" b="1" i="1" smtClean="0">
                                <a:latin typeface="Cambria Math" panose="02040503050406030204" pitchFamily="18" charset="0"/>
                                <a:cs typeface="Calibri"/>
                              </a:rPr>
                            </m:ctrlPr>
                          </m:accPr>
                          <m:e>
                            <m:r>
                              <a:rPr lang="en-US" b="1" i="1" smtClean="0">
                                <a:latin typeface="Cambria Math" panose="02040503050406030204" pitchFamily="18" charset="0"/>
                                <a:cs typeface="Calibri"/>
                              </a:rPr>
                              <m:t>𝒚</m:t>
                            </m:r>
                          </m:e>
                        </m:acc>
                      </m:e>
                      <m:sub>
                        <m:r>
                          <a:rPr lang="en-US" b="1" i="1" smtClean="0">
                            <a:latin typeface="Cambria Math" panose="02040503050406030204" pitchFamily="18" charset="0"/>
                            <a:cs typeface="Calibri"/>
                          </a:rPr>
                          <m:t>𝒖𝒗</m:t>
                        </m:r>
                      </m:sub>
                    </m:sSub>
                    <m:r>
                      <a:rPr lang="en-US" b="1">
                        <a:latin typeface="Cambria Math" panose="02040503050406030204" pitchFamily="18" charset="0"/>
                        <a:cs typeface="Calibri"/>
                      </a:rPr>
                      <m:t>=</m:t>
                    </m:r>
                    <m:r>
                      <a:rPr lang="en-US" b="1" i="1">
                        <a:latin typeface="Cambria Math" panose="02040503050406030204" pitchFamily="18" charset="0"/>
                        <a:cs typeface="Calibri"/>
                      </a:rPr>
                      <m:t> </m:t>
                    </m:r>
                    <m:sSub>
                      <m:sSubPr>
                        <m:ctrlPr>
                          <a:rPr lang="en-US" i="1">
                            <a:latin typeface="Cambria Math" panose="02040503050406030204" pitchFamily="18" charset="0"/>
                            <a:cs typeface="Calibri"/>
                          </a:rPr>
                        </m:ctrlPr>
                      </m:sSubPr>
                      <m:e>
                        <m:r>
                          <m:rPr>
                            <m:sty m:val="p"/>
                          </m:rPr>
                          <a:rPr lang="en-US">
                            <a:latin typeface="Cambria Math" panose="02040503050406030204" pitchFamily="18" charset="0"/>
                            <a:cs typeface="Calibri"/>
                          </a:rPr>
                          <m:t>Head</m:t>
                        </m:r>
                      </m:e>
                      <m:sub>
                        <m:r>
                          <m:rPr>
                            <m:sty m:val="p"/>
                          </m:rPr>
                          <a:rPr lang="en-US" b="0" i="0" smtClean="0">
                            <a:latin typeface="Cambria Math" panose="02040503050406030204" pitchFamily="18" charset="0"/>
                            <a:cs typeface="Calibri"/>
                          </a:rPr>
                          <m:t>edg</m:t>
                        </m:r>
                        <m:r>
                          <a:rPr lang="en-US" b="0" i="1" smtClean="0">
                            <a:latin typeface="Cambria Math" panose="02040503050406030204" pitchFamily="18" charset="0"/>
                            <a:cs typeface="Calibri"/>
                          </a:rPr>
                          <m:t>𝑒</m:t>
                        </m:r>
                        <m:r>
                          <a:rPr lang="en-US" b="0" i="1" smtClean="0">
                            <a:latin typeface="Cambria Math" panose="02040503050406030204" pitchFamily="18" charset="0"/>
                            <a:cs typeface="Calibri"/>
                          </a:rPr>
                          <m:t>,   </m:t>
                        </m:r>
                        <m:r>
                          <a:rPr lang="en-US" b="0" i="1" smtClean="0">
                            <a:solidFill>
                              <a:srgbClr val="C00000"/>
                            </a:solidFill>
                            <a:latin typeface="Cambria Math" panose="02040503050406030204" pitchFamily="18" charset="0"/>
                            <a:cs typeface="Calibri"/>
                          </a:rPr>
                          <m:t>𝑟</m:t>
                        </m:r>
                      </m:sub>
                    </m:sSub>
                    <m:r>
                      <a:rPr lang="en-US">
                        <a:latin typeface="Cambria Math" panose="02040503050406030204" pitchFamily="18" charset="0"/>
                        <a:cs typeface="Calibri"/>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b="0" i="1" smtClean="0">
                            <a:latin typeface="Cambria Math" panose="02040503050406030204" pitchFamily="18" charset="0"/>
                          </a:rPr>
                          <m:t>𝑢</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𝑣</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a:latin typeface="Cambria Math" panose="02040503050406030204" pitchFamily="18" charset="0"/>
                        <a:cs typeface="Calibri"/>
                      </a:rPr>
                      <m:t>)</m:t>
                    </m:r>
                  </m:oMath>
                </a14:m>
                <a:r>
                  <a:rPr lang="en-US">
                    <a:latin typeface="Calibri"/>
                    <a:cs typeface="Calibri"/>
                  </a:rPr>
                  <a:t>=</a:t>
                </a:r>
                <a:r>
                  <a:rPr lang="en-US"/>
                  <a:t> </a:t>
                </a:r>
                <a14:m>
                  <m:oMath xmlns:m="http://schemas.openxmlformats.org/officeDocument/2006/math">
                    <m:sSub>
                      <m:sSubPr>
                        <m:ctrlPr>
                          <a:rPr lang="en-US" b="0" i="1" smtClean="0">
                            <a:latin typeface="Cambria Math" panose="02040503050406030204" pitchFamily="18" charset="0"/>
                          </a:rPr>
                        </m:ctrlPr>
                      </m:sSubPr>
                      <m:e>
                        <m:r>
                          <m:rPr>
                            <m:sty m:val="p"/>
                          </m:rPr>
                          <a:rPr lang="en-US">
                            <a:latin typeface="Cambria Math" panose="02040503050406030204" pitchFamily="18" charset="0"/>
                          </a:rPr>
                          <m:t>Linear</m:t>
                        </m:r>
                      </m:e>
                      <m:sub>
                        <m:r>
                          <a:rPr lang="en-US" b="0" i="1" smtClean="0">
                            <a:solidFill>
                              <a:srgbClr val="C00000"/>
                            </a:solidFill>
                            <a:latin typeface="Cambria Math" panose="02040503050406030204" pitchFamily="18" charset="0"/>
                          </a:rPr>
                          <m:t>𝑟</m:t>
                        </m:r>
                      </m:sub>
                    </m:sSub>
                    <m:r>
                      <a:rPr lang="en-US" i="1">
                        <a:latin typeface="Cambria Math" panose="02040503050406030204" pitchFamily="18" charset="0"/>
                      </a:rPr>
                      <m:t>(</m:t>
                    </m:r>
                    <m:r>
                      <m:rPr>
                        <m:sty m:val="p"/>
                      </m:rPr>
                      <a:rPr lang="en-US">
                        <a:latin typeface="Cambria Math" panose="02040503050406030204" pitchFamily="18" charset="0"/>
                      </a:rPr>
                      <m:t>Concat</m:t>
                    </m:r>
                    <m:r>
                      <a:rPr lang="en-US" i="1">
                        <a:latin typeface="Cambria Math" panose="02040503050406030204" pitchFamily="18" charset="0"/>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𝑢</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𝑣</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i="1">
                        <a:latin typeface="Cambria Math" panose="02040503050406030204" pitchFamily="18" charset="0"/>
                      </a:rPr>
                      <m:t>))</m:t>
                    </m:r>
                  </m:oMath>
                </a14:m>
                <a:endParaRPr lang="en-US">
                  <a:latin typeface="Calibri"/>
                  <a:cs typeface="Calibri"/>
                </a:endParaRPr>
              </a:p>
              <a:p>
                <a:pPr marL="118872" indent="0">
                  <a:buNone/>
                </a:pPr>
                <a:r>
                  <a:rPr lang="en-US" b="1">
                    <a:solidFill>
                      <a:srgbClr val="C00000"/>
                    </a:solidFill>
                    <a:latin typeface="Calibri"/>
                    <a:cs typeface="Calibri"/>
                  </a:rPr>
                  <a:t>Graph-level prediction</a:t>
                </a:r>
                <a:r>
                  <a:rPr lang="en-US">
                    <a:latin typeface="Calibri"/>
                    <a:cs typeface="Calibri"/>
                  </a:rPr>
                  <a:t>:</a:t>
                </a:r>
              </a:p>
              <a:p>
                <a14:m>
                  <m:oMath xmlns:m="http://schemas.openxmlformats.org/officeDocument/2006/math">
                    <m:sSub>
                      <m:sSubPr>
                        <m:ctrlPr>
                          <a:rPr lang="en-US" b="1" i="1" smtClean="0">
                            <a:latin typeface="Cambria Math" panose="02040503050406030204" pitchFamily="18" charset="0"/>
                            <a:cs typeface="Calibri"/>
                          </a:rPr>
                        </m:ctrlPr>
                      </m:sSubPr>
                      <m:e>
                        <m:acc>
                          <m:accPr>
                            <m:chr m:val="̂"/>
                            <m:ctrlPr>
                              <a:rPr lang="en-US" b="1" i="1" smtClean="0">
                                <a:latin typeface="Cambria Math" panose="02040503050406030204" pitchFamily="18" charset="0"/>
                                <a:cs typeface="Calibri"/>
                              </a:rPr>
                            </m:ctrlPr>
                          </m:accPr>
                          <m:e>
                            <m:r>
                              <a:rPr lang="en-US" b="1" i="1" smtClean="0">
                                <a:latin typeface="Cambria Math" panose="02040503050406030204" pitchFamily="18" charset="0"/>
                                <a:cs typeface="Calibri"/>
                              </a:rPr>
                              <m:t>𝒚</m:t>
                            </m:r>
                          </m:e>
                        </m:acc>
                      </m:e>
                      <m:sub>
                        <m:r>
                          <a:rPr lang="en-US" b="0" i="1" smtClean="0">
                            <a:latin typeface="Cambria Math" panose="02040503050406030204" pitchFamily="18" charset="0"/>
                            <a:cs typeface="Calibri"/>
                          </a:rPr>
                          <m:t>𝐺</m:t>
                        </m:r>
                      </m:sub>
                    </m:sSub>
                    <m:r>
                      <a:rPr lang="en-US" b="1">
                        <a:latin typeface="Cambria Math" panose="02040503050406030204" pitchFamily="18" charset="0"/>
                        <a:cs typeface="Calibri"/>
                      </a:rPr>
                      <m:t>=</m:t>
                    </m:r>
                    <m:r>
                      <a:rPr lang="en-US" b="1" i="1">
                        <a:latin typeface="Cambria Math" panose="02040503050406030204" pitchFamily="18" charset="0"/>
                        <a:cs typeface="Calibri"/>
                      </a:rPr>
                      <m:t> </m:t>
                    </m:r>
                    <m:sSub>
                      <m:sSubPr>
                        <m:ctrlPr>
                          <a:rPr lang="en-US" i="1">
                            <a:latin typeface="Cambria Math" panose="02040503050406030204" pitchFamily="18" charset="0"/>
                            <a:cs typeface="Calibri"/>
                          </a:rPr>
                        </m:ctrlPr>
                      </m:sSubPr>
                      <m:e>
                        <m:r>
                          <m:rPr>
                            <m:sty m:val="p"/>
                          </m:rPr>
                          <a:rPr lang="en-US" b="0" i="0" smtClean="0">
                            <a:solidFill>
                              <a:srgbClr val="C00000"/>
                            </a:solidFill>
                            <a:latin typeface="Cambria Math" panose="02040503050406030204" pitchFamily="18" charset="0"/>
                            <a:cs typeface="Calibri"/>
                          </a:rPr>
                          <m:t>AGG</m:t>
                        </m:r>
                        <m:r>
                          <a:rPr lang="en-US" b="0" i="0" smtClean="0">
                            <a:latin typeface="Cambria Math" panose="02040503050406030204" pitchFamily="18" charset="0"/>
                            <a:cs typeface="Calibri"/>
                          </a:rPr>
                          <m:t>(</m:t>
                        </m:r>
                        <m:r>
                          <m:rPr>
                            <m:sty m:val="p"/>
                          </m:rPr>
                          <a:rPr lang="en-US">
                            <a:latin typeface="Cambria Math" panose="02040503050406030204" pitchFamily="18" charset="0"/>
                            <a:cs typeface="Calibri"/>
                          </a:rPr>
                          <m:t>Head</m:t>
                        </m:r>
                      </m:e>
                      <m:sub>
                        <m:r>
                          <m:rPr>
                            <m:sty m:val="p"/>
                          </m:rPr>
                          <a:rPr lang="en-US" b="0" i="0" smtClean="0">
                            <a:latin typeface="Cambria Math" panose="02040503050406030204" pitchFamily="18" charset="0"/>
                            <a:cs typeface="Calibri"/>
                          </a:rPr>
                          <m:t>graph</m:t>
                        </m:r>
                        <m:r>
                          <a:rPr lang="en-US" b="0" i="0" smtClean="0">
                            <a:latin typeface="Cambria Math" panose="02040503050406030204" pitchFamily="18" charset="0"/>
                            <a:cs typeface="Calibri"/>
                          </a:rPr>
                          <m:t>,  </m:t>
                        </m:r>
                        <m:r>
                          <a:rPr lang="en-US" b="0" i="1" smtClean="0">
                            <a:latin typeface="Cambria Math" panose="02040503050406030204" pitchFamily="18" charset="0"/>
                            <a:cs typeface="Calibri"/>
                          </a:rPr>
                          <m:t> </m:t>
                        </m:r>
                        <m:r>
                          <a:rPr lang="en-US" b="0" i="1" smtClean="0">
                            <a:solidFill>
                              <a:srgbClr val="C00000"/>
                            </a:solidFill>
                            <a:latin typeface="Cambria Math" panose="02040503050406030204" pitchFamily="18" charset="0"/>
                            <a:cs typeface="Calibri"/>
                          </a:rPr>
                          <m:t>𝑖</m:t>
                        </m:r>
                      </m:sub>
                    </m:sSub>
                    <m:r>
                      <a:rPr lang="en-US">
                        <a:latin typeface="Cambria Math" panose="02040503050406030204" pitchFamily="18" charset="0"/>
                        <a:cs typeface="Calibri"/>
                      </a:rPr>
                      <m:t>(</m:t>
                    </m:r>
                    <m:r>
                      <a:rPr lang="en-US" i="1">
                        <a:latin typeface="Cambria Math" panose="02040503050406030204" pitchFamily="18" charset="0"/>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𝑣</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i="1">
                        <a:latin typeface="Cambria Math" panose="02040503050406030204" pitchFamily="18" charset="0"/>
                      </a:rPr>
                      <m:t>∈</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ℝ</m:t>
                        </m:r>
                      </m:e>
                      <m:sup>
                        <m:r>
                          <a:rPr lang="en-US" i="1">
                            <a:latin typeface="Cambria Math" panose="02040503050406030204" pitchFamily="18" charset="0"/>
                            <a:ea typeface="Cambria Math" panose="02040503050406030204" pitchFamily="18" charset="0"/>
                          </a:rPr>
                          <m:t>𝑑</m:t>
                        </m:r>
                      </m:sup>
                    </m:sSup>
                    <m:r>
                      <a:rPr lang="en-US" i="1">
                        <a:latin typeface="Cambria Math" panose="02040503050406030204" pitchFamily="18" charset="0"/>
                      </a:rPr>
                      <m:t>, </m:t>
                    </m:r>
                    <m:r>
                      <a:rPr lang="en-US" i="1" smtClean="0">
                        <a:solidFill>
                          <a:srgbClr val="C00000"/>
                        </a:solidFill>
                        <a:latin typeface="Cambria Math" panose="02040503050406030204" pitchFamily="18" charset="0"/>
                      </a:rPr>
                      <m:t>∀</m:t>
                    </m:r>
                    <m:r>
                      <a:rPr lang="en-US" b="0" i="1" smtClean="0">
                        <a:solidFill>
                          <a:srgbClr val="C00000"/>
                        </a:solidFill>
                        <a:latin typeface="Cambria Math" panose="02040503050406030204" pitchFamily="18" charset="0"/>
                      </a:rPr>
                      <m:t>𝑇</m:t>
                    </m:r>
                    <m:d>
                      <m:dPr>
                        <m:ctrlPr>
                          <a:rPr lang="en-US" b="0" i="1" smtClean="0">
                            <a:solidFill>
                              <a:srgbClr val="C00000"/>
                            </a:solidFill>
                            <a:latin typeface="Cambria Math" panose="02040503050406030204" pitchFamily="18" charset="0"/>
                          </a:rPr>
                        </m:ctrlPr>
                      </m:dPr>
                      <m:e>
                        <m:r>
                          <a:rPr lang="en-US" i="1">
                            <a:solidFill>
                              <a:srgbClr val="C00000"/>
                            </a:solidFill>
                            <a:latin typeface="Cambria Math" panose="02040503050406030204" pitchFamily="18" charset="0"/>
                          </a:rPr>
                          <m:t>𝑣</m:t>
                        </m:r>
                      </m:e>
                    </m:d>
                    <m:r>
                      <a:rPr lang="en-US" b="0" i="1" smtClean="0">
                        <a:solidFill>
                          <a:srgbClr val="C00000"/>
                        </a:solidFill>
                        <a:latin typeface="Cambria Math" panose="02040503050406030204" pitchFamily="18" charset="0"/>
                      </a:rPr>
                      <m:t>=</m:t>
                    </m:r>
                    <m:r>
                      <a:rPr lang="en-US" b="0" i="1" smtClean="0">
                        <a:solidFill>
                          <a:srgbClr val="C00000"/>
                        </a:solidFill>
                        <a:latin typeface="Cambria Math" panose="02040503050406030204" pitchFamily="18" charset="0"/>
                      </a:rPr>
                      <m:t>𝑖</m:t>
                    </m:r>
                    <m:r>
                      <a:rPr lang="en-US" i="1">
                        <a:latin typeface="Cambria Math" panose="02040503050406030204" pitchFamily="18" charset="0"/>
                      </a:rPr>
                      <m:t>}</m:t>
                    </m:r>
                    <m:r>
                      <a:rPr lang="en-US">
                        <a:latin typeface="Cambria Math" panose="02040503050406030204" pitchFamily="18" charset="0"/>
                        <a:cs typeface="Calibri"/>
                      </a:rPr>
                      <m:t>)</m:t>
                    </m:r>
                    <m:r>
                      <a:rPr lang="en-US" b="0" i="0" smtClean="0">
                        <a:latin typeface="Cambria Math" panose="02040503050406030204" pitchFamily="18" charset="0"/>
                        <a:cs typeface="Calibri"/>
                      </a:rPr>
                      <m:t>)</m:t>
                    </m:r>
                  </m:oMath>
                </a14:m>
                <a:endParaRPr lang="en-US">
                  <a:latin typeface="Calibri"/>
                  <a:cs typeface="Calibri"/>
                </a:endParaRPr>
              </a:p>
              <a:p>
                <a:endParaRPr lang="en-US">
                  <a:latin typeface="Calibri"/>
                  <a:cs typeface="Calibri"/>
                </a:endParaRPr>
              </a:p>
              <a:p>
                <a:endParaRPr lang="en-US">
                  <a:latin typeface="Calibri"/>
                  <a:cs typeface="Calibri"/>
                </a:endParaRPr>
              </a:p>
              <a:p>
                <a:endParaRPr lang="en-US"/>
              </a:p>
              <a:p>
                <a:endParaRPr lang="en-US"/>
              </a:p>
            </p:txBody>
          </p:sp>
        </mc:Choice>
        <mc:Fallback xmlns="">
          <p:sp>
            <p:nvSpPr>
              <p:cNvPr id="8" name="Content Placeholder 2">
                <a:extLst>
                  <a:ext uri="{FF2B5EF4-FFF2-40B4-BE49-F238E27FC236}">
                    <a16:creationId xmlns:a16="http://schemas.microsoft.com/office/drawing/2014/main" id="{09DEDF63-34B8-05A9-156A-8DA70333F0EB}"/>
                  </a:ext>
                </a:extLst>
              </p:cNvPr>
              <p:cNvSpPr>
                <a:spLocks noGrp="1" noRot="1" noChangeAspect="1" noMove="1" noResize="1" noEditPoints="1" noAdjustHandles="1" noChangeArrowheads="1" noChangeShapeType="1" noTextEdit="1"/>
              </p:cNvSpPr>
              <p:nvPr>
                <p:ph idx="1"/>
              </p:nvPr>
            </p:nvSpPr>
            <p:spPr>
              <a:xfrm>
                <a:off x="457200" y="1295400"/>
                <a:ext cx="7439892" cy="5731042"/>
              </a:xfrm>
              <a:blipFill>
                <a:blip r:embed="rId3"/>
                <a:stretch>
                  <a:fillRect l="-984" t="-532"/>
                </a:stretch>
              </a:blipFill>
            </p:spPr>
            <p:txBody>
              <a:bodyPr/>
              <a:lstStyle/>
              <a:p>
                <a:r>
                  <a:rPr lang="en-US">
                    <a:noFill/>
                  </a:rPr>
                  <a:t> </a:t>
                </a:r>
              </a:p>
            </p:txBody>
          </p:sp>
        </mc:Fallback>
      </mc:AlternateContent>
    </p:spTree>
    <p:extLst>
      <p:ext uri="{BB962C8B-B14F-4D97-AF65-F5344CB8AC3E}">
        <p14:creationId xmlns:p14="http://schemas.microsoft.com/office/powerpoint/2010/main" val="41704057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536CD-85DE-D39D-4556-AAB18CA4EE7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F973940-758E-4FDF-413C-5C46BB201EAE}"/>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3EB7CA21-FDDF-A459-0929-4C93E1CC795D}"/>
              </a:ext>
            </a:extLst>
          </p:cNvPr>
          <p:cNvPicPr>
            <a:picLocks noChangeAspect="1" noChangeArrowheads="1"/>
          </p:cNvPicPr>
          <p:nvPr/>
        </p:nvPicPr>
        <p:blipFill>
          <a:blip r:embed="rId2" cstate="print"/>
          <a:srcRect/>
          <a:stretch>
            <a:fillRect/>
          </a:stretch>
        </p:blipFill>
        <p:spPr bwMode="auto">
          <a:xfrm>
            <a:off x="7452360" y="5166360"/>
            <a:ext cx="1691640" cy="1691640"/>
          </a:xfrm>
          <a:prstGeom prst="rect">
            <a:avLst/>
          </a:prstGeom>
          <a:noFill/>
        </p:spPr>
      </p:pic>
      <p:sp>
        <p:nvSpPr>
          <p:cNvPr id="10" name="Title 1">
            <a:extLst>
              <a:ext uri="{FF2B5EF4-FFF2-40B4-BE49-F238E27FC236}">
                <a16:creationId xmlns:a16="http://schemas.microsoft.com/office/drawing/2014/main" id="{CFA5158A-068C-B1B6-27E5-FA533A3C0696}"/>
              </a:ext>
            </a:extLst>
          </p:cNvPr>
          <p:cNvSpPr>
            <a:spLocks noGrp="1"/>
          </p:cNvSpPr>
          <p:nvPr>
            <p:ph type="ctrTitle"/>
          </p:nvPr>
        </p:nvSpPr>
        <p:spPr>
          <a:xfrm>
            <a:off x="685800" y="1447800"/>
            <a:ext cx="8077200" cy="3581400"/>
          </a:xfrm>
        </p:spPr>
        <p:txBody>
          <a:bodyPr anchor="b">
            <a:normAutofit/>
          </a:bodyPr>
          <a:lstStyle/>
          <a:p>
            <a:r>
              <a:rPr lang="en-US" b="1" i="0">
                <a:solidFill>
                  <a:srgbClr val="FFC800"/>
                </a:solidFill>
                <a:effectLst/>
                <a:latin typeface="Corbel"/>
              </a:rPr>
              <a:t>Stanford CS224W:</a:t>
            </a:r>
            <a:br>
              <a:rPr lang="en-US" sz="4800"/>
            </a:br>
            <a:r>
              <a:rPr lang="en-US" sz="4800"/>
              <a:t>Heterogeneous Graph Transformer</a:t>
            </a:r>
          </a:p>
        </p:txBody>
      </p:sp>
    </p:spTree>
    <p:extLst>
      <p:ext uri="{BB962C8B-B14F-4D97-AF65-F5344CB8AC3E}">
        <p14:creationId xmlns:p14="http://schemas.microsoft.com/office/powerpoint/2010/main" val="29251528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BE3BE-A872-BBE7-B9C7-9C14A1103667}"/>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773031B-C04E-0E03-5455-E8C398DD5263}"/>
              </a:ext>
            </a:extLst>
          </p:cNvPr>
          <p:cNvSpPr/>
          <p:nvPr/>
        </p:nvSpPr>
        <p:spPr>
          <a:xfrm>
            <a:off x="4671324" y="2061394"/>
            <a:ext cx="585480" cy="422656"/>
          </a:xfrm>
          <a:prstGeom prst="rect">
            <a:avLst/>
          </a:prstGeom>
          <a:solidFill>
            <a:schemeClr val="accent1">
              <a:alpha val="60000"/>
            </a:schemeClr>
          </a:solidFill>
          <a:ln w="2222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419D5F4-4FA2-C18F-D88F-1604304AD009}"/>
                  </a:ext>
                </a:extLst>
              </p:cNvPr>
              <p:cNvSpPr>
                <a:spLocks noGrp="1"/>
              </p:cNvSpPr>
              <p:nvPr>
                <p:ph idx="1"/>
              </p:nvPr>
            </p:nvSpPr>
            <p:spPr>
              <a:xfrm>
                <a:off x="457200" y="1295400"/>
                <a:ext cx="8686800" cy="5562600"/>
              </a:xfrm>
            </p:spPr>
            <p:txBody>
              <a:bodyPr>
                <a:normAutofit/>
              </a:bodyPr>
              <a:lstStyle/>
              <a:p>
                <a:r>
                  <a:rPr lang="en-US" b="1" dirty="0">
                    <a:solidFill>
                      <a:schemeClr val="accent2"/>
                    </a:solidFill>
                  </a:rPr>
                  <a:t>Graph Attention Networks (GAT)</a:t>
                </a:r>
              </a:p>
              <a:p>
                <a:endParaRPr lang="en-US" sz="4400" b="1" dirty="0"/>
              </a:p>
              <a:p>
                <a:pPr marL="118872" indent="0">
                  <a:buNone/>
                </a:pPr>
                <a:endParaRPr lang="en-US" b="1" dirty="0"/>
              </a:p>
              <a:p>
                <a:pPr marL="118872" indent="0" algn="ctr">
                  <a:buNone/>
                </a:pPr>
                <a:r>
                  <a:rPr lang="en-US" b="1" dirty="0">
                    <a:solidFill>
                      <a:srgbClr val="D60093"/>
                    </a:solidFill>
                  </a:rPr>
                  <a:t>Not all node’s neighbors are equally important</a:t>
                </a:r>
              </a:p>
              <a:p>
                <a:pPr lvl="1"/>
                <a:r>
                  <a:rPr lang="en-US" b="1" dirty="0"/>
                  <a:t>Attention</a:t>
                </a:r>
                <a:r>
                  <a:rPr lang="en-US" dirty="0"/>
                  <a:t> is inspired by cognitive attention. </a:t>
                </a:r>
              </a:p>
              <a:p>
                <a:pPr lvl="1"/>
                <a:r>
                  <a:rPr lang="en-US" dirty="0"/>
                  <a:t>The </a:t>
                </a:r>
                <a:r>
                  <a:rPr lang="en-US" b="1" dirty="0"/>
                  <a:t>attention </a:t>
                </a:r>
                <a14:m>
                  <m:oMath xmlns:m="http://schemas.openxmlformats.org/officeDocument/2006/math">
                    <m:sSub>
                      <m:sSubPr>
                        <m:ctrlPr>
                          <a:rPr lang="en-US" b="1" i="1">
                            <a:latin typeface="Cambria Math" panose="02040503050406030204" pitchFamily="18" charset="0"/>
                          </a:rPr>
                        </m:ctrlPr>
                      </m:sSubPr>
                      <m:e>
                        <m:r>
                          <a:rPr lang="en-US" b="1" i="1">
                            <a:latin typeface="Cambria Math" charset="0"/>
                          </a:rPr>
                          <m:t>𝜶</m:t>
                        </m:r>
                      </m:e>
                      <m:sub>
                        <m:r>
                          <a:rPr lang="en-US" b="1" i="1">
                            <a:latin typeface="Cambria Math" charset="0"/>
                          </a:rPr>
                          <m:t>𝒗𝒖</m:t>
                        </m:r>
                      </m:sub>
                    </m:sSub>
                    <m:r>
                      <a:rPr lang="en-US" i="1">
                        <a:latin typeface="Cambria Math" panose="02040503050406030204" pitchFamily="18" charset="0"/>
                      </a:rPr>
                      <m:t> </m:t>
                    </m:r>
                  </m:oMath>
                </a14:m>
                <a:r>
                  <a:rPr lang="en-US" dirty="0"/>
                  <a:t>focuses on the important parts of the input data and fades out the rest. </a:t>
                </a:r>
              </a:p>
              <a:p>
                <a:pPr lvl="2"/>
                <a:r>
                  <a:rPr lang="en-US" b="1" dirty="0"/>
                  <a:t>Idea:</a:t>
                </a:r>
                <a:r>
                  <a:rPr lang="en-US" dirty="0"/>
                  <a:t> the NN should devote more computing power on that small but important part of the data. </a:t>
                </a:r>
              </a:p>
              <a:p>
                <a:r>
                  <a:rPr lang="en-US" b="1" dirty="0">
                    <a:solidFill>
                      <a:srgbClr val="C00000"/>
                    </a:solidFill>
                  </a:rPr>
                  <a:t>Can we adapt GAT for heterogeneous graphs?</a:t>
                </a:r>
              </a:p>
            </p:txBody>
          </p:sp>
        </mc:Choice>
        <mc:Fallback xmlns="">
          <p:sp>
            <p:nvSpPr>
              <p:cNvPr id="3" name="Content Placeholder 2">
                <a:extLst>
                  <a:ext uri="{FF2B5EF4-FFF2-40B4-BE49-F238E27FC236}">
                    <a16:creationId xmlns:a16="http://schemas.microsoft.com/office/drawing/2014/main" id="{D4945ABE-A83A-7C49-9F59-81CF47EF7D55}"/>
                  </a:ext>
                </a:extLst>
              </p:cNvPr>
              <p:cNvSpPr>
                <a:spLocks noGrp="1" noRot="1" noChangeAspect="1" noMove="1" noResize="1" noEditPoints="1" noAdjustHandles="1" noChangeArrowheads="1" noChangeShapeType="1" noTextEdit="1"/>
              </p:cNvSpPr>
              <p:nvPr>
                <p:ph idx="1"/>
              </p:nvPr>
            </p:nvSpPr>
            <p:spPr>
              <a:xfrm>
                <a:off x="457200" y="1295400"/>
                <a:ext cx="8686800" cy="5562600"/>
              </a:xfrm>
              <a:blipFill>
                <a:blip r:embed="rId2"/>
                <a:stretch>
                  <a:fillRect l="-281" t="-65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E72D0C72-2496-F44A-7F0A-E53CB3D9882E}"/>
                  </a:ext>
                </a:extLst>
              </p:cNvPr>
              <p:cNvSpPr/>
              <p:nvPr/>
            </p:nvSpPr>
            <p:spPr>
              <a:xfrm>
                <a:off x="1560262" y="1906179"/>
                <a:ext cx="5519332" cy="663836"/>
              </a:xfrm>
              <a:prstGeom prst="rect">
                <a:avLst/>
              </a:prstGeom>
            </p:spPr>
            <p:txBody>
              <a:bodyPr wrap="none">
                <a:spAutoFit/>
              </a:bodyPr>
              <a:lstStyle/>
              <a:p>
                <a:pPr lvl="1" algn="ctr"/>
                <a14:m>
                  <m:oMath xmlns:m="http://schemas.openxmlformats.org/officeDocument/2006/math">
                    <m:sSubSup>
                      <m:sSubSupPr>
                        <m:ctrlPr>
                          <a:rPr lang="en-US" sz="2800" i="1" smtClean="0">
                            <a:latin typeface="Cambria Math" panose="02040503050406030204" pitchFamily="18" charset="0"/>
                          </a:rPr>
                        </m:ctrlPr>
                      </m:sSubSupPr>
                      <m:e>
                        <m:r>
                          <a:rPr lang="en-US" sz="2800" b="1">
                            <a:latin typeface="Cambria Math" charset="0"/>
                          </a:rPr>
                          <m:t>𝐡</m:t>
                        </m:r>
                      </m:e>
                      <m:sub>
                        <m:r>
                          <a:rPr lang="en-US" sz="2800" i="1">
                            <a:latin typeface="Cambria Math" charset="0"/>
                          </a:rPr>
                          <m:t>𝑣</m:t>
                        </m:r>
                      </m:sub>
                      <m:sup>
                        <m:r>
                          <a:rPr lang="en-US" sz="2800" b="0" i="1" smtClean="0">
                            <a:latin typeface="Cambria Math" panose="02040503050406030204" pitchFamily="18" charset="0"/>
                          </a:rPr>
                          <m:t>(</m:t>
                        </m:r>
                        <m:r>
                          <a:rPr lang="en-US" sz="2800" b="0" i="1" smtClean="0">
                            <a:latin typeface="Cambria Math" panose="02040503050406030204" pitchFamily="18" charset="0"/>
                          </a:rPr>
                          <m:t>𝑙</m:t>
                        </m:r>
                        <m:r>
                          <a:rPr lang="en-US" sz="2800" b="0" i="1" smtClean="0">
                            <a:latin typeface="Cambria Math" panose="02040503050406030204" pitchFamily="18" charset="0"/>
                          </a:rPr>
                          <m:t>)</m:t>
                        </m:r>
                      </m:sup>
                    </m:sSubSup>
                    <m:r>
                      <a:rPr lang="en-US" sz="2800" i="1">
                        <a:latin typeface="Cambria Math" charset="0"/>
                      </a:rPr>
                      <m:t>=</m:t>
                    </m:r>
                    <m:r>
                      <a:rPr lang="en-US" sz="2800" i="1">
                        <a:latin typeface="Cambria Math" charset="0"/>
                      </a:rPr>
                      <m:t>𝜎</m:t>
                    </m:r>
                    <m:r>
                      <a:rPr lang="en-US" sz="2800" i="1">
                        <a:latin typeface="Cambria Math" charset="0"/>
                      </a:rPr>
                      <m:t>(</m:t>
                    </m:r>
                    <m:nary>
                      <m:naryPr>
                        <m:chr m:val="∑"/>
                        <m:supHide m:val="on"/>
                        <m:ctrlPr>
                          <a:rPr lang="en-US" sz="2800" i="1">
                            <a:latin typeface="Cambria Math" panose="02040503050406030204" pitchFamily="18" charset="0"/>
                          </a:rPr>
                        </m:ctrlPr>
                      </m:naryPr>
                      <m:sub>
                        <m:r>
                          <a:rPr lang="en-US" sz="2800" i="1">
                            <a:latin typeface="Cambria Math" charset="0"/>
                          </a:rPr>
                          <m:t>𝑢</m:t>
                        </m:r>
                        <m:r>
                          <a:rPr lang="en-US" sz="2800" i="1">
                            <a:latin typeface="Cambria Math" charset="0"/>
                          </a:rPr>
                          <m:t>∈</m:t>
                        </m:r>
                        <m:r>
                          <a:rPr lang="en-US" sz="2800" i="1">
                            <a:latin typeface="Cambria Math" charset="0"/>
                          </a:rPr>
                          <m:t>𝑁</m:t>
                        </m:r>
                        <m:d>
                          <m:dPr>
                            <m:ctrlPr>
                              <a:rPr lang="en-US" sz="2800" i="1">
                                <a:latin typeface="Cambria Math" panose="02040503050406030204" pitchFamily="18" charset="0"/>
                              </a:rPr>
                            </m:ctrlPr>
                          </m:dPr>
                          <m:e>
                            <m:r>
                              <a:rPr lang="en-US" sz="2800" i="1">
                                <a:latin typeface="Cambria Math" charset="0"/>
                              </a:rPr>
                              <m:t>𝑣</m:t>
                            </m:r>
                          </m:e>
                        </m:d>
                      </m:sub>
                      <m:sup/>
                      <m:e>
                        <m:sSub>
                          <m:sSubPr>
                            <m:ctrlPr>
                              <a:rPr lang="en-US" sz="2800" i="1">
                                <a:latin typeface="Cambria Math" panose="02040503050406030204" pitchFamily="18" charset="0"/>
                              </a:rPr>
                            </m:ctrlPr>
                          </m:sSubPr>
                          <m:e>
                            <m:r>
                              <a:rPr lang="en-US" sz="2800" i="1">
                                <a:latin typeface="Cambria Math" charset="0"/>
                              </a:rPr>
                              <m:t>𝛼</m:t>
                            </m:r>
                          </m:e>
                          <m:sub>
                            <m:r>
                              <a:rPr lang="en-US" sz="2800" i="1">
                                <a:latin typeface="Cambria Math" charset="0"/>
                              </a:rPr>
                              <m:t>𝑣𝑢</m:t>
                            </m:r>
                          </m:sub>
                        </m:sSub>
                        <m:sSup>
                          <m:sSupPr>
                            <m:ctrlPr>
                              <a:rPr lang="en-US" sz="2800" i="1" smtClean="0">
                                <a:latin typeface="Cambria Math" panose="02040503050406030204" pitchFamily="18" charset="0"/>
                              </a:rPr>
                            </m:ctrlPr>
                          </m:sSupPr>
                          <m:e>
                            <m:r>
                              <a:rPr lang="en-US" sz="2800" b="1" i="0" smtClean="0">
                                <a:latin typeface="Cambria Math" panose="02040503050406030204" pitchFamily="18" charset="0"/>
                              </a:rPr>
                              <m:t>𝐖</m:t>
                            </m:r>
                          </m:e>
                          <m:sup>
                            <m:r>
                              <a:rPr lang="en-US" sz="2800" b="0" i="1" smtClean="0">
                                <a:latin typeface="Cambria Math" panose="02040503050406030204" pitchFamily="18" charset="0"/>
                              </a:rPr>
                              <m:t>(</m:t>
                            </m:r>
                            <m:r>
                              <a:rPr lang="en-US" sz="2800" b="0" i="1" smtClean="0">
                                <a:latin typeface="Cambria Math" panose="02040503050406030204" pitchFamily="18" charset="0"/>
                              </a:rPr>
                              <m:t>𝑙</m:t>
                            </m:r>
                            <m:r>
                              <a:rPr lang="en-US" sz="2800" b="0" i="1" smtClean="0">
                                <a:latin typeface="Cambria Math" panose="02040503050406030204" pitchFamily="18" charset="0"/>
                              </a:rPr>
                              <m:t>)</m:t>
                            </m:r>
                          </m:sup>
                        </m:sSup>
                        <m:sSubSup>
                          <m:sSubSupPr>
                            <m:ctrlPr>
                              <a:rPr lang="en-US" sz="2800" i="1" smtClean="0">
                                <a:latin typeface="Cambria Math" panose="02040503050406030204" pitchFamily="18" charset="0"/>
                              </a:rPr>
                            </m:ctrlPr>
                          </m:sSubSupPr>
                          <m:e>
                            <m:r>
                              <a:rPr lang="en-US" sz="2800" b="1">
                                <a:latin typeface="Cambria Math" charset="0"/>
                              </a:rPr>
                              <m:t>𝐡</m:t>
                            </m:r>
                          </m:e>
                          <m:sub>
                            <m:r>
                              <a:rPr lang="en-US" sz="2800" i="1">
                                <a:latin typeface="Cambria Math" charset="0"/>
                              </a:rPr>
                              <m:t>𝑢</m:t>
                            </m:r>
                          </m:sub>
                          <m:sup>
                            <m:r>
                              <a:rPr lang="en-US" sz="2800" b="0" i="1" smtClean="0">
                                <a:latin typeface="Cambria Math" panose="02040503050406030204" pitchFamily="18" charset="0"/>
                              </a:rPr>
                              <m:t>(</m:t>
                            </m:r>
                            <m:r>
                              <a:rPr lang="en-US" sz="2800" b="0" i="1" smtClean="0">
                                <a:latin typeface="Cambria Math" panose="02040503050406030204" pitchFamily="18" charset="0"/>
                              </a:rPr>
                              <m:t>𝑙</m:t>
                            </m:r>
                            <m:r>
                              <a:rPr lang="en-US" sz="2800" i="1">
                                <a:latin typeface="Cambria Math" charset="0"/>
                              </a:rPr>
                              <m:t>−1</m:t>
                            </m:r>
                            <m:r>
                              <a:rPr lang="en-US" sz="2800" b="0" i="1" smtClean="0">
                                <a:latin typeface="Cambria Math" panose="02040503050406030204" pitchFamily="18" charset="0"/>
                              </a:rPr>
                              <m:t>)</m:t>
                            </m:r>
                          </m:sup>
                        </m:sSubSup>
                      </m:e>
                    </m:nary>
                  </m:oMath>
                </a14:m>
                <a:r>
                  <a:rPr lang="en-US" sz="2800"/>
                  <a:t>)</a:t>
                </a:r>
              </a:p>
            </p:txBody>
          </p:sp>
        </mc:Choice>
        <mc:Fallback xmlns="">
          <p:sp>
            <p:nvSpPr>
              <p:cNvPr id="7" name="Rectangle 6">
                <a:extLst>
                  <a:ext uri="{FF2B5EF4-FFF2-40B4-BE49-F238E27FC236}">
                    <a16:creationId xmlns:a16="http://schemas.microsoft.com/office/drawing/2014/main" id="{BFE1C62F-CC31-474F-997E-D56E026F7E46}"/>
                  </a:ext>
                </a:extLst>
              </p:cNvPr>
              <p:cNvSpPr>
                <a:spLocks noRot="1" noChangeAspect="1" noMove="1" noResize="1" noEditPoints="1" noAdjustHandles="1" noChangeArrowheads="1" noChangeShapeType="1" noTextEdit="1"/>
              </p:cNvSpPr>
              <p:nvPr/>
            </p:nvSpPr>
            <p:spPr>
              <a:xfrm>
                <a:off x="1560262" y="1906179"/>
                <a:ext cx="5519332" cy="663836"/>
              </a:xfrm>
              <a:prstGeom prst="rect">
                <a:avLst/>
              </a:prstGeom>
              <a:blipFill>
                <a:blip r:embed="rId3"/>
                <a:stretch>
                  <a:fillRect r="-1768" b="-18349"/>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FA81E1C1-F254-85FF-0BC5-0C481985A505}"/>
              </a:ext>
            </a:extLst>
          </p:cNvPr>
          <p:cNvSpPr>
            <a:spLocks noGrp="1"/>
          </p:cNvSpPr>
          <p:nvPr>
            <p:ph type="title"/>
          </p:nvPr>
        </p:nvSpPr>
        <p:spPr/>
        <p:txBody>
          <a:bodyPr>
            <a:normAutofit fontScale="90000"/>
          </a:bodyPr>
          <a:lstStyle/>
          <a:p>
            <a:r>
              <a:rPr lang="en-US" dirty="0"/>
              <a:t>Recap: Graph Attention Networks</a:t>
            </a:r>
          </a:p>
        </p:txBody>
      </p:sp>
      <p:sp>
        <p:nvSpPr>
          <p:cNvPr id="4" name="Date Placeholder 3">
            <a:extLst>
              <a:ext uri="{FF2B5EF4-FFF2-40B4-BE49-F238E27FC236}">
                <a16:creationId xmlns:a16="http://schemas.microsoft.com/office/drawing/2014/main" id="{85FED76B-0353-2AC0-94D1-243E6CB9F7D7}"/>
              </a:ext>
            </a:extLst>
          </p:cNvPr>
          <p:cNvSpPr>
            <a:spLocks noGrp="1"/>
          </p:cNvSpPr>
          <p:nvPr>
            <p:ph type="dt" sz="half" idx="10"/>
          </p:nvPr>
        </p:nvSpPr>
        <p:spPr/>
        <p:txBody>
          <a:bodyPr/>
          <a:lstStyle/>
          <a:p>
            <a:fld id="{76D55738-F8C4-B241-BDB2-4166760DFA6C}" type="datetime1">
              <a:rPr lang="en-US" smtClean="0"/>
              <a:t>10/21/24</a:t>
            </a:fld>
            <a:endParaRPr lang="en-US"/>
          </a:p>
        </p:txBody>
      </p:sp>
      <p:sp>
        <p:nvSpPr>
          <p:cNvPr id="5" name="Footer Placeholder 4">
            <a:extLst>
              <a:ext uri="{FF2B5EF4-FFF2-40B4-BE49-F238E27FC236}">
                <a16:creationId xmlns:a16="http://schemas.microsoft.com/office/drawing/2014/main" id="{2E73A1B7-1F13-6140-A0EA-F0DE6C1F71C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C5BEDEFD-B41C-FAD6-FB48-EAC462070CDE}"/>
              </a:ext>
            </a:extLst>
          </p:cNvPr>
          <p:cNvSpPr>
            <a:spLocks noGrp="1"/>
          </p:cNvSpPr>
          <p:nvPr>
            <p:ph type="sldNum" sz="quarter" idx="12"/>
          </p:nvPr>
        </p:nvSpPr>
        <p:spPr/>
        <p:txBody>
          <a:bodyPr/>
          <a:lstStyle/>
          <a:p>
            <a:fld id="{19B12225-5612-419B-A8D5-4B8EEE4C217E}" type="slidenum">
              <a:rPr lang="en-US" smtClean="0"/>
              <a:pPr/>
              <a:t>62</a:t>
            </a:fld>
            <a:endParaRPr lang="en-US"/>
          </a:p>
        </p:txBody>
      </p:sp>
      <p:sp>
        <p:nvSpPr>
          <p:cNvPr id="9" name="TextBox 8">
            <a:extLst>
              <a:ext uri="{FF2B5EF4-FFF2-40B4-BE49-F238E27FC236}">
                <a16:creationId xmlns:a16="http://schemas.microsoft.com/office/drawing/2014/main" id="{8080A133-C51C-17DD-0AFF-1C6C7FFAB4AD}"/>
              </a:ext>
            </a:extLst>
          </p:cNvPr>
          <p:cNvSpPr txBox="1"/>
          <p:nvPr/>
        </p:nvSpPr>
        <p:spPr>
          <a:xfrm>
            <a:off x="4020247" y="2497836"/>
            <a:ext cx="1887633" cy="369332"/>
          </a:xfrm>
          <a:prstGeom prst="rect">
            <a:avLst/>
          </a:prstGeom>
          <a:noFill/>
        </p:spPr>
        <p:txBody>
          <a:bodyPr wrap="none" rtlCol="0">
            <a:spAutoFit/>
          </a:bodyPr>
          <a:lstStyle/>
          <a:p>
            <a:r>
              <a:rPr lang="en-US" b="1">
                <a:solidFill>
                  <a:schemeClr val="accent4"/>
                </a:solidFill>
                <a:latin typeface="Calibri" panose="020F0502020204030204" pitchFamily="34" charset="0"/>
                <a:cs typeface="Calibri" panose="020F0502020204030204" pitchFamily="34" charset="0"/>
              </a:rPr>
              <a:t>Attention weights</a:t>
            </a:r>
          </a:p>
        </p:txBody>
      </p:sp>
      <p:sp>
        <p:nvSpPr>
          <p:cNvPr id="10" name="Rectangle 9">
            <a:extLst>
              <a:ext uri="{FF2B5EF4-FFF2-40B4-BE49-F238E27FC236}">
                <a16:creationId xmlns:a16="http://schemas.microsoft.com/office/drawing/2014/main" id="{9D9DF116-5D65-B881-CF4A-E27878964686}"/>
              </a:ext>
            </a:extLst>
          </p:cNvPr>
          <p:cNvSpPr/>
          <p:nvPr/>
        </p:nvSpPr>
        <p:spPr>
          <a:xfrm>
            <a:off x="7024744" y="1059629"/>
            <a:ext cx="2113879" cy="261610"/>
          </a:xfrm>
          <a:prstGeom prst="rect">
            <a:avLst/>
          </a:prstGeom>
        </p:spPr>
        <p:txBody>
          <a:bodyPr wrap="square">
            <a:spAutoFit/>
          </a:bodyPr>
          <a:lstStyle/>
          <a:p>
            <a:endParaRPr lang="en-US" sz="1100">
              <a:solidFill>
                <a:srgbClr val="008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945633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C31C9-7B78-CD29-31A1-9E51A83B30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68AB5A-2DD5-38D7-E119-374A2549C8B9}"/>
              </a:ext>
            </a:extLst>
          </p:cNvPr>
          <p:cNvSpPr>
            <a:spLocks noGrp="1"/>
          </p:cNvSpPr>
          <p:nvPr>
            <p:ph type="title"/>
          </p:nvPr>
        </p:nvSpPr>
        <p:spPr/>
        <p:txBody>
          <a:bodyPr/>
          <a:lstStyle/>
          <a:p>
            <a:r>
              <a:rPr lang="en-US" dirty="0"/>
              <a:t>Basics: Attention in Transformer</a:t>
            </a:r>
          </a:p>
        </p:txBody>
      </p:sp>
      <p:sp>
        <p:nvSpPr>
          <p:cNvPr id="3" name="Content Placeholder 2">
            <a:extLst>
              <a:ext uri="{FF2B5EF4-FFF2-40B4-BE49-F238E27FC236}">
                <a16:creationId xmlns:a16="http://schemas.microsoft.com/office/drawing/2014/main" id="{8B211F40-855C-9000-2B9C-775DF405A025}"/>
              </a:ext>
            </a:extLst>
          </p:cNvPr>
          <p:cNvSpPr>
            <a:spLocks noGrp="1"/>
          </p:cNvSpPr>
          <p:nvPr>
            <p:ph idx="1"/>
          </p:nvPr>
        </p:nvSpPr>
        <p:spPr>
          <a:xfrm>
            <a:off x="457200" y="1265583"/>
            <a:ext cx="8140148" cy="5257801"/>
          </a:xfrm>
        </p:spPr>
        <p:txBody>
          <a:bodyPr/>
          <a:lstStyle/>
          <a:p>
            <a:r>
              <a:rPr lang="en-US" dirty="0"/>
              <a:t>HGT uses Scaled Dot-Product Attention (proposed in Transformer)</a:t>
            </a:r>
          </a:p>
          <a:p>
            <a:endParaRPr lang="en-US" dirty="0"/>
          </a:p>
          <a:p>
            <a:endParaRPr lang="en-US" dirty="0"/>
          </a:p>
        </p:txBody>
      </p:sp>
      <p:sp>
        <p:nvSpPr>
          <p:cNvPr id="4" name="Date Placeholder 3">
            <a:extLst>
              <a:ext uri="{FF2B5EF4-FFF2-40B4-BE49-F238E27FC236}">
                <a16:creationId xmlns:a16="http://schemas.microsoft.com/office/drawing/2014/main" id="{70455356-0DF1-61E0-D03E-D9B7F126EF0E}"/>
              </a:ext>
            </a:extLst>
          </p:cNvPr>
          <p:cNvSpPr>
            <a:spLocks noGrp="1"/>
          </p:cNvSpPr>
          <p:nvPr>
            <p:ph type="dt" sz="half" idx="10"/>
          </p:nvPr>
        </p:nvSpPr>
        <p:spPr/>
        <p:txBody>
          <a:bodyPr/>
          <a:lstStyle/>
          <a:p>
            <a:fld id="{8668109C-DBB1-0C40-BB7C-3AE0A686B461}" type="datetime1">
              <a:rPr lang="en-US" smtClean="0"/>
              <a:t>10/21/24</a:t>
            </a:fld>
            <a:endParaRPr lang="en-US"/>
          </a:p>
        </p:txBody>
      </p:sp>
      <p:sp>
        <p:nvSpPr>
          <p:cNvPr id="5" name="Footer Placeholder 4">
            <a:extLst>
              <a:ext uri="{FF2B5EF4-FFF2-40B4-BE49-F238E27FC236}">
                <a16:creationId xmlns:a16="http://schemas.microsoft.com/office/drawing/2014/main" id="{7EACEA3A-8B91-7B9A-0E3B-D365954454B2}"/>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84BFD369-0E11-FE8D-777A-78AB11985B42}"/>
              </a:ext>
            </a:extLst>
          </p:cNvPr>
          <p:cNvSpPr>
            <a:spLocks noGrp="1"/>
          </p:cNvSpPr>
          <p:nvPr>
            <p:ph type="sldNum" sz="quarter" idx="12"/>
          </p:nvPr>
        </p:nvSpPr>
        <p:spPr/>
        <p:txBody>
          <a:bodyPr/>
          <a:lstStyle/>
          <a:p>
            <a:fld id="{19B12225-5612-419B-A8D5-4B8EEE4C217E}" type="slidenum">
              <a:rPr lang="en-US" smtClean="0"/>
              <a:pPr/>
              <a:t>63</a:t>
            </a:fld>
            <a:endParaRPr lang="en-US"/>
          </a:p>
        </p:txBody>
      </p:sp>
      <p:pic>
        <p:nvPicPr>
          <p:cNvPr id="11" name="Picture 10">
            <a:extLst>
              <a:ext uri="{FF2B5EF4-FFF2-40B4-BE49-F238E27FC236}">
                <a16:creationId xmlns:a16="http://schemas.microsoft.com/office/drawing/2014/main" id="{9FF94104-6013-DE5B-F3D4-8E38A41D272D}"/>
              </a:ext>
            </a:extLst>
          </p:cNvPr>
          <p:cNvPicPr>
            <a:picLocks noChangeAspect="1"/>
          </p:cNvPicPr>
          <p:nvPr/>
        </p:nvPicPr>
        <p:blipFill>
          <a:blip r:embed="rId2"/>
          <a:stretch>
            <a:fillRect/>
          </a:stretch>
        </p:blipFill>
        <p:spPr>
          <a:xfrm>
            <a:off x="5939229" y="2253701"/>
            <a:ext cx="3227630" cy="3981451"/>
          </a:xfrm>
          <a:prstGeom prst="rect">
            <a:avLst/>
          </a:prstGeom>
        </p:spPr>
      </p:pic>
      <p:pic>
        <p:nvPicPr>
          <p:cNvPr id="13" name="Picture 12">
            <a:extLst>
              <a:ext uri="{FF2B5EF4-FFF2-40B4-BE49-F238E27FC236}">
                <a16:creationId xmlns:a16="http://schemas.microsoft.com/office/drawing/2014/main" id="{6B657616-0780-5141-EFB0-1C6CA3C94851}"/>
              </a:ext>
            </a:extLst>
          </p:cNvPr>
          <p:cNvPicPr>
            <a:picLocks noChangeAspect="1"/>
          </p:cNvPicPr>
          <p:nvPr/>
        </p:nvPicPr>
        <p:blipFill>
          <a:blip r:embed="rId3"/>
          <a:stretch>
            <a:fillRect/>
          </a:stretch>
        </p:blipFill>
        <p:spPr>
          <a:xfrm>
            <a:off x="511866" y="2392017"/>
            <a:ext cx="5253430" cy="926411"/>
          </a:xfrm>
          <a:prstGeom prst="rect">
            <a:avLst/>
          </a:prstGeom>
        </p:spPr>
      </p:pic>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7F54797C-EC38-FD32-4013-6850C1B7B714}"/>
                  </a:ext>
                </a:extLst>
              </p:cNvPr>
              <p:cNvSpPr txBox="1">
                <a:spLocks/>
              </p:cNvSpPr>
              <p:nvPr/>
            </p:nvSpPr>
            <p:spPr>
              <a:xfrm>
                <a:off x="455784" y="2760591"/>
                <a:ext cx="6193493" cy="4171123"/>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endParaRPr lang="en-US" sz="2800" dirty="0"/>
              </a:p>
              <a:p>
                <a:r>
                  <a:rPr lang="en-US" sz="2800" dirty="0"/>
                  <a:t>Query: </a:t>
                </a:r>
                <a14:m>
                  <m:oMath xmlns:m="http://schemas.openxmlformats.org/officeDocument/2006/math">
                    <m:r>
                      <a:rPr lang="en-US" sz="2800" b="0" i="1" smtClean="0">
                        <a:latin typeface="Cambria Math" panose="02040503050406030204" pitchFamily="18" charset="0"/>
                      </a:rPr>
                      <m:t>𝑄</m:t>
                    </m:r>
                  </m:oMath>
                </a14:m>
                <a:r>
                  <a:rPr lang="en-US" sz="2800" dirty="0"/>
                  <a:t>, Key: </a:t>
                </a:r>
                <a14:m>
                  <m:oMath xmlns:m="http://schemas.openxmlformats.org/officeDocument/2006/math">
                    <m:r>
                      <a:rPr lang="en-US" sz="2800" b="0" i="1" smtClean="0">
                        <a:latin typeface="Cambria Math" panose="02040503050406030204" pitchFamily="18" charset="0"/>
                      </a:rPr>
                      <m:t>𝐾</m:t>
                    </m:r>
                  </m:oMath>
                </a14:m>
                <a:r>
                  <a:rPr lang="en-US" sz="2800" dirty="0"/>
                  <a:t>, Value: </a:t>
                </a:r>
                <a14:m>
                  <m:oMath xmlns:m="http://schemas.openxmlformats.org/officeDocument/2006/math">
                    <m:r>
                      <a:rPr lang="en-US" sz="2800" i="1" dirty="0" smtClean="0">
                        <a:latin typeface="Cambria Math" panose="02040503050406030204" pitchFamily="18" charset="0"/>
                      </a:rPr>
                      <m:t>𝑉</m:t>
                    </m:r>
                  </m:oMath>
                </a14:m>
                <a:endParaRPr lang="en-US" sz="2800" dirty="0"/>
              </a:p>
              <a:p>
                <a:pPr lvl="1"/>
                <a14:m>
                  <m:oMath xmlns:m="http://schemas.openxmlformats.org/officeDocument/2006/math">
                    <m:r>
                      <a:rPr lang="en-US" b="0" i="1" smtClean="0">
                        <a:latin typeface="Cambria Math" panose="02040503050406030204" pitchFamily="18" charset="0"/>
                      </a:rPr>
                      <m:t>𝑄</m:t>
                    </m:r>
                    <m:r>
                      <a:rPr lang="en-US" b="0" i="1" smtClean="0">
                        <a:latin typeface="Cambria Math" panose="02040503050406030204" pitchFamily="18" charset="0"/>
                      </a:rPr>
                      <m:t>, </m:t>
                    </m:r>
                    <m:r>
                      <a:rPr lang="en-US" b="0" i="1" smtClean="0">
                        <a:latin typeface="Cambria Math" panose="02040503050406030204" pitchFamily="18" charset="0"/>
                      </a:rPr>
                      <m:t>𝐾</m:t>
                    </m:r>
                    <m:r>
                      <a:rPr lang="en-US" b="0" i="1" smtClean="0">
                        <a:latin typeface="Cambria Math" panose="02040503050406030204" pitchFamily="18" charset="0"/>
                      </a:rPr>
                      <m:t>, </m:t>
                    </m:r>
                    <m:r>
                      <a:rPr lang="en-US" b="0" i="1" smtClean="0">
                        <a:latin typeface="Cambria Math" panose="02040503050406030204" pitchFamily="18" charset="0"/>
                      </a:rPr>
                      <m:t>𝑉</m:t>
                    </m:r>
                  </m:oMath>
                </a14:m>
                <a:r>
                  <a:rPr lang="en-US" dirty="0"/>
                  <a:t> have shape (</a:t>
                </a:r>
                <a:r>
                  <a:rPr lang="en-US" dirty="0" err="1"/>
                  <a:t>batch_size</a:t>
                </a:r>
                <a:r>
                  <a:rPr lang="en-US" dirty="0"/>
                  <a:t>, dim)</a:t>
                </a:r>
              </a:p>
              <a:p>
                <a:pPr marL="118872" indent="0">
                  <a:buNone/>
                </a:pPr>
                <a:r>
                  <a:rPr lang="en-US" sz="2800" dirty="0"/>
                  <a:t>How do we obtain </a:t>
                </a:r>
                <a14:m>
                  <m:oMath xmlns:m="http://schemas.openxmlformats.org/officeDocument/2006/math">
                    <m:r>
                      <a:rPr lang="en-US" sz="2800" b="0" i="1" smtClean="0">
                        <a:latin typeface="Cambria Math" panose="02040503050406030204" pitchFamily="18" charset="0"/>
                      </a:rPr>
                      <m:t>𝑄</m:t>
                    </m:r>
                    <m:r>
                      <a:rPr lang="en-US" sz="2800" b="0" i="1" smtClean="0">
                        <a:latin typeface="Cambria Math" panose="02040503050406030204" pitchFamily="18" charset="0"/>
                      </a:rPr>
                      <m:t>, </m:t>
                    </m:r>
                    <m:r>
                      <a:rPr lang="en-US" sz="2800" b="0" i="1" smtClean="0">
                        <a:latin typeface="Cambria Math" panose="02040503050406030204" pitchFamily="18" charset="0"/>
                      </a:rPr>
                      <m:t>𝐾</m:t>
                    </m:r>
                    <m:r>
                      <a:rPr lang="en-US" sz="2800" b="0" i="1" smtClean="0">
                        <a:latin typeface="Cambria Math" panose="02040503050406030204" pitchFamily="18" charset="0"/>
                      </a:rPr>
                      <m:t>, </m:t>
                    </m:r>
                    <m:r>
                      <a:rPr lang="en-US" sz="2800" b="0" i="1" smtClean="0">
                        <a:latin typeface="Cambria Math" panose="02040503050406030204" pitchFamily="18" charset="0"/>
                      </a:rPr>
                      <m:t>𝑉</m:t>
                    </m:r>
                  </m:oMath>
                </a14:m>
                <a:r>
                  <a:rPr lang="en-US" sz="2800" dirty="0"/>
                  <a:t>?</a:t>
                </a:r>
              </a:p>
              <a:p>
                <a:r>
                  <a:rPr lang="en-US" sz="2800" dirty="0"/>
                  <a:t>Apply Linear layer to the input</a:t>
                </a:r>
              </a:p>
              <a:p>
                <a:pPr lvl="1"/>
                <a14:m>
                  <m:oMath xmlns:m="http://schemas.openxmlformats.org/officeDocument/2006/math">
                    <m:r>
                      <a:rPr lang="en-US" sz="2400" b="0" i="1" smtClean="0">
                        <a:latin typeface="Cambria Math" panose="02040503050406030204" pitchFamily="18" charset="0"/>
                      </a:rPr>
                      <m:t>𝑄</m:t>
                    </m:r>
                    <m:r>
                      <a:rPr lang="en-US" sz="2400" b="0" i="1" smtClean="0">
                        <a:latin typeface="Cambria Math" panose="02040503050406030204" pitchFamily="18" charset="0"/>
                      </a:rPr>
                      <m:t>=</m:t>
                    </m:r>
                    <m:r>
                      <a:rPr lang="en-US" sz="2400" b="0" i="1" smtClean="0">
                        <a:latin typeface="Cambria Math" panose="02040503050406030204" pitchFamily="18" charset="0"/>
                      </a:rPr>
                      <m:t>𝑄</m:t>
                    </m:r>
                    <m:r>
                      <a:rPr lang="en-US" sz="2400" b="0" i="1" smtClean="0">
                        <a:latin typeface="Cambria Math" panose="02040503050406030204" pitchFamily="18" charset="0"/>
                      </a:rPr>
                      <m:t>_</m:t>
                    </m:r>
                    <m:r>
                      <a:rPr lang="en-US" sz="2400" b="0" i="1" smtClean="0">
                        <a:latin typeface="Cambria Math" panose="02040503050406030204" pitchFamily="18" charset="0"/>
                      </a:rPr>
                      <m:t>𝐿𝑖𝑛𝑒𝑎𝑟</m:t>
                    </m:r>
                    <m:r>
                      <a:rPr lang="en-US" sz="2400" b="0" i="1" smtClean="0">
                        <a:latin typeface="Cambria Math" panose="02040503050406030204" pitchFamily="18" charset="0"/>
                      </a:rPr>
                      <m:t>(</m:t>
                    </m:r>
                    <m:r>
                      <a:rPr lang="en-US" sz="2400" b="0" i="1" smtClean="0">
                        <a:latin typeface="Cambria Math" panose="02040503050406030204" pitchFamily="18" charset="0"/>
                      </a:rPr>
                      <m:t>𝑋</m:t>
                    </m:r>
                    <m:r>
                      <a:rPr lang="en-US" sz="2400" b="0" i="1" smtClean="0">
                        <a:latin typeface="Cambria Math" panose="02040503050406030204" pitchFamily="18" charset="0"/>
                      </a:rPr>
                      <m:t>)</m:t>
                    </m:r>
                  </m:oMath>
                </a14:m>
                <a:endParaRPr lang="en-US" sz="2400" dirty="0"/>
              </a:p>
              <a:p>
                <a:pPr lvl="1"/>
                <a14:m>
                  <m:oMath xmlns:m="http://schemas.openxmlformats.org/officeDocument/2006/math">
                    <m:r>
                      <a:rPr lang="en-US" sz="2400" b="0" i="1" smtClean="0">
                        <a:latin typeface="Cambria Math" panose="02040503050406030204" pitchFamily="18" charset="0"/>
                      </a:rPr>
                      <m:t>𝐾</m:t>
                    </m:r>
                    <m:r>
                      <a:rPr lang="en-US" sz="2400" b="0" i="1" smtClean="0">
                        <a:latin typeface="Cambria Math" panose="02040503050406030204" pitchFamily="18" charset="0"/>
                      </a:rPr>
                      <m:t>=</m:t>
                    </m:r>
                    <m:r>
                      <a:rPr lang="en-US" sz="2400" b="0" i="1" smtClean="0">
                        <a:latin typeface="Cambria Math" panose="02040503050406030204" pitchFamily="18" charset="0"/>
                      </a:rPr>
                      <m:t>𝐾</m:t>
                    </m:r>
                    <m:r>
                      <a:rPr lang="en-US" sz="2400" b="0" i="1" smtClean="0">
                        <a:latin typeface="Cambria Math" panose="02040503050406030204" pitchFamily="18" charset="0"/>
                      </a:rPr>
                      <m:t>_</m:t>
                    </m:r>
                    <m:r>
                      <a:rPr lang="en-US" sz="2400" b="0" i="1" smtClean="0">
                        <a:latin typeface="Cambria Math" panose="02040503050406030204" pitchFamily="18" charset="0"/>
                      </a:rPr>
                      <m:t>𝐿𝑖𝑛𝑒𝑎𝑟</m:t>
                    </m:r>
                    <m:r>
                      <a:rPr lang="en-US" sz="2400" b="0" i="1" smtClean="0">
                        <a:latin typeface="Cambria Math" panose="02040503050406030204" pitchFamily="18" charset="0"/>
                      </a:rPr>
                      <m:t>(</m:t>
                    </m:r>
                    <m:r>
                      <a:rPr lang="en-US" sz="2400" b="0" i="1" smtClean="0">
                        <a:latin typeface="Cambria Math" panose="02040503050406030204" pitchFamily="18" charset="0"/>
                      </a:rPr>
                      <m:t>𝑋</m:t>
                    </m:r>
                    <m:r>
                      <a:rPr lang="en-US" sz="2400" b="0" i="1" smtClean="0">
                        <a:latin typeface="Cambria Math" panose="02040503050406030204" pitchFamily="18" charset="0"/>
                      </a:rPr>
                      <m:t>)</m:t>
                    </m:r>
                  </m:oMath>
                </a14:m>
                <a:endParaRPr lang="en-US" sz="2400" dirty="0"/>
              </a:p>
              <a:p>
                <a:pPr lvl="1"/>
                <a14:m>
                  <m:oMath xmlns:m="http://schemas.openxmlformats.org/officeDocument/2006/math">
                    <m:r>
                      <a:rPr lang="en-US" sz="2400" b="0" i="1" smtClean="0">
                        <a:latin typeface="Cambria Math" panose="02040503050406030204" pitchFamily="18" charset="0"/>
                      </a:rPr>
                      <m:t>𝑉</m:t>
                    </m:r>
                    <m:r>
                      <a:rPr lang="en-US" sz="2400" b="0" i="1" smtClean="0">
                        <a:latin typeface="Cambria Math" panose="02040503050406030204" pitchFamily="18" charset="0"/>
                      </a:rPr>
                      <m:t>=</m:t>
                    </m:r>
                    <m:r>
                      <a:rPr lang="en-US" sz="2400" b="0" i="1" smtClean="0">
                        <a:latin typeface="Cambria Math" panose="02040503050406030204" pitchFamily="18" charset="0"/>
                      </a:rPr>
                      <m:t>𝑉</m:t>
                    </m:r>
                    <m:r>
                      <a:rPr lang="en-US" sz="2400" b="0" i="1" smtClean="0">
                        <a:latin typeface="Cambria Math" panose="02040503050406030204" pitchFamily="18" charset="0"/>
                      </a:rPr>
                      <m:t>_</m:t>
                    </m:r>
                    <m:r>
                      <a:rPr lang="en-US" sz="2400" b="0" i="1" smtClean="0">
                        <a:latin typeface="Cambria Math" panose="02040503050406030204" pitchFamily="18" charset="0"/>
                      </a:rPr>
                      <m:t>𝐿𝑖𝑛𝑒𝑎𝑟</m:t>
                    </m:r>
                    <m:r>
                      <a:rPr lang="en-US" sz="2400" b="0" i="1" smtClean="0">
                        <a:latin typeface="Cambria Math" panose="02040503050406030204" pitchFamily="18" charset="0"/>
                      </a:rPr>
                      <m:t>(</m:t>
                    </m:r>
                    <m:r>
                      <a:rPr lang="en-US" sz="2400" b="0" i="1" smtClean="0">
                        <a:latin typeface="Cambria Math" panose="02040503050406030204" pitchFamily="18" charset="0"/>
                      </a:rPr>
                      <m:t>𝑋</m:t>
                    </m:r>
                    <m:r>
                      <a:rPr lang="en-US" sz="2400" b="0" i="1" smtClean="0">
                        <a:latin typeface="Cambria Math" panose="02040503050406030204" pitchFamily="18" charset="0"/>
                      </a:rPr>
                      <m:t>)</m:t>
                    </m:r>
                  </m:oMath>
                </a14:m>
                <a:endParaRPr lang="en-US" sz="2400" dirty="0"/>
              </a:p>
              <a:p>
                <a:pPr lvl="1"/>
                <a:endParaRPr lang="en-US" sz="2400" dirty="0"/>
              </a:p>
              <a:p>
                <a:pPr lvl="1"/>
                <a:endParaRPr lang="en-US" sz="2400" dirty="0"/>
              </a:p>
            </p:txBody>
          </p:sp>
        </mc:Choice>
        <mc:Fallback xmlns="">
          <p:sp>
            <p:nvSpPr>
              <p:cNvPr id="12" name="Content Placeholder 2">
                <a:extLst>
                  <a:ext uri="{FF2B5EF4-FFF2-40B4-BE49-F238E27FC236}">
                    <a16:creationId xmlns:a16="http://schemas.microsoft.com/office/drawing/2014/main" id="{8C4C6005-77D7-E835-5188-4349E707B02E}"/>
                  </a:ext>
                </a:extLst>
              </p:cNvPr>
              <p:cNvSpPr txBox="1">
                <a:spLocks noRot="1" noChangeAspect="1" noMove="1" noResize="1" noEditPoints="1" noAdjustHandles="1" noChangeArrowheads="1" noChangeShapeType="1" noTextEdit="1"/>
              </p:cNvSpPr>
              <p:nvPr/>
            </p:nvSpPr>
            <p:spPr>
              <a:xfrm>
                <a:off x="455784" y="2760591"/>
                <a:ext cx="6193493" cy="4171123"/>
              </a:xfrm>
              <a:prstGeom prst="rect">
                <a:avLst/>
              </a:prstGeom>
              <a:blipFill>
                <a:blip r:embed="rId4"/>
                <a:stretch>
                  <a:fillRect l="-787" r="-689"/>
                </a:stretch>
              </a:blipFill>
            </p:spPr>
            <p:txBody>
              <a:bodyPr/>
              <a:lstStyle/>
              <a:p>
                <a:r>
                  <a:rPr lang="en-US">
                    <a:noFill/>
                  </a:rPr>
                  <a:t> </a:t>
                </a:r>
              </a:p>
            </p:txBody>
          </p:sp>
        </mc:Fallback>
      </mc:AlternateContent>
    </p:spTree>
    <p:extLst>
      <p:ext uri="{BB962C8B-B14F-4D97-AF65-F5344CB8AC3E}">
        <p14:creationId xmlns:p14="http://schemas.microsoft.com/office/powerpoint/2010/main" val="18576974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9C702-8C6A-7D13-72D0-EB452F2C0D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32DCEC-F913-8872-4917-3AD15DCB2B73}"/>
              </a:ext>
            </a:extLst>
          </p:cNvPr>
          <p:cNvSpPr>
            <a:spLocks noGrp="1"/>
          </p:cNvSpPr>
          <p:nvPr>
            <p:ph type="title"/>
          </p:nvPr>
        </p:nvSpPr>
        <p:spPr/>
        <p:txBody>
          <a:bodyPr vert="horz" lIns="91440" tIns="45720" rIns="45720" bIns="45720" rtlCol="0" anchor="ctr">
            <a:noAutofit/>
            <a:scene3d>
              <a:camera prst="orthographicFront"/>
              <a:lightRig rig="threePt" dir="t">
                <a:rot lat="0" lon="0" rev="4800000"/>
              </a:lightRig>
            </a:scene3d>
            <a:sp3d prstMaterial="matte">
              <a:bevelT w="50800" h="10160"/>
            </a:sp3d>
          </a:bodyPr>
          <a:lstStyle/>
          <a:p>
            <a:r>
              <a:rPr lang="en-US" sz="4000" dirty="0"/>
              <a:t>Heterogeneous Mutual Attention (1)</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4BE88E1-7E59-E1FB-2A4D-080D925F38A4}"/>
                  </a:ext>
                </a:extLst>
              </p:cNvPr>
              <p:cNvSpPr>
                <a:spLocks noGrp="1"/>
              </p:cNvSpPr>
              <p:nvPr>
                <p:ph idx="1"/>
              </p:nvPr>
            </p:nvSpPr>
            <p:spPr/>
            <p:txBody>
              <a:bodyPr vert="horz" lIns="54864" tIns="91440" rIns="91440" bIns="45720" rtlCol="0" anchor="t">
                <a:normAutofit/>
              </a:bodyPr>
              <a:lstStyle/>
              <a:p>
                <a:pPr marL="438785"/>
                <a:r>
                  <a:rPr lang="en-US" b="1" dirty="0">
                    <a:latin typeface="Calibri"/>
                    <a:cs typeface="Calibri"/>
                  </a:rPr>
                  <a:t>Recall: </a:t>
                </a:r>
                <a:r>
                  <a:rPr lang="en-US" dirty="0">
                    <a:latin typeface="Calibri"/>
                    <a:cs typeface="Calibri"/>
                  </a:rPr>
                  <a:t>Applying GAT to a homogeneous graph</a:t>
                </a:r>
              </a:p>
              <a:p>
                <a:pPr marL="731393" lvl="1"/>
                <a14:m>
                  <m:oMath xmlns:m="http://schemas.openxmlformats.org/officeDocument/2006/math">
                    <m:sSup>
                      <m:sSupPr>
                        <m:ctrlPr>
                          <a:rPr lang="en-US" b="0" i="1" dirty="0" smtClean="0">
                            <a:latin typeface="Cambria Math" panose="02040503050406030204" pitchFamily="18" charset="0"/>
                            <a:cs typeface="Calibri"/>
                          </a:rPr>
                        </m:ctrlPr>
                      </m:sSupPr>
                      <m:e>
                        <m:r>
                          <a:rPr lang="en-US" i="1" dirty="0" smtClean="0">
                            <a:latin typeface="Cambria Math" panose="02040503050406030204" pitchFamily="18" charset="0"/>
                            <a:cs typeface="Calibri"/>
                          </a:rPr>
                          <m:t>𝐻</m:t>
                        </m:r>
                      </m:e>
                      <m:sup>
                        <m:d>
                          <m:dPr>
                            <m:ctrlPr>
                              <a:rPr lang="en-US" b="0" i="1" dirty="0" smtClean="0">
                                <a:latin typeface="Cambria Math" panose="02040503050406030204" pitchFamily="18" charset="0"/>
                                <a:cs typeface="Calibri"/>
                              </a:rPr>
                            </m:ctrlPr>
                          </m:dPr>
                          <m:e>
                            <m:r>
                              <a:rPr lang="en-US" b="0" i="1" dirty="0" smtClean="0">
                                <a:latin typeface="Cambria Math" panose="02040503050406030204" pitchFamily="18" charset="0"/>
                                <a:cs typeface="Calibri"/>
                              </a:rPr>
                              <m:t>𝑙</m:t>
                            </m:r>
                          </m:e>
                        </m:d>
                      </m:sup>
                    </m:sSup>
                    <m:r>
                      <a:rPr lang="en-US" i="1" dirty="0">
                        <a:latin typeface="Cambria Math" panose="02040503050406030204" pitchFamily="18" charset="0"/>
                        <a:cs typeface="Calibri"/>
                      </a:rPr>
                      <m:t> </m:t>
                    </m:r>
                  </m:oMath>
                </a14:m>
                <a:r>
                  <a:rPr lang="en-US" dirty="0">
                    <a:latin typeface="Calibri"/>
                    <a:cs typeface="Calibri"/>
                  </a:rPr>
                  <a:t>is the </a:t>
                </a:r>
                <a14:m>
                  <m:oMath xmlns:m="http://schemas.openxmlformats.org/officeDocument/2006/math">
                    <m:r>
                      <a:rPr lang="en-US" i="1" dirty="0" smtClean="0">
                        <a:latin typeface="Cambria Math" panose="02040503050406030204" pitchFamily="18" charset="0"/>
                        <a:cs typeface="Calibri"/>
                      </a:rPr>
                      <m:t>𝑙</m:t>
                    </m:r>
                  </m:oMath>
                </a14:m>
                <a:r>
                  <a:rPr lang="en-US" dirty="0">
                    <a:latin typeface="Calibri"/>
                    <a:cs typeface="Calibri"/>
                  </a:rPr>
                  <a:t>-</a:t>
                </a:r>
                <a:r>
                  <a:rPr lang="en-US" dirty="0" err="1">
                    <a:latin typeface="Calibri"/>
                    <a:cs typeface="Calibri"/>
                  </a:rPr>
                  <a:t>th</a:t>
                </a:r>
                <a:r>
                  <a:rPr lang="en-US" dirty="0">
                    <a:latin typeface="Calibri"/>
                    <a:cs typeface="Calibri"/>
                  </a:rPr>
                  <a:t> layer representation:</a:t>
                </a:r>
              </a:p>
            </p:txBody>
          </p:sp>
        </mc:Choice>
        <mc:Fallback xmlns="">
          <p:sp>
            <p:nvSpPr>
              <p:cNvPr id="3" name="Content Placeholder 2">
                <a:extLst>
                  <a:ext uri="{FF2B5EF4-FFF2-40B4-BE49-F238E27FC236}">
                    <a16:creationId xmlns:a16="http://schemas.microsoft.com/office/drawing/2014/main" id="{25C66765-0951-DC98-1AC8-DA1F8D7FDD2C}"/>
                  </a:ext>
                </a:extLst>
              </p:cNvPr>
              <p:cNvSpPr>
                <a:spLocks noGrp="1" noRot="1" noChangeAspect="1" noMove="1" noResize="1" noEditPoints="1" noAdjustHandles="1" noChangeArrowheads="1" noChangeShapeType="1" noTextEdit="1"/>
              </p:cNvSpPr>
              <p:nvPr>
                <p:ph idx="1"/>
              </p:nvPr>
            </p:nvSpPr>
            <p:spPr>
              <a:blipFill>
                <a:blip r:embed="rId2"/>
                <a:stretch>
                  <a:fillRect l="-296" t="-696" r="-1481"/>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D3D06BBB-C94F-ACB7-7244-DE84F76C0E66}"/>
              </a:ext>
            </a:extLst>
          </p:cNvPr>
          <p:cNvSpPr>
            <a:spLocks noGrp="1"/>
          </p:cNvSpPr>
          <p:nvPr>
            <p:ph type="dt" sz="half" idx="10"/>
          </p:nvPr>
        </p:nvSpPr>
        <p:spPr/>
        <p:txBody>
          <a:bodyPr/>
          <a:lstStyle/>
          <a:p>
            <a:fld id="{8668109C-DBB1-0C40-BB7C-3AE0A686B461}" type="datetime1">
              <a:rPr lang="en-US" smtClean="0"/>
              <a:t>10/21/24</a:t>
            </a:fld>
            <a:endParaRPr lang="en-US"/>
          </a:p>
        </p:txBody>
      </p:sp>
      <p:sp>
        <p:nvSpPr>
          <p:cNvPr id="5" name="Footer Placeholder 4">
            <a:extLst>
              <a:ext uri="{FF2B5EF4-FFF2-40B4-BE49-F238E27FC236}">
                <a16:creationId xmlns:a16="http://schemas.microsoft.com/office/drawing/2014/main" id="{DA575309-8824-660C-7DDF-BEB5F0FC7AE1}"/>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22526AC2-E48A-6F8D-FA27-8C4C4661DF9E}"/>
              </a:ext>
            </a:extLst>
          </p:cNvPr>
          <p:cNvSpPr>
            <a:spLocks noGrp="1"/>
          </p:cNvSpPr>
          <p:nvPr>
            <p:ph type="sldNum" sz="quarter" idx="12"/>
          </p:nvPr>
        </p:nvSpPr>
        <p:spPr/>
        <p:txBody>
          <a:bodyPr/>
          <a:lstStyle/>
          <a:p>
            <a:fld id="{19B12225-5612-419B-A8D5-4B8EEE4C217E}" type="slidenum">
              <a:rPr lang="en-US" smtClean="0"/>
              <a:pPr/>
              <a:t>64</a:t>
            </a:fld>
            <a:endParaRPr lang="en-US"/>
          </a:p>
        </p:txBody>
      </p:sp>
      <p:sp>
        <p:nvSpPr>
          <p:cNvPr id="8" name="Rectangle 7">
            <a:extLst>
              <a:ext uri="{FF2B5EF4-FFF2-40B4-BE49-F238E27FC236}">
                <a16:creationId xmlns:a16="http://schemas.microsoft.com/office/drawing/2014/main" id="{EFE61629-01E3-2B1B-8D21-D84EA13906EE}"/>
              </a:ext>
            </a:extLst>
          </p:cNvPr>
          <p:cNvSpPr/>
          <p:nvPr/>
        </p:nvSpPr>
        <p:spPr>
          <a:xfrm>
            <a:off x="5598580" y="-2646"/>
            <a:ext cx="3545420" cy="261610"/>
          </a:xfrm>
          <a:prstGeom prst="rect">
            <a:avLst/>
          </a:prstGeom>
        </p:spPr>
        <p:txBody>
          <a:bodyPr wrap="square" lIns="91440" tIns="45720" rIns="91440" bIns="45720" anchor="t">
            <a:spAutoFit/>
          </a:bodyPr>
          <a:lstStyle/>
          <a:p>
            <a:r>
              <a:rPr lang="en-US" sz="1100">
                <a:solidFill>
                  <a:schemeClr val="bg1"/>
                </a:solidFill>
              </a:rPr>
              <a:t>Hu et al</a:t>
            </a:r>
            <a:r>
              <a:rPr lang="en-US" altLang="zh-CN" sz="1100">
                <a:solidFill>
                  <a:schemeClr val="bg1"/>
                </a:solidFill>
                <a:ea typeface="华文楷体"/>
              </a:rPr>
              <a:t>.</a:t>
            </a:r>
            <a:r>
              <a:rPr lang="en-US" sz="1100">
                <a:solidFill>
                  <a:schemeClr val="bg1"/>
                </a:solidFill>
              </a:rPr>
              <a:t> </a:t>
            </a:r>
            <a:r>
              <a:rPr lang="en-US" sz="1100">
                <a:solidFill>
                  <a:schemeClr val="bg1"/>
                </a:solidFill>
                <a:hlinkClick r:id="rId3">
                  <a:extLst>
                    <a:ext uri="{A12FA001-AC4F-418D-AE19-62706E023703}">
                      <ahyp:hlinkClr xmlns:ahyp="http://schemas.microsoft.com/office/drawing/2018/hyperlinkcolor" val="tx"/>
                    </a:ext>
                  </a:extLst>
                </a:hlinkClick>
              </a:rPr>
              <a:t>Heterogeneous Graph Transformer</a:t>
            </a:r>
            <a:r>
              <a:rPr lang="en-US" sz="1100">
                <a:solidFill>
                  <a:schemeClr val="bg1"/>
                </a:solidFill>
              </a:rPr>
              <a:t>. WWW 2020.</a:t>
            </a:r>
          </a:p>
        </p:txBody>
      </p:sp>
      <p:pic>
        <p:nvPicPr>
          <p:cNvPr id="9" name="Picture 9">
            <a:extLst>
              <a:ext uri="{FF2B5EF4-FFF2-40B4-BE49-F238E27FC236}">
                <a16:creationId xmlns:a16="http://schemas.microsoft.com/office/drawing/2014/main" id="{A35EADEA-C7FE-E90B-AE1C-837CE46F0A47}"/>
              </a:ext>
            </a:extLst>
          </p:cNvPr>
          <p:cNvPicPr>
            <a:picLocks noChangeAspect="1"/>
          </p:cNvPicPr>
          <p:nvPr/>
        </p:nvPicPr>
        <p:blipFill>
          <a:blip r:embed="rId4"/>
          <a:stretch>
            <a:fillRect/>
          </a:stretch>
        </p:blipFill>
        <p:spPr>
          <a:xfrm>
            <a:off x="304800" y="2769797"/>
            <a:ext cx="8839200" cy="501395"/>
          </a:xfrm>
          <a:prstGeom prst="rect">
            <a:avLst/>
          </a:prstGeom>
        </p:spPr>
      </p:pic>
      <p:pic>
        <p:nvPicPr>
          <p:cNvPr id="7" name="Picture 9" descr="Diagram&#10;&#10;Description automatically generated">
            <a:extLst>
              <a:ext uri="{FF2B5EF4-FFF2-40B4-BE49-F238E27FC236}">
                <a16:creationId xmlns:a16="http://schemas.microsoft.com/office/drawing/2014/main" id="{0F8268AD-2B5F-08DE-5696-F4D02683DD55}"/>
              </a:ext>
            </a:extLst>
          </p:cNvPr>
          <p:cNvPicPr>
            <a:picLocks noChangeAspect="1"/>
          </p:cNvPicPr>
          <p:nvPr/>
        </p:nvPicPr>
        <p:blipFill>
          <a:blip r:embed="rId5"/>
          <a:stretch>
            <a:fillRect/>
          </a:stretch>
        </p:blipFill>
        <p:spPr>
          <a:xfrm>
            <a:off x="2723722" y="4321244"/>
            <a:ext cx="3602983" cy="2354038"/>
          </a:xfrm>
          <a:prstGeom prst="rect">
            <a:avLst/>
          </a:prstGeom>
        </p:spPr>
      </p:pic>
      <p:sp>
        <p:nvSpPr>
          <p:cNvPr id="10" name="Rectangle 9">
            <a:extLst>
              <a:ext uri="{FF2B5EF4-FFF2-40B4-BE49-F238E27FC236}">
                <a16:creationId xmlns:a16="http://schemas.microsoft.com/office/drawing/2014/main" id="{56EDCE5B-8EF7-6C9B-B325-19821B3817E4}"/>
              </a:ext>
            </a:extLst>
          </p:cNvPr>
          <p:cNvSpPr/>
          <p:nvPr/>
        </p:nvSpPr>
        <p:spPr>
          <a:xfrm>
            <a:off x="5076497" y="2704403"/>
            <a:ext cx="2165131" cy="501395"/>
          </a:xfrm>
          <a:prstGeom prst="rect">
            <a:avLst/>
          </a:prstGeom>
          <a:ln w="38100">
            <a:solidFill>
              <a:srgbClr val="C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858DF541-D4CA-E8AF-9CA0-2E340FAEBA97}"/>
              </a:ext>
            </a:extLst>
          </p:cNvPr>
          <p:cNvSpPr txBox="1"/>
          <p:nvPr/>
        </p:nvSpPr>
        <p:spPr>
          <a:xfrm>
            <a:off x="2490952" y="3356527"/>
            <a:ext cx="5980387" cy="830997"/>
          </a:xfrm>
          <a:prstGeom prst="rect">
            <a:avLst/>
          </a:prstGeom>
          <a:noFill/>
        </p:spPr>
        <p:txBody>
          <a:bodyPr wrap="square" rtlCol="0">
            <a:spAutoFit/>
          </a:bodyPr>
          <a:lstStyle/>
          <a:p>
            <a:r>
              <a:rPr lang="en-US" sz="2400" dirty="0">
                <a:solidFill>
                  <a:srgbClr val="C00000"/>
                </a:solidFill>
                <a:latin typeface="Calibri" panose="020F0502020204030204" pitchFamily="34" charset="0"/>
                <a:cs typeface="Calibri" panose="020F0502020204030204" pitchFamily="34" charset="0"/>
              </a:rPr>
              <a:t>How do we take relation type (</a:t>
            </a:r>
            <a:r>
              <a:rPr lang="en-US" sz="2400" dirty="0" err="1">
                <a:solidFill>
                  <a:srgbClr val="C00000"/>
                </a:solidFill>
                <a:latin typeface="Calibri" panose="020F0502020204030204" pitchFamily="34" charset="0"/>
                <a:cs typeface="Calibri" panose="020F0502020204030204" pitchFamily="34" charset="0"/>
              </a:rPr>
              <a:t>node_s</a:t>
            </a:r>
            <a:r>
              <a:rPr lang="en-US" sz="2400" dirty="0">
                <a:solidFill>
                  <a:srgbClr val="C00000"/>
                </a:solidFill>
                <a:latin typeface="Calibri" panose="020F0502020204030204" pitchFamily="34" charset="0"/>
                <a:cs typeface="Calibri" panose="020F0502020204030204" pitchFamily="34" charset="0"/>
              </a:rPr>
              <a:t>, edge, </a:t>
            </a:r>
            <a:r>
              <a:rPr lang="en-US" sz="2400" dirty="0" err="1">
                <a:solidFill>
                  <a:srgbClr val="C00000"/>
                </a:solidFill>
                <a:latin typeface="Calibri" panose="020F0502020204030204" pitchFamily="34" charset="0"/>
                <a:cs typeface="Calibri" panose="020F0502020204030204" pitchFamily="34" charset="0"/>
              </a:rPr>
              <a:t>node_e</a:t>
            </a:r>
            <a:r>
              <a:rPr lang="en-US" sz="2400" dirty="0">
                <a:solidFill>
                  <a:srgbClr val="C00000"/>
                </a:solidFill>
                <a:latin typeface="Calibri" panose="020F0502020204030204" pitchFamily="34" charset="0"/>
                <a:cs typeface="Calibri" panose="020F0502020204030204" pitchFamily="34" charset="0"/>
              </a:rPr>
              <a:t>) into attention computation?</a:t>
            </a:r>
          </a:p>
        </p:txBody>
      </p:sp>
    </p:spTree>
    <p:extLst>
      <p:ext uri="{BB962C8B-B14F-4D97-AF65-F5344CB8AC3E}">
        <p14:creationId xmlns:p14="http://schemas.microsoft.com/office/powerpoint/2010/main" val="936399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128DD-0E76-C87E-29F6-A21AB90201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800732-7135-CB4F-A6CA-44B39DEC8555}"/>
              </a:ext>
            </a:extLst>
          </p:cNvPr>
          <p:cNvSpPr>
            <a:spLocks noGrp="1"/>
          </p:cNvSpPr>
          <p:nvPr>
            <p:ph type="title"/>
          </p:nvPr>
        </p:nvSpPr>
        <p:spPr/>
        <p:txBody>
          <a:bodyPr vert="horz" lIns="91440" tIns="45720" rIns="45720" bIns="45720" rtlCol="0" anchor="ctr">
            <a:noAutofit/>
            <a:scene3d>
              <a:camera prst="orthographicFront"/>
              <a:lightRig rig="threePt" dir="t">
                <a:rot lat="0" lon="0" rev="4800000"/>
              </a:lightRig>
            </a:scene3d>
            <a:sp3d prstMaterial="matte">
              <a:bevelT w="50800" h="10160"/>
            </a:sp3d>
          </a:bodyPr>
          <a:lstStyle/>
          <a:p>
            <a:r>
              <a:rPr lang="en-US" sz="4000" dirty="0"/>
              <a:t>From Transformers to GATs</a:t>
            </a:r>
          </a:p>
        </p:txBody>
      </p:sp>
      <p:sp>
        <p:nvSpPr>
          <p:cNvPr id="3" name="Content Placeholder 2">
            <a:extLst>
              <a:ext uri="{FF2B5EF4-FFF2-40B4-BE49-F238E27FC236}">
                <a16:creationId xmlns:a16="http://schemas.microsoft.com/office/drawing/2014/main" id="{99456916-28D0-FADF-17F3-784D0B0A0D1A}"/>
              </a:ext>
            </a:extLst>
          </p:cNvPr>
          <p:cNvSpPr>
            <a:spLocks noGrp="1"/>
          </p:cNvSpPr>
          <p:nvPr>
            <p:ph idx="1"/>
          </p:nvPr>
        </p:nvSpPr>
        <p:spPr>
          <a:xfrm>
            <a:off x="457200" y="1295400"/>
            <a:ext cx="8229600" cy="5562600"/>
          </a:xfrm>
        </p:spPr>
        <p:txBody>
          <a:bodyPr vert="horz" lIns="54864" tIns="91440" rIns="91440" bIns="45720" rtlCol="0" anchor="t">
            <a:normAutofit/>
          </a:bodyPr>
          <a:lstStyle/>
          <a:p>
            <a:pPr marL="438785">
              <a:buClr>
                <a:srgbClr val="F0AD00"/>
              </a:buClr>
            </a:pPr>
            <a:r>
              <a:rPr lang="en-US" sz="2800" b="1" dirty="0"/>
              <a:t>Mutual Attention</a:t>
            </a:r>
            <a:r>
              <a:rPr lang="en-US" sz="2800" b="1" dirty="0">
                <a:latin typeface="Calibri"/>
                <a:cs typeface="Calibri"/>
              </a:rPr>
              <a:t>:</a:t>
            </a:r>
          </a:p>
          <a:p>
            <a:pPr marL="438785">
              <a:buClr>
                <a:srgbClr val="F0AD00"/>
              </a:buClr>
            </a:pPr>
            <a:endParaRPr lang="en-US" sz="2800" b="1" dirty="0">
              <a:latin typeface="Calibri"/>
              <a:cs typeface="Calibri"/>
            </a:endParaRPr>
          </a:p>
          <a:p>
            <a:pPr marL="438785">
              <a:buClr>
                <a:srgbClr val="F0AD00"/>
              </a:buClr>
            </a:pPr>
            <a:endParaRPr lang="en-US" sz="2800" b="1" dirty="0">
              <a:latin typeface="Calibri"/>
              <a:cs typeface="Calibri"/>
            </a:endParaRPr>
          </a:p>
          <a:p>
            <a:pPr marL="438785">
              <a:buClr>
                <a:srgbClr val="F0AD00"/>
              </a:buClr>
            </a:pPr>
            <a:endParaRPr lang="en-US" sz="2800" b="1" dirty="0">
              <a:latin typeface="Calibri"/>
              <a:cs typeface="Calibri"/>
            </a:endParaRPr>
          </a:p>
          <a:p>
            <a:pPr marL="438785">
              <a:buClr>
                <a:srgbClr val="F0AD00"/>
              </a:buClr>
            </a:pPr>
            <a:endParaRPr lang="en-US" sz="2800" b="1" dirty="0">
              <a:latin typeface="Calibri"/>
              <a:cs typeface="Calibri"/>
            </a:endParaRPr>
          </a:p>
          <a:p>
            <a:pPr marL="438785">
              <a:buClr>
                <a:srgbClr val="F0AD00"/>
              </a:buClr>
            </a:pPr>
            <a:endParaRPr lang="en-US" sz="2800" b="1" dirty="0">
              <a:latin typeface="Calibri"/>
              <a:cs typeface="Calibri"/>
            </a:endParaRPr>
          </a:p>
          <a:p>
            <a:pPr marL="438785">
              <a:buClr>
                <a:srgbClr val="F0AD00"/>
              </a:buClr>
            </a:pPr>
            <a:endParaRPr lang="en-US" sz="2800" b="1" dirty="0">
              <a:latin typeface="Calibri"/>
              <a:cs typeface="Calibri"/>
            </a:endParaRPr>
          </a:p>
          <a:p>
            <a:pPr marL="438785">
              <a:buClr>
                <a:srgbClr val="F0AD00"/>
              </a:buClr>
            </a:pPr>
            <a:r>
              <a:rPr lang="en-US" sz="2800" dirty="0">
                <a:latin typeface="Calibri"/>
                <a:cs typeface="Calibri"/>
              </a:rPr>
              <a:t>A set of neural networks for the attention scores of each edge.</a:t>
            </a:r>
          </a:p>
          <a:p>
            <a:pPr marL="118745" indent="0">
              <a:buClr>
                <a:srgbClr val="F0AD00"/>
              </a:buClr>
              <a:buNone/>
            </a:pPr>
            <a:endParaRPr lang="en-US" sz="2800" b="1" dirty="0">
              <a:latin typeface="Calibri"/>
              <a:cs typeface="Calibri"/>
            </a:endParaRPr>
          </a:p>
          <a:p>
            <a:pPr marL="438785">
              <a:buClr>
                <a:srgbClr val="F0AD00"/>
              </a:buClr>
            </a:pPr>
            <a:endParaRPr lang="en-US" sz="2800" b="1" dirty="0">
              <a:latin typeface="Calibri"/>
              <a:cs typeface="Calibri"/>
            </a:endParaRPr>
          </a:p>
          <a:p>
            <a:pPr marL="438785">
              <a:buClr>
                <a:srgbClr val="F0AD00"/>
              </a:buClr>
            </a:pPr>
            <a:endParaRPr lang="en-US" sz="2800" b="1" dirty="0">
              <a:latin typeface="Calibri"/>
              <a:cs typeface="Calibri"/>
            </a:endParaRPr>
          </a:p>
          <a:p>
            <a:pPr marL="438785">
              <a:buClr>
                <a:srgbClr val="F0AD00"/>
              </a:buClr>
            </a:pPr>
            <a:endParaRPr lang="en-US" sz="2800" b="1" dirty="0">
              <a:latin typeface="Calibri"/>
              <a:cs typeface="Calibri"/>
            </a:endParaRPr>
          </a:p>
          <a:p>
            <a:pPr marL="438785">
              <a:buClr>
                <a:srgbClr val="F0AD00"/>
              </a:buClr>
            </a:pPr>
            <a:endParaRPr lang="en-US" sz="2800" dirty="0">
              <a:latin typeface="Calibri"/>
              <a:cs typeface="Calibri"/>
            </a:endParaRPr>
          </a:p>
        </p:txBody>
      </p:sp>
      <p:sp>
        <p:nvSpPr>
          <p:cNvPr id="4" name="Date Placeholder 3">
            <a:extLst>
              <a:ext uri="{FF2B5EF4-FFF2-40B4-BE49-F238E27FC236}">
                <a16:creationId xmlns:a16="http://schemas.microsoft.com/office/drawing/2014/main" id="{F0D4D5B0-D872-E6ED-C93B-488B639992AF}"/>
              </a:ext>
            </a:extLst>
          </p:cNvPr>
          <p:cNvSpPr>
            <a:spLocks noGrp="1"/>
          </p:cNvSpPr>
          <p:nvPr>
            <p:ph type="dt" sz="half" idx="10"/>
          </p:nvPr>
        </p:nvSpPr>
        <p:spPr/>
        <p:txBody>
          <a:bodyPr/>
          <a:lstStyle/>
          <a:p>
            <a:fld id="{8668109C-DBB1-0C40-BB7C-3AE0A686B461}" type="datetime1">
              <a:rPr lang="en-US" smtClean="0"/>
              <a:t>10/22/24</a:t>
            </a:fld>
            <a:endParaRPr lang="en-US"/>
          </a:p>
        </p:txBody>
      </p:sp>
      <p:sp>
        <p:nvSpPr>
          <p:cNvPr id="5" name="Footer Placeholder 4">
            <a:extLst>
              <a:ext uri="{FF2B5EF4-FFF2-40B4-BE49-F238E27FC236}">
                <a16:creationId xmlns:a16="http://schemas.microsoft.com/office/drawing/2014/main" id="{304137DF-1349-07B8-B3DA-D23F74C72E5E}"/>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C0A6050B-9B3B-12C2-A915-408BCD41EBA4}"/>
              </a:ext>
            </a:extLst>
          </p:cNvPr>
          <p:cNvSpPr>
            <a:spLocks noGrp="1"/>
          </p:cNvSpPr>
          <p:nvPr>
            <p:ph type="sldNum" sz="quarter" idx="12"/>
          </p:nvPr>
        </p:nvSpPr>
        <p:spPr/>
        <p:txBody>
          <a:bodyPr/>
          <a:lstStyle/>
          <a:p>
            <a:fld id="{19B12225-5612-419B-A8D5-4B8EEE4C217E}" type="slidenum">
              <a:rPr lang="en-US" smtClean="0"/>
              <a:pPr/>
              <a:t>65</a:t>
            </a:fld>
            <a:endParaRPr lang="en-US"/>
          </a:p>
        </p:txBody>
      </p:sp>
      <p:sp>
        <p:nvSpPr>
          <p:cNvPr id="8" name="Rectangle 7">
            <a:extLst>
              <a:ext uri="{FF2B5EF4-FFF2-40B4-BE49-F238E27FC236}">
                <a16:creationId xmlns:a16="http://schemas.microsoft.com/office/drawing/2014/main" id="{A331EEAB-52D5-2AFA-7726-72BF42268917}"/>
              </a:ext>
            </a:extLst>
          </p:cNvPr>
          <p:cNvSpPr/>
          <p:nvPr/>
        </p:nvSpPr>
        <p:spPr>
          <a:xfrm>
            <a:off x="5598580" y="-2646"/>
            <a:ext cx="3545420" cy="261610"/>
          </a:xfrm>
          <a:prstGeom prst="rect">
            <a:avLst/>
          </a:prstGeom>
        </p:spPr>
        <p:txBody>
          <a:bodyPr wrap="square" lIns="91440" tIns="45720" rIns="91440" bIns="45720" anchor="t">
            <a:spAutoFit/>
          </a:bodyPr>
          <a:lstStyle/>
          <a:p>
            <a:r>
              <a:rPr lang="en-US" sz="1100" dirty="0">
                <a:solidFill>
                  <a:schemeClr val="bg1"/>
                </a:solidFill>
              </a:rPr>
              <a:t>Hu et al</a:t>
            </a:r>
            <a:r>
              <a:rPr lang="en-US" altLang="zh-CN" sz="1100" dirty="0">
                <a:solidFill>
                  <a:schemeClr val="bg1"/>
                </a:solidFill>
                <a:ea typeface="华文楷体"/>
              </a:rPr>
              <a:t>.</a:t>
            </a:r>
            <a:r>
              <a:rPr lang="en-US" sz="1100" dirty="0">
                <a:solidFill>
                  <a:schemeClr val="bg1"/>
                </a:solidFill>
              </a:rPr>
              <a:t> </a:t>
            </a:r>
            <a:r>
              <a:rPr lang="en-US" sz="1100" dirty="0">
                <a:solidFill>
                  <a:schemeClr val="bg1"/>
                </a:solidFill>
                <a:hlinkClick r:id="rId2">
                  <a:extLst>
                    <a:ext uri="{A12FA001-AC4F-418D-AE19-62706E023703}">
                      <ahyp:hlinkClr xmlns:ahyp="http://schemas.microsoft.com/office/drawing/2018/hyperlinkcolor" val="tx"/>
                    </a:ext>
                  </a:extLst>
                </a:hlinkClick>
              </a:rPr>
              <a:t>Heterogeneous Graph Transformer</a:t>
            </a:r>
            <a:r>
              <a:rPr lang="en-US" sz="1100" dirty="0">
                <a:solidFill>
                  <a:schemeClr val="bg1"/>
                </a:solidFill>
              </a:rPr>
              <a:t>. WWW 2020.</a:t>
            </a:r>
          </a:p>
        </p:txBody>
      </p:sp>
      <p:pic>
        <p:nvPicPr>
          <p:cNvPr id="10" name="Picture 9" descr="Diagram, text&#10;&#10;Description automatically generated">
            <a:extLst>
              <a:ext uri="{FF2B5EF4-FFF2-40B4-BE49-F238E27FC236}">
                <a16:creationId xmlns:a16="http://schemas.microsoft.com/office/drawing/2014/main" id="{1CA85BAC-2289-5A14-8756-8C41D1288BF6}"/>
              </a:ext>
            </a:extLst>
          </p:cNvPr>
          <p:cNvPicPr>
            <a:picLocks noChangeAspect="1"/>
          </p:cNvPicPr>
          <p:nvPr/>
        </p:nvPicPr>
        <p:blipFill>
          <a:blip r:embed="rId3">
            <a:extLst>
              <a:ext uri="{28A0092B-C50C-407E-A947-70E740481C1C}">
                <a14:useLocalDpi xmlns:a14="http://schemas.microsoft.com/office/drawing/2010/main" val="0"/>
              </a:ext>
            </a:extLst>
          </a:blip>
          <a:srcRect r="67336"/>
          <a:stretch/>
        </p:blipFill>
        <p:spPr>
          <a:xfrm>
            <a:off x="2159876" y="1841829"/>
            <a:ext cx="1922727" cy="874267"/>
          </a:xfrm>
          <a:prstGeom prst="rect">
            <a:avLst/>
          </a:prstGeom>
        </p:spPr>
      </p:pic>
      <p:pic>
        <p:nvPicPr>
          <p:cNvPr id="12" name="Picture 11" descr="Text, letter&#10;&#10;Description automatically generated">
            <a:extLst>
              <a:ext uri="{FF2B5EF4-FFF2-40B4-BE49-F238E27FC236}">
                <a16:creationId xmlns:a16="http://schemas.microsoft.com/office/drawing/2014/main" id="{163E1EB1-1C5C-9F72-A571-3A3BB770CD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59876" y="2609720"/>
            <a:ext cx="3946300" cy="1330883"/>
          </a:xfrm>
          <a:prstGeom prst="rect">
            <a:avLst/>
          </a:prstGeom>
        </p:spPr>
      </p:pic>
      <p:pic>
        <p:nvPicPr>
          <p:cNvPr id="7" name="Picture 6" descr="Diagram, text&#10;&#10;Description automatically generated">
            <a:extLst>
              <a:ext uri="{FF2B5EF4-FFF2-40B4-BE49-F238E27FC236}">
                <a16:creationId xmlns:a16="http://schemas.microsoft.com/office/drawing/2014/main" id="{F6823896-4803-2792-6034-DD296940B1A9}"/>
              </a:ext>
            </a:extLst>
          </p:cNvPr>
          <p:cNvPicPr>
            <a:picLocks noChangeAspect="1"/>
          </p:cNvPicPr>
          <p:nvPr/>
        </p:nvPicPr>
        <p:blipFill>
          <a:blip r:embed="rId3">
            <a:extLst>
              <a:ext uri="{28A0092B-C50C-407E-A947-70E740481C1C}">
                <a14:useLocalDpi xmlns:a14="http://schemas.microsoft.com/office/drawing/2010/main" val="0"/>
              </a:ext>
            </a:extLst>
          </a:blip>
          <a:srcRect l="81055"/>
          <a:stretch/>
        </p:blipFill>
        <p:spPr>
          <a:xfrm>
            <a:off x="5653814" y="1852560"/>
            <a:ext cx="1115127" cy="874267"/>
          </a:xfrm>
          <a:prstGeom prst="rect">
            <a:avLst/>
          </a:prstGeom>
        </p:spPr>
      </p:pic>
      <p:pic>
        <p:nvPicPr>
          <p:cNvPr id="9" name="Picture 8" descr="Diagram, text&#10;&#10;Description automatically generated">
            <a:extLst>
              <a:ext uri="{FF2B5EF4-FFF2-40B4-BE49-F238E27FC236}">
                <a16:creationId xmlns:a16="http://schemas.microsoft.com/office/drawing/2014/main" id="{5C862046-C30B-3D45-EE6B-94B1461B5AD9}"/>
              </a:ext>
            </a:extLst>
          </p:cNvPr>
          <p:cNvPicPr>
            <a:picLocks noChangeAspect="1"/>
          </p:cNvPicPr>
          <p:nvPr/>
        </p:nvPicPr>
        <p:blipFill>
          <a:blip r:embed="rId3">
            <a:extLst>
              <a:ext uri="{28A0092B-C50C-407E-A947-70E740481C1C}">
                <a14:useLocalDpi xmlns:a14="http://schemas.microsoft.com/office/drawing/2010/main" val="0"/>
              </a:ext>
            </a:extLst>
          </a:blip>
          <a:srcRect l="37137" r="36266"/>
          <a:stretch/>
        </p:blipFill>
        <p:spPr>
          <a:xfrm>
            <a:off x="4055813" y="1850467"/>
            <a:ext cx="1565578" cy="874267"/>
          </a:xfrm>
          <a:prstGeom prst="rect">
            <a:avLst/>
          </a:prstGeom>
        </p:spPr>
      </p:pic>
      <p:sp>
        <p:nvSpPr>
          <p:cNvPr id="11" name="Rectangle 10">
            <a:extLst>
              <a:ext uri="{FF2B5EF4-FFF2-40B4-BE49-F238E27FC236}">
                <a16:creationId xmlns:a16="http://schemas.microsoft.com/office/drawing/2014/main" id="{7008C4FB-FD36-857E-783C-D162F988A2E4}"/>
              </a:ext>
            </a:extLst>
          </p:cNvPr>
          <p:cNvSpPr/>
          <p:nvPr/>
        </p:nvSpPr>
        <p:spPr>
          <a:xfrm>
            <a:off x="4296520" y="2986433"/>
            <a:ext cx="391391" cy="293368"/>
          </a:xfrm>
          <a:prstGeom prst="rect">
            <a:avLst/>
          </a:prstGeom>
          <a:solidFill>
            <a:schemeClr val="bg1"/>
          </a:solidFill>
          <a:ln w="38100">
            <a:solidFill>
              <a:schemeClr val="bg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 name="Rectangle 12">
            <a:extLst>
              <a:ext uri="{FF2B5EF4-FFF2-40B4-BE49-F238E27FC236}">
                <a16:creationId xmlns:a16="http://schemas.microsoft.com/office/drawing/2014/main" id="{C723254B-5AD3-7F0A-D019-08AFB931ACBA}"/>
              </a:ext>
            </a:extLst>
          </p:cNvPr>
          <p:cNvSpPr/>
          <p:nvPr/>
        </p:nvSpPr>
        <p:spPr>
          <a:xfrm>
            <a:off x="4320130" y="3628230"/>
            <a:ext cx="391391" cy="293368"/>
          </a:xfrm>
          <a:prstGeom prst="rect">
            <a:avLst/>
          </a:prstGeom>
          <a:solidFill>
            <a:schemeClr val="bg1"/>
          </a:solidFill>
          <a:ln w="38100">
            <a:solidFill>
              <a:schemeClr val="bg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41919017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22A94-C6F9-CF6F-2644-3E0F785773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826F8D-1E73-4139-EBC9-BBFD1E3DF19E}"/>
              </a:ext>
            </a:extLst>
          </p:cNvPr>
          <p:cNvSpPr>
            <a:spLocks noGrp="1"/>
          </p:cNvSpPr>
          <p:nvPr>
            <p:ph type="title"/>
          </p:nvPr>
        </p:nvSpPr>
        <p:spPr/>
        <p:txBody>
          <a:bodyPr vert="horz" lIns="91440" tIns="45720" rIns="45720" bIns="45720" rtlCol="0" anchor="ctr">
            <a:normAutofit fontScale="90000"/>
            <a:scene3d>
              <a:camera prst="orthographicFront"/>
              <a:lightRig rig="threePt" dir="t">
                <a:rot lat="0" lon="0" rev="4800000"/>
              </a:lightRig>
            </a:scene3d>
            <a:sp3d prstMaterial="matte">
              <a:bevelT w="50800" h="10160"/>
            </a:sp3d>
          </a:bodyPr>
          <a:lstStyle/>
          <a:p>
            <a:r>
              <a:rPr lang="en-US" dirty="0"/>
              <a:t>Heterogeneous Graph Transformer </a:t>
            </a:r>
          </a:p>
        </p:txBody>
      </p:sp>
      <p:sp>
        <p:nvSpPr>
          <p:cNvPr id="3" name="Content Placeholder 2">
            <a:extLst>
              <a:ext uri="{FF2B5EF4-FFF2-40B4-BE49-F238E27FC236}">
                <a16:creationId xmlns:a16="http://schemas.microsoft.com/office/drawing/2014/main" id="{29B5E6B4-D615-AE16-DC53-25374906AA0E}"/>
              </a:ext>
            </a:extLst>
          </p:cNvPr>
          <p:cNvSpPr>
            <a:spLocks noGrp="1"/>
          </p:cNvSpPr>
          <p:nvPr>
            <p:ph idx="1"/>
          </p:nvPr>
        </p:nvSpPr>
        <p:spPr>
          <a:xfrm>
            <a:off x="457199" y="1295400"/>
            <a:ext cx="8581697" cy="5257801"/>
          </a:xfrm>
        </p:spPr>
        <p:txBody>
          <a:bodyPr vert="horz" lIns="54864" tIns="91440" rIns="91440" bIns="45720" rtlCol="0" anchor="t">
            <a:normAutofit/>
          </a:bodyPr>
          <a:lstStyle/>
          <a:p>
            <a:pPr marL="438785"/>
            <a:r>
              <a:rPr lang="en-US" b="1" dirty="0">
                <a:latin typeface="Calibri"/>
                <a:cs typeface="Calibri"/>
              </a:rPr>
              <a:t>Motivation</a:t>
            </a:r>
            <a:r>
              <a:rPr lang="en-US" b="1" dirty="0"/>
              <a:t>: </a:t>
            </a:r>
            <a:r>
              <a:rPr lang="en-US" dirty="0">
                <a:latin typeface="Calibri"/>
                <a:cs typeface="Calibri"/>
              </a:rPr>
              <a:t>GAT is </a:t>
            </a:r>
            <a:r>
              <a:rPr lang="en-US" dirty="0">
                <a:solidFill>
                  <a:srgbClr val="C00000"/>
                </a:solidFill>
                <a:latin typeface="Calibri"/>
                <a:cs typeface="Calibri"/>
              </a:rPr>
              <a:t>unable to represent</a:t>
            </a:r>
            <a:r>
              <a:rPr lang="en-US" dirty="0">
                <a:latin typeface="Calibri"/>
                <a:cs typeface="Calibri"/>
              </a:rPr>
              <a:t> different node &amp; different edge types</a:t>
            </a:r>
          </a:p>
          <a:p>
            <a:pPr marL="438785"/>
            <a:r>
              <a:rPr lang="en-US" dirty="0">
                <a:latin typeface="Calibri"/>
                <a:cs typeface="Calibri"/>
              </a:rPr>
              <a:t>Introduce a set of neural networks for each relation type is </a:t>
            </a:r>
            <a:r>
              <a:rPr lang="en-US" b="1" dirty="0">
                <a:latin typeface="Calibri"/>
                <a:cs typeface="Calibri"/>
              </a:rPr>
              <a:t>too expensive </a:t>
            </a:r>
            <a:r>
              <a:rPr lang="en-US" dirty="0">
                <a:latin typeface="Calibri"/>
                <a:cs typeface="Calibri"/>
              </a:rPr>
              <a:t>for attention</a:t>
            </a:r>
          </a:p>
          <a:p>
            <a:pPr marL="731393" lvl="1"/>
            <a:r>
              <a:rPr lang="en-US" b="1" dirty="0">
                <a:latin typeface="Calibri"/>
                <a:cs typeface="Calibri"/>
              </a:rPr>
              <a:t>Recall: </a:t>
            </a:r>
            <a:r>
              <a:rPr lang="en-US" dirty="0">
                <a:latin typeface="Calibri"/>
                <a:cs typeface="Calibri"/>
              </a:rPr>
              <a:t>relation describes (</a:t>
            </a:r>
            <a:r>
              <a:rPr lang="en-US" dirty="0" err="1">
                <a:latin typeface="Calibri"/>
                <a:cs typeface="Calibri"/>
              </a:rPr>
              <a:t>node_s</a:t>
            </a:r>
            <a:r>
              <a:rPr lang="en-US" dirty="0">
                <a:latin typeface="Calibri"/>
                <a:cs typeface="Calibri"/>
              </a:rPr>
              <a:t>, edge, </a:t>
            </a:r>
            <a:r>
              <a:rPr lang="en-US" dirty="0" err="1">
                <a:latin typeface="Calibri"/>
                <a:cs typeface="Calibri"/>
              </a:rPr>
              <a:t>node_e</a:t>
            </a:r>
            <a:r>
              <a:rPr lang="en-US" dirty="0">
                <a:latin typeface="Calibri"/>
                <a:cs typeface="Calibri"/>
              </a:rPr>
              <a:t>)</a:t>
            </a:r>
            <a:endParaRPr lang="en-US" b="1" dirty="0">
              <a:latin typeface="Calibri"/>
              <a:cs typeface="Calibri"/>
            </a:endParaRPr>
          </a:p>
          <a:p>
            <a:pPr marL="438785"/>
            <a:endParaRPr lang="en-US" dirty="0">
              <a:latin typeface="Calibri"/>
              <a:cs typeface="Calibri"/>
            </a:endParaRPr>
          </a:p>
          <a:p>
            <a:pPr marL="438785"/>
            <a:endParaRPr lang="en-US" dirty="0">
              <a:latin typeface="Calibri"/>
              <a:cs typeface="Calibri"/>
            </a:endParaRPr>
          </a:p>
          <a:p>
            <a:pPr marL="438785"/>
            <a:endParaRPr lang="en-US" dirty="0">
              <a:latin typeface="Calibri"/>
              <a:cs typeface="Calibri"/>
            </a:endParaRPr>
          </a:p>
          <a:p>
            <a:pPr marL="438785"/>
            <a:endParaRPr lang="en-US" dirty="0">
              <a:latin typeface="Calibri"/>
              <a:cs typeface="Calibri"/>
            </a:endParaRPr>
          </a:p>
          <a:p>
            <a:pPr marL="438785"/>
            <a:endParaRPr lang="en-US" dirty="0">
              <a:latin typeface="Calibri"/>
              <a:cs typeface="Calibri"/>
            </a:endParaRPr>
          </a:p>
          <a:p>
            <a:pPr marL="438785"/>
            <a:endParaRPr lang="en-US" dirty="0">
              <a:latin typeface="Calibri"/>
              <a:cs typeface="Calibri"/>
            </a:endParaRPr>
          </a:p>
          <a:p>
            <a:endParaRPr lang="en-US" dirty="0"/>
          </a:p>
        </p:txBody>
      </p:sp>
      <p:sp>
        <p:nvSpPr>
          <p:cNvPr id="4" name="Date Placeholder 3">
            <a:extLst>
              <a:ext uri="{FF2B5EF4-FFF2-40B4-BE49-F238E27FC236}">
                <a16:creationId xmlns:a16="http://schemas.microsoft.com/office/drawing/2014/main" id="{2D1DA7CF-B305-EAD8-701F-F17819D956FB}"/>
              </a:ext>
            </a:extLst>
          </p:cNvPr>
          <p:cNvSpPr>
            <a:spLocks noGrp="1"/>
          </p:cNvSpPr>
          <p:nvPr>
            <p:ph type="dt" sz="half" idx="10"/>
          </p:nvPr>
        </p:nvSpPr>
        <p:spPr/>
        <p:txBody>
          <a:bodyPr/>
          <a:lstStyle/>
          <a:p>
            <a:fld id="{8668109C-DBB1-0C40-BB7C-3AE0A686B461}" type="datetime1">
              <a:rPr lang="en-US" smtClean="0"/>
              <a:t>10/22/24</a:t>
            </a:fld>
            <a:endParaRPr lang="en-US"/>
          </a:p>
        </p:txBody>
      </p:sp>
      <p:sp>
        <p:nvSpPr>
          <p:cNvPr id="5" name="Footer Placeholder 4">
            <a:extLst>
              <a:ext uri="{FF2B5EF4-FFF2-40B4-BE49-F238E27FC236}">
                <a16:creationId xmlns:a16="http://schemas.microsoft.com/office/drawing/2014/main" id="{8C9BE802-2ECF-840F-10B7-C330EEDB2D3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FABDA00-8F70-BA62-4B96-50D218054C25}"/>
              </a:ext>
            </a:extLst>
          </p:cNvPr>
          <p:cNvSpPr>
            <a:spLocks noGrp="1"/>
          </p:cNvSpPr>
          <p:nvPr>
            <p:ph type="sldNum" sz="quarter" idx="12"/>
          </p:nvPr>
        </p:nvSpPr>
        <p:spPr/>
        <p:txBody>
          <a:bodyPr/>
          <a:lstStyle/>
          <a:p>
            <a:fld id="{19B12225-5612-419B-A8D5-4B8EEE4C217E}" type="slidenum">
              <a:rPr lang="en-US" smtClean="0"/>
              <a:pPr/>
              <a:t>66</a:t>
            </a:fld>
            <a:endParaRPr lang="en-US"/>
          </a:p>
        </p:txBody>
      </p:sp>
      <p:sp>
        <p:nvSpPr>
          <p:cNvPr id="8" name="Rectangle 7">
            <a:extLst>
              <a:ext uri="{FF2B5EF4-FFF2-40B4-BE49-F238E27FC236}">
                <a16:creationId xmlns:a16="http://schemas.microsoft.com/office/drawing/2014/main" id="{E50DCB09-CD80-5752-B381-C58AD6E11B10}"/>
              </a:ext>
            </a:extLst>
          </p:cNvPr>
          <p:cNvSpPr/>
          <p:nvPr/>
        </p:nvSpPr>
        <p:spPr>
          <a:xfrm>
            <a:off x="5598580" y="-2646"/>
            <a:ext cx="3545420" cy="261610"/>
          </a:xfrm>
          <a:prstGeom prst="rect">
            <a:avLst/>
          </a:prstGeom>
        </p:spPr>
        <p:txBody>
          <a:bodyPr wrap="square" lIns="91440" tIns="45720" rIns="91440" bIns="45720" anchor="t">
            <a:spAutoFit/>
          </a:bodyPr>
          <a:lstStyle/>
          <a:p>
            <a:r>
              <a:rPr lang="en-US" sz="1100">
                <a:solidFill>
                  <a:schemeClr val="bg1"/>
                </a:solidFill>
              </a:rPr>
              <a:t>Hu et al</a:t>
            </a:r>
            <a:r>
              <a:rPr lang="en-US" altLang="zh-CN" sz="1100">
                <a:solidFill>
                  <a:schemeClr val="bg1"/>
                </a:solidFill>
                <a:ea typeface="华文楷体"/>
              </a:rPr>
              <a:t>.</a:t>
            </a:r>
            <a:r>
              <a:rPr lang="en-US" sz="1100">
                <a:solidFill>
                  <a:schemeClr val="bg1"/>
                </a:solidFill>
              </a:rPr>
              <a:t> </a:t>
            </a:r>
            <a:r>
              <a:rPr lang="en-US" sz="1100">
                <a:solidFill>
                  <a:schemeClr val="bg1"/>
                </a:solidFill>
                <a:hlinkClick r:id="rId3">
                  <a:extLst>
                    <a:ext uri="{A12FA001-AC4F-418D-AE19-62706E023703}">
                      <ahyp:hlinkClr xmlns:ahyp="http://schemas.microsoft.com/office/drawing/2018/hyperlinkcolor" val="tx"/>
                    </a:ext>
                  </a:extLst>
                </a:hlinkClick>
              </a:rPr>
              <a:t>Heterogeneous Graph Transformer</a:t>
            </a:r>
            <a:r>
              <a:rPr lang="en-US" sz="1100">
                <a:solidFill>
                  <a:schemeClr val="bg1"/>
                </a:solidFill>
              </a:rPr>
              <a:t>. WWW 2020.</a:t>
            </a:r>
          </a:p>
        </p:txBody>
      </p:sp>
      <p:pic>
        <p:nvPicPr>
          <p:cNvPr id="11" name="Picture 10" descr="Shape&#10;&#10;Description automatically generated">
            <a:extLst>
              <a:ext uri="{FF2B5EF4-FFF2-40B4-BE49-F238E27FC236}">
                <a16:creationId xmlns:a16="http://schemas.microsoft.com/office/drawing/2014/main" id="{26826116-7321-81E8-3E98-42C1A6E32A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62068" y="4054055"/>
            <a:ext cx="1478713" cy="1523692"/>
          </a:xfrm>
          <a:prstGeom prst="rect">
            <a:avLst/>
          </a:prstGeom>
        </p:spPr>
      </p:pic>
      <p:pic>
        <p:nvPicPr>
          <p:cNvPr id="12" name="Picture 11" descr="A picture containing schematic&#10;&#10;Description automatically generated">
            <a:extLst>
              <a:ext uri="{FF2B5EF4-FFF2-40B4-BE49-F238E27FC236}">
                <a16:creationId xmlns:a16="http://schemas.microsoft.com/office/drawing/2014/main" id="{F6D60D79-4FE3-8BC0-97BA-391335BA1A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8580" y="5237408"/>
            <a:ext cx="1506825" cy="1478713"/>
          </a:xfrm>
          <a:prstGeom prst="rect">
            <a:avLst/>
          </a:prstGeom>
        </p:spPr>
      </p:pic>
      <p:sp>
        <p:nvSpPr>
          <p:cNvPr id="14" name="Rectangle 13">
            <a:extLst>
              <a:ext uri="{FF2B5EF4-FFF2-40B4-BE49-F238E27FC236}">
                <a16:creationId xmlns:a16="http://schemas.microsoft.com/office/drawing/2014/main" id="{5DBCC373-46FB-DE14-48B9-E01A6B21B18D}"/>
              </a:ext>
            </a:extLst>
          </p:cNvPr>
          <p:cNvSpPr/>
          <p:nvPr/>
        </p:nvSpPr>
        <p:spPr>
          <a:xfrm>
            <a:off x="3579125" y="4496940"/>
            <a:ext cx="249369" cy="760833"/>
          </a:xfrm>
          <a:prstGeom prst="rect">
            <a:avLst/>
          </a:prstGeom>
          <a:solidFill>
            <a:srgbClr val="008000"/>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39868547-F615-DF57-C018-86DFA9084BF1}"/>
              </a:ext>
            </a:extLst>
          </p:cNvPr>
          <p:cNvSpPr txBox="1"/>
          <p:nvPr/>
        </p:nvSpPr>
        <p:spPr>
          <a:xfrm>
            <a:off x="792724" y="4520988"/>
            <a:ext cx="2571045" cy="674368"/>
          </a:xfrm>
          <a:prstGeom prst="rect">
            <a:avLst/>
          </a:prstGeom>
          <a:noFill/>
          <a:ln>
            <a:noFill/>
          </a:ln>
        </p:spPr>
        <p:txBody>
          <a:bodyPr wrap="none" lIns="91425" tIns="91425" rIns="91425" bIns="91425" rtlCol="0" anchor="t" anchorCtr="0">
            <a:noAutofit/>
          </a:bodyPr>
          <a:lstStyle/>
          <a:p>
            <a:r>
              <a:rPr lang="en-US" sz="2800" b="1" dirty="0">
                <a:solidFill>
                  <a:srgbClr val="008000"/>
                </a:solidFill>
                <a:latin typeface="Calibri"/>
                <a:cs typeface="Calibri"/>
                <a:sym typeface="Open Sans"/>
              </a:rPr>
              <a:t>Weight for rel_1</a:t>
            </a:r>
            <a:endParaRPr lang="en-US" dirty="0">
              <a:solidFill>
                <a:srgbClr val="008000"/>
              </a:solidFill>
            </a:endParaRPr>
          </a:p>
        </p:txBody>
      </p:sp>
      <p:sp>
        <p:nvSpPr>
          <p:cNvPr id="16" name="Rectangle 15">
            <a:extLst>
              <a:ext uri="{FF2B5EF4-FFF2-40B4-BE49-F238E27FC236}">
                <a16:creationId xmlns:a16="http://schemas.microsoft.com/office/drawing/2014/main" id="{695D11FD-1520-6EB5-D5F3-7D0B136A92D6}"/>
              </a:ext>
            </a:extLst>
          </p:cNvPr>
          <p:cNvSpPr/>
          <p:nvPr/>
        </p:nvSpPr>
        <p:spPr>
          <a:xfrm>
            <a:off x="3579125" y="5766940"/>
            <a:ext cx="249369" cy="760833"/>
          </a:xfrm>
          <a:prstGeom prst="rect">
            <a:avLst/>
          </a:prstGeom>
          <a:solidFill>
            <a:schemeClr val="accent1">
              <a:lumMod val="75000"/>
            </a:schemeClr>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33858C1D-048F-FA0A-C8A4-FF1291E3C64C}"/>
              </a:ext>
            </a:extLst>
          </p:cNvPr>
          <p:cNvSpPr txBox="1"/>
          <p:nvPr/>
        </p:nvSpPr>
        <p:spPr>
          <a:xfrm>
            <a:off x="792725" y="5848137"/>
            <a:ext cx="2028886" cy="348924"/>
          </a:xfrm>
          <a:prstGeom prst="rect">
            <a:avLst/>
          </a:prstGeom>
          <a:noFill/>
          <a:ln>
            <a:noFill/>
          </a:ln>
        </p:spPr>
        <p:txBody>
          <a:bodyPr wrap="none" lIns="91425" tIns="91425" rIns="91425" bIns="91425" rtlCol="0" anchor="t" anchorCtr="0">
            <a:noAutofit/>
          </a:bodyPr>
          <a:lstStyle/>
          <a:p>
            <a:r>
              <a:rPr lang="en-US" sz="2800" b="1" dirty="0">
                <a:solidFill>
                  <a:schemeClr val="accent1">
                    <a:lumMod val="75000"/>
                  </a:schemeClr>
                </a:solidFill>
                <a:latin typeface="Calibri"/>
                <a:cs typeface="Calibri"/>
                <a:sym typeface="Open Sans"/>
              </a:rPr>
              <a:t>Weight for </a:t>
            </a:r>
            <a:r>
              <a:rPr lang="en-US" sz="2800" b="1" dirty="0" err="1">
                <a:solidFill>
                  <a:schemeClr val="accent1">
                    <a:lumMod val="75000"/>
                  </a:schemeClr>
                </a:solidFill>
                <a:latin typeface="Calibri"/>
                <a:cs typeface="Calibri"/>
                <a:sym typeface="Open Sans"/>
              </a:rPr>
              <a:t>rel_N</a:t>
            </a:r>
            <a:endParaRPr lang="en-US" dirty="0">
              <a:solidFill>
                <a:schemeClr val="accent1">
                  <a:lumMod val="75000"/>
                </a:schemeClr>
              </a:solidFill>
            </a:endParaRPr>
          </a:p>
        </p:txBody>
      </p:sp>
      <p:sp>
        <p:nvSpPr>
          <p:cNvPr id="18" name="TextBox 17">
            <a:extLst>
              <a:ext uri="{FF2B5EF4-FFF2-40B4-BE49-F238E27FC236}">
                <a16:creationId xmlns:a16="http://schemas.microsoft.com/office/drawing/2014/main" id="{83B088EB-30BE-87C2-BBDE-79D75728B8E9}"/>
              </a:ext>
            </a:extLst>
          </p:cNvPr>
          <p:cNvSpPr txBox="1"/>
          <p:nvPr/>
        </p:nvSpPr>
        <p:spPr>
          <a:xfrm>
            <a:off x="1288812" y="5120609"/>
            <a:ext cx="537784" cy="646331"/>
          </a:xfrm>
          <a:prstGeom prst="rect">
            <a:avLst/>
          </a:prstGeom>
          <a:noFill/>
        </p:spPr>
        <p:txBody>
          <a:bodyPr wrap="square" rtlCol="0">
            <a:spAutoFit/>
          </a:bodyPr>
          <a:lstStyle/>
          <a:p>
            <a:r>
              <a:rPr lang="en-US" sz="3600" b="1">
                <a:latin typeface="Arial" pitchFamily="34" charset="0"/>
                <a:cs typeface="Arial" pitchFamily="34" charset="0"/>
              </a:rPr>
              <a:t>…</a:t>
            </a:r>
          </a:p>
        </p:txBody>
      </p:sp>
      <p:sp>
        <p:nvSpPr>
          <p:cNvPr id="23" name="TextBox 22">
            <a:extLst>
              <a:ext uri="{FF2B5EF4-FFF2-40B4-BE49-F238E27FC236}">
                <a16:creationId xmlns:a16="http://schemas.microsoft.com/office/drawing/2014/main" id="{BDB8CA79-46CD-79E0-969E-2A2C11CD74EE}"/>
              </a:ext>
            </a:extLst>
          </p:cNvPr>
          <p:cNvSpPr txBox="1"/>
          <p:nvPr/>
        </p:nvSpPr>
        <p:spPr>
          <a:xfrm>
            <a:off x="7081198" y="5386472"/>
            <a:ext cx="2134233" cy="461665"/>
          </a:xfrm>
          <a:prstGeom prst="rect">
            <a:avLst/>
          </a:prstGeom>
          <a:noFill/>
        </p:spPr>
        <p:txBody>
          <a:bodyPr wrap="square">
            <a:spAutoFit/>
          </a:bodyPr>
          <a:lstStyle/>
          <a:p>
            <a:r>
              <a:rPr lang="en-US" sz="2400" b="1" dirty="0">
                <a:solidFill>
                  <a:srgbClr val="C00000"/>
                </a:solidFill>
                <a:latin typeface="Calibri"/>
                <a:cs typeface="Calibri"/>
              </a:rPr>
              <a:t>Too expensive! </a:t>
            </a:r>
            <a:endParaRPr lang="en-US" sz="2400" dirty="0">
              <a:solidFill>
                <a:srgbClr val="C00000"/>
              </a:solidFill>
            </a:endParaRPr>
          </a:p>
        </p:txBody>
      </p:sp>
    </p:spTree>
    <p:extLst>
      <p:ext uri="{BB962C8B-B14F-4D97-AF65-F5344CB8AC3E}">
        <p14:creationId xmlns:p14="http://schemas.microsoft.com/office/powerpoint/2010/main" val="29812607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AA1E9-F213-0F6C-E2BD-F79740E891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45D8A8-FC16-94D2-1535-C6BB53C8DFE3}"/>
              </a:ext>
            </a:extLst>
          </p:cNvPr>
          <p:cNvSpPr>
            <a:spLocks noGrp="1"/>
          </p:cNvSpPr>
          <p:nvPr>
            <p:ph type="title"/>
          </p:nvPr>
        </p:nvSpPr>
        <p:spPr/>
        <p:txBody>
          <a:bodyPr vert="horz" lIns="91440" tIns="45720" rIns="45720" bIns="45720" rtlCol="0" anchor="ctr">
            <a:noAutofit/>
            <a:scene3d>
              <a:camera prst="orthographicFront"/>
              <a:lightRig rig="threePt" dir="t">
                <a:rot lat="0" lon="0" rev="4800000"/>
              </a:lightRig>
            </a:scene3d>
            <a:sp3d prstMaterial="matte">
              <a:bevelT w="50800" h="10160"/>
            </a:sp3d>
          </a:bodyPr>
          <a:lstStyle/>
          <a:p>
            <a:r>
              <a:rPr lang="en-US" sz="4000" dirty="0"/>
              <a:t>Heterogeneous Mutual Attention (2)</a:t>
            </a:r>
          </a:p>
        </p:txBody>
      </p:sp>
      <p:sp>
        <p:nvSpPr>
          <p:cNvPr id="3" name="Content Placeholder 2">
            <a:extLst>
              <a:ext uri="{FF2B5EF4-FFF2-40B4-BE49-F238E27FC236}">
                <a16:creationId xmlns:a16="http://schemas.microsoft.com/office/drawing/2014/main" id="{CF54D7B8-EC42-F7CE-2D63-6A6BC1C7A35D}"/>
              </a:ext>
            </a:extLst>
          </p:cNvPr>
          <p:cNvSpPr>
            <a:spLocks noGrp="1"/>
          </p:cNvSpPr>
          <p:nvPr>
            <p:ph idx="1"/>
          </p:nvPr>
        </p:nvSpPr>
        <p:spPr>
          <a:xfrm>
            <a:off x="457200" y="1295400"/>
            <a:ext cx="8481060" cy="5257801"/>
          </a:xfrm>
        </p:spPr>
        <p:txBody>
          <a:bodyPr vert="horz" lIns="54864" tIns="91440" rIns="91440" bIns="45720" rtlCol="0" anchor="t">
            <a:normAutofit/>
          </a:bodyPr>
          <a:lstStyle/>
          <a:p>
            <a:pPr marL="438785"/>
            <a:r>
              <a:rPr lang="en-US" sz="2800" b="1" dirty="0">
                <a:solidFill>
                  <a:srgbClr val="000000"/>
                </a:solidFill>
                <a:latin typeface="Calibri"/>
                <a:cs typeface="Calibri"/>
              </a:rPr>
              <a:t>Innovation: </a:t>
            </a:r>
            <a:r>
              <a:rPr lang="en-US" sz="2800" dirty="0">
                <a:solidFill>
                  <a:srgbClr val="000000"/>
                </a:solidFill>
                <a:latin typeface="Calibri"/>
                <a:cs typeface="Calibri"/>
              </a:rPr>
              <a:t>Decompose heterogeneous attention to </a:t>
            </a:r>
            <a:r>
              <a:rPr lang="en-US" sz="2800" dirty="0">
                <a:solidFill>
                  <a:srgbClr val="C00000"/>
                </a:solidFill>
                <a:latin typeface="Calibri"/>
                <a:cs typeface="Calibri"/>
              </a:rPr>
              <a:t>Node- and edge-type dependent attention mechanism</a:t>
            </a:r>
          </a:p>
          <a:p>
            <a:pPr marL="731393" lvl="1"/>
            <a:r>
              <a:rPr lang="en-US" sz="2400" b="1" dirty="0">
                <a:solidFill>
                  <a:srgbClr val="C00000"/>
                </a:solidFill>
                <a:latin typeface="Calibri"/>
                <a:cs typeface="Calibri"/>
              </a:rPr>
              <a:t>3 node weight matrices</a:t>
            </a:r>
            <a:r>
              <a:rPr lang="en-US" sz="2400" dirty="0">
                <a:solidFill>
                  <a:srgbClr val="C00000"/>
                </a:solidFill>
                <a:latin typeface="Calibri"/>
                <a:cs typeface="Calibri"/>
              </a:rPr>
              <a:t>, </a:t>
            </a:r>
            <a:r>
              <a:rPr lang="en-US" sz="2400" b="1" dirty="0">
                <a:solidFill>
                  <a:srgbClr val="C00000"/>
                </a:solidFill>
                <a:latin typeface="Calibri"/>
                <a:cs typeface="Calibri"/>
              </a:rPr>
              <a:t>2 edge weight matrices</a:t>
            </a:r>
            <a:endParaRPr lang="en-US" sz="2400" dirty="0">
              <a:solidFill>
                <a:srgbClr val="C00000"/>
              </a:solidFill>
              <a:latin typeface="Calibri"/>
              <a:cs typeface="Calibri"/>
            </a:endParaRPr>
          </a:p>
          <a:p>
            <a:pPr marL="731393" lvl="1"/>
            <a:r>
              <a:rPr lang="en-US" sz="2400" b="1" dirty="0">
                <a:latin typeface="Calibri"/>
                <a:cs typeface="Calibri"/>
              </a:rPr>
              <a:t>Without decomposition:</a:t>
            </a:r>
            <a:r>
              <a:rPr lang="en-US" sz="2400" dirty="0">
                <a:latin typeface="Calibri"/>
                <a:cs typeface="Calibri"/>
              </a:rPr>
              <a:t> 3*2*3=18 relation types -&gt; 18 weight matrices (suppose all relation types exist)</a:t>
            </a:r>
            <a:endParaRPr lang="en-US" sz="2400" dirty="0"/>
          </a:p>
        </p:txBody>
      </p:sp>
      <p:sp>
        <p:nvSpPr>
          <p:cNvPr id="4" name="Date Placeholder 3">
            <a:extLst>
              <a:ext uri="{FF2B5EF4-FFF2-40B4-BE49-F238E27FC236}">
                <a16:creationId xmlns:a16="http://schemas.microsoft.com/office/drawing/2014/main" id="{EC4D790C-696A-062B-239D-0DB5D1B2D4D1}"/>
              </a:ext>
            </a:extLst>
          </p:cNvPr>
          <p:cNvSpPr>
            <a:spLocks noGrp="1"/>
          </p:cNvSpPr>
          <p:nvPr>
            <p:ph type="dt" sz="half" idx="10"/>
          </p:nvPr>
        </p:nvSpPr>
        <p:spPr/>
        <p:txBody>
          <a:bodyPr/>
          <a:lstStyle/>
          <a:p>
            <a:fld id="{8668109C-DBB1-0C40-BB7C-3AE0A686B461}" type="datetime1">
              <a:rPr lang="en-US" smtClean="0"/>
              <a:t>10/21/24</a:t>
            </a:fld>
            <a:endParaRPr lang="en-US"/>
          </a:p>
        </p:txBody>
      </p:sp>
      <p:sp>
        <p:nvSpPr>
          <p:cNvPr id="5" name="Footer Placeholder 4">
            <a:extLst>
              <a:ext uri="{FF2B5EF4-FFF2-40B4-BE49-F238E27FC236}">
                <a16:creationId xmlns:a16="http://schemas.microsoft.com/office/drawing/2014/main" id="{13E8D546-D54D-F152-75A8-7300D4F515CB}"/>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C868A3EA-2BF5-8E8D-F1E4-765A9BCB4760}"/>
              </a:ext>
            </a:extLst>
          </p:cNvPr>
          <p:cNvSpPr>
            <a:spLocks noGrp="1"/>
          </p:cNvSpPr>
          <p:nvPr>
            <p:ph type="sldNum" sz="quarter" idx="12"/>
          </p:nvPr>
        </p:nvSpPr>
        <p:spPr/>
        <p:txBody>
          <a:bodyPr/>
          <a:lstStyle/>
          <a:p>
            <a:fld id="{19B12225-5612-419B-A8D5-4B8EEE4C217E}" type="slidenum">
              <a:rPr lang="en-US" smtClean="0"/>
              <a:pPr/>
              <a:t>67</a:t>
            </a:fld>
            <a:endParaRPr lang="en-US"/>
          </a:p>
        </p:txBody>
      </p:sp>
      <p:sp>
        <p:nvSpPr>
          <p:cNvPr id="8" name="Rectangle 7">
            <a:extLst>
              <a:ext uri="{FF2B5EF4-FFF2-40B4-BE49-F238E27FC236}">
                <a16:creationId xmlns:a16="http://schemas.microsoft.com/office/drawing/2014/main" id="{A1CA76EA-D50E-F74A-1F55-0FD03FF51C22}"/>
              </a:ext>
            </a:extLst>
          </p:cNvPr>
          <p:cNvSpPr/>
          <p:nvPr/>
        </p:nvSpPr>
        <p:spPr>
          <a:xfrm>
            <a:off x="5598580" y="-2646"/>
            <a:ext cx="3545420" cy="261610"/>
          </a:xfrm>
          <a:prstGeom prst="rect">
            <a:avLst/>
          </a:prstGeom>
        </p:spPr>
        <p:txBody>
          <a:bodyPr wrap="square" lIns="91440" tIns="45720" rIns="91440" bIns="45720" anchor="t">
            <a:spAutoFit/>
          </a:bodyPr>
          <a:lstStyle/>
          <a:p>
            <a:r>
              <a:rPr lang="en-US" sz="1100">
                <a:solidFill>
                  <a:schemeClr val="bg1"/>
                </a:solidFill>
              </a:rPr>
              <a:t>Hu et al</a:t>
            </a:r>
            <a:r>
              <a:rPr lang="en-US" altLang="zh-CN" sz="1100">
                <a:solidFill>
                  <a:schemeClr val="bg1"/>
                </a:solidFill>
                <a:ea typeface="华文楷体"/>
              </a:rPr>
              <a:t>.</a:t>
            </a:r>
            <a:r>
              <a:rPr lang="en-US" sz="1100">
                <a:solidFill>
                  <a:schemeClr val="bg1"/>
                </a:solidFill>
              </a:rPr>
              <a:t> </a:t>
            </a:r>
            <a:r>
              <a:rPr lang="en-US" sz="1100">
                <a:solidFill>
                  <a:schemeClr val="bg1"/>
                </a:solidFill>
                <a:hlinkClick r:id="rId2">
                  <a:extLst>
                    <a:ext uri="{A12FA001-AC4F-418D-AE19-62706E023703}">
                      <ahyp:hlinkClr xmlns:ahyp="http://schemas.microsoft.com/office/drawing/2018/hyperlinkcolor" val="tx"/>
                    </a:ext>
                  </a:extLst>
                </a:hlinkClick>
              </a:rPr>
              <a:t>Heterogeneous Graph Transformer</a:t>
            </a:r>
            <a:r>
              <a:rPr lang="en-US" sz="1100">
                <a:solidFill>
                  <a:schemeClr val="bg1"/>
                </a:solidFill>
              </a:rPr>
              <a:t>. WWW 2020.</a:t>
            </a:r>
          </a:p>
        </p:txBody>
      </p:sp>
      <p:pic>
        <p:nvPicPr>
          <p:cNvPr id="59" name="Picture 58">
            <a:extLst>
              <a:ext uri="{FF2B5EF4-FFF2-40B4-BE49-F238E27FC236}">
                <a16:creationId xmlns:a16="http://schemas.microsoft.com/office/drawing/2014/main" id="{CA0EC6FF-6BA0-5FE2-5E46-6E9F74B003F9}"/>
              </a:ext>
            </a:extLst>
          </p:cNvPr>
          <p:cNvPicPr>
            <a:picLocks noChangeAspect="1"/>
          </p:cNvPicPr>
          <p:nvPr/>
        </p:nvPicPr>
        <p:blipFill>
          <a:blip r:embed="rId3"/>
          <a:stretch>
            <a:fillRect/>
          </a:stretch>
        </p:blipFill>
        <p:spPr>
          <a:xfrm>
            <a:off x="685800" y="3562773"/>
            <a:ext cx="7772400" cy="3158067"/>
          </a:xfrm>
          <a:prstGeom prst="rect">
            <a:avLst/>
          </a:prstGeom>
        </p:spPr>
      </p:pic>
    </p:spTree>
    <p:extLst>
      <p:ext uri="{BB962C8B-B14F-4D97-AF65-F5344CB8AC3E}">
        <p14:creationId xmlns:p14="http://schemas.microsoft.com/office/powerpoint/2010/main" val="27959473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6BE05-70CD-B6B8-3E4E-7D7BB51A43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AF7EA8-8FF5-2074-3AF5-B7B05C7167A8}"/>
              </a:ext>
            </a:extLst>
          </p:cNvPr>
          <p:cNvSpPr>
            <a:spLocks noGrp="1"/>
          </p:cNvSpPr>
          <p:nvPr>
            <p:ph type="title"/>
          </p:nvPr>
        </p:nvSpPr>
        <p:spPr/>
        <p:txBody>
          <a:bodyPr vert="horz" lIns="91440" tIns="45720" rIns="45720" bIns="45720" rtlCol="0" anchor="ctr">
            <a:noAutofit/>
            <a:scene3d>
              <a:camera prst="orthographicFront"/>
              <a:lightRig rig="threePt" dir="t">
                <a:rot lat="0" lon="0" rev="4800000"/>
              </a:lightRig>
            </a:scene3d>
            <a:sp3d prstMaterial="matte">
              <a:bevelT w="50800" h="10160"/>
            </a:sp3d>
          </a:bodyPr>
          <a:lstStyle/>
          <a:p>
            <a:r>
              <a:rPr lang="en-US" sz="4000" dirty="0"/>
              <a:t>Heterogeneous Mutual Attention</a:t>
            </a:r>
          </a:p>
        </p:txBody>
      </p:sp>
      <p:sp>
        <p:nvSpPr>
          <p:cNvPr id="3" name="Content Placeholder 2">
            <a:extLst>
              <a:ext uri="{FF2B5EF4-FFF2-40B4-BE49-F238E27FC236}">
                <a16:creationId xmlns:a16="http://schemas.microsoft.com/office/drawing/2014/main" id="{E615DA05-E090-A39C-7C90-9489894EE010}"/>
              </a:ext>
            </a:extLst>
          </p:cNvPr>
          <p:cNvSpPr>
            <a:spLocks noGrp="1"/>
          </p:cNvSpPr>
          <p:nvPr>
            <p:ph idx="1"/>
          </p:nvPr>
        </p:nvSpPr>
        <p:spPr>
          <a:xfrm>
            <a:off x="457200" y="1295400"/>
            <a:ext cx="8229600" cy="5562600"/>
          </a:xfrm>
        </p:spPr>
        <p:txBody>
          <a:bodyPr vert="horz" lIns="54864" tIns="91440" rIns="91440" bIns="45720" rtlCol="0" anchor="t">
            <a:normAutofit/>
          </a:bodyPr>
          <a:lstStyle/>
          <a:p>
            <a:pPr marL="438785">
              <a:buClr>
                <a:srgbClr val="F0AD00"/>
              </a:buClr>
            </a:pPr>
            <a:r>
              <a:rPr lang="en-US" sz="2800" b="1" dirty="0"/>
              <a:t>Heterogeneous Mutual Attention (First Attempt)</a:t>
            </a:r>
            <a:r>
              <a:rPr lang="en-US" sz="2800" b="1" dirty="0">
                <a:latin typeface="Calibri"/>
                <a:cs typeface="Calibri"/>
              </a:rPr>
              <a:t>:</a:t>
            </a:r>
          </a:p>
          <a:p>
            <a:pPr marL="438785">
              <a:buClr>
                <a:srgbClr val="F0AD00"/>
              </a:buClr>
            </a:pPr>
            <a:endParaRPr lang="en-US" sz="2800" b="1" dirty="0">
              <a:latin typeface="Calibri"/>
              <a:cs typeface="Calibri"/>
            </a:endParaRPr>
          </a:p>
          <a:p>
            <a:pPr marL="438785">
              <a:buClr>
                <a:srgbClr val="F0AD00"/>
              </a:buClr>
            </a:pPr>
            <a:endParaRPr lang="en-US" sz="2800" b="1" dirty="0">
              <a:latin typeface="Calibri"/>
              <a:cs typeface="Calibri"/>
            </a:endParaRPr>
          </a:p>
          <a:p>
            <a:pPr marL="438785">
              <a:buClr>
                <a:srgbClr val="F0AD00"/>
              </a:buClr>
            </a:pPr>
            <a:endParaRPr lang="en-US" sz="2800" b="1" dirty="0">
              <a:latin typeface="Calibri"/>
              <a:cs typeface="Calibri"/>
            </a:endParaRPr>
          </a:p>
          <a:p>
            <a:pPr marL="438785">
              <a:buClr>
                <a:srgbClr val="F0AD00"/>
              </a:buClr>
            </a:pPr>
            <a:endParaRPr lang="en-US" sz="2800" b="1" dirty="0">
              <a:latin typeface="Calibri"/>
              <a:cs typeface="Calibri"/>
            </a:endParaRPr>
          </a:p>
          <a:p>
            <a:pPr marL="438785">
              <a:buClr>
                <a:srgbClr val="F0AD00"/>
              </a:buClr>
            </a:pPr>
            <a:endParaRPr lang="en-US" sz="2800" b="1" dirty="0">
              <a:latin typeface="Calibri"/>
              <a:cs typeface="Calibri"/>
            </a:endParaRPr>
          </a:p>
          <a:p>
            <a:pPr marL="438785">
              <a:buClr>
                <a:srgbClr val="F0AD00"/>
              </a:buClr>
            </a:pPr>
            <a:endParaRPr lang="en-US" sz="2800" b="1" dirty="0">
              <a:latin typeface="Calibri"/>
              <a:cs typeface="Calibri"/>
            </a:endParaRPr>
          </a:p>
          <a:p>
            <a:pPr marL="438785">
              <a:buClr>
                <a:srgbClr val="F0AD00"/>
              </a:buClr>
            </a:pPr>
            <a:r>
              <a:rPr lang="en-US" sz="2800" dirty="0">
                <a:latin typeface="Calibri"/>
                <a:cs typeface="Calibri"/>
              </a:rPr>
              <a:t>Introduce a set of neural networks for the attention scores of each relation type.</a:t>
            </a:r>
          </a:p>
          <a:p>
            <a:pPr marL="438785">
              <a:buClr>
                <a:srgbClr val="F0AD00"/>
              </a:buClr>
            </a:pPr>
            <a:r>
              <a:rPr lang="en-US" sz="2800" dirty="0">
                <a:latin typeface="Calibri"/>
                <a:cs typeface="Calibri"/>
              </a:rPr>
              <a:t> </a:t>
            </a:r>
            <a:r>
              <a:rPr lang="en-US" sz="2800" b="1" dirty="0">
                <a:solidFill>
                  <a:srgbClr val="FF0000"/>
                </a:solidFill>
                <a:latin typeface="Calibri"/>
                <a:cs typeface="Calibri"/>
              </a:rPr>
              <a:t>T</a:t>
            </a:r>
            <a:r>
              <a:rPr lang="en-US" b="1" dirty="0">
                <a:solidFill>
                  <a:srgbClr val="FF0000"/>
                </a:solidFill>
                <a:latin typeface="Calibri"/>
                <a:cs typeface="Calibri"/>
              </a:rPr>
              <a:t>oo expensive </a:t>
            </a:r>
            <a:r>
              <a:rPr lang="en-US" dirty="0">
                <a:latin typeface="Calibri"/>
                <a:cs typeface="Calibri"/>
              </a:rPr>
              <a:t>for attention!</a:t>
            </a:r>
          </a:p>
          <a:p>
            <a:pPr marL="118745" indent="0">
              <a:buClr>
                <a:srgbClr val="F0AD00"/>
              </a:buClr>
              <a:buNone/>
            </a:pPr>
            <a:r>
              <a:rPr lang="en-US" sz="2800" b="1" dirty="0">
                <a:latin typeface="Calibri"/>
                <a:cs typeface="Calibri"/>
              </a:rPr>
              <a:t> </a:t>
            </a:r>
          </a:p>
          <a:p>
            <a:pPr marL="438785">
              <a:buClr>
                <a:srgbClr val="F0AD00"/>
              </a:buClr>
            </a:pPr>
            <a:endParaRPr lang="en-US" sz="2800" b="1" dirty="0">
              <a:latin typeface="Calibri"/>
              <a:cs typeface="Calibri"/>
            </a:endParaRPr>
          </a:p>
          <a:p>
            <a:pPr marL="438785">
              <a:buClr>
                <a:srgbClr val="F0AD00"/>
              </a:buClr>
            </a:pPr>
            <a:endParaRPr lang="en-US" sz="2800" b="1" dirty="0">
              <a:latin typeface="Calibri"/>
              <a:cs typeface="Calibri"/>
            </a:endParaRPr>
          </a:p>
          <a:p>
            <a:pPr marL="438785">
              <a:buClr>
                <a:srgbClr val="F0AD00"/>
              </a:buClr>
            </a:pPr>
            <a:endParaRPr lang="en-US" sz="2800" b="1" dirty="0">
              <a:latin typeface="Calibri"/>
              <a:cs typeface="Calibri"/>
            </a:endParaRPr>
          </a:p>
          <a:p>
            <a:pPr marL="438785">
              <a:buClr>
                <a:srgbClr val="F0AD00"/>
              </a:buClr>
            </a:pPr>
            <a:endParaRPr lang="en-US" sz="2800" b="1" dirty="0">
              <a:latin typeface="Calibri"/>
              <a:cs typeface="Calibri"/>
            </a:endParaRPr>
          </a:p>
          <a:p>
            <a:pPr marL="438785">
              <a:buClr>
                <a:srgbClr val="F0AD00"/>
              </a:buClr>
            </a:pPr>
            <a:endParaRPr lang="en-US" sz="2800" dirty="0">
              <a:latin typeface="Calibri"/>
              <a:cs typeface="Calibri"/>
            </a:endParaRPr>
          </a:p>
        </p:txBody>
      </p:sp>
      <p:sp>
        <p:nvSpPr>
          <p:cNvPr id="4" name="Date Placeholder 3">
            <a:extLst>
              <a:ext uri="{FF2B5EF4-FFF2-40B4-BE49-F238E27FC236}">
                <a16:creationId xmlns:a16="http://schemas.microsoft.com/office/drawing/2014/main" id="{CE88282A-50E3-FBED-C40F-3E610E15C4EA}"/>
              </a:ext>
            </a:extLst>
          </p:cNvPr>
          <p:cNvSpPr>
            <a:spLocks noGrp="1"/>
          </p:cNvSpPr>
          <p:nvPr>
            <p:ph type="dt" sz="half" idx="10"/>
          </p:nvPr>
        </p:nvSpPr>
        <p:spPr/>
        <p:txBody>
          <a:bodyPr/>
          <a:lstStyle/>
          <a:p>
            <a:fld id="{8668109C-DBB1-0C40-BB7C-3AE0A686B461}" type="datetime1">
              <a:rPr lang="en-US" smtClean="0"/>
              <a:t>10/22/24</a:t>
            </a:fld>
            <a:endParaRPr lang="en-US"/>
          </a:p>
        </p:txBody>
      </p:sp>
      <p:sp>
        <p:nvSpPr>
          <p:cNvPr id="5" name="Footer Placeholder 4">
            <a:extLst>
              <a:ext uri="{FF2B5EF4-FFF2-40B4-BE49-F238E27FC236}">
                <a16:creationId xmlns:a16="http://schemas.microsoft.com/office/drawing/2014/main" id="{DECA5443-B523-F54E-B113-9BEA81F46FBE}"/>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F1D0D471-7B90-2B14-73F8-6D9F44CAC982}"/>
              </a:ext>
            </a:extLst>
          </p:cNvPr>
          <p:cNvSpPr>
            <a:spLocks noGrp="1"/>
          </p:cNvSpPr>
          <p:nvPr>
            <p:ph type="sldNum" sz="quarter" idx="12"/>
          </p:nvPr>
        </p:nvSpPr>
        <p:spPr/>
        <p:txBody>
          <a:bodyPr/>
          <a:lstStyle/>
          <a:p>
            <a:fld id="{19B12225-5612-419B-A8D5-4B8EEE4C217E}" type="slidenum">
              <a:rPr lang="en-US" smtClean="0"/>
              <a:pPr/>
              <a:t>68</a:t>
            </a:fld>
            <a:endParaRPr lang="en-US"/>
          </a:p>
        </p:txBody>
      </p:sp>
      <p:sp>
        <p:nvSpPr>
          <p:cNvPr id="8" name="Rectangle 7">
            <a:extLst>
              <a:ext uri="{FF2B5EF4-FFF2-40B4-BE49-F238E27FC236}">
                <a16:creationId xmlns:a16="http://schemas.microsoft.com/office/drawing/2014/main" id="{48EC9B57-AA27-BA49-CC14-1ABB29B62CD6}"/>
              </a:ext>
            </a:extLst>
          </p:cNvPr>
          <p:cNvSpPr/>
          <p:nvPr/>
        </p:nvSpPr>
        <p:spPr>
          <a:xfrm>
            <a:off x="5598580" y="-2646"/>
            <a:ext cx="3545420" cy="261610"/>
          </a:xfrm>
          <a:prstGeom prst="rect">
            <a:avLst/>
          </a:prstGeom>
        </p:spPr>
        <p:txBody>
          <a:bodyPr wrap="square" lIns="91440" tIns="45720" rIns="91440" bIns="45720" anchor="t">
            <a:spAutoFit/>
          </a:bodyPr>
          <a:lstStyle/>
          <a:p>
            <a:r>
              <a:rPr lang="en-US" sz="1100" dirty="0">
                <a:solidFill>
                  <a:schemeClr val="bg1"/>
                </a:solidFill>
              </a:rPr>
              <a:t>Hu et al</a:t>
            </a:r>
            <a:r>
              <a:rPr lang="en-US" altLang="zh-CN" sz="1100" dirty="0">
                <a:solidFill>
                  <a:schemeClr val="bg1"/>
                </a:solidFill>
                <a:ea typeface="华文楷体"/>
              </a:rPr>
              <a:t>.</a:t>
            </a:r>
            <a:r>
              <a:rPr lang="en-US" sz="1100" dirty="0">
                <a:solidFill>
                  <a:schemeClr val="bg1"/>
                </a:solidFill>
              </a:rPr>
              <a:t> </a:t>
            </a:r>
            <a:r>
              <a:rPr lang="en-US" sz="1100" dirty="0">
                <a:solidFill>
                  <a:schemeClr val="bg1"/>
                </a:solidFill>
                <a:hlinkClick r:id="rId2">
                  <a:extLst>
                    <a:ext uri="{A12FA001-AC4F-418D-AE19-62706E023703}">
                      <ahyp:hlinkClr xmlns:ahyp="http://schemas.microsoft.com/office/drawing/2018/hyperlinkcolor" val="tx"/>
                    </a:ext>
                  </a:extLst>
                </a:hlinkClick>
              </a:rPr>
              <a:t>Heterogeneous Graph Transformer</a:t>
            </a:r>
            <a:r>
              <a:rPr lang="en-US" sz="1100" dirty="0">
                <a:solidFill>
                  <a:schemeClr val="bg1"/>
                </a:solidFill>
              </a:rPr>
              <a:t>. WWW 2020.</a:t>
            </a:r>
          </a:p>
        </p:txBody>
      </p:sp>
      <p:sp>
        <p:nvSpPr>
          <p:cNvPr id="11" name="Rectangle 10">
            <a:extLst>
              <a:ext uri="{FF2B5EF4-FFF2-40B4-BE49-F238E27FC236}">
                <a16:creationId xmlns:a16="http://schemas.microsoft.com/office/drawing/2014/main" id="{B85405ED-6412-2AA4-0513-A7FA95881964}"/>
              </a:ext>
            </a:extLst>
          </p:cNvPr>
          <p:cNvSpPr/>
          <p:nvPr/>
        </p:nvSpPr>
        <p:spPr>
          <a:xfrm>
            <a:off x="4296520" y="2986433"/>
            <a:ext cx="391391" cy="293368"/>
          </a:xfrm>
          <a:prstGeom prst="rect">
            <a:avLst/>
          </a:prstGeom>
          <a:solidFill>
            <a:schemeClr val="bg1"/>
          </a:solidFill>
          <a:ln w="38100">
            <a:solidFill>
              <a:schemeClr val="bg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 name="Rectangle 12">
            <a:extLst>
              <a:ext uri="{FF2B5EF4-FFF2-40B4-BE49-F238E27FC236}">
                <a16:creationId xmlns:a16="http://schemas.microsoft.com/office/drawing/2014/main" id="{F4051415-BFF3-A110-95EB-E65965D90FD7}"/>
              </a:ext>
            </a:extLst>
          </p:cNvPr>
          <p:cNvSpPr/>
          <p:nvPr/>
        </p:nvSpPr>
        <p:spPr>
          <a:xfrm>
            <a:off x="4320130" y="3628230"/>
            <a:ext cx="391391" cy="293368"/>
          </a:xfrm>
          <a:prstGeom prst="rect">
            <a:avLst/>
          </a:prstGeom>
          <a:solidFill>
            <a:schemeClr val="bg1"/>
          </a:solidFill>
          <a:ln w="38100">
            <a:solidFill>
              <a:schemeClr val="bg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nvGrpSpPr>
          <p:cNvPr id="22" name="Group 21">
            <a:extLst>
              <a:ext uri="{FF2B5EF4-FFF2-40B4-BE49-F238E27FC236}">
                <a16:creationId xmlns:a16="http://schemas.microsoft.com/office/drawing/2014/main" id="{6474B804-9844-55FF-CAD1-F87DBC885E5C}"/>
              </a:ext>
            </a:extLst>
          </p:cNvPr>
          <p:cNvGrpSpPr/>
          <p:nvPr/>
        </p:nvGrpSpPr>
        <p:grpSpPr>
          <a:xfrm>
            <a:off x="3155910" y="2635478"/>
            <a:ext cx="3259358" cy="1330883"/>
            <a:chOff x="2846818" y="2609720"/>
            <a:chExt cx="3259358" cy="1330883"/>
          </a:xfrm>
        </p:grpSpPr>
        <p:pic>
          <p:nvPicPr>
            <p:cNvPr id="12" name="Picture 11" descr="Text, letter&#10;&#10;Description automatically generated">
              <a:extLst>
                <a:ext uri="{FF2B5EF4-FFF2-40B4-BE49-F238E27FC236}">
                  <a16:creationId xmlns:a16="http://schemas.microsoft.com/office/drawing/2014/main" id="{3A545E59-B10C-9A0E-E702-0D69D4E69EC8}"/>
                </a:ext>
              </a:extLst>
            </p:cNvPr>
            <p:cNvPicPr>
              <a:picLocks noChangeAspect="1"/>
            </p:cNvPicPr>
            <p:nvPr/>
          </p:nvPicPr>
          <p:blipFill>
            <a:blip r:embed="rId3">
              <a:extLst>
                <a:ext uri="{28A0092B-C50C-407E-A947-70E740481C1C}">
                  <a14:useLocalDpi xmlns:a14="http://schemas.microsoft.com/office/drawing/2010/main" val="0"/>
                </a:ext>
              </a:extLst>
            </a:blip>
            <a:srcRect l="17407"/>
            <a:stretch/>
          </p:blipFill>
          <p:spPr>
            <a:xfrm>
              <a:off x="2846818" y="2609720"/>
              <a:ext cx="3259358" cy="1330883"/>
            </a:xfrm>
            <a:prstGeom prst="rect">
              <a:avLst/>
            </a:prstGeom>
          </p:spPr>
        </p:pic>
        <p:pic>
          <p:nvPicPr>
            <p:cNvPr id="14" name="Picture 13" descr="Diagram, text&#10;&#10;Description automatically generated">
              <a:extLst>
                <a:ext uri="{FF2B5EF4-FFF2-40B4-BE49-F238E27FC236}">
                  <a16:creationId xmlns:a16="http://schemas.microsoft.com/office/drawing/2014/main" id="{41C38E04-500E-CC88-0B12-E7B032A88FF0}"/>
                </a:ext>
              </a:extLst>
            </p:cNvPr>
            <p:cNvPicPr>
              <a:picLocks noChangeAspect="1"/>
            </p:cNvPicPr>
            <p:nvPr/>
          </p:nvPicPr>
          <p:blipFill>
            <a:blip r:embed="rId4">
              <a:extLst>
                <a:ext uri="{28A0092B-C50C-407E-A947-70E740481C1C}">
                  <a14:useLocalDpi xmlns:a14="http://schemas.microsoft.com/office/drawing/2010/main" val="0"/>
                </a:ext>
              </a:extLst>
            </a:blip>
            <a:srcRect l="68804" t="48841" r="22664" b="17432"/>
            <a:stretch/>
          </p:blipFill>
          <p:spPr>
            <a:xfrm>
              <a:off x="4283641" y="2960675"/>
              <a:ext cx="391391" cy="229771"/>
            </a:xfrm>
            <a:prstGeom prst="rect">
              <a:avLst/>
            </a:prstGeom>
          </p:spPr>
        </p:pic>
        <p:pic>
          <p:nvPicPr>
            <p:cNvPr id="15" name="Picture 14" descr="Diagram, text&#10;&#10;Description automatically generated">
              <a:extLst>
                <a:ext uri="{FF2B5EF4-FFF2-40B4-BE49-F238E27FC236}">
                  <a16:creationId xmlns:a16="http://schemas.microsoft.com/office/drawing/2014/main" id="{7E694F50-5D38-D19E-8EB5-F040C4BC503E}"/>
                </a:ext>
              </a:extLst>
            </p:cNvPr>
            <p:cNvPicPr>
              <a:picLocks noChangeAspect="1"/>
            </p:cNvPicPr>
            <p:nvPr/>
          </p:nvPicPr>
          <p:blipFill>
            <a:blip r:embed="rId4">
              <a:extLst>
                <a:ext uri="{28A0092B-C50C-407E-A947-70E740481C1C}">
                  <a14:useLocalDpi xmlns:a14="http://schemas.microsoft.com/office/drawing/2010/main" val="0"/>
                </a:ext>
              </a:extLst>
            </a:blip>
            <a:srcRect l="68804" t="48841" r="22664" b="17432"/>
            <a:stretch/>
          </p:blipFill>
          <p:spPr>
            <a:xfrm>
              <a:off x="4320130" y="3602473"/>
              <a:ext cx="391391" cy="229771"/>
            </a:xfrm>
            <a:prstGeom prst="rect">
              <a:avLst/>
            </a:prstGeom>
          </p:spPr>
        </p:pic>
      </p:grpSp>
      <p:grpSp>
        <p:nvGrpSpPr>
          <p:cNvPr id="17" name="Group 16">
            <a:extLst>
              <a:ext uri="{FF2B5EF4-FFF2-40B4-BE49-F238E27FC236}">
                <a16:creationId xmlns:a16="http://schemas.microsoft.com/office/drawing/2014/main" id="{C67E9F14-8D97-19F6-E74E-407099E07C51}"/>
              </a:ext>
            </a:extLst>
          </p:cNvPr>
          <p:cNvGrpSpPr/>
          <p:nvPr/>
        </p:nvGrpSpPr>
        <p:grpSpPr>
          <a:xfrm>
            <a:off x="2159876" y="1841829"/>
            <a:ext cx="3963789" cy="908663"/>
            <a:chOff x="2159876" y="1841829"/>
            <a:chExt cx="3963789" cy="908663"/>
          </a:xfrm>
        </p:grpSpPr>
        <p:pic>
          <p:nvPicPr>
            <p:cNvPr id="10" name="Picture 9" descr="Diagram, text&#10;&#10;Description automatically generated">
              <a:extLst>
                <a:ext uri="{FF2B5EF4-FFF2-40B4-BE49-F238E27FC236}">
                  <a16:creationId xmlns:a16="http://schemas.microsoft.com/office/drawing/2014/main" id="{E1845B22-EA38-05FB-B373-4E67357EAE89}"/>
                </a:ext>
              </a:extLst>
            </p:cNvPr>
            <p:cNvPicPr>
              <a:picLocks noChangeAspect="1"/>
            </p:cNvPicPr>
            <p:nvPr/>
          </p:nvPicPr>
          <p:blipFill>
            <a:blip r:embed="rId4">
              <a:extLst>
                <a:ext uri="{28A0092B-C50C-407E-A947-70E740481C1C}">
                  <a14:useLocalDpi xmlns:a14="http://schemas.microsoft.com/office/drawing/2010/main" val="0"/>
                </a:ext>
              </a:extLst>
            </a:blip>
            <a:srcRect r="43707"/>
            <a:stretch/>
          </p:blipFill>
          <p:spPr>
            <a:xfrm>
              <a:off x="2159876" y="1841829"/>
              <a:ext cx="3313645" cy="874267"/>
            </a:xfrm>
            <a:prstGeom prst="rect">
              <a:avLst/>
            </a:prstGeom>
          </p:spPr>
        </p:pic>
        <p:pic>
          <p:nvPicPr>
            <p:cNvPr id="9" name="Picture 8" descr="Diagram, text&#10;&#10;Description automatically generated">
              <a:extLst>
                <a:ext uri="{FF2B5EF4-FFF2-40B4-BE49-F238E27FC236}">
                  <a16:creationId xmlns:a16="http://schemas.microsoft.com/office/drawing/2014/main" id="{4291D98D-3494-93EA-AB1F-0A8BBEB64F67}"/>
                </a:ext>
              </a:extLst>
            </p:cNvPr>
            <p:cNvPicPr>
              <a:picLocks noChangeAspect="1"/>
            </p:cNvPicPr>
            <p:nvPr/>
          </p:nvPicPr>
          <p:blipFill>
            <a:blip r:embed="rId4">
              <a:extLst>
                <a:ext uri="{28A0092B-C50C-407E-A947-70E740481C1C}">
                  <a14:useLocalDpi xmlns:a14="http://schemas.microsoft.com/office/drawing/2010/main" val="0"/>
                </a:ext>
              </a:extLst>
            </a:blip>
            <a:srcRect l="56846" r="36266"/>
            <a:stretch/>
          </p:blipFill>
          <p:spPr>
            <a:xfrm>
              <a:off x="5718218" y="1876225"/>
              <a:ext cx="405447" cy="874267"/>
            </a:xfrm>
            <a:prstGeom prst="rect">
              <a:avLst/>
            </a:prstGeom>
          </p:spPr>
        </p:pic>
        <p:pic>
          <p:nvPicPr>
            <p:cNvPr id="16" name="Picture 15" descr="Diagram, text&#10;&#10;Description automatically generated">
              <a:extLst>
                <a:ext uri="{FF2B5EF4-FFF2-40B4-BE49-F238E27FC236}">
                  <a16:creationId xmlns:a16="http://schemas.microsoft.com/office/drawing/2014/main" id="{675F9181-BCEB-BD70-E92D-F18EF66810FC}"/>
                </a:ext>
              </a:extLst>
            </p:cNvPr>
            <p:cNvPicPr>
              <a:picLocks noChangeAspect="1"/>
            </p:cNvPicPr>
            <p:nvPr/>
          </p:nvPicPr>
          <p:blipFill>
            <a:blip r:embed="rId4">
              <a:extLst>
                <a:ext uri="{28A0092B-C50C-407E-A947-70E740481C1C}">
                  <a14:useLocalDpi xmlns:a14="http://schemas.microsoft.com/office/drawing/2010/main" val="0"/>
                </a:ext>
              </a:extLst>
            </a:blip>
            <a:srcRect l="68804" t="48841" r="22664" b="17432"/>
            <a:stretch/>
          </p:blipFill>
          <p:spPr>
            <a:xfrm>
              <a:off x="5350439" y="2301706"/>
              <a:ext cx="391391" cy="229771"/>
            </a:xfrm>
            <a:prstGeom prst="rect">
              <a:avLst/>
            </a:prstGeom>
          </p:spPr>
        </p:pic>
      </p:grpSp>
      <p:grpSp>
        <p:nvGrpSpPr>
          <p:cNvPr id="18" name="Group 17">
            <a:extLst>
              <a:ext uri="{FF2B5EF4-FFF2-40B4-BE49-F238E27FC236}">
                <a16:creationId xmlns:a16="http://schemas.microsoft.com/office/drawing/2014/main" id="{39C11517-7BF8-67CC-E208-EC4D3305B437}"/>
              </a:ext>
            </a:extLst>
          </p:cNvPr>
          <p:cNvGrpSpPr/>
          <p:nvPr/>
        </p:nvGrpSpPr>
        <p:grpSpPr>
          <a:xfrm>
            <a:off x="2214119" y="2535597"/>
            <a:ext cx="987709" cy="895784"/>
            <a:chOff x="5135956" y="1841829"/>
            <a:chExt cx="987709" cy="895784"/>
          </a:xfrm>
        </p:grpSpPr>
        <p:pic>
          <p:nvPicPr>
            <p:cNvPr id="19" name="Picture 18" descr="Diagram, text&#10;&#10;Description automatically generated">
              <a:extLst>
                <a:ext uri="{FF2B5EF4-FFF2-40B4-BE49-F238E27FC236}">
                  <a16:creationId xmlns:a16="http://schemas.microsoft.com/office/drawing/2014/main" id="{977FF5DF-8011-0A86-97E0-07694D421F42}"/>
                </a:ext>
              </a:extLst>
            </p:cNvPr>
            <p:cNvPicPr>
              <a:picLocks noChangeAspect="1"/>
            </p:cNvPicPr>
            <p:nvPr/>
          </p:nvPicPr>
          <p:blipFill>
            <a:blip r:embed="rId4">
              <a:extLst>
                <a:ext uri="{28A0092B-C50C-407E-A947-70E740481C1C}">
                  <a14:useLocalDpi xmlns:a14="http://schemas.microsoft.com/office/drawing/2010/main" val="0"/>
                </a:ext>
              </a:extLst>
            </a:blip>
            <a:srcRect l="50558" r="43707"/>
            <a:stretch/>
          </p:blipFill>
          <p:spPr>
            <a:xfrm>
              <a:off x="5135956" y="1841829"/>
              <a:ext cx="337565" cy="874267"/>
            </a:xfrm>
            <a:prstGeom prst="rect">
              <a:avLst/>
            </a:prstGeom>
          </p:spPr>
        </p:pic>
        <p:pic>
          <p:nvPicPr>
            <p:cNvPr id="20" name="Picture 19" descr="Diagram, text&#10;&#10;Description automatically generated">
              <a:extLst>
                <a:ext uri="{FF2B5EF4-FFF2-40B4-BE49-F238E27FC236}">
                  <a16:creationId xmlns:a16="http://schemas.microsoft.com/office/drawing/2014/main" id="{B836E5DF-1A9C-1AA6-C502-B3E037498D24}"/>
                </a:ext>
              </a:extLst>
            </p:cNvPr>
            <p:cNvPicPr>
              <a:picLocks noChangeAspect="1"/>
            </p:cNvPicPr>
            <p:nvPr/>
          </p:nvPicPr>
          <p:blipFill>
            <a:blip r:embed="rId4">
              <a:extLst>
                <a:ext uri="{28A0092B-C50C-407E-A947-70E740481C1C}">
                  <a14:useLocalDpi xmlns:a14="http://schemas.microsoft.com/office/drawing/2010/main" val="0"/>
                </a:ext>
              </a:extLst>
            </a:blip>
            <a:srcRect l="56846" r="36266"/>
            <a:stretch/>
          </p:blipFill>
          <p:spPr>
            <a:xfrm>
              <a:off x="5718218" y="1863346"/>
              <a:ext cx="405447" cy="874267"/>
            </a:xfrm>
            <a:prstGeom prst="rect">
              <a:avLst/>
            </a:prstGeom>
          </p:spPr>
        </p:pic>
        <p:pic>
          <p:nvPicPr>
            <p:cNvPr id="21" name="Picture 20" descr="Diagram, text&#10;&#10;Description automatically generated">
              <a:extLst>
                <a:ext uri="{FF2B5EF4-FFF2-40B4-BE49-F238E27FC236}">
                  <a16:creationId xmlns:a16="http://schemas.microsoft.com/office/drawing/2014/main" id="{B8FCC9A2-B4AC-C680-3439-B34CE13018A4}"/>
                </a:ext>
              </a:extLst>
            </p:cNvPr>
            <p:cNvPicPr>
              <a:picLocks noChangeAspect="1"/>
            </p:cNvPicPr>
            <p:nvPr/>
          </p:nvPicPr>
          <p:blipFill>
            <a:blip r:embed="rId4">
              <a:extLst>
                <a:ext uri="{28A0092B-C50C-407E-A947-70E740481C1C}">
                  <a14:useLocalDpi xmlns:a14="http://schemas.microsoft.com/office/drawing/2010/main" val="0"/>
                </a:ext>
              </a:extLst>
            </a:blip>
            <a:srcRect l="68804" t="48841" r="22664" b="17432"/>
            <a:stretch/>
          </p:blipFill>
          <p:spPr>
            <a:xfrm>
              <a:off x="5350439" y="2301706"/>
              <a:ext cx="391391" cy="229771"/>
            </a:xfrm>
            <a:prstGeom prst="rect">
              <a:avLst/>
            </a:prstGeom>
          </p:spPr>
        </p:pic>
      </p:grpSp>
      <p:grpSp>
        <p:nvGrpSpPr>
          <p:cNvPr id="25" name="Group 24">
            <a:extLst>
              <a:ext uri="{FF2B5EF4-FFF2-40B4-BE49-F238E27FC236}">
                <a16:creationId xmlns:a16="http://schemas.microsoft.com/office/drawing/2014/main" id="{57E25657-C5B1-430B-62CB-E9275C332BCE}"/>
              </a:ext>
            </a:extLst>
          </p:cNvPr>
          <p:cNvGrpSpPr/>
          <p:nvPr/>
        </p:nvGrpSpPr>
        <p:grpSpPr>
          <a:xfrm>
            <a:off x="6207602" y="1847160"/>
            <a:ext cx="1385585" cy="905425"/>
            <a:chOff x="6207602" y="1847160"/>
            <a:chExt cx="1385585" cy="905425"/>
          </a:xfrm>
        </p:grpSpPr>
        <p:pic>
          <p:nvPicPr>
            <p:cNvPr id="7" name="Picture 6" descr="Diagram, text&#10;&#10;Description automatically generated">
              <a:extLst>
                <a:ext uri="{FF2B5EF4-FFF2-40B4-BE49-F238E27FC236}">
                  <a16:creationId xmlns:a16="http://schemas.microsoft.com/office/drawing/2014/main" id="{BF0766F2-4A0E-D8D0-FF89-0724211B684F}"/>
                </a:ext>
              </a:extLst>
            </p:cNvPr>
            <p:cNvPicPr>
              <a:picLocks noChangeAspect="1"/>
            </p:cNvPicPr>
            <p:nvPr/>
          </p:nvPicPr>
          <p:blipFill>
            <a:blip r:embed="rId4">
              <a:extLst>
                <a:ext uri="{28A0092B-C50C-407E-A947-70E740481C1C}">
                  <a14:useLocalDpi xmlns:a14="http://schemas.microsoft.com/office/drawing/2010/main" val="0"/>
                </a:ext>
              </a:extLst>
            </a:blip>
            <a:srcRect l="86744"/>
            <a:stretch/>
          </p:blipFill>
          <p:spPr>
            <a:xfrm>
              <a:off x="6812924" y="1878318"/>
              <a:ext cx="780263" cy="874267"/>
            </a:xfrm>
            <a:prstGeom prst="rect">
              <a:avLst/>
            </a:prstGeom>
          </p:spPr>
        </p:pic>
        <p:pic>
          <p:nvPicPr>
            <p:cNvPr id="23" name="Picture 22" descr="Diagram, text&#10;&#10;Description automatically generated">
              <a:extLst>
                <a:ext uri="{FF2B5EF4-FFF2-40B4-BE49-F238E27FC236}">
                  <a16:creationId xmlns:a16="http://schemas.microsoft.com/office/drawing/2014/main" id="{FA165E1D-9D27-9F94-D360-19F9DD1C79AD}"/>
                </a:ext>
              </a:extLst>
            </p:cNvPr>
            <p:cNvPicPr>
              <a:picLocks noChangeAspect="1"/>
            </p:cNvPicPr>
            <p:nvPr/>
          </p:nvPicPr>
          <p:blipFill>
            <a:blip r:embed="rId4">
              <a:extLst>
                <a:ext uri="{28A0092B-C50C-407E-A947-70E740481C1C}">
                  <a14:useLocalDpi xmlns:a14="http://schemas.microsoft.com/office/drawing/2010/main" val="0"/>
                </a:ext>
              </a:extLst>
            </a:blip>
            <a:srcRect l="81055" r="13257"/>
            <a:stretch/>
          </p:blipFill>
          <p:spPr>
            <a:xfrm>
              <a:off x="6207602" y="1847160"/>
              <a:ext cx="334864" cy="874267"/>
            </a:xfrm>
            <a:prstGeom prst="rect">
              <a:avLst/>
            </a:prstGeom>
          </p:spPr>
        </p:pic>
        <p:pic>
          <p:nvPicPr>
            <p:cNvPr id="24" name="Picture 23" descr="Diagram, text&#10;&#10;Description automatically generated">
              <a:extLst>
                <a:ext uri="{FF2B5EF4-FFF2-40B4-BE49-F238E27FC236}">
                  <a16:creationId xmlns:a16="http://schemas.microsoft.com/office/drawing/2014/main" id="{DA1AAEBD-CA75-0500-9A62-35F13984908E}"/>
                </a:ext>
              </a:extLst>
            </p:cNvPr>
            <p:cNvPicPr>
              <a:picLocks noChangeAspect="1"/>
            </p:cNvPicPr>
            <p:nvPr/>
          </p:nvPicPr>
          <p:blipFill>
            <a:blip r:embed="rId4">
              <a:extLst>
                <a:ext uri="{28A0092B-C50C-407E-A947-70E740481C1C}">
                  <a14:useLocalDpi xmlns:a14="http://schemas.microsoft.com/office/drawing/2010/main" val="0"/>
                </a:ext>
              </a:extLst>
            </a:blip>
            <a:srcRect l="68804" t="48841" r="22664" b="17432"/>
            <a:stretch/>
          </p:blipFill>
          <p:spPr>
            <a:xfrm>
              <a:off x="6448014" y="2307512"/>
              <a:ext cx="391391" cy="229771"/>
            </a:xfrm>
            <a:prstGeom prst="rect">
              <a:avLst/>
            </a:prstGeom>
          </p:spPr>
        </p:pic>
      </p:grpSp>
      <p:pic>
        <p:nvPicPr>
          <p:cNvPr id="27" name="Picture 26" descr="Diagram, text&#10;&#10;Description automatically generated">
            <a:extLst>
              <a:ext uri="{FF2B5EF4-FFF2-40B4-BE49-F238E27FC236}">
                <a16:creationId xmlns:a16="http://schemas.microsoft.com/office/drawing/2014/main" id="{0D6CF156-001A-73EA-AAA0-593490F9F8CB}"/>
              </a:ext>
            </a:extLst>
          </p:cNvPr>
          <p:cNvPicPr>
            <a:picLocks noChangeAspect="1"/>
          </p:cNvPicPr>
          <p:nvPr/>
        </p:nvPicPr>
        <p:blipFill>
          <a:blip r:embed="rId4">
            <a:extLst>
              <a:ext uri="{28A0092B-C50C-407E-A947-70E740481C1C}">
                <a14:useLocalDpi xmlns:a14="http://schemas.microsoft.com/office/drawing/2010/main" val="0"/>
              </a:ext>
            </a:extLst>
          </a:blip>
          <a:srcRect l="86744" r="7301"/>
          <a:stretch/>
        </p:blipFill>
        <p:spPr>
          <a:xfrm>
            <a:off x="2832254" y="3211164"/>
            <a:ext cx="350496" cy="874267"/>
          </a:xfrm>
          <a:prstGeom prst="rect">
            <a:avLst/>
          </a:prstGeom>
        </p:spPr>
      </p:pic>
      <p:pic>
        <p:nvPicPr>
          <p:cNvPr id="28" name="Picture 27" descr="Diagram, text&#10;&#10;Description automatically generated">
            <a:extLst>
              <a:ext uri="{FF2B5EF4-FFF2-40B4-BE49-F238E27FC236}">
                <a16:creationId xmlns:a16="http://schemas.microsoft.com/office/drawing/2014/main" id="{C4E7B796-7608-407A-5924-E05640CE72C3}"/>
              </a:ext>
            </a:extLst>
          </p:cNvPr>
          <p:cNvPicPr>
            <a:picLocks noChangeAspect="1"/>
          </p:cNvPicPr>
          <p:nvPr/>
        </p:nvPicPr>
        <p:blipFill>
          <a:blip r:embed="rId4">
            <a:extLst>
              <a:ext uri="{28A0092B-C50C-407E-A947-70E740481C1C}">
                <a14:useLocalDpi xmlns:a14="http://schemas.microsoft.com/office/drawing/2010/main" val="0"/>
              </a:ext>
            </a:extLst>
          </a:blip>
          <a:srcRect l="81009" t="12888" r="13257"/>
          <a:stretch/>
        </p:blipFill>
        <p:spPr>
          <a:xfrm>
            <a:off x="2224230" y="3292680"/>
            <a:ext cx="337565" cy="761593"/>
          </a:xfrm>
          <a:prstGeom prst="rect">
            <a:avLst/>
          </a:prstGeom>
        </p:spPr>
      </p:pic>
      <p:pic>
        <p:nvPicPr>
          <p:cNvPr id="29" name="Picture 28" descr="Diagram, text&#10;&#10;Description automatically generated">
            <a:extLst>
              <a:ext uri="{FF2B5EF4-FFF2-40B4-BE49-F238E27FC236}">
                <a16:creationId xmlns:a16="http://schemas.microsoft.com/office/drawing/2014/main" id="{4508026D-CE04-696A-D095-B5340E5FD5F3}"/>
              </a:ext>
            </a:extLst>
          </p:cNvPr>
          <p:cNvPicPr>
            <a:picLocks noChangeAspect="1"/>
          </p:cNvPicPr>
          <p:nvPr/>
        </p:nvPicPr>
        <p:blipFill>
          <a:blip r:embed="rId4">
            <a:extLst>
              <a:ext uri="{28A0092B-C50C-407E-A947-70E740481C1C}">
                <a14:useLocalDpi xmlns:a14="http://schemas.microsoft.com/office/drawing/2010/main" val="0"/>
              </a:ext>
            </a:extLst>
          </a:blip>
          <a:srcRect l="68804" t="48841" r="22664" b="17432"/>
          <a:stretch/>
        </p:blipFill>
        <p:spPr>
          <a:xfrm>
            <a:off x="2467343" y="3640358"/>
            <a:ext cx="391391" cy="229771"/>
          </a:xfrm>
          <a:prstGeom prst="rect">
            <a:avLst/>
          </a:prstGeom>
        </p:spPr>
      </p:pic>
    </p:spTree>
    <p:extLst>
      <p:ext uri="{BB962C8B-B14F-4D97-AF65-F5344CB8AC3E}">
        <p14:creationId xmlns:p14="http://schemas.microsoft.com/office/powerpoint/2010/main" val="171618838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34FEF-BD75-20B7-6859-44432EBFC1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4DBF31-2F1F-AD38-8152-12E0425C27E9}"/>
              </a:ext>
            </a:extLst>
          </p:cNvPr>
          <p:cNvSpPr>
            <a:spLocks noGrp="1"/>
          </p:cNvSpPr>
          <p:nvPr>
            <p:ph type="title"/>
          </p:nvPr>
        </p:nvSpPr>
        <p:spPr/>
        <p:txBody>
          <a:bodyPr vert="horz" lIns="91440" tIns="45720" rIns="45720" bIns="45720" rtlCol="0" anchor="ctr">
            <a:noAutofit/>
            <a:scene3d>
              <a:camera prst="orthographicFront"/>
              <a:lightRig rig="threePt" dir="t">
                <a:rot lat="0" lon="0" rev="4800000"/>
              </a:lightRig>
            </a:scene3d>
            <a:sp3d prstMaterial="matte">
              <a:bevelT w="50800" h="10160"/>
            </a:sp3d>
          </a:bodyPr>
          <a:lstStyle/>
          <a:p>
            <a:r>
              <a:rPr lang="en-US" sz="4000" dirty="0"/>
              <a:t>Heterogeneous Mutual Attention (3)</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86E3C859-26B3-1160-5908-9077AF0E2336}"/>
                  </a:ext>
                </a:extLst>
              </p:cNvPr>
              <p:cNvSpPr>
                <a:spLocks noGrp="1"/>
              </p:cNvSpPr>
              <p:nvPr>
                <p:ph idx="1"/>
              </p:nvPr>
            </p:nvSpPr>
            <p:spPr>
              <a:xfrm>
                <a:off x="457200" y="1295400"/>
                <a:ext cx="8229600" cy="5562600"/>
              </a:xfrm>
            </p:spPr>
            <p:txBody>
              <a:bodyPr vert="horz" lIns="54864" tIns="91440" rIns="91440" bIns="45720" rtlCol="0" anchor="t">
                <a:normAutofit/>
              </a:bodyPr>
              <a:lstStyle/>
              <a:p>
                <a:pPr marL="438785">
                  <a:buClr>
                    <a:srgbClr val="F0AD00"/>
                  </a:buClr>
                </a:pPr>
                <a:r>
                  <a:rPr lang="en-US" sz="2800" b="1" dirty="0"/>
                  <a:t>Heterogeneous Mutual Attention</a:t>
                </a:r>
                <a:r>
                  <a:rPr lang="en-US" sz="2800" b="1" dirty="0">
                    <a:latin typeface="Calibri"/>
                    <a:cs typeface="Calibri"/>
                  </a:rPr>
                  <a:t>: </a:t>
                </a:r>
              </a:p>
              <a:p>
                <a:pPr marL="438785">
                  <a:buClr>
                    <a:srgbClr val="F0AD00"/>
                  </a:buClr>
                </a:pPr>
                <a:endParaRPr lang="en-US" sz="2800" b="1" dirty="0">
                  <a:latin typeface="Calibri"/>
                  <a:cs typeface="Calibri"/>
                </a:endParaRPr>
              </a:p>
              <a:p>
                <a:pPr marL="438785">
                  <a:buClr>
                    <a:srgbClr val="F0AD00"/>
                  </a:buClr>
                </a:pPr>
                <a:endParaRPr lang="en-US" sz="2800" b="1" dirty="0">
                  <a:latin typeface="Calibri"/>
                  <a:cs typeface="Calibri"/>
                </a:endParaRPr>
              </a:p>
              <a:p>
                <a:pPr marL="438785">
                  <a:buClr>
                    <a:srgbClr val="F0AD00"/>
                  </a:buClr>
                </a:pPr>
                <a:endParaRPr lang="en-US" sz="2800" b="1" dirty="0">
                  <a:latin typeface="Calibri"/>
                  <a:cs typeface="Calibri"/>
                </a:endParaRPr>
              </a:p>
              <a:p>
                <a:pPr marL="438785">
                  <a:buClr>
                    <a:srgbClr val="F0AD00"/>
                  </a:buClr>
                </a:pPr>
                <a:endParaRPr lang="en-US" sz="2800" b="1" dirty="0">
                  <a:latin typeface="Calibri"/>
                  <a:cs typeface="Calibri"/>
                </a:endParaRPr>
              </a:p>
              <a:p>
                <a:pPr marL="438785">
                  <a:buClr>
                    <a:srgbClr val="F0AD00"/>
                  </a:buClr>
                </a:pPr>
                <a:endParaRPr lang="en-US" sz="2800" dirty="0">
                  <a:latin typeface="Calibri"/>
                  <a:cs typeface="Calibri"/>
                </a:endParaRPr>
              </a:p>
              <a:p>
                <a:pPr marL="438785">
                  <a:buClr>
                    <a:srgbClr val="F0AD00"/>
                  </a:buClr>
                </a:pPr>
                <a:r>
                  <a:rPr lang="en-US" sz="2800" dirty="0">
                    <a:latin typeface="Calibri"/>
                    <a:cs typeface="Calibri"/>
                  </a:rPr>
                  <a:t>Each</a:t>
                </a:r>
                <a:r>
                  <a:rPr lang="en-US" sz="2800" dirty="0">
                    <a:solidFill>
                      <a:srgbClr val="CC0066"/>
                    </a:solidFill>
                    <a:latin typeface="Calibri"/>
                    <a:cs typeface="Calibri"/>
                  </a:rPr>
                  <a:t> relation</a:t>
                </a:r>
                <a:r>
                  <a:rPr lang="en-US" sz="2800" dirty="0">
                    <a:latin typeface="Calibri"/>
                    <a:cs typeface="Calibri"/>
                  </a:rPr>
                  <a:t> </a:t>
                </a:r>
                <a14:m>
                  <m:oMath xmlns:m="http://schemas.openxmlformats.org/officeDocument/2006/math">
                    <m:r>
                      <a:rPr lang="en-US" sz="2800" i="1" dirty="0">
                        <a:latin typeface="Cambria Math" panose="02040503050406030204" pitchFamily="18" charset="0"/>
                        <a:cs typeface="Calibri"/>
                      </a:rPr>
                      <m:t>(</m:t>
                    </m:r>
                    <m:r>
                      <a:rPr lang="el-GR" sz="2800" b="0" i="1" dirty="0" smtClean="0">
                        <a:latin typeface="Cambria Math" panose="02040503050406030204" pitchFamily="18" charset="0"/>
                        <a:cs typeface="Calibri"/>
                      </a:rPr>
                      <m:t>𝜏</m:t>
                    </m:r>
                    <m:d>
                      <m:dPr>
                        <m:ctrlPr>
                          <a:rPr lang="en-US" sz="2800" i="1" dirty="0" smtClean="0">
                            <a:latin typeface="Cambria Math" panose="02040503050406030204" pitchFamily="18" charset="0"/>
                            <a:cs typeface="Calibri"/>
                          </a:rPr>
                        </m:ctrlPr>
                      </m:dPr>
                      <m:e>
                        <m:r>
                          <a:rPr lang="en-US" sz="2800" i="1" dirty="0" smtClean="0">
                            <a:latin typeface="Cambria Math" panose="02040503050406030204" pitchFamily="18" charset="0"/>
                            <a:cs typeface="Calibri"/>
                          </a:rPr>
                          <m:t>𝑠</m:t>
                        </m:r>
                      </m:e>
                    </m:d>
                    <m:r>
                      <a:rPr lang="en-US" sz="2800" i="1" dirty="0" smtClean="0">
                        <a:latin typeface="Cambria Math" panose="02040503050406030204" pitchFamily="18" charset="0"/>
                        <a:cs typeface="Calibri"/>
                      </a:rPr>
                      <m:t>, </m:t>
                    </m:r>
                    <m:r>
                      <a:rPr lang="el-GR" sz="2800" b="0" i="1" dirty="0" smtClean="0">
                        <a:latin typeface="Cambria Math" panose="02040503050406030204" pitchFamily="18" charset="0"/>
                        <a:cs typeface="Calibri"/>
                      </a:rPr>
                      <m:t>𝜑</m:t>
                    </m:r>
                    <m:d>
                      <m:dPr>
                        <m:ctrlPr>
                          <a:rPr lang="en-US" sz="2800" i="1" dirty="0" smtClean="0">
                            <a:latin typeface="Cambria Math" panose="02040503050406030204" pitchFamily="18" charset="0"/>
                            <a:cs typeface="Calibri"/>
                          </a:rPr>
                        </m:ctrlPr>
                      </m:dPr>
                      <m:e>
                        <m:r>
                          <a:rPr lang="en-US" sz="2800" i="1" dirty="0" smtClean="0">
                            <a:latin typeface="Cambria Math" panose="02040503050406030204" pitchFamily="18" charset="0"/>
                            <a:cs typeface="Calibri"/>
                          </a:rPr>
                          <m:t>𝑒</m:t>
                        </m:r>
                      </m:e>
                    </m:d>
                    <m:r>
                      <a:rPr lang="en-US" sz="2800" i="1" dirty="0" smtClean="0">
                        <a:latin typeface="Cambria Math" panose="02040503050406030204" pitchFamily="18" charset="0"/>
                        <a:cs typeface="Calibri"/>
                      </a:rPr>
                      <m:t>, </m:t>
                    </m:r>
                    <m:r>
                      <a:rPr lang="el-GR" sz="2800" b="0" i="1" dirty="0" smtClean="0">
                        <a:latin typeface="Cambria Math" panose="02040503050406030204" pitchFamily="18" charset="0"/>
                        <a:cs typeface="Calibri"/>
                      </a:rPr>
                      <m:t>𝜏</m:t>
                    </m:r>
                    <m:d>
                      <m:dPr>
                        <m:ctrlPr>
                          <a:rPr lang="en-US" sz="2800" i="1" dirty="0" smtClean="0">
                            <a:latin typeface="Cambria Math" panose="02040503050406030204" pitchFamily="18" charset="0"/>
                            <a:cs typeface="Calibri"/>
                          </a:rPr>
                        </m:ctrlPr>
                      </m:dPr>
                      <m:e>
                        <m:r>
                          <a:rPr lang="en-US" sz="2800" i="1" dirty="0" smtClean="0">
                            <a:latin typeface="Cambria Math" panose="02040503050406030204" pitchFamily="18" charset="0"/>
                            <a:cs typeface="Calibri"/>
                          </a:rPr>
                          <m:t>𝑡</m:t>
                        </m:r>
                      </m:e>
                    </m:d>
                    <m:r>
                      <a:rPr lang="en-US" sz="2800" b="0" i="1" dirty="0" smtClean="0">
                        <a:latin typeface="Cambria Math" panose="02040503050406030204" pitchFamily="18" charset="0"/>
                        <a:cs typeface="Calibri"/>
                      </a:rPr>
                      <m:t>)</m:t>
                    </m:r>
                  </m:oMath>
                </a14:m>
                <a:r>
                  <a:rPr lang="en-US" sz="2800" dirty="0">
                    <a:latin typeface="Calibri"/>
                    <a:cs typeface="Calibri"/>
                  </a:rPr>
                  <a:t> has a distinct set of </a:t>
                </a:r>
                <a:r>
                  <a:rPr lang="en-US" sz="2800" b="1" dirty="0">
                    <a:latin typeface="Calibri"/>
                    <a:cs typeface="Calibri"/>
                  </a:rPr>
                  <a:t>projection weights</a:t>
                </a:r>
              </a:p>
              <a:p>
                <a:pPr marL="731393" lvl="1">
                  <a:buClr>
                    <a:srgbClr val="F0AD00"/>
                  </a:buClr>
                </a:pPr>
                <a14:m>
                  <m:oMath xmlns:m="http://schemas.openxmlformats.org/officeDocument/2006/math">
                    <m:r>
                      <a:rPr lang="el-GR" sz="2400" b="0" i="1" dirty="0" smtClean="0">
                        <a:latin typeface="Cambria Math" panose="02040503050406030204" pitchFamily="18" charset="0"/>
                        <a:cs typeface="Calibri"/>
                      </a:rPr>
                      <m:t>𝜏</m:t>
                    </m:r>
                    <m:d>
                      <m:dPr>
                        <m:ctrlPr>
                          <a:rPr lang="en-US" sz="2400" i="1" dirty="0" smtClean="0">
                            <a:latin typeface="Cambria Math" panose="02040503050406030204" pitchFamily="18" charset="0"/>
                            <a:cs typeface="Calibri"/>
                          </a:rPr>
                        </m:ctrlPr>
                      </m:dPr>
                      <m:e>
                        <m:r>
                          <a:rPr lang="en-US" sz="2400" i="1" dirty="0" smtClean="0">
                            <a:latin typeface="Cambria Math" panose="02040503050406030204" pitchFamily="18" charset="0"/>
                            <a:cs typeface="Calibri"/>
                          </a:rPr>
                          <m:t>𝑠</m:t>
                        </m:r>
                      </m:e>
                    </m:d>
                  </m:oMath>
                </a14:m>
                <a:r>
                  <a:rPr lang="en-US" sz="2400" dirty="0">
                    <a:latin typeface="Calibri"/>
                    <a:cs typeface="Calibri"/>
                  </a:rPr>
                  <a:t>: type of node </a:t>
                </a:r>
                <a14:m>
                  <m:oMath xmlns:m="http://schemas.openxmlformats.org/officeDocument/2006/math">
                    <m:r>
                      <a:rPr lang="en-US" sz="2400" b="0" i="1" smtClean="0">
                        <a:latin typeface="Cambria Math" panose="02040503050406030204" pitchFamily="18" charset="0"/>
                        <a:cs typeface="Calibri"/>
                      </a:rPr>
                      <m:t>𝑠</m:t>
                    </m:r>
                  </m:oMath>
                </a14:m>
                <a:r>
                  <a:rPr lang="en-US" sz="2400" dirty="0">
                    <a:latin typeface="Calibri"/>
                    <a:cs typeface="Calibri"/>
                  </a:rPr>
                  <a:t>, </a:t>
                </a:r>
                <a14:m>
                  <m:oMath xmlns:m="http://schemas.openxmlformats.org/officeDocument/2006/math">
                    <m:r>
                      <a:rPr lang="el-GR" sz="2400" b="0" i="1" dirty="0" smtClean="0">
                        <a:latin typeface="Cambria Math" panose="02040503050406030204" pitchFamily="18" charset="0"/>
                        <a:cs typeface="Calibri"/>
                      </a:rPr>
                      <m:t>𝜑</m:t>
                    </m:r>
                    <m:d>
                      <m:dPr>
                        <m:ctrlPr>
                          <a:rPr lang="en-US" sz="2400" i="1" dirty="0">
                            <a:latin typeface="Cambria Math" panose="02040503050406030204" pitchFamily="18" charset="0"/>
                            <a:cs typeface="Calibri"/>
                          </a:rPr>
                        </m:ctrlPr>
                      </m:dPr>
                      <m:e>
                        <m:r>
                          <a:rPr lang="en-US" sz="2400" i="1" dirty="0">
                            <a:latin typeface="Cambria Math" panose="02040503050406030204" pitchFamily="18" charset="0"/>
                            <a:cs typeface="Calibri"/>
                          </a:rPr>
                          <m:t>𝑒</m:t>
                        </m:r>
                      </m:e>
                    </m:d>
                  </m:oMath>
                </a14:m>
                <a:r>
                  <a:rPr lang="en-US" sz="2400" dirty="0">
                    <a:latin typeface="Calibri"/>
                    <a:cs typeface="Calibri"/>
                  </a:rPr>
                  <a:t>: type of edge </a:t>
                </a:r>
                <a14:m>
                  <m:oMath xmlns:m="http://schemas.openxmlformats.org/officeDocument/2006/math">
                    <m:r>
                      <a:rPr lang="en-US" sz="2400" b="0" i="1" smtClean="0">
                        <a:latin typeface="Cambria Math" panose="02040503050406030204" pitchFamily="18" charset="0"/>
                        <a:cs typeface="Calibri"/>
                      </a:rPr>
                      <m:t>𝑒</m:t>
                    </m:r>
                  </m:oMath>
                </a14:m>
                <a:endParaRPr lang="en-US" sz="2400" dirty="0">
                  <a:latin typeface="Calibri"/>
                  <a:cs typeface="Calibri"/>
                </a:endParaRPr>
              </a:p>
              <a:p>
                <a:pPr lvl="1"/>
                <a14:m>
                  <m:oMath xmlns:m="http://schemas.openxmlformats.org/officeDocument/2006/math">
                    <m:r>
                      <a:rPr lang="el-GR" sz="2400" b="0" i="1" dirty="0" smtClean="0">
                        <a:latin typeface="Cambria Math" panose="02040503050406030204" pitchFamily="18" charset="0"/>
                        <a:cs typeface="Calibri"/>
                      </a:rPr>
                      <m:t>𝜏</m:t>
                    </m:r>
                    <m:r>
                      <a:rPr lang="en-US" sz="2400" i="1" dirty="0" smtClean="0">
                        <a:latin typeface="Cambria Math" panose="02040503050406030204" pitchFamily="18" charset="0"/>
                        <a:cs typeface="Calibri"/>
                      </a:rPr>
                      <m:t>(</m:t>
                    </m:r>
                    <m:r>
                      <a:rPr lang="en-US" sz="2400" i="1" dirty="0" smtClean="0">
                        <a:latin typeface="Cambria Math" panose="02040503050406030204" pitchFamily="18" charset="0"/>
                        <a:cs typeface="Calibri"/>
                      </a:rPr>
                      <m:t>𝑠</m:t>
                    </m:r>
                    <m:r>
                      <a:rPr lang="en-US" sz="2400" i="1" dirty="0" smtClean="0">
                        <a:latin typeface="Cambria Math" panose="02040503050406030204" pitchFamily="18" charset="0"/>
                        <a:cs typeface="Calibri"/>
                      </a:rPr>
                      <m:t>)</m:t>
                    </m:r>
                  </m:oMath>
                </a14:m>
                <a:r>
                  <a:rPr lang="en-US" sz="2400" i="1" dirty="0">
                    <a:latin typeface="Calibri"/>
                    <a:cs typeface="Calibri"/>
                  </a:rPr>
                  <a:t> &amp; </a:t>
                </a:r>
                <a14:m>
                  <m:oMath xmlns:m="http://schemas.openxmlformats.org/officeDocument/2006/math">
                    <m:r>
                      <a:rPr lang="el-GR" sz="2400" b="0" i="1" dirty="0" smtClean="0">
                        <a:latin typeface="Cambria Math" panose="02040503050406030204" pitchFamily="18" charset="0"/>
                        <a:cs typeface="Calibri"/>
                      </a:rPr>
                      <m:t>𝜏</m:t>
                    </m:r>
                    <m:r>
                      <a:rPr lang="en-US" sz="2400" i="1" dirty="0" smtClean="0">
                        <a:latin typeface="Cambria Math" panose="02040503050406030204" pitchFamily="18" charset="0"/>
                        <a:cs typeface="Calibri"/>
                      </a:rPr>
                      <m:t>(</m:t>
                    </m:r>
                    <m:r>
                      <a:rPr lang="en-US" sz="2400" i="1" dirty="0" smtClean="0">
                        <a:latin typeface="Cambria Math" panose="02040503050406030204" pitchFamily="18" charset="0"/>
                        <a:cs typeface="Calibri"/>
                      </a:rPr>
                      <m:t>𝑡</m:t>
                    </m:r>
                    <m:r>
                      <a:rPr lang="en-US" sz="2400" i="1" dirty="0" smtClean="0">
                        <a:latin typeface="Cambria Math" panose="02040503050406030204" pitchFamily="18" charset="0"/>
                        <a:cs typeface="Calibri"/>
                      </a:rPr>
                      <m:t>)</m:t>
                    </m:r>
                  </m:oMath>
                </a14:m>
                <a:r>
                  <a:rPr lang="en-US" sz="2400" dirty="0">
                    <a:latin typeface="Calibri"/>
                    <a:cs typeface="Calibri"/>
                  </a:rPr>
                  <a:t> parameterize </a:t>
                </a:r>
                <a14:m>
                  <m:oMath xmlns:m="http://schemas.openxmlformats.org/officeDocument/2006/math">
                    <m:r>
                      <a:rPr lang="en-US" sz="2400" i="1" dirty="0" smtClean="0">
                        <a:latin typeface="Cambria Math" panose="02040503050406030204" pitchFamily="18" charset="0"/>
                        <a:cs typeface="Calibri"/>
                      </a:rPr>
                      <m:t>𝐾</m:t>
                    </m:r>
                    <m:r>
                      <a:rPr lang="en-US" sz="2400" b="0" i="1" dirty="0" smtClean="0">
                        <a:latin typeface="Cambria Math" panose="02040503050406030204" pitchFamily="18" charset="0"/>
                        <a:cs typeface="Calibri"/>
                      </a:rPr>
                      <m:t>_</m:t>
                    </m:r>
                    <m:r>
                      <a:rPr lang="en-US" sz="2400" i="1" dirty="0" smtClean="0">
                        <a:latin typeface="Cambria Math" panose="02040503050406030204" pitchFamily="18" charset="0"/>
                        <a:cs typeface="Calibri"/>
                      </a:rPr>
                      <m:t>𝐿𝑖𝑛𝑒𝑎</m:t>
                    </m:r>
                    <m:sSub>
                      <m:sSubPr>
                        <m:ctrlPr>
                          <a:rPr lang="en-US" sz="2400" b="0" i="1" dirty="0" smtClean="0">
                            <a:latin typeface="Cambria Math" panose="02040503050406030204" pitchFamily="18" charset="0"/>
                            <a:cs typeface="Calibri"/>
                          </a:rPr>
                        </m:ctrlPr>
                      </m:sSubPr>
                      <m:e>
                        <m:r>
                          <a:rPr lang="en-US" sz="2400" i="1" dirty="0" smtClean="0">
                            <a:latin typeface="Cambria Math" panose="02040503050406030204" pitchFamily="18" charset="0"/>
                            <a:cs typeface="Calibri"/>
                          </a:rPr>
                          <m:t>𝑟</m:t>
                        </m:r>
                      </m:e>
                      <m:sub>
                        <m:r>
                          <a:rPr lang="el-GR" sz="2400" b="0" i="1" dirty="0" smtClean="0">
                            <a:latin typeface="Cambria Math" panose="02040503050406030204" pitchFamily="18" charset="0"/>
                            <a:cs typeface="Calibri"/>
                          </a:rPr>
                          <m:t>𝜏</m:t>
                        </m:r>
                        <m:d>
                          <m:dPr>
                            <m:ctrlPr>
                              <a:rPr lang="en-US" sz="2400" b="0" i="1" dirty="0" smtClean="0">
                                <a:latin typeface="Cambria Math" panose="02040503050406030204" pitchFamily="18" charset="0"/>
                                <a:cs typeface="Calibri"/>
                              </a:rPr>
                            </m:ctrlPr>
                          </m:dPr>
                          <m:e>
                            <m:r>
                              <a:rPr lang="en-US" sz="2400" b="0" i="1" dirty="0" smtClean="0">
                                <a:latin typeface="Cambria Math" panose="02040503050406030204" pitchFamily="18" charset="0"/>
                                <a:cs typeface="Calibri"/>
                              </a:rPr>
                              <m:t>𝑠</m:t>
                            </m:r>
                          </m:e>
                        </m:d>
                      </m:sub>
                    </m:sSub>
                  </m:oMath>
                </a14:m>
                <a:r>
                  <a:rPr lang="en-US" sz="2400" dirty="0">
                    <a:latin typeface="Calibri"/>
                    <a:cs typeface="Calibri"/>
                  </a:rPr>
                  <a:t> &amp; </a:t>
                </a:r>
                <a14:m>
                  <m:oMath xmlns:m="http://schemas.openxmlformats.org/officeDocument/2006/math">
                    <m:r>
                      <a:rPr lang="en-US" sz="2400" b="0" i="1" dirty="0" smtClean="0">
                        <a:latin typeface="Cambria Math" panose="02040503050406030204" pitchFamily="18" charset="0"/>
                        <a:cs typeface="Calibri"/>
                      </a:rPr>
                      <m:t>𝑄</m:t>
                    </m:r>
                    <m:r>
                      <a:rPr lang="en-US" sz="2400" i="1" dirty="0">
                        <a:latin typeface="Cambria Math" panose="02040503050406030204" pitchFamily="18" charset="0"/>
                        <a:cs typeface="Calibri"/>
                      </a:rPr>
                      <m:t>_</m:t>
                    </m:r>
                    <m:r>
                      <a:rPr lang="en-US" sz="2400" i="1" dirty="0">
                        <a:latin typeface="Cambria Math" panose="02040503050406030204" pitchFamily="18" charset="0"/>
                        <a:cs typeface="Calibri"/>
                      </a:rPr>
                      <m:t>𝐿𝑖𝑛𝑒𝑎</m:t>
                    </m:r>
                    <m:sSub>
                      <m:sSubPr>
                        <m:ctrlPr>
                          <a:rPr lang="en-US" sz="2400" i="1" dirty="0">
                            <a:latin typeface="Cambria Math" panose="02040503050406030204" pitchFamily="18" charset="0"/>
                            <a:cs typeface="Calibri"/>
                          </a:rPr>
                        </m:ctrlPr>
                      </m:sSubPr>
                      <m:e>
                        <m:r>
                          <a:rPr lang="en-US" sz="2400" i="1" dirty="0">
                            <a:latin typeface="Cambria Math" panose="02040503050406030204" pitchFamily="18" charset="0"/>
                            <a:cs typeface="Calibri"/>
                          </a:rPr>
                          <m:t>𝑟</m:t>
                        </m:r>
                      </m:e>
                      <m:sub>
                        <m:r>
                          <a:rPr lang="el-GR" sz="2400" b="0" i="1" dirty="0" smtClean="0">
                            <a:latin typeface="Cambria Math" panose="02040503050406030204" pitchFamily="18" charset="0"/>
                            <a:cs typeface="Calibri"/>
                          </a:rPr>
                          <m:t>𝜏</m:t>
                        </m:r>
                        <m:d>
                          <m:dPr>
                            <m:ctrlPr>
                              <a:rPr lang="en-US" sz="2400" i="1" dirty="0">
                                <a:latin typeface="Cambria Math" panose="02040503050406030204" pitchFamily="18" charset="0"/>
                                <a:cs typeface="Calibri"/>
                              </a:rPr>
                            </m:ctrlPr>
                          </m:dPr>
                          <m:e>
                            <m:r>
                              <a:rPr lang="en-US" sz="2400" b="0" i="1" dirty="0" smtClean="0">
                                <a:latin typeface="Cambria Math" panose="02040503050406030204" pitchFamily="18" charset="0"/>
                                <a:cs typeface="Calibri"/>
                              </a:rPr>
                              <m:t>𝑡</m:t>
                            </m:r>
                          </m:e>
                        </m:d>
                      </m:sub>
                    </m:sSub>
                  </m:oMath>
                </a14:m>
                <a:r>
                  <a:rPr lang="en-US" sz="2400" dirty="0">
                    <a:latin typeface="Calibri"/>
                    <a:cs typeface="Calibri"/>
                  </a:rPr>
                  <a:t>, which further return Key and Query vectors </a:t>
                </a:r>
                <a14:m>
                  <m:oMath xmlns:m="http://schemas.openxmlformats.org/officeDocument/2006/math">
                    <m:r>
                      <a:rPr lang="en-US" sz="2400" i="1" dirty="0" smtClean="0">
                        <a:latin typeface="Cambria Math" panose="02040503050406030204" pitchFamily="18" charset="0"/>
                        <a:cs typeface="Calibri"/>
                      </a:rPr>
                      <m:t>𝐾</m:t>
                    </m:r>
                    <m:r>
                      <a:rPr lang="en-US" sz="2400" b="0" i="1" dirty="0" smtClean="0">
                        <a:latin typeface="Cambria Math" panose="02040503050406030204" pitchFamily="18" charset="0"/>
                        <a:cs typeface="Calibri"/>
                      </a:rPr>
                      <m:t>(</m:t>
                    </m:r>
                    <m:r>
                      <a:rPr lang="en-US" sz="2400" b="0" i="1" dirty="0" smtClean="0">
                        <a:latin typeface="Cambria Math" panose="02040503050406030204" pitchFamily="18" charset="0"/>
                        <a:cs typeface="Calibri"/>
                      </a:rPr>
                      <m:t>𝑠</m:t>
                    </m:r>
                    <m:r>
                      <a:rPr lang="en-US" sz="2400" b="0" i="1" dirty="0" smtClean="0">
                        <a:latin typeface="Cambria Math" panose="02040503050406030204" pitchFamily="18" charset="0"/>
                        <a:cs typeface="Calibri"/>
                      </a:rPr>
                      <m:t>)</m:t>
                    </m:r>
                  </m:oMath>
                </a14:m>
                <a:r>
                  <a:rPr lang="en-US" sz="2400" i="1" dirty="0">
                    <a:latin typeface="Calibri"/>
                    <a:cs typeface="Calibri"/>
                  </a:rPr>
                  <a:t> &amp; </a:t>
                </a:r>
                <a14:m>
                  <m:oMath xmlns:m="http://schemas.openxmlformats.org/officeDocument/2006/math">
                    <m:r>
                      <a:rPr lang="en-US" sz="2400" i="1" dirty="0" smtClean="0">
                        <a:latin typeface="Cambria Math" panose="02040503050406030204" pitchFamily="18" charset="0"/>
                        <a:cs typeface="Calibri"/>
                      </a:rPr>
                      <m:t>𝑄</m:t>
                    </m:r>
                    <m:r>
                      <a:rPr lang="en-US" sz="2400" b="0" i="1" dirty="0" smtClean="0">
                        <a:latin typeface="Cambria Math" panose="02040503050406030204" pitchFamily="18" charset="0"/>
                        <a:cs typeface="Calibri"/>
                      </a:rPr>
                      <m:t>(</m:t>
                    </m:r>
                    <m:r>
                      <a:rPr lang="en-US" sz="2400" b="0" i="1" dirty="0" smtClean="0">
                        <a:latin typeface="Cambria Math" panose="02040503050406030204" pitchFamily="18" charset="0"/>
                        <a:cs typeface="Calibri"/>
                      </a:rPr>
                      <m:t>𝑡</m:t>
                    </m:r>
                    <m:r>
                      <a:rPr lang="en-US" sz="2400" b="0" i="1" dirty="0" smtClean="0">
                        <a:latin typeface="Cambria Math" panose="02040503050406030204" pitchFamily="18" charset="0"/>
                        <a:cs typeface="Calibri"/>
                      </a:rPr>
                      <m:t>)</m:t>
                    </m:r>
                  </m:oMath>
                </a14:m>
                <a:endParaRPr lang="en-US" sz="2400" dirty="0"/>
              </a:p>
              <a:p>
                <a:pPr lvl="1">
                  <a:buFont typeface="Wingdings"/>
                </a:pPr>
                <a:r>
                  <a:rPr lang="en-US" sz="2400" dirty="0">
                    <a:latin typeface="Calibri"/>
                    <a:cs typeface="Calibri"/>
                  </a:rPr>
                  <a:t>Edge type </a:t>
                </a:r>
                <a14:m>
                  <m:oMath xmlns:m="http://schemas.openxmlformats.org/officeDocument/2006/math">
                    <m:r>
                      <a:rPr lang="el-GR" sz="2400" b="0" i="1" dirty="0" smtClean="0">
                        <a:latin typeface="Cambria Math" panose="02040503050406030204" pitchFamily="18" charset="0"/>
                        <a:cs typeface="Calibri"/>
                      </a:rPr>
                      <m:t>𝜑</m:t>
                    </m:r>
                    <m:r>
                      <a:rPr lang="en-US" sz="2400" i="1" dirty="0">
                        <a:latin typeface="Cambria Math" panose="02040503050406030204" pitchFamily="18" charset="0"/>
                        <a:cs typeface="Calibri"/>
                      </a:rPr>
                      <m:t>(</m:t>
                    </m:r>
                    <m:r>
                      <a:rPr lang="en-US" sz="2400" i="1" dirty="0">
                        <a:latin typeface="Cambria Math" panose="02040503050406030204" pitchFamily="18" charset="0"/>
                        <a:cs typeface="Calibri"/>
                      </a:rPr>
                      <m:t>𝑒</m:t>
                    </m:r>
                    <m:r>
                      <a:rPr lang="en-US" sz="2400" i="1" dirty="0">
                        <a:latin typeface="Cambria Math" panose="02040503050406030204" pitchFamily="18" charset="0"/>
                        <a:cs typeface="Calibri"/>
                      </a:rPr>
                      <m:t>)</m:t>
                    </m:r>
                  </m:oMath>
                </a14:m>
                <a:r>
                  <a:rPr lang="en-US" sz="2400" dirty="0">
                    <a:latin typeface="Calibri"/>
                    <a:cs typeface="Calibri"/>
                  </a:rPr>
                  <a:t> directly parameterizes </a:t>
                </a:r>
                <a:r>
                  <a:rPr lang="en-US" sz="2400" i="1" dirty="0">
                    <a:latin typeface="Calibri"/>
                    <a:cs typeface="Calibri"/>
                  </a:rPr>
                  <a:t>W</a:t>
                </a:r>
                <a:r>
                  <a:rPr lang="el-GR" sz="2400" i="1" baseline="-25000" dirty="0">
                    <a:latin typeface="Calibri"/>
                    <a:cs typeface="Calibri"/>
                  </a:rPr>
                  <a:t>φ</a:t>
                </a:r>
                <a:r>
                  <a:rPr lang="en-US" sz="2400" i="1" baseline="-25000" dirty="0">
                    <a:latin typeface="Calibri"/>
                    <a:cs typeface="Calibri"/>
                  </a:rPr>
                  <a:t>(e)</a:t>
                </a:r>
              </a:p>
            </p:txBody>
          </p:sp>
        </mc:Choice>
        <mc:Fallback>
          <p:sp>
            <p:nvSpPr>
              <p:cNvPr id="3" name="Content Placeholder 2">
                <a:extLst>
                  <a:ext uri="{FF2B5EF4-FFF2-40B4-BE49-F238E27FC236}">
                    <a16:creationId xmlns:a16="http://schemas.microsoft.com/office/drawing/2014/main" id="{86E3C859-26B3-1160-5908-9077AF0E2336}"/>
                  </a:ext>
                </a:extLst>
              </p:cNvPr>
              <p:cNvSpPr>
                <a:spLocks noGrp="1" noRot="1" noChangeAspect="1" noMove="1" noResize="1" noEditPoints="1" noAdjustHandles="1" noChangeArrowheads="1" noChangeShapeType="1" noTextEdit="1"/>
              </p:cNvSpPr>
              <p:nvPr>
                <p:ph idx="1"/>
              </p:nvPr>
            </p:nvSpPr>
            <p:spPr>
              <a:xfrm>
                <a:off x="457200" y="1295400"/>
                <a:ext cx="8229600" cy="5562600"/>
              </a:xfrm>
              <a:blipFill>
                <a:blip r:embed="rId2"/>
                <a:stretch>
                  <a:fillRect t="-457"/>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1C8B8FE2-BAD6-A755-CF84-C8823DE98BE4}"/>
              </a:ext>
            </a:extLst>
          </p:cNvPr>
          <p:cNvSpPr>
            <a:spLocks noGrp="1"/>
          </p:cNvSpPr>
          <p:nvPr>
            <p:ph type="dt" sz="half" idx="10"/>
          </p:nvPr>
        </p:nvSpPr>
        <p:spPr/>
        <p:txBody>
          <a:bodyPr/>
          <a:lstStyle/>
          <a:p>
            <a:fld id="{8668109C-DBB1-0C40-BB7C-3AE0A686B461}" type="datetime1">
              <a:rPr lang="en-US" smtClean="0"/>
              <a:t>10/22/24</a:t>
            </a:fld>
            <a:endParaRPr lang="en-US"/>
          </a:p>
        </p:txBody>
      </p:sp>
      <p:sp>
        <p:nvSpPr>
          <p:cNvPr id="5" name="Footer Placeholder 4">
            <a:extLst>
              <a:ext uri="{FF2B5EF4-FFF2-40B4-BE49-F238E27FC236}">
                <a16:creationId xmlns:a16="http://schemas.microsoft.com/office/drawing/2014/main" id="{C144257B-8A77-A8D2-69B6-DDA9D43D008B}"/>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0557DECE-2A57-0B44-ABD6-59367EAA2613}"/>
              </a:ext>
            </a:extLst>
          </p:cNvPr>
          <p:cNvSpPr>
            <a:spLocks noGrp="1"/>
          </p:cNvSpPr>
          <p:nvPr>
            <p:ph type="sldNum" sz="quarter" idx="12"/>
          </p:nvPr>
        </p:nvSpPr>
        <p:spPr/>
        <p:txBody>
          <a:bodyPr/>
          <a:lstStyle/>
          <a:p>
            <a:fld id="{19B12225-5612-419B-A8D5-4B8EEE4C217E}" type="slidenum">
              <a:rPr lang="en-US" smtClean="0"/>
              <a:pPr/>
              <a:t>69</a:t>
            </a:fld>
            <a:endParaRPr lang="en-US"/>
          </a:p>
        </p:txBody>
      </p:sp>
      <p:sp>
        <p:nvSpPr>
          <p:cNvPr id="8" name="Rectangle 7">
            <a:extLst>
              <a:ext uri="{FF2B5EF4-FFF2-40B4-BE49-F238E27FC236}">
                <a16:creationId xmlns:a16="http://schemas.microsoft.com/office/drawing/2014/main" id="{3DE8AF1B-4336-8AEB-C229-BFD1A999B65F}"/>
              </a:ext>
            </a:extLst>
          </p:cNvPr>
          <p:cNvSpPr/>
          <p:nvPr/>
        </p:nvSpPr>
        <p:spPr>
          <a:xfrm>
            <a:off x="5598580" y="-2646"/>
            <a:ext cx="3545420" cy="261610"/>
          </a:xfrm>
          <a:prstGeom prst="rect">
            <a:avLst/>
          </a:prstGeom>
        </p:spPr>
        <p:txBody>
          <a:bodyPr wrap="square" lIns="91440" tIns="45720" rIns="91440" bIns="45720" anchor="t">
            <a:spAutoFit/>
          </a:bodyPr>
          <a:lstStyle/>
          <a:p>
            <a:r>
              <a:rPr lang="en-US" sz="1100" dirty="0">
                <a:solidFill>
                  <a:schemeClr val="bg1"/>
                </a:solidFill>
              </a:rPr>
              <a:t>Hu et al</a:t>
            </a:r>
            <a:r>
              <a:rPr lang="en-US" altLang="zh-CN" sz="1100" dirty="0">
                <a:solidFill>
                  <a:schemeClr val="bg1"/>
                </a:solidFill>
                <a:ea typeface="华文楷体"/>
              </a:rPr>
              <a:t>.</a:t>
            </a:r>
            <a:r>
              <a:rPr lang="en-US" sz="1100" dirty="0">
                <a:solidFill>
                  <a:schemeClr val="bg1"/>
                </a:solidFill>
              </a:rPr>
              <a:t> </a:t>
            </a:r>
            <a:r>
              <a:rPr lang="en-US" sz="1100" dirty="0">
                <a:solidFill>
                  <a:schemeClr val="bg1"/>
                </a:solidFill>
                <a:hlinkClick r:id="rId3">
                  <a:extLst>
                    <a:ext uri="{A12FA001-AC4F-418D-AE19-62706E023703}">
                      <ahyp:hlinkClr xmlns:ahyp="http://schemas.microsoft.com/office/drawing/2018/hyperlinkcolor" val="tx"/>
                    </a:ext>
                  </a:extLst>
                </a:hlinkClick>
              </a:rPr>
              <a:t>Heterogeneous Graph Transformer</a:t>
            </a:r>
            <a:r>
              <a:rPr lang="en-US" sz="1100" dirty="0">
                <a:solidFill>
                  <a:schemeClr val="bg1"/>
                </a:solidFill>
              </a:rPr>
              <a:t>. WWW 2020.</a:t>
            </a:r>
          </a:p>
        </p:txBody>
      </p:sp>
      <p:pic>
        <p:nvPicPr>
          <p:cNvPr id="10" name="Picture 9" descr="Diagram, text&#10;&#10;Description automatically generated">
            <a:extLst>
              <a:ext uri="{FF2B5EF4-FFF2-40B4-BE49-F238E27FC236}">
                <a16:creationId xmlns:a16="http://schemas.microsoft.com/office/drawing/2014/main" id="{751863EA-3511-7600-17C3-A58333C62D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59876" y="1841829"/>
            <a:ext cx="5886231" cy="874267"/>
          </a:xfrm>
          <a:prstGeom prst="rect">
            <a:avLst/>
          </a:prstGeom>
        </p:spPr>
      </p:pic>
      <p:pic>
        <p:nvPicPr>
          <p:cNvPr id="12" name="Picture 11" descr="Text, letter&#10;&#10;Description automatically generated">
            <a:extLst>
              <a:ext uri="{FF2B5EF4-FFF2-40B4-BE49-F238E27FC236}">
                <a16:creationId xmlns:a16="http://schemas.microsoft.com/office/drawing/2014/main" id="{CAB6EEB0-D5DF-F703-D040-83D84DDC4C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59876" y="2609720"/>
            <a:ext cx="3946300" cy="1330883"/>
          </a:xfrm>
          <a:prstGeom prst="rect">
            <a:avLst/>
          </a:prstGeom>
        </p:spPr>
      </p:pic>
    </p:spTree>
    <p:extLst>
      <p:ext uri="{BB962C8B-B14F-4D97-AF65-F5344CB8AC3E}">
        <p14:creationId xmlns:p14="http://schemas.microsoft.com/office/powerpoint/2010/main" val="23225889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294FE-6D34-ECCA-1F08-511AEDED8A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B8D7A8-8EDE-839A-F8E8-6DA1A5FD0B3D}"/>
              </a:ext>
            </a:extLst>
          </p:cNvPr>
          <p:cNvSpPr>
            <a:spLocks noGrp="1"/>
          </p:cNvSpPr>
          <p:nvPr>
            <p:ph type="title"/>
          </p:nvPr>
        </p:nvSpPr>
        <p:spPr/>
        <p:txBody>
          <a:bodyPr/>
          <a:lstStyle/>
          <a:p>
            <a:r>
              <a:rPr lang="en-US" dirty="0"/>
              <a:t>More Details on HGT</a:t>
            </a:r>
          </a:p>
        </p:txBody>
      </p:sp>
      <p:pic>
        <p:nvPicPr>
          <p:cNvPr id="8" name="Content Placeholder 7">
            <a:extLst>
              <a:ext uri="{FF2B5EF4-FFF2-40B4-BE49-F238E27FC236}">
                <a16:creationId xmlns:a16="http://schemas.microsoft.com/office/drawing/2014/main" id="{B9B76EF5-95FB-AE7A-B62A-273BAA29BD1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6831" y="1958735"/>
            <a:ext cx="8229600" cy="883129"/>
          </a:xfrm>
        </p:spPr>
      </p:pic>
      <p:sp>
        <p:nvSpPr>
          <p:cNvPr id="4" name="Date Placeholder 3">
            <a:extLst>
              <a:ext uri="{FF2B5EF4-FFF2-40B4-BE49-F238E27FC236}">
                <a16:creationId xmlns:a16="http://schemas.microsoft.com/office/drawing/2014/main" id="{5CFDA216-E30A-782B-CF9D-7642AB9CF9F7}"/>
              </a:ext>
            </a:extLst>
          </p:cNvPr>
          <p:cNvSpPr>
            <a:spLocks noGrp="1"/>
          </p:cNvSpPr>
          <p:nvPr>
            <p:ph type="dt" sz="half" idx="10"/>
          </p:nvPr>
        </p:nvSpPr>
        <p:spPr/>
        <p:txBody>
          <a:bodyPr/>
          <a:lstStyle/>
          <a:p>
            <a:fld id="{8668109C-DBB1-0C40-BB7C-3AE0A686B461}" type="datetime1">
              <a:rPr lang="en-US" smtClean="0"/>
              <a:t>10/21/24</a:t>
            </a:fld>
            <a:endParaRPr lang="en-US"/>
          </a:p>
        </p:txBody>
      </p:sp>
      <p:sp>
        <p:nvSpPr>
          <p:cNvPr id="5" name="Footer Placeholder 4">
            <a:extLst>
              <a:ext uri="{FF2B5EF4-FFF2-40B4-BE49-F238E27FC236}">
                <a16:creationId xmlns:a16="http://schemas.microsoft.com/office/drawing/2014/main" id="{657F0F02-7791-B4ED-0311-028A1E652698}"/>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C7086090-EB67-DD54-B559-64605E34EEF8}"/>
              </a:ext>
            </a:extLst>
          </p:cNvPr>
          <p:cNvSpPr>
            <a:spLocks noGrp="1"/>
          </p:cNvSpPr>
          <p:nvPr>
            <p:ph type="sldNum" sz="quarter" idx="12"/>
          </p:nvPr>
        </p:nvSpPr>
        <p:spPr/>
        <p:txBody>
          <a:bodyPr/>
          <a:lstStyle/>
          <a:p>
            <a:fld id="{19B12225-5612-419B-A8D5-4B8EEE4C217E}" type="slidenum">
              <a:rPr lang="en-US" smtClean="0"/>
              <a:pPr/>
              <a:t>70</a:t>
            </a:fld>
            <a:endParaRPr lang="en-US"/>
          </a:p>
        </p:txBody>
      </p:sp>
      <p:sp>
        <p:nvSpPr>
          <p:cNvPr id="9" name="Rectangle 8">
            <a:extLst>
              <a:ext uri="{FF2B5EF4-FFF2-40B4-BE49-F238E27FC236}">
                <a16:creationId xmlns:a16="http://schemas.microsoft.com/office/drawing/2014/main" id="{5CDB6F2C-BFBF-EFE5-95D9-6C505AC31C55}"/>
              </a:ext>
            </a:extLst>
          </p:cNvPr>
          <p:cNvSpPr/>
          <p:nvPr/>
        </p:nvSpPr>
        <p:spPr>
          <a:xfrm>
            <a:off x="2837794" y="2118071"/>
            <a:ext cx="2869323" cy="501395"/>
          </a:xfrm>
          <a:prstGeom prst="rect">
            <a:avLst/>
          </a:prstGeom>
          <a:ln w="38100">
            <a:solidFill>
              <a:srgbClr val="C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AFD363E3-F355-C722-6829-11696817D95C}"/>
              </a:ext>
            </a:extLst>
          </p:cNvPr>
          <p:cNvSpPr txBox="1"/>
          <p:nvPr/>
        </p:nvSpPr>
        <p:spPr>
          <a:xfrm>
            <a:off x="2976747" y="2703558"/>
            <a:ext cx="3043013" cy="400110"/>
          </a:xfrm>
          <a:prstGeom prst="rect">
            <a:avLst/>
          </a:prstGeom>
          <a:noFill/>
        </p:spPr>
        <p:txBody>
          <a:bodyPr wrap="none" rtlCol="0">
            <a:spAutoFit/>
          </a:bodyPr>
          <a:lstStyle/>
          <a:p>
            <a:r>
              <a:rPr lang="en-US" sz="2000" b="1" dirty="0">
                <a:solidFill>
                  <a:srgbClr val="C00000"/>
                </a:solidFill>
                <a:latin typeface="Arial" pitchFamily="34" charset="0"/>
                <a:cs typeface="Arial" pitchFamily="34" charset="0"/>
              </a:rPr>
              <a:t>We have just computed</a:t>
            </a:r>
          </a:p>
        </p:txBody>
      </p:sp>
      <p:sp>
        <p:nvSpPr>
          <p:cNvPr id="11" name="Content Placeholder 2">
            <a:extLst>
              <a:ext uri="{FF2B5EF4-FFF2-40B4-BE49-F238E27FC236}">
                <a16:creationId xmlns:a16="http://schemas.microsoft.com/office/drawing/2014/main" id="{1FFDED44-AF0D-0F7C-0A71-AFCAF261F2E6}"/>
              </a:ext>
            </a:extLst>
          </p:cNvPr>
          <p:cNvSpPr txBox="1">
            <a:spLocks/>
          </p:cNvSpPr>
          <p:nvPr/>
        </p:nvSpPr>
        <p:spPr>
          <a:xfrm>
            <a:off x="331470" y="3316442"/>
            <a:ext cx="8481060" cy="3079504"/>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800" dirty="0"/>
              <a:t>Similarly, HGT </a:t>
            </a:r>
            <a:r>
              <a:rPr lang="en-US" sz="2800" b="1" dirty="0"/>
              <a:t>decomposes weights </a:t>
            </a:r>
            <a:r>
              <a:rPr lang="en-US" sz="2800" dirty="0"/>
              <a:t>with node &amp; edge types in the </a:t>
            </a:r>
            <a:r>
              <a:rPr lang="en-US" sz="2800" b="1" dirty="0"/>
              <a:t>message computation</a:t>
            </a:r>
          </a:p>
        </p:txBody>
      </p:sp>
      <p:pic>
        <p:nvPicPr>
          <p:cNvPr id="12" name="Picture 11">
            <a:extLst>
              <a:ext uri="{FF2B5EF4-FFF2-40B4-BE49-F238E27FC236}">
                <a16:creationId xmlns:a16="http://schemas.microsoft.com/office/drawing/2014/main" id="{735E0228-4B1D-5EBB-448D-5E7633ED8E40}"/>
              </a:ext>
            </a:extLst>
          </p:cNvPr>
          <p:cNvPicPr>
            <a:picLocks noChangeAspect="1"/>
          </p:cNvPicPr>
          <p:nvPr/>
        </p:nvPicPr>
        <p:blipFill>
          <a:blip r:embed="rId3"/>
          <a:stretch>
            <a:fillRect/>
          </a:stretch>
        </p:blipFill>
        <p:spPr>
          <a:xfrm>
            <a:off x="601717" y="4245844"/>
            <a:ext cx="7546598" cy="1778221"/>
          </a:xfrm>
          <a:prstGeom prst="rect">
            <a:avLst/>
          </a:prstGeom>
        </p:spPr>
      </p:pic>
      <p:sp>
        <p:nvSpPr>
          <p:cNvPr id="13" name="Rectangle 12">
            <a:extLst>
              <a:ext uri="{FF2B5EF4-FFF2-40B4-BE49-F238E27FC236}">
                <a16:creationId xmlns:a16="http://schemas.microsoft.com/office/drawing/2014/main" id="{8FEFAD1E-15AA-8603-6583-11B699B1CEED}"/>
              </a:ext>
            </a:extLst>
          </p:cNvPr>
          <p:cNvSpPr/>
          <p:nvPr/>
        </p:nvSpPr>
        <p:spPr>
          <a:xfrm>
            <a:off x="3746939" y="5134954"/>
            <a:ext cx="1821223" cy="719303"/>
          </a:xfrm>
          <a:prstGeom prst="rect">
            <a:avLst/>
          </a:prstGeom>
          <a:ln w="38100">
            <a:solidFill>
              <a:srgbClr val="C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20F1E59B-9230-111A-43B0-056302D4E8C6}"/>
              </a:ext>
            </a:extLst>
          </p:cNvPr>
          <p:cNvSpPr txBox="1"/>
          <p:nvPr/>
        </p:nvSpPr>
        <p:spPr>
          <a:xfrm>
            <a:off x="3668109" y="5905125"/>
            <a:ext cx="2175641" cy="707886"/>
          </a:xfrm>
          <a:prstGeom prst="rect">
            <a:avLst/>
          </a:prstGeom>
          <a:noFill/>
        </p:spPr>
        <p:txBody>
          <a:bodyPr wrap="square" rtlCol="0">
            <a:spAutoFit/>
          </a:bodyPr>
          <a:lstStyle/>
          <a:p>
            <a:r>
              <a:rPr lang="en-US" sz="2000" b="1" dirty="0">
                <a:solidFill>
                  <a:srgbClr val="C00000"/>
                </a:solidFill>
                <a:latin typeface="Arial" pitchFamily="34" charset="0"/>
                <a:cs typeface="Arial" pitchFamily="34" charset="0"/>
              </a:rPr>
              <a:t>Weights for each node type</a:t>
            </a:r>
          </a:p>
        </p:txBody>
      </p:sp>
      <p:sp>
        <p:nvSpPr>
          <p:cNvPr id="15" name="Rectangle 14">
            <a:extLst>
              <a:ext uri="{FF2B5EF4-FFF2-40B4-BE49-F238E27FC236}">
                <a16:creationId xmlns:a16="http://schemas.microsoft.com/office/drawing/2014/main" id="{5E1A6456-A5D0-BFA7-C090-D2E90C56355C}"/>
              </a:ext>
            </a:extLst>
          </p:cNvPr>
          <p:cNvSpPr/>
          <p:nvPr/>
        </p:nvSpPr>
        <p:spPr>
          <a:xfrm>
            <a:off x="6991307" y="5134953"/>
            <a:ext cx="1070127" cy="719303"/>
          </a:xfrm>
          <a:prstGeom prst="rect">
            <a:avLst/>
          </a:prstGeom>
          <a:ln w="38100">
            <a:solidFill>
              <a:srgbClr val="0070C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 name="TextBox 15">
            <a:extLst>
              <a:ext uri="{FF2B5EF4-FFF2-40B4-BE49-F238E27FC236}">
                <a16:creationId xmlns:a16="http://schemas.microsoft.com/office/drawing/2014/main" id="{77EC2AAD-91FE-C839-C031-3CFCB8815CFE}"/>
              </a:ext>
            </a:extLst>
          </p:cNvPr>
          <p:cNvSpPr txBox="1"/>
          <p:nvPr/>
        </p:nvSpPr>
        <p:spPr>
          <a:xfrm>
            <a:off x="6762619" y="5905125"/>
            <a:ext cx="2175641" cy="707886"/>
          </a:xfrm>
          <a:prstGeom prst="rect">
            <a:avLst/>
          </a:prstGeom>
          <a:noFill/>
        </p:spPr>
        <p:txBody>
          <a:bodyPr wrap="square" rtlCol="0">
            <a:spAutoFit/>
          </a:bodyPr>
          <a:lstStyle/>
          <a:p>
            <a:r>
              <a:rPr lang="en-US" sz="2000" b="1" dirty="0">
                <a:solidFill>
                  <a:srgbClr val="0070C0"/>
                </a:solidFill>
                <a:latin typeface="Arial" pitchFamily="34" charset="0"/>
                <a:cs typeface="Arial" pitchFamily="34" charset="0"/>
              </a:rPr>
              <a:t>Weights for each edge type</a:t>
            </a:r>
          </a:p>
        </p:txBody>
      </p:sp>
      <p:sp>
        <p:nvSpPr>
          <p:cNvPr id="17" name="Content Placeholder 2">
            <a:extLst>
              <a:ext uri="{FF2B5EF4-FFF2-40B4-BE49-F238E27FC236}">
                <a16:creationId xmlns:a16="http://schemas.microsoft.com/office/drawing/2014/main" id="{520ED862-4E83-E430-181E-C810A8908DB1}"/>
              </a:ext>
            </a:extLst>
          </p:cNvPr>
          <p:cNvSpPr txBox="1">
            <a:spLocks/>
          </p:cNvSpPr>
          <p:nvPr/>
        </p:nvSpPr>
        <p:spPr>
          <a:xfrm>
            <a:off x="341785" y="1332117"/>
            <a:ext cx="8481060" cy="3079504"/>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n-US" sz="2800" b="1" dirty="0"/>
              <a:t>A full HGT layer</a:t>
            </a:r>
          </a:p>
        </p:txBody>
      </p:sp>
    </p:spTree>
    <p:extLst>
      <p:ext uri="{BB962C8B-B14F-4D97-AF65-F5344CB8AC3E}">
        <p14:creationId xmlns:p14="http://schemas.microsoft.com/office/powerpoint/2010/main" val="18896424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A39D1-E7B4-3B7C-8021-B7D30C22A6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432811-ED6B-9E7B-23F3-1958EAF85BE9}"/>
              </a:ext>
            </a:extLst>
          </p:cNvPr>
          <p:cNvSpPr>
            <a:spLocks noGrp="1"/>
          </p:cNvSpPr>
          <p:nvPr>
            <p:ph type="title"/>
          </p:nvPr>
        </p:nvSpPr>
        <p:spPr/>
        <p:txBody>
          <a:bodyPr vert="horz" lIns="91440" tIns="45720" rIns="45720" bIns="45720" rtlCol="0" anchor="ctr">
            <a:noAutofit/>
            <a:scene3d>
              <a:camera prst="orthographicFront"/>
              <a:lightRig rig="threePt" dir="t">
                <a:rot lat="0" lon="0" rev="4800000"/>
              </a:lightRig>
            </a:scene3d>
            <a:sp3d prstMaterial="matte">
              <a:bevelT w="50800" h="10160"/>
            </a:sp3d>
          </a:bodyPr>
          <a:lstStyle/>
          <a:p>
            <a:r>
              <a:rPr lang="en-US" sz="4000" dirty="0"/>
              <a:t>HGT vs R-GCN: Performance</a:t>
            </a:r>
            <a:endParaRPr lang="en-US" dirty="0"/>
          </a:p>
        </p:txBody>
      </p:sp>
      <p:sp>
        <p:nvSpPr>
          <p:cNvPr id="4" name="Date Placeholder 3">
            <a:extLst>
              <a:ext uri="{FF2B5EF4-FFF2-40B4-BE49-F238E27FC236}">
                <a16:creationId xmlns:a16="http://schemas.microsoft.com/office/drawing/2014/main" id="{776CA99E-59FB-DFB7-6161-E76D18753310}"/>
              </a:ext>
            </a:extLst>
          </p:cNvPr>
          <p:cNvSpPr>
            <a:spLocks noGrp="1"/>
          </p:cNvSpPr>
          <p:nvPr>
            <p:ph type="dt" sz="half" idx="10"/>
          </p:nvPr>
        </p:nvSpPr>
        <p:spPr/>
        <p:txBody>
          <a:bodyPr/>
          <a:lstStyle/>
          <a:p>
            <a:fld id="{8668109C-DBB1-0C40-BB7C-3AE0A686B461}" type="datetime1">
              <a:rPr lang="en-US" smtClean="0"/>
              <a:t>10/21/24</a:t>
            </a:fld>
            <a:endParaRPr lang="en-US"/>
          </a:p>
        </p:txBody>
      </p:sp>
      <p:sp>
        <p:nvSpPr>
          <p:cNvPr id="5" name="Footer Placeholder 4">
            <a:extLst>
              <a:ext uri="{FF2B5EF4-FFF2-40B4-BE49-F238E27FC236}">
                <a16:creationId xmlns:a16="http://schemas.microsoft.com/office/drawing/2014/main" id="{A9700599-D5C7-01B6-0250-6B1D108F443D}"/>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3765B7CE-0F9F-F5DF-3036-1914EE67FB50}"/>
              </a:ext>
            </a:extLst>
          </p:cNvPr>
          <p:cNvSpPr>
            <a:spLocks noGrp="1"/>
          </p:cNvSpPr>
          <p:nvPr>
            <p:ph type="sldNum" sz="quarter" idx="12"/>
          </p:nvPr>
        </p:nvSpPr>
        <p:spPr/>
        <p:txBody>
          <a:bodyPr/>
          <a:lstStyle/>
          <a:p>
            <a:fld id="{19B12225-5612-419B-A8D5-4B8EEE4C217E}" type="slidenum">
              <a:rPr lang="en-US" smtClean="0"/>
              <a:pPr/>
              <a:t>71</a:t>
            </a:fld>
            <a:endParaRPr lang="en-US"/>
          </a:p>
        </p:txBody>
      </p:sp>
      <p:sp>
        <p:nvSpPr>
          <p:cNvPr id="8" name="Rectangle 7">
            <a:extLst>
              <a:ext uri="{FF2B5EF4-FFF2-40B4-BE49-F238E27FC236}">
                <a16:creationId xmlns:a16="http://schemas.microsoft.com/office/drawing/2014/main" id="{DAE0C9FD-062E-221A-D640-3410F06EEF19}"/>
              </a:ext>
            </a:extLst>
          </p:cNvPr>
          <p:cNvSpPr/>
          <p:nvPr/>
        </p:nvSpPr>
        <p:spPr>
          <a:xfrm>
            <a:off x="5598580" y="-2646"/>
            <a:ext cx="3545420" cy="261610"/>
          </a:xfrm>
          <a:prstGeom prst="rect">
            <a:avLst/>
          </a:prstGeom>
        </p:spPr>
        <p:txBody>
          <a:bodyPr wrap="square" lIns="91440" tIns="45720" rIns="91440" bIns="45720" anchor="t">
            <a:spAutoFit/>
          </a:bodyPr>
          <a:lstStyle/>
          <a:p>
            <a:r>
              <a:rPr lang="en-US" sz="1100">
                <a:solidFill>
                  <a:schemeClr val="bg1"/>
                </a:solidFill>
              </a:rPr>
              <a:t>Hu et al</a:t>
            </a:r>
            <a:r>
              <a:rPr lang="en-US" altLang="zh-CN" sz="1100">
                <a:solidFill>
                  <a:schemeClr val="bg1"/>
                </a:solidFill>
                <a:ea typeface="华文楷体"/>
              </a:rPr>
              <a:t>.</a:t>
            </a:r>
            <a:r>
              <a:rPr lang="en-US" sz="1100">
                <a:solidFill>
                  <a:schemeClr val="bg1"/>
                </a:solidFill>
              </a:rPr>
              <a:t> </a:t>
            </a:r>
            <a:r>
              <a:rPr lang="en-US" sz="1100">
                <a:solidFill>
                  <a:schemeClr val="bg1"/>
                </a:solidFill>
                <a:hlinkClick r:id="rId2">
                  <a:extLst>
                    <a:ext uri="{A12FA001-AC4F-418D-AE19-62706E023703}">
                      <ahyp:hlinkClr xmlns:ahyp="http://schemas.microsoft.com/office/drawing/2018/hyperlinkcolor" val="tx"/>
                    </a:ext>
                  </a:extLst>
                </a:hlinkClick>
              </a:rPr>
              <a:t>Heterogeneous Graph Transformer</a:t>
            </a:r>
            <a:r>
              <a:rPr lang="en-US" sz="1100">
                <a:solidFill>
                  <a:schemeClr val="bg1"/>
                </a:solidFill>
              </a:rPr>
              <a:t>. WWW 2020.</a:t>
            </a:r>
          </a:p>
        </p:txBody>
      </p:sp>
      <p:pic>
        <p:nvPicPr>
          <p:cNvPr id="10" name="Picture 9">
            <a:extLst>
              <a:ext uri="{FF2B5EF4-FFF2-40B4-BE49-F238E27FC236}">
                <a16:creationId xmlns:a16="http://schemas.microsoft.com/office/drawing/2014/main" id="{48F6B02B-F6EE-B8F9-A54E-FBB58F253A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3027810"/>
            <a:ext cx="7772400" cy="497035"/>
          </a:xfrm>
          <a:prstGeom prst="rect">
            <a:avLst/>
          </a:prstGeom>
        </p:spPr>
      </p:pic>
      <p:pic>
        <p:nvPicPr>
          <p:cNvPr id="11" name="Picture 10" descr="Graphical user interface, application&#10;&#10;Description automatically generated">
            <a:extLst>
              <a:ext uri="{FF2B5EF4-FFF2-40B4-BE49-F238E27FC236}">
                <a16:creationId xmlns:a16="http://schemas.microsoft.com/office/drawing/2014/main" id="{7863635B-8324-D91B-5815-ADDDBC5DF3BB}"/>
              </a:ext>
            </a:extLst>
          </p:cNvPr>
          <p:cNvPicPr>
            <a:picLocks noChangeAspect="1"/>
          </p:cNvPicPr>
          <p:nvPr/>
        </p:nvPicPr>
        <p:blipFill rotWithShape="1">
          <a:blip r:embed="rId4">
            <a:extLst>
              <a:ext uri="{28A0092B-C50C-407E-A947-70E740481C1C}">
                <a14:useLocalDpi xmlns:a14="http://schemas.microsoft.com/office/drawing/2010/main" val="0"/>
              </a:ext>
            </a:extLst>
          </a:blip>
          <a:srcRect b="49122"/>
          <a:stretch/>
        </p:blipFill>
        <p:spPr>
          <a:xfrm>
            <a:off x="685800" y="2484170"/>
            <a:ext cx="7772400" cy="500281"/>
          </a:xfrm>
          <a:prstGeom prst="rect">
            <a:avLst/>
          </a:prstGeom>
        </p:spPr>
      </p:pic>
      <p:pic>
        <p:nvPicPr>
          <p:cNvPr id="12" name="Picture 11">
            <a:extLst>
              <a:ext uri="{FF2B5EF4-FFF2-40B4-BE49-F238E27FC236}">
                <a16:creationId xmlns:a16="http://schemas.microsoft.com/office/drawing/2014/main" id="{1CEA97F8-D548-C1AE-ADC3-634D36B202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3134" y="3571164"/>
            <a:ext cx="7837732" cy="500281"/>
          </a:xfrm>
          <a:prstGeom prst="rect">
            <a:avLst/>
          </a:prstGeom>
        </p:spPr>
      </p:pic>
      <p:sp>
        <p:nvSpPr>
          <p:cNvPr id="15" name="Content Placeholder 14">
            <a:extLst>
              <a:ext uri="{FF2B5EF4-FFF2-40B4-BE49-F238E27FC236}">
                <a16:creationId xmlns:a16="http://schemas.microsoft.com/office/drawing/2014/main" id="{FFD300DC-1A03-ACF7-3E23-DC214B774070}"/>
              </a:ext>
            </a:extLst>
          </p:cNvPr>
          <p:cNvSpPr>
            <a:spLocks noGrp="1"/>
          </p:cNvSpPr>
          <p:nvPr>
            <p:ph idx="1"/>
          </p:nvPr>
        </p:nvSpPr>
        <p:spPr>
          <a:xfrm>
            <a:off x="457200" y="1253360"/>
            <a:ext cx="8481060" cy="5486400"/>
          </a:xfrm>
        </p:spPr>
        <p:txBody>
          <a:bodyPr>
            <a:normAutofit/>
          </a:bodyPr>
          <a:lstStyle/>
          <a:p>
            <a:r>
              <a:rPr lang="en-US" altLang="ja-JP" b="1" dirty="0">
                <a:latin typeface="Calibri"/>
                <a:ea typeface="HGｺﾞｼｯｸM"/>
                <a:cs typeface="Calibri"/>
              </a:rPr>
              <a:t>Benchmark</a:t>
            </a:r>
            <a:r>
              <a:rPr lang="en-US" altLang="ja-JP" dirty="0">
                <a:latin typeface="Calibri"/>
                <a:ea typeface="HGｺﾞｼｯｸM"/>
                <a:cs typeface="Calibri"/>
              </a:rPr>
              <a:t>: </a:t>
            </a:r>
            <a:r>
              <a:rPr lang="en-US" altLang="ja-JP" dirty="0" err="1">
                <a:solidFill>
                  <a:srgbClr val="0070C0"/>
                </a:solidFill>
                <a:latin typeface="Calibri"/>
                <a:ea typeface="HGｺﾞｼｯｸM"/>
                <a:cs typeface="Calibri"/>
              </a:rPr>
              <a:t>ogbn</a:t>
            </a:r>
            <a:r>
              <a:rPr lang="en-US" altLang="ja-JP" dirty="0">
                <a:solidFill>
                  <a:srgbClr val="0070C0"/>
                </a:solidFill>
                <a:latin typeface="Calibri"/>
                <a:ea typeface="HGｺﾞｼｯｸM"/>
                <a:cs typeface="Calibri"/>
              </a:rPr>
              <a:t>-mag</a:t>
            </a:r>
            <a:r>
              <a:rPr lang="en-US" altLang="ja-JP" dirty="0">
                <a:latin typeface="Calibri"/>
                <a:ea typeface="HGｺﾞｼｯｸM"/>
                <a:cs typeface="Calibri"/>
              </a:rPr>
              <a:t> from Microsoft Academic Graph, to predict </a:t>
            </a:r>
            <a:r>
              <a:rPr lang="en-US" altLang="ja-JP" dirty="0">
                <a:solidFill>
                  <a:srgbClr val="CC0066"/>
                </a:solidFill>
                <a:latin typeface="Calibri"/>
                <a:ea typeface="HGｺﾞｼｯｸM"/>
                <a:cs typeface="Calibri"/>
              </a:rPr>
              <a:t>paper venues</a:t>
            </a:r>
          </a:p>
          <a:p>
            <a:endParaRPr lang="en-US" altLang="ja-JP" dirty="0">
              <a:solidFill>
                <a:srgbClr val="CC0066"/>
              </a:solidFill>
              <a:latin typeface="Calibri"/>
              <a:ea typeface="HGｺﾞｼｯｸM"/>
              <a:cs typeface="Calibri"/>
            </a:endParaRPr>
          </a:p>
          <a:p>
            <a:endParaRPr lang="en-US" altLang="ja-JP" dirty="0">
              <a:solidFill>
                <a:srgbClr val="CC0066"/>
              </a:solidFill>
              <a:latin typeface="Calibri"/>
              <a:ea typeface="HGｺﾞｼｯｸM"/>
              <a:cs typeface="Calibri"/>
            </a:endParaRPr>
          </a:p>
          <a:p>
            <a:endParaRPr lang="en-US" altLang="ja-JP" dirty="0">
              <a:solidFill>
                <a:srgbClr val="CC0066"/>
              </a:solidFill>
              <a:latin typeface="Calibri"/>
              <a:ea typeface="HGｺﾞｼｯｸM"/>
              <a:cs typeface="Calibri"/>
            </a:endParaRPr>
          </a:p>
          <a:p>
            <a:pPr marL="118872" indent="0">
              <a:buNone/>
            </a:pPr>
            <a:endParaRPr lang="en-US" altLang="ja-JP" dirty="0">
              <a:solidFill>
                <a:srgbClr val="CC0066"/>
              </a:solidFill>
              <a:latin typeface="Calibri"/>
              <a:ea typeface="HGｺﾞｼｯｸM"/>
              <a:cs typeface="Calibri"/>
            </a:endParaRPr>
          </a:p>
          <a:p>
            <a:r>
              <a:rPr lang="en-US" dirty="0">
                <a:latin typeface="Calibri" panose="020F0502020204030204" pitchFamily="34" charset="0"/>
                <a:cs typeface="Calibri" panose="020F0502020204030204" pitchFamily="34" charset="0"/>
              </a:rPr>
              <a:t>HGT uses</a:t>
            </a:r>
            <a:r>
              <a:rPr lang="en-US" b="1" dirty="0">
                <a:latin typeface="Calibri" panose="020F0502020204030204" pitchFamily="34" charset="0"/>
                <a:cs typeface="Calibri" panose="020F0502020204030204" pitchFamily="34" charset="0"/>
              </a:rPr>
              <a:t> much fewer parameters</a:t>
            </a:r>
            <a:r>
              <a:rPr lang="en-US" dirty="0">
                <a:latin typeface="Calibri" panose="020F0502020204030204" pitchFamily="34" charset="0"/>
                <a:cs typeface="Calibri" panose="020F0502020204030204" pitchFamily="34" charset="0"/>
              </a:rPr>
              <a:t>, even though the attention computation is expensive, while</a:t>
            </a:r>
            <a:r>
              <a:rPr lang="en-US" b="1" dirty="0">
                <a:latin typeface="Calibri" panose="020F0502020204030204" pitchFamily="34" charset="0"/>
                <a:cs typeface="Calibri" panose="020F0502020204030204" pitchFamily="34" charset="0"/>
              </a:rPr>
              <a:t> performs better than R-GCN</a:t>
            </a:r>
            <a:endParaRPr lang="en-US" dirty="0">
              <a:latin typeface="Calibri" panose="020F0502020204030204" pitchFamily="34" charset="0"/>
              <a:cs typeface="Calibri" panose="020F0502020204030204" pitchFamily="34" charset="0"/>
            </a:endParaRPr>
          </a:p>
          <a:p>
            <a:pPr lvl="1"/>
            <a:r>
              <a:rPr lang="en-US" dirty="0"/>
              <a:t>Thanks to the weight decomposition over node &amp; edge types</a:t>
            </a:r>
          </a:p>
          <a:p>
            <a:endParaRPr lang="en-US" altLang="ja-JP" dirty="0">
              <a:solidFill>
                <a:srgbClr val="CC0066"/>
              </a:solidFill>
              <a:ea typeface="HGｺﾞｼｯｸM"/>
            </a:endParaRPr>
          </a:p>
          <a:p>
            <a:endParaRPr lang="en-US" dirty="0"/>
          </a:p>
        </p:txBody>
      </p:sp>
    </p:spTree>
    <p:extLst>
      <p:ext uri="{BB962C8B-B14F-4D97-AF65-F5344CB8AC3E}">
        <p14:creationId xmlns:p14="http://schemas.microsoft.com/office/powerpoint/2010/main" val="165589882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A64CE03-72C3-9A45-A03D-F45B08F560E8}"/>
              </a:ext>
            </a:extLst>
          </p:cNvPr>
          <p:cNvSpPr>
            <a:spLocks noGrp="1"/>
          </p:cNvSpPr>
          <p:nvPr>
            <p:ph type="dt" sz="half" idx="10"/>
          </p:nvPr>
        </p:nvSpPr>
        <p:spPr/>
        <p:txBody>
          <a:bodyPr/>
          <a:lstStyle/>
          <a:p>
            <a:fld id="{FB0C9494-93D6-B84F-9545-643E8D43A430}" type="datetime1">
              <a:rPr lang="en-US" smtClean="0"/>
              <a:t>10/20/24</a:t>
            </a:fld>
            <a:endParaRPr lang="en-US"/>
          </a:p>
        </p:txBody>
      </p:sp>
      <p:sp>
        <p:nvSpPr>
          <p:cNvPr id="5" name="Footer Placeholder 4">
            <a:extLst>
              <a:ext uri="{FF2B5EF4-FFF2-40B4-BE49-F238E27FC236}">
                <a16:creationId xmlns:a16="http://schemas.microsoft.com/office/drawing/2014/main" id="{071C5132-A682-E948-9407-A0209B10E1A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4C4BA7E-5446-264D-898D-344D2831203B}"/>
              </a:ext>
            </a:extLst>
          </p:cNvPr>
          <p:cNvSpPr>
            <a:spLocks noGrp="1"/>
          </p:cNvSpPr>
          <p:nvPr>
            <p:ph type="sldNum" sz="quarter" idx="12"/>
          </p:nvPr>
        </p:nvSpPr>
        <p:spPr/>
        <p:txBody>
          <a:bodyPr/>
          <a:lstStyle/>
          <a:p>
            <a:fld id="{19B12225-5612-419B-A8D5-4B8EEE4C217E}" type="slidenum">
              <a:rPr lang="en-US" smtClean="0"/>
              <a:pPr/>
              <a:t>72</a:t>
            </a:fld>
            <a:endParaRPr lang="en-US"/>
          </a:p>
        </p:txBody>
      </p:sp>
      <p:pic>
        <p:nvPicPr>
          <p:cNvPr id="9" name="Picture 8">
            <a:extLst>
              <a:ext uri="{FF2B5EF4-FFF2-40B4-BE49-F238E27FC236}">
                <a16:creationId xmlns:a16="http://schemas.microsoft.com/office/drawing/2014/main" id="{9163D583-A7F5-1345-BCEF-A98B96BD92D9}"/>
              </a:ext>
            </a:extLst>
          </p:cNvPr>
          <p:cNvPicPr>
            <a:picLocks noChangeAspect="1"/>
          </p:cNvPicPr>
          <p:nvPr/>
        </p:nvPicPr>
        <p:blipFill rotWithShape="1">
          <a:blip r:embed="rId2"/>
          <a:srcRect l="4033" b="2082"/>
          <a:stretch/>
        </p:blipFill>
        <p:spPr>
          <a:xfrm>
            <a:off x="3217636" y="2306232"/>
            <a:ext cx="3449644" cy="3973945"/>
          </a:xfrm>
          <a:prstGeom prst="rect">
            <a:avLst/>
          </a:prstGeom>
        </p:spPr>
      </p:pic>
      <p:sp>
        <p:nvSpPr>
          <p:cNvPr id="10" name="TextBox 9">
            <a:extLst>
              <a:ext uri="{FF2B5EF4-FFF2-40B4-BE49-F238E27FC236}">
                <a16:creationId xmlns:a16="http://schemas.microsoft.com/office/drawing/2014/main" id="{B9E4FE33-2301-BB46-8322-7731F3153245}"/>
              </a:ext>
            </a:extLst>
          </p:cNvPr>
          <p:cNvSpPr txBox="1"/>
          <p:nvPr/>
        </p:nvSpPr>
        <p:spPr>
          <a:xfrm>
            <a:off x="5511234" y="3167504"/>
            <a:ext cx="2145716" cy="461665"/>
          </a:xfrm>
          <a:prstGeom prst="rect">
            <a:avLst/>
          </a:prstGeom>
          <a:noFill/>
        </p:spPr>
        <p:txBody>
          <a:bodyPr wrap="none" rtlCol="0">
            <a:spAutoFit/>
          </a:bodyPr>
          <a:lstStyle/>
          <a:p>
            <a:r>
              <a:rPr lang="en-US" sz="2400" b="1">
                <a:solidFill>
                  <a:schemeClr val="tx2"/>
                </a:solidFill>
                <a:latin typeface="Calibri" panose="020F0502020204030204" pitchFamily="34" charset="0"/>
                <a:cs typeface="Calibri" panose="020F0502020204030204" pitchFamily="34" charset="0"/>
              </a:rPr>
              <a:t>(2) Aggregation</a:t>
            </a:r>
          </a:p>
        </p:txBody>
      </p:sp>
      <p:sp>
        <p:nvSpPr>
          <p:cNvPr id="11" name="TextBox 10">
            <a:extLst>
              <a:ext uri="{FF2B5EF4-FFF2-40B4-BE49-F238E27FC236}">
                <a16:creationId xmlns:a16="http://schemas.microsoft.com/office/drawing/2014/main" id="{D118BF55-92EA-8E43-8613-FEC745AD432A}"/>
              </a:ext>
            </a:extLst>
          </p:cNvPr>
          <p:cNvSpPr txBox="1"/>
          <p:nvPr/>
        </p:nvSpPr>
        <p:spPr>
          <a:xfrm>
            <a:off x="5507555" y="3831539"/>
            <a:ext cx="1723421" cy="461665"/>
          </a:xfrm>
          <a:prstGeom prst="rect">
            <a:avLst/>
          </a:prstGeom>
          <a:noFill/>
        </p:spPr>
        <p:txBody>
          <a:bodyPr wrap="none" rtlCol="0">
            <a:spAutoFit/>
          </a:bodyPr>
          <a:lstStyle/>
          <a:p>
            <a:r>
              <a:rPr lang="en-US" sz="2400" b="1">
                <a:solidFill>
                  <a:schemeClr val="tx2"/>
                </a:solidFill>
                <a:latin typeface="Calibri" panose="020F0502020204030204" pitchFamily="34" charset="0"/>
                <a:cs typeface="Calibri" panose="020F0502020204030204" pitchFamily="34" charset="0"/>
              </a:rPr>
              <a:t>(1) Message</a:t>
            </a:r>
          </a:p>
        </p:txBody>
      </p:sp>
      <p:sp>
        <p:nvSpPr>
          <p:cNvPr id="13" name="Rectangle 12">
            <a:extLst>
              <a:ext uri="{FF2B5EF4-FFF2-40B4-BE49-F238E27FC236}">
                <a16:creationId xmlns:a16="http://schemas.microsoft.com/office/drawing/2014/main" id="{4DC8966C-67D5-2142-A9AA-8355AAC0C1DB}"/>
              </a:ext>
            </a:extLst>
          </p:cNvPr>
          <p:cNvSpPr/>
          <p:nvPr/>
        </p:nvSpPr>
        <p:spPr>
          <a:xfrm>
            <a:off x="2079980" y="3042379"/>
            <a:ext cx="5985711" cy="1302052"/>
          </a:xfrm>
          <a:prstGeom prst="rect">
            <a:avLst/>
          </a:prstGeom>
          <a:noFill/>
          <a:ln w="25400" cmpd="sng">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 name="TextBox 13">
            <a:extLst>
              <a:ext uri="{FF2B5EF4-FFF2-40B4-BE49-F238E27FC236}">
                <a16:creationId xmlns:a16="http://schemas.microsoft.com/office/drawing/2014/main" id="{9A23612A-F45F-E040-A8A3-366C2DC8E888}"/>
              </a:ext>
            </a:extLst>
          </p:cNvPr>
          <p:cNvSpPr txBox="1"/>
          <p:nvPr/>
        </p:nvSpPr>
        <p:spPr>
          <a:xfrm>
            <a:off x="2105930" y="3462388"/>
            <a:ext cx="1501245" cy="400110"/>
          </a:xfrm>
          <a:prstGeom prst="rect">
            <a:avLst/>
          </a:prstGeom>
          <a:noFill/>
        </p:spPr>
        <p:txBody>
          <a:bodyPr wrap="none" rtlCol="0">
            <a:spAutoFit/>
          </a:bodyPr>
          <a:lstStyle/>
          <a:p>
            <a:r>
              <a:rPr lang="en-US" sz="2000" b="1" dirty="0">
                <a:solidFill>
                  <a:srgbClr val="C00000"/>
                </a:solidFill>
                <a:latin typeface="Calibri" panose="020F0502020204030204" pitchFamily="34" charset="0"/>
                <a:cs typeface="Calibri" panose="020F0502020204030204" pitchFamily="34" charset="0"/>
              </a:rPr>
              <a:t>GNN Layer 1</a:t>
            </a:r>
          </a:p>
        </p:txBody>
      </p:sp>
      <p:sp>
        <p:nvSpPr>
          <p:cNvPr id="15" name="Rectangle 14">
            <a:extLst>
              <a:ext uri="{FF2B5EF4-FFF2-40B4-BE49-F238E27FC236}">
                <a16:creationId xmlns:a16="http://schemas.microsoft.com/office/drawing/2014/main" id="{2CAB7336-5D7E-5248-BDC3-85F1BB2A0931}"/>
              </a:ext>
            </a:extLst>
          </p:cNvPr>
          <p:cNvSpPr/>
          <p:nvPr/>
        </p:nvSpPr>
        <p:spPr>
          <a:xfrm>
            <a:off x="2079979" y="4839522"/>
            <a:ext cx="5985711" cy="1095484"/>
          </a:xfrm>
          <a:prstGeom prst="rect">
            <a:avLst/>
          </a:prstGeom>
          <a:noFill/>
          <a:ln w="25400" cmpd="sng">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TextBox 15">
            <a:extLst>
              <a:ext uri="{FF2B5EF4-FFF2-40B4-BE49-F238E27FC236}">
                <a16:creationId xmlns:a16="http://schemas.microsoft.com/office/drawing/2014/main" id="{89660B14-3550-7540-893A-D27B4E3E95C8}"/>
              </a:ext>
            </a:extLst>
          </p:cNvPr>
          <p:cNvSpPr txBox="1"/>
          <p:nvPr/>
        </p:nvSpPr>
        <p:spPr>
          <a:xfrm>
            <a:off x="2105930" y="5224291"/>
            <a:ext cx="1501245" cy="400110"/>
          </a:xfrm>
          <a:prstGeom prst="rect">
            <a:avLst/>
          </a:prstGeom>
          <a:noFill/>
        </p:spPr>
        <p:txBody>
          <a:bodyPr wrap="none" rtlCol="0">
            <a:spAutoFit/>
          </a:bodyPr>
          <a:lstStyle/>
          <a:p>
            <a:r>
              <a:rPr lang="en-US" sz="2000" b="1" dirty="0">
                <a:solidFill>
                  <a:srgbClr val="C00000"/>
                </a:solidFill>
                <a:latin typeface="Calibri" panose="020F0502020204030204" pitchFamily="34" charset="0"/>
                <a:cs typeface="Calibri" panose="020F0502020204030204" pitchFamily="34" charset="0"/>
              </a:rPr>
              <a:t>GNN Layer 2</a:t>
            </a:r>
          </a:p>
        </p:txBody>
      </p:sp>
      <p:sp>
        <p:nvSpPr>
          <p:cNvPr id="18" name="TextBox 17">
            <a:extLst>
              <a:ext uri="{FF2B5EF4-FFF2-40B4-BE49-F238E27FC236}">
                <a16:creationId xmlns:a16="http://schemas.microsoft.com/office/drawing/2014/main" id="{51FCAAAE-F529-B842-A2FB-956AE7D5E4E7}"/>
              </a:ext>
            </a:extLst>
          </p:cNvPr>
          <p:cNvSpPr txBox="1"/>
          <p:nvPr/>
        </p:nvSpPr>
        <p:spPr>
          <a:xfrm>
            <a:off x="3432442" y="6311435"/>
            <a:ext cx="3248518" cy="461665"/>
          </a:xfrm>
          <a:prstGeom prst="rect">
            <a:avLst/>
          </a:prstGeom>
          <a:noFill/>
        </p:spPr>
        <p:txBody>
          <a:bodyPr wrap="none" rtlCol="0">
            <a:spAutoFit/>
          </a:bodyPr>
          <a:lstStyle/>
          <a:p>
            <a:r>
              <a:rPr lang="en-US" sz="2400" b="1">
                <a:solidFill>
                  <a:srgbClr val="0070C0"/>
                </a:solidFill>
                <a:latin typeface="Calibri" panose="020F0502020204030204" pitchFamily="34" charset="0"/>
                <a:cs typeface="Calibri" panose="020F0502020204030204" pitchFamily="34" charset="0"/>
              </a:rPr>
              <a:t>(4) Graph augmentation</a:t>
            </a:r>
          </a:p>
        </p:txBody>
      </p:sp>
      <p:sp>
        <p:nvSpPr>
          <p:cNvPr id="19" name="TextBox 18">
            <a:extLst>
              <a:ext uri="{FF2B5EF4-FFF2-40B4-BE49-F238E27FC236}">
                <a16:creationId xmlns:a16="http://schemas.microsoft.com/office/drawing/2014/main" id="{375C80C3-CB71-F948-9AC8-0C0F69FEDAD6}"/>
              </a:ext>
            </a:extLst>
          </p:cNvPr>
          <p:cNvSpPr txBox="1"/>
          <p:nvPr/>
        </p:nvSpPr>
        <p:spPr>
          <a:xfrm>
            <a:off x="296985" y="4169899"/>
            <a:ext cx="1929585" cy="830997"/>
          </a:xfrm>
          <a:prstGeom prst="rect">
            <a:avLst/>
          </a:prstGeom>
          <a:noFill/>
        </p:spPr>
        <p:txBody>
          <a:bodyPr wrap="square" rtlCol="0">
            <a:spAutoFit/>
          </a:bodyPr>
          <a:lstStyle/>
          <a:p>
            <a:r>
              <a:rPr lang="en-US" sz="2400" b="1">
                <a:solidFill>
                  <a:srgbClr val="C00000"/>
                </a:solidFill>
                <a:latin typeface="Calibri" panose="020F0502020204030204" pitchFamily="34" charset="0"/>
                <a:cs typeface="Calibri" panose="020F0502020204030204" pitchFamily="34" charset="0"/>
              </a:rPr>
              <a:t>(3) Layer connectivity</a:t>
            </a:r>
          </a:p>
        </p:txBody>
      </p:sp>
      <p:sp>
        <p:nvSpPr>
          <p:cNvPr id="20" name="TextBox 19">
            <a:extLst>
              <a:ext uri="{FF2B5EF4-FFF2-40B4-BE49-F238E27FC236}">
                <a16:creationId xmlns:a16="http://schemas.microsoft.com/office/drawing/2014/main" id="{436A9E83-7E28-DD42-B6EC-0E2D0FB230B2}"/>
              </a:ext>
            </a:extLst>
          </p:cNvPr>
          <p:cNvSpPr txBox="1"/>
          <p:nvPr/>
        </p:nvSpPr>
        <p:spPr>
          <a:xfrm>
            <a:off x="5356419" y="2348799"/>
            <a:ext cx="2942152" cy="461665"/>
          </a:xfrm>
          <a:prstGeom prst="rect">
            <a:avLst/>
          </a:prstGeom>
          <a:noFill/>
        </p:spPr>
        <p:txBody>
          <a:bodyPr wrap="none" rtlCol="0">
            <a:spAutoFit/>
          </a:bodyPr>
          <a:lstStyle/>
          <a:p>
            <a:r>
              <a:rPr lang="en-US" sz="2400" b="1">
                <a:solidFill>
                  <a:schemeClr val="accent2"/>
                </a:solidFill>
                <a:latin typeface="Calibri" panose="020F0502020204030204" pitchFamily="34" charset="0"/>
                <a:cs typeface="Calibri" panose="020F0502020204030204" pitchFamily="34" charset="0"/>
              </a:rPr>
              <a:t>(5) Learning objective</a:t>
            </a:r>
          </a:p>
        </p:txBody>
      </p:sp>
      <p:sp>
        <p:nvSpPr>
          <p:cNvPr id="17" name="Rectangle 16">
            <a:extLst>
              <a:ext uri="{FF2B5EF4-FFF2-40B4-BE49-F238E27FC236}">
                <a16:creationId xmlns:a16="http://schemas.microsoft.com/office/drawing/2014/main" id="{877706EC-7B09-DE43-9F40-10F320733828}"/>
              </a:ext>
            </a:extLst>
          </p:cNvPr>
          <p:cNvSpPr/>
          <p:nvPr/>
        </p:nvSpPr>
        <p:spPr>
          <a:xfrm>
            <a:off x="3751650" y="0"/>
            <a:ext cx="5392350" cy="276999"/>
          </a:xfrm>
          <a:prstGeom prst="rect">
            <a:avLst/>
          </a:prstGeom>
        </p:spPr>
        <p:txBody>
          <a:bodyPr wrap="square">
            <a:spAutoFit/>
          </a:bodyPr>
          <a:lstStyle/>
          <a:p>
            <a:r>
              <a:rPr lang="en-US" altLang="zh-CN" sz="1200">
                <a:solidFill>
                  <a:schemeClr val="bg1"/>
                </a:solidFill>
              </a:rPr>
              <a:t>J. You, R. Ying, J. Leskovec. </a:t>
            </a:r>
            <a:r>
              <a:rPr lang="en-US" sz="1200">
                <a:solidFill>
                  <a:schemeClr val="bg1"/>
                </a:solidFill>
                <a:hlinkClick r:id="rId3"/>
              </a:rPr>
              <a:t>Design Space of Graph Neural Networks</a:t>
            </a:r>
            <a:r>
              <a:rPr lang="en-US" sz="1200">
                <a:solidFill>
                  <a:schemeClr val="bg1"/>
                </a:solidFill>
              </a:rPr>
              <a:t>, NeurIPS 2020</a:t>
            </a:r>
          </a:p>
        </p:txBody>
      </p:sp>
      <p:sp>
        <p:nvSpPr>
          <p:cNvPr id="22" name="Title 1">
            <a:extLst>
              <a:ext uri="{FF2B5EF4-FFF2-40B4-BE49-F238E27FC236}">
                <a16:creationId xmlns:a16="http://schemas.microsoft.com/office/drawing/2014/main" id="{E691C8B2-AAE2-234A-A081-A475EBEC756A}"/>
              </a:ext>
            </a:extLst>
          </p:cNvPr>
          <p:cNvSpPr>
            <a:spLocks noGrp="1"/>
          </p:cNvSpPr>
          <p:nvPr>
            <p:ph type="title"/>
          </p:nvPr>
        </p:nvSpPr>
        <p:spPr>
          <a:xfrm>
            <a:off x="457200" y="76200"/>
            <a:ext cx="8229600" cy="987552"/>
          </a:xfrm>
        </p:spPr>
        <p:txBody>
          <a:bodyPr>
            <a:normAutofit/>
          </a:bodyPr>
          <a:lstStyle/>
          <a:p>
            <a:r>
              <a:rPr lang="en-US"/>
              <a:t>Summary: Heterogeneous GNN</a:t>
            </a:r>
          </a:p>
        </p:txBody>
      </p:sp>
      <p:sp>
        <p:nvSpPr>
          <p:cNvPr id="3" name="Content Placeholder 2">
            <a:extLst>
              <a:ext uri="{FF2B5EF4-FFF2-40B4-BE49-F238E27FC236}">
                <a16:creationId xmlns:a16="http://schemas.microsoft.com/office/drawing/2014/main" id="{F7E9A6C8-7FB4-2ABB-146F-D72C94CF45F2}"/>
              </a:ext>
            </a:extLst>
          </p:cNvPr>
          <p:cNvSpPr>
            <a:spLocks noGrp="1"/>
          </p:cNvSpPr>
          <p:nvPr>
            <p:ph idx="1"/>
          </p:nvPr>
        </p:nvSpPr>
        <p:spPr>
          <a:xfrm>
            <a:off x="457200" y="1139952"/>
            <a:ext cx="8686800" cy="1651123"/>
          </a:xfrm>
        </p:spPr>
        <p:txBody>
          <a:bodyPr/>
          <a:lstStyle/>
          <a:p>
            <a:pPr marL="118872" indent="0">
              <a:buNone/>
            </a:pPr>
            <a:r>
              <a:rPr lang="en-US" b="1" dirty="0"/>
              <a:t>Heterogeneous GNNs extend GNNs by separately modeling node/relation types + additional AGG</a:t>
            </a:r>
          </a:p>
        </p:txBody>
      </p:sp>
    </p:spTree>
    <p:extLst>
      <p:ext uri="{BB962C8B-B14F-4D97-AF65-F5344CB8AC3E}">
        <p14:creationId xmlns:p14="http://schemas.microsoft.com/office/powerpoint/2010/main" val="21178701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390103-83D9-CD46-B538-7E8219809C33}"/>
              </a:ext>
            </a:extLst>
          </p:cNvPr>
          <p:cNvSpPr>
            <a:spLocks noGrp="1"/>
          </p:cNvSpPr>
          <p:nvPr>
            <p:ph type="title"/>
          </p:nvPr>
        </p:nvSpPr>
        <p:spPr/>
        <p:txBody>
          <a:bodyPr/>
          <a:lstStyle/>
          <a:p>
            <a:r>
              <a:rPr kumimoji="1" lang="en-US" altLang="ja-JP" dirty="0"/>
              <a:t>Summary of the Lecture</a:t>
            </a:r>
            <a:endParaRPr kumimoji="1" lang="ja-JP" altLang="en-US"/>
          </a:p>
        </p:txBody>
      </p:sp>
      <p:sp>
        <p:nvSpPr>
          <p:cNvPr id="3" name="コンテンツ プレースホルダー 2">
            <a:extLst>
              <a:ext uri="{FF2B5EF4-FFF2-40B4-BE49-F238E27FC236}">
                <a16:creationId xmlns:a16="http://schemas.microsoft.com/office/drawing/2014/main" id="{E80ADA88-DE99-4D43-B134-05A7BABB8D31}"/>
              </a:ext>
            </a:extLst>
          </p:cNvPr>
          <p:cNvSpPr>
            <a:spLocks noGrp="1"/>
          </p:cNvSpPr>
          <p:nvPr>
            <p:ph idx="1"/>
          </p:nvPr>
        </p:nvSpPr>
        <p:spPr>
          <a:xfrm>
            <a:off x="457200" y="1295400"/>
            <a:ext cx="8229600" cy="5257801"/>
          </a:xfrm>
        </p:spPr>
        <p:txBody>
          <a:bodyPr vert="horz" lIns="54864" tIns="91440" rIns="91440" bIns="45720" rtlCol="0" anchor="t">
            <a:normAutofit/>
          </a:bodyPr>
          <a:lstStyle/>
          <a:p>
            <a:pPr marL="438785"/>
            <a:r>
              <a:rPr kumimoji="1" lang="en-US" altLang="ja-JP" b="1" dirty="0">
                <a:solidFill>
                  <a:srgbClr val="C00000"/>
                </a:solidFill>
              </a:rPr>
              <a:t>Heterogeneous graphs:</a:t>
            </a:r>
            <a:r>
              <a:rPr kumimoji="1" lang="en-US" altLang="ja-JP" dirty="0">
                <a:solidFill>
                  <a:srgbClr val="C00000"/>
                </a:solidFill>
              </a:rPr>
              <a:t> </a:t>
            </a:r>
            <a:r>
              <a:rPr kumimoji="1" lang="en-US" altLang="ja-JP" dirty="0"/>
              <a:t>graphs with multiple nodes or edge types</a:t>
            </a:r>
            <a:endParaRPr lang="en-US" dirty="0"/>
          </a:p>
          <a:p>
            <a:pPr lvl="1"/>
            <a:r>
              <a:rPr kumimoji="1" lang="en-US" altLang="ja-JP" b="1" dirty="0">
                <a:solidFill>
                  <a:srgbClr val="C00000"/>
                </a:solidFill>
              </a:rPr>
              <a:t>Key concept: </a:t>
            </a:r>
            <a:r>
              <a:rPr kumimoji="1" lang="en-US" altLang="ja-JP" b="1" dirty="0"/>
              <a:t>relation type </a:t>
            </a:r>
            <a:r>
              <a:rPr kumimoji="1" lang="en-US" altLang="ja-JP" dirty="0"/>
              <a:t>(</a:t>
            </a:r>
            <a:r>
              <a:rPr kumimoji="1" lang="en-US" altLang="ja-JP" dirty="0" err="1"/>
              <a:t>node_s</a:t>
            </a:r>
            <a:r>
              <a:rPr kumimoji="1" lang="en-US" altLang="ja-JP" dirty="0"/>
              <a:t>, edge, </a:t>
            </a:r>
            <a:r>
              <a:rPr kumimoji="1" lang="en-US" altLang="ja-JP" dirty="0" err="1"/>
              <a:t>node_e</a:t>
            </a:r>
            <a:r>
              <a:rPr kumimoji="1" lang="en-US" altLang="ja-JP" dirty="0"/>
              <a:t>)</a:t>
            </a:r>
          </a:p>
          <a:p>
            <a:pPr lvl="1"/>
            <a:r>
              <a:rPr kumimoji="1" lang="en-US" altLang="ja-JP" dirty="0">
                <a:latin typeface="Calibri"/>
                <a:ea typeface="HGｺﾞｼｯｸM"/>
                <a:cs typeface="Calibri"/>
              </a:rPr>
              <a:t>Be aware that we don’t always need heterogeneous graphs</a:t>
            </a:r>
            <a:endParaRPr lang="en-US" altLang="ja-JP" dirty="0">
              <a:latin typeface="Calibri"/>
              <a:ea typeface="HGｺﾞｼｯｸM"/>
              <a:cs typeface="Calibri"/>
            </a:endParaRPr>
          </a:p>
          <a:p>
            <a:pPr marL="438785">
              <a:spcBef>
                <a:spcPts val="600"/>
              </a:spcBef>
            </a:pPr>
            <a:r>
              <a:rPr kumimoji="1" lang="en-US" altLang="ja-JP" dirty="0"/>
              <a:t>Learning with </a:t>
            </a:r>
            <a:r>
              <a:rPr kumimoji="1" lang="en-US" altLang="ja-JP" b="1" dirty="0">
                <a:solidFill>
                  <a:srgbClr val="C00000"/>
                </a:solidFill>
              </a:rPr>
              <a:t>heterogeneous graphs</a:t>
            </a:r>
            <a:endParaRPr lang="en-US" altLang="ja-JP" b="1" dirty="0">
              <a:solidFill>
                <a:srgbClr val="C00000"/>
              </a:solidFill>
            </a:endParaRPr>
          </a:p>
          <a:p>
            <a:pPr lvl="1">
              <a:spcBef>
                <a:spcPts val="600"/>
              </a:spcBef>
            </a:pPr>
            <a:r>
              <a:rPr kumimoji="1" lang="en-US" altLang="ja-JP" b="1" dirty="0">
                <a:solidFill>
                  <a:srgbClr val="C00000"/>
                </a:solidFill>
              </a:rPr>
              <a:t>Key idea: </a:t>
            </a:r>
            <a:r>
              <a:rPr kumimoji="1" lang="en-US" altLang="ja-JP" b="1" dirty="0"/>
              <a:t>separately model each relation type</a:t>
            </a:r>
          </a:p>
          <a:p>
            <a:pPr lvl="1">
              <a:spcBef>
                <a:spcPts val="600"/>
              </a:spcBef>
            </a:pPr>
            <a:r>
              <a:rPr kumimoji="1" lang="en-US" altLang="ja-JP" b="1" dirty="0"/>
              <a:t>Relational GCNs</a:t>
            </a:r>
          </a:p>
          <a:p>
            <a:pPr lvl="1">
              <a:spcBef>
                <a:spcPts val="600"/>
              </a:spcBef>
            </a:pPr>
            <a:r>
              <a:rPr kumimoji="1" lang="en-US" altLang="ja-JP" b="1" dirty="0"/>
              <a:t>Design space for heterogeneous GNNs</a:t>
            </a:r>
            <a:endParaRPr kumimoji="1" lang="en-US" altLang="ja-JP" dirty="0"/>
          </a:p>
          <a:p>
            <a:pPr lvl="1">
              <a:spcBef>
                <a:spcPts val="600"/>
              </a:spcBef>
            </a:pPr>
            <a:r>
              <a:rPr kumimoji="1" lang="en-US" altLang="ja-JP" dirty="0"/>
              <a:t>Heterogeneous Graph Transformer</a:t>
            </a:r>
          </a:p>
          <a:p>
            <a:pPr marL="438785"/>
            <a:endParaRPr lang="en-US" altLang="ja-JP" dirty="0"/>
          </a:p>
        </p:txBody>
      </p:sp>
      <p:sp>
        <p:nvSpPr>
          <p:cNvPr id="4" name="日付プレースホルダー 3">
            <a:extLst>
              <a:ext uri="{FF2B5EF4-FFF2-40B4-BE49-F238E27FC236}">
                <a16:creationId xmlns:a16="http://schemas.microsoft.com/office/drawing/2014/main" id="{409ECA7E-5FA3-CE46-92AB-34546294A489}"/>
              </a:ext>
            </a:extLst>
          </p:cNvPr>
          <p:cNvSpPr>
            <a:spLocks noGrp="1"/>
          </p:cNvSpPr>
          <p:nvPr>
            <p:ph type="dt" sz="half" idx="10"/>
          </p:nvPr>
        </p:nvSpPr>
        <p:spPr/>
        <p:txBody>
          <a:bodyPr/>
          <a:lstStyle/>
          <a:p>
            <a:fld id="{F54D260D-1732-C04A-9411-241B46B54C7A}" type="datetime1">
              <a:rPr lang="en-US" smtClean="0"/>
              <a:t>10/20/24</a:t>
            </a:fld>
            <a:endParaRPr lang="en-US"/>
          </a:p>
        </p:txBody>
      </p:sp>
      <p:sp>
        <p:nvSpPr>
          <p:cNvPr id="5" name="フッター プレースホルダー 4">
            <a:extLst>
              <a:ext uri="{FF2B5EF4-FFF2-40B4-BE49-F238E27FC236}">
                <a16:creationId xmlns:a16="http://schemas.microsoft.com/office/drawing/2014/main" id="{A238B9CC-E9C0-6A4B-ACDE-A34407C115A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77F391AE-F7E5-1649-8F86-57B3D1BEE3BD}"/>
              </a:ext>
            </a:extLst>
          </p:cNvPr>
          <p:cNvSpPr>
            <a:spLocks noGrp="1"/>
          </p:cNvSpPr>
          <p:nvPr>
            <p:ph type="sldNum" sz="quarter" idx="12"/>
          </p:nvPr>
        </p:nvSpPr>
        <p:spPr/>
        <p:txBody>
          <a:bodyPr/>
          <a:lstStyle/>
          <a:p>
            <a:fld id="{19B12225-5612-419B-A8D5-4B8EEE4C217E}" type="slidenum">
              <a:rPr lang="en-US" smtClean="0"/>
              <a:pPr/>
              <a:t>73</a:t>
            </a:fld>
            <a:endParaRPr lang="en-US"/>
          </a:p>
        </p:txBody>
      </p:sp>
    </p:spTree>
    <p:extLst>
      <p:ext uri="{BB962C8B-B14F-4D97-AF65-F5344CB8AC3E}">
        <p14:creationId xmlns:p14="http://schemas.microsoft.com/office/powerpoint/2010/main" val="37096000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bg>
      <p:bgPr>
        <a:solidFill>
          <a:srgbClr val="FF0000"/>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390103-83D9-CD46-B538-7E8219809C33}"/>
              </a:ext>
            </a:extLst>
          </p:cNvPr>
          <p:cNvSpPr>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kumimoji="1" lang="en-US" altLang="ja-JP" dirty="0">
                <a:ea typeface="HGｺﾞｼｯｸM"/>
              </a:rPr>
              <a:t>Feedback of the Lecture</a:t>
            </a:r>
            <a:endParaRPr kumimoji="1" lang="ja-JP" altLang="en-US" dirty="0">
              <a:ea typeface="HGｺﾞｼｯｸM"/>
            </a:endParaRPr>
          </a:p>
        </p:txBody>
      </p:sp>
      <p:sp>
        <p:nvSpPr>
          <p:cNvPr id="3" name="コンテンツ プレースホルダー 2">
            <a:extLst>
              <a:ext uri="{FF2B5EF4-FFF2-40B4-BE49-F238E27FC236}">
                <a16:creationId xmlns:a16="http://schemas.microsoft.com/office/drawing/2014/main" id="{E80ADA88-DE99-4D43-B134-05A7BABB8D31}"/>
              </a:ext>
            </a:extLst>
          </p:cNvPr>
          <p:cNvSpPr>
            <a:spLocks noGrp="1"/>
          </p:cNvSpPr>
          <p:nvPr>
            <p:ph idx="1"/>
          </p:nvPr>
        </p:nvSpPr>
        <p:spPr>
          <a:xfrm>
            <a:off x="457200" y="1295400"/>
            <a:ext cx="8229600" cy="5257801"/>
          </a:xfrm>
        </p:spPr>
        <p:txBody>
          <a:bodyPr vert="horz" lIns="54864" tIns="91440" rIns="91440" bIns="45720" rtlCol="0" anchor="t">
            <a:noAutofit/>
          </a:bodyPr>
          <a:lstStyle/>
          <a:p>
            <a:pPr marL="633095" indent="-514350">
              <a:buAutoNum type="arabicPeriod"/>
            </a:pPr>
            <a:r>
              <a:rPr kumimoji="1" lang="en-US" sz="1400" dirty="0">
                <a:solidFill>
                  <a:schemeClr val="bg1"/>
                </a:solidFill>
                <a:latin typeface="Calibri"/>
                <a:ea typeface="HGｺﾞｼｯｸM"/>
                <a:cs typeface="Calibri"/>
              </a:rPr>
              <a:t>Math notation clarification: There was a lot of notation introduced for Heterogenous Graph Transformers, and much of it was unexplained (i.e., the ∣∣symbol, or the circle with the cross in it). I would like to request if these slides and future slides that are heavy in notation to explicitly clarify mathematical notation that may be uncommon.</a:t>
            </a:r>
            <a:endParaRPr lang="en-US" altLang="ja-JP" sz="1400" dirty="0">
              <a:solidFill>
                <a:schemeClr val="bg1"/>
              </a:solidFill>
              <a:latin typeface="Calibri"/>
              <a:ea typeface="HGｺﾞｼｯｸM"/>
              <a:cs typeface="Calibri"/>
            </a:endParaRPr>
          </a:p>
          <a:p>
            <a:pPr marL="633095" indent="-514350">
              <a:buAutoNum type="arabicPeriod"/>
            </a:pPr>
            <a:r>
              <a:rPr kumimoji="1" lang="en-US" sz="1400" dirty="0">
                <a:solidFill>
                  <a:schemeClr val="bg1"/>
                </a:solidFill>
                <a:latin typeface="Calibri"/>
                <a:ea typeface="HGｺﾞｼｯｸM"/>
                <a:cs typeface="Calibri"/>
              </a:rPr>
              <a:t>Transformers: The HGT model seems to assume some prior knowledge of the Transformer model (such as the Q,K,V representing some concepts known as Query, Key and Value). However, I don't think the prior lectures discussed the Transformer model at all. In this lecture, we learn how to extend this Transformer model to deal with heterogeneity in our graph. However, since the original Transformer model was never clearly introduced, it was very hard to follow the extended model. Could either the slides be updated to point to other material students can learn to understand the Transformer model, or perhaps could a few slides be added to elaborate on what Q,K,V represent before we learn about the extended model?</a:t>
            </a:r>
            <a:endParaRPr lang="en-US" sz="1400" dirty="0">
              <a:solidFill>
                <a:schemeClr val="bg1"/>
              </a:solidFill>
              <a:latin typeface="Calibri"/>
              <a:ea typeface="HGｺﾞｼｯｸM"/>
              <a:cs typeface="Calibri"/>
            </a:endParaRPr>
          </a:p>
          <a:p>
            <a:pPr marL="633095" indent="-514350">
              <a:buAutoNum type="arabicPeriod"/>
            </a:pPr>
            <a:r>
              <a:rPr kumimoji="1" lang="en-US" sz="1400" dirty="0">
                <a:solidFill>
                  <a:schemeClr val="bg1"/>
                </a:solidFill>
                <a:latin typeface="Calibri"/>
                <a:ea typeface="HGｺﾞｼｯｸM"/>
                <a:cs typeface="Calibri"/>
              </a:rPr>
              <a:t>Ordering of slides: The progression of slides in this lecture was to show two very specific extensions to prior models (such as GAT and GCN) to deal with heterogeneity in graphs. Then, the final slides talk at a much more general level about how each of the five parts of the design of a GNN could be modified. I would suggest reordering the slides to show the more general framework (i.e., how each of the 5 steps could be modified) first and then show the more specific examples. In education pedagogy, this is known as "concept-based instruction" (</a:t>
            </a:r>
            <a:r>
              <a:rPr kumimoji="1" lang="en-US" sz="1400" dirty="0">
                <a:solidFill>
                  <a:schemeClr val="bg1"/>
                </a:solidFill>
                <a:latin typeface="Calibri"/>
                <a:ea typeface="HGｺﾞｼｯｸM"/>
                <a:cs typeface="Calibri"/>
                <a:hlinkClick r:id="rId3">
                  <a:extLst>
                    <a:ext uri="{A12FA001-AC4F-418D-AE19-62706E023703}">
                      <ahyp:hlinkClr xmlns:ahyp="http://schemas.microsoft.com/office/drawing/2018/hyperlinkcolor" val="tx"/>
                    </a:ext>
                  </a:extLst>
                </a:hlinkClick>
              </a:rPr>
              <a:t>link</a:t>
            </a:r>
            <a:r>
              <a:rPr kumimoji="1" lang="en-US" sz="1400" dirty="0">
                <a:solidFill>
                  <a:schemeClr val="bg1"/>
                </a:solidFill>
                <a:latin typeface="Calibri"/>
                <a:ea typeface="HGｺﾞｼｯｸM"/>
                <a:cs typeface="Calibri"/>
              </a:rPr>
              <a:t>). In general, I find that students have an easier time if they are first introduced to a general framework that's important to understand and only then presented with a number of examples to reinforce the general framework. </a:t>
            </a:r>
            <a:r>
              <a:rPr kumimoji="1" lang="en-US" sz="1400" dirty="0">
                <a:solidFill>
                  <a:schemeClr val="bg1"/>
                </a:solidFill>
                <a:latin typeface="Calibri"/>
                <a:ea typeface="HGｺﾞｼｯｸM"/>
                <a:cs typeface="Calibri"/>
                <a:hlinkClick r:id="rId4">
                  <a:extLst>
                    <a:ext uri="{A12FA001-AC4F-418D-AE19-62706E023703}">
                      <ahyp:hlinkClr xmlns:ahyp="http://schemas.microsoft.com/office/drawing/2018/hyperlinkcolor" val="tx"/>
                    </a:ext>
                  </a:extLst>
                </a:hlinkClick>
              </a:rPr>
              <a:t>This great article</a:t>
            </a:r>
            <a:r>
              <a:rPr kumimoji="1" lang="en-US" sz="1400" dirty="0">
                <a:solidFill>
                  <a:schemeClr val="bg1"/>
                </a:solidFill>
                <a:latin typeface="Calibri"/>
                <a:ea typeface="HGｺﾞｼｯｸM"/>
                <a:cs typeface="Calibri"/>
              </a:rPr>
              <a:t> has a fantastic explanation of this phenomenon.</a:t>
            </a:r>
          </a:p>
          <a:p>
            <a:pPr marL="118745" indent="0">
              <a:buNone/>
            </a:pPr>
            <a:endParaRPr lang="en-US" sz="1400" dirty="0">
              <a:solidFill>
                <a:schemeClr val="bg1"/>
              </a:solidFill>
              <a:latin typeface="Calibri"/>
              <a:ea typeface="HGｺﾞｼｯｸM"/>
              <a:cs typeface="Calibri"/>
            </a:endParaRPr>
          </a:p>
          <a:p>
            <a:pPr marL="118745" indent="0">
              <a:buNone/>
            </a:pPr>
            <a:r>
              <a:rPr lang="en-US" sz="1400" dirty="0">
                <a:solidFill>
                  <a:schemeClr val="bg1"/>
                </a:solidFill>
                <a:latin typeface="Calibri"/>
                <a:ea typeface="HGｺﾞｼｯｸM"/>
                <a:cs typeface="Calibri"/>
              </a:rPr>
              <a:t>From Carl Shan</a:t>
            </a:r>
          </a:p>
        </p:txBody>
      </p:sp>
      <p:sp>
        <p:nvSpPr>
          <p:cNvPr id="4" name="日付プレースホルダー 3">
            <a:extLst>
              <a:ext uri="{FF2B5EF4-FFF2-40B4-BE49-F238E27FC236}">
                <a16:creationId xmlns:a16="http://schemas.microsoft.com/office/drawing/2014/main" id="{409ECA7E-5FA3-CE46-92AB-34546294A489}"/>
              </a:ext>
            </a:extLst>
          </p:cNvPr>
          <p:cNvSpPr>
            <a:spLocks noGrp="1"/>
          </p:cNvSpPr>
          <p:nvPr>
            <p:ph type="dt" sz="half" idx="10"/>
          </p:nvPr>
        </p:nvSpPr>
        <p:spPr/>
        <p:txBody>
          <a:bodyPr/>
          <a:lstStyle/>
          <a:p>
            <a:fld id="{F54D260D-1732-C04A-9411-241B46B54C7A}" type="datetime1">
              <a:rPr lang="en-US" smtClean="0"/>
              <a:t>10/20/24</a:t>
            </a:fld>
            <a:endParaRPr lang="en-US"/>
          </a:p>
        </p:txBody>
      </p:sp>
      <p:sp>
        <p:nvSpPr>
          <p:cNvPr id="5" name="フッター プレースホルダー 4">
            <a:extLst>
              <a:ext uri="{FF2B5EF4-FFF2-40B4-BE49-F238E27FC236}">
                <a16:creationId xmlns:a16="http://schemas.microsoft.com/office/drawing/2014/main" id="{A238B9CC-E9C0-6A4B-ACDE-A34407C115A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スライド番号プレースホルダー 5">
            <a:extLst>
              <a:ext uri="{FF2B5EF4-FFF2-40B4-BE49-F238E27FC236}">
                <a16:creationId xmlns:a16="http://schemas.microsoft.com/office/drawing/2014/main" id="{77F391AE-F7E5-1649-8F86-57B3D1BEE3BD}"/>
              </a:ext>
            </a:extLst>
          </p:cNvPr>
          <p:cNvSpPr>
            <a:spLocks noGrp="1"/>
          </p:cNvSpPr>
          <p:nvPr>
            <p:ph type="sldNum" sz="quarter" idx="12"/>
          </p:nvPr>
        </p:nvSpPr>
        <p:spPr/>
        <p:txBody>
          <a:bodyPr/>
          <a:lstStyle/>
          <a:p>
            <a:fld id="{19B12225-5612-419B-A8D5-4B8EEE4C217E}" type="slidenum">
              <a:rPr lang="en-US" smtClean="0"/>
              <a:pPr/>
              <a:t>74</a:t>
            </a:fld>
            <a:endParaRPr lang="en-US"/>
          </a:p>
        </p:txBody>
      </p:sp>
    </p:spTree>
    <p:extLst>
      <p:ext uri="{BB962C8B-B14F-4D97-AF65-F5344CB8AC3E}">
        <p14:creationId xmlns:p14="http://schemas.microsoft.com/office/powerpoint/2010/main" val="18972801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ln w="38100">
          <a:solidFill>
            <a:srgbClr val="008000"/>
          </a:solidFill>
        </a:ln>
      </a:spPr>
      <a:bodyPr rtlCol="0" anchor="ctr"/>
      <a:lstStyle>
        <a:defPPr algn="ctr">
          <a:defRPr/>
        </a:defPPr>
      </a:lstStyle>
      <a:style>
        <a:lnRef idx="1">
          <a:schemeClr val="dk1"/>
        </a:lnRef>
        <a:fillRef idx="0">
          <a:schemeClr val="dk1"/>
        </a:fillRef>
        <a:effectRef idx="0">
          <a:schemeClr val="dk1"/>
        </a:effectRef>
        <a:fontRef idx="minor">
          <a:schemeClr val="tx1"/>
        </a:fontRef>
      </a:style>
    </a:spDef>
    <a:lnDef>
      <a:spPr>
        <a:ln w="28575"/>
      </a:spPr>
      <a:bodyPr/>
      <a:lstStyle/>
      <a:style>
        <a:lnRef idx="1">
          <a:schemeClr val="dk1"/>
        </a:lnRef>
        <a:fillRef idx="0">
          <a:schemeClr val="dk1"/>
        </a:fillRef>
        <a:effectRef idx="0">
          <a:schemeClr val="dk1"/>
        </a:effectRef>
        <a:fontRef idx="minor">
          <a:schemeClr val="tx1"/>
        </a:fontRef>
      </a:style>
    </a:lnDef>
    <a:txDef>
      <a:spPr>
        <a:noFill/>
      </a:spPr>
      <a:bodyPr wrap="none" rtlCol="0">
        <a:spAutoFit/>
      </a:bodyPr>
      <a:lstStyle>
        <a:defPPr>
          <a:defRPr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1BF72D44-7D07-4ACF-BB4B-D5B210AA86D3}">
  <we:reference id="WA200002290" version="1.0.0.3" store="en-US" storeType="omex"/>
  <we:alternateReferences/>
  <we:properties>
    <we:property name="sidebarState" value="&quot;[false,true,false,true]&quot;"/>
    <we:property name="nextMathId" value="&quot;2&quot;"/>
    <we:property name="mathList" value="[{&quot;id&quot;:&quot;1&quot;,&quot;code&quot;:&quot;$z_{v}^{T}z_{u}$&quot;,&quot;font&quot;:{&quot;size&quot;:12,&quot;family&quot;:&quot;Arial&quot;,&quot;color&quot;:&quot;black&quot;},&quot;type&quot;:&quot;$&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Module</Template>
  <TotalTime>3441</TotalTime>
  <Words>8104</Words>
  <Application>Microsoft Macintosh PowerPoint</Application>
  <PresentationFormat>On-screen Show (4:3)</PresentationFormat>
  <Paragraphs>1328</Paragraphs>
  <Slides>74</Slides>
  <Notes>49</Notes>
  <HiddenSlides>2</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74</vt:i4>
      </vt:variant>
    </vt:vector>
  </HeadingPairs>
  <TitlesOfParts>
    <vt:vector size="85" baseType="lpstr">
      <vt:lpstr>华文楷体</vt:lpstr>
      <vt:lpstr>Arial</vt:lpstr>
      <vt:lpstr>Calibri</vt:lpstr>
      <vt:lpstr>Cambria Math</vt:lpstr>
      <vt:lpstr>Corbel</vt:lpstr>
      <vt:lpstr>Helvetica</vt:lpstr>
      <vt:lpstr>HGｺﾞｼｯｸM</vt:lpstr>
      <vt:lpstr>Times</vt:lpstr>
      <vt:lpstr>Wingdings</vt:lpstr>
      <vt:lpstr>Wingdings 2</vt:lpstr>
      <vt:lpstr>Module</vt:lpstr>
      <vt:lpstr>Stanford CS224W: Machine Learning with Heterogeneous Graphs</vt:lpstr>
      <vt:lpstr>Announcements</vt:lpstr>
      <vt:lpstr>Response to high-resolution feedback</vt:lpstr>
      <vt:lpstr>Stanford CS224W: Heterogeneous Graphs</vt:lpstr>
      <vt:lpstr>Today: Heterogeneous Graphs</vt:lpstr>
      <vt:lpstr>Heterogeneous Graphs: Motivation</vt:lpstr>
      <vt:lpstr>Heterogeneous Graphs: Motivation</vt:lpstr>
      <vt:lpstr>Heterogeneous Graphs: Motivation</vt:lpstr>
      <vt:lpstr>Heterogeneous Graphs: Motivation</vt:lpstr>
      <vt:lpstr>Heterogeneous Graphs</vt:lpstr>
      <vt:lpstr>Many Graphs are Heterogeneous Graphs (1)</vt:lpstr>
      <vt:lpstr>Many Graphs are Heterogeneous Graphs (2)</vt:lpstr>
      <vt:lpstr>Many Graphs are Heterogeneous Graphs (3)</vt:lpstr>
      <vt:lpstr>Discussions: Type or Feature?</vt:lpstr>
      <vt:lpstr>Discussions: Type or Feature?</vt:lpstr>
      <vt:lpstr>Discussions: Heterogeneous?</vt:lpstr>
      <vt:lpstr>Stanford CS224W: Relational GCN (RGCN)</vt:lpstr>
      <vt:lpstr>Recap : A Single GNN Layer</vt:lpstr>
      <vt:lpstr>Recap: Classical GNN Layers: GCN </vt:lpstr>
      <vt:lpstr>Relational GCN</vt:lpstr>
      <vt:lpstr>Relational GCN</vt:lpstr>
      <vt:lpstr>Relational GCN (1)</vt:lpstr>
      <vt:lpstr>Relational GCN (2)</vt:lpstr>
      <vt:lpstr>Relational GCN (3)</vt:lpstr>
      <vt:lpstr>Recap: Classical GNN Layers: GCN </vt:lpstr>
      <vt:lpstr>Relational GCN (4)</vt:lpstr>
      <vt:lpstr>Relational GCN: Definition</vt:lpstr>
      <vt:lpstr>RGCN: Scalability</vt:lpstr>
      <vt:lpstr>(1) Block Diagonal Matrices</vt:lpstr>
      <vt:lpstr>(2) Basis Learning</vt:lpstr>
      <vt:lpstr>Example: Entity/Node Classification</vt:lpstr>
      <vt:lpstr>Example: Link Prediction</vt:lpstr>
      <vt:lpstr>Prediction Heads: Link Prediction</vt:lpstr>
      <vt:lpstr>Setting up Link Prediction</vt:lpstr>
      <vt:lpstr>Example: Link Prediction</vt:lpstr>
      <vt:lpstr>RGCN for Link Prediction (1)</vt:lpstr>
      <vt:lpstr>RGCN for Link Prediction (2)</vt:lpstr>
      <vt:lpstr>RGCN for Link Prediction (3)</vt:lpstr>
      <vt:lpstr>RGCN for Link Prediction (4)</vt:lpstr>
      <vt:lpstr>RGCN for Link Prediction (5)</vt:lpstr>
      <vt:lpstr>RGCN for Link Prediction (6)</vt:lpstr>
      <vt:lpstr>RGCN for Link Prediction (6)</vt:lpstr>
      <vt:lpstr>RGCN for Link Prediction (6)</vt:lpstr>
      <vt:lpstr>Benchmark for Heterogeneous Graphs (1)</vt:lpstr>
      <vt:lpstr>Benchmark for Heterogeneous Graphs (2)</vt:lpstr>
      <vt:lpstr>Benchmark for Heterogeneous Graphs (3)</vt:lpstr>
      <vt:lpstr>Benchmark for Heterogeneous Graphs (4)</vt:lpstr>
      <vt:lpstr>Summary of RGCN</vt:lpstr>
      <vt:lpstr>Stanford CS224W: Design Space of Heterogeneous GNNs</vt:lpstr>
      <vt:lpstr>Recap: GNN Framework</vt:lpstr>
      <vt:lpstr>Recap: Message Computation</vt:lpstr>
      <vt:lpstr>Heterogeneous Message</vt:lpstr>
      <vt:lpstr>Recap: Message Aggregation</vt:lpstr>
      <vt:lpstr>Heterogeneous Aggregation</vt:lpstr>
      <vt:lpstr>Recap: Layer connectivity</vt:lpstr>
      <vt:lpstr>Heterogeneous GNN Layers</vt:lpstr>
      <vt:lpstr>Recap: Graph Manipulation</vt:lpstr>
      <vt:lpstr>Heterogeneous Graph Manipulation</vt:lpstr>
      <vt:lpstr>Recap: GNN Prediction Heads</vt:lpstr>
      <vt:lpstr>Heterogeneous Prediction Heads</vt:lpstr>
      <vt:lpstr>Stanford CS224W: Heterogeneous Graph Transformer</vt:lpstr>
      <vt:lpstr>Recap: Graph Attention Networks</vt:lpstr>
      <vt:lpstr>Basics: Attention in Transformer</vt:lpstr>
      <vt:lpstr>Heterogeneous Mutual Attention (1)</vt:lpstr>
      <vt:lpstr>From Transformers to GATs</vt:lpstr>
      <vt:lpstr>Heterogeneous Graph Transformer </vt:lpstr>
      <vt:lpstr>Heterogeneous Mutual Attention (2)</vt:lpstr>
      <vt:lpstr>Heterogeneous Mutual Attention</vt:lpstr>
      <vt:lpstr>Heterogeneous Mutual Attention (3)</vt:lpstr>
      <vt:lpstr>More Details on HGT</vt:lpstr>
      <vt:lpstr>HGT vs R-GCN: Performance</vt:lpstr>
      <vt:lpstr>Summary: Heterogeneous GNN</vt:lpstr>
      <vt:lpstr>Summary of the Lecture</vt:lpstr>
      <vt:lpstr>Feedback of the Lecture</vt:lpstr>
    </vt:vector>
  </TitlesOfParts>
  <Company>Carnegie Mellon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lastModifiedBy>Charilaos Kanatsoulis</cp:lastModifiedBy>
  <cp:revision>84</cp:revision>
  <cp:lastPrinted>2019-10-15T21:25:12Z</cp:lastPrinted>
  <dcterms:created xsi:type="dcterms:W3CDTF">2009-06-12T17:14:38Z</dcterms:created>
  <dcterms:modified xsi:type="dcterms:W3CDTF">2024-10-22T19:43:59Z</dcterms:modified>
</cp:coreProperties>
</file>