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4"/>
  </p:notesMasterIdLst>
  <p:handoutMasterIdLst>
    <p:handoutMasterId r:id="rId75"/>
  </p:handoutMasterIdLst>
  <p:sldIdLst>
    <p:sldId id="256" r:id="rId2"/>
    <p:sldId id="1911" r:id="rId3"/>
    <p:sldId id="1909" r:id="rId4"/>
    <p:sldId id="1891" r:id="rId5"/>
    <p:sldId id="1790" r:id="rId6"/>
    <p:sldId id="717" r:id="rId7"/>
    <p:sldId id="758" r:id="rId8"/>
    <p:sldId id="1870" r:id="rId9"/>
    <p:sldId id="762" r:id="rId10"/>
    <p:sldId id="1872" r:id="rId11"/>
    <p:sldId id="749" r:id="rId12"/>
    <p:sldId id="1816" r:id="rId13"/>
    <p:sldId id="1817" r:id="rId14"/>
    <p:sldId id="1880" r:id="rId15"/>
    <p:sldId id="1818" r:id="rId16"/>
    <p:sldId id="908" r:id="rId17"/>
    <p:sldId id="1819" r:id="rId18"/>
    <p:sldId id="1905" r:id="rId19"/>
    <p:sldId id="1899" r:id="rId20"/>
    <p:sldId id="1898" r:id="rId21"/>
    <p:sldId id="1820" r:id="rId22"/>
    <p:sldId id="1912" r:id="rId23"/>
    <p:sldId id="1456" r:id="rId24"/>
    <p:sldId id="1864" r:id="rId25"/>
    <p:sldId id="1821" r:id="rId26"/>
    <p:sldId id="1815" r:id="rId27"/>
    <p:sldId id="1823" r:id="rId28"/>
    <p:sldId id="1822" r:id="rId29"/>
    <p:sldId id="1838" r:id="rId30"/>
    <p:sldId id="1837" r:id="rId31"/>
    <p:sldId id="1901" r:id="rId32"/>
    <p:sldId id="1883" r:id="rId33"/>
    <p:sldId id="1827" r:id="rId34"/>
    <p:sldId id="1865" r:id="rId35"/>
    <p:sldId id="1839" r:id="rId36"/>
    <p:sldId id="1847" r:id="rId37"/>
    <p:sldId id="1828" r:id="rId38"/>
    <p:sldId id="1849" r:id="rId39"/>
    <p:sldId id="1886" r:id="rId40"/>
    <p:sldId id="1887" r:id="rId41"/>
    <p:sldId id="1888" r:id="rId42"/>
    <p:sldId id="1890" r:id="rId43"/>
    <p:sldId id="1902" r:id="rId44"/>
    <p:sldId id="1884" r:id="rId45"/>
    <p:sldId id="1826" r:id="rId46"/>
    <p:sldId id="1906" r:id="rId47"/>
    <p:sldId id="1866" r:id="rId48"/>
    <p:sldId id="1830" r:id="rId49"/>
    <p:sldId id="1840" r:id="rId50"/>
    <p:sldId id="1831" r:id="rId51"/>
    <p:sldId id="1851" r:id="rId52"/>
    <p:sldId id="1852" r:id="rId53"/>
    <p:sldId id="1903" r:id="rId54"/>
    <p:sldId id="1885" r:id="rId55"/>
    <p:sldId id="1832" r:id="rId56"/>
    <p:sldId id="1833" r:id="rId57"/>
    <p:sldId id="1910" r:id="rId58"/>
    <p:sldId id="1835" r:id="rId59"/>
    <p:sldId id="1836" r:id="rId60"/>
    <p:sldId id="1853" r:id="rId61"/>
    <p:sldId id="1854" r:id="rId62"/>
    <p:sldId id="1904" r:id="rId63"/>
    <p:sldId id="1871" r:id="rId64"/>
    <p:sldId id="1907" r:id="rId65"/>
    <p:sldId id="1841" r:id="rId66"/>
    <p:sldId id="1908" r:id="rId67"/>
    <p:sldId id="1897" r:id="rId68"/>
    <p:sldId id="1893" r:id="rId69"/>
    <p:sldId id="1894" r:id="rId70"/>
    <p:sldId id="1895" r:id="rId71"/>
    <p:sldId id="1896" r:id="rId72"/>
    <p:sldId id="1900" r:id="rId7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00FF"/>
    <a:srgbClr val="D00E89"/>
    <a:srgbClr val="E88651"/>
    <a:srgbClr val="FF0066"/>
    <a:srgbClr val="D60093"/>
    <a:srgbClr val="60B5CC"/>
    <a:srgbClr val="CC9A97"/>
    <a:srgbClr val="6BB76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7DCB94-4189-BB43-B549-57E84C394A14}" v="247" dt="2024-10-24T17:49:54.314"/>
    <p1510:client id="{141E7982-563B-5805-F76A-CEAF09E7EC29}" v="4" dt="2024-10-24T16:55:55.045"/>
    <p1510:client id="{9B9260B5-4A6E-4413-686B-2E5D57E3ECFA}" v="59" dt="2024-10-24T02:10:50.177"/>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76"/>
    <p:restoredTop sz="70857"/>
  </p:normalViewPr>
  <p:slideViewPr>
    <p:cSldViewPr snapToGrid="0">
      <p:cViewPr varScale="1">
        <p:scale>
          <a:sx n="107" d="100"/>
          <a:sy n="107" d="100"/>
        </p:scale>
        <p:origin x="1472" y="168"/>
      </p:cViewPr>
      <p:guideLst>
        <p:guide orient="horz" pos="2160"/>
        <p:guide pos="2880"/>
      </p:guideLst>
    </p:cSldViewPr>
  </p:slideViewPr>
  <p:notesTextViewPr>
    <p:cViewPr>
      <p:scale>
        <a:sx n="1" d="1"/>
        <a:sy n="1" d="1"/>
      </p:scale>
      <p:origin x="0" y="-1008"/>
    </p:cViewPr>
  </p:notesTextViewPr>
  <p:sorterViewPr>
    <p:cViewPr>
      <p:scale>
        <a:sx n="80" d="100"/>
        <a:sy n="80" d="100"/>
      </p:scale>
      <p:origin x="0" y="0"/>
    </p:cViewPr>
  </p:sorter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xin Huang" userId="S::kexinh@stanford.edu::914d3b32-ee16-4dee-97ee-abcbb59b35f7" providerId="AD" clId="Web-{141E7982-563B-5805-F76A-CEAF09E7EC29}"/>
    <pc:docChg chg="modSld">
      <pc:chgData name="Kexin Huang" userId="S::kexinh@stanford.edu::914d3b32-ee16-4dee-97ee-abcbb59b35f7" providerId="AD" clId="Web-{141E7982-563B-5805-F76A-CEAF09E7EC29}" dt="2024-10-24T16:55:55.045" v="3" actId="20577"/>
      <pc:docMkLst>
        <pc:docMk/>
      </pc:docMkLst>
      <pc:sldChg chg="modSp">
        <pc:chgData name="Kexin Huang" userId="S::kexinh@stanford.edu::914d3b32-ee16-4dee-97ee-abcbb59b35f7" providerId="AD" clId="Web-{141E7982-563B-5805-F76A-CEAF09E7EC29}" dt="2024-10-24T16:55:55.045" v="3" actId="20577"/>
        <pc:sldMkLst>
          <pc:docMk/>
          <pc:sldMk cId="4184610358" sldId="1909"/>
        </pc:sldMkLst>
        <pc:spChg chg="mod">
          <ac:chgData name="Kexin Huang" userId="S::kexinh@stanford.edu::914d3b32-ee16-4dee-97ee-abcbb59b35f7" providerId="AD" clId="Web-{141E7982-563B-5805-F76A-CEAF09E7EC29}" dt="2024-10-24T16:55:55.045" v="3" actId="20577"/>
          <ac:spMkLst>
            <pc:docMk/>
            <pc:sldMk cId="4184610358" sldId="1909"/>
            <ac:spMk id="3" creationId="{CE510082-F9AA-1150-0BA9-50AE448250B1}"/>
          </ac:spMkLst>
        </pc:spChg>
      </pc:sldChg>
    </pc:docChg>
  </pc:docChgLst>
  <pc:docChgLst>
    <pc:chgData name="Josh Singh" userId="S::jsingh5@stanford.edu::906e138b-41b6-4748-9ec6-d963ebc43888" providerId="AD" clId="Web-{9B9260B5-4A6E-4413-686B-2E5D57E3ECFA}"/>
    <pc:docChg chg="modSld">
      <pc:chgData name="Josh Singh" userId="S::jsingh5@stanford.edu::906e138b-41b6-4748-9ec6-d963ebc43888" providerId="AD" clId="Web-{9B9260B5-4A6E-4413-686B-2E5D57E3ECFA}" dt="2024-10-24T02:10:50.177" v="58" actId="20577"/>
      <pc:docMkLst>
        <pc:docMk/>
      </pc:docMkLst>
      <pc:sldChg chg="modSp">
        <pc:chgData name="Josh Singh" userId="S::jsingh5@stanford.edu::906e138b-41b6-4748-9ec6-d963ebc43888" providerId="AD" clId="Web-{9B9260B5-4A6E-4413-686B-2E5D57E3ECFA}" dt="2024-10-24T02:10:50.177" v="58" actId="20577"/>
        <pc:sldMkLst>
          <pc:docMk/>
          <pc:sldMk cId="4184610358" sldId="1909"/>
        </pc:sldMkLst>
        <pc:spChg chg="mod">
          <ac:chgData name="Josh Singh" userId="S::jsingh5@stanford.edu::906e138b-41b6-4748-9ec6-d963ebc43888" providerId="AD" clId="Web-{9B9260B5-4A6E-4413-686B-2E5D57E3ECFA}" dt="2024-10-24T02:10:50.177" v="58" actId="20577"/>
          <ac:spMkLst>
            <pc:docMk/>
            <pc:sldMk cId="4184610358" sldId="1909"/>
            <ac:spMk id="3" creationId="{CE510082-F9AA-1150-0BA9-50AE448250B1}"/>
          </ac:spMkLst>
        </pc:spChg>
      </pc:sldChg>
    </pc:docChg>
  </pc:docChgLst>
  <pc:docChgLst>
    <pc:chgData name="Charilaos I. Kanatsoulis" userId="030ec4ea-53c0-4988-b931-860f83415eb2" providerId="ADAL" clId="{117DCB94-4189-BB43-B549-57E84C394A14}"/>
    <pc:docChg chg="undo redo custSel modSld sldOrd">
      <pc:chgData name="Charilaos I. Kanatsoulis" userId="030ec4ea-53c0-4988-b931-860f83415eb2" providerId="ADAL" clId="{117DCB94-4189-BB43-B549-57E84C394A14}" dt="2024-10-24T20:40:42.802" v="11936" actId="113"/>
      <pc:docMkLst>
        <pc:docMk/>
      </pc:docMkLst>
      <pc:sldChg chg="modNotesTx">
        <pc:chgData name="Charilaos I. Kanatsoulis" userId="030ec4ea-53c0-4988-b931-860f83415eb2" providerId="ADAL" clId="{117DCB94-4189-BB43-B549-57E84C394A14}" dt="2024-10-24T19:49:21.411" v="11910" actId="113"/>
        <pc:sldMkLst>
          <pc:docMk/>
          <pc:sldMk cId="292767127" sldId="717"/>
        </pc:sldMkLst>
      </pc:sldChg>
      <pc:sldChg chg="mod modShow">
        <pc:chgData name="Charilaos I. Kanatsoulis" userId="030ec4ea-53c0-4988-b931-860f83415eb2" providerId="ADAL" clId="{117DCB94-4189-BB43-B549-57E84C394A14}" dt="2024-10-24T01:17:32.526" v="3029" actId="729"/>
        <pc:sldMkLst>
          <pc:docMk/>
          <pc:sldMk cId="3246588256" sldId="749"/>
        </pc:sldMkLst>
      </pc:sldChg>
      <pc:sldChg chg="modNotesTx">
        <pc:chgData name="Charilaos I. Kanatsoulis" userId="030ec4ea-53c0-4988-b931-860f83415eb2" providerId="ADAL" clId="{117DCB94-4189-BB43-B549-57E84C394A14}" dt="2024-10-24T19:53:33.015" v="11911" actId="113"/>
        <pc:sldMkLst>
          <pc:docMk/>
          <pc:sldMk cId="2725183285" sldId="758"/>
        </pc:sldMkLst>
      </pc:sldChg>
      <pc:sldChg chg="modNotesTx">
        <pc:chgData name="Charilaos I. Kanatsoulis" userId="030ec4ea-53c0-4988-b931-860f83415eb2" providerId="ADAL" clId="{117DCB94-4189-BB43-B549-57E84C394A14}" dt="2024-10-24T20:34:20.322" v="11934" actId="113"/>
        <pc:sldMkLst>
          <pc:docMk/>
          <pc:sldMk cId="268342245" sldId="762"/>
        </pc:sldMkLst>
      </pc:sldChg>
      <pc:sldChg chg="modNotesTx">
        <pc:chgData name="Charilaos I. Kanatsoulis" userId="030ec4ea-53c0-4988-b931-860f83415eb2" providerId="ADAL" clId="{117DCB94-4189-BB43-B549-57E84C394A14}" dt="2024-10-24T17:37:56.692" v="11562" actId="20577"/>
        <pc:sldMkLst>
          <pc:docMk/>
          <pc:sldMk cId="2596859022" sldId="908"/>
        </pc:sldMkLst>
      </pc:sldChg>
      <pc:sldChg chg="modNotes modNotesTx">
        <pc:chgData name="Charilaos I. Kanatsoulis" userId="030ec4ea-53c0-4988-b931-860f83415eb2" providerId="ADAL" clId="{117DCB94-4189-BB43-B549-57E84C394A14}" dt="2024-10-24T14:27:19.716" v="10670" actId="20577"/>
        <pc:sldMkLst>
          <pc:docMk/>
          <pc:sldMk cId="69350722" sldId="1456"/>
        </pc:sldMkLst>
      </pc:sldChg>
      <pc:sldChg chg="modNotesTx">
        <pc:chgData name="Charilaos I. Kanatsoulis" userId="030ec4ea-53c0-4988-b931-860f83415eb2" providerId="ADAL" clId="{117DCB94-4189-BB43-B549-57E84C394A14}" dt="2024-10-23T22:37:26.328" v="456" actId="20577"/>
        <pc:sldMkLst>
          <pc:docMk/>
          <pc:sldMk cId="3513096967" sldId="1790"/>
        </pc:sldMkLst>
      </pc:sldChg>
      <pc:sldChg chg="modNotes modNotesTx">
        <pc:chgData name="Charilaos I. Kanatsoulis" userId="030ec4ea-53c0-4988-b931-860f83415eb2" providerId="ADAL" clId="{117DCB94-4189-BB43-B549-57E84C394A14}" dt="2024-10-24T20:40:42.802" v="11936" actId="113"/>
        <pc:sldMkLst>
          <pc:docMk/>
          <pc:sldMk cId="3879976974" sldId="1816"/>
        </pc:sldMkLst>
      </pc:sldChg>
      <pc:sldChg chg="modNotesTx">
        <pc:chgData name="Charilaos I. Kanatsoulis" userId="030ec4ea-53c0-4988-b931-860f83415eb2" providerId="ADAL" clId="{117DCB94-4189-BB43-B549-57E84C394A14}" dt="2024-10-24T01:36:42.887" v="4294" actId="20577"/>
        <pc:sldMkLst>
          <pc:docMk/>
          <pc:sldMk cId="2705252028" sldId="1817"/>
        </pc:sldMkLst>
      </pc:sldChg>
      <pc:sldChg chg="modNotesTx">
        <pc:chgData name="Charilaos I. Kanatsoulis" userId="030ec4ea-53c0-4988-b931-860f83415eb2" providerId="ADAL" clId="{117DCB94-4189-BB43-B549-57E84C394A14}" dt="2024-10-24T13:37:17.014" v="10073" actId="113"/>
        <pc:sldMkLst>
          <pc:docMk/>
          <pc:sldMk cId="4106288749" sldId="1818"/>
        </pc:sldMkLst>
      </pc:sldChg>
      <pc:sldChg chg="modSp modNotesTx">
        <pc:chgData name="Charilaos I. Kanatsoulis" userId="030ec4ea-53c0-4988-b931-860f83415eb2" providerId="ADAL" clId="{117DCB94-4189-BB43-B549-57E84C394A14}" dt="2024-10-24T17:49:54.314" v="11567" actId="20577"/>
        <pc:sldMkLst>
          <pc:docMk/>
          <pc:sldMk cId="3703623675" sldId="1819"/>
        </pc:sldMkLst>
        <pc:spChg chg="mod">
          <ac:chgData name="Charilaos I. Kanatsoulis" userId="030ec4ea-53c0-4988-b931-860f83415eb2" providerId="ADAL" clId="{117DCB94-4189-BB43-B549-57E84C394A14}" dt="2024-10-24T17:49:54.314" v="11567" actId="20577"/>
          <ac:spMkLst>
            <pc:docMk/>
            <pc:sldMk cId="3703623675" sldId="1819"/>
            <ac:spMk id="3" creationId="{6227C97D-BDAD-4838-B025-3BBC3CD795D0}"/>
          </ac:spMkLst>
        </pc:spChg>
      </pc:sldChg>
      <pc:sldChg chg="modSp modNotesTx">
        <pc:chgData name="Charilaos I. Kanatsoulis" userId="030ec4ea-53c0-4988-b931-860f83415eb2" providerId="ADAL" clId="{117DCB94-4189-BB43-B549-57E84C394A14}" dt="2024-10-24T13:54:43.437" v="10347" actId="20577"/>
        <pc:sldMkLst>
          <pc:docMk/>
          <pc:sldMk cId="3663892325" sldId="1820"/>
        </pc:sldMkLst>
        <pc:spChg chg="mod">
          <ac:chgData name="Charilaos I. Kanatsoulis" userId="030ec4ea-53c0-4988-b931-860f83415eb2" providerId="ADAL" clId="{117DCB94-4189-BB43-B549-57E84C394A14}" dt="2024-10-24T13:54:43.437" v="10347" actId="20577"/>
          <ac:spMkLst>
            <pc:docMk/>
            <pc:sldMk cId="3663892325" sldId="1820"/>
            <ac:spMk id="3" creationId="{9DB9E70C-888C-4B84-B680-F3136BA03146}"/>
          </ac:spMkLst>
        </pc:spChg>
      </pc:sldChg>
      <pc:sldChg chg="modNotesTx">
        <pc:chgData name="Charilaos I. Kanatsoulis" userId="030ec4ea-53c0-4988-b931-860f83415eb2" providerId="ADAL" clId="{117DCB94-4189-BB43-B549-57E84C394A14}" dt="2024-10-24T15:03:01.537" v="10687" actId="113"/>
        <pc:sldMkLst>
          <pc:docMk/>
          <pc:sldMk cId="3195046646" sldId="1821"/>
        </pc:sldMkLst>
      </pc:sldChg>
      <pc:sldChg chg="modNotesTx">
        <pc:chgData name="Charilaos I. Kanatsoulis" userId="030ec4ea-53c0-4988-b931-860f83415eb2" providerId="ADAL" clId="{117DCB94-4189-BB43-B549-57E84C394A14}" dt="2024-10-24T03:39:44.380" v="8225" actId="20577"/>
        <pc:sldMkLst>
          <pc:docMk/>
          <pc:sldMk cId="1156495149" sldId="1822"/>
        </pc:sldMkLst>
      </pc:sldChg>
      <pc:sldChg chg="modNotesTx">
        <pc:chgData name="Charilaos I. Kanatsoulis" userId="030ec4ea-53c0-4988-b931-860f83415eb2" providerId="ADAL" clId="{117DCB94-4189-BB43-B549-57E84C394A14}" dt="2024-10-24T15:27:12.398" v="10709" actId="113"/>
        <pc:sldMkLst>
          <pc:docMk/>
          <pc:sldMk cId="39931850" sldId="1826"/>
        </pc:sldMkLst>
      </pc:sldChg>
      <pc:sldChg chg="modNotesTx">
        <pc:chgData name="Charilaos I. Kanatsoulis" userId="030ec4ea-53c0-4988-b931-860f83415eb2" providerId="ADAL" clId="{117DCB94-4189-BB43-B549-57E84C394A14}" dt="2024-10-24T15:15:46.085" v="10689" actId="113"/>
        <pc:sldMkLst>
          <pc:docMk/>
          <pc:sldMk cId="2076059900" sldId="1827"/>
        </pc:sldMkLst>
      </pc:sldChg>
      <pc:sldChg chg="modNotesTx">
        <pc:chgData name="Charilaos I. Kanatsoulis" userId="030ec4ea-53c0-4988-b931-860f83415eb2" providerId="ADAL" clId="{117DCB94-4189-BB43-B549-57E84C394A14}" dt="2024-10-24T03:58:38.092" v="8883" actId="20577"/>
        <pc:sldMkLst>
          <pc:docMk/>
          <pc:sldMk cId="469091674" sldId="1828"/>
        </pc:sldMkLst>
      </pc:sldChg>
      <pc:sldChg chg="modSp mod modNotesTx">
        <pc:chgData name="Charilaos I. Kanatsoulis" userId="030ec4ea-53c0-4988-b931-860f83415eb2" providerId="ADAL" clId="{117DCB94-4189-BB43-B549-57E84C394A14}" dt="2024-10-24T04:17:00.268" v="9517" actId="20577"/>
        <pc:sldMkLst>
          <pc:docMk/>
          <pc:sldMk cId="666827702" sldId="1830"/>
        </pc:sldMkLst>
        <pc:cxnChg chg="mod">
          <ac:chgData name="Charilaos I. Kanatsoulis" userId="030ec4ea-53c0-4988-b931-860f83415eb2" providerId="ADAL" clId="{117DCB94-4189-BB43-B549-57E84C394A14}" dt="2024-10-24T04:15:24.767" v="9478" actId="1076"/>
          <ac:cxnSpMkLst>
            <pc:docMk/>
            <pc:sldMk cId="666827702" sldId="1830"/>
            <ac:cxnSpMk id="38" creationId="{0F338378-4B38-47BF-A707-CA37A5CE2B83}"/>
          </ac:cxnSpMkLst>
        </pc:cxnChg>
      </pc:sldChg>
      <pc:sldChg chg="modNotesTx">
        <pc:chgData name="Charilaos I. Kanatsoulis" userId="030ec4ea-53c0-4988-b931-860f83415eb2" providerId="ADAL" clId="{117DCB94-4189-BB43-B549-57E84C394A14}" dt="2024-10-24T19:24:41.206" v="11903" actId="20577"/>
        <pc:sldMkLst>
          <pc:docMk/>
          <pc:sldMk cId="188546393" sldId="1831"/>
        </pc:sldMkLst>
      </pc:sldChg>
      <pc:sldChg chg="modNotesTx">
        <pc:chgData name="Charilaos I. Kanatsoulis" userId="030ec4ea-53c0-4988-b931-860f83415eb2" providerId="ADAL" clId="{117DCB94-4189-BB43-B549-57E84C394A14}" dt="2024-10-24T16:22:21.230" v="11368" actId="20577"/>
        <pc:sldMkLst>
          <pc:docMk/>
          <pc:sldMk cId="1207516528" sldId="1832"/>
        </pc:sldMkLst>
      </pc:sldChg>
      <pc:sldChg chg="modNotesTx">
        <pc:chgData name="Charilaos I. Kanatsoulis" userId="030ec4ea-53c0-4988-b931-860f83415eb2" providerId="ADAL" clId="{117DCB94-4189-BB43-B549-57E84C394A14}" dt="2024-10-24T16:29:19.297" v="11505" actId="20577"/>
        <pc:sldMkLst>
          <pc:docMk/>
          <pc:sldMk cId="3232648923" sldId="1835"/>
        </pc:sldMkLst>
      </pc:sldChg>
      <pc:sldChg chg="modNotesTx">
        <pc:chgData name="Charilaos I. Kanatsoulis" userId="030ec4ea-53c0-4988-b931-860f83415eb2" providerId="ADAL" clId="{117DCB94-4189-BB43-B549-57E84C394A14}" dt="2024-10-24T16:29:51.581" v="11521" actId="20577"/>
        <pc:sldMkLst>
          <pc:docMk/>
          <pc:sldMk cId="1123475837" sldId="1836"/>
        </pc:sldMkLst>
      </pc:sldChg>
      <pc:sldChg chg="modNotesTx">
        <pc:chgData name="Charilaos I. Kanatsoulis" userId="030ec4ea-53c0-4988-b931-860f83415eb2" providerId="ADAL" clId="{117DCB94-4189-BB43-B549-57E84C394A14}" dt="2024-10-24T03:40:48.442" v="8266" actId="20577"/>
        <pc:sldMkLst>
          <pc:docMk/>
          <pc:sldMk cId="1412421928" sldId="1838"/>
        </pc:sldMkLst>
      </pc:sldChg>
      <pc:sldChg chg="ord modNotesTx">
        <pc:chgData name="Charilaos I. Kanatsoulis" userId="030ec4ea-53c0-4988-b931-860f83415eb2" providerId="ADAL" clId="{117DCB94-4189-BB43-B549-57E84C394A14}" dt="2024-10-24T15:18:41.470" v="10708" actId="20577"/>
        <pc:sldMkLst>
          <pc:docMk/>
          <pc:sldMk cId="2390186618" sldId="1839"/>
        </pc:sldMkLst>
      </pc:sldChg>
      <pc:sldChg chg="modNotesTx">
        <pc:chgData name="Charilaos I. Kanatsoulis" userId="030ec4ea-53c0-4988-b931-860f83415eb2" providerId="ADAL" clId="{117DCB94-4189-BB43-B549-57E84C394A14}" dt="2024-10-24T15:31:48.337" v="10710" actId="113"/>
        <pc:sldMkLst>
          <pc:docMk/>
          <pc:sldMk cId="98032068" sldId="1840"/>
        </pc:sldMkLst>
      </pc:sldChg>
      <pc:sldChg chg="modNotesTx">
        <pc:chgData name="Charilaos I. Kanatsoulis" userId="030ec4ea-53c0-4988-b931-860f83415eb2" providerId="ADAL" clId="{117DCB94-4189-BB43-B549-57E84C394A14}" dt="2024-10-24T03:57:21.814" v="8829" actId="20577"/>
        <pc:sldMkLst>
          <pc:docMk/>
          <pc:sldMk cId="3595600704" sldId="1847"/>
        </pc:sldMkLst>
      </pc:sldChg>
      <pc:sldChg chg="modNotesTx">
        <pc:chgData name="Charilaos I. Kanatsoulis" userId="030ec4ea-53c0-4988-b931-860f83415eb2" providerId="ADAL" clId="{117DCB94-4189-BB43-B549-57E84C394A14}" dt="2024-10-24T03:58:51.166" v="8888" actId="20577"/>
        <pc:sldMkLst>
          <pc:docMk/>
          <pc:sldMk cId="4065684034" sldId="1849"/>
        </pc:sldMkLst>
      </pc:sldChg>
      <pc:sldChg chg="modNotesTx">
        <pc:chgData name="Charilaos I. Kanatsoulis" userId="030ec4ea-53c0-4988-b931-860f83415eb2" providerId="ADAL" clId="{117DCB94-4189-BB43-B549-57E84C394A14}" dt="2024-10-24T15:38:47.002" v="10842" actId="113"/>
        <pc:sldMkLst>
          <pc:docMk/>
          <pc:sldMk cId="141535911" sldId="1851"/>
        </pc:sldMkLst>
      </pc:sldChg>
      <pc:sldChg chg="modNotesTx">
        <pc:chgData name="Charilaos I. Kanatsoulis" userId="030ec4ea-53c0-4988-b931-860f83415eb2" providerId="ADAL" clId="{117DCB94-4189-BB43-B549-57E84C394A14}" dt="2024-10-24T04:35:36.162" v="10013" actId="20577"/>
        <pc:sldMkLst>
          <pc:docMk/>
          <pc:sldMk cId="4139401576" sldId="1852"/>
        </pc:sldMkLst>
      </pc:sldChg>
      <pc:sldChg chg="modNotesTx">
        <pc:chgData name="Charilaos I. Kanatsoulis" userId="030ec4ea-53c0-4988-b931-860f83415eb2" providerId="ADAL" clId="{117DCB94-4189-BB43-B549-57E84C394A14}" dt="2024-10-24T16:55:13.318" v="11546" actId="20577"/>
        <pc:sldMkLst>
          <pc:docMk/>
          <pc:sldMk cId="3372654242" sldId="1853"/>
        </pc:sldMkLst>
      </pc:sldChg>
      <pc:sldChg chg="modNotesTx">
        <pc:chgData name="Charilaos I. Kanatsoulis" userId="030ec4ea-53c0-4988-b931-860f83415eb2" providerId="ADAL" clId="{117DCB94-4189-BB43-B549-57E84C394A14}" dt="2024-10-24T19:18:12.927" v="11894" actId="20577"/>
        <pc:sldMkLst>
          <pc:docMk/>
          <pc:sldMk cId="911198041" sldId="1864"/>
        </pc:sldMkLst>
      </pc:sldChg>
      <pc:sldChg chg="ord modNotesTx">
        <pc:chgData name="Charilaos I. Kanatsoulis" userId="030ec4ea-53c0-4988-b931-860f83415eb2" providerId="ADAL" clId="{117DCB94-4189-BB43-B549-57E84C394A14}" dt="2024-10-24T15:17:11.342" v="10692" actId="113"/>
        <pc:sldMkLst>
          <pc:docMk/>
          <pc:sldMk cId="564439232" sldId="1865"/>
        </pc:sldMkLst>
      </pc:sldChg>
      <pc:sldChg chg="addSp modSp mod modNotesTx">
        <pc:chgData name="Charilaos I. Kanatsoulis" userId="030ec4ea-53c0-4988-b931-860f83415eb2" providerId="ADAL" clId="{117DCB94-4189-BB43-B549-57E84C394A14}" dt="2024-10-24T04:13:31.698" v="9476" actId="1076"/>
        <pc:sldMkLst>
          <pc:docMk/>
          <pc:sldMk cId="2464426140" sldId="1866"/>
        </pc:sldMkLst>
        <pc:spChg chg="add mod">
          <ac:chgData name="Charilaos I. Kanatsoulis" userId="030ec4ea-53c0-4988-b931-860f83415eb2" providerId="ADAL" clId="{117DCB94-4189-BB43-B549-57E84C394A14}" dt="2024-10-24T04:12:49.917" v="9461" actId="1076"/>
          <ac:spMkLst>
            <pc:docMk/>
            <pc:sldMk cId="2464426140" sldId="1866"/>
            <ac:spMk id="7" creationId="{9FC6453A-2F2C-A240-C729-DFCBE0D4E729}"/>
          </ac:spMkLst>
        </pc:spChg>
        <pc:spChg chg="add mod">
          <ac:chgData name="Charilaos I. Kanatsoulis" userId="030ec4ea-53c0-4988-b931-860f83415eb2" providerId="ADAL" clId="{117DCB94-4189-BB43-B549-57E84C394A14}" dt="2024-10-24T04:13:31.698" v="9476" actId="1076"/>
          <ac:spMkLst>
            <pc:docMk/>
            <pc:sldMk cId="2464426140" sldId="1866"/>
            <ac:spMk id="9" creationId="{4D2E3F73-7ACB-DCBC-65F9-EDCBA4C069CE}"/>
          </ac:spMkLst>
        </pc:spChg>
      </pc:sldChg>
      <pc:sldChg chg="modNotesTx">
        <pc:chgData name="Charilaos I. Kanatsoulis" userId="030ec4ea-53c0-4988-b931-860f83415eb2" providerId="ADAL" clId="{117DCB94-4189-BB43-B549-57E84C394A14}" dt="2024-10-24T20:15:01.408" v="11914" actId="113"/>
        <pc:sldMkLst>
          <pc:docMk/>
          <pc:sldMk cId="3478164320" sldId="1870"/>
        </pc:sldMkLst>
      </pc:sldChg>
      <pc:sldChg chg="modNotesTx">
        <pc:chgData name="Charilaos I. Kanatsoulis" userId="030ec4ea-53c0-4988-b931-860f83415eb2" providerId="ADAL" clId="{117DCB94-4189-BB43-B549-57E84C394A14}" dt="2024-10-24T20:37:38.463" v="11935" actId="113"/>
        <pc:sldMkLst>
          <pc:docMk/>
          <pc:sldMk cId="564912375" sldId="1872"/>
        </pc:sldMkLst>
      </pc:sldChg>
      <pc:sldChg chg="modNotesTx">
        <pc:chgData name="Charilaos I. Kanatsoulis" userId="030ec4ea-53c0-4988-b931-860f83415eb2" providerId="ADAL" clId="{117DCB94-4189-BB43-B549-57E84C394A14}" dt="2024-10-24T16:13:07.065" v="11139" actId="20577"/>
        <pc:sldMkLst>
          <pc:docMk/>
          <pc:sldMk cId="1931656938" sldId="1885"/>
        </pc:sldMkLst>
      </pc:sldChg>
      <pc:sldChg chg="modNotesTx">
        <pc:chgData name="Charilaos I. Kanatsoulis" userId="030ec4ea-53c0-4988-b931-860f83415eb2" providerId="ADAL" clId="{117DCB94-4189-BB43-B549-57E84C394A14}" dt="2024-10-23T22:33:44.749" v="72" actId="20577"/>
        <pc:sldMkLst>
          <pc:docMk/>
          <pc:sldMk cId="1114814126" sldId="1891"/>
        </pc:sldMkLst>
      </pc:sldChg>
      <pc:sldChg chg="modSp modNotesTx">
        <pc:chgData name="Charilaos I. Kanatsoulis" userId="030ec4ea-53c0-4988-b931-860f83415eb2" providerId="ADAL" clId="{117DCB94-4189-BB43-B549-57E84C394A14}" dt="2024-10-24T19:16:30.127" v="11888" actId="20577"/>
        <pc:sldMkLst>
          <pc:docMk/>
          <pc:sldMk cId="2713909275" sldId="1899"/>
        </pc:sldMkLst>
        <pc:graphicFrameChg chg="mod">
          <ac:chgData name="Charilaos I. Kanatsoulis" userId="030ec4ea-53c0-4988-b931-860f83415eb2" providerId="ADAL" clId="{117DCB94-4189-BB43-B549-57E84C394A14}" dt="2024-10-24T03:54:05.861" v="8789" actId="20577"/>
          <ac:graphicFrameMkLst>
            <pc:docMk/>
            <pc:sldMk cId="2713909275" sldId="1899"/>
            <ac:graphicFrameMk id="12" creationId="{0CAD13E0-7F9F-AD40-9C89-C0FCAAEAB854}"/>
          </ac:graphicFrameMkLst>
        </pc:graphicFrameChg>
      </pc:sldChg>
      <pc:sldChg chg="modNotesTx">
        <pc:chgData name="Charilaos I. Kanatsoulis" userId="030ec4ea-53c0-4988-b931-860f83415eb2" providerId="ADAL" clId="{117DCB94-4189-BB43-B549-57E84C394A14}" dt="2024-10-24T03:44:50.935" v="8394" actId="20577"/>
        <pc:sldMkLst>
          <pc:docMk/>
          <pc:sldMk cId="3008310589" sldId="1901"/>
        </pc:sldMkLst>
      </pc:sldChg>
      <pc:sldChg chg="modSp modNotesTx">
        <pc:chgData name="Charilaos I. Kanatsoulis" userId="030ec4ea-53c0-4988-b931-860f83415eb2" providerId="ADAL" clId="{117DCB94-4189-BB43-B549-57E84C394A14}" dt="2024-10-24T04:00:31.323" v="8999" actId="20577"/>
        <pc:sldMkLst>
          <pc:docMk/>
          <pc:sldMk cId="1765939025" sldId="1902"/>
        </pc:sldMkLst>
        <pc:graphicFrameChg chg="mod">
          <ac:chgData name="Charilaos I. Kanatsoulis" userId="030ec4ea-53c0-4988-b931-860f83415eb2" providerId="ADAL" clId="{117DCB94-4189-BB43-B549-57E84C394A14}" dt="2024-10-24T03:53:19.822" v="8773" actId="20577"/>
          <ac:graphicFrameMkLst>
            <pc:docMk/>
            <pc:sldMk cId="1765939025" sldId="1902"/>
            <ac:graphicFrameMk id="12" creationId="{0CAD13E0-7F9F-AD40-9C89-C0FCAAEAB854}"/>
          </ac:graphicFrameMkLst>
        </pc:graphicFrameChg>
      </pc:sldChg>
      <pc:sldChg chg="modSp modNotesTx">
        <pc:chgData name="Charilaos I. Kanatsoulis" userId="030ec4ea-53c0-4988-b931-860f83415eb2" providerId="ADAL" clId="{117DCB94-4189-BB43-B549-57E84C394A14}" dt="2024-10-24T19:28:25.610" v="11906" actId="20577"/>
        <pc:sldMkLst>
          <pc:docMk/>
          <pc:sldMk cId="2600308737" sldId="1903"/>
        </pc:sldMkLst>
        <pc:graphicFrameChg chg="mod">
          <ac:chgData name="Charilaos I. Kanatsoulis" userId="030ec4ea-53c0-4988-b931-860f83415eb2" providerId="ADAL" clId="{117DCB94-4189-BB43-B549-57E84C394A14}" dt="2024-10-24T03:53:36.912" v="8781" actId="20577"/>
          <ac:graphicFrameMkLst>
            <pc:docMk/>
            <pc:sldMk cId="2600308737" sldId="1903"/>
            <ac:graphicFrameMk id="12" creationId="{0CAD13E0-7F9F-AD40-9C89-C0FCAAEAB854}"/>
          </ac:graphicFrameMkLst>
        </pc:graphicFrameChg>
      </pc:sldChg>
      <pc:sldChg chg="delSp mod modShow">
        <pc:chgData name="Charilaos I. Kanatsoulis" userId="030ec4ea-53c0-4988-b931-860f83415eb2" providerId="ADAL" clId="{117DCB94-4189-BB43-B549-57E84C394A14}" dt="2024-10-24T17:05:02.179" v="11551" actId="478"/>
        <pc:sldMkLst>
          <pc:docMk/>
          <pc:sldMk cId="1244812651" sldId="1904"/>
        </pc:sldMkLst>
        <pc:spChg chg="del">
          <ac:chgData name="Charilaos I. Kanatsoulis" userId="030ec4ea-53c0-4988-b931-860f83415eb2" providerId="ADAL" clId="{117DCB94-4189-BB43-B549-57E84C394A14}" dt="2024-10-24T17:05:02.179" v="11551" actId="478"/>
          <ac:spMkLst>
            <pc:docMk/>
            <pc:sldMk cId="1244812651" sldId="1904"/>
            <ac:spMk id="9" creationId="{1518DB96-C2BE-1FC0-8EB0-4801CDA6D1A4}"/>
          </ac:spMkLst>
        </pc:spChg>
      </pc:sldChg>
      <pc:sldChg chg="modNotesTx">
        <pc:chgData name="Charilaos I. Kanatsoulis" userId="030ec4ea-53c0-4988-b931-860f83415eb2" providerId="ADAL" clId="{117DCB94-4189-BB43-B549-57E84C394A14}" dt="2024-10-24T13:44:44.662" v="10088" actId="20577"/>
        <pc:sldMkLst>
          <pc:docMk/>
          <pc:sldMk cId="416952949" sldId="1905"/>
        </pc:sldMkLst>
      </pc:sldChg>
      <pc:sldChg chg="modNotesTx">
        <pc:chgData name="Charilaos I. Kanatsoulis" userId="030ec4ea-53c0-4988-b931-860f83415eb2" providerId="ADAL" clId="{117DCB94-4189-BB43-B549-57E84C394A14}" dt="2024-10-24T04:06:51.766" v="9327" actId="313"/>
        <pc:sldMkLst>
          <pc:docMk/>
          <pc:sldMk cId="3766642843" sldId="1906"/>
        </pc:sldMkLst>
      </pc:sldChg>
      <pc:sldChg chg="delSp modSp mod modShow">
        <pc:chgData name="Charilaos I. Kanatsoulis" userId="030ec4ea-53c0-4988-b931-860f83415eb2" providerId="ADAL" clId="{117DCB94-4189-BB43-B549-57E84C394A14}" dt="2024-10-24T17:05:51.016" v="11553" actId="113"/>
        <pc:sldMkLst>
          <pc:docMk/>
          <pc:sldMk cId="438347410" sldId="1907"/>
        </pc:sldMkLst>
        <pc:spChg chg="del">
          <ac:chgData name="Charilaos I. Kanatsoulis" userId="030ec4ea-53c0-4988-b931-860f83415eb2" providerId="ADAL" clId="{117DCB94-4189-BB43-B549-57E84C394A14}" dt="2024-10-24T17:04:42.124" v="11548" actId="478"/>
          <ac:spMkLst>
            <pc:docMk/>
            <pc:sldMk cId="438347410" sldId="1907"/>
            <ac:spMk id="3" creationId="{8D42C2EA-1E14-1C88-6B8E-250D394809DC}"/>
          </ac:spMkLst>
        </pc:spChg>
        <pc:spChg chg="del">
          <ac:chgData name="Charilaos I. Kanatsoulis" userId="030ec4ea-53c0-4988-b931-860f83415eb2" providerId="ADAL" clId="{117DCB94-4189-BB43-B549-57E84C394A14}" dt="2024-10-24T17:04:45.913" v="11549" actId="478"/>
          <ac:spMkLst>
            <pc:docMk/>
            <pc:sldMk cId="438347410" sldId="1907"/>
            <ac:spMk id="8" creationId="{AE669B68-8E73-6985-9D75-D37503E18859}"/>
          </ac:spMkLst>
        </pc:spChg>
        <pc:graphicFrameChg chg="modGraphic">
          <ac:chgData name="Charilaos I. Kanatsoulis" userId="030ec4ea-53c0-4988-b931-860f83415eb2" providerId="ADAL" clId="{117DCB94-4189-BB43-B549-57E84C394A14}" dt="2024-10-24T17:05:51.016" v="11553" actId="113"/>
          <ac:graphicFrameMkLst>
            <pc:docMk/>
            <pc:sldMk cId="438347410" sldId="1907"/>
            <ac:graphicFrameMk id="7" creationId="{30A29F10-4332-F668-DB3E-55B4A3FC3BBD}"/>
          </ac:graphicFrameMkLst>
        </pc:graphicFrameChg>
      </pc:sldChg>
      <pc:sldChg chg="addSp modSp mod">
        <pc:chgData name="Charilaos I. Kanatsoulis" userId="030ec4ea-53c0-4988-b931-860f83415eb2" providerId="ADAL" clId="{117DCB94-4189-BB43-B549-57E84C394A14}" dt="2024-10-23T14:06:52.105" v="11" actId="167"/>
        <pc:sldMkLst>
          <pc:docMk/>
          <pc:sldMk cId="4184610358" sldId="1909"/>
        </pc:sldMkLst>
        <pc:spChg chg="add mod">
          <ac:chgData name="Charilaos I. Kanatsoulis" userId="030ec4ea-53c0-4988-b931-860f83415eb2" providerId="ADAL" clId="{117DCB94-4189-BB43-B549-57E84C394A14}" dt="2024-10-23T14:06:52.105" v="11" actId="167"/>
          <ac:spMkLst>
            <pc:docMk/>
            <pc:sldMk cId="4184610358" sldId="1909"/>
            <ac:spMk id="7" creationId="{00CD92F2-B6BA-A353-6D79-BDBE6ED73A27}"/>
          </ac:spMkLst>
        </pc:spChg>
      </pc:sldChg>
      <pc:sldChg chg="modSp mod modShow">
        <pc:chgData name="Charilaos I. Kanatsoulis" userId="030ec4ea-53c0-4988-b931-860f83415eb2" providerId="ADAL" clId="{117DCB94-4189-BB43-B549-57E84C394A14}" dt="2024-10-23T14:40:12.282" v="12" actId="729"/>
        <pc:sldMkLst>
          <pc:docMk/>
          <pc:sldMk cId="3254508239" sldId="1911"/>
        </pc:sldMkLst>
        <pc:spChg chg="mod">
          <ac:chgData name="Charilaos I. Kanatsoulis" userId="030ec4ea-53c0-4988-b931-860f83415eb2" providerId="ADAL" clId="{117DCB94-4189-BB43-B549-57E84C394A14}" dt="2024-10-23T14:05:59.443" v="8" actId="20577"/>
          <ac:spMkLst>
            <pc:docMk/>
            <pc:sldMk cId="3254508239" sldId="1911"/>
            <ac:spMk id="10" creationId="{6430DB3C-5E9C-6A6B-12A9-93CB60ACF5FC}"/>
          </ac:spMkLst>
        </pc:spChg>
        <pc:picChg chg="mod">
          <ac:chgData name="Charilaos I. Kanatsoulis" userId="030ec4ea-53c0-4988-b931-860f83415eb2" providerId="ADAL" clId="{117DCB94-4189-BB43-B549-57E84C394A14}" dt="2024-10-23T13:56:04.632" v="5" actId="1076"/>
          <ac:picMkLst>
            <pc:docMk/>
            <pc:sldMk cId="3254508239" sldId="1911"/>
            <ac:picMk id="14" creationId="{B86A4B6D-F057-9A0F-2082-9AA7E8B9D2A8}"/>
          </ac:picMkLst>
        </pc:picChg>
      </pc:sldChg>
      <pc:sldChg chg="modNotesTx">
        <pc:chgData name="Charilaos I. Kanatsoulis" userId="030ec4ea-53c0-4988-b931-860f83415eb2" providerId="ADAL" clId="{117DCB94-4189-BB43-B549-57E84C394A14}" dt="2024-10-24T18:52:45.176" v="11739" actId="113"/>
        <pc:sldMkLst>
          <pc:docMk/>
          <pc:sldMk cId="3574917643" sldId="19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10/23/24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10/23/24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91698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types of nodes and multiple type of relationships</a:t>
            </a:r>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91425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Generalization</a:t>
            </a:r>
            <a:r>
              <a:rPr lang="en-US" dirty="0"/>
              <a:t> of message-passing GNN that allow us to learn with </a:t>
            </a:r>
            <a:r>
              <a:rPr lang="en-US" b="1" dirty="0"/>
              <a:t>multiple relation types </a:t>
            </a:r>
          </a:p>
          <a:p>
            <a:r>
              <a:rPr lang="en-US" b="0" dirty="0"/>
              <a:t>And this generalization use …</a:t>
            </a:r>
          </a:p>
          <a:p>
            <a:endParaRPr lang="en-US" b="0" dirty="0"/>
          </a:p>
          <a:p>
            <a:r>
              <a:rPr lang="en-US" b="0" dirty="0"/>
              <a:t>The idea is that different message functions and potentially different aggregation functions also depend on the relations type of each entity</a:t>
            </a:r>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2020507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idea is that you can codify the knowledge at a given domain through a graph</a:t>
            </a:r>
            <a:r>
              <a:rPr lang="en-US" dirty="0"/>
              <a:t>, the knowledge graph</a:t>
            </a:r>
          </a:p>
          <a:p>
            <a:endParaRPr lang="en-US" dirty="0"/>
          </a:p>
          <a:p>
            <a:r>
              <a:rPr lang="en-US" dirty="0"/>
              <a:t>Basically …</a:t>
            </a:r>
          </a:p>
          <a:p>
            <a:endParaRPr lang="en-US" dirty="0"/>
          </a:p>
          <a:p>
            <a:r>
              <a:rPr lang="en-US" dirty="0"/>
              <a:t>The way </a:t>
            </a:r>
            <a:r>
              <a:rPr lang="en-US" b="1" dirty="0"/>
              <a:t>we thing about a KG is that rather than encoding the type of entities as </a:t>
            </a:r>
            <a:r>
              <a:rPr lang="en-US" b="1" dirty="0" err="1"/>
              <a:t>attributes,you</a:t>
            </a:r>
            <a:r>
              <a:rPr lang="en-US" b="1" dirty="0"/>
              <a:t> can think these attributes as links to other attributes</a:t>
            </a:r>
          </a:p>
          <a:p>
            <a:endParaRPr lang="en-US" b="1" dirty="0"/>
          </a:p>
          <a:p>
            <a:r>
              <a:rPr lang="en-US" dirty="0"/>
              <a:t>You have the knowledge that C was born in Athens and instead of using Athens as attribute you have a link of type was born between </a:t>
            </a:r>
            <a:r>
              <a:rPr lang="en-US" dirty="0" err="1"/>
              <a:t>charilaos</a:t>
            </a:r>
            <a:r>
              <a:rPr lang="en-US" dirty="0"/>
              <a:t> and </a:t>
            </a:r>
            <a:r>
              <a:rPr lang="en-US" dirty="0" err="1"/>
              <a:t>athens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4219998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examples of these graphs</a:t>
            </a:r>
          </a:p>
          <a:p>
            <a:endParaRPr lang="en-US" dirty="0"/>
          </a:p>
          <a:p>
            <a:r>
              <a:rPr lang="en-US" dirty="0"/>
              <a:t>I want to understand the </a:t>
            </a:r>
            <a:r>
              <a:rPr lang="en-US" b="1" dirty="0"/>
              <a:t>structure of science and what a scientist is doing</a:t>
            </a:r>
          </a:p>
          <a:p>
            <a:endParaRPr lang="en-US" dirty="0"/>
          </a:p>
          <a:p>
            <a:r>
              <a:rPr lang="en-US" dirty="0"/>
              <a:t>Graph with node types and different relation types between them. So here I have a schema of this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46720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home.cse.ust.hk</a:t>
            </a:r>
            <a:r>
              <a:rPr lang="en-US" dirty="0"/>
              <a:t>/~</a:t>
            </a:r>
            <a:r>
              <a:rPr lang="en-US" dirty="0" err="1"/>
              <a:t>yqsong</a:t>
            </a:r>
            <a:r>
              <a:rPr lang="en-US" dirty="0"/>
              <a:t>/papers/2017-HIN-Metagraph.pdf</a:t>
            </a:r>
          </a:p>
          <a:p>
            <a:endParaRPr lang="en-US" dirty="0"/>
          </a:p>
          <a:p>
            <a:r>
              <a:rPr lang="en-US" b="1" dirty="0"/>
              <a:t>Another example where graphs are heavily used is in biology and medicine</a:t>
            </a:r>
          </a:p>
          <a:p>
            <a:endParaRPr lang="en-US" dirty="0"/>
          </a:p>
          <a:p>
            <a:r>
              <a:rPr lang="en-US" b="1" dirty="0"/>
              <a:t>Biology and medicine is doing, is trying to find relationships between different biomedical entities</a:t>
            </a:r>
          </a:p>
          <a:p>
            <a:endParaRPr lang="en-US" dirty="0"/>
          </a:p>
          <a:p>
            <a:r>
              <a:rPr lang="en-US" dirty="0"/>
              <a:t>Here are some proteins that do not work well in your body because you have that disease</a:t>
            </a:r>
          </a:p>
          <a:p>
            <a:endParaRPr lang="en-US" dirty="0"/>
          </a:p>
          <a:p>
            <a:r>
              <a:rPr lang="en-US" b="1" dirty="0"/>
              <a:t>This proteins are part of some biological processes called pathways</a:t>
            </a:r>
          </a:p>
          <a:p>
            <a:endParaRPr lang="en-US" dirty="0"/>
          </a:p>
          <a:p>
            <a:r>
              <a:rPr lang="en-US" dirty="0"/>
              <a:t>If you take this drug you will have these adverse side effects, </a:t>
            </a:r>
          </a:p>
          <a:p>
            <a:endParaRPr lang="en-US" dirty="0"/>
          </a:p>
          <a:p>
            <a:r>
              <a:rPr lang="en-US" dirty="0"/>
              <a:t>So overall I codify knowledge from biology and medicine</a:t>
            </a:r>
          </a:p>
          <a:p>
            <a:endParaRPr lang="en-US" dirty="0"/>
          </a:p>
          <a:p>
            <a:r>
              <a:rPr lang="en-US" dirty="0"/>
              <a:t>The links might take months or years to figure out that these proteins interact with each other</a:t>
            </a:r>
          </a:p>
          <a:p>
            <a:endParaRPr lang="en-US" dirty="0"/>
          </a:p>
          <a:p>
            <a:r>
              <a:rPr lang="en-US" dirty="0"/>
              <a:t>Tons of medical analysis to end up with a particular link, e.g., this drug has this side effect.</a:t>
            </a:r>
          </a:p>
          <a:p>
            <a:endParaRPr lang="en-US" dirty="0"/>
          </a:p>
          <a:p>
            <a:r>
              <a:rPr lang="en-US" dirty="0"/>
              <a:t>A way to codify knowledge</a:t>
            </a:r>
          </a:p>
        </p:txBody>
      </p:sp>
      <p:sp>
        <p:nvSpPr>
          <p:cNvPr id="4" name="Slide Number Placeholder 3"/>
          <p:cNvSpPr>
            <a:spLocks noGrp="1"/>
          </p:cNvSpPr>
          <p:nvPr>
            <p:ph type="sldNum" sz="quarter" idx="10"/>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126351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Commercially available </a:t>
            </a:r>
            <a:r>
              <a:rPr lang="en-US" dirty="0"/>
              <a:t>KGs,</a:t>
            </a:r>
          </a:p>
          <a:p>
            <a:endParaRPr lang="en-US" dirty="0"/>
          </a:p>
          <a:p>
            <a:r>
              <a:rPr lang="en-US" dirty="0"/>
              <a:t>Google has each own KG from which it is serving search results</a:t>
            </a:r>
          </a:p>
          <a:p>
            <a:endParaRPr lang="en-US" dirty="0"/>
          </a:p>
          <a:p>
            <a:r>
              <a:rPr lang="en-US" dirty="0"/>
              <a:t>Amazon is thinking about their product graph as a </a:t>
            </a:r>
            <a:r>
              <a:rPr lang="en-US" b="1" dirty="0"/>
              <a:t>source of knowledge </a:t>
            </a:r>
            <a:r>
              <a:rPr lang="en-US" dirty="0"/>
              <a:t>about products and properties and how they are related</a:t>
            </a:r>
          </a:p>
          <a:p>
            <a:endParaRPr lang="en-US" dirty="0"/>
          </a:p>
          <a:p>
            <a:r>
              <a:rPr lang="en-US" dirty="0"/>
              <a:t>Facebook is thinking about its entire ecosystem as a KG, friendship network, but also all other profile information is codified</a:t>
            </a:r>
          </a:p>
          <a:p>
            <a:endParaRPr lang="en-US" dirty="0"/>
          </a:p>
          <a:p>
            <a:r>
              <a:rPr lang="en-US" dirty="0"/>
              <a:t>IBM Watson that won the jeopardy challenge “</a:t>
            </a:r>
            <a:r>
              <a:rPr lang="en-US" b="0" i="0" dirty="0">
                <a:solidFill>
                  <a:srgbClr val="474747"/>
                </a:solidFill>
                <a:effectLst/>
                <a:latin typeface="Google Sans"/>
              </a:rPr>
              <a:t>presented trivia clues phrased as answers, to which they must respond in the form of a question that correctly identifies whatever the clue is describing.</a:t>
            </a:r>
            <a:r>
              <a:rPr lang="en-US" dirty="0"/>
              <a:t>”</a:t>
            </a:r>
          </a:p>
          <a:p>
            <a:endParaRPr lang="en-US" dirty="0"/>
          </a:p>
          <a:p>
            <a:r>
              <a:rPr lang="en-US" dirty="0"/>
              <a:t>Microsoft has its own KG called Satori</a:t>
            </a:r>
          </a:p>
          <a:p>
            <a:endParaRPr lang="en-US" dirty="0"/>
          </a:p>
          <a:p>
            <a:r>
              <a:rPr lang="en-US" dirty="0"/>
              <a:t>There is others as well</a:t>
            </a:r>
          </a:p>
          <a:p>
            <a:endParaRPr lang="en-US" dirty="0"/>
          </a:p>
          <a:p>
            <a:r>
              <a:rPr lang="en-US" b="1" dirty="0"/>
              <a:t>Integral part of every information system</a:t>
            </a:r>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3248701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you some more context if you go to a search engine today search …</a:t>
            </a:r>
          </a:p>
          <a:p>
            <a:endParaRPr lang="en-US" dirty="0"/>
          </a:p>
          <a:p>
            <a:r>
              <a:rPr lang="en-US" dirty="0"/>
              <a:t>That is </a:t>
            </a:r>
            <a:r>
              <a:rPr lang="en-US" b="1" dirty="0"/>
              <a:t>a query in the KG </a:t>
            </a:r>
            <a:r>
              <a:rPr lang="en-US" dirty="0"/>
              <a:t>and they spread it out into a graph, and every movie is a node, every director is a node and there are relationships between those</a:t>
            </a:r>
          </a:p>
          <a:p>
            <a:endParaRPr lang="en-US" dirty="0"/>
          </a:p>
          <a:p>
            <a:r>
              <a:rPr lang="en-US" dirty="0"/>
              <a:t>So you can go to a KG and say here are the movies</a:t>
            </a:r>
          </a:p>
          <a:p>
            <a:endParaRPr lang="en-US" dirty="0"/>
          </a:p>
          <a:p>
            <a:r>
              <a:rPr lang="en-US" dirty="0"/>
              <a:t>(factual knowledge)</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1625141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4060827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Freebase but then was acquired by google</a:t>
            </a:r>
          </a:p>
          <a:p>
            <a:endParaRPr lang="en-US" dirty="0"/>
          </a:p>
          <a:p>
            <a:r>
              <a:rPr lang="en-US" dirty="0" err="1"/>
              <a:t>Wikidata</a:t>
            </a:r>
            <a:r>
              <a:rPr lang="en-US" dirty="0"/>
              <a:t> is graph representation of all the knowledge in Wikipedia</a:t>
            </a:r>
          </a:p>
          <a:p>
            <a:endParaRPr lang="en-US" dirty="0"/>
          </a:p>
          <a:p>
            <a:r>
              <a:rPr lang="en-US" dirty="0" err="1"/>
              <a:t>Dbpedia</a:t>
            </a:r>
            <a:endParaRPr lang="en-US" dirty="0"/>
          </a:p>
          <a:p>
            <a:endParaRPr lang="en-US" dirty="0"/>
          </a:p>
          <a:p>
            <a:r>
              <a:rPr lang="en-US" dirty="0"/>
              <a:t>Crawled the web and extracted knowledge from the web in a structured form</a:t>
            </a:r>
          </a:p>
          <a:p>
            <a:endParaRPr lang="en-US" dirty="0"/>
          </a:p>
          <a:p>
            <a:r>
              <a:rPr lang="en-US" dirty="0"/>
              <a:t>Notoriously incomplete</a:t>
            </a:r>
          </a:p>
          <a:p>
            <a:endParaRPr lang="en-US" dirty="0"/>
          </a:p>
          <a:p>
            <a:r>
              <a:rPr lang="en-US" b="1" dirty="0"/>
              <a:t>KG are great, KG is </a:t>
            </a:r>
            <a:r>
              <a:rPr lang="en-US" b="1" dirty="0" err="1"/>
              <a:t>explicitely</a:t>
            </a:r>
            <a:r>
              <a:rPr lang="en-US" b="1" dirty="0"/>
              <a:t> captured, you can edit it, you can improve it you know it is there</a:t>
            </a:r>
          </a:p>
          <a:p>
            <a:endParaRPr lang="en-US" b="1" dirty="0"/>
          </a:p>
          <a:p>
            <a:r>
              <a:rPr lang="en-US" b="1" dirty="0"/>
              <a:t>This Is on one say and then you say I have language models on the other side they also capture knowledge</a:t>
            </a:r>
          </a:p>
          <a:p>
            <a:endParaRPr lang="en-US" b="1" dirty="0"/>
          </a:p>
          <a:p>
            <a:r>
              <a:rPr lang="en-US" b="1" dirty="0"/>
              <a:t>What is very hard to say is whether a language model is able to capture something, will it hallucinate, will it be able to recall</a:t>
            </a:r>
          </a:p>
          <a:p>
            <a:endParaRPr lang="en-US" b="1" dirty="0"/>
          </a:p>
          <a:p>
            <a:r>
              <a:rPr lang="en-US" b="1" dirty="0"/>
              <a:t>A combination of these two works really well, one the one hand you have private knowledge which you curate, you know how to engineer, you update it and so on</a:t>
            </a:r>
          </a:p>
          <a:p>
            <a:endParaRPr lang="en-US" b="1" dirty="0"/>
          </a:p>
          <a:p>
            <a:r>
              <a:rPr lang="en-US" b="1" dirty="0"/>
              <a:t>Language model that can retrieve from the knowledge graph</a:t>
            </a:r>
          </a:p>
          <a:p>
            <a:endParaRPr lang="en-US" b="1" dirty="0"/>
          </a:p>
          <a:p>
            <a:r>
              <a:rPr lang="en-US" b="1" dirty="0"/>
              <a:t>There is space for both to exist and they are very complementary technologies</a:t>
            </a:r>
          </a:p>
          <a:p>
            <a:endParaRPr lang="en-US" dirty="0"/>
          </a:p>
          <a:p>
            <a:r>
              <a:rPr lang="en-US" dirty="0"/>
              <a:t>Identify missing relationships in KG</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971810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you an example</a:t>
            </a:r>
          </a:p>
          <a:p>
            <a:endParaRPr lang="en-US" dirty="0"/>
          </a:p>
          <a:p>
            <a:r>
              <a:rPr lang="en-US" dirty="0"/>
              <a:t>Born in, is a brother of</a:t>
            </a:r>
          </a:p>
          <a:p>
            <a:endParaRPr lang="en-US" dirty="0"/>
          </a:p>
          <a:p>
            <a:r>
              <a:rPr lang="en-US" dirty="0"/>
              <a:t>80% of the humans have no nationality. Could you predict or infer person’s nationality based on the patterns of connection they have in the knowledge graph</a:t>
            </a:r>
          </a:p>
          <a:p>
            <a:endParaRPr lang="en-US" dirty="0"/>
          </a:p>
          <a:p>
            <a:r>
              <a:rPr lang="en-US" dirty="0"/>
              <a:t>And the standard benchmark dataset</a:t>
            </a:r>
          </a:p>
          <a:p>
            <a:endParaRPr lang="en-US" dirty="0"/>
          </a:p>
          <a:p>
            <a:r>
              <a:rPr lang="en-US" dirty="0"/>
              <a:t>Small KGs </a:t>
            </a:r>
          </a:p>
          <a:p>
            <a:endParaRPr lang="en-US" dirty="0"/>
          </a:p>
          <a:p>
            <a:r>
              <a:rPr lang="en-US" dirty="0"/>
              <a:t>Relation types instance of those relations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355364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3394646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Figure out relationships </a:t>
            </a:r>
            <a:r>
              <a:rPr lang="en-US" dirty="0"/>
              <a:t>that are not </a:t>
            </a:r>
            <a:r>
              <a:rPr lang="en-US" b="1" dirty="0"/>
              <a:t>explicitly stated in the KG</a:t>
            </a:r>
          </a:p>
          <a:p>
            <a:endParaRPr lang="en-US" dirty="0"/>
          </a:p>
          <a:p>
            <a:r>
              <a:rPr lang="en-US" dirty="0"/>
              <a:t>Slightly different than link prediction</a:t>
            </a:r>
          </a:p>
          <a:p>
            <a:endParaRPr lang="en-US" dirty="0"/>
          </a:p>
          <a:p>
            <a:r>
              <a:rPr lang="en-US" dirty="0"/>
              <a:t>KG about literature, books authors and genres </a:t>
            </a:r>
            <a:r>
              <a:rPr lang="en-US" b="1" dirty="0"/>
              <a:t>The link of a particular genre or author is missing</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JK </a:t>
            </a:r>
            <a:r>
              <a:rPr lang="en-US" dirty="0" err="1"/>
              <a:t>rowling</a:t>
            </a:r>
            <a:r>
              <a:rPr lang="en-US" dirty="0"/>
              <a:t> genre I want to predict science </a:t>
            </a:r>
            <a:r>
              <a:rPr lang="en-US" dirty="0" err="1"/>
              <a:t>finction</a:t>
            </a:r>
            <a:endParaRPr lang="en-US" dirty="0"/>
          </a:p>
          <a:p>
            <a:endParaRPr lang="en-US" dirty="0"/>
          </a:p>
          <a:p>
            <a:r>
              <a:rPr lang="en-US" b="1" dirty="0"/>
              <a:t>Pattern of connection to predict this missing genre</a:t>
            </a:r>
          </a:p>
          <a:p>
            <a:endParaRPr lang="en-US" dirty="0"/>
          </a:p>
          <a:p>
            <a:r>
              <a:rPr lang="en-US" b="1" dirty="0"/>
              <a:t>How is that different from link prediction, I am giving a head the relation and I want to find the tail</a:t>
            </a:r>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3910306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we going to do that</a:t>
            </a:r>
          </a:p>
          <a:p>
            <a:endParaRPr lang="en-US" dirty="0"/>
          </a:p>
          <a:p>
            <a:r>
              <a:rPr lang="en-US" dirty="0"/>
              <a:t>We are going </a:t>
            </a:r>
            <a:r>
              <a:rPr lang="en-US" b="1" dirty="0"/>
              <a:t>to learn a shallow embedding for every </a:t>
            </a:r>
            <a:r>
              <a:rPr lang="en-US" dirty="0"/>
              <a:t>node, for every entity and we are also going to learn an embedding for every relation</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3557621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think of a KG as a set of triples Maria studies CS224w node for maria node for CS224W and there is a relation of type teaches</a:t>
            </a:r>
          </a:p>
          <a:p>
            <a:endParaRPr lang="en-US" dirty="0"/>
          </a:p>
          <a:p>
            <a:r>
              <a:rPr lang="en-US" dirty="0"/>
              <a:t>We are going to </a:t>
            </a:r>
            <a:r>
              <a:rPr lang="en-US" b="1" dirty="0"/>
              <a:t>compose</a:t>
            </a:r>
            <a:r>
              <a:rPr lang="en-US" dirty="0"/>
              <a:t> the </a:t>
            </a:r>
            <a:r>
              <a:rPr lang="en-US" dirty="0" err="1"/>
              <a:t>entity+relation</a:t>
            </a:r>
            <a:endParaRPr lang="en-US" dirty="0"/>
          </a:p>
          <a:p>
            <a:endParaRPr lang="en-US" dirty="0"/>
          </a:p>
          <a:p>
            <a:r>
              <a:rPr lang="en-US" dirty="0"/>
              <a:t>Embedding of </a:t>
            </a:r>
            <a:r>
              <a:rPr lang="en-US" b="1" dirty="0"/>
              <a:t>entity, embedding of relation </a:t>
            </a:r>
            <a:r>
              <a:rPr lang="en-US" dirty="0"/>
              <a:t>and we will guess the tail</a:t>
            </a:r>
          </a:p>
          <a:p>
            <a:endParaRPr lang="en-US" dirty="0"/>
          </a:p>
          <a:p>
            <a:r>
              <a:rPr lang="en-US" dirty="0"/>
              <a:t>No GNNs today, but shallow embeddings</a:t>
            </a:r>
          </a:p>
          <a:p>
            <a:endParaRPr lang="en-US" dirty="0"/>
          </a:p>
          <a:p>
            <a:endParaRPr lang="en-US" dirty="0"/>
          </a:p>
          <a:p>
            <a:r>
              <a:rPr lang="en-US" dirty="0"/>
              <a:t>How do I score the proximity to the tail</a:t>
            </a:r>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3641364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show you </a:t>
            </a:r>
            <a:r>
              <a:rPr lang="en-US" b="1" dirty="0"/>
              <a:t>Timeline of this field</a:t>
            </a:r>
          </a:p>
          <a:p>
            <a:endParaRPr lang="en-US" dirty="0"/>
          </a:p>
          <a:p>
            <a:r>
              <a:rPr lang="en-US" dirty="0"/>
              <a:t>Started 10-15 years ago and show you how it developed over time. We will talk about some milestone in this KG modeling </a:t>
            </a:r>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2513595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They are going to differ in terms of their scoring function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Scoring function gives the probability of link between </a:t>
            </a:r>
            <a:r>
              <a:rPr lang="en-US" b="1" dirty="0" err="1"/>
              <a:t>h,r,t</a:t>
            </a:r>
            <a:r>
              <a:rPr lang="en-US" dirty="0"/>
              <a:t>, </a:t>
            </a:r>
            <a:r>
              <a:rPr lang="en-US" b="1" dirty="0"/>
              <a:t>measures the proximity between the head relation pair and tail</a:t>
            </a:r>
          </a:p>
          <a:p>
            <a:endParaRPr lang="en-US" dirty="0"/>
          </a:p>
          <a:p>
            <a:r>
              <a:rPr lang="en-US" b="1" dirty="0"/>
              <a:t>Different models different score functions can model relations with different  properties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738797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2013 </a:t>
            </a:r>
            <a:r>
              <a:rPr lang="en-US" dirty="0" err="1"/>
              <a:t>neurips</a:t>
            </a:r>
            <a:r>
              <a:rPr lang="en-US" dirty="0"/>
              <a:t> paper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4276192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interesting because it has a very </a:t>
            </a:r>
            <a:r>
              <a:rPr lang="en-US" b="1" dirty="0"/>
              <a:t>compelling geometric intuition</a:t>
            </a:r>
          </a:p>
          <a:p>
            <a:endParaRPr lang="en-US" dirty="0"/>
          </a:p>
          <a:p>
            <a:r>
              <a:rPr lang="en-US" dirty="0"/>
              <a:t>Suppose we have a kg with 4 entities and 2 relations and the 2d representation of their embedding</a:t>
            </a:r>
          </a:p>
          <a:p>
            <a:r>
              <a:rPr lang="en-US" dirty="0"/>
              <a:t> </a:t>
            </a:r>
          </a:p>
          <a:p>
            <a:r>
              <a:rPr lang="en-US" dirty="0"/>
              <a:t>The </a:t>
            </a:r>
            <a:r>
              <a:rPr lang="en-US" b="1" dirty="0"/>
              <a:t>semantic meaning </a:t>
            </a:r>
            <a:r>
              <a:rPr lang="en-US" dirty="0"/>
              <a:t>of each embedding is translated to a </a:t>
            </a:r>
            <a:r>
              <a:rPr lang="en-US" b="1" dirty="0"/>
              <a:t>nice geometric interpretation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3907376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Scary you with the big slide</a:t>
            </a:r>
          </a:p>
          <a:p>
            <a:r>
              <a:rPr lang="en-US" dirty="0"/>
              <a:t>Initialize randomly according to this commonly used heuristic</a:t>
            </a:r>
          </a:p>
          <a:p>
            <a:endParaRPr lang="en-US" dirty="0"/>
          </a:p>
          <a:p>
            <a:r>
              <a:rPr lang="en-US" dirty="0"/>
              <a:t>Then the training part starts. You normalize the embeddings of all entities, then you sample some triplets to be your training batch</a:t>
            </a:r>
          </a:p>
          <a:p>
            <a:endParaRPr lang="en-US" dirty="0"/>
          </a:p>
          <a:p>
            <a:r>
              <a:rPr lang="en-US" dirty="0"/>
              <a:t>Then you are doing something </a:t>
            </a:r>
            <a:r>
              <a:rPr lang="en-US" b="1" dirty="0"/>
              <a:t>extremely useful</a:t>
            </a:r>
            <a:r>
              <a:rPr lang="en-US" dirty="0"/>
              <a:t>. </a:t>
            </a:r>
            <a:r>
              <a:rPr lang="en-US" b="1" dirty="0"/>
              <a:t>You not only sample positive triplets but also negative or corrupted triplets. We talked about that yesterday.</a:t>
            </a:r>
          </a:p>
          <a:p>
            <a:endParaRPr lang="en-US" b="1" dirty="0"/>
          </a:p>
          <a:p>
            <a:r>
              <a:rPr lang="en-US" b="1" dirty="0"/>
              <a:t>Mona liza </a:t>
            </a:r>
            <a:r>
              <a:rPr lang="en-US" dirty="0"/>
              <a:t>So we sample some edges that don’t exist in a way that makes sense. For example we don’t want to sample a triplet mona liza is not in the sea</a:t>
            </a:r>
          </a:p>
          <a:p>
            <a:endParaRPr lang="en-US" dirty="0"/>
          </a:p>
          <a:p>
            <a:r>
              <a:rPr lang="en-US" dirty="0"/>
              <a:t>And here I am saying in a way that makes sense but they is very advanced literature to explain what makes sense mean or effective ways to do negative sampling</a:t>
            </a:r>
          </a:p>
          <a:p>
            <a:endParaRPr lang="en-US" dirty="0"/>
          </a:p>
          <a:p>
            <a:r>
              <a:rPr lang="en-US" dirty="0"/>
              <a:t>So here we maximize the distance between positive and negative triplets or in other words put a high score on valid triplets and low score on corrupted ones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299152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Different score function correspond to different expressivity and they can model relations with different properties</a:t>
            </a:r>
          </a:p>
          <a:p>
            <a:endParaRPr lang="en-US" b="1" dirty="0"/>
          </a:p>
          <a:p>
            <a:r>
              <a:rPr lang="en-US" b="1" dirty="0"/>
              <a:t>!!!!</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4104933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are going to talk about five  </a:t>
            </a:r>
          </a:p>
          <a:p>
            <a:endParaRPr lang="en-US" dirty="0"/>
          </a:p>
          <a:p>
            <a:r>
              <a:rPr lang="en-US" dirty="0"/>
              <a:t>Hypernym is the relation of two words where the tail has a broader meaning than the head I go from poodle to dog, dog is a hypernym of poodle</a:t>
            </a:r>
          </a:p>
          <a:p>
            <a:endParaRPr lang="en-US" dirty="0"/>
          </a:p>
          <a:p>
            <a:r>
              <a:rPr lang="en-US" b="1" dirty="0"/>
              <a:t>Symmetric relation pattern show the ability to model undirected graphs whereas antisymmetric models directed graphs</a:t>
            </a:r>
          </a:p>
          <a:p>
            <a:endParaRPr lang="en-US" dirty="0"/>
          </a:p>
          <a:p>
            <a:r>
              <a:rPr lang="en-US" dirty="0"/>
              <a:t>Inverse relation I already talked about that.  Relation of one type implies an inverse relation at a different direction</a:t>
            </a:r>
          </a:p>
          <a:p>
            <a:endParaRPr lang="en-US" dirty="0"/>
          </a:p>
          <a:p>
            <a:r>
              <a:rPr lang="en-US" dirty="0"/>
              <a:t>Transitive or compositional relations</a:t>
            </a:r>
          </a:p>
          <a:p>
            <a:endParaRPr lang="en-US" dirty="0"/>
          </a:p>
          <a:p>
            <a:r>
              <a:rPr lang="en-US" dirty="0"/>
              <a:t>John mechanic</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475416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194327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Multihop</a:t>
            </a:r>
            <a:r>
              <a:rPr lang="en-US" dirty="0"/>
              <a:t> composite or transitive relationships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726108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Reapply the vector and go back to head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740360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690821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has this nice interpretation of learning to move towards a given direction and the direction is given by the relation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2355382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Box</a:t>
            </a:r>
          </a:p>
          <a:p>
            <a:endParaRPr lang="en-US" dirty="0"/>
          </a:p>
          <a:p>
            <a:r>
              <a:rPr lang="en-US" dirty="0"/>
              <a:t>Here </a:t>
            </a:r>
            <a:r>
              <a:rPr lang="en-US" b="1" dirty="0"/>
              <a:t>we learn </a:t>
            </a:r>
            <a:r>
              <a:rPr lang="en-US" dirty="0"/>
              <a:t>embeddings of entities embeddings of relations and </a:t>
            </a:r>
            <a:r>
              <a:rPr lang="en-US" b="1" dirty="0"/>
              <a:t>a linear mapping from relations to entities</a:t>
            </a:r>
          </a:p>
          <a:p>
            <a:endParaRPr lang="en-US" b="1" dirty="0"/>
          </a:p>
          <a:p>
            <a:r>
              <a:rPr lang="en-US" dirty="0" err="1"/>
              <a:t>transR</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407505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every relation </a:t>
            </a:r>
            <a:r>
              <a:rPr lang="en-US" dirty="0"/>
              <a:t>I am going to learn a </a:t>
            </a:r>
            <a:r>
              <a:rPr lang="en-US" b="1" dirty="0"/>
              <a:t>relation embedding and a relation matrix </a:t>
            </a:r>
            <a:r>
              <a:rPr lang="en-US" dirty="0"/>
              <a:t>and then I will use </a:t>
            </a:r>
            <a:r>
              <a:rPr lang="en-US" b="1" dirty="0"/>
              <a:t>the matrix to project heads and tails into the relation space and I will do </a:t>
            </a:r>
            <a:r>
              <a:rPr lang="en-US" b="1" dirty="0" err="1"/>
              <a:t>transE</a:t>
            </a:r>
            <a:r>
              <a:rPr lang="en-US" b="1" dirty="0"/>
              <a:t> in the relation space</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3534092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y coordinate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8420424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 R is </a:t>
            </a:r>
            <a:r>
              <a:rPr lang="en-US" dirty="0" err="1"/>
              <a:t>transE</a:t>
            </a:r>
            <a:r>
              <a:rPr lang="en-US" dirty="0"/>
              <a:t> in the relation space </a:t>
            </a:r>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1555095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So we have fixed deficiencies of </a:t>
            </a:r>
            <a:r>
              <a:rPr lang="en-US" dirty="0" err="1"/>
              <a:t>TransE</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39785282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tansE</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3467550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got more expressive power. What is the cost of expressive power? I have to learn a matrix for each relation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1157517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a:t>
            </a:r>
          </a:p>
          <a:p>
            <a:endParaRPr lang="en-US" dirty="0"/>
          </a:p>
          <a:p>
            <a:r>
              <a:rPr lang="en-US" dirty="0"/>
              <a:t>Can we use a different scoring function</a:t>
            </a:r>
          </a:p>
          <a:p>
            <a:endParaRPr lang="en-US" dirty="0"/>
          </a:p>
          <a:p>
            <a:r>
              <a:rPr lang="en-US" dirty="0"/>
              <a:t>To </a:t>
            </a:r>
            <a:r>
              <a:rPr lang="en-US" b="1" dirty="0"/>
              <a:t>many degrees of freedom </a:t>
            </a:r>
            <a:r>
              <a:rPr lang="en-US" dirty="0"/>
              <a:t>it won’t work that well</a:t>
            </a:r>
          </a:p>
        </p:txBody>
      </p:sp>
      <p:sp>
        <p:nvSpPr>
          <p:cNvPr id="4" name="Slide Number Placeholder 3"/>
          <p:cNvSpPr>
            <a:spLocks noGrp="1"/>
          </p:cNvSpPr>
          <p:nvPr>
            <p:ph type="sldNum" sz="quarter" idx="5"/>
          </p:nvPr>
        </p:nvSpPr>
        <p:spPr/>
        <p:txBody>
          <a:bodyPr/>
          <a:lstStyle/>
          <a:p>
            <a:fld id="{EE707532-839C-41A2-9E71-D5288AEAE66A}" type="slidenum">
              <a:rPr lang="en-US" smtClean="0"/>
              <a:pPr/>
              <a:t>45</a:t>
            </a:fld>
            <a:endParaRPr lang="en-US"/>
          </a:p>
        </p:txBody>
      </p:sp>
    </p:spTree>
    <p:extLst>
      <p:ext uri="{BB962C8B-B14F-4D97-AF65-F5344CB8AC3E}">
        <p14:creationId xmlns:p14="http://schemas.microsoft.com/office/powerpoint/2010/main" val="29915882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Distmul</a:t>
            </a:r>
            <a:r>
              <a:rPr lang="en-US" dirty="0"/>
              <a:t> maps entities and relations into a k dimensional space</a:t>
            </a:r>
          </a:p>
          <a:p>
            <a:endParaRPr lang="en-US" dirty="0"/>
          </a:p>
          <a:p>
            <a:r>
              <a:rPr lang="en-US" dirty="0"/>
              <a:t>Score function: we multiply coordinate wise h r ant and them sum over all coordinates </a:t>
            </a:r>
          </a:p>
          <a:p>
            <a:endParaRPr lang="en-US" dirty="0"/>
          </a:p>
          <a:p>
            <a:r>
              <a:rPr lang="en-US" dirty="0"/>
              <a:t>First you do Hadamard product and then you sum it up</a:t>
            </a:r>
          </a:p>
        </p:txBody>
      </p:sp>
      <p:sp>
        <p:nvSpPr>
          <p:cNvPr id="4" name="Slide Number Placeholder 3"/>
          <p:cNvSpPr>
            <a:spLocks noGrp="1"/>
          </p:cNvSpPr>
          <p:nvPr>
            <p:ph type="sldNum" sz="quarter" idx="5"/>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43015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Intuition</a:t>
            </a:r>
          </a:p>
          <a:p>
            <a:endParaRPr lang="en-US" dirty="0"/>
          </a:p>
          <a:p>
            <a:r>
              <a:rPr lang="en-US" dirty="0"/>
              <a:t>The </a:t>
            </a:r>
            <a:r>
              <a:rPr lang="en-US" dirty="0" err="1"/>
              <a:t>ebeding</a:t>
            </a:r>
            <a:r>
              <a:rPr lang="en-US" dirty="0"/>
              <a:t> for head and relation is this </a:t>
            </a:r>
            <a:r>
              <a:rPr lang="en-US" dirty="0" err="1"/>
              <a:t>coordinatewise</a:t>
            </a:r>
            <a:r>
              <a:rPr lang="en-US" dirty="0"/>
              <a:t> product</a:t>
            </a:r>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2227934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larger angle smaller cosine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21319356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Multiplication is commutative. I get the same value, h and t are of relation r t and h are of relation r</a:t>
            </a:r>
          </a:p>
          <a:p>
            <a:endParaRPr lang="en-US" dirty="0"/>
          </a:p>
          <a:p>
            <a:r>
              <a:rPr lang="en-US" dirty="0"/>
              <a:t>The order of head and tail in the dot product does not mater when we are dealing with real numbers</a:t>
            </a:r>
          </a:p>
          <a:p>
            <a:endParaRPr lang="en-US" dirty="0"/>
          </a:p>
          <a:p>
            <a:r>
              <a:rPr lang="en-US" b="1" dirty="0"/>
              <a:t>1-to-N for free</a:t>
            </a:r>
          </a:p>
          <a:p>
            <a:r>
              <a:rPr lang="en-US" b="1" dirty="0"/>
              <a:t>Symmetry for free</a:t>
            </a:r>
          </a:p>
        </p:txBody>
      </p:sp>
      <p:sp>
        <p:nvSpPr>
          <p:cNvPr id="4" name="Slide Number Placeholder 3"/>
          <p:cNvSpPr>
            <a:spLocks noGrp="1"/>
          </p:cNvSpPr>
          <p:nvPr>
            <p:ph type="sldNum" sz="quarter" idx="5"/>
          </p:nvPr>
        </p:nvSpPr>
        <p:spPr/>
        <p:txBody>
          <a:bodyPr/>
          <a:lstStyle/>
          <a:p>
            <a:fld id="{EE707532-839C-41A2-9E71-D5288AEAE66A}" type="slidenum">
              <a:rPr lang="en-US" smtClean="0"/>
              <a:pPr/>
              <a:t>49</a:t>
            </a:fld>
            <a:endParaRPr lang="en-US"/>
          </a:p>
        </p:txBody>
      </p:sp>
    </p:spTree>
    <p:extLst>
      <p:ext uri="{BB962C8B-B14F-4D97-AF65-F5344CB8AC3E}">
        <p14:creationId xmlns:p14="http://schemas.microsoft.com/office/powerpoint/2010/main" val="23299681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Cannot differentiate between head and tail</a:t>
            </a:r>
          </a:p>
          <a:p>
            <a:endParaRPr lang="en-US" b="1" dirty="0"/>
          </a:p>
          <a:p>
            <a:r>
              <a:rPr lang="en-US" b="1" dirty="0">
                <a:solidFill>
                  <a:srgbClr val="008000"/>
                </a:solidFill>
                <a:latin typeface="Arial" panose="020B0604020202020204" pitchFamily="34" charset="0"/>
                <a:cs typeface="Arial" panose="020B0604020202020204" pitchFamily="34" charset="0"/>
              </a:rPr>
              <a:t>all relations are modelled as symmetric regardless</a:t>
            </a:r>
          </a:p>
          <a:p>
            <a:endParaRPr lang="en-US" b="1" dirty="0">
              <a:solidFill>
                <a:srgbClr val="008000"/>
              </a:solidFill>
              <a:latin typeface="Arial" panose="020B0604020202020204" pitchFamily="34" charset="0"/>
              <a:cs typeface="Arial" panose="020B0604020202020204" pitchFamily="34" charset="0"/>
            </a:endParaRPr>
          </a:p>
          <a:p>
            <a:r>
              <a:rPr lang="en-US" b="1" dirty="0">
                <a:solidFill>
                  <a:srgbClr val="008000"/>
                </a:solidFill>
                <a:latin typeface="Arial" panose="020B0604020202020204" pitchFamily="34" charset="0"/>
                <a:cs typeface="Arial" panose="020B0604020202020204" pitchFamily="34" charset="0"/>
              </a:rPr>
              <a:t>!!!!!</a:t>
            </a:r>
            <a:endParaRPr lang="en-US" b="1"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19287665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Even if we model the inverse relation semantically this does not make any sense</a:t>
            </a:r>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1455336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Kathrin is my mother John is her husband</a:t>
            </a:r>
          </a:p>
          <a:p>
            <a:r>
              <a:rPr lang="en-US" dirty="0"/>
              <a:t>John is my father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13970947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Discrete mathematics and map it down to the continuous  space. See how these work and when they break</a:t>
            </a:r>
          </a:p>
          <a:p>
            <a:endParaRPr lang="en-US" dirty="0"/>
          </a:p>
          <a:p>
            <a:r>
              <a:rPr lang="en-US" dirty="0"/>
              <a:t>So we have a </a:t>
            </a:r>
            <a:r>
              <a:rPr lang="en-US" b="1" dirty="0"/>
              <a:t>space to map the embeddings </a:t>
            </a:r>
            <a:r>
              <a:rPr lang="en-US" dirty="0"/>
              <a:t>a score that implies a </a:t>
            </a:r>
            <a:r>
              <a:rPr lang="en-US" b="1" dirty="0"/>
              <a:t>geometric relation between the embeddings, </a:t>
            </a:r>
            <a:r>
              <a:rPr lang="en-US" b="0" dirty="0"/>
              <a:t>whether you can express </a:t>
            </a:r>
            <a:r>
              <a:rPr lang="en-US" b="1" dirty="0"/>
              <a:t>certain relation patterns</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27247763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complex method we are going to embed in the complex space</a:t>
            </a:r>
          </a:p>
          <a:p>
            <a:endParaRPr lang="en-US" dirty="0"/>
          </a:p>
          <a:p>
            <a:r>
              <a:rPr lang="en-US" dirty="0"/>
              <a:t>In the meta level all these method use mathematical relations to map down to the embedding space</a:t>
            </a:r>
          </a:p>
          <a:p>
            <a:endParaRPr lang="en-US" dirty="0"/>
          </a:p>
          <a:p>
            <a:r>
              <a:rPr lang="en-US" dirty="0"/>
              <a:t>Discrete mathematics and map it down to the embedding space. See how these work and when they break</a:t>
            </a:r>
          </a:p>
        </p:txBody>
      </p:sp>
      <p:sp>
        <p:nvSpPr>
          <p:cNvPr id="4" name="Slide Number Placeholder 3"/>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225570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of </a:t>
            </a:r>
            <a:r>
              <a:rPr lang="en-US" dirty="0" err="1"/>
              <a:t>distmul</a:t>
            </a:r>
            <a:r>
              <a:rPr lang="en-US" dirty="0"/>
              <a:t> embeds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31174191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entity has two embeddings, an embedding when it is a head and an embedding when it is a tail</a:t>
            </a:r>
          </a:p>
          <a:p>
            <a:endParaRPr lang="en-US" dirty="0"/>
          </a:p>
          <a:p>
            <a:r>
              <a:rPr lang="en-US" dirty="0"/>
              <a:t>One is the conjugate of the other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32376626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as </a:t>
            </a:r>
            <a:r>
              <a:rPr lang="en-US" dirty="0" err="1"/>
              <a:t>distmul</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59</a:t>
            </a:fld>
            <a:endParaRPr lang="en-US"/>
          </a:p>
        </p:txBody>
      </p:sp>
    </p:spTree>
    <p:extLst>
      <p:ext uri="{BB962C8B-B14F-4D97-AF65-F5344CB8AC3E}">
        <p14:creationId xmlns:p14="http://schemas.microsoft.com/office/powerpoint/2010/main" val="10860790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Orthogonal to each other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541926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10/23/24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10/23/24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10/23/24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10/23/24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10/23/24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10/23/24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10/23/24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10/23/24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10/23/24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10/23/24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10/23/24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10/23/24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nap.stanford.edu/graphlearning-workshop-202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medium.com/deeppavlov/building-a-knowledge-graph-based-dialogue-system-at-the-2nd-convai-summer-school-ec2d0aa060e5"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hal.archives-ouvertes.fr/file/index/docid/920777/filename/bordes13nips.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20.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aaai.org/ocs/index.php/AAAI/AAAI15/paper/viewFile/9571/9523/"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35.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3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77.png"/><Relationship Id="rId5" Type="http://schemas.openxmlformats.org/officeDocument/2006/relationships/image" Target="../media/image102.png"/><Relationship Id="rId10" Type="http://schemas.openxmlformats.org/officeDocument/2006/relationships/image" Target="../media/image106.png"/><Relationship Id="rId4" Type="http://schemas.openxmlformats.org/officeDocument/2006/relationships/image" Target="../media/image101.png"/><Relationship Id="rId9" Type="http://schemas.openxmlformats.org/officeDocument/2006/relationships/image" Target="../media/image105.png"/></Relationships>
</file>

<file path=ppt/slides/_rels/slide3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8.png"/><Relationship Id="rId7" Type="http://schemas.openxmlformats.org/officeDocument/2006/relationships/image" Target="../media/image11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109.png"/><Relationship Id="rId10" Type="http://schemas.openxmlformats.org/officeDocument/2006/relationships/image" Target="../media/image113.png"/><Relationship Id="rId4" Type="http://schemas.openxmlformats.org/officeDocument/2006/relationships/image" Target="../media/image101.png"/><Relationship Id="rId9" Type="http://schemas.openxmlformats.org/officeDocument/2006/relationships/image" Target="../media/image112.png"/></Relationships>
</file>

<file path=ppt/slides/_rels/slide3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114.png"/><Relationship Id="rId7" Type="http://schemas.openxmlformats.org/officeDocument/2006/relationships/image" Target="../media/image115.png"/><Relationship Id="rId12" Type="http://schemas.openxmlformats.org/officeDocument/2006/relationships/image" Target="../media/image11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116.png"/><Relationship Id="rId5" Type="http://schemas.openxmlformats.org/officeDocument/2006/relationships/image" Target="../media/image102.png"/><Relationship Id="rId10" Type="http://schemas.openxmlformats.org/officeDocument/2006/relationships/image" Target="../media/image84.png"/><Relationship Id="rId4" Type="http://schemas.openxmlformats.org/officeDocument/2006/relationships/image" Target="../media/image101.png"/><Relationship Id="rId9" Type="http://schemas.openxmlformats.org/officeDocument/2006/relationships/image" Target="../media/image105.png"/></Relationships>
</file>

<file path=ppt/slides/_rels/slide3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4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arxiv.org/pdf/1412.6575"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arxiv.org/pdf/1412.6575" TargetMode="External"/><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47.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3.png"/><Relationship Id="rId7" Type="http://schemas.openxmlformats.org/officeDocument/2006/relationships/image" Target="../media/image13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110.png"/><Relationship Id="rId4" Type="http://schemas.openxmlformats.org/officeDocument/2006/relationships/image" Target="../media/image134.png"/></Relationships>
</file>

<file path=ppt/slides/_rels/slide4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75.png"/><Relationship Id="rId4" Type="http://schemas.openxmlformats.org/officeDocument/2006/relationships/image" Target="../media/image138.png"/></Relationships>
</file>

<file path=ppt/slides/_rels/slide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12" Type="http://schemas.openxmlformats.org/officeDocument/2006/relationships/image" Target="../media/image15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48.png"/><Relationship Id="rId11" Type="http://schemas.openxmlformats.org/officeDocument/2006/relationships/image" Target="../media/image152.png"/><Relationship Id="rId5" Type="http://schemas.openxmlformats.org/officeDocument/2006/relationships/image" Target="../media/image147.png"/><Relationship Id="rId10" Type="http://schemas.openxmlformats.org/officeDocument/2006/relationships/image" Target="../media/image151.png"/><Relationship Id="rId4" Type="http://schemas.openxmlformats.org/officeDocument/2006/relationships/image" Target="../media/image146.png"/><Relationship Id="rId9" Type="http://schemas.openxmlformats.org/officeDocument/2006/relationships/hyperlink" Target="http://proceedings.mlr.press/v48/trouillon16.pdf"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57.png"/><Relationship Id="rId2" Type="http://schemas.openxmlformats.org/officeDocument/2006/relationships/image" Target="../media/image154.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30.png"/></Relationships>
</file>

<file path=ppt/slides/_rels/slide5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 Id="rId4" Type="http://schemas.openxmlformats.org/officeDocument/2006/relationships/image" Target="../media/image165.png"/></Relationships>
</file>

<file path=ppt/slides/_rels/slide63.xml.rels><?xml version="1.0" encoding="UTF-8" standalone="yes"?>
<Relationships xmlns="http://schemas.openxmlformats.org/package/2006/relationships"><Relationship Id="rId2" Type="http://schemas.openxmlformats.org/officeDocument/2006/relationships/hyperlink" Target="https://openreview.net/forum?id=HkgEQnRqYQ&amp;noteId=HJlFFR7167"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 Id="rId4" Type="http://schemas.openxmlformats.org/officeDocument/2006/relationships/image" Target="../media/image168.png"/></Relationships>
</file>

<file path=ppt/slides/_rels/slide6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71.png"/></Relationships>
</file>

<file path=ppt/slides/_rels/slide6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75.png"/></Relationships>
</file>

<file path=ppt/slides/_rels/slide6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6.png"/><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71.png"/></Relationships>
</file>

<file path=ppt/slides/_rels/slide7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6.png"/><Relationship Id="rId1" Type="http://schemas.openxmlformats.org/officeDocument/2006/relationships/slideLayout" Target="../slideLayouts/slideLayout2.xml"/><Relationship Id="rId6" Type="http://schemas.openxmlformats.org/officeDocument/2006/relationships/image" Target="../media/image177.png"/><Relationship Id="rId5" Type="http://schemas.openxmlformats.org/officeDocument/2006/relationships/image" Target="../media/image180.png"/><Relationship Id="rId4" Type="http://schemas.openxmlformats.org/officeDocument/2006/relationships/image" Target="../media/image179.png"/></Relationships>
</file>

<file path=ppt/slides/_rels/slide7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81.png"/><Relationship Id="rId1" Type="http://schemas.openxmlformats.org/officeDocument/2006/relationships/slideLayout" Target="../slideLayouts/slideLayout2.xml"/><Relationship Id="rId6" Type="http://schemas.openxmlformats.org/officeDocument/2006/relationships/image" Target="../media/image177.png"/><Relationship Id="rId5" Type="http://schemas.openxmlformats.org/officeDocument/2006/relationships/image" Target="../media/image180.png"/><Relationship Id="rId4" Type="http://schemas.openxmlformats.org/officeDocument/2006/relationships/image" Target="../media/image17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458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Embeddings</a:t>
            </a:r>
            <a:br>
              <a:rPr lang="en-US" sz="4800"/>
            </a:br>
            <a:endParaRPr lang="en-US" sz="4800"/>
          </a:p>
        </p:txBody>
      </p:sp>
      <p:sp>
        <p:nvSpPr>
          <p:cNvPr id="7" name="TextBox 6"/>
          <p:cNvSpPr txBox="1"/>
          <p:nvPr/>
        </p:nvSpPr>
        <p:spPr>
          <a:xfrm>
            <a:off x="762000" y="5257800"/>
            <a:ext cx="6705600" cy="1631216"/>
          </a:xfrm>
          <a:prstGeom prst="rect">
            <a:avLst/>
          </a:prstGeom>
          <a:noFill/>
        </p:spPr>
        <p:txBody>
          <a:bodyPr wrap="square" rtlCol="0">
            <a:spAutoFit/>
          </a:bodyPr>
          <a:lstStyle/>
          <a:p>
            <a:r>
              <a:rPr lang="en-US" sz="2400" dirty="0"/>
              <a:t>CS224W: Machine Learning with Graphs</a:t>
            </a:r>
          </a:p>
          <a:p>
            <a:r>
              <a:rPr lang="en-US" sz="2400" dirty="0" err="1"/>
              <a:t>Charilaos</a:t>
            </a:r>
            <a:r>
              <a:rPr lang="en-US" sz="2400" dirty="0"/>
              <a:t> </a:t>
            </a:r>
            <a:r>
              <a:rPr lang="en-US" sz="2400" dirty="0" err="1"/>
              <a:t>Kanatsoulis</a:t>
            </a:r>
            <a:r>
              <a:rPr lang="en-US" sz="2400" dirty="0"/>
              <a:t> and Jure </a:t>
            </a:r>
            <a:r>
              <a:rPr lang="en-US" sz="2400" dirty="0" err="1"/>
              <a:t>Leskovec</a:t>
            </a:r>
            <a:r>
              <a:rPr lang="en-US" sz="2400" dirty="0"/>
              <a:t>, </a:t>
            </a:r>
            <a:r>
              <a:rPr lang="en-US" sz="2000" dirty="0"/>
              <a:t>Stanford University</a:t>
            </a:r>
          </a:p>
          <a:p>
            <a:r>
              <a:rPr lang="en-US" sz="3200" dirty="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BE43-0D8C-54A5-5E54-ECA9F8F7FDCD}"/>
              </a:ext>
            </a:extLst>
          </p:cNvPr>
          <p:cNvSpPr>
            <a:spLocks noGrp="1"/>
          </p:cNvSpPr>
          <p:nvPr>
            <p:ph type="title"/>
          </p:nvPr>
        </p:nvSpPr>
        <p:spPr/>
        <p:txBody>
          <a:bodyPr/>
          <a:lstStyle/>
          <a:p>
            <a:r>
              <a:rPr lang="en-US" dirty="0"/>
              <a:t>Announcements</a:t>
            </a:r>
          </a:p>
        </p:txBody>
      </p:sp>
      <p:sp>
        <p:nvSpPr>
          <p:cNvPr id="4" name="Date Placeholder 3">
            <a:extLst>
              <a:ext uri="{FF2B5EF4-FFF2-40B4-BE49-F238E27FC236}">
                <a16:creationId xmlns:a16="http://schemas.microsoft.com/office/drawing/2014/main" id="{05F0A8F3-BD9B-DEF5-EB4C-AFA54D48415C}"/>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0A8BFB7-1D5D-57C1-8E74-E1BC4662CF0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2C5A3D0-8426-A7F5-8F39-3A2D8DB78543}"/>
              </a:ext>
            </a:extLst>
          </p:cNvPr>
          <p:cNvSpPr>
            <a:spLocks noGrp="1"/>
          </p:cNvSpPr>
          <p:nvPr>
            <p:ph type="sldNum" sz="quarter" idx="12"/>
          </p:nvPr>
        </p:nvSpPr>
        <p:spPr/>
        <p:txBody>
          <a:bodyPr/>
          <a:lstStyle/>
          <a:p>
            <a:fld id="{19B12225-5612-419B-A8D5-4B8EEE4C217E}" type="slidenum">
              <a:rPr lang="en-US" smtClean="0"/>
              <a:pPr/>
              <a:t>2</a:t>
            </a:fld>
            <a:endParaRPr lang="en-US"/>
          </a:p>
        </p:txBody>
      </p:sp>
      <p:sp>
        <p:nvSpPr>
          <p:cNvPr id="10" name="TextBox 9">
            <a:extLst>
              <a:ext uri="{FF2B5EF4-FFF2-40B4-BE49-F238E27FC236}">
                <a16:creationId xmlns:a16="http://schemas.microsoft.com/office/drawing/2014/main" id="{6430DB3C-5E9C-6A6B-12A9-93CB60ACF5FC}"/>
              </a:ext>
            </a:extLst>
          </p:cNvPr>
          <p:cNvSpPr txBox="1"/>
          <p:nvPr/>
        </p:nvSpPr>
        <p:spPr>
          <a:xfrm>
            <a:off x="188841" y="5441527"/>
            <a:ext cx="8756374" cy="523220"/>
          </a:xfrm>
          <a:prstGeom prst="rect">
            <a:avLst/>
          </a:prstGeom>
          <a:noFill/>
        </p:spPr>
        <p:txBody>
          <a:bodyPr wrap="square">
            <a:spAutoFit/>
          </a:bodyPr>
          <a:lstStyle/>
          <a:p>
            <a:pPr algn="ctr"/>
            <a:r>
              <a:rPr lang="en-US" sz="2800" dirty="0">
                <a:hlinkClick r:id="rId2"/>
              </a:rPr>
              <a:t>https://snap.stanford.edu/graphlearning-workshop-2024/</a:t>
            </a:r>
            <a:endParaRPr lang="en-US" sz="2800" dirty="0"/>
          </a:p>
        </p:txBody>
      </p:sp>
      <p:sp>
        <p:nvSpPr>
          <p:cNvPr id="11" name="TextBox 10">
            <a:extLst>
              <a:ext uri="{FF2B5EF4-FFF2-40B4-BE49-F238E27FC236}">
                <a16:creationId xmlns:a16="http://schemas.microsoft.com/office/drawing/2014/main" id="{62C4D174-0F52-B6ED-EC00-802622F232BB}"/>
              </a:ext>
            </a:extLst>
          </p:cNvPr>
          <p:cNvSpPr txBox="1"/>
          <p:nvPr/>
        </p:nvSpPr>
        <p:spPr>
          <a:xfrm>
            <a:off x="1709530" y="6214348"/>
            <a:ext cx="5788764" cy="369332"/>
          </a:xfrm>
          <a:prstGeom prst="rect">
            <a:avLst/>
          </a:prstGeom>
          <a:noFill/>
        </p:spPr>
        <p:txBody>
          <a:bodyPr wrap="none" rtlCol="0">
            <a:spAutoFit/>
          </a:bodyPr>
          <a:lstStyle/>
          <a:p>
            <a:r>
              <a:rPr lang="en-US">
                <a:latin typeface="Arial" pitchFamily="34" charset="0"/>
                <a:cs typeface="Arial" pitchFamily="34" charset="0"/>
              </a:rPr>
              <a:t>Feel free to join in person! Poster session will be great!</a:t>
            </a:r>
          </a:p>
        </p:txBody>
      </p:sp>
      <p:pic>
        <p:nvPicPr>
          <p:cNvPr id="14" name="Content Placeholder 13" descr="A screenshot of a web page&#10;&#10;Description automatically generated">
            <a:extLst>
              <a:ext uri="{FF2B5EF4-FFF2-40B4-BE49-F238E27FC236}">
                <a16:creationId xmlns:a16="http://schemas.microsoft.com/office/drawing/2014/main" id="{B86A4B6D-F057-9A0F-2082-9AA7E8B9D2A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9876" y="1277293"/>
            <a:ext cx="7508072" cy="3979568"/>
          </a:xfrm>
        </p:spPr>
      </p:pic>
    </p:spTree>
    <p:extLst>
      <p:ext uri="{BB962C8B-B14F-4D97-AF65-F5344CB8AC3E}">
        <p14:creationId xmlns:p14="http://schemas.microsoft.com/office/powerpoint/2010/main" val="325450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D92F2-B6BA-A353-6D79-BDBE6ED73A27}"/>
              </a:ext>
            </a:extLst>
          </p:cNvPr>
          <p:cNvSpPr/>
          <p:nvPr/>
        </p:nvSpPr>
        <p:spPr>
          <a:xfrm>
            <a:off x="552893" y="1295400"/>
            <a:ext cx="8059479" cy="5179828"/>
          </a:xfrm>
          <a:prstGeom prst="rect">
            <a:avLst/>
          </a:prstGeom>
          <a:solidFill>
            <a:srgbClr val="FF0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b="1" err="1">
                <a:solidFill>
                  <a:srgbClr val="FF0000"/>
                </a:solidFill>
                <a:latin typeface="Calibri"/>
                <a:cs typeface="Calibri"/>
              </a:rPr>
              <a:t>Colab</a:t>
            </a:r>
            <a:r>
              <a:rPr lang="en-US" b="1">
                <a:solidFill>
                  <a:srgbClr val="FF0000"/>
                </a:solidFill>
                <a:latin typeface="Calibri"/>
                <a:cs typeface="Calibri"/>
              </a:rPr>
              <a:t> 2 </a:t>
            </a:r>
            <a:r>
              <a:rPr lang="en-US">
                <a:latin typeface="Calibri"/>
                <a:cs typeface="Calibri"/>
              </a:rPr>
              <a:t>due </a:t>
            </a:r>
            <a:r>
              <a:rPr lang="en-US" b="1">
                <a:latin typeface="Calibri"/>
                <a:cs typeface="Calibri"/>
              </a:rPr>
              <a:t>today</a:t>
            </a:r>
            <a:endParaRPr lang="en-US">
              <a:latin typeface="Calibri"/>
              <a:cs typeface="Calibri"/>
            </a:endParaRPr>
          </a:p>
          <a:p>
            <a:pPr lvl="1"/>
            <a:r>
              <a:rPr lang="en-US" err="1">
                <a:latin typeface="Calibri"/>
                <a:cs typeface="Calibri"/>
              </a:rPr>
              <a:t>Gradescope</a:t>
            </a:r>
            <a:r>
              <a:rPr lang="en-US">
                <a:latin typeface="Calibri"/>
                <a:cs typeface="Calibri"/>
              </a:rPr>
              <a:t> submissions close at 11:59 PM</a:t>
            </a:r>
            <a:endParaRPr lang="en-US">
              <a:latin typeface="Calibri"/>
              <a:ea typeface="Calibri"/>
              <a:cs typeface="Calibri"/>
            </a:endParaRPr>
          </a:p>
          <a:p>
            <a:pPr marL="438785"/>
            <a:r>
              <a:rPr lang="en-US" altLang="ja-JP" b="1">
                <a:solidFill>
                  <a:srgbClr val="0000FF"/>
                </a:solidFill>
                <a:latin typeface="Calibri"/>
                <a:ea typeface="HGｺﾞｼｯｸM"/>
                <a:cs typeface="Calibri"/>
              </a:rPr>
              <a:t>Homework 1 grade is released!</a:t>
            </a:r>
          </a:p>
          <a:p>
            <a:pPr marL="438785"/>
            <a:r>
              <a:rPr lang="en-US" altLang="ja-JP" b="1">
                <a:solidFill>
                  <a:srgbClr val="0000FF"/>
                </a:solidFill>
                <a:latin typeface="Calibri"/>
                <a:ea typeface="HGｺﾞｼｯｸM"/>
                <a:cs typeface="Calibri"/>
              </a:rPr>
              <a:t>Homework 2 has been updated:</a:t>
            </a:r>
            <a:endParaRPr lang="en-US" altLang="ja-JP" b="1">
              <a:solidFill>
                <a:srgbClr val="0000FF"/>
              </a:solidFill>
              <a:latin typeface="Calibri" panose="020F0502020204030204" pitchFamily="34" charset="0"/>
              <a:ea typeface="HGｺﾞｼｯｸM"/>
            </a:endParaRPr>
          </a:p>
          <a:p>
            <a:pPr lvl="1">
              <a:buClr>
                <a:srgbClr val="60B5CC"/>
              </a:buClr>
              <a:buFont typeface="Wingdings"/>
              <a:buChar char="§"/>
            </a:pPr>
            <a:r>
              <a:rPr lang="en-US">
                <a:latin typeface="Calibri"/>
                <a:cs typeface="Calibri"/>
              </a:rPr>
              <a:t>Due Monday, 11/04 (1.5 weeks from now)</a:t>
            </a:r>
            <a:endParaRPr lang="en-US" altLang="ja-JP">
              <a:solidFill>
                <a:srgbClr val="D60093"/>
              </a:solidFill>
              <a:latin typeface="Calibri"/>
              <a:ea typeface="HGｺﾞｼｯｸM"/>
              <a:cs typeface="Calibri"/>
            </a:endParaRPr>
          </a:p>
          <a:p>
            <a:pPr lvl="1">
              <a:buClr>
                <a:srgbClr val="60B5CC"/>
              </a:buClr>
              <a:buFont typeface="Wingdings"/>
              <a:buChar char="§"/>
            </a:pPr>
            <a:r>
              <a:rPr lang="en-US">
                <a:solidFill>
                  <a:srgbClr val="FF0000"/>
                </a:solidFill>
                <a:latin typeface="Calibri"/>
                <a:ea typeface="HGｺﾞｼｯｸM"/>
                <a:cs typeface="Calibri"/>
              </a:rPr>
              <a:t>We have deleted question 4</a:t>
            </a:r>
          </a:p>
          <a:p>
            <a:pPr lvl="1">
              <a:buClr>
                <a:srgbClr val="60B5CC"/>
              </a:buClr>
              <a:buFont typeface="Wingdings"/>
              <a:buChar char="§"/>
            </a:pPr>
            <a:r>
              <a:rPr lang="en-US" altLang="ja-JP">
                <a:solidFill>
                  <a:srgbClr val="D60093"/>
                </a:solidFill>
                <a:latin typeface="Calibri"/>
                <a:ea typeface="HGｺﾞｼｯｸM"/>
                <a:cs typeface="Calibri"/>
              </a:rPr>
              <a:t>TAs will hold a recitation session for HW 2:</a:t>
            </a:r>
          </a:p>
          <a:p>
            <a:pPr marL="996315" lvl="2">
              <a:buFont typeface="Wingdings"/>
              <a:buChar char="§"/>
            </a:pPr>
            <a:r>
              <a:rPr lang="en-US" altLang="ja-JP">
                <a:latin typeface="Calibri"/>
                <a:ea typeface="HGｺﾞｼｯｸM"/>
                <a:cs typeface="Calibri"/>
              </a:rPr>
              <a:t>Time: Friday (10/25), 12:45-1:30pm</a:t>
            </a:r>
          </a:p>
          <a:p>
            <a:pPr marL="996315" lvl="2">
              <a:buFont typeface="Wingdings"/>
              <a:buChar char="§"/>
            </a:pPr>
            <a:r>
              <a:rPr lang="en-US" altLang="ja-JP">
                <a:latin typeface="Calibri"/>
                <a:ea typeface="HGｺﾞｼｯｸM"/>
                <a:cs typeface="Calibri"/>
              </a:rPr>
              <a:t>Location: Zoom, link has be posted on Ed</a:t>
            </a:r>
          </a:p>
          <a:p>
            <a:pPr marL="996315" lvl="2">
              <a:buFont typeface="Wingdings"/>
              <a:buChar char="§"/>
            </a:pPr>
            <a:r>
              <a:rPr lang="en-US" altLang="ja-JP">
                <a:latin typeface="Calibri"/>
                <a:ea typeface="HGｺﾞｼｯｸM"/>
                <a:cs typeface="Calibri"/>
              </a:rPr>
              <a:t>Session will be recorded</a:t>
            </a:r>
            <a:endParaRPr lang="en-US" b="1">
              <a:solidFill>
                <a:srgbClr val="0000FF"/>
              </a:solidFill>
            </a:endParaRPr>
          </a:p>
          <a:p>
            <a:pPr marL="438785"/>
            <a:endParaRPr lang="en-US" b="1"/>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10/23/24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418461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D8EAE-5CA6-CC55-D91A-121CF98E4070}"/>
              </a:ext>
            </a:extLst>
          </p:cNvPr>
          <p:cNvSpPr>
            <a:spLocks noGrp="1"/>
          </p:cNvSpPr>
          <p:nvPr>
            <p:ph type="title"/>
          </p:nvPr>
        </p:nvSpPr>
        <p:spPr/>
        <p:txBody>
          <a:bodyPr/>
          <a:lstStyle/>
          <a:p>
            <a:r>
              <a:rPr lang="en-US"/>
              <a:t>Recap: Heterogeneous Graphs</a:t>
            </a:r>
          </a:p>
        </p:txBody>
      </p:sp>
      <p:sp>
        <p:nvSpPr>
          <p:cNvPr id="3" name="Content Placeholder 2">
            <a:extLst>
              <a:ext uri="{FF2B5EF4-FFF2-40B4-BE49-F238E27FC236}">
                <a16:creationId xmlns:a16="http://schemas.microsoft.com/office/drawing/2014/main" id="{8AF0FA01-00DC-8935-F488-763E53AE047E}"/>
              </a:ext>
            </a:extLst>
          </p:cNvPr>
          <p:cNvSpPr>
            <a:spLocks noGrp="1"/>
          </p:cNvSpPr>
          <p:nvPr>
            <p:ph idx="1"/>
          </p:nvPr>
        </p:nvSpPr>
        <p:spPr/>
        <p:txBody>
          <a:bodyPr/>
          <a:lstStyle/>
          <a:p>
            <a:r>
              <a:rPr lang="en-US" b="1">
                <a:solidFill>
                  <a:srgbClr val="C00000"/>
                </a:solidFill>
              </a:rPr>
              <a:t>Heterogeneous graphs</a:t>
            </a:r>
            <a:r>
              <a:rPr lang="en-US" b="1"/>
              <a:t>: a graph with </a:t>
            </a:r>
            <a:r>
              <a:rPr lang="en-US" b="1">
                <a:solidFill>
                  <a:schemeClr val="accent3">
                    <a:lumMod val="75000"/>
                  </a:schemeClr>
                </a:solidFill>
              </a:rPr>
              <a:t>multiple relation types</a:t>
            </a:r>
            <a:endParaRPr lang="en-US"/>
          </a:p>
        </p:txBody>
      </p:sp>
      <p:sp>
        <p:nvSpPr>
          <p:cNvPr id="4" name="Date Placeholder 3">
            <a:extLst>
              <a:ext uri="{FF2B5EF4-FFF2-40B4-BE49-F238E27FC236}">
                <a16:creationId xmlns:a16="http://schemas.microsoft.com/office/drawing/2014/main" id="{07A38A8D-A17B-B248-5D09-C56304EB7C3F}"/>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5EC4EBE5-1049-4925-7E51-87D03E8101B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946B91C-5EE3-DECC-0D69-CDF2B1AD47A0}"/>
              </a:ext>
            </a:extLst>
          </p:cNvPr>
          <p:cNvSpPr>
            <a:spLocks noGrp="1"/>
          </p:cNvSpPr>
          <p:nvPr>
            <p:ph type="sldNum" sz="quarter" idx="12"/>
          </p:nvPr>
        </p:nvSpPr>
        <p:spPr/>
        <p:txBody>
          <a:bodyPr/>
          <a:lstStyle/>
          <a:p>
            <a:fld id="{19B12225-5612-419B-A8D5-4B8EEE4C217E}" type="slidenum">
              <a:rPr lang="en-US" smtClean="0"/>
              <a:pPr/>
              <a:t>4</a:t>
            </a:fld>
            <a:endParaRPr lang="en-US"/>
          </a:p>
        </p:txBody>
      </p:sp>
      <p:grpSp>
        <p:nvGrpSpPr>
          <p:cNvPr id="7" name="Group 6">
            <a:extLst>
              <a:ext uri="{FF2B5EF4-FFF2-40B4-BE49-F238E27FC236}">
                <a16:creationId xmlns:a16="http://schemas.microsoft.com/office/drawing/2014/main" id="{943FA0DD-4FBF-C698-6DA5-A96836D8C1C6}"/>
              </a:ext>
            </a:extLst>
          </p:cNvPr>
          <p:cNvGrpSpPr/>
          <p:nvPr/>
        </p:nvGrpSpPr>
        <p:grpSpPr>
          <a:xfrm>
            <a:off x="2855877" y="2748304"/>
            <a:ext cx="3371748" cy="2915776"/>
            <a:chOff x="2855877" y="2506567"/>
            <a:chExt cx="3371748" cy="2915776"/>
          </a:xfrm>
        </p:grpSpPr>
        <p:sp>
          <p:nvSpPr>
            <p:cNvPr id="8" name="Oval 7">
              <a:extLst>
                <a:ext uri="{FF2B5EF4-FFF2-40B4-BE49-F238E27FC236}">
                  <a16:creationId xmlns:a16="http://schemas.microsoft.com/office/drawing/2014/main" id="{E5ECA168-5C03-7AE3-589B-C5B27B26B0E8}"/>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9" name="Straight Arrow Connector 8">
              <a:extLst>
                <a:ext uri="{FF2B5EF4-FFF2-40B4-BE49-F238E27FC236}">
                  <a16:creationId xmlns:a16="http://schemas.microsoft.com/office/drawing/2014/main" id="{AB3C2DCA-A2B3-098E-AEB2-5F4D22F08C7D}"/>
                </a:ext>
              </a:extLst>
            </p:cNvPr>
            <p:cNvCxnSpPr>
              <a:cxnSpLocks/>
              <a:stCxn id="25" idx="0"/>
              <a:endCxn id="26"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C857C870-97AE-26AE-20EF-3942A72FC364}"/>
                </a:ext>
              </a:extLst>
            </p:cNvPr>
            <p:cNvCxnSpPr>
              <a:cxnSpLocks/>
              <a:stCxn id="26" idx="2"/>
              <a:endCxn id="8"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BD71ED58-0AED-0E97-D869-C683F93E30D7}"/>
                </a:ext>
              </a:extLst>
            </p:cNvPr>
            <p:cNvCxnSpPr>
              <a:cxnSpLocks/>
              <a:stCxn id="29" idx="0"/>
              <a:endCxn id="8"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5C634AF3-042F-2DD4-7B6F-B8F6EDBD4C97}"/>
                </a:ext>
              </a:extLst>
            </p:cNvPr>
            <p:cNvCxnSpPr>
              <a:cxnSpLocks/>
              <a:stCxn id="25" idx="2"/>
              <a:endCxn id="8"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A623BEEF-E900-0B45-B7AE-7202956F80F3}"/>
                </a:ext>
              </a:extLst>
            </p:cNvPr>
            <p:cNvCxnSpPr>
              <a:cxnSpLocks/>
              <a:stCxn id="27" idx="7"/>
              <a:endCxn id="25"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9B97779-D3EB-3B4C-C63F-039768CE6D27}"/>
                </a:ext>
              </a:extLst>
            </p:cNvPr>
            <p:cNvCxnSpPr>
              <a:cxnSpLocks/>
              <a:stCxn id="28" idx="1"/>
              <a:endCxn id="25"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40F00C86-F970-1D54-6D11-4FD72CB4744A}"/>
                </a:ext>
              </a:extLst>
            </p:cNvPr>
            <p:cNvCxnSpPr>
              <a:cxnSpLocks/>
              <a:stCxn id="28" idx="2"/>
              <a:endCxn id="27"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D8CC41C6-DBF1-E54A-FB09-2C36ACAA5EBF}"/>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7" name="TextBox 16">
              <a:extLst>
                <a:ext uri="{FF2B5EF4-FFF2-40B4-BE49-F238E27FC236}">
                  <a16:creationId xmlns:a16="http://schemas.microsoft.com/office/drawing/2014/main" id="{D7A9C963-85C7-4777-0DC6-B33515BBE133}"/>
                </a:ext>
              </a:extLst>
            </p:cNvPr>
            <p:cNvSpPr txBox="1"/>
            <p:nvPr/>
          </p:nvSpPr>
          <p:spPr>
            <a:xfrm>
              <a:off x="3767770" y="5053011"/>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A58C4E0-AA94-3C6A-6297-5E90E88BB48C}"/>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8" name="TextBox 17">
                  <a:extLst>
                    <a:ext uri="{FF2B5EF4-FFF2-40B4-BE49-F238E27FC236}">
                      <a16:creationId xmlns:a16="http://schemas.microsoft.com/office/drawing/2014/main" id="{0A58C4E0-AA94-3C6A-6297-5E90E88BB48C}"/>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A0A96E2-EEB4-809D-EA12-DD282FB5C82C}"/>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9" name="TextBox 18">
                  <a:extLst>
                    <a:ext uri="{FF2B5EF4-FFF2-40B4-BE49-F238E27FC236}">
                      <a16:creationId xmlns:a16="http://schemas.microsoft.com/office/drawing/2014/main" id="{CA0A96E2-EEB4-809D-EA12-DD282FB5C82C}"/>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BD7A21F-22B2-CAB7-6FF8-8C8485D64BAF}"/>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0" name="TextBox 19">
                  <a:extLst>
                    <a:ext uri="{FF2B5EF4-FFF2-40B4-BE49-F238E27FC236}">
                      <a16:creationId xmlns:a16="http://schemas.microsoft.com/office/drawing/2014/main" id="{EBD7A21F-22B2-CAB7-6FF8-8C8485D64BAF}"/>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F9595F3-1460-F1B5-3B20-A5F07D5B3B20}"/>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1" name="TextBox 20">
                  <a:extLst>
                    <a:ext uri="{FF2B5EF4-FFF2-40B4-BE49-F238E27FC236}">
                      <a16:creationId xmlns:a16="http://schemas.microsoft.com/office/drawing/2014/main" id="{5F9595F3-1460-F1B5-3B20-A5F07D5B3B20}"/>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FBB0DB-71F0-A788-C2CC-986C74BE05CE}"/>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2" name="TextBox 21">
                  <a:extLst>
                    <a:ext uri="{FF2B5EF4-FFF2-40B4-BE49-F238E27FC236}">
                      <a16:creationId xmlns:a16="http://schemas.microsoft.com/office/drawing/2014/main" id="{57FBB0DB-71F0-A788-C2CC-986C74BE05CE}"/>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F6ED2E8-8523-22D7-4934-8EBFE76C3EB2}"/>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AF6ED2E8-8523-22D7-4934-8EBFE76C3EB2}"/>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F7B52A-DD8F-E1CB-94F4-78B551E3209F}"/>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62F7B52A-DD8F-E1CB-94F4-78B551E3209F}"/>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F81167BE-A5D3-FF80-284F-2F1F929F8BF9}"/>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26" name="Oval 25">
              <a:extLst>
                <a:ext uri="{FF2B5EF4-FFF2-40B4-BE49-F238E27FC236}">
                  <a16:creationId xmlns:a16="http://schemas.microsoft.com/office/drawing/2014/main" id="{37BFA84F-DA76-A2C8-8E1A-33F023B0CF4F}"/>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27" name="Oval 26">
              <a:extLst>
                <a:ext uri="{FF2B5EF4-FFF2-40B4-BE49-F238E27FC236}">
                  <a16:creationId xmlns:a16="http://schemas.microsoft.com/office/drawing/2014/main" id="{6A0820B5-795C-10AE-86C1-87629B789413}"/>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28" name="Oval 27">
              <a:extLst>
                <a:ext uri="{FF2B5EF4-FFF2-40B4-BE49-F238E27FC236}">
                  <a16:creationId xmlns:a16="http://schemas.microsoft.com/office/drawing/2014/main" id="{2F90863A-A68B-E52D-5566-7C1626EF659E}"/>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29" name="Oval 28">
              <a:extLst>
                <a:ext uri="{FF2B5EF4-FFF2-40B4-BE49-F238E27FC236}">
                  <a16:creationId xmlns:a16="http://schemas.microsoft.com/office/drawing/2014/main" id="{72EDC210-71FE-8AD3-D3FC-7B2402D48CB6}"/>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1114814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Recap: Relational GCN</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352096" y="1295400"/>
            <a:ext cx="8481061" cy="5257801"/>
          </a:xfrm>
        </p:spPr>
        <p:txBody>
          <a:bodyPr/>
          <a:lstStyle/>
          <a:p>
            <a:r>
              <a:rPr lang="en-US"/>
              <a:t>Learn from a graph with</a:t>
            </a:r>
            <a:r>
              <a:rPr lang="en-US" b="1"/>
              <a:t> </a:t>
            </a:r>
            <a:r>
              <a:rPr lang="en-US" b="1">
                <a:solidFill>
                  <a:schemeClr val="accent3">
                    <a:lumMod val="75000"/>
                  </a:schemeClr>
                </a:solidFill>
              </a:rPr>
              <a:t>multiple relation types</a:t>
            </a:r>
            <a:endParaRPr lang="en-US" b="1"/>
          </a:p>
          <a:p>
            <a:r>
              <a:rPr lang="en-US"/>
              <a:t>Use different neural network weights for different relation types!</a:t>
            </a:r>
          </a:p>
          <a:p>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5</a:t>
            </a:fld>
            <a:endParaRPr lang="en-US"/>
          </a:p>
        </p:txBody>
      </p:sp>
      <p:grpSp>
        <p:nvGrpSpPr>
          <p:cNvPr id="50" name="Group 49">
            <a:extLst>
              <a:ext uri="{FF2B5EF4-FFF2-40B4-BE49-F238E27FC236}">
                <a16:creationId xmlns:a16="http://schemas.microsoft.com/office/drawing/2014/main" id="{FFCD90DF-5C10-4FC4-A878-892DCB80F10A}"/>
              </a:ext>
            </a:extLst>
          </p:cNvPr>
          <p:cNvGrpSpPr/>
          <p:nvPr/>
        </p:nvGrpSpPr>
        <p:grpSpPr>
          <a:xfrm>
            <a:off x="3936476" y="3035248"/>
            <a:ext cx="4979472" cy="2483654"/>
            <a:chOff x="3918623" y="4009782"/>
            <a:chExt cx="4979472" cy="2483654"/>
          </a:xfrm>
        </p:grpSpPr>
        <p:sp>
          <p:nvSpPr>
            <p:cNvPr id="51" name="Oval 50">
              <a:extLst>
                <a:ext uri="{FF2B5EF4-FFF2-40B4-BE49-F238E27FC236}">
                  <a16:creationId xmlns:a16="http://schemas.microsoft.com/office/drawing/2014/main" id="{1DBC40A0-0DCF-4A3D-9F6F-09942A3AB95C}"/>
                </a:ext>
              </a:extLst>
            </p:cNvPr>
            <p:cNvSpPr/>
            <p:nvPr/>
          </p:nvSpPr>
          <p:spPr>
            <a:xfrm>
              <a:off x="3918623" y="527018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52" name="Oval 51">
              <a:extLst>
                <a:ext uri="{FF2B5EF4-FFF2-40B4-BE49-F238E27FC236}">
                  <a16:creationId xmlns:a16="http://schemas.microsoft.com/office/drawing/2014/main" id="{0097E70E-2ED5-48CD-860A-D47A79F08E75}"/>
                </a:ext>
              </a:extLst>
            </p:cNvPr>
            <p:cNvSpPr/>
            <p:nvPr/>
          </p:nvSpPr>
          <p:spPr>
            <a:xfrm>
              <a:off x="6535149" y="6009674"/>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sp>
          <p:nvSpPr>
            <p:cNvPr id="53" name="Oval 52">
              <a:extLst>
                <a:ext uri="{FF2B5EF4-FFF2-40B4-BE49-F238E27FC236}">
                  <a16:creationId xmlns:a16="http://schemas.microsoft.com/office/drawing/2014/main" id="{701A5A4D-61AF-44AC-BCE5-72DA1E33D4AD}"/>
                </a:ext>
              </a:extLst>
            </p:cNvPr>
            <p:cNvSpPr/>
            <p:nvPr/>
          </p:nvSpPr>
          <p:spPr>
            <a:xfrm>
              <a:off x="6525650" y="5284345"/>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54" name="Oval 53">
              <a:extLst>
                <a:ext uri="{FF2B5EF4-FFF2-40B4-BE49-F238E27FC236}">
                  <a16:creationId xmlns:a16="http://schemas.microsoft.com/office/drawing/2014/main" id="{AB361F93-1D22-414E-8C2D-613BC6433ED9}"/>
                </a:ext>
              </a:extLst>
            </p:cNvPr>
            <p:cNvSpPr/>
            <p:nvPr/>
          </p:nvSpPr>
          <p:spPr>
            <a:xfrm>
              <a:off x="6535149" y="4540119"/>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55" name="Oval 54">
              <a:extLst>
                <a:ext uri="{FF2B5EF4-FFF2-40B4-BE49-F238E27FC236}">
                  <a16:creationId xmlns:a16="http://schemas.microsoft.com/office/drawing/2014/main" id="{4FE2820C-1BA8-4752-B416-C8826067F193}"/>
                </a:ext>
              </a:extLst>
            </p:cNvPr>
            <p:cNvSpPr/>
            <p:nvPr/>
          </p:nvSpPr>
          <p:spPr>
            <a:xfrm>
              <a:off x="8537539" y="5726010"/>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56" name="Oval 55">
              <a:extLst>
                <a:ext uri="{FF2B5EF4-FFF2-40B4-BE49-F238E27FC236}">
                  <a16:creationId xmlns:a16="http://schemas.microsoft.com/office/drawing/2014/main" id="{B7063CDD-BF52-40F6-8A35-C304E87B2AA0}"/>
                </a:ext>
              </a:extLst>
            </p:cNvPr>
            <p:cNvSpPr/>
            <p:nvPr/>
          </p:nvSpPr>
          <p:spPr>
            <a:xfrm>
              <a:off x="8537539" y="49572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57" name="Oval 56">
              <a:extLst>
                <a:ext uri="{FF2B5EF4-FFF2-40B4-BE49-F238E27FC236}">
                  <a16:creationId xmlns:a16="http://schemas.microsoft.com/office/drawing/2014/main" id="{01C07B81-995F-485A-B958-131E8D371E91}"/>
                </a:ext>
              </a:extLst>
            </p:cNvPr>
            <p:cNvSpPr/>
            <p:nvPr/>
          </p:nvSpPr>
          <p:spPr>
            <a:xfrm>
              <a:off x="8533974" y="4122911"/>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cxnSp>
          <p:nvCxnSpPr>
            <p:cNvPr id="59" name="Straight Arrow Connector 58">
              <a:extLst>
                <a:ext uri="{FF2B5EF4-FFF2-40B4-BE49-F238E27FC236}">
                  <a16:creationId xmlns:a16="http://schemas.microsoft.com/office/drawing/2014/main" id="{E21745F2-7FB6-4E23-BD1E-96358680CE83}"/>
                </a:ext>
              </a:extLst>
            </p:cNvPr>
            <p:cNvCxnSpPr>
              <a:cxnSpLocks/>
              <a:stCxn id="57" idx="2"/>
              <a:endCxn id="58" idx="3"/>
            </p:cNvCxnSpPr>
            <p:nvPr/>
          </p:nvCxnSpPr>
          <p:spPr>
            <a:xfrm flipH="1">
              <a:off x="8302249" y="4308261"/>
              <a:ext cx="231725" cy="46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BBDD7A97-901B-4F2B-8601-6F049AC9223F}"/>
                </a:ext>
              </a:extLst>
            </p:cNvPr>
            <p:cNvCxnSpPr>
              <a:cxnSpLocks/>
              <a:stCxn id="56" idx="2"/>
              <a:endCxn id="68" idx="3"/>
            </p:cNvCxnSpPr>
            <p:nvPr/>
          </p:nvCxnSpPr>
          <p:spPr>
            <a:xfrm flipH="1">
              <a:off x="8310659" y="5142577"/>
              <a:ext cx="226880" cy="15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C1975E65-FA12-4D7D-B7C6-88300DD64850}"/>
                </a:ext>
              </a:extLst>
            </p:cNvPr>
            <p:cNvCxnSpPr>
              <a:cxnSpLocks/>
              <a:stCxn id="55" idx="2"/>
              <a:endCxn id="71" idx="3"/>
            </p:cNvCxnSpPr>
            <p:nvPr/>
          </p:nvCxnSpPr>
          <p:spPr>
            <a:xfrm flipH="1">
              <a:off x="8308966" y="5911360"/>
              <a:ext cx="228573"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7B39CCE9-5239-4DA4-97F5-DBAFCC83885E}"/>
                </a:ext>
              </a:extLst>
            </p:cNvPr>
            <p:cNvCxnSpPr>
              <a:cxnSpLocks/>
              <a:stCxn id="69" idx="1"/>
              <a:endCxn id="54" idx="7"/>
            </p:cNvCxnSpPr>
            <p:nvPr/>
          </p:nvCxnSpPr>
          <p:spPr>
            <a:xfrm flipH="1">
              <a:off x="6842903" y="4312905"/>
              <a:ext cx="323218" cy="2815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FFBBD79B-58D5-42C6-BADB-9E881C85CA47}"/>
                </a:ext>
              </a:extLst>
            </p:cNvPr>
            <p:cNvCxnSpPr>
              <a:cxnSpLocks/>
              <a:stCxn id="74" idx="1"/>
              <a:endCxn id="53" idx="6"/>
            </p:cNvCxnSpPr>
            <p:nvPr/>
          </p:nvCxnSpPr>
          <p:spPr>
            <a:xfrm flipH="1" flipV="1">
              <a:off x="6886206" y="5469695"/>
              <a:ext cx="296031" cy="24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BDCB3779-1A1C-4304-8578-B87FA5EC5FB7}"/>
                </a:ext>
              </a:extLst>
            </p:cNvPr>
            <p:cNvCxnSpPr>
              <a:cxnSpLocks/>
              <a:stCxn id="54" idx="2"/>
              <a:endCxn id="75" idx="3"/>
            </p:cNvCxnSpPr>
            <p:nvPr/>
          </p:nvCxnSpPr>
          <p:spPr>
            <a:xfrm flipH="1" flipV="1">
              <a:off x="6096180" y="4721399"/>
              <a:ext cx="438969" cy="407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AC2D2BE4-74CD-4C77-8695-7ED606769F8C}"/>
                </a:ext>
              </a:extLst>
            </p:cNvPr>
            <p:cNvCxnSpPr>
              <a:cxnSpLocks/>
              <a:stCxn id="53" idx="2"/>
              <a:endCxn id="76" idx="3"/>
            </p:cNvCxnSpPr>
            <p:nvPr/>
          </p:nvCxnSpPr>
          <p:spPr>
            <a:xfrm flipH="1" flipV="1">
              <a:off x="6103937" y="5464009"/>
              <a:ext cx="421713" cy="56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F2608C95-FE51-49DB-B80E-30A0F11C9ED8}"/>
                </a:ext>
              </a:extLst>
            </p:cNvPr>
            <p:cNvCxnSpPr>
              <a:cxnSpLocks/>
              <a:stCxn id="52" idx="2"/>
              <a:endCxn id="77" idx="3"/>
            </p:cNvCxnSpPr>
            <p:nvPr/>
          </p:nvCxnSpPr>
          <p:spPr>
            <a:xfrm flipH="1" flipV="1">
              <a:off x="6113655" y="6190314"/>
              <a:ext cx="421494" cy="471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B839C017-CCA0-472D-87ED-87B61FE6FBCF}"/>
                </a:ext>
              </a:extLst>
            </p:cNvPr>
            <p:cNvCxnSpPr>
              <a:cxnSpLocks/>
              <a:stCxn id="78" idx="1"/>
              <a:endCxn id="51" idx="6"/>
            </p:cNvCxnSpPr>
            <p:nvPr/>
          </p:nvCxnSpPr>
          <p:spPr>
            <a:xfrm flipH="1" flipV="1">
              <a:off x="4279179" y="5455531"/>
              <a:ext cx="400701"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69" name="Rectangle 68">
              <a:extLst>
                <a:ext uri="{FF2B5EF4-FFF2-40B4-BE49-F238E27FC236}">
                  <a16:creationId xmlns:a16="http://schemas.microsoft.com/office/drawing/2014/main" id="{10F34016-C97E-46B0-9087-62B5CB8B5B8F}"/>
                </a:ext>
              </a:extLst>
            </p:cNvPr>
            <p:cNvSpPr/>
            <p:nvPr/>
          </p:nvSpPr>
          <p:spPr>
            <a:xfrm>
              <a:off x="7166121" y="4009782"/>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219A1F1A-5B80-4782-9D27-D5EB82C26638}"/>
                </a:ext>
              </a:extLst>
            </p:cNvPr>
            <p:cNvCxnSpPr>
              <a:cxnSpLocks/>
              <a:stCxn id="58" idx="1"/>
              <a:endCxn id="69" idx="3"/>
            </p:cNvCxnSpPr>
            <p:nvPr/>
          </p:nvCxnSpPr>
          <p:spPr>
            <a:xfrm flipH="1">
              <a:off x="7686509" y="4312905"/>
              <a:ext cx="38723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E7CACE3E-8AFD-442D-B6E3-BD1D605B3A16}"/>
                </a:ext>
              </a:extLst>
            </p:cNvPr>
            <p:cNvCxnSpPr>
              <a:cxnSpLocks/>
              <a:stCxn id="68" idx="1"/>
              <a:endCxn id="74" idx="3"/>
            </p:cNvCxnSpPr>
            <p:nvPr/>
          </p:nvCxnSpPr>
          <p:spPr>
            <a:xfrm flipH="1">
              <a:off x="7702625" y="5144094"/>
              <a:ext cx="379527" cy="3258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B95F99DA-356B-4418-A21F-FA3544B9198D}"/>
                </a:ext>
              </a:extLst>
            </p:cNvPr>
            <p:cNvCxnSpPr>
              <a:cxnSpLocks/>
              <a:stCxn id="71" idx="1"/>
              <a:endCxn id="74" idx="3"/>
            </p:cNvCxnSpPr>
            <p:nvPr/>
          </p:nvCxnSpPr>
          <p:spPr>
            <a:xfrm flipH="1" flipV="1">
              <a:off x="7702625" y="5469937"/>
              <a:ext cx="377834" cy="4414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4" name="Rectangle 73">
              <a:extLst>
                <a:ext uri="{FF2B5EF4-FFF2-40B4-BE49-F238E27FC236}">
                  <a16:creationId xmlns:a16="http://schemas.microsoft.com/office/drawing/2014/main" id="{B21D6D0D-C083-4794-A91A-E6307019636C}"/>
                </a:ext>
              </a:extLst>
            </p:cNvPr>
            <p:cNvSpPr/>
            <p:nvPr/>
          </p:nvSpPr>
          <p:spPr>
            <a:xfrm>
              <a:off x="7182237" y="5166814"/>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6" name="Rectangle 75">
              <a:extLst>
                <a:ext uri="{FF2B5EF4-FFF2-40B4-BE49-F238E27FC236}">
                  <a16:creationId xmlns:a16="http://schemas.microsoft.com/office/drawing/2014/main" id="{F4A3AABE-EBE0-4797-9E72-9D2A8F1D53B4}"/>
                </a:ext>
              </a:extLst>
            </p:cNvPr>
            <p:cNvSpPr/>
            <p:nvPr/>
          </p:nvSpPr>
          <p:spPr>
            <a:xfrm>
              <a:off x="5875430" y="5160886"/>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Rectangle 77">
              <a:extLst>
                <a:ext uri="{FF2B5EF4-FFF2-40B4-BE49-F238E27FC236}">
                  <a16:creationId xmlns:a16="http://schemas.microsoft.com/office/drawing/2014/main" id="{D115BB76-A768-456D-8B07-D51D04F4DA35}"/>
                </a:ext>
              </a:extLst>
            </p:cNvPr>
            <p:cNvSpPr/>
            <p:nvPr/>
          </p:nvSpPr>
          <p:spPr>
            <a:xfrm>
              <a:off x="4679880" y="5152409"/>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31D996B4-DDE4-48DC-B6D5-40ED12E7DEF4}"/>
                </a:ext>
              </a:extLst>
            </p:cNvPr>
            <p:cNvCxnSpPr>
              <a:cxnSpLocks/>
              <a:stCxn id="76" idx="1"/>
              <a:endCxn id="78" idx="3"/>
            </p:cNvCxnSpPr>
            <p:nvPr/>
          </p:nvCxnSpPr>
          <p:spPr>
            <a:xfrm flipH="1" flipV="1">
              <a:off x="5200268" y="5455532"/>
              <a:ext cx="675162" cy="84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851630F0-A3E8-4582-B7C5-9AD0F9AF3BD5}"/>
                </a:ext>
              </a:extLst>
            </p:cNvPr>
            <p:cNvCxnSpPr>
              <a:cxnSpLocks/>
              <a:stCxn id="75" idx="1"/>
              <a:endCxn id="78" idx="3"/>
            </p:cNvCxnSpPr>
            <p:nvPr/>
          </p:nvCxnSpPr>
          <p:spPr>
            <a:xfrm flipH="1">
              <a:off x="5200268" y="4721399"/>
              <a:ext cx="667405" cy="73413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3CAAF2A1-D53F-4CF4-9BB1-08FDDC1236D0}"/>
                </a:ext>
              </a:extLst>
            </p:cNvPr>
            <p:cNvCxnSpPr>
              <a:cxnSpLocks/>
              <a:stCxn id="77" idx="1"/>
              <a:endCxn id="78" idx="3"/>
            </p:cNvCxnSpPr>
            <p:nvPr/>
          </p:nvCxnSpPr>
          <p:spPr>
            <a:xfrm flipH="1" flipV="1">
              <a:off x="5200268" y="5455532"/>
              <a:ext cx="684880" cy="73478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60E033FD-93B1-4F61-9BD1-B7899116AE71}"/>
                </a:ext>
              </a:extLst>
            </p:cNvPr>
            <p:cNvSpPr/>
            <p:nvPr/>
          </p:nvSpPr>
          <p:spPr>
            <a:xfrm>
              <a:off x="5867673" y="4418276"/>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Rectangle 76">
              <a:extLst>
                <a:ext uri="{FF2B5EF4-FFF2-40B4-BE49-F238E27FC236}">
                  <a16:creationId xmlns:a16="http://schemas.microsoft.com/office/drawing/2014/main" id="{2A14BFFA-4775-4B0B-94FA-A93FB58DFCA5}"/>
                </a:ext>
              </a:extLst>
            </p:cNvPr>
            <p:cNvSpPr/>
            <p:nvPr/>
          </p:nvSpPr>
          <p:spPr>
            <a:xfrm>
              <a:off x="5885148" y="5887191"/>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8" name="Rectangle 57">
              <a:extLst>
                <a:ext uri="{FF2B5EF4-FFF2-40B4-BE49-F238E27FC236}">
                  <a16:creationId xmlns:a16="http://schemas.microsoft.com/office/drawing/2014/main" id="{6B7FD041-A3F9-4467-9BE3-3E41EFBC7525}"/>
                </a:ext>
              </a:extLst>
            </p:cNvPr>
            <p:cNvSpPr/>
            <p:nvPr/>
          </p:nvSpPr>
          <p:spPr>
            <a:xfrm>
              <a:off x="8073742" y="4009782"/>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8" name="Rectangle 67">
              <a:extLst>
                <a:ext uri="{FF2B5EF4-FFF2-40B4-BE49-F238E27FC236}">
                  <a16:creationId xmlns:a16="http://schemas.microsoft.com/office/drawing/2014/main" id="{E072F78C-D2B6-4357-A8C0-0C341827D5C8}"/>
                </a:ext>
              </a:extLst>
            </p:cNvPr>
            <p:cNvSpPr/>
            <p:nvPr/>
          </p:nvSpPr>
          <p:spPr>
            <a:xfrm>
              <a:off x="8082152" y="4840971"/>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Rectangle 70">
              <a:extLst>
                <a:ext uri="{FF2B5EF4-FFF2-40B4-BE49-F238E27FC236}">
                  <a16:creationId xmlns:a16="http://schemas.microsoft.com/office/drawing/2014/main" id="{8375CF9F-E0CD-4ABD-9D25-78FC4BAC68FD}"/>
                </a:ext>
              </a:extLst>
            </p:cNvPr>
            <p:cNvSpPr/>
            <p:nvPr/>
          </p:nvSpPr>
          <p:spPr>
            <a:xfrm>
              <a:off x="8080459" y="5608238"/>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6D1B8183-8D20-48F2-9083-D6543EE3F6C7}"/>
              </a:ext>
            </a:extLst>
          </p:cNvPr>
          <p:cNvGrpSpPr/>
          <p:nvPr/>
        </p:nvGrpSpPr>
        <p:grpSpPr>
          <a:xfrm>
            <a:off x="5720065" y="3338371"/>
            <a:ext cx="2494194" cy="3245067"/>
            <a:chOff x="5720099" y="3065532"/>
            <a:chExt cx="2494194" cy="3245067"/>
          </a:xfrm>
        </p:grpSpPr>
        <p:cxnSp>
          <p:nvCxnSpPr>
            <p:cNvPr id="83" name="Straight Arrow Connector 82">
              <a:extLst>
                <a:ext uri="{FF2B5EF4-FFF2-40B4-BE49-F238E27FC236}">
                  <a16:creationId xmlns:a16="http://schemas.microsoft.com/office/drawing/2014/main" id="{B0D2E013-0943-4C2D-A5A0-1E372EF87897}"/>
                </a:ext>
              </a:extLst>
            </p:cNvPr>
            <p:cNvCxnSpPr>
              <a:cxnSpLocks/>
              <a:stCxn id="84" idx="0"/>
              <a:endCxn id="77" idx="2"/>
            </p:cNvCxnSpPr>
            <p:nvPr/>
          </p:nvCxnSpPr>
          <p:spPr>
            <a:xfrm flipH="1" flipV="1">
              <a:off x="6017289" y="5246063"/>
              <a:ext cx="922010" cy="623424"/>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B3A359A4-5F89-4C4F-9309-F403D14E807C}"/>
                </a:ext>
              </a:extLst>
            </p:cNvPr>
            <p:cNvSpPr txBox="1"/>
            <p:nvPr/>
          </p:nvSpPr>
          <p:spPr>
            <a:xfrm>
              <a:off x="5720099" y="5869487"/>
              <a:ext cx="2438400" cy="441112"/>
            </a:xfrm>
            <a:prstGeom prst="rect">
              <a:avLst/>
            </a:prstGeom>
            <a:noFill/>
            <a:ln>
              <a:noFill/>
            </a:ln>
          </p:spPr>
          <p:txBody>
            <a:bodyPr wrap="none" lIns="91425" tIns="91425" rIns="91425" bIns="91425" rtlCol="0" anchor="t" anchorCtr="0">
              <a:noAutofit/>
            </a:bodyPr>
            <a:lstStyle/>
            <a:p>
              <a:r>
                <a:rPr lang="en-US" sz="2800" b="1">
                  <a:solidFill>
                    <a:srgbClr val="D60093"/>
                  </a:solidFill>
                  <a:latin typeface="Calibri" charset="0"/>
                  <a:ea typeface="Calibri" charset="0"/>
                  <a:cs typeface="Calibri" charset="0"/>
                  <a:sym typeface="Open Sans"/>
                </a:rPr>
                <a:t>Neural networks</a:t>
              </a:r>
            </a:p>
          </p:txBody>
        </p:sp>
        <p:cxnSp>
          <p:nvCxnSpPr>
            <p:cNvPr id="85" name="Straight Arrow Connector 84">
              <a:extLst>
                <a:ext uri="{FF2B5EF4-FFF2-40B4-BE49-F238E27FC236}">
                  <a16:creationId xmlns:a16="http://schemas.microsoft.com/office/drawing/2014/main" id="{BC928B57-9B65-4B57-8B4F-B1CB9651AD65}"/>
                </a:ext>
              </a:extLst>
            </p:cNvPr>
            <p:cNvCxnSpPr>
              <a:cxnSpLocks/>
              <a:stCxn id="84" idx="0"/>
              <a:endCxn id="76" idx="3"/>
            </p:cNvCxnSpPr>
            <p:nvPr/>
          </p:nvCxnSpPr>
          <p:spPr>
            <a:xfrm flipH="1" flipV="1">
              <a:off x="6121824" y="4216636"/>
              <a:ext cx="817475" cy="1652851"/>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B4AA889-B70E-4E1E-BA58-FDACBCBA83EF}"/>
                </a:ext>
              </a:extLst>
            </p:cNvPr>
            <p:cNvCxnSpPr>
              <a:cxnSpLocks/>
              <a:stCxn id="84" idx="0"/>
              <a:endCxn id="75" idx="3"/>
            </p:cNvCxnSpPr>
            <p:nvPr/>
          </p:nvCxnSpPr>
          <p:spPr>
            <a:xfrm flipH="1" flipV="1">
              <a:off x="6114067" y="3474026"/>
              <a:ext cx="825232" cy="2395461"/>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75E4BC3-8256-44E6-94D5-DB493192F9D7}"/>
                </a:ext>
              </a:extLst>
            </p:cNvPr>
            <p:cNvCxnSpPr>
              <a:cxnSpLocks/>
              <a:stCxn id="84" idx="0"/>
              <a:endCxn id="58" idx="1"/>
            </p:cNvCxnSpPr>
            <p:nvPr/>
          </p:nvCxnSpPr>
          <p:spPr>
            <a:xfrm flipV="1">
              <a:off x="6939299" y="3065532"/>
              <a:ext cx="1152330" cy="2803955"/>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4E5BE42E-C462-4E1E-A3FA-80E7A022B780}"/>
                </a:ext>
              </a:extLst>
            </p:cNvPr>
            <p:cNvCxnSpPr>
              <a:cxnSpLocks/>
              <a:stCxn id="84" idx="0"/>
              <a:endCxn id="68" idx="2"/>
            </p:cNvCxnSpPr>
            <p:nvPr/>
          </p:nvCxnSpPr>
          <p:spPr>
            <a:xfrm flipV="1">
              <a:off x="6939299" y="4199843"/>
              <a:ext cx="1274994" cy="1669644"/>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9B9856E3-3643-4FA4-9EC3-EE8A6A71847E}"/>
                </a:ext>
              </a:extLst>
            </p:cNvPr>
            <p:cNvCxnSpPr>
              <a:cxnSpLocks/>
              <a:stCxn id="84" idx="0"/>
              <a:endCxn id="71" idx="2"/>
            </p:cNvCxnSpPr>
            <p:nvPr/>
          </p:nvCxnSpPr>
          <p:spPr>
            <a:xfrm flipV="1">
              <a:off x="6939299" y="4967110"/>
              <a:ext cx="1273301" cy="902377"/>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DD0A9B59-379E-4BD2-9FA9-A4D93242B49D}"/>
              </a:ext>
            </a:extLst>
          </p:cNvPr>
          <p:cNvGrpSpPr/>
          <p:nvPr/>
        </p:nvGrpSpPr>
        <p:grpSpPr>
          <a:xfrm>
            <a:off x="4957927" y="2329266"/>
            <a:ext cx="2762551" cy="1863014"/>
            <a:chOff x="5076694" y="2466861"/>
            <a:chExt cx="2762551" cy="1863014"/>
          </a:xfrm>
        </p:grpSpPr>
        <p:sp>
          <p:nvSpPr>
            <p:cNvPr id="91" name="TextBox 90">
              <a:extLst>
                <a:ext uri="{FF2B5EF4-FFF2-40B4-BE49-F238E27FC236}">
                  <a16:creationId xmlns:a16="http://schemas.microsoft.com/office/drawing/2014/main" id="{70CA4F9D-88A0-4E8F-9976-7E06E809AB39}"/>
                </a:ext>
              </a:extLst>
            </p:cNvPr>
            <p:cNvSpPr txBox="1"/>
            <p:nvPr/>
          </p:nvSpPr>
          <p:spPr>
            <a:xfrm>
              <a:off x="5400845" y="2466861"/>
              <a:ext cx="2438400" cy="419352"/>
            </a:xfrm>
            <a:prstGeom prst="rect">
              <a:avLst/>
            </a:prstGeom>
            <a:noFill/>
            <a:ln>
              <a:noFill/>
            </a:ln>
          </p:spPr>
          <p:txBody>
            <a:bodyPr wrap="none" lIns="91425" tIns="91425" rIns="91425" bIns="91425" rtlCol="0" anchor="t" anchorCtr="0">
              <a:noAutofit/>
            </a:bodyPr>
            <a:lstStyle/>
            <a:p>
              <a:r>
                <a:rPr lang="en-US" altLang="zh-CN" sz="2800" b="1">
                  <a:solidFill>
                    <a:schemeClr val="accent4"/>
                  </a:solidFill>
                  <a:latin typeface="Calibri" charset="0"/>
                  <a:ea typeface="Calibri" charset="0"/>
                  <a:cs typeface="Calibri" charset="0"/>
                  <a:sym typeface="Open Sans"/>
                </a:rPr>
                <a:t>Aggregation</a:t>
              </a:r>
              <a:endParaRPr lang="en-US" sz="2800" b="1">
                <a:solidFill>
                  <a:schemeClr val="accent4"/>
                </a:solidFill>
                <a:latin typeface="Calibri" charset="0"/>
                <a:ea typeface="Calibri" charset="0"/>
                <a:cs typeface="Calibri" charset="0"/>
                <a:sym typeface="Open Sans"/>
              </a:endParaRPr>
            </a:p>
          </p:txBody>
        </p:sp>
        <p:cxnSp>
          <p:nvCxnSpPr>
            <p:cNvPr id="92" name="Straight Arrow Connector 91">
              <a:extLst>
                <a:ext uri="{FF2B5EF4-FFF2-40B4-BE49-F238E27FC236}">
                  <a16:creationId xmlns:a16="http://schemas.microsoft.com/office/drawing/2014/main" id="{AAA82612-9EA8-41F7-A030-8EAE0A9D6E83}"/>
                </a:ext>
              </a:extLst>
            </p:cNvPr>
            <p:cNvCxnSpPr>
              <a:cxnSpLocks/>
              <a:endCxn id="78" idx="0"/>
            </p:cNvCxnSpPr>
            <p:nvPr/>
          </p:nvCxnSpPr>
          <p:spPr>
            <a:xfrm flipH="1">
              <a:off x="5076694" y="3057776"/>
              <a:ext cx="1406256" cy="1257694"/>
            </a:xfrm>
            <a:prstGeom prst="straightConnector1">
              <a:avLst/>
            </a:prstGeom>
            <a:ln w="28575">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8296587-D47C-4698-8086-52334C8C55B7}"/>
                </a:ext>
              </a:extLst>
            </p:cNvPr>
            <p:cNvCxnSpPr>
              <a:cxnSpLocks/>
              <a:endCxn id="69" idx="0"/>
            </p:cNvCxnSpPr>
            <p:nvPr/>
          </p:nvCxnSpPr>
          <p:spPr>
            <a:xfrm>
              <a:off x="6517174" y="3057776"/>
              <a:ext cx="1045761" cy="115067"/>
            </a:xfrm>
            <a:prstGeom prst="straightConnector1">
              <a:avLst/>
            </a:prstGeom>
            <a:ln w="28575">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E41D88C-5941-4011-9916-D5A2187C7713}"/>
                </a:ext>
              </a:extLst>
            </p:cNvPr>
            <p:cNvCxnSpPr>
              <a:cxnSpLocks/>
              <a:endCxn id="74" idx="0"/>
            </p:cNvCxnSpPr>
            <p:nvPr/>
          </p:nvCxnSpPr>
          <p:spPr>
            <a:xfrm>
              <a:off x="6517174" y="3065091"/>
              <a:ext cx="1061877" cy="1264784"/>
            </a:xfrm>
            <a:prstGeom prst="straightConnector1">
              <a:avLst/>
            </a:prstGeom>
            <a:ln w="28575">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10FDCAA2-1C44-6143-BA28-B4537E0059ED}"/>
              </a:ext>
            </a:extLst>
          </p:cNvPr>
          <p:cNvGrpSpPr/>
          <p:nvPr/>
        </p:nvGrpSpPr>
        <p:grpSpPr>
          <a:xfrm>
            <a:off x="350663" y="3354358"/>
            <a:ext cx="3371748" cy="2683602"/>
            <a:chOff x="2855877" y="2506567"/>
            <a:chExt cx="3371748" cy="2683602"/>
          </a:xfrm>
        </p:grpSpPr>
        <p:sp>
          <p:nvSpPr>
            <p:cNvPr id="119" name="Oval 118">
              <a:extLst>
                <a:ext uri="{FF2B5EF4-FFF2-40B4-BE49-F238E27FC236}">
                  <a16:creationId xmlns:a16="http://schemas.microsoft.com/office/drawing/2014/main" id="{5D9D90EC-C804-7E40-BF7E-7F647DE12603}"/>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120" name="Straight Arrow Connector 119">
              <a:extLst>
                <a:ext uri="{FF2B5EF4-FFF2-40B4-BE49-F238E27FC236}">
                  <a16:creationId xmlns:a16="http://schemas.microsoft.com/office/drawing/2014/main" id="{17960EB2-5F37-4540-8607-0AB5CE8E4A50}"/>
                </a:ext>
              </a:extLst>
            </p:cNvPr>
            <p:cNvCxnSpPr>
              <a:cxnSpLocks/>
              <a:stCxn id="136" idx="0"/>
              <a:endCxn id="137"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1" name="Straight Arrow Connector 120">
              <a:extLst>
                <a:ext uri="{FF2B5EF4-FFF2-40B4-BE49-F238E27FC236}">
                  <a16:creationId xmlns:a16="http://schemas.microsoft.com/office/drawing/2014/main" id="{DB73AD4E-21EA-A942-86AF-788A35658B07}"/>
                </a:ext>
              </a:extLst>
            </p:cNvPr>
            <p:cNvCxnSpPr>
              <a:cxnSpLocks/>
              <a:stCxn id="137" idx="2"/>
              <a:endCxn id="119"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2" name="Straight Arrow Connector 121">
              <a:extLst>
                <a:ext uri="{FF2B5EF4-FFF2-40B4-BE49-F238E27FC236}">
                  <a16:creationId xmlns:a16="http://schemas.microsoft.com/office/drawing/2014/main" id="{B2C65925-EB14-D24D-93FC-210A431439B9}"/>
                </a:ext>
              </a:extLst>
            </p:cNvPr>
            <p:cNvCxnSpPr>
              <a:cxnSpLocks/>
              <a:stCxn id="140" idx="0"/>
              <a:endCxn id="119"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3" name="Straight Arrow Connector 122">
              <a:extLst>
                <a:ext uri="{FF2B5EF4-FFF2-40B4-BE49-F238E27FC236}">
                  <a16:creationId xmlns:a16="http://schemas.microsoft.com/office/drawing/2014/main" id="{C137EA71-2CE6-F341-9FB7-AFF07467189C}"/>
                </a:ext>
              </a:extLst>
            </p:cNvPr>
            <p:cNvCxnSpPr>
              <a:cxnSpLocks/>
              <a:stCxn id="136" idx="2"/>
              <a:endCxn id="119"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FC762A43-604E-9D4E-8188-C5BCD94CC218}"/>
                </a:ext>
              </a:extLst>
            </p:cNvPr>
            <p:cNvCxnSpPr>
              <a:cxnSpLocks/>
              <a:stCxn id="138" idx="7"/>
              <a:endCxn id="136"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5" name="Straight Arrow Connector 124">
              <a:extLst>
                <a:ext uri="{FF2B5EF4-FFF2-40B4-BE49-F238E27FC236}">
                  <a16:creationId xmlns:a16="http://schemas.microsoft.com/office/drawing/2014/main" id="{3F37CA15-1140-B945-9C7C-250DE77586BC}"/>
                </a:ext>
              </a:extLst>
            </p:cNvPr>
            <p:cNvCxnSpPr>
              <a:cxnSpLocks/>
              <a:stCxn id="139" idx="1"/>
              <a:endCxn id="136"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74671790-D266-0E43-A59D-71AA14C8E873}"/>
                </a:ext>
              </a:extLst>
            </p:cNvPr>
            <p:cNvCxnSpPr>
              <a:cxnSpLocks/>
              <a:stCxn id="139" idx="2"/>
              <a:endCxn id="138"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199EC02D-A383-FE46-9B75-04BC43D7D7BE}"/>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28" name="TextBox 127">
              <a:extLst>
                <a:ext uri="{FF2B5EF4-FFF2-40B4-BE49-F238E27FC236}">
                  <a16:creationId xmlns:a16="http://schemas.microsoft.com/office/drawing/2014/main" id="{87457455-FC8B-A043-A586-40D208DA6E68}"/>
                </a:ext>
              </a:extLst>
            </p:cNvPr>
            <p:cNvSpPr txBox="1"/>
            <p:nvPr/>
          </p:nvSpPr>
          <p:spPr>
            <a:xfrm>
              <a:off x="3939416" y="4820837"/>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CEBBBF35-07DD-9547-8C23-E04210799CE7}"/>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29" name="TextBox 128">
                  <a:extLst>
                    <a:ext uri="{FF2B5EF4-FFF2-40B4-BE49-F238E27FC236}">
                      <a16:creationId xmlns:a16="http://schemas.microsoft.com/office/drawing/2014/main" id="{CEBBBF35-07DD-9547-8C23-E04210799CE7}"/>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A8EB7E63-ABCE-A443-8377-BA94C1D31D8A}"/>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0" name="TextBox 129">
                  <a:extLst>
                    <a:ext uri="{FF2B5EF4-FFF2-40B4-BE49-F238E27FC236}">
                      <a16:creationId xmlns:a16="http://schemas.microsoft.com/office/drawing/2014/main" id="{A8EB7E63-ABCE-A443-8377-BA94C1D31D8A}"/>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E1E03B81-1817-7742-AA2E-FFDE152D2461}"/>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E1E03B81-1817-7742-AA2E-FFDE152D2461}"/>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909EFBC4-05B4-9545-94C4-6250612BE11E}"/>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909EFBC4-05B4-9545-94C4-6250612BE11E}"/>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2A7A1A95-18AB-B74F-819D-A4B44189191B}"/>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2A7A1A95-18AB-B74F-819D-A4B44189191B}"/>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F6C2F40B-703B-9841-B7A3-F6D64755412D}"/>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F6C2F40B-703B-9841-B7A3-F6D64755412D}"/>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0CEEE4A0-F3CD-2544-8E89-52264D1CBC79}"/>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0CEEE4A0-F3CD-2544-8E89-52264D1CBC79}"/>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136" name="Oval 135">
              <a:extLst>
                <a:ext uri="{FF2B5EF4-FFF2-40B4-BE49-F238E27FC236}">
                  <a16:creationId xmlns:a16="http://schemas.microsoft.com/office/drawing/2014/main" id="{D5717E92-5A93-6044-9016-99FA476E8A79}"/>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37" name="Oval 136">
              <a:extLst>
                <a:ext uri="{FF2B5EF4-FFF2-40B4-BE49-F238E27FC236}">
                  <a16:creationId xmlns:a16="http://schemas.microsoft.com/office/drawing/2014/main" id="{F47A2249-F38D-F44A-9B27-0F1EF08134F6}"/>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38" name="Oval 137">
              <a:extLst>
                <a:ext uri="{FF2B5EF4-FFF2-40B4-BE49-F238E27FC236}">
                  <a16:creationId xmlns:a16="http://schemas.microsoft.com/office/drawing/2014/main" id="{3FB064EF-4190-2640-87D7-4383CC8A00E0}"/>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39" name="Oval 138">
              <a:extLst>
                <a:ext uri="{FF2B5EF4-FFF2-40B4-BE49-F238E27FC236}">
                  <a16:creationId xmlns:a16="http://schemas.microsoft.com/office/drawing/2014/main" id="{3719FEE0-A9FF-A947-A6AC-DFC4B247E261}"/>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40" name="Oval 139">
              <a:extLst>
                <a:ext uri="{FF2B5EF4-FFF2-40B4-BE49-F238E27FC236}">
                  <a16:creationId xmlns:a16="http://schemas.microsoft.com/office/drawing/2014/main" id="{F030F83D-77C1-EB43-A272-63EDEE23C587}"/>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351309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Today: </a:t>
            </a:r>
            <a:r>
              <a:rPr lang="en-US"/>
              <a:t>Knowledge Graphs (KG)</a:t>
            </a:r>
          </a:p>
        </p:txBody>
      </p:sp>
      <p:sp>
        <p:nvSpPr>
          <p:cNvPr id="3" name="Content Placeholder 2"/>
          <p:cNvSpPr>
            <a:spLocks noGrp="1"/>
          </p:cNvSpPr>
          <p:nvPr>
            <p:ph idx="1"/>
          </p:nvPr>
        </p:nvSpPr>
        <p:spPr/>
        <p:txBody>
          <a:bodyPr/>
          <a:lstStyle/>
          <a:p>
            <a:pPr marL="118872" indent="0">
              <a:buNone/>
            </a:pPr>
            <a:r>
              <a:rPr lang="en-US" b="1"/>
              <a:t>Knowledge in graph form:</a:t>
            </a:r>
          </a:p>
          <a:p>
            <a:pPr lvl="1"/>
            <a:r>
              <a:rPr lang="en-US"/>
              <a:t>Capture entities, types, and relationships</a:t>
            </a:r>
          </a:p>
          <a:p>
            <a:r>
              <a:rPr lang="en-US"/>
              <a:t>Nodes are </a:t>
            </a:r>
            <a:r>
              <a:rPr lang="en-US" b="1">
                <a:solidFill>
                  <a:srgbClr val="0000FF"/>
                </a:solidFill>
              </a:rPr>
              <a:t>entities</a:t>
            </a:r>
          </a:p>
          <a:p>
            <a:r>
              <a:rPr lang="en-US"/>
              <a:t>Nodes are labeled with </a:t>
            </a:r>
          </a:p>
          <a:p>
            <a:pPr marL="118872" indent="0">
              <a:buNone/>
            </a:pPr>
            <a:r>
              <a:rPr lang="en-US"/>
              <a:t>their </a:t>
            </a:r>
            <a:r>
              <a:rPr lang="en-US" b="1">
                <a:solidFill>
                  <a:srgbClr val="FF0000"/>
                </a:solidFill>
              </a:rPr>
              <a:t>types</a:t>
            </a:r>
          </a:p>
          <a:p>
            <a:r>
              <a:rPr lang="en-US"/>
              <a:t>Edges between two nodes</a:t>
            </a:r>
          </a:p>
          <a:p>
            <a:pPr marL="118872" indent="0">
              <a:buNone/>
            </a:pPr>
            <a:r>
              <a:rPr lang="en-US"/>
              <a:t>capture </a:t>
            </a:r>
            <a:r>
              <a:rPr lang="en-US" b="1">
                <a:solidFill>
                  <a:srgbClr val="D60093"/>
                </a:solidFill>
              </a:rPr>
              <a:t>relationships </a:t>
            </a:r>
          </a:p>
          <a:p>
            <a:pPr marL="118872" indent="0">
              <a:buNone/>
            </a:pPr>
            <a:r>
              <a:rPr lang="en-US"/>
              <a:t>between entities</a:t>
            </a:r>
          </a:p>
          <a:p>
            <a:r>
              <a:rPr lang="en-US" b="1">
                <a:solidFill>
                  <a:srgbClr val="C00000"/>
                </a:solidFill>
              </a:rPr>
              <a:t>KG is an example of a </a:t>
            </a:r>
          </a:p>
          <a:p>
            <a:pPr marL="118872" indent="0">
              <a:buNone/>
            </a:pPr>
            <a:r>
              <a:rPr lang="en-US" b="1">
                <a:solidFill>
                  <a:srgbClr val="C00000"/>
                </a:solidFill>
              </a:rPr>
              <a:t>heterogeneous graph</a:t>
            </a:r>
          </a:p>
          <a:p>
            <a:endParaRPr lang="en-US"/>
          </a:p>
        </p:txBody>
      </p:sp>
      <p:sp>
        <p:nvSpPr>
          <p:cNvPr id="4" name="Date Placeholder 3"/>
          <p:cNvSpPr>
            <a:spLocks noGrp="1"/>
          </p:cNvSpPr>
          <p:nvPr>
            <p:ph type="dt" sz="half" idx="10"/>
          </p:nvPr>
        </p:nvSpPr>
        <p:spPr/>
        <p:txBody>
          <a:bodyPr/>
          <a:lstStyle/>
          <a:p>
            <a:fld id="{8B791378-5799-B64B-8C27-C303FF3D254A}"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7" name="Picture 6"/>
          <p:cNvPicPr>
            <a:picLocks noChangeAspect="1"/>
          </p:cNvPicPr>
          <p:nvPr/>
        </p:nvPicPr>
        <p:blipFill>
          <a:blip r:embed="rId3"/>
          <a:stretch>
            <a:fillRect/>
          </a:stretch>
        </p:blipFill>
        <p:spPr>
          <a:xfrm>
            <a:off x="5310005" y="2438400"/>
            <a:ext cx="3452995" cy="3746500"/>
          </a:xfrm>
          <a:prstGeom prst="rect">
            <a:avLst/>
          </a:prstGeom>
        </p:spPr>
      </p:pic>
      <p:pic>
        <p:nvPicPr>
          <p:cNvPr id="8" name="Picture 7"/>
          <p:cNvPicPr>
            <a:picLocks noChangeAspect="1"/>
          </p:cNvPicPr>
          <p:nvPr/>
        </p:nvPicPr>
        <p:blipFill>
          <a:blip r:embed="rId4"/>
          <a:stretch>
            <a:fillRect/>
          </a:stretch>
        </p:blipFill>
        <p:spPr>
          <a:xfrm>
            <a:off x="5303355" y="2438400"/>
            <a:ext cx="3459645" cy="3746500"/>
          </a:xfrm>
          <a:prstGeom prst="rect">
            <a:avLst/>
          </a:prstGeom>
        </p:spPr>
      </p:pic>
      <p:pic>
        <p:nvPicPr>
          <p:cNvPr id="9" name="Picture 8"/>
          <p:cNvPicPr>
            <a:picLocks noChangeAspect="1"/>
          </p:cNvPicPr>
          <p:nvPr/>
        </p:nvPicPr>
        <p:blipFill>
          <a:blip r:embed="rId5"/>
          <a:stretch>
            <a:fillRect/>
          </a:stretch>
        </p:blipFill>
        <p:spPr>
          <a:xfrm>
            <a:off x="5297749" y="2438400"/>
            <a:ext cx="3466388" cy="3746500"/>
          </a:xfrm>
          <a:prstGeom prst="rect">
            <a:avLst/>
          </a:prstGeom>
        </p:spPr>
      </p:pic>
    </p:spTree>
    <p:extLst>
      <p:ext uri="{BB962C8B-B14F-4D97-AF65-F5344CB8AC3E}">
        <p14:creationId xmlns:p14="http://schemas.microsoft.com/office/powerpoint/2010/main" val="29276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a:t>Example: Bibliographic Networks</a:t>
            </a:r>
          </a:p>
        </p:txBody>
      </p:sp>
      <p:sp>
        <p:nvSpPr>
          <p:cNvPr id="3" name="Content Placeholder 2"/>
          <p:cNvSpPr>
            <a:spLocks noGrp="1"/>
          </p:cNvSpPr>
          <p:nvPr>
            <p:ph idx="1"/>
          </p:nvPr>
        </p:nvSpPr>
        <p:spPr/>
        <p:txBody>
          <a:bodyPr/>
          <a:lstStyle/>
          <a:p>
            <a:r>
              <a:rPr lang="en-US" b="1">
                <a:solidFill>
                  <a:srgbClr val="FF0000"/>
                </a:solidFill>
              </a:rPr>
              <a:t>Node types</a:t>
            </a:r>
            <a:r>
              <a:rPr lang="en-US"/>
              <a:t>: paper, title, author, conference, year </a:t>
            </a:r>
          </a:p>
          <a:p>
            <a:r>
              <a:rPr lang="en-US" b="1">
                <a:solidFill>
                  <a:srgbClr val="D60093"/>
                </a:solidFill>
              </a:rPr>
              <a:t>Relation types</a:t>
            </a:r>
            <a:r>
              <a:rPr lang="en-US"/>
              <a:t>: </a:t>
            </a:r>
            <a:r>
              <a:rPr lang="en-US" err="1"/>
              <a:t>pubWhere</a:t>
            </a:r>
            <a:r>
              <a:rPr lang="en-US"/>
              <a:t>, </a:t>
            </a:r>
            <a:r>
              <a:rPr lang="en-US" err="1"/>
              <a:t>pubYear</a:t>
            </a:r>
            <a:r>
              <a:rPr lang="en-US"/>
              <a:t>, </a:t>
            </a:r>
            <a:r>
              <a:rPr lang="en-US" err="1"/>
              <a:t>hasTitle</a:t>
            </a:r>
            <a:r>
              <a:rPr lang="en-US"/>
              <a:t>, </a:t>
            </a:r>
            <a:r>
              <a:rPr lang="en-US" err="1"/>
              <a:t>hasAuthor</a:t>
            </a:r>
            <a:r>
              <a:rPr lang="en-US"/>
              <a:t>, cite</a:t>
            </a:r>
          </a:p>
        </p:txBody>
      </p:sp>
      <p:sp>
        <p:nvSpPr>
          <p:cNvPr id="4" name="Date Placeholder 3"/>
          <p:cNvSpPr>
            <a:spLocks noGrp="1"/>
          </p:cNvSpPr>
          <p:nvPr>
            <p:ph type="dt" sz="half" idx="10"/>
          </p:nvPr>
        </p:nvSpPr>
        <p:spPr/>
        <p:txBody>
          <a:bodyPr/>
          <a:lstStyle/>
          <a:p>
            <a:fld id="{44182610-622A-6E4F-82CB-DE62CD7212F1}"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56" name="Picture 55">
            <a:extLst>
              <a:ext uri="{FF2B5EF4-FFF2-40B4-BE49-F238E27FC236}">
                <a16:creationId xmlns:a16="http://schemas.microsoft.com/office/drawing/2014/main" id="{C0F235D3-B3F5-E543-9EDC-83DF12CF514D}"/>
              </a:ext>
            </a:extLst>
          </p:cNvPr>
          <p:cNvPicPr>
            <a:picLocks noChangeAspect="1"/>
          </p:cNvPicPr>
          <p:nvPr/>
        </p:nvPicPr>
        <p:blipFill>
          <a:blip r:embed="rId3"/>
          <a:stretch>
            <a:fillRect/>
          </a:stretch>
        </p:blipFill>
        <p:spPr>
          <a:xfrm>
            <a:off x="1897497" y="3429000"/>
            <a:ext cx="5349006" cy="2656697"/>
          </a:xfrm>
          <a:prstGeom prst="rect">
            <a:avLst/>
          </a:prstGeom>
        </p:spPr>
      </p:pic>
    </p:spTree>
    <p:extLst>
      <p:ext uri="{BB962C8B-B14F-4D97-AF65-F5344CB8AC3E}">
        <p14:creationId xmlns:p14="http://schemas.microsoft.com/office/powerpoint/2010/main" val="2725183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Bio Knowledge Graphs</a:t>
            </a:r>
          </a:p>
        </p:txBody>
      </p:sp>
      <p:sp>
        <p:nvSpPr>
          <p:cNvPr id="3" name="Content Placeholder 2"/>
          <p:cNvSpPr>
            <a:spLocks noGrp="1"/>
          </p:cNvSpPr>
          <p:nvPr>
            <p:ph idx="1"/>
          </p:nvPr>
        </p:nvSpPr>
        <p:spPr>
          <a:xfrm>
            <a:off x="76200" y="1295400"/>
            <a:ext cx="8610600" cy="5257801"/>
          </a:xfrm>
        </p:spPr>
        <p:txBody>
          <a:bodyPr/>
          <a:lstStyle/>
          <a:p>
            <a:r>
              <a:rPr lang="en-US" b="1">
                <a:solidFill>
                  <a:srgbClr val="FF0000"/>
                </a:solidFill>
              </a:rPr>
              <a:t>Node types</a:t>
            </a:r>
            <a:r>
              <a:rPr lang="en-US"/>
              <a:t>: drug, disease, adverse event, protein, pathways</a:t>
            </a:r>
          </a:p>
          <a:p>
            <a:r>
              <a:rPr lang="en-US" b="1">
                <a:solidFill>
                  <a:srgbClr val="D60093"/>
                </a:solidFill>
              </a:rPr>
              <a:t>Relation types</a:t>
            </a:r>
            <a:r>
              <a:rPr lang="en-US"/>
              <a:t>: </a:t>
            </a:r>
            <a:r>
              <a:rPr lang="en-US" err="1"/>
              <a:t>has_func</a:t>
            </a:r>
            <a:r>
              <a:rPr lang="en-US"/>
              <a:t>, causes, </a:t>
            </a:r>
            <a:r>
              <a:rPr lang="en-US" err="1"/>
              <a:t>assoc</a:t>
            </a:r>
            <a:r>
              <a:rPr lang="en-US"/>
              <a:t>, treats, </a:t>
            </a:r>
            <a:r>
              <a:rPr lang="en-US" err="1"/>
              <a:t>is_a</a:t>
            </a:r>
            <a:endParaRPr lang="en-US"/>
          </a:p>
          <a:p>
            <a:endParaRPr lang="en-US"/>
          </a:p>
        </p:txBody>
      </p:sp>
      <p:sp>
        <p:nvSpPr>
          <p:cNvPr id="4" name="Date Placeholder 3"/>
          <p:cNvSpPr>
            <a:spLocks noGrp="1"/>
          </p:cNvSpPr>
          <p:nvPr>
            <p:ph type="dt" sz="half" idx="10"/>
          </p:nvPr>
        </p:nvSpPr>
        <p:spPr/>
        <p:txBody>
          <a:bodyPr/>
          <a:lstStyle/>
          <a:p>
            <a:fld id="{4CC5F969-9218-2E44-ABB2-2E7BFA956614}"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8</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7" name="Picture 6">
            <a:extLst>
              <a:ext uri="{FF2B5EF4-FFF2-40B4-BE49-F238E27FC236}">
                <a16:creationId xmlns:a16="http://schemas.microsoft.com/office/drawing/2014/main" id="{DE60E351-5A9B-1D49-9898-31F3032FBEED}"/>
              </a:ext>
            </a:extLst>
          </p:cNvPr>
          <p:cNvPicPr>
            <a:picLocks noChangeAspect="1"/>
          </p:cNvPicPr>
          <p:nvPr/>
        </p:nvPicPr>
        <p:blipFill>
          <a:blip r:embed="rId3"/>
          <a:stretch>
            <a:fillRect/>
          </a:stretch>
        </p:blipFill>
        <p:spPr>
          <a:xfrm>
            <a:off x="1200765" y="3429000"/>
            <a:ext cx="6350410" cy="2887809"/>
          </a:xfrm>
          <a:prstGeom prst="rect">
            <a:avLst/>
          </a:prstGeom>
        </p:spPr>
      </p:pic>
    </p:spTree>
    <p:extLst>
      <p:ext uri="{BB962C8B-B14F-4D97-AF65-F5344CB8AC3E}">
        <p14:creationId xmlns:p14="http://schemas.microsoft.com/office/powerpoint/2010/main" val="3478164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Knowledge Graphs in Practice</a:t>
            </a:r>
          </a:p>
        </p:txBody>
      </p:sp>
      <p:sp>
        <p:nvSpPr>
          <p:cNvPr id="3" name="Content Placeholder 2"/>
          <p:cNvSpPr>
            <a:spLocks noGrp="1"/>
          </p:cNvSpPr>
          <p:nvPr>
            <p:ph idx="1"/>
          </p:nvPr>
        </p:nvSpPr>
        <p:spPr>
          <a:xfrm>
            <a:off x="457200" y="1295400"/>
            <a:ext cx="8229600" cy="5562600"/>
          </a:xfrm>
        </p:spPr>
        <p:txBody>
          <a:bodyPr>
            <a:normAutofit fontScale="92500" lnSpcReduction="20000"/>
          </a:bodyPr>
          <a:lstStyle/>
          <a:p>
            <a:pPr marL="118872" indent="0">
              <a:lnSpc>
                <a:spcPct val="150000"/>
              </a:lnSpc>
              <a:buNone/>
            </a:pPr>
            <a:r>
              <a:rPr lang="en-US" b="1"/>
              <a:t>Examples of knowledge graphs</a:t>
            </a:r>
          </a:p>
          <a:p>
            <a:pPr>
              <a:lnSpc>
                <a:spcPct val="150000"/>
              </a:lnSpc>
            </a:pPr>
            <a:r>
              <a:rPr lang="en-US"/>
              <a:t>Google Knowledge Graph </a:t>
            </a:r>
          </a:p>
          <a:p>
            <a:pPr>
              <a:lnSpc>
                <a:spcPct val="150000"/>
              </a:lnSpc>
            </a:pPr>
            <a:r>
              <a:rPr lang="en-US"/>
              <a:t>Amazon Product Graph</a:t>
            </a:r>
          </a:p>
          <a:p>
            <a:pPr>
              <a:lnSpc>
                <a:spcPct val="150000"/>
              </a:lnSpc>
            </a:pPr>
            <a:r>
              <a:rPr lang="en-US"/>
              <a:t>Facebook Graph API </a:t>
            </a:r>
          </a:p>
          <a:p>
            <a:pPr>
              <a:lnSpc>
                <a:spcPct val="150000"/>
              </a:lnSpc>
            </a:pPr>
            <a:r>
              <a:rPr lang="en-US"/>
              <a:t>IBM Watson </a:t>
            </a:r>
          </a:p>
          <a:p>
            <a:pPr>
              <a:lnSpc>
                <a:spcPct val="150000"/>
              </a:lnSpc>
            </a:pPr>
            <a:r>
              <a:rPr lang="en-US"/>
              <a:t>Microsoft Satori </a:t>
            </a:r>
          </a:p>
          <a:p>
            <a:pPr>
              <a:lnSpc>
                <a:spcPct val="150000"/>
              </a:lnSpc>
            </a:pPr>
            <a:r>
              <a:rPr lang="en-US"/>
              <a:t>Project Hanover/</a:t>
            </a:r>
            <a:r>
              <a:rPr lang="en-US" err="1"/>
              <a:t>Literome</a:t>
            </a:r>
            <a:r>
              <a:rPr lang="en-US"/>
              <a:t> </a:t>
            </a:r>
          </a:p>
          <a:p>
            <a:pPr>
              <a:lnSpc>
                <a:spcPct val="150000"/>
              </a:lnSpc>
            </a:pPr>
            <a:r>
              <a:rPr lang="en-US"/>
              <a:t>LinkedIn Knowledge Graph </a:t>
            </a:r>
          </a:p>
          <a:p>
            <a:pPr>
              <a:lnSpc>
                <a:spcPct val="150000"/>
              </a:lnSpc>
            </a:pPr>
            <a:r>
              <a:rPr lang="en-US"/>
              <a:t>Yandex Object Answer </a:t>
            </a:r>
          </a:p>
        </p:txBody>
      </p:sp>
      <p:sp>
        <p:nvSpPr>
          <p:cNvPr id="4" name="Date Placeholder 3"/>
          <p:cNvSpPr>
            <a:spLocks noGrp="1"/>
          </p:cNvSpPr>
          <p:nvPr>
            <p:ph type="dt" sz="half" idx="10"/>
          </p:nvPr>
        </p:nvSpPr>
        <p:spPr/>
        <p:txBody>
          <a:bodyPr/>
          <a:lstStyle/>
          <a:p>
            <a:fld id="{D7108101-70C3-D344-AE28-C76A28A2535F}"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9</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Tree>
    <p:extLst>
      <p:ext uri="{BB962C8B-B14F-4D97-AF65-F5344CB8AC3E}">
        <p14:creationId xmlns:p14="http://schemas.microsoft.com/office/powerpoint/2010/main" val="26834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9248"/>
            <a:ext cx="8686800" cy="987552"/>
          </a:xfrm>
        </p:spPr>
        <p:txBody>
          <a:bodyPr>
            <a:normAutofit/>
          </a:bodyPr>
          <a:lstStyle/>
          <a:p>
            <a:r>
              <a:rPr lang="en-US"/>
              <a:t>Applications of Knowledge Graphs</a:t>
            </a:r>
          </a:p>
        </p:txBody>
      </p:sp>
      <p:sp>
        <p:nvSpPr>
          <p:cNvPr id="3" name="Content Placeholder 2"/>
          <p:cNvSpPr>
            <a:spLocks noGrp="1"/>
          </p:cNvSpPr>
          <p:nvPr>
            <p:ph idx="1"/>
          </p:nvPr>
        </p:nvSpPr>
        <p:spPr/>
        <p:txBody>
          <a:bodyPr/>
          <a:lstStyle/>
          <a:p>
            <a:r>
              <a:rPr lang="en-US" b="1">
                <a:solidFill>
                  <a:srgbClr val="00B050"/>
                </a:solidFill>
              </a:rPr>
              <a:t>Serving information: </a:t>
            </a:r>
          </a:p>
        </p:txBody>
      </p:sp>
      <p:sp>
        <p:nvSpPr>
          <p:cNvPr id="4" name="Date Placeholder 3"/>
          <p:cNvSpPr>
            <a:spLocks noGrp="1"/>
          </p:cNvSpPr>
          <p:nvPr>
            <p:ph type="dt" sz="half" idx="10"/>
          </p:nvPr>
        </p:nvSpPr>
        <p:spPr/>
        <p:txBody>
          <a:bodyPr/>
          <a:lstStyle/>
          <a:p>
            <a:fld id="{34E24A6B-E9D7-4241-818F-0803723FD6FA}"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sp>
        <p:nvSpPr>
          <p:cNvPr id="8" name="TextBox 7">
            <a:extLst>
              <a:ext uri="{FF2B5EF4-FFF2-40B4-BE49-F238E27FC236}">
                <a16:creationId xmlns:a16="http://schemas.microsoft.com/office/drawing/2014/main" id="{F5EEF62C-409E-42EC-AB91-40B1BAB28C84}"/>
              </a:ext>
            </a:extLst>
          </p:cNvPr>
          <p:cNvSpPr txBox="1"/>
          <p:nvPr/>
        </p:nvSpPr>
        <p:spPr>
          <a:xfrm>
            <a:off x="3678164" y="6188493"/>
            <a:ext cx="1247457"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Bing</a:t>
            </a:r>
          </a:p>
        </p:txBody>
      </p:sp>
      <p:pic>
        <p:nvPicPr>
          <p:cNvPr id="9" name="Picture 8">
            <a:extLst>
              <a:ext uri="{FF2B5EF4-FFF2-40B4-BE49-F238E27FC236}">
                <a16:creationId xmlns:a16="http://schemas.microsoft.com/office/drawing/2014/main" id="{40761AAB-B329-DC4A-B4BC-E7A680006220}"/>
              </a:ext>
            </a:extLst>
          </p:cNvPr>
          <p:cNvPicPr>
            <a:picLocks noChangeAspect="1"/>
          </p:cNvPicPr>
          <p:nvPr/>
        </p:nvPicPr>
        <p:blipFill>
          <a:blip r:embed="rId3"/>
          <a:stretch>
            <a:fillRect/>
          </a:stretch>
        </p:blipFill>
        <p:spPr>
          <a:xfrm>
            <a:off x="1118809" y="2371380"/>
            <a:ext cx="6461862" cy="3262504"/>
          </a:xfrm>
          <a:prstGeom prst="rect">
            <a:avLst/>
          </a:prstGeom>
        </p:spPr>
      </p:pic>
    </p:spTree>
    <p:extLst>
      <p:ext uri="{BB962C8B-B14F-4D97-AF65-F5344CB8AC3E}">
        <p14:creationId xmlns:p14="http://schemas.microsoft.com/office/powerpoint/2010/main" val="564912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a:bodyPr>
          <a:lstStyle/>
          <a:p>
            <a:r>
              <a:rPr lang="en-US"/>
              <a:t>Applications of Knowledge Graphs</a:t>
            </a:r>
          </a:p>
        </p:txBody>
      </p:sp>
      <p:sp>
        <p:nvSpPr>
          <p:cNvPr id="3" name="Content Placeholder 2"/>
          <p:cNvSpPr>
            <a:spLocks noGrp="1"/>
          </p:cNvSpPr>
          <p:nvPr>
            <p:ph idx="1"/>
          </p:nvPr>
        </p:nvSpPr>
        <p:spPr/>
        <p:txBody>
          <a:bodyPr/>
          <a:lstStyle/>
          <a:p>
            <a:r>
              <a:rPr lang="en-US" b="1">
                <a:solidFill>
                  <a:srgbClr val="D60093"/>
                </a:solidFill>
              </a:rPr>
              <a:t>Question answering and conversation agents</a:t>
            </a:r>
          </a:p>
        </p:txBody>
      </p:sp>
      <p:sp>
        <p:nvSpPr>
          <p:cNvPr id="4" name="Date Placeholder 3"/>
          <p:cNvSpPr>
            <a:spLocks noGrp="1"/>
          </p:cNvSpPr>
          <p:nvPr>
            <p:ph type="dt" sz="half" idx="10"/>
          </p:nvPr>
        </p:nvSpPr>
        <p:spPr/>
        <p:txBody>
          <a:bodyPr/>
          <a:lstStyle/>
          <a:p>
            <a:fld id="{05CD6008-DFC2-664D-8649-FF68BF555C1D}" type="datetime1">
              <a:rPr lang="en-US" smtClean="0"/>
              <a:t>10/23/24</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6" name="Footer Placeholder 5"/>
          <p:cNvSpPr>
            <a:spLocks noGrp="1"/>
          </p:cNvSpPr>
          <p:nvPr>
            <p:ph type="ftr" sz="quarter" idx="3"/>
          </p:nvPr>
        </p:nvSpPr>
        <p:spPr>
          <a:xfrm>
            <a:off x="2622645"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Jure Leskovec, Stanford CS224W: Machine Learning with Graphs, http://cs224w.stanford.edu</a:t>
            </a:r>
          </a:p>
        </p:txBody>
      </p:sp>
      <p:pic>
        <p:nvPicPr>
          <p:cNvPr id="1026" name="Picture 2" descr="Image result for question answering conversational agents knowledge graph">
            <a:extLst>
              <a:ext uri="{FF2B5EF4-FFF2-40B4-BE49-F238E27FC236}">
                <a16:creationId xmlns:a16="http://schemas.microsoft.com/office/drawing/2014/main" id="{5D8CADB0-B22A-4F0D-A6B6-6BA7A9DFB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81225"/>
            <a:ext cx="9144000" cy="34861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30A5485-E822-40B3-AD69-5414CF6B1B4F}"/>
              </a:ext>
            </a:extLst>
          </p:cNvPr>
          <p:cNvSpPr txBox="1"/>
          <p:nvPr/>
        </p:nvSpPr>
        <p:spPr>
          <a:xfrm>
            <a:off x="3678164" y="6188493"/>
            <a:ext cx="1467068"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4"/>
              </a:rPr>
              <a:t>Medium</a:t>
            </a:r>
            <a:endParaRPr lang="en-US" sz="1100">
              <a:solidFill>
                <a:schemeClr val="bg1">
                  <a:lumMod val="65000"/>
                </a:schemeClr>
              </a:solidFill>
            </a:endParaRPr>
          </a:p>
        </p:txBody>
      </p:sp>
    </p:spTree>
    <p:extLst>
      <p:ext uri="{BB962C8B-B14F-4D97-AF65-F5344CB8AC3E}">
        <p14:creationId xmlns:p14="http://schemas.microsoft.com/office/powerpoint/2010/main" val="3246588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8260A-58D5-4F11-AEBD-CF22E796356A}"/>
              </a:ext>
            </a:extLst>
          </p:cNvPr>
          <p:cNvSpPr>
            <a:spLocks noGrp="1"/>
          </p:cNvSpPr>
          <p:nvPr>
            <p:ph type="title"/>
          </p:nvPr>
        </p:nvSpPr>
        <p:spPr/>
        <p:txBody>
          <a:bodyPr/>
          <a:lstStyle/>
          <a:p>
            <a:r>
              <a:rPr lang="en-US"/>
              <a:t>Knowledge Graph Datasets</a:t>
            </a:r>
          </a:p>
        </p:txBody>
      </p:sp>
      <p:sp>
        <p:nvSpPr>
          <p:cNvPr id="3" name="Content Placeholder 2">
            <a:extLst>
              <a:ext uri="{FF2B5EF4-FFF2-40B4-BE49-F238E27FC236}">
                <a16:creationId xmlns:a16="http://schemas.microsoft.com/office/drawing/2014/main" id="{C88BE0FA-B661-46D1-B04A-4FA36F6EE078}"/>
              </a:ext>
            </a:extLst>
          </p:cNvPr>
          <p:cNvSpPr>
            <a:spLocks noGrp="1"/>
          </p:cNvSpPr>
          <p:nvPr>
            <p:ph idx="1"/>
          </p:nvPr>
        </p:nvSpPr>
        <p:spPr/>
        <p:txBody>
          <a:bodyPr>
            <a:normAutofit/>
          </a:bodyPr>
          <a:lstStyle/>
          <a:p>
            <a:r>
              <a:rPr lang="en-US" b="1"/>
              <a:t>Publicly available KGs:</a:t>
            </a:r>
          </a:p>
          <a:p>
            <a:pPr lvl="1"/>
            <a:r>
              <a:rPr lang="en-US" err="1"/>
              <a:t>FreeBase</a:t>
            </a:r>
            <a:r>
              <a:rPr lang="en-US"/>
              <a:t>, </a:t>
            </a:r>
            <a:r>
              <a:rPr lang="en-US" err="1"/>
              <a:t>Wikidata</a:t>
            </a:r>
            <a:r>
              <a:rPr lang="en-US"/>
              <a:t>, </a:t>
            </a:r>
            <a:r>
              <a:rPr lang="en-US" err="1"/>
              <a:t>Dbpedia</a:t>
            </a:r>
            <a:r>
              <a:rPr lang="en-US"/>
              <a:t>, YAGO, NELL, etc.</a:t>
            </a:r>
          </a:p>
          <a:p>
            <a:pPr marL="457200" lvl="1" indent="0">
              <a:buNone/>
            </a:pPr>
            <a:endParaRPr lang="en-US" sz="2000"/>
          </a:p>
          <a:p>
            <a:r>
              <a:rPr lang="en-US" b="1"/>
              <a:t>Common characteristics:</a:t>
            </a:r>
          </a:p>
          <a:p>
            <a:pPr lvl="1"/>
            <a:r>
              <a:rPr lang="en-US" b="1">
                <a:solidFill>
                  <a:srgbClr val="0000FF"/>
                </a:solidFill>
              </a:rPr>
              <a:t>Massive</a:t>
            </a:r>
            <a:r>
              <a:rPr lang="en-US"/>
              <a:t>: Millions of nodes and edges</a:t>
            </a:r>
          </a:p>
          <a:p>
            <a:pPr lvl="1"/>
            <a:r>
              <a:rPr lang="en-US" b="1">
                <a:solidFill>
                  <a:srgbClr val="FF0000"/>
                </a:solidFill>
              </a:rPr>
              <a:t>Incomplete</a:t>
            </a:r>
            <a:r>
              <a:rPr lang="en-US"/>
              <a:t>: Many true edges are missing</a:t>
            </a:r>
          </a:p>
          <a:p>
            <a:pPr lvl="1"/>
            <a:endParaRPr lang="en-US"/>
          </a:p>
          <a:p>
            <a:endParaRPr lang="en-US"/>
          </a:p>
        </p:txBody>
      </p:sp>
      <p:sp>
        <p:nvSpPr>
          <p:cNvPr id="4" name="Date Placeholder 3">
            <a:extLst>
              <a:ext uri="{FF2B5EF4-FFF2-40B4-BE49-F238E27FC236}">
                <a16:creationId xmlns:a16="http://schemas.microsoft.com/office/drawing/2014/main" id="{D6C104A2-E9BA-4384-8900-83459034882E}"/>
              </a:ext>
            </a:extLst>
          </p:cNvPr>
          <p:cNvSpPr>
            <a:spLocks noGrp="1"/>
          </p:cNvSpPr>
          <p:nvPr>
            <p:ph type="dt" sz="half" idx="10"/>
          </p:nvPr>
        </p:nvSpPr>
        <p:spPr/>
        <p:txBody>
          <a:bodyPr/>
          <a:lstStyle/>
          <a:p>
            <a:fld id="{DDC9808A-8EF1-5240-8E19-496ECAA68A49}" type="datetime1">
              <a:rPr lang="en-US" smtClean="0"/>
              <a:t>10/23/24</a:t>
            </a:fld>
            <a:endParaRPr lang="en-US"/>
          </a:p>
        </p:txBody>
      </p:sp>
      <p:sp>
        <p:nvSpPr>
          <p:cNvPr id="5" name="Footer Placeholder 4">
            <a:extLst>
              <a:ext uri="{FF2B5EF4-FFF2-40B4-BE49-F238E27FC236}">
                <a16:creationId xmlns:a16="http://schemas.microsoft.com/office/drawing/2014/main" id="{6E022568-C6C1-4210-A6D1-7188FA8928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AAD7D16-E0DF-4A07-A2B2-972CEF4AACE5}"/>
              </a:ext>
            </a:extLst>
          </p:cNvPr>
          <p:cNvSpPr>
            <a:spLocks noGrp="1"/>
          </p:cNvSpPr>
          <p:nvPr>
            <p:ph type="sldNum" sz="quarter" idx="12"/>
          </p:nvPr>
        </p:nvSpPr>
        <p:spPr/>
        <p:txBody>
          <a:bodyPr/>
          <a:lstStyle/>
          <a:p>
            <a:fld id="{19B12225-5612-419B-A8D5-4B8EEE4C217E}" type="slidenum">
              <a:rPr lang="en-US" smtClean="0"/>
              <a:pPr/>
              <a:t>12</a:t>
            </a:fld>
            <a:endParaRPr lang="en-US"/>
          </a:p>
        </p:txBody>
      </p:sp>
      <p:sp>
        <p:nvSpPr>
          <p:cNvPr id="7" name="Rounded Rectangle 6">
            <a:extLst>
              <a:ext uri="{FF2B5EF4-FFF2-40B4-BE49-F238E27FC236}">
                <a16:creationId xmlns:a16="http://schemas.microsoft.com/office/drawing/2014/main" id="{172380F2-DD63-F342-A91A-F1BF341C9E7D}"/>
              </a:ext>
            </a:extLst>
          </p:cNvPr>
          <p:cNvSpPr/>
          <p:nvPr/>
        </p:nvSpPr>
        <p:spPr>
          <a:xfrm>
            <a:off x="457200" y="4740087"/>
            <a:ext cx="3733800" cy="1600201"/>
          </a:xfrm>
          <a:prstGeom prst="roundRect">
            <a:avLst/>
          </a:prstGeom>
          <a:solidFill>
            <a:srgbClr val="FF0000"/>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Given a massive KG, enumerating all the possible facts is intractable!</a:t>
            </a:r>
          </a:p>
        </p:txBody>
      </p:sp>
      <p:sp>
        <p:nvSpPr>
          <p:cNvPr id="10" name="Rounded Rectangle 9">
            <a:extLst>
              <a:ext uri="{FF2B5EF4-FFF2-40B4-BE49-F238E27FC236}">
                <a16:creationId xmlns:a16="http://schemas.microsoft.com/office/drawing/2014/main" id="{FEF4ADA8-1645-9349-80DA-F1B2009CAF25}"/>
              </a:ext>
            </a:extLst>
          </p:cNvPr>
          <p:cNvSpPr/>
          <p:nvPr/>
        </p:nvSpPr>
        <p:spPr>
          <a:xfrm>
            <a:off x="4957484" y="4740086"/>
            <a:ext cx="3733800" cy="1600201"/>
          </a:xfrm>
          <a:prstGeom prst="roundRect">
            <a:avLst/>
          </a:prstGeom>
          <a:solidFill>
            <a:srgbClr val="92D050"/>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Can we predict plausible BUT missing links?</a:t>
            </a:r>
          </a:p>
        </p:txBody>
      </p:sp>
      <p:sp>
        <p:nvSpPr>
          <p:cNvPr id="13" name="Right Arrow 12">
            <a:extLst>
              <a:ext uri="{FF2B5EF4-FFF2-40B4-BE49-F238E27FC236}">
                <a16:creationId xmlns:a16="http://schemas.microsoft.com/office/drawing/2014/main" id="{5299F60B-658B-A94F-A0E2-CDE3EC92E8E6}"/>
              </a:ext>
            </a:extLst>
          </p:cNvPr>
          <p:cNvSpPr/>
          <p:nvPr/>
        </p:nvSpPr>
        <p:spPr>
          <a:xfrm>
            <a:off x="4307542" y="5387786"/>
            <a:ext cx="533400" cy="304800"/>
          </a:xfrm>
          <a:prstGeom prst="rightArrow">
            <a:avLst/>
          </a:prstGeom>
          <a:no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97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6CECE-2264-44FA-B624-C52B24974512}"/>
              </a:ext>
            </a:extLst>
          </p:cNvPr>
          <p:cNvSpPr>
            <a:spLocks noGrp="1"/>
          </p:cNvSpPr>
          <p:nvPr>
            <p:ph type="title"/>
          </p:nvPr>
        </p:nvSpPr>
        <p:spPr/>
        <p:txBody>
          <a:bodyPr/>
          <a:lstStyle/>
          <a:p>
            <a:r>
              <a:rPr lang="en-US"/>
              <a:t>Example: Freebase</a:t>
            </a:r>
          </a:p>
        </p:txBody>
      </p:sp>
      <p:sp>
        <p:nvSpPr>
          <p:cNvPr id="3" name="Content Placeholder 2">
            <a:extLst>
              <a:ext uri="{FF2B5EF4-FFF2-40B4-BE49-F238E27FC236}">
                <a16:creationId xmlns:a16="http://schemas.microsoft.com/office/drawing/2014/main" id="{0BD74B5A-2B97-4C2B-84EE-B26C1FACF544}"/>
              </a:ext>
            </a:extLst>
          </p:cNvPr>
          <p:cNvSpPr>
            <a:spLocks noGrp="1"/>
          </p:cNvSpPr>
          <p:nvPr>
            <p:ph idx="1"/>
          </p:nvPr>
        </p:nvSpPr>
        <p:spPr/>
        <p:txBody>
          <a:bodyPr/>
          <a:lstStyle/>
          <a:p>
            <a:r>
              <a:rPr lang="en-US" b="1">
                <a:solidFill>
                  <a:srgbClr val="D00E89"/>
                </a:solidFill>
              </a:rPr>
              <a:t>Freebase</a:t>
            </a:r>
          </a:p>
          <a:p>
            <a:pPr lvl="1"/>
            <a:r>
              <a:rPr lang="en-US"/>
              <a:t>~80 million </a:t>
            </a:r>
            <a:r>
              <a:rPr lang="en-US" b="1"/>
              <a:t>entities</a:t>
            </a:r>
          </a:p>
          <a:p>
            <a:pPr lvl="1"/>
            <a:r>
              <a:rPr lang="en-US"/>
              <a:t>~38K </a:t>
            </a:r>
            <a:r>
              <a:rPr lang="en-US" b="1"/>
              <a:t>relation types</a:t>
            </a:r>
          </a:p>
          <a:p>
            <a:pPr lvl="1"/>
            <a:r>
              <a:rPr lang="en-US"/>
              <a:t>~3 billion </a:t>
            </a:r>
            <a:r>
              <a:rPr lang="en-US" b="1"/>
              <a:t>facts/triples</a:t>
            </a:r>
          </a:p>
          <a:p>
            <a:pPr marL="457200" lvl="1" indent="0">
              <a:buNone/>
            </a:pPr>
            <a:endParaRPr lang="en-US"/>
          </a:p>
          <a:p>
            <a:r>
              <a:rPr lang="en-US" b="1">
                <a:solidFill>
                  <a:srgbClr val="D00E89"/>
                </a:solidFill>
              </a:rPr>
              <a:t>Datasets: </a:t>
            </a:r>
            <a:r>
              <a:rPr lang="en-US">
                <a:solidFill>
                  <a:srgbClr val="D00E89"/>
                </a:solidFill>
              </a:rPr>
              <a:t>FB15k/FB15k-237</a:t>
            </a:r>
          </a:p>
          <a:p>
            <a:pPr lvl="1"/>
            <a:r>
              <a:rPr lang="en-US"/>
              <a:t>A </a:t>
            </a:r>
            <a:r>
              <a:rPr lang="en-US" b="1">
                <a:solidFill>
                  <a:srgbClr val="00B050"/>
                </a:solidFill>
              </a:rPr>
              <a:t>complete</a:t>
            </a:r>
            <a:r>
              <a:rPr lang="en-US"/>
              <a:t> subset of Freebase, used by researchers to learn KG models</a:t>
            </a:r>
          </a:p>
        </p:txBody>
      </p:sp>
      <p:sp>
        <p:nvSpPr>
          <p:cNvPr id="4" name="Date Placeholder 3">
            <a:extLst>
              <a:ext uri="{FF2B5EF4-FFF2-40B4-BE49-F238E27FC236}">
                <a16:creationId xmlns:a16="http://schemas.microsoft.com/office/drawing/2014/main" id="{55250DC6-B885-402B-A217-95C5E7FC4AE0}"/>
              </a:ext>
            </a:extLst>
          </p:cNvPr>
          <p:cNvSpPr>
            <a:spLocks noGrp="1"/>
          </p:cNvSpPr>
          <p:nvPr>
            <p:ph type="dt" sz="half" idx="10"/>
          </p:nvPr>
        </p:nvSpPr>
        <p:spPr/>
        <p:txBody>
          <a:bodyPr/>
          <a:lstStyle/>
          <a:p>
            <a:fld id="{8E8A2C2D-969B-6244-A4B2-776F94C939DA}" type="datetime1">
              <a:rPr lang="en-US" smtClean="0"/>
              <a:t>10/23/24</a:t>
            </a:fld>
            <a:endParaRPr lang="en-US"/>
          </a:p>
        </p:txBody>
      </p:sp>
      <p:sp>
        <p:nvSpPr>
          <p:cNvPr id="5" name="Footer Placeholder 4">
            <a:extLst>
              <a:ext uri="{FF2B5EF4-FFF2-40B4-BE49-F238E27FC236}">
                <a16:creationId xmlns:a16="http://schemas.microsoft.com/office/drawing/2014/main" id="{B7B1970A-20D7-4BEE-B992-231A20C81E1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3278FA3-3F03-4487-BC83-15FDD93E5BC4}"/>
              </a:ext>
            </a:extLst>
          </p:cNvPr>
          <p:cNvSpPr>
            <a:spLocks noGrp="1"/>
          </p:cNvSpPr>
          <p:nvPr>
            <p:ph type="sldNum" sz="quarter" idx="12"/>
          </p:nvPr>
        </p:nvSpPr>
        <p:spPr/>
        <p:txBody>
          <a:bodyPr/>
          <a:lstStyle/>
          <a:p>
            <a:fld id="{19B12225-5612-419B-A8D5-4B8EEE4C217E}" type="slidenum">
              <a:rPr lang="en-US" smtClean="0"/>
              <a:pPr/>
              <a:t>13</a:t>
            </a:fld>
            <a:endParaRPr lang="en-US"/>
          </a:p>
        </p:txBody>
      </p:sp>
      <p:pic>
        <p:nvPicPr>
          <p:cNvPr id="1026" name="Picture 2" descr="Related image">
            <a:extLst>
              <a:ext uri="{FF2B5EF4-FFF2-40B4-BE49-F238E27FC236}">
                <a16:creationId xmlns:a16="http://schemas.microsoft.com/office/drawing/2014/main" id="{1485D76F-9A14-4AC7-A7D6-BEED6FDAD5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66" t="28288" r="6114" b="51670"/>
          <a:stretch/>
        </p:blipFill>
        <p:spPr bwMode="auto">
          <a:xfrm>
            <a:off x="5256031" y="1219200"/>
            <a:ext cx="3735569" cy="6496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AF7625-A4C7-48B3-9D93-024EF68E0470}"/>
              </a:ext>
            </a:extLst>
          </p:cNvPr>
          <p:cNvSpPr txBox="1"/>
          <p:nvPr/>
        </p:nvSpPr>
        <p:spPr>
          <a:xfrm>
            <a:off x="5105400" y="2069544"/>
            <a:ext cx="4267200" cy="1107996"/>
          </a:xfrm>
          <a:prstGeom prst="rect">
            <a:avLst/>
          </a:prstGeom>
          <a:noFill/>
        </p:spPr>
        <p:txBody>
          <a:bodyPr wrap="square" rtlCol="0">
            <a:spAutoFit/>
          </a:bodyPr>
          <a:lstStyle/>
          <a:p>
            <a:pPr algn="l"/>
            <a:r>
              <a:rPr lang="en-US" sz="2200">
                <a:solidFill>
                  <a:srgbClr val="FF0000"/>
                </a:solidFill>
                <a:latin typeface="Calibri" panose="020F0502020204030204" pitchFamily="34" charset="0"/>
                <a:cs typeface="Calibri" panose="020F0502020204030204" pitchFamily="34" charset="0"/>
              </a:rPr>
              <a:t>93.8% </a:t>
            </a:r>
            <a:r>
              <a:rPr lang="en-US" sz="2200">
                <a:latin typeface="Calibri" panose="020F0502020204030204" pitchFamily="34" charset="0"/>
                <a:cs typeface="Calibri" panose="020F0502020204030204" pitchFamily="34" charset="0"/>
              </a:rPr>
              <a:t>of persons from Freebase have no place of birth and </a:t>
            </a:r>
            <a:r>
              <a:rPr lang="en-US" sz="2200">
                <a:solidFill>
                  <a:srgbClr val="FF0000"/>
                </a:solidFill>
                <a:latin typeface="Calibri" panose="020F0502020204030204" pitchFamily="34" charset="0"/>
                <a:cs typeface="Calibri" panose="020F0502020204030204" pitchFamily="34" charset="0"/>
              </a:rPr>
              <a:t>78.5% </a:t>
            </a:r>
            <a:r>
              <a:rPr lang="en-US" sz="2200">
                <a:latin typeface="Calibri" panose="020F0502020204030204" pitchFamily="34" charset="0"/>
                <a:cs typeface="Calibri" panose="020F0502020204030204" pitchFamily="34" charset="0"/>
              </a:rPr>
              <a:t>have no nationality!</a:t>
            </a:r>
          </a:p>
        </p:txBody>
      </p:sp>
      <p:sp>
        <p:nvSpPr>
          <p:cNvPr id="11" name="TextBox 10">
            <a:extLst>
              <a:ext uri="{FF2B5EF4-FFF2-40B4-BE49-F238E27FC236}">
                <a16:creationId xmlns:a16="http://schemas.microsoft.com/office/drawing/2014/main" id="{FDB2737D-AD38-41E9-84BF-495A029047E6}"/>
              </a:ext>
            </a:extLst>
          </p:cNvPr>
          <p:cNvSpPr txBox="1"/>
          <p:nvPr/>
        </p:nvSpPr>
        <p:spPr>
          <a:xfrm>
            <a:off x="184827" y="6172200"/>
            <a:ext cx="8774348" cy="461665"/>
          </a:xfrm>
          <a:prstGeom prst="rect">
            <a:avLst/>
          </a:prstGeom>
          <a:noFill/>
        </p:spPr>
        <p:txBody>
          <a:bodyPr wrap="square" rtlCol="0">
            <a:spAutoFit/>
          </a:bodyPr>
          <a:lstStyle/>
          <a:p>
            <a:r>
              <a:rPr lang="en-US" sz="800">
                <a:latin typeface="Calibri" panose="020F0502020204030204" pitchFamily="34" charset="0"/>
                <a:cs typeface="Calibri" panose="020F0502020204030204" pitchFamily="34" charset="0"/>
              </a:rPr>
              <a:t>[1] </a:t>
            </a:r>
            <a:r>
              <a:rPr lang="en-US" sz="800" err="1"/>
              <a:t>Paulheim</a:t>
            </a:r>
            <a:r>
              <a:rPr lang="en-US" sz="800"/>
              <a:t>, Heiko. "Knowledge graph refinement: A survey of approaches and evaluation methods." </a:t>
            </a:r>
            <a:r>
              <a:rPr lang="en-US" sz="800" i="1"/>
              <a:t>Semantic web</a:t>
            </a:r>
            <a:r>
              <a:rPr lang="en-US" sz="800"/>
              <a:t> 8.3 (2017): 489-508.</a:t>
            </a:r>
          </a:p>
          <a:p>
            <a:r>
              <a:rPr lang="en-US" sz="800">
                <a:latin typeface="Calibri" panose="020F0502020204030204" pitchFamily="34" charset="0"/>
                <a:cs typeface="Calibri" panose="020F0502020204030204" pitchFamily="34" charset="0"/>
              </a:rPr>
              <a:t>[2] </a:t>
            </a:r>
            <a:r>
              <a:rPr lang="en-US" sz="800"/>
              <a:t>Min, </a:t>
            </a:r>
            <a:r>
              <a:rPr lang="en-US" sz="800" err="1"/>
              <a:t>Bonan</a:t>
            </a:r>
            <a:r>
              <a:rPr lang="en-US" sz="800"/>
              <a:t>, et al. "Distant supervision for relation extraction with an incomplete knowledge base." </a:t>
            </a:r>
            <a:r>
              <a:rPr lang="en-US" sz="800" i="1"/>
              <a:t>Proceedings of the 2013 Conference of the North American Chapter of the Association for Computational Linguistics: Human Language Technologies</a:t>
            </a:r>
            <a:r>
              <a:rPr lang="en-US" sz="800"/>
              <a:t>. 2013.</a:t>
            </a:r>
            <a:endParaRPr lang="en-US" sz="800">
              <a:latin typeface="Calibri" panose="020F0502020204030204" pitchFamily="34" charset="0"/>
              <a:cs typeface="Calibri" panose="020F0502020204030204" pitchFamily="34" charset="0"/>
            </a:endParaRPr>
          </a:p>
        </p:txBody>
      </p:sp>
      <p:sp>
        <p:nvSpPr>
          <p:cNvPr id="7" name="Left Arrow 6">
            <a:extLst>
              <a:ext uri="{FF2B5EF4-FFF2-40B4-BE49-F238E27FC236}">
                <a16:creationId xmlns:a16="http://schemas.microsoft.com/office/drawing/2014/main" id="{349724C3-D328-194C-8450-E67E559549F2}"/>
              </a:ext>
            </a:extLst>
          </p:cNvPr>
          <p:cNvSpPr/>
          <p:nvPr/>
        </p:nvSpPr>
        <p:spPr>
          <a:xfrm>
            <a:off x="4383932" y="2514600"/>
            <a:ext cx="721468" cy="462064"/>
          </a:xfrm>
          <a:prstGeom prst="leftArrow">
            <a:avLst/>
          </a:prstGeom>
          <a:noFill/>
          <a:ln w="254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A1A27F5-7788-4483-B28D-7B3E9B2297AF}"/>
              </a:ext>
            </a:extLst>
          </p:cNvPr>
          <p:cNvGrpSpPr/>
          <p:nvPr/>
        </p:nvGrpSpPr>
        <p:grpSpPr>
          <a:xfrm>
            <a:off x="2322408" y="5372100"/>
            <a:ext cx="4346783" cy="762000"/>
            <a:chOff x="275493" y="5410200"/>
            <a:chExt cx="4346783" cy="762000"/>
          </a:xfrm>
        </p:grpSpPr>
        <p:pic>
          <p:nvPicPr>
            <p:cNvPr id="9" name="Picture 8">
              <a:extLst>
                <a:ext uri="{FF2B5EF4-FFF2-40B4-BE49-F238E27FC236}">
                  <a16:creationId xmlns:a16="http://schemas.microsoft.com/office/drawing/2014/main" id="{A1436D3F-1ED3-41C2-997D-4F24C56C833F}"/>
                </a:ext>
              </a:extLst>
            </p:cNvPr>
            <p:cNvPicPr>
              <a:picLocks noChangeAspect="1"/>
            </p:cNvPicPr>
            <p:nvPr/>
          </p:nvPicPr>
          <p:blipFill rotWithShape="1">
            <a:blip r:embed="rId4">
              <a:extLst>
                <a:ext uri="{28A0092B-C50C-407E-A947-70E740481C1C}">
                  <a14:useLocalDpi xmlns:a14="http://schemas.microsoft.com/office/drawing/2010/main" val="0"/>
                </a:ext>
              </a:extLst>
            </a:blip>
            <a:srcRect r="64188"/>
            <a:stretch/>
          </p:blipFill>
          <p:spPr>
            <a:xfrm>
              <a:off x="275493" y="5410200"/>
              <a:ext cx="3077307" cy="762000"/>
            </a:xfrm>
            <a:prstGeom prst="rect">
              <a:avLst/>
            </a:prstGeom>
          </p:spPr>
        </p:pic>
        <p:pic>
          <p:nvPicPr>
            <p:cNvPr id="14" name="Picture 13">
              <a:extLst>
                <a:ext uri="{FF2B5EF4-FFF2-40B4-BE49-F238E27FC236}">
                  <a16:creationId xmlns:a16="http://schemas.microsoft.com/office/drawing/2014/main" id="{F690CAE7-1D4C-4948-A147-79DED4F14E59}"/>
                </a:ext>
              </a:extLst>
            </p:cNvPr>
            <p:cNvPicPr>
              <a:picLocks noChangeAspect="1"/>
            </p:cNvPicPr>
            <p:nvPr/>
          </p:nvPicPr>
          <p:blipFill rotWithShape="1">
            <a:blip r:embed="rId4">
              <a:extLst>
                <a:ext uri="{28A0092B-C50C-407E-A947-70E740481C1C}">
                  <a14:useLocalDpi xmlns:a14="http://schemas.microsoft.com/office/drawing/2010/main" val="0"/>
                </a:ext>
              </a:extLst>
            </a:blip>
            <a:srcRect l="85030" r="-105"/>
            <a:stretch/>
          </p:blipFill>
          <p:spPr>
            <a:xfrm>
              <a:off x="3326876" y="5410200"/>
              <a:ext cx="1295400" cy="762000"/>
            </a:xfrm>
            <a:prstGeom prst="rect">
              <a:avLst/>
            </a:prstGeom>
          </p:spPr>
        </p:pic>
      </p:grpSp>
    </p:spTree>
    <p:extLst>
      <p:ext uri="{BB962C8B-B14F-4D97-AF65-F5344CB8AC3E}">
        <p14:creationId xmlns:p14="http://schemas.microsoft.com/office/powerpoint/2010/main" val="270525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194084" y="1308199"/>
            <a:ext cx="9216318"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Completion</a:t>
            </a:r>
            <a:br>
              <a:rPr lang="en-US" sz="4800"/>
            </a:br>
            <a:endParaRPr lang="en-US" sz="4800"/>
          </a:p>
        </p:txBody>
      </p:sp>
    </p:spTree>
    <p:extLst>
      <p:ext uri="{BB962C8B-B14F-4D97-AF65-F5344CB8AC3E}">
        <p14:creationId xmlns:p14="http://schemas.microsoft.com/office/powerpoint/2010/main" val="2812069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B4D9-87B5-454D-BEBE-00E96FE319CE}"/>
              </a:ext>
            </a:extLst>
          </p:cNvPr>
          <p:cNvSpPr>
            <a:spLocks noGrp="1"/>
          </p:cNvSpPr>
          <p:nvPr>
            <p:ph type="title"/>
          </p:nvPr>
        </p:nvSpPr>
        <p:spPr/>
        <p:txBody>
          <a:bodyPr/>
          <a:lstStyle/>
          <a:p>
            <a:r>
              <a:rPr lang="en-US"/>
              <a:t>KG Completion Task</a:t>
            </a:r>
          </a:p>
        </p:txBody>
      </p:sp>
      <p:sp>
        <p:nvSpPr>
          <p:cNvPr id="3" name="Content Placeholder 2">
            <a:extLst>
              <a:ext uri="{FF2B5EF4-FFF2-40B4-BE49-F238E27FC236}">
                <a16:creationId xmlns:a16="http://schemas.microsoft.com/office/drawing/2014/main" id="{1282502A-BCD5-49E9-887C-569BC475096C}"/>
              </a:ext>
            </a:extLst>
          </p:cNvPr>
          <p:cNvSpPr>
            <a:spLocks noGrp="1"/>
          </p:cNvSpPr>
          <p:nvPr>
            <p:ph idx="1"/>
          </p:nvPr>
        </p:nvSpPr>
        <p:spPr>
          <a:xfrm>
            <a:off x="261257" y="1295400"/>
            <a:ext cx="8560827" cy="5257801"/>
          </a:xfrm>
        </p:spPr>
        <p:txBody>
          <a:bodyPr/>
          <a:lstStyle/>
          <a:p>
            <a:pPr marL="118872" indent="0">
              <a:buNone/>
            </a:pPr>
            <a:r>
              <a:rPr lang="en-US" b="1"/>
              <a:t>Given an enormous KG, can we complete the KG?</a:t>
            </a:r>
          </a:p>
          <a:p>
            <a:pPr lvl="1"/>
            <a:r>
              <a:rPr lang="en-US"/>
              <a:t>For a given (</a:t>
            </a:r>
            <a:r>
              <a:rPr lang="en-US" b="1">
                <a:solidFill>
                  <a:schemeClr val="accent2">
                    <a:lumMod val="75000"/>
                  </a:schemeClr>
                </a:solidFill>
              </a:rPr>
              <a:t>head</a:t>
            </a:r>
            <a:r>
              <a:rPr lang="en-US"/>
              <a:t>, </a:t>
            </a:r>
            <a:r>
              <a:rPr lang="en-US" b="1">
                <a:solidFill>
                  <a:schemeClr val="accent1">
                    <a:lumMod val="75000"/>
                  </a:schemeClr>
                </a:solidFill>
              </a:rPr>
              <a:t>relation</a:t>
            </a:r>
            <a:r>
              <a:rPr lang="en-US"/>
              <a:t>), we predict missing </a:t>
            </a:r>
            <a:r>
              <a:rPr lang="en-US" b="1">
                <a:solidFill>
                  <a:schemeClr val="accent4">
                    <a:lumMod val="50000"/>
                  </a:schemeClr>
                </a:solidFill>
              </a:rPr>
              <a:t>tails</a:t>
            </a:r>
            <a:r>
              <a:rPr lang="en-US"/>
              <a:t>.</a:t>
            </a:r>
          </a:p>
          <a:p>
            <a:pPr lvl="2"/>
            <a:r>
              <a:rPr lang="en-US"/>
              <a:t>(Note this is slightly different from link prediction task)</a:t>
            </a:r>
          </a:p>
        </p:txBody>
      </p:sp>
      <p:sp>
        <p:nvSpPr>
          <p:cNvPr id="4" name="Date Placeholder 3">
            <a:extLst>
              <a:ext uri="{FF2B5EF4-FFF2-40B4-BE49-F238E27FC236}">
                <a16:creationId xmlns:a16="http://schemas.microsoft.com/office/drawing/2014/main" id="{1A6EC581-577A-449B-849B-0E864B776D19}"/>
              </a:ext>
            </a:extLst>
          </p:cNvPr>
          <p:cNvSpPr>
            <a:spLocks noGrp="1"/>
          </p:cNvSpPr>
          <p:nvPr>
            <p:ph type="dt" sz="half" idx="10"/>
          </p:nvPr>
        </p:nvSpPr>
        <p:spPr/>
        <p:txBody>
          <a:bodyPr/>
          <a:lstStyle/>
          <a:p>
            <a:fld id="{8D3B8C03-EABB-0448-97F8-596D7A621B01}" type="datetime1">
              <a:rPr lang="en-US" smtClean="0"/>
              <a:t>10/23/24</a:t>
            </a:fld>
            <a:endParaRPr lang="en-US"/>
          </a:p>
        </p:txBody>
      </p:sp>
      <p:sp>
        <p:nvSpPr>
          <p:cNvPr id="5" name="Footer Placeholder 4">
            <a:extLst>
              <a:ext uri="{FF2B5EF4-FFF2-40B4-BE49-F238E27FC236}">
                <a16:creationId xmlns:a16="http://schemas.microsoft.com/office/drawing/2014/main" id="{CE2C6A6E-B907-4790-A8CA-0245A3E7A07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8212618-6EE6-45BC-8F4F-E6549DBE657B}"/>
              </a:ext>
            </a:extLst>
          </p:cNvPr>
          <p:cNvSpPr>
            <a:spLocks noGrp="1"/>
          </p:cNvSpPr>
          <p:nvPr>
            <p:ph type="sldNum" sz="quarter" idx="12"/>
          </p:nvPr>
        </p:nvSpPr>
        <p:spPr/>
        <p:txBody>
          <a:bodyPr/>
          <a:lstStyle/>
          <a:p>
            <a:fld id="{19B12225-5612-419B-A8D5-4B8EEE4C217E}" type="slidenum">
              <a:rPr lang="en-US" smtClean="0"/>
              <a:pPr/>
              <a:t>15</a:t>
            </a:fld>
            <a:endParaRPr lang="en-US"/>
          </a:p>
        </p:txBody>
      </p:sp>
      <p:grpSp>
        <p:nvGrpSpPr>
          <p:cNvPr id="79" name="Group 78">
            <a:extLst>
              <a:ext uri="{FF2B5EF4-FFF2-40B4-BE49-F238E27FC236}">
                <a16:creationId xmlns:a16="http://schemas.microsoft.com/office/drawing/2014/main" id="{3BCB73E6-EF91-46A9-BD7D-518536C4EC55}"/>
              </a:ext>
            </a:extLst>
          </p:cNvPr>
          <p:cNvGrpSpPr/>
          <p:nvPr/>
        </p:nvGrpSpPr>
        <p:grpSpPr>
          <a:xfrm>
            <a:off x="2231722" y="2888287"/>
            <a:ext cx="6455078" cy="3893513"/>
            <a:chOff x="357509" y="2950426"/>
            <a:chExt cx="6455078" cy="3893513"/>
          </a:xfrm>
        </p:grpSpPr>
        <p:grpSp>
          <p:nvGrpSpPr>
            <p:cNvPr id="15" name="Group 14">
              <a:extLst>
                <a:ext uri="{FF2B5EF4-FFF2-40B4-BE49-F238E27FC236}">
                  <a16:creationId xmlns:a16="http://schemas.microsoft.com/office/drawing/2014/main" id="{BD7B5A5B-9D13-4417-BD30-2363E7CBBA26}"/>
                </a:ext>
              </a:extLst>
            </p:cNvPr>
            <p:cNvGrpSpPr/>
            <p:nvPr/>
          </p:nvGrpSpPr>
          <p:grpSpPr>
            <a:xfrm>
              <a:off x="2313569" y="3172973"/>
              <a:ext cx="2211834" cy="1069541"/>
              <a:chOff x="10013640" y="2750363"/>
              <a:chExt cx="2519572" cy="1273975"/>
            </a:xfrm>
          </p:grpSpPr>
          <p:cxnSp>
            <p:nvCxnSpPr>
              <p:cNvPr id="8" name="Straight Arrow Connector 7">
                <a:extLst>
                  <a:ext uri="{FF2B5EF4-FFF2-40B4-BE49-F238E27FC236}">
                    <a16:creationId xmlns:a16="http://schemas.microsoft.com/office/drawing/2014/main" id="{E59443FF-32B2-44FF-ACF9-C67D502F22C9}"/>
                  </a:ext>
                </a:extLst>
              </p:cNvPr>
              <p:cNvCxnSpPr>
                <a:cxnSpLocks/>
              </p:cNvCxnSpPr>
              <p:nvPr/>
            </p:nvCxnSpPr>
            <p:spPr>
              <a:xfrm flipH="1">
                <a:off x="10758761" y="3631340"/>
                <a:ext cx="381000" cy="392998"/>
              </a:xfrm>
              <a:prstGeom prst="straightConnector1">
                <a:avLst/>
              </a:prstGeom>
              <a:ln w="349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93ADD60-D1CB-4961-A06A-24DE31742187}"/>
                  </a:ext>
                </a:extLst>
              </p:cNvPr>
              <p:cNvSpPr txBox="1"/>
              <p:nvPr/>
            </p:nvSpPr>
            <p:spPr>
              <a:xfrm>
                <a:off x="10013640" y="2750363"/>
                <a:ext cx="2519572" cy="878432"/>
              </a:xfrm>
              <a:prstGeom prst="rect">
                <a:avLst/>
              </a:prstGeom>
              <a:noFill/>
              <a:ln>
                <a:noFill/>
              </a:ln>
            </p:spPr>
            <p:txBody>
              <a:bodyPr wrap="square" lIns="91425" tIns="91425" rIns="91425" bIns="91425" rtlCol="0" anchor="t" anchorCtr="0">
                <a:noAutofit/>
              </a:bodyPr>
              <a:lstStyle/>
              <a:p>
                <a:pPr algn="ctr"/>
                <a:r>
                  <a:rPr lang="en-US">
                    <a:solidFill>
                      <a:srgbClr val="D60093"/>
                    </a:solidFill>
                    <a:latin typeface="Calibri" panose="020F0502020204030204" pitchFamily="34" charset="0"/>
                    <a:ea typeface="Helvetica Neue Light" charset="0"/>
                    <a:cs typeface="Calibri" panose="020F0502020204030204" pitchFamily="34" charset="0"/>
                    <a:sym typeface="Open Sans"/>
                  </a:rPr>
                  <a:t>missing relation: genre</a:t>
                </a:r>
                <a:endParaRPr lang="en-US" i="1">
                  <a:solidFill>
                    <a:srgbClr val="D60093"/>
                  </a:solidFill>
                  <a:latin typeface="Calibri" panose="020F0502020204030204" pitchFamily="34" charset="0"/>
                  <a:ea typeface="Cambria Math" charset="0"/>
                  <a:cs typeface="Calibri" panose="020F0502020204030204" pitchFamily="34" charset="0"/>
                  <a:sym typeface="Open Sans"/>
                </a:endParaRPr>
              </a:p>
            </p:txBody>
          </p:sp>
        </p:grpSp>
        <p:sp>
          <p:nvSpPr>
            <p:cNvPr id="10" name="Oval 9">
              <a:extLst>
                <a:ext uri="{FF2B5EF4-FFF2-40B4-BE49-F238E27FC236}">
                  <a16:creationId xmlns:a16="http://schemas.microsoft.com/office/drawing/2014/main" id="{9D4B8D56-9C37-4F4A-A44C-749E8E6EF6C1}"/>
                </a:ext>
              </a:extLst>
            </p:cNvPr>
            <p:cNvSpPr/>
            <p:nvPr/>
          </p:nvSpPr>
          <p:spPr>
            <a:xfrm>
              <a:off x="4080703" y="4398369"/>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a:extLst>
                <a:ext uri="{FF2B5EF4-FFF2-40B4-BE49-F238E27FC236}">
                  <a16:creationId xmlns:a16="http://schemas.microsoft.com/office/drawing/2014/main" id="{1E822BC2-BB47-430C-89B2-507E834A0AE8}"/>
                </a:ext>
              </a:extLst>
            </p:cNvPr>
            <p:cNvSpPr/>
            <p:nvPr/>
          </p:nvSpPr>
          <p:spPr>
            <a:xfrm>
              <a:off x="4662197" y="315530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a:extLst>
                <a:ext uri="{FF2B5EF4-FFF2-40B4-BE49-F238E27FC236}">
                  <a16:creationId xmlns:a16="http://schemas.microsoft.com/office/drawing/2014/main" id="{64222CB7-82C8-41F7-8F11-5B319AC726E3}"/>
                </a:ext>
              </a:extLst>
            </p:cNvPr>
            <p:cNvSpPr/>
            <p:nvPr/>
          </p:nvSpPr>
          <p:spPr>
            <a:xfrm>
              <a:off x="5959152"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19607E06-03C9-476E-955B-302DAD5F09D7}"/>
                </a:ext>
              </a:extLst>
            </p:cNvPr>
            <p:cNvSpPr/>
            <p:nvPr/>
          </p:nvSpPr>
          <p:spPr>
            <a:xfrm>
              <a:off x="4192497" y="547240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a:extLst>
                <a:ext uri="{FF2B5EF4-FFF2-40B4-BE49-F238E27FC236}">
                  <a16:creationId xmlns:a16="http://schemas.microsoft.com/office/drawing/2014/main" id="{527E8C39-7058-4AD9-8EA3-D5B8C6CF5FFC}"/>
                </a:ext>
              </a:extLst>
            </p:cNvPr>
            <p:cNvSpPr/>
            <p:nvPr/>
          </p:nvSpPr>
          <p:spPr>
            <a:xfrm>
              <a:off x="5035362" y="6416352"/>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a:extLst>
                <a:ext uri="{FF2B5EF4-FFF2-40B4-BE49-F238E27FC236}">
                  <a16:creationId xmlns:a16="http://schemas.microsoft.com/office/drawing/2014/main" id="{2CAFCA77-14C0-455A-8212-52CEED3000CB}"/>
                </a:ext>
              </a:extLst>
            </p:cNvPr>
            <p:cNvSpPr/>
            <p:nvPr/>
          </p:nvSpPr>
          <p:spPr>
            <a:xfrm>
              <a:off x="2346738" y="4932784"/>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345229A2-765D-40A6-8BEF-5DEF0427B151}"/>
                </a:ext>
              </a:extLst>
            </p:cNvPr>
            <p:cNvSpPr/>
            <p:nvPr/>
          </p:nvSpPr>
          <p:spPr>
            <a:xfrm>
              <a:off x="1524000" y="6267063"/>
              <a:ext cx="273582" cy="27369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B2AEF0A4-350B-44A8-B222-3E19F3E31476}"/>
                </a:ext>
              </a:extLst>
            </p:cNvPr>
            <p:cNvSpPr/>
            <p:nvPr/>
          </p:nvSpPr>
          <p:spPr>
            <a:xfrm>
              <a:off x="3564397" y="6267063"/>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a:extLst>
                <a:ext uri="{FF2B5EF4-FFF2-40B4-BE49-F238E27FC236}">
                  <a16:creationId xmlns:a16="http://schemas.microsoft.com/office/drawing/2014/main" id="{3EC1F26B-BBAA-4F83-A287-ECC7038A547C}"/>
                </a:ext>
              </a:extLst>
            </p:cNvPr>
            <p:cNvSpPr/>
            <p:nvPr/>
          </p:nvSpPr>
          <p:spPr>
            <a:xfrm>
              <a:off x="1660791" y="3507534"/>
              <a:ext cx="273582" cy="273698"/>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824B7552-DD89-4580-B97E-1D40C799B0A4}"/>
                </a:ext>
              </a:extLst>
            </p:cNvPr>
            <p:cNvCxnSpPr>
              <a:cxnSpLocks/>
              <a:stCxn id="14" idx="3"/>
              <a:endCxn id="10" idx="0"/>
            </p:cNvCxnSpPr>
            <p:nvPr/>
          </p:nvCxnSpPr>
          <p:spPr>
            <a:xfrm flipH="1">
              <a:off x="4217494" y="3388918"/>
              <a:ext cx="484768" cy="1009451"/>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FECCC2C2-E7F2-4278-B357-5BC8FFDDAF62}"/>
                </a:ext>
              </a:extLst>
            </p:cNvPr>
            <p:cNvCxnSpPr>
              <a:cxnSpLocks/>
              <a:stCxn id="17" idx="3"/>
              <a:endCxn id="21" idx="7"/>
            </p:cNvCxnSpPr>
            <p:nvPr/>
          </p:nvCxnSpPr>
          <p:spPr>
            <a:xfrm flipH="1">
              <a:off x="3797914" y="5706020"/>
              <a:ext cx="434648" cy="60112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74B32158-AD24-4C17-954C-D38FB18A5CBC}"/>
                </a:ext>
              </a:extLst>
            </p:cNvPr>
            <p:cNvSpPr txBox="1"/>
            <p:nvPr/>
          </p:nvSpPr>
          <p:spPr>
            <a:xfrm>
              <a:off x="3712763" y="5832653"/>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sp>
          <p:nvSpPr>
            <p:cNvPr id="33" name="TextBox 32">
              <a:extLst>
                <a:ext uri="{FF2B5EF4-FFF2-40B4-BE49-F238E27FC236}">
                  <a16:creationId xmlns:a16="http://schemas.microsoft.com/office/drawing/2014/main" id="{14E2FA2D-194B-4B74-93A1-6BC274D7F802}"/>
                </a:ext>
              </a:extLst>
            </p:cNvPr>
            <p:cNvSpPr txBox="1"/>
            <p:nvPr/>
          </p:nvSpPr>
          <p:spPr>
            <a:xfrm>
              <a:off x="4151995" y="372117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4" name="Straight Arrow Connector 33">
              <a:extLst>
                <a:ext uri="{FF2B5EF4-FFF2-40B4-BE49-F238E27FC236}">
                  <a16:creationId xmlns:a16="http://schemas.microsoft.com/office/drawing/2014/main" id="{04BD4E50-693B-459D-A632-C9F53F7F4728}"/>
                </a:ext>
              </a:extLst>
            </p:cNvPr>
            <p:cNvCxnSpPr>
              <a:cxnSpLocks/>
              <a:stCxn id="16" idx="2"/>
              <a:endCxn id="10" idx="6"/>
            </p:cNvCxnSpPr>
            <p:nvPr/>
          </p:nvCxnSpPr>
          <p:spPr>
            <a:xfrm flipH="1" flipV="1">
              <a:off x="4354285" y="4535218"/>
              <a:ext cx="1604867" cy="107403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887E1DBD-874A-47B6-B396-768AE398346F}"/>
                </a:ext>
              </a:extLst>
            </p:cNvPr>
            <p:cNvSpPr txBox="1"/>
            <p:nvPr/>
          </p:nvSpPr>
          <p:spPr>
            <a:xfrm>
              <a:off x="4759903" y="4886157"/>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38" name="Straight Arrow Connector 37">
              <a:extLst>
                <a:ext uri="{FF2B5EF4-FFF2-40B4-BE49-F238E27FC236}">
                  <a16:creationId xmlns:a16="http://schemas.microsoft.com/office/drawing/2014/main" id="{D4F14B98-6871-45F8-BF55-69CA8861890E}"/>
                </a:ext>
              </a:extLst>
            </p:cNvPr>
            <p:cNvCxnSpPr>
              <a:cxnSpLocks/>
              <a:stCxn id="19" idx="6"/>
              <a:endCxn id="10" idx="2"/>
            </p:cNvCxnSpPr>
            <p:nvPr/>
          </p:nvCxnSpPr>
          <p:spPr>
            <a:xfrm flipV="1">
              <a:off x="2620320" y="4535218"/>
              <a:ext cx="1460383" cy="534415"/>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93FA4E55-6B1D-402E-8099-1F1339D236E8}"/>
                </a:ext>
              </a:extLst>
            </p:cNvPr>
            <p:cNvSpPr txBox="1"/>
            <p:nvPr/>
          </p:nvSpPr>
          <p:spPr>
            <a:xfrm>
              <a:off x="2760879" y="4761834"/>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2" name="Straight Arrow Connector 41">
              <a:extLst>
                <a:ext uri="{FF2B5EF4-FFF2-40B4-BE49-F238E27FC236}">
                  <a16:creationId xmlns:a16="http://schemas.microsoft.com/office/drawing/2014/main" id="{B41F4139-48B4-47DD-8568-3070CEB6C66C}"/>
                </a:ext>
              </a:extLst>
            </p:cNvPr>
            <p:cNvCxnSpPr>
              <a:cxnSpLocks/>
              <a:stCxn id="19" idx="1"/>
              <a:endCxn id="22" idx="5"/>
            </p:cNvCxnSpPr>
            <p:nvPr/>
          </p:nvCxnSpPr>
          <p:spPr>
            <a:xfrm flipH="1" flipV="1">
              <a:off x="1894308" y="3741150"/>
              <a:ext cx="492495" cy="1231716"/>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F393EA29-4EFE-4596-AA27-9E2EA126B735}"/>
                </a:ext>
              </a:extLst>
            </p:cNvPr>
            <p:cNvSpPr txBox="1"/>
            <p:nvPr/>
          </p:nvSpPr>
          <p:spPr>
            <a:xfrm>
              <a:off x="1867439" y="4203119"/>
              <a:ext cx="641522" cy="307777"/>
            </a:xfrm>
            <a:prstGeom prst="rect">
              <a:avLst/>
            </a:prstGeom>
            <a:solidFill>
              <a:schemeClr val="bg1"/>
            </a:solidFill>
          </p:spPr>
          <p:txBody>
            <a:bodyPr wrap="none" rtlCol="0">
              <a:spAutoFit/>
            </a:bodyPr>
            <a:lstStyle/>
            <a:p>
              <a:r>
                <a:rPr lang="en-US" sz="1400">
                  <a:latin typeface="Arial" pitchFamily="34" charset="0"/>
                  <a:cs typeface="Arial" pitchFamily="34" charset="0"/>
                </a:rPr>
                <a:t>genre</a:t>
              </a:r>
            </a:p>
          </p:txBody>
        </p:sp>
        <p:cxnSp>
          <p:nvCxnSpPr>
            <p:cNvPr id="46" name="Straight Arrow Connector 45">
              <a:extLst>
                <a:ext uri="{FF2B5EF4-FFF2-40B4-BE49-F238E27FC236}">
                  <a16:creationId xmlns:a16="http://schemas.microsoft.com/office/drawing/2014/main" id="{15C1BDC5-0D53-4C48-B7C6-3F9DACB1FE89}"/>
                </a:ext>
              </a:extLst>
            </p:cNvPr>
            <p:cNvCxnSpPr>
              <a:cxnSpLocks/>
              <a:stCxn id="19" idx="3"/>
              <a:endCxn id="20" idx="0"/>
            </p:cNvCxnSpPr>
            <p:nvPr/>
          </p:nvCxnSpPr>
          <p:spPr>
            <a:xfrm flipH="1">
              <a:off x="1660791" y="5166400"/>
              <a:ext cx="726012" cy="110066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126A547B-DC33-4899-9D8E-2BAA9597ED67}"/>
                </a:ext>
              </a:extLst>
            </p:cNvPr>
            <p:cNvSpPr txBox="1"/>
            <p:nvPr/>
          </p:nvSpPr>
          <p:spPr>
            <a:xfrm>
              <a:off x="1564517" y="561155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0" name="Straight Arrow Connector 49">
              <a:extLst>
                <a:ext uri="{FF2B5EF4-FFF2-40B4-BE49-F238E27FC236}">
                  <a16:creationId xmlns:a16="http://schemas.microsoft.com/office/drawing/2014/main" id="{A1EB66FE-2F06-497C-9BF0-956697CBD85E}"/>
                </a:ext>
              </a:extLst>
            </p:cNvPr>
            <p:cNvCxnSpPr>
              <a:cxnSpLocks/>
              <a:stCxn id="19" idx="5"/>
              <a:endCxn id="17" idx="2"/>
            </p:cNvCxnSpPr>
            <p:nvPr/>
          </p:nvCxnSpPr>
          <p:spPr>
            <a:xfrm>
              <a:off x="2580255" y="5166400"/>
              <a:ext cx="1612242" cy="442853"/>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05585F72-E0AE-4584-AC40-DBFB02B3D67A}"/>
                </a:ext>
              </a:extLst>
            </p:cNvPr>
            <p:cNvSpPr txBox="1"/>
            <p:nvPr/>
          </p:nvSpPr>
          <p:spPr>
            <a:xfrm>
              <a:off x="2909068" y="5244649"/>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54" name="Straight Arrow Connector 53">
              <a:extLst>
                <a:ext uri="{FF2B5EF4-FFF2-40B4-BE49-F238E27FC236}">
                  <a16:creationId xmlns:a16="http://schemas.microsoft.com/office/drawing/2014/main" id="{84111909-3194-4AF1-87F5-65B522635E8D}"/>
                </a:ext>
              </a:extLst>
            </p:cNvPr>
            <p:cNvCxnSpPr>
              <a:cxnSpLocks/>
              <a:stCxn id="17" idx="5"/>
              <a:endCxn id="18" idx="1"/>
            </p:cNvCxnSpPr>
            <p:nvPr/>
          </p:nvCxnSpPr>
          <p:spPr>
            <a:xfrm>
              <a:off x="4426014" y="5706020"/>
              <a:ext cx="649413" cy="750414"/>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FC93F4DC-84C4-4C1D-86AF-46DED3421F13}"/>
                </a:ext>
              </a:extLst>
            </p:cNvPr>
            <p:cNvCxnSpPr>
              <a:cxnSpLocks/>
              <a:stCxn id="17" idx="6"/>
              <a:endCxn id="16" idx="2"/>
            </p:cNvCxnSpPr>
            <p:nvPr/>
          </p:nvCxnSpPr>
          <p:spPr>
            <a:xfrm>
              <a:off x="4466079" y="5609253"/>
              <a:ext cx="1493073" cy="0"/>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99E1ACAF-425D-490C-8ECF-9C1699477F2A}"/>
                </a:ext>
              </a:extLst>
            </p:cNvPr>
            <p:cNvSpPr txBox="1"/>
            <p:nvPr/>
          </p:nvSpPr>
          <p:spPr>
            <a:xfrm>
              <a:off x="4677923" y="5455364"/>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2" name="TextBox 61">
              <a:extLst>
                <a:ext uri="{FF2B5EF4-FFF2-40B4-BE49-F238E27FC236}">
                  <a16:creationId xmlns:a16="http://schemas.microsoft.com/office/drawing/2014/main" id="{C2A6331C-04AE-4AC4-84DA-DE6FF8EF2DB8}"/>
                </a:ext>
              </a:extLst>
            </p:cNvPr>
            <p:cNvSpPr txBox="1"/>
            <p:nvPr/>
          </p:nvSpPr>
          <p:spPr>
            <a:xfrm>
              <a:off x="4453976" y="5927337"/>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cxnSp>
          <p:nvCxnSpPr>
            <p:cNvPr id="63" name="Straight Arrow Connector 62">
              <a:extLst>
                <a:ext uri="{FF2B5EF4-FFF2-40B4-BE49-F238E27FC236}">
                  <a16:creationId xmlns:a16="http://schemas.microsoft.com/office/drawing/2014/main" id="{1A2021F3-47A1-4C07-A311-2EF8AB8248F6}"/>
                </a:ext>
              </a:extLst>
            </p:cNvPr>
            <p:cNvCxnSpPr>
              <a:cxnSpLocks/>
              <a:stCxn id="16" idx="0"/>
              <a:endCxn id="14" idx="5"/>
            </p:cNvCxnSpPr>
            <p:nvPr/>
          </p:nvCxnSpPr>
          <p:spPr>
            <a:xfrm flipH="1" flipV="1">
              <a:off x="4895714" y="3388918"/>
              <a:ext cx="1200229" cy="2083486"/>
            </a:xfrm>
            <a:prstGeom prst="straightConnector1">
              <a:avLst/>
            </a:prstGeom>
            <a:ln w="2857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DD948618-05B3-4FC0-8524-7D7C2D9C610A}"/>
                </a:ext>
              </a:extLst>
            </p:cNvPr>
            <p:cNvSpPr txBox="1"/>
            <p:nvPr/>
          </p:nvSpPr>
          <p:spPr>
            <a:xfrm>
              <a:off x="5116720" y="4333873"/>
              <a:ext cx="910827" cy="307777"/>
            </a:xfrm>
            <a:prstGeom prst="rect">
              <a:avLst/>
            </a:prstGeom>
            <a:solidFill>
              <a:schemeClr val="bg1"/>
            </a:solidFill>
          </p:spPr>
          <p:txBody>
            <a:bodyPr wrap="none" rtlCol="0">
              <a:spAutoFit/>
            </a:bodyPr>
            <a:lstStyle/>
            <a:p>
              <a:r>
                <a:rPr lang="en-US" sz="1400">
                  <a:latin typeface="Arial" pitchFamily="34" charset="0"/>
                  <a:cs typeface="Arial" pitchFamily="34" charset="0"/>
                </a:rPr>
                <a:t>Influence</a:t>
              </a:r>
            </a:p>
          </p:txBody>
        </p:sp>
        <p:sp>
          <p:nvSpPr>
            <p:cNvPr id="67" name="TextBox 66">
              <a:extLst>
                <a:ext uri="{FF2B5EF4-FFF2-40B4-BE49-F238E27FC236}">
                  <a16:creationId xmlns:a16="http://schemas.microsoft.com/office/drawing/2014/main" id="{61DE9A61-6533-4A6A-8321-CA021A552705}"/>
                </a:ext>
              </a:extLst>
            </p:cNvPr>
            <p:cNvSpPr txBox="1"/>
            <p:nvPr/>
          </p:nvSpPr>
          <p:spPr>
            <a:xfrm>
              <a:off x="4837554" y="2950426"/>
              <a:ext cx="12371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J.R.R Tolkien</a:t>
              </a:r>
            </a:p>
          </p:txBody>
        </p:sp>
        <p:sp>
          <p:nvSpPr>
            <p:cNvPr id="68" name="TextBox 67">
              <a:extLst>
                <a:ext uri="{FF2B5EF4-FFF2-40B4-BE49-F238E27FC236}">
                  <a16:creationId xmlns:a16="http://schemas.microsoft.com/office/drawing/2014/main" id="{65CBA241-105E-4388-9DEB-7905713A85B1}"/>
                </a:ext>
              </a:extLst>
            </p:cNvPr>
            <p:cNvSpPr txBox="1"/>
            <p:nvPr/>
          </p:nvSpPr>
          <p:spPr>
            <a:xfrm>
              <a:off x="5770314" y="5721194"/>
              <a:ext cx="1042273"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C.S. Lewis</a:t>
              </a:r>
            </a:p>
          </p:txBody>
        </p:sp>
        <p:sp>
          <p:nvSpPr>
            <p:cNvPr id="69" name="TextBox 68">
              <a:extLst>
                <a:ext uri="{FF2B5EF4-FFF2-40B4-BE49-F238E27FC236}">
                  <a16:creationId xmlns:a16="http://schemas.microsoft.com/office/drawing/2014/main" id="{F2A0421C-2598-41A6-B1D5-205EA2C75EDF}"/>
                </a:ext>
              </a:extLst>
            </p:cNvPr>
            <p:cNvSpPr txBox="1"/>
            <p:nvPr/>
          </p:nvSpPr>
          <p:spPr>
            <a:xfrm>
              <a:off x="4182976" y="5178251"/>
              <a:ext cx="1181734"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J.K. Rowling</a:t>
              </a:r>
            </a:p>
          </p:txBody>
        </p:sp>
        <p:sp>
          <p:nvSpPr>
            <p:cNvPr id="70" name="TextBox 69">
              <a:extLst>
                <a:ext uri="{FF2B5EF4-FFF2-40B4-BE49-F238E27FC236}">
                  <a16:creationId xmlns:a16="http://schemas.microsoft.com/office/drawing/2014/main" id="{0F22DC51-EF81-42B1-807E-B0634F91D6E8}"/>
                </a:ext>
              </a:extLst>
            </p:cNvPr>
            <p:cNvSpPr txBox="1"/>
            <p:nvPr/>
          </p:nvSpPr>
          <p:spPr>
            <a:xfrm>
              <a:off x="5307182" y="6419187"/>
              <a:ext cx="1458797"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Lloyd Alexander</a:t>
              </a:r>
            </a:p>
          </p:txBody>
        </p:sp>
        <p:sp>
          <p:nvSpPr>
            <p:cNvPr id="71" name="TextBox 70">
              <a:extLst>
                <a:ext uri="{FF2B5EF4-FFF2-40B4-BE49-F238E27FC236}">
                  <a16:creationId xmlns:a16="http://schemas.microsoft.com/office/drawing/2014/main" id="{583C7112-871D-4926-A94F-9901D139AE55}"/>
                </a:ext>
              </a:extLst>
            </p:cNvPr>
            <p:cNvSpPr txBox="1"/>
            <p:nvPr/>
          </p:nvSpPr>
          <p:spPr>
            <a:xfrm>
              <a:off x="1049259" y="4892595"/>
              <a:ext cx="1260281"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Stephen King</a:t>
              </a:r>
            </a:p>
          </p:txBody>
        </p:sp>
        <p:sp>
          <p:nvSpPr>
            <p:cNvPr id="72" name="TextBox 71">
              <a:extLst>
                <a:ext uri="{FF2B5EF4-FFF2-40B4-BE49-F238E27FC236}">
                  <a16:creationId xmlns:a16="http://schemas.microsoft.com/office/drawing/2014/main" id="{50FBE7C4-7C1D-4B28-BEF7-7D30A1F9400E}"/>
                </a:ext>
              </a:extLst>
            </p:cNvPr>
            <p:cNvSpPr txBox="1"/>
            <p:nvPr/>
          </p:nvSpPr>
          <p:spPr>
            <a:xfrm>
              <a:off x="1126522" y="6536162"/>
              <a:ext cx="912429" cy="307777"/>
            </a:xfrm>
            <a:prstGeom prst="rect">
              <a:avLst/>
            </a:prstGeom>
            <a:noFill/>
          </p:spPr>
          <p:txBody>
            <a:bodyPr wrap="none" rtlCol="0">
              <a:spAutoFit/>
            </a:bodyPr>
            <a:lstStyle/>
            <a:p>
              <a:r>
                <a:rPr lang="en-US" sz="1400">
                  <a:solidFill>
                    <a:schemeClr val="accent2">
                      <a:lumMod val="75000"/>
                    </a:schemeClr>
                  </a:solidFill>
                  <a:latin typeface="Arial" pitchFamily="34" charset="0"/>
                  <a:cs typeface="Arial" pitchFamily="34" charset="0"/>
                </a:rPr>
                <a:t>Alan Poe</a:t>
              </a:r>
            </a:p>
          </p:txBody>
        </p:sp>
        <p:sp>
          <p:nvSpPr>
            <p:cNvPr id="73" name="TextBox 72">
              <a:extLst>
                <a:ext uri="{FF2B5EF4-FFF2-40B4-BE49-F238E27FC236}">
                  <a16:creationId xmlns:a16="http://schemas.microsoft.com/office/drawing/2014/main" id="{16319898-7547-4B63-8EE3-0FB9A5549FFB}"/>
                </a:ext>
              </a:extLst>
            </p:cNvPr>
            <p:cNvSpPr txBox="1"/>
            <p:nvPr/>
          </p:nvSpPr>
          <p:spPr>
            <a:xfrm>
              <a:off x="357509" y="3275886"/>
              <a:ext cx="1399742"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Science Fiction</a:t>
              </a:r>
            </a:p>
          </p:txBody>
        </p:sp>
        <p:sp>
          <p:nvSpPr>
            <p:cNvPr id="74" name="TextBox 73">
              <a:extLst>
                <a:ext uri="{FF2B5EF4-FFF2-40B4-BE49-F238E27FC236}">
                  <a16:creationId xmlns:a16="http://schemas.microsoft.com/office/drawing/2014/main" id="{DF8B4516-4B70-47B3-9EDC-64318708DC88}"/>
                </a:ext>
              </a:extLst>
            </p:cNvPr>
            <p:cNvSpPr txBox="1"/>
            <p:nvPr/>
          </p:nvSpPr>
          <p:spPr>
            <a:xfrm>
              <a:off x="3857950" y="4627753"/>
              <a:ext cx="821059"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Fantasy</a:t>
              </a:r>
            </a:p>
          </p:txBody>
        </p:sp>
        <p:sp>
          <p:nvSpPr>
            <p:cNvPr id="75" name="TextBox 74">
              <a:extLst>
                <a:ext uri="{FF2B5EF4-FFF2-40B4-BE49-F238E27FC236}">
                  <a16:creationId xmlns:a16="http://schemas.microsoft.com/office/drawing/2014/main" id="{A842E1A4-348E-4526-ABB7-3EA9A314C75B}"/>
                </a:ext>
              </a:extLst>
            </p:cNvPr>
            <p:cNvSpPr txBox="1"/>
            <p:nvPr/>
          </p:nvSpPr>
          <p:spPr>
            <a:xfrm>
              <a:off x="3084533" y="6491974"/>
              <a:ext cx="1211935" cy="307777"/>
            </a:xfrm>
            <a:prstGeom prst="rect">
              <a:avLst/>
            </a:prstGeom>
            <a:noFill/>
          </p:spPr>
          <p:txBody>
            <a:bodyPr wrap="none" rtlCol="0">
              <a:spAutoFit/>
            </a:bodyPr>
            <a:lstStyle/>
            <a:p>
              <a:r>
                <a:rPr lang="en-US" sz="1400">
                  <a:solidFill>
                    <a:srgbClr val="00B050"/>
                  </a:solidFill>
                  <a:latin typeface="Arial" pitchFamily="34" charset="0"/>
                  <a:cs typeface="Arial" pitchFamily="34" charset="0"/>
                </a:rPr>
                <a:t>Tragicomedy</a:t>
              </a:r>
            </a:p>
          </p:txBody>
        </p:sp>
        <p:cxnSp>
          <p:nvCxnSpPr>
            <p:cNvPr id="76" name="Straight Arrow Connector 75">
              <a:extLst>
                <a:ext uri="{FF2B5EF4-FFF2-40B4-BE49-F238E27FC236}">
                  <a16:creationId xmlns:a16="http://schemas.microsoft.com/office/drawing/2014/main" id="{22B69BA6-23C8-4184-9F2F-9142F7239E65}"/>
                </a:ext>
              </a:extLst>
            </p:cNvPr>
            <p:cNvCxnSpPr>
              <a:cxnSpLocks/>
              <a:stCxn id="17" idx="1"/>
              <a:endCxn id="22" idx="6"/>
            </p:cNvCxnSpPr>
            <p:nvPr/>
          </p:nvCxnSpPr>
          <p:spPr>
            <a:xfrm flipH="1" flipV="1">
              <a:off x="1934373" y="3644383"/>
              <a:ext cx="2298189" cy="1868103"/>
            </a:xfrm>
            <a:prstGeom prst="straightConnector1">
              <a:avLst/>
            </a:prstGeom>
            <a:ln w="28575">
              <a:solidFill>
                <a:srgbClr val="D60093"/>
              </a:solidFill>
              <a:prstDash val="sysDash"/>
              <a:tailEnd type="triangle"/>
            </a:ln>
          </p:spPr>
          <p:style>
            <a:lnRef idx="1">
              <a:schemeClr val="dk1"/>
            </a:lnRef>
            <a:fillRef idx="0">
              <a:schemeClr val="dk1"/>
            </a:fillRef>
            <a:effectRef idx="0">
              <a:schemeClr val="dk1"/>
            </a:effectRef>
            <a:fontRef idx="minor">
              <a:schemeClr val="tx1"/>
            </a:fontRef>
          </p:style>
        </p:cxnSp>
      </p:grpSp>
      <p:sp>
        <p:nvSpPr>
          <p:cNvPr id="81" name="TextBox 80">
            <a:extLst>
              <a:ext uri="{FF2B5EF4-FFF2-40B4-BE49-F238E27FC236}">
                <a16:creationId xmlns:a16="http://schemas.microsoft.com/office/drawing/2014/main" id="{2B0EFF2C-0AFD-4C29-B19C-BAA94F94D2E5}"/>
              </a:ext>
            </a:extLst>
          </p:cNvPr>
          <p:cNvSpPr txBox="1"/>
          <p:nvPr/>
        </p:nvSpPr>
        <p:spPr>
          <a:xfrm>
            <a:off x="190062" y="3623901"/>
            <a:ext cx="2965743" cy="923330"/>
          </a:xfrm>
          <a:prstGeom prst="rect">
            <a:avLst/>
          </a:prstGeom>
          <a:noFill/>
        </p:spPr>
        <p:txBody>
          <a:bodyPr wrap="square" rtlCol="0">
            <a:spAutoFit/>
          </a:bodyPr>
          <a:lstStyle/>
          <a:p>
            <a:r>
              <a:rPr lang="en-US" b="1">
                <a:latin typeface="Arial" pitchFamily="34" charset="0"/>
                <a:cs typeface="Arial" pitchFamily="34" charset="0"/>
              </a:rPr>
              <a:t>Example task</a:t>
            </a:r>
            <a:r>
              <a:rPr lang="en-US">
                <a:latin typeface="Arial" pitchFamily="34" charset="0"/>
                <a:cs typeface="Arial" pitchFamily="34" charset="0"/>
              </a:rPr>
              <a:t>: predict the tail “</a:t>
            </a:r>
            <a:r>
              <a:rPr lang="en-US">
                <a:solidFill>
                  <a:srgbClr val="00B050"/>
                </a:solidFill>
                <a:latin typeface="Arial" pitchFamily="34" charset="0"/>
                <a:cs typeface="Arial" pitchFamily="34" charset="0"/>
              </a:rPr>
              <a:t>Science Fiction</a:t>
            </a:r>
            <a:r>
              <a:rPr lang="en-US">
                <a:latin typeface="Arial" pitchFamily="34" charset="0"/>
                <a:cs typeface="Arial" pitchFamily="34" charset="0"/>
              </a:rPr>
              <a:t>” for (“</a:t>
            </a:r>
            <a:r>
              <a:rPr lang="en-US">
                <a:solidFill>
                  <a:srgbClr val="0070C0"/>
                </a:solidFill>
                <a:latin typeface="Arial" pitchFamily="34" charset="0"/>
                <a:cs typeface="Arial" pitchFamily="34" charset="0"/>
              </a:rPr>
              <a:t>J.K. Rowling</a:t>
            </a:r>
            <a:r>
              <a:rPr lang="en-US">
                <a:latin typeface="Arial" pitchFamily="34" charset="0"/>
                <a:cs typeface="Arial" pitchFamily="34" charset="0"/>
              </a:rPr>
              <a:t>”, “genre”)</a:t>
            </a:r>
          </a:p>
        </p:txBody>
      </p:sp>
    </p:spTree>
    <p:extLst>
      <p:ext uri="{BB962C8B-B14F-4D97-AF65-F5344CB8AC3E}">
        <p14:creationId xmlns:p14="http://schemas.microsoft.com/office/powerpoint/2010/main" val="410628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Recap: “Shallow” Encoding</a:t>
            </a:r>
          </a:p>
        </p:txBody>
      </p:sp>
      <p:sp>
        <p:nvSpPr>
          <p:cNvPr id="3" name="Content Placeholder 2"/>
          <p:cNvSpPr>
            <a:spLocks noGrp="1"/>
          </p:cNvSpPr>
          <p:nvPr>
            <p:ph idx="1"/>
          </p:nvPr>
        </p:nvSpPr>
        <p:spPr/>
        <p:txBody>
          <a:bodyPr/>
          <a:lstStyle/>
          <a:p>
            <a:r>
              <a:rPr lang="en-US"/>
              <a:t>Simplest encoding approach: </a:t>
            </a:r>
            <a:r>
              <a:rPr lang="en-US" b="1">
                <a:solidFill>
                  <a:srgbClr val="C00000"/>
                </a:solidFill>
              </a:rPr>
              <a:t>encoder is just an embedding-lookup</a:t>
            </a:r>
            <a:endParaRPr lang="en-US">
              <a:solidFill>
                <a:srgbClr val="C00000"/>
              </a:solidFill>
            </a:endParaRPr>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4D267013-DFFC-4352-B274-32112D0CCE19}" type="slidenum">
              <a:rPr lang="en-US" smtClean="0"/>
              <a:t>16</a:t>
            </a:fld>
            <a:endParaRPr lang="en-US"/>
          </a:p>
        </p:txBody>
      </p:sp>
      <p:sp>
        <p:nvSpPr>
          <p:cNvPr id="6" name="Rectangle 5"/>
          <p:cNvSpPr/>
          <p:nvPr/>
        </p:nvSpPr>
        <p:spPr>
          <a:xfrm>
            <a:off x="2170546" y="3392725"/>
            <a:ext cx="4217940" cy="204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p:cNvPicPr>
            <a:picLocks noChangeAspect="1"/>
          </p:cNvPicPr>
          <p:nvPr/>
        </p:nvPicPr>
        <p:blipFill>
          <a:blip r:embed="rId3"/>
          <a:stretch>
            <a:fillRect/>
          </a:stretch>
        </p:blipFill>
        <p:spPr>
          <a:xfrm>
            <a:off x="914400" y="4186535"/>
            <a:ext cx="1016000" cy="423333"/>
          </a:xfrm>
          <a:prstGeom prst="rect">
            <a:avLst/>
          </a:prstGeom>
        </p:spPr>
      </p:pic>
      <p:sp>
        <p:nvSpPr>
          <p:cNvPr id="8" name="Rounded Rectangle 7"/>
          <p:cNvSpPr/>
          <p:nvPr/>
        </p:nvSpPr>
        <p:spPr>
          <a:xfrm>
            <a:off x="3262407" y="3408636"/>
            <a:ext cx="219456" cy="2030967"/>
          </a:xfrm>
          <a:prstGeom prst="roundRect">
            <a:avLst/>
          </a:prstGeom>
          <a:noFill/>
          <a:ln>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0" name="Group 19"/>
          <p:cNvGrpSpPr/>
          <p:nvPr/>
        </p:nvGrpSpPr>
        <p:grpSpPr>
          <a:xfrm>
            <a:off x="3298983" y="3436142"/>
            <a:ext cx="158496" cy="768096"/>
            <a:chOff x="3081528" y="2681478"/>
            <a:chExt cx="118872" cy="576072"/>
          </a:xfrm>
        </p:grpSpPr>
        <p:sp>
          <p:nvSpPr>
            <p:cNvPr id="16" name="Oval 15"/>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7"/>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1" name="Group 20"/>
          <p:cNvGrpSpPr/>
          <p:nvPr/>
        </p:nvGrpSpPr>
        <p:grpSpPr>
          <a:xfrm>
            <a:off x="3298983" y="4248942"/>
            <a:ext cx="158496" cy="768096"/>
            <a:chOff x="3081528" y="2681478"/>
            <a:chExt cx="118872" cy="576072"/>
          </a:xfrm>
        </p:grpSpPr>
        <p:sp>
          <p:nvSpPr>
            <p:cNvPr id="22" name="Oval 21"/>
            <p:cNvSpPr>
              <a:spLocks noChangeAspect="1"/>
            </p:cNvSpPr>
            <p:nvPr/>
          </p:nvSpPr>
          <p:spPr>
            <a:xfrm>
              <a:off x="3081528" y="26814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p:cNvSpPr>
              <a:spLocks noChangeAspect="1"/>
            </p:cNvSpPr>
            <p:nvPr/>
          </p:nvSpPr>
          <p:spPr>
            <a:xfrm>
              <a:off x="3081528" y="28338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Oval 23"/>
            <p:cNvSpPr>
              <a:spLocks noChangeAspect="1"/>
            </p:cNvSpPr>
            <p:nvPr/>
          </p:nvSpPr>
          <p:spPr>
            <a:xfrm>
              <a:off x="3081528" y="29862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Oval 24"/>
            <p:cNvSpPr>
              <a:spLocks noChangeAspect="1"/>
            </p:cNvSpPr>
            <p:nvPr/>
          </p:nvSpPr>
          <p:spPr>
            <a:xfrm>
              <a:off x="3081528" y="3138678"/>
              <a:ext cx="118872" cy="118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7" name="Oval 26"/>
          <p:cNvSpPr>
            <a:spLocks noChangeAspect="1"/>
          </p:cNvSpPr>
          <p:nvPr/>
        </p:nvSpPr>
        <p:spPr>
          <a:xfrm>
            <a:off x="3298983" y="50617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Oval 27"/>
          <p:cNvSpPr>
            <a:spLocks noChangeAspect="1"/>
          </p:cNvSpPr>
          <p:nvPr/>
        </p:nvSpPr>
        <p:spPr>
          <a:xfrm>
            <a:off x="3298983" y="5264942"/>
            <a:ext cx="158496" cy="1584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Left Brace 31"/>
          <p:cNvSpPr/>
          <p:nvPr/>
        </p:nvSpPr>
        <p:spPr>
          <a:xfrm rot="16200000">
            <a:off x="4033212" y="3582322"/>
            <a:ext cx="440267" cy="42702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3" name="Left Brace 32"/>
          <p:cNvSpPr/>
          <p:nvPr/>
        </p:nvSpPr>
        <p:spPr>
          <a:xfrm rot="10800000">
            <a:off x="6425061" y="3392723"/>
            <a:ext cx="417545" cy="20307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4" name="TextBox 33"/>
          <p:cNvSpPr txBox="1"/>
          <p:nvPr/>
        </p:nvSpPr>
        <p:spPr>
          <a:xfrm>
            <a:off x="6854921" y="3887122"/>
            <a:ext cx="2286000" cy="1625600"/>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Dimension/size of </a:t>
            </a:r>
            <a:r>
              <a:rPr lang="en-US" sz="2400" err="1">
                <a:latin typeface="Helvetica Neue Light" charset="0"/>
                <a:ea typeface="Helvetica Neue Light" charset="0"/>
                <a:cs typeface="Helvetica Neue Light" charset="0"/>
                <a:sym typeface="Open Sans"/>
              </a:rPr>
              <a:t>embeddings</a:t>
            </a:r>
            <a:endParaRPr lang="en-US" sz="2400">
              <a:latin typeface="Helvetica Neue Light" charset="0"/>
              <a:ea typeface="Helvetica Neue Light" charset="0"/>
              <a:cs typeface="Helvetica Neue Light" charset="0"/>
              <a:sym typeface="Open Sans"/>
            </a:endParaRPr>
          </a:p>
        </p:txBody>
      </p:sp>
      <p:sp>
        <p:nvSpPr>
          <p:cNvPr id="35" name="TextBox 34"/>
          <p:cNvSpPr txBox="1"/>
          <p:nvPr/>
        </p:nvSpPr>
        <p:spPr>
          <a:xfrm>
            <a:off x="2724420" y="5760414"/>
            <a:ext cx="3107113" cy="543708"/>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one column per node </a:t>
            </a:r>
          </a:p>
        </p:txBody>
      </p:sp>
      <p:sp>
        <p:nvSpPr>
          <p:cNvPr id="36" name="TextBox 35"/>
          <p:cNvSpPr txBox="1"/>
          <p:nvPr/>
        </p:nvSpPr>
        <p:spPr>
          <a:xfrm>
            <a:off x="-114224" y="2826328"/>
            <a:ext cx="1935328"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matrix</a:t>
            </a:r>
          </a:p>
        </p:txBody>
      </p:sp>
      <p:cxnSp>
        <p:nvCxnSpPr>
          <p:cNvPr id="38" name="Straight Arrow Connector 37"/>
          <p:cNvCxnSpPr/>
          <p:nvPr/>
        </p:nvCxnSpPr>
        <p:spPr>
          <a:xfrm>
            <a:off x="865756" y="3639341"/>
            <a:ext cx="181033" cy="411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72199" y="2438400"/>
            <a:ext cx="3707171" cy="763753"/>
          </a:xfrm>
          <a:prstGeom prst="rect">
            <a:avLst/>
          </a:prstGeom>
          <a:noFill/>
          <a:ln>
            <a:noFill/>
          </a:ln>
        </p:spPr>
        <p:txBody>
          <a:bodyPr wrap="square" lIns="91425" tIns="91425" rIns="91425" bIns="91425" rtlCol="0" anchor="t" anchorCtr="0">
            <a:noAutofit/>
          </a:bodyPr>
          <a:lstStyle/>
          <a:p>
            <a:pPr algn="ctr"/>
            <a:r>
              <a:rPr lang="en-US" sz="2400">
                <a:latin typeface="Helvetica Neue Light" charset="0"/>
                <a:ea typeface="Helvetica Neue Light" charset="0"/>
                <a:cs typeface="Helvetica Neue Light" charset="0"/>
                <a:sym typeface="Open Sans"/>
              </a:rPr>
              <a:t>embedding vector for a specific node</a:t>
            </a:r>
          </a:p>
        </p:txBody>
      </p:sp>
      <p:cxnSp>
        <p:nvCxnSpPr>
          <p:cNvPr id="40" name="Straight Arrow Connector 39"/>
          <p:cNvCxnSpPr/>
          <p:nvPr/>
        </p:nvCxnSpPr>
        <p:spPr>
          <a:xfrm flipH="1">
            <a:off x="3559081" y="3238268"/>
            <a:ext cx="1083731" cy="886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942AD24E-53E3-924F-B922-F44B7A5F4CDF}"/>
              </a:ext>
            </a:extLst>
          </p:cNvPr>
          <p:cNvSpPr>
            <a:spLocks noGrp="1"/>
          </p:cNvSpPr>
          <p:nvPr>
            <p:ph type="dt" sz="half" idx="10"/>
          </p:nvPr>
        </p:nvSpPr>
        <p:spPr/>
        <p:txBody>
          <a:bodyPr/>
          <a:lstStyle/>
          <a:p>
            <a:fld id="{6F649016-0613-EE4C-9E4A-C4A9E84715B2}" type="datetime1">
              <a:rPr lang="en-US" smtClean="0"/>
              <a:t>10/23/24</a:t>
            </a:fld>
            <a:endParaRPr lang="en-US"/>
          </a:p>
        </p:txBody>
      </p:sp>
    </p:spTree>
    <p:extLst>
      <p:ext uri="{BB962C8B-B14F-4D97-AF65-F5344CB8AC3E}">
        <p14:creationId xmlns:p14="http://schemas.microsoft.com/office/powerpoint/2010/main" val="2596859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0BB1-8CA7-4A80-8A90-153A48BECC5D}"/>
              </a:ext>
            </a:extLst>
          </p:cNvPr>
          <p:cNvSpPr>
            <a:spLocks noGrp="1"/>
          </p:cNvSpPr>
          <p:nvPr>
            <p:ph type="title"/>
          </p:nvPr>
        </p:nvSpPr>
        <p:spPr/>
        <p:txBody>
          <a:bodyPr/>
          <a:lstStyle/>
          <a:p>
            <a:r>
              <a:rPr lang="en-US"/>
              <a:t>KG Representation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27C97D-BDAD-4838-B025-3BBC3CD795D0}"/>
                  </a:ext>
                </a:extLst>
              </p:cNvPr>
              <p:cNvSpPr>
                <a:spLocks noGrp="1"/>
              </p:cNvSpPr>
              <p:nvPr>
                <p:ph idx="1"/>
              </p:nvPr>
            </p:nvSpPr>
            <p:spPr>
              <a:xfrm>
                <a:off x="288758" y="1295400"/>
                <a:ext cx="8855242" cy="5562600"/>
              </a:xfrm>
            </p:spPr>
            <p:txBody>
              <a:bodyPr>
                <a:normAutofit/>
              </a:bodyPr>
              <a:lstStyle/>
              <a:p>
                <a:r>
                  <a:rPr lang="en-US" dirty="0"/>
                  <a:t>Edges in KG are represented as </a:t>
                </a:r>
                <a:r>
                  <a:rPr lang="en-US" b="1" dirty="0"/>
                  <a:t>triples</a:t>
                </a:r>
                <a:r>
                  <a:rPr lang="en-US" dirty="0"/>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dirty="0"/>
              </a:p>
              <a:p>
                <a:pPr lvl="1"/>
                <a:r>
                  <a:rPr lang="en-US" dirty="0">
                    <a:solidFill>
                      <a:srgbClr val="0000FF"/>
                    </a:solidFill>
                  </a:rPr>
                  <a:t>head</a:t>
                </a:r>
                <a:r>
                  <a:rPr lang="en-US" dirty="0"/>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dirty="0"/>
                  <a:t> has </a:t>
                </a:r>
                <a:r>
                  <a:rPr lang="en-US" dirty="0">
                    <a:solidFill>
                      <a:srgbClr val="D60093"/>
                    </a:solidFill>
                  </a:rPr>
                  <a:t>relation</a:t>
                </a:r>
                <a:r>
                  <a:rPr lang="en-US" dirty="0"/>
                  <a:t>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𝑟</m:t>
                        </m:r>
                      </m:e>
                    </m:d>
                  </m:oMath>
                </a14:m>
                <a:r>
                  <a:rPr lang="en-US" dirty="0"/>
                  <a:t> with </a:t>
                </a:r>
                <a:r>
                  <a:rPr lang="en-US" dirty="0">
                    <a:solidFill>
                      <a:srgbClr val="00B050"/>
                    </a:solidFill>
                  </a:rPr>
                  <a:t>tail</a:t>
                </a:r>
                <a:r>
                  <a:rPr lang="en-US" dirty="0"/>
                  <a:t>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dirty="0"/>
              </a:p>
              <a:p>
                <a:r>
                  <a:rPr lang="en-US" b="1" dirty="0"/>
                  <a:t>Key Idea: </a:t>
                </a:r>
              </a:p>
              <a:p>
                <a:pPr lvl="1"/>
                <a:r>
                  <a:rPr lang="en-US" dirty="0"/>
                  <a:t>Model entities and relations in embedding space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ℝ</m:t>
                        </m:r>
                      </m:e>
                      <m:sup>
                        <m:r>
                          <a:rPr lang="en-US" b="0" i="1" smtClean="0">
                            <a:latin typeface="Cambria Math" panose="02040503050406030204" pitchFamily="18" charset="0"/>
                          </a:rPr>
                          <m:t>𝑘</m:t>
                        </m:r>
                      </m:sup>
                    </m:sSup>
                  </m:oMath>
                </a14:m>
                <a:endParaRPr lang="en-US" dirty="0"/>
              </a:p>
              <a:p>
                <a:pPr lvl="2"/>
                <a:r>
                  <a:rPr lang="en-US" dirty="0"/>
                  <a:t>Associate entities and relations with </a:t>
                </a:r>
                <a:r>
                  <a:rPr lang="en-US" b="1" dirty="0">
                    <a:solidFill>
                      <a:schemeClr val="accent4">
                        <a:lumMod val="75000"/>
                      </a:schemeClr>
                    </a:solidFill>
                  </a:rPr>
                  <a:t>shallow embeddings</a:t>
                </a:r>
              </a:p>
              <a:p>
                <a:pPr lvl="3"/>
                <a:r>
                  <a:rPr lang="en-US" b="1" dirty="0">
                    <a:solidFill>
                      <a:srgbClr val="FF0000"/>
                    </a:solidFill>
                  </a:rPr>
                  <a:t>Note we do not learn a GNN here!</a:t>
                </a:r>
              </a:p>
              <a:p>
                <a:pPr lvl="1"/>
                <a:r>
                  <a:rPr lang="en-US" dirty="0"/>
                  <a:t>Given a triple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t>, the goal is that the </a:t>
                </a:r>
                <a:r>
                  <a:rPr lang="en-US" dirty="0">
                    <a:solidFill>
                      <a:srgbClr val="D60093"/>
                    </a:solidFill>
                  </a:rPr>
                  <a:t>embedding of </a:t>
                </a:r>
                <a14:m>
                  <m:oMath xmlns:m="http://schemas.openxmlformats.org/officeDocument/2006/math">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h</m:t>
                    </m:r>
                    <m:r>
                      <a:rPr lang="en-US" b="0" i="1" smtClean="0">
                        <a:solidFill>
                          <a:srgbClr val="D60093"/>
                        </a:solidFill>
                        <a:latin typeface="Cambria Math" panose="02040503050406030204" pitchFamily="18" charset="0"/>
                      </a:rPr>
                      <m:t>,</m:t>
                    </m:r>
                    <m:r>
                      <a:rPr lang="en-US" b="0" i="1" smtClean="0">
                        <a:solidFill>
                          <a:srgbClr val="D60093"/>
                        </a:solidFill>
                        <a:latin typeface="Cambria Math" panose="02040503050406030204" pitchFamily="18" charset="0"/>
                      </a:rPr>
                      <m:t>𝑟</m:t>
                    </m:r>
                    <m:r>
                      <a:rPr lang="en-US" b="0" i="1" smtClean="0">
                        <a:solidFill>
                          <a:srgbClr val="D60093"/>
                        </a:solidFill>
                        <a:latin typeface="Cambria Math" panose="02040503050406030204" pitchFamily="18" charset="0"/>
                      </a:rPr>
                      <m:t>)</m:t>
                    </m:r>
                  </m:oMath>
                </a14:m>
                <a:r>
                  <a:rPr lang="en-US" dirty="0"/>
                  <a:t> </a:t>
                </a:r>
                <a:r>
                  <a:rPr lang="en-US" b="1" dirty="0"/>
                  <a:t>should be close</a:t>
                </a:r>
                <a:r>
                  <a:rPr lang="en-US" dirty="0"/>
                  <a:t> to the </a:t>
                </a:r>
                <a:r>
                  <a:rPr lang="en-US" dirty="0">
                    <a:solidFill>
                      <a:srgbClr val="00B050"/>
                    </a:solidFill>
                  </a:rPr>
                  <a:t>embedding of </a:t>
                </a:r>
                <a14:m>
                  <m:oMath xmlns:m="http://schemas.openxmlformats.org/officeDocument/2006/math">
                    <m:r>
                      <a:rPr lang="en-US" b="0" i="1" smtClean="0">
                        <a:solidFill>
                          <a:srgbClr val="00B050"/>
                        </a:solidFill>
                        <a:latin typeface="Cambria Math" panose="02040503050406030204" pitchFamily="18" charset="0"/>
                      </a:rPr>
                      <m:t>𝑡</m:t>
                    </m:r>
                  </m:oMath>
                </a14:m>
                <a:r>
                  <a:rPr lang="en-US" dirty="0">
                    <a:solidFill>
                      <a:srgbClr val="0000FF"/>
                    </a:solidFill>
                  </a:rPr>
                  <a:t>.</a:t>
                </a:r>
                <a:endParaRPr lang="en-US" dirty="0"/>
              </a:p>
              <a:p>
                <a:pPr lvl="2"/>
                <a:r>
                  <a:rPr lang="en-US" dirty="0"/>
                  <a:t>How to embed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e>
                    </m:d>
                  </m:oMath>
                </a14:m>
                <a:r>
                  <a:rPr lang="en-US" dirty="0"/>
                  <a:t>?</a:t>
                </a:r>
              </a:p>
              <a:p>
                <a:pPr lvl="2"/>
                <a:r>
                  <a:rPr lang="en-US" dirty="0"/>
                  <a:t>How to define score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dirty="0"/>
                  <a:t>?</a:t>
                </a:r>
              </a:p>
              <a:p>
                <a:pPr lvl="3"/>
                <a:r>
                  <a:rPr lang="en-US" dirty="0"/>
                  <a:t>Score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r>
                      <a:rPr lang="en-US" i="1">
                        <a:latin typeface="Cambria Math" panose="02040503050406030204" pitchFamily="18" charset="0"/>
                      </a:rPr>
                      <m:t> </m:t>
                    </m:r>
                  </m:oMath>
                </a14:m>
                <a:r>
                  <a:rPr lang="en-US" dirty="0"/>
                  <a:t>is high if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e>
                    </m:d>
                  </m:oMath>
                </a14:m>
                <a:r>
                  <a:rPr lang="en-US" dirty="0"/>
                  <a:t> exists, else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𝑟</m:t>
                        </m:r>
                      </m:sub>
                    </m:sSub>
                  </m:oMath>
                </a14:m>
                <a:r>
                  <a:rPr lang="en-US" dirty="0"/>
                  <a:t> is low</a:t>
                </a:r>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6227C97D-BDAD-4838-B025-3BBC3CD795D0}"/>
                  </a:ext>
                </a:extLst>
              </p:cNvPr>
              <p:cNvSpPr>
                <a:spLocks noGrp="1" noRot="1" noChangeAspect="1" noMove="1" noResize="1" noEditPoints="1" noAdjustHandles="1" noChangeArrowheads="1" noChangeShapeType="1" noTextEdit="1"/>
              </p:cNvSpPr>
              <p:nvPr>
                <p:ph idx="1"/>
              </p:nvPr>
            </p:nvSpPr>
            <p:spPr>
              <a:xfrm>
                <a:off x="288758" y="1295400"/>
                <a:ext cx="8855242" cy="5562600"/>
              </a:xfrm>
              <a:blipFill>
                <a:blip r:embed="rId3"/>
                <a:stretch>
                  <a:fillRect l="-275" t="-54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8B28A77-9433-4872-9779-AAE1DB06D354}"/>
              </a:ext>
            </a:extLst>
          </p:cNvPr>
          <p:cNvSpPr>
            <a:spLocks noGrp="1"/>
          </p:cNvSpPr>
          <p:nvPr>
            <p:ph type="dt" sz="half" idx="10"/>
          </p:nvPr>
        </p:nvSpPr>
        <p:spPr/>
        <p:txBody>
          <a:bodyPr/>
          <a:lstStyle/>
          <a:p>
            <a:fld id="{61AFA821-0265-5143-B96A-76E608A1FF0E}" type="datetime1">
              <a:rPr lang="en-US" smtClean="0"/>
              <a:t>10/23/24</a:t>
            </a:fld>
            <a:endParaRPr lang="en-US"/>
          </a:p>
        </p:txBody>
      </p:sp>
      <p:sp>
        <p:nvSpPr>
          <p:cNvPr id="5" name="Footer Placeholder 4">
            <a:extLst>
              <a:ext uri="{FF2B5EF4-FFF2-40B4-BE49-F238E27FC236}">
                <a16:creationId xmlns:a16="http://schemas.microsoft.com/office/drawing/2014/main" id="{5F468EEE-1C4D-47A6-9888-6A0F95D7DEF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ECDB6F0-3321-4700-87EE-6B46AAFFF8EA}"/>
              </a:ext>
            </a:extLst>
          </p:cNvPr>
          <p:cNvSpPr>
            <a:spLocks noGrp="1"/>
          </p:cNvSpPr>
          <p:nvPr>
            <p:ph type="sldNum" sz="quarter" idx="12"/>
          </p:nvPr>
        </p:nvSpPr>
        <p:spPr/>
        <p:txBody>
          <a:bodyPr/>
          <a:lstStyle/>
          <a:p>
            <a:fld id="{19B12225-5612-419B-A8D5-4B8EEE4C217E}" type="slidenum">
              <a:rPr lang="en-US" dirty="0" smtClean="0"/>
              <a:pPr/>
              <a:t>17</a:t>
            </a:fld>
            <a:endParaRPr lang="en-US"/>
          </a:p>
        </p:txBody>
      </p:sp>
    </p:spTree>
    <p:extLst>
      <p:ext uri="{BB962C8B-B14F-4D97-AF65-F5344CB8AC3E}">
        <p14:creationId xmlns:p14="http://schemas.microsoft.com/office/powerpoint/2010/main" val="3703623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FC89-0C88-0EB7-DECC-86180EA781CE}"/>
              </a:ext>
            </a:extLst>
          </p:cNvPr>
          <p:cNvSpPr>
            <a:spLocks noGrp="1"/>
          </p:cNvSpPr>
          <p:nvPr>
            <p:ph type="title"/>
          </p:nvPr>
        </p:nvSpPr>
        <p:spPr/>
        <p:txBody>
          <a:bodyPr/>
          <a:lstStyle/>
          <a:p>
            <a:r>
              <a:rPr lang="en-US"/>
              <a:t>Many KG Embedding Models</a:t>
            </a:r>
          </a:p>
        </p:txBody>
      </p:sp>
      <p:sp>
        <p:nvSpPr>
          <p:cNvPr id="3" name="Content Placeholder 2">
            <a:extLst>
              <a:ext uri="{FF2B5EF4-FFF2-40B4-BE49-F238E27FC236}">
                <a16:creationId xmlns:a16="http://schemas.microsoft.com/office/drawing/2014/main" id="{B596BF57-5475-935F-C315-BC0DD782E489}"/>
              </a:ext>
            </a:extLst>
          </p:cNvPr>
          <p:cNvSpPr>
            <a:spLocks noGrp="1"/>
          </p:cNvSpPr>
          <p:nvPr>
            <p:ph idx="1"/>
          </p:nvPr>
        </p:nvSpPr>
        <p:spPr/>
        <p:txBody>
          <a:bodyPr/>
          <a:lstStyle/>
          <a:p>
            <a:r>
              <a:rPr lang="en-US"/>
              <a:t>Many KG embedding Models:</a:t>
            </a:r>
          </a:p>
        </p:txBody>
      </p:sp>
      <p:sp>
        <p:nvSpPr>
          <p:cNvPr id="4" name="Date Placeholder 3">
            <a:extLst>
              <a:ext uri="{FF2B5EF4-FFF2-40B4-BE49-F238E27FC236}">
                <a16:creationId xmlns:a16="http://schemas.microsoft.com/office/drawing/2014/main" id="{36E49680-0577-D54D-E244-1D477089FBDE}"/>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C59AEE1E-9AFC-24AE-9A9E-08E675C207D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8B2EF1-9956-9E58-DC83-86F8B1202DFB}"/>
              </a:ext>
            </a:extLst>
          </p:cNvPr>
          <p:cNvSpPr>
            <a:spLocks noGrp="1"/>
          </p:cNvSpPr>
          <p:nvPr>
            <p:ph type="sldNum" sz="quarter" idx="12"/>
          </p:nvPr>
        </p:nvSpPr>
        <p:spPr/>
        <p:txBody>
          <a:bodyPr/>
          <a:lstStyle/>
          <a:p>
            <a:fld id="{19B12225-5612-419B-A8D5-4B8EEE4C217E}" type="slidenum">
              <a:rPr lang="en-US" smtClean="0"/>
              <a:pPr/>
              <a:t>18</a:t>
            </a:fld>
            <a:endParaRPr lang="en-US"/>
          </a:p>
        </p:txBody>
      </p:sp>
      <p:pic>
        <p:nvPicPr>
          <p:cNvPr id="7" name="Picture 6">
            <a:extLst>
              <a:ext uri="{FF2B5EF4-FFF2-40B4-BE49-F238E27FC236}">
                <a16:creationId xmlns:a16="http://schemas.microsoft.com/office/drawing/2014/main" id="{A3021648-ED43-A033-5FD4-4947A9B0AE58}"/>
              </a:ext>
            </a:extLst>
          </p:cNvPr>
          <p:cNvPicPr>
            <a:picLocks noChangeAspect="1"/>
          </p:cNvPicPr>
          <p:nvPr/>
        </p:nvPicPr>
        <p:blipFill>
          <a:blip r:embed="rId3"/>
          <a:stretch>
            <a:fillRect/>
          </a:stretch>
        </p:blipFill>
        <p:spPr>
          <a:xfrm>
            <a:off x="141646" y="2160018"/>
            <a:ext cx="8645433" cy="3696630"/>
          </a:xfrm>
          <a:prstGeom prst="rect">
            <a:avLst/>
          </a:prstGeom>
        </p:spPr>
      </p:pic>
    </p:spTree>
    <p:extLst>
      <p:ext uri="{BB962C8B-B14F-4D97-AF65-F5344CB8AC3E}">
        <p14:creationId xmlns:p14="http://schemas.microsoft.com/office/powerpoint/2010/main" val="416952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Today: Different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19</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We are going to learn about different KG embedding models (shallow/</a:t>
            </a:r>
            <a:r>
              <a:rPr lang="en-US" b="1" err="1">
                <a:solidFill>
                  <a:srgbClr val="D00E89"/>
                </a:solidFill>
              </a:rPr>
              <a:t>transductive</a:t>
            </a:r>
            <a:r>
              <a:rPr lang="en-US" b="1">
                <a:solidFill>
                  <a:srgbClr val="D00E89"/>
                </a:solidFill>
              </a:rPr>
              <a:t> </a:t>
            </a:r>
            <a:r>
              <a:rPr lang="en-US" b="1" err="1">
                <a:solidFill>
                  <a:srgbClr val="D00E89"/>
                </a:solidFill>
              </a:rPr>
              <a:t>embs</a:t>
            </a:r>
            <a:r>
              <a:rPr lang="en-US" b="1">
                <a:solidFill>
                  <a:srgbClr val="D00E89"/>
                </a:solidFill>
              </a:rPr>
              <a:t>):</a:t>
            </a:r>
          </a:p>
          <a:p>
            <a:r>
              <a:rPr lang="en-US"/>
              <a:t>Different models are… </a:t>
            </a:r>
          </a:p>
          <a:p>
            <a:pPr lvl="1"/>
            <a:r>
              <a:rPr lang="en-US"/>
              <a:t>…based on different geometric intuitions</a:t>
            </a:r>
          </a:p>
          <a:p>
            <a:pPr lvl="1"/>
            <a:r>
              <a:rPr lang="en-US"/>
              <a:t>…capture different types of relations (have different expressivity)</a:t>
            </a:r>
          </a:p>
        </p:txBody>
      </p:sp>
      <mc:AlternateContent xmlns:mc="http://schemas.openxmlformats.org/markup-compatibility/2006">
        <mc:Choice xmlns:a14="http://schemas.microsoft.com/office/drawing/2010/main"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1398684287"/>
                  </p:ext>
                </p:extLst>
              </p:nvPr>
            </p:nvGraphicFramePr>
            <p:xfrm>
              <a:off x="457199" y="4446216"/>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dirty="0"/>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r>
                            <a:rPr lang="en-US" b="1"/>
                            <a:t>TransR</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0" smtClean="0">
                                    <a:latin typeface="Cambria Math" panose="02040503050406030204" pitchFamily="18" charset="0"/>
                                  </a:rPr>
                                  <m:t>,</m:t>
                                </m:r>
                              </m:oMath>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sup>
                                </m:sSup>
                                <m:r>
                                  <a:rPr lang="en-US" b="0" i="1" smtClean="0">
                                    <a:latin typeface="Cambria Math" panose="02040503050406030204" pitchFamily="18" charset="0"/>
                                  </a:rPr>
                                  <m:t>, </m:t>
                                </m:r>
                              </m:oMath>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𝑑</m:t>
                                    </m:r>
                                  </m:sup>
                                </m:sSup>
                              </m:oMath>
                            </m:oMathPara>
                          </a14:m>
                          <a:endParaRPr lang="en-US" dirty="0"/>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m:t>
                                </m:r>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Re</m:t>
                                </m:r>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1" i="0" smtClean="0">
                                        <a:latin typeface="Cambria Math" panose="02040503050406030204" pitchFamily="18" charset="0"/>
                                      </a:rPr>
                                      <m:t>𝐭</m:t>
                                    </m:r>
                                  </m:e>
                                </m:acc>
                                <m:r>
                                  <a:rPr lang="en-US" b="0" i="1" smtClean="0">
                                    <a:latin typeface="Cambria Math" panose="02040503050406030204" pitchFamily="18" charset="0"/>
                                  </a:rPr>
                                  <m:t>&gt;)</m:t>
                                </m:r>
                              </m:oMath>
                            </m:oMathPara>
                          </a14:m>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rPr>
                                      <m:t>ℂ</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extLst>
                      <a:ext uri="{0D108BD9-81ED-4DB2-BD59-A6C34878D82A}">
                        <a16:rowId xmlns:a16="http://schemas.microsoft.com/office/drawing/2014/main" val="4071987559"/>
                      </a:ext>
                    </a:extLst>
                  </a:tr>
                </a:tbl>
              </a:graphicData>
            </a:graphic>
          </p:graphicFrame>
        </mc:Choice>
        <mc:Fallback>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1398684287"/>
                  </p:ext>
                </p:extLst>
              </p:nvPr>
            </p:nvGraphicFramePr>
            <p:xfrm>
              <a:off x="457199" y="4446216"/>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3"/>
                          <a:stretch>
                            <a:fillRect l="-66929" t="-103333" r="-356693" b="-463333"/>
                          </a:stretch>
                        </a:blipFill>
                      </a:tcPr>
                    </a:tc>
                    <a:tc>
                      <a:txBody>
                        <a:bodyPr/>
                        <a:lstStyle/>
                        <a:p>
                          <a:endParaRPr lang="en-US"/>
                        </a:p>
                      </a:txBody>
                      <a:tcPr anchor="ctr">
                        <a:blipFill>
                          <a:blip r:embed="rId3"/>
                          <a:stretch>
                            <a:fillRect l="-200000" t="-103333" r="-327358" b="-463333"/>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929069">
                    <a:tc>
                      <a:txBody>
                        <a:bodyPr/>
                        <a:lstStyle/>
                        <a:p>
                          <a:pPr algn="ctr"/>
                          <a:r>
                            <a:rPr lang="en-US" b="1"/>
                            <a:t>TransR</a:t>
                          </a:r>
                        </a:p>
                      </a:txBody>
                      <a:tcPr anchor="ctr"/>
                    </a:tc>
                    <a:tc>
                      <a:txBody>
                        <a:bodyPr/>
                        <a:lstStyle/>
                        <a:p>
                          <a:endParaRPr lang="en-US"/>
                        </a:p>
                      </a:txBody>
                      <a:tcPr anchor="ctr">
                        <a:blipFill>
                          <a:blip r:embed="rId3"/>
                          <a:stretch>
                            <a:fillRect l="-66929" t="-83562" r="-356693" b="-90411"/>
                          </a:stretch>
                        </a:blipFill>
                      </a:tcPr>
                    </a:tc>
                    <a:tc>
                      <a:txBody>
                        <a:bodyPr/>
                        <a:lstStyle/>
                        <a:p>
                          <a:endParaRPr lang="en-US"/>
                        </a:p>
                      </a:txBody>
                      <a:tcPr anchor="ctr">
                        <a:blipFill>
                          <a:blip r:embed="rId3"/>
                          <a:stretch>
                            <a:fillRect l="-200000" t="-83562" r="-327358" b="-90411"/>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endParaRPr lang="en-US"/>
                        </a:p>
                      </a:txBody>
                      <a:tcPr anchor="ctr">
                        <a:blipFill>
                          <a:blip r:embed="rId3"/>
                          <a:stretch>
                            <a:fillRect l="-66929" t="-446667" r="-356693" b="-120000"/>
                          </a:stretch>
                        </a:blipFill>
                      </a:tcPr>
                    </a:tc>
                    <a:tc>
                      <a:txBody>
                        <a:bodyPr/>
                        <a:lstStyle/>
                        <a:p>
                          <a:endParaRPr lang="en-US"/>
                        </a:p>
                      </a:txBody>
                      <a:tcPr anchor="ctr">
                        <a:blipFill>
                          <a:blip r:embed="rId3"/>
                          <a:stretch>
                            <a:fillRect l="-200000" t="-446667" r="-327358" b="-12000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endParaRPr lang="en-US"/>
                        </a:p>
                      </a:txBody>
                      <a:tcPr anchor="ctr">
                        <a:blipFill>
                          <a:blip r:embed="rId3"/>
                          <a:stretch>
                            <a:fillRect l="-66929" t="-565517" r="-356693" b="-24138"/>
                          </a:stretch>
                        </a:blipFill>
                      </a:tcPr>
                    </a:tc>
                    <a:tc>
                      <a:txBody>
                        <a:bodyPr/>
                        <a:lstStyle/>
                        <a:p>
                          <a:endParaRPr lang="en-US"/>
                        </a:p>
                      </a:txBody>
                      <a:tcPr anchor="ctr">
                        <a:blipFill>
                          <a:blip r:embed="rId3"/>
                          <a:stretch>
                            <a:fillRect l="-200000" t="-565517" r="-327358" b="-24138"/>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extLst>
                      <a:ext uri="{0D108BD9-81ED-4DB2-BD59-A6C34878D82A}">
                        <a16:rowId xmlns:a16="http://schemas.microsoft.com/office/drawing/2014/main" val="4071987559"/>
                      </a:ext>
                    </a:extLst>
                  </a:tr>
                </a:tbl>
              </a:graphicData>
            </a:graphic>
          </p:graphicFrame>
        </mc:Fallback>
      </mc:AlternateContent>
    </p:spTree>
    <p:extLst>
      <p:ext uri="{BB962C8B-B14F-4D97-AF65-F5344CB8AC3E}">
        <p14:creationId xmlns:p14="http://schemas.microsoft.com/office/powerpoint/2010/main" val="2713909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194084" y="1308199"/>
            <a:ext cx="9216318"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Completion:</a:t>
            </a:r>
            <a:br>
              <a:rPr lang="en-US" sz="4800"/>
            </a:br>
            <a:r>
              <a:rPr lang="en-US" sz="4800" err="1"/>
              <a:t>TransE</a:t>
            </a:r>
            <a:endParaRPr lang="en-US" sz="4800"/>
          </a:p>
        </p:txBody>
      </p:sp>
    </p:spTree>
    <p:extLst>
      <p:ext uri="{BB962C8B-B14F-4D97-AF65-F5344CB8AC3E}">
        <p14:creationId xmlns:p14="http://schemas.microsoft.com/office/powerpoint/2010/main" val="1573842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normAutofit/>
          </a:bodyPr>
          <a:lstStyle/>
          <a:p>
            <a:r>
              <a:rPr lang="en-US"/>
              <a:t>TransE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a:xfrm>
                <a:off x="457199" y="1295400"/>
                <a:ext cx="8591433" cy="5257801"/>
              </a:xfrm>
            </p:spPr>
            <p:txBody>
              <a:bodyPr/>
              <a:lstStyle/>
              <a:p>
                <a:r>
                  <a:rPr lang="en-US" b="1" dirty="0">
                    <a:solidFill>
                      <a:srgbClr val="0000FF"/>
                    </a:solidFill>
                  </a:rPr>
                  <a:t>Intuition: Translation</a:t>
                </a:r>
                <a:br>
                  <a:rPr lang="en-US" dirty="0"/>
                </a:br>
                <a:r>
                  <a:rPr lang="en-US" dirty="0"/>
                  <a:t>For a triple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t>, let </a:t>
                </a:r>
                <a14:m>
                  <m:oMath xmlns:m="http://schemas.openxmlformats.org/officeDocument/2006/math">
                    <m:r>
                      <a:rPr lang="en-US" b="1" i="0" dirty="0" smtClean="0">
                        <a:latin typeface="Cambria Math" panose="02040503050406030204" pitchFamily="18" charset="0"/>
                      </a:rPr>
                      <m:t>𝐡</m:t>
                    </m:r>
                    <m:r>
                      <a:rPr lang="en-US" b="0" i="1" dirty="0" smtClean="0">
                        <a:latin typeface="Cambria Math" panose="02040503050406030204" pitchFamily="18" charset="0"/>
                      </a:rPr>
                      <m:t>,</m:t>
                    </m:r>
                    <m:r>
                      <a:rPr lang="en-US" b="1" i="0" dirty="0" smtClean="0">
                        <a:latin typeface="Cambria Math" panose="02040503050406030204" pitchFamily="18" charset="0"/>
                      </a:rPr>
                      <m:t>𝐫</m:t>
                    </m:r>
                    <m:r>
                      <a:rPr lang="en-US" b="0" i="1" dirty="0" smtClean="0">
                        <a:latin typeface="Cambria Math" panose="02040503050406030204" pitchFamily="18" charset="0"/>
                      </a:rPr>
                      <m:t>,</m:t>
                    </m:r>
                    <m:r>
                      <a:rPr lang="en-US" b="1" i="0" dirty="0" smtClean="0">
                        <a:latin typeface="Cambria Math" panose="02040503050406030204" pitchFamily="18" charset="0"/>
                      </a:rPr>
                      <m:t>𝐭</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ℝ</m:t>
                        </m:r>
                      </m:e>
                      <m:sup>
                        <m:r>
                          <a:rPr lang="en-US" b="0" i="1" dirty="0" smtClean="0">
                            <a:latin typeface="Cambria Math" panose="02040503050406030204" pitchFamily="18" charset="0"/>
                          </a:rPr>
                          <m:t>𝑘</m:t>
                        </m:r>
                      </m:sup>
                    </m:sSup>
                  </m:oMath>
                </a14:m>
                <a:r>
                  <a:rPr lang="en-US" dirty="0"/>
                  <a:t> </a:t>
                </a:r>
                <a:br>
                  <a:rPr lang="en-US" dirty="0"/>
                </a:br>
                <a:r>
                  <a:rPr lang="en-US" dirty="0"/>
                  <a:t>be embedding vectors.</a:t>
                </a:r>
              </a:p>
              <a:p>
                <a:r>
                  <a:rPr lang="en-US" b="1" dirty="0" err="1"/>
                  <a:t>TransE</a:t>
                </a:r>
                <a:r>
                  <a:rPr lang="en-US" b="1" dirty="0"/>
                  <a:t>:</a:t>
                </a:r>
                <a:r>
                  <a:rPr lang="en-US" dirty="0"/>
                  <a:t> </a:t>
                </a:r>
                <a14:m>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oMath>
                </a14:m>
                <a:r>
                  <a:rPr lang="en-US" b="1" dirty="0"/>
                  <a:t> </a:t>
                </a:r>
                <a:r>
                  <a:rPr lang="en-US" dirty="0"/>
                  <a:t>if the given link exists else </a:t>
                </a:r>
                <a14:m>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oMath>
                </a14:m>
                <a:endParaRPr lang="en-US" sz="1400" b="1" dirty="0"/>
              </a:p>
              <a:p>
                <a:pPr marL="118872" indent="0">
                  <a:buNone/>
                </a:pPr>
                <a:r>
                  <a:rPr lang="en-US" b="1" dirty="0">
                    <a:solidFill>
                      <a:srgbClr val="D60093"/>
                    </a:solidFill>
                  </a:rPr>
                  <a:t>Entity scoring function</a:t>
                </a:r>
                <a:r>
                  <a:rPr lang="en-US" dirty="0"/>
                  <a:t>:</a:t>
                </a:r>
                <a:r>
                  <a:rPr lang="en-US" dirty="0">
                    <a:solidFill>
                      <a:srgbClr val="D60093"/>
                    </a:solidFill>
                  </a:rP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xfrm>
                <a:off x="457199" y="1295400"/>
                <a:ext cx="8591433" cy="5257801"/>
              </a:xfrm>
              <a:blipFill>
                <a:blip r:embed="rId3"/>
                <a:stretch>
                  <a:fillRect l="-852"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B990EC39-F321-EC4D-98F4-5318EF9C81F1}"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dirty="0" smtClean="0"/>
              <a:pPr/>
              <a:t>21</a:t>
            </a:fld>
            <a:endParaRPr lang="en-US"/>
          </a:p>
        </p:txBody>
      </p:sp>
      <p:grpSp>
        <p:nvGrpSpPr>
          <p:cNvPr id="17" name="Group 16">
            <a:extLst>
              <a:ext uri="{FF2B5EF4-FFF2-40B4-BE49-F238E27FC236}">
                <a16:creationId xmlns:a16="http://schemas.microsoft.com/office/drawing/2014/main" id="{8772B68A-704C-49F7-BC97-310590CF09B7}"/>
              </a:ext>
            </a:extLst>
          </p:cNvPr>
          <p:cNvGrpSpPr/>
          <p:nvPr/>
        </p:nvGrpSpPr>
        <p:grpSpPr>
          <a:xfrm>
            <a:off x="937491" y="4437613"/>
            <a:ext cx="7508983" cy="2244158"/>
            <a:chOff x="762000" y="3699442"/>
            <a:chExt cx="7508983" cy="2244158"/>
          </a:xfrm>
        </p:grpSpPr>
        <p:grpSp>
          <p:nvGrpSpPr>
            <p:cNvPr id="7" name="Group 6">
              <a:extLst>
                <a:ext uri="{FF2B5EF4-FFF2-40B4-BE49-F238E27FC236}">
                  <a16:creationId xmlns:a16="http://schemas.microsoft.com/office/drawing/2014/main" id="{F32F38E3-BC37-40C1-843C-AAB822D9B0C3}"/>
                </a:ext>
              </a:extLst>
            </p:cNvPr>
            <p:cNvGrpSpPr/>
            <p:nvPr/>
          </p:nvGrpSpPr>
          <p:grpSpPr>
            <a:xfrm>
              <a:off x="762000" y="3708400"/>
              <a:ext cx="2895600" cy="2235200"/>
              <a:chOff x="533400" y="4165600"/>
              <a:chExt cx="2895600" cy="2235200"/>
            </a:xfrm>
          </p:grpSpPr>
          <p:cxnSp>
            <p:nvCxnSpPr>
              <p:cNvPr id="8" name="Straight Connector 7">
                <a:extLst>
                  <a:ext uri="{FF2B5EF4-FFF2-40B4-BE49-F238E27FC236}">
                    <a16:creationId xmlns:a16="http://schemas.microsoft.com/office/drawing/2014/main" id="{AA8EDBA2-1CE1-4E65-B92A-7565B676FCC0}"/>
                  </a:ext>
                </a:extLst>
              </p:cNvPr>
              <p:cNvCxnSpPr>
                <a:cxnSpLocks/>
              </p:cNvCxnSpPr>
              <p:nvPr/>
            </p:nvCxnSpPr>
            <p:spPr>
              <a:xfrm>
                <a:off x="552450" y="416560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D53B95-3AE2-47BB-A942-E171C2C15497}"/>
                  </a:ext>
                </a:extLst>
              </p:cNvPr>
              <p:cNvCxnSpPr>
                <a:cxnSpLocks/>
              </p:cNvCxnSpPr>
              <p:nvPr/>
            </p:nvCxnSpPr>
            <p:spPr>
              <a:xfrm flipH="1">
                <a:off x="533400" y="63842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30E6A6F-776B-4E96-A988-33592B7231AB}"/>
                  </a:ext>
                </a:extLst>
              </p:cNvPr>
              <p:cNvSpPr/>
              <p:nvPr/>
            </p:nvSpPr>
            <p:spPr>
              <a:xfrm rot="16200000">
                <a:off x="1295400" y="56388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932DAE93-8D80-4AE2-A5F7-C69AE650DD09}"/>
                  </a:ext>
                </a:extLst>
              </p:cNvPr>
              <p:cNvSpPr/>
              <p:nvPr/>
            </p:nvSpPr>
            <p:spPr>
              <a:xfrm rot="16200000">
                <a:off x="2949046" y="5183271"/>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D912BA3F-BCF1-4F24-A3A6-E286CDFC9204}"/>
                  </a:ext>
                </a:extLst>
              </p:cNvPr>
              <p:cNvCxnSpPr>
                <a:cxnSpLocks/>
                <a:stCxn id="10" idx="5"/>
              </p:cNvCxnSpPr>
              <p:nvPr/>
            </p:nvCxnSpPr>
            <p:spPr>
              <a:xfrm flipV="1">
                <a:off x="1341492" y="5301242"/>
                <a:ext cx="1607554" cy="3454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FEE7794-1790-4A98-B5E7-9BC72E9A8359}"/>
                      </a:ext>
                    </a:extLst>
                  </p:cNvPr>
                  <p:cNvSpPr txBox="1"/>
                  <p:nvPr/>
                </p:nvSpPr>
                <p:spPr>
                  <a:xfrm>
                    <a:off x="922257" y="5181965"/>
                    <a:ext cx="49885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0000FF"/>
                              </a:solidFill>
                              <a:latin typeface="Cambria Math" panose="02040503050406030204" pitchFamily="18" charset="0"/>
                              <a:ea typeface="Helvetica Neue Light" charset="0"/>
                              <a:cs typeface="Helvetica Neue Light" charset="0"/>
                            </a:rPr>
                            <m:t>𝐡</m:t>
                          </m:r>
                        </m:oMath>
                      </m:oMathPara>
                    </a14:m>
                    <a:endParaRPr lang="en-US" sz="2800" b="1">
                      <a:solidFill>
                        <a:srgbClr val="0000FF"/>
                      </a:solidFill>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9FEE7794-1790-4A98-B5E7-9BC72E9A8359}"/>
                      </a:ext>
                    </a:extLst>
                  </p:cNvPr>
                  <p:cNvSpPr txBox="1">
                    <a:spLocks noRot="1" noChangeAspect="1" noMove="1" noResize="1" noEditPoints="1" noAdjustHandles="1" noChangeArrowheads="1" noChangeShapeType="1" noTextEdit="1"/>
                  </p:cNvSpPr>
                  <p:nvPr/>
                </p:nvSpPr>
                <p:spPr>
                  <a:xfrm>
                    <a:off x="922257" y="5181965"/>
                    <a:ext cx="498855"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18C0750-02DC-4369-ADC2-5124D47AEDF1}"/>
                      </a:ext>
                    </a:extLst>
                  </p:cNvPr>
                  <p:cNvSpPr txBox="1"/>
                  <p:nvPr/>
                </p:nvSpPr>
                <p:spPr>
                  <a:xfrm>
                    <a:off x="2913092" y="4752800"/>
                    <a:ext cx="41549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00B050"/>
                              </a:solidFill>
                              <a:latin typeface="Cambria Math" panose="02040503050406030204" pitchFamily="18" charset="0"/>
                              <a:ea typeface="Helvetica Neue Light" charset="0"/>
                              <a:cs typeface="Helvetica Neue Light" charset="0"/>
                            </a:rPr>
                            <m:t>𝐭</m:t>
                          </m:r>
                        </m:oMath>
                      </m:oMathPara>
                    </a14:m>
                    <a:endParaRPr lang="en-US" sz="2800" b="1">
                      <a:solidFill>
                        <a:srgbClr val="00B050"/>
                      </a:solidFill>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618C0750-02DC-4369-ADC2-5124D47AEDF1}"/>
                      </a:ext>
                    </a:extLst>
                  </p:cNvPr>
                  <p:cNvSpPr txBox="1">
                    <a:spLocks noRot="1" noChangeAspect="1" noMove="1" noResize="1" noEditPoints="1" noAdjustHandles="1" noChangeArrowheads="1" noChangeShapeType="1" noTextEdit="1"/>
                  </p:cNvSpPr>
                  <p:nvPr/>
                </p:nvSpPr>
                <p:spPr>
                  <a:xfrm>
                    <a:off x="2913092" y="4752800"/>
                    <a:ext cx="415498"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ABB1D62-8A10-4CB0-98AB-0A47C306364C}"/>
                      </a:ext>
                    </a:extLst>
                  </p:cNvPr>
                  <p:cNvSpPr txBox="1"/>
                  <p:nvPr/>
                </p:nvSpPr>
                <p:spPr>
                  <a:xfrm>
                    <a:off x="1874066" y="5013301"/>
                    <a:ext cx="45076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chemeClr val="accent3">
                                  <a:lumMod val="75000"/>
                                </a:schemeClr>
                              </a:solidFill>
                              <a:latin typeface="Cambria Math" panose="02040503050406030204" pitchFamily="18" charset="0"/>
                              <a:ea typeface="Helvetica Neue Light" charset="0"/>
                              <a:cs typeface="Helvetica Neue Light" charset="0"/>
                            </a:rPr>
                            <m:t>𝐫</m:t>
                          </m:r>
                        </m:oMath>
                      </m:oMathPara>
                    </a14:m>
                    <a:endParaRPr lang="en-US" sz="2800" b="1">
                      <a:solidFill>
                        <a:schemeClr val="accent3">
                          <a:lumMod val="75000"/>
                        </a:schemeClr>
                      </a:solidFill>
                      <a:latin typeface="Helvetica Neue Light" charset="0"/>
                      <a:ea typeface="Helvetica Neue Light" charset="0"/>
                      <a:cs typeface="Helvetica Neue Light" charset="0"/>
                    </a:endParaRPr>
                  </a:p>
                </p:txBody>
              </p:sp>
            </mc:Choice>
            <mc:Fallback xmlns="">
              <p:sp>
                <p:nvSpPr>
                  <p:cNvPr id="15" name="TextBox 14">
                    <a:extLst>
                      <a:ext uri="{FF2B5EF4-FFF2-40B4-BE49-F238E27FC236}">
                        <a16:creationId xmlns:a16="http://schemas.microsoft.com/office/drawing/2014/main" id="{8ABB1D62-8A10-4CB0-98AB-0A47C306364C}"/>
                      </a:ext>
                    </a:extLst>
                  </p:cNvPr>
                  <p:cNvSpPr txBox="1">
                    <a:spLocks noRot="1" noChangeAspect="1" noMove="1" noResize="1" noEditPoints="1" noAdjustHandles="1" noChangeArrowheads="1" noChangeShapeType="1" noTextEdit="1"/>
                  </p:cNvSpPr>
                  <p:nvPr/>
                </p:nvSpPr>
                <p:spPr>
                  <a:xfrm>
                    <a:off x="1874066" y="5013301"/>
                    <a:ext cx="450764" cy="523220"/>
                  </a:xfrm>
                  <a:prstGeom prst="rect">
                    <a:avLst/>
                  </a:prstGeom>
                  <a:blipFill>
                    <a:blip r:embed="rId6"/>
                    <a:stretch>
                      <a:fillRect/>
                    </a:stretch>
                  </a:blipFill>
                </p:spPr>
                <p:txBody>
                  <a:bodyPr/>
                  <a:lstStyle/>
                  <a:p>
                    <a:r>
                      <a:rPr lang="en-US">
                        <a:noFill/>
                      </a:rPr>
                      <a:t> </a:t>
                    </a:r>
                  </a:p>
                </p:txBody>
              </p:sp>
            </mc:Fallback>
          </mc:AlternateContent>
        </p:grpSp>
        <p:grpSp>
          <p:nvGrpSpPr>
            <p:cNvPr id="33" name="Group 32">
              <a:extLst>
                <a:ext uri="{FF2B5EF4-FFF2-40B4-BE49-F238E27FC236}">
                  <a16:creationId xmlns:a16="http://schemas.microsoft.com/office/drawing/2014/main" id="{B005DD21-5E2E-4780-90B5-20EE472A030E}"/>
                </a:ext>
              </a:extLst>
            </p:cNvPr>
            <p:cNvGrpSpPr/>
            <p:nvPr/>
          </p:nvGrpSpPr>
          <p:grpSpPr>
            <a:xfrm>
              <a:off x="4966817" y="3699442"/>
              <a:ext cx="2932991" cy="2235200"/>
              <a:chOff x="496009" y="4165600"/>
              <a:chExt cx="2932991" cy="2235200"/>
            </a:xfrm>
          </p:grpSpPr>
          <p:cxnSp>
            <p:nvCxnSpPr>
              <p:cNvPr id="34" name="Straight Connector 33">
                <a:extLst>
                  <a:ext uri="{FF2B5EF4-FFF2-40B4-BE49-F238E27FC236}">
                    <a16:creationId xmlns:a16="http://schemas.microsoft.com/office/drawing/2014/main" id="{DE3F7E97-167E-4916-8B32-1918B0111246}"/>
                  </a:ext>
                </a:extLst>
              </p:cNvPr>
              <p:cNvCxnSpPr>
                <a:cxnSpLocks/>
              </p:cNvCxnSpPr>
              <p:nvPr/>
            </p:nvCxnSpPr>
            <p:spPr>
              <a:xfrm>
                <a:off x="552450" y="416560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2389236-E934-4037-8FF8-5D4ED768AF5D}"/>
                  </a:ext>
                </a:extLst>
              </p:cNvPr>
              <p:cNvCxnSpPr>
                <a:cxnSpLocks/>
              </p:cNvCxnSpPr>
              <p:nvPr/>
            </p:nvCxnSpPr>
            <p:spPr>
              <a:xfrm flipH="1">
                <a:off x="533400" y="63842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1BB881D1-4BEA-4800-A812-2CDCA5442EA9}"/>
                  </a:ext>
                </a:extLst>
              </p:cNvPr>
              <p:cNvSpPr/>
              <p:nvPr/>
            </p:nvSpPr>
            <p:spPr>
              <a:xfrm rot="16200000">
                <a:off x="1295400" y="56388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D5FA1801-7FD7-4548-9703-9F4EE1D217E9}"/>
                  </a:ext>
                </a:extLst>
              </p:cNvPr>
              <p:cNvSpPr/>
              <p:nvPr/>
            </p:nvSpPr>
            <p:spPr>
              <a:xfrm rot="16200000">
                <a:off x="2943728" y="53500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38" name="Straight Arrow Connector 37">
                <a:extLst>
                  <a:ext uri="{FF2B5EF4-FFF2-40B4-BE49-F238E27FC236}">
                    <a16:creationId xmlns:a16="http://schemas.microsoft.com/office/drawing/2014/main" id="{6B3BA473-366A-4DA7-B496-5B9494CB67C5}"/>
                  </a:ext>
                </a:extLst>
              </p:cNvPr>
              <p:cNvCxnSpPr>
                <a:cxnSpLocks/>
                <a:stCxn id="36" idx="5"/>
              </p:cNvCxnSpPr>
              <p:nvPr/>
            </p:nvCxnSpPr>
            <p:spPr>
              <a:xfrm flipV="1">
                <a:off x="1341492" y="5338722"/>
                <a:ext cx="1582596" cy="30798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A1BEE86-932A-4F50-A34A-3DCD09026FFA}"/>
                  </a:ext>
                </a:extLst>
              </p:cNvPr>
              <p:cNvSpPr txBox="1"/>
              <p:nvPr/>
            </p:nvSpPr>
            <p:spPr>
              <a:xfrm>
                <a:off x="496009" y="5247621"/>
                <a:ext cx="1090363" cy="461665"/>
              </a:xfrm>
              <a:prstGeom prst="rect">
                <a:avLst/>
              </a:prstGeom>
              <a:noFill/>
            </p:spPr>
            <p:txBody>
              <a:bodyPr wrap="none" rtlCol="0">
                <a:spAutoFit/>
              </a:bodyPr>
              <a:lstStyle/>
              <a:p>
                <a:r>
                  <a:rPr lang="en-US" sz="2400">
                    <a:solidFill>
                      <a:srgbClr val="0000FF"/>
                    </a:solidFill>
                    <a:latin typeface="Calibri" panose="020F0502020204030204" pitchFamily="34" charset="0"/>
                    <a:ea typeface="Helvetica Neue Light" charset="0"/>
                    <a:cs typeface="Calibri" panose="020F0502020204030204" pitchFamily="34" charset="0"/>
                  </a:rPr>
                  <a:t>Obama</a:t>
                </a:r>
              </a:p>
            </p:txBody>
          </p:sp>
          <p:sp>
            <p:nvSpPr>
              <p:cNvPr id="41" name="TextBox 40">
                <a:extLst>
                  <a:ext uri="{FF2B5EF4-FFF2-40B4-BE49-F238E27FC236}">
                    <a16:creationId xmlns:a16="http://schemas.microsoft.com/office/drawing/2014/main" id="{CF588376-A460-4385-9667-07E31666FA34}"/>
                  </a:ext>
                </a:extLst>
              </p:cNvPr>
              <p:cNvSpPr txBox="1"/>
              <p:nvPr/>
            </p:nvSpPr>
            <p:spPr>
              <a:xfrm>
                <a:off x="2037440" y="4806023"/>
                <a:ext cx="184731" cy="523220"/>
              </a:xfrm>
              <a:prstGeom prst="rect">
                <a:avLst/>
              </a:prstGeom>
              <a:noFill/>
            </p:spPr>
            <p:txBody>
              <a:bodyPr wrap="none" rtlCol="0">
                <a:spAutoFit/>
              </a:bodyPr>
              <a:lstStyle/>
              <a:p>
                <a:endParaRPr lang="en-US" sz="2800">
                  <a:latin typeface="Helvetica Neue Light" charset="0"/>
                  <a:ea typeface="Helvetica Neue Light" charset="0"/>
                  <a:cs typeface="Helvetica Neue Light" charset="0"/>
                </a:endParaRPr>
              </a:p>
            </p:txBody>
          </p:sp>
        </p:grpSp>
        <p:sp>
          <p:nvSpPr>
            <p:cNvPr id="44" name="TextBox 43">
              <a:extLst>
                <a:ext uri="{FF2B5EF4-FFF2-40B4-BE49-F238E27FC236}">
                  <a16:creationId xmlns:a16="http://schemas.microsoft.com/office/drawing/2014/main" id="{FA0B61A5-4F35-4F44-BFAE-2C46D1CB2DCE}"/>
                </a:ext>
              </a:extLst>
            </p:cNvPr>
            <p:cNvSpPr txBox="1"/>
            <p:nvPr/>
          </p:nvSpPr>
          <p:spPr>
            <a:xfrm>
              <a:off x="5819270" y="4449230"/>
              <a:ext cx="1555554" cy="461665"/>
            </a:xfrm>
            <a:prstGeom prst="rect">
              <a:avLst/>
            </a:prstGeom>
            <a:noFill/>
          </p:spPr>
          <p:txBody>
            <a:bodyPr wrap="none" rtlCol="0">
              <a:spAutoFit/>
            </a:bodyPr>
            <a:lstStyle/>
            <a:p>
              <a:r>
                <a:rPr lang="en-US" sz="2400">
                  <a:solidFill>
                    <a:schemeClr val="accent3">
                      <a:lumMod val="75000"/>
                    </a:schemeClr>
                  </a:solidFill>
                  <a:latin typeface="Calibri" panose="020F0502020204030204" pitchFamily="34" charset="0"/>
                  <a:ea typeface="Helvetica Neue Light" charset="0"/>
                  <a:cs typeface="Calibri" panose="020F0502020204030204" pitchFamily="34" charset="0"/>
                </a:rPr>
                <a:t>Nationality</a:t>
              </a:r>
            </a:p>
          </p:txBody>
        </p:sp>
        <p:sp>
          <p:nvSpPr>
            <p:cNvPr id="45" name="TextBox 44">
              <a:extLst>
                <a:ext uri="{FF2B5EF4-FFF2-40B4-BE49-F238E27FC236}">
                  <a16:creationId xmlns:a16="http://schemas.microsoft.com/office/drawing/2014/main" id="{81D2B083-4145-444F-B581-343D123FC1BA}"/>
                </a:ext>
              </a:extLst>
            </p:cNvPr>
            <p:cNvSpPr txBox="1"/>
            <p:nvPr/>
          </p:nvSpPr>
          <p:spPr>
            <a:xfrm>
              <a:off x="7419853" y="4741730"/>
              <a:ext cx="851130" cy="461665"/>
            </a:xfrm>
            <a:prstGeom prst="rect">
              <a:avLst/>
            </a:prstGeom>
            <a:noFill/>
          </p:spPr>
          <p:txBody>
            <a:bodyPr wrap="none" rtlCol="0">
              <a:spAutoFit/>
            </a:bodyPr>
            <a:lstStyle/>
            <a:p>
              <a:r>
                <a:rPr lang="en-US" sz="2400">
                  <a:solidFill>
                    <a:srgbClr val="00B050"/>
                  </a:solidFill>
                  <a:latin typeface="Calibri" panose="020F0502020204030204" pitchFamily="34" charset="0"/>
                  <a:ea typeface="Helvetica Neue Light" charset="0"/>
                  <a:cs typeface="Calibri" panose="020F0502020204030204" pitchFamily="34" charset="0"/>
                </a:rPr>
                <a:t>U.S.A</a:t>
              </a:r>
            </a:p>
          </p:txBody>
        </p:sp>
      </p:grpSp>
      <p:sp>
        <p:nvSpPr>
          <p:cNvPr id="32" name="TextBox 31">
            <a:extLst>
              <a:ext uri="{FF2B5EF4-FFF2-40B4-BE49-F238E27FC236}">
                <a16:creationId xmlns:a16="http://schemas.microsoft.com/office/drawing/2014/main" id="{5E2614D0-A484-1D49-952B-841DE7319E53}"/>
              </a:ext>
            </a:extLst>
          </p:cNvPr>
          <p:cNvSpPr txBox="1"/>
          <p:nvPr/>
        </p:nvSpPr>
        <p:spPr>
          <a:xfrm>
            <a:off x="6944953" y="1819725"/>
            <a:ext cx="2238318" cy="830997"/>
          </a:xfrm>
          <a:prstGeom prst="rect">
            <a:avLst/>
          </a:prstGeom>
          <a:noFill/>
        </p:spPr>
        <p:txBody>
          <a:bodyPr wrap="square" rtlCol="0">
            <a:spAutoFit/>
          </a:bodyPr>
          <a:lstStyle/>
          <a:p>
            <a:r>
              <a:rPr lang="en-US" sz="1600" b="1">
                <a:solidFill>
                  <a:srgbClr val="00B050"/>
                </a:solidFill>
                <a:latin typeface="Arial" panose="020B0604020202020204" pitchFamily="34" charset="0"/>
                <a:cs typeface="Arial" panose="020B0604020202020204" pitchFamily="34" charset="0"/>
              </a:rPr>
              <a:t>embedding vectors will appear in boldface</a:t>
            </a:r>
          </a:p>
        </p:txBody>
      </p:sp>
      <p:sp>
        <p:nvSpPr>
          <p:cNvPr id="58" name="Rectangle 57">
            <a:extLst>
              <a:ext uri="{FF2B5EF4-FFF2-40B4-BE49-F238E27FC236}">
                <a16:creationId xmlns:a16="http://schemas.microsoft.com/office/drawing/2014/main" id="{862E71AB-E95D-F944-936B-340E318B93B7}"/>
              </a:ext>
            </a:extLst>
          </p:cNvPr>
          <p:cNvSpPr/>
          <p:nvPr/>
        </p:nvSpPr>
        <p:spPr>
          <a:xfrm>
            <a:off x="2977344" y="10342"/>
            <a:ext cx="6166656" cy="276999"/>
          </a:xfrm>
          <a:prstGeom prst="rect">
            <a:avLst/>
          </a:prstGeom>
        </p:spPr>
        <p:txBody>
          <a:bodyPr wrap="square">
            <a:spAutoFit/>
          </a:bodyPr>
          <a:lstStyle/>
          <a:p>
            <a:r>
              <a:rPr lang="en-US" sz="1200" err="1">
                <a:solidFill>
                  <a:schemeClr val="bg1"/>
                </a:solidFill>
              </a:rPr>
              <a:t>Bordes</a:t>
            </a:r>
            <a:r>
              <a:rPr lang="en-US" sz="1200">
                <a:solidFill>
                  <a:schemeClr val="bg1"/>
                </a:solidFill>
              </a:rPr>
              <a:t> et al., </a:t>
            </a:r>
            <a:r>
              <a:rPr lang="en-US" sz="1200">
                <a:solidFill>
                  <a:schemeClr val="bg1"/>
                </a:solidFill>
                <a:hlinkClick r:id="rId7"/>
              </a:rPr>
              <a:t>Translating embeddings for modeling multi-relational data</a:t>
            </a:r>
            <a:r>
              <a:rPr lang="en-US" sz="1200">
                <a:solidFill>
                  <a:schemeClr val="bg1"/>
                </a:solidFill>
              </a:rPr>
              <a:t>, </a:t>
            </a:r>
            <a:r>
              <a:rPr lang="en-US" sz="1200" err="1">
                <a:solidFill>
                  <a:schemeClr val="bg1"/>
                </a:solidFill>
              </a:rPr>
              <a:t>NeurIPS</a:t>
            </a:r>
            <a:r>
              <a:rPr lang="en-US" sz="1200">
                <a:solidFill>
                  <a:schemeClr val="bg1"/>
                </a:solidFill>
              </a:rPr>
              <a:t> 2013.</a:t>
            </a:r>
          </a:p>
        </p:txBody>
      </p:sp>
    </p:spTree>
    <p:extLst>
      <p:ext uri="{BB962C8B-B14F-4D97-AF65-F5344CB8AC3E}">
        <p14:creationId xmlns:p14="http://schemas.microsoft.com/office/powerpoint/2010/main" val="3663892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12EC-6396-F9CB-BE67-BE3E2959E1F0}"/>
              </a:ext>
            </a:extLst>
          </p:cNvPr>
          <p:cNvSpPr>
            <a:spLocks noGrp="1"/>
          </p:cNvSpPr>
          <p:nvPr>
            <p:ph type="title"/>
          </p:nvPr>
        </p:nvSpPr>
        <p:spPr/>
        <p:txBody>
          <a:bodyPr/>
          <a:lstStyle/>
          <a:p>
            <a:r>
              <a:rPr lang="en-US" err="1"/>
              <a:t>TransE</a:t>
            </a:r>
            <a:r>
              <a:rPr lang="en-US"/>
              <a:t>: Idea</a:t>
            </a:r>
          </a:p>
        </p:txBody>
      </p:sp>
      <p:sp>
        <p:nvSpPr>
          <p:cNvPr id="3" name="Content Placeholder 2">
            <a:extLst>
              <a:ext uri="{FF2B5EF4-FFF2-40B4-BE49-F238E27FC236}">
                <a16:creationId xmlns:a16="http://schemas.microsoft.com/office/drawing/2014/main" id="{5C47F933-B25B-FF56-D327-9775910E1B0C}"/>
              </a:ext>
            </a:extLst>
          </p:cNvPr>
          <p:cNvSpPr>
            <a:spLocks noGrp="1"/>
          </p:cNvSpPr>
          <p:nvPr>
            <p:ph idx="1"/>
          </p:nvPr>
        </p:nvSpPr>
        <p:spPr/>
        <p:txBody>
          <a:bodyPr/>
          <a:lstStyle/>
          <a:p>
            <a:r>
              <a:rPr lang="en-US"/>
              <a:t>Entity embeddings</a:t>
            </a:r>
          </a:p>
        </p:txBody>
      </p:sp>
      <p:sp>
        <p:nvSpPr>
          <p:cNvPr id="4" name="Date Placeholder 3">
            <a:extLst>
              <a:ext uri="{FF2B5EF4-FFF2-40B4-BE49-F238E27FC236}">
                <a16:creationId xmlns:a16="http://schemas.microsoft.com/office/drawing/2014/main" id="{49925BE5-CF35-C87A-61BB-C868094FC211}"/>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481207DF-536C-B023-D2ED-D0A4ECE161B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F0706DC-2895-8BB1-D93C-5251571A2494}"/>
              </a:ext>
            </a:extLst>
          </p:cNvPr>
          <p:cNvSpPr>
            <a:spLocks noGrp="1"/>
          </p:cNvSpPr>
          <p:nvPr>
            <p:ph type="sldNum" sz="quarter" idx="12"/>
          </p:nvPr>
        </p:nvSpPr>
        <p:spPr/>
        <p:txBody>
          <a:bodyPr/>
          <a:lstStyle/>
          <a:p>
            <a:fld id="{19B12225-5612-419B-A8D5-4B8EEE4C217E}" type="slidenum">
              <a:rPr lang="en-US" smtClean="0"/>
              <a:pPr/>
              <a:t>22</a:t>
            </a:fld>
            <a:endParaRPr lang="en-US"/>
          </a:p>
        </p:txBody>
      </p:sp>
      <p:pic>
        <p:nvPicPr>
          <p:cNvPr id="1026" name="Picture 2" descr="Word Embedding Analogies: Understanding King - Man + Woman = Queen | Kawin  Ethayarajh">
            <a:extLst>
              <a:ext uri="{FF2B5EF4-FFF2-40B4-BE49-F238E27FC236}">
                <a16:creationId xmlns:a16="http://schemas.microsoft.com/office/drawing/2014/main" id="{81822CF6-E9BB-DE34-E54F-84DCB6346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767" y="2423492"/>
            <a:ext cx="7266980" cy="330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917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740F-60CC-4748-95B2-0266F2836A1A}"/>
              </a:ext>
            </a:extLst>
          </p:cNvPr>
          <p:cNvSpPr>
            <a:spLocks noGrp="1"/>
          </p:cNvSpPr>
          <p:nvPr>
            <p:ph type="title"/>
          </p:nvPr>
        </p:nvSpPr>
        <p:spPr>
          <a:xfrm>
            <a:off x="457200" y="76200"/>
            <a:ext cx="8607020" cy="987552"/>
          </a:xfrm>
        </p:spPr>
        <p:txBody>
          <a:bodyPr/>
          <a:lstStyle/>
          <a:p>
            <a:r>
              <a:rPr lang="en-US" err="1"/>
              <a:t>TransE</a:t>
            </a:r>
            <a:r>
              <a:rPr lang="en-US"/>
              <a:t>: How to Learn</a:t>
            </a:r>
          </a:p>
        </p:txBody>
      </p:sp>
      <p:sp>
        <p:nvSpPr>
          <p:cNvPr id="4" name="Date Placeholder 3">
            <a:extLst>
              <a:ext uri="{FF2B5EF4-FFF2-40B4-BE49-F238E27FC236}">
                <a16:creationId xmlns:a16="http://schemas.microsoft.com/office/drawing/2014/main" id="{09788FD6-11D2-9A4B-B6DD-52E86925362E}"/>
              </a:ext>
            </a:extLst>
          </p:cNvPr>
          <p:cNvSpPr>
            <a:spLocks noGrp="1"/>
          </p:cNvSpPr>
          <p:nvPr>
            <p:ph type="dt" sz="half" idx="10"/>
          </p:nvPr>
        </p:nvSpPr>
        <p:spPr/>
        <p:txBody>
          <a:bodyPr/>
          <a:lstStyle/>
          <a:p>
            <a:fld id="{2E95E6AF-E34D-2340-8F9E-8FE40905ED55}" type="datetime1">
              <a:rPr lang="en-US" smtClean="0"/>
              <a:t>10/23/24</a:t>
            </a:fld>
            <a:endParaRPr lang="en-US"/>
          </a:p>
        </p:txBody>
      </p:sp>
      <p:sp>
        <p:nvSpPr>
          <p:cNvPr id="5" name="Footer Placeholder 4">
            <a:extLst>
              <a:ext uri="{FF2B5EF4-FFF2-40B4-BE49-F238E27FC236}">
                <a16:creationId xmlns:a16="http://schemas.microsoft.com/office/drawing/2014/main" id="{80BB927C-B9B2-F544-A14A-D78CDAF9C48B}"/>
              </a:ext>
            </a:extLst>
          </p:cNvPr>
          <p:cNvSpPr>
            <a:spLocks noGrp="1"/>
          </p:cNvSpPr>
          <p:nvPr>
            <p:ph type="ftr" sz="quarter" idx="11"/>
          </p:nvPr>
        </p:nvSpPr>
        <p:spPr/>
        <p:txBody>
          <a:bodyPr/>
          <a:lstStyle/>
          <a:p>
            <a:r>
              <a:rPr lang="en-US"/>
              <a:t>Jure Leskovec, Stanford CS224W: Machine Learning with Graphs, http://cs224w.stanford.edu</a:t>
            </a:r>
          </a:p>
        </p:txBody>
      </p:sp>
      <p:pic>
        <p:nvPicPr>
          <p:cNvPr id="10" name="Picture 9">
            <a:extLst>
              <a:ext uri="{FF2B5EF4-FFF2-40B4-BE49-F238E27FC236}">
                <a16:creationId xmlns:a16="http://schemas.microsoft.com/office/drawing/2014/main" id="{42074343-C15E-B94B-98D1-C33C517598FB}"/>
              </a:ext>
            </a:extLst>
          </p:cNvPr>
          <p:cNvPicPr>
            <a:picLocks noChangeAspect="1"/>
          </p:cNvPicPr>
          <p:nvPr/>
        </p:nvPicPr>
        <p:blipFill rotWithShape="1">
          <a:blip r:embed="rId3"/>
          <a:srcRect t="-1" b="3897"/>
          <a:stretch/>
        </p:blipFill>
        <p:spPr>
          <a:xfrm>
            <a:off x="0" y="1128987"/>
            <a:ext cx="9144000" cy="4480560"/>
          </a:xfrm>
          <a:prstGeom prst="rect">
            <a:avLst/>
          </a:prstGeom>
        </p:spPr>
      </p:pic>
      <p:sp>
        <p:nvSpPr>
          <p:cNvPr id="6" name="Slide Number Placeholder 5">
            <a:extLst>
              <a:ext uri="{FF2B5EF4-FFF2-40B4-BE49-F238E27FC236}">
                <a16:creationId xmlns:a16="http://schemas.microsoft.com/office/drawing/2014/main" id="{394FAD02-F146-EC4C-AD40-C1667AF7574F}"/>
              </a:ext>
            </a:extLst>
          </p:cNvPr>
          <p:cNvSpPr>
            <a:spLocks noGrp="1"/>
          </p:cNvSpPr>
          <p:nvPr>
            <p:ph type="sldNum" sz="quarter" idx="12"/>
          </p:nvPr>
        </p:nvSpPr>
        <p:spPr/>
        <p:txBody>
          <a:bodyPr/>
          <a:lstStyle/>
          <a:p>
            <a:fld id="{19B12225-5612-419B-A8D5-4B8EEE4C217E}" type="slidenum">
              <a:rPr lang="en-US" dirty="0" smtClean="0"/>
              <a:pPr/>
              <a:t>23</a:t>
            </a:fld>
            <a:endParaRPr lang="en-US"/>
          </a:p>
        </p:txBody>
      </p:sp>
      <p:sp>
        <p:nvSpPr>
          <p:cNvPr id="11" name="Rectangle 10">
            <a:extLst>
              <a:ext uri="{FF2B5EF4-FFF2-40B4-BE49-F238E27FC236}">
                <a16:creationId xmlns:a16="http://schemas.microsoft.com/office/drawing/2014/main" id="{5EC036E4-848C-0D4D-AE8A-09378FEC920D}"/>
              </a:ext>
            </a:extLst>
          </p:cNvPr>
          <p:cNvSpPr/>
          <p:nvPr/>
        </p:nvSpPr>
        <p:spPr>
          <a:xfrm>
            <a:off x="1371600" y="1828800"/>
            <a:ext cx="4267200" cy="914400"/>
          </a:xfrm>
          <a:prstGeom prst="rect">
            <a:avLst/>
          </a:prstGeom>
          <a:ln w="1905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520FE65-8485-E34A-8EB2-A528D7E6C8E2}"/>
                  </a:ext>
                </a:extLst>
              </p:cNvPr>
              <p:cNvSpPr txBox="1"/>
              <p:nvPr/>
            </p:nvSpPr>
            <p:spPr>
              <a:xfrm>
                <a:off x="5749494" y="1829759"/>
                <a:ext cx="3394506" cy="923330"/>
              </a:xfrm>
              <a:prstGeom prst="rect">
                <a:avLst/>
              </a:prstGeom>
              <a:noFill/>
            </p:spPr>
            <p:txBody>
              <a:bodyPr wrap="square" rtlCol="0">
                <a:spAutoFit/>
              </a:bodyPr>
              <a:lstStyle/>
              <a:p>
                <a:r>
                  <a:rPr lang="en-US">
                    <a:solidFill>
                      <a:srgbClr val="008000"/>
                    </a:solidFill>
                    <a:latin typeface="Helvetica Neue Light" charset="0"/>
                    <a:ea typeface="Helvetica Neue Light" charset="0"/>
                    <a:cs typeface="Helvetica Neue Light" charset="0"/>
                  </a:rPr>
                  <a:t>Initialize relations </a:t>
                </a:r>
                <a14:m>
                  <m:oMath xmlns:m="http://schemas.openxmlformats.org/officeDocument/2006/math">
                    <m:r>
                      <a:rPr lang="en-US" b="0" i="1" dirty="0" smtClean="0">
                        <a:solidFill>
                          <a:srgbClr val="008000"/>
                        </a:solidFill>
                        <a:latin typeface="Cambria Math" panose="02040503050406030204" pitchFamily="18" charset="0"/>
                        <a:ea typeface="Cambria Math" panose="02040503050406030204" pitchFamily="18" charset="0"/>
                        <a:cs typeface="Helvetica Neue Light" charset="0"/>
                      </a:rPr>
                      <m:t>𝑟</m:t>
                    </m:r>
                  </m:oMath>
                </a14:m>
                <a:r>
                  <a:rPr lang="en-US">
                    <a:solidFill>
                      <a:srgbClr val="008000"/>
                    </a:solidFill>
                    <a:latin typeface="Helvetica Neue Light" charset="0"/>
                    <a:ea typeface="Helvetica Neue Light" charset="0"/>
                    <a:cs typeface="Helvetica Neue Light" charset="0"/>
                  </a:rPr>
                  <a:t> and entities </a:t>
                </a:r>
                <a14:m>
                  <m:oMath xmlns:m="http://schemas.openxmlformats.org/officeDocument/2006/math">
                    <m:r>
                      <a:rPr lang="en-US" i="1" dirty="0" smtClean="0">
                        <a:solidFill>
                          <a:srgbClr val="008000"/>
                        </a:solidFill>
                        <a:latin typeface="Cambria Math" panose="02040503050406030204" pitchFamily="18" charset="0"/>
                        <a:ea typeface="Helvetica Neue Light" charset="0"/>
                        <a:cs typeface="Helvetica Neue Light" charset="0"/>
                      </a:rPr>
                      <m:t>𝑒</m:t>
                    </m:r>
                  </m:oMath>
                </a14:m>
                <a:r>
                  <a:rPr lang="en-US">
                    <a:solidFill>
                      <a:srgbClr val="008000"/>
                    </a:solidFill>
                    <a:latin typeface="Helvetica Neue Light" charset="0"/>
                    <a:ea typeface="Helvetica Neue Light" charset="0"/>
                    <a:cs typeface="Helvetica Neue Light" charset="0"/>
                  </a:rPr>
                  <a:t> uniformly, then normalize.</a:t>
                </a:r>
              </a:p>
              <a:p>
                <a14:m>
                  <m:oMath xmlns:m="http://schemas.openxmlformats.org/officeDocument/2006/math">
                    <m:r>
                      <m:rPr>
                        <m:sty m:val="p"/>
                      </m:rPr>
                      <a:rPr lang="en-US" b="0" i="0" smtClean="0">
                        <a:solidFill>
                          <a:srgbClr val="008000"/>
                        </a:solidFill>
                        <a:latin typeface="Cambria Math" panose="02040503050406030204" pitchFamily="18" charset="0"/>
                        <a:ea typeface="Helvetica Neue Light" charset="0"/>
                        <a:cs typeface="Helvetica Neue Light" charset="0"/>
                      </a:rPr>
                      <m:t>γ</m:t>
                    </m:r>
                  </m:oMath>
                </a14:m>
                <a:r>
                  <a:rPr lang="en-US">
                    <a:solidFill>
                      <a:srgbClr val="008000"/>
                    </a:solidFill>
                    <a:latin typeface="Helvetica Neue Light" panose="02000403000000020004" pitchFamily="2" charset="0"/>
                    <a:ea typeface="Helvetica Neue Light" panose="02000403000000020004" pitchFamily="2" charset="0"/>
                    <a:cs typeface="Helvetica Neue Light" charset="0"/>
                  </a:rPr>
                  <a:t> is the margin.</a:t>
                </a:r>
              </a:p>
            </p:txBody>
          </p:sp>
        </mc:Choice>
        <mc:Fallback xmlns="">
          <p:sp>
            <p:nvSpPr>
              <p:cNvPr id="12" name="TextBox 11">
                <a:extLst>
                  <a:ext uri="{FF2B5EF4-FFF2-40B4-BE49-F238E27FC236}">
                    <a16:creationId xmlns:a16="http://schemas.microsoft.com/office/drawing/2014/main" id="{E520FE65-8485-E34A-8EB2-A528D7E6C8E2}"/>
                  </a:ext>
                </a:extLst>
              </p:cNvPr>
              <p:cNvSpPr txBox="1">
                <a:spLocks noRot="1" noChangeAspect="1" noMove="1" noResize="1" noEditPoints="1" noAdjustHandles="1" noChangeArrowheads="1" noChangeShapeType="1" noTextEdit="1"/>
              </p:cNvSpPr>
              <p:nvPr/>
            </p:nvSpPr>
            <p:spPr>
              <a:xfrm>
                <a:off x="5749494" y="1829759"/>
                <a:ext cx="3394506" cy="923330"/>
              </a:xfrm>
              <a:prstGeom prst="rect">
                <a:avLst/>
              </a:prstGeom>
              <a:blipFill>
                <a:blip r:embed="rId4"/>
                <a:stretch>
                  <a:fillRect l="-1436" t="-3289" b="-9211"/>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5B52A099-2B85-844B-9C0A-1DC2EB58E648}"/>
              </a:ext>
            </a:extLst>
          </p:cNvPr>
          <p:cNvSpPr/>
          <p:nvPr/>
        </p:nvSpPr>
        <p:spPr>
          <a:xfrm>
            <a:off x="914400" y="3913632"/>
            <a:ext cx="5181600" cy="304800"/>
          </a:xfrm>
          <a:prstGeom prst="rect">
            <a:avLst/>
          </a:prstGeom>
          <a:ln w="19050">
            <a:solidFill>
              <a:srgbClr val="CC006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BA0CCFA-C6B2-124E-98CE-21F1798700FB}"/>
                  </a:ext>
                </a:extLst>
              </p:cNvPr>
              <p:cNvSpPr txBox="1"/>
              <p:nvPr/>
            </p:nvSpPr>
            <p:spPr>
              <a:xfrm>
                <a:off x="5483128" y="3281968"/>
                <a:ext cx="3276600" cy="615553"/>
              </a:xfrm>
              <a:prstGeom prst="rect">
                <a:avLst/>
              </a:prstGeom>
              <a:noFill/>
            </p:spPr>
            <p:txBody>
              <a:bodyPr wrap="square" rtlCol="0">
                <a:spAutoFit/>
              </a:bodyPr>
              <a:lstStyle/>
              <a:p>
                <a:r>
                  <a:rPr lang="en-US" sz="1700">
                    <a:solidFill>
                      <a:srgbClr val="CC0066"/>
                    </a:solidFill>
                    <a:latin typeface="Helvetica Neue Light" charset="0"/>
                    <a:ea typeface="Helvetica Neue Light" charset="0"/>
                    <a:cs typeface="Helvetica Neue Light" charset="0"/>
                  </a:rPr>
                  <a:t>Sample triplet </a:t>
                </a:r>
                <a14:m>
                  <m:oMath xmlns:m="http://schemas.openxmlformats.org/officeDocument/2006/math">
                    <m:r>
                      <a:rPr lang="en-US" sz="1700" i="1" dirty="0" smtClean="0">
                        <a:solidFill>
                          <a:srgbClr val="CC0066"/>
                        </a:solidFill>
                        <a:latin typeface="Cambria Math" panose="02040503050406030204" pitchFamily="18" charset="0"/>
                        <a:ea typeface="Helvetica Neue Light" charset="0"/>
                        <a:cs typeface="Helvetica Neue Light" charset="0"/>
                      </a:rPr>
                      <m:t>(</m:t>
                    </m:r>
                    <m:r>
                      <a:rPr lang="en-US" sz="1700" i="1" dirty="0" smtClean="0">
                        <a:solidFill>
                          <a:srgbClr val="CC0066"/>
                        </a:solidFill>
                        <a:latin typeface="Cambria Math" panose="02040503050406030204" pitchFamily="18" charset="0"/>
                        <a:ea typeface="Helvetica Neue Light" charset="0"/>
                        <a:cs typeface="Helvetica Neue Light" charset="0"/>
                      </a:rPr>
                      <m:t>h</m:t>
                    </m:r>
                    <m:r>
                      <a:rPr lang="en-US" sz="1700" i="1" dirty="0" smtClean="0">
                        <a:solidFill>
                          <a:srgbClr val="CC0066"/>
                        </a:solidFill>
                        <a:latin typeface="Cambria Math" panose="02040503050406030204" pitchFamily="18" charset="0"/>
                        <a:ea typeface="Helvetica Neue Light" charset="0"/>
                        <a:cs typeface="Helvetica Neue Light" charset="0"/>
                      </a:rPr>
                      <m:t>’, </m:t>
                    </m:r>
                    <m:r>
                      <a:rPr lang="en-US" sz="1700" b="0" i="1" dirty="0" smtClean="0">
                        <a:solidFill>
                          <a:srgbClr val="CC0066"/>
                        </a:solidFill>
                        <a:latin typeface="Cambria Math" panose="02040503050406030204" pitchFamily="18" charset="0"/>
                        <a:ea typeface="Helvetica Neue Light" charset="0"/>
                        <a:cs typeface="Helvetica Neue Light" charset="0"/>
                      </a:rPr>
                      <m:t>𝑟</m:t>
                    </m:r>
                    <m:r>
                      <a:rPr lang="en-US" sz="1700" i="1" dirty="0" smtClean="0">
                        <a:solidFill>
                          <a:srgbClr val="CC0066"/>
                        </a:solidFill>
                        <a:latin typeface="Cambria Math" panose="02040503050406030204" pitchFamily="18" charset="0"/>
                        <a:ea typeface="Helvetica Neue Light" charset="0"/>
                        <a:cs typeface="Helvetica Neue Light" charset="0"/>
                      </a:rPr>
                      <m:t>, </m:t>
                    </m:r>
                    <m:r>
                      <a:rPr lang="en-US" sz="1700" i="1" dirty="0" smtClean="0">
                        <a:solidFill>
                          <a:srgbClr val="CC0066"/>
                        </a:solidFill>
                        <a:latin typeface="Cambria Math" panose="02040503050406030204" pitchFamily="18" charset="0"/>
                        <a:ea typeface="Helvetica Neue Light" charset="0"/>
                        <a:cs typeface="Helvetica Neue Light" charset="0"/>
                      </a:rPr>
                      <m:t>𝑡</m:t>
                    </m:r>
                    <m:r>
                      <a:rPr lang="en-US" sz="1700" i="1" dirty="0" smtClean="0">
                        <a:solidFill>
                          <a:srgbClr val="CC0066"/>
                        </a:solidFill>
                        <a:latin typeface="Cambria Math" panose="02040503050406030204" pitchFamily="18" charset="0"/>
                        <a:ea typeface="Helvetica Neue Light" charset="0"/>
                        <a:cs typeface="Helvetica Neue Light" charset="0"/>
                      </a:rPr>
                      <m:t>) </m:t>
                    </m:r>
                  </m:oMath>
                </a14:m>
                <a:r>
                  <a:rPr lang="en-US" sz="1700">
                    <a:solidFill>
                      <a:srgbClr val="CC0066"/>
                    </a:solidFill>
                    <a:latin typeface="Helvetica Neue Light" charset="0"/>
                    <a:ea typeface="Helvetica Neue Light" charset="0"/>
                    <a:cs typeface="Helvetica Neue Light" charset="0"/>
                  </a:rPr>
                  <a:t>that does not appear in the KG.</a:t>
                </a:r>
                <a:endParaRPr lang="en-US" sz="1700" b="1">
                  <a:solidFill>
                    <a:srgbClr val="CC0066"/>
                  </a:solidFill>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9BA0CCFA-C6B2-124E-98CE-21F1798700FB}"/>
                  </a:ext>
                </a:extLst>
              </p:cNvPr>
              <p:cNvSpPr txBox="1">
                <a:spLocks noRot="1" noChangeAspect="1" noMove="1" noResize="1" noEditPoints="1" noAdjustHandles="1" noChangeArrowheads="1" noChangeShapeType="1" noTextEdit="1"/>
              </p:cNvSpPr>
              <p:nvPr/>
            </p:nvSpPr>
            <p:spPr>
              <a:xfrm>
                <a:off x="5483128" y="3281968"/>
                <a:ext cx="3276600" cy="615553"/>
              </a:xfrm>
              <a:prstGeom prst="rect">
                <a:avLst/>
              </a:prstGeom>
              <a:blipFill>
                <a:blip r:embed="rId5"/>
                <a:stretch>
                  <a:fillRect l="-1115" t="-2970" b="-12871"/>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FC1A65EC-3900-4F47-B4F1-B48630CF7C64}"/>
              </a:ext>
            </a:extLst>
          </p:cNvPr>
          <p:cNvSpPr/>
          <p:nvPr/>
        </p:nvSpPr>
        <p:spPr>
          <a:xfrm>
            <a:off x="3048000" y="4648200"/>
            <a:ext cx="5029200" cy="740664"/>
          </a:xfrm>
          <a:prstGeom prst="rect">
            <a:avLst/>
          </a:prstGeom>
          <a:ln w="1905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FF"/>
              </a:solidFill>
            </a:endParaRPr>
          </a:p>
        </p:txBody>
      </p:sp>
      <p:sp>
        <p:nvSpPr>
          <p:cNvPr id="17" name="TextBox 16">
            <a:extLst>
              <a:ext uri="{FF2B5EF4-FFF2-40B4-BE49-F238E27FC236}">
                <a16:creationId xmlns:a16="http://schemas.microsoft.com/office/drawing/2014/main" id="{85EC7A53-1A01-6E48-BF4A-3995CDD3360C}"/>
              </a:ext>
            </a:extLst>
          </p:cNvPr>
          <p:cNvSpPr txBox="1"/>
          <p:nvPr/>
        </p:nvSpPr>
        <p:spPr>
          <a:xfrm>
            <a:off x="2971800" y="5454223"/>
            <a:ext cx="5105400" cy="877163"/>
          </a:xfrm>
          <a:prstGeom prst="rect">
            <a:avLst/>
          </a:prstGeom>
          <a:noFill/>
        </p:spPr>
        <p:txBody>
          <a:bodyPr wrap="square" rtlCol="0">
            <a:spAutoFit/>
          </a:bodyPr>
          <a:lstStyle/>
          <a:p>
            <a:r>
              <a:rPr lang="en-US" sz="1700" b="1">
                <a:solidFill>
                  <a:srgbClr val="0000FF"/>
                </a:solidFill>
                <a:latin typeface="Helvetica Neue Light" charset="0"/>
                <a:ea typeface="Helvetica Neue Light" charset="0"/>
                <a:cs typeface="Helvetica Neue Light" charset="0"/>
              </a:rPr>
              <a:t>Contrastive loss</a:t>
            </a:r>
            <a:r>
              <a:rPr lang="en-US" sz="1700">
                <a:solidFill>
                  <a:srgbClr val="0000FF"/>
                </a:solidFill>
                <a:latin typeface="Helvetica Neue Light" charset="0"/>
                <a:ea typeface="Helvetica Neue Light" charset="0"/>
                <a:cs typeface="Helvetica Neue Light" charset="0"/>
              </a:rPr>
              <a:t>: Favors lower distance (or higher score) for valid triplets, high distance (or lower score) for corrupted ones</a:t>
            </a:r>
            <a:endParaRPr lang="en-US" sz="1700" b="1">
              <a:solidFill>
                <a:srgbClr val="0000FF"/>
              </a:solidFill>
              <a:latin typeface="Helvetica Neue Light" charset="0"/>
              <a:ea typeface="Helvetica Neue Light" charset="0"/>
              <a:cs typeface="Helvetica Neue Light" charset="0"/>
            </a:endParaRPr>
          </a:p>
        </p:txBody>
      </p:sp>
      <p:sp>
        <p:nvSpPr>
          <p:cNvPr id="16" name="TextBox 15">
            <a:extLst>
              <a:ext uri="{FF2B5EF4-FFF2-40B4-BE49-F238E27FC236}">
                <a16:creationId xmlns:a16="http://schemas.microsoft.com/office/drawing/2014/main" id="{6C97249A-C225-1147-A36B-EB5D645D380B}"/>
              </a:ext>
            </a:extLst>
          </p:cNvPr>
          <p:cNvSpPr txBox="1"/>
          <p:nvPr/>
        </p:nvSpPr>
        <p:spPr>
          <a:xfrm>
            <a:off x="5562600" y="4831108"/>
            <a:ext cx="810576" cy="615553"/>
          </a:xfrm>
          <a:prstGeom prst="rect">
            <a:avLst/>
          </a:prstGeom>
          <a:noFill/>
          <a:ln>
            <a:noFill/>
          </a:ln>
        </p:spPr>
        <p:txBody>
          <a:bodyPr wrap="square" lIns="91425" tIns="91425" rIns="91425" bIns="91425" rtlCol="0" anchor="t" anchorCtr="0">
            <a:noAutofit/>
          </a:bodyPr>
          <a:lstStyle/>
          <a:p>
            <a:pPr algn="ctr"/>
            <a:r>
              <a:rPr lang="en-US" sz="1400">
                <a:solidFill>
                  <a:schemeClr val="accent1"/>
                </a:solidFill>
                <a:latin typeface="Helvetica Neue" panose="02000503000000020004" pitchFamily="2" charset="0"/>
                <a:ea typeface="Helvetica Neue" panose="02000503000000020004" pitchFamily="2" charset="0"/>
                <a:cs typeface="Helvetica Neue" panose="02000503000000020004" pitchFamily="2" charset="0"/>
                <a:sym typeface="Open Sans"/>
              </a:rPr>
              <a:t>positive sample</a:t>
            </a:r>
          </a:p>
        </p:txBody>
      </p:sp>
      <p:sp>
        <p:nvSpPr>
          <p:cNvPr id="18" name="TextBox 17">
            <a:extLst>
              <a:ext uri="{FF2B5EF4-FFF2-40B4-BE49-F238E27FC236}">
                <a16:creationId xmlns:a16="http://schemas.microsoft.com/office/drawing/2014/main" id="{88A195D2-2AF2-AE4A-A63E-EFC548C58A5C}"/>
              </a:ext>
            </a:extLst>
          </p:cNvPr>
          <p:cNvSpPr txBox="1"/>
          <p:nvPr/>
        </p:nvSpPr>
        <p:spPr>
          <a:xfrm>
            <a:off x="6858000" y="4831108"/>
            <a:ext cx="900588" cy="615553"/>
          </a:xfrm>
          <a:prstGeom prst="rect">
            <a:avLst/>
          </a:prstGeom>
          <a:noFill/>
          <a:ln>
            <a:noFill/>
          </a:ln>
        </p:spPr>
        <p:txBody>
          <a:bodyPr wrap="square" lIns="91425" tIns="91425" rIns="91425" bIns="91425" rtlCol="0" anchor="t" anchorCtr="0">
            <a:noAutofit/>
          </a:bodyPr>
          <a:lstStyle/>
          <a:p>
            <a:pPr algn="ctr"/>
            <a:r>
              <a:rPr lang="en-US" sz="1400">
                <a:solidFill>
                  <a:schemeClr val="accent1"/>
                </a:solidFill>
                <a:latin typeface="Helvetica Neue" panose="02000503000000020004" pitchFamily="2" charset="0"/>
                <a:ea typeface="Helvetica Neue" panose="02000503000000020004" pitchFamily="2" charset="0"/>
                <a:cs typeface="Helvetica Neue" panose="02000503000000020004" pitchFamily="2" charset="0"/>
                <a:sym typeface="Open Sans"/>
              </a:rPr>
              <a:t>negative sample</a:t>
            </a:r>
          </a:p>
        </p:txBody>
      </p:sp>
      <p:cxnSp>
        <p:nvCxnSpPr>
          <p:cNvPr id="8" name="Straight Arrow Connector 7">
            <a:extLst>
              <a:ext uri="{FF2B5EF4-FFF2-40B4-BE49-F238E27FC236}">
                <a16:creationId xmlns:a16="http://schemas.microsoft.com/office/drawing/2014/main" id="{342C8933-0BAB-4966-9848-CBED14217F27}"/>
              </a:ext>
            </a:extLst>
          </p:cNvPr>
          <p:cNvCxnSpPr>
            <a:cxnSpLocks/>
          </p:cNvCxnSpPr>
          <p:nvPr/>
        </p:nvCxnSpPr>
        <p:spPr>
          <a:xfrm flipV="1">
            <a:off x="5524500" y="4395906"/>
            <a:ext cx="1333500" cy="323876"/>
          </a:xfrm>
          <a:prstGeom prst="straightConnector1">
            <a:avLst/>
          </a:prstGeom>
          <a:ln w="22225">
            <a:solidFill>
              <a:srgbClr val="0000FF"/>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E735A079-1105-477D-98E2-26A6BF508640}"/>
              </a:ext>
            </a:extLst>
          </p:cNvPr>
          <p:cNvCxnSpPr>
            <a:cxnSpLocks/>
          </p:cNvCxnSpPr>
          <p:nvPr/>
        </p:nvCxnSpPr>
        <p:spPr>
          <a:xfrm flipV="1">
            <a:off x="6724650" y="4420181"/>
            <a:ext cx="221095" cy="331871"/>
          </a:xfrm>
          <a:prstGeom prst="straightConnector1">
            <a:avLst/>
          </a:prstGeom>
          <a:ln w="22225">
            <a:solidFill>
              <a:srgbClr val="0000FF"/>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C46333C-EC15-4F75-BC69-22EA0A940158}"/>
                  </a:ext>
                </a:extLst>
              </p:cNvPr>
              <p:cNvSpPr txBox="1"/>
              <p:nvPr/>
            </p:nvSpPr>
            <p:spPr>
              <a:xfrm>
                <a:off x="6821586" y="3889281"/>
                <a:ext cx="2446574" cy="615553"/>
              </a:xfrm>
              <a:prstGeom prst="rect">
                <a:avLst/>
              </a:prstGeom>
              <a:noFill/>
            </p:spPr>
            <p:txBody>
              <a:bodyPr wrap="square" rtlCol="0">
                <a:spAutoFit/>
              </a:bodyPr>
              <a:lstStyle/>
              <a:p>
                <a14:m>
                  <m:oMath xmlns:m="http://schemas.openxmlformats.org/officeDocument/2006/math">
                    <m:r>
                      <a:rPr lang="en-US" sz="1700" b="0" i="1" smtClean="0">
                        <a:solidFill>
                          <a:srgbClr val="0000FF"/>
                        </a:solidFill>
                        <a:latin typeface="Cambria Math" panose="02040503050406030204" pitchFamily="18" charset="0"/>
                        <a:ea typeface="Helvetica Neue Light" charset="0"/>
                        <a:cs typeface="Helvetica Neue Light" charset="0"/>
                      </a:rPr>
                      <m:t>𝑑</m:t>
                    </m:r>
                  </m:oMath>
                </a14:m>
                <a:r>
                  <a:rPr lang="en-US" sz="1700">
                    <a:solidFill>
                      <a:srgbClr val="0000FF"/>
                    </a:solidFill>
                    <a:latin typeface="Helvetica Neue Light" charset="0"/>
                    <a:ea typeface="Helvetica Neue Light" charset="0"/>
                    <a:cs typeface="Helvetica Neue Light" charset="0"/>
                  </a:rPr>
                  <a:t> represents distance (negative of score)</a:t>
                </a:r>
              </a:p>
            </p:txBody>
          </p:sp>
        </mc:Choice>
        <mc:Fallback xmlns="">
          <p:sp>
            <p:nvSpPr>
              <p:cNvPr id="23" name="TextBox 22">
                <a:extLst>
                  <a:ext uri="{FF2B5EF4-FFF2-40B4-BE49-F238E27FC236}">
                    <a16:creationId xmlns:a16="http://schemas.microsoft.com/office/drawing/2014/main" id="{CC46333C-EC15-4F75-BC69-22EA0A940158}"/>
                  </a:ext>
                </a:extLst>
              </p:cNvPr>
              <p:cNvSpPr txBox="1">
                <a:spLocks noRot="1" noChangeAspect="1" noMove="1" noResize="1" noEditPoints="1" noAdjustHandles="1" noChangeArrowheads="1" noChangeShapeType="1" noTextEdit="1"/>
              </p:cNvSpPr>
              <p:nvPr/>
            </p:nvSpPr>
            <p:spPr>
              <a:xfrm>
                <a:off x="6821586" y="3889281"/>
                <a:ext cx="2446574" cy="615553"/>
              </a:xfrm>
              <a:prstGeom prst="rect">
                <a:avLst/>
              </a:prstGeom>
              <a:blipFill>
                <a:blip r:embed="rId6"/>
                <a:stretch>
                  <a:fillRect l="-1496" t="-2970" b="-128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63183E8-9A66-5CFE-9B97-59FD7F1288CB}"/>
                  </a:ext>
                </a:extLst>
              </p:cNvPr>
              <p:cNvSpPr txBox="1"/>
              <p:nvPr/>
            </p:nvSpPr>
            <p:spPr>
              <a:xfrm>
                <a:off x="2706245" y="1601931"/>
                <a:ext cx="138628"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3" name="TextBox 2">
                <a:extLst>
                  <a:ext uri="{FF2B5EF4-FFF2-40B4-BE49-F238E27FC236}">
                    <a16:creationId xmlns:a16="http://schemas.microsoft.com/office/drawing/2014/main" id="{E63183E8-9A66-5CFE-9B97-59FD7F1288CB}"/>
                  </a:ext>
                </a:extLst>
              </p:cNvPr>
              <p:cNvSpPr txBox="1">
                <a:spLocks noRot="1" noChangeAspect="1" noMove="1" noResize="1" noEditPoints="1" noAdjustHandles="1" noChangeArrowheads="1" noChangeShapeType="1" noTextEdit="1"/>
              </p:cNvSpPr>
              <p:nvPr/>
            </p:nvSpPr>
            <p:spPr>
              <a:xfrm>
                <a:off x="2706245" y="1601931"/>
                <a:ext cx="138628" cy="215444"/>
              </a:xfrm>
              <a:prstGeom prst="rect">
                <a:avLst/>
              </a:prstGeom>
              <a:blipFill>
                <a:blip r:embed="rId7"/>
                <a:stretch>
                  <a:fillRect l="-17391"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403092F-0582-564F-9A65-26ACCC0001B5}"/>
                  </a:ext>
                </a:extLst>
              </p:cNvPr>
              <p:cNvSpPr txBox="1"/>
              <p:nvPr/>
            </p:nvSpPr>
            <p:spPr>
              <a:xfrm>
                <a:off x="4422750" y="1862616"/>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7403092F-0582-564F-9A65-26ACCC0001B5}"/>
                  </a:ext>
                </a:extLst>
              </p:cNvPr>
              <p:cNvSpPr txBox="1">
                <a:spLocks noRot="1" noChangeAspect="1" noMove="1" noResize="1" noEditPoints="1" noAdjustHandles="1" noChangeArrowheads="1" noChangeShapeType="1" noTextEdit="1"/>
              </p:cNvSpPr>
              <p:nvPr/>
            </p:nvSpPr>
            <p:spPr>
              <a:xfrm>
                <a:off x="4422750" y="1862616"/>
                <a:ext cx="138628" cy="215444"/>
              </a:xfrm>
              <a:prstGeom prst="rect">
                <a:avLst/>
              </a:prstGeom>
              <a:blipFill>
                <a:blip r:embed="rId8"/>
                <a:stretch>
                  <a:fillRect l="-18182" r="-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9F9F555-DE5B-2E65-BD64-48EBA78B7A77}"/>
                  </a:ext>
                </a:extLst>
              </p:cNvPr>
              <p:cNvSpPr txBox="1"/>
              <p:nvPr/>
            </p:nvSpPr>
            <p:spPr>
              <a:xfrm>
                <a:off x="1398807" y="1852588"/>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9" name="TextBox 8">
                <a:extLst>
                  <a:ext uri="{FF2B5EF4-FFF2-40B4-BE49-F238E27FC236}">
                    <a16:creationId xmlns:a16="http://schemas.microsoft.com/office/drawing/2014/main" id="{A9F9F555-DE5B-2E65-BD64-48EBA78B7A77}"/>
                  </a:ext>
                </a:extLst>
              </p:cNvPr>
              <p:cNvSpPr txBox="1">
                <a:spLocks noRot="1" noChangeAspect="1" noMove="1" noResize="1" noEditPoints="1" noAdjustHandles="1" noChangeArrowheads="1" noChangeShapeType="1" noTextEdit="1"/>
              </p:cNvSpPr>
              <p:nvPr/>
            </p:nvSpPr>
            <p:spPr>
              <a:xfrm>
                <a:off x="1398807" y="1852588"/>
                <a:ext cx="138628" cy="215444"/>
              </a:xfrm>
              <a:prstGeom prst="rect">
                <a:avLst/>
              </a:prstGeom>
              <a:blipFill>
                <a:blip r:embed="rId9"/>
                <a:stretch>
                  <a:fillRect l="-13043" r="-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DB732B8-3ACC-FD3E-E837-0399F39824ED}"/>
                  </a:ext>
                </a:extLst>
              </p:cNvPr>
              <p:cNvSpPr txBox="1"/>
              <p:nvPr/>
            </p:nvSpPr>
            <p:spPr>
              <a:xfrm>
                <a:off x="3323865" y="2153381"/>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19" name="TextBox 18">
                <a:extLst>
                  <a:ext uri="{FF2B5EF4-FFF2-40B4-BE49-F238E27FC236}">
                    <a16:creationId xmlns:a16="http://schemas.microsoft.com/office/drawing/2014/main" id="{5DB732B8-3ACC-FD3E-E837-0399F39824ED}"/>
                  </a:ext>
                </a:extLst>
              </p:cNvPr>
              <p:cNvSpPr txBox="1">
                <a:spLocks noRot="1" noChangeAspect="1" noMove="1" noResize="1" noEditPoints="1" noAdjustHandles="1" noChangeArrowheads="1" noChangeShapeType="1" noTextEdit="1"/>
              </p:cNvSpPr>
              <p:nvPr/>
            </p:nvSpPr>
            <p:spPr>
              <a:xfrm>
                <a:off x="3323865" y="2153381"/>
                <a:ext cx="138628" cy="215444"/>
              </a:xfrm>
              <a:prstGeom prst="rect">
                <a:avLst/>
              </a:prstGeom>
              <a:blipFill>
                <a:blip r:embed="rId10"/>
                <a:stretch>
                  <a:fillRect l="-13043" r="-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BC0380B-1B73-A8A5-BB9A-4A3008868F14}"/>
                  </a:ext>
                </a:extLst>
              </p:cNvPr>
              <p:cNvSpPr txBox="1"/>
              <p:nvPr/>
            </p:nvSpPr>
            <p:spPr>
              <a:xfrm>
                <a:off x="2235006" y="2171428"/>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1" name="TextBox 20">
                <a:extLst>
                  <a:ext uri="{FF2B5EF4-FFF2-40B4-BE49-F238E27FC236}">
                    <a16:creationId xmlns:a16="http://schemas.microsoft.com/office/drawing/2014/main" id="{9BC0380B-1B73-A8A5-BB9A-4A3008868F14}"/>
                  </a:ext>
                </a:extLst>
              </p:cNvPr>
              <p:cNvSpPr txBox="1">
                <a:spLocks noRot="1" noChangeAspect="1" noMove="1" noResize="1" noEditPoints="1" noAdjustHandles="1" noChangeArrowheads="1" noChangeShapeType="1" noTextEdit="1"/>
              </p:cNvSpPr>
              <p:nvPr/>
            </p:nvSpPr>
            <p:spPr>
              <a:xfrm>
                <a:off x="2235006" y="2171428"/>
                <a:ext cx="138628" cy="215444"/>
              </a:xfrm>
              <a:prstGeom prst="rect">
                <a:avLst/>
              </a:prstGeom>
              <a:blipFill>
                <a:blip r:embed="rId11"/>
                <a:stretch>
                  <a:fillRect l="-18182" r="-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F8E6570-EDF0-4943-D999-B21BC305AEE9}"/>
                  </a:ext>
                </a:extLst>
              </p:cNvPr>
              <p:cNvSpPr txBox="1"/>
              <p:nvPr/>
            </p:nvSpPr>
            <p:spPr>
              <a:xfrm>
                <a:off x="1821920" y="2149369"/>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2" name="TextBox 21">
                <a:extLst>
                  <a:ext uri="{FF2B5EF4-FFF2-40B4-BE49-F238E27FC236}">
                    <a16:creationId xmlns:a16="http://schemas.microsoft.com/office/drawing/2014/main" id="{3F8E6570-EDF0-4943-D999-B21BC305AEE9}"/>
                  </a:ext>
                </a:extLst>
              </p:cNvPr>
              <p:cNvSpPr txBox="1">
                <a:spLocks noRot="1" noChangeAspect="1" noMove="1" noResize="1" noEditPoints="1" noAdjustHandles="1" noChangeArrowheads="1" noChangeShapeType="1" noTextEdit="1"/>
              </p:cNvSpPr>
              <p:nvPr/>
            </p:nvSpPr>
            <p:spPr>
              <a:xfrm>
                <a:off x="1821920" y="2149369"/>
                <a:ext cx="138628" cy="215444"/>
              </a:xfrm>
              <a:prstGeom prst="rect">
                <a:avLst/>
              </a:prstGeom>
              <a:blipFill>
                <a:blip r:embed="rId7"/>
                <a:stretch>
                  <a:fillRect l="-17391" r="-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CF70AE2-923A-E594-9D2A-3BF58D344ADD}"/>
                  </a:ext>
                </a:extLst>
              </p:cNvPr>
              <p:cNvSpPr txBox="1"/>
              <p:nvPr/>
            </p:nvSpPr>
            <p:spPr>
              <a:xfrm>
                <a:off x="1414849" y="2157390"/>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9CF70AE2-923A-E594-9D2A-3BF58D344ADD}"/>
                  </a:ext>
                </a:extLst>
              </p:cNvPr>
              <p:cNvSpPr txBox="1">
                <a:spLocks noRot="1" noChangeAspect="1" noMove="1" noResize="1" noEditPoints="1" noAdjustHandles="1" noChangeArrowheads="1" noChangeShapeType="1" noTextEdit="1"/>
              </p:cNvSpPr>
              <p:nvPr/>
            </p:nvSpPr>
            <p:spPr>
              <a:xfrm>
                <a:off x="1414849" y="2157390"/>
                <a:ext cx="138628" cy="215444"/>
              </a:xfrm>
              <a:prstGeom prst="rect">
                <a:avLst/>
              </a:prstGeom>
              <a:blipFill>
                <a:blip r:embed="rId9"/>
                <a:stretch>
                  <a:fillRect l="-13043" r="-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57959F7-36A4-5AAA-3445-64E60CA796FA}"/>
                  </a:ext>
                </a:extLst>
              </p:cNvPr>
              <p:cNvSpPr txBox="1"/>
              <p:nvPr/>
            </p:nvSpPr>
            <p:spPr>
              <a:xfrm>
                <a:off x="1345535" y="3658829"/>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5" name="TextBox 24">
                <a:extLst>
                  <a:ext uri="{FF2B5EF4-FFF2-40B4-BE49-F238E27FC236}">
                    <a16:creationId xmlns:a16="http://schemas.microsoft.com/office/drawing/2014/main" id="{957959F7-36A4-5AAA-3445-64E60CA796FA}"/>
                  </a:ext>
                </a:extLst>
              </p:cNvPr>
              <p:cNvSpPr txBox="1">
                <a:spLocks noRot="1" noChangeAspect="1" noMove="1" noResize="1" noEditPoints="1" noAdjustHandles="1" noChangeArrowheads="1" noChangeShapeType="1" noTextEdit="1"/>
              </p:cNvSpPr>
              <p:nvPr/>
            </p:nvSpPr>
            <p:spPr>
              <a:xfrm>
                <a:off x="1345535" y="3658829"/>
                <a:ext cx="138628" cy="215444"/>
              </a:xfrm>
              <a:prstGeom prst="rect">
                <a:avLst/>
              </a:prstGeom>
              <a:blipFill>
                <a:blip r:embed="rId11"/>
                <a:stretch>
                  <a:fillRect l="-18182" r="-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88274FC-0358-0E8E-4DA3-12CA9D727C8F}"/>
                  </a:ext>
                </a:extLst>
              </p:cNvPr>
              <p:cNvSpPr txBox="1"/>
              <p:nvPr/>
            </p:nvSpPr>
            <p:spPr>
              <a:xfrm>
                <a:off x="1302286" y="3915742"/>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888274FC-0358-0E8E-4DA3-12CA9D727C8F}"/>
                  </a:ext>
                </a:extLst>
              </p:cNvPr>
              <p:cNvSpPr txBox="1">
                <a:spLocks noRot="1" noChangeAspect="1" noMove="1" noResize="1" noEditPoints="1" noAdjustHandles="1" noChangeArrowheads="1" noChangeShapeType="1" noTextEdit="1"/>
              </p:cNvSpPr>
              <p:nvPr/>
            </p:nvSpPr>
            <p:spPr>
              <a:xfrm>
                <a:off x="1302286" y="3915742"/>
                <a:ext cx="138628" cy="215444"/>
              </a:xfrm>
              <a:prstGeom prst="rect">
                <a:avLst/>
              </a:prstGeom>
              <a:blipFill>
                <a:blip r:embed="rId11"/>
                <a:stretch>
                  <a:fillRect l="-18182" r="-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D3C43BC-1311-0129-DBDE-9A638368126D}"/>
                  </a:ext>
                </a:extLst>
              </p:cNvPr>
              <p:cNvSpPr txBox="1"/>
              <p:nvPr/>
            </p:nvSpPr>
            <p:spPr>
              <a:xfrm>
                <a:off x="3206260" y="4231007"/>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4D3C43BC-1311-0129-DBDE-9A638368126D}"/>
                  </a:ext>
                </a:extLst>
              </p:cNvPr>
              <p:cNvSpPr txBox="1">
                <a:spLocks noRot="1" noChangeAspect="1" noMove="1" noResize="1" noEditPoints="1" noAdjustHandles="1" noChangeArrowheads="1" noChangeShapeType="1" noTextEdit="1"/>
              </p:cNvSpPr>
              <p:nvPr/>
            </p:nvSpPr>
            <p:spPr>
              <a:xfrm>
                <a:off x="3206260" y="4231007"/>
                <a:ext cx="138628" cy="215444"/>
              </a:xfrm>
              <a:prstGeom prst="rect">
                <a:avLst/>
              </a:prstGeom>
              <a:blipFill>
                <a:blip r:embed="rId12"/>
                <a:stretch>
                  <a:fillRect l="-17391" r="-8696" b="-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EBA2044-0F4B-D9F4-50BB-9389F1C90A25}"/>
                  </a:ext>
                </a:extLst>
              </p:cNvPr>
              <p:cNvSpPr txBox="1"/>
              <p:nvPr/>
            </p:nvSpPr>
            <p:spPr>
              <a:xfrm>
                <a:off x="3113676" y="4041069"/>
                <a:ext cx="138628" cy="1692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cs typeface="Arial" pitchFamily="34" charset="0"/>
                        </a:rPr>
                        <m:t>𝑟</m:t>
                      </m:r>
                    </m:oMath>
                  </m:oMathPara>
                </a14:m>
                <a:endParaRPr lang="en-US" sz="1100">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4EBA2044-0F4B-D9F4-50BB-9389F1C90A25}"/>
                  </a:ext>
                </a:extLst>
              </p:cNvPr>
              <p:cNvSpPr txBox="1">
                <a:spLocks noRot="1" noChangeAspect="1" noMove="1" noResize="1" noEditPoints="1" noAdjustHandles="1" noChangeArrowheads="1" noChangeShapeType="1" noTextEdit="1"/>
              </p:cNvSpPr>
              <p:nvPr/>
            </p:nvSpPr>
            <p:spPr>
              <a:xfrm>
                <a:off x="3113676" y="4041069"/>
                <a:ext cx="138628" cy="16927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F5D643F-C8EB-5855-9080-15FB3C924E01}"/>
                  </a:ext>
                </a:extLst>
              </p:cNvPr>
              <p:cNvSpPr txBox="1"/>
              <p:nvPr/>
            </p:nvSpPr>
            <p:spPr>
              <a:xfrm>
                <a:off x="4061936" y="4226704"/>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BF5D643F-C8EB-5855-9080-15FB3C924E01}"/>
                  </a:ext>
                </a:extLst>
              </p:cNvPr>
              <p:cNvSpPr txBox="1">
                <a:spLocks noRot="1" noChangeAspect="1" noMove="1" noResize="1" noEditPoints="1" noAdjustHandles="1" noChangeArrowheads="1" noChangeShapeType="1" noTextEdit="1"/>
              </p:cNvSpPr>
              <p:nvPr/>
            </p:nvSpPr>
            <p:spPr>
              <a:xfrm>
                <a:off x="4061936" y="4226704"/>
                <a:ext cx="138628" cy="215444"/>
              </a:xfrm>
              <a:prstGeom prst="rect">
                <a:avLst/>
              </a:prstGeom>
              <a:blipFill>
                <a:blip r:embed="rId10"/>
                <a:stretch>
                  <a:fillRect l="-13043" r="-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A4C1DB7-7976-8F07-27FD-F765B2B3CF73}"/>
                  </a:ext>
                </a:extLst>
              </p:cNvPr>
              <p:cNvSpPr txBox="1"/>
              <p:nvPr/>
            </p:nvSpPr>
            <p:spPr>
              <a:xfrm>
                <a:off x="6000914" y="4707800"/>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1A4C1DB7-7976-8F07-27FD-F765B2B3CF73}"/>
                  </a:ext>
                </a:extLst>
              </p:cNvPr>
              <p:cNvSpPr txBox="1">
                <a:spLocks noRot="1" noChangeAspect="1" noMove="1" noResize="1" noEditPoints="1" noAdjustHandles="1" noChangeArrowheads="1" noChangeShapeType="1" noTextEdit="1"/>
              </p:cNvSpPr>
              <p:nvPr/>
            </p:nvSpPr>
            <p:spPr>
              <a:xfrm>
                <a:off x="6000914" y="4707800"/>
                <a:ext cx="138628" cy="215444"/>
              </a:xfrm>
              <a:prstGeom prst="rect">
                <a:avLst/>
              </a:prstGeom>
              <a:blipFill>
                <a:blip r:embed="rId10"/>
                <a:stretch>
                  <a:fillRect l="-13043" r="-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EB12B7E-4B94-B557-24C9-8FA3C041E896}"/>
                  </a:ext>
                </a:extLst>
              </p:cNvPr>
              <p:cNvSpPr txBox="1"/>
              <p:nvPr/>
            </p:nvSpPr>
            <p:spPr>
              <a:xfrm>
                <a:off x="7319262" y="4690707"/>
                <a:ext cx="138628" cy="215444"/>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𝑟</m:t>
                      </m:r>
                    </m:oMath>
                  </m:oMathPara>
                </a14:m>
                <a:endParaRPr lang="en-US" sz="1400">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6EB12B7E-4B94-B557-24C9-8FA3C041E896}"/>
                  </a:ext>
                </a:extLst>
              </p:cNvPr>
              <p:cNvSpPr txBox="1">
                <a:spLocks noRot="1" noChangeAspect="1" noMove="1" noResize="1" noEditPoints="1" noAdjustHandles="1" noChangeArrowheads="1" noChangeShapeType="1" noTextEdit="1"/>
              </p:cNvSpPr>
              <p:nvPr/>
            </p:nvSpPr>
            <p:spPr>
              <a:xfrm>
                <a:off x="7319262" y="4690707"/>
                <a:ext cx="138628" cy="215444"/>
              </a:xfrm>
              <a:prstGeom prst="rect">
                <a:avLst/>
              </a:prstGeom>
              <a:blipFill>
                <a:blip r:embed="rId14"/>
                <a:stretch>
                  <a:fillRect l="-18182" r="-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9FF65D7-16D4-BE14-9404-23BFD118AB02}"/>
                  </a:ext>
                </a:extLst>
              </p:cNvPr>
              <p:cNvSpPr txBox="1"/>
              <p:nvPr/>
            </p:nvSpPr>
            <p:spPr>
              <a:xfrm>
                <a:off x="3968545" y="5107926"/>
                <a:ext cx="138628" cy="1692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cs typeface="Arial" pitchFamily="34" charset="0"/>
                        </a:rPr>
                        <m:t>𝑟</m:t>
                      </m:r>
                    </m:oMath>
                  </m:oMathPara>
                </a14:m>
                <a:endParaRPr lang="en-US" sz="1100">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C9FF65D7-16D4-BE14-9404-23BFD118AB02}"/>
                  </a:ext>
                </a:extLst>
              </p:cNvPr>
              <p:cNvSpPr txBox="1">
                <a:spLocks noRot="1" noChangeAspect="1" noMove="1" noResize="1" noEditPoints="1" noAdjustHandles="1" noChangeArrowheads="1" noChangeShapeType="1" noTextEdit="1"/>
              </p:cNvSpPr>
              <p:nvPr/>
            </p:nvSpPr>
            <p:spPr>
              <a:xfrm>
                <a:off x="3968545" y="5107926"/>
                <a:ext cx="138628" cy="16927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7E0DF2C-691B-75C2-BD54-79B111F70A26}"/>
                  </a:ext>
                </a:extLst>
              </p:cNvPr>
              <p:cNvSpPr txBox="1"/>
              <p:nvPr/>
            </p:nvSpPr>
            <p:spPr>
              <a:xfrm>
                <a:off x="3365831" y="5117290"/>
                <a:ext cx="138628" cy="1692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cs typeface="Arial" pitchFamily="34" charset="0"/>
                        </a:rPr>
                        <m:t>𝑟</m:t>
                      </m:r>
                    </m:oMath>
                  </m:oMathPara>
                </a14:m>
                <a:endParaRPr lang="en-US" sz="1100">
                  <a:latin typeface="Arial" pitchFamily="34" charset="0"/>
                  <a:cs typeface="Arial" pitchFamily="34" charset="0"/>
                </a:endParaRPr>
              </a:p>
            </p:txBody>
          </p:sp>
        </mc:Choice>
        <mc:Fallback xmlns="">
          <p:sp>
            <p:nvSpPr>
              <p:cNvPr id="34" name="TextBox 33">
                <a:extLst>
                  <a:ext uri="{FF2B5EF4-FFF2-40B4-BE49-F238E27FC236}">
                    <a16:creationId xmlns:a16="http://schemas.microsoft.com/office/drawing/2014/main" id="{87E0DF2C-691B-75C2-BD54-79B111F70A26}"/>
                  </a:ext>
                </a:extLst>
              </p:cNvPr>
              <p:cNvSpPr txBox="1">
                <a:spLocks noRot="1" noChangeAspect="1" noMove="1" noResize="1" noEditPoints="1" noAdjustHandles="1" noChangeArrowheads="1" noChangeShapeType="1" noTextEdit="1"/>
              </p:cNvSpPr>
              <p:nvPr/>
            </p:nvSpPr>
            <p:spPr>
              <a:xfrm>
                <a:off x="3365831" y="5117290"/>
                <a:ext cx="138628" cy="16927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BF87FDA-4AC7-A1A1-0886-49279A9551D6}"/>
                  </a:ext>
                </a:extLst>
              </p:cNvPr>
              <p:cNvSpPr txBox="1"/>
              <p:nvPr/>
            </p:nvSpPr>
            <p:spPr>
              <a:xfrm>
                <a:off x="3730595" y="2146528"/>
                <a:ext cx="168764"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𝑅</m:t>
                      </m:r>
                    </m:oMath>
                  </m:oMathPara>
                </a14:m>
                <a:endParaRPr lang="en-US" sz="1400">
                  <a:latin typeface="Arial" pitchFamily="34" charset="0"/>
                  <a:cs typeface="Arial" pitchFamily="34" charset="0"/>
                </a:endParaRPr>
              </a:p>
            </p:txBody>
          </p:sp>
        </mc:Choice>
        <mc:Fallback xmlns="">
          <p:sp>
            <p:nvSpPr>
              <p:cNvPr id="35" name="TextBox 34">
                <a:extLst>
                  <a:ext uri="{FF2B5EF4-FFF2-40B4-BE49-F238E27FC236}">
                    <a16:creationId xmlns:a16="http://schemas.microsoft.com/office/drawing/2014/main" id="{7BF87FDA-4AC7-A1A1-0886-49279A9551D6}"/>
                  </a:ext>
                </a:extLst>
              </p:cNvPr>
              <p:cNvSpPr txBox="1">
                <a:spLocks noRot="1" noChangeAspect="1" noMove="1" noResize="1" noEditPoints="1" noAdjustHandles="1" noChangeArrowheads="1" noChangeShapeType="1" noTextEdit="1"/>
              </p:cNvSpPr>
              <p:nvPr/>
            </p:nvSpPr>
            <p:spPr>
              <a:xfrm>
                <a:off x="3730595" y="2146528"/>
                <a:ext cx="168764" cy="215444"/>
              </a:xfrm>
              <a:prstGeom prst="rect">
                <a:avLst/>
              </a:prstGeom>
              <a:blipFill>
                <a:blip r:embed="rId15"/>
                <a:stretch>
                  <a:fillRect l="-21429" r="-14286"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5784383-7F29-67AC-5989-3B4EB555AE1E}"/>
                  </a:ext>
                </a:extLst>
              </p:cNvPr>
              <p:cNvSpPr txBox="1"/>
              <p:nvPr/>
            </p:nvSpPr>
            <p:spPr>
              <a:xfrm>
                <a:off x="4779351" y="1865790"/>
                <a:ext cx="168764"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cs typeface="Arial" pitchFamily="34" charset="0"/>
                        </a:rPr>
                        <m:t>𝑅</m:t>
                      </m:r>
                    </m:oMath>
                  </m:oMathPara>
                </a14:m>
                <a:endParaRPr lang="en-US" sz="1400">
                  <a:latin typeface="Arial" pitchFamily="34" charset="0"/>
                  <a:cs typeface="Arial" pitchFamily="34" charset="0"/>
                </a:endParaRPr>
              </a:p>
            </p:txBody>
          </p:sp>
        </mc:Choice>
        <mc:Fallback xmlns="">
          <p:sp>
            <p:nvSpPr>
              <p:cNvPr id="36" name="TextBox 35">
                <a:extLst>
                  <a:ext uri="{FF2B5EF4-FFF2-40B4-BE49-F238E27FC236}">
                    <a16:creationId xmlns:a16="http://schemas.microsoft.com/office/drawing/2014/main" id="{35784383-7F29-67AC-5989-3B4EB555AE1E}"/>
                  </a:ext>
                </a:extLst>
              </p:cNvPr>
              <p:cNvSpPr txBox="1">
                <a:spLocks noRot="1" noChangeAspect="1" noMove="1" noResize="1" noEditPoints="1" noAdjustHandles="1" noChangeArrowheads="1" noChangeShapeType="1" noTextEdit="1"/>
              </p:cNvSpPr>
              <p:nvPr/>
            </p:nvSpPr>
            <p:spPr>
              <a:xfrm>
                <a:off x="4779351" y="1865790"/>
                <a:ext cx="168764" cy="215444"/>
              </a:xfrm>
              <a:prstGeom prst="rect">
                <a:avLst/>
              </a:prstGeom>
              <a:blipFill>
                <a:blip r:embed="rId15"/>
                <a:stretch>
                  <a:fillRect l="-21429" r="-14286"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52EDACD-8BC9-1BD1-3D1D-0FBFCDB5C86D}"/>
                  </a:ext>
                </a:extLst>
              </p:cNvPr>
              <p:cNvSpPr txBox="1"/>
              <p:nvPr/>
            </p:nvSpPr>
            <p:spPr>
              <a:xfrm>
                <a:off x="5719817" y="1585049"/>
                <a:ext cx="195182" cy="246221"/>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cs typeface="Arial" pitchFamily="34" charset="0"/>
                        </a:rPr>
                        <m:t>𝑅</m:t>
                      </m:r>
                    </m:oMath>
                  </m:oMathPara>
                </a14:m>
                <a:endParaRPr lang="en-US" sz="1600">
                  <a:latin typeface="Arial" pitchFamily="34" charset="0"/>
                  <a:cs typeface="Arial" pitchFamily="34" charset="0"/>
                </a:endParaRPr>
              </a:p>
            </p:txBody>
          </p:sp>
        </mc:Choice>
        <mc:Fallback xmlns="">
          <p:sp>
            <p:nvSpPr>
              <p:cNvPr id="37" name="TextBox 36">
                <a:extLst>
                  <a:ext uri="{FF2B5EF4-FFF2-40B4-BE49-F238E27FC236}">
                    <a16:creationId xmlns:a16="http://schemas.microsoft.com/office/drawing/2014/main" id="{252EDACD-8BC9-1BD1-3D1D-0FBFCDB5C86D}"/>
                  </a:ext>
                </a:extLst>
              </p:cNvPr>
              <p:cNvSpPr txBox="1">
                <a:spLocks noRot="1" noChangeAspect="1" noMove="1" noResize="1" noEditPoints="1" noAdjustHandles="1" noChangeArrowheads="1" noChangeShapeType="1" noTextEdit="1"/>
              </p:cNvSpPr>
              <p:nvPr/>
            </p:nvSpPr>
            <p:spPr>
              <a:xfrm>
                <a:off x="5719817" y="1585049"/>
                <a:ext cx="195182" cy="246221"/>
              </a:xfrm>
              <a:prstGeom prst="rect">
                <a:avLst/>
              </a:prstGeom>
              <a:blipFill>
                <a:blip r:embed="rId16"/>
                <a:stretch>
                  <a:fillRect l="-18750" r="-18750" b="-10000"/>
                </a:stretch>
              </a:blipFill>
            </p:spPr>
            <p:txBody>
              <a:bodyPr/>
              <a:lstStyle/>
              <a:p>
                <a:r>
                  <a:rPr lang="en-US">
                    <a:noFill/>
                  </a:rPr>
                  <a:t> </a:t>
                </a:r>
              </a:p>
            </p:txBody>
          </p:sp>
        </mc:Fallback>
      </mc:AlternateContent>
    </p:spTree>
    <p:extLst>
      <p:ext uri="{BB962C8B-B14F-4D97-AF65-F5344CB8AC3E}">
        <p14:creationId xmlns:p14="http://schemas.microsoft.com/office/powerpoint/2010/main" val="69350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02A2-5C6B-423E-989B-420124962709}"/>
              </a:ext>
            </a:extLst>
          </p:cNvPr>
          <p:cNvSpPr>
            <a:spLocks noGrp="1"/>
          </p:cNvSpPr>
          <p:nvPr>
            <p:ph type="title"/>
          </p:nvPr>
        </p:nvSpPr>
        <p:spPr/>
        <p:txBody>
          <a:bodyPr/>
          <a:lstStyle/>
          <a:p>
            <a:r>
              <a:rPr lang="en-US"/>
              <a:t>Connectivity Patterns in KG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1DFCB5-1A34-444C-9500-C53FF2B0CAAE}"/>
                  </a:ext>
                </a:extLst>
              </p:cNvPr>
              <p:cNvSpPr>
                <a:spLocks noGrp="1"/>
              </p:cNvSpPr>
              <p:nvPr>
                <p:ph idx="1"/>
              </p:nvPr>
            </p:nvSpPr>
            <p:spPr/>
            <p:txBody>
              <a:bodyPr/>
              <a:lstStyle/>
              <a:p>
                <a:r>
                  <a:rPr lang="en-US" b="1" dirty="0">
                    <a:solidFill>
                      <a:srgbClr val="D00E89"/>
                    </a:solidFill>
                  </a:rPr>
                  <a:t>Relations in a heterogeneous KG have different properties:</a:t>
                </a:r>
              </a:p>
              <a:p>
                <a:pPr lvl="1"/>
                <a:r>
                  <a:rPr lang="en-US" dirty="0"/>
                  <a:t>Example:</a:t>
                </a:r>
              </a:p>
              <a:p>
                <a:pPr lvl="2"/>
                <a:r>
                  <a:rPr lang="en-US" b="1" dirty="0"/>
                  <a:t>Symmetry: </a:t>
                </a:r>
                <a:r>
                  <a:rPr lang="en-US" dirty="0"/>
                  <a:t>If the edge (</a:t>
                </a:r>
                <a14:m>
                  <m:oMath xmlns:m="http://schemas.openxmlformats.org/officeDocument/2006/math">
                    <m:r>
                      <a:rPr lang="en-US" b="0" i="1" smtClean="0">
                        <a:latin typeface="Cambria Math" panose="02040503050406030204" pitchFamily="18" charset="0"/>
                      </a:rPr>
                      <m:t>h</m:t>
                    </m:r>
                    <m:r>
                      <a:rPr lang="en-US" b="0" i="1" smtClean="0">
                        <a:latin typeface="Cambria Math" panose="02040503050406030204" pitchFamily="18" charset="0"/>
                      </a:rPr>
                      <m:t>,"</m:t>
                    </m:r>
                    <m:r>
                      <m:rPr>
                        <m:sty m:val="p"/>
                      </m:rPr>
                      <a:rPr lang="en-US" b="0" i="0" smtClean="0">
                        <a:solidFill>
                          <a:srgbClr val="00B050"/>
                        </a:solidFill>
                        <a:latin typeface="Cambria Math" panose="02040503050406030204" pitchFamily="18" charset="0"/>
                      </a:rPr>
                      <m:t>Roommate</m:t>
                    </m:r>
                    <m:r>
                      <a:rPr lang="en-US" b="0" i="1" smtClean="0">
                        <a:latin typeface="Cambria Math" panose="02040503050406030204" pitchFamily="18" charset="0"/>
                      </a:rPr>
                      <m:t>",</m:t>
                    </m:r>
                    <m:r>
                      <a:rPr lang="en-US" b="0" i="1" smtClean="0">
                        <a:latin typeface="Cambria Math" panose="02040503050406030204" pitchFamily="18" charset="0"/>
                      </a:rPr>
                      <m:t>𝑡</m:t>
                    </m:r>
                  </m:oMath>
                </a14:m>
                <a:r>
                  <a:rPr lang="en-US" dirty="0"/>
                  <a:t>) exists in KG, then the edge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m:rPr>
                        <m:sty m:val="p"/>
                      </m:rPr>
                      <a:rPr lang="en-US" b="0" i="0" smtClean="0">
                        <a:solidFill>
                          <a:srgbClr val="00B050"/>
                        </a:solidFill>
                        <a:latin typeface="Cambria Math" panose="02040503050406030204" pitchFamily="18" charset="0"/>
                      </a:rPr>
                      <m:t>Roommate</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dirty="0"/>
                  <a:t> should also exist.</a:t>
                </a:r>
              </a:p>
              <a:p>
                <a:pPr lvl="2"/>
                <a:r>
                  <a:rPr lang="en-US" b="1" dirty="0"/>
                  <a:t>Inverse relation: </a:t>
                </a:r>
                <a:r>
                  <a:rPr lang="en-US" dirty="0"/>
                  <a:t>If the edge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m:rPr>
                        <m:nor/>
                      </m:rPr>
                      <a:rPr lang="en-US" b="0" i="0" smtClean="0">
                        <a:solidFill>
                          <a:schemeClr val="accent6"/>
                        </a:solidFill>
                        <a:latin typeface="Cambria Math" panose="02040503050406030204" pitchFamily="18" charset="0"/>
                      </a:rPr>
                      <m:t>Advisor</m:t>
                    </m:r>
                    <m:r>
                      <m:rPr>
                        <m:nor/>
                      </m:rPr>
                      <a:rPr lang="en-US" b="0" i="0" smtClean="0">
                        <a:latin typeface="Cambria Math" panose="02040503050406030204" pitchFamily="18" charset="0"/>
                      </a:rPr>
                      <m:t>"</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t> exists in KG, then the edge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0" smtClean="0">
                            <a:latin typeface="Cambria Math" panose="02040503050406030204" pitchFamily="18" charset="0"/>
                          </a:rPr>
                          <m:t>"</m:t>
                        </m:r>
                        <m:r>
                          <m:rPr>
                            <m:sty m:val="p"/>
                          </m:rPr>
                          <a:rPr lang="en-US" b="0" i="0" smtClean="0">
                            <a:solidFill>
                              <a:schemeClr val="accent1">
                                <a:lumMod val="75000"/>
                              </a:schemeClr>
                            </a:solidFill>
                            <a:latin typeface="Cambria Math" panose="02040503050406030204" pitchFamily="18" charset="0"/>
                          </a:rPr>
                          <m:t>Advisee</m:t>
                        </m:r>
                        <m:r>
                          <a:rPr lang="en-US" b="0" i="0"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h</m:t>
                        </m:r>
                      </m:e>
                    </m:d>
                  </m:oMath>
                </a14:m>
                <a:r>
                  <a:rPr lang="en-US" dirty="0"/>
                  <a:t> should also exist.</a:t>
                </a:r>
              </a:p>
              <a:p>
                <a:r>
                  <a:rPr lang="en-US" dirty="0">
                    <a:solidFill>
                      <a:srgbClr val="0000FF"/>
                    </a:solidFill>
                  </a:rPr>
                  <a:t>Can we </a:t>
                </a:r>
                <a:r>
                  <a:rPr lang="en-US" b="1" dirty="0">
                    <a:solidFill>
                      <a:srgbClr val="0000FF"/>
                    </a:solidFill>
                  </a:rPr>
                  <a:t>categorize</a:t>
                </a:r>
                <a:r>
                  <a:rPr lang="en-US" dirty="0">
                    <a:solidFill>
                      <a:srgbClr val="0000FF"/>
                    </a:solidFill>
                  </a:rPr>
                  <a:t> these relation patterns?</a:t>
                </a:r>
              </a:p>
              <a:p>
                <a:r>
                  <a:rPr lang="en-US" b="1" dirty="0"/>
                  <a:t>Are KG embedding methods (e.g., </a:t>
                </a:r>
                <a:r>
                  <a:rPr lang="en-US" b="1" dirty="0" err="1">
                    <a:solidFill>
                      <a:srgbClr val="0070C0"/>
                    </a:solidFill>
                  </a:rPr>
                  <a:t>TransE</a:t>
                </a:r>
                <a:r>
                  <a:rPr lang="en-US" b="1" dirty="0"/>
                  <a:t>) expressive enough to model these patterns?</a:t>
                </a:r>
              </a:p>
            </p:txBody>
          </p:sp>
        </mc:Choice>
        <mc:Fallback xmlns="">
          <p:sp>
            <p:nvSpPr>
              <p:cNvPr id="3" name="Content Placeholder 2">
                <a:extLst>
                  <a:ext uri="{FF2B5EF4-FFF2-40B4-BE49-F238E27FC236}">
                    <a16:creationId xmlns:a16="http://schemas.microsoft.com/office/drawing/2014/main" id="{681DFCB5-1A34-444C-9500-C53FF2B0CAAE}"/>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778C112-1680-475D-BBA8-63E989A8CE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B6FDD915-5B22-4AB5-AC40-473D93C38D4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440D50-316F-47F0-B14D-B6FDA6ACD8D6}"/>
              </a:ext>
            </a:extLst>
          </p:cNvPr>
          <p:cNvSpPr>
            <a:spLocks noGrp="1"/>
          </p:cNvSpPr>
          <p:nvPr>
            <p:ph type="sldNum" sz="quarter" idx="12"/>
          </p:nvPr>
        </p:nvSpPr>
        <p:spPr/>
        <p:txBody>
          <a:bodyPr/>
          <a:lstStyle/>
          <a:p>
            <a:fld id="{19B12225-5612-419B-A8D5-4B8EEE4C217E}" type="slidenum">
              <a:rPr lang="en-US" dirty="0" smtClean="0"/>
              <a:pPr/>
              <a:t>24</a:t>
            </a:fld>
            <a:endParaRPr lang="en-US"/>
          </a:p>
        </p:txBody>
      </p:sp>
    </p:spTree>
    <p:extLst>
      <p:ext uri="{BB962C8B-B14F-4D97-AF65-F5344CB8AC3E}">
        <p14:creationId xmlns:p14="http://schemas.microsoft.com/office/powerpoint/2010/main" val="911198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F7E0-5B7C-4ED0-849A-9938362A0C67}"/>
              </a:ext>
            </a:extLst>
          </p:cNvPr>
          <p:cNvSpPr>
            <a:spLocks noGrp="1"/>
          </p:cNvSpPr>
          <p:nvPr>
            <p:ph type="title"/>
          </p:nvPr>
        </p:nvSpPr>
        <p:spPr/>
        <p:txBody>
          <a:bodyPr/>
          <a:lstStyle/>
          <a:p>
            <a:r>
              <a:rPr lang="en-US" dirty="0"/>
              <a:t>Four Relation Patterns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52B094-933F-4BAE-88FF-E241E6E295D7}"/>
                  </a:ext>
                </a:extLst>
              </p:cNvPr>
              <p:cNvSpPr>
                <a:spLocks noGrp="1"/>
              </p:cNvSpPr>
              <p:nvPr>
                <p:ph idx="1"/>
              </p:nvPr>
            </p:nvSpPr>
            <p:spPr>
              <a:xfrm>
                <a:off x="457200" y="1295400"/>
                <a:ext cx="8481060" cy="5562600"/>
              </a:xfrm>
            </p:spPr>
            <p:txBody>
              <a:bodyPr>
                <a:normAutofit fontScale="85000" lnSpcReduction="10000"/>
              </a:bodyPr>
              <a:lstStyle/>
              <a:p>
                <a:r>
                  <a:rPr lang="en-US" b="1" dirty="0">
                    <a:solidFill>
                      <a:srgbClr val="0000FF"/>
                    </a:solidFill>
                  </a:rPr>
                  <a:t>Symmetric (Antisymmetric)</a:t>
                </a:r>
                <a:r>
                  <a:rPr lang="en-US" b="1" dirty="0"/>
                  <a:t> Relations:</a:t>
                </a:r>
              </a:p>
              <a:p>
                <a:pPr marL="118872"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𝑟</m:t>
                      </m:r>
                      <m:d>
                        <m:dPr>
                          <m:ctrlPr>
                            <a:rPr lang="en-US" i="1">
                              <a:latin typeface="Cambria Math" panose="02040503050406030204" pitchFamily="18" charset="0"/>
                            </a:rPr>
                          </m:ctrlPr>
                        </m:dPr>
                        <m:e>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𝑟</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oMath>
                  </m:oMathPara>
                </a14:m>
                <a:endParaRPr lang="en-US" dirty="0"/>
              </a:p>
              <a:p>
                <a:pPr lvl="1"/>
                <a:r>
                  <a:rPr lang="en-US" b="1" dirty="0">
                    <a:solidFill>
                      <a:srgbClr val="008000"/>
                    </a:solidFill>
                  </a:rPr>
                  <a:t>Example</a:t>
                </a:r>
                <a:r>
                  <a:rPr lang="en-US" dirty="0"/>
                  <a:t>: </a:t>
                </a:r>
              </a:p>
              <a:p>
                <a:pPr lvl="2"/>
                <a:r>
                  <a:rPr lang="en-US" dirty="0"/>
                  <a:t>Symmetric: Family, Roommate</a:t>
                </a:r>
              </a:p>
              <a:p>
                <a:pPr lvl="2"/>
                <a:r>
                  <a:rPr lang="en-US" dirty="0"/>
                  <a:t>Antisymmetric: Hypernym </a:t>
                </a:r>
                <a:r>
                  <a:rPr lang="en-US" sz="1900" dirty="0"/>
                  <a:t>(</a:t>
                </a:r>
                <a:r>
                  <a:rPr lang="en-US" sz="1900" b="0" i="0" dirty="0">
                    <a:solidFill>
                      <a:srgbClr val="202124"/>
                    </a:solidFill>
                    <a:effectLst/>
                    <a:latin typeface="Roboto" panose="02000000000000000000" pitchFamily="2" charset="0"/>
                  </a:rPr>
                  <a:t>a word with a broader meaning: poodle vs. dog</a:t>
                </a:r>
                <a:r>
                  <a:rPr lang="en-US" sz="1900" dirty="0"/>
                  <a:t>)</a:t>
                </a:r>
                <a:endParaRPr lang="en-US" dirty="0"/>
              </a:p>
              <a:p>
                <a:r>
                  <a:rPr lang="en-US" b="1" dirty="0">
                    <a:solidFill>
                      <a:srgbClr val="0000FF"/>
                    </a:solidFill>
                  </a:rPr>
                  <a:t>Inverse</a:t>
                </a:r>
                <a:r>
                  <a:rPr lang="en-US" b="1" dirty="0"/>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m:oMathPara>
                </a14:m>
                <a:endParaRPr lang="en-US" dirty="0"/>
              </a:p>
              <a:p>
                <a:pPr lvl="1"/>
                <a:r>
                  <a:rPr lang="en-US" b="1" dirty="0">
                    <a:solidFill>
                      <a:srgbClr val="008000"/>
                    </a:solidFill>
                  </a:rPr>
                  <a:t>Example </a:t>
                </a:r>
                <a:r>
                  <a:rPr lang="en-US" dirty="0"/>
                  <a:t>: (Advisor, Advisee)</a:t>
                </a:r>
              </a:p>
              <a:p>
                <a:r>
                  <a:rPr lang="en-US" b="1" dirty="0">
                    <a:solidFill>
                      <a:srgbClr val="0000FF"/>
                    </a:solidFill>
                  </a:rPr>
                  <a:t>Composition (Transitive)</a:t>
                </a:r>
                <a:r>
                  <a:rPr lang="en-US" b="1" dirty="0"/>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2</m:t>
                          </m:r>
                        </m:sub>
                      </m:sSub>
                      <m:d>
                        <m:dPr>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3</m:t>
                          </m:r>
                        </m:sub>
                      </m:sSub>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𝑧</m:t>
                          </m:r>
                        </m:e>
                      </m:d>
                      <m:r>
                        <a:rPr lang="en-US" i="1">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𝑧</m:t>
                      </m:r>
                    </m:oMath>
                  </m:oMathPara>
                </a14:m>
                <a:endParaRPr lang="en-US" dirty="0"/>
              </a:p>
              <a:p>
                <a:pPr lvl="1"/>
                <a:r>
                  <a:rPr lang="en-US" b="1" dirty="0">
                    <a:solidFill>
                      <a:srgbClr val="008000"/>
                    </a:solidFill>
                  </a:rPr>
                  <a:t>Example</a:t>
                </a:r>
                <a:r>
                  <a:rPr lang="en-US" dirty="0"/>
                  <a:t>: My mother’s husband is my father.</a:t>
                </a:r>
              </a:p>
              <a:p>
                <a:r>
                  <a:rPr lang="en-US" b="1" dirty="0">
                    <a:solidFill>
                      <a:srgbClr val="0000FF"/>
                    </a:solidFill>
                  </a:rPr>
                  <a:t>1-to-N </a:t>
                </a:r>
                <a:r>
                  <a:rPr lang="en-US" b="1" dirty="0"/>
                  <a:t>relations:</a:t>
                </a:r>
              </a:p>
              <a:p>
                <a:pPr marL="118872" indent="0" algn="ctr">
                  <a:buNone/>
                </a:pPr>
                <a14:m>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e>
                    </m:d>
                    <m:r>
                      <a:rPr lang="en-US" b="0" i="1" smtClean="0">
                        <a:latin typeface="Cambria Math" panose="02040503050406030204" pitchFamily="18" charset="0"/>
                      </a:rPr>
                      <m:t>, </m:t>
                    </m:r>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2</m:t>
                            </m:r>
                          </m:sub>
                        </m:sSub>
                      </m:e>
                    </m:d>
                    <m:r>
                      <a:rPr lang="en-US" b="0" i="1" smtClean="0">
                        <a:latin typeface="Cambria Math" panose="02040503050406030204" pitchFamily="18" charset="0"/>
                      </a:rPr>
                      <m:t>, …, </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a14:m>
                <a:r>
                  <a:rPr lang="en-US" dirty="0"/>
                  <a:t> are all True.</a:t>
                </a:r>
              </a:p>
              <a:p>
                <a:pPr lvl="1"/>
                <a:r>
                  <a:rPr lang="en-US" b="1" dirty="0">
                    <a:solidFill>
                      <a:srgbClr val="008000"/>
                    </a:solidFill>
                  </a:rPr>
                  <a:t>Example</a:t>
                </a:r>
                <a:r>
                  <a:rPr lang="en-US" dirty="0"/>
                  <a:t>: </a:t>
                </a:r>
                <a14:m>
                  <m:oMath xmlns:m="http://schemas.openxmlformats.org/officeDocument/2006/math">
                    <m:r>
                      <a:rPr lang="en-US" b="0" i="1" smtClean="0">
                        <a:latin typeface="Cambria Math" panose="02040503050406030204" pitchFamily="18" charset="0"/>
                      </a:rPr>
                      <m:t>𝑟</m:t>
                    </m:r>
                  </m:oMath>
                </a14:m>
                <a:r>
                  <a:rPr lang="en-US" dirty="0"/>
                  <a:t> is “</a:t>
                </a:r>
                <a:r>
                  <a:rPr lang="en-US" dirty="0" err="1"/>
                  <a:t>StudentsOf</a:t>
                </a:r>
                <a:r>
                  <a:rPr lang="en-US" dirty="0"/>
                  <a:t>” </a:t>
                </a:r>
              </a:p>
            </p:txBody>
          </p:sp>
        </mc:Choice>
        <mc:Fallback xmlns="">
          <p:sp>
            <p:nvSpPr>
              <p:cNvPr id="3" name="Content Placeholder 2">
                <a:extLst>
                  <a:ext uri="{FF2B5EF4-FFF2-40B4-BE49-F238E27FC236}">
                    <a16:creationId xmlns:a16="http://schemas.microsoft.com/office/drawing/2014/main" id="{0352B094-933F-4BAE-88FF-E241E6E295D7}"/>
                  </a:ext>
                </a:extLst>
              </p:cNvPr>
              <p:cNvSpPr>
                <a:spLocks noGrp="1" noRot="1" noChangeAspect="1" noMove="1" noResize="1" noEditPoints="1" noAdjustHandles="1" noChangeArrowheads="1" noChangeShapeType="1" noTextEdit="1"/>
              </p:cNvSpPr>
              <p:nvPr>
                <p:ph idx="1"/>
              </p:nvPr>
            </p:nvSpPr>
            <p:spPr>
              <a:xfrm>
                <a:off x="457200" y="1295400"/>
                <a:ext cx="8481060" cy="5562600"/>
              </a:xfrm>
              <a:blipFill>
                <a:blip r:embed="rId3"/>
                <a:stretch>
                  <a:fillRect t="-987" b="-142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BF85D82-D75A-4837-9D74-5D48DC86ACE1}"/>
              </a:ext>
            </a:extLst>
          </p:cNvPr>
          <p:cNvSpPr>
            <a:spLocks noGrp="1"/>
          </p:cNvSpPr>
          <p:nvPr>
            <p:ph type="dt" sz="half" idx="10"/>
          </p:nvPr>
        </p:nvSpPr>
        <p:spPr/>
        <p:txBody>
          <a:bodyPr/>
          <a:lstStyle/>
          <a:p>
            <a:fld id="{0F754F87-0500-BF4D-9308-710DA1A7185C}" type="datetime1">
              <a:rPr lang="en-US" smtClean="0"/>
              <a:t>10/23/24</a:t>
            </a:fld>
            <a:endParaRPr lang="en-US"/>
          </a:p>
        </p:txBody>
      </p:sp>
      <p:sp>
        <p:nvSpPr>
          <p:cNvPr id="5" name="Footer Placeholder 4">
            <a:extLst>
              <a:ext uri="{FF2B5EF4-FFF2-40B4-BE49-F238E27FC236}">
                <a16:creationId xmlns:a16="http://schemas.microsoft.com/office/drawing/2014/main" id="{DC5E90B4-E8A8-489D-9592-F0551810FF6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3241814-E4A7-4C4D-AF21-908DF51CEC76}"/>
              </a:ext>
            </a:extLst>
          </p:cNvPr>
          <p:cNvSpPr>
            <a:spLocks noGrp="1"/>
          </p:cNvSpPr>
          <p:nvPr>
            <p:ph type="sldNum" sz="quarter" idx="12"/>
          </p:nvPr>
        </p:nvSpPr>
        <p:spPr/>
        <p:txBody>
          <a:bodyPr/>
          <a:lstStyle/>
          <a:p>
            <a:fld id="{19B12225-5612-419B-A8D5-4B8EEE4C217E}" type="slidenum">
              <a:rPr lang="en-US" dirty="0" smtClean="0"/>
              <a:pPr/>
              <a:t>25</a:t>
            </a:fld>
            <a:endParaRPr lang="en-US"/>
          </a:p>
        </p:txBody>
      </p:sp>
    </p:spTree>
    <p:extLst>
      <p:ext uri="{BB962C8B-B14F-4D97-AF65-F5344CB8AC3E}">
        <p14:creationId xmlns:p14="http://schemas.microsoft.com/office/powerpoint/2010/main" val="3195046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213E-E575-4631-85F1-A2BCB52BF25A}"/>
              </a:ext>
            </a:extLst>
          </p:cNvPr>
          <p:cNvSpPr>
            <a:spLocks noGrp="1"/>
          </p:cNvSpPr>
          <p:nvPr>
            <p:ph type="title"/>
          </p:nvPr>
        </p:nvSpPr>
        <p:spPr>
          <a:xfrm>
            <a:off x="457200" y="76200"/>
            <a:ext cx="8686800" cy="987552"/>
          </a:xfrm>
        </p:spPr>
        <p:txBody>
          <a:bodyPr>
            <a:normAutofit/>
          </a:bodyPr>
          <a:lstStyle/>
          <a:p>
            <a:r>
              <a:rPr lang="en-US"/>
              <a:t>Antisymmetric Relations in TransE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64BB61-8C82-43EF-95DB-E257DD301958}"/>
                  </a:ext>
                </a:extLst>
              </p:cNvPr>
              <p:cNvSpPr>
                <a:spLocks noGrp="1"/>
              </p:cNvSpPr>
              <p:nvPr>
                <p:ph idx="1"/>
              </p:nvPr>
            </p:nvSpPr>
            <p:spPr/>
            <p:txBody>
              <a:bodyPr/>
              <a:lstStyle/>
              <a:p>
                <a:r>
                  <a:rPr lang="en-US" b="1">
                    <a:solidFill>
                      <a:srgbClr val="0000FF"/>
                    </a:solidFill>
                  </a:rPr>
                  <a:t>Antisymmetric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oMath>
                  </m:oMathPara>
                </a14:m>
                <a:endParaRPr lang="en-US"/>
              </a:p>
              <a:p>
                <a:pPr lvl="1"/>
                <a:r>
                  <a:rPr lang="en-US" b="1">
                    <a:solidFill>
                      <a:srgbClr val="008000"/>
                    </a:solidFill>
                  </a:rPr>
                  <a:t>Example</a:t>
                </a:r>
                <a:r>
                  <a:rPr lang="en-US"/>
                  <a:t>: Hypernym</a:t>
                </a:r>
              </a:p>
              <a:p>
                <a:r>
                  <a:rPr lang="en-US" b="1" err="1">
                    <a:solidFill>
                      <a:srgbClr val="0070C0"/>
                    </a:solidFill>
                  </a:rPr>
                  <a:t>TransE</a:t>
                </a:r>
                <a:r>
                  <a:rPr lang="en-US"/>
                  <a:t> can model antisymmetric relations</a:t>
                </a:r>
                <a:r>
                  <a:rPr lang="en-US">
                    <a:solidFill>
                      <a:srgbClr val="00B050"/>
                    </a:solidFill>
                    <a:sym typeface="Wingdings" panose="05000000000000000000" pitchFamily="2" charset="2"/>
                  </a:rPr>
                  <a:t> </a:t>
                </a:r>
                <a:endParaRPr lang="en-US"/>
              </a:p>
              <a:p>
                <a:pPr lvl="1"/>
                <a14:m>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oMath>
                </a14:m>
                <a:r>
                  <a:rPr lang="en-US"/>
                  <a:t>, but </a:t>
                </a:r>
                <a14:m>
                  <m:oMath xmlns:m="http://schemas.openxmlformats.org/officeDocument/2006/math">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𝐡</m:t>
                    </m:r>
                  </m:oMath>
                </a14:m>
                <a:endParaRPr lang="en-US" b="1"/>
              </a:p>
              <a:p>
                <a:endParaRPr lang="en-US"/>
              </a:p>
            </p:txBody>
          </p:sp>
        </mc:Choice>
        <mc:Fallback xmlns="">
          <p:sp>
            <p:nvSpPr>
              <p:cNvPr id="3" name="Content Placeholder 2">
                <a:extLst>
                  <a:ext uri="{FF2B5EF4-FFF2-40B4-BE49-F238E27FC236}">
                    <a16:creationId xmlns:a16="http://schemas.microsoft.com/office/drawing/2014/main" id="{D864BB61-8C82-43EF-95DB-E257DD301958}"/>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5D0EA5-93C8-4144-8441-39B914903F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8CA21DD4-12F9-4389-9601-EEE870F3FF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6309C8-84F0-43F8-87D7-F44CEDB536F4}"/>
              </a:ext>
            </a:extLst>
          </p:cNvPr>
          <p:cNvSpPr>
            <a:spLocks noGrp="1"/>
          </p:cNvSpPr>
          <p:nvPr>
            <p:ph type="sldNum" sz="quarter" idx="12"/>
          </p:nvPr>
        </p:nvSpPr>
        <p:spPr/>
        <p:txBody>
          <a:bodyPr/>
          <a:lstStyle/>
          <a:p>
            <a:fld id="{19B12225-5612-419B-A8D5-4B8EEE4C217E}" type="slidenum">
              <a:rPr lang="en-US" dirty="0" smtClean="0"/>
              <a:pPr/>
              <a:t>26</a:t>
            </a:fld>
            <a:endParaRPr lang="en-US"/>
          </a:p>
        </p:txBody>
      </p:sp>
      <p:grpSp>
        <p:nvGrpSpPr>
          <p:cNvPr id="23" name="Group 22">
            <a:extLst>
              <a:ext uri="{FF2B5EF4-FFF2-40B4-BE49-F238E27FC236}">
                <a16:creationId xmlns:a16="http://schemas.microsoft.com/office/drawing/2014/main" id="{41F1A422-CC4F-4B65-8433-60B3179A86CC}"/>
              </a:ext>
            </a:extLst>
          </p:cNvPr>
          <p:cNvGrpSpPr/>
          <p:nvPr/>
        </p:nvGrpSpPr>
        <p:grpSpPr>
          <a:xfrm>
            <a:off x="2318327" y="4469608"/>
            <a:ext cx="4267200" cy="1965723"/>
            <a:chOff x="2743200" y="4081681"/>
            <a:chExt cx="4267200" cy="1965723"/>
          </a:xfrm>
        </p:grpSpPr>
        <p:cxnSp>
          <p:nvCxnSpPr>
            <p:cNvPr id="8" name="Straight Connector 7">
              <a:extLst>
                <a:ext uri="{FF2B5EF4-FFF2-40B4-BE49-F238E27FC236}">
                  <a16:creationId xmlns:a16="http://schemas.microsoft.com/office/drawing/2014/main" id="{B35BCE20-BCBB-45DF-9BE7-7314CEE367D9}"/>
                </a:ext>
              </a:extLst>
            </p:cNvPr>
            <p:cNvCxnSpPr>
              <a:cxnSpLocks/>
            </p:cNvCxnSpPr>
            <p:nvPr/>
          </p:nvCxnSpPr>
          <p:spPr>
            <a:xfrm>
              <a:off x="2750680" y="4347636"/>
              <a:ext cx="11570" cy="169976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9A5C4D-9F06-4026-86E8-C64C88D4D496}"/>
                </a:ext>
              </a:extLst>
            </p:cNvPr>
            <p:cNvCxnSpPr>
              <a:cxnSpLocks/>
            </p:cNvCxnSpPr>
            <p:nvPr/>
          </p:nvCxnSpPr>
          <p:spPr>
            <a:xfrm flipH="1">
              <a:off x="2743200" y="6011629"/>
              <a:ext cx="4267200" cy="3443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B24C325A-A94E-4599-A6C3-DCBC1D47F67C}"/>
                </a:ext>
              </a:extLst>
            </p:cNvPr>
            <p:cNvSpPr/>
            <p:nvPr/>
          </p:nvSpPr>
          <p:spPr>
            <a:xfrm rot="16200000">
              <a:off x="3396016" y="499679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77D82AF8-E13D-4110-A6BD-E2EDA53948C7}"/>
                </a:ext>
              </a:extLst>
            </p:cNvPr>
            <p:cNvSpPr/>
            <p:nvPr/>
          </p:nvSpPr>
          <p:spPr>
            <a:xfrm rot="16200000">
              <a:off x="4266036" y="4718668"/>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1BADB9DE-D35A-480D-8F60-46B485C78935}"/>
                </a:ext>
              </a:extLst>
            </p:cNvPr>
            <p:cNvCxnSpPr>
              <a:cxnSpLocks/>
              <a:endCxn id="11" idx="1"/>
            </p:cNvCxnSpPr>
            <p:nvPr/>
          </p:nvCxnSpPr>
          <p:spPr>
            <a:xfrm flipV="1">
              <a:off x="3450016" y="4764760"/>
              <a:ext cx="823928" cy="2320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68D335A-DBA7-43CA-9598-B457D87392D4}"/>
                    </a:ext>
                  </a:extLst>
                </p:cNvPr>
                <p:cNvSpPr txBox="1"/>
                <p:nvPr/>
              </p:nvSpPr>
              <p:spPr>
                <a:xfrm>
                  <a:off x="2936986" y="4701620"/>
                  <a:ext cx="5068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𝐡</m:t>
                        </m:r>
                      </m:oMath>
                    </m:oMathPara>
                  </a14:m>
                  <a:endParaRPr lang="en-US" sz="28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868D335A-DBA7-43CA-9598-B457D87392D4}"/>
                    </a:ext>
                  </a:extLst>
                </p:cNvPr>
                <p:cNvSpPr txBox="1">
                  <a:spLocks noRot="1" noChangeAspect="1" noMove="1" noResize="1" noEditPoints="1" noAdjustHandles="1" noChangeArrowheads="1" noChangeShapeType="1" noTextEdit="1"/>
                </p:cNvSpPr>
                <p:nvPr/>
              </p:nvSpPr>
              <p:spPr>
                <a:xfrm>
                  <a:off x="2936986" y="4701620"/>
                  <a:ext cx="506869"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20DD357-B319-4235-82D7-5FD3617956DE}"/>
                    </a:ext>
                  </a:extLst>
                </p:cNvPr>
                <p:cNvSpPr txBox="1"/>
                <p:nvPr/>
              </p:nvSpPr>
              <p:spPr>
                <a:xfrm>
                  <a:off x="3587135" y="4347636"/>
                  <a:ext cx="4555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C00000"/>
                            </a:solidFill>
                            <a:latin typeface="Cambria Math" panose="02040503050406030204" pitchFamily="18" charset="0"/>
                            <a:ea typeface="Helvetica Neue Light" charset="0"/>
                            <a:cs typeface="Helvetica Neue Light" charset="0"/>
                          </a:rPr>
                          <m:t>𝐫</m:t>
                        </m:r>
                      </m:oMath>
                    </m:oMathPara>
                  </a14:m>
                  <a:endParaRPr lang="en-US" sz="2800" b="1">
                    <a:solidFill>
                      <a:srgbClr val="C00000"/>
                    </a:solidFill>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B20DD357-B319-4235-82D7-5FD3617956DE}"/>
                    </a:ext>
                  </a:extLst>
                </p:cNvPr>
                <p:cNvSpPr txBox="1">
                  <a:spLocks noRot="1" noChangeAspect="1" noMove="1" noResize="1" noEditPoints="1" noAdjustHandles="1" noChangeArrowheads="1" noChangeShapeType="1" noTextEdit="1"/>
                </p:cNvSpPr>
                <p:nvPr/>
              </p:nvSpPr>
              <p:spPr>
                <a:xfrm>
                  <a:off x="3587135" y="4347636"/>
                  <a:ext cx="455574"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6BE5CBB-17E5-490F-A9E6-4D335F74F980}"/>
                    </a:ext>
                  </a:extLst>
                </p:cNvPr>
                <p:cNvSpPr txBox="1"/>
                <p:nvPr/>
              </p:nvSpPr>
              <p:spPr>
                <a:xfrm>
                  <a:off x="4090600" y="4697735"/>
                  <a:ext cx="42992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𝐭</m:t>
                        </m:r>
                      </m:oMath>
                    </m:oMathPara>
                  </a14:m>
                  <a:endParaRPr lang="en-US" sz="2800" b="1">
                    <a:latin typeface="Helvetica Neue Light" charset="0"/>
                    <a:ea typeface="Helvetica Neue Light" charset="0"/>
                    <a:cs typeface="Helvetica Neue Light" charset="0"/>
                  </a:endParaRPr>
                </a:p>
              </p:txBody>
            </p:sp>
          </mc:Choice>
          <mc:Fallback xmlns="">
            <p:sp>
              <p:nvSpPr>
                <p:cNvPr id="20" name="TextBox 19">
                  <a:extLst>
                    <a:ext uri="{FF2B5EF4-FFF2-40B4-BE49-F238E27FC236}">
                      <a16:creationId xmlns:a16="http://schemas.microsoft.com/office/drawing/2014/main" id="{A6BE5CBB-17E5-490F-A9E6-4D335F74F980}"/>
                    </a:ext>
                  </a:extLst>
                </p:cNvPr>
                <p:cNvSpPr txBox="1">
                  <a:spLocks noRot="1" noChangeAspect="1" noMove="1" noResize="1" noEditPoints="1" noAdjustHandles="1" noChangeArrowheads="1" noChangeShapeType="1" noTextEdit="1"/>
                </p:cNvSpPr>
                <p:nvPr/>
              </p:nvSpPr>
              <p:spPr>
                <a:xfrm>
                  <a:off x="4090600" y="4697735"/>
                  <a:ext cx="429925" cy="523220"/>
                </a:xfrm>
                <a:prstGeom prst="rect">
                  <a:avLst/>
                </a:prstGeom>
                <a:blipFill>
                  <a:blip r:embed="rId6"/>
                  <a:stretch>
                    <a:fillRect/>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E93F35F-C1C8-4DBC-9604-593C03C3AFBD}"/>
                </a:ext>
              </a:extLst>
            </p:cNvPr>
            <p:cNvCxnSpPr>
              <a:cxnSpLocks/>
            </p:cNvCxnSpPr>
            <p:nvPr/>
          </p:nvCxnSpPr>
          <p:spPr>
            <a:xfrm flipV="1">
              <a:off x="4346761" y="4498805"/>
              <a:ext cx="823928" cy="2320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40120F-9E90-41CC-B0B2-DB0237F9BD06}"/>
                    </a:ext>
                  </a:extLst>
                </p:cNvPr>
                <p:cNvSpPr txBox="1"/>
                <p:nvPr/>
              </p:nvSpPr>
              <p:spPr>
                <a:xfrm>
                  <a:off x="4483880" y="4081681"/>
                  <a:ext cx="4555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C00000"/>
                            </a:solidFill>
                            <a:latin typeface="Cambria Math" panose="02040503050406030204" pitchFamily="18" charset="0"/>
                            <a:ea typeface="Helvetica Neue Light" charset="0"/>
                            <a:cs typeface="Helvetica Neue Light" charset="0"/>
                          </a:rPr>
                          <m:t>𝐫</m:t>
                        </m:r>
                      </m:oMath>
                    </m:oMathPara>
                  </a14:m>
                  <a:endParaRPr lang="en-US" sz="2800" b="1">
                    <a:solidFill>
                      <a:srgbClr val="C00000"/>
                    </a:solidFill>
                    <a:latin typeface="Helvetica Neue Light" charset="0"/>
                    <a:ea typeface="Helvetica Neue Light" charset="0"/>
                    <a:cs typeface="Helvetica Neue Light" charset="0"/>
                  </a:endParaRPr>
                </a:p>
              </p:txBody>
            </p:sp>
          </mc:Choice>
          <mc:Fallback xmlns="">
            <p:sp>
              <p:nvSpPr>
                <p:cNvPr id="22" name="TextBox 21">
                  <a:extLst>
                    <a:ext uri="{FF2B5EF4-FFF2-40B4-BE49-F238E27FC236}">
                      <a16:creationId xmlns:a16="http://schemas.microsoft.com/office/drawing/2014/main" id="{5740120F-9E90-41CC-B0B2-DB0237F9BD06}"/>
                    </a:ext>
                  </a:extLst>
                </p:cNvPr>
                <p:cNvSpPr txBox="1">
                  <a:spLocks noRot="1" noChangeAspect="1" noMove="1" noResize="1" noEditPoints="1" noAdjustHandles="1" noChangeArrowheads="1" noChangeShapeType="1" noTextEdit="1"/>
                </p:cNvSpPr>
                <p:nvPr/>
              </p:nvSpPr>
              <p:spPr>
                <a:xfrm>
                  <a:off x="4483880" y="4081681"/>
                  <a:ext cx="455574" cy="523220"/>
                </a:xfrm>
                <a:prstGeom prst="rect">
                  <a:avLst/>
                </a:prstGeom>
                <a:blipFill>
                  <a:blip r:embed="rId7"/>
                  <a:stretch>
                    <a:fillRect/>
                  </a:stretch>
                </a:blipFill>
              </p:spPr>
              <p:txBody>
                <a:bodyPr/>
                <a:lstStyle/>
                <a:p>
                  <a:r>
                    <a:rPr lang="en-US">
                      <a:noFill/>
                    </a:rPr>
                    <a:t> </a:t>
                  </a:r>
                </a:p>
              </p:txBody>
            </p:sp>
          </mc:Fallback>
        </mc:AlternateContent>
      </p:grpSp>
      <p:sp>
        <p:nvSpPr>
          <p:cNvPr id="15" name="TextBox 14">
            <a:extLst>
              <a:ext uri="{FF2B5EF4-FFF2-40B4-BE49-F238E27FC236}">
                <a16:creationId xmlns:a16="http://schemas.microsoft.com/office/drawing/2014/main" id="{6C2E128D-F3E0-6482-4A0B-C7F7B4EB0884}"/>
              </a:ext>
            </a:extLst>
          </p:cNvPr>
          <p:cNvSpPr txBox="1"/>
          <p:nvPr/>
        </p:nvSpPr>
        <p:spPr>
          <a:xfrm>
            <a:off x="3188365" y="2532776"/>
            <a:ext cx="5727032" cy="338554"/>
          </a:xfrm>
          <a:prstGeom prst="rect">
            <a:avLst/>
          </a:prstGeom>
          <a:noFill/>
        </p:spPr>
        <p:txBody>
          <a:bodyPr wrap="square">
            <a:spAutoFit/>
          </a:bodyPr>
          <a:lstStyle/>
          <a:p>
            <a:pPr lvl="2"/>
            <a:r>
              <a:rPr lang="en-US" sz="1600"/>
              <a:t>(</a:t>
            </a:r>
            <a:r>
              <a:rPr lang="en-US" sz="1600" b="0" i="0">
                <a:solidFill>
                  <a:srgbClr val="202124"/>
                </a:solidFill>
                <a:effectLst/>
                <a:latin typeface="Roboto" panose="02000000000000000000" pitchFamily="2" charset="0"/>
              </a:rPr>
              <a:t>a word with a broader meaning: poodle vs. dog</a:t>
            </a:r>
            <a:r>
              <a:rPr lang="en-US" sz="1600"/>
              <a:t>)</a:t>
            </a:r>
          </a:p>
        </p:txBody>
      </p:sp>
    </p:spTree>
    <p:extLst>
      <p:ext uri="{BB962C8B-B14F-4D97-AF65-F5344CB8AC3E}">
        <p14:creationId xmlns:p14="http://schemas.microsoft.com/office/powerpoint/2010/main" val="1134413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213E-E575-4631-85F1-A2BCB52BF25A}"/>
              </a:ext>
            </a:extLst>
          </p:cNvPr>
          <p:cNvSpPr>
            <a:spLocks noGrp="1"/>
          </p:cNvSpPr>
          <p:nvPr>
            <p:ph type="title"/>
          </p:nvPr>
        </p:nvSpPr>
        <p:spPr/>
        <p:txBody>
          <a:bodyPr>
            <a:normAutofit/>
          </a:bodyPr>
          <a:lstStyle/>
          <a:p>
            <a:r>
              <a:rPr lang="en-US"/>
              <a:t>Inverse Relations in </a:t>
            </a:r>
            <a:r>
              <a:rPr lang="en-US" err="1"/>
              <a:t>TransE</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64BB61-8C82-43EF-95DB-E257DD301958}"/>
                  </a:ext>
                </a:extLst>
              </p:cNvPr>
              <p:cNvSpPr>
                <a:spLocks noGrp="1"/>
              </p:cNvSpPr>
              <p:nvPr>
                <p:ph idx="1"/>
              </p:nvPr>
            </p:nvSpPr>
            <p:spPr/>
            <p:txBody>
              <a:bodyPr/>
              <a:lstStyle/>
              <a:p>
                <a:r>
                  <a:rPr lang="en-US" b="1">
                    <a:solidFill>
                      <a:srgbClr val="0000FF"/>
                    </a:solidFill>
                  </a:rPr>
                  <a:t>Inverse</a:t>
                </a:r>
                <a:r>
                  <a:rPr lang="en-US" b="1"/>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i="1" smtClean="0">
                              <a:solidFill>
                                <a:srgbClr val="008000"/>
                              </a:solidFill>
                              <a:latin typeface="Cambria Math" panose="02040503050406030204" pitchFamily="18" charset="0"/>
                            </a:rPr>
                          </m:ctrlPr>
                        </m:sSubPr>
                        <m:e>
                          <m:r>
                            <a:rPr lang="en-US" i="1" smtClean="0">
                              <a:solidFill>
                                <a:srgbClr val="008000"/>
                              </a:solidFill>
                              <a:latin typeface="Cambria Math" panose="02040503050406030204" pitchFamily="18" charset="0"/>
                            </a:rPr>
                            <m:t>𝑟</m:t>
                          </m:r>
                        </m:e>
                        <m:sub>
                          <m:r>
                            <a:rPr lang="en-US" i="1" smtClean="0">
                              <a:solidFill>
                                <a:srgbClr val="008000"/>
                              </a:solidFill>
                              <a:latin typeface="Cambria Math" panose="02040503050406030204" pitchFamily="18" charset="0"/>
                            </a:rPr>
                            <m:t>2</m:t>
                          </m:r>
                        </m:sub>
                      </m:sSub>
                      <m:r>
                        <a:rPr lang="en-US" i="1" smtClean="0">
                          <a:latin typeface="Cambria Math" panose="02040503050406030204" pitchFamily="18" charset="0"/>
                        </a:rPr>
                        <m:t>(</m:t>
                      </m:r>
                      <m:r>
                        <a:rPr lang="en-US" i="1" smtClean="0">
                          <a:latin typeface="Cambria Math" panose="02040503050406030204" pitchFamily="18" charset="0"/>
                        </a:rPr>
                        <m:t>h</m:t>
                      </m:r>
                      <m:r>
                        <a:rPr lang="en-US" i="1" smtClean="0">
                          <a:latin typeface="Cambria Math" panose="02040503050406030204" pitchFamily="18" charset="0"/>
                        </a:rPr>
                        <m:t>,</m:t>
                      </m:r>
                      <m:r>
                        <a:rPr lang="en-US" i="1" smtClean="0">
                          <a:latin typeface="Cambria Math" panose="02040503050406030204" pitchFamily="18" charset="0"/>
                        </a:rPr>
                        <m:t>𝑡</m:t>
                      </m:r>
                      <m:r>
                        <a:rPr lang="en-US" i="1" smtClean="0">
                          <a:latin typeface="Cambria Math" panose="02040503050406030204" pitchFamily="18" charset="0"/>
                        </a:rPr>
                        <m:t>)⇒</m:t>
                      </m:r>
                      <m:sSub>
                        <m:sSubPr>
                          <m:ctrlPr>
                            <a:rPr lang="en-US" i="1" smtClean="0">
                              <a:solidFill>
                                <a:srgbClr val="C00000"/>
                              </a:solidFill>
                              <a:latin typeface="Cambria Math" panose="02040503050406030204" pitchFamily="18" charset="0"/>
                            </a:rPr>
                          </m:ctrlPr>
                        </m:sSubPr>
                        <m:e>
                          <m:r>
                            <a:rPr lang="en-US" i="1" smtClean="0">
                              <a:solidFill>
                                <a:srgbClr val="C00000"/>
                              </a:solidFill>
                              <a:latin typeface="Cambria Math" panose="02040503050406030204" pitchFamily="18" charset="0"/>
                            </a:rPr>
                            <m:t>𝑟</m:t>
                          </m:r>
                        </m:e>
                        <m:sub>
                          <m:r>
                            <a:rPr lang="en-US" i="1" smtClean="0">
                              <a:solidFill>
                                <a:srgbClr val="C00000"/>
                              </a:solidFill>
                              <a:latin typeface="Cambria Math" panose="02040503050406030204" pitchFamily="18" charset="0"/>
                            </a:rPr>
                            <m:t>1</m:t>
                          </m:r>
                        </m:sub>
                      </m:sSub>
                      <m:r>
                        <a:rPr lang="en-US" i="1" smtClean="0">
                          <a:latin typeface="Cambria Math" panose="02040503050406030204" pitchFamily="18" charset="0"/>
                        </a:rPr>
                        <m:t>(</m:t>
                      </m:r>
                      <m:r>
                        <a:rPr lang="en-US" i="1" smtClean="0">
                          <a:latin typeface="Cambria Math" panose="02040503050406030204" pitchFamily="18" charset="0"/>
                        </a:rPr>
                        <m:t>𝑡</m:t>
                      </m:r>
                      <m:r>
                        <a:rPr lang="en-US" i="1" smtClean="0">
                          <a:latin typeface="Cambria Math" panose="02040503050406030204" pitchFamily="18" charset="0"/>
                        </a:rPr>
                        <m:t>,</m:t>
                      </m:r>
                      <m:r>
                        <a:rPr lang="en-US" i="1" smtClean="0">
                          <a:latin typeface="Cambria Math" panose="02040503050406030204" pitchFamily="18" charset="0"/>
                        </a:rPr>
                        <m:t>h</m:t>
                      </m:r>
                      <m:r>
                        <a:rPr lang="en-US" i="1" smtClean="0">
                          <a:latin typeface="Cambria Math" panose="02040503050406030204" pitchFamily="18" charset="0"/>
                        </a:rPr>
                        <m:t>)</m:t>
                      </m:r>
                    </m:oMath>
                  </m:oMathPara>
                </a14:m>
                <a:endParaRPr lang="en-US"/>
              </a:p>
              <a:p>
                <a:pPr lvl="1"/>
                <a:r>
                  <a:rPr lang="en-US" b="1">
                    <a:solidFill>
                      <a:srgbClr val="008000"/>
                    </a:solidFill>
                  </a:rPr>
                  <a:t>Example </a:t>
                </a:r>
                <a:r>
                  <a:rPr lang="en-US"/>
                  <a:t>: (Advisor, Advisee)</a:t>
                </a:r>
              </a:p>
              <a:p>
                <a:r>
                  <a:rPr lang="en-US" b="1" err="1">
                    <a:solidFill>
                      <a:srgbClr val="0070C0"/>
                    </a:solidFill>
                  </a:rPr>
                  <a:t>TransE</a:t>
                </a:r>
                <a:r>
                  <a:rPr lang="en-US"/>
                  <a:t> can model inverse relations</a:t>
                </a:r>
                <a:r>
                  <a:rPr lang="en-US">
                    <a:solidFill>
                      <a:srgbClr val="00B050"/>
                    </a:solidFill>
                    <a:sym typeface="Wingdings" panose="05000000000000000000" pitchFamily="2" charset="2"/>
                  </a:rPr>
                  <a:t> </a:t>
                </a:r>
                <a:endParaRPr lang="en-US"/>
              </a:p>
              <a:p>
                <a:pPr lvl="1"/>
                <a14:m>
                  <m:oMath xmlns:m="http://schemas.openxmlformats.org/officeDocument/2006/math">
                    <m:r>
                      <a:rPr lang="en-US" b="1" i="0" smtClean="0">
                        <a:latin typeface="Cambria Math" panose="02040503050406030204" pitchFamily="18" charset="0"/>
                      </a:rPr>
                      <m:t>𝐡</m:t>
                    </m:r>
                    <m:r>
                      <a:rPr lang="en-US" i="1" smtClean="0">
                        <a:latin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𝐫</m:t>
                        </m:r>
                      </m:e>
                      <m:sub>
                        <m:r>
                          <a:rPr lang="en-US" b="1" i="0" smtClean="0">
                            <a:solidFill>
                              <a:schemeClr val="accent4">
                                <a:lumMod val="75000"/>
                              </a:schemeClr>
                            </a:solidFill>
                            <a:latin typeface="Cambria Math" panose="02040503050406030204" pitchFamily="18" charset="0"/>
                          </a:rPr>
                          <m:t>𝟐</m:t>
                        </m:r>
                      </m:sub>
                    </m:sSub>
                    <m:r>
                      <a:rPr lang="en-US" i="1" smtClean="0">
                        <a:latin typeface="Cambria Math" panose="02040503050406030204" pitchFamily="18" charset="0"/>
                      </a:rPr>
                      <m:t>=</m:t>
                    </m:r>
                    <m:r>
                      <a:rPr lang="en-US" b="1" i="0" smtClean="0">
                        <a:latin typeface="Cambria Math" panose="02040503050406030204" pitchFamily="18" charset="0"/>
                      </a:rPr>
                      <m:t>𝐭</m:t>
                    </m:r>
                  </m:oMath>
                </a14:m>
                <a:r>
                  <a:rPr lang="en-US"/>
                  <a:t>, we can set </a:t>
                </a:r>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1" i="0" smtClean="0">
                            <a:solidFill>
                              <a:srgbClr val="C00000"/>
                            </a:solidFill>
                            <a:latin typeface="Cambria Math" panose="02040503050406030204" pitchFamily="18" charset="0"/>
                          </a:rPr>
                          <m:t>𝐫</m:t>
                        </m:r>
                      </m:e>
                      <m:sub>
                        <m:r>
                          <a:rPr lang="en-US" i="1" smtClean="0">
                            <a:solidFill>
                              <a:srgbClr val="C00000"/>
                            </a:solidFill>
                            <a:latin typeface="Cambria Math" panose="02040503050406030204" pitchFamily="18" charset="0"/>
                          </a:rPr>
                          <m:t>1</m:t>
                        </m:r>
                      </m:sub>
                    </m:sSub>
                    <m:r>
                      <a:rPr lang="en-US" i="1" smtClean="0">
                        <a:latin typeface="Cambria Math" panose="02040503050406030204" pitchFamily="18" charset="0"/>
                      </a:rPr>
                      <m:t>=−</m:t>
                    </m:r>
                    <m:sSub>
                      <m:sSubPr>
                        <m:ctrlPr>
                          <a:rPr lang="en-US"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𝐫</m:t>
                        </m:r>
                      </m:e>
                      <m:sub>
                        <m:r>
                          <a:rPr lang="en-US" i="1" smtClean="0">
                            <a:solidFill>
                              <a:schemeClr val="accent4">
                                <a:lumMod val="75000"/>
                              </a:schemeClr>
                            </a:solidFill>
                            <a:latin typeface="Cambria Math" panose="02040503050406030204" pitchFamily="18" charset="0"/>
                          </a:rPr>
                          <m:t>2</m:t>
                        </m:r>
                      </m:sub>
                    </m:sSub>
                  </m:oMath>
                </a14:m>
                <a:endParaRPr lang="en-US" b="1"/>
              </a:p>
              <a:p>
                <a:endParaRPr lang="en-US"/>
              </a:p>
            </p:txBody>
          </p:sp>
        </mc:Choice>
        <mc:Fallback xmlns="">
          <p:sp>
            <p:nvSpPr>
              <p:cNvPr id="3" name="Content Placeholder 2">
                <a:extLst>
                  <a:ext uri="{FF2B5EF4-FFF2-40B4-BE49-F238E27FC236}">
                    <a16:creationId xmlns:a16="http://schemas.microsoft.com/office/drawing/2014/main" id="{D864BB61-8C82-43EF-95DB-E257DD301958}"/>
                  </a:ext>
                </a:extLst>
              </p:cNvPr>
              <p:cNvSpPr>
                <a:spLocks noGrp="1" noRot="1" noChangeAspect="1" noMove="1" noResize="1" noEditPoints="1" noAdjustHandles="1" noChangeArrowheads="1" noChangeShapeType="1" noTextEdit="1"/>
              </p:cNvSpPr>
              <p:nvPr>
                <p:ph idx="1"/>
              </p:nvPr>
            </p:nvSpPr>
            <p:spPr>
              <a:blipFill>
                <a:blip r:embed="rId2"/>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5D0EA5-93C8-4144-8441-39B914903F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8CA21DD4-12F9-4389-9601-EEE870F3FF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6309C8-84F0-43F8-87D7-F44CEDB536F4}"/>
              </a:ext>
            </a:extLst>
          </p:cNvPr>
          <p:cNvSpPr>
            <a:spLocks noGrp="1"/>
          </p:cNvSpPr>
          <p:nvPr>
            <p:ph type="sldNum" sz="quarter" idx="12"/>
          </p:nvPr>
        </p:nvSpPr>
        <p:spPr/>
        <p:txBody>
          <a:bodyPr/>
          <a:lstStyle/>
          <a:p>
            <a:fld id="{19B12225-5612-419B-A8D5-4B8EEE4C217E}" type="slidenum">
              <a:rPr lang="en-US" smtClean="0"/>
              <a:pPr/>
              <a:t>27</a:t>
            </a:fld>
            <a:endParaRPr lang="en-US"/>
          </a:p>
        </p:txBody>
      </p:sp>
      <p:grpSp>
        <p:nvGrpSpPr>
          <p:cNvPr id="23" name="Group 22">
            <a:extLst>
              <a:ext uri="{FF2B5EF4-FFF2-40B4-BE49-F238E27FC236}">
                <a16:creationId xmlns:a16="http://schemas.microsoft.com/office/drawing/2014/main" id="{41F1A422-CC4F-4B65-8433-60B3179A86CC}"/>
              </a:ext>
            </a:extLst>
          </p:cNvPr>
          <p:cNvGrpSpPr/>
          <p:nvPr/>
        </p:nvGrpSpPr>
        <p:grpSpPr>
          <a:xfrm>
            <a:off x="2318327" y="4735563"/>
            <a:ext cx="2018973" cy="1699768"/>
            <a:chOff x="2743200" y="4347636"/>
            <a:chExt cx="2018973" cy="1699768"/>
          </a:xfrm>
        </p:grpSpPr>
        <p:cxnSp>
          <p:nvCxnSpPr>
            <p:cNvPr id="8" name="Straight Connector 7">
              <a:extLst>
                <a:ext uri="{FF2B5EF4-FFF2-40B4-BE49-F238E27FC236}">
                  <a16:creationId xmlns:a16="http://schemas.microsoft.com/office/drawing/2014/main" id="{B35BCE20-BCBB-45DF-9BE7-7314CEE367D9}"/>
                </a:ext>
              </a:extLst>
            </p:cNvPr>
            <p:cNvCxnSpPr>
              <a:cxnSpLocks/>
            </p:cNvCxnSpPr>
            <p:nvPr/>
          </p:nvCxnSpPr>
          <p:spPr>
            <a:xfrm>
              <a:off x="2750680" y="4347636"/>
              <a:ext cx="11570" cy="169976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9A5C4D-9F06-4026-86E8-C64C88D4D496}"/>
                </a:ext>
              </a:extLst>
            </p:cNvPr>
            <p:cNvCxnSpPr>
              <a:cxnSpLocks/>
            </p:cNvCxnSpPr>
            <p:nvPr/>
          </p:nvCxnSpPr>
          <p:spPr>
            <a:xfrm flipH="1">
              <a:off x="2743200" y="6045425"/>
              <a:ext cx="1948873" cy="642"/>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B24C325A-A94E-4599-A6C3-DCBC1D47F67C}"/>
                </a:ext>
              </a:extLst>
            </p:cNvPr>
            <p:cNvSpPr/>
            <p:nvPr/>
          </p:nvSpPr>
          <p:spPr>
            <a:xfrm rot="16200000">
              <a:off x="3396016" y="499679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77D82AF8-E13D-4110-A6BD-E2EDA53948C7}"/>
                </a:ext>
              </a:extLst>
            </p:cNvPr>
            <p:cNvSpPr/>
            <p:nvPr/>
          </p:nvSpPr>
          <p:spPr>
            <a:xfrm rot="16200000">
              <a:off x="4266036" y="4718668"/>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1BADB9DE-D35A-480D-8F60-46B485C78935}"/>
                </a:ext>
              </a:extLst>
            </p:cNvPr>
            <p:cNvCxnSpPr>
              <a:cxnSpLocks/>
              <a:endCxn id="11" idx="1"/>
            </p:cNvCxnSpPr>
            <p:nvPr/>
          </p:nvCxnSpPr>
          <p:spPr>
            <a:xfrm flipV="1">
              <a:off x="3450016" y="4764760"/>
              <a:ext cx="823928" cy="2320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68D335A-DBA7-43CA-9598-B457D87392D4}"/>
                    </a:ext>
                  </a:extLst>
                </p:cNvPr>
                <p:cNvSpPr txBox="1"/>
                <p:nvPr/>
              </p:nvSpPr>
              <p:spPr>
                <a:xfrm>
                  <a:off x="2936986" y="4701620"/>
                  <a:ext cx="5068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𝐡</m:t>
                        </m:r>
                      </m:oMath>
                    </m:oMathPara>
                  </a14:m>
                  <a:endParaRPr lang="en-US" sz="28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868D335A-DBA7-43CA-9598-B457D87392D4}"/>
                    </a:ext>
                  </a:extLst>
                </p:cNvPr>
                <p:cNvSpPr txBox="1">
                  <a:spLocks noRot="1" noChangeAspect="1" noMove="1" noResize="1" noEditPoints="1" noAdjustHandles="1" noChangeArrowheads="1" noChangeShapeType="1" noTextEdit="1"/>
                </p:cNvSpPr>
                <p:nvPr/>
              </p:nvSpPr>
              <p:spPr>
                <a:xfrm>
                  <a:off x="2936986" y="4701620"/>
                  <a:ext cx="506869"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20DD357-B319-4235-82D7-5FD3617956DE}"/>
                    </a:ext>
                  </a:extLst>
                </p:cNvPr>
                <p:cNvSpPr txBox="1"/>
                <p:nvPr/>
              </p:nvSpPr>
              <p:spPr>
                <a:xfrm>
                  <a:off x="3587135" y="4347636"/>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C00000"/>
                                </a:solidFill>
                                <a:latin typeface="Cambria Math" panose="02040503050406030204" pitchFamily="18" charset="0"/>
                                <a:ea typeface="Helvetica Neue Light" charset="0"/>
                                <a:cs typeface="Helvetica Neue Light" charset="0"/>
                              </a:rPr>
                            </m:ctrlPr>
                          </m:sSubPr>
                          <m:e>
                            <m:r>
                              <a:rPr lang="en-US" sz="2800" b="1" i="0" smtClean="0">
                                <a:solidFill>
                                  <a:srgbClr val="C00000"/>
                                </a:solidFill>
                                <a:latin typeface="Cambria Math" panose="02040503050406030204" pitchFamily="18" charset="0"/>
                                <a:ea typeface="Helvetica Neue Light" charset="0"/>
                                <a:cs typeface="Helvetica Neue Light" charset="0"/>
                              </a:rPr>
                              <m:t>𝐫</m:t>
                            </m:r>
                          </m:e>
                          <m:sub>
                            <m:r>
                              <a:rPr lang="en-US" sz="2800" b="1" i="0" smtClean="0">
                                <a:solidFill>
                                  <a:srgbClr val="C00000"/>
                                </a:solidFill>
                                <a:latin typeface="Cambria Math" panose="02040503050406030204" pitchFamily="18" charset="0"/>
                                <a:ea typeface="Helvetica Neue Light" charset="0"/>
                                <a:cs typeface="Helvetica Neue Light" charset="0"/>
                              </a:rPr>
                              <m:t>𝟏</m:t>
                            </m:r>
                          </m:sub>
                        </m:sSub>
                      </m:oMath>
                    </m:oMathPara>
                  </a14:m>
                  <a:endParaRPr lang="en-US" sz="2800" b="1">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B20DD357-B319-4235-82D7-5FD3617956DE}"/>
                    </a:ext>
                  </a:extLst>
                </p:cNvPr>
                <p:cNvSpPr txBox="1">
                  <a:spLocks noRot="1" noChangeAspect="1" noMove="1" noResize="1" noEditPoints="1" noAdjustHandles="1" noChangeArrowheads="1" noChangeShapeType="1" noTextEdit="1"/>
                </p:cNvSpPr>
                <p:nvPr/>
              </p:nvSpPr>
              <p:spPr>
                <a:xfrm>
                  <a:off x="3587135" y="4347636"/>
                  <a:ext cx="594009"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6BE5CBB-17E5-490F-A9E6-4D335F74F980}"/>
                    </a:ext>
                  </a:extLst>
                </p:cNvPr>
                <p:cNvSpPr txBox="1"/>
                <p:nvPr/>
              </p:nvSpPr>
              <p:spPr>
                <a:xfrm>
                  <a:off x="4332248" y="4527574"/>
                  <a:ext cx="42992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𝐭</m:t>
                        </m:r>
                      </m:oMath>
                    </m:oMathPara>
                  </a14:m>
                  <a:endParaRPr lang="en-US" sz="2800" b="1">
                    <a:latin typeface="Helvetica Neue Light" charset="0"/>
                    <a:ea typeface="Helvetica Neue Light" charset="0"/>
                    <a:cs typeface="Helvetica Neue Light" charset="0"/>
                  </a:endParaRPr>
                </a:p>
              </p:txBody>
            </p:sp>
          </mc:Choice>
          <mc:Fallback xmlns="">
            <p:sp>
              <p:nvSpPr>
                <p:cNvPr id="20" name="TextBox 19">
                  <a:extLst>
                    <a:ext uri="{FF2B5EF4-FFF2-40B4-BE49-F238E27FC236}">
                      <a16:creationId xmlns:a16="http://schemas.microsoft.com/office/drawing/2014/main" id="{A6BE5CBB-17E5-490F-A9E6-4D335F74F980}"/>
                    </a:ext>
                  </a:extLst>
                </p:cNvPr>
                <p:cNvSpPr txBox="1">
                  <a:spLocks noRot="1" noChangeAspect="1" noMove="1" noResize="1" noEditPoints="1" noAdjustHandles="1" noChangeArrowheads="1" noChangeShapeType="1" noTextEdit="1"/>
                </p:cNvSpPr>
                <p:nvPr/>
              </p:nvSpPr>
              <p:spPr>
                <a:xfrm>
                  <a:off x="4332248" y="4527574"/>
                  <a:ext cx="429925" cy="523220"/>
                </a:xfrm>
                <a:prstGeom prst="rect">
                  <a:avLst/>
                </a:prstGeom>
                <a:blipFill>
                  <a:blip r:embed="rId5"/>
                  <a:stretch>
                    <a:fillRect/>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E93F35F-C1C8-4DBC-9604-593C03C3AFBD}"/>
                </a:ext>
              </a:extLst>
            </p:cNvPr>
            <p:cNvCxnSpPr>
              <a:cxnSpLocks/>
            </p:cNvCxnSpPr>
            <p:nvPr/>
          </p:nvCxnSpPr>
          <p:spPr>
            <a:xfrm flipH="1">
              <a:off x="3480566" y="4844365"/>
              <a:ext cx="798702" cy="233145"/>
            </a:xfrm>
            <a:prstGeom prst="straightConnector1">
              <a:avLst/>
            </a:prstGeom>
            <a:ln w="28575">
              <a:solidFill>
                <a:srgbClr val="008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40120F-9E90-41CC-B0B2-DB0237F9BD06}"/>
                    </a:ext>
                  </a:extLst>
                </p:cNvPr>
                <p:cNvSpPr txBox="1"/>
                <p:nvPr/>
              </p:nvSpPr>
              <p:spPr>
                <a:xfrm>
                  <a:off x="3699027" y="4878735"/>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800" b="1" i="0" smtClean="0">
                                <a:solidFill>
                                  <a:schemeClr val="accent4">
                                    <a:lumMod val="75000"/>
                                  </a:schemeClr>
                                </a:solidFill>
                                <a:latin typeface="Cambria Math" panose="02040503050406030204" pitchFamily="18" charset="0"/>
                                <a:ea typeface="Helvetica Neue Light" charset="0"/>
                                <a:cs typeface="Helvetica Neue Light" charset="0"/>
                              </a:rPr>
                              <m:t>𝐫</m:t>
                            </m:r>
                          </m:e>
                          <m:sub>
                            <m:r>
                              <a:rPr lang="en-US" sz="2800" b="1" i="0" smtClean="0">
                                <a:solidFill>
                                  <a:schemeClr val="accent4">
                                    <a:lumMod val="75000"/>
                                  </a:schemeClr>
                                </a:solidFill>
                                <a:latin typeface="Cambria Math" panose="02040503050406030204" pitchFamily="18" charset="0"/>
                                <a:ea typeface="Helvetica Neue Light" charset="0"/>
                                <a:cs typeface="Helvetica Neue Light" charset="0"/>
                              </a:rPr>
                              <m:t>𝟐</m:t>
                            </m:r>
                          </m:sub>
                        </m:sSub>
                      </m:oMath>
                    </m:oMathPara>
                  </a14:m>
                  <a:endParaRPr lang="en-US" sz="2800" b="1">
                    <a:latin typeface="Helvetica Neue Light" charset="0"/>
                    <a:ea typeface="Helvetica Neue Light" charset="0"/>
                    <a:cs typeface="Helvetica Neue Light" charset="0"/>
                  </a:endParaRPr>
                </a:p>
              </p:txBody>
            </p:sp>
          </mc:Choice>
          <mc:Fallback xmlns="">
            <p:sp>
              <p:nvSpPr>
                <p:cNvPr id="22" name="TextBox 21">
                  <a:extLst>
                    <a:ext uri="{FF2B5EF4-FFF2-40B4-BE49-F238E27FC236}">
                      <a16:creationId xmlns:a16="http://schemas.microsoft.com/office/drawing/2014/main" id="{5740120F-9E90-41CC-B0B2-DB0237F9BD06}"/>
                    </a:ext>
                  </a:extLst>
                </p:cNvPr>
                <p:cNvSpPr txBox="1">
                  <a:spLocks noRot="1" noChangeAspect="1" noMove="1" noResize="1" noEditPoints="1" noAdjustHandles="1" noChangeArrowheads="1" noChangeShapeType="1" noTextEdit="1"/>
                </p:cNvSpPr>
                <p:nvPr/>
              </p:nvSpPr>
              <p:spPr>
                <a:xfrm>
                  <a:off x="3699027" y="4878735"/>
                  <a:ext cx="594009" cy="523220"/>
                </a:xfrm>
                <a:prstGeom prst="rect">
                  <a:avLst/>
                </a:prstGeom>
                <a:blipFill>
                  <a:blip r:embed="rId6"/>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547265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lstStyle/>
          <a:p>
            <a:r>
              <a:rPr lang="en-US"/>
              <a:t>Composition in </a:t>
            </a:r>
            <a:r>
              <a:rPr lang="en-US" err="1"/>
              <a:t>TransE</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p:txBody>
              <a:bodyPr/>
              <a:lstStyle/>
              <a:p>
                <a:r>
                  <a:rPr lang="en-US" b="1">
                    <a:solidFill>
                      <a:srgbClr val="0000FF"/>
                    </a:solidFill>
                  </a:rPr>
                  <a:t>Composition (Transitive)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𝑟</m:t>
                          </m:r>
                        </m:e>
                        <m:sub>
                          <m:r>
                            <a:rPr lang="en-US" b="0" i="1" smtClean="0">
                              <a:solidFill>
                                <a:srgbClr val="0000FF"/>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0070C0"/>
                    </a:solidFill>
                  </a:rPr>
                  <a:t>TransE</a:t>
                </a:r>
                <a:r>
                  <a:rPr lang="en-US"/>
                  <a:t> can model composition relations</a:t>
                </a:r>
                <a:r>
                  <a:rPr lang="en-US">
                    <a:solidFill>
                      <a:srgbClr val="00B050"/>
                    </a:solidFill>
                    <a:sym typeface="Wingdings" panose="05000000000000000000" pitchFamily="2" charset="2"/>
                  </a:rPr>
                  <a:t></a:t>
                </a:r>
                <a:endParaRPr lang="en-US"/>
              </a:p>
              <a:p>
                <a:pPr marL="118872" indent="0" algn="ctr">
                  <a:buNone/>
                </a:pPr>
                <a14:m>
                  <m:oMathPara xmlns:m="http://schemas.openxmlformats.org/officeDocument/2006/math">
                    <m:oMathParaPr>
                      <m:jc m:val="centerGroup"/>
                    </m:oMathParaPr>
                    <m:oMath xmlns:m="http://schemas.openxmlformats.org/officeDocument/2006/math">
                      <m:sSub>
                        <m:sSubPr>
                          <m:ctrlPr>
                            <a:rPr lang="en-US" b="0" i="1" smtClean="0">
                              <a:solidFill>
                                <a:srgbClr val="0000FF"/>
                              </a:solidFill>
                              <a:latin typeface="Cambria Math" panose="02040503050406030204" pitchFamily="18" charset="0"/>
                            </a:rPr>
                          </m:ctrlPr>
                        </m:sSubPr>
                        <m:e>
                          <m:r>
                            <a:rPr lang="en-US" b="1" i="0" smtClean="0">
                              <a:solidFill>
                                <a:srgbClr val="0000FF"/>
                              </a:solidFill>
                              <a:latin typeface="Cambria Math" panose="02040503050406030204" pitchFamily="18" charset="0"/>
                            </a:rPr>
                            <m:t>𝐫</m:t>
                          </m:r>
                        </m:e>
                        <m:sub>
                          <m:r>
                            <a:rPr lang="en-US" b="0" i="1" smtClean="0">
                              <a:solidFill>
                                <a:srgbClr val="0000FF"/>
                              </a:solidFill>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solidFill>
                                <a:schemeClr val="accent3">
                                  <a:lumMod val="75000"/>
                                </a:schemeClr>
                              </a:solidFill>
                              <a:latin typeface="Cambria Math" panose="02040503050406030204" pitchFamily="18" charset="0"/>
                            </a:rPr>
                          </m:ctrlPr>
                        </m:sSubPr>
                        <m:e>
                          <m:r>
                            <a:rPr lang="en-US" b="1" i="0" smtClean="0">
                              <a:solidFill>
                                <a:schemeClr val="accent3">
                                  <a:lumMod val="75000"/>
                                </a:schemeClr>
                              </a:solidFill>
                              <a:latin typeface="Cambria Math" panose="02040503050406030204" pitchFamily="18" charset="0"/>
                            </a:rPr>
                            <m:t>𝐫</m:t>
                          </m:r>
                        </m:e>
                        <m:sub>
                          <m:r>
                            <a:rPr lang="en-US" b="0" i="1" smtClean="0">
                              <a:solidFill>
                                <a:schemeClr val="accent3">
                                  <a:lumMod val="75000"/>
                                </a:schemeClr>
                              </a:solidFill>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1" i="0" smtClean="0">
                              <a:solidFill>
                                <a:schemeClr val="accent5"/>
                              </a:solidFill>
                              <a:latin typeface="Cambria Math" panose="02040503050406030204" pitchFamily="18" charset="0"/>
                            </a:rPr>
                            <m:t>𝐫</m:t>
                          </m:r>
                        </m:e>
                        <m:sub>
                          <m:r>
                            <a:rPr lang="en-US" b="0" i="1" smtClean="0">
                              <a:solidFill>
                                <a:schemeClr val="accent5"/>
                              </a:solidFill>
                              <a:latin typeface="Cambria Math" panose="02040503050406030204" pitchFamily="18" charset="0"/>
                            </a:rPr>
                            <m:t>2</m:t>
                          </m:r>
                        </m:sub>
                      </m:sSub>
                    </m:oMath>
                  </m:oMathPara>
                </a14:m>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D87FFB86-E69C-B746-83D6-CE88A8634822}"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28</a:t>
            </a:fld>
            <a:endParaRPr lang="en-US"/>
          </a:p>
        </p:txBody>
      </p:sp>
      <p:grpSp>
        <p:nvGrpSpPr>
          <p:cNvPr id="29" name="Group 28">
            <a:extLst>
              <a:ext uri="{FF2B5EF4-FFF2-40B4-BE49-F238E27FC236}">
                <a16:creationId xmlns:a16="http://schemas.microsoft.com/office/drawing/2014/main" id="{CCBC8653-E3B8-463D-B608-AC1A532823C3}"/>
              </a:ext>
            </a:extLst>
          </p:cNvPr>
          <p:cNvGrpSpPr/>
          <p:nvPr/>
        </p:nvGrpSpPr>
        <p:grpSpPr>
          <a:xfrm>
            <a:off x="2743200" y="4347636"/>
            <a:ext cx="4267200" cy="1699768"/>
            <a:chOff x="2640596" y="2973832"/>
            <a:chExt cx="4267200" cy="1699768"/>
          </a:xfrm>
        </p:grpSpPr>
        <p:cxnSp>
          <p:nvCxnSpPr>
            <p:cNvPr id="30" name="Straight Connector 29">
              <a:extLst>
                <a:ext uri="{FF2B5EF4-FFF2-40B4-BE49-F238E27FC236}">
                  <a16:creationId xmlns:a16="http://schemas.microsoft.com/office/drawing/2014/main" id="{F18545F0-FFF7-4E56-8BDE-D118195833A3}"/>
                </a:ext>
              </a:extLst>
            </p:cNvPr>
            <p:cNvCxnSpPr>
              <a:cxnSpLocks/>
            </p:cNvCxnSpPr>
            <p:nvPr/>
          </p:nvCxnSpPr>
          <p:spPr>
            <a:xfrm>
              <a:off x="2648076" y="2973832"/>
              <a:ext cx="11570" cy="169976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FA352B8-8F03-4D2E-8E7B-2C013FF58895}"/>
                </a:ext>
              </a:extLst>
            </p:cNvPr>
            <p:cNvCxnSpPr>
              <a:cxnSpLocks/>
            </p:cNvCxnSpPr>
            <p:nvPr/>
          </p:nvCxnSpPr>
          <p:spPr>
            <a:xfrm flipH="1">
              <a:off x="2640596" y="4637825"/>
              <a:ext cx="4267200" cy="3443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78859E54-A4D3-4C8D-8AD0-FF3902FA26DC}"/>
                </a:ext>
              </a:extLst>
            </p:cNvPr>
            <p:cNvSpPr/>
            <p:nvPr/>
          </p:nvSpPr>
          <p:spPr>
            <a:xfrm rot="16200000">
              <a:off x="3192544" y="40686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3" name="Oval 32">
              <a:extLst>
                <a:ext uri="{FF2B5EF4-FFF2-40B4-BE49-F238E27FC236}">
                  <a16:creationId xmlns:a16="http://schemas.microsoft.com/office/drawing/2014/main" id="{F75EF0FB-3329-42FF-B895-7ED790A2F8CE}"/>
                </a:ext>
              </a:extLst>
            </p:cNvPr>
            <p:cNvSpPr/>
            <p:nvPr/>
          </p:nvSpPr>
          <p:spPr>
            <a:xfrm rot="16200000">
              <a:off x="4163432" y="334486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34" name="Straight Arrow Connector 33">
              <a:extLst>
                <a:ext uri="{FF2B5EF4-FFF2-40B4-BE49-F238E27FC236}">
                  <a16:creationId xmlns:a16="http://schemas.microsoft.com/office/drawing/2014/main" id="{6271FE87-BFF0-4F36-95CB-49C86406FF4A}"/>
                </a:ext>
              </a:extLst>
            </p:cNvPr>
            <p:cNvCxnSpPr>
              <a:cxnSpLocks/>
              <a:stCxn id="32" idx="6"/>
              <a:endCxn id="33" idx="1"/>
            </p:cNvCxnSpPr>
            <p:nvPr/>
          </p:nvCxnSpPr>
          <p:spPr>
            <a:xfrm flipV="1">
              <a:off x="3219544" y="3390956"/>
              <a:ext cx="951796" cy="67769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09C4F59-C97C-4F3B-B9A0-F4A45B206169}"/>
                    </a:ext>
                  </a:extLst>
                </p:cNvPr>
                <p:cNvSpPr txBox="1"/>
                <p:nvPr/>
              </p:nvSpPr>
              <p:spPr>
                <a:xfrm>
                  <a:off x="2733514" y="3729804"/>
                  <a:ext cx="48603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𝐱</m:t>
                        </m:r>
                      </m:oMath>
                    </m:oMathPara>
                  </a14:m>
                  <a:endParaRPr lang="en-US" sz="2800" b="1">
                    <a:latin typeface="Helvetica Neue Light" charset="0"/>
                    <a:ea typeface="Helvetica Neue Light" charset="0"/>
                    <a:cs typeface="Helvetica Neue Light" charset="0"/>
                  </a:endParaRPr>
                </a:p>
              </p:txBody>
            </p:sp>
          </mc:Choice>
          <mc:Fallback xmlns="">
            <p:sp>
              <p:nvSpPr>
                <p:cNvPr id="35" name="TextBox 34">
                  <a:extLst>
                    <a:ext uri="{FF2B5EF4-FFF2-40B4-BE49-F238E27FC236}">
                      <a16:creationId xmlns:a16="http://schemas.microsoft.com/office/drawing/2014/main" id="{409C4F59-C97C-4F3B-B9A0-F4A45B206169}"/>
                    </a:ext>
                  </a:extLst>
                </p:cNvPr>
                <p:cNvSpPr txBox="1">
                  <a:spLocks noRot="1" noChangeAspect="1" noMove="1" noResize="1" noEditPoints="1" noAdjustHandles="1" noChangeArrowheads="1" noChangeShapeType="1" noTextEdit="1"/>
                </p:cNvSpPr>
                <p:nvPr/>
              </p:nvSpPr>
              <p:spPr>
                <a:xfrm>
                  <a:off x="2733514" y="3729804"/>
                  <a:ext cx="48603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8DF8925-2E43-44BE-AAF1-AF24E099AED9}"/>
                    </a:ext>
                  </a:extLst>
                </p:cNvPr>
                <p:cNvSpPr txBox="1"/>
                <p:nvPr/>
              </p:nvSpPr>
              <p:spPr>
                <a:xfrm>
                  <a:off x="3326408" y="3230071"/>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800" b="1" i="0" smtClean="0">
                                <a:solidFill>
                                  <a:schemeClr val="accent3">
                                    <a:lumMod val="75000"/>
                                  </a:schemeClr>
                                </a:solidFill>
                                <a:latin typeface="Cambria Math" panose="02040503050406030204" pitchFamily="18" charset="0"/>
                                <a:ea typeface="Helvetica Neue Light" charset="0"/>
                                <a:cs typeface="Helvetica Neue Light" charset="0"/>
                              </a:rPr>
                              <m:t>𝐫</m:t>
                            </m:r>
                          </m:e>
                          <m:sub>
                            <m:r>
                              <a:rPr lang="en-US" sz="2800" b="0" i="1"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800" b="1">
                    <a:latin typeface="Helvetica Neue Light" charset="0"/>
                    <a:ea typeface="Helvetica Neue Light" charset="0"/>
                    <a:cs typeface="Helvetica Neue Light" charset="0"/>
                  </a:endParaRPr>
                </a:p>
              </p:txBody>
            </p:sp>
          </mc:Choice>
          <mc:Fallback xmlns="">
            <p:sp>
              <p:nvSpPr>
                <p:cNvPr id="37" name="TextBox 36">
                  <a:extLst>
                    <a:ext uri="{FF2B5EF4-FFF2-40B4-BE49-F238E27FC236}">
                      <a16:creationId xmlns:a16="http://schemas.microsoft.com/office/drawing/2014/main" id="{08DF8925-2E43-44BE-AAF1-AF24E099AED9}"/>
                    </a:ext>
                  </a:extLst>
                </p:cNvPr>
                <p:cNvSpPr txBox="1">
                  <a:spLocks noRot="1" noChangeAspect="1" noMove="1" noResize="1" noEditPoints="1" noAdjustHandles="1" noChangeArrowheads="1" noChangeShapeType="1" noTextEdit="1"/>
                </p:cNvSpPr>
                <p:nvPr/>
              </p:nvSpPr>
              <p:spPr>
                <a:xfrm>
                  <a:off x="3326408" y="3230071"/>
                  <a:ext cx="594009" cy="523220"/>
                </a:xfrm>
                <a:prstGeom prst="rect">
                  <a:avLst/>
                </a:prstGeom>
                <a:blipFill>
                  <a:blip r:embed="rId5"/>
                  <a:stretch>
                    <a:fillRect/>
                  </a:stretch>
                </a:blipFill>
              </p:spPr>
              <p:txBody>
                <a:bodyPr/>
                <a:lstStyle/>
                <a:p>
                  <a:r>
                    <a:rPr lang="en-US">
                      <a:noFill/>
                    </a:rPr>
                    <a:t> </a:t>
                  </a:r>
                </a:p>
              </p:txBody>
            </p:sp>
          </mc:Fallback>
        </mc:AlternateContent>
        <p:sp>
          <p:nvSpPr>
            <p:cNvPr id="39" name="Oval 38">
              <a:extLst>
                <a:ext uri="{FF2B5EF4-FFF2-40B4-BE49-F238E27FC236}">
                  <a16:creationId xmlns:a16="http://schemas.microsoft.com/office/drawing/2014/main" id="{DA7EC52F-5F26-473E-BCCD-10E8E11298D9}"/>
                </a:ext>
              </a:extLst>
            </p:cNvPr>
            <p:cNvSpPr/>
            <p:nvPr/>
          </p:nvSpPr>
          <p:spPr>
            <a:xfrm rot="16200000">
              <a:off x="5085628" y="3918691"/>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40" name="Straight Arrow Connector 39">
              <a:extLst>
                <a:ext uri="{FF2B5EF4-FFF2-40B4-BE49-F238E27FC236}">
                  <a16:creationId xmlns:a16="http://schemas.microsoft.com/office/drawing/2014/main" id="{5AB72798-8B40-4D35-B10E-37D1FF301A54}"/>
                </a:ext>
              </a:extLst>
            </p:cNvPr>
            <p:cNvCxnSpPr>
              <a:cxnSpLocks/>
              <a:stCxn id="33" idx="4"/>
              <a:endCxn id="39" idx="7"/>
            </p:cNvCxnSpPr>
            <p:nvPr/>
          </p:nvCxnSpPr>
          <p:spPr>
            <a:xfrm>
              <a:off x="4217432" y="3371864"/>
              <a:ext cx="876104" cy="554735"/>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222F4CA-71EB-48B1-B1E0-A76043321CD5}"/>
                    </a:ext>
                  </a:extLst>
                </p:cNvPr>
                <p:cNvSpPr txBox="1"/>
                <p:nvPr/>
              </p:nvSpPr>
              <p:spPr>
                <a:xfrm>
                  <a:off x="4518619" y="3142438"/>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chemeClr val="accent5"/>
                                </a:solidFill>
                                <a:latin typeface="Cambria Math" panose="02040503050406030204" pitchFamily="18" charset="0"/>
                                <a:ea typeface="Helvetica Neue Light" charset="0"/>
                                <a:cs typeface="Helvetica Neue Light" charset="0"/>
                              </a:rPr>
                            </m:ctrlPr>
                          </m:sSubPr>
                          <m:e>
                            <m:r>
                              <a:rPr lang="en-US" sz="2800" b="1" i="0" smtClean="0">
                                <a:solidFill>
                                  <a:schemeClr val="accent5"/>
                                </a:solidFill>
                                <a:latin typeface="Cambria Math" panose="02040503050406030204" pitchFamily="18" charset="0"/>
                                <a:ea typeface="Helvetica Neue Light" charset="0"/>
                                <a:cs typeface="Helvetica Neue Light" charset="0"/>
                              </a:rPr>
                              <m:t>𝐫</m:t>
                            </m:r>
                          </m:e>
                          <m:sub>
                            <m:r>
                              <a:rPr lang="en-US" sz="2800" b="0" i="1" smtClean="0">
                                <a:solidFill>
                                  <a:schemeClr val="accent5"/>
                                </a:solidFill>
                                <a:latin typeface="Cambria Math" panose="02040503050406030204" pitchFamily="18" charset="0"/>
                                <a:ea typeface="Helvetica Neue Light" charset="0"/>
                                <a:cs typeface="Helvetica Neue Light" charset="0"/>
                              </a:rPr>
                              <m:t>2</m:t>
                            </m:r>
                          </m:sub>
                        </m:sSub>
                      </m:oMath>
                    </m:oMathPara>
                  </a14:m>
                  <a:endParaRPr lang="en-US" sz="2800" b="1">
                    <a:latin typeface="Helvetica Neue Light" charset="0"/>
                    <a:ea typeface="Helvetica Neue Light" charset="0"/>
                    <a:cs typeface="Helvetica Neue Light" charset="0"/>
                  </a:endParaRPr>
                </a:p>
              </p:txBody>
            </p:sp>
          </mc:Choice>
          <mc:Fallback xmlns="">
            <p:sp>
              <p:nvSpPr>
                <p:cNvPr id="41" name="TextBox 40">
                  <a:extLst>
                    <a:ext uri="{FF2B5EF4-FFF2-40B4-BE49-F238E27FC236}">
                      <a16:creationId xmlns:a16="http://schemas.microsoft.com/office/drawing/2014/main" id="{5222F4CA-71EB-48B1-B1E0-A76043321CD5}"/>
                    </a:ext>
                  </a:extLst>
                </p:cNvPr>
                <p:cNvSpPr txBox="1">
                  <a:spLocks noRot="1" noChangeAspect="1" noMove="1" noResize="1" noEditPoints="1" noAdjustHandles="1" noChangeArrowheads="1" noChangeShapeType="1" noTextEdit="1"/>
                </p:cNvSpPr>
                <p:nvPr/>
              </p:nvSpPr>
              <p:spPr>
                <a:xfrm>
                  <a:off x="4518619" y="3142438"/>
                  <a:ext cx="594009" cy="5232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DC5ED36-E1A9-4372-80DA-1027319CAD50}"/>
                    </a:ext>
                  </a:extLst>
                </p:cNvPr>
                <p:cNvSpPr txBox="1"/>
                <p:nvPr/>
              </p:nvSpPr>
              <p:spPr>
                <a:xfrm>
                  <a:off x="3901336" y="3924650"/>
                  <a:ext cx="5940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0000FF"/>
                                </a:solidFill>
                                <a:latin typeface="Cambria Math" panose="02040503050406030204" pitchFamily="18" charset="0"/>
                                <a:ea typeface="Helvetica Neue Light" charset="0"/>
                                <a:cs typeface="Helvetica Neue Light" charset="0"/>
                              </a:rPr>
                            </m:ctrlPr>
                          </m:sSubPr>
                          <m:e>
                            <m:r>
                              <a:rPr lang="en-US" sz="2800" b="1" i="0" smtClean="0">
                                <a:solidFill>
                                  <a:srgbClr val="0000FF"/>
                                </a:solidFill>
                                <a:latin typeface="Cambria Math" panose="02040503050406030204" pitchFamily="18" charset="0"/>
                                <a:ea typeface="Helvetica Neue Light" charset="0"/>
                                <a:cs typeface="Helvetica Neue Light" charset="0"/>
                              </a:rPr>
                              <m:t>𝐫</m:t>
                            </m:r>
                          </m:e>
                          <m:sub>
                            <m:r>
                              <a:rPr lang="en-US" sz="2800" b="0" i="1" smtClean="0">
                                <a:solidFill>
                                  <a:srgbClr val="0000FF"/>
                                </a:solidFill>
                                <a:latin typeface="Cambria Math" panose="02040503050406030204" pitchFamily="18" charset="0"/>
                                <a:ea typeface="Helvetica Neue Light" charset="0"/>
                                <a:cs typeface="Helvetica Neue Light" charset="0"/>
                              </a:rPr>
                              <m:t>3</m:t>
                            </m:r>
                          </m:sub>
                        </m:sSub>
                      </m:oMath>
                    </m:oMathPara>
                  </a14:m>
                  <a:endParaRPr lang="en-US" sz="2800" b="1">
                    <a:solidFill>
                      <a:srgbClr val="0000FF"/>
                    </a:solidFill>
                    <a:latin typeface="Helvetica Neue Light" charset="0"/>
                    <a:ea typeface="Helvetica Neue Light" charset="0"/>
                    <a:cs typeface="Helvetica Neue Light" charset="0"/>
                  </a:endParaRPr>
                </a:p>
              </p:txBody>
            </p:sp>
          </mc:Choice>
          <mc:Fallback xmlns="">
            <p:sp>
              <p:nvSpPr>
                <p:cNvPr id="44" name="TextBox 43">
                  <a:extLst>
                    <a:ext uri="{FF2B5EF4-FFF2-40B4-BE49-F238E27FC236}">
                      <a16:creationId xmlns:a16="http://schemas.microsoft.com/office/drawing/2014/main" id="{4DC5ED36-E1A9-4372-80DA-1027319CAD50}"/>
                    </a:ext>
                  </a:extLst>
                </p:cNvPr>
                <p:cNvSpPr txBox="1">
                  <a:spLocks noRot="1" noChangeAspect="1" noMove="1" noResize="1" noEditPoints="1" noAdjustHandles="1" noChangeArrowheads="1" noChangeShapeType="1" noTextEdit="1"/>
                </p:cNvSpPr>
                <p:nvPr/>
              </p:nvSpPr>
              <p:spPr>
                <a:xfrm>
                  <a:off x="3901336" y="3924650"/>
                  <a:ext cx="594009" cy="523220"/>
                </a:xfrm>
                <a:prstGeom prst="rect">
                  <a:avLst/>
                </a:prstGeom>
                <a:blipFill>
                  <a:blip r:embed="rId7"/>
                  <a:stretch>
                    <a:fillRect/>
                  </a:stretch>
                </a:blipFill>
              </p:spPr>
              <p:txBody>
                <a:bodyPr/>
                <a:lstStyle/>
                <a:p>
                  <a:r>
                    <a:rPr lang="en-US">
                      <a:noFill/>
                    </a:rPr>
                    <a:t> </a:t>
                  </a:r>
                </a:p>
              </p:txBody>
            </p:sp>
          </mc:Fallback>
        </mc:AlternateContent>
        <p:cxnSp>
          <p:nvCxnSpPr>
            <p:cNvPr id="46" name="Straight Arrow Connector 45">
              <a:extLst>
                <a:ext uri="{FF2B5EF4-FFF2-40B4-BE49-F238E27FC236}">
                  <a16:creationId xmlns:a16="http://schemas.microsoft.com/office/drawing/2014/main" id="{5D52A3A1-925F-414E-BAD7-0BB3052B2C1D}"/>
                </a:ext>
              </a:extLst>
            </p:cNvPr>
            <p:cNvCxnSpPr>
              <a:cxnSpLocks/>
              <a:stCxn id="32" idx="3"/>
              <a:endCxn id="39" idx="0"/>
            </p:cNvCxnSpPr>
            <p:nvPr/>
          </p:nvCxnSpPr>
          <p:spPr>
            <a:xfrm flipV="1">
              <a:off x="3238636" y="3945691"/>
              <a:ext cx="1846992" cy="169054"/>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BD2C9C6-0A88-473B-8894-986871B5FEE2}"/>
                  </a:ext>
                </a:extLst>
              </p:cNvPr>
              <p:cNvSpPr txBox="1"/>
              <p:nvPr/>
            </p:nvSpPr>
            <p:spPr>
              <a:xfrm>
                <a:off x="4083433" y="4196135"/>
                <a:ext cx="47320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𝐲</m:t>
                      </m:r>
                    </m:oMath>
                  </m:oMathPara>
                </a14:m>
                <a:endParaRPr lang="en-US" sz="2800" b="1">
                  <a:latin typeface="Helvetica Neue Light" charset="0"/>
                  <a:ea typeface="Helvetica Neue Light" charset="0"/>
                  <a:cs typeface="Helvetica Neue Light" charset="0"/>
                </a:endParaRPr>
              </a:p>
            </p:txBody>
          </p:sp>
        </mc:Choice>
        <mc:Fallback xmlns="">
          <p:sp>
            <p:nvSpPr>
              <p:cNvPr id="47" name="TextBox 46">
                <a:extLst>
                  <a:ext uri="{FF2B5EF4-FFF2-40B4-BE49-F238E27FC236}">
                    <a16:creationId xmlns:a16="http://schemas.microsoft.com/office/drawing/2014/main" id="{CBD2C9C6-0A88-473B-8894-986871B5FEE2}"/>
                  </a:ext>
                </a:extLst>
              </p:cNvPr>
              <p:cNvSpPr txBox="1">
                <a:spLocks noRot="1" noChangeAspect="1" noMove="1" noResize="1" noEditPoints="1" noAdjustHandles="1" noChangeArrowheads="1" noChangeShapeType="1" noTextEdit="1"/>
              </p:cNvSpPr>
              <p:nvPr/>
            </p:nvSpPr>
            <p:spPr>
              <a:xfrm>
                <a:off x="4083433" y="4196135"/>
                <a:ext cx="473206" cy="5232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788802E-50DD-428F-AD02-A859C6105AA9}"/>
                  </a:ext>
                </a:extLst>
              </p:cNvPr>
              <p:cNvSpPr txBox="1"/>
              <p:nvPr/>
            </p:nvSpPr>
            <p:spPr>
              <a:xfrm>
                <a:off x="5279741" y="4981275"/>
                <a:ext cx="4651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𝐳</m:t>
                      </m:r>
                    </m:oMath>
                  </m:oMathPara>
                </a14:m>
                <a:endParaRPr lang="en-US" sz="2800" b="1">
                  <a:latin typeface="Helvetica Neue Light" charset="0"/>
                  <a:ea typeface="Helvetica Neue Light" charset="0"/>
                  <a:cs typeface="Helvetica Neue Light" charset="0"/>
                </a:endParaRPr>
              </a:p>
            </p:txBody>
          </p:sp>
        </mc:Choice>
        <mc:Fallback xmlns="">
          <p:sp>
            <p:nvSpPr>
              <p:cNvPr id="48" name="TextBox 47">
                <a:extLst>
                  <a:ext uri="{FF2B5EF4-FFF2-40B4-BE49-F238E27FC236}">
                    <a16:creationId xmlns:a16="http://schemas.microsoft.com/office/drawing/2014/main" id="{3788802E-50DD-428F-AD02-A859C6105AA9}"/>
                  </a:ext>
                </a:extLst>
              </p:cNvPr>
              <p:cNvSpPr txBox="1">
                <a:spLocks noRot="1" noChangeAspect="1" noMove="1" noResize="1" noEditPoints="1" noAdjustHandles="1" noChangeArrowheads="1" noChangeShapeType="1" noTextEdit="1"/>
              </p:cNvSpPr>
              <p:nvPr/>
            </p:nvSpPr>
            <p:spPr>
              <a:xfrm>
                <a:off x="5279741" y="4981275"/>
                <a:ext cx="465191" cy="523220"/>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56495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lstStyle/>
          <a:p>
            <a:r>
              <a:rPr lang="en-US"/>
              <a:t>Limitation: Symmetric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p:txBody>
              <a:bodyPr/>
              <a:lstStyle/>
              <a:p>
                <a:r>
                  <a:rPr lang="en-US" b="1">
                    <a:solidFill>
                      <a:srgbClr val="0000FF"/>
                    </a:solidFill>
                  </a:rPr>
                  <a:t>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solidFill>
                            <a:srgbClr val="C00000"/>
                          </a:solidFill>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oMath>
                  </m:oMathPara>
                </a14:m>
                <a:endParaRPr lang="en-US"/>
              </a:p>
              <a:p>
                <a:pPr lvl="1"/>
                <a:r>
                  <a:rPr lang="en-US" b="1">
                    <a:solidFill>
                      <a:srgbClr val="008000"/>
                    </a:solidFill>
                  </a:rPr>
                  <a:t>Example</a:t>
                </a:r>
                <a:r>
                  <a:rPr lang="en-US"/>
                  <a:t>: Family, Roommate</a:t>
                </a:r>
              </a:p>
              <a:p>
                <a:r>
                  <a:rPr lang="en-US" b="1" err="1">
                    <a:solidFill>
                      <a:srgbClr val="0070C0"/>
                    </a:solidFill>
                  </a:rPr>
                  <a:t>TransE</a:t>
                </a:r>
                <a:r>
                  <a:rPr lang="en-US"/>
                  <a:t> </a:t>
                </a:r>
                <a:r>
                  <a:rPr lang="en-US" b="1">
                    <a:solidFill>
                      <a:srgbClr val="C00000"/>
                    </a:solidFill>
                  </a:rPr>
                  <a:t>cannot</a:t>
                </a:r>
                <a:r>
                  <a:rPr lang="en-US"/>
                  <a:t> model symmetric relations </a:t>
                </a:r>
                <a:r>
                  <a:rPr lang="en-US">
                    <a:solidFill>
                      <a:srgbClr val="FF0000"/>
                    </a:solidFill>
                    <a:sym typeface="Wingdings" panose="05000000000000000000" pitchFamily="2" charset="2"/>
                  </a:rPr>
                  <a:t></a:t>
                </a:r>
                <a:br>
                  <a:rPr lang="en-US"/>
                </a:br>
                <a:r>
                  <a:rPr lang="en-US"/>
                  <a:t>	    only if </a:t>
                </a:r>
                <a14:m>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=0</m:t>
                    </m:r>
                    <m:r>
                      <a:rPr lang="en-US" b="0" i="0" smtClean="0">
                        <a:latin typeface="Cambria Math" panose="02040503050406030204" pitchFamily="18" charset="0"/>
                      </a:rPr>
                      <m:t>,  </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oMath>
                </a14:m>
                <a:endParaRPr lang="en-US">
                  <a:solidFill>
                    <a:srgbClr val="FF0000"/>
                  </a:solidFill>
                </a:endParaRPr>
              </a:p>
              <a:p>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0AC1BF9E-45FF-484E-8158-73A4F10644CA}"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29</a:t>
            </a:fld>
            <a:endParaRPr lang="en-US"/>
          </a:p>
        </p:txBody>
      </p:sp>
      <p:grpSp>
        <p:nvGrpSpPr>
          <p:cNvPr id="18" name="Group 17">
            <a:extLst>
              <a:ext uri="{FF2B5EF4-FFF2-40B4-BE49-F238E27FC236}">
                <a16:creationId xmlns:a16="http://schemas.microsoft.com/office/drawing/2014/main" id="{897507B1-3759-4F19-8F5E-0D293D494DD7}"/>
              </a:ext>
            </a:extLst>
          </p:cNvPr>
          <p:cNvGrpSpPr/>
          <p:nvPr/>
        </p:nvGrpSpPr>
        <p:grpSpPr>
          <a:xfrm>
            <a:off x="1371600" y="4035701"/>
            <a:ext cx="2895600" cy="2235200"/>
            <a:chOff x="533400" y="4165600"/>
            <a:chExt cx="2895600" cy="2235200"/>
          </a:xfrm>
        </p:grpSpPr>
        <p:cxnSp>
          <p:nvCxnSpPr>
            <p:cNvPr id="21" name="Straight Connector 20">
              <a:extLst>
                <a:ext uri="{FF2B5EF4-FFF2-40B4-BE49-F238E27FC236}">
                  <a16:creationId xmlns:a16="http://schemas.microsoft.com/office/drawing/2014/main" id="{8391392A-9EF2-4544-A764-2BEACE77F9C9}"/>
                </a:ext>
              </a:extLst>
            </p:cNvPr>
            <p:cNvCxnSpPr>
              <a:cxnSpLocks/>
            </p:cNvCxnSpPr>
            <p:nvPr/>
          </p:nvCxnSpPr>
          <p:spPr>
            <a:xfrm>
              <a:off x="552450" y="416560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19440B-F19B-45DD-BA9A-4C5CD50CC24E}"/>
                </a:ext>
              </a:extLst>
            </p:cNvPr>
            <p:cNvCxnSpPr>
              <a:cxnSpLocks/>
            </p:cNvCxnSpPr>
            <p:nvPr/>
          </p:nvCxnSpPr>
          <p:spPr>
            <a:xfrm flipH="1">
              <a:off x="533400" y="63842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7CD7C003-FC0F-472C-BCF6-B8CB51D09303}"/>
                </a:ext>
              </a:extLst>
            </p:cNvPr>
            <p:cNvSpPr/>
            <p:nvPr/>
          </p:nvSpPr>
          <p:spPr>
            <a:xfrm rot="16200000">
              <a:off x="1295400" y="56388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7D7FFFA3-7369-4CF6-BCCB-CAD92BB70812}"/>
                </a:ext>
              </a:extLst>
            </p:cNvPr>
            <p:cNvSpPr/>
            <p:nvPr/>
          </p:nvSpPr>
          <p:spPr>
            <a:xfrm rot="16200000">
              <a:off x="2949046" y="52562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25" name="Straight Arrow Connector 24">
              <a:extLst>
                <a:ext uri="{FF2B5EF4-FFF2-40B4-BE49-F238E27FC236}">
                  <a16:creationId xmlns:a16="http://schemas.microsoft.com/office/drawing/2014/main" id="{3775F28B-43AD-40EE-8C31-2F5950DB2DDF}"/>
                </a:ext>
              </a:extLst>
            </p:cNvPr>
            <p:cNvCxnSpPr>
              <a:cxnSpLocks/>
              <a:stCxn id="23" idx="5"/>
              <a:endCxn id="24" idx="2"/>
            </p:cNvCxnSpPr>
            <p:nvPr/>
          </p:nvCxnSpPr>
          <p:spPr>
            <a:xfrm flipV="1">
              <a:off x="1341492" y="5310200"/>
              <a:ext cx="1634554" cy="33650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DE2ADDC-4D38-41E4-87E1-5FFA0F2219E4}"/>
                    </a:ext>
                  </a:extLst>
                </p:cNvPr>
                <p:cNvSpPr txBox="1"/>
                <p:nvPr/>
              </p:nvSpPr>
              <p:spPr>
                <a:xfrm>
                  <a:off x="828296" y="5283199"/>
                  <a:ext cx="49885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𝐡</m:t>
                        </m:r>
                      </m:oMath>
                    </m:oMathPara>
                  </a14:m>
                  <a:endParaRPr lang="en-US" sz="2800" b="1">
                    <a:latin typeface="Helvetica Neue Light" charset="0"/>
                    <a:ea typeface="Helvetica Neue Light" charset="0"/>
                    <a:cs typeface="Helvetica Neue Light" charset="0"/>
                  </a:endParaRPr>
                </a:p>
              </p:txBody>
            </p:sp>
          </mc:Choice>
          <mc:Fallback xmlns="">
            <p:sp>
              <p:nvSpPr>
                <p:cNvPr id="26" name="TextBox 25">
                  <a:extLst>
                    <a:ext uri="{FF2B5EF4-FFF2-40B4-BE49-F238E27FC236}">
                      <a16:creationId xmlns:a16="http://schemas.microsoft.com/office/drawing/2014/main" id="{2DE2ADDC-4D38-41E4-87E1-5FFA0F2219E4}"/>
                    </a:ext>
                  </a:extLst>
                </p:cNvPr>
                <p:cNvSpPr txBox="1">
                  <a:spLocks noRot="1" noChangeAspect="1" noMove="1" noResize="1" noEditPoints="1" noAdjustHandles="1" noChangeArrowheads="1" noChangeShapeType="1" noTextEdit="1"/>
                </p:cNvSpPr>
                <p:nvPr/>
              </p:nvSpPr>
              <p:spPr>
                <a:xfrm>
                  <a:off x="828296" y="5283199"/>
                  <a:ext cx="498855"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A285D41-8D29-409F-ACDF-5A6FB2A28E3B}"/>
                    </a:ext>
                  </a:extLst>
                </p:cNvPr>
                <p:cNvSpPr txBox="1"/>
                <p:nvPr/>
              </p:nvSpPr>
              <p:spPr>
                <a:xfrm>
                  <a:off x="2965031" y="4955234"/>
                  <a:ext cx="41549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latin typeface="Cambria Math" panose="02040503050406030204" pitchFamily="18" charset="0"/>
                            <a:ea typeface="Helvetica Neue Light" charset="0"/>
                            <a:cs typeface="Helvetica Neue Light" charset="0"/>
                          </a:rPr>
                          <m:t>𝐭</m:t>
                        </m:r>
                      </m:oMath>
                    </m:oMathPara>
                  </a14:m>
                  <a:endParaRPr lang="en-US" sz="28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AA285D41-8D29-409F-ACDF-5A6FB2A28E3B}"/>
                    </a:ext>
                  </a:extLst>
                </p:cNvPr>
                <p:cNvSpPr txBox="1">
                  <a:spLocks noRot="1" noChangeAspect="1" noMove="1" noResize="1" noEditPoints="1" noAdjustHandles="1" noChangeArrowheads="1" noChangeShapeType="1" noTextEdit="1"/>
                </p:cNvSpPr>
                <p:nvPr/>
              </p:nvSpPr>
              <p:spPr>
                <a:xfrm>
                  <a:off x="2965031" y="4955234"/>
                  <a:ext cx="415498"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844A108-A20A-42E7-99A2-560DEFF42B76}"/>
                    </a:ext>
                  </a:extLst>
                </p:cNvPr>
                <p:cNvSpPr txBox="1"/>
                <p:nvPr/>
              </p:nvSpPr>
              <p:spPr>
                <a:xfrm>
                  <a:off x="1874066" y="5013301"/>
                  <a:ext cx="4555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C00000"/>
                            </a:solidFill>
                            <a:latin typeface="Cambria Math" panose="02040503050406030204" pitchFamily="18" charset="0"/>
                            <a:ea typeface="Helvetica Neue Light" charset="0"/>
                            <a:cs typeface="Helvetica Neue Light" charset="0"/>
                          </a:rPr>
                          <m:t>𝐫</m:t>
                        </m:r>
                      </m:oMath>
                    </m:oMathPara>
                  </a14:m>
                  <a:endParaRPr lang="en-US" sz="2800" b="1">
                    <a:solidFill>
                      <a:srgbClr val="C00000"/>
                    </a:solidFill>
                    <a:latin typeface="Helvetica Neue Light" charset="0"/>
                    <a:ea typeface="Helvetica Neue Light" charset="0"/>
                    <a:cs typeface="Helvetica Neue Light" charset="0"/>
                  </a:endParaRPr>
                </a:p>
              </p:txBody>
            </p:sp>
          </mc:Choice>
          <mc:Fallback xmlns="">
            <p:sp>
              <p:nvSpPr>
                <p:cNvPr id="28" name="TextBox 27">
                  <a:extLst>
                    <a:ext uri="{FF2B5EF4-FFF2-40B4-BE49-F238E27FC236}">
                      <a16:creationId xmlns:a16="http://schemas.microsoft.com/office/drawing/2014/main" id="{D844A108-A20A-42E7-99A2-560DEFF42B76}"/>
                    </a:ext>
                  </a:extLst>
                </p:cNvPr>
                <p:cNvSpPr txBox="1">
                  <a:spLocks noRot="1" noChangeAspect="1" noMove="1" noResize="1" noEditPoints="1" noAdjustHandles="1" noChangeArrowheads="1" noChangeShapeType="1" noTextEdit="1"/>
                </p:cNvSpPr>
                <p:nvPr/>
              </p:nvSpPr>
              <p:spPr>
                <a:xfrm>
                  <a:off x="1874066" y="5013301"/>
                  <a:ext cx="455574" cy="523220"/>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77B01F8-C3F3-40F2-8D61-BC2A84742EFC}"/>
                  </a:ext>
                </a:extLst>
              </p:cNvPr>
              <p:cNvSpPr txBox="1"/>
              <p:nvPr/>
            </p:nvSpPr>
            <p:spPr>
              <a:xfrm>
                <a:off x="4623213" y="4088777"/>
                <a:ext cx="4243298" cy="1323439"/>
              </a:xfrm>
              <a:prstGeom prst="rect">
                <a:avLst/>
              </a:prstGeom>
              <a:noFill/>
            </p:spPr>
            <p:txBody>
              <a:bodyPr wrap="square" rtlCol="0">
                <a:spAutoFit/>
              </a:bodyPr>
              <a:lstStyle/>
              <a:p>
                <a:r>
                  <a:rPr lang="en-US" sz="1600">
                    <a:solidFill>
                      <a:srgbClr val="008000"/>
                    </a:solidFill>
                    <a:latin typeface="Arial" panose="020B0604020202020204" pitchFamily="34" charset="0"/>
                    <a:cs typeface="Arial" panose="020B0604020202020204" pitchFamily="34" charset="0"/>
                  </a:rPr>
                  <a:t>For all </a:t>
                </a:r>
                <a14:m>
                  <m:oMath xmlns:m="http://schemas.openxmlformats.org/officeDocument/2006/math">
                    <m:r>
                      <a:rPr lang="en-US" sz="1600" b="0" i="1" smtClean="0">
                        <a:solidFill>
                          <a:srgbClr val="008000"/>
                        </a:solidFill>
                        <a:latin typeface="Cambria Math" panose="02040503050406030204" pitchFamily="18" charset="0"/>
                        <a:cs typeface="Arial" panose="020B0604020202020204" pitchFamily="34" charset="0"/>
                      </a:rPr>
                      <m:t>h</m:t>
                    </m:r>
                    <m:r>
                      <a:rPr lang="en-US" sz="1600" b="0" i="1" smtClean="0">
                        <a:solidFill>
                          <a:srgbClr val="008000"/>
                        </a:solidFill>
                        <a:latin typeface="Cambria Math" panose="02040503050406030204" pitchFamily="18" charset="0"/>
                        <a:cs typeface="Arial" panose="020B0604020202020204" pitchFamily="34" charset="0"/>
                      </a:rPr>
                      <m:t>,</m:t>
                    </m:r>
                    <m:r>
                      <a:rPr lang="en-US" sz="1600" b="0" i="1" smtClean="0">
                        <a:solidFill>
                          <a:srgbClr val="008000"/>
                        </a:solidFill>
                        <a:latin typeface="Cambria Math" panose="02040503050406030204" pitchFamily="18" charset="0"/>
                        <a:cs typeface="Arial" panose="020B0604020202020204" pitchFamily="34" charset="0"/>
                      </a:rPr>
                      <m:t>𝑡</m:t>
                    </m:r>
                  </m:oMath>
                </a14:m>
                <a:r>
                  <a:rPr lang="en-US" sz="1600">
                    <a:solidFill>
                      <a:srgbClr val="008000"/>
                    </a:solidFill>
                    <a:latin typeface="Arial" panose="020B0604020202020204" pitchFamily="34" charset="0"/>
                    <a:cs typeface="Arial" panose="020B0604020202020204" pitchFamily="34" charset="0"/>
                  </a:rPr>
                  <a:t> that satisfy </a:t>
                </a:r>
                <a14:m>
                  <m:oMath xmlns:m="http://schemas.openxmlformats.org/officeDocument/2006/math">
                    <m:r>
                      <a:rPr lang="en-US" sz="1600" b="0" i="1" smtClean="0">
                        <a:solidFill>
                          <a:srgbClr val="008000"/>
                        </a:solidFill>
                        <a:latin typeface="Cambria Math" panose="02040503050406030204" pitchFamily="18" charset="0"/>
                        <a:cs typeface="Arial" panose="020B0604020202020204" pitchFamily="34" charset="0"/>
                      </a:rPr>
                      <m:t>𝑟</m:t>
                    </m:r>
                    <m:r>
                      <a:rPr lang="en-US" sz="1600" b="0" i="1" smtClean="0">
                        <a:solidFill>
                          <a:srgbClr val="008000"/>
                        </a:solidFill>
                        <a:latin typeface="Cambria Math" panose="02040503050406030204" pitchFamily="18" charset="0"/>
                        <a:cs typeface="Arial" panose="020B0604020202020204" pitchFamily="34" charset="0"/>
                      </a:rPr>
                      <m:t>(</m:t>
                    </m:r>
                    <m:r>
                      <a:rPr lang="en-US" sz="1600" b="0" i="1" smtClean="0">
                        <a:solidFill>
                          <a:srgbClr val="008000"/>
                        </a:solidFill>
                        <a:latin typeface="Cambria Math" panose="02040503050406030204" pitchFamily="18" charset="0"/>
                        <a:cs typeface="Arial" panose="020B0604020202020204" pitchFamily="34" charset="0"/>
                      </a:rPr>
                      <m:t>h</m:t>
                    </m:r>
                    <m:r>
                      <a:rPr lang="en-US" sz="1600" b="0" i="1" smtClean="0">
                        <a:solidFill>
                          <a:srgbClr val="008000"/>
                        </a:solidFill>
                        <a:latin typeface="Cambria Math" panose="02040503050406030204" pitchFamily="18" charset="0"/>
                        <a:cs typeface="Arial" panose="020B0604020202020204" pitchFamily="34" charset="0"/>
                      </a:rPr>
                      <m:t>,</m:t>
                    </m:r>
                    <m:r>
                      <a:rPr lang="en-US" sz="1600" b="0" i="1" smtClean="0">
                        <a:solidFill>
                          <a:srgbClr val="008000"/>
                        </a:solidFill>
                        <a:latin typeface="Cambria Math" panose="02040503050406030204" pitchFamily="18" charset="0"/>
                        <a:cs typeface="Arial" panose="020B0604020202020204" pitchFamily="34" charset="0"/>
                      </a:rPr>
                      <m:t>𝑡</m:t>
                    </m:r>
                    <m:r>
                      <a:rPr lang="en-US" sz="1600" b="0" i="1" smtClean="0">
                        <a:solidFill>
                          <a:srgbClr val="008000"/>
                        </a:solidFill>
                        <a:latin typeface="Cambria Math" panose="02040503050406030204" pitchFamily="18" charset="0"/>
                        <a:cs typeface="Arial" panose="020B0604020202020204" pitchFamily="34" charset="0"/>
                      </a:rPr>
                      <m:t>)</m:t>
                    </m:r>
                  </m:oMath>
                </a14:m>
                <a:r>
                  <a:rPr lang="en-US" sz="1600">
                    <a:solidFill>
                      <a:srgbClr val="008000"/>
                    </a:solidFill>
                    <a:latin typeface="Arial" panose="020B0604020202020204" pitchFamily="34" charset="0"/>
                    <a:cs typeface="Arial" panose="020B0604020202020204" pitchFamily="34" charset="0"/>
                  </a:rPr>
                  <a:t>, </a:t>
                </a:r>
                <a14:m>
                  <m:oMath xmlns:m="http://schemas.openxmlformats.org/officeDocument/2006/math">
                    <m:r>
                      <a:rPr lang="en-US" sz="1600" b="0" i="1" dirty="0" smtClean="0">
                        <a:solidFill>
                          <a:srgbClr val="008000"/>
                        </a:solidFill>
                        <a:latin typeface="Cambria Math" panose="02040503050406030204" pitchFamily="18" charset="0"/>
                        <a:cs typeface="Arial" panose="020B0604020202020204" pitchFamily="34" charset="0"/>
                      </a:rPr>
                      <m:t>𝑟</m:t>
                    </m:r>
                    <m:r>
                      <a:rPr lang="en-US" sz="1600" b="0" i="1" dirty="0" smtClean="0">
                        <a:solidFill>
                          <a:srgbClr val="008000"/>
                        </a:solidFill>
                        <a:latin typeface="Cambria Math" panose="02040503050406030204" pitchFamily="18" charset="0"/>
                        <a:cs typeface="Arial" panose="020B0604020202020204" pitchFamily="34" charset="0"/>
                      </a:rPr>
                      <m:t>(</m:t>
                    </m:r>
                    <m:r>
                      <a:rPr lang="en-US" sz="1600" b="0" i="1" dirty="0" smtClean="0">
                        <a:solidFill>
                          <a:srgbClr val="008000"/>
                        </a:solidFill>
                        <a:latin typeface="Cambria Math" panose="02040503050406030204" pitchFamily="18" charset="0"/>
                        <a:cs typeface="Arial" panose="020B0604020202020204" pitchFamily="34" charset="0"/>
                      </a:rPr>
                      <m:t>𝑡</m:t>
                    </m:r>
                    <m:r>
                      <a:rPr lang="en-US" sz="1600" b="0" i="1" dirty="0" smtClean="0">
                        <a:solidFill>
                          <a:srgbClr val="008000"/>
                        </a:solidFill>
                        <a:latin typeface="Cambria Math" panose="02040503050406030204" pitchFamily="18" charset="0"/>
                        <a:cs typeface="Arial" panose="020B0604020202020204" pitchFamily="34" charset="0"/>
                      </a:rPr>
                      <m:t>,</m:t>
                    </m:r>
                    <m:r>
                      <a:rPr lang="en-US" sz="1600" b="0" i="1" dirty="0" smtClean="0">
                        <a:solidFill>
                          <a:srgbClr val="008000"/>
                        </a:solidFill>
                        <a:latin typeface="Cambria Math" panose="02040503050406030204" pitchFamily="18" charset="0"/>
                        <a:cs typeface="Arial" panose="020B0604020202020204" pitchFamily="34" charset="0"/>
                      </a:rPr>
                      <m:t>h</m:t>
                    </m:r>
                    <m:r>
                      <a:rPr lang="en-US" sz="1600" b="0" i="1" dirty="0" smtClean="0">
                        <a:solidFill>
                          <a:srgbClr val="008000"/>
                        </a:solidFill>
                        <a:latin typeface="Cambria Math" panose="02040503050406030204" pitchFamily="18" charset="0"/>
                        <a:cs typeface="Arial" panose="020B0604020202020204" pitchFamily="34" charset="0"/>
                      </a:rPr>
                      <m:t>)</m:t>
                    </m:r>
                  </m:oMath>
                </a14:m>
                <a:r>
                  <a:rPr lang="en-US" sz="1600">
                    <a:solidFill>
                      <a:srgbClr val="008000"/>
                    </a:solidFill>
                    <a:latin typeface="Arial" panose="020B0604020202020204" pitchFamily="34" charset="0"/>
                    <a:cs typeface="Arial" panose="020B0604020202020204" pitchFamily="34" charset="0"/>
                  </a:rPr>
                  <a:t> is also True, which means </a:t>
                </a:r>
                <a14:m>
                  <m:oMath xmlns:m="http://schemas.openxmlformats.org/officeDocument/2006/math">
                    <m:d>
                      <m:dPr>
                        <m:begChr m:val="‖"/>
                        <m:endChr m:val="‖"/>
                        <m:ctrlPr>
                          <a:rPr lang="en-US" sz="1600" i="1" smtClean="0">
                            <a:solidFill>
                              <a:srgbClr val="008000"/>
                            </a:solidFill>
                            <a:latin typeface="Cambria Math" panose="02040503050406030204" pitchFamily="18" charset="0"/>
                            <a:cs typeface="Arial" panose="020B0604020202020204" pitchFamily="34" charset="0"/>
                          </a:rPr>
                        </m:ctrlPr>
                      </m:dPr>
                      <m:e>
                        <m:r>
                          <a:rPr lang="en-US" sz="1600" b="1" i="0" smtClean="0">
                            <a:solidFill>
                              <a:srgbClr val="008000"/>
                            </a:solidFill>
                            <a:latin typeface="Cambria Math" panose="02040503050406030204" pitchFamily="18" charset="0"/>
                            <a:cs typeface="Arial" panose="020B0604020202020204" pitchFamily="34" charset="0"/>
                          </a:rPr>
                          <m:t>𝐡</m:t>
                        </m:r>
                        <m:r>
                          <a:rPr lang="en-US" sz="1600" b="0" i="1" smtClean="0">
                            <a:solidFill>
                              <a:srgbClr val="008000"/>
                            </a:solidFill>
                            <a:latin typeface="Cambria Math" panose="02040503050406030204" pitchFamily="18" charset="0"/>
                            <a:cs typeface="Arial" panose="020B0604020202020204" pitchFamily="34" charset="0"/>
                          </a:rPr>
                          <m:t>+</m:t>
                        </m:r>
                        <m:r>
                          <a:rPr lang="en-US" sz="1600" b="1" i="0" smtClean="0">
                            <a:solidFill>
                              <a:srgbClr val="008000"/>
                            </a:solidFill>
                            <a:latin typeface="Cambria Math" panose="02040503050406030204" pitchFamily="18" charset="0"/>
                            <a:cs typeface="Arial" panose="020B0604020202020204" pitchFamily="34" charset="0"/>
                          </a:rPr>
                          <m:t>𝐫</m:t>
                        </m:r>
                        <m:r>
                          <a:rPr lang="en-US" sz="1600" b="0" i="1" smtClean="0">
                            <a:solidFill>
                              <a:srgbClr val="008000"/>
                            </a:solidFill>
                            <a:latin typeface="Cambria Math" panose="02040503050406030204" pitchFamily="18" charset="0"/>
                            <a:cs typeface="Arial" panose="020B0604020202020204" pitchFamily="34" charset="0"/>
                          </a:rPr>
                          <m:t>−</m:t>
                        </m:r>
                        <m:r>
                          <a:rPr lang="en-US" sz="1600" b="1" i="0" smtClean="0">
                            <a:solidFill>
                              <a:srgbClr val="008000"/>
                            </a:solidFill>
                            <a:latin typeface="Cambria Math" panose="02040503050406030204" pitchFamily="18" charset="0"/>
                            <a:cs typeface="Arial" panose="020B0604020202020204" pitchFamily="34" charset="0"/>
                          </a:rPr>
                          <m:t>𝐭</m:t>
                        </m:r>
                      </m:e>
                    </m:d>
                    <m:r>
                      <a:rPr lang="en-US" sz="1600" b="0" i="1" smtClean="0">
                        <a:solidFill>
                          <a:srgbClr val="008000"/>
                        </a:solidFill>
                        <a:latin typeface="Cambria Math" panose="02040503050406030204" pitchFamily="18" charset="0"/>
                        <a:cs typeface="Arial" panose="020B0604020202020204" pitchFamily="34" charset="0"/>
                      </a:rPr>
                      <m:t>=0</m:t>
                    </m:r>
                  </m:oMath>
                </a14:m>
                <a:r>
                  <a:rPr lang="en-US" sz="1600">
                    <a:solidFill>
                      <a:srgbClr val="008000"/>
                    </a:solidFill>
                    <a:latin typeface="Arial" panose="020B0604020202020204" pitchFamily="34" charset="0"/>
                    <a:cs typeface="Arial" panose="020B0604020202020204" pitchFamily="34" charset="0"/>
                  </a:rPr>
                  <a:t> and </a:t>
                </a:r>
                <a14:m>
                  <m:oMath xmlns:m="http://schemas.openxmlformats.org/officeDocument/2006/math">
                    <m:d>
                      <m:dPr>
                        <m:begChr m:val="‖"/>
                        <m:endChr m:val="‖"/>
                        <m:ctrlPr>
                          <a:rPr lang="en-US" sz="1600" i="1" smtClean="0">
                            <a:solidFill>
                              <a:srgbClr val="008000"/>
                            </a:solidFill>
                            <a:latin typeface="Cambria Math" panose="02040503050406030204" pitchFamily="18" charset="0"/>
                            <a:cs typeface="Arial" panose="020B0604020202020204" pitchFamily="34" charset="0"/>
                          </a:rPr>
                        </m:ctrlPr>
                      </m:dPr>
                      <m:e>
                        <m:r>
                          <a:rPr lang="en-US" sz="1600" b="1" i="0" smtClean="0">
                            <a:solidFill>
                              <a:srgbClr val="008000"/>
                            </a:solidFill>
                            <a:latin typeface="Cambria Math" panose="02040503050406030204" pitchFamily="18" charset="0"/>
                            <a:cs typeface="Arial" panose="020B0604020202020204" pitchFamily="34" charset="0"/>
                          </a:rPr>
                          <m:t>𝐭</m:t>
                        </m:r>
                        <m:r>
                          <a:rPr lang="en-US" sz="1600" b="0" i="1" smtClean="0">
                            <a:solidFill>
                              <a:srgbClr val="008000"/>
                            </a:solidFill>
                            <a:latin typeface="Cambria Math" panose="02040503050406030204" pitchFamily="18" charset="0"/>
                            <a:cs typeface="Arial" panose="020B0604020202020204" pitchFamily="34" charset="0"/>
                          </a:rPr>
                          <m:t>+</m:t>
                        </m:r>
                        <m:r>
                          <a:rPr lang="en-US" sz="1600" b="1" i="0" smtClean="0">
                            <a:solidFill>
                              <a:srgbClr val="008000"/>
                            </a:solidFill>
                            <a:latin typeface="Cambria Math" panose="02040503050406030204" pitchFamily="18" charset="0"/>
                            <a:cs typeface="Arial" panose="020B0604020202020204" pitchFamily="34" charset="0"/>
                          </a:rPr>
                          <m:t>𝐫</m:t>
                        </m:r>
                        <m:r>
                          <a:rPr lang="en-US" sz="1600" b="0" i="1" smtClean="0">
                            <a:solidFill>
                              <a:srgbClr val="008000"/>
                            </a:solidFill>
                            <a:latin typeface="Cambria Math" panose="02040503050406030204" pitchFamily="18" charset="0"/>
                            <a:cs typeface="Arial" panose="020B0604020202020204" pitchFamily="34" charset="0"/>
                          </a:rPr>
                          <m:t>−</m:t>
                        </m:r>
                        <m:r>
                          <a:rPr lang="en-US" sz="1600" b="1" i="0" smtClean="0">
                            <a:solidFill>
                              <a:srgbClr val="008000"/>
                            </a:solidFill>
                            <a:latin typeface="Cambria Math" panose="02040503050406030204" pitchFamily="18" charset="0"/>
                            <a:cs typeface="Arial" panose="020B0604020202020204" pitchFamily="34" charset="0"/>
                          </a:rPr>
                          <m:t>𝐡</m:t>
                        </m:r>
                      </m:e>
                    </m:d>
                    <m:r>
                      <a:rPr lang="en-US" sz="1600" b="0" i="1" smtClean="0">
                        <a:solidFill>
                          <a:srgbClr val="008000"/>
                        </a:solidFill>
                        <a:latin typeface="Cambria Math" panose="02040503050406030204" pitchFamily="18" charset="0"/>
                        <a:cs typeface="Arial" panose="020B0604020202020204" pitchFamily="34" charset="0"/>
                      </a:rPr>
                      <m:t>=0</m:t>
                    </m:r>
                  </m:oMath>
                </a14:m>
                <a:r>
                  <a:rPr lang="en-US" sz="1600">
                    <a:solidFill>
                      <a:srgbClr val="008000"/>
                    </a:solidFill>
                    <a:latin typeface="Arial" panose="020B0604020202020204" pitchFamily="34" charset="0"/>
                    <a:cs typeface="Arial" panose="020B0604020202020204" pitchFamily="34" charset="0"/>
                  </a:rPr>
                  <a:t>. Then </a:t>
                </a:r>
                <a14:m>
                  <m:oMath xmlns:m="http://schemas.openxmlformats.org/officeDocument/2006/math">
                    <m:r>
                      <a:rPr lang="en-US" sz="1600" b="1" i="0" smtClean="0">
                        <a:solidFill>
                          <a:srgbClr val="008000"/>
                        </a:solidFill>
                        <a:latin typeface="Cambria Math" panose="02040503050406030204" pitchFamily="18" charset="0"/>
                        <a:cs typeface="Arial" panose="020B0604020202020204" pitchFamily="34" charset="0"/>
                      </a:rPr>
                      <m:t>𝐫</m:t>
                    </m:r>
                    <m:r>
                      <a:rPr lang="en-US" sz="1600" b="0" i="1" smtClean="0">
                        <a:solidFill>
                          <a:srgbClr val="008000"/>
                        </a:solidFill>
                        <a:latin typeface="Cambria Math" panose="02040503050406030204" pitchFamily="18" charset="0"/>
                        <a:cs typeface="Arial" panose="020B0604020202020204" pitchFamily="34" charset="0"/>
                      </a:rPr>
                      <m:t>=0</m:t>
                    </m:r>
                  </m:oMath>
                </a14:m>
                <a:r>
                  <a:rPr lang="en-US" sz="1600">
                    <a:solidFill>
                      <a:srgbClr val="008000"/>
                    </a:solidFill>
                    <a:latin typeface="Arial" panose="020B0604020202020204" pitchFamily="34" charset="0"/>
                    <a:cs typeface="Arial" panose="020B0604020202020204" pitchFamily="34" charset="0"/>
                  </a:rPr>
                  <a:t> and </a:t>
                </a:r>
                <a14:m>
                  <m:oMath xmlns:m="http://schemas.openxmlformats.org/officeDocument/2006/math">
                    <m:r>
                      <a:rPr lang="en-US" sz="1600" b="1" i="0" smtClean="0">
                        <a:solidFill>
                          <a:srgbClr val="008000"/>
                        </a:solidFill>
                        <a:latin typeface="Cambria Math" panose="02040503050406030204" pitchFamily="18" charset="0"/>
                        <a:cs typeface="Arial" panose="020B0604020202020204" pitchFamily="34" charset="0"/>
                      </a:rPr>
                      <m:t>𝐡</m:t>
                    </m:r>
                    <m:r>
                      <a:rPr lang="en-US" sz="1600" b="1" i="0" smtClean="0">
                        <a:solidFill>
                          <a:srgbClr val="008000"/>
                        </a:solidFill>
                        <a:latin typeface="Cambria Math" panose="02040503050406030204" pitchFamily="18" charset="0"/>
                        <a:cs typeface="Arial" panose="020B0604020202020204" pitchFamily="34" charset="0"/>
                      </a:rPr>
                      <m:t>=</m:t>
                    </m:r>
                    <m:r>
                      <a:rPr lang="en-US" sz="1600" b="1" i="0" smtClean="0">
                        <a:solidFill>
                          <a:srgbClr val="008000"/>
                        </a:solidFill>
                        <a:latin typeface="Cambria Math" panose="02040503050406030204" pitchFamily="18" charset="0"/>
                        <a:cs typeface="Arial" panose="020B0604020202020204" pitchFamily="34" charset="0"/>
                      </a:rPr>
                      <m:t>𝐭</m:t>
                    </m:r>
                  </m:oMath>
                </a14:m>
                <a:r>
                  <a:rPr lang="en-US" sz="1600">
                    <a:solidFill>
                      <a:srgbClr val="008000"/>
                    </a:solidFill>
                    <a:latin typeface="Arial" panose="020B0604020202020204" pitchFamily="34" charset="0"/>
                    <a:cs typeface="Arial" panose="020B0604020202020204" pitchFamily="34" charset="0"/>
                  </a:rPr>
                  <a:t>, however </a:t>
                </a:r>
                <a14:m>
                  <m:oMath xmlns:m="http://schemas.openxmlformats.org/officeDocument/2006/math">
                    <m:r>
                      <a:rPr lang="en-US" sz="1600" b="0" i="1" smtClean="0">
                        <a:solidFill>
                          <a:srgbClr val="008000"/>
                        </a:solidFill>
                        <a:latin typeface="Cambria Math" panose="02040503050406030204" pitchFamily="18" charset="0"/>
                        <a:cs typeface="Arial" panose="020B0604020202020204" pitchFamily="34" charset="0"/>
                      </a:rPr>
                      <m:t>h</m:t>
                    </m:r>
                  </m:oMath>
                </a14:m>
                <a:r>
                  <a:rPr lang="en-US" sz="1600">
                    <a:solidFill>
                      <a:srgbClr val="008000"/>
                    </a:solidFill>
                    <a:latin typeface="Arial" panose="020B0604020202020204" pitchFamily="34" charset="0"/>
                    <a:cs typeface="Arial" panose="020B0604020202020204" pitchFamily="34" charset="0"/>
                  </a:rPr>
                  <a:t> and </a:t>
                </a:r>
                <a14:m>
                  <m:oMath xmlns:m="http://schemas.openxmlformats.org/officeDocument/2006/math">
                    <m:r>
                      <a:rPr lang="en-US" sz="1600" b="0" i="1" smtClean="0">
                        <a:solidFill>
                          <a:srgbClr val="008000"/>
                        </a:solidFill>
                        <a:latin typeface="Cambria Math" panose="02040503050406030204" pitchFamily="18" charset="0"/>
                        <a:cs typeface="Arial" panose="020B0604020202020204" pitchFamily="34" charset="0"/>
                      </a:rPr>
                      <m:t>𝑡</m:t>
                    </m:r>
                  </m:oMath>
                </a14:m>
                <a:r>
                  <a:rPr lang="en-US" sz="1600">
                    <a:solidFill>
                      <a:srgbClr val="008000"/>
                    </a:solidFill>
                    <a:latin typeface="Arial" panose="020B0604020202020204" pitchFamily="34" charset="0"/>
                    <a:cs typeface="Arial" panose="020B0604020202020204" pitchFamily="34" charset="0"/>
                  </a:rPr>
                  <a:t> are two different entities and should be mapped to different locations.</a:t>
                </a:r>
              </a:p>
            </p:txBody>
          </p:sp>
        </mc:Choice>
        <mc:Fallback xmlns="">
          <p:sp>
            <p:nvSpPr>
              <p:cNvPr id="30" name="TextBox 29">
                <a:extLst>
                  <a:ext uri="{FF2B5EF4-FFF2-40B4-BE49-F238E27FC236}">
                    <a16:creationId xmlns:a16="http://schemas.microsoft.com/office/drawing/2014/main" id="{677B01F8-C3F3-40F2-8D61-BC2A84742EFC}"/>
                  </a:ext>
                </a:extLst>
              </p:cNvPr>
              <p:cNvSpPr txBox="1">
                <a:spLocks noRot="1" noChangeAspect="1" noMove="1" noResize="1" noEditPoints="1" noAdjustHandles="1" noChangeArrowheads="1" noChangeShapeType="1" noTextEdit="1"/>
              </p:cNvSpPr>
              <p:nvPr/>
            </p:nvSpPr>
            <p:spPr>
              <a:xfrm>
                <a:off x="4623213" y="4088777"/>
                <a:ext cx="4243298" cy="1323439"/>
              </a:xfrm>
              <a:prstGeom prst="rect">
                <a:avLst/>
              </a:prstGeom>
              <a:blipFill>
                <a:blip r:embed="rId7"/>
                <a:stretch>
                  <a:fillRect l="-718" t="-1382" b="-5069"/>
                </a:stretch>
              </a:blipFill>
            </p:spPr>
            <p:txBody>
              <a:bodyPr/>
              <a:lstStyle/>
              <a:p>
                <a:r>
                  <a:rPr lang="en-US">
                    <a:noFill/>
                  </a:rPr>
                  <a:t> </a:t>
                </a:r>
              </a:p>
            </p:txBody>
          </p:sp>
        </mc:Fallback>
      </mc:AlternateContent>
    </p:spTree>
    <p:extLst>
      <p:ext uri="{BB962C8B-B14F-4D97-AF65-F5344CB8AC3E}">
        <p14:creationId xmlns:p14="http://schemas.microsoft.com/office/powerpoint/2010/main" val="1412421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normAutofit/>
          </a:bodyPr>
          <a:lstStyle/>
          <a:p>
            <a:r>
              <a:rPr lang="en-US"/>
              <a:t>Limitation: 1-to-N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a:xfrm>
                <a:off x="457200" y="1295400"/>
                <a:ext cx="8229600" cy="5334000"/>
              </a:xfrm>
            </p:spPr>
            <p:txBody>
              <a:bodyPr>
                <a:normAutofit/>
              </a:bodyPr>
              <a:lstStyle/>
              <a:p>
                <a:r>
                  <a:rPr lang="en-US" b="1">
                    <a:solidFill>
                      <a:srgbClr val="0000FF"/>
                    </a:solidFill>
                  </a:rPr>
                  <a:t>1-to-N </a:t>
                </a:r>
                <a:r>
                  <a:rPr lang="en-US" b="1"/>
                  <a:t>Relations:</a:t>
                </a:r>
              </a:p>
              <a:p>
                <a:pPr lvl="1"/>
                <a:r>
                  <a:rPr lang="en-US" b="1">
                    <a:solidFill>
                      <a:srgbClr val="008000"/>
                    </a:solidFill>
                  </a:rPr>
                  <a:t>Example</a:t>
                </a: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𝑡</m:t>
                        </m:r>
                      </m:e>
                      <m:sub>
                        <m:r>
                          <a:rPr lang="en-US" b="0" i="1" smtClean="0">
                            <a:solidFill>
                              <a:schemeClr val="accent3">
                                <a:lumMod val="75000"/>
                              </a:schemeClr>
                            </a:solidFill>
                            <a:latin typeface="Cambria Math" panose="02040503050406030204" pitchFamily="18" charset="0"/>
                          </a:rPr>
                          <m:t>1</m:t>
                        </m:r>
                      </m:sub>
                    </m:sSub>
                    <m:r>
                      <a:rPr lang="en-US" b="0" i="1" smtClean="0">
                        <a:latin typeface="Cambria Math" panose="02040503050406030204" pitchFamily="18" charset="0"/>
                      </a:rPr>
                      <m:t>)</m:t>
                    </m:r>
                  </m:oMath>
                </a14:m>
                <a:r>
                  <a:rPr lang="en-US"/>
                  <a:t> and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sSub>
                      <m:sSubPr>
                        <m:ctrlPr>
                          <a:rPr lang="en-US" b="0" i="1" smtClean="0">
                            <a:solidFill>
                              <a:schemeClr val="accent4">
                                <a:lumMod val="75000"/>
                              </a:schemeClr>
                            </a:solidFill>
                            <a:latin typeface="Cambria Math" panose="02040503050406030204" pitchFamily="18" charset="0"/>
                          </a:rPr>
                        </m:ctrlPr>
                      </m:sSubPr>
                      <m:e>
                        <m:r>
                          <a:rPr lang="en-US" b="0" i="1" smtClean="0">
                            <a:solidFill>
                              <a:schemeClr val="accent4">
                                <a:lumMod val="75000"/>
                              </a:schemeClr>
                            </a:solidFill>
                            <a:latin typeface="Cambria Math" panose="02040503050406030204" pitchFamily="18" charset="0"/>
                          </a:rPr>
                          <m:t>𝑡</m:t>
                        </m:r>
                      </m:e>
                      <m:sub>
                        <m:r>
                          <a:rPr lang="en-US" b="0" i="1" smtClean="0">
                            <a:solidFill>
                              <a:schemeClr val="accent4">
                                <a:lumMod val="75000"/>
                              </a:schemeClr>
                            </a:solidFill>
                            <a:latin typeface="Cambria Math" panose="02040503050406030204" pitchFamily="18" charset="0"/>
                          </a:rPr>
                          <m:t>2</m:t>
                        </m:r>
                      </m:sub>
                    </m:sSub>
                    <m:r>
                      <a:rPr lang="en-US" b="0" i="1" smtClean="0">
                        <a:latin typeface="Cambria Math" panose="02040503050406030204" pitchFamily="18" charset="0"/>
                      </a:rPr>
                      <m:t>)</m:t>
                    </m:r>
                  </m:oMath>
                </a14:m>
                <a:r>
                  <a:rPr lang="en-US"/>
                  <a:t> both exist in the knowledge graph, e.g., </a:t>
                </a:r>
                <a14:m>
                  <m:oMath xmlns:m="http://schemas.openxmlformats.org/officeDocument/2006/math">
                    <m:r>
                      <a:rPr lang="en-US" i="1">
                        <a:latin typeface="Cambria Math" panose="02040503050406030204" pitchFamily="18" charset="0"/>
                      </a:rPr>
                      <m:t>𝑟</m:t>
                    </m:r>
                  </m:oMath>
                </a14:m>
                <a:r>
                  <a:rPr lang="en-US"/>
                  <a:t> is “</a:t>
                </a:r>
                <a:r>
                  <a:rPr lang="en-US" err="1"/>
                  <a:t>StudentsOf</a:t>
                </a:r>
                <a:r>
                  <a:rPr lang="en-US"/>
                  <a:t>”</a:t>
                </a:r>
              </a:p>
              <a:p>
                <a:r>
                  <a:rPr lang="en-US" b="1" err="1">
                    <a:solidFill>
                      <a:srgbClr val="0070C0"/>
                    </a:solidFill>
                  </a:rPr>
                  <a:t>TransE</a:t>
                </a:r>
                <a:r>
                  <a:rPr lang="en-US"/>
                  <a:t> </a:t>
                </a:r>
                <a:r>
                  <a:rPr lang="en-US" b="1">
                    <a:solidFill>
                      <a:srgbClr val="C00000"/>
                    </a:solidFill>
                  </a:rPr>
                  <a:t>cannot</a:t>
                </a:r>
                <a:r>
                  <a:rPr lang="en-US"/>
                  <a:t> model 1-to-N relations </a:t>
                </a:r>
                <a:r>
                  <a:rPr lang="en-US">
                    <a:solidFill>
                      <a:srgbClr val="FF0000"/>
                    </a:solidFill>
                    <a:sym typeface="Wingdings" panose="05000000000000000000" pitchFamily="2" charset="2"/>
                  </a:rPr>
                  <a:t></a:t>
                </a:r>
                <a:endParaRPr lang="en-US"/>
              </a:p>
              <a:p>
                <a:pPr lvl="1"/>
                <a14:m>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1" i="0" smtClean="0">
                            <a:solidFill>
                              <a:schemeClr val="accent3">
                                <a:lumMod val="75000"/>
                              </a:schemeClr>
                            </a:solidFill>
                            <a:latin typeface="Cambria Math" panose="02040503050406030204" pitchFamily="18" charset="0"/>
                          </a:rPr>
                          <m:t>𝐭</m:t>
                        </m:r>
                      </m:e>
                      <m:sub>
                        <m:r>
                          <a:rPr lang="en-US" b="0" i="1" smtClean="0">
                            <a:solidFill>
                              <a:schemeClr val="accent3">
                                <a:lumMod val="75000"/>
                              </a:schemeClr>
                            </a:solidFill>
                            <a:latin typeface="Cambria Math" panose="02040503050406030204" pitchFamily="18" charset="0"/>
                          </a:rPr>
                          <m:t>1</m:t>
                        </m:r>
                      </m:sub>
                    </m:sSub>
                  </m:oMath>
                </a14:m>
                <a:r>
                  <a:rPr lang="en-US"/>
                  <a:t> and </a:t>
                </a:r>
                <a14:m>
                  <m:oMath xmlns:m="http://schemas.openxmlformats.org/officeDocument/2006/math">
                    <m:sSub>
                      <m:sSubPr>
                        <m:ctrlPr>
                          <a:rPr lang="en-US" b="0"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𝐭</m:t>
                        </m:r>
                      </m:e>
                      <m:sub>
                        <m:r>
                          <a:rPr lang="en-US" b="0" i="1" smtClean="0">
                            <a:solidFill>
                              <a:schemeClr val="accent4">
                                <a:lumMod val="75000"/>
                              </a:schemeClr>
                            </a:solidFill>
                            <a:latin typeface="Cambria Math" panose="02040503050406030204" pitchFamily="18" charset="0"/>
                          </a:rPr>
                          <m:t>2</m:t>
                        </m:r>
                      </m:sub>
                    </m:sSub>
                  </m:oMath>
                </a14:m>
                <a:r>
                  <a:rPr lang="en-US">
                    <a:solidFill>
                      <a:schemeClr val="accent4">
                        <a:lumMod val="75000"/>
                      </a:schemeClr>
                    </a:solidFill>
                  </a:rPr>
                  <a:t> </a:t>
                </a:r>
                <a:r>
                  <a:rPr lang="en-US"/>
                  <a:t>will map to the same vector, although they are different entities</a:t>
                </a:r>
              </a:p>
              <a:p>
                <a:endParaRPr lang="en-US"/>
              </a:p>
              <a:p>
                <a14:m>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1" i="0" smtClean="0">
                            <a:solidFill>
                              <a:schemeClr val="accent3">
                                <a:lumMod val="75000"/>
                              </a:schemeClr>
                            </a:solidFill>
                            <a:latin typeface="Cambria Math" panose="02040503050406030204" pitchFamily="18" charset="0"/>
                          </a:rPr>
                          <m:t>𝐭</m:t>
                        </m:r>
                      </m:e>
                      <m:sub>
                        <m:r>
                          <a:rPr lang="en-US" b="0" i="1" smtClean="0">
                            <a:solidFill>
                              <a:schemeClr val="accent3">
                                <a:lumMod val="75000"/>
                              </a:schemeClr>
                            </a:solidFill>
                            <a:latin typeface="Cambria Math" panose="02040503050406030204" pitchFamily="18" charset="0"/>
                          </a:rPr>
                          <m:t>1</m:t>
                        </m:r>
                      </m:sub>
                    </m:sSub>
                    <m:r>
                      <a:rPr lang="en-US" b="0" i="1" smtClean="0">
                        <a:latin typeface="Cambria Math" panose="02040503050406030204" pitchFamily="18" charset="0"/>
                      </a:rPr>
                      <m: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𝐭</m:t>
                        </m:r>
                      </m:e>
                      <m:sub>
                        <m:r>
                          <a:rPr lang="en-US" b="0" i="1" smtClean="0">
                            <a:solidFill>
                              <a:schemeClr val="accent4">
                                <a:lumMod val="75000"/>
                              </a:schemeClr>
                            </a:solidFill>
                            <a:latin typeface="Cambria Math" panose="02040503050406030204" pitchFamily="18" charset="0"/>
                          </a:rPr>
                          <m:t>2</m:t>
                        </m:r>
                      </m:sub>
                    </m:sSub>
                  </m:oMath>
                </a14:m>
                <a:endParaRPr lang="en-US" b="0"/>
              </a:p>
              <a:p>
                <a14:m>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1" i="0" smtClean="0">
                            <a:solidFill>
                              <a:schemeClr val="accent3">
                                <a:lumMod val="75000"/>
                              </a:schemeClr>
                            </a:solidFill>
                            <a:latin typeface="Cambria Math" panose="02040503050406030204" pitchFamily="18" charset="0"/>
                          </a:rPr>
                          <m:t>𝐭</m:t>
                        </m:r>
                      </m:e>
                      <m:sub>
                        <m:r>
                          <a:rPr lang="en-US" b="0" i="1" smtClean="0">
                            <a:solidFill>
                              <a:schemeClr val="accent3">
                                <a:lumMod val="75000"/>
                              </a:schemeClr>
                            </a:solidFill>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𝐭</m:t>
                        </m:r>
                      </m:e>
                      <m:sub>
                        <m:r>
                          <a:rPr lang="en-US" b="0" i="1" smtClean="0">
                            <a:solidFill>
                              <a:schemeClr val="accent4">
                                <a:lumMod val="75000"/>
                              </a:schemeClr>
                            </a:solidFill>
                            <a:latin typeface="Cambria Math" panose="02040503050406030204" pitchFamily="18" charset="0"/>
                          </a:rPr>
                          <m:t>2</m:t>
                        </m:r>
                      </m:sub>
                    </m:sSub>
                  </m:oMath>
                </a14:m>
                <a:endParaRPr lang="en-US"/>
              </a:p>
              <a:p>
                <a:endParaRPr lang="en-US"/>
              </a:p>
              <a:p>
                <a:endParaRPr lang="en-US"/>
              </a:p>
              <a:p>
                <a:endParaRPr lang="en-US"/>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xfrm>
                <a:off x="457200" y="1295400"/>
                <a:ext cx="8229600" cy="5334000"/>
              </a:xfrm>
              <a:blipFill>
                <a:blip r:embed="rId3"/>
                <a:stretch>
                  <a:fillRect l="-296" t="-68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FE5A4FD9-0B02-404F-922D-C97FD847F249}"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a:xfrm>
            <a:off x="2640596" y="6583680"/>
            <a:ext cx="5507719" cy="274320"/>
          </a:xfrm>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smtClean="0"/>
              <a:pPr/>
              <a:t>30</a:t>
            </a:fld>
            <a:endParaRPr lang="en-US"/>
          </a:p>
        </p:txBody>
      </p:sp>
      <p:grpSp>
        <p:nvGrpSpPr>
          <p:cNvPr id="109" name="Group 108">
            <a:extLst>
              <a:ext uri="{FF2B5EF4-FFF2-40B4-BE49-F238E27FC236}">
                <a16:creationId xmlns:a16="http://schemas.microsoft.com/office/drawing/2014/main" id="{601F2AA9-66FA-4071-ABC1-052B36392F89}"/>
              </a:ext>
            </a:extLst>
          </p:cNvPr>
          <p:cNvGrpSpPr/>
          <p:nvPr/>
        </p:nvGrpSpPr>
        <p:grpSpPr>
          <a:xfrm>
            <a:off x="5394455" y="4338612"/>
            <a:ext cx="2895600" cy="2245068"/>
            <a:chOff x="685800" y="3952532"/>
            <a:chExt cx="2895600" cy="2245068"/>
          </a:xfrm>
        </p:grpSpPr>
        <p:cxnSp>
          <p:nvCxnSpPr>
            <p:cNvPr id="8" name="Straight Connector 7">
              <a:extLst>
                <a:ext uri="{FF2B5EF4-FFF2-40B4-BE49-F238E27FC236}">
                  <a16:creationId xmlns:a16="http://schemas.microsoft.com/office/drawing/2014/main" id="{4D87B957-FFBD-4AB8-98B0-DF7C319A4ABC}"/>
                </a:ext>
              </a:extLst>
            </p:cNvPr>
            <p:cNvCxnSpPr>
              <a:cxnSpLocks/>
            </p:cNvCxnSpPr>
            <p:nvPr/>
          </p:nvCxnSpPr>
          <p:spPr>
            <a:xfrm>
              <a:off x="704850" y="396240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9DF387-13A5-4348-B995-64E0824A142A}"/>
                </a:ext>
              </a:extLst>
            </p:cNvPr>
            <p:cNvCxnSpPr>
              <a:cxnSpLocks/>
            </p:cNvCxnSpPr>
            <p:nvPr/>
          </p:nvCxnSpPr>
          <p:spPr>
            <a:xfrm flipH="1">
              <a:off x="685800" y="618102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8791D5A4-A869-4DA8-B088-2EB1C9EBD7DE}"/>
                </a:ext>
              </a:extLst>
            </p:cNvPr>
            <p:cNvSpPr/>
            <p:nvPr/>
          </p:nvSpPr>
          <p:spPr>
            <a:xfrm rot="16200000">
              <a:off x="2600647" y="515286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1A3636AB-BF8E-4470-876B-DCE443109713}"/>
                </a:ext>
              </a:extLst>
            </p:cNvPr>
            <p:cNvSpPr/>
            <p:nvPr/>
          </p:nvSpPr>
          <p:spPr>
            <a:xfrm rot="16200000">
              <a:off x="1875840" y="499899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B48616B-D404-4A4C-9844-5DF8409461E6}"/>
                    </a:ext>
                  </a:extLst>
                </p:cNvPr>
                <p:cNvSpPr txBox="1"/>
                <p:nvPr/>
              </p:nvSpPr>
              <p:spPr>
                <a:xfrm>
                  <a:off x="2428944" y="5252952"/>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DB48616B-D404-4A4C-9844-5DF8409461E6}"/>
                    </a:ext>
                  </a:extLst>
                </p:cNvPr>
                <p:cNvSpPr txBox="1">
                  <a:spLocks noRot="1" noChangeAspect="1" noMove="1" noResize="1" noEditPoints="1" noAdjustHandles="1" noChangeArrowheads="1" noChangeShapeType="1" noTextEdit="1"/>
                </p:cNvSpPr>
                <p:nvPr/>
              </p:nvSpPr>
              <p:spPr>
                <a:xfrm>
                  <a:off x="2428944" y="5252952"/>
                  <a:ext cx="465191" cy="477054"/>
                </a:xfrm>
                <a:prstGeom prst="rect">
                  <a:avLst/>
                </a:prstGeom>
                <a:blipFill>
                  <a:blip r:embed="rId4"/>
                  <a:stretch>
                    <a:fillRect/>
                  </a:stretch>
                </a:blipFill>
              </p:spPr>
              <p:txBody>
                <a:bodyPr/>
                <a:lstStyle/>
                <a:p>
                  <a:r>
                    <a:rPr lang="en-US">
                      <a:noFill/>
                    </a:rPr>
                    <a:t> </a:t>
                  </a:r>
                </a:p>
              </p:txBody>
            </p:sp>
          </mc:Fallback>
        </mc:AlternateContent>
        <p:sp>
          <p:nvSpPr>
            <p:cNvPr id="49" name="Oval 48">
              <a:extLst>
                <a:ext uri="{FF2B5EF4-FFF2-40B4-BE49-F238E27FC236}">
                  <a16:creationId xmlns:a16="http://schemas.microsoft.com/office/drawing/2014/main" id="{B793374C-639E-48CC-9EA7-3A18CF1D5EF4}"/>
                </a:ext>
              </a:extLst>
            </p:cNvPr>
            <p:cNvSpPr/>
            <p:nvPr/>
          </p:nvSpPr>
          <p:spPr>
            <a:xfrm rot="16200000">
              <a:off x="1774800" y="43434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80D49D7B-4B2A-43AD-84CF-73C9390FDF38}"/>
                    </a:ext>
                  </a:extLst>
                </p:cNvPr>
                <p:cNvSpPr txBox="1"/>
                <p:nvPr/>
              </p:nvSpPr>
              <p:spPr>
                <a:xfrm>
                  <a:off x="1734538" y="3952532"/>
                  <a:ext cx="54290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latin typeface="Helvetica Neue Light" charset="0"/>
                    <a:ea typeface="Helvetica Neue Light" charset="0"/>
                    <a:cs typeface="Helvetica Neue Light" charset="0"/>
                  </a:endParaRPr>
                </a:p>
              </p:txBody>
            </p:sp>
          </mc:Choice>
          <mc:Fallback xmlns="">
            <p:sp>
              <p:nvSpPr>
                <p:cNvPr id="83" name="TextBox 82">
                  <a:extLst>
                    <a:ext uri="{FF2B5EF4-FFF2-40B4-BE49-F238E27FC236}">
                      <a16:creationId xmlns:a16="http://schemas.microsoft.com/office/drawing/2014/main" id="{80D49D7B-4B2A-43AD-84CF-73C9390FDF38}"/>
                    </a:ext>
                  </a:extLst>
                </p:cNvPr>
                <p:cNvSpPr txBox="1">
                  <a:spLocks noRot="1" noChangeAspect="1" noMove="1" noResize="1" noEditPoints="1" noAdjustHandles="1" noChangeArrowheads="1" noChangeShapeType="1" noTextEdit="1"/>
                </p:cNvSpPr>
                <p:nvPr/>
              </p:nvSpPr>
              <p:spPr>
                <a:xfrm>
                  <a:off x="1734538" y="3952532"/>
                  <a:ext cx="542905"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F7C5C4E7-B123-4597-A99E-2206C90C162B}"/>
                    </a:ext>
                  </a:extLst>
                </p:cNvPr>
                <p:cNvSpPr txBox="1"/>
                <p:nvPr/>
              </p:nvSpPr>
              <p:spPr>
                <a:xfrm>
                  <a:off x="1599370" y="4502343"/>
                  <a:ext cx="55034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oMath>
                    </m:oMathPara>
                  </a14:m>
                  <a:endParaRPr lang="en-US" sz="2500">
                    <a:latin typeface="Helvetica Neue Light" charset="0"/>
                    <a:ea typeface="Helvetica Neue Light" charset="0"/>
                    <a:cs typeface="Helvetica Neue Light" charset="0"/>
                  </a:endParaRPr>
                </a:p>
              </p:txBody>
            </p:sp>
          </mc:Choice>
          <mc:Fallback xmlns="">
            <p:sp>
              <p:nvSpPr>
                <p:cNvPr id="84" name="TextBox 83">
                  <a:extLst>
                    <a:ext uri="{FF2B5EF4-FFF2-40B4-BE49-F238E27FC236}">
                      <a16:creationId xmlns:a16="http://schemas.microsoft.com/office/drawing/2014/main" id="{F7C5C4E7-B123-4597-A99E-2206C90C162B}"/>
                    </a:ext>
                  </a:extLst>
                </p:cNvPr>
                <p:cNvSpPr txBox="1">
                  <a:spLocks noRot="1" noChangeAspect="1" noMove="1" noResize="1" noEditPoints="1" noAdjustHandles="1" noChangeArrowheads="1" noChangeShapeType="1" noTextEdit="1"/>
                </p:cNvSpPr>
                <p:nvPr/>
              </p:nvSpPr>
              <p:spPr>
                <a:xfrm>
                  <a:off x="1599370" y="4502343"/>
                  <a:ext cx="550343" cy="477054"/>
                </a:xfrm>
                <a:prstGeom prst="rect">
                  <a:avLst/>
                </a:prstGeom>
                <a:blipFill>
                  <a:blip r:embed="rId6"/>
                  <a:stretch>
                    <a:fillRect b="-2564"/>
                  </a:stretch>
                </a:blipFill>
              </p:spPr>
              <p:txBody>
                <a:bodyPr/>
                <a:lstStyle/>
                <a:p>
                  <a:r>
                    <a:rPr lang="en-US">
                      <a:noFill/>
                    </a:rPr>
                    <a:t> </a:t>
                  </a:r>
                </a:p>
              </p:txBody>
            </p:sp>
          </mc:Fallback>
        </mc:AlternateContent>
        <p:cxnSp>
          <p:nvCxnSpPr>
            <p:cNvPr id="85" name="Straight Arrow Connector 84">
              <a:extLst>
                <a:ext uri="{FF2B5EF4-FFF2-40B4-BE49-F238E27FC236}">
                  <a16:creationId xmlns:a16="http://schemas.microsoft.com/office/drawing/2014/main" id="{C67B1055-2350-40E8-867D-56787A577389}"/>
                </a:ext>
              </a:extLst>
            </p:cNvPr>
            <p:cNvCxnSpPr>
              <a:cxnSpLocks/>
              <a:stCxn id="10" idx="6"/>
            </p:cNvCxnSpPr>
            <p:nvPr/>
          </p:nvCxnSpPr>
          <p:spPr>
            <a:xfrm flipH="1" flipV="1">
              <a:off x="1801800" y="4397400"/>
              <a:ext cx="825847" cy="7554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3687C864-A961-4699-B27C-3A8DEFC6CC73}"/>
                </a:ext>
              </a:extLst>
            </p:cNvPr>
            <p:cNvCxnSpPr>
              <a:cxnSpLocks/>
              <a:stCxn id="10" idx="0"/>
              <a:endCxn id="11" idx="2"/>
            </p:cNvCxnSpPr>
            <p:nvPr/>
          </p:nvCxnSpPr>
          <p:spPr>
            <a:xfrm flipH="1" flipV="1">
              <a:off x="1902840" y="5052999"/>
              <a:ext cx="697807" cy="12686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1790F14B-3ED3-41E7-9E95-35E595E59DDB}"/>
                    </a:ext>
                  </a:extLst>
                </p:cNvPr>
                <p:cNvSpPr txBox="1"/>
                <p:nvPr/>
              </p:nvSpPr>
              <p:spPr>
                <a:xfrm>
                  <a:off x="2235933" y="4396062"/>
                  <a:ext cx="42191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92" name="TextBox 91">
                  <a:extLst>
                    <a:ext uri="{FF2B5EF4-FFF2-40B4-BE49-F238E27FC236}">
                      <a16:creationId xmlns:a16="http://schemas.microsoft.com/office/drawing/2014/main" id="{1790F14B-3ED3-41E7-9E95-35E595E59DDB}"/>
                    </a:ext>
                  </a:extLst>
                </p:cNvPr>
                <p:cNvSpPr txBox="1">
                  <a:spLocks noRot="1" noChangeAspect="1" noMove="1" noResize="1" noEditPoints="1" noAdjustHandles="1" noChangeArrowheads="1" noChangeShapeType="1" noTextEdit="1"/>
                </p:cNvSpPr>
                <p:nvPr/>
              </p:nvSpPr>
              <p:spPr>
                <a:xfrm>
                  <a:off x="2235933" y="4396062"/>
                  <a:ext cx="421910"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F13E8A5B-856E-47A7-95D9-3C91DAB19739}"/>
                    </a:ext>
                  </a:extLst>
                </p:cNvPr>
                <p:cNvSpPr txBox="1"/>
                <p:nvPr/>
              </p:nvSpPr>
              <p:spPr>
                <a:xfrm>
                  <a:off x="1924190" y="5027607"/>
                  <a:ext cx="42191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93" name="TextBox 92">
                  <a:extLst>
                    <a:ext uri="{FF2B5EF4-FFF2-40B4-BE49-F238E27FC236}">
                      <a16:creationId xmlns:a16="http://schemas.microsoft.com/office/drawing/2014/main" id="{F13E8A5B-856E-47A7-95D9-3C91DAB19739}"/>
                    </a:ext>
                  </a:extLst>
                </p:cNvPr>
                <p:cNvSpPr txBox="1">
                  <a:spLocks noRot="1" noChangeAspect="1" noMove="1" noResize="1" noEditPoints="1" noAdjustHandles="1" noChangeArrowheads="1" noChangeShapeType="1" noTextEdit="1"/>
                </p:cNvSpPr>
                <p:nvPr/>
              </p:nvSpPr>
              <p:spPr>
                <a:xfrm>
                  <a:off x="1924190" y="5027607"/>
                  <a:ext cx="421910" cy="477054"/>
                </a:xfrm>
                <a:prstGeom prst="rect">
                  <a:avLst/>
                </a:prstGeom>
                <a:blipFill>
                  <a:blip r:embed="rId8"/>
                  <a:stretch>
                    <a:fillRect/>
                  </a:stretch>
                </a:blipFill>
              </p:spPr>
              <p:txBody>
                <a:bodyPr/>
                <a:lstStyle/>
                <a:p>
                  <a:r>
                    <a:rPr lang="en-US">
                      <a:noFill/>
                    </a:rPr>
                    <a:t> </a:t>
                  </a:r>
                </a:p>
              </p:txBody>
            </p:sp>
          </mc:Fallback>
        </mc:AlternateContent>
      </p:grpSp>
      <p:sp>
        <p:nvSpPr>
          <p:cNvPr id="7" name="TextBox 6">
            <a:extLst>
              <a:ext uri="{FF2B5EF4-FFF2-40B4-BE49-F238E27FC236}">
                <a16:creationId xmlns:a16="http://schemas.microsoft.com/office/drawing/2014/main" id="{49F190DE-ABAC-4F19-B27F-111C5F3D003A}"/>
              </a:ext>
            </a:extLst>
          </p:cNvPr>
          <p:cNvSpPr txBox="1"/>
          <p:nvPr/>
        </p:nvSpPr>
        <p:spPr>
          <a:xfrm>
            <a:off x="2830320" y="5409199"/>
            <a:ext cx="1805944" cy="430887"/>
          </a:xfrm>
          <a:prstGeom prst="rect">
            <a:avLst/>
          </a:prstGeom>
          <a:noFill/>
        </p:spPr>
        <p:txBody>
          <a:bodyPr wrap="none" rtlCol="0">
            <a:spAutoFit/>
          </a:bodyPr>
          <a:lstStyle/>
          <a:p>
            <a:pPr algn="l"/>
            <a:r>
              <a:rPr lang="en-US" sz="2200">
                <a:solidFill>
                  <a:srgbClr val="FF0000"/>
                </a:solidFill>
                <a:latin typeface="Calibri" panose="020F0502020204030204" pitchFamily="34" charset="0"/>
                <a:cs typeface="Calibri" panose="020F0502020204030204" pitchFamily="34" charset="0"/>
              </a:rPr>
              <a:t>contradictory!</a:t>
            </a:r>
          </a:p>
        </p:txBody>
      </p:sp>
    </p:spTree>
    <p:extLst>
      <p:ext uri="{BB962C8B-B14F-4D97-AF65-F5344CB8AC3E}">
        <p14:creationId xmlns:p14="http://schemas.microsoft.com/office/powerpoint/2010/main" val="1271605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Today: KG Completion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31</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What we learned so far:</a:t>
            </a:r>
            <a:endParaRPr lang="en-US"/>
          </a:p>
        </p:txBody>
      </p:sp>
      <mc:AlternateContent xmlns:mc="http://schemas.openxmlformats.org/markup-compatibility/2006" xmlns:a14="http://schemas.microsoft.com/office/drawing/2010/main">
        <mc:Choice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748924060"/>
                  </p:ext>
                </p:extLst>
              </p:nvPr>
            </p:nvGraphicFramePr>
            <p:xfrm>
              <a:off x="457200" y="1936499"/>
              <a:ext cx="8404167" cy="1854200"/>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3268385971"/>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071987559"/>
                      </a:ext>
                    </a:extLst>
                  </a:tr>
                </a:tbl>
              </a:graphicData>
            </a:graphic>
          </p:graphicFrame>
        </mc:Choice>
        <mc:Fallback xmlns="">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748924060"/>
                  </p:ext>
                </p:extLst>
              </p:nvPr>
            </p:nvGraphicFramePr>
            <p:xfrm>
              <a:off x="457200" y="1936499"/>
              <a:ext cx="8404167" cy="1854200"/>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3"/>
                          <a:stretch>
                            <a:fillRect l="-67803" t="-108197" r="-356818" b="-303279"/>
                          </a:stretch>
                        </a:blipFill>
                      </a:tcPr>
                    </a:tc>
                    <a:tc>
                      <a:txBody>
                        <a:bodyPr/>
                        <a:lstStyle/>
                        <a:p>
                          <a:endParaRPr lang="en-US"/>
                        </a:p>
                      </a:txBody>
                      <a:tcPr anchor="ctr">
                        <a:blipFill>
                          <a:blip r:embed="rId3"/>
                          <a:stretch>
                            <a:fillRect l="-200452" t="-108197" r="-326244" b="-303279"/>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3268385971"/>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071987559"/>
                      </a:ext>
                    </a:extLst>
                  </a:tr>
                </a:tbl>
              </a:graphicData>
            </a:graphic>
          </p:graphicFrame>
        </mc:Fallback>
      </mc:AlternateContent>
    </p:spTree>
    <p:extLst>
      <p:ext uri="{BB962C8B-B14F-4D97-AF65-F5344CB8AC3E}">
        <p14:creationId xmlns:p14="http://schemas.microsoft.com/office/powerpoint/2010/main" val="3008310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194084" y="1308199"/>
            <a:ext cx="9216318"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Completion:</a:t>
            </a:r>
            <a:br>
              <a:rPr lang="en-US" sz="4800"/>
            </a:br>
            <a:r>
              <a:rPr lang="en-US" sz="4800" err="1"/>
              <a:t>TransR</a:t>
            </a:r>
            <a:endParaRPr lang="en-US" sz="4800"/>
          </a:p>
        </p:txBody>
      </p:sp>
    </p:spTree>
    <p:extLst>
      <p:ext uri="{BB962C8B-B14F-4D97-AF65-F5344CB8AC3E}">
        <p14:creationId xmlns:p14="http://schemas.microsoft.com/office/powerpoint/2010/main" val="4163695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lstStyle/>
          <a:p>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p:txBody>
              <a:bodyPr>
                <a:normAutofit/>
              </a:bodyPr>
              <a:lstStyle/>
              <a:p>
                <a:r>
                  <a:rPr lang="en-US" b="1" dirty="0" err="1">
                    <a:solidFill>
                      <a:srgbClr val="0070C0"/>
                    </a:solidFill>
                  </a:rPr>
                  <a:t>TransE</a:t>
                </a:r>
                <a:r>
                  <a:rPr lang="en-US" b="1" dirty="0">
                    <a:solidFill>
                      <a:srgbClr val="7030A0"/>
                    </a:solidFill>
                  </a:rPr>
                  <a:t> </a:t>
                </a:r>
                <a:r>
                  <a:rPr lang="en-US" b="1" dirty="0"/>
                  <a:t>models translation of any relation in the </a:t>
                </a:r>
                <a:r>
                  <a:rPr lang="en-US" b="1" dirty="0">
                    <a:solidFill>
                      <a:srgbClr val="C00000"/>
                    </a:solidFill>
                  </a:rPr>
                  <a:t>same</a:t>
                </a:r>
                <a:r>
                  <a:rPr lang="en-US" b="1" dirty="0"/>
                  <a:t> embedding space.</a:t>
                </a:r>
              </a:p>
              <a:p>
                <a:pPr lvl="3"/>
                <a:endParaRPr lang="en-US" b="1" dirty="0"/>
              </a:p>
              <a:p>
                <a:r>
                  <a:rPr lang="en-US" b="1" dirty="0"/>
                  <a:t>Can we design a new space for each relation and do translation in </a:t>
                </a:r>
                <a:r>
                  <a:rPr lang="en-US" b="1" dirty="0">
                    <a:solidFill>
                      <a:schemeClr val="accent1"/>
                    </a:solidFill>
                  </a:rPr>
                  <a:t>relation-specific space</a:t>
                </a:r>
                <a:r>
                  <a:rPr lang="en-US" b="1" dirty="0"/>
                  <a:t>?</a:t>
                </a:r>
              </a:p>
              <a:p>
                <a:pPr lvl="8"/>
                <a:endParaRPr lang="en-US" b="1" dirty="0">
                  <a:solidFill>
                    <a:srgbClr val="7030A0"/>
                  </a:solidFill>
                </a:endParaRPr>
              </a:p>
              <a:p>
                <a:r>
                  <a:rPr lang="en-US" b="1" dirty="0" err="1">
                    <a:solidFill>
                      <a:srgbClr val="7030A0"/>
                    </a:solidFill>
                  </a:rPr>
                  <a:t>TransR</a:t>
                </a:r>
                <a:r>
                  <a:rPr lang="en-US" dirty="0"/>
                  <a:t>: model </a:t>
                </a:r>
                <a:r>
                  <a:rPr lang="en-US" b="1" dirty="0">
                    <a:solidFill>
                      <a:srgbClr val="00B050"/>
                    </a:solidFill>
                  </a:rPr>
                  <a:t>entities</a:t>
                </a:r>
                <a:r>
                  <a:rPr lang="en-US" dirty="0"/>
                  <a:t> as vectors in the entity space </a:t>
                </a:r>
                <a14:m>
                  <m:oMath xmlns:m="http://schemas.openxmlformats.org/officeDocument/2006/math">
                    <m:sSup>
                      <m:sSupPr>
                        <m:ctrlPr>
                          <a:rPr lang="en-US" b="0" i="1" smtClean="0">
                            <a:solidFill>
                              <a:srgbClr val="00B050"/>
                            </a:solidFill>
                            <a:latin typeface="Cambria Math" panose="02040503050406030204" pitchFamily="18" charset="0"/>
                          </a:rPr>
                        </m:ctrlPr>
                      </m:sSupPr>
                      <m:e>
                        <m:r>
                          <a:rPr lang="en-US" b="0" i="1" smtClean="0">
                            <a:solidFill>
                              <a:srgbClr val="00B050"/>
                            </a:solidFill>
                            <a:latin typeface="Cambria Math" panose="02040503050406030204" pitchFamily="18" charset="0"/>
                          </a:rPr>
                          <m:t>ℝ</m:t>
                        </m:r>
                      </m:e>
                      <m:sup>
                        <m:r>
                          <a:rPr lang="en-US" b="0" i="1" smtClean="0">
                            <a:solidFill>
                              <a:srgbClr val="00B050"/>
                            </a:solidFill>
                            <a:latin typeface="Cambria Math" panose="02040503050406030204" pitchFamily="18" charset="0"/>
                          </a:rPr>
                          <m:t>𝑑</m:t>
                        </m:r>
                      </m:sup>
                    </m:sSup>
                  </m:oMath>
                </a14:m>
                <a:r>
                  <a:rPr lang="en-US" dirty="0">
                    <a:solidFill>
                      <a:srgbClr val="00B050"/>
                    </a:solidFill>
                  </a:rPr>
                  <a:t> </a:t>
                </a:r>
                <a:r>
                  <a:rPr lang="en-US" dirty="0"/>
                  <a:t>and model each </a:t>
                </a:r>
                <a:r>
                  <a:rPr lang="en-US" b="1" dirty="0">
                    <a:solidFill>
                      <a:srgbClr val="0000FF"/>
                    </a:solidFill>
                  </a:rPr>
                  <a:t>relation </a:t>
                </a:r>
                <a:r>
                  <a:rPr lang="en-US" dirty="0"/>
                  <a:t>as vector in relation space</a:t>
                </a:r>
                <a:r>
                  <a:rPr lang="en-US" b="1" dirty="0">
                    <a:solidFill>
                      <a:srgbClr val="0000FF"/>
                    </a:solidFill>
                  </a:rPr>
                  <a:t> </a:t>
                </a:r>
                <a14:m>
                  <m:oMath xmlns:m="http://schemas.openxmlformats.org/officeDocument/2006/math">
                    <m:sSup>
                      <m:sSupPr>
                        <m:ctrlPr>
                          <a:rPr lang="en-US" b="0" i="1" smtClean="0">
                            <a:solidFill>
                              <a:srgbClr val="0000FF"/>
                            </a:solidFill>
                            <a:latin typeface="Cambria Math" panose="02040503050406030204" pitchFamily="18" charset="0"/>
                          </a:rPr>
                        </m:ctrlPr>
                      </m:sSupPr>
                      <m:e>
                        <m:r>
                          <a:rPr lang="en-US" b="1" i="0" smtClean="0">
                            <a:solidFill>
                              <a:srgbClr val="0000FF"/>
                            </a:solidFill>
                            <a:latin typeface="Cambria Math" panose="02040503050406030204" pitchFamily="18" charset="0"/>
                          </a:rPr>
                          <m:t>𝐫</m:t>
                        </m:r>
                        <m:r>
                          <a:rPr lang="en-US" b="0" i="1" smtClean="0">
                            <a:solidFill>
                              <a:srgbClr val="0000FF"/>
                            </a:solidFill>
                            <a:latin typeface="Cambria Math" panose="02040503050406030204" pitchFamily="18" charset="0"/>
                          </a:rPr>
                          <m:t>∈</m:t>
                        </m:r>
                        <m:r>
                          <a:rPr lang="en-US" b="0" i="1" smtClean="0">
                            <a:solidFill>
                              <a:srgbClr val="0000FF"/>
                            </a:solidFill>
                            <a:latin typeface="Cambria Math" panose="02040503050406030204" pitchFamily="18" charset="0"/>
                          </a:rPr>
                          <m:t>ℝ</m:t>
                        </m:r>
                      </m:e>
                      <m:sup>
                        <m:r>
                          <a:rPr lang="en-US" b="0" i="1" smtClean="0">
                            <a:solidFill>
                              <a:srgbClr val="0000FF"/>
                            </a:solidFill>
                            <a:latin typeface="Cambria Math" panose="02040503050406030204" pitchFamily="18" charset="0"/>
                          </a:rPr>
                          <m:t>𝑘</m:t>
                        </m:r>
                      </m:sup>
                    </m:sSup>
                  </m:oMath>
                </a14:m>
                <a:r>
                  <a:rPr lang="en-US" dirty="0">
                    <a:solidFill>
                      <a:srgbClr val="0000FF"/>
                    </a:solidFill>
                  </a:rPr>
                  <a:t> with </a:t>
                </a:r>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1" i="0" smtClean="0">
                            <a:solidFill>
                              <a:srgbClr val="0000FF"/>
                            </a:solidFill>
                            <a:latin typeface="Cambria Math" panose="02040503050406030204" pitchFamily="18" charset="0"/>
                          </a:rPr>
                          <m:t>𝐌</m:t>
                        </m:r>
                      </m:e>
                      <m:sub>
                        <m:r>
                          <a:rPr lang="en-US" b="0" i="1" smtClean="0">
                            <a:solidFill>
                              <a:srgbClr val="0000FF"/>
                            </a:solidFill>
                            <a:latin typeface="Cambria Math" panose="02040503050406030204" pitchFamily="18" charset="0"/>
                          </a:rPr>
                          <m:t>𝑟</m:t>
                        </m:r>
                      </m:sub>
                    </m:sSub>
                    <m:r>
                      <a:rPr lang="en-US" b="0" i="1" smtClean="0">
                        <a:solidFill>
                          <a:srgbClr val="0000FF"/>
                        </a:solidFill>
                        <a:latin typeface="Cambria Math" panose="02040503050406030204" pitchFamily="18" charset="0"/>
                      </a:rPr>
                      <m:t>∈</m:t>
                    </m:r>
                    <m:sSup>
                      <m:sSupPr>
                        <m:ctrlPr>
                          <a:rPr lang="en-US" b="0" i="1" smtClean="0">
                            <a:solidFill>
                              <a:srgbClr val="0000FF"/>
                            </a:solidFill>
                            <a:latin typeface="Cambria Math" panose="02040503050406030204" pitchFamily="18" charset="0"/>
                          </a:rPr>
                        </m:ctrlPr>
                      </m:sSupPr>
                      <m:e>
                        <m:r>
                          <a:rPr lang="en-US" b="0" i="1" smtClean="0">
                            <a:solidFill>
                              <a:srgbClr val="0000FF"/>
                            </a:solidFill>
                            <a:latin typeface="Cambria Math" panose="02040503050406030204" pitchFamily="18" charset="0"/>
                          </a:rPr>
                          <m:t>ℝ</m:t>
                        </m:r>
                      </m:e>
                      <m:sup>
                        <m:r>
                          <a:rPr lang="en-US" b="0" i="1" smtClean="0">
                            <a:solidFill>
                              <a:srgbClr val="0000FF"/>
                            </a:solidFill>
                            <a:latin typeface="Cambria Math" panose="02040503050406030204" pitchFamily="18" charset="0"/>
                          </a:rPr>
                          <m:t>𝑘</m:t>
                        </m:r>
                        <m:r>
                          <a:rPr lang="en-US" b="0" i="1" smtClean="0">
                            <a:solidFill>
                              <a:srgbClr val="0000FF"/>
                            </a:solidFill>
                            <a:latin typeface="Cambria Math" panose="02040503050406030204" pitchFamily="18" charset="0"/>
                          </a:rPr>
                          <m:t>×</m:t>
                        </m:r>
                        <m:r>
                          <a:rPr lang="en-US" b="0" i="1" smtClean="0">
                            <a:solidFill>
                              <a:srgbClr val="0000FF"/>
                            </a:solidFill>
                            <a:latin typeface="Cambria Math" panose="02040503050406030204" pitchFamily="18" charset="0"/>
                          </a:rPr>
                          <m:t>𝑑</m:t>
                        </m:r>
                      </m:sup>
                    </m:sSup>
                  </m:oMath>
                </a14:m>
                <a:r>
                  <a:rPr lang="en-US" dirty="0"/>
                  <a:t> as the projection matrix.</a:t>
                </a:r>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blipFill>
                <a:blip r:embed="rId3"/>
                <a:stretch>
                  <a:fillRect l="-296" t="-696" r="-200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94C41411-AB21-9E46-A3FD-E7F252746A21}"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34" name="Rectangle 33">
            <a:extLst>
              <a:ext uri="{FF2B5EF4-FFF2-40B4-BE49-F238E27FC236}">
                <a16:creationId xmlns:a16="http://schemas.microsoft.com/office/drawing/2014/main" id="{35EBD737-A035-824F-A837-DC8D9B6E219A}"/>
              </a:ext>
            </a:extLst>
          </p:cNvPr>
          <p:cNvSpPr/>
          <p:nvPr/>
        </p:nvSpPr>
        <p:spPr>
          <a:xfrm>
            <a:off x="2724727" y="10342"/>
            <a:ext cx="6419273" cy="276999"/>
          </a:xfrm>
          <a:prstGeom prst="rect">
            <a:avLst/>
          </a:prstGeom>
        </p:spPr>
        <p:txBody>
          <a:bodyPr wrap="square">
            <a:spAutoFit/>
          </a:bodyPr>
          <a:lstStyle/>
          <a:p>
            <a:r>
              <a:rPr lang="en-US" sz="1200">
                <a:solidFill>
                  <a:schemeClr val="bg1"/>
                </a:solidFill>
              </a:rPr>
              <a:t>Lin et al., </a:t>
            </a:r>
            <a:r>
              <a:rPr lang="en-US" sz="1200">
                <a:solidFill>
                  <a:schemeClr val="bg1"/>
                </a:solidFill>
                <a:hlinkClick r:id="rId4"/>
              </a:rPr>
              <a:t>Learning entity and relation embeddings for knowledge graph completion</a:t>
            </a:r>
            <a:r>
              <a:rPr lang="en-US" sz="1200">
                <a:solidFill>
                  <a:schemeClr val="bg1"/>
                </a:solidFill>
              </a:rPr>
              <a:t>, AAAI 2015</a:t>
            </a:r>
          </a:p>
        </p:txBody>
      </p:sp>
      <p:sp>
        <p:nvSpPr>
          <p:cNvPr id="7" name="Rectangle 6">
            <a:extLst>
              <a:ext uri="{FF2B5EF4-FFF2-40B4-BE49-F238E27FC236}">
                <a16:creationId xmlns:a16="http://schemas.microsoft.com/office/drawing/2014/main" id="{437E7B28-0761-E941-A7B8-0C6F75278C6B}"/>
              </a:ext>
            </a:extLst>
          </p:cNvPr>
          <p:cNvSpPr/>
          <p:nvPr/>
        </p:nvSpPr>
        <p:spPr>
          <a:xfrm>
            <a:off x="550127" y="2691161"/>
            <a:ext cx="8066049" cy="1107688"/>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76059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lstStyle/>
          <a:p>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p:txBody>
              <a:bodyPr>
                <a:normAutofit/>
              </a:bodyPr>
              <a:lstStyle/>
              <a:p>
                <a:r>
                  <a:rPr lang="en-US" sz="3000" b="1" err="1">
                    <a:solidFill>
                      <a:srgbClr val="7030A0"/>
                    </a:solidFill>
                  </a:rPr>
                  <a:t>TransR</a:t>
                </a:r>
                <a:r>
                  <a:rPr lang="en-US" sz="3000"/>
                  <a:t>: model </a:t>
                </a:r>
                <a:r>
                  <a:rPr lang="en-US" sz="3000" b="1">
                    <a:solidFill>
                      <a:srgbClr val="00B050"/>
                    </a:solidFill>
                  </a:rPr>
                  <a:t>entities</a:t>
                </a:r>
                <a:r>
                  <a:rPr lang="en-US" sz="3000"/>
                  <a:t> as vectors in the entity space </a:t>
                </a:r>
                <a14:m>
                  <m:oMath xmlns:m="http://schemas.openxmlformats.org/officeDocument/2006/math">
                    <m:sSup>
                      <m:sSupPr>
                        <m:ctrlPr>
                          <a:rPr lang="en-US" sz="3000" b="0" i="1" smtClean="0">
                            <a:solidFill>
                              <a:srgbClr val="00B050"/>
                            </a:solidFill>
                            <a:latin typeface="Cambria Math" panose="02040503050406030204" pitchFamily="18" charset="0"/>
                          </a:rPr>
                        </m:ctrlPr>
                      </m:sSupPr>
                      <m:e>
                        <m:r>
                          <a:rPr lang="en-US" sz="3000" b="0" i="1" smtClean="0">
                            <a:solidFill>
                              <a:srgbClr val="00B050"/>
                            </a:solidFill>
                            <a:latin typeface="Cambria Math" panose="02040503050406030204" pitchFamily="18" charset="0"/>
                          </a:rPr>
                          <m:t>ℝ</m:t>
                        </m:r>
                      </m:e>
                      <m:sup>
                        <m:r>
                          <a:rPr lang="en-US" sz="3000" b="0" i="1" smtClean="0">
                            <a:solidFill>
                              <a:srgbClr val="00B050"/>
                            </a:solidFill>
                            <a:latin typeface="Cambria Math" panose="02040503050406030204" pitchFamily="18" charset="0"/>
                          </a:rPr>
                          <m:t>𝑑</m:t>
                        </m:r>
                      </m:sup>
                    </m:sSup>
                  </m:oMath>
                </a14:m>
                <a:r>
                  <a:rPr lang="en-US" sz="3000">
                    <a:solidFill>
                      <a:srgbClr val="00B050"/>
                    </a:solidFill>
                  </a:rPr>
                  <a:t> </a:t>
                </a:r>
                <a:r>
                  <a:rPr lang="en-US" sz="3000"/>
                  <a:t>and model each </a:t>
                </a:r>
                <a:r>
                  <a:rPr lang="en-US" sz="3000" b="1">
                    <a:solidFill>
                      <a:srgbClr val="0000FF"/>
                    </a:solidFill>
                  </a:rPr>
                  <a:t>relation </a:t>
                </a:r>
                <a:r>
                  <a:rPr lang="en-US" sz="3000"/>
                  <a:t>as vector in relation space</a:t>
                </a:r>
                <a:r>
                  <a:rPr lang="en-US" sz="3000" b="1">
                    <a:solidFill>
                      <a:srgbClr val="0000FF"/>
                    </a:solidFill>
                  </a:rPr>
                  <a:t> </a:t>
                </a:r>
                <a14:m>
                  <m:oMath xmlns:m="http://schemas.openxmlformats.org/officeDocument/2006/math">
                    <m:sSup>
                      <m:sSupPr>
                        <m:ctrlPr>
                          <a:rPr lang="en-US" sz="3000" b="0" i="1" smtClean="0">
                            <a:solidFill>
                              <a:srgbClr val="0000FF"/>
                            </a:solidFill>
                            <a:latin typeface="Cambria Math" panose="02040503050406030204" pitchFamily="18" charset="0"/>
                          </a:rPr>
                        </m:ctrlPr>
                      </m:sSupPr>
                      <m:e>
                        <m:r>
                          <a:rPr lang="en-US" sz="3000" b="1" i="0" smtClean="0">
                            <a:solidFill>
                              <a:srgbClr val="0000FF"/>
                            </a:solidFill>
                            <a:latin typeface="Cambria Math" panose="02040503050406030204" pitchFamily="18" charset="0"/>
                          </a:rPr>
                          <m:t>𝐫</m:t>
                        </m:r>
                        <m:r>
                          <a:rPr lang="en-US" sz="3000" b="0" i="1" smtClean="0">
                            <a:solidFill>
                              <a:srgbClr val="0000FF"/>
                            </a:solidFill>
                            <a:latin typeface="Cambria Math" panose="02040503050406030204" pitchFamily="18" charset="0"/>
                          </a:rPr>
                          <m:t>∈</m:t>
                        </m:r>
                        <m:r>
                          <a:rPr lang="en-US" sz="3000" b="0" i="1" smtClean="0">
                            <a:solidFill>
                              <a:srgbClr val="0000FF"/>
                            </a:solidFill>
                            <a:latin typeface="Cambria Math" panose="02040503050406030204" pitchFamily="18" charset="0"/>
                          </a:rPr>
                          <m:t>ℝ</m:t>
                        </m:r>
                      </m:e>
                      <m:sup>
                        <m:r>
                          <a:rPr lang="en-US" sz="3000" b="0" i="1" smtClean="0">
                            <a:solidFill>
                              <a:srgbClr val="0000FF"/>
                            </a:solidFill>
                            <a:latin typeface="Cambria Math" panose="02040503050406030204" pitchFamily="18" charset="0"/>
                          </a:rPr>
                          <m:t>𝑘</m:t>
                        </m:r>
                      </m:sup>
                    </m:sSup>
                  </m:oMath>
                </a14:m>
                <a:r>
                  <a:rPr lang="en-US" sz="3000">
                    <a:solidFill>
                      <a:srgbClr val="0000FF"/>
                    </a:solidFill>
                  </a:rPr>
                  <a:t> with </a:t>
                </a:r>
                <a14:m>
                  <m:oMath xmlns:m="http://schemas.openxmlformats.org/officeDocument/2006/math">
                    <m:sSub>
                      <m:sSubPr>
                        <m:ctrlPr>
                          <a:rPr lang="en-US" sz="3000" b="0" i="1" smtClean="0">
                            <a:solidFill>
                              <a:srgbClr val="0000FF"/>
                            </a:solidFill>
                            <a:latin typeface="Cambria Math" panose="02040503050406030204" pitchFamily="18" charset="0"/>
                          </a:rPr>
                        </m:ctrlPr>
                      </m:sSubPr>
                      <m:e>
                        <m:r>
                          <a:rPr lang="en-US" sz="3000" b="1" i="0" smtClean="0">
                            <a:solidFill>
                              <a:srgbClr val="0000FF"/>
                            </a:solidFill>
                            <a:latin typeface="Cambria Math" panose="02040503050406030204" pitchFamily="18" charset="0"/>
                          </a:rPr>
                          <m:t>𝐌</m:t>
                        </m:r>
                      </m:e>
                      <m:sub>
                        <m:r>
                          <a:rPr lang="en-US" sz="3000" b="0" i="1" smtClean="0">
                            <a:solidFill>
                              <a:srgbClr val="0000FF"/>
                            </a:solidFill>
                            <a:latin typeface="Cambria Math" panose="02040503050406030204" pitchFamily="18" charset="0"/>
                          </a:rPr>
                          <m:t>𝑟</m:t>
                        </m:r>
                      </m:sub>
                    </m:sSub>
                    <m:r>
                      <a:rPr lang="en-US" sz="3000" b="0" i="1" smtClean="0">
                        <a:solidFill>
                          <a:srgbClr val="0000FF"/>
                        </a:solidFill>
                        <a:latin typeface="Cambria Math" panose="02040503050406030204" pitchFamily="18" charset="0"/>
                      </a:rPr>
                      <m:t>∈</m:t>
                    </m:r>
                    <m:sSup>
                      <m:sSupPr>
                        <m:ctrlPr>
                          <a:rPr lang="en-US" sz="3000" b="0" i="1" smtClean="0">
                            <a:solidFill>
                              <a:srgbClr val="0000FF"/>
                            </a:solidFill>
                            <a:latin typeface="Cambria Math" panose="02040503050406030204" pitchFamily="18" charset="0"/>
                          </a:rPr>
                        </m:ctrlPr>
                      </m:sSupPr>
                      <m:e>
                        <m:r>
                          <a:rPr lang="en-US" sz="3000" b="0" i="1" smtClean="0">
                            <a:solidFill>
                              <a:srgbClr val="0000FF"/>
                            </a:solidFill>
                            <a:latin typeface="Cambria Math" panose="02040503050406030204" pitchFamily="18" charset="0"/>
                          </a:rPr>
                          <m:t>ℝ</m:t>
                        </m:r>
                      </m:e>
                      <m:sup>
                        <m:r>
                          <a:rPr lang="en-US" sz="3000" b="0" i="1" smtClean="0">
                            <a:solidFill>
                              <a:srgbClr val="0000FF"/>
                            </a:solidFill>
                            <a:latin typeface="Cambria Math" panose="02040503050406030204" pitchFamily="18" charset="0"/>
                          </a:rPr>
                          <m:t>𝑘</m:t>
                        </m:r>
                        <m:r>
                          <a:rPr lang="en-US" sz="3000" b="0" i="1" smtClean="0">
                            <a:solidFill>
                              <a:srgbClr val="0000FF"/>
                            </a:solidFill>
                            <a:latin typeface="Cambria Math" panose="02040503050406030204" pitchFamily="18" charset="0"/>
                          </a:rPr>
                          <m:t>×</m:t>
                        </m:r>
                        <m:r>
                          <a:rPr lang="en-US" sz="3000" b="0" i="1" smtClean="0">
                            <a:solidFill>
                              <a:srgbClr val="0000FF"/>
                            </a:solidFill>
                            <a:latin typeface="Cambria Math" panose="02040503050406030204" pitchFamily="18" charset="0"/>
                          </a:rPr>
                          <m:t>𝑑</m:t>
                        </m:r>
                      </m:sup>
                    </m:sSup>
                  </m:oMath>
                </a14:m>
                <a:r>
                  <a:rPr lang="en-US" sz="3000"/>
                  <a:t> as the </a:t>
                </a:r>
                <a:r>
                  <a:rPr lang="en-US" sz="3000" b="1">
                    <a:solidFill>
                      <a:srgbClr val="0000FF"/>
                    </a:solidFill>
                  </a:rPr>
                  <a:t>projection matrix</a:t>
                </a:r>
                <a:r>
                  <a:rPr lang="en-US" sz="3000"/>
                  <a:t>.</a:t>
                </a:r>
              </a:p>
              <a:p>
                <a:pPr marL="118872" indent="0">
                  <a:buNone/>
                </a:pPr>
                <a:endParaRPr lang="en-US" sz="1200" b="0" i="1">
                  <a:latin typeface="Cambria Math" panose="02040503050406030204" pitchFamily="18" charset="0"/>
                </a:endParaRPr>
              </a:p>
              <a:p>
                <a14:m>
                  <m:oMath xmlns:m="http://schemas.openxmlformats.org/officeDocument/2006/math">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𝐡</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𝐌</m:t>
                        </m:r>
                      </m:e>
                      <m:sub>
                        <m:r>
                          <a:rPr lang="en-US" sz="2400" b="0" i="1" smtClean="0">
                            <a:latin typeface="Cambria Math" panose="02040503050406030204" pitchFamily="18" charset="0"/>
                          </a:rPr>
                          <m:t>𝑟</m:t>
                        </m:r>
                      </m:sub>
                    </m:sSub>
                    <m:r>
                      <a:rPr lang="en-US" sz="2400" b="1" i="0" smtClean="0">
                        <a:latin typeface="Cambria Math" panose="02040503050406030204" pitchFamily="18" charset="0"/>
                      </a:rPr>
                      <m:t>𝐡</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𝐭</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𝐌</m:t>
                        </m:r>
                      </m:e>
                      <m:sub>
                        <m:r>
                          <a:rPr lang="en-US" sz="2400" b="0" i="1" smtClean="0">
                            <a:latin typeface="Cambria Math" panose="02040503050406030204" pitchFamily="18" charset="0"/>
                          </a:rPr>
                          <m:t>𝑟</m:t>
                        </m:r>
                      </m:sub>
                    </m:sSub>
                    <m:r>
                      <a:rPr lang="en-US" sz="2400" b="1" i="0" smtClean="0">
                        <a:latin typeface="Cambria Math" panose="02040503050406030204" pitchFamily="18" charset="0"/>
                      </a:rPr>
                      <m:t>𝐭</m:t>
                    </m:r>
                  </m:oMath>
                </a14:m>
                <a:endParaRPr lang="en-US" sz="2400" b="1"/>
              </a:p>
              <a:p>
                <a:r>
                  <a:rPr lang="en-US" sz="2400" b="1">
                    <a:solidFill>
                      <a:srgbClr val="D60093"/>
                    </a:solidFill>
                  </a:rPr>
                  <a:t>Score function</a:t>
                </a:r>
                <a:r>
                  <a:rPr lang="en-US" sz="2400"/>
                  <a:t>:</a:t>
                </a:r>
                <a:r>
                  <a:rPr lang="en-US" sz="2400">
                    <a:solidFill>
                      <a:srgbClr val="D60093"/>
                    </a:solidFill>
                  </a:rPr>
                  <a:t>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𝑟</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h</m:t>
                        </m:r>
                        <m:r>
                          <a:rPr lang="en-US" sz="2400" b="0" i="1" smtClean="0">
                            <a:latin typeface="Cambria Math" panose="02040503050406030204" pitchFamily="18" charset="0"/>
                          </a:rPr>
                          <m:t>,</m:t>
                        </m:r>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𝐡</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r>
                      <a:rPr lang="en-US" sz="2400" b="1" i="0" smtClean="0">
                        <a:latin typeface="Cambria Math" panose="02040503050406030204" pitchFamily="18" charset="0"/>
                      </a:rPr>
                      <m:t>𝐫</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𝐭</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oMath>
                </a14:m>
                <a:endParaRPr lang="en-US" sz="2400" b="0"/>
              </a:p>
              <a:p>
                <a:endParaRPr lang="en-US" sz="3000"/>
              </a:p>
              <a:p>
                <a:endParaRPr lang="en-US" sz="3000"/>
              </a:p>
              <a:p>
                <a:endParaRPr lang="en-US" sz="3000"/>
              </a:p>
              <a:p>
                <a:endParaRPr lang="en-US" sz="3000"/>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blipFill>
                <a:blip r:embed="rId3"/>
                <a:stretch>
                  <a:fillRect l="-222" t="-58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94C41411-AB21-9E46-A3FD-E7F252746A21}"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smtClean="0"/>
              <a:pPr/>
              <a:t>34</a:t>
            </a:fld>
            <a:endParaRPr lang="en-US"/>
          </a:p>
        </p:txBody>
      </p:sp>
      <p:grpSp>
        <p:nvGrpSpPr>
          <p:cNvPr id="7" name="Group 6">
            <a:extLst>
              <a:ext uri="{FF2B5EF4-FFF2-40B4-BE49-F238E27FC236}">
                <a16:creationId xmlns:a16="http://schemas.microsoft.com/office/drawing/2014/main" id="{18EA8906-7F49-4C44-AC02-BF7D79CAA00F}"/>
              </a:ext>
            </a:extLst>
          </p:cNvPr>
          <p:cNvGrpSpPr/>
          <p:nvPr/>
        </p:nvGrpSpPr>
        <p:grpSpPr>
          <a:xfrm>
            <a:off x="743304" y="4555362"/>
            <a:ext cx="7669627" cy="2020619"/>
            <a:chOff x="1172887" y="4221805"/>
            <a:chExt cx="7669627" cy="2020619"/>
          </a:xfrm>
        </p:grpSpPr>
        <p:grpSp>
          <p:nvGrpSpPr>
            <p:cNvPr id="28" name="Group 27">
              <a:extLst>
                <a:ext uri="{FF2B5EF4-FFF2-40B4-BE49-F238E27FC236}">
                  <a16:creationId xmlns:a16="http://schemas.microsoft.com/office/drawing/2014/main" id="{41F9ED53-E21D-457D-BF5A-28DDBCF8AA21}"/>
                </a:ext>
              </a:extLst>
            </p:cNvPr>
            <p:cNvGrpSpPr/>
            <p:nvPr/>
          </p:nvGrpSpPr>
          <p:grpSpPr>
            <a:xfrm>
              <a:off x="1172887" y="4221805"/>
              <a:ext cx="7220177" cy="2020619"/>
              <a:chOff x="116094" y="4340860"/>
              <a:chExt cx="7220177" cy="2258622"/>
            </a:xfrm>
          </p:grpSpPr>
          <p:cxnSp>
            <p:nvCxnSpPr>
              <p:cNvPr id="8" name="Straight Connector 7">
                <a:extLst>
                  <a:ext uri="{FF2B5EF4-FFF2-40B4-BE49-F238E27FC236}">
                    <a16:creationId xmlns:a16="http://schemas.microsoft.com/office/drawing/2014/main" id="{4D87B957-FFBD-4AB8-98B0-DF7C319A4ABC}"/>
                  </a:ext>
                </a:extLst>
              </p:cNvPr>
              <p:cNvCxnSpPr>
                <a:cxnSpLocks/>
              </p:cNvCxnSpPr>
              <p:nvPr/>
            </p:nvCxnSpPr>
            <p:spPr>
              <a:xfrm>
                <a:off x="116094" y="4364282"/>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9DF387-13A5-4348-B995-64E0824A142A}"/>
                  </a:ext>
                </a:extLst>
              </p:cNvPr>
              <p:cNvCxnSpPr>
                <a:cxnSpLocks/>
              </p:cNvCxnSpPr>
              <p:nvPr/>
            </p:nvCxnSpPr>
            <p:spPr>
              <a:xfrm flipH="1">
                <a:off x="135371" y="6577598"/>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8791D5A4-A869-4DA8-B088-2EB1C9EBD7DE}"/>
                  </a:ext>
                </a:extLst>
              </p:cNvPr>
              <p:cNvSpPr/>
              <p:nvPr/>
            </p:nvSpPr>
            <p:spPr>
              <a:xfrm rot="16200000">
                <a:off x="2742933" y="553894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B48616B-D404-4A4C-9844-5DF8409461E6}"/>
                      </a:ext>
                    </a:extLst>
                  </p:cNvPr>
                  <p:cNvSpPr txBox="1"/>
                  <p:nvPr/>
                </p:nvSpPr>
                <p:spPr>
                  <a:xfrm>
                    <a:off x="2564337" y="5631110"/>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DB48616B-D404-4A4C-9844-5DF8409461E6}"/>
                      </a:ext>
                    </a:extLst>
                  </p:cNvPr>
                  <p:cNvSpPr txBox="1">
                    <a:spLocks noRot="1" noChangeAspect="1" noMove="1" noResize="1" noEditPoints="1" noAdjustHandles="1" noChangeArrowheads="1" noChangeShapeType="1" noTextEdit="1"/>
                  </p:cNvSpPr>
                  <p:nvPr/>
                </p:nvSpPr>
                <p:spPr>
                  <a:xfrm>
                    <a:off x="2564337" y="5631110"/>
                    <a:ext cx="465191" cy="477054"/>
                  </a:xfrm>
                  <a:prstGeom prst="rect">
                    <a:avLst/>
                  </a:prstGeom>
                  <a:blipFill>
                    <a:blip r:embed="rId4"/>
                    <a:stretch>
                      <a:fillRect b="-7143"/>
                    </a:stretch>
                  </a:blipFill>
                </p:spPr>
                <p:txBody>
                  <a:bodyPr/>
                  <a:lstStyle/>
                  <a:p>
                    <a:r>
                      <a:rPr lang="en-US">
                        <a:noFill/>
                      </a:rPr>
                      <a:t> </a:t>
                    </a:r>
                  </a:p>
                </p:txBody>
              </p:sp>
            </mc:Fallback>
          </mc:AlternateContent>
          <p:sp>
            <p:nvSpPr>
              <p:cNvPr id="49" name="Oval 48">
                <a:extLst>
                  <a:ext uri="{FF2B5EF4-FFF2-40B4-BE49-F238E27FC236}">
                    <a16:creationId xmlns:a16="http://schemas.microsoft.com/office/drawing/2014/main" id="{B793374C-639E-48CC-9EA7-3A18CF1D5EF4}"/>
                  </a:ext>
                </a:extLst>
              </p:cNvPr>
              <p:cNvSpPr/>
              <p:nvPr/>
            </p:nvSpPr>
            <p:spPr>
              <a:xfrm rot="16200000">
                <a:off x="980144" y="483062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B32D87D-00AB-4B32-8788-313EC8C6D3AB}"/>
                      </a:ext>
                    </a:extLst>
                  </p:cNvPr>
                  <p:cNvSpPr txBox="1"/>
                  <p:nvPr/>
                </p:nvSpPr>
                <p:spPr>
                  <a:xfrm>
                    <a:off x="4668999" y="5751415"/>
                    <a:ext cx="64844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𝐡</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81" name="TextBox 80">
                    <a:extLst>
                      <a:ext uri="{FF2B5EF4-FFF2-40B4-BE49-F238E27FC236}">
                        <a16:creationId xmlns:a16="http://schemas.microsoft.com/office/drawing/2014/main" id="{BB32D87D-00AB-4B32-8788-313EC8C6D3AB}"/>
                      </a:ext>
                    </a:extLst>
                  </p:cNvPr>
                  <p:cNvSpPr txBox="1">
                    <a:spLocks noRot="1" noChangeAspect="1" noMove="1" noResize="1" noEditPoints="1" noAdjustHandles="1" noChangeArrowheads="1" noChangeShapeType="1" noTextEdit="1"/>
                  </p:cNvSpPr>
                  <p:nvPr/>
                </p:nvSpPr>
                <p:spPr>
                  <a:xfrm>
                    <a:off x="4668999" y="5751415"/>
                    <a:ext cx="648446" cy="477054"/>
                  </a:xfrm>
                  <a:prstGeom prst="rect">
                    <a:avLst/>
                  </a:prstGeom>
                  <a:blipFill>
                    <a:blip r:embed="rId5"/>
                    <a:stretch>
                      <a:fillRect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52632242-5A95-4388-AD23-0436BC1D32DE}"/>
                      </a:ext>
                    </a:extLst>
                  </p:cNvPr>
                  <p:cNvSpPr txBox="1"/>
                  <p:nvPr/>
                </p:nvSpPr>
                <p:spPr>
                  <a:xfrm>
                    <a:off x="6309791" y="5483613"/>
                    <a:ext cx="58080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𝐭</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82" name="TextBox 81">
                    <a:extLst>
                      <a:ext uri="{FF2B5EF4-FFF2-40B4-BE49-F238E27FC236}">
                        <a16:creationId xmlns:a16="http://schemas.microsoft.com/office/drawing/2014/main" id="{52632242-5A95-4388-AD23-0436BC1D32DE}"/>
                      </a:ext>
                    </a:extLst>
                  </p:cNvPr>
                  <p:cNvSpPr txBox="1">
                    <a:spLocks noRot="1" noChangeAspect="1" noMove="1" noResize="1" noEditPoints="1" noAdjustHandles="1" noChangeArrowheads="1" noChangeShapeType="1" noTextEdit="1"/>
                  </p:cNvSpPr>
                  <p:nvPr/>
                </p:nvSpPr>
                <p:spPr>
                  <a:xfrm>
                    <a:off x="6309791" y="5483613"/>
                    <a:ext cx="580800" cy="477054"/>
                  </a:xfrm>
                  <a:prstGeom prst="rect">
                    <a:avLst/>
                  </a:prstGeom>
                  <a:blipFill>
                    <a:blip r:embed="rId6"/>
                    <a:stretch>
                      <a:fillRect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80D49D7B-4B2A-43AD-84CF-73C9390FDF38}"/>
                      </a:ext>
                    </a:extLst>
                  </p:cNvPr>
                  <p:cNvSpPr txBox="1"/>
                  <p:nvPr/>
                </p:nvSpPr>
                <p:spPr>
                  <a:xfrm>
                    <a:off x="940285" y="4935983"/>
                    <a:ext cx="39145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𝐭</m:t>
                          </m:r>
                        </m:oMath>
                      </m:oMathPara>
                    </a14:m>
                    <a:endParaRPr lang="en-US" sz="2500" b="1">
                      <a:latin typeface="Helvetica Neue Light" charset="0"/>
                      <a:ea typeface="Helvetica Neue Light" charset="0"/>
                      <a:cs typeface="Helvetica Neue Light" charset="0"/>
                    </a:endParaRPr>
                  </a:p>
                </p:txBody>
              </p:sp>
            </mc:Choice>
            <mc:Fallback xmlns="">
              <p:sp>
                <p:nvSpPr>
                  <p:cNvPr id="83" name="TextBox 82">
                    <a:extLst>
                      <a:ext uri="{FF2B5EF4-FFF2-40B4-BE49-F238E27FC236}">
                        <a16:creationId xmlns:a16="http://schemas.microsoft.com/office/drawing/2014/main" id="{80D49D7B-4B2A-43AD-84CF-73C9390FDF38}"/>
                      </a:ext>
                    </a:extLst>
                  </p:cNvPr>
                  <p:cNvSpPr txBox="1">
                    <a:spLocks noRot="1" noChangeAspect="1" noMove="1" noResize="1" noEditPoints="1" noAdjustHandles="1" noChangeArrowheads="1" noChangeShapeType="1" noTextEdit="1"/>
                  </p:cNvSpPr>
                  <p:nvPr/>
                </p:nvSpPr>
                <p:spPr>
                  <a:xfrm>
                    <a:off x="940285" y="4935983"/>
                    <a:ext cx="391453" cy="477054"/>
                  </a:xfrm>
                  <a:prstGeom prst="rect">
                    <a:avLst/>
                  </a:prstGeom>
                  <a:blipFill>
                    <a:blip r:embed="rId7"/>
                    <a:stretch>
                      <a:fillRect b="-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90AF644-5A01-4AFC-92C0-4DBFF01102E9}"/>
                      </a:ext>
                    </a:extLst>
                  </p:cNvPr>
                  <p:cNvSpPr txBox="1"/>
                  <p:nvPr/>
                </p:nvSpPr>
                <p:spPr>
                  <a:xfrm>
                    <a:off x="5292751" y="5609128"/>
                    <a:ext cx="352417"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40" name="TextBox 39">
                    <a:extLst>
                      <a:ext uri="{FF2B5EF4-FFF2-40B4-BE49-F238E27FC236}">
                        <a16:creationId xmlns:a16="http://schemas.microsoft.com/office/drawing/2014/main" id="{B90AF644-5A01-4AFC-92C0-4DBFF01102E9}"/>
                      </a:ext>
                    </a:extLst>
                  </p:cNvPr>
                  <p:cNvSpPr txBox="1">
                    <a:spLocks noRot="1" noChangeAspect="1" noMove="1" noResize="1" noEditPoints="1" noAdjustHandles="1" noChangeArrowheads="1" noChangeShapeType="1" noTextEdit="1"/>
                  </p:cNvSpPr>
                  <p:nvPr/>
                </p:nvSpPr>
                <p:spPr>
                  <a:xfrm>
                    <a:off x="5292751" y="5609128"/>
                    <a:ext cx="352417" cy="477054"/>
                  </a:xfrm>
                  <a:prstGeom prst="rect">
                    <a:avLst/>
                  </a:prstGeom>
                  <a:blipFill>
                    <a:blip r:embed="rId8"/>
                    <a:stretch>
                      <a:fillRect b="-1429"/>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E38EB070-339D-4C30-9E29-AF5D6CC77929}"/>
                  </a:ext>
                </a:extLst>
              </p:cNvPr>
              <p:cNvCxnSpPr>
                <a:cxnSpLocks/>
              </p:cNvCxnSpPr>
              <p:nvPr/>
            </p:nvCxnSpPr>
            <p:spPr>
              <a:xfrm>
                <a:off x="4459721" y="434086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2183E52-3281-404D-8407-212311123AE5}"/>
                  </a:ext>
                </a:extLst>
              </p:cNvPr>
              <p:cNvCxnSpPr>
                <a:cxnSpLocks/>
              </p:cNvCxnSpPr>
              <p:nvPr/>
            </p:nvCxnSpPr>
            <p:spPr>
              <a:xfrm flipH="1">
                <a:off x="4440671" y="655948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DF69B321-760B-42BE-B229-EA11D31C0B2E}"/>
                  </a:ext>
                </a:extLst>
              </p:cNvPr>
              <p:cNvSpPr/>
              <p:nvPr/>
            </p:nvSpPr>
            <p:spPr>
              <a:xfrm rot="16200000">
                <a:off x="5043761" y="57912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33A12805-2396-473C-ADCC-4DA908A42D78}"/>
                  </a:ext>
                </a:extLst>
              </p:cNvPr>
              <p:cNvSpPr/>
              <p:nvPr/>
            </p:nvSpPr>
            <p:spPr>
              <a:xfrm rot="16200000">
                <a:off x="6346800" y="5585032"/>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42" name="Straight Arrow Connector 41">
                <a:extLst>
                  <a:ext uri="{FF2B5EF4-FFF2-40B4-BE49-F238E27FC236}">
                    <a16:creationId xmlns:a16="http://schemas.microsoft.com/office/drawing/2014/main" id="{76C45CF2-2CD7-4C22-8705-DE754572EF59}"/>
                  </a:ext>
                </a:extLst>
              </p:cNvPr>
              <p:cNvCxnSpPr>
                <a:cxnSpLocks/>
                <a:stCxn id="33" idx="4"/>
                <a:endCxn id="36" idx="7"/>
              </p:cNvCxnSpPr>
              <p:nvPr/>
            </p:nvCxnSpPr>
            <p:spPr>
              <a:xfrm flipV="1">
                <a:off x="5097761" y="5592940"/>
                <a:ext cx="1256947" cy="2252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7FE500E-CBEE-4294-B9FE-EABC93EB5ADD}"/>
                  </a:ext>
                </a:extLst>
              </p:cNvPr>
              <p:cNvCxnSpPr>
                <a:cxnSpLocks/>
                <a:stCxn id="10" idx="4"/>
                <a:endCxn id="33" idx="0"/>
              </p:cNvCxnSpPr>
              <p:nvPr/>
            </p:nvCxnSpPr>
            <p:spPr>
              <a:xfrm>
                <a:off x="2796933" y="5565940"/>
                <a:ext cx="2246828" cy="25226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348508D9-25D8-464B-9C1F-BEE92379F06E}"/>
                  </a:ext>
                </a:extLst>
              </p:cNvPr>
              <p:cNvCxnSpPr>
                <a:cxnSpLocks/>
                <a:stCxn id="49" idx="3"/>
                <a:endCxn id="36" idx="0"/>
              </p:cNvCxnSpPr>
              <p:nvPr/>
            </p:nvCxnSpPr>
            <p:spPr>
              <a:xfrm>
                <a:off x="1026236" y="4876721"/>
                <a:ext cx="5320564" cy="73531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E5E179D-FB06-46F4-AFCE-8630291B636A}"/>
                    </a:ext>
                  </a:extLst>
                </p:cNvPr>
                <p:cNvSpPr txBox="1"/>
                <p:nvPr/>
              </p:nvSpPr>
              <p:spPr>
                <a:xfrm>
                  <a:off x="6073871" y="4281564"/>
                  <a:ext cx="2768643" cy="379784"/>
                </a:xfrm>
                <a:prstGeom prst="rect">
                  <a:avLst/>
                </a:prstGeom>
                <a:noFill/>
              </p:spPr>
              <p:txBody>
                <a:bodyPr wrap="none" rtlCol="0">
                  <a:spAutoFit/>
                </a:bodyPr>
                <a:lstStyle/>
                <a:p>
                  <a:r>
                    <a:rPr lang="en-US" b="1" dirty="0">
                      <a:solidFill>
                        <a:srgbClr val="0000FF"/>
                      </a:solidFill>
                      <a:latin typeface="Arial" pitchFamily="34" charset="0"/>
                      <a:cs typeface="Arial" pitchFamily="34" charset="0"/>
                    </a:rPr>
                    <a:t>Space of relation </a:t>
                  </a:r>
                  <a14:m>
                    <m:oMath xmlns:m="http://schemas.openxmlformats.org/officeDocument/2006/math">
                      <m:r>
                        <a:rPr lang="en-US" b="1" i="1" smtClean="0">
                          <a:solidFill>
                            <a:srgbClr val="0000FF"/>
                          </a:solidFill>
                          <a:latin typeface="Cambria Math" panose="02040503050406030204" pitchFamily="18" charset="0"/>
                          <a:cs typeface="Arial" pitchFamily="34" charset="0"/>
                        </a:rPr>
                        <m:t>𝒓</m:t>
                      </m:r>
                    </m:oMath>
                  </a14:m>
                  <a:r>
                    <a:rPr lang="en-US" b="1" dirty="0">
                      <a:solidFill>
                        <a:srgbClr val="0000FF"/>
                      </a:solidFill>
                      <a:latin typeface="Arial" pitchFamily="34" charset="0"/>
                      <a:cs typeface="Arial" pitchFamily="34" charset="0"/>
                    </a:rPr>
                    <a:t>:</a:t>
                  </a:r>
                  <a:r>
                    <a:rPr lang="en-US" b="1" dirty="0">
                      <a:solidFill>
                        <a:srgbClr val="0000FF"/>
                      </a:solidFill>
                    </a:rPr>
                    <a:t> </a:t>
                  </a:r>
                  <a14:m>
                    <m:oMath xmlns:m="http://schemas.openxmlformats.org/officeDocument/2006/math">
                      <m:sSup>
                        <m:sSupPr>
                          <m:ctrlPr>
                            <a:rPr lang="en-US" b="1" i="1">
                              <a:solidFill>
                                <a:srgbClr val="0000FF"/>
                              </a:solidFill>
                              <a:latin typeface="Cambria Math" panose="02040503050406030204" pitchFamily="18" charset="0"/>
                            </a:rPr>
                          </m:ctrlPr>
                        </m:sSupPr>
                        <m:e>
                          <m:r>
                            <a:rPr lang="en-US" b="1" i="1">
                              <a:solidFill>
                                <a:srgbClr val="0000FF"/>
                              </a:solidFill>
                              <a:latin typeface="Cambria Math" panose="02040503050406030204" pitchFamily="18" charset="0"/>
                            </a:rPr>
                            <m:t>ℝ</m:t>
                          </m:r>
                        </m:e>
                        <m:sup>
                          <m:r>
                            <a:rPr lang="en-US" b="1" i="1">
                              <a:solidFill>
                                <a:srgbClr val="0000FF"/>
                              </a:solidFill>
                              <a:latin typeface="Cambria Math" panose="02040503050406030204" pitchFamily="18" charset="0"/>
                            </a:rPr>
                            <m:t>𝒌</m:t>
                          </m:r>
                        </m:sup>
                      </m:sSup>
                    </m:oMath>
                  </a14:m>
                  <a:r>
                    <a:rPr lang="en-US" b="1" dirty="0">
                      <a:solidFill>
                        <a:srgbClr val="0000FF"/>
                      </a:solidFill>
                      <a:latin typeface="Arial" pitchFamily="34" charset="0"/>
                      <a:cs typeface="Arial" pitchFamily="34" charset="0"/>
                    </a:rPr>
                    <a:t>  </a:t>
                  </a:r>
                </a:p>
              </p:txBody>
            </p:sp>
          </mc:Choice>
          <mc:Fallback xmlns="">
            <p:sp>
              <p:nvSpPr>
                <p:cNvPr id="11" name="TextBox 10">
                  <a:extLst>
                    <a:ext uri="{FF2B5EF4-FFF2-40B4-BE49-F238E27FC236}">
                      <a16:creationId xmlns:a16="http://schemas.microsoft.com/office/drawing/2014/main" id="{5E5E179D-FB06-46F4-AFCE-8630291B636A}"/>
                    </a:ext>
                  </a:extLst>
                </p:cNvPr>
                <p:cNvSpPr txBox="1">
                  <a:spLocks noRot="1" noChangeAspect="1" noMove="1" noResize="1" noEditPoints="1" noAdjustHandles="1" noChangeArrowheads="1" noChangeShapeType="1" noTextEdit="1"/>
                </p:cNvSpPr>
                <p:nvPr/>
              </p:nvSpPr>
              <p:spPr>
                <a:xfrm>
                  <a:off x="6073871" y="4281564"/>
                  <a:ext cx="2768643" cy="379784"/>
                </a:xfrm>
                <a:prstGeom prst="rect">
                  <a:avLst/>
                </a:prstGeom>
                <a:blipFill>
                  <a:blip r:embed="rId9"/>
                  <a:stretch>
                    <a:fillRect l="-1982" t="-6452" b="-24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2E72999-4BCA-46E8-B84A-D53C9B80AB72}"/>
                    </a:ext>
                  </a:extLst>
                </p:cNvPr>
                <p:cNvSpPr txBox="1"/>
                <p:nvPr/>
              </p:nvSpPr>
              <p:spPr>
                <a:xfrm>
                  <a:off x="2103354" y="4260469"/>
                  <a:ext cx="2436821" cy="379784"/>
                </a:xfrm>
                <a:prstGeom prst="rect">
                  <a:avLst/>
                </a:prstGeom>
                <a:noFill/>
              </p:spPr>
              <p:txBody>
                <a:bodyPr wrap="none" rtlCol="0">
                  <a:spAutoFit/>
                </a:bodyPr>
                <a:lstStyle/>
                <a:p>
                  <a:r>
                    <a:rPr lang="en-US" b="1">
                      <a:solidFill>
                        <a:srgbClr val="008000"/>
                      </a:solidFill>
                      <a:latin typeface="Arial" pitchFamily="34" charset="0"/>
                      <a:cs typeface="Arial" pitchFamily="34" charset="0"/>
                    </a:rPr>
                    <a:t>Space of entities:</a:t>
                  </a:r>
                  <a14:m>
                    <m:oMath xmlns:m="http://schemas.openxmlformats.org/officeDocument/2006/math">
                      <m:sSup>
                        <m:sSupPr>
                          <m:ctrlPr>
                            <a:rPr lang="en-US" b="1" i="1">
                              <a:solidFill>
                                <a:srgbClr val="008000"/>
                              </a:solidFill>
                              <a:latin typeface="Cambria Math" panose="02040503050406030204" pitchFamily="18" charset="0"/>
                            </a:rPr>
                          </m:ctrlPr>
                        </m:sSupPr>
                        <m:e>
                          <m:r>
                            <a:rPr lang="en-US" b="1" i="1" smtClean="0">
                              <a:solidFill>
                                <a:srgbClr val="008000"/>
                              </a:solidFill>
                              <a:latin typeface="Cambria Math" panose="02040503050406030204" pitchFamily="18" charset="0"/>
                            </a:rPr>
                            <m:t> </m:t>
                          </m:r>
                          <m:r>
                            <a:rPr lang="en-US" b="1" i="1">
                              <a:solidFill>
                                <a:srgbClr val="008000"/>
                              </a:solidFill>
                              <a:latin typeface="Cambria Math" panose="02040503050406030204" pitchFamily="18" charset="0"/>
                            </a:rPr>
                            <m:t>ℝ</m:t>
                          </m:r>
                        </m:e>
                        <m:sup>
                          <m:r>
                            <a:rPr lang="en-US" b="1" i="1">
                              <a:solidFill>
                                <a:srgbClr val="008000"/>
                              </a:solidFill>
                              <a:latin typeface="Cambria Math" panose="02040503050406030204" pitchFamily="18" charset="0"/>
                            </a:rPr>
                            <m:t>𝒅</m:t>
                          </m:r>
                        </m:sup>
                      </m:sSup>
                    </m:oMath>
                  </a14:m>
                  <a:endParaRPr lang="en-US" b="1">
                    <a:solidFill>
                      <a:srgbClr val="008000"/>
                    </a:solidFill>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42E72999-4BCA-46E8-B84A-D53C9B80AB72}"/>
                    </a:ext>
                  </a:extLst>
                </p:cNvPr>
                <p:cNvSpPr txBox="1">
                  <a:spLocks noRot="1" noChangeAspect="1" noMove="1" noResize="1" noEditPoints="1" noAdjustHandles="1" noChangeArrowheads="1" noChangeShapeType="1" noTextEdit="1"/>
                </p:cNvSpPr>
                <p:nvPr/>
              </p:nvSpPr>
              <p:spPr>
                <a:xfrm>
                  <a:off x="2103354" y="4260469"/>
                  <a:ext cx="2436821" cy="379784"/>
                </a:xfrm>
                <a:prstGeom prst="rect">
                  <a:avLst/>
                </a:prstGeom>
                <a:blipFill>
                  <a:blip r:embed="rId10"/>
                  <a:stretch>
                    <a:fillRect l="-2256" t="-6452" b="-2580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BAC64CA-6EA3-4769-B4B2-B36B3B0125C6}"/>
                  </a:ext>
                </a:extLst>
              </p:cNvPr>
              <p:cNvSpPr txBox="1"/>
              <p:nvPr/>
            </p:nvSpPr>
            <p:spPr>
              <a:xfrm>
                <a:off x="4976553" y="2988871"/>
                <a:ext cx="3795944" cy="656783"/>
              </a:xfrm>
              <a:prstGeom prst="rect">
                <a:avLst/>
              </a:prstGeom>
              <a:noFill/>
            </p:spPr>
            <p:txBody>
              <a:bodyPr wrap="square" rtlCol="0">
                <a:spAutoFit/>
              </a:bodyPr>
              <a:lstStyle/>
              <a:p>
                <a:r>
                  <a:rPr lang="en-US" b="1">
                    <a:latin typeface="Arial" pitchFamily="34" charset="0"/>
                    <a:cs typeface="Arial" pitchFamily="34" charset="0"/>
                  </a:rPr>
                  <a:t>Use </a:t>
                </a:r>
                <a14:m>
                  <m:oMath xmlns:m="http://schemas.openxmlformats.org/officeDocument/2006/math">
                    <m:sSub>
                      <m:sSubPr>
                        <m:ctrlPr>
                          <a:rPr lang="en-US" b="1" i="1" smtClean="0">
                            <a:solidFill>
                              <a:srgbClr val="0000FF"/>
                            </a:solidFill>
                            <a:latin typeface="Cambria Math" panose="02040503050406030204" pitchFamily="18" charset="0"/>
                            <a:cs typeface="Arial" pitchFamily="34" charset="0"/>
                          </a:rPr>
                        </m:ctrlPr>
                      </m:sSubPr>
                      <m:e>
                        <m:r>
                          <a:rPr lang="en-US" b="1" i="0" smtClean="0">
                            <a:solidFill>
                              <a:srgbClr val="0000FF"/>
                            </a:solidFill>
                            <a:latin typeface="Cambria Math" panose="02040503050406030204" pitchFamily="18" charset="0"/>
                            <a:cs typeface="Arial" pitchFamily="34" charset="0"/>
                          </a:rPr>
                          <m:t>𝐌</m:t>
                        </m:r>
                      </m:e>
                      <m:sub>
                        <m:r>
                          <a:rPr lang="en-US" b="1" i="1" smtClean="0">
                            <a:solidFill>
                              <a:srgbClr val="0000FF"/>
                            </a:solidFill>
                            <a:latin typeface="Cambria Math" panose="02040503050406030204" pitchFamily="18" charset="0"/>
                            <a:cs typeface="Arial" pitchFamily="34" charset="0"/>
                          </a:rPr>
                          <m:t>𝒓</m:t>
                        </m:r>
                      </m:sub>
                    </m:sSub>
                  </m:oMath>
                </a14:m>
                <a:r>
                  <a:rPr lang="en-US" b="1">
                    <a:solidFill>
                      <a:srgbClr val="0000FF"/>
                    </a:solidFill>
                    <a:latin typeface="Arial" pitchFamily="34" charset="0"/>
                    <a:cs typeface="Arial" pitchFamily="34" charset="0"/>
                  </a:rPr>
                  <a:t> </a:t>
                </a:r>
                <a:r>
                  <a:rPr lang="en-US" b="1">
                    <a:latin typeface="Arial" pitchFamily="34" charset="0"/>
                    <a:cs typeface="Arial" pitchFamily="34" charset="0"/>
                  </a:rPr>
                  <a:t>to </a:t>
                </a:r>
                <a:r>
                  <a:rPr lang="en-US" b="1">
                    <a:solidFill>
                      <a:srgbClr val="C00000"/>
                    </a:solidFill>
                    <a:latin typeface="Arial" pitchFamily="34" charset="0"/>
                    <a:cs typeface="Arial" pitchFamily="34" charset="0"/>
                  </a:rPr>
                  <a:t>project</a:t>
                </a:r>
                <a:r>
                  <a:rPr lang="en-US" b="1">
                    <a:latin typeface="Arial" pitchFamily="34" charset="0"/>
                    <a:cs typeface="Arial" pitchFamily="34" charset="0"/>
                  </a:rPr>
                  <a:t> from entity space</a:t>
                </a:r>
                <a:r>
                  <a:rPr lang="en-US" b="1">
                    <a:solidFill>
                      <a:srgbClr val="00B050"/>
                    </a:solidFill>
                  </a:rPr>
                  <a:t> </a:t>
                </a:r>
                <a14:m>
                  <m:oMath xmlns:m="http://schemas.openxmlformats.org/officeDocument/2006/math">
                    <m:sSup>
                      <m:sSupPr>
                        <m:ctrlPr>
                          <a:rPr lang="en-US" b="1" i="1">
                            <a:solidFill>
                              <a:srgbClr val="00B050"/>
                            </a:solidFill>
                            <a:latin typeface="Cambria Math" panose="02040503050406030204" pitchFamily="18" charset="0"/>
                          </a:rPr>
                        </m:ctrlPr>
                      </m:sSupPr>
                      <m:e>
                        <m:r>
                          <a:rPr lang="en-US" b="1" i="1">
                            <a:solidFill>
                              <a:srgbClr val="00B050"/>
                            </a:solidFill>
                            <a:latin typeface="Cambria Math" panose="02040503050406030204" pitchFamily="18" charset="0"/>
                          </a:rPr>
                          <m:t>ℝ</m:t>
                        </m:r>
                      </m:e>
                      <m:sup>
                        <m:r>
                          <a:rPr lang="en-US" b="1" i="1">
                            <a:solidFill>
                              <a:srgbClr val="00B050"/>
                            </a:solidFill>
                            <a:latin typeface="Cambria Math" panose="02040503050406030204" pitchFamily="18" charset="0"/>
                          </a:rPr>
                          <m:t>𝒅</m:t>
                        </m:r>
                      </m:sup>
                    </m:sSup>
                  </m:oMath>
                </a14:m>
                <a:r>
                  <a:rPr lang="en-US" b="1">
                    <a:latin typeface="Arial" pitchFamily="34" charset="0"/>
                    <a:cs typeface="Arial" pitchFamily="34" charset="0"/>
                  </a:rPr>
                  <a:t> to </a:t>
                </a:r>
                <a:r>
                  <a:rPr lang="en-US" b="1">
                    <a:solidFill>
                      <a:srgbClr val="0000FF"/>
                    </a:solidFill>
                    <a:latin typeface="Arial" pitchFamily="34" charset="0"/>
                    <a:cs typeface="Arial" pitchFamily="34" charset="0"/>
                  </a:rPr>
                  <a:t>relation space</a:t>
                </a:r>
                <a:r>
                  <a:rPr lang="en-US" b="1">
                    <a:solidFill>
                      <a:srgbClr val="0000FF"/>
                    </a:solidFill>
                  </a:rPr>
                  <a:t> </a:t>
                </a:r>
                <a14:m>
                  <m:oMath xmlns:m="http://schemas.openxmlformats.org/officeDocument/2006/math">
                    <m:sSup>
                      <m:sSupPr>
                        <m:ctrlPr>
                          <a:rPr lang="en-US" i="1">
                            <a:solidFill>
                              <a:srgbClr val="0000FF"/>
                            </a:solidFill>
                            <a:latin typeface="Cambria Math" panose="02040503050406030204" pitchFamily="18" charset="0"/>
                          </a:rPr>
                        </m:ctrlPr>
                      </m:sSupPr>
                      <m:e>
                        <m:r>
                          <a:rPr lang="en-US" i="1">
                            <a:solidFill>
                              <a:srgbClr val="0000FF"/>
                            </a:solidFill>
                            <a:latin typeface="Cambria Math" panose="02040503050406030204" pitchFamily="18" charset="0"/>
                          </a:rPr>
                          <m:t>ℝ</m:t>
                        </m:r>
                      </m:e>
                      <m:sup>
                        <m:r>
                          <a:rPr lang="en-US" i="1">
                            <a:solidFill>
                              <a:srgbClr val="0000FF"/>
                            </a:solidFill>
                            <a:latin typeface="Cambria Math" panose="02040503050406030204" pitchFamily="18" charset="0"/>
                          </a:rPr>
                          <m:t>𝑘</m:t>
                        </m:r>
                      </m:sup>
                    </m:sSup>
                  </m:oMath>
                </a14:m>
                <a:r>
                  <a:rPr lang="en-US">
                    <a:latin typeface="Arial" pitchFamily="34" charset="0"/>
                    <a:cs typeface="Arial" pitchFamily="34" charset="0"/>
                  </a:rPr>
                  <a:t>!</a:t>
                </a:r>
              </a:p>
            </p:txBody>
          </p:sp>
        </mc:Choice>
        <mc:Fallback xmlns="">
          <p:sp>
            <p:nvSpPr>
              <p:cNvPr id="12" name="TextBox 11">
                <a:extLst>
                  <a:ext uri="{FF2B5EF4-FFF2-40B4-BE49-F238E27FC236}">
                    <a16:creationId xmlns:a16="http://schemas.microsoft.com/office/drawing/2014/main" id="{3BAC64CA-6EA3-4769-B4B2-B36B3B0125C6}"/>
                  </a:ext>
                </a:extLst>
              </p:cNvPr>
              <p:cNvSpPr txBox="1">
                <a:spLocks noRot="1" noChangeAspect="1" noMove="1" noResize="1" noEditPoints="1" noAdjustHandles="1" noChangeArrowheads="1" noChangeShapeType="1" noTextEdit="1"/>
              </p:cNvSpPr>
              <p:nvPr/>
            </p:nvSpPr>
            <p:spPr>
              <a:xfrm>
                <a:off x="4976553" y="2988871"/>
                <a:ext cx="3795944" cy="656783"/>
              </a:xfrm>
              <a:prstGeom prst="rect">
                <a:avLst/>
              </a:prstGeom>
              <a:blipFill>
                <a:blip r:embed="rId11"/>
                <a:stretch>
                  <a:fillRect l="-1284" t="-4630" b="-129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0A0E8F1-7CEB-BB4A-9448-49E61C15A453}"/>
                  </a:ext>
                </a:extLst>
              </p:cNvPr>
              <p:cNvSpPr/>
              <p:nvPr/>
            </p:nvSpPr>
            <p:spPr>
              <a:xfrm>
                <a:off x="3976160" y="4927494"/>
                <a:ext cx="749372" cy="523220"/>
              </a:xfrm>
              <a:prstGeom prst="rect">
                <a:avLst/>
              </a:prstGeom>
            </p:spPr>
            <p:txBody>
              <a:bodyPr wrap="none">
                <a:spAutoFit/>
              </a:bodyPr>
              <a:lstStyle/>
              <a:p>
                <a14:m>
                  <m:oMath xmlns:m="http://schemas.openxmlformats.org/officeDocument/2006/math">
                    <m:sSub>
                      <m:sSubPr>
                        <m:ctrlPr>
                          <a:rPr lang="en-US" sz="2800" b="1" i="1">
                            <a:solidFill>
                              <a:srgbClr val="0000FF"/>
                            </a:solidFill>
                            <a:latin typeface="Cambria Math" panose="02040503050406030204" pitchFamily="18" charset="0"/>
                            <a:cs typeface="Arial" pitchFamily="34" charset="0"/>
                          </a:rPr>
                        </m:ctrlPr>
                      </m:sSubPr>
                      <m:e>
                        <m:r>
                          <a:rPr lang="en-US" sz="2800" b="1">
                            <a:solidFill>
                              <a:srgbClr val="0000FF"/>
                            </a:solidFill>
                            <a:latin typeface="Cambria Math" panose="02040503050406030204" pitchFamily="18" charset="0"/>
                            <a:cs typeface="Arial" pitchFamily="34" charset="0"/>
                          </a:rPr>
                          <m:t>𝐌</m:t>
                        </m:r>
                      </m:e>
                      <m:sub>
                        <m:r>
                          <a:rPr lang="en-US" sz="2800" b="1" i="1">
                            <a:solidFill>
                              <a:srgbClr val="0000FF"/>
                            </a:solidFill>
                            <a:latin typeface="Cambria Math" panose="02040503050406030204" pitchFamily="18" charset="0"/>
                            <a:cs typeface="Arial" pitchFamily="34" charset="0"/>
                          </a:rPr>
                          <m:t>𝒓</m:t>
                        </m:r>
                      </m:sub>
                    </m:sSub>
                  </m:oMath>
                </a14:m>
                <a:r>
                  <a:rPr lang="en-US" sz="2800" b="1">
                    <a:solidFill>
                      <a:srgbClr val="0000FF"/>
                    </a:solidFill>
                    <a:latin typeface="Arial" pitchFamily="34" charset="0"/>
                    <a:cs typeface="Arial" pitchFamily="34" charset="0"/>
                  </a:rPr>
                  <a:t> </a:t>
                </a:r>
                <a:endParaRPr lang="en-US" sz="2800"/>
              </a:p>
            </p:txBody>
          </p:sp>
        </mc:Choice>
        <mc:Fallback xmlns="">
          <p:sp>
            <p:nvSpPr>
              <p:cNvPr id="14" name="Rectangle 13">
                <a:extLst>
                  <a:ext uri="{FF2B5EF4-FFF2-40B4-BE49-F238E27FC236}">
                    <a16:creationId xmlns:a16="http://schemas.microsoft.com/office/drawing/2014/main" id="{00A0E8F1-7CEB-BB4A-9448-49E61C15A453}"/>
                  </a:ext>
                </a:extLst>
              </p:cNvPr>
              <p:cNvSpPr>
                <a:spLocks noRot="1" noChangeAspect="1" noMove="1" noResize="1" noEditPoints="1" noAdjustHandles="1" noChangeArrowheads="1" noChangeShapeType="1" noTextEdit="1"/>
              </p:cNvSpPr>
              <p:nvPr/>
            </p:nvSpPr>
            <p:spPr>
              <a:xfrm>
                <a:off x="3976160" y="4927494"/>
                <a:ext cx="749372" cy="523220"/>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64439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lstStyle/>
          <a:p>
            <a:r>
              <a:rPr lang="en-US"/>
              <a:t>Symmetric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p:txBody>
              <a:bodyPr/>
              <a:lstStyle/>
              <a:p>
                <a:r>
                  <a:rPr lang="en-US" b="1">
                    <a:solidFill>
                      <a:srgbClr val="0000FF"/>
                    </a:solidFill>
                  </a:rPr>
                  <a:t>Symmetric </a:t>
                </a:r>
                <a:r>
                  <a:rPr lang="en-US" b="1"/>
                  <a:t>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oMath>
                  </m:oMathPara>
                </a14:m>
                <a:endParaRPr lang="en-US"/>
              </a:p>
              <a:p>
                <a:pPr lvl="1"/>
                <a:r>
                  <a:rPr lang="en-US" b="1">
                    <a:solidFill>
                      <a:srgbClr val="008000"/>
                    </a:solidFill>
                  </a:rPr>
                  <a:t>Example</a:t>
                </a:r>
                <a:r>
                  <a:rPr lang="en-US"/>
                  <a:t>: Family, Roommate</a:t>
                </a:r>
              </a:p>
              <a:p>
                <a:r>
                  <a:rPr lang="en-US" b="1" err="1">
                    <a:solidFill>
                      <a:srgbClr val="7030A0"/>
                    </a:solidFill>
                  </a:rPr>
                  <a:t>TransR</a:t>
                </a:r>
                <a:r>
                  <a:rPr lang="en-US"/>
                  <a:t> can model symmetric relations</a:t>
                </a:r>
                <a:endParaRPr lang="en-US" b="0"/>
              </a:p>
              <a:p>
                <a:pPr marL="118872" indent="0" algn="ctr">
                  <a:buNone/>
                </a:pPr>
                <a14:m>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=0</m:t>
                    </m:r>
                    <m:r>
                      <a:rPr lang="en-US" b="0" i="0" smtClean="0">
                        <a:latin typeface="Cambria Math" panose="02040503050406030204" pitchFamily="18" charset="0"/>
                      </a:rPr>
                      <m:t>,</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b="1" i="0">
                            <a:latin typeface="Cambria Math" panose="02040503050406030204" pitchFamily="18" charset="0"/>
                          </a:rPr>
                          <m:t>𝐡</m:t>
                        </m:r>
                      </m:e>
                      <m:sub>
                        <m:r>
                          <a:rPr lang="en-US" i="1">
                            <a:latin typeface="Cambria Math" panose="02040503050406030204" pitchFamily="18" charset="0"/>
                          </a:rPr>
                          <m:t>⊥</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i="0">
                            <a:latin typeface="Cambria Math" panose="02040503050406030204" pitchFamily="18" charset="0"/>
                          </a:rPr>
                          <m:t>𝐌</m:t>
                        </m:r>
                      </m:e>
                      <m:sub>
                        <m:r>
                          <a:rPr lang="en-US" i="1">
                            <a:latin typeface="Cambria Math" panose="02040503050406030204" pitchFamily="18" charset="0"/>
                          </a:rPr>
                          <m:t>𝑟</m:t>
                        </m:r>
                      </m:sub>
                    </m:sSub>
                    <m:r>
                      <a:rPr lang="en-US" b="1" i="0">
                        <a:latin typeface="Cambria Math" panose="02040503050406030204" pitchFamily="18" charset="0"/>
                      </a:rPr>
                      <m:t>𝐡</m:t>
                    </m:r>
                    <m:r>
                      <a:rPr lang="en-US" i="1">
                        <a:latin typeface="Cambria Math" panose="02040503050406030204" pitchFamily="18" charset="0"/>
                      </a:rPr>
                      <m:t>=</m:t>
                    </m:r>
                    <m:sSub>
                      <m:sSubPr>
                        <m:ctrlPr>
                          <a:rPr lang="en-US" i="1">
                            <a:latin typeface="Cambria Math" panose="02040503050406030204" pitchFamily="18" charset="0"/>
                          </a:rPr>
                        </m:ctrlPr>
                      </m:sSubPr>
                      <m:e>
                        <m:r>
                          <a:rPr lang="en-US" b="1" i="0">
                            <a:latin typeface="Cambria Math" panose="02040503050406030204" pitchFamily="18" charset="0"/>
                          </a:rPr>
                          <m:t>𝐌</m:t>
                        </m:r>
                      </m:e>
                      <m:sub>
                        <m:r>
                          <a:rPr lang="en-US" i="1">
                            <a:latin typeface="Cambria Math" panose="02040503050406030204" pitchFamily="18" charset="0"/>
                          </a:rPr>
                          <m:t>𝑟</m:t>
                        </m:r>
                      </m:sub>
                    </m:sSub>
                    <m:r>
                      <a:rPr lang="en-US" b="1" i="0">
                        <a:latin typeface="Cambria Math" panose="02040503050406030204" pitchFamily="18" charset="0"/>
                      </a:rPr>
                      <m:t>𝐭</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1" i="0">
                            <a:latin typeface="Cambria Math" panose="02040503050406030204" pitchFamily="18" charset="0"/>
                          </a:rPr>
                          <m:t>𝐭</m:t>
                        </m:r>
                      </m:e>
                      <m:sub>
                        <m:r>
                          <a:rPr lang="en-US" i="1">
                            <a:latin typeface="Cambria Math" panose="02040503050406030204" pitchFamily="18" charset="0"/>
                          </a:rPr>
                          <m:t>⊥</m:t>
                        </m:r>
                      </m:sub>
                    </m:sSub>
                  </m:oMath>
                </a14:m>
                <a:r>
                  <a:rPr lang="en-US">
                    <a:solidFill>
                      <a:srgbClr val="00B050"/>
                    </a:solidFill>
                    <a:sym typeface="Wingdings" panose="05000000000000000000" pitchFamily="2" charset="2"/>
                  </a:rPr>
                  <a:t></a:t>
                </a:r>
                <a:endParaRPr lang="en-US">
                  <a:solidFill>
                    <a:srgbClr val="00B050"/>
                  </a:solidFill>
                </a:endParaRPr>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35</a:t>
            </a:fld>
            <a:endParaRPr lang="en-US"/>
          </a:p>
        </p:txBody>
      </p:sp>
      <p:grpSp>
        <p:nvGrpSpPr>
          <p:cNvPr id="8" name="Group 7">
            <a:extLst>
              <a:ext uri="{FF2B5EF4-FFF2-40B4-BE49-F238E27FC236}">
                <a16:creationId xmlns:a16="http://schemas.microsoft.com/office/drawing/2014/main" id="{B8BAEB24-2336-4A7E-B32A-A6877C2B4206}"/>
              </a:ext>
            </a:extLst>
          </p:cNvPr>
          <p:cNvGrpSpPr/>
          <p:nvPr/>
        </p:nvGrpSpPr>
        <p:grpSpPr>
          <a:xfrm>
            <a:off x="304800" y="4349115"/>
            <a:ext cx="6555653" cy="2277254"/>
            <a:chOff x="1317907" y="4114800"/>
            <a:chExt cx="6555653" cy="2277254"/>
          </a:xfrm>
        </p:grpSpPr>
        <p:cxnSp>
          <p:nvCxnSpPr>
            <p:cNvPr id="23" name="Straight Connector 22">
              <a:extLst>
                <a:ext uri="{FF2B5EF4-FFF2-40B4-BE49-F238E27FC236}">
                  <a16:creationId xmlns:a16="http://schemas.microsoft.com/office/drawing/2014/main" id="{FF4B03A1-D9A7-44CD-A3FE-B2547D778032}"/>
                </a:ext>
              </a:extLst>
            </p:cNvPr>
            <p:cNvCxnSpPr>
              <a:cxnSpLocks/>
            </p:cNvCxnSpPr>
            <p:nvPr/>
          </p:nvCxnSpPr>
          <p:spPr>
            <a:xfrm>
              <a:off x="1336957"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959C7D2-5581-4E37-9166-C5745699A061}"/>
                </a:ext>
              </a:extLst>
            </p:cNvPr>
            <p:cNvCxnSpPr>
              <a:cxnSpLocks/>
            </p:cNvCxnSpPr>
            <p:nvPr/>
          </p:nvCxnSpPr>
          <p:spPr>
            <a:xfrm flipH="1">
              <a:off x="1317907" y="637547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1B3A893-B527-4502-87AD-C8F5E4249533}"/>
                </a:ext>
              </a:extLst>
            </p:cNvPr>
            <p:cNvSpPr/>
            <p:nvPr/>
          </p:nvSpPr>
          <p:spPr>
            <a:xfrm rot="16200000">
              <a:off x="2507947" y="51934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AFC7F7E-C690-402F-9509-40942DD03C8C}"/>
                    </a:ext>
                  </a:extLst>
                </p:cNvPr>
                <p:cNvSpPr txBox="1"/>
                <p:nvPr/>
              </p:nvSpPr>
              <p:spPr>
                <a:xfrm>
                  <a:off x="2346581" y="5372371"/>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8AFC7F7E-C690-402F-9509-40942DD03C8C}"/>
                    </a:ext>
                  </a:extLst>
                </p:cNvPr>
                <p:cNvSpPr txBox="1">
                  <a:spLocks noRot="1" noChangeAspect="1" noMove="1" noResize="1" noEditPoints="1" noAdjustHandles="1" noChangeArrowheads="1" noChangeShapeType="1" noTextEdit="1"/>
                </p:cNvSpPr>
                <p:nvPr/>
              </p:nvSpPr>
              <p:spPr>
                <a:xfrm>
                  <a:off x="2346581" y="5372371"/>
                  <a:ext cx="465191" cy="477054"/>
                </a:xfrm>
                <a:prstGeom prst="rect">
                  <a:avLst/>
                </a:prstGeom>
                <a:blipFill>
                  <a:blip r:embed="rId4"/>
                  <a:stretch>
                    <a:fillRect/>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C2B38F05-E33C-404E-873A-778486A4F57F}"/>
                </a:ext>
              </a:extLst>
            </p:cNvPr>
            <p:cNvSpPr/>
            <p:nvPr/>
          </p:nvSpPr>
          <p:spPr>
            <a:xfrm rot="16200000">
              <a:off x="2406907" y="453785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E3816EA-407A-462F-82B6-B4B024C9F38F}"/>
                    </a:ext>
                  </a:extLst>
                </p:cNvPr>
                <p:cNvSpPr txBox="1"/>
                <p:nvPr/>
              </p:nvSpPr>
              <p:spPr>
                <a:xfrm>
                  <a:off x="6799612" y="5291987"/>
                  <a:ext cx="107394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𝐭</m:t>
                            </m:r>
                          </m:e>
                          <m:sub>
                            <m:r>
                              <a:rPr lang="en-US" sz="2500" b="0" i="1" smtClean="0">
                                <a:latin typeface="Cambria Math" panose="02040503050406030204" pitchFamily="18" charset="0"/>
                                <a:ea typeface="Helvetica Neue Light" charset="0"/>
                                <a:cs typeface="Helvetica Neue Light" charset="0"/>
                              </a:rPr>
                              <m:t>⊥</m:t>
                            </m:r>
                          </m:sub>
                        </m:sSub>
                        <m:r>
                          <a:rPr lang="en-US" sz="2500" b="0" i="1" smtClean="0">
                            <a:latin typeface="Cambria Math" panose="02040503050406030204" pitchFamily="18" charset="0"/>
                            <a:ea typeface="Helvetica Neue Light" charset="0"/>
                            <a:cs typeface="Helvetica Neue Light" charset="0"/>
                          </a:rPr>
                          <m:t>,</m:t>
                        </m:r>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𝐡</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47" name="TextBox 46">
                  <a:extLst>
                    <a:ext uri="{FF2B5EF4-FFF2-40B4-BE49-F238E27FC236}">
                      <a16:creationId xmlns:a16="http://schemas.microsoft.com/office/drawing/2014/main" id="{EE3816EA-407A-462F-82B6-B4B024C9F38F}"/>
                    </a:ext>
                  </a:extLst>
                </p:cNvPr>
                <p:cNvSpPr txBox="1">
                  <a:spLocks noRot="1" noChangeAspect="1" noMove="1" noResize="1" noEditPoints="1" noAdjustHandles="1" noChangeArrowheads="1" noChangeShapeType="1" noTextEdit="1"/>
                </p:cNvSpPr>
                <p:nvPr/>
              </p:nvSpPr>
              <p:spPr>
                <a:xfrm>
                  <a:off x="6799612" y="5291987"/>
                  <a:ext cx="1073948"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028160C4-36EE-4A90-85A5-A4A378718EDB}"/>
                    </a:ext>
                  </a:extLst>
                </p:cNvPr>
                <p:cNvSpPr txBox="1"/>
                <p:nvPr/>
              </p:nvSpPr>
              <p:spPr>
                <a:xfrm>
                  <a:off x="2392899" y="4114800"/>
                  <a:ext cx="39145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𝐭</m:t>
                        </m:r>
                      </m:oMath>
                    </m:oMathPara>
                  </a14:m>
                  <a:endParaRPr lang="en-US" sz="2500" b="1">
                    <a:latin typeface="Helvetica Neue Light" charset="0"/>
                    <a:ea typeface="Helvetica Neue Light" charset="0"/>
                    <a:cs typeface="Helvetica Neue Light" charset="0"/>
                  </a:endParaRPr>
                </a:p>
              </p:txBody>
            </p:sp>
          </mc:Choice>
          <mc:Fallback xmlns="">
            <p:sp>
              <p:nvSpPr>
                <p:cNvPr id="48" name="TextBox 47">
                  <a:extLst>
                    <a:ext uri="{FF2B5EF4-FFF2-40B4-BE49-F238E27FC236}">
                      <a16:creationId xmlns:a16="http://schemas.microsoft.com/office/drawing/2014/main" id="{028160C4-36EE-4A90-85A5-A4A378718EDB}"/>
                    </a:ext>
                  </a:extLst>
                </p:cNvPr>
                <p:cNvSpPr txBox="1">
                  <a:spLocks noRot="1" noChangeAspect="1" noMove="1" noResize="1" noEditPoints="1" noAdjustHandles="1" noChangeArrowheads="1" noChangeShapeType="1" noTextEdit="1"/>
                </p:cNvSpPr>
                <p:nvPr/>
              </p:nvSpPr>
              <p:spPr>
                <a:xfrm>
                  <a:off x="2392899" y="4114800"/>
                  <a:ext cx="391453" cy="477054"/>
                </a:xfrm>
                <a:prstGeom prst="rect">
                  <a:avLst/>
                </a:prstGeom>
                <a:blipFill>
                  <a:blip r:embed="rId6"/>
                  <a:stretch>
                    <a:fillRect/>
                  </a:stretch>
                </a:blipFill>
              </p:spPr>
              <p:txBody>
                <a:bodyPr/>
                <a:lstStyle/>
                <a:p>
                  <a:r>
                    <a:rPr lang="en-US">
                      <a:noFill/>
                    </a:rPr>
                    <a:t> </a:t>
                  </a:r>
                </a:p>
              </p:txBody>
            </p:sp>
          </mc:Fallback>
        </mc:AlternateContent>
        <p:cxnSp>
          <p:nvCxnSpPr>
            <p:cNvPr id="52" name="Straight Connector 51">
              <a:extLst>
                <a:ext uri="{FF2B5EF4-FFF2-40B4-BE49-F238E27FC236}">
                  <a16:creationId xmlns:a16="http://schemas.microsoft.com/office/drawing/2014/main" id="{69E388D4-CD7D-4368-A614-F15397AB13BA}"/>
                </a:ext>
              </a:extLst>
            </p:cNvPr>
            <p:cNvCxnSpPr>
              <a:cxnSpLocks/>
            </p:cNvCxnSpPr>
            <p:nvPr/>
          </p:nvCxnSpPr>
          <p:spPr>
            <a:xfrm>
              <a:off x="4949542" y="414923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2E2D087-67C5-4942-90F1-FE4341EAA588}"/>
                </a:ext>
              </a:extLst>
            </p:cNvPr>
            <p:cNvCxnSpPr>
              <a:cxnSpLocks/>
            </p:cNvCxnSpPr>
            <p:nvPr/>
          </p:nvCxnSpPr>
          <p:spPr>
            <a:xfrm flipH="1">
              <a:off x="4930492" y="636785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D0D0A45F-35CC-43A0-B80E-B2E29FC7DB1B}"/>
                </a:ext>
              </a:extLst>
            </p:cNvPr>
            <p:cNvSpPr/>
            <p:nvPr/>
          </p:nvSpPr>
          <p:spPr>
            <a:xfrm rot="16200000">
              <a:off x="6836621" y="5393406"/>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60" name="Straight Connector 59">
              <a:extLst>
                <a:ext uri="{FF2B5EF4-FFF2-40B4-BE49-F238E27FC236}">
                  <a16:creationId xmlns:a16="http://schemas.microsoft.com/office/drawing/2014/main" id="{F9F546B7-A302-48DF-8233-2C9DBA1E2C8D}"/>
                </a:ext>
              </a:extLst>
            </p:cNvPr>
            <p:cNvCxnSpPr>
              <a:cxnSpLocks/>
            </p:cNvCxnSpPr>
            <p:nvPr/>
          </p:nvCxnSpPr>
          <p:spPr>
            <a:xfrm>
              <a:off x="2524747" y="5247453"/>
              <a:ext cx="4274865" cy="15386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Straight Connector 60">
              <a:extLst>
                <a:ext uri="{FF2B5EF4-FFF2-40B4-BE49-F238E27FC236}">
                  <a16:creationId xmlns:a16="http://schemas.microsoft.com/office/drawing/2014/main" id="{F126AB00-BDA5-459C-9B47-948A27CF6D82}"/>
                </a:ext>
              </a:extLst>
            </p:cNvPr>
            <p:cNvCxnSpPr>
              <a:cxnSpLocks/>
              <a:stCxn id="36" idx="3"/>
              <a:endCxn id="55" idx="0"/>
            </p:cNvCxnSpPr>
            <p:nvPr/>
          </p:nvCxnSpPr>
          <p:spPr>
            <a:xfrm>
              <a:off x="2452999" y="4583946"/>
              <a:ext cx="4383622" cy="83646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7B0F932-3EB8-4E04-AFD8-58F976C1FB65}"/>
                    </a:ext>
                  </a:extLst>
                </p:cNvPr>
                <p:cNvSpPr txBox="1"/>
                <p:nvPr/>
              </p:nvSpPr>
              <p:spPr>
                <a:xfrm>
                  <a:off x="3649549" y="4818434"/>
                  <a:ext cx="70134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rgbClr val="0000FF"/>
                                </a:solidFill>
                                <a:latin typeface="Cambria Math" panose="02040503050406030204" pitchFamily="18" charset="0"/>
                                <a:ea typeface="Helvetica Neue Light" charset="0"/>
                                <a:cs typeface="Helvetica Neue Light" charset="0"/>
                              </a:rPr>
                            </m:ctrlPr>
                          </m:sSubPr>
                          <m:e>
                            <m:r>
                              <a:rPr lang="en-US" sz="2500" b="1" i="0" smtClean="0">
                                <a:solidFill>
                                  <a:srgbClr val="0000FF"/>
                                </a:solidFill>
                                <a:latin typeface="Cambria Math" panose="02040503050406030204" pitchFamily="18" charset="0"/>
                                <a:ea typeface="Helvetica Neue Light" charset="0"/>
                                <a:cs typeface="Helvetica Neue Light" charset="0"/>
                              </a:rPr>
                              <m:t>𝐌</m:t>
                            </m:r>
                          </m:e>
                          <m:sub>
                            <m:r>
                              <a:rPr lang="en-US" sz="2500" b="0" i="1" smtClean="0">
                                <a:solidFill>
                                  <a:srgbClr val="0000FF"/>
                                </a:solidFill>
                                <a:latin typeface="Cambria Math" panose="02040503050406030204" pitchFamily="18" charset="0"/>
                                <a:ea typeface="Helvetica Neue Light" charset="0"/>
                                <a:cs typeface="Helvetica Neue Light" charset="0"/>
                              </a:rPr>
                              <m:t>𝑟</m:t>
                            </m:r>
                          </m:sub>
                        </m:sSub>
                      </m:oMath>
                    </m:oMathPara>
                  </a14:m>
                  <a:endParaRPr lang="en-US" sz="2500" b="1">
                    <a:latin typeface="Helvetica Neue Light" charset="0"/>
                    <a:ea typeface="Helvetica Neue Light" charset="0"/>
                    <a:cs typeface="Helvetica Neue Light" charset="0"/>
                  </a:endParaRPr>
                </a:p>
              </p:txBody>
            </p:sp>
          </mc:Choice>
          <mc:Fallback xmlns="">
            <p:sp>
              <p:nvSpPr>
                <p:cNvPr id="62" name="TextBox 61">
                  <a:extLst>
                    <a:ext uri="{FF2B5EF4-FFF2-40B4-BE49-F238E27FC236}">
                      <a16:creationId xmlns:a16="http://schemas.microsoft.com/office/drawing/2014/main" id="{A7B0F932-3EB8-4E04-AFD8-58F976C1FB65}"/>
                    </a:ext>
                  </a:extLst>
                </p:cNvPr>
                <p:cNvSpPr txBox="1">
                  <a:spLocks noRot="1" noChangeAspect="1" noMove="1" noResize="1" noEditPoints="1" noAdjustHandles="1" noChangeArrowheads="1" noChangeShapeType="1" noTextEdit="1"/>
                </p:cNvSpPr>
                <p:nvPr/>
              </p:nvSpPr>
              <p:spPr>
                <a:xfrm>
                  <a:off x="3649549" y="4818434"/>
                  <a:ext cx="701346" cy="477054"/>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2726D59-FC4D-413E-A256-18687C2D05EF}"/>
                  </a:ext>
                </a:extLst>
              </p:cNvPr>
              <p:cNvSpPr txBox="1"/>
              <p:nvPr/>
            </p:nvSpPr>
            <p:spPr>
              <a:xfrm>
                <a:off x="4572000" y="4567717"/>
                <a:ext cx="4420247" cy="1077218"/>
              </a:xfrm>
              <a:prstGeom prst="rect">
                <a:avLst/>
              </a:prstGeom>
              <a:noFill/>
            </p:spPr>
            <p:txBody>
              <a:bodyPr wrap="square" rtlCol="0">
                <a:spAutoFit/>
              </a:bodyPr>
              <a:lstStyle/>
              <a:p>
                <a:r>
                  <a:rPr lang="en-US" sz="1600" b="1">
                    <a:solidFill>
                      <a:schemeClr val="accent3"/>
                    </a:solidFill>
                    <a:latin typeface="Arial" panose="020B0604020202020204" pitchFamily="34" charset="0"/>
                    <a:cs typeface="Arial" panose="020B0604020202020204" pitchFamily="34" charset="0"/>
                  </a:rPr>
                  <a:t>We can map </a:t>
                </a:r>
                <a14:m>
                  <m:oMath xmlns:m="http://schemas.openxmlformats.org/officeDocument/2006/math">
                    <m:r>
                      <a:rPr lang="en-US" sz="1600" b="1" i="1" smtClean="0">
                        <a:solidFill>
                          <a:schemeClr val="accent3"/>
                        </a:solidFill>
                        <a:latin typeface="Cambria Math" panose="02040503050406030204" pitchFamily="18" charset="0"/>
                        <a:cs typeface="Arial" panose="020B0604020202020204" pitchFamily="34" charset="0"/>
                      </a:rPr>
                      <m:t>𝒉</m:t>
                    </m:r>
                  </m:oMath>
                </a14:m>
                <a:r>
                  <a:rPr lang="en-US" sz="1600" b="1">
                    <a:solidFill>
                      <a:schemeClr val="accent3"/>
                    </a:solidFill>
                    <a:latin typeface="Arial" panose="020B0604020202020204" pitchFamily="34" charset="0"/>
                    <a:cs typeface="Arial" panose="020B0604020202020204" pitchFamily="34" charset="0"/>
                  </a:rPr>
                  <a:t> and </a:t>
                </a:r>
                <a14:m>
                  <m:oMath xmlns:m="http://schemas.openxmlformats.org/officeDocument/2006/math">
                    <m:r>
                      <a:rPr lang="en-US" sz="1600" b="1" i="1" smtClean="0">
                        <a:solidFill>
                          <a:schemeClr val="accent3"/>
                        </a:solidFill>
                        <a:latin typeface="Cambria Math" panose="02040503050406030204" pitchFamily="18" charset="0"/>
                        <a:cs typeface="Arial" panose="020B0604020202020204" pitchFamily="34" charset="0"/>
                      </a:rPr>
                      <m:t>𝒕</m:t>
                    </m:r>
                  </m:oMath>
                </a14:m>
                <a:r>
                  <a:rPr lang="en-US" sz="1600" b="1">
                    <a:solidFill>
                      <a:schemeClr val="accent3"/>
                    </a:solidFill>
                    <a:latin typeface="Arial" panose="020B0604020202020204" pitchFamily="34" charset="0"/>
                    <a:cs typeface="Arial" panose="020B0604020202020204" pitchFamily="34" charset="0"/>
                  </a:rPr>
                  <a:t> to the same location on the space of relations </a:t>
                </a:r>
                <a14:m>
                  <m:oMath xmlns:m="http://schemas.openxmlformats.org/officeDocument/2006/math">
                    <m:r>
                      <a:rPr lang="en-US" sz="1600" b="1" i="1" smtClean="0">
                        <a:solidFill>
                          <a:schemeClr val="accent3"/>
                        </a:solidFill>
                        <a:latin typeface="Cambria Math" panose="02040503050406030204" pitchFamily="18" charset="0"/>
                        <a:cs typeface="Arial" panose="020B0604020202020204" pitchFamily="34" charset="0"/>
                      </a:rPr>
                      <m:t>𝒓</m:t>
                    </m:r>
                  </m:oMath>
                </a14:m>
                <a:r>
                  <a:rPr lang="en-US" sz="1600" b="1">
                    <a:solidFill>
                      <a:schemeClr val="accent3"/>
                    </a:solidFill>
                    <a:latin typeface="Arial" panose="020B0604020202020204" pitchFamily="34" charset="0"/>
                    <a:cs typeface="Arial" panose="020B0604020202020204" pitchFamily="34" charset="0"/>
                  </a:rPr>
                  <a:t>. Then </a:t>
                </a:r>
                <a14:m>
                  <m:oMath xmlns:m="http://schemas.openxmlformats.org/officeDocument/2006/math">
                    <m:r>
                      <a:rPr lang="en-US" sz="1600" b="1" i="1">
                        <a:solidFill>
                          <a:schemeClr val="accent3"/>
                        </a:solidFill>
                        <a:latin typeface="Cambria Math" panose="02040503050406030204" pitchFamily="18" charset="0"/>
                        <a:cs typeface="Arial" panose="020B0604020202020204" pitchFamily="34" charset="0"/>
                      </a:rPr>
                      <m:t>𝒓</m:t>
                    </m:r>
                    <m:r>
                      <a:rPr lang="en-US" sz="1600" b="1" i="1" smtClean="0">
                        <a:solidFill>
                          <a:schemeClr val="accent3"/>
                        </a:solidFill>
                        <a:latin typeface="Cambria Math" panose="02040503050406030204" pitchFamily="18" charset="0"/>
                        <a:cs typeface="Arial" panose="020B0604020202020204" pitchFamily="34" charset="0"/>
                      </a:rPr>
                      <m:t>=</m:t>
                    </m:r>
                    <m:r>
                      <a:rPr lang="en-US" sz="1600" b="1" i="1" smtClean="0">
                        <a:solidFill>
                          <a:schemeClr val="accent3"/>
                        </a:solidFill>
                        <a:latin typeface="Cambria Math" panose="02040503050406030204" pitchFamily="18" charset="0"/>
                        <a:cs typeface="Arial" panose="020B0604020202020204" pitchFamily="34" charset="0"/>
                      </a:rPr>
                      <m:t>𝟎</m:t>
                    </m:r>
                  </m:oMath>
                </a14:m>
                <a:r>
                  <a:rPr lang="en-US" sz="1600" b="1">
                    <a:solidFill>
                      <a:schemeClr val="accent3"/>
                    </a:solidFill>
                    <a:latin typeface="Arial" panose="020B0604020202020204" pitchFamily="34" charset="0"/>
                    <a:cs typeface="Arial" panose="020B0604020202020204" pitchFamily="34" charset="0"/>
                  </a:rPr>
                  <a:t>. </a:t>
                </a:r>
                <a:endParaRPr lang="en-US" sz="1600" b="1" i="1">
                  <a:solidFill>
                    <a:schemeClr val="accent3"/>
                  </a:solidFill>
                  <a:latin typeface="Cambria Math" panose="02040503050406030204" pitchFamily="18" charset="0"/>
                  <a:cs typeface="Arial" panose="020B0604020202020204" pitchFamily="34" charset="0"/>
                </a:endParaRPr>
              </a:p>
              <a:p>
                <a14:m>
                  <m:oMath xmlns:m="http://schemas.openxmlformats.org/officeDocument/2006/math">
                    <m:r>
                      <a:rPr lang="en-US" sz="1600" b="1" i="1" smtClean="0">
                        <a:solidFill>
                          <a:schemeClr val="accent3"/>
                        </a:solidFill>
                        <a:latin typeface="Cambria Math" panose="02040503050406030204" pitchFamily="18" charset="0"/>
                        <a:cs typeface="Arial" panose="020B0604020202020204" pitchFamily="34" charset="0"/>
                      </a:rPr>
                      <m:t>𝒉</m:t>
                    </m:r>
                  </m:oMath>
                </a14:m>
                <a:r>
                  <a:rPr lang="en-US" sz="1600" b="1">
                    <a:solidFill>
                      <a:schemeClr val="accent3"/>
                    </a:solidFill>
                    <a:latin typeface="Arial" panose="020B0604020202020204" pitchFamily="34" charset="0"/>
                    <a:cs typeface="Arial" panose="020B0604020202020204" pitchFamily="34" charset="0"/>
                  </a:rPr>
                  <a:t> and </a:t>
                </a:r>
                <a14:m>
                  <m:oMath xmlns:m="http://schemas.openxmlformats.org/officeDocument/2006/math">
                    <m:r>
                      <a:rPr lang="en-US" sz="1600" b="1" i="1" smtClean="0">
                        <a:solidFill>
                          <a:schemeClr val="accent3"/>
                        </a:solidFill>
                        <a:latin typeface="Cambria Math" panose="02040503050406030204" pitchFamily="18" charset="0"/>
                        <a:cs typeface="Arial" panose="020B0604020202020204" pitchFamily="34" charset="0"/>
                      </a:rPr>
                      <m:t>𝒕</m:t>
                    </m:r>
                  </m:oMath>
                </a14:m>
                <a:r>
                  <a:rPr lang="en-US" sz="1600" b="1">
                    <a:solidFill>
                      <a:schemeClr val="accent3"/>
                    </a:solidFill>
                    <a:latin typeface="Arial" panose="020B0604020202020204" pitchFamily="34" charset="0"/>
                    <a:cs typeface="Arial" panose="020B0604020202020204" pitchFamily="34" charset="0"/>
                  </a:rPr>
                  <a:t> are still different in the entity space, .</a:t>
                </a:r>
              </a:p>
            </p:txBody>
          </p:sp>
        </mc:Choice>
        <mc:Fallback xmlns="">
          <p:sp>
            <p:nvSpPr>
              <p:cNvPr id="25" name="TextBox 24">
                <a:extLst>
                  <a:ext uri="{FF2B5EF4-FFF2-40B4-BE49-F238E27FC236}">
                    <a16:creationId xmlns:a16="http://schemas.microsoft.com/office/drawing/2014/main" id="{E2726D59-FC4D-413E-A256-18687C2D05EF}"/>
                  </a:ext>
                </a:extLst>
              </p:cNvPr>
              <p:cNvSpPr txBox="1">
                <a:spLocks noRot="1" noChangeAspect="1" noMove="1" noResize="1" noEditPoints="1" noAdjustHandles="1" noChangeArrowheads="1" noChangeShapeType="1" noTextEdit="1"/>
              </p:cNvSpPr>
              <p:nvPr/>
            </p:nvSpPr>
            <p:spPr>
              <a:xfrm>
                <a:off x="4572000" y="4567717"/>
                <a:ext cx="4420247" cy="1077218"/>
              </a:xfrm>
              <a:prstGeom prst="rect">
                <a:avLst/>
              </a:prstGeom>
              <a:blipFill>
                <a:blip r:embed="rId8"/>
                <a:stretch>
                  <a:fillRect l="-690" t="-1695" r="-1655" b="-62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F8800F1-6507-4A80-AEE3-7AE8AF9574FF}"/>
                  </a:ext>
                </a:extLst>
              </p:cNvPr>
              <p:cNvSpPr txBox="1"/>
              <p:nvPr/>
            </p:nvSpPr>
            <p:spPr>
              <a:xfrm>
                <a:off x="4267788" y="4125897"/>
                <a:ext cx="2768643" cy="379784"/>
              </a:xfrm>
              <a:prstGeom prst="rect">
                <a:avLst/>
              </a:prstGeom>
              <a:noFill/>
            </p:spPr>
            <p:txBody>
              <a:bodyPr wrap="none" rtlCol="0">
                <a:spAutoFit/>
              </a:bodyPr>
              <a:lstStyle/>
              <a:p>
                <a:r>
                  <a:rPr lang="en-US" b="1">
                    <a:solidFill>
                      <a:srgbClr val="0000FF"/>
                    </a:solidFill>
                    <a:latin typeface="Arial" pitchFamily="34" charset="0"/>
                    <a:cs typeface="Arial" pitchFamily="34" charset="0"/>
                  </a:rPr>
                  <a:t>Space of relation </a:t>
                </a:r>
                <a14:m>
                  <m:oMath xmlns:m="http://schemas.openxmlformats.org/officeDocument/2006/math">
                    <m:r>
                      <a:rPr lang="en-US" b="1" i="1" smtClean="0">
                        <a:solidFill>
                          <a:srgbClr val="0000FF"/>
                        </a:solidFill>
                        <a:latin typeface="Cambria Math" panose="02040503050406030204" pitchFamily="18" charset="0"/>
                        <a:cs typeface="Arial" pitchFamily="34" charset="0"/>
                      </a:rPr>
                      <m:t>𝒓</m:t>
                    </m:r>
                  </m:oMath>
                </a14:m>
                <a:r>
                  <a:rPr lang="en-US" b="1">
                    <a:solidFill>
                      <a:srgbClr val="0000FF"/>
                    </a:solidFill>
                    <a:latin typeface="Arial" pitchFamily="34" charset="0"/>
                    <a:cs typeface="Arial" pitchFamily="34" charset="0"/>
                  </a:rPr>
                  <a:t>:</a:t>
                </a:r>
                <a:r>
                  <a:rPr lang="en-US" b="1">
                    <a:solidFill>
                      <a:srgbClr val="0000FF"/>
                    </a:solidFill>
                  </a:rPr>
                  <a:t> </a:t>
                </a:r>
                <a14:m>
                  <m:oMath xmlns:m="http://schemas.openxmlformats.org/officeDocument/2006/math">
                    <m:sSup>
                      <m:sSupPr>
                        <m:ctrlPr>
                          <a:rPr lang="en-US" b="1" i="1">
                            <a:solidFill>
                              <a:srgbClr val="0000FF"/>
                            </a:solidFill>
                            <a:latin typeface="Cambria Math" panose="02040503050406030204" pitchFamily="18" charset="0"/>
                          </a:rPr>
                        </m:ctrlPr>
                      </m:sSupPr>
                      <m:e>
                        <m:r>
                          <a:rPr lang="en-US" b="1" i="1">
                            <a:solidFill>
                              <a:srgbClr val="0000FF"/>
                            </a:solidFill>
                            <a:latin typeface="Cambria Math" panose="02040503050406030204" pitchFamily="18" charset="0"/>
                          </a:rPr>
                          <m:t>ℝ</m:t>
                        </m:r>
                      </m:e>
                      <m:sup>
                        <m:r>
                          <a:rPr lang="en-US" b="1" i="1">
                            <a:solidFill>
                              <a:srgbClr val="0000FF"/>
                            </a:solidFill>
                            <a:latin typeface="Cambria Math" panose="02040503050406030204" pitchFamily="18" charset="0"/>
                          </a:rPr>
                          <m:t>𝒌</m:t>
                        </m:r>
                      </m:sup>
                    </m:sSup>
                  </m:oMath>
                </a14:m>
                <a:r>
                  <a:rPr lang="en-US" b="1">
                    <a:solidFill>
                      <a:srgbClr val="0000FF"/>
                    </a:solidFill>
                    <a:latin typeface="Arial" pitchFamily="34" charset="0"/>
                    <a:cs typeface="Arial" pitchFamily="34" charset="0"/>
                  </a:rPr>
                  <a:t>  </a:t>
                </a:r>
              </a:p>
            </p:txBody>
          </p:sp>
        </mc:Choice>
        <mc:Fallback xmlns="">
          <p:sp>
            <p:nvSpPr>
              <p:cNvPr id="28" name="TextBox 27">
                <a:extLst>
                  <a:ext uri="{FF2B5EF4-FFF2-40B4-BE49-F238E27FC236}">
                    <a16:creationId xmlns:a16="http://schemas.microsoft.com/office/drawing/2014/main" id="{AF8800F1-6507-4A80-AEE3-7AE8AF9574FF}"/>
                  </a:ext>
                </a:extLst>
              </p:cNvPr>
              <p:cNvSpPr txBox="1">
                <a:spLocks noRot="1" noChangeAspect="1" noMove="1" noResize="1" noEditPoints="1" noAdjustHandles="1" noChangeArrowheads="1" noChangeShapeType="1" noTextEdit="1"/>
              </p:cNvSpPr>
              <p:nvPr/>
            </p:nvSpPr>
            <p:spPr>
              <a:xfrm>
                <a:off x="4267788" y="4125897"/>
                <a:ext cx="2768643" cy="379784"/>
              </a:xfrm>
              <a:prstGeom prst="rect">
                <a:avLst/>
              </a:prstGeom>
              <a:blipFill>
                <a:blip r:embed="rId9"/>
                <a:stretch>
                  <a:fillRect l="-1762" t="-8065" b="-24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ADB470B-13B8-4115-92ED-DE243053C8CF}"/>
                  </a:ext>
                </a:extLst>
              </p:cNvPr>
              <p:cNvSpPr txBox="1"/>
              <p:nvPr/>
            </p:nvSpPr>
            <p:spPr>
              <a:xfrm>
                <a:off x="1541385" y="4117467"/>
                <a:ext cx="2436821" cy="379784"/>
              </a:xfrm>
              <a:prstGeom prst="rect">
                <a:avLst/>
              </a:prstGeom>
              <a:noFill/>
            </p:spPr>
            <p:txBody>
              <a:bodyPr wrap="none" rtlCol="0">
                <a:spAutoFit/>
              </a:bodyPr>
              <a:lstStyle/>
              <a:p>
                <a:r>
                  <a:rPr lang="en-US" b="1">
                    <a:solidFill>
                      <a:srgbClr val="008000"/>
                    </a:solidFill>
                    <a:latin typeface="Arial" pitchFamily="34" charset="0"/>
                    <a:cs typeface="Arial" pitchFamily="34" charset="0"/>
                  </a:rPr>
                  <a:t>Space of entities:</a:t>
                </a:r>
                <a14:m>
                  <m:oMath xmlns:m="http://schemas.openxmlformats.org/officeDocument/2006/math">
                    <m:sSup>
                      <m:sSupPr>
                        <m:ctrlPr>
                          <a:rPr lang="en-US" b="1" i="1">
                            <a:solidFill>
                              <a:srgbClr val="008000"/>
                            </a:solidFill>
                            <a:latin typeface="Cambria Math" panose="02040503050406030204" pitchFamily="18" charset="0"/>
                          </a:rPr>
                        </m:ctrlPr>
                      </m:sSupPr>
                      <m:e>
                        <m:r>
                          <a:rPr lang="en-US" b="1" i="1" smtClean="0">
                            <a:solidFill>
                              <a:srgbClr val="008000"/>
                            </a:solidFill>
                            <a:latin typeface="Cambria Math" panose="02040503050406030204" pitchFamily="18" charset="0"/>
                          </a:rPr>
                          <m:t> </m:t>
                        </m:r>
                        <m:r>
                          <a:rPr lang="en-US" b="1" i="1">
                            <a:solidFill>
                              <a:srgbClr val="008000"/>
                            </a:solidFill>
                            <a:latin typeface="Cambria Math" panose="02040503050406030204" pitchFamily="18" charset="0"/>
                          </a:rPr>
                          <m:t>ℝ</m:t>
                        </m:r>
                      </m:e>
                      <m:sup>
                        <m:r>
                          <a:rPr lang="en-US" b="1" i="1">
                            <a:solidFill>
                              <a:srgbClr val="008000"/>
                            </a:solidFill>
                            <a:latin typeface="Cambria Math" panose="02040503050406030204" pitchFamily="18" charset="0"/>
                          </a:rPr>
                          <m:t>𝒅</m:t>
                        </m:r>
                      </m:sup>
                    </m:sSup>
                  </m:oMath>
                </a14:m>
                <a:endParaRPr lang="en-US" b="1">
                  <a:solidFill>
                    <a:srgbClr val="008000"/>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DADB470B-13B8-4115-92ED-DE243053C8CF}"/>
                  </a:ext>
                </a:extLst>
              </p:cNvPr>
              <p:cNvSpPr txBox="1">
                <a:spLocks noRot="1" noChangeAspect="1" noMove="1" noResize="1" noEditPoints="1" noAdjustHandles="1" noChangeArrowheads="1" noChangeShapeType="1" noTextEdit="1"/>
              </p:cNvSpPr>
              <p:nvPr/>
            </p:nvSpPr>
            <p:spPr>
              <a:xfrm>
                <a:off x="1541385" y="4117467"/>
                <a:ext cx="2436821" cy="379784"/>
              </a:xfrm>
              <a:prstGeom prst="rect">
                <a:avLst/>
              </a:prstGeom>
              <a:blipFill>
                <a:blip r:embed="rId10"/>
                <a:stretch>
                  <a:fillRect l="-2250" t="-4762" b="-238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188A3D9-2693-401D-89EB-DFAC319CF9AF}"/>
                  </a:ext>
                </a:extLst>
              </p:cNvPr>
              <p:cNvSpPr txBox="1"/>
              <p:nvPr/>
            </p:nvSpPr>
            <p:spPr>
              <a:xfrm>
                <a:off x="7097795" y="1454231"/>
                <a:ext cx="2101039" cy="1477328"/>
              </a:xfrm>
              <a:prstGeom prst="rect">
                <a:avLst/>
              </a:prstGeom>
              <a:noFill/>
            </p:spPr>
            <p:txBody>
              <a:bodyPr wrap="square" rtlCol="0">
                <a:spAutoFit/>
              </a:bodyPr>
              <a:lstStyle/>
              <a:p>
                <a:r>
                  <a:rPr lang="en-US" sz="1800" b="1">
                    <a:solidFill>
                      <a:srgbClr val="0070C0"/>
                    </a:solidFill>
                    <a:latin typeface="Arial" panose="020B0604020202020204" pitchFamily="34" charset="0"/>
                    <a:cs typeface="Arial" panose="020B0604020202020204" pitchFamily="34" charset="0"/>
                  </a:rPr>
                  <a:t>Note different symmetric relations may have different </a:t>
                </a:r>
                <a14:m>
                  <m:oMath xmlns:m="http://schemas.openxmlformats.org/officeDocument/2006/math">
                    <m:sSub>
                      <m:sSubPr>
                        <m:ctrlPr>
                          <a:rPr lang="en-US" sz="1800" b="1" i="1" smtClean="0">
                            <a:solidFill>
                              <a:srgbClr val="0070C0"/>
                            </a:solidFill>
                            <a:latin typeface="Cambria Math" panose="02040503050406030204" pitchFamily="18" charset="0"/>
                            <a:cs typeface="Arial" panose="020B0604020202020204" pitchFamily="34" charset="0"/>
                          </a:rPr>
                        </m:ctrlPr>
                      </m:sSubPr>
                      <m:e>
                        <m:r>
                          <a:rPr lang="en-US" sz="1800" b="1" i="0" smtClean="0">
                            <a:solidFill>
                              <a:srgbClr val="0070C0"/>
                            </a:solidFill>
                            <a:latin typeface="Cambria Math" panose="02040503050406030204" pitchFamily="18" charset="0"/>
                            <a:cs typeface="Arial" panose="020B0604020202020204" pitchFamily="34" charset="0"/>
                          </a:rPr>
                          <m:t>𝐌</m:t>
                        </m:r>
                      </m:e>
                      <m:sub>
                        <m:r>
                          <a:rPr lang="en-US" sz="1800" b="1" i="1" smtClean="0">
                            <a:solidFill>
                              <a:srgbClr val="0070C0"/>
                            </a:solidFill>
                            <a:latin typeface="Cambria Math" panose="02040503050406030204" pitchFamily="18" charset="0"/>
                            <a:cs typeface="Arial" panose="020B0604020202020204" pitchFamily="34" charset="0"/>
                          </a:rPr>
                          <m:t>𝒓</m:t>
                        </m:r>
                      </m:sub>
                    </m:sSub>
                  </m:oMath>
                </a14:m>
                <a:endParaRPr lang="en-US" sz="1800" b="1">
                  <a:solidFill>
                    <a:srgbClr val="0070C0"/>
                  </a:solidFill>
                  <a:latin typeface="Arial" panose="020B0604020202020204" pitchFamily="34" charset="0"/>
                  <a:cs typeface="Arial" panose="020B0604020202020204" pitchFamily="34" charset="0"/>
                </a:endParaRPr>
              </a:p>
              <a:p>
                <a:endParaRPr lang="en-US">
                  <a:solidFill>
                    <a:srgbClr val="0070C0"/>
                  </a:solidFill>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E188A3D9-2693-401D-89EB-DFAC319CF9AF}"/>
                  </a:ext>
                </a:extLst>
              </p:cNvPr>
              <p:cNvSpPr txBox="1">
                <a:spLocks noRot="1" noChangeAspect="1" noMove="1" noResize="1" noEditPoints="1" noAdjustHandles="1" noChangeArrowheads="1" noChangeShapeType="1" noTextEdit="1"/>
              </p:cNvSpPr>
              <p:nvPr/>
            </p:nvSpPr>
            <p:spPr>
              <a:xfrm>
                <a:off x="7097795" y="1454231"/>
                <a:ext cx="2101039" cy="1477328"/>
              </a:xfrm>
              <a:prstGeom prst="rect">
                <a:avLst/>
              </a:prstGeom>
              <a:blipFill>
                <a:blip r:embed="rId11"/>
                <a:stretch>
                  <a:fillRect l="-2319" t="-2479"/>
                </a:stretch>
              </a:blipFill>
            </p:spPr>
            <p:txBody>
              <a:bodyPr/>
              <a:lstStyle/>
              <a:p>
                <a:r>
                  <a:rPr lang="en-US">
                    <a:noFill/>
                  </a:rPr>
                  <a:t> </a:t>
                </a:r>
              </a:p>
            </p:txBody>
          </p:sp>
        </mc:Fallback>
      </mc:AlternateContent>
    </p:spTree>
    <p:extLst>
      <p:ext uri="{BB962C8B-B14F-4D97-AF65-F5344CB8AC3E}">
        <p14:creationId xmlns:p14="http://schemas.microsoft.com/office/powerpoint/2010/main" val="2390186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normAutofit fontScale="90000"/>
          </a:bodyPr>
          <a:lstStyle/>
          <a:p>
            <a:r>
              <a:rPr lang="en-US"/>
              <a:t>Antisymmetric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p:txBody>
              <a:bodyPr/>
              <a:lstStyle/>
              <a:p>
                <a:r>
                  <a:rPr lang="en-US" b="1">
                    <a:solidFill>
                      <a:srgbClr val="0000FF"/>
                    </a:solidFill>
                  </a:rPr>
                  <a:t>Antisymmetric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oMath>
                  </m:oMathPara>
                </a14:m>
                <a:endParaRPr lang="en-US"/>
              </a:p>
              <a:p>
                <a:pPr lvl="1"/>
                <a:r>
                  <a:rPr lang="en-US" b="1">
                    <a:solidFill>
                      <a:srgbClr val="008000"/>
                    </a:solidFill>
                  </a:rPr>
                  <a:t>Example</a:t>
                </a:r>
                <a:r>
                  <a:rPr lang="en-US"/>
                  <a:t>: Hypernym</a:t>
                </a:r>
              </a:p>
              <a:p>
                <a:r>
                  <a:rPr lang="en-US" b="1" err="1">
                    <a:solidFill>
                      <a:srgbClr val="7030A0"/>
                    </a:solidFill>
                  </a:rPr>
                  <a:t>TransR</a:t>
                </a:r>
                <a:r>
                  <a:rPr lang="en-US"/>
                  <a:t> can model antisymmetric relations:</a:t>
                </a:r>
                <a:endParaRPr lang="en-US" b="0"/>
              </a:p>
              <a:p>
                <a:pPr marL="118872" indent="0" algn="ctr">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≠0</m:t>
                      </m:r>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r>
                            <a:rPr lang="en-US" i="1">
                              <a:latin typeface="Cambria Math" panose="02040503050406030204" pitchFamily="18" charset="0"/>
                            </a:rPr>
                            <m:t>𝑟</m:t>
                          </m:r>
                        </m:sub>
                      </m:sSub>
                      <m:r>
                        <a:rPr lang="en-US" b="1" i="0">
                          <a:latin typeface="Cambria Math" panose="02040503050406030204" pitchFamily="18" charset="0"/>
                        </a:rPr>
                        <m:t>𝐡</m:t>
                      </m:r>
                      <m:r>
                        <a:rPr lang="en-US" i="1">
                          <a:latin typeface="Cambria Math" panose="02040503050406030204" pitchFamily="18" charset="0"/>
                        </a:rPr>
                        <m:t>+</m:t>
                      </m:r>
                      <m:r>
                        <a:rPr lang="en-US" b="1" i="0">
                          <a:latin typeface="Cambria Math" panose="02040503050406030204" pitchFamily="18" charset="0"/>
                        </a:rPr>
                        <m:t>𝐫</m:t>
                      </m:r>
                      <m:r>
                        <a:rPr lang="en-US" i="1">
                          <a:latin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r>
                            <a:rPr lang="en-US" i="1">
                              <a:latin typeface="Cambria Math" panose="02040503050406030204" pitchFamily="18" charset="0"/>
                            </a:rPr>
                            <m:t>𝑟</m:t>
                          </m:r>
                        </m:sub>
                      </m:sSub>
                      <m:r>
                        <a:rPr lang="en-US" b="1" i="0">
                          <a:latin typeface="Cambria Math" panose="02040503050406030204" pitchFamily="18" charset="0"/>
                        </a:rPr>
                        <m:t>𝐭</m:t>
                      </m:r>
                      <m:r>
                        <a:rPr lang="en-US" b="1" i="0" smtClean="0">
                          <a:latin typeface="Cambria Math" panose="02040503050406030204" pitchFamily="18" charset="0"/>
                        </a:rPr>
                        <m:t>, </m:t>
                      </m:r>
                    </m:oMath>
                  </m:oMathPara>
                </a14:m>
                <a:endParaRPr lang="en-US">
                  <a:solidFill>
                    <a:srgbClr val="00B050"/>
                  </a:solidFill>
                  <a:sym typeface="Wingdings" panose="05000000000000000000" pitchFamily="2" charset="2"/>
                </a:endParaRPr>
              </a:p>
              <a:p>
                <a:pPr marL="118872" indent="0" algn="ctr">
                  <a:buNone/>
                </a:pPr>
                <a:r>
                  <a:rPr lang="en-US"/>
                  <a:t>Then</a:t>
                </a:r>
                <a14:m>
                  <m:oMath xmlns:m="http://schemas.openxmlformats.org/officeDocument/2006/math">
                    <m:r>
                      <a:rPr lang="en-US" b="1" i="0" smtClean="0">
                        <a:latin typeface="Cambria Math" panose="02040503050406030204" pitchFamily="18" charset="0"/>
                      </a:rPr>
                      <m:t> </m:t>
                    </m:r>
                    <m:sSub>
                      <m:sSubPr>
                        <m:ctrlPr>
                          <a:rPr lang="en-US" i="1" smtClean="0">
                            <a:latin typeface="Cambria Math" panose="02040503050406030204" pitchFamily="18" charset="0"/>
                          </a:rPr>
                        </m:ctrlPr>
                      </m:sSubPr>
                      <m:e>
                        <m:r>
                          <a:rPr lang="en-US" b="1">
                            <a:latin typeface="Cambria Math" panose="02040503050406030204" pitchFamily="18" charset="0"/>
                          </a:rPr>
                          <m:t>𝐌</m:t>
                        </m:r>
                      </m:e>
                      <m:sub>
                        <m:r>
                          <a:rPr lang="en-US" i="1">
                            <a:latin typeface="Cambria Math" panose="02040503050406030204" pitchFamily="18" charset="0"/>
                          </a:rPr>
                          <m:t>𝑟</m:t>
                        </m:r>
                      </m:sub>
                    </m:sSub>
                    <m:r>
                      <a:rPr lang="en-US" b="1" i="0" smtClean="0">
                        <a:latin typeface="Cambria Math" panose="02040503050406030204" pitchFamily="18" charset="0"/>
                      </a:rPr>
                      <m:t>𝐭</m:t>
                    </m:r>
                    <m:r>
                      <a:rPr lang="en-US" i="1">
                        <a:latin typeface="Cambria Math" panose="02040503050406030204" pitchFamily="18" charset="0"/>
                      </a:rPr>
                      <m:t>+</m:t>
                    </m:r>
                    <m:r>
                      <a:rPr lang="en-US" b="1" i="0">
                        <a:latin typeface="Cambria Math" panose="02040503050406030204" pitchFamily="18" charset="0"/>
                      </a:rPr>
                      <m:t>𝐫</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r>
                          <a:rPr lang="en-US" i="1">
                            <a:latin typeface="Cambria Math" panose="02040503050406030204" pitchFamily="18" charset="0"/>
                          </a:rPr>
                          <m:t>𝑟</m:t>
                        </m:r>
                      </m:sub>
                    </m:sSub>
                    <m:r>
                      <a:rPr lang="en-US" b="1">
                        <a:latin typeface="Cambria Math" panose="02040503050406030204" pitchFamily="18" charset="0"/>
                      </a:rPr>
                      <m:t>𝐡</m:t>
                    </m:r>
                  </m:oMath>
                </a14:m>
                <a:r>
                  <a:rPr lang="en-US">
                    <a:solidFill>
                      <a:srgbClr val="00B050"/>
                    </a:solidFill>
                    <a:sym typeface="Wingdings" panose="05000000000000000000" pitchFamily="2" charset="2"/>
                  </a:rPr>
                  <a:t></a:t>
                </a:r>
                <a:endParaRPr lang="en-US">
                  <a:solidFill>
                    <a:srgbClr val="00B050"/>
                  </a:solidFill>
                </a:endParaRPr>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36</a:t>
            </a:fld>
            <a:endParaRPr lang="en-US"/>
          </a:p>
        </p:txBody>
      </p:sp>
      <p:grpSp>
        <p:nvGrpSpPr>
          <p:cNvPr id="9" name="Group 8">
            <a:extLst>
              <a:ext uri="{FF2B5EF4-FFF2-40B4-BE49-F238E27FC236}">
                <a16:creationId xmlns:a16="http://schemas.microsoft.com/office/drawing/2014/main" id="{DE109542-1118-4686-A7D2-9DAE623F7885}"/>
              </a:ext>
            </a:extLst>
          </p:cNvPr>
          <p:cNvGrpSpPr/>
          <p:nvPr/>
        </p:nvGrpSpPr>
        <p:grpSpPr>
          <a:xfrm>
            <a:off x="960731" y="4320523"/>
            <a:ext cx="6731631" cy="2508902"/>
            <a:chOff x="304800" y="3883152"/>
            <a:chExt cx="6731631" cy="2508902"/>
          </a:xfrm>
        </p:grpSpPr>
        <p:grpSp>
          <p:nvGrpSpPr>
            <p:cNvPr id="8" name="Group 7">
              <a:extLst>
                <a:ext uri="{FF2B5EF4-FFF2-40B4-BE49-F238E27FC236}">
                  <a16:creationId xmlns:a16="http://schemas.microsoft.com/office/drawing/2014/main" id="{B8BAEB24-2336-4A7E-B32A-A6877C2B4206}"/>
                </a:ext>
              </a:extLst>
            </p:cNvPr>
            <p:cNvGrpSpPr/>
            <p:nvPr/>
          </p:nvGrpSpPr>
          <p:grpSpPr>
            <a:xfrm>
              <a:off x="304800" y="4114800"/>
              <a:ext cx="6508185" cy="2277254"/>
              <a:chOff x="1317907" y="4114800"/>
              <a:chExt cx="6508185" cy="2277254"/>
            </a:xfrm>
          </p:grpSpPr>
          <p:cxnSp>
            <p:nvCxnSpPr>
              <p:cNvPr id="23" name="Straight Connector 22">
                <a:extLst>
                  <a:ext uri="{FF2B5EF4-FFF2-40B4-BE49-F238E27FC236}">
                    <a16:creationId xmlns:a16="http://schemas.microsoft.com/office/drawing/2014/main" id="{FF4B03A1-D9A7-44CD-A3FE-B2547D778032}"/>
                  </a:ext>
                </a:extLst>
              </p:cNvPr>
              <p:cNvCxnSpPr>
                <a:cxnSpLocks/>
              </p:cNvCxnSpPr>
              <p:nvPr/>
            </p:nvCxnSpPr>
            <p:spPr>
              <a:xfrm>
                <a:off x="1336957"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959C7D2-5581-4E37-9166-C5745699A061}"/>
                  </a:ext>
                </a:extLst>
              </p:cNvPr>
              <p:cNvCxnSpPr>
                <a:cxnSpLocks/>
              </p:cNvCxnSpPr>
              <p:nvPr/>
            </p:nvCxnSpPr>
            <p:spPr>
              <a:xfrm flipH="1">
                <a:off x="1317907" y="637547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1B3A893-B527-4502-87AD-C8F5E4249533}"/>
                  </a:ext>
                </a:extLst>
              </p:cNvPr>
              <p:cNvSpPr/>
              <p:nvPr/>
            </p:nvSpPr>
            <p:spPr>
              <a:xfrm rot="16200000">
                <a:off x="2507947" y="51934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AFC7F7E-C690-402F-9509-40942DD03C8C}"/>
                      </a:ext>
                    </a:extLst>
                  </p:cNvPr>
                  <p:cNvSpPr txBox="1"/>
                  <p:nvPr/>
                </p:nvSpPr>
                <p:spPr>
                  <a:xfrm>
                    <a:off x="2346581" y="5372371"/>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8AFC7F7E-C690-402F-9509-40942DD03C8C}"/>
                      </a:ext>
                    </a:extLst>
                  </p:cNvPr>
                  <p:cNvSpPr txBox="1">
                    <a:spLocks noRot="1" noChangeAspect="1" noMove="1" noResize="1" noEditPoints="1" noAdjustHandles="1" noChangeArrowheads="1" noChangeShapeType="1" noTextEdit="1"/>
                  </p:cNvSpPr>
                  <p:nvPr/>
                </p:nvSpPr>
                <p:spPr>
                  <a:xfrm>
                    <a:off x="2346581" y="5372371"/>
                    <a:ext cx="465191" cy="477054"/>
                  </a:xfrm>
                  <a:prstGeom prst="rect">
                    <a:avLst/>
                  </a:prstGeom>
                  <a:blipFill>
                    <a:blip r:embed="rId4"/>
                    <a:stretch>
                      <a:fillRect/>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C2B38F05-E33C-404E-873A-778486A4F57F}"/>
                  </a:ext>
                </a:extLst>
              </p:cNvPr>
              <p:cNvSpPr/>
              <p:nvPr/>
            </p:nvSpPr>
            <p:spPr>
              <a:xfrm rot="16200000">
                <a:off x="2406907" y="453785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E3816EA-407A-462F-82B6-B4B024C9F38F}"/>
                      </a:ext>
                    </a:extLst>
                  </p:cNvPr>
                  <p:cNvSpPr txBox="1"/>
                  <p:nvPr/>
                </p:nvSpPr>
                <p:spPr>
                  <a:xfrm>
                    <a:off x="6799612" y="5327431"/>
                    <a:ext cx="64203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𝐡</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47" name="TextBox 46">
                    <a:extLst>
                      <a:ext uri="{FF2B5EF4-FFF2-40B4-BE49-F238E27FC236}">
                        <a16:creationId xmlns:a16="http://schemas.microsoft.com/office/drawing/2014/main" id="{EE3816EA-407A-462F-82B6-B4B024C9F38F}"/>
                      </a:ext>
                    </a:extLst>
                  </p:cNvPr>
                  <p:cNvSpPr txBox="1">
                    <a:spLocks noRot="1" noChangeAspect="1" noMove="1" noResize="1" noEditPoints="1" noAdjustHandles="1" noChangeArrowheads="1" noChangeShapeType="1" noTextEdit="1"/>
                  </p:cNvSpPr>
                  <p:nvPr/>
                </p:nvSpPr>
                <p:spPr>
                  <a:xfrm>
                    <a:off x="6799612" y="5327431"/>
                    <a:ext cx="642035"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028160C4-36EE-4A90-85A5-A4A378718EDB}"/>
                      </a:ext>
                    </a:extLst>
                  </p:cNvPr>
                  <p:cNvSpPr txBox="1"/>
                  <p:nvPr/>
                </p:nvSpPr>
                <p:spPr>
                  <a:xfrm>
                    <a:off x="2392899" y="4114800"/>
                    <a:ext cx="39145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𝐭</m:t>
                          </m:r>
                        </m:oMath>
                      </m:oMathPara>
                    </a14:m>
                    <a:endParaRPr lang="en-US" sz="2500" b="1">
                      <a:latin typeface="Helvetica Neue Light" charset="0"/>
                      <a:ea typeface="Helvetica Neue Light" charset="0"/>
                      <a:cs typeface="Helvetica Neue Light" charset="0"/>
                    </a:endParaRPr>
                  </a:p>
                </p:txBody>
              </p:sp>
            </mc:Choice>
            <mc:Fallback xmlns="">
              <p:sp>
                <p:nvSpPr>
                  <p:cNvPr id="48" name="TextBox 47">
                    <a:extLst>
                      <a:ext uri="{FF2B5EF4-FFF2-40B4-BE49-F238E27FC236}">
                        <a16:creationId xmlns:a16="http://schemas.microsoft.com/office/drawing/2014/main" id="{028160C4-36EE-4A90-85A5-A4A378718EDB}"/>
                      </a:ext>
                    </a:extLst>
                  </p:cNvPr>
                  <p:cNvSpPr txBox="1">
                    <a:spLocks noRot="1" noChangeAspect="1" noMove="1" noResize="1" noEditPoints="1" noAdjustHandles="1" noChangeArrowheads="1" noChangeShapeType="1" noTextEdit="1"/>
                  </p:cNvSpPr>
                  <p:nvPr/>
                </p:nvSpPr>
                <p:spPr>
                  <a:xfrm>
                    <a:off x="2392899" y="4114800"/>
                    <a:ext cx="391453" cy="477054"/>
                  </a:xfrm>
                  <a:prstGeom prst="rect">
                    <a:avLst/>
                  </a:prstGeom>
                  <a:blipFill>
                    <a:blip r:embed="rId6"/>
                    <a:stretch>
                      <a:fillRect/>
                    </a:stretch>
                  </a:blipFill>
                </p:spPr>
                <p:txBody>
                  <a:bodyPr/>
                  <a:lstStyle/>
                  <a:p>
                    <a:r>
                      <a:rPr lang="en-US">
                        <a:noFill/>
                      </a:rPr>
                      <a:t> </a:t>
                    </a:r>
                  </a:p>
                </p:txBody>
              </p:sp>
            </mc:Fallback>
          </mc:AlternateContent>
          <p:cxnSp>
            <p:nvCxnSpPr>
              <p:cNvPr id="52" name="Straight Connector 51">
                <a:extLst>
                  <a:ext uri="{FF2B5EF4-FFF2-40B4-BE49-F238E27FC236}">
                    <a16:creationId xmlns:a16="http://schemas.microsoft.com/office/drawing/2014/main" id="{69E388D4-CD7D-4368-A614-F15397AB13BA}"/>
                  </a:ext>
                </a:extLst>
              </p:cNvPr>
              <p:cNvCxnSpPr>
                <a:cxnSpLocks/>
              </p:cNvCxnSpPr>
              <p:nvPr/>
            </p:nvCxnSpPr>
            <p:spPr>
              <a:xfrm>
                <a:off x="4949542" y="414923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2E2D087-67C5-4942-90F1-FE4341EAA588}"/>
                  </a:ext>
                </a:extLst>
              </p:cNvPr>
              <p:cNvCxnSpPr>
                <a:cxnSpLocks/>
              </p:cNvCxnSpPr>
              <p:nvPr/>
            </p:nvCxnSpPr>
            <p:spPr>
              <a:xfrm flipH="1">
                <a:off x="4930492" y="636785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D0D0A45F-35CC-43A0-B80E-B2E29FC7DB1B}"/>
                  </a:ext>
                </a:extLst>
              </p:cNvPr>
              <p:cNvSpPr/>
              <p:nvPr/>
            </p:nvSpPr>
            <p:spPr>
              <a:xfrm rot="16200000">
                <a:off x="6836621" y="5393406"/>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60" name="Straight Connector 59">
                <a:extLst>
                  <a:ext uri="{FF2B5EF4-FFF2-40B4-BE49-F238E27FC236}">
                    <a16:creationId xmlns:a16="http://schemas.microsoft.com/office/drawing/2014/main" id="{F9F546B7-A302-48DF-8233-2C9DBA1E2C8D}"/>
                  </a:ext>
                </a:extLst>
              </p:cNvPr>
              <p:cNvCxnSpPr>
                <a:cxnSpLocks/>
              </p:cNvCxnSpPr>
              <p:nvPr/>
            </p:nvCxnSpPr>
            <p:spPr>
              <a:xfrm>
                <a:off x="2524747" y="5247453"/>
                <a:ext cx="4274865" cy="15386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Straight Connector 60">
                <a:extLst>
                  <a:ext uri="{FF2B5EF4-FFF2-40B4-BE49-F238E27FC236}">
                    <a16:creationId xmlns:a16="http://schemas.microsoft.com/office/drawing/2014/main" id="{F126AB00-BDA5-459C-9B47-948A27CF6D82}"/>
                  </a:ext>
                </a:extLst>
              </p:cNvPr>
              <p:cNvCxnSpPr>
                <a:cxnSpLocks/>
                <a:stCxn id="36" idx="3"/>
                <a:endCxn id="30" idx="7"/>
              </p:cNvCxnSpPr>
              <p:nvPr/>
            </p:nvCxnSpPr>
            <p:spPr>
              <a:xfrm>
                <a:off x="2452999" y="4583946"/>
                <a:ext cx="4470668" cy="39913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7B0F932-3EB8-4E04-AFD8-58F976C1FB65}"/>
                      </a:ext>
                    </a:extLst>
                  </p:cNvPr>
                  <p:cNvSpPr txBox="1"/>
                  <p:nvPr/>
                </p:nvSpPr>
                <p:spPr>
                  <a:xfrm>
                    <a:off x="3649549" y="4818434"/>
                    <a:ext cx="70134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rgbClr val="0000FF"/>
                                  </a:solidFill>
                                  <a:latin typeface="Cambria Math" panose="02040503050406030204" pitchFamily="18" charset="0"/>
                                  <a:ea typeface="Helvetica Neue Light" charset="0"/>
                                  <a:cs typeface="Helvetica Neue Light" charset="0"/>
                                </a:rPr>
                              </m:ctrlPr>
                            </m:sSubPr>
                            <m:e>
                              <m:r>
                                <a:rPr lang="en-US" sz="2500" b="1" i="0" smtClean="0">
                                  <a:solidFill>
                                    <a:srgbClr val="0000FF"/>
                                  </a:solidFill>
                                  <a:latin typeface="Cambria Math" panose="02040503050406030204" pitchFamily="18" charset="0"/>
                                  <a:ea typeface="Helvetica Neue Light" charset="0"/>
                                  <a:cs typeface="Helvetica Neue Light" charset="0"/>
                                </a:rPr>
                                <m:t>𝐌</m:t>
                              </m:r>
                            </m:e>
                            <m:sub>
                              <m:r>
                                <a:rPr lang="en-US" sz="2500" b="0" i="1" smtClean="0">
                                  <a:solidFill>
                                    <a:srgbClr val="0000FF"/>
                                  </a:solidFill>
                                  <a:latin typeface="Cambria Math" panose="02040503050406030204" pitchFamily="18" charset="0"/>
                                  <a:ea typeface="Helvetica Neue Light" charset="0"/>
                                  <a:cs typeface="Helvetica Neue Light" charset="0"/>
                                </a:rPr>
                                <m:t>𝑟</m:t>
                              </m:r>
                            </m:sub>
                          </m:sSub>
                        </m:oMath>
                      </m:oMathPara>
                    </a14:m>
                    <a:endParaRPr lang="en-US" sz="2500" b="1">
                      <a:solidFill>
                        <a:srgbClr val="0000FF"/>
                      </a:solidFill>
                      <a:latin typeface="Helvetica Neue Light" charset="0"/>
                      <a:ea typeface="Helvetica Neue Light" charset="0"/>
                      <a:cs typeface="Helvetica Neue Light" charset="0"/>
                    </a:endParaRPr>
                  </a:p>
                </p:txBody>
              </p:sp>
            </mc:Choice>
            <mc:Fallback xmlns="">
              <p:sp>
                <p:nvSpPr>
                  <p:cNvPr id="62" name="TextBox 61">
                    <a:extLst>
                      <a:ext uri="{FF2B5EF4-FFF2-40B4-BE49-F238E27FC236}">
                        <a16:creationId xmlns:a16="http://schemas.microsoft.com/office/drawing/2014/main" id="{A7B0F932-3EB8-4E04-AFD8-58F976C1FB65}"/>
                      </a:ext>
                    </a:extLst>
                  </p:cNvPr>
                  <p:cNvSpPr txBox="1">
                    <a:spLocks noRot="1" noChangeAspect="1" noMove="1" noResize="1" noEditPoints="1" noAdjustHandles="1" noChangeArrowheads="1" noChangeShapeType="1" noTextEdit="1"/>
                  </p:cNvSpPr>
                  <p:nvPr/>
                </p:nvSpPr>
                <p:spPr>
                  <a:xfrm>
                    <a:off x="3649549" y="4818434"/>
                    <a:ext cx="701346" cy="477054"/>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F8800F1-6507-4A80-AEE3-7AE8AF9574FF}"/>
                    </a:ext>
                  </a:extLst>
                </p:cNvPr>
                <p:cNvSpPr txBox="1"/>
                <p:nvPr/>
              </p:nvSpPr>
              <p:spPr>
                <a:xfrm>
                  <a:off x="4267788" y="3891582"/>
                  <a:ext cx="2768643" cy="379784"/>
                </a:xfrm>
                <a:prstGeom prst="rect">
                  <a:avLst/>
                </a:prstGeom>
                <a:noFill/>
              </p:spPr>
              <p:txBody>
                <a:bodyPr wrap="none" rtlCol="0">
                  <a:spAutoFit/>
                </a:bodyPr>
                <a:lstStyle/>
                <a:p>
                  <a:r>
                    <a:rPr lang="en-US" b="1">
                      <a:solidFill>
                        <a:srgbClr val="0000FF"/>
                      </a:solidFill>
                      <a:latin typeface="Arial" pitchFamily="34" charset="0"/>
                      <a:cs typeface="Arial" pitchFamily="34" charset="0"/>
                    </a:rPr>
                    <a:t>Space of relation </a:t>
                  </a:r>
                  <a14:m>
                    <m:oMath xmlns:m="http://schemas.openxmlformats.org/officeDocument/2006/math">
                      <m:r>
                        <a:rPr lang="en-US" b="1" i="1" smtClean="0">
                          <a:solidFill>
                            <a:srgbClr val="0000FF"/>
                          </a:solidFill>
                          <a:latin typeface="Cambria Math" panose="02040503050406030204" pitchFamily="18" charset="0"/>
                          <a:cs typeface="Arial" pitchFamily="34" charset="0"/>
                        </a:rPr>
                        <m:t>𝒓</m:t>
                      </m:r>
                    </m:oMath>
                  </a14:m>
                  <a:r>
                    <a:rPr lang="en-US" b="1">
                      <a:solidFill>
                        <a:srgbClr val="0000FF"/>
                      </a:solidFill>
                      <a:latin typeface="Arial" pitchFamily="34" charset="0"/>
                      <a:cs typeface="Arial" pitchFamily="34" charset="0"/>
                    </a:rPr>
                    <a:t>:</a:t>
                  </a:r>
                  <a:r>
                    <a:rPr lang="en-US" b="1">
                      <a:solidFill>
                        <a:srgbClr val="0000FF"/>
                      </a:solidFill>
                    </a:rPr>
                    <a:t> </a:t>
                  </a:r>
                  <a14:m>
                    <m:oMath xmlns:m="http://schemas.openxmlformats.org/officeDocument/2006/math">
                      <m:sSup>
                        <m:sSupPr>
                          <m:ctrlPr>
                            <a:rPr lang="en-US" b="1" i="1">
                              <a:solidFill>
                                <a:srgbClr val="0000FF"/>
                              </a:solidFill>
                              <a:latin typeface="Cambria Math" panose="02040503050406030204" pitchFamily="18" charset="0"/>
                            </a:rPr>
                          </m:ctrlPr>
                        </m:sSupPr>
                        <m:e>
                          <m:r>
                            <a:rPr lang="en-US" b="1" i="1">
                              <a:solidFill>
                                <a:srgbClr val="0000FF"/>
                              </a:solidFill>
                              <a:latin typeface="Cambria Math" panose="02040503050406030204" pitchFamily="18" charset="0"/>
                            </a:rPr>
                            <m:t>ℝ</m:t>
                          </m:r>
                        </m:e>
                        <m:sup>
                          <m:r>
                            <a:rPr lang="en-US" b="1" i="1">
                              <a:solidFill>
                                <a:srgbClr val="0000FF"/>
                              </a:solidFill>
                              <a:latin typeface="Cambria Math" panose="02040503050406030204" pitchFamily="18" charset="0"/>
                            </a:rPr>
                            <m:t>𝒌</m:t>
                          </m:r>
                        </m:sup>
                      </m:sSup>
                    </m:oMath>
                  </a14:m>
                  <a:r>
                    <a:rPr lang="en-US" b="1">
                      <a:solidFill>
                        <a:srgbClr val="0000FF"/>
                      </a:solidFill>
                      <a:latin typeface="Arial" pitchFamily="34" charset="0"/>
                      <a:cs typeface="Arial" pitchFamily="34" charset="0"/>
                    </a:rPr>
                    <a:t>  </a:t>
                  </a:r>
                </a:p>
              </p:txBody>
            </p:sp>
          </mc:Choice>
          <mc:Fallback xmlns="">
            <p:sp>
              <p:nvSpPr>
                <p:cNvPr id="28" name="TextBox 27">
                  <a:extLst>
                    <a:ext uri="{FF2B5EF4-FFF2-40B4-BE49-F238E27FC236}">
                      <a16:creationId xmlns:a16="http://schemas.microsoft.com/office/drawing/2014/main" id="{AF8800F1-6507-4A80-AEE3-7AE8AF9574FF}"/>
                    </a:ext>
                  </a:extLst>
                </p:cNvPr>
                <p:cNvSpPr txBox="1">
                  <a:spLocks noRot="1" noChangeAspect="1" noMove="1" noResize="1" noEditPoints="1" noAdjustHandles="1" noChangeArrowheads="1" noChangeShapeType="1" noTextEdit="1"/>
                </p:cNvSpPr>
                <p:nvPr/>
              </p:nvSpPr>
              <p:spPr>
                <a:xfrm>
                  <a:off x="4267788" y="3891582"/>
                  <a:ext cx="2768643" cy="379784"/>
                </a:xfrm>
                <a:prstGeom prst="rect">
                  <a:avLst/>
                </a:prstGeom>
                <a:blipFill>
                  <a:blip r:embed="rId8"/>
                  <a:stretch>
                    <a:fillRect l="-1982" t="-6452" b="-24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ADB470B-13B8-4115-92ED-DE243053C8CF}"/>
                    </a:ext>
                  </a:extLst>
                </p:cNvPr>
                <p:cNvSpPr txBox="1"/>
                <p:nvPr/>
              </p:nvSpPr>
              <p:spPr>
                <a:xfrm>
                  <a:off x="1541385" y="3883152"/>
                  <a:ext cx="2436821" cy="379784"/>
                </a:xfrm>
                <a:prstGeom prst="rect">
                  <a:avLst/>
                </a:prstGeom>
                <a:noFill/>
              </p:spPr>
              <p:txBody>
                <a:bodyPr wrap="none" rtlCol="0">
                  <a:spAutoFit/>
                </a:bodyPr>
                <a:lstStyle/>
                <a:p>
                  <a:r>
                    <a:rPr lang="en-US" b="1">
                      <a:solidFill>
                        <a:srgbClr val="008000"/>
                      </a:solidFill>
                      <a:latin typeface="Arial" pitchFamily="34" charset="0"/>
                      <a:cs typeface="Arial" pitchFamily="34" charset="0"/>
                    </a:rPr>
                    <a:t>Space of entities:</a:t>
                  </a:r>
                  <a14:m>
                    <m:oMath xmlns:m="http://schemas.openxmlformats.org/officeDocument/2006/math">
                      <m:sSup>
                        <m:sSupPr>
                          <m:ctrlPr>
                            <a:rPr lang="en-US" b="1" i="1">
                              <a:solidFill>
                                <a:srgbClr val="008000"/>
                              </a:solidFill>
                              <a:latin typeface="Cambria Math" panose="02040503050406030204" pitchFamily="18" charset="0"/>
                            </a:rPr>
                          </m:ctrlPr>
                        </m:sSupPr>
                        <m:e>
                          <m:r>
                            <a:rPr lang="en-US" b="1" i="1" smtClean="0">
                              <a:solidFill>
                                <a:srgbClr val="008000"/>
                              </a:solidFill>
                              <a:latin typeface="Cambria Math" panose="02040503050406030204" pitchFamily="18" charset="0"/>
                            </a:rPr>
                            <m:t> </m:t>
                          </m:r>
                          <m:r>
                            <a:rPr lang="en-US" b="1" i="1">
                              <a:solidFill>
                                <a:srgbClr val="008000"/>
                              </a:solidFill>
                              <a:latin typeface="Cambria Math" panose="02040503050406030204" pitchFamily="18" charset="0"/>
                            </a:rPr>
                            <m:t>ℝ</m:t>
                          </m:r>
                        </m:e>
                        <m:sup>
                          <m:r>
                            <a:rPr lang="en-US" b="1" i="1">
                              <a:solidFill>
                                <a:srgbClr val="008000"/>
                              </a:solidFill>
                              <a:latin typeface="Cambria Math" panose="02040503050406030204" pitchFamily="18" charset="0"/>
                            </a:rPr>
                            <m:t>𝒅</m:t>
                          </m:r>
                        </m:sup>
                      </m:sSup>
                    </m:oMath>
                  </a14:m>
                  <a:endParaRPr lang="en-US" b="1">
                    <a:solidFill>
                      <a:srgbClr val="008000"/>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DADB470B-13B8-4115-92ED-DE243053C8CF}"/>
                    </a:ext>
                  </a:extLst>
                </p:cNvPr>
                <p:cNvSpPr txBox="1">
                  <a:spLocks noRot="1" noChangeAspect="1" noMove="1" noResize="1" noEditPoints="1" noAdjustHandles="1" noChangeArrowheads="1" noChangeShapeType="1" noTextEdit="1"/>
                </p:cNvSpPr>
                <p:nvPr/>
              </p:nvSpPr>
              <p:spPr>
                <a:xfrm>
                  <a:off x="1541385" y="3883152"/>
                  <a:ext cx="2436821" cy="379784"/>
                </a:xfrm>
                <a:prstGeom prst="rect">
                  <a:avLst/>
                </a:prstGeom>
                <a:blipFill>
                  <a:blip r:embed="rId9"/>
                  <a:stretch>
                    <a:fillRect l="-2000" t="-6452" b="-25806"/>
                  </a:stretch>
                </a:blipFill>
              </p:spPr>
              <p:txBody>
                <a:bodyPr/>
                <a:lstStyle/>
                <a:p>
                  <a:r>
                    <a:rPr lang="en-US">
                      <a:noFill/>
                    </a:rPr>
                    <a:t> </a:t>
                  </a:r>
                </a:p>
              </p:txBody>
            </p:sp>
          </mc:Fallback>
        </mc:AlternateContent>
      </p:grpSp>
      <p:sp>
        <p:nvSpPr>
          <p:cNvPr id="30" name="Oval 29">
            <a:extLst>
              <a:ext uri="{FF2B5EF4-FFF2-40B4-BE49-F238E27FC236}">
                <a16:creationId xmlns:a16="http://schemas.microsoft.com/office/drawing/2014/main" id="{B26284CE-F7AB-43EF-8355-964584476E3B}"/>
              </a:ext>
            </a:extLst>
          </p:cNvPr>
          <p:cNvSpPr/>
          <p:nvPr/>
        </p:nvSpPr>
        <p:spPr>
          <a:xfrm rot="16200000">
            <a:off x="6558583" y="5412547"/>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8C1F50A-7943-4EB6-A9FB-1BFC6E0E635E}"/>
                  </a:ext>
                </a:extLst>
              </p:cNvPr>
              <p:cNvSpPr txBox="1"/>
              <p:nvPr/>
            </p:nvSpPr>
            <p:spPr>
              <a:xfrm>
                <a:off x="6646497" y="5180187"/>
                <a:ext cx="58080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𝐭</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31" name="TextBox 30">
                <a:extLst>
                  <a:ext uri="{FF2B5EF4-FFF2-40B4-BE49-F238E27FC236}">
                    <a16:creationId xmlns:a16="http://schemas.microsoft.com/office/drawing/2014/main" id="{F8C1F50A-7943-4EB6-A9FB-1BFC6E0E635E}"/>
                  </a:ext>
                </a:extLst>
              </p:cNvPr>
              <p:cNvSpPr txBox="1">
                <a:spLocks noRot="1" noChangeAspect="1" noMove="1" noResize="1" noEditPoints="1" noAdjustHandles="1" noChangeArrowheads="1" noChangeShapeType="1" noTextEdit="1"/>
              </p:cNvSpPr>
              <p:nvPr/>
            </p:nvSpPr>
            <p:spPr>
              <a:xfrm>
                <a:off x="6646497" y="5180187"/>
                <a:ext cx="580800" cy="477054"/>
              </a:xfrm>
              <a:prstGeom prst="rect">
                <a:avLst/>
              </a:prstGeom>
              <a:blipFill>
                <a:blip r:embed="rId10"/>
                <a:stretch>
                  <a:fillRect b="-2564"/>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0B12AF26-DDA0-4274-8010-4856A7B18AB0}"/>
              </a:ext>
            </a:extLst>
          </p:cNvPr>
          <p:cNvCxnSpPr>
            <a:cxnSpLocks/>
            <a:endCxn id="30" idx="1"/>
          </p:cNvCxnSpPr>
          <p:nvPr/>
        </p:nvCxnSpPr>
        <p:spPr>
          <a:xfrm flipV="1">
            <a:off x="6533445" y="5458639"/>
            <a:ext cx="33046" cy="399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6C9F565-525F-4E02-B74B-F0E7C13ADEBD}"/>
                  </a:ext>
                </a:extLst>
              </p:cNvPr>
              <p:cNvSpPr txBox="1"/>
              <p:nvPr/>
            </p:nvSpPr>
            <p:spPr>
              <a:xfrm>
                <a:off x="6015465" y="5354951"/>
                <a:ext cx="42191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35" name="TextBox 34">
                <a:extLst>
                  <a:ext uri="{FF2B5EF4-FFF2-40B4-BE49-F238E27FC236}">
                    <a16:creationId xmlns:a16="http://schemas.microsoft.com/office/drawing/2014/main" id="{26C9F565-525F-4E02-B74B-F0E7C13ADEBD}"/>
                  </a:ext>
                </a:extLst>
              </p:cNvPr>
              <p:cNvSpPr txBox="1">
                <a:spLocks noRot="1" noChangeAspect="1" noMove="1" noResize="1" noEditPoints="1" noAdjustHandles="1" noChangeArrowheads="1" noChangeShapeType="1" noTextEdit="1"/>
              </p:cNvSpPr>
              <p:nvPr/>
            </p:nvSpPr>
            <p:spPr>
              <a:xfrm>
                <a:off x="6015465" y="5354951"/>
                <a:ext cx="421910" cy="4770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A336099-98A4-4C3F-A973-7933E582538E}"/>
                  </a:ext>
                </a:extLst>
              </p:cNvPr>
              <p:cNvSpPr txBox="1"/>
              <p:nvPr/>
            </p:nvSpPr>
            <p:spPr>
              <a:xfrm>
                <a:off x="6197359" y="4861723"/>
                <a:ext cx="42191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37" name="TextBox 36">
                <a:extLst>
                  <a:ext uri="{FF2B5EF4-FFF2-40B4-BE49-F238E27FC236}">
                    <a16:creationId xmlns:a16="http://schemas.microsoft.com/office/drawing/2014/main" id="{2A336099-98A4-4C3F-A973-7933E582538E}"/>
                  </a:ext>
                </a:extLst>
              </p:cNvPr>
              <p:cNvSpPr txBox="1">
                <a:spLocks noRot="1" noChangeAspect="1" noMove="1" noResize="1" noEditPoints="1" noAdjustHandles="1" noChangeArrowheads="1" noChangeShapeType="1" noTextEdit="1"/>
              </p:cNvSpPr>
              <p:nvPr/>
            </p:nvSpPr>
            <p:spPr>
              <a:xfrm>
                <a:off x="6197359" y="4861723"/>
                <a:ext cx="421910" cy="477054"/>
              </a:xfrm>
              <a:prstGeom prst="rect">
                <a:avLst/>
              </a:prstGeom>
              <a:blipFill>
                <a:blip r:embed="rId12"/>
                <a:stretch>
                  <a:fillRect/>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B503EDBF-4808-449A-85D3-EC7E20465322}"/>
              </a:ext>
            </a:extLst>
          </p:cNvPr>
          <p:cNvCxnSpPr>
            <a:cxnSpLocks/>
          </p:cNvCxnSpPr>
          <p:nvPr/>
        </p:nvCxnSpPr>
        <p:spPr>
          <a:xfrm flipV="1">
            <a:off x="6595440" y="4982929"/>
            <a:ext cx="33046" cy="399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6007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lstStyle/>
          <a:p>
            <a:r>
              <a:rPr lang="en-US"/>
              <a:t>1-to-N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a:xfrm>
                <a:off x="457200" y="1295401"/>
                <a:ext cx="8229600" cy="3046406"/>
              </a:xfrm>
            </p:spPr>
            <p:txBody>
              <a:bodyPr>
                <a:normAutofit/>
              </a:bodyPr>
              <a:lstStyle/>
              <a:p>
                <a:r>
                  <a:rPr lang="en-US" b="1">
                    <a:solidFill>
                      <a:srgbClr val="0000FF"/>
                    </a:solidFill>
                  </a:rPr>
                  <a:t>1-to-N </a:t>
                </a:r>
                <a:r>
                  <a:rPr lang="en-US" b="1"/>
                  <a:t>Relations:</a:t>
                </a:r>
              </a:p>
              <a:p>
                <a:pPr lvl="1"/>
                <a:r>
                  <a:rPr lang="en-US" b="1">
                    <a:solidFill>
                      <a:srgbClr val="008000"/>
                    </a:solidFill>
                  </a:rPr>
                  <a:t>Example</a:t>
                </a:r>
                <a:r>
                  <a:rPr lang="en-US"/>
                  <a:t>: If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3">
                                <a:lumMod val="75000"/>
                              </a:schemeClr>
                            </a:solidFill>
                            <a:latin typeface="Cambria Math" panose="02040503050406030204" pitchFamily="18" charset="0"/>
                          </a:rPr>
                        </m:ctrlPr>
                      </m:sSubPr>
                      <m:e>
                        <m:r>
                          <a:rPr lang="en-US" i="1">
                            <a:solidFill>
                              <a:schemeClr val="accent3">
                                <a:lumMod val="75000"/>
                              </a:schemeClr>
                            </a:solidFill>
                            <a:latin typeface="Cambria Math" panose="02040503050406030204" pitchFamily="18" charset="0"/>
                          </a:rPr>
                          <m:t>𝑡</m:t>
                        </m:r>
                      </m:e>
                      <m:sub>
                        <m:r>
                          <a:rPr lang="en-US" i="1">
                            <a:solidFill>
                              <a:schemeClr val="accent3">
                                <a:lumMod val="75000"/>
                              </a:schemeClr>
                            </a:solidFill>
                            <a:latin typeface="Cambria Math" panose="02040503050406030204" pitchFamily="18" charset="0"/>
                          </a:rPr>
                          <m:t>1</m:t>
                        </m:r>
                      </m:sub>
                    </m:sSub>
                    <m:r>
                      <a:rPr lang="en-US" i="1">
                        <a:latin typeface="Cambria Math" panose="02040503050406030204" pitchFamily="18" charset="0"/>
                      </a:rPr>
                      <m:t>)</m:t>
                    </m:r>
                  </m:oMath>
                </a14:m>
                <a:r>
                  <a:rPr lang="en-US"/>
                  <a:t> and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4">
                                <a:lumMod val="75000"/>
                              </a:schemeClr>
                            </a:solidFill>
                            <a:latin typeface="Cambria Math" panose="02040503050406030204" pitchFamily="18" charset="0"/>
                          </a:rPr>
                        </m:ctrlPr>
                      </m:sSubPr>
                      <m:e>
                        <m:r>
                          <a:rPr lang="en-US" i="1">
                            <a:solidFill>
                              <a:schemeClr val="accent4">
                                <a:lumMod val="75000"/>
                              </a:schemeClr>
                            </a:solidFill>
                            <a:latin typeface="Cambria Math" panose="02040503050406030204" pitchFamily="18" charset="0"/>
                          </a:rPr>
                          <m:t>𝑡</m:t>
                        </m:r>
                      </m:e>
                      <m:sub>
                        <m:r>
                          <a:rPr lang="en-US" i="1">
                            <a:solidFill>
                              <a:schemeClr val="accent4">
                                <a:lumMod val="75000"/>
                              </a:schemeClr>
                            </a:solidFill>
                            <a:latin typeface="Cambria Math" panose="02040503050406030204" pitchFamily="18" charset="0"/>
                          </a:rPr>
                          <m:t>2</m:t>
                        </m:r>
                      </m:sub>
                    </m:sSub>
                    <m:r>
                      <a:rPr lang="en-US" i="1">
                        <a:latin typeface="Cambria Math" panose="02040503050406030204" pitchFamily="18" charset="0"/>
                      </a:rPr>
                      <m:t>)</m:t>
                    </m:r>
                  </m:oMath>
                </a14:m>
                <a:r>
                  <a:rPr lang="en-US"/>
                  <a:t> exist in the knowledge graph.</a:t>
                </a:r>
              </a:p>
              <a:p>
                <a:r>
                  <a:rPr lang="en-US" b="1" err="1">
                    <a:solidFill>
                      <a:srgbClr val="7030A0"/>
                    </a:solidFill>
                  </a:rPr>
                  <a:t>TransR</a:t>
                </a:r>
                <a:r>
                  <a:rPr lang="en-US"/>
                  <a:t> can model 1-to-N relations</a:t>
                </a:r>
                <a:r>
                  <a:rPr lang="en-US">
                    <a:solidFill>
                      <a:srgbClr val="00B050"/>
                    </a:solidFill>
                    <a:sym typeface="Wingdings" panose="05000000000000000000" pitchFamily="2" charset="2"/>
                  </a:rPr>
                  <a:t> </a:t>
                </a:r>
                <a:endParaRPr lang="en-US"/>
              </a:p>
              <a:p>
                <a:pPr lvl="1"/>
                <a:r>
                  <a:rPr lang="en-US"/>
                  <a:t>We can learn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r>
                          <a:rPr lang="en-US" b="0" i="1" smtClean="0">
                            <a:latin typeface="Cambria Math" panose="02040503050406030204" pitchFamily="18" charset="0"/>
                          </a:rPr>
                          <m:t>𝑟</m:t>
                        </m:r>
                      </m:sub>
                    </m:sSub>
                  </m:oMath>
                </a14:m>
                <a:r>
                  <a:rPr lang="en-US"/>
                  <a:t> so that </a:t>
                </a:r>
                <a14:m>
                  <m:oMath xmlns:m="http://schemas.openxmlformats.org/officeDocument/2006/math">
                    <m:sSub>
                      <m:sSubPr>
                        <m:ctrlPr>
                          <a:rPr lang="en-US" i="1">
                            <a:latin typeface="Cambria Math" panose="02040503050406030204" pitchFamily="18" charset="0"/>
                          </a:rPr>
                        </m:ctrlPr>
                      </m:sSubPr>
                      <m:e>
                        <m:r>
                          <a:rPr lang="en-US" b="1" i="0">
                            <a:latin typeface="Cambria Math" panose="02040503050406030204" pitchFamily="18" charset="0"/>
                          </a:rPr>
                          <m:t>𝐭</m:t>
                        </m:r>
                      </m:e>
                      <m:sub>
                        <m:r>
                          <a:rPr lang="en-US" i="1">
                            <a:latin typeface="Cambria Math" panose="02040503050406030204" pitchFamily="18" charset="0"/>
                          </a:rPr>
                          <m:t>⊥</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i="0">
                            <a:latin typeface="Cambria Math" panose="02040503050406030204" pitchFamily="18" charset="0"/>
                          </a:rPr>
                          <m:t>𝐌</m:t>
                        </m:r>
                      </m:e>
                      <m:sub>
                        <m:r>
                          <a:rPr lang="en-US" i="1">
                            <a:latin typeface="Cambria Math" panose="02040503050406030204" pitchFamily="18" charset="0"/>
                          </a:rPr>
                          <m:t>𝑟</m:t>
                        </m:r>
                      </m:sub>
                    </m:sSub>
                    <m:sSub>
                      <m:sSubPr>
                        <m:ctrlPr>
                          <a:rPr lang="en-US" i="1" smtClean="0">
                            <a:solidFill>
                              <a:schemeClr val="accent3">
                                <a:lumMod val="75000"/>
                              </a:schemeClr>
                            </a:solidFill>
                            <a:latin typeface="Cambria Math" panose="02040503050406030204" pitchFamily="18" charset="0"/>
                          </a:rPr>
                        </m:ctrlPr>
                      </m:sSubPr>
                      <m:e>
                        <m:r>
                          <a:rPr lang="en-US" b="1" i="0">
                            <a:solidFill>
                              <a:schemeClr val="accent3">
                                <a:lumMod val="75000"/>
                              </a:schemeClr>
                            </a:solidFill>
                            <a:latin typeface="Cambria Math" panose="02040503050406030204" pitchFamily="18" charset="0"/>
                          </a:rPr>
                          <m:t>𝐭</m:t>
                        </m:r>
                      </m:e>
                      <m:sub>
                        <m:r>
                          <a:rPr lang="en-US" i="1">
                            <a:solidFill>
                              <a:schemeClr val="accent3">
                                <a:lumMod val="75000"/>
                              </a:schemeClr>
                            </a:solidFill>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i="0">
                            <a:latin typeface="Cambria Math" panose="02040503050406030204" pitchFamily="18" charset="0"/>
                          </a:rPr>
                          <m:t>𝐌</m:t>
                        </m:r>
                      </m:e>
                      <m:sub>
                        <m:r>
                          <a:rPr lang="en-US" i="1">
                            <a:latin typeface="Cambria Math" panose="02040503050406030204" pitchFamily="18" charset="0"/>
                          </a:rPr>
                          <m:t>𝑟</m:t>
                        </m:r>
                      </m:sub>
                    </m:sSub>
                    <m:sSub>
                      <m:sSubPr>
                        <m:ctrlPr>
                          <a:rPr lang="en-US" i="1" smtClean="0">
                            <a:solidFill>
                              <a:schemeClr val="accent4">
                                <a:lumMod val="75000"/>
                              </a:schemeClr>
                            </a:solidFill>
                            <a:latin typeface="Cambria Math" panose="02040503050406030204" pitchFamily="18" charset="0"/>
                          </a:rPr>
                        </m:ctrlPr>
                      </m:sSubPr>
                      <m:e>
                        <m:r>
                          <a:rPr lang="en-US" b="1" i="0">
                            <a:solidFill>
                              <a:schemeClr val="accent4">
                                <a:lumMod val="75000"/>
                              </a:schemeClr>
                            </a:solidFill>
                            <a:latin typeface="Cambria Math" panose="02040503050406030204" pitchFamily="18" charset="0"/>
                          </a:rPr>
                          <m:t>𝐭</m:t>
                        </m:r>
                      </m:e>
                      <m:sub>
                        <m:r>
                          <a:rPr lang="en-US" i="1">
                            <a:solidFill>
                              <a:schemeClr val="accent4">
                                <a:lumMod val="75000"/>
                              </a:schemeClr>
                            </a:solidFill>
                            <a:latin typeface="Cambria Math" panose="02040503050406030204" pitchFamily="18" charset="0"/>
                          </a:rPr>
                          <m:t>2</m:t>
                        </m:r>
                      </m:sub>
                    </m:sSub>
                  </m:oMath>
                </a14:m>
                <a:r>
                  <a:rPr lang="en-US"/>
                  <a:t> </a:t>
                </a:r>
              </a:p>
              <a:p>
                <a:pPr lvl="1"/>
                <a:r>
                  <a:rPr lang="en-US" sz="2600"/>
                  <a:t>Note that </a:t>
                </a:r>
                <a14:m>
                  <m:oMath xmlns:m="http://schemas.openxmlformats.org/officeDocument/2006/math">
                    <m:sSub>
                      <m:sSubPr>
                        <m:ctrlPr>
                          <a:rPr lang="en-US" sz="2600" b="0" i="1" smtClean="0">
                            <a:solidFill>
                              <a:schemeClr val="accent3">
                                <a:lumMod val="75000"/>
                              </a:schemeClr>
                            </a:solidFill>
                            <a:latin typeface="Cambria Math" panose="02040503050406030204" pitchFamily="18" charset="0"/>
                          </a:rPr>
                        </m:ctrlPr>
                      </m:sSubPr>
                      <m:e>
                        <m:r>
                          <a:rPr lang="en-US" sz="2600" b="1" i="0" smtClean="0">
                            <a:solidFill>
                              <a:schemeClr val="accent3">
                                <a:lumMod val="75000"/>
                              </a:schemeClr>
                            </a:solidFill>
                            <a:latin typeface="Cambria Math" panose="02040503050406030204" pitchFamily="18" charset="0"/>
                          </a:rPr>
                          <m:t>𝐭</m:t>
                        </m:r>
                      </m:e>
                      <m:sub>
                        <m:r>
                          <a:rPr lang="en-US" sz="2600" b="0" i="1" smtClean="0">
                            <a:solidFill>
                              <a:schemeClr val="accent3">
                                <a:lumMod val="75000"/>
                              </a:schemeClr>
                            </a:solidFill>
                            <a:latin typeface="Cambria Math" panose="02040503050406030204" pitchFamily="18" charset="0"/>
                          </a:rPr>
                          <m:t>1</m:t>
                        </m:r>
                      </m:sub>
                    </m:sSub>
                  </m:oMath>
                </a14:m>
                <a:r>
                  <a:rPr lang="en-US" sz="2600">
                    <a:solidFill>
                      <a:schemeClr val="accent3">
                        <a:lumMod val="75000"/>
                      </a:schemeClr>
                    </a:solidFill>
                  </a:rPr>
                  <a:t> </a:t>
                </a:r>
                <a:r>
                  <a:rPr lang="en-US" sz="2600"/>
                  <a:t>does not need to be equal to </a:t>
                </a:r>
                <a14:m>
                  <m:oMath xmlns:m="http://schemas.openxmlformats.org/officeDocument/2006/math">
                    <m:sSub>
                      <m:sSubPr>
                        <m:ctrlPr>
                          <a:rPr lang="en-US" sz="2600" b="0" i="1" smtClean="0">
                            <a:solidFill>
                              <a:schemeClr val="accent4">
                                <a:lumMod val="75000"/>
                              </a:schemeClr>
                            </a:solidFill>
                            <a:latin typeface="Cambria Math" panose="02040503050406030204" pitchFamily="18" charset="0"/>
                          </a:rPr>
                        </m:ctrlPr>
                      </m:sSubPr>
                      <m:e>
                        <m:r>
                          <a:rPr lang="en-US" sz="2600" b="1" i="0" smtClean="0">
                            <a:solidFill>
                              <a:schemeClr val="accent4">
                                <a:lumMod val="75000"/>
                              </a:schemeClr>
                            </a:solidFill>
                            <a:latin typeface="Cambria Math" panose="02040503050406030204" pitchFamily="18" charset="0"/>
                          </a:rPr>
                          <m:t>𝐭</m:t>
                        </m:r>
                      </m:e>
                      <m:sub>
                        <m:r>
                          <a:rPr lang="en-US" sz="2600" b="0" i="1" smtClean="0">
                            <a:solidFill>
                              <a:schemeClr val="accent4">
                                <a:lumMod val="75000"/>
                              </a:schemeClr>
                            </a:solidFill>
                            <a:latin typeface="Cambria Math" panose="02040503050406030204" pitchFamily="18" charset="0"/>
                          </a:rPr>
                          <m:t>2</m:t>
                        </m:r>
                      </m:sub>
                    </m:sSub>
                    <m:r>
                      <a:rPr lang="en-US" sz="2600" b="0" i="0" smtClean="0">
                        <a:latin typeface="Cambria Math" panose="02040503050406030204" pitchFamily="18" charset="0"/>
                      </a:rPr>
                      <m:t>!</m:t>
                    </m:r>
                  </m:oMath>
                </a14:m>
                <a:endParaRPr lang="en-US" sz="2600"/>
              </a:p>
              <a:p>
                <a:endParaRPr lang="en-US" sz="3000"/>
              </a:p>
              <a:p>
                <a:endParaRPr lang="en-US" sz="3000"/>
              </a:p>
              <a:p>
                <a:endParaRPr lang="en-US" sz="3000"/>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xfrm>
                <a:off x="457200" y="1295401"/>
                <a:ext cx="8229600" cy="3046406"/>
              </a:xfrm>
              <a:blipFill>
                <a:blip r:embed="rId3"/>
                <a:stretch>
                  <a:fillRect l="-296" t="-1202" b="-501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524A4418-5919-E545-9CFC-778559CBDEFF}"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smtClean="0"/>
              <a:pPr/>
              <a:t>37</a:t>
            </a:fld>
            <a:endParaRPr lang="en-US"/>
          </a:p>
        </p:txBody>
      </p:sp>
      <p:grpSp>
        <p:nvGrpSpPr>
          <p:cNvPr id="28" name="Group 27">
            <a:extLst>
              <a:ext uri="{FF2B5EF4-FFF2-40B4-BE49-F238E27FC236}">
                <a16:creationId xmlns:a16="http://schemas.microsoft.com/office/drawing/2014/main" id="{41F9ED53-E21D-457D-BF5A-28DDBCF8AA21}"/>
              </a:ext>
            </a:extLst>
          </p:cNvPr>
          <p:cNvGrpSpPr/>
          <p:nvPr/>
        </p:nvGrpSpPr>
        <p:grpSpPr>
          <a:xfrm>
            <a:off x="838200" y="4377690"/>
            <a:ext cx="6508185" cy="2277254"/>
            <a:chOff x="828086" y="4306426"/>
            <a:chExt cx="6508185" cy="2277254"/>
          </a:xfrm>
        </p:grpSpPr>
        <p:cxnSp>
          <p:nvCxnSpPr>
            <p:cNvPr id="8" name="Straight Connector 7">
              <a:extLst>
                <a:ext uri="{FF2B5EF4-FFF2-40B4-BE49-F238E27FC236}">
                  <a16:creationId xmlns:a16="http://schemas.microsoft.com/office/drawing/2014/main" id="{4D87B957-FFBD-4AB8-98B0-DF7C319A4ABC}"/>
                </a:ext>
              </a:extLst>
            </p:cNvPr>
            <p:cNvCxnSpPr>
              <a:cxnSpLocks/>
            </p:cNvCxnSpPr>
            <p:nvPr/>
          </p:nvCxnSpPr>
          <p:spPr>
            <a:xfrm>
              <a:off x="847136" y="434848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9DF387-13A5-4348-B995-64E0824A142A}"/>
                </a:ext>
              </a:extLst>
            </p:cNvPr>
            <p:cNvCxnSpPr>
              <a:cxnSpLocks/>
            </p:cNvCxnSpPr>
            <p:nvPr/>
          </p:nvCxnSpPr>
          <p:spPr>
            <a:xfrm flipH="1">
              <a:off x="828086" y="656710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8791D5A4-A869-4DA8-B088-2EB1C9EBD7DE}"/>
                </a:ext>
              </a:extLst>
            </p:cNvPr>
            <p:cNvSpPr/>
            <p:nvPr/>
          </p:nvSpPr>
          <p:spPr>
            <a:xfrm rot="16200000">
              <a:off x="2742933" y="5970121"/>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1A3636AB-BF8E-4470-876B-DCE443109713}"/>
                </a:ext>
              </a:extLst>
            </p:cNvPr>
            <p:cNvSpPr/>
            <p:nvPr/>
          </p:nvSpPr>
          <p:spPr>
            <a:xfrm rot="16200000">
              <a:off x="2018126" y="538507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B48616B-D404-4A4C-9844-5DF8409461E6}"/>
                    </a:ext>
                  </a:extLst>
                </p:cNvPr>
                <p:cNvSpPr txBox="1"/>
                <p:nvPr/>
              </p:nvSpPr>
              <p:spPr>
                <a:xfrm>
                  <a:off x="2564337" y="6062291"/>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DB48616B-D404-4A4C-9844-5DF8409461E6}"/>
                    </a:ext>
                  </a:extLst>
                </p:cNvPr>
                <p:cNvSpPr txBox="1">
                  <a:spLocks noRot="1" noChangeAspect="1" noMove="1" noResize="1" noEditPoints="1" noAdjustHandles="1" noChangeArrowheads="1" noChangeShapeType="1" noTextEdit="1"/>
                </p:cNvSpPr>
                <p:nvPr/>
              </p:nvSpPr>
              <p:spPr>
                <a:xfrm>
                  <a:off x="2564337" y="6062291"/>
                  <a:ext cx="465191" cy="477054"/>
                </a:xfrm>
                <a:prstGeom prst="rect">
                  <a:avLst/>
                </a:prstGeom>
                <a:blipFill>
                  <a:blip r:embed="rId4"/>
                  <a:stretch>
                    <a:fillRect/>
                  </a:stretch>
                </a:blipFill>
              </p:spPr>
              <p:txBody>
                <a:bodyPr/>
                <a:lstStyle/>
                <a:p>
                  <a:r>
                    <a:rPr lang="en-US">
                      <a:noFill/>
                    </a:rPr>
                    <a:t> </a:t>
                  </a:r>
                </a:p>
              </p:txBody>
            </p:sp>
          </mc:Fallback>
        </mc:AlternateContent>
        <p:sp>
          <p:nvSpPr>
            <p:cNvPr id="49" name="Oval 48">
              <a:extLst>
                <a:ext uri="{FF2B5EF4-FFF2-40B4-BE49-F238E27FC236}">
                  <a16:creationId xmlns:a16="http://schemas.microsoft.com/office/drawing/2014/main" id="{B793374C-639E-48CC-9EA7-3A18CF1D5EF4}"/>
                </a:ext>
              </a:extLst>
            </p:cNvPr>
            <p:cNvSpPr/>
            <p:nvPr/>
          </p:nvSpPr>
          <p:spPr>
            <a:xfrm rot="16200000">
              <a:off x="1917086" y="472948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B32D87D-00AB-4B32-8788-313EC8C6D3AB}"/>
                    </a:ext>
                  </a:extLst>
                </p:cNvPr>
                <p:cNvSpPr txBox="1"/>
                <p:nvPr/>
              </p:nvSpPr>
              <p:spPr>
                <a:xfrm>
                  <a:off x="4746537" y="5731593"/>
                  <a:ext cx="64844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𝐡</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81" name="TextBox 80">
                  <a:extLst>
                    <a:ext uri="{FF2B5EF4-FFF2-40B4-BE49-F238E27FC236}">
                      <a16:creationId xmlns:a16="http://schemas.microsoft.com/office/drawing/2014/main" id="{BB32D87D-00AB-4B32-8788-313EC8C6D3AB}"/>
                    </a:ext>
                  </a:extLst>
                </p:cNvPr>
                <p:cNvSpPr txBox="1">
                  <a:spLocks noRot="1" noChangeAspect="1" noMove="1" noResize="1" noEditPoints="1" noAdjustHandles="1" noChangeArrowheads="1" noChangeShapeType="1" noTextEdit="1"/>
                </p:cNvSpPr>
                <p:nvPr/>
              </p:nvSpPr>
              <p:spPr>
                <a:xfrm>
                  <a:off x="4746537" y="5731593"/>
                  <a:ext cx="648447"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52632242-5A95-4388-AD23-0436BC1D32DE}"/>
                    </a:ext>
                  </a:extLst>
                </p:cNvPr>
                <p:cNvSpPr txBox="1"/>
                <p:nvPr/>
              </p:nvSpPr>
              <p:spPr>
                <a:xfrm>
                  <a:off x="6309791" y="5483613"/>
                  <a:ext cx="58080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𝐭</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82" name="TextBox 81">
                  <a:extLst>
                    <a:ext uri="{FF2B5EF4-FFF2-40B4-BE49-F238E27FC236}">
                      <a16:creationId xmlns:a16="http://schemas.microsoft.com/office/drawing/2014/main" id="{52632242-5A95-4388-AD23-0436BC1D32DE}"/>
                    </a:ext>
                  </a:extLst>
                </p:cNvPr>
                <p:cNvSpPr txBox="1">
                  <a:spLocks noRot="1" noChangeAspect="1" noMove="1" noResize="1" noEditPoints="1" noAdjustHandles="1" noChangeArrowheads="1" noChangeShapeType="1" noTextEdit="1"/>
                </p:cNvSpPr>
                <p:nvPr/>
              </p:nvSpPr>
              <p:spPr>
                <a:xfrm>
                  <a:off x="6309791" y="5483613"/>
                  <a:ext cx="580800" cy="477054"/>
                </a:xfrm>
                <a:prstGeom prst="rect">
                  <a:avLst/>
                </a:prstGeom>
                <a:blipFill>
                  <a:blip r:embed="rId6"/>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80D49D7B-4B2A-43AD-84CF-73C9390FDF38}"/>
                    </a:ext>
                  </a:extLst>
                </p:cNvPr>
                <p:cNvSpPr txBox="1"/>
                <p:nvPr/>
              </p:nvSpPr>
              <p:spPr>
                <a:xfrm>
                  <a:off x="1903078" y="4306426"/>
                  <a:ext cx="54290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83" name="TextBox 82">
                  <a:extLst>
                    <a:ext uri="{FF2B5EF4-FFF2-40B4-BE49-F238E27FC236}">
                      <a16:creationId xmlns:a16="http://schemas.microsoft.com/office/drawing/2014/main" id="{80D49D7B-4B2A-43AD-84CF-73C9390FDF38}"/>
                    </a:ext>
                  </a:extLst>
                </p:cNvPr>
                <p:cNvSpPr txBox="1">
                  <a:spLocks noRot="1" noChangeAspect="1" noMove="1" noResize="1" noEditPoints="1" noAdjustHandles="1" noChangeArrowheads="1" noChangeShapeType="1" noTextEdit="1"/>
                </p:cNvSpPr>
                <p:nvPr/>
              </p:nvSpPr>
              <p:spPr>
                <a:xfrm>
                  <a:off x="1903078" y="4306426"/>
                  <a:ext cx="542905" cy="477054"/>
                </a:xfrm>
                <a:prstGeom prst="rect">
                  <a:avLst/>
                </a:prstGeom>
                <a:blipFill>
                  <a:blip r:embed="rId7"/>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4F932DC-E7E1-483C-A098-266301A571CE}"/>
                    </a:ext>
                  </a:extLst>
                </p:cNvPr>
                <p:cNvSpPr txBox="1"/>
                <p:nvPr/>
              </p:nvSpPr>
              <p:spPr>
                <a:xfrm>
                  <a:off x="2034926" y="5024407"/>
                  <a:ext cx="55034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39" name="TextBox 38">
                  <a:extLst>
                    <a:ext uri="{FF2B5EF4-FFF2-40B4-BE49-F238E27FC236}">
                      <a16:creationId xmlns:a16="http://schemas.microsoft.com/office/drawing/2014/main" id="{C4F932DC-E7E1-483C-A098-266301A571CE}"/>
                    </a:ext>
                  </a:extLst>
                </p:cNvPr>
                <p:cNvSpPr txBox="1">
                  <a:spLocks noRot="1" noChangeAspect="1" noMove="1" noResize="1" noEditPoints="1" noAdjustHandles="1" noChangeArrowheads="1" noChangeShapeType="1" noTextEdit="1"/>
                </p:cNvSpPr>
                <p:nvPr/>
              </p:nvSpPr>
              <p:spPr>
                <a:xfrm>
                  <a:off x="2034926" y="5024407"/>
                  <a:ext cx="550343" cy="477054"/>
                </a:xfrm>
                <a:prstGeom prst="rect">
                  <a:avLst/>
                </a:prstGeom>
                <a:blipFill>
                  <a:blip r:embed="rId8"/>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90AF644-5A01-4AFC-92C0-4DBFF01102E9}"/>
                    </a:ext>
                  </a:extLst>
                </p:cNvPr>
                <p:cNvSpPr txBox="1"/>
                <p:nvPr/>
              </p:nvSpPr>
              <p:spPr>
                <a:xfrm>
                  <a:off x="5292751" y="5609128"/>
                  <a:ext cx="352417"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40" name="TextBox 39">
                  <a:extLst>
                    <a:ext uri="{FF2B5EF4-FFF2-40B4-BE49-F238E27FC236}">
                      <a16:creationId xmlns:a16="http://schemas.microsoft.com/office/drawing/2014/main" id="{B90AF644-5A01-4AFC-92C0-4DBFF01102E9}"/>
                    </a:ext>
                  </a:extLst>
                </p:cNvPr>
                <p:cNvSpPr txBox="1">
                  <a:spLocks noRot="1" noChangeAspect="1" noMove="1" noResize="1" noEditPoints="1" noAdjustHandles="1" noChangeArrowheads="1" noChangeShapeType="1" noTextEdit="1"/>
                </p:cNvSpPr>
                <p:nvPr/>
              </p:nvSpPr>
              <p:spPr>
                <a:xfrm>
                  <a:off x="5292751" y="5609128"/>
                  <a:ext cx="352417" cy="477054"/>
                </a:xfrm>
                <a:prstGeom prst="rect">
                  <a:avLst/>
                </a:prstGeom>
                <a:blipFill>
                  <a:blip r:embed="rId9"/>
                  <a:stretch>
                    <a:fillRect/>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E38EB070-339D-4C30-9E29-AF5D6CC77929}"/>
                </a:ext>
              </a:extLst>
            </p:cNvPr>
            <p:cNvCxnSpPr>
              <a:cxnSpLocks/>
            </p:cNvCxnSpPr>
            <p:nvPr/>
          </p:nvCxnSpPr>
          <p:spPr>
            <a:xfrm>
              <a:off x="4459721" y="4340860"/>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2183E52-3281-404D-8407-212311123AE5}"/>
                </a:ext>
              </a:extLst>
            </p:cNvPr>
            <p:cNvCxnSpPr>
              <a:cxnSpLocks/>
            </p:cNvCxnSpPr>
            <p:nvPr/>
          </p:nvCxnSpPr>
          <p:spPr>
            <a:xfrm flipH="1">
              <a:off x="4440671" y="6559482"/>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DF69B321-760B-42BE-B229-EA11D31C0B2E}"/>
                </a:ext>
              </a:extLst>
            </p:cNvPr>
            <p:cNvSpPr/>
            <p:nvPr/>
          </p:nvSpPr>
          <p:spPr>
            <a:xfrm rot="16200000">
              <a:off x="5043761" y="579120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33A12805-2396-473C-ADCC-4DA908A42D78}"/>
                </a:ext>
              </a:extLst>
            </p:cNvPr>
            <p:cNvSpPr/>
            <p:nvPr/>
          </p:nvSpPr>
          <p:spPr>
            <a:xfrm rot="16200000">
              <a:off x="6346800" y="5585032"/>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42" name="Straight Arrow Connector 41">
              <a:extLst>
                <a:ext uri="{FF2B5EF4-FFF2-40B4-BE49-F238E27FC236}">
                  <a16:creationId xmlns:a16="http://schemas.microsoft.com/office/drawing/2014/main" id="{76C45CF2-2CD7-4C22-8705-DE754572EF59}"/>
                </a:ext>
              </a:extLst>
            </p:cNvPr>
            <p:cNvCxnSpPr>
              <a:cxnSpLocks/>
              <a:stCxn id="33" idx="4"/>
              <a:endCxn id="36" idx="7"/>
            </p:cNvCxnSpPr>
            <p:nvPr/>
          </p:nvCxnSpPr>
          <p:spPr>
            <a:xfrm flipV="1">
              <a:off x="5097761" y="5592940"/>
              <a:ext cx="1256947" cy="2252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7FE500E-CBEE-4294-B9FE-EABC93EB5ADD}"/>
                </a:ext>
              </a:extLst>
            </p:cNvPr>
            <p:cNvCxnSpPr>
              <a:cxnSpLocks/>
              <a:stCxn id="10" idx="4"/>
              <a:endCxn id="33" idx="0"/>
            </p:cNvCxnSpPr>
            <p:nvPr/>
          </p:nvCxnSpPr>
          <p:spPr>
            <a:xfrm flipV="1">
              <a:off x="2796933" y="5818200"/>
              <a:ext cx="2246828" cy="17892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85DC7F1F-C6A2-4313-A530-1BA672F4310A}"/>
                </a:ext>
              </a:extLst>
            </p:cNvPr>
            <p:cNvCxnSpPr>
              <a:cxnSpLocks/>
            </p:cNvCxnSpPr>
            <p:nvPr/>
          </p:nvCxnSpPr>
          <p:spPr>
            <a:xfrm>
              <a:off x="2034926" y="5439079"/>
              <a:ext cx="4274865" cy="15386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348508D9-25D8-464B-9C1F-BEE92379F06E}"/>
                </a:ext>
              </a:extLst>
            </p:cNvPr>
            <p:cNvCxnSpPr>
              <a:cxnSpLocks/>
              <a:stCxn id="49" idx="3"/>
              <a:endCxn id="36" idx="0"/>
            </p:cNvCxnSpPr>
            <p:nvPr/>
          </p:nvCxnSpPr>
          <p:spPr>
            <a:xfrm>
              <a:off x="1963178" y="4775572"/>
              <a:ext cx="4383622" cy="83646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38FFA73F-AC87-5541-B583-F5FEC7D9CA73}"/>
                  </a:ext>
                </a:extLst>
              </p:cNvPr>
              <p:cNvSpPr txBox="1"/>
              <p:nvPr/>
            </p:nvSpPr>
            <p:spPr>
              <a:xfrm>
                <a:off x="3463757" y="4827744"/>
                <a:ext cx="70134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rgbClr val="0000FF"/>
                              </a:solidFill>
                              <a:latin typeface="Cambria Math" panose="02040503050406030204" pitchFamily="18" charset="0"/>
                              <a:ea typeface="Helvetica Neue Light" charset="0"/>
                              <a:cs typeface="Helvetica Neue Light" charset="0"/>
                            </a:rPr>
                          </m:ctrlPr>
                        </m:sSubPr>
                        <m:e>
                          <m:r>
                            <a:rPr lang="en-US" sz="2500" b="1" i="0" smtClean="0">
                              <a:solidFill>
                                <a:srgbClr val="0000FF"/>
                              </a:solidFill>
                              <a:latin typeface="Cambria Math" panose="02040503050406030204" pitchFamily="18" charset="0"/>
                              <a:ea typeface="Helvetica Neue Light" charset="0"/>
                              <a:cs typeface="Helvetica Neue Light" charset="0"/>
                            </a:rPr>
                            <m:t>𝐌</m:t>
                          </m:r>
                        </m:e>
                        <m:sub>
                          <m:r>
                            <a:rPr lang="en-US" sz="2500" b="0" i="1" smtClean="0">
                              <a:solidFill>
                                <a:srgbClr val="0000FF"/>
                              </a:solidFill>
                              <a:latin typeface="Cambria Math" panose="02040503050406030204" pitchFamily="18" charset="0"/>
                              <a:ea typeface="Helvetica Neue Light" charset="0"/>
                              <a:cs typeface="Helvetica Neue Light" charset="0"/>
                            </a:rPr>
                            <m:t>𝑟</m:t>
                          </m:r>
                        </m:sub>
                      </m:sSub>
                    </m:oMath>
                  </m:oMathPara>
                </a14:m>
                <a:endParaRPr lang="en-US" sz="2500" b="1">
                  <a:solidFill>
                    <a:srgbClr val="0000FF"/>
                  </a:solidFill>
                  <a:latin typeface="Helvetica Neue Light" charset="0"/>
                  <a:ea typeface="Helvetica Neue Light" charset="0"/>
                  <a:cs typeface="Helvetica Neue Light" charset="0"/>
                </a:endParaRPr>
              </a:p>
            </p:txBody>
          </p:sp>
        </mc:Choice>
        <mc:Fallback xmlns="">
          <p:sp>
            <p:nvSpPr>
              <p:cNvPr id="34" name="TextBox 33">
                <a:extLst>
                  <a:ext uri="{FF2B5EF4-FFF2-40B4-BE49-F238E27FC236}">
                    <a16:creationId xmlns:a16="http://schemas.microsoft.com/office/drawing/2014/main" id="{38FFA73F-AC87-5541-B583-F5FEC7D9CA73}"/>
                  </a:ext>
                </a:extLst>
              </p:cNvPr>
              <p:cNvSpPr txBox="1">
                <a:spLocks noRot="1" noChangeAspect="1" noMove="1" noResize="1" noEditPoints="1" noAdjustHandles="1" noChangeArrowheads="1" noChangeShapeType="1" noTextEdit="1"/>
              </p:cNvSpPr>
              <p:nvPr/>
            </p:nvSpPr>
            <p:spPr>
              <a:xfrm>
                <a:off x="3463757" y="4827744"/>
                <a:ext cx="701346" cy="477054"/>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69091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normAutofit/>
          </a:bodyPr>
          <a:lstStyle/>
          <a:p>
            <a:r>
              <a:rPr lang="en-US"/>
              <a:t>Inverse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a:xfrm>
                <a:off x="457200" y="1295401"/>
                <a:ext cx="8229600" cy="2878210"/>
              </a:xfrm>
            </p:spPr>
            <p:txBody>
              <a:bodyPr>
                <a:normAutofit fontScale="92500" lnSpcReduction="10000"/>
              </a:bodyPr>
              <a:lstStyle/>
              <a:p>
                <a:r>
                  <a:rPr lang="en-US" b="1">
                    <a:solidFill>
                      <a:srgbClr val="0000FF"/>
                    </a:solidFill>
                  </a:rPr>
                  <a:t>Inverse</a:t>
                </a:r>
                <a:r>
                  <a:rPr lang="en-US" b="1"/>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008000"/>
                              </a:solidFill>
                              <a:latin typeface="Cambria Math" panose="02040503050406030204" pitchFamily="18" charset="0"/>
                            </a:rPr>
                          </m:ctrlPr>
                        </m:sSubPr>
                        <m:e>
                          <m:r>
                            <a:rPr lang="en-US" b="0" i="1" smtClean="0">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m:oMathPara>
                </a14:m>
                <a:endParaRPr lang="en-US"/>
              </a:p>
              <a:p>
                <a:pPr lvl="1"/>
                <a:r>
                  <a:rPr lang="en-US" b="1">
                    <a:solidFill>
                      <a:srgbClr val="008000"/>
                    </a:solidFill>
                  </a:rPr>
                  <a:t>Example </a:t>
                </a:r>
                <a:r>
                  <a:rPr lang="en-US"/>
                  <a:t>: (Advisor, Advisee)</a:t>
                </a:r>
              </a:p>
              <a:p>
                <a:r>
                  <a:rPr lang="en-US" b="1" err="1">
                    <a:solidFill>
                      <a:srgbClr val="7030A0"/>
                    </a:solidFill>
                  </a:rPr>
                  <a:t>TransR</a:t>
                </a:r>
                <a:r>
                  <a:rPr lang="en-US"/>
                  <a:t> can model inverse relations</a:t>
                </a:r>
                <a:endParaRPr lang="en-US" b="0"/>
              </a:p>
              <a:p>
                <a:pPr marL="118872" indent="0" algn="ctr">
                  <a:buNone/>
                </a:pPr>
                <a14:m>
                  <m:oMathPara xmlns:m="http://schemas.openxmlformats.org/officeDocument/2006/math">
                    <m:oMathParaPr>
                      <m:jc m:val="centerGroup"/>
                    </m:oMathParaPr>
                    <m:oMath xmlns:m="http://schemas.openxmlformats.org/officeDocument/2006/math">
                      <m:sSub>
                        <m:sSubPr>
                          <m:ctrlPr>
                            <a:rPr lang="en-US" b="0" i="1" smtClean="0">
                              <a:solidFill>
                                <a:srgbClr val="008000"/>
                              </a:solidFill>
                              <a:latin typeface="Cambria Math" panose="02040503050406030204" pitchFamily="18" charset="0"/>
                            </a:rPr>
                          </m:ctrlPr>
                        </m:sSubPr>
                        <m:e>
                          <m:r>
                            <a:rPr lang="en-US" b="1" i="0" smtClean="0">
                              <a:solidFill>
                                <a:srgbClr val="008000"/>
                              </a:solidFill>
                              <a:latin typeface="Cambria Math" panose="02040503050406030204" pitchFamily="18" charset="0"/>
                            </a:rPr>
                            <m:t>𝐫</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1" i="0" smtClean="0">
                              <a:solidFill>
                                <a:srgbClr val="C00000"/>
                              </a:solidFill>
                              <a:latin typeface="Cambria Math" panose="02040503050406030204" pitchFamily="18" charset="0"/>
                            </a:rPr>
                            <m:t>𝐫</m:t>
                          </m:r>
                        </m:e>
                        <m:sub>
                          <m:r>
                            <a:rPr lang="en-US" b="0" i="1" smtClean="0">
                              <a:solidFill>
                                <a:srgbClr val="C00000"/>
                              </a:solidFill>
                              <a:latin typeface="Cambria Math" panose="02040503050406030204" pitchFamily="18" charset="0"/>
                            </a:rPr>
                            <m:t>1</m:t>
                          </m:r>
                        </m:sub>
                      </m:sSub>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b="1" smtClean="0">
                              <a:solidFill>
                                <a:srgbClr val="0000FF"/>
                              </a:solidFill>
                              <a:latin typeface="Cambria Math" panose="02040503050406030204" pitchFamily="18" charset="0"/>
                            </a:rPr>
                            <m:t>𝐌</m:t>
                          </m:r>
                        </m:e>
                        <m:sub>
                          <m:sSub>
                            <m:sSubPr>
                              <m:ctrlPr>
                                <a:rPr lang="en-US" b="0" i="1" smtClean="0">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solidFill>
                                <a:srgbClr val="0000FF"/>
                              </a:solidFill>
                              <a:latin typeface="Cambria Math" panose="02040503050406030204" pitchFamily="18" charset="0"/>
                            </a:rPr>
                            <m:t>𝐌</m:t>
                          </m:r>
                        </m:e>
                        <m:sub>
                          <m:sSub>
                            <m:sSubPr>
                              <m:ctrlPr>
                                <a:rPr lang="en-US" b="0" i="1" smtClean="0">
                                  <a:solidFill>
                                    <a:srgbClr val="008000"/>
                                  </a:solidFill>
                                  <a:latin typeface="Cambria Math" panose="02040503050406030204" pitchFamily="18" charset="0"/>
                                </a:rPr>
                              </m:ctrlPr>
                            </m:sSubPr>
                            <m:e>
                              <m:r>
                                <a:rPr lang="en-US" b="0" i="1" smtClean="0">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sub>
                      </m:sSub>
                    </m:oMath>
                  </m:oMathPara>
                </a14:m>
                <a:endParaRPr lang="en-US"/>
              </a:p>
              <a:p>
                <a:pPr marL="118872" indent="0" algn="ctr">
                  <a:buNone/>
                </a:pPr>
                <a:r>
                  <a:rPr lang="en-US"/>
                  <a:t>Then</a:t>
                </a:r>
                <a14:m>
                  <m:oMath xmlns:m="http://schemas.openxmlformats.org/officeDocument/2006/math">
                    <m:r>
                      <a:rPr lang="en-US" b="1" i="0" smtClean="0">
                        <a:latin typeface="Cambria Math" panose="02040503050406030204" pitchFamily="18" charset="0"/>
                      </a:rPr>
                      <m:t> </m:t>
                    </m:r>
                    <m:sSub>
                      <m:sSubPr>
                        <m:ctrlPr>
                          <a:rPr lang="en-US" i="1" smtClean="0">
                            <a:latin typeface="Cambria Math" panose="02040503050406030204" pitchFamily="18" charset="0"/>
                          </a:rPr>
                        </m:ctrlPr>
                      </m:sSubPr>
                      <m:e>
                        <m:r>
                          <a:rPr lang="en-US" b="1" smtClean="0">
                            <a:solidFill>
                              <a:srgbClr val="0000FF"/>
                            </a:solidFill>
                            <a:latin typeface="Cambria Math" panose="02040503050406030204" pitchFamily="18" charset="0"/>
                          </a:rPr>
                          <m:t>𝐌</m:t>
                        </m:r>
                      </m:e>
                      <m:sub>
                        <m:sSub>
                          <m:sSubPr>
                            <m:ctrlPr>
                              <a:rPr lang="en-US" b="0" i="1" smtClean="0">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sub>
                    </m:sSub>
                    <m:r>
                      <a:rPr lang="en-US" b="1" i="0" smtClean="0">
                        <a:latin typeface="Cambria Math" panose="02040503050406030204" pitchFamily="18" charset="0"/>
                      </a:rPr>
                      <m:t>𝐭</m:t>
                    </m:r>
                    <m:r>
                      <a:rPr lang="en-US" i="1">
                        <a:latin typeface="Cambria Math" panose="02040503050406030204" pitchFamily="18" charset="0"/>
                      </a:rPr>
                      <m:t>+</m:t>
                    </m:r>
                    <m:sSub>
                      <m:sSubPr>
                        <m:ctrlPr>
                          <a:rPr lang="en-US" b="1" i="1" smtClean="0">
                            <a:solidFill>
                              <a:srgbClr val="C00000"/>
                            </a:solidFill>
                            <a:latin typeface="Cambria Math" panose="02040503050406030204" pitchFamily="18" charset="0"/>
                          </a:rPr>
                        </m:ctrlPr>
                      </m:sSubPr>
                      <m:e>
                        <m:r>
                          <a:rPr lang="en-US" b="1" i="0">
                            <a:solidFill>
                              <a:srgbClr val="C00000"/>
                            </a:solidFill>
                            <a:latin typeface="Cambria Math" panose="02040503050406030204" pitchFamily="18" charset="0"/>
                          </a:rPr>
                          <m:t>𝐫</m:t>
                        </m:r>
                      </m:e>
                      <m:sub>
                        <m:r>
                          <a:rPr lang="en-US" b="1" i="0" smtClean="0">
                            <a:solidFill>
                              <a:srgbClr val="C00000"/>
                            </a:solidFill>
                            <a:latin typeface="Cambria Math" panose="02040503050406030204" pitchFamily="18" charset="0"/>
                          </a:rPr>
                          <m:t>𝟏</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1" smtClean="0">
                            <a:solidFill>
                              <a:srgbClr val="0000FF"/>
                            </a:solidFill>
                            <a:latin typeface="Cambria Math" panose="02040503050406030204" pitchFamily="18" charset="0"/>
                          </a:rPr>
                          <m:t>𝐌</m:t>
                        </m:r>
                      </m:e>
                      <m:sub>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sub>
                    </m:sSub>
                    <m:r>
                      <a:rPr lang="en-US" b="1" i="0" smtClean="0">
                        <a:latin typeface="Cambria Math" panose="02040503050406030204" pitchFamily="18" charset="0"/>
                      </a:rPr>
                      <m:t>𝐡</m:t>
                    </m:r>
                  </m:oMath>
                </a14:m>
                <a:r>
                  <a:rPr lang="en-US">
                    <a:solidFill>
                      <a:srgbClr val="00B050"/>
                    </a:solidFill>
                    <a:sym typeface="Wingdings" panose="05000000000000000000" pitchFamily="2" charset="2"/>
                  </a:rPr>
                  <a:t> </a:t>
                </a:r>
                <a:r>
                  <a:rPr lang="en-US">
                    <a:sym typeface="Wingdings" panose="05000000000000000000" pitchFamily="2" charset="2"/>
                  </a:rPr>
                  <a:t>and</a:t>
                </a:r>
                <a:r>
                  <a:rPr lang="en-US">
                    <a:solidFill>
                      <a:srgbClr val="00B050"/>
                    </a:solidFill>
                    <a:sym typeface="Wingdings" panose="05000000000000000000" pitchFamily="2" charset="2"/>
                  </a:rPr>
                  <a:t> </a:t>
                </a:r>
                <a14:m>
                  <m:oMath xmlns:m="http://schemas.openxmlformats.org/officeDocument/2006/math">
                    <m:sSub>
                      <m:sSubPr>
                        <m:ctrlPr>
                          <a:rPr lang="en-US" i="1">
                            <a:latin typeface="Cambria Math" panose="02040503050406030204" pitchFamily="18" charset="0"/>
                          </a:rPr>
                        </m:ctrlPr>
                      </m:sSubPr>
                      <m:e>
                        <m:r>
                          <a:rPr lang="en-US" b="1" smtClean="0">
                            <a:solidFill>
                              <a:srgbClr val="0000FF"/>
                            </a:solidFill>
                            <a:latin typeface="Cambria Math" panose="02040503050406030204" pitchFamily="18" charset="0"/>
                          </a:rPr>
                          <m:t>𝐌</m:t>
                        </m:r>
                      </m:e>
                      <m:sub>
                        <m:sSub>
                          <m:sSubPr>
                            <m:ctrlPr>
                              <a:rPr lang="en-US" i="1" smtClean="0">
                                <a:solidFill>
                                  <a:srgbClr val="008000"/>
                                </a:solidFill>
                                <a:latin typeface="Cambria Math" panose="02040503050406030204" pitchFamily="18" charset="0"/>
                              </a:rPr>
                            </m:ctrlPr>
                          </m:sSubPr>
                          <m:e>
                            <m:r>
                              <a:rPr lang="en-US" i="1">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sub>
                    </m:sSub>
                    <m:r>
                      <a:rPr lang="en-US" b="1" i="0" smtClean="0">
                        <a:latin typeface="Cambria Math" panose="02040503050406030204" pitchFamily="18" charset="0"/>
                      </a:rPr>
                      <m:t>𝐡</m:t>
                    </m:r>
                    <m:r>
                      <a:rPr lang="en-US" i="1">
                        <a:latin typeface="Cambria Math" panose="02040503050406030204" pitchFamily="18" charset="0"/>
                      </a:rPr>
                      <m:t>+</m:t>
                    </m:r>
                    <m:sSub>
                      <m:sSubPr>
                        <m:ctrlPr>
                          <a:rPr lang="en-US" b="1" i="1" smtClean="0">
                            <a:solidFill>
                              <a:srgbClr val="008000"/>
                            </a:solidFill>
                            <a:latin typeface="Cambria Math" panose="02040503050406030204" pitchFamily="18" charset="0"/>
                          </a:rPr>
                        </m:ctrlPr>
                      </m:sSubPr>
                      <m:e>
                        <m:r>
                          <a:rPr lang="en-US" b="1">
                            <a:solidFill>
                              <a:srgbClr val="008000"/>
                            </a:solidFill>
                            <a:latin typeface="Cambria Math" panose="02040503050406030204" pitchFamily="18" charset="0"/>
                          </a:rPr>
                          <m:t>𝐫</m:t>
                        </m:r>
                      </m:e>
                      <m:sub>
                        <m:r>
                          <a:rPr lang="en-US" b="1" i="1" smtClean="0">
                            <a:solidFill>
                              <a:srgbClr val="008000"/>
                            </a:solidFill>
                            <a:latin typeface="Cambria Math" panose="02040503050406030204" pitchFamily="18" charset="0"/>
                          </a:rPr>
                          <m:t>𝟐</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smtClean="0">
                            <a:solidFill>
                              <a:srgbClr val="0000FF"/>
                            </a:solidFill>
                            <a:latin typeface="Cambria Math" panose="02040503050406030204" pitchFamily="18" charset="0"/>
                          </a:rPr>
                          <m:t>𝐌</m:t>
                        </m:r>
                      </m:e>
                      <m:sub>
                        <m:sSub>
                          <m:sSubPr>
                            <m:ctrlPr>
                              <a:rPr lang="en-US" i="1" smtClean="0">
                                <a:solidFill>
                                  <a:srgbClr val="008000"/>
                                </a:solidFill>
                                <a:latin typeface="Cambria Math" panose="02040503050406030204" pitchFamily="18" charset="0"/>
                              </a:rPr>
                            </m:ctrlPr>
                          </m:sSubPr>
                          <m:e>
                            <m:r>
                              <a:rPr lang="en-US" i="1">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sub>
                    </m:sSub>
                    <m:r>
                      <a:rPr lang="en-US" b="1" i="0" smtClean="0">
                        <a:latin typeface="Cambria Math" panose="02040503050406030204" pitchFamily="18" charset="0"/>
                      </a:rPr>
                      <m:t>𝐭</m:t>
                    </m:r>
                  </m:oMath>
                </a14:m>
                <a:r>
                  <a:rPr lang="en-US">
                    <a:solidFill>
                      <a:srgbClr val="00B050"/>
                    </a:solidFill>
                    <a:sym typeface="Wingdings" panose="05000000000000000000" pitchFamily="2" charset="2"/>
                  </a:rPr>
                  <a:t></a:t>
                </a:r>
                <a:endParaRPr lang="en-US">
                  <a:solidFill>
                    <a:srgbClr val="00B050"/>
                  </a:solidFill>
                </a:endParaRPr>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xfrm>
                <a:off x="457200" y="1295401"/>
                <a:ext cx="8229600" cy="2878210"/>
              </a:xfrm>
              <a:blipFill>
                <a:blip r:embed="rId3"/>
                <a:stretch>
                  <a:fillRect l="-222" t="-2754" b="-317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38</a:t>
            </a:fld>
            <a:endParaRPr lang="en-US"/>
          </a:p>
        </p:txBody>
      </p:sp>
      <p:grpSp>
        <p:nvGrpSpPr>
          <p:cNvPr id="9" name="Group 8">
            <a:extLst>
              <a:ext uri="{FF2B5EF4-FFF2-40B4-BE49-F238E27FC236}">
                <a16:creationId xmlns:a16="http://schemas.microsoft.com/office/drawing/2014/main" id="{DE109542-1118-4686-A7D2-9DAE623F7885}"/>
              </a:ext>
            </a:extLst>
          </p:cNvPr>
          <p:cNvGrpSpPr/>
          <p:nvPr/>
        </p:nvGrpSpPr>
        <p:grpSpPr>
          <a:xfrm>
            <a:off x="960731" y="4309093"/>
            <a:ext cx="6731631" cy="2508902"/>
            <a:chOff x="304800" y="3883152"/>
            <a:chExt cx="6731631" cy="2508902"/>
          </a:xfrm>
        </p:grpSpPr>
        <p:grpSp>
          <p:nvGrpSpPr>
            <p:cNvPr id="8" name="Group 7">
              <a:extLst>
                <a:ext uri="{FF2B5EF4-FFF2-40B4-BE49-F238E27FC236}">
                  <a16:creationId xmlns:a16="http://schemas.microsoft.com/office/drawing/2014/main" id="{B8BAEB24-2336-4A7E-B32A-A6877C2B4206}"/>
                </a:ext>
              </a:extLst>
            </p:cNvPr>
            <p:cNvGrpSpPr/>
            <p:nvPr/>
          </p:nvGrpSpPr>
          <p:grpSpPr>
            <a:xfrm>
              <a:off x="304800" y="4114800"/>
              <a:ext cx="6508185" cy="2277254"/>
              <a:chOff x="1317907" y="4114800"/>
              <a:chExt cx="6508185" cy="2277254"/>
            </a:xfrm>
          </p:grpSpPr>
          <p:cxnSp>
            <p:nvCxnSpPr>
              <p:cNvPr id="23" name="Straight Connector 22">
                <a:extLst>
                  <a:ext uri="{FF2B5EF4-FFF2-40B4-BE49-F238E27FC236}">
                    <a16:creationId xmlns:a16="http://schemas.microsoft.com/office/drawing/2014/main" id="{FF4B03A1-D9A7-44CD-A3FE-B2547D778032}"/>
                  </a:ext>
                </a:extLst>
              </p:cNvPr>
              <p:cNvCxnSpPr>
                <a:cxnSpLocks/>
              </p:cNvCxnSpPr>
              <p:nvPr/>
            </p:nvCxnSpPr>
            <p:spPr>
              <a:xfrm>
                <a:off x="1336957"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959C7D2-5581-4E37-9166-C5745699A061}"/>
                  </a:ext>
                </a:extLst>
              </p:cNvPr>
              <p:cNvCxnSpPr>
                <a:cxnSpLocks/>
              </p:cNvCxnSpPr>
              <p:nvPr/>
            </p:nvCxnSpPr>
            <p:spPr>
              <a:xfrm flipH="1">
                <a:off x="1317907" y="637547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1B3A893-B527-4502-87AD-C8F5E4249533}"/>
                  </a:ext>
                </a:extLst>
              </p:cNvPr>
              <p:cNvSpPr/>
              <p:nvPr/>
            </p:nvSpPr>
            <p:spPr>
              <a:xfrm rot="16200000">
                <a:off x="2507947" y="51934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AFC7F7E-C690-402F-9509-40942DD03C8C}"/>
                      </a:ext>
                    </a:extLst>
                  </p:cNvPr>
                  <p:cNvSpPr txBox="1"/>
                  <p:nvPr/>
                </p:nvSpPr>
                <p:spPr>
                  <a:xfrm>
                    <a:off x="2346581" y="5372371"/>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8AFC7F7E-C690-402F-9509-40942DD03C8C}"/>
                      </a:ext>
                    </a:extLst>
                  </p:cNvPr>
                  <p:cNvSpPr txBox="1">
                    <a:spLocks noRot="1" noChangeAspect="1" noMove="1" noResize="1" noEditPoints="1" noAdjustHandles="1" noChangeArrowheads="1" noChangeShapeType="1" noTextEdit="1"/>
                  </p:cNvSpPr>
                  <p:nvPr/>
                </p:nvSpPr>
                <p:spPr>
                  <a:xfrm>
                    <a:off x="2346581" y="5372371"/>
                    <a:ext cx="465191" cy="477054"/>
                  </a:xfrm>
                  <a:prstGeom prst="rect">
                    <a:avLst/>
                  </a:prstGeom>
                  <a:blipFill>
                    <a:blip r:embed="rId4"/>
                    <a:stretch>
                      <a:fillRect/>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C2B38F05-E33C-404E-873A-778486A4F57F}"/>
                  </a:ext>
                </a:extLst>
              </p:cNvPr>
              <p:cNvSpPr/>
              <p:nvPr/>
            </p:nvSpPr>
            <p:spPr>
              <a:xfrm rot="16200000">
                <a:off x="2406907" y="4537854"/>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E3816EA-407A-462F-82B6-B4B024C9F38F}"/>
                      </a:ext>
                    </a:extLst>
                  </p:cNvPr>
                  <p:cNvSpPr txBox="1"/>
                  <p:nvPr/>
                </p:nvSpPr>
                <p:spPr>
                  <a:xfrm>
                    <a:off x="6799612" y="5327431"/>
                    <a:ext cx="64203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𝐡</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47" name="TextBox 46">
                    <a:extLst>
                      <a:ext uri="{FF2B5EF4-FFF2-40B4-BE49-F238E27FC236}">
                        <a16:creationId xmlns:a16="http://schemas.microsoft.com/office/drawing/2014/main" id="{EE3816EA-407A-462F-82B6-B4B024C9F38F}"/>
                      </a:ext>
                    </a:extLst>
                  </p:cNvPr>
                  <p:cNvSpPr txBox="1">
                    <a:spLocks noRot="1" noChangeAspect="1" noMove="1" noResize="1" noEditPoints="1" noAdjustHandles="1" noChangeArrowheads="1" noChangeShapeType="1" noTextEdit="1"/>
                  </p:cNvSpPr>
                  <p:nvPr/>
                </p:nvSpPr>
                <p:spPr>
                  <a:xfrm>
                    <a:off x="6799612" y="5327431"/>
                    <a:ext cx="642035"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028160C4-36EE-4A90-85A5-A4A378718EDB}"/>
                      </a:ext>
                    </a:extLst>
                  </p:cNvPr>
                  <p:cNvSpPr txBox="1"/>
                  <p:nvPr/>
                </p:nvSpPr>
                <p:spPr>
                  <a:xfrm>
                    <a:off x="2392899" y="4114800"/>
                    <a:ext cx="39145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𝐭</m:t>
                          </m:r>
                        </m:oMath>
                      </m:oMathPara>
                    </a14:m>
                    <a:endParaRPr lang="en-US" sz="2500" b="1">
                      <a:latin typeface="Helvetica Neue Light" charset="0"/>
                      <a:ea typeface="Helvetica Neue Light" charset="0"/>
                      <a:cs typeface="Helvetica Neue Light" charset="0"/>
                    </a:endParaRPr>
                  </a:p>
                </p:txBody>
              </p:sp>
            </mc:Choice>
            <mc:Fallback xmlns="">
              <p:sp>
                <p:nvSpPr>
                  <p:cNvPr id="48" name="TextBox 47">
                    <a:extLst>
                      <a:ext uri="{FF2B5EF4-FFF2-40B4-BE49-F238E27FC236}">
                        <a16:creationId xmlns:a16="http://schemas.microsoft.com/office/drawing/2014/main" id="{028160C4-36EE-4A90-85A5-A4A378718EDB}"/>
                      </a:ext>
                    </a:extLst>
                  </p:cNvPr>
                  <p:cNvSpPr txBox="1">
                    <a:spLocks noRot="1" noChangeAspect="1" noMove="1" noResize="1" noEditPoints="1" noAdjustHandles="1" noChangeArrowheads="1" noChangeShapeType="1" noTextEdit="1"/>
                  </p:cNvSpPr>
                  <p:nvPr/>
                </p:nvSpPr>
                <p:spPr>
                  <a:xfrm>
                    <a:off x="2392899" y="4114800"/>
                    <a:ext cx="391453" cy="477054"/>
                  </a:xfrm>
                  <a:prstGeom prst="rect">
                    <a:avLst/>
                  </a:prstGeom>
                  <a:blipFill>
                    <a:blip r:embed="rId6"/>
                    <a:stretch>
                      <a:fillRect/>
                    </a:stretch>
                  </a:blipFill>
                </p:spPr>
                <p:txBody>
                  <a:bodyPr/>
                  <a:lstStyle/>
                  <a:p>
                    <a:r>
                      <a:rPr lang="en-US">
                        <a:noFill/>
                      </a:rPr>
                      <a:t> </a:t>
                    </a:r>
                  </a:p>
                </p:txBody>
              </p:sp>
            </mc:Fallback>
          </mc:AlternateContent>
          <p:cxnSp>
            <p:nvCxnSpPr>
              <p:cNvPr id="52" name="Straight Connector 51">
                <a:extLst>
                  <a:ext uri="{FF2B5EF4-FFF2-40B4-BE49-F238E27FC236}">
                    <a16:creationId xmlns:a16="http://schemas.microsoft.com/office/drawing/2014/main" id="{69E388D4-CD7D-4368-A614-F15397AB13BA}"/>
                  </a:ext>
                </a:extLst>
              </p:cNvPr>
              <p:cNvCxnSpPr>
                <a:cxnSpLocks/>
              </p:cNvCxnSpPr>
              <p:nvPr/>
            </p:nvCxnSpPr>
            <p:spPr>
              <a:xfrm>
                <a:off x="4949542" y="414923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2E2D087-67C5-4942-90F1-FE4341EAA588}"/>
                  </a:ext>
                </a:extLst>
              </p:cNvPr>
              <p:cNvCxnSpPr>
                <a:cxnSpLocks/>
              </p:cNvCxnSpPr>
              <p:nvPr/>
            </p:nvCxnSpPr>
            <p:spPr>
              <a:xfrm flipH="1">
                <a:off x="4930492" y="636785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D0D0A45F-35CC-43A0-B80E-B2E29FC7DB1B}"/>
                  </a:ext>
                </a:extLst>
              </p:cNvPr>
              <p:cNvSpPr/>
              <p:nvPr/>
            </p:nvSpPr>
            <p:spPr>
              <a:xfrm rot="16200000">
                <a:off x="6836621" y="5393406"/>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60" name="Straight Connector 59">
                <a:extLst>
                  <a:ext uri="{FF2B5EF4-FFF2-40B4-BE49-F238E27FC236}">
                    <a16:creationId xmlns:a16="http://schemas.microsoft.com/office/drawing/2014/main" id="{F9F546B7-A302-48DF-8233-2C9DBA1E2C8D}"/>
                  </a:ext>
                </a:extLst>
              </p:cNvPr>
              <p:cNvCxnSpPr>
                <a:cxnSpLocks/>
              </p:cNvCxnSpPr>
              <p:nvPr/>
            </p:nvCxnSpPr>
            <p:spPr>
              <a:xfrm>
                <a:off x="2524747" y="5247453"/>
                <a:ext cx="4274865" cy="15386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Straight Connector 60">
                <a:extLst>
                  <a:ext uri="{FF2B5EF4-FFF2-40B4-BE49-F238E27FC236}">
                    <a16:creationId xmlns:a16="http://schemas.microsoft.com/office/drawing/2014/main" id="{F126AB00-BDA5-459C-9B47-948A27CF6D82}"/>
                  </a:ext>
                </a:extLst>
              </p:cNvPr>
              <p:cNvCxnSpPr>
                <a:cxnSpLocks/>
                <a:stCxn id="36" idx="3"/>
                <a:endCxn id="30" idx="7"/>
              </p:cNvCxnSpPr>
              <p:nvPr/>
            </p:nvCxnSpPr>
            <p:spPr>
              <a:xfrm flipV="1">
                <a:off x="2452999" y="4462239"/>
                <a:ext cx="4497668" cy="12170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7B0F932-3EB8-4E04-AFD8-58F976C1FB65}"/>
                      </a:ext>
                    </a:extLst>
                  </p:cNvPr>
                  <p:cNvSpPr txBox="1"/>
                  <p:nvPr/>
                </p:nvSpPr>
                <p:spPr>
                  <a:xfrm>
                    <a:off x="3310486" y="4753754"/>
                    <a:ext cx="1712905" cy="5102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latin typeface="Cambria Math" panose="02040503050406030204" pitchFamily="18" charset="0"/>
                                  <a:ea typeface="Helvetica Neue Light" charset="0"/>
                                  <a:cs typeface="Helvetica Neue Light" charset="0"/>
                                </a:rPr>
                              </m:ctrlPr>
                            </m:sSubPr>
                            <m:e>
                              <m:r>
                                <a:rPr lang="en-US" sz="2500" b="1" i="0" smtClean="0">
                                  <a:solidFill>
                                    <a:srgbClr val="0000FF"/>
                                  </a:solidFill>
                                  <a:latin typeface="Cambria Math" panose="02040503050406030204" pitchFamily="18" charset="0"/>
                                  <a:ea typeface="Helvetica Neue Light" charset="0"/>
                                  <a:cs typeface="Helvetica Neue Light" charset="0"/>
                                </a:rPr>
                                <m:t>𝐌</m:t>
                              </m:r>
                            </m:e>
                            <m:sub>
                              <m:sSub>
                                <m:sSubPr>
                                  <m:ctrlPr>
                                    <a:rPr lang="en-US" sz="2500" b="0" i="1" smtClean="0">
                                      <a:solidFill>
                                        <a:srgbClr val="C00000"/>
                                      </a:solidFill>
                                      <a:latin typeface="Cambria Math" panose="02040503050406030204" pitchFamily="18" charset="0"/>
                                      <a:ea typeface="Helvetica Neue Light" charset="0"/>
                                      <a:cs typeface="Helvetica Neue Light" charset="0"/>
                                    </a:rPr>
                                  </m:ctrlPr>
                                </m:sSubPr>
                                <m:e>
                                  <m:r>
                                    <a:rPr lang="en-US" sz="2500" b="0" i="1" smtClean="0">
                                      <a:solidFill>
                                        <a:srgbClr val="C00000"/>
                                      </a:solidFill>
                                      <a:latin typeface="Cambria Math" panose="02040503050406030204" pitchFamily="18" charset="0"/>
                                      <a:ea typeface="Helvetica Neue Light" charset="0"/>
                                      <a:cs typeface="Helvetica Neue Light" charset="0"/>
                                    </a:rPr>
                                    <m:t>𝑟</m:t>
                                  </m:r>
                                </m:e>
                                <m:sub>
                                  <m:r>
                                    <a:rPr lang="en-US" sz="2500" b="0" i="1" smtClean="0">
                                      <a:solidFill>
                                        <a:srgbClr val="C00000"/>
                                      </a:solidFill>
                                      <a:latin typeface="Cambria Math" panose="02040503050406030204" pitchFamily="18" charset="0"/>
                                      <a:ea typeface="Helvetica Neue Light" charset="0"/>
                                      <a:cs typeface="Helvetica Neue Light" charset="0"/>
                                    </a:rPr>
                                    <m:t>1</m:t>
                                  </m:r>
                                </m:sub>
                              </m:sSub>
                            </m:sub>
                          </m:sSub>
                          <m:r>
                            <a:rPr lang="en-US" sz="2500" b="1" i="1" smtClean="0">
                              <a:latin typeface="Cambria Math" panose="02040503050406030204" pitchFamily="18" charset="0"/>
                              <a:ea typeface="Helvetica Neue Light" charset="0"/>
                              <a:cs typeface="Helvetica Neue Light" charset="0"/>
                            </a:rPr>
                            <m:t>=</m:t>
                          </m:r>
                          <m:sSub>
                            <m:sSubPr>
                              <m:ctrlPr>
                                <a:rPr lang="en-US" sz="2500" b="1" i="1">
                                  <a:latin typeface="Cambria Math" panose="02040503050406030204" pitchFamily="18" charset="0"/>
                                  <a:ea typeface="Helvetica Neue Light" charset="0"/>
                                  <a:cs typeface="Helvetica Neue Light" charset="0"/>
                                </a:rPr>
                              </m:ctrlPr>
                            </m:sSubPr>
                            <m:e>
                              <m:r>
                                <a:rPr lang="en-US" sz="2500" b="1" smtClean="0">
                                  <a:solidFill>
                                    <a:srgbClr val="0000FF"/>
                                  </a:solidFill>
                                  <a:latin typeface="Cambria Math" panose="02040503050406030204" pitchFamily="18" charset="0"/>
                                  <a:ea typeface="Helvetica Neue Light" charset="0"/>
                                  <a:cs typeface="Helvetica Neue Light" charset="0"/>
                                </a:rPr>
                                <m:t>𝐌</m:t>
                              </m:r>
                            </m:e>
                            <m:sub>
                              <m:sSub>
                                <m:sSubPr>
                                  <m:ctrlPr>
                                    <a:rPr lang="en-US" sz="2500" i="1" smtClean="0">
                                      <a:solidFill>
                                        <a:srgbClr val="008000"/>
                                      </a:solidFill>
                                      <a:latin typeface="Cambria Math" panose="02040503050406030204" pitchFamily="18" charset="0"/>
                                      <a:ea typeface="Helvetica Neue Light" charset="0"/>
                                      <a:cs typeface="Helvetica Neue Light" charset="0"/>
                                    </a:rPr>
                                  </m:ctrlPr>
                                </m:sSubPr>
                                <m:e>
                                  <m:r>
                                    <a:rPr lang="en-US" sz="2500" i="1">
                                      <a:solidFill>
                                        <a:srgbClr val="008000"/>
                                      </a:solidFill>
                                      <a:latin typeface="Cambria Math" panose="02040503050406030204" pitchFamily="18" charset="0"/>
                                      <a:ea typeface="Helvetica Neue Light" charset="0"/>
                                      <a:cs typeface="Helvetica Neue Light" charset="0"/>
                                    </a:rPr>
                                    <m:t>𝑟</m:t>
                                  </m:r>
                                </m:e>
                                <m:sub>
                                  <m:r>
                                    <a:rPr lang="en-US" sz="2500" b="0" i="1" smtClean="0">
                                      <a:solidFill>
                                        <a:srgbClr val="008000"/>
                                      </a:solidFill>
                                      <a:latin typeface="Cambria Math" panose="02040503050406030204" pitchFamily="18" charset="0"/>
                                      <a:ea typeface="Helvetica Neue Light" charset="0"/>
                                      <a:cs typeface="Helvetica Neue Light" charset="0"/>
                                    </a:rPr>
                                    <m:t>2</m:t>
                                  </m:r>
                                </m:sub>
                              </m:sSub>
                            </m:sub>
                          </m:sSub>
                        </m:oMath>
                      </m:oMathPara>
                    </a14:m>
                    <a:endParaRPr lang="en-US" sz="2500" b="1">
                      <a:latin typeface="Helvetica Neue Light" charset="0"/>
                      <a:ea typeface="Helvetica Neue Light" charset="0"/>
                      <a:cs typeface="Helvetica Neue Light" charset="0"/>
                    </a:endParaRPr>
                  </a:p>
                </p:txBody>
              </p:sp>
            </mc:Choice>
            <mc:Fallback xmlns="">
              <p:sp>
                <p:nvSpPr>
                  <p:cNvPr id="62" name="TextBox 61">
                    <a:extLst>
                      <a:ext uri="{FF2B5EF4-FFF2-40B4-BE49-F238E27FC236}">
                        <a16:creationId xmlns:a16="http://schemas.microsoft.com/office/drawing/2014/main" id="{A7B0F932-3EB8-4E04-AFD8-58F976C1FB65}"/>
                      </a:ext>
                    </a:extLst>
                  </p:cNvPr>
                  <p:cNvSpPr txBox="1">
                    <a:spLocks noRot="1" noChangeAspect="1" noMove="1" noResize="1" noEditPoints="1" noAdjustHandles="1" noChangeArrowheads="1" noChangeShapeType="1" noTextEdit="1"/>
                  </p:cNvSpPr>
                  <p:nvPr/>
                </p:nvSpPr>
                <p:spPr>
                  <a:xfrm>
                    <a:off x="3310486" y="4753754"/>
                    <a:ext cx="1712905" cy="510204"/>
                  </a:xfrm>
                  <a:prstGeom prst="rect">
                    <a:avLst/>
                  </a:prstGeom>
                  <a:blipFill>
                    <a:blip r:embed="rId7"/>
                    <a:stretch>
                      <a:fillRect b="-241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F8800F1-6507-4A80-AEE3-7AE8AF9574FF}"/>
                    </a:ext>
                  </a:extLst>
                </p:cNvPr>
                <p:cNvSpPr txBox="1"/>
                <p:nvPr/>
              </p:nvSpPr>
              <p:spPr>
                <a:xfrm>
                  <a:off x="4267788" y="3891582"/>
                  <a:ext cx="2768643" cy="379784"/>
                </a:xfrm>
                <a:prstGeom prst="rect">
                  <a:avLst/>
                </a:prstGeom>
                <a:noFill/>
              </p:spPr>
              <p:txBody>
                <a:bodyPr wrap="none" rtlCol="0">
                  <a:spAutoFit/>
                </a:bodyPr>
                <a:lstStyle/>
                <a:p>
                  <a:r>
                    <a:rPr lang="en-US" b="1">
                      <a:solidFill>
                        <a:srgbClr val="0000FF"/>
                      </a:solidFill>
                      <a:latin typeface="Arial" pitchFamily="34" charset="0"/>
                      <a:cs typeface="Arial" pitchFamily="34" charset="0"/>
                    </a:rPr>
                    <a:t>Space of relation </a:t>
                  </a:r>
                  <a14:m>
                    <m:oMath xmlns:m="http://schemas.openxmlformats.org/officeDocument/2006/math">
                      <m:r>
                        <a:rPr lang="en-US" b="1" i="1" smtClean="0">
                          <a:solidFill>
                            <a:srgbClr val="0000FF"/>
                          </a:solidFill>
                          <a:latin typeface="Cambria Math" panose="02040503050406030204" pitchFamily="18" charset="0"/>
                          <a:cs typeface="Arial" pitchFamily="34" charset="0"/>
                        </a:rPr>
                        <m:t>𝒓</m:t>
                      </m:r>
                    </m:oMath>
                  </a14:m>
                  <a:r>
                    <a:rPr lang="en-US" b="1">
                      <a:solidFill>
                        <a:srgbClr val="0000FF"/>
                      </a:solidFill>
                      <a:latin typeface="Arial" pitchFamily="34" charset="0"/>
                      <a:cs typeface="Arial" pitchFamily="34" charset="0"/>
                    </a:rPr>
                    <a:t>:</a:t>
                  </a:r>
                  <a:r>
                    <a:rPr lang="en-US" b="1">
                      <a:solidFill>
                        <a:srgbClr val="0000FF"/>
                      </a:solidFill>
                    </a:rPr>
                    <a:t> </a:t>
                  </a:r>
                  <a14:m>
                    <m:oMath xmlns:m="http://schemas.openxmlformats.org/officeDocument/2006/math">
                      <m:sSup>
                        <m:sSupPr>
                          <m:ctrlPr>
                            <a:rPr lang="en-US" b="1" i="1">
                              <a:solidFill>
                                <a:srgbClr val="0000FF"/>
                              </a:solidFill>
                              <a:latin typeface="Cambria Math" panose="02040503050406030204" pitchFamily="18" charset="0"/>
                            </a:rPr>
                          </m:ctrlPr>
                        </m:sSupPr>
                        <m:e>
                          <m:r>
                            <a:rPr lang="en-US" b="1" i="1">
                              <a:solidFill>
                                <a:srgbClr val="0000FF"/>
                              </a:solidFill>
                              <a:latin typeface="Cambria Math" panose="02040503050406030204" pitchFamily="18" charset="0"/>
                            </a:rPr>
                            <m:t>ℝ</m:t>
                          </m:r>
                        </m:e>
                        <m:sup>
                          <m:r>
                            <a:rPr lang="en-US" b="1" i="1">
                              <a:solidFill>
                                <a:srgbClr val="0000FF"/>
                              </a:solidFill>
                              <a:latin typeface="Cambria Math" panose="02040503050406030204" pitchFamily="18" charset="0"/>
                            </a:rPr>
                            <m:t>𝒌</m:t>
                          </m:r>
                        </m:sup>
                      </m:sSup>
                    </m:oMath>
                  </a14:m>
                  <a:r>
                    <a:rPr lang="en-US" b="1">
                      <a:solidFill>
                        <a:srgbClr val="0000FF"/>
                      </a:solidFill>
                      <a:latin typeface="Arial" pitchFamily="34" charset="0"/>
                      <a:cs typeface="Arial" pitchFamily="34" charset="0"/>
                    </a:rPr>
                    <a:t>  </a:t>
                  </a:r>
                </a:p>
              </p:txBody>
            </p:sp>
          </mc:Choice>
          <mc:Fallback xmlns="">
            <p:sp>
              <p:nvSpPr>
                <p:cNvPr id="28" name="TextBox 27">
                  <a:extLst>
                    <a:ext uri="{FF2B5EF4-FFF2-40B4-BE49-F238E27FC236}">
                      <a16:creationId xmlns:a16="http://schemas.microsoft.com/office/drawing/2014/main" id="{AF8800F1-6507-4A80-AEE3-7AE8AF9574FF}"/>
                    </a:ext>
                  </a:extLst>
                </p:cNvPr>
                <p:cNvSpPr txBox="1">
                  <a:spLocks noRot="1" noChangeAspect="1" noMove="1" noResize="1" noEditPoints="1" noAdjustHandles="1" noChangeArrowheads="1" noChangeShapeType="1" noTextEdit="1"/>
                </p:cNvSpPr>
                <p:nvPr/>
              </p:nvSpPr>
              <p:spPr>
                <a:xfrm>
                  <a:off x="4267788" y="3891582"/>
                  <a:ext cx="2768643" cy="379784"/>
                </a:xfrm>
                <a:prstGeom prst="rect">
                  <a:avLst/>
                </a:prstGeom>
                <a:blipFill>
                  <a:blip r:embed="rId8"/>
                  <a:stretch>
                    <a:fillRect l="-1982" t="-6349"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ADB470B-13B8-4115-92ED-DE243053C8CF}"/>
                    </a:ext>
                  </a:extLst>
                </p:cNvPr>
                <p:cNvSpPr txBox="1"/>
                <p:nvPr/>
              </p:nvSpPr>
              <p:spPr>
                <a:xfrm>
                  <a:off x="1541385" y="3883152"/>
                  <a:ext cx="2436821" cy="379784"/>
                </a:xfrm>
                <a:prstGeom prst="rect">
                  <a:avLst/>
                </a:prstGeom>
                <a:noFill/>
              </p:spPr>
              <p:txBody>
                <a:bodyPr wrap="none" rtlCol="0">
                  <a:spAutoFit/>
                </a:bodyPr>
                <a:lstStyle/>
                <a:p>
                  <a:r>
                    <a:rPr lang="en-US" b="1">
                      <a:solidFill>
                        <a:srgbClr val="008000"/>
                      </a:solidFill>
                      <a:latin typeface="Arial" pitchFamily="34" charset="0"/>
                      <a:cs typeface="Arial" pitchFamily="34" charset="0"/>
                    </a:rPr>
                    <a:t>Space of entities:</a:t>
                  </a:r>
                  <a14:m>
                    <m:oMath xmlns:m="http://schemas.openxmlformats.org/officeDocument/2006/math">
                      <m:sSup>
                        <m:sSupPr>
                          <m:ctrlPr>
                            <a:rPr lang="en-US" b="1" i="1">
                              <a:solidFill>
                                <a:srgbClr val="008000"/>
                              </a:solidFill>
                              <a:latin typeface="Cambria Math" panose="02040503050406030204" pitchFamily="18" charset="0"/>
                            </a:rPr>
                          </m:ctrlPr>
                        </m:sSupPr>
                        <m:e>
                          <m:r>
                            <a:rPr lang="en-US" b="1" i="1" smtClean="0">
                              <a:solidFill>
                                <a:srgbClr val="008000"/>
                              </a:solidFill>
                              <a:latin typeface="Cambria Math" panose="02040503050406030204" pitchFamily="18" charset="0"/>
                            </a:rPr>
                            <m:t> </m:t>
                          </m:r>
                          <m:r>
                            <a:rPr lang="en-US" b="1" i="1">
                              <a:solidFill>
                                <a:srgbClr val="008000"/>
                              </a:solidFill>
                              <a:latin typeface="Cambria Math" panose="02040503050406030204" pitchFamily="18" charset="0"/>
                            </a:rPr>
                            <m:t>ℝ</m:t>
                          </m:r>
                        </m:e>
                        <m:sup>
                          <m:r>
                            <a:rPr lang="en-US" b="1" i="1">
                              <a:solidFill>
                                <a:srgbClr val="008000"/>
                              </a:solidFill>
                              <a:latin typeface="Cambria Math" panose="02040503050406030204" pitchFamily="18" charset="0"/>
                            </a:rPr>
                            <m:t>𝒅</m:t>
                          </m:r>
                        </m:sup>
                      </m:sSup>
                    </m:oMath>
                  </a14:m>
                  <a:endParaRPr lang="en-US" b="1">
                    <a:solidFill>
                      <a:srgbClr val="008000"/>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DADB470B-13B8-4115-92ED-DE243053C8CF}"/>
                    </a:ext>
                  </a:extLst>
                </p:cNvPr>
                <p:cNvSpPr txBox="1">
                  <a:spLocks noRot="1" noChangeAspect="1" noMove="1" noResize="1" noEditPoints="1" noAdjustHandles="1" noChangeArrowheads="1" noChangeShapeType="1" noTextEdit="1"/>
                </p:cNvSpPr>
                <p:nvPr/>
              </p:nvSpPr>
              <p:spPr>
                <a:xfrm>
                  <a:off x="1541385" y="3883152"/>
                  <a:ext cx="2436821" cy="379784"/>
                </a:xfrm>
                <a:prstGeom prst="rect">
                  <a:avLst/>
                </a:prstGeom>
                <a:blipFill>
                  <a:blip r:embed="rId9"/>
                  <a:stretch>
                    <a:fillRect l="-2000" t="-6452" b="-25806"/>
                  </a:stretch>
                </a:blipFill>
              </p:spPr>
              <p:txBody>
                <a:bodyPr/>
                <a:lstStyle/>
                <a:p>
                  <a:r>
                    <a:rPr lang="en-US">
                      <a:noFill/>
                    </a:rPr>
                    <a:t> </a:t>
                  </a:r>
                </a:p>
              </p:txBody>
            </p:sp>
          </mc:Fallback>
        </mc:AlternateContent>
      </p:grpSp>
      <p:sp>
        <p:nvSpPr>
          <p:cNvPr id="30" name="Oval 29">
            <a:extLst>
              <a:ext uri="{FF2B5EF4-FFF2-40B4-BE49-F238E27FC236}">
                <a16:creationId xmlns:a16="http://schemas.microsoft.com/office/drawing/2014/main" id="{B26284CE-F7AB-43EF-8355-964584476E3B}"/>
              </a:ext>
            </a:extLst>
          </p:cNvPr>
          <p:cNvSpPr/>
          <p:nvPr/>
        </p:nvSpPr>
        <p:spPr>
          <a:xfrm rot="16200000">
            <a:off x="6585583" y="4880272"/>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8C1F50A-7943-4EB6-A9FB-1BFC6E0E635E}"/>
                  </a:ext>
                </a:extLst>
              </p:cNvPr>
              <p:cNvSpPr txBox="1"/>
              <p:nvPr/>
            </p:nvSpPr>
            <p:spPr>
              <a:xfrm>
                <a:off x="6656284" y="4683009"/>
                <a:ext cx="58080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latin typeface="Cambria Math" panose="02040503050406030204" pitchFamily="18" charset="0"/>
                              <a:ea typeface="Helvetica Neue Light" charset="0"/>
                              <a:cs typeface="Helvetica Neue Light" charset="0"/>
                            </a:rPr>
                          </m:ctrlPr>
                        </m:sSubPr>
                        <m:e>
                          <m:r>
                            <a:rPr lang="en-US" sz="2500" b="1" i="0" smtClean="0">
                              <a:latin typeface="Cambria Math" panose="02040503050406030204" pitchFamily="18" charset="0"/>
                              <a:ea typeface="Helvetica Neue Light" charset="0"/>
                              <a:cs typeface="Helvetica Neue Light" charset="0"/>
                            </a:rPr>
                            <m:t>𝐭</m:t>
                          </m:r>
                        </m:e>
                        <m:sub>
                          <m:r>
                            <a:rPr lang="en-US" sz="2500" b="0" i="1" smtClean="0">
                              <a:latin typeface="Cambria Math" panose="02040503050406030204" pitchFamily="18" charset="0"/>
                              <a:ea typeface="Helvetica Neue Light" charset="0"/>
                              <a:cs typeface="Helvetica Neue Light" charset="0"/>
                            </a:rPr>
                            <m:t>⊥</m:t>
                          </m:r>
                        </m:sub>
                      </m:sSub>
                    </m:oMath>
                  </m:oMathPara>
                </a14:m>
                <a:endParaRPr lang="en-US" sz="2500">
                  <a:latin typeface="Helvetica Neue Light" charset="0"/>
                  <a:ea typeface="Helvetica Neue Light" charset="0"/>
                  <a:cs typeface="Helvetica Neue Light" charset="0"/>
                </a:endParaRPr>
              </a:p>
            </p:txBody>
          </p:sp>
        </mc:Choice>
        <mc:Fallback xmlns="">
          <p:sp>
            <p:nvSpPr>
              <p:cNvPr id="31" name="TextBox 30">
                <a:extLst>
                  <a:ext uri="{FF2B5EF4-FFF2-40B4-BE49-F238E27FC236}">
                    <a16:creationId xmlns:a16="http://schemas.microsoft.com/office/drawing/2014/main" id="{F8C1F50A-7943-4EB6-A9FB-1BFC6E0E635E}"/>
                  </a:ext>
                </a:extLst>
              </p:cNvPr>
              <p:cNvSpPr txBox="1">
                <a:spLocks noRot="1" noChangeAspect="1" noMove="1" noResize="1" noEditPoints="1" noAdjustHandles="1" noChangeArrowheads="1" noChangeShapeType="1" noTextEdit="1"/>
              </p:cNvSpPr>
              <p:nvPr/>
            </p:nvSpPr>
            <p:spPr>
              <a:xfrm>
                <a:off x="6656284" y="4683009"/>
                <a:ext cx="580800" cy="477054"/>
              </a:xfrm>
              <a:prstGeom prst="rect">
                <a:avLst/>
              </a:prstGeom>
              <a:blipFill>
                <a:blip r:embed="rId10"/>
                <a:stretch>
                  <a:fillRect b="-2564"/>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0B12AF26-DDA0-4274-8010-4856A7B18AB0}"/>
              </a:ext>
            </a:extLst>
          </p:cNvPr>
          <p:cNvCxnSpPr>
            <a:cxnSpLocks/>
          </p:cNvCxnSpPr>
          <p:nvPr/>
        </p:nvCxnSpPr>
        <p:spPr>
          <a:xfrm flipH="1">
            <a:off x="6463406" y="4986676"/>
            <a:ext cx="88962" cy="81163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6C9F565-525F-4E02-B74B-F0E7C13ADEBD}"/>
                  </a:ext>
                </a:extLst>
              </p:cNvPr>
              <p:cNvSpPr txBox="1"/>
              <p:nvPr/>
            </p:nvSpPr>
            <p:spPr>
              <a:xfrm>
                <a:off x="6013907" y="5075756"/>
                <a:ext cx="54906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rgbClr val="C00000"/>
                              </a:solidFill>
                              <a:latin typeface="Cambria Math" panose="02040503050406030204" pitchFamily="18" charset="0"/>
                              <a:ea typeface="Helvetica Neue Light" charset="0"/>
                              <a:cs typeface="Helvetica Neue Light" charset="0"/>
                            </a:rPr>
                          </m:ctrlPr>
                        </m:sSubPr>
                        <m:e>
                          <m:r>
                            <a:rPr lang="en-US" sz="2500" b="1" i="0" smtClean="0">
                              <a:solidFill>
                                <a:srgbClr val="C00000"/>
                              </a:solidFill>
                              <a:latin typeface="Cambria Math" panose="02040503050406030204" pitchFamily="18" charset="0"/>
                              <a:ea typeface="Helvetica Neue Light" charset="0"/>
                              <a:cs typeface="Helvetica Neue Light" charset="0"/>
                            </a:rPr>
                            <m:t>𝐫</m:t>
                          </m:r>
                        </m:e>
                        <m:sub>
                          <m:r>
                            <a:rPr lang="en-US" sz="2500" b="1" i="0" smtClean="0">
                              <a:solidFill>
                                <a:srgbClr val="C00000"/>
                              </a:solidFill>
                              <a:latin typeface="Cambria Math" panose="02040503050406030204" pitchFamily="18" charset="0"/>
                              <a:ea typeface="Helvetica Neue Light" charset="0"/>
                              <a:cs typeface="Helvetica Neue Light" charset="0"/>
                            </a:rPr>
                            <m:t>𝟏</m:t>
                          </m:r>
                        </m:sub>
                      </m:sSub>
                    </m:oMath>
                  </m:oMathPara>
                </a14:m>
                <a:endParaRPr lang="en-US" sz="2500" b="1">
                  <a:latin typeface="Helvetica Neue Light" charset="0"/>
                  <a:ea typeface="Helvetica Neue Light" charset="0"/>
                  <a:cs typeface="Helvetica Neue Light" charset="0"/>
                </a:endParaRPr>
              </a:p>
            </p:txBody>
          </p:sp>
        </mc:Choice>
        <mc:Fallback xmlns="">
          <p:sp>
            <p:nvSpPr>
              <p:cNvPr id="35" name="TextBox 34">
                <a:extLst>
                  <a:ext uri="{FF2B5EF4-FFF2-40B4-BE49-F238E27FC236}">
                    <a16:creationId xmlns:a16="http://schemas.microsoft.com/office/drawing/2014/main" id="{26C9F565-525F-4E02-B74B-F0E7C13ADEBD}"/>
                  </a:ext>
                </a:extLst>
              </p:cNvPr>
              <p:cNvSpPr txBox="1">
                <a:spLocks noRot="1" noChangeAspect="1" noMove="1" noResize="1" noEditPoints="1" noAdjustHandles="1" noChangeArrowheads="1" noChangeShapeType="1" noTextEdit="1"/>
              </p:cNvSpPr>
              <p:nvPr/>
            </p:nvSpPr>
            <p:spPr>
              <a:xfrm>
                <a:off x="6013907" y="5075756"/>
                <a:ext cx="549061" cy="477054"/>
              </a:xfrm>
              <a:prstGeom prst="rect">
                <a:avLst/>
              </a:prstGeom>
              <a:blipFill>
                <a:blip r:embed="rId11"/>
                <a:stretch>
                  <a:fillRect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A336099-98A4-4C3F-A973-7933E582538E}"/>
                  </a:ext>
                </a:extLst>
              </p:cNvPr>
              <p:cNvSpPr txBox="1"/>
              <p:nvPr/>
            </p:nvSpPr>
            <p:spPr>
              <a:xfrm>
                <a:off x="6556874" y="5210196"/>
                <a:ext cx="54906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rgbClr val="008000"/>
                              </a:solidFill>
                              <a:latin typeface="Cambria Math" panose="02040503050406030204" pitchFamily="18" charset="0"/>
                              <a:ea typeface="Helvetica Neue Light" charset="0"/>
                              <a:cs typeface="Helvetica Neue Light" charset="0"/>
                            </a:rPr>
                          </m:ctrlPr>
                        </m:sSubPr>
                        <m:e>
                          <m:r>
                            <a:rPr lang="en-US" sz="2500" b="1" i="0" smtClean="0">
                              <a:solidFill>
                                <a:srgbClr val="008000"/>
                              </a:solidFill>
                              <a:latin typeface="Cambria Math" panose="02040503050406030204" pitchFamily="18" charset="0"/>
                              <a:ea typeface="Helvetica Neue Light" charset="0"/>
                              <a:cs typeface="Helvetica Neue Light" charset="0"/>
                            </a:rPr>
                            <m:t>𝐫</m:t>
                          </m:r>
                        </m:e>
                        <m:sub>
                          <m:r>
                            <a:rPr lang="en-US" sz="2500" b="1" i="0" smtClean="0">
                              <a:solidFill>
                                <a:srgbClr val="008000"/>
                              </a:solidFill>
                              <a:latin typeface="Cambria Math" panose="02040503050406030204" pitchFamily="18" charset="0"/>
                              <a:ea typeface="Helvetica Neue Light" charset="0"/>
                              <a:cs typeface="Helvetica Neue Light" charset="0"/>
                            </a:rPr>
                            <m:t>𝟐</m:t>
                          </m:r>
                        </m:sub>
                      </m:sSub>
                    </m:oMath>
                  </m:oMathPara>
                </a14:m>
                <a:endParaRPr lang="en-US" sz="2500" b="1">
                  <a:solidFill>
                    <a:srgbClr val="008000"/>
                  </a:solidFill>
                  <a:latin typeface="Helvetica Neue Light" charset="0"/>
                  <a:ea typeface="Helvetica Neue Light" charset="0"/>
                  <a:cs typeface="Helvetica Neue Light" charset="0"/>
                </a:endParaRPr>
              </a:p>
            </p:txBody>
          </p:sp>
        </mc:Choice>
        <mc:Fallback xmlns="">
          <p:sp>
            <p:nvSpPr>
              <p:cNvPr id="37" name="TextBox 36">
                <a:extLst>
                  <a:ext uri="{FF2B5EF4-FFF2-40B4-BE49-F238E27FC236}">
                    <a16:creationId xmlns:a16="http://schemas.microsoft.com/office/drawing/2014/main" id="{2A336099-98A4-4C3F-A973-7933E582538E}"/>
                  </a:ext>
                </a:extLst>
              </p:cNvPr>
              <p:cNvSpPr txBox="1">
                <a:spLocks noRot="1" noChangeAspect="1" noMove="1" noResize="1" noEditPoints="1" noAdjustHandles="1" noChangeArrowheads="1" noChangeShapeType="1" noTextEdit="1"/>
              </p:cNvSpPr>
              <p:nvPr/>
            </p:nvSpPr>
            <p:spPr>
              <a:xfrm>
                <a:off x="6556874" y="5210196"/>
                <a:ext cx="549061" cy="477054"/>
              </a:xfrm>
              <a:prstGeom prst="rect">
                <a:avLst/>
              </a:prstGeom>
              <a:blipFill>
                <a:blip r:embed="rId12"/>
                <a:stretch>
                  <a:fillRect b="-3846"/>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B503EDBF-4808-449A-85D3-EC7E20465322}"/>
              </a:ext>
            </a:extLst>
          </p:cNvPr>
          <p:cNvCxnSpPr>
            <a:cxnSpLocks/>
          </p:cNvCxnSpPr>
          <p:nvPr/>
        </p:nvCxnSpPr>
        <p:spPr>
          <a:xfrm flipV="1">
            <a:off x="6570172" y="5037592"/>
            <a:ext cx="86112" cy="712732"/>
          </a:xfrm>
          <a:prstGeom prst="straightConnector1">
            <a:avLst/>
          </a:prstGeom>
          <a:ln w="28575">
            <a:solidFill>
              <a:srgbClr val="008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684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28B7-EAD6-453A-BF3D-F35629A409D1}"/>
              </a:ext>
            </a:extLst>
          </p:cNvPr>
          <p:cNvSpPr>
            <a:spLocks noGrp="1"/>
          </p:cNvSpPr>
          <p:nvPr>
            <p:ph type="title"/>
          </p:nvPr>
        </p:nvSpPr>
        <p:spPr/>
        <p:txBody>
          <a:bodyPr/>
          <a:lstStyle/>
          <a:p>
            <a:r>
              <a:rPr lang="en-US"/>
              <a:t>Composition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15BB19-CD4E-4A8D-AF42-2CCDC34690AE}"/>
                  </a:ext>
                </a:extLst>
              </p:cNvPr>
              <p:cNvSpPr>
                <a:spLocks noGrp="1"/>
              </p:cNvSpPr>
              <p:nvPr>
                <p:ph idx="1"/>
              </p:nvPr>
            </p:nvSpPr>
            <p:spPr/>
            <p:txBody>
              <a:bodyPr>
                <a:normAutofit/>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7030A0"/>
                    </a:solidFill>
                  </a:rPr>
                  <a:t>TransR</a:t>
                </a:r>
                <a:r>
                  <a:rPr lang="en-US"/>
                  <a:t> can model composition relations</a:t>
                </a:r>
              </a:p>
              <a:p>
                <a:pPr marL="118872" indent="0">
                  <a:buNone/>
                </a:pPr>
                <a:endParaRPr lang="en-US" b="0"/>
              </a:p>
              <a:p>
                <a:pPr marL="118872" indent="0">
                  <a:buNone/>
                </a:pPr>
                <a:r>
                  <a:rPr lang="en-US" b="1"/>
                  <a:t>High-level intuition: </a:t>
                </a:r>
                <a:r>
                  <a:rPr lang="en-US" b="0" err="1"/>
                  <a:t>TransR</a:t>
                </a:r>
                <a:r>
                  <a:rPr lang="en-US" b="0"/>
                  <a:t> models a triple with linear functions. Linear functions are chainable! </a:t>
                </a:r>
              </a:p>
              <a:p>
                <a:r>
                  <a:rPr lang="en-US"/>
                  <a:t>If f(x) and g(x) are linear, then f(g(x)) is also linear:</a:t>
                </a:r>
              </a:p>
              <a:p>
                <a:pPr lvl="1"/>
                <a:r>
                  <a:rPr lang="en-US" b="0"/>
                  <a:t>Let: f(x)=</a:t>
                </a:r>
                <a:r>
                  <a:rPr lang="en-US" b="0" err="1"/>
                  <a:t>a∙x+b</a:t>
                </a:r>
                <a:r>
                  <a:rPr lang="en-US" b="0"/>
                  <a:t>, g(x)=</a:t>
                </a:r>
                <a:r>
                  <a:rPr lang="en-US" b="0" err="1"/>
                  <a:t>c∙x+d</a:t>
                </a:r>
                <a:r>
                  <a:rPr lang="en-US" b="0"/>
                  <a:t>: then f(g(x))= a(</a:t>
                </a:r>
                <a:r>
                  <a:rPr lang="en-US" b="0" err="1"/>
                  <a:t>c∙x+d</a:t>
                </a:r>
                <a:r>
                  <a:rPr lang="en-US" b="0"/>
                  <a:t>)+b.</a:t>
                </a:r>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D715BB19-CD4E-4A8D-AF42-2CCDC34690AE}"/>
                  </a:ext>
                </a:extLst>
              </p:cNvPr>
              <p:cNvSpPr>
                <a:spLocks noGrp="1" noRot="1" noChangeAspect="1" noMove="1" noResize="1" noEditPoints="1" noAdjustHandles="1" noChangeArrowheads="1" noChangeShapeType="1" noTextEdit="1"/>
              </p:cNvSpPr>
              <p:nvPr>
                <p:ph idx="1"/>
              </p:nvPr>
            </p:nvSpPr>
            <p:spPr>
              <a:blipFill>
                <a:blip r:embed="rId2"/>
                <a:stretch>
                  <a:fillRect l="-889" t="-696" r="-237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94D618-FB50-4914-9A46-78C561343D8E}"/>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7BBAFC1-6846-4813-9A68-91237B04B6C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3315A87-8B75-462F-87B5-7B01F5FFA15A}"/>
              </a:ext>
            </a:extLst>
          </p:cNvPr>
          <p:cNvSpPr>
            <a:spLocks noGrp="1"/>
          </p:cNvSpPr>
          <p:nvPr>
            <p:ph type="sldNum" sz="quarter" idx="12"/>
          </p:nvPr>
        </p:nvSpPr>
        <p:spPr/>
        <p:txBody>
          <a:bodyPr/>
          <a:lstStyle/>
          <a:p>
            <a:fld id="{19B12225-5612-419B-A8D5-4B8EEE4C217E}" type="slidenum">
              <a:rPr lang="en-US" smtClean="0"/>
              <a:pPr/>
              <a:t>39</a:t>
            </a:fld>
            <a:endParaRPr lang="en-US"/>
          </a:p>
        </p:txBody>
      </p:sp>
    </p:spTree>
    <p:extLst>
      <p:ext uri="{BB962C8B-B14F-4D97-AF65-F5344CB8AC3E}">
        <p14:creationId xmlns:p14="http://schemas.microsoft.com/office/powerpoint/2010/main" val="1711677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2A07729A-14D2-42AD-9FCC-A0ED6179ED97}"/>
              </a:ext>
            </a:extLst>
          </p:cNvPr>
          <p:cNvSpPr/>
          <p:nvPr/>
        </p:nvSpPr>
        <p:spPr>
          <a:xfrm>
            <a:off x="1991360" y="4336460"/>
            <a:ext cx="1463956" cy="1414100"/>
          </a:xfrm>
          <a:custGeom>
            <a:avLst/>
            <a:gdLst>
              <a:gd name="connsiteX0" fmla="*/ 558800 w 1463956"/>
              <a:gd name="connsiteY0" fmla="*/ 12020 h 1414100"/>
              <a:gd name="connsiteX1" fmla="*/ 447040 w 1463956"/>
              <a:gd name="connsiteY1" fmla="*/ 62820 h 1414100"/>
              <a:gd name="connsiteX2" fmla="*/ 386080 w 1463956"/>
              <a:gd name="connsiteY2" fmla="*/ 103460 h 1414100"/>
              <a:gd name="connsiteX3" fmla="*/ 355600 w 1463956"/>
              <a:gd name="connsiteY3" fmla="*/ 144100 h 1414100"/>
              <a:gd name="connsiteX4" fmla="*/ 254000 w 1463956"/>
              <a:gd name="connsiteY4" fmla="*/ 144100 h 1414100"/>
              <a:gd name="connsiteX5" fmla="*/ 193040 w 1463956"/>
              <a:gd name="connsiteY5" fmla="*/ 194900 h 1414100"/>
              <a:gd name="connsiteX6" fmla="*/ 142240 w 1463956"/>
              <a:gd name="connsiteY6" fmla="*/ 276180 h 1414100"/>
              <a:gd name="connsiteX7" fmla="*/ 121920 w 1463956"/>
              <a:gd name="connsiteY7" fmla="*/ 377780 h 1414100"/>
              <a:gd name="connsiteX8" fmla="*/ 132080 w 1463956"/>
              <a:gd name="connsiteY8" fmla="*/ 509860 h 1414100"/>
              <a:gd name="connsiteX9" fmla="*/ 142240 w 1463956"/>
              <a:gd name="connsiteY9" fmla="*/ 540340 h 1414100"/>
              <a:gd name="connsiteX10" fmla="*/ 172720 w 1463956"/>
              <a:gd name="connsiteY10" fmla="*/ 570820 h 1414100"/>
              <a:gd name="connsiteX11" fmla="*/ 152400 w 1463956"/>
              <a:gd name="connsiteY11" fmla="*/ 784180 h 1414100"/>
              <a:gd name="connsiteX12" fmla="*/ 71120 w 1463956"/>
              <a:gd name="connsiteY12" fmla="*/ 865460 h 1414100"/>
              <a:gd name="connsiteX13" fmla="*/ 40640 w 1463956"/>
              <a:gd name="connsiteY13" fmla="*/ 906100 h 1414100"/>
              <a:gd name="connsiteX14" fmla="*/ 10160 w 1463956"/>
              <a:gd name="connsiteY14" fmla="*/ 1017860 h 1414100"/>
              <a:gd name="connsiteX15" fmla="*/ 0 w 1463956"/>
              <a:gd name="connsiteY15" fmla="*/ 1068660 h 1414100"/>
              <a:gd name="connsiteX16" fmla="*/ 30480 w 1463956"/>
              <a:gd name="connsiteY16" fmla="*/ 1261700 h 1414100"/>
              <a:gd name="connsiteX17" fmla="*/ 121920 w 1463956"/>
              <a:gd name="connsiteY17" fmla="*/ 1342980 h 1414100"/>
              <a:gd name="connsiteX18" fmla="*/ 193040 w 1463956"/>
              <a:gd name="connsiteY18" fmla="*/ 1383620 h 1414100"/>
              <a:gd name="connsiteX19" fmla="*/ 325120 w 1463956"/>
              <a:gd name="connsiteY19" fmla="*/ 1414100 h 1414100"/>
              <a:gd name="connsiteX20" fmla="*/ 538480 w 1463956"/>
              <a:gd name="connsiteY20" fmla="*/ 1403940 h 1414100"/>
              <a:gd name="connsiteX21" fmla="*/ 670560 w 1463956"/>
              <a:gd name="connsiteY21" fmla="*/ 1383620 h 1414100"/>
              <a:gd name="connsiteX22" fmla="*/ 772160 w 1463956"/>
              <a:gd name="connsiteY22" fmla="*/ 1322660 h 1414100"/>
              <a:gd name="connsiteX23" fmla="*/ 822960 w 1463956"/>
              <a:gd name="connsiteY23" fmla="*/ 1292180 h 1414100"/>
              <a:gd name="connsiteX24" fmla="*/ 853440 w 1463956"/>
              <a:gd name="connsiteY24" fmla="*/ 1210900 h 1414100"/>
              <a:gd name="connsiteX25" fmla="*/ 894080 w 1463956"/>
              <a:gd name="connsiteY25" fmla="*/ 1068660 h 1414100"/>
              <a:gd name="connsiteX26" fmla="*/ 924560 w 1463956"/>
              <a:gd name="connsiteY26" fmla="*/ 1017860 h 1414100"/>
              <a:gd name="connsiteX27" fmla="*/ 944880 w 1463956"/>
              <a:gd name="connsiteY27" fmla="*/ 956900 h 1414100"/>
              <a:gd name="connsiteX28" fmla="*/ 1026160 w 1463956"/>
              <a:gd name="connsiteY28" fmla="*/ 895940 h 1414100"/>
              <a:gd name="connsiteX29" fmla="*/ 1209040 w 1463956"/>
              <a:gd name="connsiteY29" fmla="*/ 824820 h 1414100"/>
              <a:gd name="connsiteX30" fmla="*/ 1270000 w 1463956"/>
              <a:gd name="connsiteY30" fmla="*/ 753700 h 1414100"/>
              <a:gd name="connsiteX31" fmla="*/ 1381760 w 1463956"/>
              <a:gd name="connsiteY31" fmla="*/ 692740 h 1414100"/>
              <a:gd name="connsiteX32" fmla="*/ 1452880 w 1463956"/>
              <a:gd name="connsiteY32" fmla="*/ 570820 h 1414100"/>
              <a:gd name="connsiteX33" fmla="*/ 1463040 w 1463956"/>
              <a:gd name="connsiteY33" fmla="*/ 428580 h 1414100"/>
              <a:gd name="connsiteX34" fmla="*/ 1402080 w 1463956"/>
              <a:gd name="connsiteY34" fmla="*/ 296500 h 1414100"/>
              <a:gd name="connsiteX35" fmla="*/ 1188720 w 1463956"/>
              <a:gd name="connsiteY35" fmla="*/ 205060 h 1414100"/>
              <a:gd name="connsiteX36" fmla="*/ 1107440 w 1463956"/>
              <a:gd name="connsiteY36" fmla="*/ 133940 h 1414100"/>
              <a:gd name="connsiteX37" fmla="*/ 1066800 w 1463956"/>
              <a:gd name="connsiteY37" fmla="*/ 103460 h 1414100"/>
              <a:gd name="connsiteX38" fmla="*/ 924560 w 1463956"/>
              <a:gd name="connsiteY38" fmla="*/ 52660 h 1414100"/>
              <a:gd name="connsiteX39" fmla="*/ 853440 w 1463956"/>
              <a:gd name="connsiteY39" fmla="*/ 32340 h 1414100"/>
              <a:gd name="connsiteX40" fmla="*/ 822960 w 1463956"/>
              <a:gd name="connsiteY40" fmla="*/ 22180 h 1414100"/>
              <a:gd name="connsiteX41" fmla="*/ 640080 w 1463956"/>
              <a:gd name="connsiteY41" fmla="*/ 12020 h 1414100"/>
              <a:gd name="connsiteX42" fmla="*/ 558800 w 1463956"/>
              <a:gd name="connsiteY42" fmla="*/ 12020 h 141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463956" h="1414100">
                <a:moveTo>
                  <a:pt x="558800" y="12020"/>
                </a:moveTo>
                <a:cubicBezTo>
                  <a:pt x="526627" y="20487"/>
                  <a:pt x="491307" y="29620"/>
                  <a:pt x="447040" y="62820"/>
                </a:cubicBezTo>
                <a:cubicBezTo>
                  <a:pt x="386155" y="108483"/>
                  <a:pt x="447209" y="83084"/>
                  <a:pt x="386080" y="103460"/>
                </a:cubicBezTo>
                <a:cubicBezTo>
                  <a:pt x="375920" y="117007"/>
                  <a:pt x="369379" y="134258"/>
                  <a:pt x="355600" y="144100"/>
                </a:cubicBezTo>
                <a:cubicBezTo>
                  <a:pt x="326926" y="164581"/>
                  <a:pt x="281597" y="148699"/>
                  <a:pt x="254000" y="144100"/>
                </a:cubicBezTo>
                <a:cubicBezTo>
                  <a:pt x="233680" y="161033"/>
                  <a:pt x="211743" y="176197"/>
                  <a:pt x="193040" y="194900"/>
                </a:cubicBezTo>
                <a:cubicBezTo>
                  <a:pt x="173860" y="214080"/>
                  <a:pt x="151898" y="250426"/>
                  <a:pt x="142240" y="276180"/>
                </a:cubicBezTo>
                <a:cubicBezTo>
                  <a:pt x="133146" y="300430"/>
                  <a:pt x="125432" y="356710"/>
                  <a:pt x="121920" y="377780"/>
                </a:cubicBezTo>
                <a:cubicBezTo>
                  <a:pt x="125307" y="421807"/>
                  <a:pt x="126603" y="466044"/>
                  <a:pt x="132080" y="509860"/>
                </a:cubicBezTo>
                <a:cubicBezTo>
                  <a:pt x="133408" y="520487"/>
                  <a:pt x="136299" y="531429"/>
                  <a:pt x="142240" y="540340"/>
                </a:cubicBezTo>
                <a:cubicBezTo>
                  <a:pt x="150210" y="552295"/>
                  <a:pt x="162560" y="560660"/>
                  <a:pt x="172720" y="570820"/>
                </a:cubicBezTo>
                <a:cubicBezTo>
                  <a:pt x="165947" y="641940"/>
                  <a:pt x="164145" y="713710"/>
                  <a:pt x="152400" y="784180"/>
                </a:cubicBezTo>
                <a:cubicBezTo>
                  <a:pt x="147818" y="811670"/>
                  <a:pt x="75586" y="860994"/>
                  <a:pt x="71120" y="865460"/>
                </a:cubicBezTo>
                <a:cubicBezTo>
                  <a:pt x="59146" y="877434"/>
                  <a:pt x="50800" y="892553"/>
                  <a:pt x="40640" y="906100"/>
                </a:cubicBezTo>
                <a:cubicBezTo>
                  <a:pt x="30733" y="940775"/>
                  <a:pt x="18230" y="981545"/>
                  <a:pt x="10160" y="1017860"/>
                </a:cubicBezTo>
                <a:cubicBezTo>
                  <a:pt x="6414" y="1034717"/>
                  <a:pt x="3387" y="1051727"/>
                  <a:pt x="0" y="1068660"/>
                </a:cubicBezTo>
                <a:cubicBezTo>
                  <a:pt x="10160" y="1133007"/>
                  <a:pt x="9171" y="1200140"/>
                  <a:pt x="30480" y="1261700"/>
                </a:cubicBezTo>
                <a:cubicBezTo>
                  <a:pt x="61662" y="1351781"/>
                  <a:pt x="74423" y="1319232"/>
                  <a:pt x="121920" y="1342980"/>
                </a:cubicBezTo>
                <a:cubicBezTo>
                  <a:pt x="146342" y="1355191"/>
                  <a:pt x="168249" y="1372178"/>
                  <a:pt x="193040" y="1383620"/>
                </a:cubicBezTo>
                <a:cubicBezTo>
                  <a:pt x="243055" y="1406704"/>
                  <a:pt x="270433" y="1406288"/>
                  <a:pt x="325120" y="1414100"/>
                </a:cubicBezTo>
                <a:cubicBezTo>
                  <a:pt x="396240" y="1410713"/>
                  <a:pt x="467448" y="1408839"/>
                  <a:pt x="538480" y="1403940"/>
                </a:cubicBezTo>
                <a:cubicBezTo>
                  <a:pt x="594810" y="1400055"/>
                  <a:pt x="619603" y="1393811"/>
                  <a:pt x="670560" y="1383620"/>
                </a:cubicBezTo>
                <a:lnTo>
                  <a:pt x="772160" y="1322660"/>
                </a:lnTo>
                <a:lnTo>
                  <a:pt x="822960" y="1292180"/>
                </a:lnTo>
                <a:cubicBezTo>
                  <a:pt x="833120" y="1265087"/>
                  <a:pt x="844667" y="1238474"/>
                  <a:pt x="853440" y="1210900"/>
                </a:cubicBezTo>
                <a:cubicBezTo>
                  <a:pt x="868391" y="1163911"/>
                  <a:pt x="877033" y="1114930"/>
                  <a:pt x="894080" y="1068660"/>
                </a:cubicBezTo>
                <a:cubicBezTo>
                  <a:pt x="900907" y="1050130"/>
                  <a:pt x="916388" y="1035837"/>
                  <a:pt x="924560" y="1017860"/>
                </a:cubicBezTo>
                <a:cubicBezTo>
                  <a:pt x="933423" y="998361"/>
                  <a:pt x="931168" y="973355"/>
                  <a:pt x="944880" y="956900"/>
                </a:cubicBezTo>
                <a:cubicBezTo>
                  <a:pt x="966561" y="930883"/>
                  <a:pt x="996485" y="912261"/>
                  <a:pt x="1026160" y="895940"/>
                </a:cubicBezTo>
                <a:cubicBezTo>
                  <a:pt x="1080657" y="865967"/>
                  <a:pt x="1148733" y="844922"/>
                  <a:pt x="1209040" y="824820"/>
                </a:cubicBezTo>
                <a:cubicBezTo>
                  <a:pt x="1229360" y="801113"/>
                  <a:pt x="1245197" y="772667"/>
                  <a:pt x="1270000" y="753700"/>
                </a:cubicBezTo>
                <a:cubicBezTo>
                  <a:pt x="1303708" y="727923"/>
                  <a:pt x="1351754" y="722746"/>
                  <a:pt x="1381760" y="692740"/>
                </a:cubicBezTo>
                <a:cubicBezTo>
                  <a:pt x="1415029" y="659471"/>
                  <a:pt x="1429173" y="611460"/>
                  <a:pt x="1452880" y="570820"/>
                </a:cubicBezTo>
                <a:cubicBezTo>
                  <a:pt x="1456267" y="523407"/>
                  <a:pt x="1467158" y="475935"/>
                  <a:pt x="1463040" y="428580"/>
                </a:cubicBezTo>
                <a:cubicBezTo>
                  <a:pt x="1460791" y="402719"/>
                  <a:pt x="1434136" y="319813"/>
                  <a:pt x="1402080" y="296500"/>
                </a:cubicBezTo>
                <a:cubicBezTo>
                  <a:pt x="1360503" y="266262"/>
                  <a:pt x="1221544" y="217684"/>
                  <a:pt x="1188720" y="205060"/>
                </a:cubicBezTo>
                <a:cubicBezTo>
                  <a:pt x="1169059" y="146077"/>
                  <a:pt x="1190068" y="186521"/>
                  <a:pt x="1107440" y="133940"/>
                </a:cubicBezTo>
                <a:cubicBezTo>
                  <a:pt x="1093154" y="124849"/>
                  <a:pt x="1081602" y="111684"/>
                  <a:pt x="1066800" y="103460"/>
                </a:cubicBezTo>
                <a:cubicBezTo>
                  <a:pt x="1043064" y="90273"/>
                  <a:pt x="933073" y="55320"/>
                  <a:pt x="924560" y="52660"/>
                </a:cubicBezTo>
                <a:cubicBezTo>
                  <a:pt x="901027" y="45306"/>
                  <a:pt x="877055" y="39425"/>
                  <a:pt x="853440" y="32340"/>
                </a:cubicBezTo>
                <a:cubicBezTo>
                  <a:pt x="843182" y="29263"/>
                  <a:pt x="833621" y="23195"/>
                  <a:pt x="822960" y="22180"/>
                </a:cubicBezTo>
                <a:cubicBezTo>
                  <a:pt x="762181" y="16392"/>
                  <a:pt x="701040" y="15407"/>
                  <a:pt x="640080" y="12020"/>
                </a:cubicBezTo>
                <a:cubicBezTo>
                  <a:pt x="562447" y="-10161"/>
                  <a:pt x="590973" y="3553"/>
                  <a:pt x="558800" y="1202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1AE928B7-EAD6-453A-BF3D-F35629A409D1}"/>
              </a:ext>
            </a:extLst>
          </p:cNvPr>
          <p:cNvSpPr>
            <a:spLocks noGrp="1"/>
          </p:cNvSpPr>
          <p:nvPr>
            <p:ph type="title"/>
          </p:nvPr>
        </p:nvSpPr>
        <p:spPr/>
        <p:txBody>
          <a:bodyPr/>
          <a:lstStyle/>
          <a:p>
            <a:r>
              <a:rPr lang="en-US"/>
              <a:t>Composition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15BB19-CD4E-4A8D-AF42-2CCDC34690AE}"/>
                  </a:ext>
                </a:extLst>
              </p:cNvPr>
              <p:cNvSpPr>
                <a:spLocks noGrp="1"/>
              </p:cNvSpPr>
              <p:nvPr>
                <p:ph idx="1"/>
              </p:nvPr>
            </p:nvSpPr>
            <p:spPr/>
            <p:txBody>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marL="118872" indent="0">
                  <a:buNone/>
                </a:pPr>
                <a:r>
                  <a:rPr lang="en-US"/>
                  <a:t>Background: </a:t>
                </a:r>
              </a:p>
              <a:p>
                <a:pPr marL="118872" indent="0">
                  <a:buNone/>
                </a:pPr>
                <a:r>
                  <a:rPr lang="en-US" b="1">
                    <a:solidFill>
                      <a:srgbClr val="D00E89"/>
                    </a:solidFill>
                  </a:rPr>
                  <a:t>Def: </a:t>
                </a:r>
                <a:r>
                  <a:rPr lang="en-US" b="0">
                    <a:solidFill>
                      <a:srgbClr val="D00E89"/>
                    </a:solidFill>
                  </a:rPr>
                  <a:t>Kernel space of a matrix </a:t>
                </a:r>
                <a14:m>
                  <m:oMath xmlns:m="http://schemas.openxmlformats.org/officeDocument/2006/math">
                    <m:r>
                      <a:rPr lang="en-US" b="1" i="0" smtClean="0">
                        <a:solidFill>
                          <a:srgbClr val="D00E89"/>
                        </a:solidFill>
                        <a:latin typeface="Cambria Math" panose="02040503050406030204" pitchFamily="18" charset="0"/>
                      </a:rPr>
                      <m:t>𝐌</m:t>
                    </m:r>
                  </m:oMath>
                </a14:m>
                <a:r>
                  <a:rPr lang="en-US" b="0">
                    <a:solidFill>
                      <a:srgbClr val="D00E89"/>
                    </a:solidFill>
                  </a:rPr>
                  <a:t>: </a:t>
                </a:r>
              </a:p>
              <a:p>
                <a:pPr marL="118872" indent="0" algn="ctr">
                  <a:buNone/>
                </a:pPr>
                <a14:m>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m:rPr>
                        <m:sty m:val="p"/>
                      </m:rPr>
                      <a:rPr lang="en-US" b="0" i="0" smtClean="0">
                        <a:latin typeface="Cambria Math" panose="02040503050406030204" pitchFamily="18" charset="0"/>
                      </a:rPr>
                      <m:t>Ker</m:t>
                    </m:r>
                    <m:d>
                      <m:dPr>
                        <m:ctrlPr>
                          <a:rPr lang="en-US" b="0" i="1" smtClean="0">
                            <a:latin typeface="Cambria Math" panose="02040503050406030204" pitchFamily="18" charset="0"/>
                          </a:rPr>
                        </m:ctrlPr>
                      </m:dPr>
                      <m:e>
                        <m:r>
                          <a:rPr lang="en-US" b="1" i="0" smtClean="0">
                            <a:latin typeface="Cambria Math" panose="02040503050406030204" pitchFamily="18" charset="0"/>
                          </a:rPr>
                          <m:t>𝐌</m:t>
                        </m:r>
                      </m:e>
                    </m:d>
                  </m:oMath>
                </a14:m>
                <a:r>
                  <a:rPr lang="en-US" b="0"/>
                  <a:t>, then </a:t>
                </a:r>
                <a14:m>
                  <m:oMath xmlns:m="http://schemas.openxmlformats.org/officeDocument/2006/math">
                    <m:r>
                      <a:rPr lang="en-US" b="1" i="0" smtClean="0">
                        <a:latin typeface="Cambria Math" panose="02040503050406030204" pitchFamily="18" charset="0"/>
                      </a:rPr>
                      <m:t>𝐌</m:t>
                    </m:r>
                    <m:r>
                      <a:rPr lang="en-US" b="1" i="1" smtClean="0">
                        <a:latin typeface="Cambria Math" panose="02040503050406030204" pitchFamily="18" charset="0"/>
                      </a:rPr>
                      <m: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𝟎</m:t>
                    </m:r>
                  </m:oMath>
                </a14:m>
                <a:endParaRPr lang="en-US" b="1"/>
              </a:p>
              <a:p>
                <a:pPr marL="118872" indent="0">
                  <a:buNone/>
                </a:pPr>
                <a:endParaRPr lang="en-US" b="0"/>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D715BB19-CD4E-4A8D-AF42-2CCDC34690AE}"/>
                  </a:ext>
                </a:extLst>
              </p:cNvPr>
              <p:cNvSpPr>
                <a:spLocks noGrp="1" noRot="1" noChangeAspect="1" noMove="1" noResize="1" noEditPoints="1" noAdjustHandles="1" noChangeArrowheads="1" noChangeShapeType="1" noTextEdit="1"/>
              </p:cNvSpPr>
              <p:nvPr>
                <p:ph idx="1"/>
              </p:nvPr>
            </p:nvSpPr>
            <p:spPr>
              <a:blipFill>
                <a:blip r:embed="rId2"/>
                <a:stretch>
                  <a:fillRect l="-889"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94D618-FB50-4914-9A46-78C561343D8E}"/>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7BBAFC1-6846-4813-9A68-91237B04B6C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3315A87-8B75-462F-87B5-7B01F5FFA15A}"/>
              </a:ext>
            </a:extLst>
          </p:cNvPr>
          <p:cNvSpPr>
            <a:spLocks noGrp="1"/>
          </p:cNvSpPr>
          <p:nvPr>
            <p:ph type="sldNum" sz="quarter" idx="12"/>
          </p:nvPr>
        </p:nvSpPr>
        <p:spPr/>
        <p:txBody>
          <a:bodyPr/>
          <a:lstStyle/>
          <a:p>
            <a:fld id="{19B12225-5612-419B-A8D5-4B8EEE4C217E}" type="slidenum">
              <a:rPr lang="en-US" smtClean="0"/>
              <a:pPr/>
              <a:t>40</a:t>
            </a:fld>
            <a:endParaRPr lang="en-US"/>
          </a:p>
        </p:txBody>
      </p:sp>
      <p:grpSp>
        <p:nvGrpSpPr>
          <p:cNvPr id="8" name="Group 7">
            <a:extLst>
              <a:ext uri="{FF2B5EF4-FFF2-40B4-BE49-F238E27FC236}">
                <a16:creationId xmlns:a16="http://schemas.microsoft.com/office/drawing/2014/main" id="{70D8CA4F-567A-429F-82AD-FE37FBCE6483}"/>
              </a:ext>
            </a:extLst>
          </p:cNvPr>
          <p:cNvGrpSpPr/>
          <p:nvPr/>
        </p:nvGrpSpPr>
        <p:grpSpPr>
          <a:xfrm>
            <a:off x="1338273" y="3924300"/>
            <a:ext cx="6508185" cy="2242820"/>
            <a:chOff x="1317907" y="4149234"/>
            <a:chExt cx="6508185" cy="2242820"/>
          </a:xfrm>
        </p:grpSpPr>
        <p:cxnSp>
          <p:nvCxnSpPr>
            <p:cNvPr id="11" name="Straight Connector 10">
              <a:extLst>
                <a:ext uri="{FF2B5EF4-FFF2-40B4-BE49-F238E27FC236}">
                  <a16:creationId xmlns:a16="http://schemas.microsoft.com/office/drawing/2014/main" id="{B5F244FA-8680-46F1-830C-736E2DA6F3E2}"/>
                </a:ext>
              </a:extLst>
            </p:cNvPr>
            <p:cNvCxnSpPr>
              <a:cxnSpLocks/>
            </p:cNvCxnSpPr>
            <p:nvPr/>
          </p:nvCxnSpPr>
          <p:spPr>
            <a:xfrm>
              <a:off x="1336957"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702B63D-7C6D-4691-9F8D-F923F1AA5629}"/>
                </a:ext>
              </a:extLst>
            </p:cNvPr>
            <p:cNvCxnSpPr>
              <a:cxnSpLocks/>
            </p:cNvCxnSpPr>
            <p:nvPr/>
          </p:nvCxnSpPr>
          <p:spPr>
            <a:xfrm flipH="1">
              <a:off x="1317907" y="637547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7AAC47F4-04EA-47DD-9ABC-5A8D5EB42289}"/>
                </a:ext>
              </a:extLst>
            </p:cNvPr>
            <p:cNvSpPr/>
            <p:nvPr/>
          </p:nvSpPr>
          <p:spPr>
            <a:xfrm rot="16200000">
              <a:off x="2507947" y="5193453"/>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1C2B71-3A8A-46BF-A7BC-254FA2C15F6E}"/>
                    </a:ext>
                  </a:extLst>
                </p:cNvPr>
                <p:cNvSpPr txBox="1"/>
                <p:nvPr/>
              </p:nvSpPr>
              <p:spPr>
                <a:xfrm>
                  <a:off x="2346581" y="5372371"/>
                  <a:ext cx="46519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oMath>
                    </m:oMathPara>
                  </a14:m>
                  <a:endParaRPr lang="en-US" sz="2500" b="1">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861C2B71-3A8A-46BF-A7BC-254FA2C15F6E}"/>
                    </a:ext>
                  </a:extLst>
                </p:cNvPr>
                <p:cNvSpPr txBox="1">
                  <a:spLocks noRot="1" noChangeAspect="1" noMove="1" noResize="1" noEditPoints="1" noAdjustHandles="1" noChangeArrowheads="1" noChangeShapeType="1" noTextEdit="1"/>
                </p:cNvSpPr>
                <p:nvPr/>
              </p:nvSpPr>
              <p:spPr>
                <a:xfrm>
                  <a:off x="2346581" y="5372371"/>
                  <a:ext cx="465191" cy="477054"/>
                </a:xfrm>
                <a:prstGeom prst="rect">
                  <a:avLst/>
                </a:prstGeom>
                <a:blipFill>
                  <a:blip r:embed="rId3"/>
                  <a:stretch>
                    <a:fillRect/>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790BC527-4F3B-4D00-9219-05EBBB24D096}"/>
                </a:ext>
              </a:extLst>
            </p:cNvPr>
            <p:cNvCxnSpPr>
              <a:cxnSpLocks/>
            </p:cNvCxnSpPr>
            <p:nvPr/>
          </p:nvCxnSpPr>
          <p:spPr>
            <a:xfrm>
              <a:off x="4949542" y="414923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1B53D57-4D57-4BDD-B762-F05C6630CAB6}"/>
                </a:ext>
              </a:extLst>
            </p:cNvPr>
            <p:cNvCxnSpPr>
              <a:cxnSpLocks/>
            </p:cNvCxnSpPr>
            <p:nvPr/>
          </p:nvCxnSpPr>
          <p:spPr>
            <a:xfrm flipH="1">
              <a:off x="4930492" y="636785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7F4E41C-491F-460F-8504-522D2E1C7A90}"/>
                </a:ext>
              </a:extLst>
            </p:cNvPr>
            <p:cNvCxnSpPr>
              <a:cxnSpLocks/>
            </p:cNvCxnSpPr>
            <p:nvPr/>
          </p:nvCxnSpPr>
          <p:spPr>
            <a:xfrm>
              <a:off x="2524747" y="5247453"/>
              <a:ext cx="2405745" cy="111412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5B00E88-FD20-4953-B731-58E4F37A25AF}"/>
                    </a:ext>
                  </a:extLst>
                </p:cNvPr>
                <p:cNvSpPr txBox="1"/>
                <p:nvPr/>
              </p:nvSpPr>
              <p:spPr>
                <a:xfrm>
                  <a:off x="4124410" y="5193453"/>
                  <a:ext cx="56297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𝐌</m:t>
                        </m:r>
                      </m:oMath>
                    </m:oMathPara>
                  </a14:m>
                  <a:endParaRPr lang="en-US" sz="2500" b="1">
                    <a:latin typeface="Helvetica Neue Light" charset="0"/>
                    <a:ea typeface="Helvetica Neue Light" charset="0"/>
                    <a:cs typeface="Helvetica Neue Light" charset="0"/>
                  </a:endParaRPr>
                </a:p>
              </p:txBody>
            </p:sp>
          </mc:Choice>
          <mc:Fallback xmlns="">
            <p:sp>
              <p:nvSpPr>
                <p:cNvPr id="23" name="TextBox 22">
                  <a:extLst>
                    <a:ext uri="{FF2B5EF4-FFF2-40B4-BE49-F238E27FC236}">
                      <a16:creationId xmlns:a16="http://schemas.microsoft.com/office/drawing/2014/main" id="{A5B00E88-FD20-4953-B731-58E4F37A25AF}"/>
                    </a:ext>
                  </a:extLst>
                </p:cNvPr>
                <p:cNvSpPr txBox="1">
                  <a:spLocks noRot="1" noChangeAspect="1" noMove="1" noResize="1" noEditPoints="1" noAdjustHandles="1" noChangeArrowheads="1" noChangeShapeType="1" noTextEdit="1"/>
                </p:cNvSpPr>
                <p:nvPr/>
              </p:nvSpPr>
              <p:spPr>
                <a:xfrm>
                  <a:off x="4124410" y="5193453"/>
                  <a:ext cx="562975" cy="477054"/>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AEC3C65-5DE5-4B06-B4B1-959746B9678F}"/>
                  </a:ext>
                </a:extLst>
              </p:cNvPr>
              <p:cNvSpPr txBox="1"/>
              <p:nvPr/>
            </p:nvSpPr>
            <p:spPr>
              <a:xfrm>
                <a:off x="3074696" y="4228346"/>
                <a:ext cx="9934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cs typeface="Arial" pitchFamily="34" charset="0"/>
                        </a:rPr>
                        <m:t>Ker</m:t>
                      </m:r>
                      <m:d>
                        <m:dPr>
                          <m:ctrlPr>
                            <a:rPr lang="en-US" b="0" i="1" smtClean="0">
                              <a:latin typeface="Cambria Math" panose="02040503050406030204" pitchFamily="18" charset="0"/>
                              <a:cs typeface="Arial" pitchFamily="34" charset="0"/>
                            </a:rPr>
                          </m:ctrlPr>
                        </m:dPr>
                        <m:e>
                          <m:r>
                            <a:rPr lang="en-US" b="1" i="0" smtClean="0">
                              <a:latin typeface="Cambria Math" panose="02040503050406030204" pitchFamily="18" charset="0"/>
                              <a:cs typeface="Arial" pitchFamily="34" charset="0"/>
                            </a:rPr>
                            <m:t>𝐌</m:t>
                          </m:r>
                        </m:e>
                      </m:d>
                    </m:oMath>
                  </m:oMathPara>
                </a14:m>
                <a:endParaRPr lang="en-US">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CAEC3C65-5DE5-4B06-B4B1-959746B9678F}"/>
                  </a:ext>
                </a:extLst>
              </p:cNvPr>
              <p:cNvSpPr txBox="1">
                <a:spLocks noRot="1" noChangeAspect="1" noMove="1" noResize="1" noEditPoints="1" noAdjustHandles="1" noChangeArrowheads="1" noChangeShapeType="1" noTextEdit="1"/>
              </p:cNvSpPr>
              <p:nvPr/>
            </p:nvSpPr>
            <p:spPr>
              <a:xfrm>
                <a:off x="3074696" y="4228346"/>
                <a:ext cx="99341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BE5DEE3-3803-403E-909C-31D38BC2286A}"/>
                  </a:ext>
                </a:extLst>
              </p:cNvPr>
              <p:cNvSpPr txBox="1"/>
              <p:nvPr/>
            </p:nvSpPr>
            <p:spPr>
              <a:xfrm>
                <a:off x="5046669" y="5672747"/>
                <a:ext cx="46198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𝟎</m:t>
                      </m:r>
                    </m:oMath>
                  </m:oMathPara>
                </a14:m>
                <a:endParaRPr lang="en-US" sz="2500" b="1">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2BE5DEE3-3803-403E-909C-31D38BC2286A}"/>
                  </a:ext>
                </a:extLst>
              </p:cNvPr>
              <p:cNvSpPr txBox="1">
                <a:spLocks noRot="1" noChangeAspect="1" noMove="1" noResize="1" noEditPoints="1" noAdjustHandles="1" noChangeArrowheads="1" noChangeShapeType="1" noTextEdit="1"/>
              </p:cNvSpPr>
              <p:nvPr/>
            </p:nvSpPr>
            <p:spPr>
              <a:xfrm>
                <a:off x="5046669" y="5672747"/>
                <a:ext cx="461985" cy="477054"/>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853938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28B7-EAD6-453A-BF3D-F35629A409D1}"/>
              </a:ext>
            </a:extLst>
          </p:cNvPr>
          <p:cNvSpPr>
            <a:spLocks noGrp="1"/>
          </p:cNvSpPr>
          <p:nvPr>
            <p:ph type="title"/>
          </p:nvPr>
        </p:nvSpPr>
        <p:spPr/>
        <p:txBody>
          <a:bodyPr/>
          <a:lstStyle/>
          <a:p>
            <a:r>
              <a:rPr lang="en-US"/>
              <a:t>Composition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15BB19-CD4E-4A8D-AF42-2CCDC34690AE}"/>
                  </a:ext>
                </a:extLst>
              </p:cNvPr>
              <p:cNvSpPr>
                <a:spLocks noGrp="1"/>
              </p:cNvSpPr>
              <p:nvPr>
                <p:ph idx="1"/>
              </p:nvPr>
            </p:nvSpPr>
            <p:spPr>
              <a:xfrm>
                <a:off x="457200" y="1295400"/>
                <a:ext cx="8734926" cy="5616742"/>
              </a:xfrm>
            </p:spPr>
            <p:txBody>
              <a:bodyPr>
                <a:normAutofit fontScale="850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marL="118872" indent="0">
                  <a:buNone/>
                </a:pPr>
                <a:endParaRPr lang="en-US" b="0"/>
              </a:p>
              <a:p>
                <a:pPr marL="118872" indent="0">
                  <a:buNone/>
                </a:pPr>
                <a:r>
                  <a:rPr lang="en-US" b="0"/>
                  <a:t>Assume </a:t>
                </a:r>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sub>
                        </m:sSub>
                        <m:r>
                          <a:rPr lang="en-US" b="1" i="0" smtClean="0">
                            <a:latin typeface="Cambria Math" panose="02040503050406030204" pitchFamily="18" charset="0"/>
                          </a:rPr>
                          <m:t>𝐠</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1</m:t>
                        </m:r>
                      </m:sub>
                    </m:sSub>
                  </m:oMath>
                </a14:m>
                <a:r>
                  <a:rPr lang="en-US" b="0"/>
                  <a:t> and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sub>
                    </m:sSub>
                    <m:sSub>
                      <m:sSubPr>
                        <m:ctrlPr>
                          <a:rPr lang="en-US" b="0" i="1" smtClean="0">
                            <a:latin typeface="Cambria Math" panose="02040503050406030204" pitchFamily="18" charset="0"/>
                          </a:rPr>
                        </m:ctrlPr>
                      </m:sSubPr>
                      <m:e>
                        <m:r>
                          <a:rPr lang="en-US" b="1" i="0" smtClean="0">
                            <a:latin typeface="Cambria Math" panose="02040503050406030204" pitchFamily="18" charset="0"/>
                          </a:rPr>
                          <m:t>𝐠</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2</m:t>
                        </m:r>
                      </m:sub>
                    </m:sSub>
                  </m:oMath>
                </a14:m>
                <a:endParaRPr lang="en-US" b="0"/>
              </a:p>
              <a:p>
                <a:r>
                  <a:rPr lang="en-US">
                    <a:solidFill>
                      <a:srgbClr val="D00E89"/>
                    </a:solidFill>
                  </a:rPr>
                  <a:t>For </a:t>
                </a:r>
                <a14:m>
                  <m:oMath xmlns:m="http://schemas.openxmlformats.org/officeDocument/2006/math">
                    <m:sSub>
                      <m:sSubPr>
                        <m:ctrlPr>
                          <a:rPr lang="en-US" b="0" i="1" smtClean="0">
                            <a:solidFill>
                              <a:srgbClr val="D00E89"/>
                            </a:solidFill>
                            <a:latin typeface="Cambria Math" panose="02040503050406030204" pitchFamily="18" charset="0"/>
                          </a:rPr>
                        </m:ctrlPr>
                      </m:sSubPr>
                      <m:e>
                        <m:r>
                          <a:rPr lang="en-US" b="0" i="1" smtClean="0">
                            <a:solidFill>
                              <a:srgbClr val="D00E89"/>
                            </a:solidFill>
                            <a:latin typeface="Cambria Math" panose="02040503050406030204" pitchFamily="18" charset="0"/>
                          </a:rPr>
                          <m:t>𝑟</m:t>
                        </m:r>
                      </m:e>
                      <m:sub>
                        <m:r>
                          <a:rPr lang="en-US" b="0" i="1" smtClean="0">
                            <a:solidFill>
                              <a:srgbClr val="D00E89"/>
                            </a:solidFill>
                            <a:latin typeface="Cambria Math" panose="02040503050406030204" pitchFamily="18" charset="0"/>
                          </a:rPr>
                          <m:t>1</m:t>
                        </m:r>
                      </m:sub>
                    </m:sSub>
                    <m:d>
                      <m:dPr>
                        <m:ctrlPr>
                          <a:rPr lang="en-US" b="0" i="1" smtClean="0">
                            <a:solidFill>
                              <a:srgbClr val="D00E89"/>
                            </a:solidFill>
                            <a:latin typeface="Cambria Math" panose="02040503050406030204" pitchFamily="18" charset="0"/>
                          </a:rPr>
                        </m:ctrlPr>
                      </m:dPr>
                      <m:e>
                        <m:r>
                          <a:rPr lang="en-US" b="0" i="1" smtClean="0">
                            <a:solidFill>
                              <a:srgbClr val="D00E89"/>
                            </a:solidFill>
                            <a:latin typeface="Cambria Math" panose="02040503050406030204" pitchFamily="18" charset="0"/>
                          </a:rPr>
                          <m:t>𝑥</m:t>
                        </m:r>
                        <m:r>
                          <a:rPr lang="en-US" b="0" i="1" smtClean="0">
                            <a:solidFill>
                              <a:srgbClr val="D00E89"/>
                            </a:solidFill>
                            <a:latin typeface="Cambria Math" panose="02040503050406030204" pitchFamily="18" charset="0"/>
                          </a:rPr>
                          <m:t>,</m:t>
                        </m:r>
                        <m:r>
                          <a:rPr lang="en-US" b="0" i="1" smtClean="0">
                            <a:solidFill>
                              <a:srgbClr val="D00E89"/>
                            </a:solidFill>
                            <a:latin typeface="Cambria Math" panose="02040503050406030204" pitchFamily="18" charset="0"/>
                          </a:rPr>
                          <m:t>𝑦</m:t>
                        </m:r>
                      </m:e>
                    </m:d>
                  </m:oMath>
                </a14:m>
                <a:r>
                  <a:rPr lang="en-US">
                    <a:solidFill>
                      <a:srgbClr val="D00E89"/>
                    </a:solidFill>
                  </a:rPr>
                  <a:t>:</a:t>
                </a:r>
              </a:p>
              <a:p>
                <a:pPr marL="118872" indent="0">
                  <a:buNone/>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e>
                    </m:d>
                  </m:oMath>
                </a14:m>
                <a:r>
                  <a:rPr lang="en-US"/>
                  <a:t> exists </a:t>
                </a:r>
                <a14:m>
                  <m:oMath xmlns:m="http://schemas.openxmlformats.org/officeDocument/2006/math">
                    <m:r>
                      <a:rPr lang="en-US" i="1" smtClean="0">
                        <a:solidFill>
                          <a:srgbClr val="D00E89"/>
                        </a:solidFill>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1</m:t>
                            </m:r>
                          </m:sub>
                        </m:sSub>
                      </m:sub>
                    </m:sSub>
                    <m:r>
                      <a:rPr lang="en-US" b="1">
                        <a:latin typeface="Cambria Math" panose="02040503050406030204" pitchFamily="18" charset="0"/>
                      </a:rPr>
                      <m:t>𝐱</m:t>
                    </m:r>
                    <m:r>
                      <a:rPr lang="en-US" i="1">
                        <a:latin typeface="Cambria Math" panose="02040503050406030204" pitchFamily="18" charset="0"/>
                      </a:rPr>
                      <m:t>+</m:t>
                    </m:r>
                    <m:sSub>
                      <m:sSubPr>
                        <m:ctrlPr>
                          <a:rPr lang="en-US" b="1" i="1">
                            <a:latin typeface="Cambria Math" panose="02040503050406030204" pitchFamily="18" charset="0"/>
                          </a:rPr>
                        </m:ctrlPr>
                      </m:sSubPr>
                      <m:e>
                        <m:r>
                          <a:rPr lang="en-US" b="1">
                            <a:latin typeface="Cambria Math" panose="02040503050406030204" pitchFamily="18" charset="0"/>
                          </a:rPr>
                          <m:t>𝐫</m:t>
                        </m:r>
                      </m:e>
                      <m:sub>
                        <m:r>
                          <a:rPr lang="en-US" b="1">
                            <a:latin typeface="Cambria Math" panose="02040503050406030204" pitchFamily="18" charset="0"/>
                          </a:rPr>
                          <m:t>𝟏</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1</m:t>
                            </m:r>
                          </m:sub>
                        </m:sSub>
                      </m:sub>
                    </m:sSub>
                    <m:r>
                      <a:rPr lang="en-US" b="1">
                        <a:latin typeface="Cambria Math" panose="02040503050406030204" pitchFamily="18" charset="0"/>
                      </a:rPr>
                      <m:t>𝐲</m:t>
                    </m:r>
                    <m:r>
                      <a:rPr lang="en-US" i="1" smtClean="0">
                        <a:solidFill>
                          <a:srgbClr val="D00E89"/>
                        </a:solidFill>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b="1">
                            <a:latin typeface="Cambria Math" panose="02040503050406030204" pitchFamily="18" charset="0"/>
                          </a:rPr>
                          <m:t>𝐌</m:t>
                        </m:r>
                      </m:e>
                      <m: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1</m:t>
                            </m:r>
                          </m:sub>
                        </m:sSub>
                      </m:sub>
                    </m:sSub>
                    <m:d>
                      <m:dPr>
                        <m:ctrlPr>
                          <a:rPr lang="en-US" b="0" i="1" smtClean="0">
                            <a:latin typeface="Cambria Math" panose="02040503050406030204" pitchFamily="18" charset="0"/>
                          </a:rPr>
                        </m:ctrlPr>
                      </m:dPr>
                      <m:e>
                        <m:r>
                          <a:rPr lang="en-US" b="1" i="1" smtClean="0">
                            <a:latin typeface="Cambria Math" panose="02040503050406030204" pitchFamily="18" charset="0"/>
                          </a:rPr>
                          <m:t>𝒚</m:t>
                        </m:r>
                        <m:r>
                          <a:rPr lang="en-US" b="0" i="1" smtClean="0">
                            <a:latin typeface="Cambria Math" panose="02040503050406030204" pitchFamily="18" charset="0"/>
                          </a:rPr>
                          <m:t>−</m:t>
                        </m:r>
                        <m:r>
                          <a:rPr lang="en-US" b="1" i="1" smtClean="0">
                            <a:latin typeface="Cambria Math" panose="02040503050406030204" pitchFamily="18" charset="0"/>
                          </a:rPr>
                          <m:t>𝒙</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𝒓</m:t>
                        </m:r>
                      </m:e>
                      <m:sub>
                        <m:r>
                          <a:rPr lang="en-US" b="0" i="1" smtClean="0">
                            <a:latin typeface="Cambria Math" panose="02040503050406030204" pitchFamily="18" charset="0"/>
                          </a:rPr>
                          <m:t>1</m:t>
                        </m:r>
                      </m:sub>
                    </m:sSub>
                  </m:oMath>
                </a14:m>
                <a:br>
                  <a:rPr lang="en-US" i="1">
                    <a:solidFill>
                      <a:srgbClr val="D00E89"/>
                    </a:solidFill>
                    <a:latin typeface="Cambria Math" panose="02040503050406030204" pitchFamily="18" charset="0"/>
                    <a:ea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1" dirty="0">
                          <a:latin typeface="Cambria Math" panose="02040503050406030204" pitchFamily="18" charset="0"/>
                        </a:rPr>
                        <m:t>𝐲</m:t>
                      </m:r>
                      <m:r>
                        <a:rPr lang="en-US" i="1" dirty="0">
                          <a:latin typeface="Cambria Math" panose="02040503050406030204" pitchFamily="18" charset="0"/>
                        </a:rPr>
                        <m:t>−</m:t>
                      </m:r>
                      <m:r>
                        <a:rPr lang="en-US" b="1" dirty="0">
                          <a:latin typeface="Cambria Math" panose="02040503050406030204" pitchFamily="18" charset="0"/>
                        </a:rPr>
                        <m:t>𝐱</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1" dirty="0">
                              <a:latin typeface="Cambria Math" panose="02040503050406030204" pitchFamily="18" charset="0"/>
                            </a:rPr>
                            <m:t>𝐠</m:t>
                          </m:r>
                        </m:e>
                        <m:sub>
                          <m:r>
                            <a:rPr lang="en-US" i="1" dirty="0">
                              <a:latin typeface="Cambria Math" panose="02040503050406030204" pitchFamily="18" charset="0"/>
                            </a:rPr>
                            <m:t>1</m:t>
                          </m:r>
                        </m:sub>
                      </m:sSub>
                      <m:r>
                        <a:rPr lang="en-US" i="1" dirty="0">
                          <a:latin typeface="Cambria Math" panose="02040503050406030204" pitchFamily="18" charset="0"/>
                        </a:rPr>
                        <m:t>+</m:t>
                      </m:r>
                      <m:r>
                        <m:rPr>
                          <m:sty m:val="p"/>
                        </m:rPr>
                        <a:rPr lang="en-US" dirty="0">
                          <a:latin typeface="Cambria Math" panose="02040503050406030204" pitchFamily="18" charset="0"/>
                        </a:rPr>
                        <m:t>Ker</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b="1" dirty="0">
                                  <a:latin typeface="Cambria Math" panose="02040503050406030204" pitchFamily="18" charset="0"/>
                                </a:rPr>
                                <m:t>𝐌</m:t>
                              </m:r>
                            </m:e>
                            <m:sub>
                              <m:sSub>
                                <m:sSubPr>
                                  <m:ctrlPr>
                                    <a:rPr lang="en-US" i="1" dirty="0">
                                      <a:latin typeface="Cambria Math" panose="02040503050406030204" pitchFamily="18" charset="0"/>
                                    </a:rPr>
                                  </m:ctrlPr>
                                </m:sSubPr>
                                <m:e>
                                  <m:r>
                                    <a:rPr lang="en-US" i="1" dirty="0">
                                      <a:latin typeface="Cambria Math" panose="02040503050406030204" pitchFamily="18" charset="0"/>
                                    </a:rPr>
                                    <m:t>𝑟</m:t>
                                  </m:r>
                                </m:e>
                                <m:sub>
                                  <m:r>
                                    <a:rPr lang="en-US" i="1" dirty="0">
                                      <a:latin typeface="Cambria Math" panose="02040503050406030204" pitchFamily="18" charset="0"/>
                                    </a:rPr>
                                    <m:t>1</m:t>
                                  </m:r>
                                </m:sub>
                              </m:sSub>
                            </m:sub>
                          </m:sSub>
                        </m:e>
                      </m:d>
                      <m:r>
                        <a:rPr lang="en-US" i="1">
                          <a:solidFill>
                            <a:srgbClr val="D00E89"/>
                          </a:solidFill>
                          <a:latin typeface="Cambria Math" panose="02040503050406030204" pitchFamily="18" charset="0"/>
                          <a:ea typeface="Cambria Math" panose="02040503050406030204" pitchFamily="18" charset="0"/>
                        </a:rPr>
                        <m:t>⇒</m:t>
                      </m:r>
                      <m:r>
                        <a:rPr lang="en-US" b="1" dirty="0">
                          <a:latin typeface="Cambria Math" panose="02040503050406030204" pitchFamily="18" charset="0"/>
                        </a:rPr>
                        <m:t>𝐲</m:t>
                      </m:r>
                      <m:r>
                        <a:rPr lang="en-US" i="1" dirty="0">
                          <a:latin typeface="Cambria Math" panose="02040503050406030204" pitchFamily="18" charset="0"/>
                        </a:rPr>
                        <m:t>∈</m:t>
                      </m:r>
                      <m:r>
                        <a:rPr lang="en-US" b="1" dirty="0">
                          <a:latin typeface="Cambria Math" panose="02040503050406030204" pitchFamily="18" charset="0"/>
                        </a:rPr>
                        <m:t>𝐱</m:t>
                      </m:r>
                      <m:r>
                        <a:rPr lang="en-US" i="1" dirty="0">
                          <a:latin typeface="Cambria Math" panose="02040503050406030204" pitchFamily="18" charset="0"/>
                        </a:rPr>
                        <m:t>+</m:t>
                      </m:r>
                      <m:sSub>
                        <m:sSubPr>
                          <m:ctrlPr>
                            <a:rPr lang="en-US" b="1" i="1" dirty="0">
                              <a:latin typeface="Cambria Math" panose="02040503050406030204" pitchFamily="18" charset="0"/>
                            </a:rPr>
                          </m:ctrlPr>
                        </m:sSubPr>
                        <m:e>
                          <m:r>
                            <a:rPr lang="en-US" b="1" dirty="0">
                              <a:latin typeface="Cambria Math" panose="02040503050406030204" pitchFamily="18" charset="0"/>
                            </a:rPr>
                            <m:t>𝐠</m:t>
                          </m:r>
                        </m:e>
                        <m:sub>
                          <m:r>
                            <a:rPr lang="en-US" b="1" dirty="0">
                              <a:latin typeface="Cambria Math" panose="02040503050406030204" pitchFamily="18" charset="0"/>
                            </a:rPr>
                            <m:t>𝟏</m:t>
                          </m:r>
                        </m:sub>
                      </m:sSub>
                      <m:r>
                        <a:rPr lang="en-US" i="1" dirty="0">
                          <a:latin typeface="Cambria Math" panose="02040503050406030204" pitchFamily="18" charset="0"/>
                        </a:rPr>
                        <m:t>+</m:t>
                      </m:r>
                      <m:r>
                        <m:rPr>
                          <m:sty m:val="p"/>
                        </m:rPr>
                        <a:rPr lang="en-US" dirty="0">
                          <a:latin typeface="Cambria Math" panose="02040503050406030204" pitchFamily="18" charset="0"/>
                        </a:rPr>
                        <m:t>Ker</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b="1" dirty="0">
                                  <a:latin typeface="Cambria Math" panose="02040503050406030204" pitchFamily="18" charset="0"/>
                                </a:rPr>
                                <m:t>𝐌</m:t>
                              </m:r>
                            </m:e>
                            <m:sub>
                              <m:sSub>
                                <m:sSubPr>
                                  <m:ctrlPr>
                                    <a:rPr lang="en-US" i="1" dirty="0">
                                      <a:latin typeface="Cambria Math" panose="02040503050406030204" pitchFamily="18" charset="0"/>
                                    </a:rPr>
                                  </m:ctrlPr>
                                </m:sSubPr>
                                <m:e>
                                  <m:r>
                                    <a:rPr lang="en-US" i="1" dirty="0">
                                      <a:latin typeface="Cambria Math" panose="02040503050406030204" pitchFamily="18" charset="0"/>
                                    </a:rPr>
                                    <m:t>𝑟</m:t>
                                  </m:r>
                                </m:e>
                                <m:sub>
                                  <m:r>
                                    <a:rPr lang="en-US" i="1" dirty="0">
                                      <a:latin typeface="Cambria Math" panose="02040503050406030204" pitchFamily="18" charset="0"/>
                                    </a:rPr>
                                    <m:t>1</m:t>
                                  </m:r>
                                </m:sub>
                              </m:sSub>
                            </m:sub>
                          </m:sSub>
                        </m:e>
                      </m:d>
                    </m:oMath>
                  </m:oMathPara>
                </a14:m>
                <a:endParaRPr lang="en-US"/>
              </a:p>
              <a:p>
                <a:endParaRPr lang="en-US">
                  <a:solidFill>
                    <a:srgbClr val="D00E89"/>
                  </a:solidFill>
                </a:endParaRPr>
              </a:p>
              <a:p>
                <a:r>
                  <a:rPr lang="en-US">
                    <a:solidFill>
                      <a:srgbClr val="D00E89"/>
                    </a:solidFill>
                  </a:rPr>
                  <a:t>Same for </a:t>
                </a:r>
                <a14:m>
                  <m:oMath xmlns:m="http://schemas.openxmlformats.org/officeDocument/2006/math">
                    <m:sSub>
                      <m:sSubPr>
                        <m:ctrlPr>
                          <a:rPr lang="en-US" b="0" i="1" smtClean="0">
                            <a:solidFill>
                              <a:srgbClr val="D00E89"/>
                            </a:solidFill>
                            <a:latin typeface="Cambria Math" panose="02040503050406030204" pitchFamily="18" charset="0"/>
                          </a:rPr>
                        </m:ctrlPr>
                      </m:sSubPr>
                      <m:e>
                        <m:r>
                          <a:rPr lang="en-US" b="0" i="1" smtClean="0">
                            <a:solidFill>
                              <a:srgbClr val="D00E89"/>
                            </a:solidFill>
                            <a:latin typeface="Cambria Math" panose="02040503050406030204" pitchFamily="18" charset="0"/>
                          </a:rPr>
                          <m:t>𝑟</m:t>
                        </m:r>
                      </m:e>
                      <m:sub>
                        <m:r>
                          <a:rPr lang="en-US" b="0" i="1" smtClean="0">
                            <a:solidFill>
                              <a:srgbClr val="D00E89"/>
                            </a:solidFill>
                            <a:latin typeface="Cambria Math" panose="02040503050406030204" pitchFamily="18" charset="0"/>
                          </a:rPr>
                          <m:t>2</m:t>
                        </m:r>
                      </m:sub>
                    </m:sSub>
                    <m:d>
                      <m:dPr>
                        <m:ctrlPr>
                          <a:rPr lang="en-US" b="0" i="1" smtClean="0">
                            <a:solidFill>
                              <a:srgbClr val="D00E89"/>
                            </a:solidFill>
                            <a:latin typeface="Cambria Math" panose="02040503050406030204" pitchFamily="18" charset="0"/>
                          </a:rPr>
                        </m:ctrlPr>
                      </m:dPr>
                      <m:e>
                        <m:r>
                          <a:rPr lang="en-US" b="0" i="1" smtClean="0">
                            <a:solidFill>
                              <a:srgbClr val="D00E89"/>
                            </a:solidFill>
                            <a:latin typeface="Cambria Math" panose="02040503050406030204" pitchFamily="18" charset="0"/>
                          </a:rPr>
                          <m:t>𝑦</m:t>
                        </m:r>
                        <m:r>
                          <a:rPr lang="en-US" b="0" i="1" smtClean="0">
                            <a:solidFill>
                              <a:srgbClr val="D00E89"/>
                            </a:solidFill>
                            <a:latin typeface="Cambria Math" panose="02040503050406030204" pitchFamily="18" charset="0"/>
                          </a:rPr>
                          <m:t>,</m:t>
                        </m:r>
                        <m:r>
                          <a:rPr lang="en-US" b="0" i="1" smtClean="0">
                            <a:solidFill>
                              <a:srgbClr val="D00E89"/>
                            </a:solidFill>
                            <a:latin typeface="Cambria Math" panose="02040503050406030204" pitchFamily="18" charset="0"/>
                          </a:rPr>
                          <m:t>𝑧</m:t>
                        </m:r>
                      </m:e>
                    </m:d>
                  </m:oMath>
                </a14:m>
                <a:r>
                  <a:rPr lang="en-US">
                    <a:solidFill>
                      <a:srgbClr val="D00E89"/>
                    </a:solidFill>
                  </a:rPr>
                  <a:t>:</a:t>
                </a:r>
              </a:p>
              <a:p>
                <a:pPr marL="118872"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oMath>
                </a14:m>
                <a:r>
                  <a:rPr lang="en-US"/>
                  <a:t> exists </a:t>
                </a:r>
                <a14:m>
                  <m:oMath xmlns:m="http://schemas.openxmlformats.org/officeDocument/2006/math">
                    <m:r>
                      <a:rPr lang="en-US" i="1">
                        <a:solidFill>
                          <a:srgbClr val="D00E89"/>
                        </a:solidFill>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sub>
                    </m:sSub>
                    <m:r>
                      <a:rPr lang="en-US" b="1" i="0" smtClean="0">
                        <a:latin typeface="Cambria Math" panose="02040503050406030204" pitchFamily="18" charset="0"/>
                      </a:rPr>
                      <m:t>𝐲</m:t>
                    </m:r>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0" smtClean="0">
                            <a:latin typeface="Cambria Math" panose="02040503050406030204" pitchFamily="18" charset="0"/>
                          </a:rPr>
                          <m:t>𝐫</m:t>
                        </m:r>
                      </m:e>
                      <m:sub>
                        <m:r>
                          <a:rPr lang="en-US" b="1" i="1" smtClean="0">
                            <a:latin typeface="Cambria Math" panose="02040503050406030204" pitchFamily="18" charset="0"/>
                          </a:rPr>
                          <m:t>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sub>
                    </m:sSub>
                    <m:r>
                      <a:rPr lang="en-US" b="1" i="0" smtClean="0">
                        <a:latin typeface="Cambria Math" panose="02040503050406030204" pitchFamily="18" charset="0"/>
                      </a:rPr>
                      <m:t>𝐳</m:t>
                    </m:r>
                    <m:r>
                      <a:rPr lang="en-US" i="1">
                        <a:solidFill>
                          <a:srgbClr val="D00E89"/>
                        </a:solidFill>
                        <a:latin typeface="Cambria Math" panose="02040503050406030204" pitchFamily="18" charset="0"/>
                        <a:ea typeface="Cambria Math" panose="02040503050406030204" pitchFamily="18" charset="0"/>
                      </a:rPr>
                      <m:t>⇒</m:t>
                    </m:r>
                  </m:oMath>
                </a14:m>
                <a:br>
                  <a:rPr lang="en-US" i="1">
                    <a:solidFill>
                      <a:srgbClr val="D00E89"/>
                    </a:solidFill>
                    <a:latin typeface="Cambria Math" panose="02040503050406030204" pitchFamily="18" charset="0"/>
                    <a:ea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1" i="0" dirty="0" smtClean="0">
                          <a:latin typeface="Cambria Math" panose="02040503050406030204" pitchFamily="18" charset="0"/>
                        </a:rPr>
                        <m:t>𝐳</m:t>
                      </m:r>
                      <m:r>
                        <a:rPr lang="en-US" b="0" i="1" dirty="0" smtClean="0">
                          <a:latin typeface="Cambria Math" panose="02040503050406030204" pitchFamily="18" charset="0"/>
                        </a:rPr>
                        <m:t>−</m:t>
                      </m:r>
                      <m:r>
                        <a:rPr lang="en-US" b="1" i="0" dirty="0" smtClean="0">
                          <a:latin typeface="Cambria Math" panose="02040503050406030204" pitchFamily="18" charset="0"/>
                        </a:rPr>
                        <m:t>𝐲</m:t>
                      </m:r>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1" i="0" dirty="0" smtClean="0">
                              <a:latin typeface="Cambria Math" panose="02040503050406030204" pitchFamily="18" charset="0"/>
                            </a:rPr>
                            <m:t>𝐠</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r>
                        <m:rPr>
                          <m:sty m:val="p"/>
                        </m:rPr>
                        <a:rPr lang="en-US" b="0" i="0" dirty="0" smtClean="0">
                          <a:latin typeface="Cambria Math" panose="02040503050406030204" pitchFamily="18" charset="0"/>
                        </a:rPr>
                        <m:t>Ker</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1" i="0" dirty="0" smtClean="0">
                                  <a:latin typeface="Cambria Math" panose="02040503050406030204" pitchFamily="18" charset="0"/>
                                </a:rPr>
                                <m:t>𝐌</m:t>
                              </m:r>
                            </m:e>
                            <m: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𝑟</m:t>
                                  </m:r>
                                </m:e>
                                <m:sub>
                                  <m:r>
                                    <a:rPr lang="en-US" b="0" i="1" dirty="0" smtClean="0">
                                      <a:latin typeface="Cambria Math" panose="02040503050406030204" pitchFamily="18" charset="0"/>
                                    </a:rPr>
                                    <m:t>2</m:t>
                                  </m:r>
                                </m:sub>
                              </m:sSub>
                            </m:sub>
                          </m:sSub>
                        </m:e>
                      </m:d>
                      <m:r>
                        <a:rPr lang="en-US" i="1">
                          <a:solidFill>
                            <a:srgbClr val="D00E89"/>
                          </a:solidFill>
                          <a:latin typeface="Cambria Math" panose="02040503050406030204" pitchFamily="18" charset="0"/>
                          <a:ea typeface="Cambria Math" panose="02040503050406030204" pitchFamily="18" charset="0"/>
                        </a:rPr>
                        <m:t>⇒</m:t>
                      </m:r>
                      <m:r>
                        <a:rPr lang="en-US" b="1" i="0" dirty="0" smtClean="0">
                          <a:latin typeface="Cambria Math" panose="02040503050406030204" pitchFamily="18" charset="0"/>
                        </a:rPr>
                        <m:t>𝐳</m:t>
                      </m:r>
                      <m:r>
                        <a:rPr lang="en-US" b="0" i="1" dirty="0" smtClean="0">
                          <a:latin typeface="Cambria Math" panose="02040503050406030204" pitchFamily="18" charset="0"/>
                        </a:rPr>
                        <m:t>∈</m:t>
                      </m:r>
                      <m:r>
                        <a:rPr lang="en-US" b="1" i="0" dirty="0" smtClean="0">
                          <a:latin typeface="Cambria Math" panose="02040503050406030204" pitchFamily="18" charset="0"/>
                        </a:rPr>
                        <m:t>𝐲</m:t>
                      </m:r>
                      <m:r>
                        <a:rPr lang="en-US" b="0" i="1" dirty="0" smtClean="0">
                          <a:latin typeface="Cambria Math" panose="02040503050406030204" pitchFamily="18" charset="0"/>
                        </a:rPr>
                        <m:t>+</m:t>
                      </m:r>
                      <m:sSub>
                        <m:sSubPr>
                          <m:ctrlPr>
                            <a:rPr lang="en-US" b="1" i="1" dirty="0" smtClean="0">
                              <a:latin typeface="Cambria Math" panose="02040503050406030204" pitchFamily="18" charset="0"/>
                            </a:rPr>
                          </m:ctrlPr>
                        </m:sSubPr>
                        <m:e>
                          <m:r>
                            <a:rPr lang="en-US" b="1" i="0" dirty="0" smtClean="0">
                              <a:latin typeface="Cambria Math" panose="02040503050406030204" pitchFamily="18" charset="0"/>
                            </a:rPr>
                            <m:t>𝐠</m:t>
                          </m:r>
                        </m:e>
                        <m:sub>
                          <m:r>
                            <a:rPr lang="en-US" b="1" i="1" dirty="0" smtClean="0">
                              <a:latin typeface="Cambria Math" panose="02040503050406030204" pitchFamily="18" charset="0"/>
                            </a:rPr>
                            <m:t>𝟐</m:t>
                          </m:r>
                        </m:sub>
                      </m:sSub>
                      <m:r>
                        <a:rPr lang="en-US" b="0" i="1" dirty="0" smtClean="0">
                          <a:latin typeface="Cambria Math" panose="02040503050406030204" pitchFamily="18" charset="0"/>
                        </a:rPr>
                        <m:t>+</m:t>
                      </m:r>
                      <m:r>
                        <m:rPr>
                          <m:sty m:val="p"/>
                        </m:rPr>
                        <a:rPr lang="en-US" b="0" i="0" dirty="0" smtClean="0">
                          <a:latin typeface="Cambria Math" panose="02040503050406030204" pitchFamily="18" charset="0"/>
                        </a:rPr>
                        <m:t>Ker</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1" i="0" dirty="0" smtClean="0">
                                  <a:latin typeface="Cambria Math" panose="02040503050406030204" pitchFamily="18" charset="0"/>
                                </a:rPr>
                                <m:t>𝐌</m:t>
                              </m:r>
                            </m:e>
                            <m: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𝑟</m:t>
                                  </m:r>
                                </m:e>
                                <m:sub>
                                  <m:r>
                                    <a:rPr lang="en-US" b="0" i="1" dirty="0" smtClean="0">
                                      <a:latin typeface="Cambria Math" panose="02040503050406030204" pitchFamily="18" charset="0"/>
                                    </a:rPr>
                                    <m:t>2</m:t>
                                  </m:r>
                                </m:sub>
                              </m:sSub>
                            </m:sub>
                          </m:sSub>
                        </m:e>
                      </m:d>
                    </m:oMath>
                  </m:oMathPara>
                </a14:m>
                <a:endParaRPr lang="en-US"/>
              </a:p>
              <a:p>
                <a:endParaRPr lang="en-US">
                  <a:solidFill>
                    <a:srgbClr val="D00E89"/>
                  </a:solidFill>
                </a:endParaRPr>
              </a:p>
              <a:p>
                <a:r>
                  <a:rPr lang="en-US">
                    <a:solidFill>
                      <a:srgbClr val="D00E89"/>
                    </a:solidFill>
                  </a:rPr>
                  <a:t>Then, </a:t>
                </a:r>
                <a:r>
                  <a:rPr lang="en-US"/>
                  <a:t>we have </a:t>
                </a:r>
                <a:br>
                  <a:rPr lang="en-US"/>
                </a:br>
                <a14:m>
                  <m:oMath xmlns:m="http://schemas.openxmlformats.org/officeDocument/2006/math">
                    <m:r>
                      <a:rPr lang="en-US" b="1" i="0" dirty="0" smtClean="0">
                        <a:latin typeface="Cambria Math" panose="02040503050406030204" pitchFamily="18" charset="0"/>
                      </a:rPr>
                      <m:t>𝐳</m:t>
                    </m:r>
                    <m:r>
                      <a:rPr lang="en-US" b="0" i="1" dirty="0" smtClean="0">
                        <a:latin typeface="Cambria Math" panose="02040503050406030204" pitchFamily="18" charset="0"/>
                      </a:rPr>
                      <m:t>∈</m:t>
                    </m:r>
                    <m:r>
                      <a:rPr lang="en-US" b="1" dirty="0">
                        <a:latin typeface="Cambria Math" panose="02040503050406030204" pitchFamily="18" charset="0"/>
                      </a:rPr>
                      <m:t>𝐱</m:t>
                    </m:r>
                    <m:r>
                      <a:rPr lang="en-US" i="1" dirty="0">
                        <a:latin typeface="Cambria Math" panose="02040503050406030204" pitchFamily="18" charset="0"/>
                      </a:rPr>
                      <m:t>+</m:t>
                    </m:r>
                    <m:sSub>
                      <m:sSubPr>
                        <m:ctrlPr>
                          <a:rPr lang="en-US" b="1" i="1" dirty="0">
                            <a:latin typeface="Cambria Math" panose="02040503050406030204" pitchFamily="18" charset="0"/>
                          </a:rPr>
                        </m:ctrlPr>
                      </m:sSubPr>
                      <m:e>
                        <m:r>
                          <a:rPr lang="en-US" b="1" dirty="0">
                            <a:latin typeface="Cambria Math" panose="02040503050406030204" pitchFamily="18" charset="0"/>
                          </a:rPr>
                          <m:t>𝐠</m:t>
                        </m:r>
                      </m:e>
                      <m:sub>
                        <m:r>
                          <a:rPr lang="en-US" b="1" dirty="0">
                            <a:latin typeface="Cambria Math" panose="02040503050406030204" pitchFamily="18" charset="0"/>
                          </a:rPr>
                          <m:t>𝟏</m:t>
                        </m:r>
                      </m:sub>
                    </m:sSub>
                    <m:r>
                      <a:rPr lang="en-US" i="1" dirty="0">
                        <a:latin typeface="Cambria Math" panose="02040503050406030204" pitchFamily="18" charset="0"/>
                      </a:rPr>
                      <m:t>+</m:t>
                    </m:r>
                    <m:sSub>
                      <m:sSubPr>
                        <m:ctrlPr>
                          <a:rPr lang="en-US" b="1" i="1" dirty="0">
                            <a:latin typeface="Cambria Math" panose="02040503050406030204" pitchFamily="18" charset="0"/>
                          </a:rPr>
                        </m:ctrlPr>
                      </m:sSubPr>
                      <m:e>
                        <m:r>
                          <a:rPr lang="en-US" b="1" dirty="0">
                            <a:latin typeface="Cambria Math" panose="02040503050406030204" pitchFamily="18" charset="0"/>
                          </a:rPr>
                          <m:t>𝐠</m:t>
                        </m:r>
                      </m:e>
                      <m:sub>
                        <m:r>
                          <a:rPr lang="en-US" b="1" i="1" dirty="0">
                            <a:latin typeface="Cambria Math" panose="02040503050406030204" pitchFamily="18" charset="0"/>
                          </a:rPr>
                          <m:t>𝟐</m:t>
                        </m:r>
                      </m:sub>
                    </m:sSub>
                    <m:r>
                      <a:rPr lang="en-US" i="1" dirty="0">
                        <a:latin typeface="Cambria Math" panose="02040503050406030204" pitchFamily="18" charset="0"/>
                      </a:rPr>
                      <m:t>+</m:t>
                    </m:r>
                    <m:r>
                      <m:rPr>
                        <m:sty m:val="p"/>
                      </m:rPr>
                      <a:rPr lang="en-US" dirty="0">
                        <a:latin typeface="Cambria Math" panose="02040503050406030204" pitchFamily="18" charset="0"/>
                      </a:rPr>
                      <m:t>Ker</m:t>
                    </m:r>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b="1" dirty="0">
                                <a:latin typeface="Cambria Math" panose="02040503050406030204" pitchFamily="18" charset="0"/>
                              </a:rPr>
                              <m:t>𝐌</m:t>
                            </m:r>
                          </m:e>
                          <m:sub>
                            <m:sSub>
                              <m:sSubPr>
                                <m:ctrlPr>
                                  <a:rPr lang="en-US" i="1" dirty="0">
                                    <a:latin typeface="Cambria Math" panose="02040503050406030204" pitchFamily="18" charset="0"/>
                                  </a:rPr>
                                </m:ctrlPr>
                              </m:sSubPr>
                              <m:e>
                                <m:r>
                                  <a:rPr lang="en-US" i="1" dirty="0">
                                    <a:latin typeface="Cambria Math" panose="02040503050406030204" pitchFamily="18" charset="0"/>
                                  </a:rPr>
                                  <m:t>𝑟</m:t>
                                </m:r>
                              </m:e>
                              <m:sub>
                                <m:r>
                                  <a:rPr lang="en-US" i="1" dirty="0">
                                    <a:latin typeface="Cambria Math" panose="02040503050406030204" pitchFamily="18" charset="0"/>
                                  </a:rPr>
                                  <m:t>1</m:t>
                                </m:r>
                              </m:sub>
                            </m:sSub>
                          </m:sub>
                        </m:sSub>
                      </m:e>
                    </m:d>
                    <m:r>
                      <a:rPr lang="en-US" b="0" i="1" dirty="0" smtClean="0">
                        <a:latin typeface="Cambria Math" panose="02040503050406030204" pitchFamily="18" charset="0"/>
                      </a:rPr>
                      <m:t>+</m:t>
                    </m:r>
                    <m:r>
                      <m:rPr>
                        <m:sty m:val="p"/>
                      </m:rPr>
                      <a:rPr lang="en-US" b="0" i="0" dirty="0" smtClean="0">
                        <a:latin typeface="Cambria Math" panose="02040503050406030204" pitchFamily="18" charset="0"/>
                      </a:rPr>
                      <m:t>Ker</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1" i="0" dirty="0" smtClean="0">
                                <a:latin typeface="Cambria Math" panose="02040503050406030204" pitchFamily="18" charset="0"/>
                              </a:rPr>
                              <m:t>𝐌</m:t>
                            </m:r>
                          </m:e>
                          <m: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𝑟</m:t>
                                </m:r>
                              </m:e>
                              <m:sub>
                                <m:r>
                                  <a:rPr lang="en-US" b="0" i="1" dirty="0" smtClean="0">
                                    <a:latin typeface="Cambria Math" panose="02040503050406030204" pitchFamily="18" charset="0"/>
                                  </a:rPr>
                                  <m:t>2</m:t>
                                </m:r>
                              </m:sub>
                            </m:sSub>
                          </m:sub>
                        </m:sSub>
                      </m:e>
                    </m:d>
                  </m:oMath>
                </a14:m>
                <a:endParaRPr lang="en-US"/>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D715BB19-CD4E-4A8D-AF42-2CCDC34690AE}"/>
                  </a:ext>
                </a:extLst>
              </p:cNvPr>
              <p:cNvSpPr>
                <a:spLocks noGrp="1" noRot="1" noChangeAspect="1" noMove="1" noResize="1" noEditPoints="1" noAdjustHandles="1" noChangeArrowheads="1" noChangeShapeType="1" noTextEdit="1"/>
              </p:cNvSpPr>
              <p:nvPr>
                <p:ph idx="1"/>
              </p:nvPr>
            </p:nvSpPr>
            <p:spPr>
              <a:xfrm>
                <a:off x="457200" y="1295400"/>
                <a:ext cx="8734926" cy="5616742"/>
              </a:xfrm>
              <a:blipFill>
                <a:blip r:embed="rId2"/>
                <a:stretch>
                  <a:fillRect l="-419" t="-152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94D618-FB50-4914-9A46-78C561343D8E}"/>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7BBAFC1-6846-4813-9A68-91237B04B6C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3315A87-8B75-462F-87B5-7B01F5FFA15A}"/>
              </a:ext>
            </a:extLst>
          </p:cNvPr>
          <p:cNvSpPr>
            <a:spLocks noGrp="1"/>
          </p:cNvSpPr>
          <p:nvPr>
            <p:ph type="sldNum" sz="quarter" idx="12"/>
          </p:nvPr>
        </p:nvSpPr>
        <p:spPr/>
        <p:txBody>
          <a:bodyPr/>
          <a:lstStyle/>
          <a:p>
            <a:fld id="{19B12225-5612-419B-A8D5-4B8EEE4C217E}" type="slidenum">
              <a:rPr lang="en-US" smtClean="0"/>
              <a:pPr/>
              <a:t>41</a:t>
            </a:fld>
            <a:endParaRPr lang="en-US"/>
          </a:p>
        </p:txBody>
      </p:sp>
    </p:spTree>
    <p:extLst>
      <p:ext uri="{BB962C8B-B14F-4D97-AF65-F5344CB8AC3E}">
        <p14:creationId xmlns:p14="http://schemas.microsoft.com/office/powerpoint/2010/main" val="727115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28B7-EAD6-453A-BF3D-F35629A409D1}"/>
              </a:ext>
            </a:extLst>
          </p:cNvPr>
          <p:cNvSpPr>
            <a:spLocks noGrp="1"/>
          </p:cNvSpPr>
          <p:nvPr>
            <p:ph type="title"/>
          </p:nvPr>
        </p:nvSpPr>
        <p:spPr/>
        <p:txBody>
          <a:bodyPr/>
          <a:lstStyle/>
          <a:p>
            <a:r>
              <a:rPr lang="en-US"/>
              <a:t>Composition Relations in </a:t>
            </a:r>
            <a:r>
              <a:rPr lang="en-US" err="1"/>
              <a:t>TransR</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15BB19-CD4E-4A8D-AF42-2CCDC34690AE}"/>
                  </a:ext>
                </a:extLst>
              </p:cNvPr>
              <p:cNvSpPr>
                <a:spLocks noGrp="1"/>
              </p:cNvSpPr>
              <p:nvPr>
                <p:ph idx="1"/>
              </p:nvPr>
            </p:nvSpPr>
            <p:spPr>
              <a:xfrm>
                <a:off x="457200" y="1295400"/>
                <a:ext cx="8686800" cy="5562600"/>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marL="118872" indent="0">
                  <a:buNone/>
                </a:pPr>
                <a:endParaRPr lang="en-US">
                  <a:solidFill>
                    <a:srgbClr val="D00E89"/>
                  </a:solidFill>
                </a:endParaRPr>
              </a:p>
              <a:p>
                <a:pPr marL="118872" indent="0">
                  <a:buNone/>
                </a:pPr>
                <a:r>
                  <a:rPr lang="en-US">
                    <a:solidFill>
                      <a:srgbClr val="D00E89"/>
                    </a:solidFill>
                  </a:rPr>
                  <a:t>We have </a:t>
                </a:r>
                <a14:m>
                  <m:oMath xmlns:m="http://schemas.openxmlformats.org/officeDocument/2006/math">
                    <m:r>
                      <a:rPr lang="en-US" b="1" i="0" dirty="0" smtClean="0">
                        <a:solidFill>
                          <a:srgbClr val="D00E89"/>
                        </a:solidFill>
                        <a:latin typeface="Cambria Math" panose="02040503050406030204" pitchFamily="18" charset="0"/>
                      </a:rPr>
                      <m:t>𝐳</m:t>
                    </m:r>
                    <m:r>
                      <a:rPr lang="en-US" b="0" i="1" dirty="0" smtClean="0">
                        <a:solidFill>
                          <a:srgbClr val="D00E89"/>
                        </a:solidFill>
                        <a:latin typeface="Cambria Math" panose="02040503050406030204" pitchFamily="18" charset="0"/>
                      </a:rPr>
                      <m:t>∈</m:t>
                    </m:r>
                    <m:r>
                      <a:rPr lang="en-US" b="1" dirty="0">
                        <a:solidFill>
                          <a:srgbClr val="D00E89"/>
                        </a:solidFill>
                        <a:latin typeface="Cambria Math" panose="02040503050406030204" pitchFamily="18" charset="0"/>
                      </a:rPr>
                      <m:t>𝐱</m:t>
                    </m:r>
                    <m:r>
                      <a:rPr lang="en-US" i="1" dirty="0">
                        <a:solidFill>
                          <a:srgbClr val="D00E89"/>
                        </a:solidFill>
                        <a:latin typeface="Cambria Math" panose="02040503050406030204" pitchFamily="18" charset="0"/>
                      </a:rPr>
                      <m:t>+</m:t>
                    </m:r>
                    <m:sSub>
                      <m:sSubPr>
                        <m:ctrlPr>
                          <a:rPr lang="en-US" b="1" i="1" dirty="0">
                            <a:solidFill>
                              <a:srgbClr val="D00E89"/>
                            </a:solidFill>
                            <a:latin typeface="Cambria Math" panose="02040503050406030204" pitchFamily="18" charset="0"/>
                          </a:rPr>
                        </m:ctrlPr>
                      </m:sSubPr>
                      <m:e>
                        <m:r>
                          <a:rPr lang="en-US" b="1" dirty="0">
                            <a:solidFill>
                              <a:srgbClr val="D00E89"/>
                            </a:solidFill>
                            <a:latin typeface="Cambria Math" panose="02040503050406030204" pitchFamily="18" charset="0"/>
                          </a:rPr>
                          <m:t>𝐠</m:t>
                        </m:r>
                      </m:e>
                      <m:sub>
                        <m:r>
                          <a:rPr lang="en-US" b="1" dirty="0">
                            <a:solidFill>
                              <a:srgbClr val="D00E89"/>
                            </a:solidFill>
                            <a:latin typeface="Cambria Math" panose="02040503050406030204" pitchFamily="18" charset="0"/>
                          </a:rPr>
                          <m:t>𝟏</m:t>
                        </m:r>
                      </m:sub>
                    </m:sSub>
                    <m:r>
                      <a:rPr lang="en-US" i="1" dirty="0">
                        <a:solidFill>
                          <a:srgbClr val="D00E89"/>
                        </a:solidFill>
                        <a:latin typeface="Cambria Math" panose="02040503050406030204" pitchFamily="18" charset="0"/>
                      </a:rPr>
                      <m:t>+</m:t>
                    </m:r>
                    <m:sSub>
                      <m:sSubPr>
                        <m:ctrlPr>
                          <a:rPr lang="en-US" b="1" i="1" dirty="0">
                            <a:solidFill>
                              <a:srgbClr val="D00E89"/>
                            </a:solidFill>
                            <a:latin typeface="Cambria Math" panose="02040503050406030204" pitchFamily="18" charset="0"/>
                          </a:rPr>
                        </m:ctrlPr>
                      </m:sSubPr>
                      <m:e>
                        <m:r>
                          <a:rPr lang="en-US" b="1" dirty="0">
                            <a:solidFill>
                              <a:srgbClr val="D00E89"/>
                            </a:solidFill>
                            <a:latin typeface="Cambria Math" panose="02040503050406030204" pitchFamily="18" charset="0"/>
                          </a:rPr>
                          <m:t>𝐠</m:t>
                        </m:r>
                      </m:e>
                      <m:sub>
                        <m:r>
                          <a:rPr lang="en-US" b="1" i="1" dirty="0">
                            <a:solidFill>
                              <a:srgbClr val="D00E89"/>
                            </a:solidFill>
                            <a:latin typeface="Cambria Math" panose="02040503050406030204" pitchFamily="18" charset="0"/>
                          </a:rPr>
                          <m:t>𝟐</m:t>
                        </m:r>
                      </m:sub>
                    </m:sSub>
                    <m:r>
                      <a:rPr lang="en-US" i="1" dirty="0">
                        <a:solidFill>
                          <a:srgbClr val="D00E89"/>
                        </a:solidFill>
                        <a:latin typeface="Cambria Math" panose="02040503050406030204" pitchFamily="18" charset="0"/>
                      </a:rPr>
                      <m:t>+</m:t>
                    </m:r>
                    <m:r>
                      <m:rPr>
                        <m:sty m:val="p"/>
                      </m:rPr>
                      <a:rPr lang="en-US" dirty="0">
                        <a:solidFill>
                          <a:srgbClr val="D00E89"/>
                        </a:solidFill>
                        <a:latin typeface="Cambria Math" panose="02040503050406030204" pitchFamily="18" charset="0"/>
                      </a:rPr>
                      <m:t>Ker</m:t>
                    </m:r>
                    <m:d>
                      <m:dPr>
                        <m:ctrlPr>
                          <a:rPr lang="en-US" i="1" dirty="0">
                            <a:solidFill>
                              <a:srgbClr val="D00E89"/>
                            </a:solidFill>
                            <a:latin typeface="Cambria Math" panose="02040503050406030204" pitchFamily="18" charset="0"/>
                          </a:rPr>
                        </m:ctrlPr>
                      </m:dPr>
                      <m:e>
                        <m:sSub>
                          <m:sSubPr>
                            <m:ctrlPr>
                              <a:rPr lang="en-US" i="1" dirty="0">
                                <a:solidFill>
                                  <a:srgbClr val="D00E89"/>
                                </a:solidFill>
                                <a:latin typeface="Cambria Math" panose="02040503050406030204" pitchFamily="18" charset="0"/>
                              </a:rPr>
                            </m:ctrlPr>
                          </m:sSubPr>
                          <m:e>
                            <m:r>
                              <a:rPr lang="en-US" b="1" dirty="0">
                                <a:solidFill>
                                  <a:srgbClr val="D00E89"/>
                                </a:solidFill>
                                <a:latin typeface="Cambria Math" panose="02040503050406030204" pitchFamily="18" charset="0"/>
                              </a:rPr>
                              <m:t>𝐌</m:t>
                            </m:r>
                          </m:e>
                          <m:sub>
                            <m:sSub>
                              <m:sSubPr>
                                <m:ctrlPr>
                                  <a:rPr lang="en-US" i="1" dirty="0">
                                    <a:solidFill>
                                      <a:srgbClr val="D00E89"/>
                                    </a:solidFill>
                                    <a:latin typeface="Cambria Math" panose="02040503050406030204" pitchFamily="18" charset="0"/>
                                  </a:rPr>
                                </m:ctrlPr>
                              </m:sSubPr>
                              <m:e>
                                <m:r>
                                  <a:rPr lang="en-US" i="1" dirty="0">
                                    <a:solidFill>
                                      <a:srgbClr val="D00E89"/>
                                    </a:solidFill>
                                    <a:latin typeface="Cambria Math" panose="02040503050406030204" pitchFamily="18" charset="0"/>
                                  </a:rPr>
                                  <m:t>𝑟</m:t>
                                </m:r>
                              </m:e>
                              <m:sub>
                                <m:r>
                                  <a:rPr lang="en-US" i="1" dirty="0">
                                    <a:solidFill>
                                      <a:srgbClr val="D00E89"/>
                                    </a:solidFill>
                                    <a:latin typeface="Cambria Math" panose="02040503050406030204" pitchFamily="18" charset="0"/>
                                  </a:rPr>
                                  <m:t>1</m:t>
                                </m:r>
                              </m:sub>
                            </m:sSub>
                          </m:sub>
                        </m:sSub>
                      </m:e>
                    </m:d>
                    <m:r>
                      <a:rPr lang="en-US" b="0" i="1" dirty="0" smtClean="0">
                        <a:solidFill>
                          <a:srgbClr val="D00E89"/>
                        </a:solidFill>
                        <a:latin typeface="Cambria Math" panose="02040503050406030204" pitchFamily="18" charset="0"/>
                      </a:rPr>
                      <m:t>+</m:t>
                    </m:r>
                    <m:r>
                      <m:rPr>
                        <m:sty m:val="p"/>
                      </m:rPr>
                      <a:rPr lang="en-US" b="0" i="0" dirty="0" smtClean="0">
                        <a:solidFill>
                          <a:srgbClr val="D00E89"/>
                        </a:solidFill>
                        <a:latin typeface="Cambria Math" panose="02040503050406030204" pitchFamily="18" charset="0"/>
                      </a:rPr>
                      <m:t>Ker</m:t>
                    </m:r>
                    <m:d>
                      <m:dPr>
                        <m:ctrlPr>
                          <a:rPr lang="en-US" b="0" i="1" dirty="0" smtClean="0">
                            <a:solidFill>
                              <a:srgbClr val="D00E89"/>
                            </a:solidFill>
                            <a:latin typeface="Cambria Math" panose="02040503050406030204" pitchFamily="18" charset="0"/>
                          </a:rPr>
                        </m:ctrlPr>
                      </m:dPr>
                      <m:e>
                        <m:sSub>
                          <m:sSubPr>
                            <m:ctrlPr>
                              <a:rPr lang="en-US" b="0" i="1" dirty="0" smtClean="0">
                                <a:solidFill>
                                  <a:srgbClr val="D00E89"/>
                                </a:solidFill>
                                <a:latin typeface="Cambria Math" panose="02040503050406030204" pitchFamily="18" charset="0"/>
                              </a:rPr>
                            </m:ctrlPr>
                          </m:sSubPr>
                          <m:e>
                            <m:r>
                              <a:rPr lang="en-US" b="1" i="0" dirty="0" smtClean="0">
                                <a:solidFill>
                                  <a:srgbClr val="D00E89"/>
                                </a:solidFill>
                                <a:latin typeface="Cambria Math" panose="02040503050406030204" pitchFamily="18" charset="0"/>
                              </a:rPr>
                              <m:t>𝐌</m:t>
                            </m:r>
                          </m:e>
                          <m:sub>
                            <m:sSub>
                              <m:sSubPr>
                                <m:ctrlPr>
                                  <a:rPr lang="en-US" b="0" i="1" dirty="0" smtClean="0">
                                    <a:solidFill>
                                      <a:srgbClr val="D00E89"/>
                                    </a:solidFill>
                                    <a:latin typeface="Cambria Math" panose="02040503050406030204" pitchFamily="18" charset="0"/>
                                  </a:rPr>
                                </m:ctrlPr>
                              </m:sSubPr>
                              <m:e>
                                <m:r>
                                  <a:rPr lang="en-US" b="0" i="1" dirty="0" smtClean="0">
                                    <a:solidFill>
                                      <a:srgbClr val="D00E89"/>
                                    </a:solidFill>
                                    <a:latin typeface="Cambria Math" panose="02040503050406030204" pitchFamily="18" charset="0"/>
                                  </a:rPr>
                                  <m:t>𝑟</m:t>
                                </m:r>
                              </m:e>
                              <m:sub>
                                <m:r>
                                  <a:rPr lang="en-US" b="0" i="1" dirty="0" smtClean="0">
                                    <a:solidFill>
                                      <a:srgbClr val="D00E89"/>
                                    </a:solidFill>
                                    <a:latin typeface="Cambria Math" panose="02040503050406030204" pitchFamily="18" charset="0"/>
                                  </a:rPr>
                                  <m:t>2</m:t>
                                </m:r>
                              </m:sub>
                            </m:sSub>
                          </m:sub>
                        </m:sSub>
                      </m:e>
                    </m:d>
                  </m:oMath>
                </a14:m>
                <a:endParaRPr lang="en-US"/>
              </a:p>
              <a:p>
                <a:r>
                  <a:rPr lang="en-US"/>
                  <a:t>Construct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oMath>
                </a14:m>
                <a:r>
                  <a:rPr lang="en-US"/>
                  <a:t>, </a:t>
                </a:r>
                <a:r>
                  <a:rPr lang="en-US" err="1"/>
                  <a:t>s.t.</a:t>
                </a:r>
                <a:r>
                  <a:rPr lang="en-US"/>
                  <a:t> </a:t>
                </a:r>
                <a:br>
                  <a:rPr lang="en-US" b="0" i="0">
                    <a:latin typeface="Cambria Math" panose="02040503050406030204" pitchFamily="18" charset="0"/>
                  </a:rPr>
                </a:br>
                <a14:m>
                  <m:oMath xmlns:m="http://schemas.openxmlformats.org/officeDocument/2006/math">
                    <m:r>
                      <m:rPr>
                        <m:sty m:val="p"/>
                      </m:rPr>
                      <a:rPr lang="en-US" b="0" i="0" smtClean="0">
                        <a:latin typeface="Cambria Math" panose="02040503050406030204" pitchFamily="18" charset="0"/>
                      </a:rPr>
                      <m:t>Ker</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e>
                    </m:d>
                    <m:r>
                      <a:rPr lang="en-US" b="0" i="1" smtClean="0">
                        <a:latin typeface="Cambria Math" panose="02040503050406030204" pitchFamily="18" charset="0"/>
                      </a:rPr>
                      <m:t>=</m:t>
                    </m:r>
                    <m:r>
                      <m:rPr>
                        <m:sty m:val="p"/>
                      </m:rPr>
                      <a:rPr lang="en-US">
                        <a:latin typeface="Cambria Math" panose="02040503050406030204" pitchFamily="18" charset="0"/>
                      </a:rPr>
                      <m:t>Ker</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1">
                                <a:latin typeface="Cambria Math" panose="02040503050406030204" pitchFamily="18" charset="0"/>
                              </a:rPr>
                              <m:t>𝐌</m:t>
                            </m:r>
                          </m:e>
                          <m: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1</m:t>
                                </m:r>
                              </m:sub>
                            </m:sSub>
                          </m:sub>
                        </m:sSub>
                      </m:e>
                    </m:d>
                  </m:oMath>
                </a14:m>
                <a:r>
                  <a:rPr lang="en-US"/>
                  <a:t> + </a:t>
                </a:r>
                <a14:m>
                  <m:oMath xmlns:m="http://schemas.openxmlformats.org/officeDocument/2006/math">
                    <m:r>
                      <m:rPr>
                        <m:sty m:val="p"/>
                      </m:rPr>
                      <a:rPr lang="en-US">
                        <a:latin typeface="Cambria Math" panose="02040503050406030204" pitchFamily="18" charset="0"/>
                      </a:rPr>
                      <m:t>Ker</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1">
                                <a:latin typeface="Cambria Math" panose="02040503050406030204" pitchFamily="18" charset="0"/>
                              </a:rPr>
                              <m:t>𝐌</m:t>
                            </m:r>
                          </m:e>
                          <m:sub>
                            <m:sSub>
                              <m:sSubPr>
                                <m:ctrlPr>
                                  <a:rPr lang="en-US" i="1" smtClean="0">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2</m:t>
                                </m:r>
                              </m:sub>
                            </m:sSub>
                          </m:sub>
                        </m:sSub>
                      </m:e>
                    </m:d>
                  </m:oMath>
                </a14:m>
                <a:endParaRPr lang="en-US"/>
              </a:p>
              <a:p>
                <a:endParaRPr lang="en-US">
                  <a:solidFill>
                    <a:srgbClr val="D00E89"/>
                  </a:solidFill>
                </a:endParaRPr>
              </a:p>
              <a:p>
                <a:r>
                  <a:rPr lang="en-US" b="1">
                    <a:solidFill>
                      <a:srgbClr val="D00E89"/>
                    </a:solidFill>
                  </a:rPr>
                  <a:t>Since:</a:t>
                </a:r>
              </a:p>
              <a:p>
                <a:pPr lvl="1"/>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dim</m:t>
                        </m:r>
                      </m:fName>
                      <m:e>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Ker</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e>
                            </m:d>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dim</m:t>
                            </m:r>
                          </m:fName>
                          <m:e>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Ker</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sub>
                                    </m:sSub>
                                  </m:e>
                                </m:d>
                              </m:e>
                            </m:d>
                          </m:e>
                        </m:func>
                      </m:e>
                    </m:func>
                  </m:oMath>
                </a14:m>
                <a:r>
                  <a:rPr lang="en-US"/>
                  <a:t> </a:t>
                </a:r>
              </a:p>
              <a:p>
                <a:pPr lvl="1"/>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oMath>
                </a14:m>
                <a:r>
                  <a:rPr lang="en-US"/>
                  <a:t> has the same shape as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r>
                          <a:rPr lang="en-US" b="0" i="1" smtClean="0">
                            <a:latin typeface="Cambria Math" panose="02040503050406030204" pitchFamily="18" charset="0"/>
                          </a:rPr>
                          <m:t>𝑟</m:t>
                        </m:r>
                        <m:r>
                          <a:rPr lang="en-US" b="0" i="1" smtClean="0">
                            <a:latin typeface="Cambria Math" panose="02040503050406030204" pitchFamily="18" charset="0"/>
                          </a:rPr>
                          <m:t>1</m:t>
                        </m:r>
                      </m:sub>
                    </m:sSub>
                  </m:oMath>
                </a14:m>
                <a:endParaRPr lang="en-US" b="0"/>
              </a:p>
              <a:p>
                <a:pPr marL="118872" indent="0">
                  <a:buNone/>
                </a:pPr>
                <a:r>
                  <a:rPr lang="en-US"/>
                  <a:t>    we know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oMath>
                </a14:m>
                <a:r>
                  <a:rPr lang="en-US"/>
                  <a:t> exists!</a:t>
                </a:r>
              </a:p>
              <a:p>
                <a:endParaRPr lang="en-US"/>
              </a:p>
              <a:p>
                <a:r>
                  <a:rPr lang="en-US"/>
                  <a:t>Set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𝐌</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𝐠</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𝐠</m:t>
                            </m:r>
                          </m:e>
                          <m:sub>
                            <m:r>
                              <a:rPr lang="en-US" b="0" i="1" smtClean="0">
                                <a:latin typeface="Cambria Math" panose="02040503050406030204" pitchFamily="18" charset="0"/>
                              </a:rPr>
                              <m:t>2</m:t>
                            </m:r>
                          </m:sub>
                        </m:sSub>
                      </m:e>
                    </m:d>
                  </m:oMath>
                </a14:m>
                <a:endParaRPr lang="en-US"/>
              </a:p>
              <a:p>
                <a:endParaRPr lang="en-US" b="1"/>
              </a:p>
              <a:p>
                <a:r>
                  <a:rPr lang="en-US"/>
                  <a:t>We have </a:t>
                </a:r>
                <a14:m>
                  <m:oMath xmlns:m="http://schemas.openxmlformats.org/officeDocument/2006/math">
                    <m:sSub>
                      <m:sSubPr>
                        <m:ctrlPr>
                          <a:rPr lang="en-US" i="1" smtClean="0">
                            <a:solidFill>
                              <a:srgbClr val="D00E89"/>
                            </a:solidFill>
                            <a:latin typeface="Cambria Math" panose="02040503050406030204" pitchFamily="18" charset="0"/>
                          </a:rPr>
                        </m:ctrlPr>
                      </m:sSubPr>
                      <m:e>
                        <m:r>
                          <a:rPr lang="en-US" b="1">
                            <a:solidFill>
                              <a:srgbClr val="D00E89"/>
                            </a:solidFill>
                            <a:latin typeface="Cambria Math" panose="02040503050406030204" pitchFamily="18" charset="0"/>
                          </a:rPr>
                          <m:t>𝐌</m:t>
                        </m:r>
                      </m:e>
                      <m:sub>
                        <m:sSub>
                          <m:sSubPr>
                            <m:ctrlPr>
                              <a:rPr lang="en-US" i="1">
                                <a:solidFill>
                                  <a:srgbClr val="D00E89"/>
                                </a:solidFill>
                                <a:latin typeface="Cambria Math" panose="02040503050406030204" pitchFamily="18" charset="0"/>
                              </a:rPr>
                            </m:ctrlPr>
                          </m:sSubPr>
                          <m:e>
                            <m:r>
                              <a:rPr lang="en-US" i="1">
                                <a:solidFill>
                                  <a:srgbClr val="D00E89"/>
                                </a:solidFill>
                                <a:latin typeface="Cambria Math" panose="02040503050406030204" pitchFamily="18" charset="0"/>
                              </a:rPr>
                              <m:t>𝑟</m:t>
                            </m:r>
                          </m:e>
                          <m:sub>
                            <m:r>
                              <a:rPr lang="en-US" b="0" i="1" smtClean="0">
                                <a:solidFill>
                                  <a:srgbClr val="D00E89"/>
                                </a:solidFill>
                                <a:latin typeface="Cambria Math" panose="02040503050406030204" pitchFamily="18" charset="0"/>
                              </a:rPr>
                              <m:t>3</m:t>
                            </m:r>
                          </m:sub>
                        </m:sSub>
                      </m:sub>
                    </m:sSub>
                    <m:r>
                      <a:rPr lang="en-US" b="1">
                        <a:solidFill>
                          <a:srgbClr val="D00E89"/>
                        </a:solidFill>
                        <a:latin typeface="Cambria Math" panose="02040503050406030204" pitchFamily="18" charset="0"/>
                      </a:rPr>
                      <m:t>𝐱</m:t>
                    </m:r>
                    <m:r>
                      <a:rPr lang="en-US" i="1">
                        <a:solidFill>
                          <a:srgbClr val="D00E89"/>
                        </a:solidFill>
                        <a:latin typeface="Cambria Math" panose="02040503050406030204" pitchFamily="18" charset="0"/>
                      </a:rPr>
                      <m:t>+</m:t>
                    </m:r>
                    <m:sSub>
                      <m:sSubPr>
                        <m:ctrlPr>
                          <a:rPr lang="en-US" b="1" i="1">
                            <a:solidFill>
                              <a:srgbClr val="D00E89"/>
                            </a:solidFill>
                            <a:latin typeface="Cambria Math" panose="02040503050406030204" pitchFamily="18" charset="0"/>
                          </a:rPr>
                        </m:ctrlPr>
                      </m:sSubPr>
                      <m:e>
                        <m:r>
                          <a:rPr lang="en-US" b="1">
                            <a:solidFill>
                              <a:srgbClr val="D00E89"/>
                            </a:solidFill>
                            <a:latin typeface="Cambria Math" panose="02040503050406030204" pitchFamily="18" charset="0"/>
                          </a:rPr>
                          <m:t>𝐫</m:t>
                        </m:r>
                      </m:e>
                      <m:sub>
                        <m:r>
                          <a:rPr lang="en-US" b="1" i="1" smtClean="0">
                            <a:solidFill>
                              <a:srgbClr val="D00E89"/>
                            </a:solidFill>
                            <a:latin typeface="Cambria Math" panose="02040503050406030204" pitchFamily="18" charset="0"/>
                          </a:rPr>
                          <m:t>𝟑</m:t>
                        </m:r>
                      </m:sub>
                    </m:sSub>
                    <m:r>
                      <a:rPr lang="en-US" i="1">
                        <a:solidFill>
                          <a:srgbClr val="D00E89"/>
                        </a:solidFill>
                        <a:latin typeface="Cambria Math" panose="02040503050406030204" pitchFamily="18" charset="0"/>
                      </a:rPr>
                      <m:t>=</m:t>
                    </m:r>
                    <m:sSub>
                      <m:sSubPr>
                        <m:ctrlPr>
                          <a:rPr lang="en-US" i="1">
                            <a:solidFill>
                              <a:srgbClr val="D00E89"/>
                            </a:solidFill>
                            <a:latin typeface="Cambria Math" panose="02040503050406030204" pitchFamily="18" charset="0"/>
                          </a:rPr>
                        </m:ctrlPr>
                      </m:sSubPr>
                      <m:e>
                        <m:r>
                          <a:rPr lang="en-US" b="1">
                            <a:solidFill>
                              <a:srgbClr val="D00E89"/>
                            </a:solidFill>
                            <a:latin typeface="Cambria Math" panose="02040503050406030204" pitchFamily="18" charset="0"/>
                          </a:rPr>
                          <m:t>𝐌</m:t>
                        </m:r>
                      </m:e>
                      <m:sub>
                        <m:sSub>
                          <m:sSubPr>
                            <m:ctrlPr>
                              <a:rPr lang="en-US" i="1">
                                <a:solidFill>
                                  <a:srgbClr val="D00E89"/>
                                </a:solidFill>
                                <a:latin typeface="Cambria Math" panose="02040503050406030204" pitchFamily="18" charset="0"/>
                              </a:rPr>
                            </m:ctrlPr>
                          </m:sSubPr>
                          <m:e>
                            <m:r>
                              <a:rPr lang="en-US" i="1">
                                <a:solidFill>
                                  <a:srgbClr val="D00E89"/>
                                </a:solidFill>
                                <a:latin typeface="Cambria Math" panose="02040503050406030204" pitchFamily="18" charset="0"/>
                              </a:rPr>
                              <m:t>𝑟</m:t>
                            </m:r>
                          </m:e>
                          <m:sub>
                            <m:r>
                              <a:rPr lang="en-US" b="0" i="1" smtClean="0">
                                <a:solidFill>
                                  <a:srgbClr val="D00E89"/>
                                </a:solidFill>
                                <a:latin typeface="Cambria Math" panose="02040503050406030204" pitchFamily="18" charset="0"/>
                              </a:rPr>
                              <m:t>3</m:t>
                            </m:r>
                          </m:sub>
                        </m:sSub>
                      </m:sub>
                    </m:sSub>
                    <m:r>
                      <a:rPr lang="en-US" b="1" i="0" smtClean="0">
                        <a:solidFill>
                          <a:srgbClr val="D00E89"/>
                        </a:solidFill>
                        <a:latin typeface="Cambria Math" panose="02040503050406030204" pitchFamily="18" charset="0"/>
                      </a:rPr>
                      <m:t>𝐳</m:t>
                    </m:r>
                  </m:oMath>
                </a14:m>
                <a:endParaRPr lang="en-US" b="1">
                  <a:solidFill>
                    <a:srgbClr val="D00E89"/>
                  </a:solidFill>
                </a:endParaRPr>
              </a:p>
            </p:txBody>
          </p:sp>
        </mc:Choice>
        <mc:Fallback xmlns="">
          <p:sp>
            <p:nvSpPr>
              <p:cNvPr id="3" name="Content Placeholder 2">
                <a:extLst>
                  <a:ext uri="{FF2B5EF4-FFF2-40B4-BE49-F238E27FC236}">
                    <a16:creationId xmlns:a16="http://schemas.microsoft.com/office/drawing/2014/main" id="{D715BB19-CD4E-4A8D-AF42-2CCDC34690AE}"/>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l="-211" t="-120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94D618-FB50-4914-9A46-78C561343D8E}"/>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7BBAFC1-6846-4813-9A68-91237B04B6C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3315A87-8B75-462F-87B5-7B01F5FFA15A}"/>
              </a:ext>
            </a:extLst>
          </p:cNvPr>
          <p:cNvSpPr>
            <a:spLocks noGrp="1"/>
          </p:cNvSpPr>
          <p:nvPr>
            <p:ph type="sldNum" sz="quarter" idx="12"/>
          </p:nvPr>
        </p:nvSpPr>
        <p:spPr/>
        <p:txBody>
          <a:bodyPr/>
          <a:lstStyle/>
          <a:p>
            <a:fld id="{19B12225-5612-419B-A8D5-4B8EEE4C217E}" type="slidenum">
              <a:rPr lang="en-US" smtClean="0"/>
              <a:pPr/>
              <a:t>42</a:t>
            </a:fld>
            <a:endParaRPr lang="en-US"/>
          </a:p>
        </p:txBody>
      </p:sp>
    </p:spTree>
    <p:extLst>
      <p:ext uri="{BB962C8B-B14F-4D97-AF65-F5344CB8AC3E}">
        <p14:creationId xmlns:p14="http://schemas.microsoft.com/office/powerpoint/2010/main" val="485900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Today: KG Completion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43</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What we learned so far:</a:t>
            </a:r>
            <a:endParaRPr lang="en-US"/>
          </a:p>
        </p:txBody>
      </p:sp>
      <mc:AlternateContent xmlns:mc="http://schemas.openxmlformats.org/markup-compatibility/2006">
        <mc:Choice xmlns:a14="http://schemas.microsoft.com/office/drawing/2010/main"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2645332090"/>
                  </p:ext>
                </p:extLst>
              </p:nvPr>
            </p:nvGraphicFramePr>
            <p:xfrm>
              <a:off x="457200" y="1936499"/>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r>
                            <a:rPr lang="en-US" b="1"/>
                            <a:t>TransR</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0" smtClean="0">
                                    <a:latin typeface="Cambria Math" panose="02040503050406030204" pitchFamily="18" charset="0"/>
                                  </a:rPr>
                                  <m:t>,</m:t>
                                </m:r>
                              </m:oMath>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sup>
                                </m:sSup>
                                <m:r>
                                  <a:rPr lang="en-US" b="0" i="1" smtClean="0">
                                    <a:latin typeface="Cambria Math" panose="02040503050406030204" pitchFamily="18" charset="0"/>
                                  </a:rPr>
                                  <m:t>, </m:t>
                                </m:r>
                              </m:oMath>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𝑑</m:t>
                                    </m:r>
                                  </m:sup>
                                </m:sSup>
                              </m:oMath>
                            </m:oMathPara>
                          </a14:m>
                          <a:endParaRPr lang="en-US" dirty="0"/>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4071987559"/>
                      </a:ext>
                    </a:extLst>
                  </a:tr>
                </a:tbl>
              </a:graphicData>
            </a:graphic>
          </p:graphicFrame>
        </mc:Choice>
        <mc:Fallback>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2645332090"/>
                  </p:ext>
                </p:extLst>
              </p:nvPr>
            </p:nvGraphicFramePr>
            <p:xfrm>
              <a:off x="457200" y="1936499"/>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3"/>
                          <a:stretch>
                            <a:fillRect l="-68254" t="-103333" r="-359524" b="-443333"/>
                          </a:stretch>
                        </a:blipFill>
                      </a:tcPr>
                    </a:tc>
                    <a:tc>
                      <a:txBody>
                        <a:bodyPr/>
                        <a:lstStyle/>
                        <a:p>
                          <a:endParaRPr lang="en-US"/>
                        </a:p>
                      </a:txBody>
                      <a:tcPr anchor="ctr">
                        <a:blipFill>
                          <a:blip r:embed="rId3"/>
                          <a:stretch>
                            <a:fillRect l="-198131" t="-103333" r="-323364" b="-443333"/>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929069">
                    <a:tc>
                      <a:txBody>
                        <a:bodyPr/>
                        <a:lstStyle/>
                        <a:p>
                          <a:pPr algn="ctr"/>
                          <a:r>
                            <a:rPr lang="en-US" b="1"/>
                            <a:t>TransR</a:t>
                          </a:r>
                        </a:p>
                      </a:txBody>
                      <a:tcPr anchor="ctr"/>
                    </a:tc>
                    <a:tc>
                      <a:txBody>
                        <a:bodyPr/>
                        <a:lstStyle/>
                        <a:p>
                          <a:endParaRPr lang="en-US"/>
                        </a:p>
                      </a:txBody>
                      <a:tcPr anchor="ctr">
                        <a:blipFill>
                          <a:blip r:embed="rId3"/>
                          <a:stretch>
                            <a:fillRect l="-68254" t="-83562" r="-359524" b="-82192"/>
                          </a:stretch>
                        </a:blipFill>
                      </a:tcPr>
                    </a:tc>
                    <a:tc>
                      <a:txBody>
                        <a:bodyPr/>
                        <a:lstStyle/>
                        <a:p>
                          <a:endParaRPr lang="en-US"/>
                        </a:p>
                      </a:txBody>
                      <a:tcPr anchor="ctr">
                        <a:blipFill>
                          <a:blip r:embed="rId3"/>
                          <a:stretch>
                            <a:fillRect l="-198131" t="-83562" r="-323364" b="-82192"/>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endParaRPr lang="en-US" b="1"/>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4071987559"/>
                      </a:ext>
                    </a:extLst>
                  </a:tr>
                </a:tbl>
              </a:graphicData>
            </a:graphic>
          </p:graphicFrame>
        </mc:Fallback>
      </mc:AlternateContent>
    </p:spTree>
    <p:extLst>
      <p:ext uri="{BB962C8B-B14F-4D97-AF65-F5344CB8AC3E}">
        <p14:creationId xmlns:p14="http://schemas.microsoft.com/office/powerpoint/2010/main" val="1765939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194084" y="1308199"/>
            <a:ext cx="9216318"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Completion:</a:t>
            </a:r>
            <a:br>
              <a:rPr lang="en-US" sz="4800"/>
            </a:br>
            <a:r>
              <a:rPr lang="en-US" sz="4800" err="1"/>
              <a:t>DistMul</a:t>
            </a:r>
            <a:r>
              <a:rPr lang="en-US" altLang="zh-CN" sz="4800" err="1"/>
              <a:t>t</a:t>
            </a:r>
            <a:endParaRPr lang="en-US" sz="4800"/>
          </a:p>
        </p:txBody>
      </p:sp>
    </p:spTree>
    <p:extLst>
      <p:ext uri="{BB962C8B-B14F-4D97-AF65-F5344CB8AC3E}">
        <p14:creationId xmlns:p14="http://schemas.microsoft.com/office/powerpoint/2010/main" val="21628478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001A-93B9-4A87-B1C7-7A5324B17D69}"/>
              </a:ext>
            </a:extLst>
          </p:cNvPr>
          <p:cNvSpPr>
            <a:spLocks noGrp="1"/>
          </p:cNvSpPr>
          <p:nvPr>
            <p:ph type="title"/>
          </p:nvPr>
        </p:nvSpPr>
        <p:spPr/>
        <p:txBody>
          <a:bodyPr/>
          <a:lstStyle/>
          <a:p>
            <a:r>
              <a:rPr lang="en-US"/>
              <a:t>New Idea: Bilinear Modeling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0586C1-184F-4E88-A075-2C2F7EB3ADC8}"/>
                  </a:ext>
                </a:extLst>
              </p:cNvPr>
              <p:cNvSpPr>
                <a:spLocks noGrp="1"/>
              </p:cNvSpPr>
              <p:nvPr>
                <p:ph idx="1"/>
              </p:nvPr>
            </p:nvSpPr>
            <p:spPr>
              <a:xfrm>
                <a:off x="565784" y="1212114"/>
                <a:ext cx="8578215" cy="5645886"/>
              </a:xfrm>
            </p:spPr>
            <p:txBody>
              <a:bodyPr>
                <a:normAutofit/>
              </a:bodyPr>
              <a:lstStyle/>
              <a:p>
                <a:r>
                  <a:rPr lang="en-US" b="1" dirty="0"/>
                  <a:t>So far:</a:t>
                </a:r>
                <a:r>
                  <a:rPr lang="en-US" dirty="0"/>
                  <a:t> The scoring function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t> is </a:t>
                </a:r>
                <a:r>
                  <a:rPr lang="en-US" b="1" dirty="0">
                    <a:solidFill>
                      <a:schemeClr val="accent3"/>
                    </a:solidFill>
                  </a:rPr>
                  <a:t>negative of L1 / L2 distance</a:t>
                </a:r>
                <a:r>
                  <a:rPr lang="en-US" dirty="0"/>
                  <a:t> in </a:t>
                </a:r>
                <a:r>
                  <a:rPr lang="en-US" b="1" dirty="0" err="1"/>
                  <a:t>TransE</a:t>
                </a:r>
                <a:r>
                  <a:rPr lang="en-US" dirty="0"/>
                  <a:t> and </a:t>
                </a:r>
                <a:r>
                  <a:rPr lang="en-US" b="1" dirty="0" err="1"/>
                  <a:t>TransR</a:t>
                </a:r>
                <a:endParaRPr lang="en-US" b="1" dirty="0"/>
              </a:p>
              <a:p>
                <a:pPr lvl="8"/>
                <a:endParaRPr lang="en-US" b="1" dirty="0">
                  <a:solidFill>
                    <a:srgbClr val="0000FF"/>
                  </a:solidFill>
                </a:endParaRPr>
              </a:p>
              <a:p>
                <a:r>
                  <a:rPr lang="en-US" b="1" dirty="0">
                    <a:solidFill>
                      <a:srgbClr val="0000FF"/>
                    </a:solidFill>
                  </a:rPr>
                  <a:t>Idea: Use bilinear</a:t>
                </a:r>
                <a:r>
                  <a:rPr lang="en-US" dirty="0">
                    <a:solidFill>
                      <a:srgbClr val="0000FF"/>
                    </a:solidFill>
                  </a:rPr>
                  <a:t> modeling:</a:t>
                </a:r>
              </a:p>
              <a:p>
                <a:pPr marL="118872" indent="0">
                  <a:buNone/>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m:rPr>
                              <m:nor/>
                            </m:rPr>
                            <a:rPr lang="en-US" sz="3600" b="1" i="0" dirty="0" smtClean="0">
                              <a:solidFill>
                                <a:srgbClr val="D60093"/>
                              </a:solidFill>
                            </a:rPr>
                            <m:t>Score</m:t>
                          </m:r>
                          <m:r>
                            <m:rPr>
                              <m:nor/>
                            </m:rPr>
                            <a:rPr lang="en-US" sz="3600" b="1" dirty="0">
                              <a:solidFill>
                                <a:srgbClr val="D60093"/>
                              </a:solidFill>
                            </a:rPr>
                            <m:t> </m:t>
                          </m:r>
                          <m:r>
                            <m:rPr>
                              <m:nor/>
                            </m:rPr>
                            <a:rPr lang="en-US" sz="3600" b="1" dirty="0">
                              <a:solidFill>
                                <a:srgbClr val="D60093"/>
                              </a:solidFill>
                            </a:rPr>
                            <m:t>function</m:t>
                          </m:r>
                          <m:r>
                            <a:rPr lang="en-US" sz="3600" b="0" i="1" dirty="0" smtClean="0">
                              <a:solidFill>
                                <a:srgbClr val="D60093"/>
                              </a:solidFill>
                              <a:latin typeface="Cambria Math" panose="02040503050406030204" pitchFamily="18" charset="0"/>
                            </a:rPr>
                            <m:t>:</m:t>
                          </m:r>
                          <m:r>
                            <a:rPr lang="en-US" sz="3600" b="0" i="1" smtClean="0">
                              <a:latin typeface="Cambria Math" panose="02040503050406030204" pitchFamily="18" charset="0"/>
                            </a:rPr>
                            <m:t>𝑓</m:t>
                          </m:r>
                        </m:e>
                        <m:sub>
                          <m:r>
                            <a:rPr lang="en-US" sz="3600" b="0" i="1" smtClean="0">
                              <a:latin typeface="Cambria Math" panose="02040503050406030204" pitchFamily="18" charset="0"/>
                            </a:rPr>
                            <m:t>𝑟</m:t>
                          </m:r>
                        </m:sub>
                      </m:sSub>
                      <m:d>
                        <m:dPr>
                          <m:ctrlPr>
                            <a:rPr lang="en-US" sz="3600" b="0" i="1" smtClean="0">
                              <a:latin typeface="Cambria Math" panose="02040503050406030204" pitchFamily="18" charset="0"/>
                            </a:rPr>
                          </m:ctrlPr>
                        </m:dPr>
                        <m:e>
                          <m:r>
                            <a:rPr lang="en-US" sz="3600" b="0" i="1" smtClean="0">
                              <a:latin typeface="Cambria Math" panose="02040503050406030204" pitchFamily="18" charset="0"/>
                            </a:rPr>
                            <m:t>h</m:t>
                          </m:r>
                          <m:r>
                            <a:rPr lang="en-US" sz="3600" b="0" i="1" smtClean="0">
                              <a:latin typeface="Cambria Math" panose="02040503050406030204" pitchFamily="18" charset="0"/>
                            </a:rPr>
                            <m:t>,</m:t>
                          </m:r>
                          <m:r>
                            <a:rPr lang="en-US" sz="3600" b="0" i="1" smtClean="0">
                              <a:latin typeface="Cambria Math" panose="02040503050406030204" pitchFamily="18" charset="0"/>
                            </a:rPr>
                            <m:t>𝑡</m:t>
                          </m:r>
                        </m:e>
                      </m:d>
                      <m:r>
                        <a:rPr lang="en-US" sz="3600" b="0" i="1" smtClean="0">
                          <a:latin typeface="Cambria Math" panose="02040503050406030204" pitchFamily="18" charset="0"/>
                        </a:rPr>
                        <m:t>=</m:t>
                      </m:r>
                      <m:r>
                        <a:rPr lang="en-US" sz="3600" b="0" i="1" smtClean="0">
                          <a:latin typeface="Cambria Math" panose="02040503050406030204" pitchFamily="18" charset="0"/>
                        </a:rPr>
                        <m:t>h</m:t>
                      </m:r>
                      <m:r>
                        <a:rPr lang="en-US" sz="3600" b="0" i="1" smtClean="0">
                          <a:latin typeface="Cambria Math" panose="02040503050406030204" pitchFamily="18" charset="0"/>
                        </a:rPr>
                        <m:t>⋅</m:t>
                      </m:r>
                      <m:r>
                        <a:rPr lang="en-US" sz="3600" b="0" i="1" smtClean="0">
                          <a:latin typeface="Cambria Math" panose="02040503050406030204" pitchFamily="18" charset="0"/>
                        </a:rPr>
                        <m:t>𝐴</m:t>
                      </m:r>
                      <m:r>
                        <a:rPr lang="en-US" sz="3600" b="0" i="1" smtClean="0">
                          <a:latin typeface="Cambria Math" panose="02040503050406030204" pitchFamily="18" charset="0"/>
                        </a:rPr>
                        <m:t>⋅</m:t>
                      </m:r>
                      <m:r>
                        <a:rPr lang="en-US" sz="3600" b="0" i="1" smtClean="0">
                          <a:latin typeface="Cambria Math" panose="02040503050406030204" pitchFamily="18" charset="0"/>
                        </a:rPr>
                        <m:t>𝑡</m:t>
                      </m:r>
                    </m:oMath>
                  </m:oMathPara>
                </a14:m>
                <a:endParaRPr lang="en-US" sz="3600" dirty="0">
                  <a:solidFill>
                    <a:srgbClr val="0000FF"/>
                  </a:solidFill>
                </a:endParaRPr>
              </a:p>
              <a:p>
                <a:pPr marL="118872" indent="0">
                  <a:buNone/>
                </a:pPr>
                <a:r>
                  <a:rPr lang="en-US" b="1" dirty="0"/>
                  <a:t>	</a:t>
                </a:r>
                <a14:m>
                  <m:oMath xmlns:m="http://schemas.openxmlformats.org/officeDocument/2006/math">
                    <m:r>
                      <a:rPr lang="en-US" b="1" i="0" smtClean="0">
                        <a:latin typeface="Cambria Math" panose="02040503050406030204" pitchFamily="18" charset="0"/>
                      </a:rPr>
                      <m:t>𝐡</m:t>
                    </m:r>
                    <m:r>
                      <a:rPr lang="en-US" b="1" i="0" smtClean="0">
                        <a:latin typeface="Cambria Math" panose="02040503050406030204" pitchFamily="18" charset="0"/>
                      </a:rPr>
                      <m:t>,</m:t>
                    </m:r>
                    <m:r>
                      <a:rPr lang="en-US" b="1" i="0" smtClean="0">
                        <a:latin typeface="Cambria Math" panose="02040503050406030204" pitchFamily="18" charset="0"/>
                      </a:rPr>
                      <m:t>𝐭</m:t>
                    </m:r>
                    <m:r>
                      <a:rPr lang="en-US" b="1"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r>
                      <a:rPr lang="en-US" b="1" i="0" smtClean="0">
                        <a:latin typeface="Cambria Math" panose="02040503050406030204" pitchFamily="18" charset="0"/>
                      </a:rPr>
                      <m:t>, </m:t>
                    </m:r>
                    <m:r>
                      <a:rPr lang="en-US" b="1" i="0" smtClean="0">
                        <a:latin typeface="Cambria Math" panose="02040503050406030204" pitchFamily="18" charset="0"/>
                      </a:rPr>
                      <m:t>𝐀</m:t>
                    </m:r>
                  </m:oMath>
                </a14:m>
                <a:r>
                  <a:rPr lang="en-US" b="1" dirty="0"/>
                  <a:t> </a:t>
                </a:r>
                <a14:m>
                  <m:oMath xmlns:m="http://schemas.openxmlformats.org/officeDocument/2006/math">
                    <m:r>
                      <a:rPr lang="en-US" b="1"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𝑘</m:t>
                        </m:r>
                      </m:sup>
                    </m:sSup>
                  </m:oMath>
                </a14:m>
                <a:endParaRPr lang="en-US" b="1" dirty="0"/>
              </a:p>
              <a:p>
                <a:pPr lvl="8"/>
                <a:endParaRPr lang="en-US" b="1" dirty="0"/>
              </a:p>
              <a:p>
                <a:r>
                  <a:rPr lang="en-US" b="1" dirty="0"/>
                  <a:t>Problem: Too general and prone to overfitting</a:t>
                </a:r>
              </a:p>
              <a:p>
                <a:pPr lvl="1"/>
                <a:r>
                  <a:rPr lang="en-US" dirty="0"/>
                  <a:t>Matrix A is too expressive</a:t>
                </a:r>
              </a:p>
              <a:p>
                <a:r>
                  <a:rPr lang="en-US" b="1" dirty="0">
                    <a:solidFill>
                      <a:srgbClr val="C00000"/>
                    </a:solidFill>
                  </a:rPr>
                  <a:t>Fix: Limit A to be diagonal</a:t>
                </a:r>
              </a:p>
              <a:p>
                <a:pPr lvl="1"/>
                <a:r>
                  <a:rPr lang="en-US" b="1" dirty="0">
                    <a:solidFill>
                      <a:srgbClr val="C00000"/>
                    </a:solidFill>
                  </a:rPr>
                  <a:t>This is called </a:t>
                </a:r>
                <a:r>
                  <a:rPr lang="en-US" b="1" dirty="0" err="1">
                    <a:solidFill>
                      <a:srgbClr val="C00000"/>
                    </a:solidFill>
                  </a:rPr>
                  <a:t>DistMult</a:t>
                </a:r>
                <a:endParaRPr lang="en-US" b="1" dirty="0">
                  <a:solidFill>
                    <a:srgbClr val="C00000"/>
                  </a:solidFill>
                </a:endParaRPr>
              </a:p>
            </p:txBody>
          </p:sp>
        </mc:Choice>
        <mc:Fallback xmlns="">
          <p:sp>
            <p:nvSpPr>
              <p:cNvPr id="3" name="Content Placeholder 2">
                <a:extLst>
                  <a:ext uri="{FF2B5EF4-FFF2-40B4-BE49-F238E27FC236}">
                    <a16:creationId xmlns:a16="http://schemas.microsoft.com/office/drawing/2014/main" id="{160586C1-184F-4E88-A075-2C2F7EB3ADC8}"/>
                  </a:ext>
                </a:extLst>
              </p:cNvPr>
              <p:cNvSpPr>
                <a:spLocks noGrp="1" noRot="1" noChangeAspect="1" noMove="1" noResize="1" noEditPoints="1" noAdjustHandles="1" noChangeArrowheads="1" noChangeShapeType="1" noTextEdit="1"/>
              </p:cNvSpPr>
              <p:nvPr>
                <p:ph idx="1"/>
              </p:nvPr>
            </p:nvSpPr>
            <p:spPr>
              <a:xfrm>
                <a:off x="565784" y="1212114"/>
                <a:ext cx="8578215" cy="5645886"/>
              </a:xfrm>
              <a:blipFill>
                <a:blip r:embed="rId3"/>
                <a:stretch>
                  <a:fillRect l="-355" t="-54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D1CD379-6C2A-45FE-83B8-F4C5E2A21A20}"/>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5FF5CD8-5CF6-4D1A-AC81-151177FC49C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6617010-FB18-4157-AA4B-E213142E6C40}"/>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82" name="Rectangle 81">
            <a:extLst>
              <a:ext uri="{FF2B5EF4-FFF2-40B4-BE49-F238E27FC236}">
                <a16:creationId xmlns:a16="http://schemas.microsoft.com/office/drawing/2014/main" id="{B28BFA44-266A-478D-B15F-B5FFEEB02B0D}"/>
              </a:ext>
            </a:extLst>
          </p:cNvPr>
          <p:cNvSpPr/>
          <p:nvPr/>
        </p:nvSpPr>
        <p:spPr>
          <a:xfrm>
            <a:off x="2475345" y="10342"/>
            <a:ext cx="6668655" cy="276999"/>
          </a:xfrm>
          <a:prstGeom prst="rect">
            <a:avLst/>
          </a:prstGeom>
        </p:spPr>
        <p:txBody>
          <a:bodyPr wrap="square">
            <a:spAutoFit/>
          </a:bodyPr>
          <a:lstStyle/>
          <a:p>
            <a:r>
              <a:rPr lang="en-US" sz="1200">
                <a:solidFill>
                  <a:schemeClr val="bg1"/>
                </a:solidFill>
              </a:rPr>
              <a:t>Yang et al, </a:t>
            </a:r>
            <a:r>
              <a:rPr lang="en-US" sz="1200">
                <a:solidFill>
                  <a:schemeClr val="bg1"/>
                </a:solidFill>
                <a:hlinkClick r:id="rId4"/>
              </a:rPr>
              <a:t>Embedding Entities and Relations for Learning and Inference in Knowledge Bases</a:t>
            </a:r>
            <a:r>
              <a:rPr lang="en-US" sz="1200">
                <a:solidFill>
                  <a:schemeClr val="bg1"/>
                </a:solidFill>
              </a:rPr>
              <a:t>, ICLR 2015</a:t>
            </a:r>
          </a:p>
        </p:txBody>
      </p:sp>
    </p:spTree>
    <p:extLst>
      <p:ext uri="{BB962C8B-B14F-4D97-AF65-F5344CB8AC3E}">
        <p14:creationId xmlns:p14="http://schemas.microsoft.com/office/powerpoint/2010/main" val="399318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001A-93B9-4A87-B1C7-7A5324B17D69}"/>
              </a:ext>
            </a:extLst>
          </p:cNvPr>
          <p:cNvSpPr>
            <a:spLocks noGrp="1"/>
          </p:cNvSpPr>
          <p:nvPr>
            <p:ph type="title"/>
          </p:nvPr>
        </p:nvSpPr>
        <p:spPr/>
        <p:txBody>
          <a:bodyPr/>
          <a:lstStyle/>
          <a:p>
            <a:r>
              <a:rPr lang="en-US"/>
              <a:t>New Idea: Bilinear Modeling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0586C1-184F-4E88-A075-2C2F7EB3ADC8}"/>
                  </a:ext>
                </a:extLst>
              </p:cNvPr>
              <p:cNvSpPr>
                <a:spLocks noGrp="1"/>
              </p:cNvSpPr>
              <p:nvPr>
                <p:ph idx="1"/>
              </p:nvPr>
            </p:nvSpPr>
            <p:spPr>
              <a:xfrm>
                <a:off x="565784" y="1212114"/>
                <a:ext cx="8578215" cy="3260352"/>
              </a:xfrm>
            </p:spPr>
            <p:txBody>
              <a:bodyPr>
                <a:normAutofit/>
              </a:bodyPr>
              <a:lstStyle/>
              <a:p>
                <a:r>
                  <a:rPr lang="en-US" b="1">
                    <a:solidFill>
                      <a:srgbClr val="C00000"/>
                    </a:solidFill>
                  </a:rPr>
                  <a:t>DistMult</a:t>
                </a:r>
                <a:r>
                  <a:rPr lang="en-US" b="0"/>
                  <a:t>: Entities &amp; relations are vectors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a14:m>
                <a:endParaRPr lang="en-US" b="0"/>
              </a:p>
              <a:p>
                <a14:m>
                  <m:oMath xmlns:m="http://schemas.openxmlformats.org/officeDocument/2006/math">
                    <m:r>
                      <m:rPr>
                        <m:nor/>
                      </m:rPr>
                      <a:rPr lang="en-US" b="1" i="0" dirty="0" smtClean="0">
                        <a:solidFill>
                          <a:srgbClr val="D60093"/>
                        </a:solidFill>
                      </a:rPr>
                      <m:t>Score</m:t>
                    </m:r>
                    <m:r>
                      <m:rPr>
                        <m:nor/>
                      </m:rPr>
                      <a:rPr lang="en-US" b="1" dirty="0" smtClean="0">
                        <a:solidFill>
                          <a:srgbClr val="D60093"/>
                        </a:solidFill>
                      </a:rPr>
                      <m:t> </m:t>
                    </m:r>
                    <m:r>
                      <m:rPr>
                        <m:nor/>
                      </m:rPr>
                      <a:rPr lang="en-US" b="1" dirty="0" smtClean="0">
                        <a:solidFill>
                          <a:srgbClr val="D60093"/>
                        </a:solidFill>
                      </a:rPr>
                      <m:t>function</m:t>
                    </m:r>
                    <m:r>
                      <a:rPr lang="en-US" b="0" i="1" dirty="0" smtClean="0">
                        <a:solidFill>
                          <a:srgbClr val="D60093"/>
                        </a:solidFill>
                        <a:latin typeface="Cambria Math" panose="02040503050406030204" pitchFamily="18" charset="0"/>
                      </a:rPr>
                      <m:t>:</m:t>
                    </m:r>
                  </m:oMath>
                </a14:m>
                <a:endParaRPr lang="en-US" b="0" i="1">
                  <a:solidFill>
                    <a:srgbClr val="D60093"/>
                  </a:solidFill>
                  <a:latin typeface="Cambria Math" panose="02040503050406030204" pitchFamily="18" charset="0"/>
                </a:endParaRP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 </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1" i="0" smtClean="0">
                          <a:latin typeface="Cambria Math" panose="02040503050406030204" pitchFamily="18" charset="0"/>
                        </a:rPr>
                        <m:t>&gt; =</m:t>
                      </m:r>
                      <m:nary>
                        <m:naryPr>
                          <m:chr m:val="∑"/>
                          <m:supHide m:val="on"/>
                          <m:ctrlPr>
                            <a:rPr lang="en-US" b="1"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i="1" smtClean="0">
                                  <a:latin typeface="Cambria Math" panose="02040503050406030204" pitchFamily="18" charset="0"/>
                                </a:rPr>
                              </m:ctrlPr>
                            </m:sSubPr>
                            <m:e>
                              <m:r>
                                <a:rPr lang="en-US" b="1" i="0" smtClean="0">
                                  <a:latin typeface="Cambria Math" panose="02040503050406030204" pitchFamily="18" charset="0"/>
                                </a:rPr>
                                <m:t>𝐡</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𝐭</m:t>
                              </m:r>
                            </m:e>
                            <m:sub>
                              <m:r>
                                <a:rPr lang="en-US" b="0" i="1" smtClean="0">
                                  <a:latin typeface="Cambria Math" panose="02040503050406030204" pitchFamily="18" charset="0"/>
                                </a:rPr>
                                <m:t>𝑖</m:t>
                              </m:r>
                            </m:sub>
                          </m:sSub>
                        </m:e>
                      </m:nary>
                    </m:oMath>
                  </m:oMathPara>
                </a14:m>
                <a:endParaRPr lang="en-US" b="1"/>
              </a:p>
              <a:p>
                <a14:m>
                  <m:oMath xmlns:m="http://schemas.openxmlformats.org/officeDocument/2006/math">
                    <m:r>
                      <a:rPr lang="en-US" b="1" i="0" smtClean="0">
                        <a:latin typeface="Cambria Math" panose="02040503050406030204" pitchFamily="18" charset="0"/>
                      </a:rPr>
                      <m:t>𝐡</m:t>
                    </m:r>
                    <m:r>
                      <a:rPr lang="en-US" b="1" i="0" smtClean="0">
                        <a:latin typeface="Cambria Math" panose="02040503050406030204" pitchFamily="18" charset="0"/>
                      </a:rPr>
                      <m:t>,</m:t>
                    </m:r>
                    <m:r>
                      <a:rPr lang="en-US" b="1" i="0" smtClean="0">
                        <a:latin typeface="Cambria Math" panose="02040503050406030204" pitchFamily="18" charset="0"/>
                      </a:rPr>
                      <m:t>𝐫</m:t>
                    </m:r>
                    <m:r>
                      <a:rPr lang="en-US" b="1" i="0" smtClean="0">
                        <a:latin typeface="Cambria Math" panose="02040503050406030204" pitchFamily="18" charset="0"/>
                      </a:rPr>
                      <m:t>,</m:t>
                    </m:r>
                    <m:r>
                      <a:rPr lang="en-US" b="1" i="0" smtClean="0">
                        <a:latin typeface="Cambria Math" panose="02040503050406030204" pitchFamily="18" charset="0"/>
                      </a:rPr>
                      <m:t>𝐭</m:t>
                    </m:r>
                    <m:r>
                      <a:rPr lang="en-US" b="1"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a14:m>
                <a:endParaRPr lang="en-US" b="1"/>
              </a:p>
            </p:txBody>
          </p:sp>
        </mc:Choice>
        <mc:Fallback xmlns="">
          <p:sp>
            <p:nvSpPr>
              <p:cNvPr id="3" name="Content Placeholder 2">
                <a:extLst>
                  <a:ext uri="{FF2B5EF4-FFF2-40B4-BE49-F238E27FC236}">
                    <a16:creationId xmlns:a16="http://schemas.microsoft.com/office/drawing/2014/main" id="{160586C1-184F-4E88-A075-2C2F7EB3ADC8}"/>
                  </a:ext>
                </a:extLst>
              </p:cNvPr>
              <p:cNvSpPr>
                <a:spLocks noGrp="1" noRot="1" noChangeAspect="1" noMove="1" noResize="1" noEditPoints="1" noAdjustHandles="1" noChangeArrowheads="1" noChangeShapeType="1" noTextEdit="1"/>
              </p:cNvSpPr>
              <p:nvPr>
                <p:ph idx="1"/>
              </p:nvPr>
            </p:nvSpPr>
            <p:spPr>
              <a:xfrm>
                <a:off x="565784" y="1212114"/>
                <a:ext cx="8578215" cy="3260352"/>
              </a:xfrm>
              <a:blipFill>
                <a:blip r:embed="rId3"/>
                <a:stretch>
                  <a:fillRect l="-355" t="-74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D1CD379-6C2A-45FE-83B8-F4C5E2A21A20}"/>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5FF5CD8-5CF6-4D1A-AC81-151177FC49C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6617010-FB18-4157-AA4B-E213142E6C40}"/>
              </a:ext>
            </a:extLst>
          </p:cNvPr>
          <p:cNvSpPr>
            <a:spLocks noGrp="1"/>
          </p:cNvSpPr>
          <p:nvPr>
            <p:ph type="sldNum" sz="quarter" idx="12"/>
          </p:nvPr>
        </p:nvSpPr>
        <p:spPr/>
        <p:txBody>
          <a:bodyPr/>
          <a:lstStyle/>
          <a:p>
            <a:fld id="{19B12225-5612-419B-A8D5-4B8EEE4C217E}" type="slidenum">
              <a:rPr lang="en-US" smtClean="0"/>
              <a:pPr/>
              <a:t>46</a:t>
            </a:fld>
            <a:endParaRPr lang="en-US"/>
          </a:p>
        </p:txBody>
      </p:sp>
      <p:grpSp>
        <p:nvGrpSpPr>
          <p:cNvPr id="81" name="Group 80">
            <a:extLst>
              <a:ext uri="{FF2B5EF4-FFF2-40B4-BE49-F238E27FC236}">
                <a16:creationId xmlns:a16="http://schemas.microsoft.com/office/drawing/2014/main" id="{C4286169-050B-49F3-8792-BC2076F0D700}"/>
              </a:ext>
            </a:extLst>
          </p:cNvPr>
          <p:cNvGrpSpPr/>
          <p:nvPr/>
        </p:nvGrpSpPr>
        <p:grpSpPr>
          <a:xfrm>
            <a:off x="2837565" y="3835139"/>
            <a:ext cx="4097610" cy="3012519"/>
            <a:chOff x="2889799" y="3635692"/>
            <a:chExt cx="4097610" cy="3012519"/>
          </a:xfrm>
        </p:grpSpPr>
        <p:grpSp>
          <p:nvGrpSpPr>
            <p:cNvPr id="77" name="Group 76">
              <a:extLst>
                <a:ext uri="{FF2B5EF4-FFF2-40B4-BE49-F238E27FC236}">
                  <a16:creationId xmlns:a16="http://schemas.microsoft.com/office/drawing/2014/main" id="{99B770F2-412E-4B64-8821-0C48EF130254}"/>
                </a:ext>
              </a:extLst>
            </p:cNvPr>
            <p:cNvGrpSpPr/>
            <p:nvPr/>
          </p:nvGrpSpPr>
          <p:grpSpPr>
            <a:xfrm>
              <a:off x="2889799" y="3635692"/>
              <a:ext cx="4097610" cy="2643188"/>
              <a:chOff x="2527849" y="3940492"/>
              <a:chExt cx="4097610" cy="2643188"/>
            </a:xfrm>
          </p:grpSpPr>
          <p:grpSp>
            <p:nvGrpSpPr>
              <p:cNvPr id="53" name="Group 52">
                <a:extLst>
                  <a:ext uri="{FF2B5EF4-FFF2-40B4-BE49-F238E27FC236}">
                    <a16:creationId xmlns:a16="http://schemas.microsoft.com/office/drawing/2014/main" id="{27EEADB7-647E-41EE-B1CB-63D2735B7206}"/>
                  </a:ext>
                </a:extLst>
              </p:cNvPr>
              <p:cNvGrpSpPr/>
              <p:nvPr/>
            </p:nvGrpSpPr>
            <p:grpSpPr>
              <a:xfrm>
                <a:off x="2527849" y="5175885"/>
                <a:ext cx="4025353" cy="1407795"/>
                <a:chOff x="1981200" y="4764405"/>
                <a:chExt cx="4025353" cy="1407795"/>
              </a:xfrm>
            </p:grpSpPr>
            <p:grpSp>
              <p:nvGrpSpPr>
                <p:cNvPr id="17" name="Group 16">
                  <a:extLst>
                    <a:ext uri="{FF2B5EF4-FFF2-40B4-BE49-F238E27FC236}">
                      <a16:creationId xmlns:a16="http://schemas.microsoft.com/office/drawing/2014/main" id="{2427E3D0-8154-41FE-B5DC-52CD327C618B}"/>
                    </a:ext>
                  </a:extLst>
                </p:cNvPr>
                <p:cNvGrpSpPr/>
                <p:nvPr/>
              </p:nvGrpSpPr>
              <p:grpSpPr>
                <a:xfrm>
                  <a:off x="1981200" y="5762625"/>
                  <a:ext cx="1543050" cy="409575"/>
                  <a:chOff x="1390650" y="5286375"/>
                  <a:chExt cx="3533774" cy="914400"/>
                </a:xfrm>
              </p:grpSpPr>
              <p:sp>
                <p:nvSpPr>
                  <p:cNvPr id="9" name="Rectangle 8">
                    <a:extLst>
                      <a:ext uri="{FF2B5EF4-FFF2-40B4-BE49-F238E27FC236}">
                        <a16:creationId xmlns:a16="http://schemas.microsoft.com/office/drawing/2014/main" id="{12578724-70C5-4B26-90DD-C3F011D36796}"/>
                      </a:ext>
                    </a:extLst>
                  </p:cNvPr>
                  <p:cNvSpPr/>
                  <p:nvPr/>
                </p:nvSpPr>
                <p:spPr>
                  <a:xfrm>
                    <a:off x="1390650" y="5286375"/>
                    <a:ext cx="177165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4FF3E0D-AB55-465C-A135-93C4728B96C0}"/>
                      </a:ext>
                    </a:extLst>
                  </p:cNvPr>
                  <p:cNvCxnSpPr>
                    <a:cxnSpLocks/>
                    <a:stCxn id="9" idx="0"/>
                    <a:endCxn id="9" idx="2"/>
                  </p:cNvCxnSpPr>
                  <p:nvPr/>
                </p:nvCxnSpPr>
                <p:spPr>
                  <a:xfrm>
                    <a:off x="2276475" y="5286375"/>
                    <a:ext cx="0" cy="914400"/>
                  </a:xfrm>
                  <a:prstGeom prst="line">
                    <a:avLst/>
                  </a:prstGeom>
                  <a:ln w="28575">
                    <a:solidFill>
                      <a:schemeClr val="accent4">
                        <a:lumMod val="50000"/>
                      </a:schemeClr>
                    </a:solidFill>
                  </a:ln>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75E749EB-E639-4B5E-864C-767381D271AA}"/>
                      </a:ext>
                    </a:extLst>
                  </p:cNvPr>
                  <p:cNvSpPr/>
                  <p:nvPr/>
                </p:nvSpPr>
                <p:spPr>
                  <a:xfrm>
                    <a:off x="3152774" y="5286375"/>
                    <a:ext cx="177165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FB77F13-36EB-48C2-AC99-61362F438E9B}"/>
                      </a:ext>
                    </a:extLst>
                  </p:cNvPr>
                  <p:cNvCxnSpPr>
                    <a:cxnSpLocks/>
                    <a:stCxn id="13" idx="0"/>
                    <a:endCxn id="13" idx="2"/>
                  </p:cNvCxnSpPr>
                  <p:nvPr/>
                </p:nvCxnSpPr>
                <p:spPr>
                  <a:xfrm>
                    <a:off x="4038599" y="5286375"/>
                    <a:ext cx="0" cy="914400"/>
                  </a:xfrm>
                  <a:prstGeom prst="line">
                    <a:avLst/>
                  </a:prstGeom>
                  <a:ln w="28575">
                    <a:solidFill>
                      <a:schemeClr val="accent4">
                        <a:lumMod val="50000"/>
                      </a:schemeClr>
                    </a:solidFill>
                  </a:ln>
                </p:spPr>
                <p:style>
                  <a:lnRef idx="1">
                    <a:schemeClr val="dk1"/>
                  </a:lnRef>
                  <a:fillRef idx="0">
                    <a:schemeClr val="dk1"/>
                  </a:fillRef>
                  <a:effectRef idx="0">
                    <a:schemeClr val="dk1"/>
                  </a:effectRef>
                  <a:fontRef idx="minor">
                    <a:schemeClr val="tx1"/>
                  </a:fontRef>
                </p:style>
              </p:cxnSp>
            </p:grpSp>
            <p:grpSp>
              <p:nvGrpSpPr>
                <p:cNvPr id="18" name="Group 17">
                  <a:extLst>
                    <a:ext uri="{FF2B5EF4-FFF2-40B4-BE49-F238E27FC236}">
                      <a16:creationId xmlns:a16="http://schemas.microsoft.com/office/drawing/2014/main" id="{7AA71E06-BF6A-462A-9E1A-4E2790E07B47}"/>
                    </a:ext>
                  </a:extLst>
                </p:cNvPr>
                <p:cNvGrpSpPr/>
                <p:nvPr/>
              </p:nvGrpSpPr>
              <p:grpSpPr>
                <a:xfrm>
                  <a:off x="4463503" y="5762624"/>
                  <a:ext cx="1543050" cy="409575"/>
                  <a:chOff x="1390650" y="5286375"/>
                  <a:chExt cx="3533774" cy="914400"/>
                </a:xfrm>
              </p:grpSpPr>
              <p:sp>
                <p:nvSpPr>
                  <p:cNvPr id="19" name="Rectangle 18">
                    <a:extLst>
                      <a:ext uri="{FF2B5EF4-FFF2-40B4-BE49-F238E27FC236}">
                        <a16:creationId xmlns:a16="http://schemas.microsoft.com/office/drawing/2014/main" id="{FA4611A7-99B7-45CC-9E78-654BB37E1D29}"/>
                      </a:ext>
                    </a:extLst>
                  </p:cNvPr>
                  <p:cNvSpPr/>
                  <p:nvPr/>
                </p:nvSpPr>
                <p:spPr>
                  <a:xfrm>
                    <a:off x="1390650" y="5286375"/>
                    <a:ext cx="1771650" cy="9144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D091D170-A287-4E69-BF89-F207D6720A0B}"/>
                      </a:ext>
                    </a:extLst>
                  </p:cNvPr>
                  <p:cNvCxnSpPr>
                    <a:cxnSpLocks/>
                    <a:stCxn id="19" idx="0"/>
                    <a:endCxn id="19" idx="2"/>
                  </p:cNvCxnSpPr>
                  <p:nvPr/>
                </p:nvCxnSpPr>
                <p:spPr>
                  <a:xfrm>
                    <a:off x="2276475" y="5286375"/>
                    <a:ext cx="0" cy="914400"/>
                  </a:xfrm>
                  <a:prstGeom prst="line">
                    <a:avLst/>
                  </a:prstGeom>
                  <a:ln w="28575">
                    <a:solidFill>
                      <a:srgbClr val="0000FF"/>
                    </a:solidFill>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06EBF6DC-527C-411F-859F-5444F3F1D975}"/>
                      </a:ext>
                    </a:extLst>
                  </p:cNvPr>
                  <p:cNvSpPr/>
                  <p:nvPr/>
                </p:nvSpPr>
                <p:spPr>
                  <a:xfrm>
                    <a:off x="3152774" y="5286375"/>
                    <a:ext cx="1771650" cy="9144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32BC8B83-BE27-401F-9D13-4337A63287D4}"/>
                      </a:ext>
                    </a:extLst>
                  </p:cNvPr>
                  <p:cNvCxnSpPr>
                    <a:cxnSpLocks/>
                    <a:stCxn id="21" idx="0"/>
                    <a:endCxn id="21" idx="2"/>
                  </p:cNvCxnSpPr>
                  <p:nvPr/>
                </p:nvCxnSpPr>
                <p:spPr>
                  <a:xfrm>
                    <a:off x="4038599" y="5286375"/>
                    <a:ext cx="0" cy="914400"/>
                  </a:xfrm>
                  <a:prstGeom prst="line">
                    <a:avLst/>
                  </a:prstGeom>
                  <a:ln w="28575">
                    <a:solidFill>
                      <a:srgbClr val="0000FF"/>
                    </a:solidFill>
                  </a:ln>
                </p:spPr>
                <p:style>
                  <a:lnRef idx="1">
                    <a:schemeClr val="dk1"/>
                  </a:lnRef>
                  <a:fillRef idx="0">
                    <a:schemeClr val="dk1"/>
                  </a:fillRef>
                  <a:effectRef idx="0">
                    <a:schemeClr val="dk1"/>
                  </a:effectRef>
                  <a:fontRef idx="minor">
                    <a:schemeClr val="tx1"/>
                  </a:fontRef>
                </p:style>
              </p:cxnSp>
            </p:grpSp>
            <p:grpSp>
              <p:nvGrpSpPr>
                <p:cNvPr id="23" name="Group 22">
                  <a:extLst>
                    <a:ext uri="{FF2B5EF4-FFF2-40B4-BE49-F238E27FC236}">
                      <a16:creationId xmlns:a16="http://schemas.microsoft.com/office/drawing/2014/main" id="{50199C6B-71C3-4AE9-AFDE-4D594C6FCA94}"/>
                    </a:ext>
                  </a:extLst>
                </p:cNvPr>
                <p:cNvGrpSpPr/>
                <p:nvPr/>
              </p:nvGrpSpPr>
              <p:grpSpPr>
                <a:xfrm>
                  <a:off x="3137447" y="4764405"/>
                  <a:ext cx="1543050" cy="409575"/>
                  <a:chOff x="1390650" y="5286375"/>
                  <a:chExt cx="3533774" cy="914400"/>
                </a:xfrm>
              </p:grpSpPr>
              <p:sp>
                <p:nvSpPr>
                  <p:cNvPr id="24" name="Rectangle 23">
                    <a:extLst>
                      <a:ext uri="{FF2B5EF4-FFF2-40B4-BE49-F238E27FC236}">
                        <a16:creationId xmlns:a16="http://schemas.microsoft.com/office/drawing/2014/main" id="{7A0086FE-45BC-446B-A29A-D24D1BA0F945}"/>
                      </a:ext>
                    </a:extLst>
                  </p:cNvPr>
                  <p:cNvSpPr/>
                  <p:nvPr/>
                </p:nvSpPr>
                <p:spPr>
                  <a:xfrm>
                    <a:off x="1390650" y="5286375"/>
                    <a:ext cx="1771650" cy="914400"/>
                  </a:xfrm>
                  <a:prstGeom prst="rect">
                    <a:avLst/>
                  </a:prstGeom>
                  <a:ln w="38100">
                    <a:solidFill>
                      <a:schemeClr val="accent3">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28A1D0DC-297B-4618-8F44-0078AEAA978C}"/>
                      </a:ext>
                    </a:extLst>
                  </p:cNvPr>
                  <p:cNvCxnSpPr>
                    <a:cxnSpLocks/>
                    <a:stCxn id="24" idx="0"/>
                    <a:endCxn id="24" idx="2"/>
                  </p:cNvCxnSpPr>
                  <p:nvPr/>
                </p:nvCxnSpPr>
                <p:spPr>
                  <a:xfrm>
                    <a:off x="2276475" y="5286375"/>
                    <a:ext cx="0" cy="914400"/>
                  </a:xfrm>
                  <a:prstGeom prst="line">
                    <a:avLst/>
                  </a:prstGeom>
                  <a:ln w="28575">
                    <a:solidFill>
                      <a:schemeClr val="accent3">
                        <a:lumMod val="75000"/>
                      </a:schemeClr>
                    </a:solidFill>
                  </a:ln>
                </p:spPr>
                <p:style>
                  <a:lnRef idx="1">
                    <a:schemeClr val="dk1"/>
                  </a:lnRef>
                  <a:fillRef idx="0">
                    <a:schemeClr val="dk1"/>
                  </a:fillRef>
                  <a:effectRef idx="0">
                    <a:schemeClr val="dk1"/>
                  </a:effectRef>
                  <a:fontRef idx="minor">
                    <a:schemeClr val="tx1"/>
                  </a:fontRef>
                </p:style>
              </p:cxnSp>
              <p:sp>
                <p:nvSpPr>
                  <p:cNvPr id="26" name="Rectangle 25">
                    <a:extLst>
                      <a:ext uri="{FF2B5EF4-FFF2-40B4-BE49-F238E27FC236}">
                        <a16:creationId xmlns:a16="http://schemas.microsoft.com/office/drawing/2014/main" id="{FF9FB1C5-CA05-4915-B63A-4031008B9E04}"/>
                      </a:ext>
                    </a:extLst>
                  </p:cNvPr>
                  <p:cNvSpPr/>
                  <p:nvPr/>
                </p:nvSpPr>
                <p:spPr>
                  <a:xfrm>
                    <a:off x="3152774" y="5286375"/>
                    <a:ext cx="1771650" cy="914400"/>
                  </a:xfrm>
                  <a:prstGeom prst="rect">
                    <a:avLst/>
                  </a:prstGeom>
                  <a:ln w="38100">
                    <a:solidFill>
                      <a:schemeClr val="accent3">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11A5CAA4-5E3D-4A25-BC85-00EF5CE14CE2}"/>
                      </a:ext>
                    </a:extLst>
                  </p:cNvPr>
                  <p:cNvCxnSpPr>
                    <a:cxnSpLocks/>
                    <a:stCxn id="26" idx="0"/>
                    <a:endCxn id="26" idx="2"/>
                  </p:cNvCxnSpPr>
                  <p:nvPr/>
                </p:nvCxnSpPr>
                <p:spPr>
                  <a:xfrm>
                    <a:off x="4038599" y="5286375"/>
                    <a:ext cx="0" cy="914400"/>
                  </a:xfrm>
                  <a:prstGeom prst="line">
                    <a:avLst/>
                  </a:prstGeom>
                  <a:ln w="28575">
                    <a:solidFill>
                      <a:schemeClr val="accent3">
                        <a:lumMod val="75000"/>
                      </a:schemeClr>
                    </a:solidFill>
                  </a:ln>
                </p:spPr>
                <p:style>
                  <a:lnRef idx="1">
                    <a:schemeClr val="dk1"/>
                  </a:lnRef>
                  <a:fillRef idx="0">
                    <a:schemeClr val="dk1"/>
                  </a:fillRef>
                  <a:effectRef idx="0">
                    <a:schemeClr val="dk1"/>
                  </a:effectRef>
                  <a:fontRef idx="minor">
                    <a:schemeClr val="tx1"/>
                  </a:fontRef>
                </p:style>
              </p:cxnSp>
            </p:grpSp>
            <p:cxnSp>
              <p:nvCxnSpPr>
                <p:cNvPr id="29" name="Straight Arrow Connector 28">
                  <a:extLst>
                    <a:ext uri="{FF2B5EF4-FFF2-40B4-BE49-F238E27FC236}">
                      <a16:creationId xmlns:a16="http://schemas.microsoft.com/office/drawing/2014/main" id="{C56568E6-C6F6-4F46-B7B6-715B62B4E56D}"/>
                    </a:ext>
                  </a:extLst>
                </p:cNvPr>
                <p:cNvCxnSpPr>
                  <a:cxnSpLocks/>
                </p:cNvCxnSpPr>
                <p:nvPr/>
              </p:nvCxnSpPr>
              <p:spPr>
                <a:xfrm flipV="1">
                  <a:off x="2171700" y="5173977"/>
                  <a:ext cx="1108007"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5C6A02E2-D8AC-421D-A205-0A679C5CE9D0}"/>
                    </a:ext>
                  </a:extLst>
                </p:cNvPr>
                <p:cNvCxnSpPr>
                  <a:cxnSpLocks/>
                </p:cNvCxnSpPr>
                <p:nvPr/>
              </p:nvCxnSpPr>
              <p:spPr>
                <a:xfrm flipV="1">
                  <a:off x="2590800" y="5173979"/>
                  <a:ext cx="1111934" cy="5886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B6DE8DBD-5E7D-4C17-933C-6DC1C83D92AA}"/>
                    </a:ext>
                  </a:extLst>
                </p:cNvPr>
                <p:cNvCxnSpPr>
                  <a:cxnSpLocks/>
                </p:cNvCxnSpPr>
                <p:nvPr/>
              </p:nvCxnSpPr>
              <p:spPr>
                <a:xfrm flipV="1">
                  <a:off x="2963945" y="5173978"/>
                  <a:ext cx="1157889" cy="5886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6475B520-C08E-4C16-9025-18435A4EFFB7}"/>
                    </a:ext>
                  </a:extLst>
                </p:cNvPr>
                <p:cNvCxnSpPr>
                  <a:cxnSpLocks/>
                </p:cNvCxnSpPr>
                <p:nvPr/>
              </p:nvCxnSpPr>
              <p:spPr>
                <a:xfrm flipV="1">
                  <a:off x="3364405" y="5173977"/>
                  <a:ext cx="112559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076FB5DD-3B0D-48CE-B3A7-39B4BE211AB5}"/>
                    </a:ext>
                  </a:extLst>
                </p:cNvPr>
                <p:cNvCxnSpPr>
                  <a:cxnSpLocks/>
                </p:cNvCxnSpPr>
                <p:nvPr/>
              </p:nvCxnSpPr>
              <p:spPr>
                <a:xfrm flipH="1" flipV="1">
                  <a:off x="3328564" y="5173977"/>
                  <a:ext cx="131342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8FB81444-D7EB-4294-AB11-C1E401A78207}"/>
                    </a:ext>
                  </a:extLst>
                </p:cNvPr>
                <p:cNvCxnSpPr>
                  <a:cxnSpLocks/>
                </p:cNvCxnSpPr>
                <p:nvPr/>
              </p:nvCxnSpPr>
              <p:spPr>
                <a:xfrm flipH="1" flipV="1">
                  <a:off x="3721888" y="5173977"/>
                  <a:ext cx="132410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113DE098-D156-4AC3-B0DF-259E4D977B30}"/>
                    </a:ext>
                  </a:extLst>
                </p:cNvPr>
                <p:cNvCxnSpPr>
                  <a:cxnSpLocks/>
                </p:cNvCxnSpPr>
                <p:nvPr/>
              </p:nvCxnSpPr>
              <p:spPr>
                <a:xfrm flipH="1" flipV="1">
                  <a:off x="4088434" y="5173977"/>
                  <a:ext cx="1333678"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30F03B1E-657D-445C-89FA-6B4D3FCAA38A}"/>
                    </a:ext>
                  </a:extLst>
                </p:cNvPr>
                <p:cNvCxnSpPr>
                  <a:cxnSpLocks/>
                </p:cNvCxnSpPr>
                <p:nvPr/>
              </p:nvCxnSpPr>
              <p:spPr>
                <a:xfrm flipH="1" flipV="1">
                  <a:off x="4488380" y="5173977"/>
                  <a:ext cx="1327056"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cxnSp>
            <p:nvCxnSpPr>
              <p:cNvPr id="54" name="Straight Arrow Connector 53">
                <a:extLst>
                  <a:ext uri="{FF2B5EF4-FFF2-40B4-BE49-F238E27FC236}">
                    <a16:creationId xmlns:a16="http://schemas.microsoft.com/office/drawing/2014/main" id="{26AF2788-6CD8-4402-A4CC-F48FDAC2EC2D}"/>
                  </a:ext>
                </a:extLst>
              </p:cNvPr>
              <p:cNvCxnSpPr>
                <a:cxnSpLocks/>
                <a:endCxn id="55" idx="2"/>
              </p:cNvCxnSpPr>
              <p:nvPr/>
            </p:nvCxnSpPr>
            <p:spPr>
              <a:xfrm flipH="1" flipV="1">
                <a:off x="4453541" y="4759643"/>
                <a:ext cx="581488" cy="409572"/>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sp>
            <p:nvSpPr>
              <p:cNvPr id="55" name="Rectangle 54">
                <a:extLst>
                  <a:ext uri="{FF2B5EF4-FFF2-40B4-BE49-F238E27FC236}">
                    <a16:creationId xmlns:a16="http://schemas.microsoft.com/office/drawing/2014/main" id="{71035E8D-B2E6-428E-92B6-725E82A2B5E1}"/>
                  </a:ext>
                </a:extLst>
              </p:cNvPr>
              <p:cNvSpPr/>
              <p:nvPr/>
            </p:nvSpPr>
            <p:spPr>
              <a:xfrm>
                <a:off x="4246032" y="4350068"/>
                <a:ext cx="415017" cy="409575"/>
              </a:xfrm>
              <a:prstGeom prst="rect">
                <a:avLst/>
              </a:prstGeom>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5" name="Straight Arrow Connector 64">
                <a:extLst>
                  <a:ext uri="{FF2B5EF4-FFF2-40B4-BE49-F238E27FC236}">
                    <a16:creationId xmlns:a16="http://schemas.microsoft.com/office/drawing/2014/main" id="{3C50A51A-44CE-49EF-94C2-814A8E0A9171}"/>
                  </a:ext>
                </a:extLst>
              </p:cNvPr>
              <p:cNvCxnSpPr>
                <a:cxnSpLocks/>
                <a:endCxn id="55" idx="2"/>
              </p:cNvCxnSpPr>
              <p:nvPr/>
            </p:nvCxnSpPr>
            <p:spPr>
              <a:xfrm flipH="1" flipV="1">
                <a:off x="4453541" y="4759643"/>
                <a:ext cx="189164" cy="427673"/>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BE412C5A-F501-465B-988A-A3E8CB9A34A6}"/>
                  </a:ext>
                </a:extLst>
              </p:cNvPr>
              <p:cNvCxnSpPr>
                <a:cxnSpLocks/>
                <a:endCxn id="55" idx="2"/>
              </p:cNvCxnSpPr>
              <p:nvPr/>
            </p:nvCxnSpPr>
            <p:spPr>
              <a:xfrm flipV="1">
                <a:off x="4266584" y="4759643"/>
                <a:ext cx="186957" cy="409572"/>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71" name="Straight Arrow Connector 70">
                <a:extLst>
                  <a:ext uri="{FF2B5EF4-FFF2-40B4-BE49-F238E27FC236}">
                    <a16:creationId xmlns:a16="http://schemas.microsoft.com/office/drawing/2014/main" id="{ED04B21E-717E-4F93-971A-563989B86BF5}"/>
                  </a:ext>
                </a:extLst>
              </p:cNvPr>
              <p:cNvCxnSpPr>
                <a:cxnSpLocks/>
                <a:endCxn id="55" idx="2"/>
              </p:cNvCxnSpPr>
              <p:nvPr/>
            </p:nvCxnSpPr>
            <p:spPr>
              <a:xfrm flipV="1">
                <a:off x="3872052" y="4759643"/>
                <a:ext cx="581489" cy="427673"/>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CF04B6D5-0E1A-473C-8431-03A7C0F4DF62}"/>
                      </a:ext>
                    </a:extLst>
                  </p:cNvPr>
                  <p:cNvSpPr txBox="1"/>
                  <p:nvPr/>
                </p:nvSpPr>
                <p:spPr>
                  <a:xfrm>
                    <a:off x="3987445" y="3940492"/>
                    <a:ext cx="9431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𝑓</m:t>
                              </m:r>
                            </m:e>
                            <m:sub>
                              <m:r>
                                <a:rPr lang="en-US" b="0" i="1" smtClean="0">
                                  <a:latin typeface="Cambria Math" panose="02040503050406030204" pitchFamily="18" charset="0"/>
                                  <a:cs typeface="Arial" pitchFamily="34" charset="0"/>
                                </a:rPr>
                                <m:t>𝑟</m:t>
                              </m:r>
                            </m:sub>
                          </m:sSub>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h</m:t>
                          </m:r>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𝑡</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74" name="TextBox 73">
                    <a:extLst>
                      <a:ext uri="{FF2B5EF4-FFF2-40B4-BE49-F238E27FC236}">
                        <a16:creationId xmlns:a16="http://schemas.microsoft.com/office/drawing/2014/main" id="{CF04B6D5-0E1A-473C-8431-03A7C0F4DF62}"/>
                      </a:ext>
                    </a:extLst>
                  </p:cNvPr>
                  <p:cNvSpPr txBox="1">
                    <a:spLocks noRot="1" noChangeAspect="1" noMove="1" noResize="1" noEditPoints="1" noAdjustHandles="1" noChangeArrowheads="1" noChangeShapeType="1" noTextEdit="1"/>
                  </p:cNvSpPr>
                  <p:nvPr/>
                </p:nvSpPr>
                <p:spPr>
                  <a:xfrm>
                    <a:off x="3987445" y="3940492"/>
                    <a:ext cx="943143" cy="369332"/>
                  </a:xfrm>
                  <a:prstGeom prst="rect">
                    <a:avLst/>
                  </a:prstGeom>
                  <a:blipFill>
                    <a:blip r:embed="rId4"/>
                    <a:stretch>
                      <a:fillRect b="-14754"/>
                    </a:stretch>
                  </a:blipFill>
                </p:spPr>
                <p:txBody>
                  <a:bodyPr/>
                  <a:lstStyle/>
                  <a:p>
                    <a:r>
                      <a:rPr lang="en-US">
                        <a:noFill/>
                      </a:rPr>
                      <a:t> </a:t>
                    </a:r>
                  </a:p>
                </p:txBody>
              </p:sp>
            </mc:Fallback>
          </mc:AlternateContent>
          <p:sp>
            <p:nvSpPr>
              <p:cNvPr id="75" name="TextBox 74">
                <a:extLst>
                  <a:ext uri="{FF2B5EF4-FFF2-40B4-BE49-F238E27FC236}">
                    <a16:creationId xmlns:a16="http://schemas.microsoft.com/office/drawing/2014/main" id="{1A0C31E2-9AD3-4D04-A449-95F4B39093CB}"/>
                  </a:ext>
                </a:extLst>
              </p:cNvPr>
              <p:cNvSpPr txBox="1"/>
              <p:nvPr/>
            </p:nvSpPr>
            <p:spPr>
              <a:xfrm>
                <a:off x="4805554" y="4689395"/>
                <a:ext cx="659155" cy="369332"/>
              </a:xfrm>
              <a:prstGeom prst="rect">
                <a:avLst/>
              </a:prstGeom>
              <a:noFill/>
            </p:spPr>
            <p:txBody>
              <a:bodyPr wrap="none" rtlCol="0">
                <a:spAutoFit/>
              </a:bodyPr>
              <a:lstStyle/>
              <a:p>
                <a:r>
                  <a:rPr lang="en-US">
                    <a:latin typeface="Arial" pitchFamily="34" charset="0"/>
                    <a:cs typeface="Arial" pitchFamily="34" charset="0"/>
                  </a:rPr>
                  <a:t>Sum</a:t>
                </a:r>
              </a:p>
            </p:txBody>
          </p:sp>
          <p:sp>
            <p:nvSpPr>
              <p:cNvPr id="76" name="TextBox 75">
                <a:extLst>
                  <a:ext uri="{FF2B5EF4-FFF2-40B4-BE49-F238E27FC236}">
                    <a16:creationId xmlns:a16="http://schemas.microsoft.com/office/drawing/2014/main" id="{58C0EB67-A732-445E-A839-E42293E52424}"/>
                  </a:ext>
                </a:extLst>
              </p:cNvPr>
              <p:cNvSpPr txBox="1"/>
              <p:nvPr/>
            </p:nvSpPr>
            <p:spPr>
              <a:xfrm>
                <a:off x="5645704" y="5505801"/>
                <a:ext cx="979755" cy="369332"/>
              </a:xfrm>
              <a:prstGeom prst="rect">
                <a:avLst/>
              </a:prstGeom>
              <a:noFill/>
            </p:spPr>
            <p:txBody>
              <a:bodyPr wrap="none" rtlCol="0">
                <a:spAutoFit/>
              </a:bodyPr>
              <a:lstStyle/>
              <a:p>
                <a:r>
                  <a:rPr lang="en-US">
                    <a:latin typeface="Arial" pitchFamily="34" charset="0"/>
                    <a:cs typeface="Arial" pitchFamily="34" charset="0"/>
                  </a:rPr>
                  <a:t>Product</a:t>
                </a:r>
              </a:p>
            </p:txBody>
          </p:sp>
        </p:gr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888D51D1-724A-4337-8A80-5282453E3CEE}"/>
                    </a:ext>
                  </a:extLst>
                </p:cNvPr>
                <p:cNvSpPr txBox="1"/>
                <p:nvPr/>
              </p:nvSpPr>
              <p:spPr>
                <a:xfrm>
                  <a:off x="3427033" y="4873575"/>
                  <a:ext cx="35939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solidFill>
                              <a:schemeClr val="accent3">
                                <a:lumMod val="75000"/>
                              </a:schemeClr>
                            </a:solidFill>
                            <a:latin typeface="Cambria Math" panose="02040503050406030204" pitchFamily="18" charset="0"/>
                            <a:cs typeface="Arial" pitchFamily="34" charset="0"/>
                          </a:rPr>
                          <m:t>𝐫</m:t>
                        </m:r>
                      </m:oMath>
                    </m:oMathPara>
                  </a14:m>
                  <a:endParaRPr lang="en-US" b="1">
                    <a:solidFill>
                      <a:schemeClr val="accent3">
                        <a:lumMod val="75000"/>
                      </a:schemeClr>
                    </a:solidFill>
                    <a:latin typeface="Arial" pitchFamily="34" charset="0"/>
                    <a:cs typeface="Arial" pitchFamily="34" charset="0"/>
                  </a:endParaRPr>
                </a:p>
              </p:txBody>
            </p:sp>
          </mc:Choice>
          <mc:Fallback xmlns="">
            <p:sp>
              <p:nvSpPr>
                <p:cNvPr id="78" name="TextBox 77">
                  <a:extLst>
                    <a:ext uri="{FF2B5EF4-FFF2-40B4-BE49-F238E27FC236}">
                      <a16:creationId xmlns:a16="http://schemas.microsoft.com/office/drawing/2014/main" id="{888D51D1-724A-4337-8A80-5282453E3CEE}"/>
                    </a:ext>
                  </a:extLst>
                </p:cNvPr>
                <p:cNvSpPr txBox="1">
                  <a:spLocks noRot="1" noChangeAspect="1" noMove="1" noResize="1" noEditPoints="1" noAdjustHandles="1" noChangeArrowheads="1" noChangeShapeType="1" noTextEdit="1"/>
                </p:cNvSpPr>
                <p:nvPr/>
              </p:nvSpPr>
              <p:spPr>
                <a:xfrm>
                  <a:off x="3427033" y="4873575"/>
                  <a:ext cx="359394"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DBAD4CDC-F056-4ED7-9830-A5127849E4E9}"/>
                    </a:ext>
                  </a:extLst>
                </p:cNvPr>
                <p:cNvSpPr txBox="1"/>
                <p:nvPr/>
              </p:nvSpPr>
              <p:spPr>
                <a:xfrm>
                  <a:off x="3485169" y="6278879"/>
                  <a:ext cx="39466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solidFill>
                              <a:srgbClr val="008000"/>
                            </a:solidFill>
                            <a:latin typeface="Cambria Math" panose="02040503050406030204" pitchFamily="18" charset="0"/>
                            <a:cs typeface="Arial" pitchFamily="34" charset="0"/>
                          </a:rPr>
                          <m:t>𝐡</m:t>
                        </m:r>
                      </m:oMath>
                    </m:oMathPara>
                  </a14:m>
                  <a:endParaRPr lang="en-US" b="1">
                    <a:solidFill>
                      <a:schemeClr val="accent3">
                        <a:lumMod val="75000"/>
                      </a:schemeClr>
                    </a:solidFill>
                    <a:latin typeface="Arial" pitchFamily="34" charset="0"/>
                    <a:cs typeface="Arial" pitchFamily="34" charset="0"/>
                  </a:endParaRPr>
                </a:p>
              </p:txBody>
            </p:sp>
          </mc:Choice>
          <mc:Fallback xmlns="">
            <p:sp>
              <p:nvSpPr>
                <p:cNvPr id="79" name="TextBox 78">
                  <a:extLst>
                    <a:ext uri="{FF2B5EF4-FFF2-40B4-BE49-F238E27FC236}">
                      <a16:creationId xmlns:a16="http://schemas.microsoft.com/office/drawing/2014/main" id="{DBAD4CDC-F056-4ED7-9830-A5127849E4E9}"/>
                    </a:ext>
                  </a:extLst>
                </p:cNvPr>
                <p:cNvSpPr txBox="1">
                  <a:spLocks noRot="1" noChangeAspect="1" noMove="1" noResize="1" noEditPoints="1" noAdjustHandles="1" noChangeArrowheads="1" noChangeShapeType="1" noTextEdit="1"/>
                </p:cNvSpPr>
                <p:nvPr/>
              </p:nvSpPr>
              <p:spPr>
                <a:xfrm>
                  <a:off x="3485169" y="6278879"/>
                  <a:ext cx="39466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F8F4C39D-202A-43C1-B8A2-97AE82FB8B33}"/>
                    </a:ext>
                  </a:extLst>
                </p:cNvPr>
                <p:cNvSpPr txBox="1"/>
                <p:nvPr/>
              </p:nvSpPr>
              <p:spPr>
                <a:xfrm>
                  <a:off x="5908320" y="6273282"/>
                  <a:ext cx="3449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solidFill>
                              <a:srgbClr val="0000FF"/>
                            </a:solidFill>
                            <a:latin typeface="Cambria Math" panose="02040503050406030204" pitchFamily="18" charset="0"/>
                            <a:cs typeface="Arial" pitchFamily="34" charset="0"/>
                          </a:rPr>
                          <m:t>𝐭</m:t>
                        </m:r>
                      </m:oMath>
                    </m:oMathPara>
                  </a14:m>
                  <a:endParaRPr lang="en-US" b="1">
                    <a:solidFill>
                      <a:schemeClr val="accent3">
                        <a:lumMod val="75000"/>
                      </a:schemeClr>
                    </a:solidFill>
                    <a:latin typeface="Arial" pitchFamily="34" charset="0"/>
                    <a:cs typeface="Arial" pitchFamily="34" charset="0"/>
                  </a:endParaRPr>
                </a:p>
              </p:txBody>
            </p:sp>
          </mc:Choice>
          <mc:Fallback xmlns="">
            <p:sp>
              <p:nvSpPr>
                <p:cNvPr id="80" name="TextBox 79">
                  <a:extLst>
                    <a:ext uri="{FF2B5EF4-FFF2-40B4-BE49-F238E27FC236}">
                      <a16:creationId xmlns:a16="http://schemas.microsoft.com/office/drawing/2014/main" id="{F8F4C39D-202A-43C1-B8A2-97AE82FB8B33}"/>
                    </a:ext>
                  </a:extLst>
                </p:cNvPr>
                <p:cNvSpPr txBox="1">
                  <a:spLocks noRot="1" noChangeAspect="1" noMove="1" noResize="1" noEditPoints="1" noAdjustHandles="1" noChangeArrowheads="1" noChangeShapeType="1" noTextEdit="1"/>
                </p:cNvSpPr>
                <p:nvPr/>
              </p:nvSpPr>
              <p:spPr>
                <a:xfrm>
                  <a:off x="5908320" y="6273282"/>
                  <a:ext cx="344966" cy="369332"/>
                </a:xfrm>
                <a:prstGeom prst="rect">
                  <a:avLst/>
                </a:prstGeom>
                <a:blipFill>
                  <a:blip r:embed="rId7"/>
                  <a:stretch>
                    <a:fillRect/>
                  </a:stretch>
                </a:blipFill>
              </p:spPr>
              <p:txBody>
                <a:bodyPr/>
                <a:lstStyle/>
                <a:p>
                  <a:r>
                    <a:rPr lang="en-US">
                      <a:noFill/>
                    </a:rPr>
                    <a:t> </a:t>
                  </a:r>
                </a:p>
              </p:txBody>
            </p:sp>
          </mc:Fallback>
        </mc:AlternateContent>
      </p:grpSp>
      <p:sp>
        <p:nvSpPr>
          <p:cNvPr id="82" name="Rectangle 81">
            <a:extLst>
              <a:ext uri="{FF2B5EF4-FFF2-40B4-BE49-F238E27FC236}">
                <a16:creationId xmlns:a16="http://schemas.microsoft.com/office/drawing/2014/main" id="{B28BFA44-266A-478D-B15F-B5FFEEB02B0D}"/>
              </a:ext>
            </a:extLst>
          </p:cNvPr>
          <p:cNvSpPr/>
          <p:nvPr/>
        </p:nvSpPr>
        <p:spPr>
          <a:xfrm>
            <a:off x="2475345" y="10342"/>
            <a:ext cx="6668655" cy="276999"/>
          </a:xfrm>
          <a:prstGeom prst="rect">
            <a:avLst/>
          </a:prstGeom>
        </p:spPr>
        <p:txBody>
          <a:bodyPr wrap="square">
            <a:spAutoFit/>
          </a:bodyPr>
          <a:lstStyle/>
          <a:p>
            <a:r>
              <a:rPr lang="en-US" sz="1200">
                <a:solidFill>
                  <a:schemeClr val="bg1"/>
                </a:solidFill>
              </a:rPr>
              <a:t>Yang et al, </a:t>
            </a:r>
            <a:r>
              <a:rPr lang="en-US" sz="1200">
                <a:solidFill>
                  <a:schemeClr val="bg1"/>
                </a:solidFill>
                <a:hlinkClick r:id="rId8"/>
              </a:rPr>
              <a:t>Embedding Entities and Relations for Learning and Inference in Knowledge Bases</a:t>
            </a:r>
            <a:r>
              <a:rPr lang="en-US" sz="1200">
                <a:solidFill>
                  <a:schemeClr val="bg1"/>
                </a:solidFill>
              </a:rPr>
              <a:t>, ICLR 2015</a:t>
            </a:r>
          </a:p>
        </p:txBody>
      </p:sp>
    </p:spTree>
    <p:extLst>
      <p:ext uri="{BB962C8B-B14F-4D97-AF65-F5344CB8AC3E}">
        <p14:creationId xmlns:p14="http://schemas.microsoft.com/office/powerpoint/2010/main" val="37666428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001A-93B9-4A87-B1C7-7A5324B17D69}"/>
              </a:ext>
            </a:extLst>
          </p:cNvPr>
          <p:cNvSpPr>
            <a:spLocks noGrp="1"/>
          </p:cNvSpPr>
          <p:nvPr>
            <p:ph type="title"/>
          </p:nvPr>
        </p:nvSpPr>
        <p:spPr/>
        <p:txBody>
          <a:bodyPr/>
          <a:lstStyle/>
          <a:p>
            <a:r>
              <a:rPr lang="en-US" err="1"/>
              <a:t>DistMult</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0586C1-184F-4E88-A075-2C2F7EB3ADC8}"/>
                  </a:ext>
                </a:extLst>
              </p:cNvPr>
              <p:cNvSpPr>
                <a:spLocks noGrp="1"/>
              </p:cNvSpPr>
              <p:nvPr>
                <p:ph idx="1"/>
              </p:nvPr>
            </p:nvSpPr>
            <p:spPr>
              <a:xfrm>
                <a:off x="565784" y="1212113"/>
                <a:ext cx="8578215" cy="3719772"/>
              </a:xfrm>
            </p:spPr>
            <p:txBody>
              <a:bodyPr>
                <a:normAutofit fontScale="92500" lnSpcReduction="10000"/>
              </a:bodyPr>
              <a:lstStyle/>
              <a:p>
                <a:r>
                  <a:rPr lang="en-US" b="1" dirty="0" err="1">
                    <a:solidFill>
                      <a:srgbClr val="C00000"/>
                    </a:solidFill>
                  </a:rPr>
                  <a:t>DistMult</a:t>
                </a:r>
                <a:r>
                  <a:rPr lang="en-US" b="0" dirty="0"/>
                  <a:t>: Entities and relations using vectors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a14:m>
                <a:endParaRPr lang="en-US" b="0" dirty="0"/>
              </a:p>
              <a:p>
                <a14:m>
                  <m:oMath xmlns:m="http://schemas.openxmlformats.org/officeDocument/2006/math">
                    <m:sSub>
                      <m:sSubPr>
                        <m:ctrlPr>
                          <a:rPr lang="en-US" b="0" i="1" smtClean="0">
                            <a:latin typeface="Cambria Math" panose="02040503050406030204" pitchFamily="18" charset="0"/>
                          </a:rPr>
                        </m:ctrlPr>
                      </m:sSubPr>
                      <m:e>
                        <m:r>
                          <m:rPr>
                            <m:nor/>
                          </m:rPr>
                          <a:rPr lang="en-US" b="1" i="0" dirty="0" smtClean="0">
                            <a:solidFill>
                              <a:srgbClr val="D60093"/>
                            </a:solidFill>
                          </a:rPr>
                          <m:t>Score</m:t>
                        </m:r>
                        <m:r>
                          <m:rPr>
                            <m:nor/>
                          </m:rPr>
                          <a:rPr lang="en-US" b="1" dirty="0">
                            <a:solidFill>
                              <a:srgbClr val="D60093"/>
                            </a:solidFill>
                          </a:rPr>
                          <m:t> </m:t>
                        </m:r>
                        <m:r>
                          <m:rPr>
                            <m:nor/>
                          </m:rPr>
                          <a:rPr lang="en-US" b="1" dirty="0">
                            <a:solidFill>
                              <a:srgbClr val="D60093"/>
                            </a:solidFill>
                          </a:rPr>
                          <m:t>function</m:t>
                        </m:r>
                        <m:r>
                          <a:rPr lang="en-US" b="0" i="1" dirty="0" smtClean="0">
                            <a:solidFill>
                              <a:srgbClr val="D60093"/>
                            </a:solidFill>
                            <a:latin typeface="Cambria Math" panose="02040503050406030204" pitchFamily="18" charset="0"/>
                          </a:rPr>
                          <m:t>:</m:t>
                        </m:r>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 </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1" i="0" smtClean="0">
                        <a:latin typeface="Cambria Math" panose="02040503050406030204" pitchFamily="18" charset="0"/>
                      </a:rPr>
                      <m:t>&gt; =</m:t>
                    </m:r>
                    <m:nary>
                      <m:naryPr>
                        <m:chr m:val="∑"/>
                        <m:supHide m:val="on"/>
                        <m:ctrlPr>
                          <a:rPr lang="en-US" b="1"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i="1" smtClean="0">
                                <a:latin typeface="Cambria Math" panose="02040503050406030204" pitchFamily="18" charset="0"/>
                              </a:rPr>
                            </m:ctrlPr>
                          </m:sSubPr>
                          <m:e>
                            <m:r>
                              <a:rPr lang="en-US" b="1" i="0" smtClean="0">
                                <a:latin typeface="Cambria Math" panose="02040503050406030204" pitchFamily="18" charset="0"/>
                              </a:rPr>
                              <m:t>𝐡</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𝐭</m:t>
                            </m:r>
                          </m:e>
                          <m:sub>
                            <m:r>
                              <a:rPr lang="en-US" b="0" i="1" smtClean="0">
                                <a:latin typeface="Cambria Math" panose="02040503050406030204" pitchFamily="18" charset="0"/>
                              </a:rPr>
                              <m:t>𝑖</m:t>
                            </m:r>
                          </m:sub>
                        </m:sSub>
                      </m:e>
                    </m:nary>
                  </m:oMath>
                </a14:m>
                <a:endParaRPr lang="en-US" b="1" dirty="0"/>
              </a:p>
              <a:p>
                <a:pPr lvl="1"/>
                <a14:m>
                  <m:oMath xmlns:m="http://schemas.openxmlformats.org/officeDocument/2006/math">
                    <m:r>
                      <a:rPr lang="en-US" b="1" i="0" smtClean="0">
                        <a:latin typeface="Cambria Math" panose="02040503050406030204" pitchFamily="18" charset="0"/>
                      </a:rPr>
                      <m:t>𝐡</m:t>
                    </m:r>
                    <m:r>
                      <a:rPr lang="en-US" b="1" i="0" smtClean="0">
                        <a:latin typeface="Cambria Math" panose="02040503050406030204" pitchFamily="18" charset="0"/>
                      </a:rPr>
                      <m:t>,</m:t>
                    </m:r>
                    <m:r>
                      <a:rPr lang="en-US" b="1" i="0" smtClean="0">
                        <a:latin typeface="Cambria Math" panose="02040503050406030204" pitchFamily="18" charset="0"/>
                      </a:rPr>
                      <m:t>𝐫</m:t>
                    </m:r>
                    <m:r>
                      <a:rPr lang="en-US" b="1" i="0" smtClean="0">
                        <a:latin typeface="Cambria Math" panose="02040503050406030204" pitchFamily="18" charset="0"/>
                      </a:rPr>
                      <m:t>,</m:t>
                    </m:r>
                    <m:r>
                      <a:rPr lang="en-US" b="1" i="0" smtClean="0">
                        <a:latin typeface="Cambria Math" panose="02040503050406030204" pitchFamily="18" charset="0"/>
                      </a:rPr>
                      <m:t>𝐭</m:t>
                    </m:r>
                    <m:r>
                      <a:rPr lang="en-US" b="1"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a14:m>
                <a:endParaRPr lang="en-US" b="1" dirty="0"/>
              </a:p>
              <a:p>
                <a:r>
                  <a:rPr lang="en-US" b="1" dirty="0"/>
                  <a:t>Intuition of the </a:t>
                </a:r>
                <a:r>
                  <a:rPr lang="en-US" b="1" dirty="0">
                    <a:solidFill>
                      <a:srgbClr val="D60093"/>
                    </a:solidFill>
                  </a:rPr>
                  <a:t>score function</a:t>
                </a:r>
                <a:r>
                  <a:rPr lang="en-US" b="1" dirty="0"/>
                  <a:t>: </a:t>
                </a:r>
                <a:r>
                  <a:rPr lang="en-US" dirty="0"/>
                  <a:t>Can be viewed as a </a:t>
                </a:r>
                <a:r>
                  <a:rPr lang="en-US" b="1" dirty="0">
                    <a:solidFill>
                      <a:schemeClr val="accent2">
                        <a:lumMod val="75000"/>
                      </a:schemeClr>
                    </a:solidFill>
                  </a:rPr>
                  <a:t>cosine similarity</a:t>
                </a:r>
                <a:r>
                  <a:rPr lang="en-US" dirty="0"/>
                  <a:t> between </a:t>
                </a:r>
                <a14:m>
                  <m:oMath xmlns:m="http://schemas.openxmlformats.org/officeDocument/2006/math">
                    <m:r>
                      <a:rPr lang="en-US" b="1" i="0" smtClean="0">
                        <a:latin typeface="Cambria Math" panose="02040503050406030204" pitchFamily="18" charset="0"/>
                      </a:rPr>
                      <m:t>𝐡</m:t>
                    </m:r>
                    <m:r>
                      <a:rPr lang="en-US" b="1" i="0" smtClean="0">
                        <a:latin typeface="Cambria Math" panose="02040503050406030204" pitchFamily="18" charset="0"/>
                      </a:rPr>
                      <m:t>⋅</m:t>
                    </m:r>
                    <m:r>
                      <a:rPr lang="en-US" b="1" i="0" smtClean="0">
                        <a:latin typeface="Cambria Math" panose="02040503050406030204" pitchFamily="18" charset="0"/>
                      </a:rPr>
                      <m:t>𝐫</m:t>
                    </m:r>
                  </m:oMath>
                </a14:m>
                <a:r>
                  <a:rPr lang="en-US" b="1" dirty="0"/>
                  <a:t> </a:t>
                </a:r>
                <a:r>
                  <a:rPr lang="en-US" dirty="0"/>
                  <a:t>and </a:t>
                </a:r>
                <a14:m>
                  <m:oMath xmlns:m="http://schemas.openxmlformats.org/officeDocument/2006/math">
                    <m:r>
                      <a:rPr lang="en-US" b="1" i="0" smtClean="0">
                        <a:latin typeface="Cambria Math" panose="02040503050406030204" pitchFamily="18" charset="0"/>
                      </a:rPr>
                      <m:t>𝐭</m:t>
                    </m:r>
                  </m:oMath>
                </a14:m>
                <a:endParaRPr lang="en-US" b="1" dirty="0"/>
              </a:p>
              <a:p>
                <a:pPr marL="457200" lvl="1" indent="0">
                  <a:buNone/>
                </a:pPr>
                <a:r>
                  <a:rPr lang="en-US" b="1" dirty="0"/>
                  <a:t>	where </a:t>
                </a:r>
                <a14:m>
                  <m:oMath xmlns:m="http://schemas.openxmlformats.org/officeDocument/2006/math">
                    <m:r>
                      <a:rPr lang="en-US" b="1" smtClean="0">
                        <a:solidFill>
                          <a:srgbClr val="D00E89"/>
                        </a:solidFill>
                        <a:latin typeface="Cambria Math" panose="02040503050406030204" pitchFamily="18" charset="0"/>
                      </a:rPr>
                      <m:t>𝐡</m:t>
                    </m:r>
                    <m:r>
                      <a:rPr lang="en-US" b="1" smtClean="0">
                        <a:solidFill>
                          <a:srgbClr val="D00E89"/>
                        </a:solidFill>
                        <a:latin typeface="Cambria Math" panose="02040503050406030204" pitchFamily="18" charset="0"/>
                      </a:rPr>
                      <m:t>⋅</m:t>
                    </m:r>
                    <m:r>
                      <a:rPr lang="en-US" b="1" smtClean="0">
                        <a:solidFill>
                          <a:srgbClr val="D00E89"/>
                        </a:solidFill>
                        <a:latin typeface="Cambria Math" panose="02040503050406030204" pitchFamily="18" charset="0"/>
                      </a:rPr>
                      <m:t>𝐫</m:t>
                    </m:r>
                  </m:oMath>
                </a14:m>
                <a:r>
                  <a:rPr lang="en-US" b="1" dirty="0">
                    <a:solidFill>
                      <a:srgbClr val="D00E89"/>
                    </a:solidFill>
                  </a:rPr>
                  <a:t> </a:t>
                </a:r>
                <a:r>
                  <a:rPr lang="en-US" b="1" dirty="0"/>
                  <a:t>is defined as </a:t>
                </a:r>
                <a14:m>
                  <m:oMath xmlns:m="http://schemas.openxmlformats.org/officeDocument/2006/math">
                    <m:sSub>
                      <m:sSubPr>
                        <m:ctrlPr>
                          <a:rPr lang="en-US" b="1" i="1" smtClean="0">
                            <a:latin typeface="Cambria Math" panose="02040503050406030204" pitchFamily="18" charset="0"/>
                          </a:rPr>
                        </m:ctrlPr>
                      </m:sSubPr>
                      <m:e>
                        <m:d>
                          <m:dPr>
                            <m:begChr m:val="["/>
                            <m:endChr m:val="]"/>
                            <m:ctrlPr>
                              <a:rPr lang="en-US" b="1" i="1" smtClean="0">
                                <a:latin typeface="Cambria Math" panose="02040503050406030204" pitchFamily="18" charset="0"/>
                              </a:rPr>
                            </m:ctrlPr>
                          </m:dPr>
                          <m:e>
                            <m:r>
                              <a:rPr lang="en-US" b="1" i="1" smtClean="0">
                                <a:latin typeface="Cambria Math" panose="02040503050406030204" pitchFamily="18" charset="0"/>
                              </a:rPr>
                              <m:t>𝒉</m:t>
                            </m:r>
                            <m:r>
                              <a:rPr lang="en-US" b="1" i="1" smtClean="0">
                                <a:latin typeface="Cambria Math" panose="02040503050406030204" pitchFamily="18" charset="0"/>
                              </a:rPr>
                              <m:t>⋅</m:t>
                            </m:r>
                            <m:r>
                              <a:rPr lang="en-US" b="1" i="1" smtClean="0">
                                <a:latin typeface="Cambria Math" panose="02040503050406030204" pitchFamily="18" charset="0"/>
                              </a:rPr>
                              <m:t>𝒓</m:t>
                            </m:r>
                          </m:e>
                        </m:d>
                      </m:e>
                      <m:sub>
                        <m:r>
                          <a:rPr lang="en-US" b="1" i="1" smtClean="0">
                            <a:latin typeface="Cambria Math" panose="02040503050406030204" pitchFamily="18" charset="0"/>
                          </a:rPr>
                          <m:t>𝒊</m:t>
                        </m:r>
                      </m:sub>
                    </m:sSub>
                    <m:r>
                      <a:rPr lang="en-US" b="1"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𝒉</m:t>
                        </m:r>
                      </m:e>
                      <m:sub>
                        <m:r>
                          <a:rPr lang="en-US" b="1" i="1">
                            <a:latin typeface="Cambria Math" panose="02040503050406030204" pitchFamily="18" charset="0"/>
                          </a:rPr>
                          <m:t>𝒊</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𝒓</m:t>
                        </m:r>
                      </m:e>
                      <m:sub>
                        <m:r>
                          <a:rPr lang="en-US" b="1" i="1">
                            <a:latin typeface="Cambria Math" panose="02040503050406030204" pitchFamily="18" charset="0"/>
                          </a:rPr>
                          <m:t>𝒊</m:t>
                        </m:r>
                      </m:sub>
                    </m:sSub>
                  </m:oMath>
                </a14:m>
                <a:endParaRPr lang="en-US" b="1" dirty="0"/>
              </a:p>
              <a:p>
                <a:r>
                  <a:rPr lang="en-US" b="1" dirty="0"/>
                  <a:t>Example:</a:t>
                </a:r>
              </a:p>
              <a:p>
                <a:pPr marL="118872"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i="1" smtClean="0">
                              <a:latin typeface="Cambria Math" panose="02040503050406030204" pitchFamily="18" charset="0"/>
                            </a:rPr>
                          </m:ctrlPr>
                        </m:dPr>
                        <m:e>
                          <m:r>
                            <a:rPr lang="en-US" b="0" i="1" smtClean="0">
                              <a:latin typeface="Cambria Math" panose="02040503050406030204" pitchFamily="18" charset="0"/>
                            </a:rPr>
                            <m:t>h</m:t>
                          </m:r>
                          <m:r>
                            <a:rPr lang="en-US" b="1" i="0" smtClean="0">
                              <a:latin typeface="Cambria Math" panose="02040503050406030204" pitchFamily="18" charset="0"/>
                            </a:rPr>
                            <m:t>,</m:t>
                          </m:r>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𝑡</m:t>
                              </m:r>
                            </m:e>
                            <m:sub>
                              <m:r>
                                <a:rPr lang="en-US" b="0" i="1" smtClean="0">
                                  <a:solidFill>
                                    <a:srgbClr val="C00000"/>
                                  </a:solidFill>
                                  <a:latin typeface="Cambria Math" panose="02040503050406030204" pitchFamily="18" charset="0"/>
                                </a:rPr>
                                <m:t>1</m:t>
                              </m:r>
                            </m:sub>
                          </m:sSub>
                        </m:e>
                      </m:d>
                      <m:r>
                        <a:rPr lang="en-US" b="0" i="1" smtClean="0">
                          <a:latin typeface="Cambria Math" panose="02040503050406030204" pitchFamily="18" charset="0"/>
                        </a:rPr>
                        <m:t>&lt;0,  </m:t>
                      </m:r>
                      <m:sSub>
                        <m:sSubPr>
                          <m:ctrlPr>
                            <a:rPr lang="en-US"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i="1" smtClean="0">
                              <a:latin typeface="Cambria Math" panose="02040503050406030204" pitchFamily="18" charset="0"/>
                            </a:rPr>
                          </m:ctrlPr>
                        </m:dPr>
                        <m:e>
                          <m:r>
                            <a:rPr lang="en-US" b="0" i="1" smtClean="0">
                              <a:latin typeface="Cambria Math" panose="02040503050406030204" pitchFamily="18" charset="0"/>
                            </a:rPr>
                            <m:t>h</m:t>
                          </m:r>
                          <m:r>
                            <a:rPr lang="en-US" b="1" i="0" smtClean="0">
                              <a:latin typeface="Cambria Math" panose="02040503050406030204" pitchFamily="18" charset="0"/>
                            </a:rPr>
                            <m:t>,</m:t>
                          </m:r>
                          <m:sSub>
                            <m:sSubPr>
                              <m:ctrlPr>
                                <a:rPr lang="en-US" i="1" smtClean="0">
                                  <a:solidFill>
                                    <a:schemeClr val="accent4">
                                      <a:lumMod val="50000"/>
                                    </a:schemeClr>
                                  </a:solidFill>
                                  <a:latin typeface="Cambria Math" panose="02040503050406030204" pitchFamily="18" charset="0"/>
                                </a:rPr>
                              </m:ctrlPr>
                            </m:sSubPr>
                            <m:e>
                              <m:r>
                                <a:rPr lang="en-US" b="0" i="1" smtClean="0">
                                  <a:solidFill>
                                    <a:schemeClr val="accent4">
                                      <a:lumMod val="50000"/>
                                    </a:schemeClr>
                                  </a:solidFill>
                                  <a:latin typeface="Cambria Math" panose="02040503050406030204" pitchFamily="18" charset="0"/>
                                </a:rPr>
                                <m:t>𝑡</m:t>
                              </m:r>
                            </m:e>
                            <m:sub>
                              <m:r>
                                <a:rPr lang="en-US" b="0" i="1" smtClean="0">
                                  <a:solidFill>
                                    <a:schemeClr val="accent4">
                                      <a:lumMod val="50000"/>
                                    </a:schemeClr>
                                  </a:solidFill>
                                  <a:latin typeface="Cambria Math" panose="02040503050406030204" pitchFamily="18" charset="0"/>
                                </a:rPr>
                                <m:t>2</m:t>
                              </m:r>
                            </m:sub>
                          </m:sSub>
                        </m:e>
                      </m:d>
                      <m:r>
                        <a:rPr lang="en-US" b="0" i="1" smtClean="0">
                          <a:latin typeface="Cambria Math" panose="02040503050406030204" pitchFamily="18" charset="0"/>
                        </a:rPr>
                        <m:t>&gt;0</m:t>
                      </m:r>
                    </m:oMath>
                  </m:oMathPara>
                </a14:m>
                <a:endParaRPr lang="en-US" dirty="0"/>
              </a:p>
            </p:txBody>
          </p:sp>
        </mc:Choice>
        <mc:Fallback xmlns="">
          <p:sp>
            <p:nvSpPr>
              <p:cNvPr id="3" name="Content Placeholder 2">
                <a:extLst>
                  <a:ext uri="{FF2B5EF4-FFF2-40B4-BE49-F238E27FC236}">
                    <a16:creationId xmlns:a16="http://schemas.microsoft.com/office/drawing/2014/main" id="{160586C1-184F-4E88-A075-2C2F7EB3ADC8}"/>
                  </a:ext>
                </a:extLst>
              </p:cNvPr>
              <p:cNvSpPr>
                <a:spLocks noGrp="1" noRot="1" noChangeAspect="1" noMove="1" noResize="1" noEditPoints="1" noAdjustHandles="1" noChangeArrowheads="1" noChangeShapeType="1" noTextEdit="1"/>
              </p:cNvSpPr>
              <p:nvPr>
                <p:ph idx="1"/>
              </p:nvPr>
            </p:nvSpPr>
            <p:spPr>
              <a:xfrm>
                <a:off x="565784" y="1212113"/>
                <a:ext cx="8578215" cy="3719772"/>
              </a:xfrm>
              <a:blipFill>
                <a:blip r:embed="rId3"/>
                <a:stretch>
                  <a:fillRect l="-213" t="-1803" r="-99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D1CD379-6C2A-45FE-83B8-F4C5E2A21A20}"/>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5FF5CD8-5CF6-4D1A-AC81-151177FC49C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6617010-FB18-4157-AA4B-E213142E6C40}"/>
              </a:ext>
            </a:extLst>
          </p:cNvPr>
          <p:cNvSpPr>
            <a:spLocks noGrp="1"/>
          </p:cNvSpPr>
          <p:nvPr>
            <p:ph type="sldNum" sz="quarter" idx="12"/>
          </p:nvPr>
        </p:nvSpPr>
        <p:spPr/>
        <p:txBody>
          <a:bodyPr/>
          <a:lstStyle/>
          <a:p>
            <a:fld id="{19B12225-5612-419B-A8D5-4B8EEE4C217E}" type="slidenum">
              <a:rPr lang="en-US" smtClean="0"/>
              <a:pPr/>
              <a:t>47</a:t>
            </a:fld>
            <a:endParaRPr lang="en-US"/>
          </a:p>
        </p:txBody>
      </p:sp>
      <p:grpSp>
        <p:nvGrpSpPr>
          <p:cNvPr id="47" name="Group 46">
            <a:extLst>
              <a:ext uri="{FF2B5EF4-FFF2-40B4-BE49-F238E27FC236}">
                <a16:creationId xmlns:a16="http://schemas.microsoft.com/office/drawing/2014/main" id="{DD473C87-C493-4EDD-A8A1-06B82D59555C}"/>
              </a:ext>
            </a:extLst>
          </p:cNvPr>
          <p:cNvGrpSpPr/>
          <p:nvPr/>
        </p:nvGrpSpPr>
        <p:grpSpPr>
          <a:xfrm>
            <a:off x="4032394" y="4668003"/>
            <a:ext cx="2844205" cy="2277331"/>
            <a:chOff x="823610" y="3895227"/>
            <a:chExt cx="2844205" cy="2277331"/>
          </a:xfrm>
        </p:grpSpPr>
        <p:cxnSp>
          <p:nvCxnSpPr>
            <p:cNvPr id="48" name="Straight Connector 47">
              <a:extLst>
                <a:ext uri="{FF2B5EF4-FFF2-40B4-BE49-F238E27FC236}">
                  <a16:creationId xmlns:a16="http://schemas.microsoft.com/office/drawing/2014/main" id="{F1923C80-D75A-44FF-8A61-326F3EB4C330}"/>
                </a:ext>
              </a:extLst>
            </p:cNvPr>
            <p:cNvCxnSpPr>
              <a:cxnSpLocks/>
            </p:cNvCxnSpPr>
            <p:nvPr/>
          </p:nvCxnSpPr>
          <p:spPr>
            <a:xfrm>
              <a:off x="970963" y="4127397"/>
              <a:ext cx="496961" cy="2045161"/>
            </a:xfrm>
            <a:prstGeom prst="line">
              <a:avLst/>
            </a:prstGeom>
            <a:ln w="28575">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945414D-9F73-420A-A8B6-5273B19601FC}"/>
                    </a:ext>
                  </a:extLst>
                </p:cNvPr>
                <p:cNvSpPr txBox="1"/>
                <p:nvPr/>
              </p:nvSpPr>
              <p:spPr>
                <a:xfrm>
                  <a:off x="2792447" y="4783390"/>
                  <a:ext cx="87536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1" smtClean="0">
                            <a:latin typeface="Cambria Math" panose="02040503050406030204" pitchFamily="18" charset="0"/>
                            <a:ea typeface="Helvetica Neue Light" charset="0"/>
                            <a:cs typeface="Helvetica Neue Light" charset="0"/>
                          </a:rPr>
                          <m:t>𝒉</m:t>
                        </m:r>
                        <m:r>
                          <a:rPr lang="en-US" sz="2500" b="1" i="1" smtClean="0">
                            <a:latin typeface="Cambria Math" panose="02040503050406030204" pitchFamily="18" charset="0"/>
                            <a:ea typeface="Helvetica Neue Light" charset="0"/>
                            <a:cs typeface="Helvetica Neue Light" charset="0"/>
                          </a:rPr>
                          <m:t>⋅</m:t>
                        </m:r>
                        <m:r>
                          <a:rPr lang="en-US" sz="2500" b="1" i="1" smtClean="0">
                            <a:latin typeface="Cambria Math" panose="02040503050406030204" pitchFamily="18" charset="0"/>
                            <a:ea typeface="Helvetica Neue Light" charset="0"/>
                            <a:cs typeface="Helvetica Neue Light" charset="0"/>
                          </a:rPr>
                          <m:t>𝒓</m:t>
                        </m:r>
                      </m:oMath>
                    </m:oMathPara>
                  </a14:m>
                  <a:endParaRPr lang="en-US" sz="2500" b="1">
                    <a:latin typeface="Helvetica Neue Light" charset="0"/>
                    <a:ea typeface="Helvetica Neue Light" charset="0"/>
                    <a:cs typeface="Helvetica Neue Light" charset="0"/>
                  </a:endParaRPr>
                </a:p>
              </p:txBody>
            </p:sp>
          </mc:Choice>
          <mc:Fallback xmlns="">
            <p:sp>
              <p:nvSpPr>
                <p:cNvPr id="50" name="TextBox 49">
                  <a:extLst>
                    <a:ext uri="{FF2B5EF4-FFF2-40B4-BE49-F238E27FC236}">
                      <a16:creationId xmlns:a16="http://schemas.microsoft.com/office/drawing/2014/main" id="{B945414D-9F73-420A-A8B6-5273B19601FC}"/>
                    </a:ext>
                  </a:extLst>
                </p:cNvPr>
                <p:cNvSpPr txBox="1">
                  <a:spLocks noRot="1" noChangeAspect="1" noMove="1" noResize="1" noEditPoints="1" noAdjustHandles="1" noChangeArrowheads="1" noChangeShapeType="1" noTextEdit="1"/>
                </p:cNvSpPr>
                <p:nvPr/>
              </p:nvSpPr>
              <p:spPr>
                <a:xfrm>
                  <a:off x="2792447" y="4783390"/>
                  <a:ext cx="875368" cy="477054"/>
                </a:xfrm>
                <a:prstGeom prst="rect">
                  <a:avLst/>
                </a:prstGeom>
                <a:blipFill>
                  <a:blip r:embed="rId4"/>
                  <a:stretch>
                    <a:fillRect/>
                  </a:stretch>
                </a:blipFill>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605A150A-E97E-4651-8DF1-D656C68F1708}"/>
                </a:ext>
              </a:extLst>
            </p:cNvPr>
            <p:cNvCxnSpPr>
              <a:cxnSpLocks/>
            </p:cNvCxnSpPr>
            <p:nvPr/>
          </p:nvCxnSpPr>
          <p:spPr>
            <a:xfrm flipV="1">
              <a:off x="1227104" y="4802483"/>
              <a:ext cx="1899618" cy="4654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4E4E73A-7C7F-4B9E-AE28-536D8AD46FB2}"/>
                </a:ext>
              </a:extLst>
            </p:cNvPr>
            <p:cNvCxnSpPr>
              <a:cxnSpLocks/>
            </p:cNvCxnSpPr>
            <p:nvPr/>
          </p:nvCxnSpPr>
          <p:spPr>
            <a:xfrm flipV="1">
              <a:off x="1227104" y="4272042"/>
              <a:ext cx="1495166" cy="957719"/>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B2AACF3-48A4-4F28-930D-F8A85383A83E}"/>
                </a:ext>
              </a:extLst>
            </p:cNvPr>
            <p:cNvCxnSpPr>
              <a:cxnSpLocks/>
            </p:cNvCxnSpPr>
            <p:nvPr/>
          </p:nvCxnSpPr>
          <p:spPr>
            <a:xfrm flipH="1">
              <a:off x="823610" y="5267933"/>
              <a:ext cx="403494" cy="475742"/>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3EEF6F94-042B-4B48-A240-7BF06214B7AF}"/>
                    </a:ext>
                  </a:extLst>
                </p:cNvPr>
                <p:cNvSpPr txBox="1"/>
                <p:nvPr/>
              </p:nvSpPr>
              <p:spPr>
                <a:xfrm>
                  <a:off x="838873" y="5532699"/>
                  <a:ext cx="54322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57" name="TextBox 56">
                  <a:extLst>
                    <a:ext uri="{FF2B5EF4-FFF2-40B4-BE49-F238E27FC236}">
                      <a16:creationId xmlns:a16="http://schemas.microsoft.com/office/drawing/2014/main" id="{3EEF6F94-042B-4B48-A240-7BF06214B7AF}"/>
                    </a:ext>
                  </a:extLst>
                </p:cNvPr>
                <p:cNvSpPr txBox="1">
                  <a:spLocks noRot="1" noChangeAspect="1" noMove="1" noResize="1" noEditPoints="1" noAdjustHandles="1" noChangeArrowheads="1" noChangeShapeType="1" noTextEdit="1"/>
                </p:cNvSpPr>
                <p:nvPr/>
              </p:nvSpPr>
              <p:spPr>
                <a:xfrm>
                  <a:off x="838873" y="5532699"/>
                  <a:ext cx="543226" cy="477054"/>
                </a:xfrm>
                <a:prstGeom prst="rect">
                  <a:avLst/>
                </a:prstGeom>
                <a:blipFill>
                  <a:blip r:embed="rId5"/>
                  <a:stretch>
                    <a:fillRect b="-12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9BF3E186-E4B4-46DA-BB9C-8F0D793A56D1}"/>
                    </a:ext>
                  </a:extLst>
                </p:cNvPr>
                <p:cNvSpPr txBox="1"/>
                <p:nvPr/>
              </p:nvSpPr>
              <p:spPr>
                <a:xfrm>
                  <a:off x="2653338" y="3895227"/>
                  <a:ext cx="550664"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58" name="TextBox 57">
                  <a:extLst>
                    <a:ext uri="{FF2B5EF4-FFF2-40B4-BE49-F238E27FC236}">
                      <a16:creationId xmlns:a16="http://schemas.microsoft.com/office/drawing/2014/main" id="{9BF3E186-E4B4-46DA-BB9C-8F0D793A56D1}"/>
                    </a:ext>
                  </a:extLst>
                </p:cNvPr>
                <p:cNvSpPr txBox="1">
                  <a:spLocks noRot="1" noChangeAspect="1" noMove="1" noResize="1" noEditPoints="1" noAdjustHandles="1" noChangeArrowheads="1" noChangeShapeType="1" noTextEdit="1"/>
                </p:cNvSpPr>
                <p:nvPr/>
              </p:nvSpPr>
              <p:spPr>
                <a:xfrm>
                  <a:off x="2653338" y="3895227"/>
                  <a:ext cx="550664" cy="477054"/>
                </a:xfrm>
                <a:prstGeom prst="rect">
                  <a:avLst/>
                </a:prstGeom>
                <a:blipFill>
                  <a:blip r:embed="rId6"/>
                  <a:stretch>
                    <a:fillRect b="-2564"/>
                  </a:stretch>
                </a:blipFill>
              </p:spPr>
              <p:txBody>
                <a:bodyPr/>
                <a:lstStyle/>
                <a:p>
                  <a:r>
                    <a:rPr lang="en-US">
                      <a:noFill/>
                    </a:rPr>
                    <a:t> </a:t>
                  </a:r>
                </a:p>
              </p:txBody>
            </p:sp>
          </mc:Fallback>
        </mc:AlternateContent>
      </p:grpSp>
      <p:sp>
        <p:nvSpPr>
          <p:cNvPr id="8" name="TextBox 7">
            <a:extLst>
              <a:ext uri="{FF2B5EF4-FFF2-40B4-BE49-F238E27FC236}">
                <a16:creationId xmlns:a16="http://schemas.microsoft.com/office/drawing/2014/main" id="{87F56ED3-84AF-20BF-69FA-7011ED26170E}"/>
              </a:ext>
            </a:extLst>
          </p:cNvPr>
          <p:cNvSpPr txBox="1"/>
          <p:nvPr/>
        </p:nvSpPr>
        <p:spPr>
          <a:xfrm>
            <a:off x="6887124" y="3909109"/>
            <a:ext cx="2256876" cy="369332"/>
          </a:xfrm>
          <a:prstGeom prst="rect">
            <a:avLst/>
          </a:prstGeom>
          <a:noFill/>
        </p:spPr>
        <p:txBody>
          <a:bodyPr wrap="square">
            <a:spAutoFit/>
          </a:bodyPr>
          <a:lstStyle/>
          <a:p>
            <a:r>
              <a:rPr lang="en-US" b="0" i="0">
                <a:solidFill>
                  <a:srgbClr val="008000"/>
                </a:solidFill>
                <a:effectLst/>
                <a:latin typeface="Arial" panose="020B0604020202020204" pitchFamily="34" charset="0"/>
                <a:cs typeface="Arial" panose="020B0604020202020204" pitchFamily="34" charset="0"/>
              </a:rPr>
              <a:t>Hadamard product</a:t>
            </a:r>
            <a:endParaRPr lang="en-US">
              <a:solidFill>
                <a:srgbClr val="008000"/>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FC6453A-2F2C-A240-C729-DFCBE0D4E729}"/>
                  </a:ext>
                </a:extLst>
              </p:cNvPr>
              <p:cNvSpPr txBox="1"/>
              <p:nvPr/>
            </p:nvSpPr>
            <p:spPr>
              <a:xfrm>
                <a:off x="295951" y="5080246"/>
                <a:ext cx="2471254" cy="56329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cs typeface="Arial" pitchFamily="34" charset="0"/>
                        </a:rPr>
                        <m:t>cos</m:t>
                      </m:r>
                      <m:r>
                        <a:rPr lang="en-US" b="0" i="1" smtClean="0">
                          <a:latin typeface="Cambria Math" panose="02040503050406030204" pitchFamily="18" charset="0"/>
                          <a:cs typeface="Arial" pitchFamily="34" charset="0"/>
                        </a:rPr>
                        <m:t>⁡(</m:t>
                      </m:r>
                      <m:r>
                        <a:rPr lang="en-US" b="1">
                          <a:latin typeface="Cambria Math" panose="02040503050406030204" pitchFamily="18" charset="0"/>
                        </a:rPr>
                        <m:t>𝐡</m:t>
                      </m:r>
                      <m:r>
                        <a:rPr lang="en-US" b="1">
                          <a:latin typeface="Cambria Math" panose="02040503050406030204" pitchFamily="18" charset="0"/>
                        </a:rPr>
                        <m:t>⋅</m:t>
                      </m:r>
                      <m:r>
                        <a:rPr lang="en-US" b="1">
                          <a:latin typeface="Cambria Math" panose="02040503050406030204" pitchFamily="18" charset="0"/>
                        </a:rPr>
                        <m:t>𝐫</m:t>
                      </m:r>
                      <m:r>
                        <a:rPr lang="en-US" b="0" i="1" smtClean="0">
                          <a:latin typeface="Cambria Math" panose="02040503050406030204" pitchFamily="18" charset="0"/>
                        </a:rPr>
                        <m:t>,</m:t>
                      </m:r>
                      <m:r>
                        <a:rPr lang="en-US" b="1">
                          <a:latin typeface="Cambria Math" panose="02040503050406030204" pitchFamily="18" charset="0"/>
                        </a:rPr>
                        <m:t>𝐭</m:t>
                      </m:r>
                      <m:r>
                        <a:rPr lang="en-US" b="1" i="0" smtClean="0">
                          <a:latin typeface="Cambria Math" panose="02040503050406030204" pitchFamily="18" charset="0"/>
                        </a:rPr>
                        <m:t>)</m:t>
                      </m:r>
                      <m:r>
                        <a:rPr lang="en-US" b="0" i="1" smtClean="0">
                          <a:latin typeface="Cambria Math" panose="02040503050406030204" pitchFamily="18" charset="0"/>
                          <a:cs typeface="Arial" pitchFamily="34" charset="0"/>
                        </a:rPr>
                        <m:t>=</m:t>
                      </m:r>
                      <m:f>
                        <m:fPr>
                          <m:ctrlPr>
                            <a:rPr lang="en-US" b="0" i="1" smtClean="0">
                              <a:latin typeface="Cambria Math" panose="02040503050406030204" pitchFamily="18" charset="0"/>
                              <a:cs typeface="Arial" pitchFamily="34" charset="0"/>
                            </a:rPr>
                          </m:ctrlPr>
                        </m:fPr>
                        <m:num>
                          <m:r>
                            <a:rPr lang="en-US" i="1">
                              <a:latin typeface="Cambria Math" panose="02040503050406030204" pitchFamily="18" charset="0"/>
                            </a:rPr>
                            <m:t>&lt;</m:t>
                          </m:r>
                          <m:r>
                            <a:rPr lang="en-US" b="1">
                              <a:latin typeface="Cambria Math" panose="02040503050406030204" pitchFamily="18" charset="0"/>
                            </a:rPr>
                            <m:t>𝐡</m:t>
                          </m:r>
                          <m:r>
                            <a:rPr lang="en-US" i="1">
                              <a:latin typeface="Cambria Math" panose="02040503050406030204" pitchFamily="18" charset="0"/>
                            </a:rPr>
                            <m:t>, </m:t>
                          </m:r>
                          <m:r>
                            <a:rPr lang="en-US" b="1">
                              <a:latin typeface="Cambria Math" panose="02040503050406030204" pitchFamily="18" charset="0"/>
                            </a:rPr>
                            <m:t>𝐫</m:t>
                          </m:r>
                          <m:r>
                            <a:rPr lang="en-US" i="1">
                              <a:latin typeface="Cambria Math" panose="02040503050406030204" pitchFamily="18" charset="0"/>
                            </a:rPr>
                            <m:t>,</m:t>
                          </m:r>
                          <m:r>
                            <a:rPr lang="en-US" b="1">
                              <a:latin typeface="Cambria Math" panose="02040503050406030204" pitchFamily="18" charset="0"/>
                            </a:rPr>
                            <m:t>𝐭</m:t>
                          </m:r>
                          <m:r>
                            <a:rPr lang="en-US" b="1">
                              <a:latin typeface="Cambria Math" panose="02040503050406030204" pitchFamily="18" charset="0"/>
                            </a:rPr>
                            <m:t>&gt;</m:t>
                          </m:r>
                        </m:num>
                        <m:den>
                          <m:d>
                            <m:dPr>
                              <m:begChr m:val="‖"/>
                              <m:endChr m:val="‖"/>
                              <m:ctrlPr>
                                <a:rPr lang="en-US" b="0" i="1" smtClean="0">
                                  <a:latin typeface="Cambria Math" panose="02040503050406030204" pitchFamily="18" charset="0"/>
                                  <a:cs typeface="Arial" pitchFamily="34" charset="0"/>
                                </a:rPr>
                              </m:ctrlPr>
                            </m:dPr>
                            <m:e>
                              <m:r>
                                <a:rPr lang="en-US" b="1">
                                  <a:latin typeface="Cambria Math" panose="02040503050406030204" pitchFamily="18" charset="0"/>
                                </a:rPr>
                                <m:t>𝐡</m:t>
                              </m:r>
                              <m:r>
                                <a:rPr lang="en-US" b="1">
                                  <a:latin typeface="Cambria Math" panose="02040503050406030204" pitchFamily="18" charset="0"/>
                                </a:rPr>
                                <m:t>⋅</m:t>
                              </m:r>
                              <m:r>
                                <a:rPr lang="en-US" b="1">
                                  <a:latin typeface="Cambria Math" panose="02040503050406030204" pitchFamily="18" charset="0"/>
                                </a:rPr>
                                <m:t>𝐫</m:t>
                              </m:r>
                            </m:e>
                          </m:d>
                          <m:d>
                            <m:dPr>
                              <m:begChr m:val="‖"/>
                              <m:endChr m:val="‖"/>
                              <m:ctrlPr>
                                <a:rPr lang="en-US" i="1">
                                  <a:latin typeface="Cambria Math" panose="02040503050406030204" pitchFamily="18" charset="0"/>
                                  <a:cs typeface="Arial" pitchFamily="34" charset="0"/>
                                </a:rPr>
                              </m:ctrlPr>
                            </m:dPr>
                            <m:e>
                              <m:r>
                                <a:rPr lang="en-US" b="1">
                                  <a:latin typeface="Cambria Math" panose="02040503050406030204" pitchFamily="18" charset="0"/>
                                </a:rPr>
                                <m:t>𝐭</m:t>
                              </m:r>
                            </m:e>
                          </m:d>
                        </m:den>
                      </m:f>
                    </m:oMath>
                  </m:oMathPara>
                </a14:m>
                <a:endParaRPr lang="en-US" dirty="0">
                  <a:latin typeface="Arial" pitchFamily="34" charset="0"/>
                  <a:cs typeface="Arial" pitchFamily="34" charset="0"/>
                </a:endParaRPr>
              </a:p>
            </p:txBody>
          </p:sp>
        </mc:Choice>
        <mc:Fallback>
          <p:sp>
            <p:nvSpPr>
              <p:cNvPr id="7" name="TextBox 6">
                <a:extLst>
                  <a:ext uri="{FF2B5EF4-FFF2-40B4-BE49-F238E27FC236}">
                    <a16:creationId xmlns:a16="http://schemas.microsoft.com/office/drawing/2014/main" id="{9FC6453A-2F2C-A240-C729-DFCBE0D4E729}"/>
                  </a:ext>
                </a:extLst>
              </p:cNvPr>
              <p:cNvSpPr txBox="1">
                <a:spLocks noRot="1" noChangeAspect="1" noMove="1" noResize="1" noEditPoints="1" noAdjustHandles="1" noChangeArrowheads="1" noChangeShapeType="1" noTextEdit="1"/>
              </p:cNvSpPr>
              <p:nvPr/>
            </p:nvSpPr>
            <p:spPr>
              <a:xfrm>
                <a:off x="295951" y="5080246"/>
                <a:ext cx="2471254" cy="563296"/>
              </a:xfrm>
              <a:prstGeom prst="rect">
                <a:avLst/>
              </a:prstGeom>
              <a:blipFill>
                <a:blip r:embed="rId7"/>
                <a:stretch>
                  <a:fillRect l="-513" t="-2174" r="-1026" b="-65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D2E3F73-7ACB-DCBC-65F9-EDCBA4C069CE}"/>
                  </a:ext>
                </a:extLst>
              </p:cNvPr>
              <p:cNvSpPr txBox="1"/>
              <p:nvPr/>
            </p:nvSpPr>
            <p:spPr>
              <a:xfrm>
                <a:off x="252135" y="5836611"/>
                <a:ext cx="3445880"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&lt;</m:t>
                      </m:r>
                      <m:r>
                        <a:rPr lang="en-US" b="1">
                          <a:latin typeface="Cambria Math" panose="02040503050406030204" pitchFamily="18" charset="0"/>
                        </a:rPr>
                        <m:t>𝐡</m:t>
                      </m:r>
                      <m:r>
                        <a:rPr lang="en-US" i="1">
                          <a:latin typeface="Cambria Math" panose="02040503050406030204" pitchFamily="18" charset="0"/>
                        </a:rPr>
                        <m:t>, </m:t>
                      </m:r>
                      <m:r>
                        <a:rPr lang="en-US" b="1">
                          <a:latin typeface="Cambria Math" panose="02040503050406030204" pitchFamily="18" charset="0"/>
                        </a:rPr>
                        <m:t>𝐫</m:t>
                      </m:r>
                      <m:r>
                        <a:rPr lang="en-US" i="1">
                          <a:latin typeface="Cambria Math" panose="02040503050406030204" pitchFamily="18" charset="0"/>
                        </a:rPr>
                        <m:t>,</m:t>
                      </m:r>
                      <m:r>
                        <a:rPr lang="en-US" b="1">
                          <a:latin typeface="Cambria Math" panose="02040503050406030204" pitchFamily="18" charset="0"/>
                        </a:rPr>
                        <m:t>𝐭</m:t>
                      </m:r>
                      <m:r>
                        <a:rPr lang="en-US" b="1">
                          <a:latin typeface="Cambria Math" panose="02040503050406030204" pitchFamily="18" charset="0"/>
                        </a:rPr>
                        <m:t>&gt;</m:t>
                      </m:r>
                      <m:r>
                        <a:rPr lang="en-US" b="0" i="0" smtClean="0">
                          <a:latin typeface="Cambria Math" panose="02040503050406030204" pitchFamily="18" charset="0"/>
                        </a:rPr>
                        <m:t> =</m:t>
                      </m:r>
                      <m:r>
                        <m:rPr>
                          <m:sty m:val="p"/>
                        </m:rPr>
                        <a:rPr lang="en-US" b="0" i="0" smtClean="0">
                          <a:latin typeface="Cambria Math" panose="02040503050406030204" pitchFamily="18" charset="0"/>
                          <a:cs typeface="Arial" pitchFamily="34" charset="0"/>
                        </a:rPr>
                        <m:t>cos</m:t>
                      </m:r>
                      <m:r>
                        <a:rPr lang="en-US" b="0" i="1" smtClean="0">
                          <a:latin typeface="Cambria Math" panose="02040503050406030204" pitchFamily="18" charset="0"/>
                          <a:cs typeface="Arial" pitchFamily="34" charset="0"/>
                        </a:rPr>
                        <m:t>⁡(</m:t>
                      </m:r>
                      <m:r>
                        <a:rPr lang="en-US" b="1">
                          <a:latin typeface="Cambria Math" panose="02040503050406030204" pitchFamily="18" charset="0"/>
                        </a:rPr>
                        <m:t>𝐡</m:t>
                      </m:r>
                      <m:r>
                        <a:rPr lang="en-US" b="1">
                          <a:latin typeface="Cambria Math" panose="02040503050406030204" pitchFamily="18" charset="0"/>
                        </a:rPr>
                        <m:t>⋅</m:t>
                      </m:r>
                      <m:r>
                        <a:rPr lang="en-US" b="1">
                          <a:latin typeface="Cambria Math" panose="02040503050406030204" pitchFamily="18" charset="0"/>
                        </a:rPr>
                        <m:t>𝐫</m:t>
                      </m:r>
                      <m:r>
                        <a:rPr lang="en-US" b="0" i="1" smtClean="0">
                          <a:latin typeface="Cambria Math" panose="02040503050406030204" pitchFamily="18" charset="0"/>
                        </a:rPr>
                        <m:t>,</m:t>
                      </m:r>
                      <m:r>
                        <a:rPr lang="en-US" b="1">
                          <a:latin typeface="Cambria Math" panose="02040503050406030204" pitchFamily="18" charset="0"/>
                        </a:rPr>
                        <m:t>𝐭</m:t>
                      </m:r>
                      <m:r>
                        <a:rPr lang="en-US" b="1" i="0" smtClean="0">
                          <a:latin typeface="Cambria Math" panose="02040503050406030204" pitchFamily="18" charset="0"/>
                        </a:rPr>
                        <m:t>)</m:t>
                      </m:r>
                      <m:d>
                        <m:dPr>
                          <m:begChr m:val="‖"/>
                          <m:endChr m:val="‖"/>
                          <m:ctrlPr>
                            <a:rPr lang="en-US" i="1">
                              <a:latin typeface="Cambria Math" panose="02040503050406030204" pitchFamily="18" charset="0"/>
                              <a:cs typeface="Arial" pitchFamily="34" charset="0"/>
                            </a:rPr>
                          </m:ctrlPr>
                        </m:dPr>
                        <m:e>
                          <m:r>
                            <a:rPr lang="en-US" b="1">
                              <a:latin typeface="Cambria Math" panose="02040503050406030204" pitchFamily="18" charset="0"/>
                            </a:rPr>
                            <m:t>𝐡</m:t>
                          </m:r>
                          <m:r>
                            <a:rPr lang="en-US" b="1">
                              <a:latin typeface="Cambria Math" panose="02040503050406030204" pitchFamily="18" charset="0"/>
                            </a:rPr>
                            <m:t>⋅</m:t>
                          </m:r>
                          <m:r>
                            <a:rPr lang="en-US" b="1">
                              <a:latin typeface="Cambria Math" panose="02040503050406030204" pitchFamily="18" charset="0"/>
                            </a:rPr>
                            <m:t>𝐫</m:t>
                          </m:r>
                        </m:e>
                      </m:d>
                      <m:d>
                        <m:dPr>
                          <m:begChr m:val="‖"/>
                          <m:endChr m:val="‖"/>
                          <m:ctrlPr>
                            <a:rPr lang="en-US" i="1">
                              <a:latin typeface="Cambria Math" panose="02040503050406030204" pitchFamily="18" charset="0"/>
                              <a:cs typeface="Arial" pitchFamily="34" charset="0"/>
                            </a:rPr>
                          </m:ctrlPr>
                        </m:dPr>
                        <m:e>
                          <m:r>
                            <a:rPr lang="en-US" b="1">
                              <a:latin typeface="Cambria Math" panose="02040503050406030204" pitchFamily="18" charset="0"/>
                            </a:rPr>
                            <m:t>𝐭</m:t>
                          </m:r>
                        </m:e>
                      </m:d>
                    </m:oMath>
                  </m:oMathPara>
                </a14:m>
                <a:endParaRPr lang="en-US" dirty="0">
                  <a:latin typeface="Arial" pitchFamily="34" charset="0"/>
                  <a:cs typeface="Arial" pitchFamily="34" charset="0"/>
                </a:endParaRPr>
              </a:p>
            </p:txBody>
          </p:sp>
        </mc:Choice>
        <mc:Fallback>
          <p:sp>
            <p:nvSpPr>
              <p:cNvPr id="9" name="TextBox 8">
                <a:extLst>
                  <a:ext uri="{FF2B5EF4-FFF2-40B4-BE49-F238E27FC236}">
                    <a16:creationId xmlns:a16="http://schemas.microsoft.com/office/drawing/2014/main" id="{4D2E3F73-7ACB-DCBC-65F9-EDCBA4C069CE}"/>
                  </a:ext>
                </a:extLst>
              </p:cNvPr>
              <p:cNvSpPr txBox="1">
                <a:spLocks noRot="1" noChangeAspect="1" noMove="1" noResize="1" noEditPoints="1" noAdjustHandles="1" noChangeArrowheads="1" noChangeShapeType="1" noTextEdit="1"/>
              </p:cNvSpPr>
              <p:nvPr/>
            </p:nvSpPr>
            <p:spPr>
              <a:xfrm>
                <a:off x="252135" y="5836611"/>
                <a:ext cx="3445880" cy="276999"/>
              </a:xfrm>
              <a:prstGeom prst="rect">
                <a:avLst/>
              </a:prstGeom>
              <a:blipFill>
                <a:blip r:embed="rId8"/>
                <a:stretch>
                  <a:fillRect l="-733" t="-4348" b="-43478"/>
                </a:stretch>
              </a:blipFill>
            </p:spPr>
            <p:txBody>
              <a:bodyPr/>
              <a:lstStyle/>
              <a:p>
                <a:r>
                  <a:rPr lang="en-US">
                    <a:noFill/>
                  </a:rPr>
                  <a:t> </a:t>
                </a:r>
              </a:p>
            </p:txBody>
          </p:sp>
        </mc:Fallback>
      </mc:AlternateContent>
    </p:spTree>
    <p:extLst>
      <p:ext uri="{BB962C8B-B14F-4D97-AF65-F5344CB8AC3E}">
        <p14:creationId xmlns:p14="http://schemas.microsoft.com/office/powerpoint/2010/main" val="24644261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4330-671B-4F18-B7CB-27E6B1C98AD8}"/>
              </a:ext>
            </a:extLst>
          </p:cNvPr>
          <p:cNvSpPr>
            <a:spLocks noGrp="1"/>
          </p:cNvSpPr>
          <p:nvPr>
            <p:ph type="title"/>
          </p:nvPr>
        </p:nvSpPr>
        <p:spPr/>
        <p:txBody>
          <a:bodyPr/>
          <a:lstStyle/>
          <a:p>
            <a:r>
              <a:rPr lang="en-US"/>
              <a:t>1-to-N Relations in </a:t>
            </a:r>
            <a:r>
              <a:rPr lang="en-US" err="1"/>
              <a:t>DistMult</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B9E70C-888C-4B84-B680-F3136BA03146}"/>
                  </a:ext>
                </a:extLst>
              </p:cNvPr>
              <p:cNvSpPr>
                <a:spLocks noGrp="1"/>
              </p:cNvSpPr>
              <p:nvPr>
                <p:ph idx="1"/>
              </p:nvPr>
            </p:nvSpPr>
            <p:spPr/>
            <p:txBody>
              <a:bodyPr>
                <a:normAutofit/>
              </a:bodyPr>
              <a:lstStyle/>
              <a:p>
                <a:r>
                  <a:rPr lang="en-US" b="1" dirty="0">
                    <a:solidFill>
                      <a:srgbClr val="0000FF"/>
                    </a:solidFill>
                  </a:rPr>
                  <a:t>1-to-N </a:t>
                </a:r>
                <a:r>
                  <a:rPr lang="en-US" b="1" dirty="0"/>
                  <a:t>Relations:</a:t>
                </a:r>
              </a:p>
              <a:p>
                <a:pPr lvl="1"/>
                <a:r>
                  <a:rPr lang="en-US" b="1" dirty="0">
                    <a:solidFill>
                      <a:srgbClr val="008000"/>
                    </a:solidFill>
                  </a:rPr>
                  <a:t>Example</a:t>
                </a:r>
                <a:r>
                  <a:rPr lang="en-US" dirty="0"/>
                  <a:t>: If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3">
                                <a:lumMod val="75000"/>
                              </a:schemeClr>
                            </a:solidFill>
                            <a:latin typeface="Cambria Math" panose="02040503050406030204" pitchFamily="18" charset="0"/>
                          </a:rPr>
                        </m:ctrlPr>
                      </m:sSubPr>
                      <m:e>
                        <m:r>
                          <a:rPr lang="en-US" i="1">
                            <a:solidFill>
                              <a:schemeClr val="accent3">
                                <a:lumMod val="75000"/>
                              </a:schemeClr>
                            </a:solidFill>
                            <a:latin typeface="Cambria Math" panose="02040503050406030204" pitchFamily="18" charset="0"/>
                          </a:rPr>
                          <m:t>𝑡</m:t>
                        </m:r>
                      </m:e>
                      <m:sub>
                        <m:r>
                          <a:rPr lang="en-US" i="1">
                            <a:solidFill>
                              <a:schemeClr val="accent3">
                                <a:lumMod val="75000"/>
                              </a:schemeClr>
                            </a:solidFill>
                            <a:latin typeface="Cambria Math" panose="02040503050406030204" pitchFamily="18" charset="0"/>
                          </a:rPr>
                          <m:t>1</m:t>
                        </m:r>
                      </m:sub>
                    </m:sSub>
                    <m:r>
                      <a:rPr lang="en-US" i="1">
                        <a:latin typeface="Cambria Math" panose="02040503050406030204" pitchFamily="18" charset="0"/>
                      </a:rPr>
                      <m:t>)</m:t>
                    </m:r>
                  </m:oMath>
                </a14:m>
                <a:r>
                  <a:rPr lang="en-US" dirty="0"/>
                  <a:t> and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4">
                                <a:lumMod val="75000"/>
                              </a:schemeClr>
                            </a:solidFill>
                            <a:latin typeface="Cambria Math" panose="02040503050406030204" pitchFamily="18" charset="0"/>
                          </a:rPr>
                        </m:ctrlPr>
                      </m:sSubPr>
                      <m:e>
                        <m:r>
                          <a:rPr lang="en-US" i="1">
                            <a:solidFill>
                              <a:schemeClr val="accent4">
                                <a:lumMod val="75000"/>
                              </a:schemeClr>
                            </a:solidFill>
                            <a:latin typeface="Cambria Math" panose="02040503050406030204" pitchFamily="18" charset="0"/>
                          </a:rPr>
                          <m:t>𝑡</m:t>
                        </m:r>
                      </m:e>
                      <m:sub>
                        <m:r>
                          <a:rPr lang="en-US" i="1">
                            <a:solidFill>
                              <a:schemeClr val="accent4">
                                <a:lumMod val="75000"/>
                              </a:schemeClr>
                            </a:solidFill>
                            <a:latin typeface="Cambria Math" panose="02040503050406030204" pitchFamily="18" charset="0"/>
                          </a:rPr>
                          <m:t>2</m:t>
                        </m:r>
                      </m:sub>
                    </m:sSub>
                    <m:r>
                      <a:rPr lang="en-US" i="1">
                        <a:latin typeface="Cambria Math" panose="02040503050406030204" pitchFamily="18" charset="0"/>
                      </a:rPr>
                      <m:t>)</m:t>
                    </m:r>
                  </m:oMath>
                </a14:m>
                <a:r>
                  <a:rPr lang="en-US" dirty="0"/>
                  <a:t> exist in the knowledge graph</a:t>
                </a:r>
              </a:p>
              <a:p>
                <a:r>
                  <a:rPr lang="en-US" b="1" dirty="0" err="1">
                    <a:solidFill>
                      <a:srgbClr val="C00000"/>
                    </a:solidFill>
                  </a:rPr>
                  <a:t>DistMult</a:t>
                </a:r>
                <a:r>
                  <a:rPr lang="en-US" dirty="0"/>
                  <a:t> can model 1-to-N relations</a:t>
                </a:r>
                <a:r>
                  <a:rPr lang="en-US" dirty="0">
                    <a:solidFill>
                      <a:srgbClr val="00B050"/>
                    </a:solidFill>
                    <a:sym typeface="Wingdings" panose="05000000000000000000" pitchFamily="2" charset="2"/>
                  </a:rPr>
                  <a:t>  </a:t>
                </a:r>
                <a:r>
                  <a:rPr lang="en-US" dirty="0"/>
                  <a:t> </a:t>
                </a:r>
              </a:p>
              <a:p>
                <a:pPr marL="118872"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&lt;</m:t>
                      </m:r>
                      <m:r>
                        <a:rPr lang="en-US" sz="2800" b="1" i="0" smtClean="0">
                          <a:latin typeface="Cambria Math" panose="02040503050406030204" pitchFamily="18" charset="0"/>
                        </a:rPr>
                        <m:t>𝐡</m:t>
                      </m:r>
                      <m:r>
                        <a:rPr lang="en-US" sz="2800" b="0" i="1" smtClean="0">
                          <a:latin typeface="Cambria Math" panose="02040503050406030204" pitchFamily="18" charset="0"/>
                        </a:rPr>
                        <m:t>,</m:t>
                      </m:r>
                      <m:r>
                        <a:rPr lang="en-US" sz="2800" b="1" i="0" smtClean="0">
                          <a:latin typeface="Cambria Math" panose="02040503050406030204" pitchFamily="18" charset="0"/>
                        </a:rPr>
                        <m:t>𝐫</m:t>
                      </m:r>
                      <m:r>
                        <a:rPr lang="en-US" sz="2800" b="0" i="1" smtClean="0">
                          <a:latin typeface="Cambria Math" panose="02040503050406030204" pitchFamily="18" charset="0"/>
                        </a:rPr>
                        <m:t>,</m:t>
                      </m:r>
                      <m:sSub>
                        <m:sSubPr>
                          <m:ctrlPr>
                            <a:rPr lang="en-US" sz="2800" b="0" i="1" smtClean="0">
                              <a:solidFill>
                                <a:srgbClr val="C00000"/>
                              </a:solidFill>
                              <a:latin typeface="Cambria Math" panose="02040503050406030204" pitchFamily="18" charset="0"/>
                            </a:rPr>
                          </m:ctrlPr>
                        </m:sSubPr>
                        <m:e>
                          <m:r>
                            <a:rPr lang="en-US" sz="2800" b="1" i="0" smtClean="0">
                              <a:solidFill>
                                <a:srgbClr val="C00000"/>
                              </a:solidFill>
                              <a:latin typeface="Cambria Math" panose="02040503050406030204" pitchFamily="18" charset="0"/>
                            </a:rPr>
                            <m:t>𝐭</m:t>
                          </m:r>
                        </m:e>
                        <m:sub>
                          <m:r>
                            <a:rPr lang="en-US" sz="2800" b="0" i="1" smtClean="0">
                              <a:solidFill>
                                <a:srgbClr val="C00000"/>
                              </a:solidFill>
                              <a:latin typeface="Cambria Math" panose="02040503050406030204" pitchFamily="18" charset="0"/>
                            </a:rPr>
                            <m:t>1</m:t>
                          </m:r>
                        </m:sub>
                      </m:sSub>
                      <m:r>
                        <a:rPr lang="en-US" sz="2800" b="0" i="1" smtClean="0">
                          <a:latin typeface="Cambria Math" panose="02040503050406030204" pitchFamily="18" charset="0"/>
                        </a:rPr>
                        <m:t>&gt; = </m:t>
                      </m:r>
                      <m:r>
                        <a:rPr lang="en-US" i="1">
                          <a:latin typeface="Cambria Math" panose="02040503050406030204" pitchFamily="18" charset="0"/>
                        </a:rPr>
                        <m:t>&lt;</m:t>
                      </m:r>
                      <m:r>
                        <a:rPr lang="en-US" b="1">
                          <a:latin typeface="Cambria Math" panose="02040503050406030204" pitchFamily="18" charset="0"/>
                        </a:rPr>
                        <m:t>𝐡</m:t>
                      </m:r>
                      <m:r>
                        <a:rPr lang="en-US" i="1">
                          <a:latin typeface="Cambria Math" panose="02040503050406030204" pitchFamily="18" charset="0"/>
                        </a:rPr>
                        <m:t>,</m:t>
                      </m:r>
                      <m:r>
                        <a:rPr lang="en-US" b="1">
                          <a:latin typeface="Cambria Math" panose="02040503050406030204" pitchFamily="18" charset="0"/>
                        </a:rPr>
                        <m:t>𝐫</m:t>
                      </m:r>
                      <m:r>
                        <a:rPr lang="en-US" i="1">
                          <a:latin typeface="Cambria Math" panose="02040503050406030204" pitchFamily="18" charset="0"/>
                        </a:rPr>
                        <m:t>,</m:t>
                      </m:r>
                      <m:sSub>
                        <m:sSubPr>
                          <m:ctrlPr>
                            <a:rPr lang="en-US" i="1" smtClean="0">
                              <a:solidFill>
                                <a:srgbClr val="008000"/>
                              </a:solidFill>
                              <a:latin typeface="Cambria Math" panose="02040503050406030204" pitchFamily="18" charset="0"/>
                            </a:rPr>
                          </m:ctrlPr>
                        </m:sSubPr>
                        <m:e>
                          <m:r>
                            <a:rPr lang="en-US" b="1">
                              <a:solidFill>
                                <a:srgbClr val="008000"/>
                              </a:solidFill>
                              <a:latin typeface="Cambria Math" panose="02040503050406030204" pitchFamily="18" charset="0"/>
                            </a:rPr>
                            <m:t>𝐭</m:t>
                          </m:r>
                        </m:e>
                        <m:sub>
                          <m:r>
                            <a:rPr lang="en-US" b="0" i="1" smtClean="0">
                              <a:solidFill>
                                <a:srgbClr val="008000"/>
                              </a:solidFill>
                              <a:latin typeface="Cambria Math" panose="02040503050406030204" pitchFamily="18" charset="0"/>
                            </a:rPr>
                            <m:t>2</m:t>
                          </m:r>
                        </m:sub>
                      </m:sSub>
                      <m:r>
                        <a:rPr lang="en-US" i="1">
                          <a:latin typeface="Cambria Math" panose="02040503050406030204" pitchFamily="18" charset="0"/>
                        </a:rPr>
                        <m:t>&gt;</m:t>
                      </m:r>
                    </m:oMath>
                  </m:oMathPara>
                </a14:m>
                <a:endParaRPr lang="en-US" sz="3000" dirty="0"/>
              </a:p>
              <a:p>
                <a:endParaRPr lang="en-US" sz="3000" dirty="0"/>
              </a:p>
              <a:p>
                <a:endParaRPr lang="en-US" sz="3000" dirty="0"/>
              </a:p>
              <a:p>
                <a:endParaRPr lang="en-US" sz="3000" dirty="0"/>
              </a:p>
            </p:txBody>
          </p:sp>
        </mc:Choice>
        <mc:Fallback xmlns="">
          <p:sp>
            <p:nvSpPr>
              <p:cNvPr id="3" name="Content Placeholder 2">
                <a:extLst>
                  <a:ext uri="{FF2B5EF4-FFF2-40B4-BE49-F238E27FC236}">
                    <a16:creationId xmlns:a16="http://schemas.microsoft.com/office/drawing/2014/main" id="{9DB9E70C-888C-4B84-B680-F3136BA03146}"/>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D7FAE0-3D7A-46CF-B3FF-9F3F15CB4E6B}"/>
              </a:ext>
            </a:extLst>
          </p:cNvPr>
          <p:cNvSpPr>
            <a:spLocks noGrp="1"/>
          </p:cNvSpPr>
          <p:nvPr>
            <p:ph type="dt" sz="half" idx="10"/>
          </p:nvPr>
        </p:nvSpPr>
        <p:spPr/>
        <p:txBody>
          <a:bodyPr/>
          <a:lstStyle/>
          <a:p>
            <a:fld id="{524A4418-5919-E545-9CFC-778559CBDEFF}" type="datetime1">
              <a:rPr lang="en-US" smtClean="0"/>
              <a:t>10/23/24</a:t>
            </a:fld>
            <a:endParaRPr lang="en-US"/>
          </a:p>
        </p:txBody>
      </p:sp>
      <p:sp>
        <p:nvSpPr>
          <p:cNvPr id="5" name="Footer Placeholder 4">
            <a:extLst>
              <a:ext uri="{FF2B5EF4-FFF2-40B4-BE49-F238E27FC236}">
                <a16:creationId xmlns:a16="http://schemas.microsoft.com/office/drawing/2014/main" id="{B8962A17-6CC5-4568-9B6E-8DB2335EA0A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3BDF547-FFAE-4117-B061-0C686500DAD4}"/>
              </a:ext>
            </a:extLst>
          </p:cNvPr>
          <p:cNvSpPr>
            <a:spLocks noGrp="1"/>
          </p:cNvSpPr>
          <p:nvPr>
            <p:ph type="sldNum" sz="quarter" idx="12"/>
          </p:nvPr>
        </p:nvSpPr>
        <p:spPr/>
        <p:txBody>
          <a:bodyPr/>
          <a:lstStyle/>
          <a:p>
            <a:fld id="{19B12225-5612-419B-A8D5-4B8EEE4C217E}" type="slidenum">
              <a:rPr lang="en-US" smtClean="0"/>
              <a:pPr/>
              <a:t>48</a:t>
            </a:fld>
            <a:endParaRPr lang="en-US"/>
          </a:p>
        </p:txBody>
      </p:sp>
      <p:grpSp>
        <p:nvGrpSpPr>
          <p:cNvPr id="21" name="Group 20">
            <a:extLst>
              <a:ext uri="{FF2B5EF4-FFF2-40B4-BE49-F238E27FC236}">
                <a16:creationId xmlns:a16="http://schemas.microsoft.com/office/drawing/2014/main" id="{3CAAFCC4-0EC0-4DD5-9325-E6120CA37863}"/>
              </a:ext>
            </a:extLst>
          </p:cNvPr>
          <p:cNvGrpSpPr/>
          <p:nvPr/>
        </p:nvGrpSpPr>
        <p:grpSpPr>
          <a:xfrm>
            <a:off x="3124200" y="4283328"/>
            <a:ext cx="2895600" cy="2235200"/>
            <a:chOff x="838200" y="4156854"/>
            <a:chExt cx="2895600" cy="2235200"/>
          </a:xfrm>
        </p:grpSpPr>
        <p:cxnSp>
          <p:nvCxnSpPr>
            <p:cNvPr id="8" name="Straight Connector 7">
              <a:extLst>
                <a:ext uri="{FF2B5EF4-FFF2-40B4-BE49-F238E27FC236}">
                  <a16:creationId xmlns:a16="http://schemas.microsoft.com/office/drawing/2014/main" id="{4D87B957-FFBD-4AB8-98B0-DF7C319A4ABC}"/>
                </a:ext>
              </a:extLst>
            </p:cNvPr>
            <p:cNvCxnSpPr>
              <a:cxnSpLocks/>
            </p:cNvCxnSpPr>
            <p:nvPr/>
          </p:nvCxnSpPr>
          <p:spPr>
            <a:xfrm>
              <a:off x="857250"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9DF387-13A5-4348-B995-64E0824A142A}"/>
                </a:ext>
              </a:extLst>
            </p:cNvPr>
            <p:cNvCxnSpPr>
              <a:cxnSpLocks/>
            </p:cNvCxnSpPr>
            <p:nvPr/>
          </p:nvCxnSpPr>
          <p:spPr>
            <a:xfrm flipH="1">
              <a:off x="838200" y="6375476"/>
              <a:ext cx="2895600" cy="1524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8791D5A4-A869-4DA8-B088-2EB1C9EBD7DE}"/>
                </a:ext>
              </a:extLst>
            </p:cNvPr>
            <p:cNvSpPr/>
            <p:nvPr/>
          </p:nvSpPr>
          <p:spPr>
            <a:xfrm rot="16200000">
              <a:off x="2753977" y="5870805"/>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1A3636AB-BF8E-4470-876B-DCE443109713}"/>
                </a:ext>
              </a:extLst>
            </p:cNvPr>
            <p:cNvSpPr/>
            <p:nvPr/>
          </p:nvSpPr>
          <p:spPr>
            <a:xfrm rot="16200000">
              <a:off x="2485332" y="5482736"/>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B48616B-D404-4A4C-9844-5DF8409461E6}"/>
                    </a:ext>
                  </a:extLst>
                </p:cNvPr>
                <p:cNvSpPr txBox="1"/>
                <p:nvPr/>
              </p:nvSpPr>
              <p:spPr>
                <a:xfrm>
                  <a:off x="2485332" y="5886418"/>
                  <a:ext cx="868956"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latin typeface="Cambria Math" panose="02040503050406030204" pitchFamily="18" charset="0"/>
                            <a:ea typeface="Helvetica Neue Light" charset="0"/>
                            <a:cs typeface="Helvetica Neue Light" charset="0"/>
                          </a:rPr>
                          <m:t>𝐡</m:t>
                        </m:r>
                        <m:r>
                          <a:rPr lang="en-US" sz="2500" b="1" i="1" smtClean="0">
                            <a:latin typeface="Cambria Math" panose="02040503050406030204" pitchFamily="18" charset="0"/>
                            <a:ea typeface="Helvetica Neue Light" charset="0"/>
                            <a:cs typeface="Helvetica Neue Light" charset="0"/>
                          </a:rPr>
                          <m:t>⋅</m:t>
                        </m:r>
                        <m:r>
                          <a:rPr lang="en-US" sz="2500" b="1" i="0" smtClean="0">
                            <a:latin typeface="Cambria Math" panose="02040503050406030204" pitchFamily="18" charset="0"/>
                            <a:ea typeface="Helvetica Neue Light" charset="0"/>
                            <a:cs typeface="Helvetica Neue Light" charset="0"/>
                          </a:rPr>
                          <m:t>𝐫</m:t>
                        </m:r>
                      </m:oMath>
                    </m:oMathPara>
                  </a14:m>
                  <a:endParaRPr lang="en-US" sz="2500" b="1">
                    <a:latin typeface="Helvetica Neue Light" charset="0"/>
                    <a:ea typeface="Helvetica Neue Light" charset="0"/>
                    <a:cs typeface="Helvetica Neue Light" charset="0"/>
                  </a:endParaRPr>
                </a:p>
              </p:txBody>
            </p:sp>
          </mc:Choice>
          <mc:Fallback xmlns="">
            <p:sp>
              <p:nvSpPr>
                <p:cNvPr id="13" name="TextBox 12">
                  <a:extLst>
                    <a:ext uri="{FF2B5EF4-FFF2-40B4-BE49-F238E27FC236}">
                      <a16:creationId xmlns:a16="http://schemas.microsoft.com/office/drawing/2014/main" id="{DB48616B-D404-4A4C-9844-5DF8409461E6}"/>
                    </a:ext>
                  </a:extLst>
                </p:cNvPr>
                <p:cNvSpPr txBox="1">
                  <a:spLocks noRot="1" noChangeAspect="1" noMove="1" noResize="1" noEditPoints="1" noAdjustHandles="1" noChangeArrowheads="1" noChangeShapeType="1" noTextEdit="1"/>
                </p:cNvSpPr>
                <p:nvPr/>
              </p:nvSpPr>
              <p:spPr>
                <a:xfrm>
                  <a:off x="2485332" y="5886418"/>
                  <a:ext cx="868956" cy="477054"/>
                </a:xfrm>
                <a:prstGeom prst="rect">
                  <a:avLst/>
                </a:prstGeom>
                <a:blipFill>
                  <a:blip r:embed="rId4"/>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0CD339DA-C866-45FD-83A6-4F2A2C73E05B}"/>
                </a:ext>
              </a:extLst>
            </p:cNvPr>
            <p:cNvCxnSpPr>
              <a:cxnSpLocks/>
              <a:endCxn id="10" idx="1"/>
            </p:cNvCxnSpPr>
            <p:nvPr/>
          </p:nvCxnSpPr>
          <p:spPr>
            <a:xfrm flipV="1">
              <a:off x="862267" y="5916897"/>
              <a:ext cx="1899618" cy="4654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D8EBCFA-DC93-47BF-94CF-AC9C09BCDF8C}"/>
                </a:ext>
              </a:extLst>
            </p:cNvPr>
            <p:cNvCxnSpPr>
              <a:cxnSpLocks/>
              <a:endCxn id="11" idx="2"/>
            </p:cNvCxnSpPr>
            <p:nvPr/>
          </p:nvCxnSpPr>
          <p:spPr>
            <a:xfrm flipV="1">
              <a:off x="857250" y="5536736"/>
              <a:ext cx="1655082" cy="83874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B793374C-639E-48CC-9EA7-3A18CF1D5EF4}"/>
                </a:ext>
              </a:extLst>
            </p:cNvPr>
            <p:cNvSpPr/>
            <p:nvPr/>
          </p:nvSpPr>
          <p:spPr>
            <a:xfrm rot="16200000">
              <a:off x="2421574" y="505521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55" name="Straight Arrow Connector 54">
              <a:extLst>
                <a:ext uri="{FF2B5EF4-FFF2-40B4-BE49-F238E27FC236}">
                  <a16:creationId xmlns:a16="http://schemas.microsoft.com/office/drawing/2014/main" id="{713F3CC3-F5FA-43E9-9E6D-02675C229CC7}"/>
                </a:ext>
              </a:extLst>
            </p:cNvPr>
            <p:cNvCxnSpPr>
              <a:cxnSpLocks/>
              <a:endCxn id="49" idx="1"/>
            </p:cNvCxnSpPr>
            <p:nvPr/>
          </p:nvCxnSpPr>
          <p:spPr>
            <a:xfrm flipV="1">
              <a:off x="876301" y="5101311"/>
              <a:ext cx="1553181" cy="1281035"/>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80D49D7B-4B2A-43AD-84CF-73C9390FDF38}"/>
                    </a:ext>
                  </a:extLst>
                </p:cNvPr>
                <p:cNvSpPr txBox="1"/>
                <p:nvPr/>
              </p:nvSpPr>
              <p:spPr>
                <a:xfrm>
                  <a:off x="2494619" y="4595846"/>
                  <a:ext cx="542905"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83" name="TextBox 82">
                  <a:extLst>
                    <a:ext uri="{FF2B5EF4-FFF2-40B4-BE49-F238E27FC236}">
                      <a16:creationId xmlns:a16="http://schemas.microsoft.com/office/drawing/2014/main" id="{80D49D7B-4B2A-43AD-84CF-73C9390FDF38}"/>
                    </a:ext>
                  </a:extLst>
                </p:cNvPr>
                <p:cNvSpPr txBox="1">
                  <a:spLocks noRot="1" noChangeAspect="1" noMove="1" noResize="1" noEditPoints="1" noAdjustHandles="1" noChangeArrowheads="1" noChangeShapeType="1" noTextEdit="1"/>
                </p:cNvSpPr>
                <p:nvPr/>
              </p:nvSpPr>
              <p:spPr>
                <a:xfrm>
                  <a:off x="2494619" y="4595846"/>
                  <a:ext cx="542905"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4F932DC-E7E1-483C-A098-266301A571CE}"/>
                    </a:ext>
                  </a:extLst>
                </p:cNvPr>
                <p:cNvSpPr txBox="1"/>
                <p:nvPr/>
              </p:nvSpPr>
              <p:spPr>
                <a:xfrm>
                  <a:off x="2586625" y="5198043"/>
                  <a:ext cx="55034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𝐭</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oMath>
                    </m:oMathPara>
                  </a14:m>
                  <a:endParaRPr lang="en-US" sz="2500" dirty="0">
                    <a:solidFill>
                      <a:schemeClr val="accent4">
                        <a:lumMod val="75000"/>
                      </a:schemeClr>
                    </a:solidFill>
                    <a:latin typeface="Helvetica Neue Light" charset="0"/>
                    <a:ea typeface="Helvetica Neue Light" charset="0"/>
                    <a:cs typeface="Helvetica Neue Light" charset="0"/>
                  </a:endParaRPr>
                </a:p>
              </p:txBody>
            </p:sp>
          </mc:Choice>
          <mc:Fallback xmlns="">
            <p:sp>
              <p:nvSpPr>
                <p:cNvPr id="39" name="TextBox 38">
                  <a:extLst>
                    <a:ext uri="{FF2B5EF4-FFF2-40B4-BE49-F238E27FC236}">
                      <a16:creationId xmlns:a16="http://schemas.microsoft.com/office/drawing/2014/main" id="{C4F932DC-E7E1-483C-A098-266301A571CE}"/>
                    </a:ext>
                  </a:extLst>
                </p:cNvPr>
                <p:cNvSpPr txBox="1">
                  <a:spLocks noRot="1" noChangeAspect="1" noMove="1" noResize="1" noEditPoints="1" noAdjustHandles="1" noChangeArrowheads="1" noChangeShapeType="1" noTextEdit="1"/>
                </p:cNvSpPr>
                <p:nvPr/>
              </p:nvSpPr>
              <p:spPr>
                <a:xfrm>
                  <a:off x="2586625" y="5198043"/>
                  <a:ext cx="550343" cy="477054"/>
                </a:xfrm>
                <a:prstGeom prst="rect">
                  <a:avLst/>
                </a:prstGeom>
                <a:blipFill>
                  <a:blip r:embed="rId6"/>
                  <a:stretch>
                    <a:fillRect b="-1266"/>
                  </a:stretch>
                </a:blipFill>
              </p:spPr>
              <p:txBody>
                <a:bodyPr/>
                <a:lstStyle/>
                <a:p>
                  <a:r>
                    <a:rPr lang="en-US">
                      <a:noFill/>
                    </a:rPr>
                    <a:t> </a:t>
                  </a:r>
                </a:p>
              </p:txBody>
            </p:sp>
          </mc:Fallback>
        </mc:AlternateContent>
        <p:cxnSp>
          <p:nvCxnSpPr>
            <p:cNvPr id="38" name="Straight Connector 37">
              <a:extLst>
                <a:ext uri="{FF2B5EF4-FFF2-40B4-BE49-F238E27FC236}">
                  <a16:creationId xmlns:a16="http://schemas.microsoft.com/office/drawing/2014/main" id="{0F338378-4B38-47BF-A707-CA37A5CE2B83}"/>
                </a:ext>
              </a:extLst>
            </p:cNvPr>
            <p:cNvCxnSpPr>
              <a:cxnSpLocks/>
            </p:cNvCxnSpPr>
            <p:nvPr/>
          </p:nvCxnSpPr>
          <p:spPr>
            <a:xfrm>
              <a:off x="2286000" y="4156854"/>
              <a:ext cx="349135" cy="202207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666827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lstStyle/>
          <a:p>
            <a:r>
              <a:rPr lang="en-US"/>
              <a:t>Symmetric Relations in </a:t>
            </a:r>
            <a:r>
              <a:rPr lang="en-US" err="1"/>
              <a:t>DistMult</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p:txBody>
              <a:bodyPr/>
              <a:lstStyle/>
              <a:p>
                <a:r>
                  <a:rPr lang="en-US" b="1">
                    <a:solidFill>
                      <a:srgbClr val="0000FF"/>
                    </a:solidFill>
                  </a:rPr>
                  <a:t>Symmetric </a:t>
                </a:r>
                <a:r>
                  <a:rPr lang="en-US" b="1"/>
                  <a:t>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oMath>
                  </m:oMathPara>
                </a14:m>
                <a:endParaRPr lang="en-US"/>
              </a:p>
              <a:p>
                <a:pPr lvl="1"/>
                <a:r>
                  <a:rPr lang="en-US" b="1">
                    <a:solidFill>
                      <a:srgbClr val="008000"/>
                    </a:solidFill>
                  </a:rPr>
                  <a:t>Example</a:t>
                </a:r>
                <a:r>
                  <a:rPr lang="en-US"/>
                  <a:t>: Family, Roommate</a:t>
                </a:r>
              </a:p>
              <a:p>
                <a:r>
                  <a:rPr lang="en-US" b="1" err="1">
                    <a:solidFill>
                      <a:srgbClr val="C00000"/>
                    </a:solidFill>
                  </a:rPr>
                  <a:t>DistMult</a:t>
                </a:r>
                <a:r>
                  <a:rPr lang="en-US" b="0"/>
                  <a:t> can naturally model symmetric relations</a:t>
                </a:r>
                <a:r>
                  <a:rPr lang="en-US">
                    <a:solidFill>
                      <a:srgbClr val="00B050"/>
                    </a:solidFill>
                    <a:sym typeface="Wingdings" panose="05000000000000000000" pitchFamily="2" charset="2"/>
                  </a:rPr>
                  <a:t>  </a:t>
                </a:r>
                <a:endParaRPr lang="en-US"/>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 </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1" i="0" smtClean="0">
                          <a:latin typeface="Cambria Math" panose="02040503050406030204" pitchFamily="18" charset="0"/>
                        </a:rPr>
                        <m:t>&gt; =</m:t>
                      </m:r>
                      <m:nary>
                        <m:naryPr>
                          <m:chr m:val="∑"/>
                          <m:supHide m:val="on"/>
                          <m:ctrlPr>
                            <a:rPr lang="en-US" b="1"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i="1" smtClean="0">
                                  <a:latin typeface="Cambria Math" panose="02040503050406030204" pitchFamily="18" charset="0"/>
                                </a:rPr>
                              </m:ctrlPr>
                            </m:sSubPr>
                            <m:e>
                              <m:r>
                                <a:rPr lang="en-US" b="1" i="0" smtClean="0">
                                  <a:latin typeface="Cambria Math" panose="02040503050406030204" pitchFamily="18" charset="0"/>
                                </a:rPr>
                                <m:t>𝐡</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1" i="0" smtClean="0">
                                  <a:latin typeface="Cambria Math" panose="02040503050406030204" pitchFamily="18" charset="0"/>
                                </a:rPr>
                                <m:t>𝐭</m:t>
                              </m:r>
                            </m:e>
                            <m:sub>
                              <m:r>
                                <a:rPr lang="en-US" b="0" i="1" smtClean="0">
                                  <a:latin typeface="Cambria Math" panose="02040503050406030204" pitchFamily="18" charset="0"/>
                                </a:rPr>
                                <m:t>𝑖</m:t>
                              </m:r>
                            </m:sub>
                          </m:sSub>
                        </m:e>
                      </m:nary>
                      <m:r>
                        <a:rPr lang="en-US" b="1" i="1" smtClean="0">
                          <a:latin typeface="Cambria Math" panose="02040503050406030204" pitchFamily="18" charset="0"/>
                        </a:rPr>
                        <m:t>=</m:t>
                      </m:r>
                    </m:oMath>
                  </m:oMathPara>
                </a14:m>
                <a:endParaRPr lang="en-US" b="1" i="1">
                  <a:latin typeface="Cambria Math" panose="02040503050406030204" pitchFamily="18" charset="0"/>
                </a:endParaRPr>
              </a:p>
              <a:p>
                <a:pPr marL="118872"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&lt;</m:t>
                      </m:r>
                      <m:r>
                        <a:rPr lang="en-US" b="1" i="0" smtClean="0">
                          <a:latin typeface="Cambria Math" panose="02040503050406030204" pitchFamily="18" charset="0"/>
                        </a:rPr>
                        <m:t>𝐭</m:t>
                      </m:r>
                      <m:r>
                        <a:rPr lang="en-US" i="1">
                          <a:latin typeface="Cambria Math" panose="02040503050406030204" pitchFamily="18" charset="0"/>
                        </a:rPr>
                        <m:t>, </m:t>
                      </m:r>
                      <m:r>
                        <a:rPr lang="en-US" b="1">
                          <a:latin typeface="Cambria Math" panose="02040503050406030204" pitchFamily="18" charset="0"/>
                        </a:rPr>
                        <m:t>𝐫</m:t>
                      </m:r>
                      <m:r>
                        <a:rPr lang="en-US" i="1">
                          <a:latin typeface="Cambria Math" panose="02040503050406030204" pitchFamily="18" charset="0"/>
                        </a:rPr>
                        <m:t>,</m:t>
                      </m:r>
                      <m:r>
                        <a:rPr lang="en-US" b="1" i="0" smtClean="0">
                          <a:latin typeface="Cambria Math" panose="02040503050406030204" pitchFamily="18" charset="0"/>
                        </a:rPr>
                        <m:t>𝐡</m:t>
                      </m:r>
                      <m:r>
                        <a:rPr lang="en-US" b="1">
                          <a:latin typeface="Cambria Math" panose="02040503050406030204" pitchFamily="18" charset="0"/>
                        </a:rPr>
                        <m:t>&gt; =</m:t>
                      </m:r>
                      <m:sSub>
                        <m:sSubPr>
                          <m:ctrlPr>
                            <a:rPr lang="en-US"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m:oMathPara>
                </a14:m>
                <a:endParaRPr lang="en-US" i="1">
                  <a:solidFill>
                    <a:srgbClr val="00B050"/>
                  </a:solidFill>
                </a:endParaRPr>
              </a:p>
              <a:p>
                <a:pPr marL="118872" indent="0">
                  <a:buNone/>
                </a:pPr>
                <a:endParaRPr lang="en-US"/>
              </a:p>
              <a:p>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49</a:t>
            </a:fld>
            <a:endParaRPr lang="en-US"/>
          </a:p>
        </p:txBody>
      </p:sp>
      <p:sp>
        <p:nvSpPr>
          <p:cNvPr id="7" name="TextBox 6">
            <a:extLst>
              <a:ext uri="{FF2B5EF4-FFF2-40B4-BE49-F238E27FC236}">
                <a16:creationId xmlns:a16="http://schemas.microsoft.com/office/drawing/2014/main" id="{D76C8CCC-20B9-537E-39DE-DD74FADB6BDA}"/>
              </a:ext>
            </a:extLst>
          </p:cNvPr>
          <p:cNvSpPr txBox="1"/>
          <p:nvPr/>
        </p:nvSpPr>
        <p:spPr>
          <a:xfrm>
            <a:off x="5111943" y="5691278"/>
            <a:ext cx="3259546" cy="584775"/>
          </a:xfrm>
          <a:prstGeom prst="rect">
            <a:avLst/>
          </a:prstGeom>
          <a:noFill/>
        </p:spPr>
        <p:txBody>
          <a:bodyPr wrap="square" rtlCol="0">
            <a:spAutoFit/>
          </a:bodyPr>
          <a:lstStyle/>
          <a:p>
            <a:r>
              <a:rPr lang="en-US" sz="1600">
                <a:solidFill>
                  <a:srgbClr val="008000"/>
                </a:solidFill>
                <a:latin typeface="Arial" panose="020B0604020202020204" pitchFamily="34" charset="0"/>
                <a:cs typeface="Arial" panose="020B0604020202020204" pitchFamily="34" charset="0"/>
              </a:rPr>
              <a:t>Due to the commutative property of multiplication.</a:t>
            </a:r>
          </a:p>
        </p:txBody>
      </p:sp>
    </p:spTree>
    <p:extLst>
      <p:ext uri="{BB962C8B-B14F-4D97-AF65-F5344CB8AC3E}">
        <p14:creationId xmlns:p14="http://schemas.microsoft.com/office/powerpoint/2010/main" val="98032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2BDD5-8D54-4A55-BE59-EBF55B9A49BE}"/>
              </a:ext>
            </a:extLst>
          </p:cNvPr>
          <p:cNvSpPr>
            <a:spLocks noGrp="1"/>
          </p:cNvSpPr>
          <p:nvPr>
            <p:ph type="title"/>
          </p:nvPr>
        </p:nvSpPr>
        <p:spPr>
          <a:xfrm>
            <a:off x="457200" y="76200"/>
            <a:ext cx="8809538" cy="987552"/>
          </a:xfrm>
        </p:spPr>
        <p:txBody>
          <a:bodyPr>
            <a:noAutofit/>
          </a:bodyPr>
          <a:lstStyle/>
          <a:p>
            <a:r>
              <a:rPr lang="en-US" sz="4200"/>
              <a:t>Limitation: Antisymmetric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F6BF72-A771-45F2-B6A6-6AFDF5DEB48C}"/>
                  </a:ext>
                </a:extLst>
              </p:cNvPr>
              <p:cNvSpPr>
                <a:spLocks noGrp="1"/>
              </p:cNvSpPr>
              <p:nvPr>
                <p:ph idx="1"/>
              </p:nvPr>
            </p:nvSpPr>
            <p:spPr>
              <a:xfrm>
                <a:off x="295564" y="1295400"/>
                <a:ext cx="8642696" cy="5257801"/>
              </a:xfrm>
            </p:spPr>
            <p:txBody>
              <a:bodyPr/>
              <a:lstStyle/>
              <a:p>
                <a:r>
                  <a:rPr lang="en-US" b="1">
                    <a:solidFill>
                      <a:srgbClr val="0000FF"/>
                    </a:solidFill>
                  </a:rPr>
                  <a:t>Antisymmetric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oMath>
                  </m:oMathPara>
                </a14:m>
                <a:endParaRPr lang="en-US"/>
              </a:p>
              <a:p>
                <a:pPr lvl="1"/>
                <a:r>
                  <a:rPr lang="en-US" b="1">
                    <a:solidFill>
                      <a:srgbClr val="008000"/>
                    </a:solidFill>
                  </a:rPr>
                  <a:t>Example</a:t>
                </a:r>
                <a:r>
                  <a:rPr lang="en-US"/>
                  <a:t>: Hypernym</a:t>
                </a:r>
              </a:p>
              <a:p>
                <a:pPr lvl="1"/>
                <a:endParaRPr lang="en-US"/>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antisymmetric relations</a:t>
                </a:r>
              </a:p>
              <a:p>
                <a:pPr marL="118872"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 = &lt;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𝐡</m:t>
                    </m:r>
                    <m:r>
                      <a:rPr lang="en-US" b="0" i="1" smtClean="0">
                        <a:latin typeface="Cambria Math" panose="02040503050406030204" pitchFamily="18" charset="0"/>
                      </a:rPr>
                      <m:t>&gt;</m:t>
                    </m:r>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a:t> </a:t>
                </a:r>
                <a:r>
                  <a:rPr lang="en-US">
                    <a:solidFill>
                      <a:srgbClr val="FF0000"/>
                    </a:solidFill>
                    <a:sym typeface="Wingdings" panose="05000000000000000000" pitchFamily="2" charset="2"/>
                  </a:rPr>
                  <a:t></a:t>
                </a:r>
                <a:endParaRPr lang="en-US"/>
              </a:p>
              <a:p>
                <a:pPr lvl="1"/>
                <a14:m>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a:t> and </a:t>
                </a:r>
                <a14:m>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a:t> always have same score!</a:t>
                </a:r>
              </a:p>
            </p:txBody>
          </p:sp>
        </mc:Choice>
        <mc:Fallback xmlns="">
          <p:sp>
            <p:nvSpPr>
              <p:cNvPr id="3" name="Content Placeholder 2">
                <a:extLst>
                  <a:ext uri="{FF2B5EF4-FFF2-40B4-BE49-F238E27FC236}">
                    <a16:creationId xmlns:a16="http://schemas.microsoft.com/office/drawing/2014/main" id="{98F6BF72-A771-45F2-B6A6-6AFDF5DEB48C}"/>
                  </a:ext>
                </a:extLst>
              </p:cNvPr>
              <p:cNvSpPr>
                <a:spLocks noGrp="1" noRot="1" noChangeAspect="1" noMove="1" noResize="1" noEditPoints="1" noAdjustHandles="1" noChangeArrowheads="1" noChangeShapeType="1" noTextEdit="1"/>
              </p:cNvSpPr>
              <p:nvPr>
                <p:ph idx="1"/>
              </p:nvPr>
            </p:nvSpPr>
            <p:spPr>
              <a:xfrm>
                <a:off x="295564" y="1295400"/>
                <a:ext cx="8642696" cy="5257801"/>
              </a:xfrm>
              <a:blipFill>
                <a:blip r:embed="rId3"/>
                <a:stretch>
                  <a:fillRect l="-282"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7336045-696B-4489-8C92-F89137E5E30A}"/>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3826F0-55C6-4EC1-9F5A-600786764BE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8E457FD-A414-498E-A577-3D26E770475D}"/>
              </a:ext>
            </a:extLst>
          </p:cNvPr>
          <p:cNvSpPr>
            <a:spLocks noGrp="1"/>
          </p:cNvSpPr>
          <p:nvPr>
            <p:ph type="sldNum" sz="quarter" idx="12"/>
          </p:nvPr>
        </p:nvSpPr>
        <p:spPr/>
        <p:txBody>
          <a:bodyPr/>
          <a:lstStyle/>
          <a:p>
            <a:fld id="{19B12225-5612-419B-A8D5-4B8EEE4C217E}" type="slidenum">
              <a:rPr lang="en-US" smtClean="0"/>
              <a:pPr/>
              <a:t>50</a:t>
            </a:fld>
            <a:endParaRPr lang="en-US"/>
          </a:p>
        </p:txBody>
      </p:sp>
      <p:sp>
        <p:nvSpPr>
          <p:cNvPr id="8" name="TextBox 7">
            <a:extLst>
              <a:ext uri="{FF2B5EF4-FFF2-40B4-BE49-F238E27FC236}">
                <a16:creationId xmlns:a16="http://schemas.microsoft.com/office/drawing/2014/main" id="{08EDC8E7-2B5D-99DF-88EB-1EE85C54BEC1}"/>
              </a:ext>
            </a:extLst>
          </p:cNvPr>
          <p:cNvSpPr txBox="1"/>
          <p:nvPr/>
        </p:nvSpPr>
        <p:spPr>
          <a:xfrm>
            <a:off x="743918" y="5568881"/>
            <a:ext cx="7659585" cy="923330"/>
          </a:xfrm>
          <a:prstGeom prst="rect">
            <a:avLst/>
          </a:prstGeom>
          <a:noFill/>
        </p:spPr>
        <p:txBody>
          <a:bodyPr wrap="square">
            <a:spAutoFit/>
          </a:bodyPr>
          <a:lstStyle/>
          <a:p>
            <a:r>
              <a:rPr lang="en-US" dirty="0" err="1">
                <a:solidFill>
                  <a:srgbClr val="008000"/>
                </a:solidFill>
                <a:latin typeface="Arial" panose="020B0604020202020204" pitchFamily="34" charset="0"/>
                <a:cs typeface="Arial" panose="020B0604020202020204" pitchFamily="34" charset="0"/>
              </a:rPr>
              <a:t>DistMult</a:t>
            </a:r>
            <a:r>
              <a:rPr lang="en-US" dirty="0">
                <a:solidFill>
                  <a:srgbClr val="008000"/>
                </a:solidFill>
                <a:latin typeface="Arial" panose="020B0604020202020204" pitchFamily="34" charset="0"/>
                <a:cs typeface="Arial" panose="020B0604020202020204" pitchFamily="34" charset="0"/>
              </a:rPr>
              <a:t> cannot differentiate between head entity and tail entity! This means that all relations are modelled as symmetric regardless, i.e., even anti-symmetric relations will be represented as symmetric.</a:t>
            </a:r>
          </a:p>
        </p:txBody>
      </p:sp>
    </p:spTree>
    <p:extLst>
      <p:ext uri="{BB962C8B-B14F-4D97-AF65-F5344CB8AC3E}">
        <p14:creationId xmlns:p14="http://schemas.microsoft.com/office/powerpoint/2010/main" val="1885463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normAutofit/>
          </a:bodyPr>
          <a:lstStyle/>
          <a:p>
            <a:r>
              <a:rPr lang="en-US"/>
              <a:t>Limitation: Inverse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a:xfrm>
                <a:off x="457200" y="1295400"/>
                <a:ext cx="8686800" cy="5562600"/>
              </a:xfrm>
            </p:spPr>
            <p:txBody>
              <a:bodyPr>
                <a:normAutofit/>
              </a:bodyPr>
              <a:lstStyle/>
              <a:p>
                <a:r>
                  <a:rPr lang="en-US" b="1">
                    <a:solidFill>
                      <a:srgbClr val="0000FF"/>
                    </a:solidFill>
                  </a:rPr>
                  <a:t>Inverse</a:t>
                </a:r>
                <a:r>
                  <a:rPr lang="en-US" b="1"/>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008000"/>
                              </a:solidFill>
                              <a:latin typeface="Cambria Math" panose="02040503050406030204" pitchFamily="18" charset="0"/>
                            </a:rPr>
                          </m:ctrlPr>
                        </m:sSubPr>
                        <m:e>
                          <m:r>
                            <a:rPr lang="en-US" b="0" i="1" smtClean="0">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m:oMathPara>
                </a14:m>
                <a:endParaRPr lang="en-US"/>
              </a:p>
              <a:p>
                <a:pPr lvl="1"/>
                <a:r>
                  <a:rPr lang="en-US" b="1">
                    <a:solidFill>
                      <a:srgbClr val="008000"/>
                    </a:solidFill>
                  </a:rPr>
                  <a:t>Example </a:t>
                </a:r>
                <a:r>
                  <a:rPr lang="en-US"/>
                  <a:t>: (Advisor, Advisee)</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inverse relations </a:t>
                </a:r>
                <a:r>
                  <a:rPr lang="en-US">
                    <a:solidFill>
                      <a:srgbClr val="FF0000"/>
                    </a:solidFill>
                    <a:sym typeface="Wingdings" panose="05000000000000000000" pitchFamily="2" charset="2"/>
                  </a:rPr>
                  <a:t></a:t>
                </a:r>
              </a:p>
              <a:p>
                <a:pPr lvl="1"/>
                <a:r>
                  <a:rPr lang="en-US">
                    <a:solidFill>
                      <a:srgbClr val="C00000"/>
                    </a:solidFill>
                  </a:rPr>
                  <a:t>Assume </a:t>
                </a:r>
                <a:r>
                  <a:rPr lang="en-US" err="1">
                    <a:solidFill>
                      <a:srgbClr val="C00000"/>
                    </a:solidFill>
                  </a:rPr>
                  <a:t>DistMult</a:t>
                </a:r>
                <a:r>
                  <a:rPr lang="en-US">
                    <a:solidFill>
                      <a:srgbClr val="C00000"/>
                    </a:solidFill>
                  </a:rPr>
                  <a:t> does model inverse relations:</a:t>
                </a:r>
              </a:p>
              <a:p>
                <a:pPr marL="457200" lvl="1"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sSub>
                            <m:sSubPr>
                              <m:ctrlPr>
                                <a:rPr lang="en-US" b="0" i="1" smtClean="0">
                                  <a:solidFill>
                                    <a:srgbClr val="008000"/>
                                  </a:solidFill>
                                  <a:latin typeface="Cambria Math" panose="02040503050406030204" pitchFamily="18" charset="0"/>
                                </a:rPr>
                              </m:ctrlPr>
                            </m:sSubPr>
                            <m:e>
                              <m:r>
                                <a:rPr lang="en-US" b="0" i="1" smtClean="0">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sSub>
                        <m:sSubPr>
                          <m:ctrlPr>
                            <a:rPr lang="en-US" b="0" i="1" smtClean="0">
                              <a:solidFill>
                                <a:srgbClr val="008000"/>
                              </a:solidFill>
                              <a:latin typeface="Cambria Math" panose="02040503050406030204" pitchFamily="18" charset="0"/>
                            </a:rPr>
                          </m:ctrlPr>
                        </m:sSubPr>
                        <m:e>
                          <m:r>
                            <a:rPr lang="en-US" b="1" i="0" smtClean="0">
                              <a:solidFill>
                                <a:srgbClr val="008000"/>
                              </a:solidFill>
                              <a:latin typeface="Cambria Math" panose="02040503050406030204" pitchFamily="18" charset="0"/>
                            </a:rPr>
                            <m:t>𝐫</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 = &lt;</m:t>
                      </m:r>
                      <m:r>
                        <a:rPr lang="en-US" b="1" i="0" smtClean="0">
                          <a:latin typeface="Cambria Math" panose="02040503050406030204" pitchFamily="18" charset="0"/>
                        </a:rPr>
                        <m:t>𝐭</m:t>
                      </m:r>
                      <m:r>
                        <a:rPr lang="en-US" b="0" i="1" smtClean="0">
                          <a:latin typeface="Cambria Math" panose="02040503050406030204" pitchFamily="18" charset="0"/>
                        </a:rPr>
                        <m:t>,</m:t>
                      </m:r>
                      <m:sSub>
                        <m:sSubPr>
                          <m:ctrlPr>
                            <a:rPr lang="en-US" b="1" i="1" smtClean="0">
                              <a:solidFill>
                                <a:srgbClr val="C00000"/>
                              </a:solidFill>
                              <a:latin typeface="Cambria Math" panose="02040503050406030204" pitchFamily="18" charset="0"/>
                            </a:rPr>
                          </m:ctrlPr>
                        </m:sSubPr>
                        <m:e>
                          <m:r>
                            <a:rPr lang="en-US" b="1" i="0" smtClean="0">
                              <a:solidFill>
                                <a:srgbClr val="C00000"/>
                              </a:solidFill>
                              <a:latin typeface="Cambria Math" panose="02040503050406030204" pitchFamily="18" charset="0"/>
                            </a:rPr>
                            <m:t>𝐫</m:t>
                          </m:r>
                        </m:e>
                        <m:sub>
                          <m:r>
                            <a:rPr lang="en-US" b="1" i="0" smtClean="0">
                              <a:solidFill>
                                <a:srgbClr val="C00000"/>
                              </a:solidFill>
                              <a:latin typeface="Cambria Math" panose="02040503050406030204" pitchFamily="18" charset="0"/>
                            </a:rPr>
                            <m:t>𝟏</m:t>
                          </m:r>
                        </m:sub>
                      </m:sSub>
                      <m:r>
                        <a:rPr lang="en-US" b="1" i="0" smtClean="0">
                          <a:latin typeface="Cambria Math" panose="02040503050406030204" pitchFamily="18" charset="0"/>
                        </a:rPr>
                        <m:t> </m:t>
                      </m:r>
                      <m:r>
                        <a:rPr lang="en-US" b="0" i="1" smtClean="0">
                          <a:latin typeface="Cambria Math" panose="02040503050406030204" pitchFamily="18" charset="0"/>
                        </a:rPr>
                        <m:t>,</m:t>
                      </m:r>
                      <m:r>
                        <a:rPr lang="en-US" b="1" i="0" smtClean="0">
                          <a:latin typeface="Cambria Math" panose="02040503050406030204" pitchFamily="18" charset="0"/>
                        </a:rPr>
                        <m:t>𝐡</m:t>
                      </m:r>
                      <m:r>
                        <a:rPr lang="en-US" b="0" i="1" smtClean="0">
                          <a:latin typeface="Cambria Math" panose="02040503050406030204" pitchFamily="18" charset="0"/>
                        </a:rPr>
                        <m:t>&gt;</m:t>
                      </m:r>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oMath>
                  </m:oMathPara>
                </a14:m>
                <a:endParaRPr lang="en-US" b="0"/>
              </a:p>
              <a:p>
                <a:pPr lvl="1"/>
                <a:r>
                  <a:rPr lang="en-US"/>
                  <a:t>For example, </a:t>
                </a:r>
                <a14:m>
                  <m:oMath xmlns:m="http://schemas.openxmlformats.org/officeDocument/2006/math">
                    <m:sSub>
                      <m:sSubPr>
                        <m:ctrlPr>
                          <a:rPr lang="en-US" b="0" i="1" smtClean="0">
                            <a:solidFill>
                              <a:srgbClr val="008000"/>
                            </a:solidFill>
                            <a:latin typeface="Cambria Math" panose="02040503050406030204" pitchFamily="18" charset="0"/>
                          </a:rPr>
                        </m:ctrlPr>
                      </m:sSubPr>
                      <m:e>
                        <m:r>
                          <a:rPr lang="en-US" b="1" i="0" smtClean="0">
                            <a:solidFill>
                              <a:srgbClr val="008000"/>
                            </a:solidFill>
                            <a:latin typeface="Cambria Math" panose="02040503050406030204" pitchFamily="18" charset="0"/>
                          </a:rPr>
                          <m:t>𝐫</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1" i="0" smtClean="0">
                            <a:solidFill>
                              <a:srgbClr val="C00000"/>
                            </a:solidFill>
                            <a:latin typeface="Cambria Math" panose="02040503050406030204" pitchFamily="18" charset="0"/>
                          </a:rPr>
                          <m:t>𝐫</m:t>
                        </m:r>
                      </m:e>
                      <m:sub>
                        <m:r>
                          <a:rPr lang="en-US" b="0" i="1" smtClean="0">
                            <a:solidFill>
                              <a:srgbClr val="C00000"/>
                            </a:solidFill>
                            <a:latin typeface="Cambria Math" panose="02040503050406030204" pitchFamily="18" charset="0"/>
                          </a:rPr>
                          <m:t>1</m:t>
                        </m:r>
                      </m:sub>
                    </m:sSub>
                  </m:oMath>
                </a14:m>
                <a:r>
                  <a:rPr lang="en-US"/>
                  <a:t> solves this </a:t>
                </a:r>
                <a:r>
                  <a:rPr lang="en-US" sz="1400"/>
                  <a:t>(there are also exist solutions </a:t>
                </a:r>
                <a14:m>
                  <m:oMath xmlns:m="http://schemas.openxmlformats.org/officeDocument/2006/math">
                    <m:sSub>
                      <m:sSubPr>
                        <m:ctrlPr>
                          <a:rPr lang="en-US" sz="1400" i="1">
                            <a:solidFill>
                              <a:srgbClr val="008000"/>
                            </a:solidFill>
                            <a:latin typeface="Cambria Math" panose="02040503050406030204" pitchFamily="18" charset="0"/>
                          </a:rPr>
                        </m:ctrlPr>
                      </m:sSubPr>
                      <m:e>
                        <m:r>
                          <a:rPr lang="en-US" sz="1400" b="1">
                            <a:solidFill>
                              <a:srgbClr val="008000"/>
                            </a:solidFill>
                            <a:latin typeface="Cambria Math" panose="02040503050406030204" pitchFamily="18" charset="0"/>
                          </a:rPr>
                          <m:t>𝐫</m:t>
                        </m:r>
                      </m:e>
                      <m:sub>
                        <m:r>
                          <a:rPr lang="en-US" sz="1400" i="1">
                            <a:solidFill>
                              <a:srgbClr val="008000"/>
                            </a:solidFill>
                            <a:latin typeface="Cambria Math" panose="02040503050406030204" pitchFamily="18" charset="0"/>
                          </a:rPr>
                          <m:t>2</m:t>
                        </m:r>
                      </m:sub>
                    </m:sSub>
                    <m:r>
                      <a:rPr lang="en-US" sz="1400" b="0" i="1" smtClean="0">
                        <a:solidFill>
                          <a:srgbClr val="008000"/>
                        </a:solidFill>
                        <a:latin typeface="Cambria Math" panose="02040503050406030204" pitchFamily="18" charset="0"/>
                      </a:rPr>
                      <m:t>≠</m:t>
                    </m:r>
                    <m:sSub>
                      <m:sSubPr>
                        <m:ctrlPr>
                          <a:rPr lang="en-US" sz="1400" i="1">
                            <a:solidFill>
                              <a:srgbClr val="C00000"/>
                            </a:solidFill>
                            <a:latin typeface="Cambria Math" panose="02040503050406030204" pitchFamily="18" charset="0"/>
                          </a:rPr>
                        </m:ctrlPr>
                      </m:sSubPr>
                      <m:e>
                        <m:r>
                          <a:rPr lang="en-US" sz="1400" b="1">
                            <a:solidFill>
                              <a:srgbClr val="C00000"/>
                            </a:solidFill>
                            <a:latin typeface="Cambria Math" panose="02040503050406030204" pitchFamily="18" charset="0"/>
                          </a:rPr>
                          <m:t>𝐫</m:t>
                        </m:r>
                      </m:e>
                      <m:sub>
                        <m:r>
                          <a:rPr lang="en-US" sz="1400" i="1">
                            <a:solidFill>
                              <a:srgbClr val="C00000"/>
                            </a:solidFill>
                            <a:latin typeface="Cambria Math" panose="02040503050406030204" pitchFamily="18" charset="0"/>
                          </a:rPr>
                          <m:t>1</m:t>
                        </m:r>
                      </m:sub>
                    </m:sSub>
                  </m:oMath>
                </a14:m>
                <a:r>
                  <a:rPr lang="en-US" sz="1400"/>
                  <a:t>)</a:t>
                </a:r>
                <a:endParaRPr lang="en-US" sz="3200"/>
              </a:p>
              <a:p>
                <a:pPr lvl="1"/>
                <a:r>
                  <a:rPr lang="en-US"/>
                  <a:t>But semantically this does not make sense: </a:t>
                </a:r>
                <a:r>
                  <a:rPr lang="en-US" b="1"/>
                  <a:t>The embedding of “Advisor” relation should not be the same as “Advisee” relation.</a:t>
                </a:r>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3"/>
                <a:stretch>
                  <a:fillRect l="-281" t="-65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51</a:t>
            </a:fld>
            <a:endParaRPr lang="en-US"/>
          </a:p>
        </p:txBody>
      </p:sp>
    </p:spTree>
    <p:extLst>
      <p:ext uri="{BB962C8B-B14F-4D97-AF65-F5344CB8AC3E}">
        <p14:creationId xmlns:p14="http://schemas.microsoft.com/office/powerpoint/2010/main" val="141535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Autofit/>
          </a:bodyPr>
          <a:lstStyle/>
          <a:p>
            <a:r>
              <a:rPr lang="en-US"/>
              <a:t>Limitation: Composition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a:xfrm>
                <a:off x="457200" y="1295399"/>
                <a:ext cx="8481060" cy="5237748"/>
              </a:xfrm>
            </p:spPr>
            <p:txBody>
              <a:bodyPr>
                <a:normAutofit/>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endParaRPr lang="en-US" b="1">
                  <a:solidFill>
                    <a:srgbClr val="C00000"/>
                  </a:solidFill>
                </a:endParaRP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of relations </a:t>
                </a:r>
                <a:r>
                  <a:rPr lang="en-US">
                    <a:solidFill>
                      <a:srgbClr val="FF0000"/>
                    </a:solidFill>
                    <a:sym typeface="Wingdings" panose="05000000000000000000" pitchFamily="2" charset="2"/>
                  </a:rPr>
                  <a:t></a:t>
                </a:r>
              </a:p>
              <a:p>
                <a:pPr lvl="1"/>
                <a:r>
                  <a:rPr lang="en-US" b="1">
                    <a:sym typeface="Wingdings" panose="05000000000000000000" pitchFamily="2" charset="2"/>
                  </a:rPr>
                  <a:t>Intuition: </a:t>
                </a:r>
                <a:r>
                  <a:rPr lang="en-US">
                    <a:sym typeface="Wingdings" panose="05000000000000000000" pitchFamily="2" charset="2"/>
                  </a:rPr>
                  <a:t>Because dot product is commutative (</a:t>
                </a:r>
                <a:r>
                  <a:rPr lang="en-US" b="0" err="1"/>
                  <a:t>a∙b</a:t>
                </a:r>
                <a:r>
                  <a:rPr lang="en-US" b="0"/>
                  <a:t>= </a:t>
                </a:r>
                <a:r>
                  <a:rPr lang="en-US" err="1"/>
                  <a:t>b</a:t>
                </a:r>
                <a:r>
                  <a:rPr lang="en-US" b="0" err="1"/>
                  <a:t>∙a</a:t>
                </a:r>
                <a:r>
                  <a:rPr lang="en-US">
                    <a:sym typeface="Wingdings" panose="05000000000000000000" pitchFamily="2" charset="2"/>
                  </a:rPr>
                  <a:t>)</a:t>
                </a:r>
                <a:r>
                  <a:rPr lang="en-US" b="1">
                    <a:sym typeface="Wingdings" panose="05000000000000000000" pitchFamily="2" charset="2"/>
                  </a:rPr>
                  <a:t> </a:t>
                </a:r>
                <a:r>
                  <a:rPr lang="en-US" b="1" err="1">
                    <a:solidFill>
                      <a:srgbClr val="C00000"/>
                    </a:solidFill>
                    <a:sym typeface="Wingdings" panose="05000000000000000000" pitchFamily="2" charset="2"/>
                  </a:rPr>
                  <a:t>DistMult</a:t>
                </a:r>
                <a:r>
                  <a:rPr lang="en-US">
                    <a:sym typeface="Wingdings" panose="05000000000000000000" pitchFamily="2" charset="2"/>
                  </a:rPr>
                  <a:t> </a:t>
                </a:r>
                <a:r>
                  <a:rPr lang="en-US"/>
                  <a:t>does not distinguish between head and tail entities, so it cannot model composition.</a:t>
                </a:r>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xfrm>
                <a:off x="457200" y="1295399"/>
                <a:ext cx="8481060" cy="5237748"/>
              </a:xfrm>
              <a:blipFill>
                <a:blip r:embed="rId3"/>
                <a:stretch>
                  <a:fillRect l="-288" t="-581" r="-165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52</a:t>
            </a:fld>
            <a:endParaRPr lang="en-US"/>
          </a:p>
        </p:txBody>
      </p:sp>
    </p:spTree>
    <p:extLst>
      <p:ext uri="{BB962C8B-B14F-4D97-AF65-F5344CB8AC3E}">
        <p14:creationId xmlns:p14="http://schemas.microsoft.com/office/powerpoint/2010/main" val="4139401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Today: KG Completion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53</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What we learned so far:</a:t>
            </a:r>
            <a:endParaRPr lang="en-US"/>
          </a:p>
        </p:txBody>
      </p:sp>
      <mc:AlternateContent xmlns:mc="http://schemas.openxmlformats.org/markup-compatibility/2006">
        <mc:Choice xmlns:a14="http://schemas.microsoft.com/office/drawing/2010/main"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3404405199"/>
                  </p:ext>
                </p:extLst>
              </p:nvPr>
            </p:nvGraphicFramePr>
            <p:xfrm>
              <a:off x="457200" y="1936499"/>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370840">
                    <a:tc>
                      <a:txBody>
                        <a:bodyPr/>
                        <a:lstStyle/>
                        <a:p>
                          <a:pPr algn="ctr"/>
                          <a:r>
                            <a:rPr lang="en-US" b="1"/>
                            <a:t>TransR</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0" smtClean="0">
                                    <a:latin typeface="Cambria Math" panose="02040503050406030204" pitchFamily="18" charset="0"/>
                                  </a:rPr>
                                  <m:t>,</m:t>
                                </m:r>
                              </m:oMath>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sup>
                                </m:sSup>
                                <m:r>
                                  <a:rPr lang="en-US" b="0" i="1" smtClean="0">
                                    <a:latin typeface="Cambria Math" panose="02040503050406030204" pitchFamily="18" charset="0"/>
                                  </a:rPr>
                                  <m:t>, </m:t>
                                </m:r>
                              </m:oMath>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𝑑</m:t>
                                    </m:r>
                                  </m:sup>
                                </m:sSup>
                              </m:oMath>
                            </m:oMathPara>
                          </a14:m>
                          <a:endParaRPr lang="en-US" dirty="0"/>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m:t>
                                </m:r>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4071987559"/>
                      </a:ext>
                    </a:extLst>
                  </a:tr>
                </a:tbl>
              </a:graphicData>
            </a:graphic>
          </p:graphicFrame>
        </mc:Choice>
        <mc:Fallback>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3404405199"/>
                  </p:ext>
                </p:extLst>
              </p:nvPr>
            </p:nvGraphicFramePr>
            <p:xfrm>
              <a:off x="457200" y="1936499"/>
              <a:ext cx="8404167" cy="241242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3"/>
                          <a:stretch>
                            <a:fillRect l="-68254" t="-103333" r="-359524" b="-443333"/>
                          </a:stretch>
                        </a:blipFill>
                      </a:tcPr>
                    </a:tc>
                    <a:tc>
                      <a:txBody>
                        <a:bodyPr/>
                        <a:lstStyle/>
                        <a:p>
                          <a:endParaRPr lang="en-US"/>
                        </a:p>
                      </a:txBody>
                      <a:tcPr anchor="ctr">
                        <a:blipFill>
                          <a:blip r:embed="rId3"/>
                          <a:stretch>
                            <a:fillRect l="-198131" t="-103333" r="-323364" b="-443333"/>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929069">
                    <a:tc>
                      <a:txBody>
                        <a:bodyPr/>
                        <a:lstStyle/>
                        <a:p>
                          <a:pPr algn="ctr"/>
                          <a:r>
                            <a:rPr lang="en-US" b="1"/>
                            <a:t>TransR</a:t>
                          </a:r>
                        </a:p>
                      </a:txBody>
                      <a:tcPr anchor="ctr"/>
                    </a:tc>
                    <a:tc>
                      <a:txBody>
                        <a:bodyPr/>
                        <a:lstStyle/>
                        <a:p>
                          <a:endParaRPr lang="en-US"/>
                        </a:p>
                      </a:txBody>
                      <a:tcPr anchor="ctr">
                        <a:blipFill>
                          <a:blip r:embed="rId3"/>
                          <a:stretch>
                            <a:fillRect l="-68254" t="-83562" r="-359524" b="-82192"/>
                          </a:stretch>
                        </a:blipFill>
                      </a:tcPr>
                    </a:tc>
                    <a:tc>
                      <a:txBody>
                        <a:bodyPr/>
                        <a:lstStyle/>
                        <a:p>
                          <a:endParaRPr lang="en-US"/>
                        </a:p>
                      </a:txBody>
                      <a:tcPr anchor="ctr">
                        <a:blipFill>
                          <a:blip r:embed="rId3"/>
                          <a:stretch>
                            <a:fillRect l="-198131" t="-83562" r="-323364" b="-82192"/>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endParaRPr lang="en-US"/>
                        </a:p>
                      </a:txBody>
                      <a:tcPr anchor="ctr">
                        <a:blipFill>
                          <a:blip r:embed="rId3"/>
                          <a:stretch>
                            <a:fillRect l="-68254" t="-446667" r="-359524" b="-100000"/>
                          </a:stretch>
                        </a:blipFill>
                      </a:tcPr>
                    </a:tc>
                    <a:tc>
                      <a:txBody>
                        <a:bodyPr/>
                        <a:lstStyle/>
                        <a:p>
                          <a:endParaRPr lang="en-US"/>
                        </a:p>
                      </a:txBody>
                      <a:tcPr anchor="ctr">
                        <a:blipFill>
                          <a:blip r:embed="rId3"/>
                          <a:stretch>
                            <a:fillRect l="-198131" t="-446667" r="-323364" b="-10000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4071987559"/>
                      </a:ext>
                    </a:extLst>
                  </a:tr>
                </a:tbl>
              </a:graphicData>
            </a:graphic>
          </p:graphicFrame>
        </mc:Fallback>
      </mc:AlternateContent>
    </p:spTree>
    <p:extLst>
      <p:ext uri="{BB962C8B-B14F-4D97-AF65-F5344CB8AC3E}">
        <p14:creationId xmlns:p14="http://schemas.microsoft.com/office/powerpoint/2010/main" val="2600308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194084" y="1308199"/>
            <a:ext cx="9216318"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Knowledge Graph Completion:</a:t>
            </a:r>
            <a:br>
              <a:rPr lang="en-US" sz="4800"/>
            </a:br>
            <a:r>
              <a:rPr lang="en-US" sz="4800" err="1"/>
              <a:t>ComplEx</a:t>
            </a:r>
            <a:endParaRPr lang="en-US" sz="4800"/>
          </a:p>
        </p:txBody>
      </p:sp>
    </p:spTree>
    <p:extLst>
      <p:ext uri="{BB962C8B-B14F-4D97-AF65-F5344CB8AC3E}">
        <p14:creationId xmlns:p14="http://schemas.microsoft.com/office/powerpoint/2010/main" val="19316569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CEB0-88F0-4F48-815D-6C6B7F95CE3D}"/>
              </a:ext>
            </a:extLst>
          </p:cNvPr>
          <p:cNvSpPr>
            <a:spLocks noGrp="1"/>
          </p:cNvSpPr>
          <p:nvPr>
            <p:ph type="title"/>
          </p:nvPr>
        </p:nvSpPr>
        <p:spPr/>
        <p:txBody>
          <a:bodyPr/>
          <a:lstStyle/>
          <a:p>
            <a:r>
              <a:rPr lang="en-US" err="1"/>
              <a:t>ComplEx</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639D72-7EDE-490C-8826-62BBF6F40143}"/>
                  </a:ext>
                </a:extLst>
              </p:cNvPr>
              <p:cNvSpPr>
                <a:spLocks noGrp="1"/>
              </p:cNvSpPr>
              <p:nvPr>
                <p:ph idx="1"/>
              </p:nvPr>
            </p:nvSpPr>
            <p:spPr/>
            <p:txBody>
              <a:bodyPr/>
              <a:lstStyle/>
              <a:p>
                <a:r>
                  <a:rPr lang="en-US"/>
                  <a:t>Based on </a:t>
                </a:r>
                <a:r>
                  <a:rPr lang="en-US" err="1"/>
                  <a:t>Distmult</a:t>
                </a:r>
                <a:r>
                  <a:rPr lang="en-US"/>
                  <a:t>, </a:t>
                </a:r>
                <a:r>
                  <a:rPr lang="en-US" b="1" err="1">
                    <a:solidFill>
                      <a:srgbClr val="00B050"/>
                    </a:solidFill>
                  </a:rPr>
                  <a:t>ComplEx</a:t>
                </a:r>
                <a:r>
                  <a:rPr lang="en-US"/>
                  <a:t> embeds entities and relations in </a:t>
                </a:r>
                <a:r>
                  <a:rPr lang="en-US" b="1">
                    <a:solidFill>
                      <a:srgbClr val="C00000"/>
                    </a:solidFill>
                  </a:rPr>
                  <a:t>Complex vector space</a:t>
                </a:r>
                <a:endParaRPr lang="en-US"/>
              </a:p>
              <a:p>
                <a:r>
                  <a:rPr lang="en-US" b="1" err="1">
                    <a:solidFill>
                      <a:srgbClr val="00B050"/>
                    </a:solidFill>
                  </a:rPr>
                  <a:t>ComplEx</a:t>
                </a:r>
                <a:r>
                  <a:rPr lang="en-US" b="0"/>
                  <a:t>: model entities and relations using vectors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ℂ</m:t>
                        </m:r>
                      </m:e>
                      <m:sup>
                        <m:r>
                          <a:rPr lang="en-US" b="0" i="1" smtClean="0">
                            <a:latin typeface="Cambria Math" panose="02040503050406030204" pitchFamily="18" charset="0"/>
                          </a:rPr>
                          <m:t>𝑘</m:t>
                        </m:r>
                      </m:sup>
                    </m:sSup>
                  </m:oMath>
                </a14:m>
                <a:endParaRPr lang="en-US" b="0"/>
              </a:p>
              <a:p>
                <a:endParaRPr lang="en-US"/>
              </a:p>
            </p:txBody>
          </p:sp>
        </mc:Choice>
        <mc:Fallback xmlns="">
          <p:sp>
            <p:nvSpPr>
              <p:cNvPr id="3" name="Content Placeholder 2">
                <a:extLst>
                  <a:ext uri="{FF2B5EF4-FFF2-40B4-BE49-F238E27FC236}">
                    <a16:creationId xmlns:a16="http://schemas.microsoft.com/office/drawing/2014/main" id="{3F639D72-7EDE-490C-8826-62BBF6F40143}"/>
                  </a:ext>
                </a:extLst>
              </p:cNvPr>
              <p:cNvSpPr>
                <a:spLocks noGrp="1" noRot="1" noChangeAspect="1" noMove="1" noResize="1" noEditPoints="1" noAdjustHandles="1" noChangeArrowheads="1" noChangeShapeType="1" noTextEdit="1"/>
              </p:cNvSpPr>
              <p:nvPr>
                <p:ph idx="1"/>
              </p:nvPr>
            </p:nvSpPr>
            <p:spPr>
              <a:blipFill>
                <a:blip r:embed="rId3"/>
                <a:stretch>
                  <a:fillRect l="-296" t="-696" r="-7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C14312C-9D1D-4331-B072-2DBA479B92F6}"/>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99D4524-DD6F-441C-A064-90B8F139494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6829DCE-695D-4A93-B762-9C31A05E58F4}"/>
              </a:ext>
            </a:extLst>
          </p:cNvPr>
          <p:cNvSpPr>
            <a:spLocks noGrp="1"/>
          </p:cNvSpPr>
          <p:nvPr>
            <p:ph type="sldNum" sz="quarter" idx="12"/>
          </p:nvPr>
        </p:nvSpPr>
        <p:spPr/>
        <p:txBody>
          <a:bodyPr/>
          <a:lstStyle/>
          <a:p>
            <a:fld id="{19B12225-5612-419B-A8D5-4B8EEE4C217E}" type="slidenum">
              <a:rPr lang="en-US" smtClean="0"/>
              <a:pPr/>
              <a:t>55</a:t>
            </a:fld>
            <a:endParaRPr lang="en-US"/>
          </a:p>
        </p:txBody>
      </p:sp>
      <p:grpSp>
        <p:nvGrpSpPr>
          <p:cNvPr id="7" name="Group 6">
            <a:extLst>
              <a:ext uri="{FF2B5EF4-FFF2-40B4-BE49-F238E27FC236}">
                <a16:creationId xmlns:a16="http://schemas.microsoft.com/office/drawing/2014/main" id="{158D8B99-A4A1-42A0-8086-54D8867455B6}"/>
              </a:ext>
            </a:extLst>
          </p:cNvPr>
          <p:cNvGrpSpPr/>
          <p:nvPr/>
        </p:nvGrpSpPr>
        <p:grpSpPr>
          <a:xfrm>
            <a:off x="276132" y="3888004"/>
            <a:ext cx="5562600" cy="2695676"/>
            <a:chOff x="-1828800" y="4156854"/>
            <a:chExt cx="5562600" cy="2695676"/>
          </a:xfrm>
        </p:grpSpPr>
        <p:cxnSp>
          <p:nvCxnSpPr>
            <p:cNvPr id="8" name="Straight Connector 7">
              <a:extLst>
                <a:ext uri="{FF2B5EF4-FFF2-40B4-BE49-F238E27FC236}">
                  <a16:creationId xmlns:a16="http://schemas.microsoft.com/office/drawing/2014/main" id="{08E196F3-91AE-4185-A6F4-279146B94A60}"/>
                </a:ext>
              </a:extLst>
            </p:cNvPr>
            <p:cNvCxnSpPr>
              <a:cxnSpLocks/>
            </p:cNvCxnSpPr>
            <p:nvPr/>
          </p:nvCxnSpPr>
          <p:spPr>
            <a:xfrm>
              <a:off x="857250" y="4156854"/>
              <a:ext cx="0" cy="223520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7C2B240-2788-48E6-8E19-11AB0C04E2CE}"/>
                </a:ext>
              </a:extLst>
            </p:cNvPr>
            <p:cNvCxnSpPr>
              <a:cxnSpLocks/>
            </p:cNvCxnSpPr>
            <p:nvPr/>
          </p:nvCxnSpPr>
          <p:spPr>
            <a:xfrm flipH="1">
              <a:off x="-1828800" y="6375476"/>
              <a:ext cx="5562600" cy="23382"/>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068A690-48A5-46C6-8DF7-3267D4EC5972}"/>
                </a:ext>
              </a:extLst>
            </p:cNvPr>
            <p:cNvSpPr txBox="1"/>
            <p:nvPr/>
          </p:nvSpPr>
          <p:spPr>
            <a:xfrm>
              <a:off x="3234383" y="6375476"/>
              <a:ext cx="184731" cy="477054"/>
            </a:xfrm>
            <a:prstGeom prst="rect">
              <a:avLst/>
            </a:prstGeom>
            <a:noFill/>
          </p:spPr>
          <p:txBody>
            <a:bodyPr wrap="none" rtlCol="0">
              <a:spAutoFit/>
            </a:bodyPr>
            <a:lstStyle/>
            <a:p>
              <a:endParaRPr lang="en-US" sz="2500" b="1">
                <a:latin typeface="Helvetica Neue Light" charset="0"/>
                <a:ea typeface="Helvetica Neue Light" charset="0"/>
                <a:cs typeface="Helvetica Neue Light" charset="0"/>
              </a:endParaRPr>
            </a:p>
          </p:txBody>
        </p:sp>
        <p:sp>
          <p:nvSpPr>
            <p:cNvPr id="15" name="Oval 14">
              <a:extLst>
                <a:ext uri="{FF2B5EF4-FFF2-40B4-BE49-F238E27FC236}">
                  <a16:creationId xmlns:a16="http://schemas.microsoft.com/office/drawing/2014/main" id="{78C2AB0D-A144-448D-91B9-651CD27DBBD6}"/>
                </a:ext>
              </a:extLst>
            </p:cNvPr>
            <p:cNvSpPr/>
            <p:nvPr/>
          </p:nvSpPr>
          <p:spPr>
            <a:xfrm rot="16200000">
              <a:off x="2421574" y="5055219"/>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9766935C-3469-473F-B714-FFA8BF7310BB}"/>
                </a:ext>
              </a:extLst>
            </p:cNvPr>
            <p:cNvCxnSpPr>
              <a:cxnSpLocks/>
              <a:endCxn id="15" idx="1"/>
            </p:cNvCxnSpPr>
            <p:nvPr/>
          </p:nvCxnSpPr>
          <p:spPr>
            <a:xfrm flipV="1">
              <a:off x="876301" y="5101311"/>
              <a:ext cx="1553181" cy="1281035"/>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774ABC5-127B-4092-AB2B-F6F0CB1963EF}"/>
                    </a:ext>
                  </a:extLst>
                </p:cNvPr>
                <p:cNvSpPr txBox="1"/>
                <p:nvPr/>
              </p:nvSpPr>
              <p:spPr>
                <a:xfrm>
                  <a:off x="1740760" y="4639136"/>
                  <a:ext cx="173957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0" smtClean="0">
                            <a:solidFill>
                              <a:schemeClr val="tx1"/>
                            </a:solidFill>
                            <a:latin typeface="Cambria Math" panose="02040503050406030204" pitchFamily="18" charset="0"/>
                            <a:ea typeface="Helvetica Neue Light" charset="0"/>
                            <a:cs typeface="Helvetica Neue Light" charset="0"/>
                          </a:rPr>
                          <m:t>𝐮</m:t>
                        </m:r>
                        <m:r>
                          <a:rPr lang="en-US" sz="2500" b="1" i="0" smtClean="0">
                            <a:solidFill>
                              <a:schemeClr val="tx1"/>
                            </a:solidFill>
                            <a:latin typeface="Cambria Math" panose="02040503050406030204" pitchFamily="18" charset="0"/>
                            <a:ea typeface="Helvetica Neue Light" charset="0"/>
                            <a:cs typeface="Helvetica Neue Light" charset="0"/>
                          </a:rPr>
                          <m:t>=</m:t>
                        </m:r>
                        <m:r>
                          <a:rPr lang="en-US" sz="2500" b="1" i="0" smtClean="0">
                            <a:solidFill>
                              <a:srgbClr val="0000FF"/>
                            </a:solidFill>
                            <a:latin typeface="Cambria Math" panose="02040503050406030204" pitchFamily="18" charset="0"/>
                            <a:ea typeface="Helvetica Neue Light" charset="0"/>
                            <a:cs typeface="Helvetica Neue Light" charset="0"/>
                          </a:rPr>
                          <m:t>𝐚</m:t>
                        </m:r>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m:t>
                        </m:r>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𝐛</m:t>
                        </m:r>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𝑖</m:t>
                        </m:r>
                      </m:oMath>
                    </m:oMathPara>
                  </a14:m>
                  <a:endParaRPr lang="en-US" sz="2500" i="1">
                    <a:solidFill>
                      <a:schemeClr val="accent3">
                        <a:lumMod val="75000"/>
                      </a:schemeClr>
                    </a:solidFill>
                    <a:latin typeface="Helvetica Neue Light" charset="0"/>
                    <a:ea typeface="Helvetica Neue Light" charset="0"/>
                    <a:cs typeface="Helvetica Neue Light" charset="0"/>
                  </a:endParaRPr>
                </a:p>
              </p:txBody>
            </p:sp>
          </mc:Choice>
          <mc:Fallback xmlns="">
            <p:sp>
              <p:nvSpPr>
                <p:cNvPr id="17" name="TextBox 16">
                  <a:extLst>
                    <a:ext uri="{FF2B5EF4-FFF2-40B4-BE49-F238E27FC236}">
                      <a16:creationId xmlns:a16="http://schemas.microsoft.com/office/drawing/2014/main" id="{B774ABC5-127B-4092-AB2B-F6F0CB1963EF}"/>
                    </a:ext>
                  </a:extLst>
                </p:cNvPr>
                <p:cNvSpPr txBox="1">
                  <a:spLocks noRot="1" noChangeAspect="1" noMove="1" noResize="1" noEditPoints="1" noAdjustHandles="1" noChangeArrowheads="1" noChangeShapeType="1" noTextEdit="1"/>
                </p:cNvSpPr>
                <p:nvPr/>
              </p:nvSpPr>
              <p:spPr>
                <a:xfrm>
                  <a:off x="1740760" y="4639136"/>
                  <a:ext cx="1739579" cy="477054"/>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83F7E6D-CA90-41A3-892D-973146BCC663}"/>
                  </a:ext>
                </a:extLst>
              </p:cNvPr>
              <p:cNvSpPr txBox="1"/>
              <p:nvPr/>
            </p:nvSpPr>
            <p:spPr>
              <a:xfrm>
                <a:off x="1858298" y="3714319"/>
                <a:ext cx="1090363" cy="492443"/>
              </a:xfrm>
              <a:prstGeom prst="rect">
                <a:avLst/>
              </a:prstGeom>
              <a:noFill/>
            </p:spPr>
            <p:txBody>
              <a:bodyPr wrap="none" rtlCol="0">
                <a:spAutoFit/>
              </a:bodyPr>
              <a:lstStyle/>
              <a:p>
                <a:r>
                  <a:rPr lang="en-US" sz="2600" b="1">
                    <a:solidFill>
                      <a:srgbClr val="0000FF"/>
                    </a:solidFill>
                    <a:latin typeface="Arial" pitchFamily="34" charset="0"/>
                    <a:cs typeface="Arial" pitchFamily="34" charset="0"/>
                  </a:rPr>
                  <a:t>Re</a:t>
                </a:r>
                <a14:m>
                  <m:oMath xmlns:m="http://schemas.openxmlformats.org/officeDocument/2006/math">
                    <m:r>
                      <a:rPr lang="en-US" sz="2600" b="0" i="1" smtClean="0">
                        <a:latin typeface="Cambria Math" panose="02040503050406030204" pitchFamily="18" charset="0"/>
                        <a:cs typeface="Arial" pitchFamily="34" charset="0"/>
                      </a:rPr>
                      <m:t>(</m:t>
                    </m:r>
                    <m:r>
                      <a:rPr lang="en-US" sz="2600" b="1" i="0" smtClean="0">
                        <a:latin typeface="Cambria Math" panose="02040503050406030204" pitchFamily="18" charset="0"/>
                        <a:cs typeface="Arial" pitchFamily="34" charset="0"/>
                      </a:rPr>
                      <m:t>𝐮</m:t>
                    </m:r>
                    <m:r>
                      <a:rPr lang="en-US" sz="2600" b="0" i="1" smtClean="0">
                        <a:latin typeface="Cambria Math" panose="02040503050406030204" pitchFamily="18" charset="0"/>
                        <a:cs typeface="Arial" pitchFamily="34" charset="0"/>
                      </a:rPr>
                      <m:t>)</m:t>
                    </m:r>
                  </m:oMath>
                </a14:m>
                <a:endParaRPr lang="en-US" sz="2600">
                  <a:latin typeface="Arial" pitchFamily="34" charset="0"/>
                  <a:cs typeface="Arial" pitchFamily="34" charset="0"/>
                </a:endParaRPr>
              </a:p>
            </p:txBody>
          </p:sp>
        </mc:Choice>
        <mc:Fallback xmlns="">
          <p:sp>
            <p:nvSpPr>
              <p:cNvPr id="20" name="TextBox 19">
                <a:extLst>
                  <a:ext uri="{FF2B5EF4-FFF2-40B4-BE49-F238E27FC236}">
                    <a16:creationId xmlns:a16="http://schemas.microsoft.com/office/drawing/2014/main" id="{283F7E6D-CA90-41A3-892D-973146BCC663}"/>
                  </a:ext>
                </a:extLst>
              </p:cNvPr>
              <p:cNvSpPr txBox="1">
                <a:spLocks noRot="1" noChangeAspect="1" noMove="1" noResize="1" noEditPoints="1" noAdjustHandles="1" noChangeArrowheads="1" noChangeShapeType="1" noTextEdit="1"/>
              </p:cNvSpPr>
              <p:nvPr/>
            </p:nvSpPr>
            <p:spPr>
              <a:xfrm>
                <a:off x="1858298" y="3714319"/>
                <a:ext cx="1090363" cy="492443"/>
              </a:xfrm>
              <a:prstGeom prst="rect">
                <a:avLst/>
              </a:prstGeom>
              <a:blipFill>
                <a:blip r:embed="rId5"/>
                <a:stretch>
                  <a:fillRect l="-10056" t="-11111" b="-308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237F3AD-4D47-485A-B9B8-A5705E8C17E1}"/>
                  </a:ext>
                </a:extLst>
              </p:cNvPr>
              <p:cNvSpPr txBox="1"/>
              <p:nvPr/>
            </p:nvSpPr>
            <p:spPr>
              <a:xfrm>
                <a:off x="4661250" y="6130008"/>
                <a:ext cx="1021433" cy="477054"/>
              </a:xfrm>
              <a:prstGeom prst="rect">
                <a:avLst/>
              </a:prstGeom>
              <a:noFill/>
            </p:spPr>
            <p:txBody>
              <a:bodyPr wrap="none" rtlCol="0">
                <a:spAutoFit/>
              </a:bodyPr>
              <a:lstStyle/>
              <a:p>
                <a:r>
                  <a:rPr lang="en-US" sz="2500" b="1" err="1">
                    <a:solidFill>
                      <a:srgbClr val="C00000"/>
                    </a:solidFill>
                    <a:latin typeface="Arial" pitchFamily="34" charset="0"/>
                    <a:cs typeface="Arial" pitchFamily="34" charset="0"/>
                  </a:rPr>
                  <a:t>Im</a:t>
                </a:r>
                <a14:m>
                  <m:oMath xmlns:m="http://schemas.openxmlformats.org/officeDocument/2006/math">
                    <m:r>
                      <a:rPr lang="en-US" sz="2500" b="0" i="1" smtClean="0">
                        <a:latin typeface="Cambria Math" panose="02040503050406030204" pitchFamily="18" charset="0"/>
                        <a:cs typeface="Arial" pitchFamily="34" charset="0"/>
                      </a:rPr>
                      <m:t>(</m:t>
                    </m:r>
                    <m:r>
                      <a:rPr lang="en-US" sz="2500" b="1" i="0" smtClean="0">
                        <a:latin typeface="Cambria Math" panose="02040503050406030204" pitchFamily="18" charset="0"/>
                        <a:cs typeface="Arial" pitchFamily="34" charset="0"/>
                      </a:rPr>
                      <m:t>𝐮</m:t>
                    </m:r>
                    <m:r>
                      <a:rPr lang="en-US" sz="2500" b="0" i="1" smtClean="0">
                        <a:latin typeface="Cambria Math" panose="02040503050406030204" pitchFamily="18" charset="0"/>
                        <a:cs typeface="Arial" pitchFamily="34" charset="0"/>
                      </a:rPr>
                      <m:t>)</m:t>
                    </m:r>
                  </m:oMath>
                </a14:m>
                <a:endParaRPr lang="en-US" sz="2500">
                  <a:latin typeface="Arial" pitchFamily="34" charset="0"/>
                  <a:cs typeface="Arial" pitchFamily="34" charset="0"/>
                </a:endParaRPr>
              </a:p>
            </p:txBody>
          </p:sp>
        </mc:Choice>
        <mc:Fallback xmlns="">
          <p:sp>
            <p:nvSpPr>
              <p:cNvPr id="21" name="TextBox 20">
                <a:extLst>
                  <a:ext uri="{FF2B5EF4-FFF2-40B4-BE49-F238E27FC236}">
                    <a16:creationId xmlns:a16="http://schemas.microsoft.com/office/drawing/2014/main" id="{4237F3AD-4D47-485A-B9B8-A5705E8C17E1}"/>
                  </a:ext>
                </a:extLst>
              </p:cNvPr>
              <p:cNvSpPr txBox="1">
                <a:spLocks noRot="1" noChangeAspect="1" noMove="1" noResize="1" noEditPoints="1" noAdjustHandles="1" noChangeArrowheads="1" noChangeShapeType="1" noTextEdit="1"/>
              </p:cNvSpPr>
              <p:nvPr/>
            </p:nvSpPr>
            <p:spPr>
              <a:xfrm>
                <a:off x="4661250" y="6130008"/>
                <a:ext cx="1021433" cy="477054"/>
              </a:xfrm>
              <a:prstGeom prst="rect">
                <a:avLst/>
              </a:prstGeom>
              <a:blipFill>
                <a:blip r:embed="rId6"/>
                <a:stretch>
                  <a:fillRect l="-10180" t="-10256" b="-30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DECEF19-FC9D-482F-B3BB-AA78DA213FA3}"/>
                  </a:ext>
                </a:extLst>
              </p:cNvPr>
              <p:cNvSpPr txBox="1"/>
              <p:nvPr/>
            </p:nvSpPr>
            <p:spPr>
              <a:xfrm>
                <a:off x="4284515" y="3282374"/>
                <a:ext cx="943784" cy="9332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cs typeface="Arial" pitchFamily="34" charset="0"/>
                        </a:rPr>
                        <m:t>𝐮</m:t>
                      </m:r>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rPr>
                          </m:ctrlPr>
                        </m:sSupPr>
                        <m:e>
                          <m:r>
                            <a:rPr lang="en-US" i="1">
                              <a:latin typeface="Cambria Math" panose="02040503050406030204" pitchFamily="18" charset="0"/>
                            </a:rPr>
                            <m:t>ℂ</m:t>
                          </m:r>
                        </m:e>
                        <m:sup>
                          <m:r>
                            <a:rPr lang="en-US" i="1">
                              <a:latin typeface="Cambria Math" panose="02040503050406030204" pitchFamily="18" charset="0"/>
                            </a:rPr>
                            <m:t>𝑘</m:t>
                          </m:r>
                        </m:sup>
                      </m:sSup>
                    </m:oMath>
                  </m:oMathPara>
                </a14:m>
                <a:endParaRPr lang="en-US">
                  <a:latin typeface="Arial" pitchFamily="34" charset="0"/>
                  <a:cs typeface="Arial" pitchFamily="34" charset="0"/>
                </a:endParaRPr>
              </a:p>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cs typeface="Arial" pitchFamily="34" charset="0"/>
                        </a:rPr>
                        <m:t>𝐚</m:t>
                      </m:r>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latin typeface="Arial" pitchFamily="34" charset="0"/>
                  <a:cs typeface="Arial" pitchFamily="34" charset="0"/>
                </a:endParaRPr>
              </a:p>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cs typeface="Arial" pitchFamily="34" charset="0"/>
                        </a:rPr>
                        <m:t>𝐛</m:t>
                      </m:r>
                      <m:r>
                        <a:rPr lang="en-US" b="0" i="1" smtClean="0">
                          <a:latin typeface="Cambria Math" panose="02040503050406030204" pitchFamily="18" charset="0"/>
                          <a:cs typeface="Arial" pitchFamily="34" charset="0"/>
                        </a:rPr>
                        <m:t>∈</m:t>
                      </m:r>
                      <m:sSup>
                        <m:sSupPr>
                          <m:ctrlPr>
                            <a:rPr lang="en-US" i="1">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latin typeface="Arial" pitchFamily="34" charset="0"/>
                  <a:cs typeface="Arial" pitchFamily="34" charset="0"/>
                </a:endParaRPr>
              </a:p>
            </p:txBody>
          </p:sp>
        </mc:Choice>
        <mc:Fallback xmlns="">
          <p:sp>
            <p:nvSpPr>
              <p:cNvPr id="22" name="TextBox 21">
                <a:extLst>
                  <a:ext uri="{FF2B5EF4-FFF2-40B4-BE49-F238E27FC236}">
                    <a16:creationId xmlns:a16="http://schemas.microsoft.com/office/drawing/2014/main" id="{3DECEF19-FC9D-482F-B3BB-AA78DA213FA3}"/>
                  </a:ext>
                </a:extLst>
              </p:cNvPr>
              <p:cNvSpPr txBox="1">
                <a:spLocks noRot="1" noChangeAspect="1" noMove="1" noResize="1" noEditPoints="1" noAdjustHandles="1" noChangeArrowheads="1" noChangeShapeType="1" noTextEdit="1"/>
              </p:cNvSpPr>
              <p:nvPr/>
            </p:nvSpPr>
            <p:spPr>
              <a:xfrm>
                <a:off x="4284515" y="3282374"/>
                <a:ext cx="943784" cy="933204"/>
              </a:xfrm>
              <a:prstGeom prst="rect">
                <a:avLst/>
              </a:prstGeom>
              <a:blipFill>
                <a:blip r:embed="rId7"/>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10E89AF7-6F39-4EDF-85AA-83721F1DA827}"/>
              </a:ext>
            </a:extLst>
          </p:cNvPr>
          <p:cNvCxnSpPr>
            <a:cxnSpLocks/>
            <a:endCxn id="26" idx="2"/>
          </p:cNvCxnSpPr>
          <p:nvPr/>
        </p:nvCxnSpPr>
        <p:spPr>
          <a:xfrm flipH="1" flipV="1">
            <a:off x="1397859" y="4858050"/>
            <a:ext cx="1537282" cy="1248576"/>
          </a:xfrm>
          <a:prstGeom prst="straightConnector1">
            <a:avLst/>
          </a:prstGeom>
          <a:ln w="28575">
            <a:solidFill>
              <a:schemeClr val="accent3">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BDDC3E1A-1CD0-4631-AD45-8DA8FD8E28EC}"/>
              </a:ext>
            </a:extLst>
          </p:cNvPr>
          <p:cNvSpPr/>
          <p:nvPr/>
        </p:nvSpPr>
        <p:spPr>
          <a:xfrm rot="16200000">
            <a:off x="1370859" y="4804050"/>
            <a:ext cx="54000" cy="54000"/>
          </a:xfrm>
          <a:prstGeom prst="ellipse">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04E5F9A-FD33-4D7E-9D06-897D3B83F008}"/>
                  </a:ext>
                </a:extLst>
              </p:cNvPr>
              <p:cNvSpPr txBox="1"/>
              <p:nvPr/>
            </p:nvSpPr>
            <p:spPr>
              <a:xfrm>
                <a:off x="133769" y="4357614"/>
                <a:ext cx="1754583"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500" b="1" i="1" smtClean="0">
                              <a:solidFill>
                                <a:schemeClr val="tx1"/>
                              </a:solidFill>
                              <a:latin typeface="Cambria Math" panose="02040503050406030204" pitchFamily="18" charset="0"/>
                            </a:rPr>
                          </m:ctrlPr>
                        </m:accPr>
                        <m:e>
                          <m:r>
                            <a:rPr lang="en-US" sz="2500" b="1" i="0" smtClean="0">
                              <a:solidFill>
                                <a:schemeClr val="tx1"/>
                              </a:solidFill>
                              <a:latin typeface="Cambria Math" panose="02040503050406030204" pitchFamily="18" charset="0"/>
                            </a:rPr>
                            <m:t>𝐮</m:t>
                          </m:r>
                        </m:e>
                      </m:acc>
                      <m:r>
                        <a:rPr lang="en-US" sz="2500" b="1" i="0" smtClean="0">
                          <a:solidFill>
                            <a:schemeClr val="tx1"/>
                          </a:solidFill>
                          <a:latin typeface="Cambria Math" panose="02040503050406030204" pitchFamily="18" charset="0"/>
                          <a:ea typeface="Helvetica Neue Light" charset="0"/>
                          <a:cs typeface="Helvetica Neue Light" charset="0"/>
                        </a:rPr>
                        <m:t>=</m:t>
                      </m:r>
                      <m:r>
                        <a:rPr lang="en-US" sz="2500" b="1" i="0" smtClean="0">
                          <a:solidFill>
                            <a:srgbClr val="0000FF"/>
                          </a:solidFill>
                          <a:latin typeface="Cambria Math" panose="02040503050406030204" pitchFamily="18" charset="0"/>
                          <a:ea typeface="Helvetica Neue Light" charset="0"/>
                          <a:cs typeface="Helvetica Neue Light" charset="0"/>
                        </a:rPr>
                        <m:t>𝐚</m:t>
                      </m:r>
                      <m:r>
                        <a:rPr lang="en-US" sz="2500" b="1" i="0" smtClean="0">
                          <a:solidFill>
                            <a:schemeClr val="accent6"/>
                          </a:solidFill>
                          <a:latin typeface="Cambria Math" panose="02040503050406030204" pitchFamily="18" charset="0"/>
                          <a:ea typeface="Helvetica Neue Light" charset="0"/>
                          <a:cs typeface="Helvetica Neue Light" charset="0"/>
                        </a:rPr>
                        <m:t>−</m:t>
                      </m:r>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𝐛</m:t>
                      </m:r>
                      <m:r>
                        <a:rPr lang="en-US" sz="2500" b="0" i="1" smtClean="0">
                          <a:solidFill>
                            <a:schemeClr val="accent3">
                              <a:lumMod val="75000"/>
                            </a:schemeClr>
                          </a:solidFill>
                          <a:latin typeface="Cambria Math" panose="02040503050406030204" pitchFamily="18" charset="0"/>
                          <a:ea typeface="Helvetica Neue Light" charset="0"/>
                          <a:cs typeface="Helvetica Neue Light" charset="0"/>
                        </a:rPr>
                        <m:t>𝑖</m:t>
                      </m:r>
                    </m:oMath>
                  </m:oMathPara>
                </a14:m>
                <a:endParaRPr lang="en-US" sz="2500" i="1">
                  <a:solidFill>
                    <a:schemeClr val="accent3">
                      <a:lumMod val="75000"/>
                    </a:schemeClr>
                  </a:solidFill>
                  <a:latin typeface="Helvetica Neue Light" charset="0"/>
                  <a:ea typeface="Helvetica Neue Light" charset="0"/>
                  <a:cs typeface="Helvetica Neue Light" charset="0"/>
                </a:endParaRPr>
              </a:p>
            </p:txBody>
          </p:sp>
        </mc:Choice>
        <mc:Fallback xmlns="">
          <p:sp>
            <p:nvSpPr>
              <p:cNvPr id="29" name="TextBox 28">
                <a:extLst>
                  <a:ext uri="{FF2B5EF4-FFF2-40B4-BE49-F238E27FC236}">
                    <a16:creationId xmlns:a16="http://schemas.microsoft.com/office/drawing/2014/main" id="{504E5F9A-FD33-4D7E-9D06-897D3B83F008}"/>
                  </a:ext>
                </a:extLst>
              </p:cNvPr>
              <p:cNvSpPr txBox="1">
                <a:spLocks noRot="1" noChangeAspect="1" noMove="1" noResize="1" noEditPoints="1" noAdjustHandles="1" noChangeArrowheads="1" noChangeShapeType="1" noTextEdit="1"/>
              </p:cNvSpPr>
              <p:nvPr/>
            </p:nvSpPr>
            <p:spPr>
              <a:xfrm>
                <a:off x="133769" y="4357614"/>
                <a:ext cx="1754583" cy="477054"/>
              </a:xfrm>
              <a:prstGeom prst="rect">
                <a:avLst/>
              </a:prstGeom>
              <a:blipFill>
                <a:blip r:embed="rId8"/>
                <a:stretch>
                  <a:fillRect/>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E17AC2C6-3AF9-480C-816B-48F36790EF5D}"/>
              </a:ext>
            </a:extLst>
          </p:cNvPr>
          <p:cNvSpPr/>
          <p:nvPr/>
        </p:nvSpPr>
        <p:spPr>
          <a:xfrm>
            <a:off x="4247535" y="10342"/>
            <a:ext cx="4896465" cy="276999"/>
          </a:xfrm>
          <a:prstGeom prst="rect">
            <a:avLst/>
          </a:prstGeom>
        </p:spPr>
        <p:txBody>
          <a:bodyPr wrap="square">
            <a:spAutoFit/>
          </a:bodyPr>
          <a:lstStyle/>
          <a:p>
            <a:r>
              <a:rPr lang="en-US" sz="1200" err="1">
                <a:solidFill>
                  <a:schemeClr val="bg1"/>
                </a:solidFill>
              </a:rPr>
              <a:t>Trouillon</a:t>
            </a:r>
            <a:r>
              <a:rPr lang="en-US" sz="1200">
                <a:solidFill>
                  <a:schemeClr val="bg1"/>
                </a:solidFill>
              </a:rPr>
              <a:t> et al, </a:t>
            </a:r>
            <a:r>
              <a:rPr lang="en-US" sz="1200">
                <a:solidFill>
                  <a:schemeClr val="bg1"/>
                </a:solidFill>
                <a:hlinkClick r:id="rId9"/>
              </a:rPr>
              <a:t>Complex Embeddings for Simple Link Prediction</a:t>
            </a:r>
            <a:r>
              <a:rPr lang="en-US" sz="1200">
                <a:solidFill>
                  <a:schemeClr val="bg1"/>
                </a:solidFill>
              </a:rPr>
              <a:t>, ICML 2016</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4882480-3796-204F-988F-B82BD6092110}"/>
                  </a:ext>
                </a:extLst>
              </p:cNvPr>
              <p:cNvSpPr txBox="1"/>
              <p:nvPr/>
            </p:nvSpPr>
            <p:spPr>
              <a:xfrm>
                <a:off x="113544" y="6226999"/>
                <a:ext cx="3275256" cy="477054"/>
              </a:xfrm>
              <a:prstGeom prst="rect">
                <a:avLst/>
              </a:prstGeom>
              <a:noFill/>
            </p:spPr>
            <p:txBody>
              <a:bodyPr wrap="none" rtlCol="0">
                <a:spAutoFit/>
              </a:bodyPr>
              <a:lstStyle/>
              <a:p>
                <a14:m>
                  <m:oMath xmlns:m="http://schemas.openxmlformats.org/officeDocument/2006/math">
                    <m:acc>
                      <m:accPr>
                        <m:chr m:val="̅"/>
                        <m:ctrlPr>
                          <a:rPr lang="en-US" sz="2500" b="1" i="1" smtClean="0">
                            <a:solidFill>
                              <a:srgbClr val="008000"/>
                            </a:solidFill>
                            <a:latin typeface="Cambria Math" panose="02040503050406030204" pitchFamily="18" charset="0"/>
                          </a:rPr>
                        </m:ctrlPr>
                      </m:accPr>
                      <m:e>
                        <m:r>
                          <a:rPr lang="en-US" sz="2500" b="1" i="0" smtClean="0">
                            <a:solidFill>
                              <a:srgbClr val="008000"/>
                            </a:solidFill>
                            <a:latin typeface="Cambria Math" panose="02040503050406030204" pitchFamily="18" charset="0"/>
                          </a:rPr>
                          <m:t>𝐮</m:t>
                        </m:r>
                      </m:e>
                    </m:acc>
                  </m:oMath>
                </a14:m>
                <a:r>
                  <a:rPr lang="en-US" sz="2500" i="1">
                    <a:solidFill>
                      <a:srgbClr val="008000"/>
                    </a:solidFill>
                    <a:latin typeface="Helvetica Neue Light" charset="0"/>
                    <a:ea typeface="Helvetica Neue Light" charset="0"/>
                    <a:cs typeface="Helvetica Neue Light" charset="0"/>
                  </a:rPr>
                  <a:t> is called a conjugate</a:t>
                </a:r>
              </a:p>
            </p:txBody>
          </p:sp>
        </mc:Choice>
        <mc:Fallback xmlns="">
          <p:sp>
            <p:nvSpPr>
              <p:cNvPr id="23" name="TextBox 22">
                <a:extLst>
                  <a:ext uri="{FF2B5EF4-FFF2-40B4-BE49-F238E27FC236}">
                    <a16:creationId xmlns:a16="http://schemas.microsoft.com/office/drawing/2014/main" id="{64882480-3796-204F-988F-B82BD6092110}"/>
                  </a:ext>
                </a:extLst>
              </p:cNvPr>
              <p:cNvSpPr txBox="1">
                <a:spLocks noRot="1" noChangeAspect="1" noMove="1" noResize="1" noEditPoints="1" noAdjustHandles="1" noChangeArrowheads="1" noChangeShapeType="1" noTextEdit="1"/>
              </p:cNvSpPr>
              <p:nvPr/>
            </p:nvSpPr>
            <p:spPr>
              <a:xfrm>
                <a:off x="113544" y="6226999"/>
                <a:ext cx="3275256" cy="477054"/>
              </a:xfrm>
              <a:prstGeom prst="rect">
                <a:avLst/>
              </a:prstGeom>
              <a:blipFill>
                <a:blip r:embed="rId10"/>
                <a:stretch>
                  <a:fillRect t="-8861" b="-29114"/>
                </a:stretch>
              </a:blipFill>
            </p:spPr>
            <p:txBody>
              <a:bodyPr/>
              <a:lstStyle/>
              <a:p>
                <a:r>
                  <a:rPr lang="en-US">
                    <a:noFill/>
                  </a:rPr>
                  <a:t> </a:t>
                </a:r>
              </a:p>
            </p:txBody>
          </p:sp>
        </mc:Fallback>
      </mc:AlternateContent>
      <p:pic>
        <p:nvPicPr>
          <p:cNvPr id="1028" name="Picture 4" descr="Understanding Why Complex Multiplication Works – BetterExplained">
            <a:extLst>
              <a:ext uri="{FF2B5EF4-FFF2-40B4-BE49-F238E27FC236}">
                <a16:creationId xmlns:a16="http://schemas.microsoft.com/office/drawing/2014/main" id="{69DC93B8-E30F-EB29-EE53-C656A505A2E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964" t="26836" r="3964"/>
          <a:stretch/>
        </p:blipFill>
        <p:spPr bwMode="auto">
          <a:xfrm>
            <a:off x="5969967" y="4903078"/>
            <a:ext cx="3166571" cy="17312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ultiplying Complex Numbers - Formula, Polar Form, Examples, FAQs">
            <a:extLst>
              <a:ext uri="{FF2B5EF4-FFF2-40B4-BE49-F238E27FC236}">
                <a16:creationId xmlns:a16="http://schemas.microsoft.com/office/drawing/2014/main" id="{EBEFB812-94B3-8268-AAC3-B6DEFC2C718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2188" t="49391" r="13887" b="13260"/>
          <a:stretch/>
        </p:blipFill>
        <p:spPr bwMode="auto">
          <a:xfrm>
            <a:off x="5978917" y="4085444"/>
            <a:ext cx="3167348" cy="5296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BE12FC8-A7B0-B23A-177D-2CCB143AF26E}"/>
              </a:ext>
            </a:extLst>
          </p:cNvPr>
          <p:cNvSpPr txBox="1"/>
          <p:nvPr/>
        </p:nvSpPr>
        <p:spPr>
          <a:xfrm>
            <a:off x="5922053" y="3862052"/>
            <a:ext cx="2557110" cy="369332"/>
          </a:xfrm>
          <a:prstGeom prst="rect">
            <a:avLst/>
          </a:prstGeom>
          <a:noFill/>
        </p:spPr>
        <p:txBody>
          <a:bodyPr wrap="none" rtlCol="0">
            <a:spAutoFit/>
          </a:bodyPr>
          <a:lstStyle/>
          <a:p>
            <a:r>
              <a:rPr lang="en-US">
                <a:solidFill>
                  <a:srgbClr val="008000"/>
                </a:solidFill>
                <a:latin typeface="Arial" pitchFamily="34" charset="0"/>
                <a:cs typeface="Arial" pitchFamily="34" charset="0"/>
              </a:rPr>
              <a:t>Complex multiplication:</a:t>
            </a:r>
          </a:p>
        </p:txBody>
      </p:sp>
      <p:sp>
        <p:nvSpPr>
          <p:cNvPr id="14" name="TextBox 13">
            <a:extLst>
              <a:ext uri="{FF2B5EF4-FFF2-40B4-BE49-F238E27FC236}">
                <a16:creationId xmlns:a16="http://schemas.microsoft.com/office/drawing/2014/main" id="{01828F4F-2264-1963-7C33-CB9BD9CC6014}"/>
              </a:ext>
            </a:extLst>
          </p:cNvPr>
          <p:cNvSpPr txBox="1"/>
          <p:nvPr/>
        </p:nvSpPr>
        <p:spPr>
          <a:xfrm>
            <a:off x="5922053" y="4611205"/>
            <a:ext cx="2544286" cy="369332"/>
          </a:xfrm>
          <a:prstGeom prst="rect">
            <a:avLst/>
          </a:prstGeom>
          <a:noFill/>
        </p:spPr>
        <p:txBody>
          <a:bodyPr wrap="none" rtlCol="0">
            <a:spAutoFit/>
          </a:bodyPr>
          <a:lstStyle/>
          <a:p>
            <a:r>
              <a:rPr lang="en-US">
                <a:solidFill>
                  <a:srgbClr val="008000"/>
                </a:solidFill>
                <a:latin typeface="Arial" pitchFamily="34" charset="0"/>
                <a:cs typeface="Arial" pitchFamily="34" charset="0"/>
              </a:rPr>
              <a:t>Example multiplication:</a:t>
            </a:r>
          </a:p>
        </p:txBody>
      </p:sp>
      <p:sp>
        <p:nvSpPr>
          <p:cNvPr id="18" name="TextBox 17">
            <a:extLst>
              <a:ext uri="{FF2B5EF4-FFF2-40B4-BE49-F238E27FC236}">
                <a16:creationId xmlns:a16="http://schemas.microsoft.com/office/drawing/2014/main" id="{9A4F01A9-AD1E-6DD8-E9E6-B10C7098806D}"/>
              </a:ext>
            </a:extLst>
          </p:cNvPr>
          <p:cNvSpPr txBox="1"/>
          <p:nvPr/>
        </p:nvSpPr>
        <p:spPr>
          <a:xfrm>
            <a:off x="6570535" y="4912538"/>
            <a:ext cx="982717" cy="307777"/>
          </a:xfrm>
          <a:prstGeom prst="rect">
            <a:avLst/>
          </a:prstGeom>
          <a:noFill/>
        </p:spPr>
        <p:txBody>
          <a:bodyPr wrap="square" rtlCol="0">
            <a:spAutoFit/>
          </a:bodyPr>
          <a:lstStyle/>
          <a:p>
            <a:r>
              <a:rPr lang="en-US" sz="1400">
                <a:solidFill>
                  <a:srgbClr val="008000"/>
                </a:solidFill>
                <a:latin typeface="Arial" pitchFamily="34" charset="0"/>
                <a:cs typeface="Arial" pitchFamily="34" charset="0"/>
              </a:rPr>
              <a:t>=-6+17i</a:t>
            </a:r>
          </a:p>
        </p:txBody>
      </p:sp>
    </p:spTree>
    <p:extLst>
      <p:ext uri="{BB962C8B-B14F-4D97-AF65-F5344CB8AC3E}">
        <p14:creationId xmlns:p14="http://schemas.microsoft.com/office/powerpoint/2010/main" val="12075165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CEB0-88F0-4F48-815D-6C6B7F95CE3D}"/>
              </a:ext>
            </a:extLst>
          </p:cNvPr>
          <p:cNvSpPr>
            <a:spLocks noGrp="1"/>
          </p:cNvSpPr>
          <p:nvPr>
            <p:ph type="title"/>
          </p:nvPr>
        </p:nvSpPr>
        <p:spPr/>
        <p:txBody>
          <a:bodyPr/>
          <a:lstStyle/>
          <a:p>
            <a:r>
              <a:rPr lang="en-US" err="1"/>
              <a:t>ComplEx</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639D72-7EDE-490C-8826-62BBF6F40143}"/>
                  </a:ext>
                </a:extLst>
              </p:cNvPr>
              <p:cNvSpPr>
                <a:spLocks noGrp="1"/>
              </p:cNvSpPr>
              <p:nvPr>
                <p:ph idx="1"/>
              </p:nvPr>
            </p:nvSpPr>
            <p:spPr/>
            <p:txBody>
              <a:bodyPr/>
              <a:lstStyle/>
              <a:p>
                <a:r>
                  <a:rPr lang="en-US"/>
                  <a:t>Based on </a:t>
                </a:r>
                <a:r>
                  <a:rPr lang="en-US" err="1"/>
                  <a:t>Distmult</a:t>
                </a:r>
                <a:r>
                  <a:rPr lang="en-US"/>
                  <a:t>, </a:t>
                </a:r>
                <a:r>
                  <a:rPr lang="en-US" b="1" err="1">
                    <a:solidFill>
                      <a:srgbClr val="00B050"/>
                    </a:solidFill>
                  </a:rPr>
                  <a:t>ComplEx</a:t>
                </a:r>
                <a:r>
                  <a:rPr lang="en-US"/>
                  <a:t> embeds entities and relations in </a:t>
                </a:r>
                <a:r>
                  <a:rPr lang="en-US" b="1">
                    <a:solidFill>
                      <a:srgbClr val="C00000"/>
                    </a:solidFill>
                  </a:rPr>
                  <a:t>Complex vector space</a:t>
                </a:r>
                <a:endParaRPr lang="en-US"/>
              </a:p>
              <a:p>
                <a:r>
                  <a:rPr lang="en-US" b="1" err="1">
                    <a:solidFill>
                      <a:srgbClr val="00B050"/>
                    </a:solidFill>
                  </a:rPr>
                  <a:t>ComplEx</a:t>
                </a:r>
                <a:r>
                  <a:rPr lang="en-US" b="0"/>
                  <a:t>: model entities and relations using vectors in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ℂ</m:t>
                        </m:r>
                      </m:e>
                      <m:sup>
                        <m:r>
                          <a:rPr lang="en-US" b="0" i="1" smtClean="0">
                            <a:latin typeface="Cambria Math" panose="02040503050406030204" pitchFamily="18" charset="0"/>
                          </a:rPr>
                          <m:t>𝑘</m:t>
                        </m:r>
                      </m:sup>
                    </m:sSup>
                  </m:oMath>
                </a14:m>
                <a:endParaRPr lang="en-US" b="0"/>
              </a:p>
              <a:p>
                <a:r>
                  <a:rPr lang="en-US" b="1">
                    <a:solidFill>
                      <a:srgbClr val="D60093"/>
                    </a:solidFill>
                  </a:rPr>
                  <a:t>Score function</a:t>
                </a:r>
                <a:r>
                  <a:rPr lang="en-US" b="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m:rPr>
                        <m:sty m:val="p"/>
                      </m:rPr>
                      <a:rPr lang="en-US" b="0" i="0" smtClean="0">
                        <a:solidFill>
                          <a:srgbClr val="0000FF"/>
                        </a:solidFill>
                        <a:latin typeface="Cambria Math" panose="02040503050406030204" pitchFamily="18" charset="0"/>
                      </a:rPr>
                      <m:t>Re</m:t>
                    </m:r>
                    <m:d>
                      <m:dPr>
                        <m:ctrlPr>
                          <a:rPr lang="en-US" b="0" i="1" smtClean="0">
                            <a:solidFill>
                              <a:srgbClr val="0000FF"/>
                            </a:solidFill>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1" i="0" smtClean="0">
                                    <a:latin typeface="Cambria Math" panose="02040503050406030204" pitchFamily="18" charset="0"/>
                                  </a:rPr>
                                  <m:t>𝐡</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𝐭</m:t>
                                    </m:r>
                                  </m:e>
                                </m:acc>
                              </m:e>
                              <m:sub>
                                <m:r>
                                  <a:rPr lang="en-US" i="1">
                                    <a:latin typeface="Cambria Math" panose="02040503050406030204" pitchFamily="18" charset="0"/>
                                  </a:rPr>
                                  <m:t>𝑖</m:t>
                                </m:r>
                              </m:sub>
                            </m:sSub>
                          </m:e>
                        </m:nary>
                      </m:e>
                    </m:d>
                    <m:r>
                      <a:rPr lang="en-US" b="0" i="1" smtClean="0">
                        <a:latin typeface="Cambria Math" panose="02040503050406030204" pitchFamily="18" charset="0"/>
                      </a:rPr>
                      <m:t> </m:t>
                    </m:r>
                  </m:oMath>
                </a14:m>
                <a:endParaRPr lang="en-US" b="0"/>
              </a:p>
              <a:p>
                <a:endParaRPr lang="en-US"/>
              </a:p>
            </p:txBody>
          </p:sp>
        </mc:Choice>
        <mc:Fallback xmlns="">
          <p:sp>
            <p:nvSpPr>
              <p:cNvPr id="3" name="Content Placeholder 2">
                <a:extLst>
                  <a:ext uri="{FF2B5EF4-FFF2-40B4-BE49-F238E27FC236}">
                    <a16:creationId xmlns:a16="http://schemas.microsoft.com/office/drawing/2014/main" id="{3F639D72-7EDE-490C-8826-62BBF6F40143}"/>
                  </a:ext>
                </a:extLst>
              </p:cNvPr>
              <p:cNvSpPr>
                <a:spLocks noGrp="1" noRot="1" noChangeAspect="1" noMove="1" noResize="1" noEditPoints="1" noAdjustHandles="1" noChangeArrowheads="1" noChangeShapeType="1" noTextEdit="1"/>
              </p:cNvSpPr>
              <p:nvPr>
                <p:ph idx="1"/>
              </p:nvPr>
            </p:nvSpPr>
            <p:spPr>
              <a:blipFill>
                <a:blip r:embed="rId2"/>
                <a:stretch>
                  <a:fillRect l="-296" t="-696" r="-7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C14312C-9D1D-4331-B072-2DBA479B92F6}"/>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99D4524-DD6F-441C-A064-90B8F139494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6829DCE-695D-4A93-B762-9C31A05E58F4}"/>
              </a:ext>
            </a:extLst>
          </p:cNvPr>
          <p:cNvSpPr>
            <a:spLocks noGrp="1"/>
          </p:cNvSpPr>
          <p:nvPr>
            <p:ph type="sldNum" sz="quarter" idx="12"/>
          </p:nvPr>
        </p:nvSpPr>
        <p:spPr/>
        <p:txBody>
          <a:bodyPr/>
          <a:lstStyle/>
          <a:p>
            <a:fld id="{19B12225-5612-419B-A8D5-4B8EEE4C217E}" type="slidenum">
              <a:rPr lang="en-US" smtClean="0"/>
              <a:pPr/>
              <a:t>56</a:t>
            </a:fld>
            <a:endParaRPr lang="en-US"/>
          </a:p>
        </p:txBody>
      </p:sp>
      <p:grpSp>
        <p:nvGrpSpPr>
          <p:cNvPr id="54" name="Group 53">
            <a:extLst>
              <a:ext uri="{FF2B5EF4-FFF2-40B4-BE49-F238E27FC236}">
                <a16:creationId xmlns:a16="http://schemas.microsoft.com/office/drawing/2014/main" id="{8F384C1D-3B61-49F7-9711-8F7D9A6A2066}"/>
              </a:ext>
            </a:extLst>
          </p:cNvPr>
          <p:cNvGrpSpPr/>
          <p:nvPr/>
        </p:nvGrpSpPr>
        <p:grpSpPr>
          <a:xfrm>
            <a:off x="596689" y="3769281"/>
            <a:ext cx="4687515" cy="3012519"/>
            <a:chOff x="2889799" y="3635692"/>
            <a:chExt cx="4687515" cy="3012519"/>
          </a:xfrm>
        </p:grpSpPr>
        <p:grpSp>
          <p:nvGrpSpPr>
            <p:cNvPr id="55" name="Group 54">
              <a:extLst>
                <a:ext uri="{FF2B5EF4-FFF2-40B4-BE49-F238E27FC236}">
                  <a16:creationId xmlns:a16="http://schemas.microsoft.com/office/drawing/2014/main" id="{82732744-85B4-457A-A046-CEF0952A7215}"/>
                </a:ext>
              </a:extLst>
            </p:cNvPr>
            <p:cNvGrpSpPr/>
            <p:nvPr/>
          </p:nvGrpSpPr>
          <p:grpSpPr>
            <a:xfrm>
              <a:off x="2889799" y="3635692"/>
              <a:ext cx="4687515" cy="2643188"/>
              <a:chOff x="2527849" y="3940492"/>
              <a:chExt cx="4687515" cy="2643188"/>
            </a:xfrm>
          </p:grpSpPr>
          <p:grpSp>
            <p:nvGrpSpPr>
              <p:cNvPr id="59" name="Group 58">
                <a:extLst>
                  <a:ext uri="{FF2B5EF4-FFF2-40B4-BE49-F238E27FC236}">
                    <a16:creationId xmlns:a16="http://schemas.microsoft.com/office/drawing/2014/main" id="{47421FE4-96D8-4781-8A89-E815E6EE9245}"/>
                  </a:ext>
                </a:extLst>
              </p:cNvPr>
              <p:cNvGrpSpPr/>
              <p:nvPr/>
            </p:nvGrpSpPr>
            <p:grpSpPr>
              <a:xfrm>
                <a:off x="2527849" y="5175885"/>
                <a:ext cx="4025353" cy="1407795"/>
                <a:chOff x="1981200" y="4764405"/>
                <a:chExt cx="4025353" cy="1407795"/>
              </a:xfrm>
            </p:grpSpPr>
            <p:grpSp>
              <p:nvGrpSpPr>
                <p:cNvPr id="68" name="Group 67">
                  <a:extLst>
                    <a:ext uri="{FF2B5EF4-FFF2-40B4-BE49-F238E27FC236}">
                      <a16:creationId xmlns:a16="http://schemas.microsoft.com/office/drawing/2014/main" id="{865CAD45-FD76-4984-B754-11B1FD20EC2F}"/>
                    </a:ext>
                  </a:extLst>
                </p:cNvPr>
                <p:cNvGrpSpPr/>
                <p:nvPr/>
              </p:nvGrpSpPr>
              <p:grpSpPr>
                <a:xfrm>
                  <a:off x="1981200" y="5762625"/>
                  <a:ext cx="1543050" cy="409575"/>
                  <a:chOff x="1390650" y="5286375"/>
                  <a:chExt cx="3533774" cy="914400"/>
                </a:xfrm>
              </p:grpSpPr>
              <p:sp>
                <p:nvSpPr>
                  <p:cNvPr id="87" name="Rectangle 86">
                    <a:extLst>
                      <a:ext uri="{FF2B5EF4-FFF2-40B4-BE49-F238E27FC236}">
                        <a16:creationId xmlns:a16="http://schemas.microsoft.com/office/drawing/2014/main" id="{76539D84-6C5B-44D4-A954-FAB4C7D008A2}"/>
                      </a:ext>
                    </a:extLst>
                  </p:cNvPr>
                  <p:cNvSpPr/>
                  <p:nvPr/>
                </p:nvSpPr>
                <p:spPr>
                  <a:xfrm>
                    <a:off x="1390650" y="5286375"/>
                    <a:ext cx="177165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620B57F4-9822-4881-9351-2022EB2C4C14}"/>
                      </a:ext>
                    </a:extLst>
                  </p:cNvPr>
                  <p:cNvCxnSpPr>
                    <a:cxnSpLocks/>
                    <a:stCxn id="87" idx="0"/>
                    <a:endCxn id="87" idx="2"/>
                  </p:cNvCxnSpPr>
                  <p:nvPr/>
                </p:nvCxnSpPr>
                <p:spPr>
                  <a:xfrm>
                    <a:off x="2276475" y="5286375"/>
                    <a:ext cx="0" cy="914400"/>
                  </a:xfrm>
                  <a:prstGeom prst="line">
                    <a:avLst/>
                  </a:prstGeom>
                  <a:ln w="28575">
                    <a:solidFill>
                      <a:schemeClr val="accent4">
                        <a:lumMod val="50000"/>
                      </a:schemeClr>
                    </a:solidFill>
                  </a:ln>
                </p:spPr>
                <p:style>
                  <a:lnRef idx="1">
                    <a:schemeClr val="dk1"/>
                  </a:lnRef>
                  <a:fillRef idx="0">
                    <a:schemeClr val="dk1"/>
                  </a:fillRef>
                  <a:effectRef idx="0">
                    <a:schemeClr val="dk1"/>
                  </a:effectRef>
                  <a:fontRef idx="minor">
                    <a:schemeClr val="tx1"/>
                  </a:fontRef>
                </p:style>
              </p:cxnSp>
              <p:sp>
                <p:nvSpPr>
                  <p:cNvPr id="89" name="Rectangle 88">
                    <a:extLst>
                      <a:ext uri="{FF2B5EF4-FFF2-40B4-BE49-F238E27FC236}">
                        <a16:creationId xmlns:a16="http://schemas.microsoft.com/office/drawing/2014/main" id="{D3967A89-584D-44E4-B703-7297C008BFC1}"/>
                      </a:ext>
                    </a:extLst>
                  </p:cNvPr>
                  <p:cNvSpPr/>
                  <p:nvPr/>
                </p:nvSpPr>
                <p:spPr>
                  <a:xfrm>
                    <a:off x="3152774" y="5286375"/>
                    <a:ext cx="177165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AE18479C-3F08-4BC3-8CF1-EF5697103591}"/>
                      </a:ext>
                    </a:extLst>
                  </p:cNvPr>
                  <p:cNvCxnSpPr>
                    <a:cxnSpLocks/>
                    <a:stCxn id="89" idx="0"/>
                    <a:endCxn id="89" idx="2"/>
                  </p:cNvCxnSpPr>
                  <p:nvPr/>
                </p:nvCxnSpPr>
                <p:spPr>
                  <a:xfrm>
                    <a:off x="4038599" y="5286375"/>
                    <a:ext cx="0" cy="914400"/>
                  </a:xfrm>
                  <a:prstGeom prst="line">
                    <a:avLst/>
                  </a:prstGeom>
                  <a:ln w="28575">
                    <a:solidFill>
                      <a:schemeClr val="accent4">
                        <a:lumMod val="50000"/>
                      </a:schemeClr>
                    </a:solidFill>
                  </a:ln>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9856034F-F713-456D-910F-84EE9C6D4841}"/>
                    </a:ext>
                  </a:extLst>
                </p:cNvPr>
                <p:cNvGrpSpPr/>
                <p:nvPr/>
              </p:nvGrpSpPr>
              <p:grpSpPr>
                <a:xfrm>
                  <a:off x="4463503" y="5762624"/>
                  <a:ext cx="1543050" cy="409575"/>
                  <a:chOff x="1390650" y="5286375"/>
                  <a:chExt cx="3533774" cy="914400"/>
                </a:xfrm>
              </p:grpSpPr>
              <p:sp>
                <p:nvSpPr>
                  <p:cNvPr id="83" name="Rectangle 82">
                    <a:extLst>
                      <a:ext uri="{FF2B5EF4-FFF2-40B4-BE49-F238E27FC236}">
                        <a16:creationId xmlns:a16="http://schemas.microsoft.com/office/drawing/2014/main" id="{FA6B745F-0BAF-4484-BE2C-534F7E377DE9}"/>
                      </a:ext>
                    </a:extLst>
                  </p:cNvPr>
                  <p:cNvSpPr/>
                  <p:nvPr/>
                </p:nvSpPr>
                <p:spPr>
                  <a:xfrm>
                    <a:off x="1390650" y="5286375"/>
                    <a:ext cx="1771650" cy="9144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2A763348-45D8-4A69-B11C-85B055118CE0}"/>
                      </a:ext>
                    </a:extLst>
                  </p:cNvPr>
                  <p:cNvCxnSpPr>
                    <a:cxnSpLocks/>
                    <a:stCxn id="83" idx="0"/>
                    <a:endCxn id="83" idx="2"/>
                  </p:cNvCxnSpPr>
                  <p:nvPr/>
                </p:nvCxnSpPr>
                <p:spPr>
                  <a:xfrm>
                    <a:off x="2276475" y="5286375"/>
                    <a:ext cx="0" cy="914400"/>
                  </a:xfrm>
                  <a:prstGeom prst="line">
                    <a:avLst/>
                  </a:prstGeom>
                  <a:ln w="28575">
                    <a:solidFill>
                      <a:srgbClr val="0000FF"/>
                    </a:solidFill>
                  </a:ln>
                </p:spPr>
                <p:style>
                  <a:lnRef idx="1">
                    <a:schemeClr val="dk1"/>
                  </a:lnRef>
                  <a:fillRef idx="0">
                    <a:schemeClr val="dk1"/>
                  </a:fillRef>
                  <a:effectRef idx="0">
                    <a:schemeClr val="dk1"/>
                  </a:effectRef>
                  <a:fontRef idx="minor">
                    <a:schemeClr val="tx1"/>
                  </a:fontRef>
                </p:style>
              </p:cxnSp>
              <p:sp>
                <p:nvSpPr>
                  <p:cNvPr id="85" name="Rectangle 84">
                    <a:extLst>
                      <a:ext uri="{FF2B5EF4-FFF2-40B4-BE49-F238E27FC236}">
                        <a16:creationId xmlns:a16="http://schemas.microsoft.com/office/drawing/2014/main" id="{6B9575B7-55A8-48A4-A6EA-7732643265E7}"/>
                      </a:ext>
                    </a:extLst>
                  </p:cNvPr>
                  <p:cNvSpPr/>
                  <p:nvPr/>
                </p:nvSpPr>
                <p:spPr>
                  <a:xfrm>
                    <a:off x="3152774" y="5286375"/>
                    <a:ext cx="1771650" cy="9144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78714B47-27AC-4371-A7C7-D176B488FE98}"/>
                      </a:ext>
                    </a:extLst>
                  </p:cNvPr>
                  <p:cNvCxnSpPr>
                    <a:cxnSpLocks/>
                    <a:stCxn id="85" idx="0"/>
                    <a:endCxn id="85" idx="2"/>
                  </p:cNvCxnSpPr>
                  <p:nvPr/>
                </p:nvCxnSpPr>
                <p:spPr>
                  <a:xfrm>
                    <a:off x="4038599" y="5286375"/>
                    <a:ext cx="0" cy="914400"/>
                  </a:xfrm>
                  <a:prstGeom prst="line">
                    <a:avLst/>
                  </a:prstGeom>
                  <a:ln w="28575">
                    <a:solidFill>
                      <a:srgbClr val="0000FF"/>
                    </a:solidFill>
                  </a:ln>
                </p:spPr>
                <p:style>
                  <a:lnRef idx="1">
                    <a:schemeClr val="dk1"/>
                  </a:lnRef>
                  <a:fillRef idx="0">
                    <a:schemeClr val="dk1"/>
                  </a:fillRef>
                  <a:effectRef idx="0">
                    <a:schemeClr val="dk1"/>
                  </a:effectRef>
                  <a:fontRef idx="minor">
                    <a:schemeClr val="tx1"/>
                  </a:fontRef>
                </p:style>
              </p:cxnSp>
            </p:grpSp>
            <p:grpSp>
              <p:nvGrpSpPr>
                <p:cNvPr id="70" name="Group 69">
                  <a:extLst>
                    <a:ext uri="{FF2B5EF4-FFF2-40B4-BE49-F238E27FC236}">
                      <a16:creationId xmlns:a16="http://schemas.microsoft.com/office/drawing/2014/main" id="{953B2173-5961-4921-93D6-CFFDF7DBF30B}"/>
                    </a:ext>
                  </a:extLst>
                </p:cNvPr>
                <p:cNvGrpSpPr/>
                <p:nvPr/>
              </p:nvGrpSpPr>
              <p:grpSpPr>
                <a:xfrm>
                  <a:off x="3137447" y="4764405"/>
                  <a:ext cx="1543050" cy="409575"/>
                  <a:chOff x="1390650" y="5286375"/>
                  <a:chExt cx="3533774" cy="914400"/>
                </a:xfrm>
              </p:grpSpPr>
              <p:sp>
                <p:nvSpPr>
                  <p:cNvPr id="79" name="Rectangle 78">
                    <a:extLst>
                      <a:ext uri="{FF2B5EF4-FFF2-40B4-BE49-F238E27FC236}">
                        <a16:creationId xmlns:a16="http://schemas.microsoft.com/office/drawing/2014/main" id="{FCEDDB19-9384-4AD0-B2D1-A4B9E0545AA1}"/>
                      </a:ext>
                    </a:extLst>
                  </p:cNvPr>
                  <p:cNvSpPr/>
                  <p:nvPr/>
                </p:nvSpPr>
                <p:spPr>
                  <a:xfrm>
                    <a:off x="1390650" y="5286375"/>
                    <a:ext cx="1771650" cy="914400"/>
                  </a:xfrm>
                  <a:prstGeom prst="rect">
                    <a:avLst/>
                  </a:prstGeom>
                  <a:ln w="38100">
                    <a:solidFill>
                      <a:schemeClr val="accent3">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8540C385-DA55-40A1-AA73-50B524F7F861}"/>
                      </a:ext>
                    </a:extLst>
                  </p:cNvPr>
                  <p:cNvCxnSpPr>
                    <a:cxnSpLocks/>
                    <a:stCxn id="79" idx="0"/>
                    <a:endCxn id="79" idx="2"/>
                  </p:cNvCxnSpPr>
                  <p:nvPr/>
                </p:nvCxnSpPr>
                <p:spPr>
                  <a:xfrm>
                    <a:off x="2276475" y="5286375"/>
                    <a:ext cx="0" cy="914400"/>
                  </a:xfrm>
                  <a:prstGeom prst="line">
                    <a:avLst/>
                  </a:prstGeom>
                  <a:ln w="28575">
                    <a:solidFill>
                      <a:schemeClr val="accent3">
                        <a:lumMod val="75000"/>
                      </a:schemeClr>
                    </a:solidFill>
                  </a:ln>
                </p:spPr>
                <p:style>
                  <a:lnRef idx="1">
                    <a:schemeClr val="dk1"/>
                  </a:lnRef>
                  <a:fillRef idx="0">
                    <a:schemeClr val="dk1"/>
                  </a:fillRef>
                  <a:effectRef idx="0">
                    <a:schemeClr val="dk1"/>
                  </a:effectRef>
                  <a:fontRef idx="minor">
                    <a:schemeClr val="tx1"/>
                  </a:fontRef>
                </p:style>
              </p:cxnSp>
              <p:sp>
                <p:nvSpPr>
                  <p:cNvPr id="81" name="Rectangle 80">
                    <a:extLst>
                      <a:ext uri="{FF2B5EF4-FFF2-40B4-BE49-F238E27FC236}">
                        <a16:creationId xmlns:a16="http://schemas.microsoft.com/office/drawing/2014/main" id="{7C4BB069-83D4-42A5-B3B5-92081B6894A3}"/>
                      </a:ext>
                    </a:extLst>
                  </p:cNvPr>
                  <p:cNvSpPr/>
                  <p:nvPr/>
                </p:nvSpPr>
                <p:spPr>
                  <a:xfrm>
                    <a:off x="3152774" y="5286375"/>
                    <a:ext cx="1771650" cy="914400"/>
                  </a:xfrm>
                  <a:prstGeom prst="rect">
                    <a:avLst/>
                  </a:prstGeom>
                  <a:ln w="38100">
                    <a:solidFill>
                      <a:schemeClr val="accent3">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D665CCD6-A508-4C55-A09D-7F317E9B4F39}"/>
                      </a:ext>
                    </a:extLst>
                  </p:cNvPr>
                  <p:cNvCxnSpPr>
                    <a:cxnSpLocks/>
                    <a:stCxn id="81" idx="0"/>
                    <a:endCxn id="81" idx="2"/>
                  </p:cNvCxnSpPr>
                  <p:nvPr/>
                </p:nvCxnSpPr>
                <p:spPr>
                  <a:xfrm>
                    <a:off x="4038599" y="5286375"/>
                    <a:ext cx="0" cy="914400"/>
                  </a:xfrm>
                  <a:prstGeom prst="line">
                    <a:avLst/>
                  </a:prstGeom>
                  <a:ln w="28575">
                    <a:solidFill>
                      <a:schemeClr val="accent3">
                        <a:lumMod val="75000"/>
                      </a:schemeClr>
                    </a:solidFill>
                  </a:ln>
                </p:spPr>
                <p:style>
                  <a:lnRef idx="1">
                    <a:schemeClr val="dk1"/>
                  </a:lnRef>
                  <a:fillRef idx="0">
                    <a:schemeClr val="dk1"/>
                  </a:fillRef>
                  <a:effectRef idx="0">
                    <a:schemeClr val="dk1"/>
                  </a:effectRef>
                  <a:fontRef idx="minor">
                    <a:schemeClr val="tx1"/>
                  </a:fontRef>
                </p:style>
              </p:cxnSp>
            </p:grpSp>
            <p:cxnSp>
              <p:nvCxnSpPr>
                <p:cNvPr id="71" name="Straight Arrow Connector 70">
                  <a:extLst>
                    <a:ext uri="{FF2B5EF4-FFF2-40B4-BE49-F238E27FC236}">
                      <a16:creationId xmlns:a16="http://schemas.microsoft.com/office/drawing/2014/main" id="{434096D4-C0F4-4F60-A36E-A46BB460E9D2}"/>
                    </a:ext>
                  </a:extLst>
                </p:cNvPr>
                <p:cNvCxnSpPr>
                  <a:cxnSpLocks/>
                </p:cNvCxnSpPr>
                <p:nvPr/>
              </p:nvCxnSpPr>
              <p:spPr>
                <a:xfrm flipV="1">
                  <a:off x="2171700" y="5173977"/>
                  <a:ext cx="1108007"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F638DBAA-124D-4613-891C-88ABF5347A07}"/>
                    </a:ext>
                  </a:extLst>
                </p:cNvPr>
                <p:cNvCxnSpPr>
                  <a:cxnSpLocks/>
                </p:cNvCxnSpPr>
                <p:nvPr/>
              </p:nvCxnSpPr>
              <p:spPr>
                <a:xfrm flipV="1">
                  <a:off x="2590800" y="5173979"/>
                  <a:ext cx="1111934" cy="5886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11C872B1-CDC4-4150-BFFA-24F60BC0232E}"/>
                    </a:ext>
                  </a:extLst>
                </p:cNvPr>
                <p:cNvCxnSpPr>
                  <a:cxnSpLocks/>
                </p:cNvCxnSpPr>
                <p:nvPr/>
              </p:nvCxnSpPr>
              <p:spPr>
                <a:xfrm flipV="1">
                  <a:off x="2963945" y="5173978"/>
                  <a:ext cx="1157889" cy="5886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ADC50808-0957-402E-B752-CF5C40832663}"/>
                    </a:ext>
                  </a:extLst>
                </p:cNvPr>
                <p:cNvCxnSpPr>
                  <a:cxnSpLocks/>
                </p:cNvCxnSpPr>
                <p:nvPr/>
              </p:nvCxnSpPr>
              <p:spPr>
                <a:xfrm flipV="1">
                  <a:off x="3364405" y="5173977"/>
                  <a:ext cx="112559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EE941EB1-63EE-4450-9BBA-2C760114F9F6}"/>
                    </a:ext>
                  </a:extLst>
                </p:cNvPr>
                <p:cNvCxnSpPr>
                  <a:cxnSpLocks/>
                </p:cNvCxnSpPr>
                <p:nvPr/>
              </p:nvCxnSpPr>
              <p:spPr>
                <a:xfrm flipH="1" flipV="1">
                  <a:off x="3328564" y="5173977"/>
                  <a:ext cx="131342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78CB24FE-6327-4B89-974D-570BE1E8BFAC}"/>
                    </a:ext>
                  </a:extLst>
                </p:cNvPr>
                <p:cNvCxnSpPr>
                  <a:cxnSpLocks/>
                </p:cNvCxnSpPr>
                <p:nvPr/>
              </p:nvCxnSpPr>
              <p:spPr>
                <a:xfrm flipH="1" flipV="1">
                  <a:off x="3721888" y="5173977"/>
                  <a:ext cx="1324103"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D4CD564E-361E-46C4-8A0E-38A3C985D459}"/>
                    </a:ext>
                  </a:extLst>
                </p:cNvPr>
                <p:cNvCxnSpPr>
                  <a:cxnSpLocks/>
                </p:cNvCxnSpPr>
                <p:nvPr/>
              </p:nvCxnSpPr>
              <p:spPr>
                <a:xfrm flipH="1" flipV="1">
                  <a:off x="4088434" y="5173977"/>
                  <a:ext cx="1333678"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CBB5E18E-A9B2-42EC-8C44-9399AEF31A9F}"/>
                    </a:ext>
                  </a:extLst>
                </p:cNvPr>
                <p:cNvCxnSpPr>
                  <a:cxnSpLocks/>
                </p:cNvCxnSpPr>
                <p:nvPr/>
              </p:nvCxnSpPr>
              <p:spPr>
                <a:xfrm flipH="1" flipV="1">
                  <a:off x="4488380" y="5173977"/>
                  <a:ext cx="1327056" cy="5886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cxnSp>
            <p:nvCxnSpPr>
              <p:cNvPr id="60" name="Straight Arrow Connector 59">
                <a:extLst>
                  <a:ext uri="{FF2B5EF4-FFF2-40B4-BE49-F238E27FC236}">
                    <a16:creationId xmlns:a16="http://schemas.microsoft.com/office/drawing/2014/main" id="{ACAF9B2D-BFAB-45EE-B150-6193E71C7B01}"/>
                  </a:ext>
                </a:extLst>
              </p:cNvPr>
              <p:cNvCxnSpPr>
                <a:cxnSpLocks/>
                <a:endCxn id="61" idx="2"/>
              </p:cNvCxnSpPr>
              <p:nvPr/>
            </p:nvCxnSpPr>
            <p:spPr>
              <a:xfrm flipH="1" flipV="1">
                <a:off x="4453541" y="4759643"/>
                <a:ext cx="581488" cy="409572"/>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sp>
            <p:nvSpPr>
              <p:cNvPr id="61" name="Rectangle 60">
                <a:extLst>
                  <a:ext uri="{FF2B5EF4-FFF2-40B4-BE49-F238E27FC236}">
                    <a16:creationId xmlns:a16="http://schemas.microsoft.com/office/drawing/2014/main" id="{E16327C8-1A91-42EF-B19F-32751AEF2218}"/>
                  </a:ext>
                </a:extLst>
              </p:cNvPr>
              <p:cNvSpPr/>
              <p:nvPr/>
            </p:nvSpPr>
            <p:spPr>
              <a:xfrm>
                <a:off x="4246032" y="4350068"/>
                <a:ext cx="415017" cy="409575"/>
              </a:xfrm>
              <a:prstGeom prst="rect">
                <a:avLst/>
              </a:prstGeom>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71B0B614-E130-48B6-BA6C-22197DE0E6D3}"/>
                  </a:ext>
                </a:extLst>
              </p:cNvPr>
              <p:cNvCxnSpPr>
                <a:cxnSpLocks/>
                <a:endCxn id="61" idx="2"/>
              </p:cNvCxnSpPr>
              <p:nvPr/>
            </p:nvCxnSpPr>
            <p:spPr>
              <a:xfrm flipH="1" flipV="1">
                <a:off x="4453541" y="4759643"/>
                <a:ext cx="189164" cy="427673"/>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25A6B41-3477-402A-9DA7-6860713EFCEB}"/>
                  </a:ext>
                </a:extLst>
              </p:cNvPr>
              <p:cNvCxnSpPr>
                <a:cxnSpLocks/>
                <a:endCxn id="61" idx="2"/>
              </p:cNvCxnSpPr>
              <p:nvPr/>
            </p:nvCxnSpPr>
            <p:spPr>
              <a:xfrm flipV="1">
                <a:off x="4266584" y="4759643"/>
                <a:ext cx="186957" cy="409572"/>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2ABAC6DD-4418-486A-B3BE-B249B40C2153}"/>
                  </a:ext>
                </a:extLst>
              </p:cNvPr>
              <p:cNvCxnSpPr>
                <a:cxnSpLocks/>
                <a:endCxn id="61" idx="2"/>
              </p:cNvCxnSpPr>
              <p:nvPr/>
            </p:nvCxnSpPr>
            <p:spPr>
              <a:xfrm flipV="1">
                <a:off x="3872052" y="4759643"/>
                <a:ext cx="581489" cy="427673"/>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BFBAD3ED-61F3-4DC4-8652-9FFDF023D1BA}"/>
                      </a:ext>
                    </a:extLst>
                  </p:cNvPr>
                  <p:cNvSpPr txBox="1"/>
                  <p:nvPr/>
                </p:nvSpPr>
                <p:spPr>
                  <a:xfrm>
                    <a:off x="3987445" y="3940492"/>
                    <a:ext cx="9431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cs typeface="Arial" pitchFamily="34" charset="0"/>
                                </a:rPr>
                              </m:ctrlPr>
                            </m:sSubPr>
                            <m:e>
                              <m:r>
                                <a:rPr lang="en-US" b="0" i="1" smtClean="0">
                                  <a:latin typeface="Cambria Math" panose="02040503050406030204" pitchFamily="18" charset="0"/>
                                  <a:cs typeface="Arial" pitchFamily="34" charset="0"/>
                                </a:rPr>
                                <m:t>𝑓</m:t>
                              </m:r>
                            </m:e>
                            <m:sub>
                              <m:r>
                                <a:rPr lang="en-US" b="0" i="1" smtClean="0">
                                  <a:latin typeface="Cambria Math" panose="02040503050406030204" pitchFamily="18" charset="0"/>
                                  <a:cs typeface="Arial" pitchFamily="34" charset="0"/>
                                </a:rPr>
                                <m:t>𝑟</m:t>
                              </m:r>
                            </m:sub>
                          </m:sSub>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h</m:t>
                          </m:r>
                          <m:r>
                            <a:rPr lang="en-US" b="0" i="1" smtClean="0">
                              <a:latin typeface="Cambria Math" panose="02040503050406030204" pitchFamily="18" charset="0"/>
                              <a:cs typeface="Arial" pitchFamily="34" charset="0"/>
                            </a:rPr>
                            <m:t>,</m:t>
                          </m:r>
                          <m:r>
                            <a:rPr lang="en-US" b="0" i="1" smtClean="0">
                              <a:latin typeface="Cambria Math" panose="02040503050406030204" pitchFamily="18" charset="0"/>
                              <a:cs typeface="Arial" pitchFamily="34" charset="0"/>
                            </a:rPr>
                            <m:t>𝑡</m:t>
                          </m:r>
                          <m:r>
                            <a:rPr lang="en-US" b="0" i="1" smtClean="0">
                              <a:latin typeface="Cambria Math" panose="02040503050406030204" pitchFamily="18" charset="0"/>
                              <a:cs typeface="Arial" pitchFamily="34" charset="0"/>
                            </a:rPr>
                            <m:t>)</m:t>
                          </m:r>
                        </m:oMath>
                      </m:oMathPara>
                    </a14:m>
                    <a:endParaRPr lang="en-US">
                      <a:latin typeface="Arial" pitchFamily="34" charset="0"/>
                      <a:cs typeface="Arial" pitchFamily="34" charset="0"/>
                    </a:endParaRPr>
                  </a:p>
                </p:txBody>
              </p:sp>
            </mc:Choice>
            <mc:Fallback xmlns="">
              <p:sp>
                <p:nvSpPr>
                  <p:cNvPr id="65" name="TextBox 64">
                    <a:extLst>
                      <a:ext uri="{FF2B5EF4-FFF2-40B4-BE49-F238E27FC236}">
                        <a16:creationId xmlns:a16="http://schemas.microsoft.com/office/drawing/2014/main" id="{BFBAD3ED-61F3-4DC4-8652-9FFDF023D1BA}"/>
                      </a:ext>
                    </a:extLst>
                  </p:cNvPr>
                  <p:cNvSpPr txBox="1">
                    <a:spLocks noRot="1" noChangeAspect="1" noMove="1" noResize="1" noEditPoints="1" noAdjustHandles="1" noChangeArrowheads="1" noChangeShapeType="1" noTextEdit="1"/>
                  </p:cNvSpPr>
                  <p:nvPr/>
                </p:nvSpPr>
                <p:spPr>
                  <a:xfrm>
                    <a:off x="3987445" y="3940492"/>
                    <a:ext cx="943143" cy="369332"/>
                  </a:xfrm>
                  <a:prstGeom prst="rect">
                    <a:avLst/>
                  </a:prstGeom>
                  <a:blipFill>
                    <a:blip r:embed="rId3"/>
                    <a:stretch>
                      <a:fillRect b="-14754"/>
                    </a:stretch>
                  </a:blipFill>
                </p:spPr>
                <p:txBody>
                  <a:bodyPr/>
                  <a:lstStyle/>
                  <a:p>
                    <a:r>
                      <a:rPr lang="en-US">
                        <a:noFill/>
                      </a:rPr>
                      <a:t> </a:t>
                    </a:r>
                  </a:p>
                </p:txBody>
              </p:sp>
            </mc:Fallback>
          </mc:AlternateContent>
          <p:sp>
            <p:nvSpPr>
              <p:cNvPr id="66" name="TextBox 65">
                <a:extLst>
                  <a:ext uri="{FF2B5EF4-FFF2-40B4-BE49-F238E27FC236}">
                    <a16:creationId xmlns:a16="http://schemas.microsoft.com/office/drawing/2014/main" id="{DC245A12-4535-4103-9986-1077D94C82EE}"/>
                  </a:ext>
                </a:extLst>
              </p:cNvPr>
              <p:cNvSpPr txBox="1"/>
              <p:nvPr/>
            </p:nvSpPr>
            <p:spPr>
              <a:xfrm>
                <a:off x="4805554" y="4689395"/>
                <a:ext cx="659155" cy="369332"/>
              </a:xfrm>
              <a:prstGeom prst="rect">
                <a:avLst/>
              </a:prstGeom>
              <a:noFill/>
            </p:spPr>
            <p:txBody>
              <a:bodyPr wrap="none" rtlCol="0">
                <a:spAutoFit/>
              </a:bodyPr>
              <a:lstStyle/>
              <a:p>
                <a:r>
                  <a:rPr lang="en-US">
                    <a:latin typeface="Arial" pitchFamily="34" charset="0"/>
                    <a:cs typeface="Arial" pitchFamily="34" charset="0"/>
                  </a:rPr>
                  <a:t>Sum</a:t>
                </a:r>
              </a:p>
            </p:txBody>
          </p:sp>
          <p:sp>
            <p:nvSpPr>
              <p:cNvPr id="67" name="TextBox 66">
                <a:extLst>
                  <a:ext uri="{FF2B5EF4-FFF2-40B4-BE49-F238E27FC236}">
                    <a16:creationId xmlns:a16="http://schemas.microsoft.com/office/drawing/2014/main" id="{A0B56C50-F897-4E4B-B7D6-6496FC902151}"/>
                  </a:ext>
                </a:extLst>
              </p:cNvPr>
              <p:cNvSpPr txBox="1"/>
              <p:nvPr/>
            </p:nvSpPr>
            <p:spPr>
              <a:xfrm>
                <a:off x="5645704" y="5505801"/>
                <a:ext cx="1569660" cy="369332"/>
              </a:xfrm>
              <a:prstGeom prst="rect">
                <a:avLst/>
              </a:prstGeom>
              <a:noFill/>
            </p:spPr>
            <p:txBody>
              <a:bodyPr wrap="none" rtlCol="0">
                <a:spAutoFit/>
              </a:bodyPr>
              <a:lstStyle/>
              <a:p>
                <a:r>
                  <a:rPr lang="en-US">
                    <a:latin typeface="Arial" pitchFamily="34" charset="0"/>
                    <a:cs typeface="Arial" pitchFamily="34" charset="0"/>
                  </a:rPr>
                  <a:t>Inner Product</a:t>
                </a:r>
              </a:p>
            </p:txBody>
          </p:sp>
        </p:gr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DB1CE0D-C1C2-4E0F-912C-79C70BD34DF3}"/>
                    </a:ext>
                  </a:extLst>
                </p:cNvPr>
                <p:cNvSpPr txBox="1"/>
                <p:nvPr/>
              </p:nvSpPr>
              <p:spPr>
                <a:xfrm>
                  <a:off x="3427033" y="4873575"/>
                  <a:ext cx="35939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solidFill>
                              <a:schemeClr val="accent3">
                                <a:lumMod val="75000"/>
                              </a:schemeClr>
                            </a:solidFill>
                            <a:latin typeface="Cambria Math" panose="02040503050406030204" pitchFamily="18" charset="0"/>
                            <a:cs typeface="Arial" pitchFamily="34" charset="0"/>
                          </a:rPr>
                          <m:t>𝐫</m:t>
                        </m:r>
                      </m:oMath>
                    </m:oMathPara>
                  </a14:m>
                  <a:endParaRPr lang="en-US" b="1">
                    <a:solidFill>
                      <a:schemeClr val="accent3">
                        <a:lumMod val="75000"/>
                      </a:schemeClr>
                    </a:solidFill>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8DB1CE0D-C1C2-4E0F-912C-79C70BD34DF3}"/>
                    </a:ext>
                  </a:extLst>
                </p:cNvPr>
                <p:cNvSpPr txBox="1">
                  <a:spLocks noRot="1" noChangeAspect="1" noMove="1" noResize="1" noEditPoints="1" noAdjustHandles="1" noChangeArrowheads="1" noChangeShapeType="1" noTextEdit="1"/>
                </p:cNvSpPr>
                <p:nvPr/>
              </p:nvSpPr>
              <p:spPr>
                <a:xfrm>
                  <a:off x="3427033" y="4873575"/>
                  <a:ext cx="359394"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A1C2E9CF-F797-4AE5-960A-3E9C80749095}"/>
                    </a:ext>
                  </a:extLst>
                </p:cNvPr>
                <p:cNvSpPr txBox="1"/>
                <p:nvPr/>
              </p:nvSpPr>
              <p:spPr>
                <a:xfrm>
                  <a:off x="3485169" y="6278879"/>
                  <a:ext cx="39466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solidFill>
                              <a:srgbClr val="008000"/>
                            </a:solidFill>
                            <a:latin typeface="Cambria Math" panose="02040503050406030204" pitchFamily="18" charset="0"/>
                            <a:cs typeface="Arial" pitchFamily="34" charset="0"/>
                          </a:rPr>
                          <m:t>𝐡</m:t>
                        </m:r>
                      </m:oMath>
                    </m:oMathPara>
                  </a14:m>
                  <a:endParaRPr lang="en-US" b="1">
                    <a:solidFill>
                      <a:schemeClr val="accent3">
                        <a:lumMod val="75000"/>
                      </a:schemeClr>
                    </a:solidFill>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A1C2E9CF-F797-4AE5-960A-3E9C80749095}"/>
                    </a:ext>
                  </a:extLst>
                </p:cNvPr>
                <p:cNvSpPr txBox="1">
                  <a:spLocks noRot="1" noChangeAspect="1" noMove="1" noResize="1" noEditPoints="1" noAdjustHandles="1" noChangeArrowheads="1" noChangeShapeType="1" noTextEdit="1"/>
                </p:cNvSpPr>
                <p:nvPr/>
              </p:nvSpPr>
              <p:spPr>
                <a:xfrm>
                  <a:off x="3485169" y="6278879"/>
                  <a:ext cx="39466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407E22A5-61FF-432E-84BC-89CA2ED375BF}"/>
                    </a:ext>
                  </a:extLst>
                </p:cNvPr>
                <p:cNvSpPr txBox="1"/>
                <p:nvPr/>
              </p:nvSpPr>
              <p:spPr>
                <a:xfrm>
                  <a:off x="5908320" y="6273282"/>
                  <a:ext cx="34496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solidFill>
                                  <a:srgbClr val="0000FF"/>
                                </a:solidFill>
                                <a:latin typeface="Cambria Math" panose="02040503050406030204" pitchFamily="18" charset="0"/>
                                <a:cs typeface="Arial" pitchFamily="34" charset="0"/>
                              </a:rPr>
                            </m:ctrlPr>
                          </m:accPr>
                          <m:e>
                            <m:r>
                              <a:rPr lang="en-US" b="1" i="0" smtClean="0">
                                <a:solidFill>
                                  <a:srgbClr val="0000FF"/>
                                </a:solidFill>
                                <a:latin typeface="Cambria Math" panose="02040503050406030204" pitchFamily="18" charset="0"/>
                                <a:cs typeface="Arial" pitchFamily="34" charset="0"/>
                              </a:rPr>
                              <m:t>𝐭</m:t>
                            </m:r>
                          </m:e>
                        </m:acc>
                      </m:oMath>
                    </m:oMathPara>
                  </a14:m>
                  <a:endParaRPr lang="en-US" b="1">
                    <a:solidFill>
                      <a:srgbClr val="0000FF"/>
                    </a:solidFill>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407E22A5-61FF-432E-84BC-89CA2ED375BF}"/>
                    </a:ext>
                  </a:extLst>
                </p:cNvPr>
                <p:cNvSpPr txBox="1">
                  <a:spLocks noRot="1" noChangeAspect="1" noMove="1" noResize="1" noEditPoints="1" noAdjustHandles="1" noChangeArrowheads="1" noChangeShapeType="1" noTextEdit="1"/>
                </p:cNvSpPr>
                <p:nvPr/>
              </p:nvSpPr>
              <p:spPr>
                <a:xfrm>
                  <a:off x="5908320" y="6273282"/>
                  <a:ext cx="344966" cy="369332"/>
                </a:xfrm>
                <a:prstGeom prst="rect">
                  <a:avLst/>
                </a:prstGeom>
                <a:blipFill>
                  <a:blip r:embed="rId6"/>
                  <a:stretch>
                    <a:fillRect r="-1929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F79813-73BE-4630-045B-C4D9BAFD393E}"/>
                  </a:ext>
                </a:extLst>
              </p:cNvPr>
              <p:cNvSpPr txBox="1"/>
              <p:nvPr/>
            </p:nvSpPr>
            <p:spPr>
              <a:xfrm>
                <a:off x="4572000" y="3870169"/>
                <a:ext cx="3876084" cy="1544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m:t>
                      </m:r>
                      <m:d>
                        <m:dPr>
                          <m:begChr m:val="⟨"/>
                          <m:endChr m:val="⟩"/>
                          <m:ctrlPr>
                            <a:rPr lang="en-US" sz="2400" b="1" i="1" smtClean="0">
                              <a:latin typeface="Cambria Math" panose="02040503050406030204" pitchFamily="18" charset="0"/>
                            </a:rPr>
                          </m:ctrlPr>
                        </m:dPr>
                        <m:e>
                          <m:r>
                            <m:rPr>
                              <m:sty m:val="p"/>
                            </m:rPr>
                            <a:rPr lang="en-US" sz="2400" smtClean="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𝐡</m:t>
                                  </m:r>
                                </m:e>
                                <m:sub>
                                  <m:r>
                                    <a:rPr lang="en-US" sz="2400" i="1">
                                      <a:solidFill>
                                        <a:schemeClr val="tx1"/>
                                      </a:solidFill>
                                      <a:latin typeface="Cambria Math" panose="02040503050406030204" pitchFamily="18" charset="0"/>
                                    </a:rPr>
                                    <m:t>𝑖</m:t>
                                  </m:r>
                                </m:sub>
                              </m:sSub>
                            </m:e>
                          </m:d>
                          <m:r>
                            <a:rPr lang="en-US" sz="2400" b="0" i="1" smtClean="0">
                              <a:solidFill>
                                <a:schemeClr val="tx1"/>
                              </a:solidFill>
                              <a:latin typeface="Cambria Math" panose="02040503050406030204" pitchFamily="18" charset="0"/>
                            </a:rPr>
                            <m:t>,</m:t>
                          </m:r>
                          <m:r>
                            <m:rPr>
                              <m:sty m:val="p"/>
                            </m:rPr>
                            <a:rPr lang="en-US" sz="240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𝐫</m:t>
                                  </m:r>
                                </m:e>
                                <m:sub>
                                  <m:r>
                                    <a:rPr lang="en-US" sz="2400" i="1">
                                      <a:solidFill>
                                        <a:schemeClr val="tx1"/>
                                      </a:solidFill>
                                      <a:latin typeface="Cambria Math" panose="02040503050406030204" pitchFamily="18" charset="0"/>
                                    </a:rPr>
                                    <m:t>𝑖</m:t>
                                  </m:r>
                                </m:sub>
                              </m:sSub>
                            </m:e>
                          </m:d>
                          <m:r>
                            <a:rPr lang="en-US" sz="2400" b="0" i="0" smtClean="0">
                              <a:solidFill>
                                <a:schemeClr val="tx1"/>
                              </a:solidFill>
                              <a:latin typeface="Cambria Math" panose="02040503050406030204" pitchFamily="18" charset="0"/>
                            </a:rPr>
                            <m:t>,</m:t>
                          </m:r>
                          <m:r>
                            <m:rPr>
                              <m:sty m:val="p"/>
                            </m:rPr>
                            <a:rPr lang="en-US" sz="240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𝐭</m:t>
                                  </m:r>
                                </m:e>
                                <m:sub>
                                  <m:r>
                                    <a:rPr lang="en-US" sz="2400" i="1">
                                      <a:solidFill>
                                        <a:schemeClr val="tx1"/>
                                      </a:solidFill>
                                      <a:latin typeface="Cambria Math" panose="02040503050406030204" pitchFamily="18" charset="0"/>
                                    </a:rPr>
                                    <m:t>𝑖</m:t>
                                  </m:r>
                                </m:sub>
                              </m:sSub>
                            </m:e>
                          </m:d>
                        </m:e>
                      </m:d>
                      <m:r>
                        <a:rPr lang="en-US" sz="2400" b="1">
                          <a:latin typeface="Cambria Math" panose="02040503050406030204" pitchFamily="18" charset="0"/>
                        </a:rPr>
                        <m:t>+</m:t>
                      </m:r>
                      <m:d>
                        <m:dPr>
                          <m:begChr m:val="⟨"/>
                          <m:endChr m:val="⟩"/>
                          <m:ctrlPr>
                            <a:rPr lang="en-US" sz="2400" b="1" i="1">
                              <a:latin typeface="Cambria Math" panose="02040503050406030204" pitchFamily="18" charset="0"/>
                            </a:rPr>
                          </m:ctrlPr>
                        </m:dPr>
                        <m:e>
                          <m:r>
                            <m:rPr>
                              <m:sty m:val="p"/>
                            </m:rPr>
                            <a:rPr lang="en-US" sz="2400" smtClean="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𝐡</m:t>
                                  </m:r>
                                </m:e>
                                <m:sub>
                                  <m:r>
                                    <a:rPr lang="en-US" sz="2400" i="1">
                                      <a:solidFill>
                                        <a:schemeClr val="tx1"/>
                                      </a:solidFill>
                                      <a:latin typeface="Cambria Math" panose="02040503050406030204" pitchFamily="18" charset="0"/>
                                    </a:rPr>
                                    <m:t>𝑖</m:t>
                                  </m:r>
                                </m:sub>
                              </m:sSub>
                            </m:e>
                          </m:d>
                          <m:r>
                            <a:rPr lang="en-US" sz="2400" i="1">
                              <a:latin typeface="Cambria Math" panose="02040503050406030204" pitchFamily="18" charset="0"/>
                            </a:rPr>
                            <m:t>,</m:t>
                          </m:r>
                          <m:r>
                            <m:rPr>
                              <m:sty m:val="p"/>
                            </m:rPr>
                            <a:rPr lang="en-US" sz="2400" b="0" i="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𝐫</m:t>
                                  </m:r>
                                </m:e>
                                <m:sub>
                                  <m:r>
                                    <a:rPr lang="en-US" sz="2400" i="1">
                                      <a:solidFill>
                                        <a:schemeClr val="tx1"/>
                                      </a:solidFill>
                                      <a:latin typeface="Cambria Math" panose="02040503050406030204" pitchFamily="18" charset="0"/>
                                    </a:rPr>
                                    <m:t>𝑖</m:t>
                                  </m:r>
                                </m:sub>
                              </m:sSub>
                            </m:e>
                          </m:d>
                          <m:r>
                            <a:rPr lang="en-US" sz="2400">
                              <a:latin typeface="Cambria Math" panose="02040503050406030204" pitchFamily="18" charset="0"/>
                            </a:rPr>
                            <m:t>,</m:t>
                          </m:r>
                          <m:r>
                            <m:rPr>
                              <m:sty m:val="p"/>
                            </m:rPr>
                            <a:rPr lang="en-US" sz="2400" b="0" i="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𝐭</m:t>
                                  </m:r>
                                </m:e>
                                <m:sub>
                                  <m:r>
                                    <a:rPr lang="en-US" sz="2400" i="1">
                                      <a:solidFill>
                                        <a:schemeClr val="tx1"/>
                                      </a:solidFill>
                                      <a:latin typeface="Cambria Math" panose="02040503050406030204" pitchFamily="18" charset="0"/>
                                    </a:rPr>
                                    <m:t>𝑖</m:t>
                                  </m:r>
                                </m:sub>
                              </m:sSub>
                            </m:e>
                          </m:d>
                        </m:e>
                      </m:d>
                      <m:r>
                        <a:rPr lang="en-US" sz="2400" b="1" i="0" smtClean="0">
                          <a:latin typeface="Cambria Math" panose="02040503050406030204" pitchFamily="18" charset="0"/>
                        </a:rPr>
                        <m:t>+</m:t>
                      </m:r>
                      <m:d>
                        <m:dPr>
                          <m:begChr m:val="⟨"/>
                          <m:endChr m:val="⟩"/>
                          <m:ctrlPr>
                            <a:rPr lang="en-US" sz="2400" b="1" i="1">
                              <a:latin typeface="Cambria Math" panose="02040503050406030204" pitchFamily="18" charset="0"/>
                            </a:rPr>
                          </m:ctrlPr>
                        </m:dPr>
                        <m:e>
                          <m:r>
                            <m:rPr>
                              <m:sty m:val="p"/>
                            </m:rPr>
                            <a:rPr lang="en-US" sz="240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𝐡</m:t>
                                  </m:r>
                                </m:e>
                                <m:sub>
                                  <m:r>
                                    <a:rPr lang="en-US" sz="2400" i="1">
                                      <a:solidFill>
                                        <a:schemeClr val="tx1"/>
                                      </a:solidFill>
                                      <a:latin typeface="Cambria Math" panose="02040503050406030204" pitchFamily="18" charset="0"/>
                                    </a:rPr>
                                    <m:t>𝑖</m:t>
                                  </m:r>
                                </m:sub>
                              </m:sSub>
                            </m:e>
                          </m:d>
                          <m:r>
                            <a:rPr lang="en-US" sz="2400" i="1">
                              <a:latin typeface="Cambria Math" panose="02040503050406030204" pitchFamily="18" charset="0"/>
                            </a:rPr>
                            <m:t>,</m:t>
                          </m:r>
                          <m:r>
                            <m:rPr>
                              <m:sty m:val="p"/>
                            </m:rPr>
                            <a:rPr lang="en-US" sz="2400" smtClean="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𝐫</m:t>
                                  </m:r>
                                </m:e>
                                <m:sub>
                                  <m:r>
                                    <a:rPr lang="en-US" sz="2400" i="1">
                                      <a:solidFill>
                                        <a:schemeClr val="tx1"/>
                                      </a:solidFill>
                                      <a:latin typeface="Cambria Math" panose="02040503050406030204" pitchFamily="18" charset="0"/>
                                    </a:rPr>
                                    <m:t>𝑖</m:t>
                                  </m:r>
                                </m:sub>
                              </m:sSub>
                            </m:e>
                          </m:d>
                          <m:r>
                            <a:rPr lang="en-US" sz="2400">
                              <a:latin typeface="Cambria Math" panose="02040503050406030204" pitchFamily="18" charset="0"/>
                            </a:rPr>
                            <m:t>,</m:t>
                          </m:r>
                          <m:r>
                            <m:rPr>
                              <m:sty m:val="p"/>
                            </m:rPr>
                            <a:rPr lang="en-US" sz="240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i="0" smtClean="0">
                                      <a:solidFill>
                                        <a:schemeClr val="tx1"/>
                                      </a:solidFill>
                                      <a:latin typeface="Cambria Math" panose="02040503050406030204" pitchFamily="18" charset="0"/>
                                    </a:rPr>
                                    <m:t>𝐭</m:t>
                                  </m:r>
                                </m:e>
                                <m:sub>
                                  <m:r>
                                    <a:rPr lang="en-US" sz="2400" i="1">
                                      <a:solidFill>
                                        <a:schemeClr val="tx1"/>
                                      </a:solidFill>
                                      <a:latin typeface="Cambria Math" panose="02040503050406030204" pitchFamily="18" charset="0"/>
                                    </a:rPr>
                                    <m:t>𝑖</m:t>
                                  </m:r>
                                </m:sub>
                              </m:sSub>
                            </m:e>
                          </m:d>
                        </m:e>
                      </m:d>
                      <m:r>
                        <a:rPr lang="en-US" sz="2400" b="0" i="0" smtClean="0">
                          <a:latin typeface="Cambria Math" panose="02040503050406030204" pitchFamily="18" charset="0"/>
                        </a:rPr>
                        <m:t>−</m:t>
                      </m:r>
                      <m:r>
                        <a:rPr lang="en-US" sz="2400" b="1">
                          <a:latin typeface="Cambria Math" panose="02040503050406030204" pitchFamily="18" charset="0"/>
                        </a:rPr>
                        <m:t>⟨</m:t>
                      </m:r>
                      <m:r>
                        <m:rPr>
                          <m:sty m:val="p"/>
                        </m:rPr>
                        <a:rPr lang="en-US" sz="240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𝐡</m:t>
                              </m:r>
                            </m:e>
                            <m:sub>
                              <m:r>
                                <a:rPr lang="en-US" sz="2400" i="1">
                                  <a:solidFill>
                                    <a:schemeClr val="tx1"/>
                                  </a:solidFill>
                                  <a:latin typeface="Cambria Math" panose="02040503050406030204" pitchFamily="18" charset="0"/>
                                </a:rPr>
                                <m:t>𝑖</m:t>
                              </m:r>
                            </m:sub>
                          </m:sSub>
                        </m:e>
                      </m:d>
                      <m:r>
                        <a:rPr lang="en-US" sz="2400" i="1">
                          <a:latin typeface="Cambria Math" panose="02040503050406030204" pitchFamily="18" charset="0"/>
                        </a:rPr>
                        <m:t>,</m:t>
                      </m:r>
                      <m:r>
                        <m:rPr>
                          <m:sty m:val="p"/>
                        </m:rPr>
                        <a:rPr lang="en-US" sz="2400" smtClean="0">
                          <a:solidFill>
                            <a:srgbClr val="FF0000"/>
                          </a:solidFill>
                          <a:latin typeface="Cambria Math" panose="02040503050406030204" pitchFamily="18" charset="0"/>
                        </a:rPr>
                        <m:t>Im</m:t>
                      </m:r>
                      <m:d>
                        <m:dPr>
                          <m:ctrlPr>
                            <a:rPr lang="en-US" sz="2400" i="1">
                              <a:solidFill>
                                <a:srgbClr val="FF0000"/>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𝐫</m:t>
                              </m:r>
                            </m:e>
                            <m:sub>
                              <m:r>
                                <a:rPr lang="en-US" sz="2400" i="1">
                                  <a:solidFill>
                                    <a:schemeClr val="tx1"/>
                                  </a:solidFill>
                                  <a:latin typeface="Cambria Math" panose="02040503050406030204" pitchFamily="18" charset="0"/>
                                </a:rPr>
                                <m:t>𝑖</m:t>
                              </m:r>
                            </m:sub>
                          </m:sSub>
                        </m:e>
                      </m:d>
                      <m:r>
                        <a:rPr lang="en-US" sz="2400">
                          <a:latin typeface="Cambria Math" panose="02040503050406030204" pitchFamily="18" charset="0"/>
                        </a:rPr>
                        <m:t>,</m:t>
                      </m:r>
                      <m:r>
                        <m:rPr>
                          <m:sty m:val="p"/>
                        </m:rPr>
                        <a:rPr lang="en-US" sz="2400" smtClean="0">
                          <a:solidFill>
                            <a:srgbClr val="0000FF"/>
                          </a:solidFill>
                          <a:latin typeface="Cambria Math" panose="02040503050406030204" pitchFamily="18" charset="0"/>
                        </a:rPr>
                        <m:t>Re</m:t>
                      </m:r>
                      <m:d>
                        <m:dPr>
                          <m:ctrlPr>
                            <a:rPr lang="en-US" sz="2400" i="1">
                              <a:solidFill>
                                <a:srgbClr val="0000FF"/>
                              </a:solidFill>
                              <a:latin typeface="Cambria Math" panose="02040503050406030204" pitchFamily="18" charset="0"/>
                            </a:rPr>
                          </m:ctrlPr>
                        </m:dPr>
                        <m:e>
                          <m:sSub>
                            <m:sSubPr>
                              <m:ctrlPr>
                                <a:rPr lang="en-US" sz="2400" i="1" smtClean="0">
                                  <a:solidFill>
                                    <a:schemeClr val="tx1"/>
                                  </a:solidFill>
                                  <a:latin typeface="Cambria Math" panose="02040503050406030204" pitchFamily="18" charset="0"/>
                                </a:rPr>
                              </m:ctrlPr>
                            </m:sSubPr>
                            <m:e>
                              <m:r>
                                <a:rPr lang="en-US" sz="2400" b="1">
                                  <a:solidFill>
                                    <a:schemeClr val="tx1"/>
                                  </a:solidFill>
                                  <a:latin typeface="Cambria Math" panose="02040503050406030204" pitchFamily="18" charset="0"/>
                                </a:rPr>
                                <m:t>𝐭</m:t>
                              </m:r>
                            </m:e>
                            <m:sub>
                              <m:r>
                                <a:rPr lang="en-US" sz="2400" i="1">
                                  <a:solidFill>
                                    <a:schemeClr val="tx1"/>
                                  </a:solidFill>
                                  <a:latin typeface="Cambria Math" panose="02040503050406030204" pitchFamily="18" charset="0"/>
                                </a:rPr>
                                <m:t>𝑖</m:t>
                              </m:r>
                            </m:sub>
                          </m:sSub>
                        </m:e>
                      </m:d>
                      <m:r>
                        <a:rPr lang="en-US" sz="2400" b="1">
                          <a:latin typeface="Cambria Math" panose="02040503050406030204" pitchFamily="18" charset="0"/>
                        </a:rPr>
                        <m:t>⟩</m:t>
                      </m:r>
                    </m:oMath>
                  </m:oMathPara>
                </a14:m>
                <a:endParaRPr lang="en-US" sz="2400"/>
              </a:p>
            </p:txBody>
          </p:sp>
        </mc:Choice>
        <mc:Fallback xmlns="">
          <p:sp>
            <p:nvSpPr>
              <p:cNvPr id="9" name="TextBox 8">
                <a:extLst>
                  <a:ext uri="{FF2B5EF4-FFF2-40B4-BE49-F238E27FC236}">
                    <a16:creationId xmlns:a16="http://schemas.microsoft.com/office/drawing/2014/main" id="{84F79813-73BE-4630-045B-C4D9BAFD393E}"/>
                  </a:ext>
                </a:extLst>
              </p:cNvPr>
              <p:cNvSpPr txBox="1">
                <a:spLocks noRot="1" noChangeAspect="1" noMove="1" noResize="1" noEditPoints="1" noAdjustHandles="1" noChangeArrowheads="1" noChangeShapeType="1" noTextEdit="1"/>
              </p:cNvSpPr>
              <p:nvPr/>
            </p:nvSpPr>
            <p:spPr>
              <a:xfrm>
                <a:off x="4572000" y="3870169"/>
                <a:ext cx="3876084" cy="1544077"/>
              </a:xfrm>
              <a:prstGeom prst="rect">
                <a:avLst/>
              </a:prstGeom>
              <a:blipFill>
                <a:blip r:embed="rId7"/>
                <a:stretch>
                  <a:fillRect b="-4743"/>
                </a:stretch>
              </a:blipFill>
            </p:spPr>
            <p:txBody>
              <a:bodyPr/>
              <a:lstStyle/>
              <a:p>
                <a:r>
                  <a:rPr lang="en-US">
                    <a:noFill/>
                  </a:rPr>
                  <a:t> </a:t>
                </a:r>
              </a:p>
            </p:txBody>
          </p:sp>
        </mc:Fallback>
      </mc:AlternateContent>
    </p:spTree>
    <p:extLst>
      <p:ext uri="{BB962C8B-B14F-4D97-AF65-F5344CB8AC3E}">
        <p14:creationId xmlns:p14="http://schemas.microsoft.com/office/powerpoint/2010/main" val="3208630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CEB0-88F0-4F48-815D-6C6B7F95CE3D}"/>
              </a:ext>
            </a:extLst>
          </p:cNvPr>
          <p:cNvSpPr>
            <a:spLocks noGrp="1"/>
          </p:cNvSpPr>
          <p:nvPr>
            <p:ph type="title"/>
          </p:nvPr>
        </p:nvSpPr>
        <p:spPr/>
        <p:txBody>
          <a:bodyPr/>
          <a:lstStyle/>
          <a:p>
            <a:r>
              <a:rPr lang="en-US" err="1"/>
              <a:t>ComplEx</a:t>
            </a:r>
            <a:r>
              <a:rPr lang="en-US"/>
              <a:t> Score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639D72-7EDE-490C-8826-62BBF6F40143}"/>
                  </a:ext>
                </a:extLst>
              </p:cNvPr>
              <p:cNvSpPr>
                <a:spLocks noGrp="1"/>
              </p:cNvSpPr>
              <p:nvPr>
                <p:ph idx="1"/>
              </p:nvPr>
            </p:nvSpPr>
            <p:spPr/>
            <p:txBody>
              <a:bodyPr>
                <a:noAutofit/>
              </a:bodyPr>
              <a:lstStyle/>
              <a:p>
                <a:pPr marL="118872" indent="0">
                  <a:buNone/>
                </a:pPr>
                <a14:m>
                  <m:oMathPara xmlns:m="http://schemas.openxmlformats.org/officeDocument/2006/math">
                    <m:oMathParaPr>
                      <m:jc m:val="centerGroup"/>
                    </m:oMathParaPr>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𝑓</m:t>
                          </m:r>
                        </m:e>
                        <m:sub>
                          <m:r>
                            <a:rPr lang="en-US" sz="2200" b="0" i="1" smtClean="0">
                              <a:latin typeface="Cambria Math" panose="02040503050406030204" pitchFamily="18" charset="0"/>
                            </a:rPr>
                            <m:t>𝑟</m:t>
                          </m:r>
                        </m:sub>
                      </m:sSub>
                      <m:d>
                        <m:dPr>
                          <m:ctrlPr>
                            <a:rPr lang="en-US" sz="2200" b="0" i="1" smtClean="0">
                              <a:latin typeface="Cambria Math" panose="02040503050406030204" pitchFamily="18" charset="0"/>
                            </a:rPr>
                          </m:ctrlPr>
                        </m:dPr>
                        <m:e>
                          <m:r>
                            <a:rPr lang="en-US" sz="2200" b="0" i="1" smtClean="0">
                              <a:latin typeface="Cambria Math" panose="02040503050406030204" pitchFamily="18" charset="0"/>
                            </a:rPr>
                            <m:t>h</m:t>
                          </m:r>
                          <m:r>
                            <a:rPr lang="en-US" sz="2200" b="0" i="1" smtClean="0">
                              <a:latin typeface="Cambria Math" panose="02040503050406030204" pitchFamily="18" charset="0"/>
                            </a:rPr>
                            <m:t>,</m:t>
                          </m:r>
                          <m:r>
                            <a:rPr lang="en-US" sz="2200" b="0" i="1" smtClean="0">
                              <a:latin typeface="Cambria Math" panose="02040503050406030204" pitchFamily="18" charset="0"/>
                            </a:rPr>
                            <m:t>𝑡</m:t>
                          </m:r>
                        </m:e>
                      </m:d>
                      <m:r>
                        <a:rPr lang="en-US" sz="2200" b="0" i="1" smtClean="0">
                          <a:latin typeface="Cambria Math" panose="02040503050406030204" pitchFamily="18" charset="0"/>
                        </a:rPr>
                        <m:t>=</m:t>
                      </m:r>
                      <m:r>
                        <m:rPr>
                          <m:sty m:val="p"/>
                        </m:rPr>
                        <a:rPr lang="en-US" sz="2200" b="0" i="0" smtClean="0">
                          <a:solidFill>
                            <a:srgbClr val="0000FF"/>
                          </a:solidFill>
                          <a:latin typeface="Cambria Math" panose="02040503050406030204" pitchFamily="18" charset="0"/>
                        </a:rPr>
                        <m:t>Re</m:t>
                      </m:r>
                      <m:d>
                        <m:dPr>
                          <m:ctrlPr>
                            <a:rPr lang="en-US" sz="2200" b="0" i="1" smtClean="0">
                              <a:solidFill>
                                <a:srgbClr val="0000FF"/>
                              </a:solidFill>
                              <a:latin typeface="Cambria Math" panose="02040503050406030204" pitchFamily="18" charset="0"/>
                            </a:rPr>
                          </m:ctrlPr>
                        </m:dPr>
                        <m:e>
                          <m:nary>
                            <m:naryPr>
                              <m:chr m:val="∑"/>
                              <m:supHide m:val="on"/>
                              <m:ctrlPr>
                                <a:rPr lang="en-US" sz="2200" b="0" i="1" smtClean="0">
                                  <a:latin typeface="Cambria Math" panose="02040503050406030204" pitchFamily="18" charset="0"/>
                                </a:rPr>
                              </m:ctrlPr>
                            </m:naryPr>
                            <m:sub>
                              <m:r>
                                <a:rPr lang="en-US" sz="2200" b="0" i="1" smtClean="0">
                                  <a:latin typeface="Cambria Math" panose="02040503050406030204" pitchFamily="18" charset="0"/>
                                </a:rPr>
                                <m:t>𝑖</m:t>
                              </m:r>
                            </m:sub>
                            <m:sup/>
                            <m:e>
                              <m:sSub>
                                <m:sSubPr>
                                  <m:ctrlPr>
                                    <a:rPr lang="en-US" sz="2200" b="0" i="1" smtClean="0">
                                      <a:latin typeface="Cambria Math" panose="02040503050406030204" pitchFamily="18" charset="0"/>
                                    </a:rPr>
                                  </m:ctrlPr>
                                </m:sSubPr>
                                <m:e>
                                  <m:r>
                                    <a:rPr lang="en-US" sz="2200" b="1" i="0" smtClean="0">
                                      <a:latin typeface="Cambria Math" panose="02040503050406030204" pitchFamily="18" charset="0"/>
                                    </a:rPr>
                                    <m:t>𝐡</m:t>
                                  </m:r>
                                </m:e>
                                <m:sub>
                                  <m:r>
                                    <a:rPr lang="en-US" sz="2200" b="0" i="1" smtClean="0">
                                      <a:latin typeface="Cambria Math" panose="02040503050406030204" pitchFamily="18" charset="0"/>
                                    </a:rPr>
                                    <m:t>𝑖</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1" i="0" smtClean="0">
                                      <a:latin typeface="Cambria Math" panose="02040503050406030204" pitchFamily="18" charset="0"/>
                                    </a:rPr>
                                    <m:t>𝐫</m:t>
                                  </m:r>
                                </m:e>
                                <m:sub>
                                  <m:r>
                                    <a:rPr lang="en-US" sz="2200" b="0" i="1" smtClean="0">
                                      <a:latin typeface="Cambria Math" panose="02040503050406030204" pitchFamily="18" charset="0"/>
                                    </a:rPr>
                                    <m:t>𝑖</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acc>
                                    <m:accPr>
                                      <m:chr m:val="̅"/>
                                      <m:ctrlPr>
                                        <a:rPr lang="en-US" sz="2200" b="1" i="1" smtClean="0">
                                          <a:latin typeface="Cambria Math" panose="02040503050406030204" pitchFamily="18" charset="0"/>
                                        </a:rPr>
                                      </m:ctrlPr>
                                    </m:accPr>
                                    <m:e>
                                      <m:r>
                                        <a:rPr lang="en-US" sz="2200" b="1" i="0" smtClean="0">
                                          <a:latin typeface="Cambria Math" panose="02040503050406030204" pitchFamily="18" charset="0"/>
                                        </a:rPr>
                                        <m:t>𝐭</m:t>
                                      </m:r>
                                    </m:e>
                                  </m:acc>
                                </m:e>
                                <m:sub>
                                  <m:r>
                                    <a:rPr lang="en-US" sz="2200" i="1">
                                      <a:latin typeface="Cambria Math" panose="02040503050406030204" pitchFamily="18" charset="0"/>
                                    </a:rPr>
                                    <m:t>𝑖</m:t>
                                  </m:r>
                                </m:sub>
                              </m:sSub>
                            </m:e>
                          </m:nary>
                        </m:e>
                      </m:d>
                      <m:r>
                        <a:rPr lang="en-US" sz="2200" b="0" i="1" smtClean="0">
                          <a:latin typeface="Cambria Math" panose="02040503050406030204" pitchFamily="18" charset="0"/>
                        </a:rPr>
                        <m:t> </m:t>
                      </m:r>
                    </m:oMath>
                    <m:oMath xmlns:m="http://schemas.openxmlformats.org/officeDocument/2006/math">
                      <m:r>
                        <a:rPr lang="en-US" sz="2200" b="0" i="1" smtClean="0">
                          <a:latin typeface="Cambria Math" panose="02040503050406030204" pitchFamily="18" charset="0"/>
                        </a:rPr>
                        <m:t>=</m:t>
                      </m:r>
                      <m:nary>
                        <m:naryPr>
                          <m:chr m:val="∑"/>
                          <m:supHide m:val="on"/>
                          <m:ctrlPr>
                            <a:rPr lang="en-US" sz="2200" b="0" i="1" smtClean="0">
                              <a:latin typeface="Cambria Math" panose="02040503050406030204" pitchFamily="18" charset="0"/>
                            </a:rPr>
                          </m:ctrlPr>
                        </m:naryPr>
                        <m:sub>
                          <m:r>
                            <a:rPr lang="en-US" sz="2200" b="0" i="1" smtClean="0">
                              <a:latin typeface="Cambria Math" panose="02040503050406030204" pitchFamily="18" charset="0"/>
                            </a:rPr>
                            <m:t>𝑖</m:t>
                          </m:r>
                        </m:sub>
                        <m:sup/>
                        <m:e>
                          <m:r>
                            <m:rPr>
                              <m:sty m:val="p"/>
                            </m:rPr>
                            <a:rPr lang="en-US" sz="2200" b="0" i="0" smtClean="0">
                              <a:solidFill>
                                <a:srgbClr val="0000FF"/>
                              </a:solidFill>
                              <a:latin typeface="Cambria Math" panose="02040503050406030204" pitchFamily="18" charset="0"/>
                            </a:rPr>
                            <m:t>Re</m:t>
                          </m:r>
                          <m:r>
                            <a:rPr lang="en-US" sz="2200" b="0" i="0" smtClean="0">
                              <a:solidFill>
                                <a:srgbClr val="0000FF"/>
                              </a:solidFill>
                              <a:latin typeface="Cambria Math" panose="02040503050406030204" pitchFamily="18" charset="0"/>
                            </a:rPr>
                            <m:t>(</m:t>
                          </m:r>
                          <m:sSub>
                            <m:sSubPr>
                              <m:ctrlPr>
                                <a:rPr lang="en-US" sz="2200" b="0" i="1" smtClean="0">
                                  <a:latin typeface="Cambria Math" panose="02040503050406030204" pitchFamily="18" charset="0"/>
                                </a:rPr>
                              </m:ctrlPr>
                            </m:sSubPr>
                            <m:e>
                              <m:r>
                                <a:rPr lang="en-US" sz="2200" b="1" i="0" smtClean="0">
                                  <a:latin typeface="Cambria Math" panose="02040503050406030204" pitchFamily="18" charset="0"/>
                                </a:rPr>
                                <m:t>𝐡</m:t>
                              </m:r>
                            </m:e>
                            <m:sub>
                              <m:r>
                                <a:rPr lang="en-US" sz="2200" b="0" i="1" smtClean="0">
                                  <a:latin typeface="Cambria Math" panose="02040503050406030204" pitchFamily="18" charset="0"/>
                                </a:rPr>
                                <m:t>𝑖</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1" i="0" smtClean="0">
                                  <a:latin typeface="Cambria Math" panose="02040503050406030204" pitchFamily="18" charset="0"/>
                                </a:rPr>
                                <m:t>𝐫</m:t>
                              </m:r>
                            </m:e>
                            <m:sub>
                              <m:r>
                                <a:rPr lang="en-US" sz="2200" b="0" i="1" smtClean="0">
                                  <a:latin typeface="Cambria Math" panose="02040503050406030204" pitchFamily="18" charset="0"/>
                                </a:rPr>
                                <m:t>𝑖</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bar>
                                <m:barPr>
                                  <m:pos m:val="top"/>
                                  <m:ctrlPr>
                                    <a:rPr lang="en-US" sz="2200" b="0" i="1" smtClean="0">
                                      <a:latin typeface="Cambria Math" panose="02040503050406030204" pitchFamily="18" charset="0"/>
                                    </a:rPr>
                                  </m:ctrlPr>
                                </m:barPr>
                                <m:e>
                                  <m:r>
                                    <a:rPr lang="en-US" sz="2200" b="1" i="0" smtClean="0">
                                      <a:latin typeface="Cambria Math" panose="02040503050406030204" pitchFamily="18" charset="0"/>
                                    </a:rPr>
                                    <m:t>𝐭</m:t>
                                  </m:r>
                                </m:e>
                              </m:bar>
                            </m:e>
                            <m:sub>
                              <m:r>
                                <a:rPr lang="en-US" sz="2200" b="0" i="1" smtClean="0">
                                  <a:latin typeface="Cambria Math" panose="02040503050406030204" pitchFamily="18" charset="0"/>
                                </a:rPr>
                                <m:t>𝑖</m:t>
                              </m:r>
                            </m:sub>
                          </m:sSub>
                          <m:r>
                            <a:rPr lang="en-US" sz="2200" b="0" i="0" smtClean="0">
                              <a:solidFill>
                                <a:srgbClr val="0000FF"/>
                              </a:solidFill>
                              <a:latin typeface="Cambria Math" panose="02040503050406030204" pitchFamily="18" charset="0"/>
                            </a:rPr>
                            <m:t>)</m:t>
                          </m:r>
                        </m:e>
                      </m:nary>
                    </m:oMath>
                    <m:oMath xmlns:m="http://schemas.openxmlformats.org/officeDocument/2006/math">
                      <m:r>
                        <a:rPr lang="en-US" sz="2200" b="0" i="1" smtClean="0">
                          <a:latin typeface="Cambria Math" panose="02040503050406030204" pitchFamily="18" charset="0"/>
                        </a:rPr>
                        <m:t>=</m:t>
                      </m:r>
                      <m:nary>
                        <m:naryPr>
                          <m:chr m:val="∑"/>
                          <m:supHide m:val="on"/>
                          <m:ctrlPr>
                            <a:rPr lang="en-US" sz="2200" b="0" i="1" smtClean="0">
                              <a:latin typeface="Cambria Math" panose="02040503050406030204" pitchFamily="18" charset="0"/>
                            </a:rPr>
                          </m:ctrlPr>
                        </m:naryPr>
                        <m:sub>
                          <m:r>
                            <a:rPr lang="en-US" sz="2200" b="0" i="1" smtClean="0">
                              <a:latin typeface="Cambria Math" panose="02040503050406030204" pitchFamily="18" charset="0"/>
                            </a:rPr>
                            <m:t>𝑖</m:t>
                          </m:r>
                        </m:sub>
                        <m:sup/>
                        <m:e>
                          <m:r>
                            <m:rPr>
                              <m:sty m:val="p"/>
                            </m:rPr>
                            <a:rPr lang="en-US" sz="2200" b="0" i="0" smtClean="0">
                              <a:solidFill>
                                <a:srgbClr val="0000FF"/>
                              </a:solidFill>
                              <a:latin typeface="Cambria Math" panose="02040503050406030204" pitchFamily="18" charset="0"/>
                            </a:rPr>
                            <m:t>Re</m:t>
                          </m:r>
                          <m:r>
                            <a:rPr lang="en-US" sz="2200" b="0" i="0" smtClean="0">
                              <a:solidFill>
                                <a:srgbClr val="0000FF"/>
                              </a:solidFill>
                              <a:latin typeface="Cambria Math" panose="02040503050406030204" pitchFamily="18" charset="0"/>
                            </a:rPr>
                            <m:t>((</m:t>
                          </m:r>
                          <m:r>
                            <m:rPr>
                              <m:sty m:val="p"/>
                            </m:rPr>
                            <a:rPr lang="en-US" sz="2200" b="0" i="0" smtClean="0">
                              <a:solidFill>
                                <a:srgbClr val="0000FF"/>
                              </a:solidFill>
                              <a:latin typeface="Cambria Math" panose="02040503050406030204" pitchFamily="18" charset="0"/>
                            </a:rPr>
                            <m:t>Re</m:t>
                          </m:r>
                          <m:d>
                            <m:dPr>
                              <m:ctrlPr>
                                <a:rPr lang="en-US" sz="2200" b="0" i="1" smtClean="0">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b="0" i="1" smtClean="0">
                              <a:solidFill>
                                <a:schemeClr val="tx1"/>
                              </a:solidFill>
                              <a:latin typeface="Cambria Math" panose="02040503050406030204" pitchFamily="18" charset="0"/>
                            </a:rPr>
                            <m:t>+</m:t>
                          </m:r>
                          <m:r>
                            <a:rPr lang="en-US" sz="2200" b="0" i="1" smtClean="0">
                              <a:solidFill>
                                <a:srgbClr val="FF0000"/>
                              </a:solidFill>
                              <a:latin typeface="Cambria Math" panose="02040503050406030204" pitchFamily="18" charset="0"/>
                            </a:rPr>
                            <m:t>𝑖</m:t>
                          </m:r>
                          <m:r>
                            <m:rPr>
                              <m:sty m:val="p"/>
                            </m:rPr>
                            <a:rPr lang="en-US" sz="2200" b="0" i="0" smtClean="0">
                              <a:solidFill>
                                <a:srgbClr val="FF0000"/>
                              </a:solidFill>
                              <a:latin typeface="Cambria Math" panose="02040503050406030204" pitchFamily="18" charset="0"/>
                            </a:rPr>
                            <m:t>Im</m:t>
                          </m:r>
                          <m:d>
                            <m:dPr>
                              <m:ctrlPr>
                                <a:rPr lang="en-US" sz="2200" b="0" i="1" smtClean="0">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b="0" i="1" smtClean="0">
                              <a:solidFill>
                                <a:schemeClr val="tx1"/>
                              </a:solidFill>
                              <a:latin typeface="Cambria Math" panose="02040503050406030204" pitchFamily="18" charset="0"/>
                            </a:rPr>
                            <m:t>)⋅</m:t>
                          </m:r>
                          <m:r>
                            <a:rPr lang="en-US" sz="2200">
                              <a:solidFill>
                                <a:schemeClr val="tx1"/>
                              </a:solidFill>
                              <a:latin typeface="Cambria Math" panose="02040503050406030204" pitchFamily="18" charset="0"/>
                            </a:rPr>
                            <m:t>(</m:t>
                          </m:r>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smtClean="0">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i="1" smtClean="0">
                              <a:solidFill>
                                <a:schemeClr val="tx1"/>
                              </a:solidFill>
                              <a:latin typeface="Cambria Math" panose="02040503050406030204" pitchFamily="18" charset="0"/>
                            </a:rPr>
                            <m:t>+</m:t>
                          </m:r>
                          <m:r>
                            <a:rPr lang="en-US" sz="2200" i="1" smtClean="0">
                              <a:solidFill>
                                <a:srgbClr val="FF0000"/>
                              </a:solidFill>
                              <a:latin typeface="Cambria Math" panose="02040503050406030204" pitchFamily="18" charset="0"/>
                            </a:rPr>
                            <m:t>𝑖</m:t>
                          </m:r>
                          <m:r>
                            <m:rPr>
                              <m:sty m:val="p"/>
                            </m:rPr>
                            <a:rPr lang="en-US" sz="2200">
                              <a:solidFill>
                                <a:srgbClr val="FF0000"/>
                              </a:solidFill>
                              <a:latin typeface="Cambria Math" panose="02040503050406030204" pitchFamily="18" charset="0"/>
                            </a:rPr>
                            <m:t>Im</m:t>
                          </m:r>
                          <m:d>
                            <m:dPr>
                              <m:ctrlPr>
                                <a:rPr lang="en-US" sz="2200" i="1" smtClean="0">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smtClean="0">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b="0" i="1" smtClean="0">
                              <a:solidFill>
                                <a:schemeClr val="tx1"/>
                              </a:solidFill>
                              <a:latin typeface="Cambria Math" panose="02040503050406030204" pitchFamily="18" charset="0"/>
                            </a:rPr>
                            <m:t>)⋅</m:t>
                          </m:r>
                          <m:r>
                            <a:rPr lang="en-US" sz="2200">
                              <a:solidFill>
                                <a:schemeClr val="tx1"/>
                              </a:solidFill>
                              <a:latin typeface="Cambria Math" panose="02040503050406030204" pitchFamily="18" charset="0"/>
                            </a:rPr>
                            <m:t>(</m:t>
                          </m:r>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smtClean="0">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r>
                            <a:rPr lang="en-US" sz="2200" b="0" i="1" smtClean="0">
                              <a:solidFill>
                                <a:schemeClr val="tx1"/>
                              </a:solidFill>
                              <a:latin typeface="Cambria Math" panose="02040503050406030204" pitchFamily="18" charset="0"/>
                            </a:rPr>
                            <m:t>−</m:t>
                          </m:r>
                          <m:r>
                            <a:rPr lang="en-US" sz="2200" i="1" smtClean="0">
                              <a:solidFill>
                                <a:srgbClr val="FF0000"/>
                              </a:solidFill>
                              <a:latin typeface="Cambria Math" panose="02040503050406030204" pitchFamily="18" charset="0"/>
                            </a:rPr>
                            <m:t>𝑖</m:t>
                          </m:r>
                          <m:r>
                            <m:rPr>
                              <m:sty m:val="p"/>
                            </m:rPr>
                            <a:rPr lang="en-US" sz="2200">
                              <a:solidFill>
                                <a:srgbClr val="FF0000"/>
                              </a:solidFill>
                              <a:latin typeface="Cambria Math" panose="02040503050406030204" pitchFamily="18" charset="0"/>
                            </a:rPr>
                            <m:t>Im</m:t>
                          </m:r>
                          <m:r>
                            <a:rPr lang="en-US" sz="2200">
                              <a:solidFill>
                                <a:srgbClr val="FF0000"/>
                              </a:solidFill>
                              <a:latin typeface="Cambria Math" panose="02040503050406030204" pitchFamily="18" charset="0"/>
                            </a:rPr>
                            <m:t>(</m:t>
                          </m:r>
                          <m:sSub>
                            <m:sSubPr>
                              <m:ctrlPr>
                                <a:rPr lang="en-US" sz="2200" i="1" smtClean="0">
                                  <a:solidFill>
                                    <a:schemeClr val="tx1"/>
                                  </a:solidFill>
                                  <a:latin typeface="Cambria Math" panose="02040503050406030204" pitchFamily="18" charset="0"/>
                                </a:rPr>
                              </m:ctrlPr>
                            </m:sSubPr>
                            <m:e>
                              <m:r>
                                <a:rPr lang="en-US" sz="2200" b="1" i="0" smtClean="0">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r>
                            <a:rPr lang="en-US" sz="2200" i="1" smtClean="0">
                              <a:solidFill>
                                <a:srgbClr val="FF0000"/>
                              </a:solidFill>
                              <a:latin typeface="Cambria Math" panose="02040503050406030204" pitchFamily="18" charset="0"/>
                            </a:rPr>
                            <m:t>)</m:t>
                          </m:r>
                          <m:r>
                            <a:rPr lang="en-US" sz="2200" i="1" smtClean="0">
                              <a:solidFill>
                                <a:schemeClr val="tx1"/>
                              </a:solidFill>
                              <a:latin typeface="Cambria Math" panose="02040503050406030204" pitchFamily="18" charset="0"/>
                            </a:rPr>
                            <m:t>)</m:t>
                          </m:r>
                        </m:e>
                      </m:nary>
                      <m:r>
                        <a:rPr lang="en-US" sz="2200" b="0" i="1" smtClean="0">
                          <a:latin typeface="Cambria Math" panose="02040503050406030204" pitchFamily="18" charset="0"/>
                        </a:rPr>
                        <m:t>)</m:t>
                      </m:r>
                    </m:oMath>
                    <m:oMath xmlns:m="http://schemas.openxmlformats.org/officeDocument/2006/math">
                      <m:r>
                        <a:rPr lang="en-US" sz="2200" b="0" i="1" smtClean="0">
                          <a:latin typeface="Cambria Math" panose="02040503050406030204" pitchFamily="18" charset="0"/>
                        </a:rPr>
                        <m:t>=</m:t>
                      </m:r>
                      <m:nary>
                        <m:naryPr>
                          <m:chr m:val="∑"/>
                          <m:supHide m:val="on"/>
                          <m:ctrlPr>
                            <a:rPr lang="en-US" sz="2200" b="0" i="1" smtClean="0">
                              <a:latin typeface="Cambria Math" panose="02040503050406030204" pitchFamily="18" charset="0"/>
                            </a:rPr>
                          </m:ctrlPr>
                        </m:naryPr>
                        <m:sub>
                          <m:r>
                            <a:rPr lang="en-US" sz="2200" b="0" i="1" smtClean="0">
                              <a:latin typeface="Cambria Math" panose="02040503050406030204" pitchFamily="18" charset="0"/>
                            </a:rPr>
                            <m:t>𝑖</m:t>
                          </m:r>
                        </m:sub>
                        <m:sup/>
                        <m:e>
                          <m:eqArr>
                            <m:eqArrPr>
                              <m:ctrlPr>
                                <a:rPr lang="en-US" sz="2200" i="1" smtClean="0">
                                  <a:solidFill>
                                    <a:srgbClr val="0000FF"/>
                                  </a:solidFill>
                                  <a:latin typeface="Cambria Math" panose="02040503050406030204" pitchFamily="18" charset="0"/>
                                </a:rPr>
                              </m:ctrlPr>
                            </m:eqArrPr>
                            <m:e>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a:solidFill>
                                            <a:schemeClr val="tx1"/>
                                          </a:solidFill>
                                          <a:latin typeface="Cambria Math" panose="02040503050406030204" pitchFamily="18" charset="0"/>
                                        </a:rPr>
                                        <m:t>𝐫</m:t>
                                      </m:r>
                                    </m:e>
                                    <m:sub>
                                      <m:r>
                                        <a:rPr lang="en-US" sz="2200" b="0" i="1">
                                          <a:solidFill>
                                            <a:schemeClr val="tx1"/>
                                          </a:solidFill>
                                          <a:latin typeface="Cambria Math" panose="02040503050406030204" pitchFamily="18" charset="0"/>
                                        </a:rPr>
                                        <m:t>𝑖</m:t>
                                      </m:r>
                                    </m:sub>
                                  </m:sSub>
                                </m:e>
                              </m:d>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r>
                                <a:rPr lang="en-US" sz="2200" b="0" i="1" smtClean="0">
                                  <a:solidFill>
                                    <a:srgbClr val="0000FF"/>
                                  </a:solidFill>
                                  <a:latin typeface="Cambria Math" panose="02040503050406030204" pitchFamily="18" charset="0"/>
                                </a:rPr>
                                <m:t>+</m:t>
                              </m:r>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m:rPr>
                                  <m:sty m:val="p"/>
                                </m:rPr>
                                <a:rPr lang="en-US" sz="2200" b="0" i="0" smtClean="0">
                                  <a:solidFill>
                                    <a:srgbClr val="FF0000"/>
                                  </a:solidFill>
                                  <a:latin typeface="Cambria Math" panose="02040503050406030204" pitchFamily="18" charset="0"/>
                                </a:rPr>
                                <m:t>Im</m:t>
                              </m:r>
                              <m:d>
                                <m:dPr>
                                  <m:ctrlPr>
                                    <a:rPr lang="en-US" sz="2200" i="1" smtClean="0">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e>
                            <m:e>
                              <m:r>
                                <a:rPr lang="en-US" sz="2200" b="0" i="1" smtClean="0">
                                  <a:solidFill>
                                    <a:srgbClr val="0000FF"/>
                                  </a:solidFill>
                                  <a:latin typeface="Cambria Math" panose="02040503050406030204" pitchFamily="18" charset="0"/>
                                </a:rPr>
                                <m:t>+</m:t>
                              </m:r>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r>
                                <a:rPr lang="en-US" sz="2200" b="0" i="1" smtClean="0">
                                  <a:solidFill>
                                    <a:srgbClr val="0000FF"/>
                                  </a:solidFill>
                                  <a:latin typeface="Cambria Math" panose="02040503050406030204" pitchFamily="18" charset="0"/>
                                </a:rPr>
                                <m:t>−</m:t>
                              </m:r>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e>
                          </m:eqArr>
                        </m:e>
                      </m:nary>
                    </m:oMath>
                    <m:oMath xmlns:m="http://schemas.openxmlformats.org/officeDocument/2006/math">
                      <m:r>
                        <a:rPr lang="en-US" sz="2200" b="0" i="1" smtClean="0">
                          <a:latin typeface="Cambria Math" panose="02040503050406030204" pitchFamily="18" charset="0"/>
                        </a:rPr>
                        <m:t>=</m:t>
                      </m:r>
                      <m:d>
                        <m:dPr>
                          <m:begChr m:val="⟨"/>
                          <m:endChr m:val="⟩"/>
                          <m:ctrlPr>
                            <a:rPr lang="en-US" sz="2200" b="1" i="1" smtClean="0">
                              <a:latin typeface="Cambria Math" panose="02040503050406030204" pitchFamily="18" charset="0"/>
                            </a:rPr>
                          </m:ctrlPr>
                        </m:dPr>
                        <m:e>
                          <m:r>
                            <m:rPr>
                              <m:sty m:val="p"/>
                            </m:rPr>
                            <a:rPr lang="en-US" sz="2200" smtClean="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b="0" i="1" smtClean="0">
                              <a:solidFill>
                                <a:schemeClr val="tx1"/>
                              </a:solidFill>
                              <a:latin typeface="Cambria Math" panose="02040503050406030204" pitchFamily="18" charset="0"/>
                            </a:rPr>
                            <m:t>,</m:t>
                          </m:r>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b="0" i="0" smtClean="0">
                              <a:solidFill>
                                <a:schemeClr val="tx1"/>
                              </a:solidFill>
                              <a:latin typeface="Cambria Math" panose="02040503050406030204" pitchFamily="18" charset="0"/>
                            </a:rPr>
                            <m:t>,</m:t>
                          </m:r>
                          <m:r>
                            <m:rPr>
                              <m:sty m:val="p"/>
                            </m:rPr>
                            <a:rPr lang="en-US" sz="220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e>
                      </m:d>
                      <m:r>
                        <a:rPr lang="en-US" sz="2200" b="1">
                          <a:latin typeface="Cambria Math" panose="02040503050406030204" pitchFamily="18" charset="0"/>
                        </a:rPr>
                        <m:t>+</m:t>
                      </m:r>
                      <m:d>
                        <m:dPr>
                          <m:begChr m:val="⟨"/>
                          <m:endChr m:val="⟩"/>
                          <m:ctrlPr>
                            <a:rPr lang="en-US" sz="2200" b="1" i="1">
                              <a:latin typeface="Cambria Math" panose="02040503050406030204" pitchFamily="18" charset="0"/>
                            </a:rPr>
                          </m:ctrlPr>
                        </m:dPr>
                        <m:e>
                          <m:r>
                            <m:rPr>
                              <m:sty m:val="p"/>
                            </m:rPr>
                            <a:rPr lang="en-US" sz="2200" smtClean="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i="1">
                              <a:latin typeface="Cambria Math" panose="02040503050406030204" pitchFamily="18" charset="0"/>
                            </a:rPr>
                            <m:t>,</m:t>
                          </m:r>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a:latin typeface="Cambria Math" panose="02040503050406030204" pitchFamily="18" charset="0"/>
                            </a:rPr>
                            <m:t>,</m:t>
                          </m:r>
                          <m:r>
                            <m:rPr>
                              <m:sty m:val="p"/>
                            </m:rPr>
                            <a:rPr lang="en-US" sz="2200" b="0" i="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e>
                      </m:d>
                      <m:r>
                        <a:rPr lang="en-US" sz="2200" b="1" i="0" smtClean="0">
                          <a:latin typeface="Cambria Math" panose="02040503050406030204" pitchFamily="18" charset="0"/>
                        </a:rPr>
                        <m:t>+</m:t>
                      </m:r>
                      <m:d>
                        <m:dPr>
                          <m:begChr m:val="⟨"/>
                          <m:endChr m:val="⟩"/>
                          <m:ctrlPr>
                            <a:rPr lang="en-US" sz="2200" b="1" i="1">
                              <a:latin typeface="Cambria Math" panose="02040503050406030204" pitchFamily="18" charset="0"/>
                            </a:rPr>
                          </m:ctrlPr>
                        </m:dPr>
                        <m:e>
                          <m:r>
                            <m:rPr>
                              <m:sty m:val="p"/>
                            </m:rPr>
                            <a:rPr lang="en-US" sz="220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i="1">
                              <a:latin typeface="Cambria Math" panose="02040503050406030204" pitchFamily="18" charset="0"/>
                            </a:rPr>
                            <m:t>,</m:t>
                          </m:r>
                          <m:r>
                            <m:rPr>
                              <m:sty m:val="p"/>
                            </m:rPr>
                            <a:rPr lang="en-US" sz="2200" smtClean="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a:latin typeface="Cambria Math" panose="02040503050406030204" pitchFamily="18" charset="0"/>
                            </a:rPr>
                            <m:t>,</m:t>
                          </m:r>
                          <m:r>
                            <m:rPr>
                              <m:sty m:val="p"/>
                            </m:rPr>
                            <a:rPr lang="en-US" sz="220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0" smtClean="0">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e>
                      </m:d>
                      <m:r>
                        <a:rPr lang="en-US" sz="2200" b="0" i="0" smtClean="0">
                          <a:latin typeface="Cambria Math" panose="02040503050406030204" pitchFamily="18" charset="0"/>
                        </a:rPr>
                        <m:t>−</m:t>
                      </m:r>
                      <m:r>
                        <a:rPr lang="en-US" sz="2200" b="1">
                          <a:latin typeface="Cambria Math" panose="02040503050406030204" pitchFamily="18" charset="0"/>
                        </a:rPr>
                        <m:t>⟨</m:t>
                      </m:r>
                      <m:r>
                        <m:rPr>
                          <m:sty m:val="p"/>
                        </m:rPr>
                        <a:rPr lang="en-US" sz="220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i="1">
                                  <a:solidFill>
                                    <a:schemeClr val="tx1"/>
                                  </a:solidFill>
                                  <a:latin typeface="Cambria Math" panose="02040503050406030204" pitchFamily="18" charset="0"/>
                                </a:rPr>
                                <m:t>𝐡</m:t>
                              </m:r>
                            </m:e>
                            <m:sub>
                              <m:r>
                                <a:rPr lang="en-US" sz="2200" i="1">
                                  <a:solidFill>
                                    <a:schemeClr val="tx1"/>
                                  </a:solidFill>
                                  <a:latin typeface="Cambria Math" panose="02040503050406030204" pitchFamily="18" charset="0"/>
                                </a:rPr>
                                <m:t>𝑖</m:t>
                              </m:r>
                            </m:sub>
                          </m:sSub>
                        </m:e>
                      </m:d>
                      <m:r>
                        <a:rPr lang="en-US" sz="2200" i="1">
                          <a:latin typeface="Cambria Math" panose="02040503050406030204" pitchFamily="18" charset="0"/>
                        </a:rPr>
                        <m:t>,</m:t>
                      </m:r>
                      <m:r>
                        <m:rPr>
                          <m:sty m:val="p"/>
                        </m:rPr>
                        <a:rPr lang="en-US" sz="2200" smtClean="0">
                          <a:solidFill>
                            <a:srgbClr val="FF0000"/>
                          </a:solidFill>
                          <a:latin typeface="Cambria Math" panose="02040503050406030204" pitchFamily="18" charset="0"/>
                        </a:rPr>
                        <m:t>Im</m:t>
                      </m:r>
                      <m:d>
                        <m:dPr>
                          <m:ctrlPr>
                            <a:rPr lang="en-US" sz="2200" i="1">
                              <a:solidFill>
                                <a:srgbClr val="FF0000"/>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𝐫</m:t>
                              </m:r>
                            </m:e>
                            <m:sub>
                              <m:r>
                                <a:rPr lang="en-US" sz="2200" i="1">
                                  <a:solidFill>
                                    <a:schemeClr val="tx1"/>
                                  </a:solidFill>
                                  <a:latin typeface="Cambria Math" panose="02040503050406030204" pitchFamily="18" charset="0"/>
                                </a:rPr>
                                <m:t>𝑖</m:t>
                              </m:r>
                            </m:sub>
                          </m:sSub>
                        </m:e>
                      </m:d>
                      <m:r>
                        <a:rPr lang="en-US" sz="2200">
                          <a:latin typeface="Cambria Math" panose="02040503050406030204" pitchFamily="18" charset="0"/>
                        </a:rPr>
                        <m:t>,</m:t>
                      </m:r>
                      <m:r>
                        <m:rPr>
                          <m:sty m:val="p"/>
                        </m:rPr>
                        <a:rPr lang="en-US" sz="2200" smtClean="0">
                          <a:solidFill>
                            <a:srgbClr val="0000FF"/>
                          </a:solidFill>
                          <a:latin typeface="Cambria Math" panose="02040503050406030204" pitchFamily="18" charset="0"/>
                        </a:rPr>
                        <m:t>Re</m:t>
                      </m:r>
                      <m:d>
                        <m:dPr>
                          <m:ctrlPr>
                            <a:rPr lang="en-US" sz="2200" i="1">
                              <a:solidFill>
                                <a:srgbClr val="0000FF"/>
                              </a:solidFill>
                              <a:latin typeface="Cambria Math" panose="02040503050406030204" pitchFamily="18" charset="0"/>
                            </a:rPr>
                          </m:ctrlPr>
                        </m:dPr>
                        <m:e>
                          <m:sSub>
                            <m:sSubPr>
                              <m:ctrlPr>
                                <a:rPr lang="en-US" sz="2200" i="1" smtClean="0">
                                  <a:solidFill>
                                    <a:schemeClr val="tx1"/>
                                  </a:solidFill>
                                  <a:latin typeface="Cambria Math" panose="02040503050406030204" pitchFamily="18" charset="0"/>
                                </a:rPr>
                              </m:ctrlPr>
                            </m:sSubPr>
                            <m:e>
                              <m:r>
                                <a:rPr lang="en-US" sz="2200" b="1">
                                  <a:solidFill>
                                    <a:schemeClr val="tx1"/>
                                  </a:solidFill>
                                  <a:latin typeface="Cambria Math" panose="02040503050406030204" pitchFamily="18" charset="0"/>
                                </a:rPr>
                                <m:t>𝐭</m:t>
                              </m:r>
                            </m:e>
                            <m:sub>
                              <m:r>
                                <a:rPr lang="en-US" sz="2200" i="1">
                                  <a:solidFill>
                                    <a:schemeClr val="tx1"/>
                                  </a:solidFill>
                                  <a:latin typeface="Cambria Math" panose="02040503050406030204" pitchFamily="18" charset="0"/>
                                </a:rPr>
                                <m:t>𝑖</m:t>
                              </m:r>
                            </m:sub>
                          </m:sSub>
                        </m:e>
                      </m:d>
                      <m:r>
                        <a:rPr lang="en-US" sz="2200" b="1">
                          <a:latin typeface="Cambria Math" panose="02040503050406030204" pitchFamily="18" charset="0"/>
                        </a:rPr>
                        <m:t>⟩</m:t>
                      </m:r>
                    </m:oMath>
                  </m:oMathPara>
                </a14:m>
                <a:endParaRPr lang="en-US" sz="2200" b="1"/>
              </a:p>
            </p:txBody>
          </p:sp>
        </mc:Choice>
        <mc:Fallback xmlns="">
          <p:sp>
            <p:nvSpPr>
              <p:cNvPr id="3" name="Content Placeholder 2">
                <a:extLst>
                  <a:ext uri="{FF2B5EF4-FFF2-40B4-BE49-F238E27FC236}">
                    <a16:creationId xmlns:a16="http://schemas.microsoft.com/office/drawing/2014/main" id="{3F639D72-7EDE-490C-8826-62BBF6F40143}"/>
                  </a:ext>
                </a:extLst>
              </p:cNvPr>
              <p:cNvSpPr>
                <a:spLocks noGrp="1" noRot="1" noChangeAspect="1" noMove="1" noResize="1" noEditPoints="1" noAdjustHandles="1" noChangeArrowheads="1" noChangeShapeType="1" noTextEdit="1"/>
              </p:cNvSpPr>
              <p:nvPr>
                <p:ph idx="1"/>
              </p:nvPr>
            </p:nvSpPr>
            <p:spPr>
              <a:blipFill>
                <a:blip r:embed="rId2"/>
                <a:stretch>
                  <a:fillRect r="-200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C14312C-9D1D-4331-B072-2DBA479B92F6}"/>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E99D4524-DD6F-441C-A064-90B8F139494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6829DCE-695D-4A93-B762-9C31A05E58F4}"/>
              </a:ext>
            </a:extLst>
          </p:cNvPr>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2307518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213E-E575-4631-85F1-A2BCB52BF25A}"/>
              </a:ext>
            </a:extLst>
          </p:cNvPr>
          <p:cNvSpPr>
            <a:spLocks noGrp="1"/>
          </p:cNvSpPr>
          <p:nvPr>
            <p:ph type="title"/>
          </p:nvPr>
        </p:nvSpPr>
        <p:spPr>
          <a:xfrm>
            <a:off x="457200" y="76200"/>
            <a:ext cx="8686800" cy="987552"/>
          </a:xfrm>
        </p:spPr>
        <p:txBody>
          <a:bodyPr>
            <a:normAutofit fontScale="90000"/>
          </a:bodyPr>
          <a:lstStyle/>
          <a:p>
            <a:r>
              <a:rPr lang="en-US"/>
              <a:t>Antisymmetric Relations in </a:t>
            </a:r>
            <a:r>
              <a:rPr lang="en-US" err="1"/>
              <a:t>ComplEx</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64BB61-8C82-43EF-95DB-E257DD301958}"/>
                  </a:ext>
                </a:extLst>
              </p:cNvPr>
              <p:cNvSpPr>
                <a:spLocks noGrp="1"/>
              </p:cNvSpPr>
              <p:nvPr>
                <p:ph idx="1"/>
              </p:nvPr>
            </p:nvSpPr>
            <p:spPr>
              <a:xfrm>
                <a:off x="457200" y="1295400"/>
                <a:ext cx="8481060" cy="5257801"/>
              </a:xfrm>
            </p:spPr>
            <p:txBody>
              <a:bodyPr/>
              <a:lstStyle/>
              <a:p>
                <a:r>
                  <a:rPr lang="en-US" b="1">
                    <a:solidFill>
                      <a:srgbClr val="0000FF"/>
                    </a:solidFill>
                  </a:rPr>
                  <a:t>Antisymmetric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𝑡</m:t>
                      </m:r>
                    </m:oMath>
                  </m:oMathPara>
                </a14:m>
                <a:endParaRPr lang="en-US"/>
              </a:p>
              <a:p>
                <a:pPr lvl="1"/>
                <a:r>
                  <a:rPr lang="en-US" b="1">
                    <a:solidFill>
                      <a:srgbClr val="008000"/>
                    </a:solidFill>
                  </a:rPr>
                  <a:t>Example</a:t>
                </a:r>
                <a:r>
                  <a:rPr lang="en-US"/>
                  <a:t>: Hypernym</a:t>
                </a:r>
              </a:p>
              <a:p>
                <a:r>
                  <a:rPr lang="en-US" b="1" err="1">
                    <a:solidFill>
                      <a:srgbClr val="00B050"/>
                    </a:solidFill>
                  </a:rPr>
                  <a:t>ComplEx</a:t>
                </a:r>
                <a:r>
                  <a:rPr lang="en-US"/>
                  <a:t> can model antisymmetric relations</a:t>
                </a:r>
                <a:r>
                  <a:rPr lang="en-US">
                    <a:solidFill>
                      <a:srgbClr val="00B050"/>
                    </a:solidFill>
                    <a:sym typeface="Wingdings" panose="05000000000000000000" pitchFamily="2" charset="2"/>
                  </a:rPr>
                  <a:t> </a:t>
                </a:r>
                <a:endParaRPr lang="en-US"/>
              </a:p>
              <a:p>
                <a:pPr lvl="1"/>
                <a:r>
                  <a:rPr lang="en-US"/>
                  <a:t>The model is expressive enough to learn </a:t>
                </a:r>
              </a:p>
              <a:p>
                <a:pPr lvl="2"/>
                <a:r>
                  <a:rPr lang="en-US" b="1"/>
                  <a:t>High</a:t>
                </a:r>
                <a:r>
                  <a:rPr lang="en-US" b="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m:rPr>
                        <m:sty m:val="p"/>
                      </m:rPr>
                      <a:rPr lang="en-US" b="0" i="0" smtClean="0">
                        <a:solidFill>
                          <a:srgbClr val="0000FF"/>
                        </a:solidFill>
                        <a:latin typeface="Cambria Math" panose="02040503050406030204" pitchFamily="18" charset="0"/>
                      </a:rPr>
                      <m:t>Re</m:t>
                    </m:r>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1" i="0" smtClean="0">
                                <a:solidFill>
                                  <a:srgbClr val="008000"/>
                                </a:solidFill>
                                <a:latin typeface="Cambria Math" panose="02040503050406030204" pitchFamily="18" charset="0"/>
                              </a:rPr>
                              <m:t>𝐡</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1" i="1" smtClean="0">
                                    <a:solidFill>
                                      <a:srgbClr val="C00000"/>
                                    </a:solidFill>
                                    <a:latin typeface="Cambria Math" panose="02040503050406030204" pitchFamily="18" charset="0"/>
                                  </a:rPr>
                                </m:ctrlPr>
                              </m:accPr>
                              <m:e>
                                <m:r>
                                  <a:rPr lang="en-US" b="1" i="0" smtClean="0">
                                    <a:solidFill>
                                      <a:srgbClr val="C00000"/>
                                    </a:solidFill>
                                    <a:latin typeface="Cambria Math" panose="02040503050406030204" pitchFamily="18" charset="0"/>
                                  </a:rPr>
                                  <m:t>𝐭</m:t>
                                </m:r>
                              </m:e>
                            </m:acc>
                          </m:e>
                          <m:sub>
                            <m:r>
                              <a:rPr lang="en-US" i="1">
                                <a:latin typeface="Cambria Math" panose="02040503050406030204" pitchFamily="18" charset="0"/>
                              </a:rPr>
                              <m:t>𝑖</m:t>
                            </m:r>
                          </m:sub>
                        </m:sSub>
                      </m:e>
                    </m:nary>
                    <m:r>
                      <a:rPr lang="en-US" b="0" i="1" smtClean="0">
                        <a:latin typeface="Cambria Math" panose="02040503050406030204" pitchFamily="18" charset="0"/>
                      </a:rPr>
                      <m:t>)</m:t>
                    </m:r>
                  </m:oMath>
                </a14:m>
                <a:endParaRPr lang="en-US" b="0"/>
              </a:p>
              <a:p>
                <a:pPr lvl="2"/>
                <a:r>
                  <a:rPr lang="en-US" altLang="zh-CN" b="1"/>
                  <a:t>Low</a:t>
                </a:r>
                <a:r>
                  <a:rPr lang="en-US" b="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m:t>
                    </m:r>
                    <m:r>
                      <m:rPr>
                        <m:sty m:val="p"/>
                      </m:rPr>
                      <a:rPr lang="en-US" b="0" i="0" smtClean="0">
                        <a:solidFill>
                          <a:srgbClr val="0000FF"/>
                        </a:solidFill>
                        <a:latin typeface="Cambria Math" panose="02040503050406030204" pitchFamily="18" charset="0"/>
                      </a:rPr>
                      <m:t>Re</m:t>
                    </m:r>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1" i="1" smtClean="0">
                                <a:solidFill>
                                  <a:srgbClr val="008000"/>
                                </a:solidFill>
                                <a:latin typeface="Cambria Math" panose="02040503050406030204" pitchFamily="18" charset="0"/>
                              </a:rPr>
                              <m:t>𝒕</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𝐫</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𝒉</m:t>
                                </m:r>
                              </m:e>
                            </m:acc>
                          </m:e>
                          <m:sub>
                            <m:r>
                              <a:rPr lang="en-US" i="1">
                                <a:latin typeface="Cambria Math" panose="02040503050406030204" pitchFamily="18" charset="0"/>
                              </a:rPr>
                              <m:t>𝑖</m:t>
                            </m:r>
                          </m:sub>
                        </m:sSub>
                      </m:e>
                    </m:nary>
                    <m:r>
                      <a:rPr lang="en-US" b="0" i="1" smtClean="0">
                        <a:latin typeface="Cambria Math" panose="02040503050406030204" pitchFamily="18" charset="0"/>
                      </a:rPr>
                      <m:t>)</m:t>
                    </m:r>
                  </m:oMath>
                </a14:m>
                <a:endParaRPr lang="en-US" b="0"/>
              </a:p>
              <a:p>
                <a:pPr marL="722376" lvl="2" indent="0">
                  <a:buNone/>
                </a:pPr>
                <a:r>
                  <a:rPr lang="en-US"/>
                  <a:t>Due to the </a:t>
                </a:r>
                <a:r>
                  <a:rPr lang="en-US" altLang="zh-CN"/>
                  <a:t>asymmetric </a:t>
                </a:r>
                <a:r>
                  <a:rPr lang="en-US"/>
                  <a:t>modeling using complex conjugate.</a:t>
                </a:r>
                <a:endParaRPr lang="en-US" b="0"/>
              </a:p>
              <a:p>
                <a:pPr lvl="1"/>
                <a:endParaRPr lang="en-US" b="0"/>
              </a:p>
              <a:p>
                <a:endParaRPr lang="en-US"/>
              </a:p>
            </p:txBody>
          </p:sp>
        </mc:Choice>
        <mc:Fallback xmlns="">
          <p:sp>
            <p:nvSpPr>
              <p:cNvPr id="3" name="Content Placeholder 2">
                <a:extLst>
                  <a:ext uri="{FF2B5EF4-FFF2-40B4-BE49-F238E27FC236}">
                    <a16:creationId xmlns:a16="http://schemas.microsoft.com/office/drawing/2014/main" id="{D864BB61-8C82-43EF-95DB-E257DD301958}"/>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3"/>
                <a:stretch>
                  <a:fillRect l="-288"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5D0EA5-93C8-4144-8441-39B914903F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8CA21DD4-12F9-4389-9601-EEE870F3FF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6309C8-84F0-43F8-87D7-F44CEDB536F4}"/>
              </a:ext>
            </a:extLst>
          </p:cNvPr>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3232648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213E-E575-4631-85F1-A2BCB52BF25A}"/>
              </a:ext>
            </a:extLst>
          </p:cNvPr>
          <p:cNvSpPr>
            <a:spLocks noGrp="1"/>
          </p:cNvSpPr>
          <p:nvPr>
            <p:ph type="title"/>
          </p:nvPr>
        </p:nvSpPr>
        <p:spPr/>
        <p:txBody>
          <a:bodyPr>
            <a:normAutofit/>
          </a:bodyPr>
          <a:lstStyle/>
          <a:p>
            <a:r>
              <a:rPr lang="en-US"/>
              <a:t>Symmetric Relations in </a:t>
            </a:r>
            <a:r>
              <a:rPr lang="en-US" err="1"/>
              <a:t>ComplEx</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64BB61-8C82-43EF-95DB-E257DD301958}"/>
                  </a:ext>
                </a:extLst>
              </p:cNvPr>
              <p:cNvSpPr>
                <a:spLocks noGrp="1"/>
              </p:cNvSpPr>
              <p:nvPr>
                <p:ph idx="1"/>
              </p:nvPr>
            </p:nvSpPr>
            <p:spPr>
              <a:xfrm>
                <a:off x="457200" y="1295400"/>
                <a:ext cx="8481060" cy="5257801"/>
              </a:xfrm>
            </p:spPr>
            <p:txBody>
              <a:bodyPr/>
              <a:lstStyle/>
              <a:p>
                <a:r>
                  <a:rPr lang="en-US" b="1">
                    <a:solidFill>
                      <a:srgbClr val="0000FF"/>
                    </a:solidFill>
                  </a:rPr>
                  <a:t>Symmetric</a:t>
                </a:r>
                <a:r>
                  <a:rPr lang="en-US" b="1"/>
                  <a:t> Relations:</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oMath>
                  </m:oMathPara>
                </a14:m>
                <a:endParaRPr lang="en-US"/>
              </a:p>
              <a:p>
                <a:pPr lvl="1"/>
                <a:r>
                  <a:rPr lang="en-US" b="1">
                    <a:solidFill>
                      <a:srgbClr val="008000"/>
                    </a:solidFill>
                  </a:rPr>
                  <a:t>Example</a:t>
                </a:r>
                <a:r>
                  <a:rPr lang="en-US"/>
                  <a:t>: Family, Roommate</a:t>
                </a:r>
              </a:p>
              <a:p>
                <a:r>
                  <a:rPr lang="en-US" b="1" err="1">
                    <a:solidFill>
                      <a:srgbClr val="00B050"/>
                    </a:solidFill>
                  </a:rPr>
                  <a:t>ComplEx</a:t>
                </a:r>
                <a:r>
                  <a:rPr lang="en-US"/>
                  <a:t> can model symmetric relations</a:t>
                </a:r>
                <a:r>
                  <a:rPr lang="en-US">
                    <a:solidFill>
                      <a:srgbClr val="00B050"/>
                    </a:solidFill>
                    <a:sym typeface="Wingdings" panose="05000000000000000000" pitchFamily="2" charset="2"/>
                  </a:rPr>
                  <a:t> </a:t>
                </a:r>
                <a:endParaRPr lang="en-US"/>
              </a:p>
              <a:p>
                <a:pPr lvl="1"/>
                <a:r>
                  <a:rPr lang="en-US"/>
                  <a:t>When </a:t>
                </a:r>
                <a14:m>
                  <m:oMath xmlns:m="http://schemas.openxmlformats.org/officeDocument/2006/math">
                    <m:r>
                      <m:rPr>
                        <m:sty m:val="p"/>
                      </m:rPr>
                      <a:rPr lang="en-US" b="0" i="0" smtClean="0">
                        <a:latin typeface="Cambria Math" panose="02040503050406030204" pitchFamily="18" charset="0"/>
                      </a:rPr>
                      <m:t>Im</m:t>
                    </m:r>
                    <m:d>
                      <m:dPr>
                        <m:ctrlPr>
                          <a:rPr lang="en-US" b="0" i="1" smtClean="0">
                            <a:latin typeface="Cambria Math" panose="02040503050406030204" pitchFamily="18" charset="0"/>
                          </a:rPr>
                        </m:ctrlPr>
                      </m:dPr>
                      <m:e>
                        <m:r>
                          <a:rPr lang="en-US" b="1" i="0" smtClean="0">
                            <a:latin typeface="Cambria Math" panose="02040503050406030204" pitchFamily="18" charset="0"/>
                          </a:rPr>
                          <m:t>𝐫</m:t>
                        </m:r>
                      </m:e>
                    </m:d>
                    <m:r>
                      <a:rPr lang="en-US" b="0" i="1" smtClean="0">
                        <a:latin typeface="Cambria Math" panose="02040503050406030204" pitchFamily="18" charset="0"/>
                      </a:rPr>
                      <m:t>=0</m:t>
                    </m:r>
                  </m:oMath>
                </a14:m>
                <a:r>
                  <a:rPr lang="en-US"/>
                  <a:t>, we have</a:t>
                </a:r>
              </a:p>
              <a:p>
                <a:pPr lvl="2"/>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𝑟</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h</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r>
                      <m:rPr>
                        <m:sty m:val="p"/>
                      </m:rPr>
                      <a:rPr lang="en-US" b="0" i="0" smtClean="0">
                        <a:solidFill>
                          <a:schemeClr val="tx1"/>
                        </a:solidFill>
                        <a:latin typeface="Cambria Math" panose="02040503050406030204" pitchFamily="18" charset="0"/>
                      </a:rPr>
                      <m:t>Re</m:t>
                    </m:r>
                    <m:d>
                      <m:dPr>
                        <m:ctrlPr>
                          <a:rPr lang="en-US" b="0" i="1" smtClean="0">
                            <a:solidFill>
                              <a:schemeClr val="tx1"/>
                            </a:solidFill>
                            <a:latin typeface="Cambria Math" panose="02040503050406030204" pitchFamily="18" charset="0"/>
                          </a:rPr>
                        </m:ctrlPr>
                      </m:dPr>
                      <m:e>
                        <m:nary>
                          <m:naryPr>
                            <m:chr m:val="∑"/>
                            <m:supHide m:val="on"/>
                            <m:ctrlPr>
                              <a:rPr lang="en-US" b="0" i="1" smtClean="0">
                                <a:solidFill>
                                  <a:schemeClr val="tx1"/>
                                </a:solidFill>
                                <a:latin typeface="Cambria Math" panose="02040503050406030204" pitchFamily="18" charset="0"/>
                              </a:rPr>
                            </m:ctrlPr>
                          </m:naryPr>
                          <m:sub>
                            <m:r>
                              <a:rPr lang="en-US" b="0" i="1" smtClean="0">
                                <a:solidFill>
                                  <a:schemeClr val="tx1"/>
                                </a:solidFill>
                                <a:latin typeface="Cambria Math" panose="02040503050406030204" pitchFamily="18" charset="0"/>
                              </a:rPr>
                              <m:t>𝑖</m:t>
                            </m:r>
                          </m:sub>
                          <m:sup/>
                          <m:e>
                            <m:sSub>
                              <m:sSubPr>
                                <m:ctrlPr>
                                  <a:rPr lang="en-US" b="0" i="1" smtClean="0">
                                    <a:solidFill>
                                      <a:schemeClr val="tx1"/>
                                    </a:solidFill>
                                    <a:latin typeface="Cambria Math" panose="02040503050406030204" pitchFamily="18" charset="0"/>
                                  </a:rPr>
                                </m:ctrlPr>
                              </m:sSubPr>
                              <m:e>
                                <m:r>
                                  <a:rPr lang="en-US" b="1" i="0" smtClean="0">
                                    <a:solidFill>
                                      <a:schemeClr val="tx1"/>
                                    </a:solidFill>
                                    <a:latin typeface="Cambria Math" panose="02040503050406030204" pitchFamily="18" charset="0"/>
                                  </a:rPr>
                                  <m:t>𝐡</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1" i="0" smtClean="0">
                                    <a:solidFill>
                                      <a:schemeClr val="tx1"/>
                                    </a:solidFill>
                                    <a:latin typeface="Cambria Math" panose="02040503050406030204" pitchFamily="18" charset="0"/>
                                  </a:rPr>
                                  <m:t>𝐫</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acc>
                                  <m:accPr>
                                    <m:chr m:val="̅"/>
                                    <m:ctrlPr>
                                      <a:rPr lang="en-US" b="1" i="1" smtClean="0">
                                        <a:solidFill>
                                          <a:schemeClr val="tx1"/>
                                        </a:solidFill>
                                        <a:latin typeface="Cambria Math" panose="02040503050406030204" pitchFamily="18" charset="0"/>
                                      </a:rPr>
                                    </m:ctrlPr>
                                  </m:accPr>
                                  <m:e>
                                    <m:r>
                                      <a:rPr lang="en-US" b="1" i="0" smtClean="0">
                                        <a:solidFill>
                                          <a:schemeClr val="tx1"/>
                                        </a:solidFill>
                                        <a:latin typeface="Cambria Math" panose="02040503050406030204" pitchFamily="18" charset="0"/>
                                      </a:rPr>
                                      <m:t>𝐭</m:t>
                                    </m:r>
                                  </m:e>
                                </m:acc>
                              </m:e>
                              <m:sub>
                                <m:r>
                                  <a:rPr lang="en-US" i="1">
                                    <a:solidFill>
                                      <a:schemeClr val="tx1"/>
                                    </a:solidFill>
                                    <a:latin typeface="Cambria Math" panose="02040503050406030204" pitchFamily="18" charset="0"/>
                                  </a:rPr>
                                  <m:t>𝑖</m:t>
                                </m:r>
                              </m:sub>
                            </m:sSub>
                          </m:e>
                        </m:nary>
                      </m:e>
                    </m:d>
                    <m:r>
                      <a:rPr lang="en-US" b="0" i="1" smtClean="0">
                        <a:solidFill>
                          <a:schemeClr val="tx1"/>
                        </a:solidFill>
                        <a:latin typeface="Cambria Math" panose="02040503050406030204" pitchFamily="18" charset="0"/>
                      </a:rPr>
                      <m:t>=</m:t>
                    </m:r>
                    <m:nary>
                      <m:naryPr>
                        <m:chr m:val="∑"/>
                        <m:supHide m:val="on"/>
                        <m:ctrlPr>
                          <a:rPr lang="en-US" b="0" i="1" smtClean="0">
                            <a:solidFill>
                              <a:schemeClr val="tx1"/>
                            </a:solidFill>
                            <a:latin typeface="Cambria Math" panose="02040503050406030204" pitchFamily="18" charset="0"/>
                          </a:rPr>
                        </m:ctrlPr>
                      </m:naryPr>
                      <m:sub>
                        <m:r>
                          <a:rPr lang="en-US" b="0" i="1" smtClean="0">
                            <a:solidFill>
                              <a:schemeClr val="tx1"/>
                            </a:solidFill>
                            <a:latin typeface="Cambria Math" panose="02040503050406030204" pitchFamily="18" charset="0"/>
                          </a:rPr>
                          <m:t>𝑖</m:t>
                        </m:r>
                      </m:sub>
                      <m:sup/>
                      <m:e>
                        <m:r>
                          <m:rPr>
                            <m:sty m:val="p"/>
                          </m:rPr>
                          <a:rPr lang="en-US" b="0" i="0" smtClean="0">
                            <a:solidFill>
                              <a:schemeClr val="tx1"/>
                            </a:solidFill>
                            <a:latin typeface="Cambria Math" panose="02040503050406030204" pitchFamily="18" charset="0"/>
                          </a:rPr>
                          <m:t>Re</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1" i="0" smtClean="0">
                                    <a:solidFill>
                                      <a:schemeClr val="tx1"/>
                                    </a:solidFill>
                                    <a:latin typeface="Cambria Math" panose="02040503050406030204" pitchFamily="18" charset="0"/>
                                  </a:rPr>
                                  <m:t>𝐫</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1" i="0" smtClean="0">
                                    <a:solidFill>
                                      <a:schemeClr val="tx1"/>
                                    </a:solidFill>
                                    <a:latin typeface="Cambria Math" panose="02040503050406030204" pitchFamily="18" charset="0"/>
                                  </a:rPr>
                                  <m:t>𝐡</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acc>
                                  <m:accPr>
                                    <m:chr m:val="̅"/>
                                    <m:ctrlPr>
                                      <a:rPr lang="en-US" b="1" i="1">
                                        <a:solidFill>
                                          <a:schemeClr val="tx1"/>
                                        </a:solidFill>
                                        <a:latin typeface="Cambria Math" panose="02040503050406030204" pitchFamily="18" charset="0"/>
                                      </a:rPr>
                                    </m:ctrlPr>
                                  </m:accPr>
                                  <m:e>
                                    <m:r>
                                      <a:rPr lang="en-US" b="1">
                                        <a:solidFill>
                                          <a:schemeClr val="tx1"/>
                                        </a:solidFill>
                                        <a:latin typeface="Cambria Math" panose="02040503050406030204" pitchFamily="18" charset="0"/>
                                      </a:rPr>
                                      <m:t>𝐭</m:t>
                                    </m:r>
                                  </m:e>
                                </m:acc>
                              </m:e>
                              <m:sub>
                                <m:r>
                                  <a:rPr lang="en-US" i="1">
                                    <a:solidFill>
                                      <a:schemeClr val="tx1"/>
                                    </a:solidFill>
                                    <a:latin typeface="Cambria Math" panose="02040503050406030204" pitchFamily="18" charset="0"/>
                                  </a:rPr>
                                  <m:t>𝑖</m:t>
                                </m:r>
                              </m:sub>
                            </m:sSub>
                          </m:e>
                        </m:d>
                      </m:e>
                    </m:nary>
                  </m:oMath>
                </a14:m>
                <a:br>
                  <a:rPr lang="en-US" i="1">
                    <a:solidFill>
                      <a:schemeClr val="tx1"/>
                    </a:solidFill>
                    <a:latin typeface="Cambria Math" panose="02040503050406030204" pitchFamily="18" charset="0"/>
                  </a:rPr>
                </a:br>
                <a14:m>
                  <m:oMath xmlns:m="http://schemas.openxmlformats.org/officeDocument/2006/math">
                    <m:r>
                      <a:rPr lang="en-US" b="0" i="1" smtClean="0">
                        <a:solidFill>
                          <a:schemeClr val="tx1"/>
                        </a:solidFill>
                        <a:latin typeface="Cambria Math" panose="02040503050406030204" pitchFamily="18" charset="0"/>
                      </a:rPr>
                      <m:t>=</m:t>
                    </m:r>
                    <m:nary>
                      <m:naryPr>
                        <m:chr m:val="∑"/>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sSub>
                          <m:sSubPr>
                            <m:ctrlPr>
                              <a:rPr lang="en-US" i="1">
                                <a:solidFill>
                                  <a:schemeClr val="tx1"/>
                                </a:solidFill>
                                <a:latin typeface="Cambria Math" panose="02040503050406030204" pitchFamily="18" charset="0"/>
                              </a:rPr>
                            </m:ctrlPr>
                          </m:sSubPr>
                          <m:e>
                            <m:r>
                              <a:rPr lang="en-US" b="1">
                                <a:solidFill>
                                  <a:schemeClr val="tx1"/>
                                </a:solidFill>
                                <a:latin typeface="Cambria Math" panose="02040503050406030204" pitchFamily="18" charset="0"/>
                              </a:rPr>
                              <m:t>𝐫</m:t>
                            </m:r>
                          </m:e>
                          <m:sub>
                            <m:r>
                              <a:rPr lang="en-US" i="1">
                                <a:solidFill>
                                  <a:schemeClr val="tx1"/>
                                </a:solidFill>
                                <a:latin typeface="Cambria Math" panose="02040503050406030204" pitchFamily="18" charset="0"/>
                              </a:rPr>
                              <m:t>𝑖</m:t>
                            </m:r>
                          </m:sub>
                        </m:sSub>
                        <m:r>
                          <a:rPr lang="en-US" i="1">
                            <a:solidFill>
                              <a:schemeClr val="tx1"/>
                            </a:solidFill>
                            <a:latin typeface="Cambria Math" panose="02040503050406030204" pitchFamily="18" charset="0"/>
                          </a:rPr>
                          <m:t>⋅</m:t>
                        </m:r>
                        <m:r>
                          <m:rPr>
                            <m:sty m:val="p"/>
                          </m:rPr>
                          <a:rPr lang="en-US" smtClean="0">
                            <a:solidFill>
                              <a:srgbClr val="C00000"/>
                            </a:solidFill>
                            <a:latin typeface="Cambria Math" panose="02040503050406030204" pitchFamily="18" charset="0"/>
                          </a:rPr>
                          <m:t>Re</m:t>
                        </m:r>
                        <m:d>
                          <m:dPr>
                            <m:ctrlPr>
                              <a:rPr lang="en-US" i="1">
                                <a:solidFill>
                                  <a:srgbClr val="C00000"/>
                                </a:solidFill>
                                <a:latin typeface="Cambria Math" panose="02040503050406030204" pitchFamily="18" charset="0"/>
                              </a:rPr>
                            </m:ctrlPr>
                          </m:dPr>
                          <m:e>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𝐡</m:t>
                                </m:r>
                              </m:e>
                              <m:sub>
                                <m:r>
                                  <a:rPr lang="en-US" i="1">
                                    <a:solidFill>
                                      <a:srgbClr val="C00000"/>
                                    </a:solidFill>
                                    <a:latin typeface="Cambria Math" panose="02040503050406030204" pitchFamily="18" charset="0"/>
                                  </a:rPr>
                                  <m:t>𝑖</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acc>
                                  <m:accPr>
                                    <m:chr m:val="̅"/>
                                    <m:ctrlPr>
                                      <a:rPr lang="en-US" b="1" i="1">
                                        <a:solidFill>
                                          <a:srgbClr val="C00000"/>
                                        </a:solidFill>
                                        <a:latin typeface="Cambria Math" panose="02040503050406030204" pitchFamily="18" charset="0"/>
                                      </a:rPr>
                                    </m:ctrlPr>
                                  </m:accPr>
                                  <m:e>
                                    <m:r>
                                      <a:rPr lang="en-US" b="1">
                                        <a:solidFill>
                                          <a:srgbClr val="C00000"/>
                                        </a:solidFill>
                                        <a:latin typeface="Cambria Math" panose="02040503050406030204" pitchFamily="18" charset="0"/>
                                      </a:rPr>
                                      <m:t>𝐭</m:t>
                                    </m:r>
                                  </m:e>
                                </m:acc>
                              </m:e>
                              <m:sub>
                                <m:r>
                                  <a:rPr lang="en-US" i="1">
                                    <a:solidFill>
                                      <a:srgbClr val="C00000"/>
                                    </a:solidFill>
                                    <a:latin typeface="Cambria Math" panose="02040503050406030204" pitchFamily="18" charset="0"/>
                                  </a:rPr>
                                  <m:t>𝑖</m:t>
                                </m:r>
                              </m:sub>
                            </m:sSub>
                          </m:e>
                        </m:d>
                        <m:r>
                          <a:rPr lang="en-US" b="0" i="1" smtClean="0">
                            <a:solidFill>
                              <a:srgbClr val="C00000"/>
                            </a:solidFill>
                            <a:latin typeface="Cambria Math" panose="02040503050406030204" pitchFamily="18" charset="0"/>
                          </a:rPr>
                          <m:t>=</m:t>
                        </m:r>
                      </m:e>
                    </m:nary>
                    <m:nary>
                      <m:naryPr>
                        <m:chr m:val="∑"/>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sSub>
                          <m:sSubPr>
                            <m:ctrlPr>
                              <a:rPr lang="en-US" i="1">
                                <a:solidFill>
                                  <a:schemeClr val="tx1"/>
                                </a:solidFill>
                                <a:latin typeface="Cambria Math" panose="02040503050406030204" pitchFamily="18" charset="0"/>
                              </a:rPr>
                            </m:ctrlPr>
                          </m:sSubPr>
                          <m:e>
                            <m:r>
                              <a:rPr lang="en-US" b="1">
                                <a:solidFill>
                                  <a:schemeClr val="tx1"/>
                                </a:solidFill>
                                <a:latin typeface="Cambria Math" panose="02040503050406030204" pitchFamily="18" charset="0"/>
                              </a:rPr>
                              <m:t>𝐫</m:t>
                            </m:r>
                          </m:e>
                          <m:sub>
                            <m:r>
                              <a:rPr lang="en-US" i="1">
                                <a:solidFill>
                                  <a:schemeClr val="tx1"/>
                                </a:solidFill>
                                <a:latin typeface="Cambria Math" panose="02040503050406030204" pitchFamily="18" charset="0"/>
                              </a:rPr>
                              <m:t>𝑖</m:t>
                            </m:r>
                          </m:sub>
                        </m:sSub>
                        <m:r>
                          <a:rPr lang="en-US" i="1">
                            <a:solidFill>
                              <a:schemeClr val="tx1"/>
                            </a:solidFill>
                            <a:latin typeface="Cambria Math" panose="02040503050406030204" pitchFamily="18" charset="0"/>
                          </a:rPr>
                          <m:t>⋅</m:t>
                        </m:r>
                        <m:r>
                          <m:rPr>
                            <m:sty m:val="p"/>
                          </m:rPr>
                          <a:rPr lang="en-US" smtClean="0">
                            <a:solidFill>
                              <a:srgbClr val="C00000"/>
                            </a:solidFill>
                            <a:latin typeface="Cambria Math" panose="02040503050406030204" pitchFamily="18" charset="0"/>
                          </a:rPr>
                          <m:t>Re</m:t>
                        </m:r>
                        <m:d>
                          <m:dPr>
                            <m:ctrlPr>
                              <a:rPr lang="en-US" i="1">
                                <a:solidFill>
                                  <a:srgbClr val="C00000"/>
                                </a:solidFill>
                                <a:latin typeface="Cambria Math" panose="02040503050406030204" pitchFamily="18" charset="0"/>
                              </a:rPr>
                            </m:ctrlPr>
                          </m:dPr>
                          <m:e>
                            <m:sSub>
                              <m:sSubPr>
                                <m:ctrlPr>
                                  <a:rPr lang="en-US" i="1">
                                    <a:solidFill>
                                      <a:srgbClr val="C00000"/>
                                    </a:solidFill>
                                    <a:latin typeface="Cambria Math" panose="02040503050406030204" pitchFamily="18" charset="0"/>
                                  </a:rPr>
                                </m:ctrlPr>
                              </m:sSubPr>
                              <m:e>
                                <m:acc>
                                  <m:accPr>
                                    <m:chr m:val="̅"/>
                                    <m:ctrlPr>
                                      <a:rPr lang="en-US" b="1" i="1">
                                        <a:solidFill>
                                          <a:srgbClr val="C00000"/>
                                        </a:solidFill>
                                        <a:latin typeface="Cambria Math" panose="02040503050406030204" pitchFamily="18" charset="0"/>
                                      </a:rPr>
                                    </m:ctrlPr>
                                  </m:accPr>
                                  <m:e>
                                    <m:r>
                                      <a:rPr lang="en-US" b="1">
                                        <a:solidFill>
                                          <a:srgbClr val="C00000"/>
                                        </a:solidFill>
                                        <a:latin typeface="Cambria Math" panose="02040503050406030204" pitchFamily="18" charset="0"/>
                                      </a:rPr>
                                      <m:t>𝐡</m:t>
                                    </m:r>
                                  </m:e>
                                </m:acc>
                              </m:e>
                              <m:sub>
                                <m:r>
                                  <a:rPr lang="en-US" i="1">
                                    <a:solidFill>
                                      <a:srgbClr val="C00000"/>
                                    </a:solidFill>
                                    <a:latin typeface="Cambria Math" panose="02040503050406030204" pitchFamily="18" charset="0"/>
                                  </a:rPr>
                                  <m:t>𝑖</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𝐭</m:t>
                                </m:r>
                              </m:e>
                              <m:sub>
                                <m:r>
                                  <a:rPr lang="en-US" i="1">
                                    <a:solidFill>
                                      <a:srgbClr val="C00000"/>
                                    </a:solidFill>
                                    <a:latin typeface="Cambria Math" panose="02040503050406030204" pitchFamily="18" charset="0"/>
                                  </a:rPr>
                                  <m:t>𝑖</m:t>
                                </m:r>
                              </m:sub>
                            </m:sSub>
                          </m:e>
                        </m:d>
                        <m:r>
                          <a:rPr lang="en-US" i="1">
                            <a:solidFill>
                              <a:schemeClr val="tx1"/>
                            </a:solidFill>
                            <a:latin typeface="Cambria Math" panose="02040503050406030204" pitchFamily="18" charset="0"/>
                          </a:rPr>
                          <m:t>=</m:t>
                        </m:r>
                      </m:e>
                    </m:nary>
                  </m:oMath>
                </a14:m>
                <a:r>
                  <a:rPr lang="en-US">
                    <a:solidFill>
                      <a:schemeClr val="tx1"/>
                    </a:solidFill>
                  </a:rPr>
                  <a:t> </a:t>
                </a:r>
                <a14:m>
                  <m:oMath xmlns:m="http://schemas.openxmlformats.org/officeDocument/2006/math">
                    <m:nary>
                      <m:naryPr>
                        <m:chr m:val="∑"/>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r>
                          <m:rPr>
                            <m:sty m:val="p"/>
                          </m:rPr>
                          <a:rPr lang="en-US">
                            <a:solidFill>
                              <a:schemeClr val="tx1"/>
                            </a:solidFill>
                            <a:latin typeface="Cambria Math" panose="02040503050406030204" pitchFamily="18" charset="0"/>
                          </a:rPr>
                          <m:t>Re</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b="1">
                                    <a:solidFill>
                                      <a:schemeClr val="tx1"/>
                                    </a:solidFill>
                                    <a:latin typeface="Cambria Math" panose="02040503050406030204" pitchFamily="18" charset="0"/>
                                  </a:rPr>
                                  <m:t>𝐫</m:t>
                                </m:r>
                              </m:e>
                              <m:sub>
                                <m:r>
                                  <a:rPr lang="en-US" i="1">
                                    <a:solidFill>
                                      <a:schemeClr val="tx1"/>
                                    </a:solidFill>
                                    <a:latin typeface="Cambria Math" panose="02040503050406030204" pitchFamily="18" charset="0"/>
                                  </a:rPr>
                                  <m:t>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acc>
                                  <m:accPr>
                                    <m:chr m:val="̅"/>
                                    <m:ctrlPr>
                                      <a:rPr lang="en-US" b="1" i="1">
                                        <a:solidFill>
                                          <a:schemeClr val="tx1"/>
                                        </a:solidFill>
                                        <a:latin typeface="Cambria Math" panose="02040503050406030204" pitchFamily="18" charset="0"/>
                                      </a:rPr>
                                    </m:ctrlPr>
                                  </m:accPr>
                                  <m:e>
                                    <m:r>
                                      <a:rPr lang="en-US" b="1">
                                        <a:solidFill>
                                          <a:schemeClr val="tx1"/>
                                        </a:solidFill>
                                        <a:latin typeface="Cambria Math" panose="02040503050406030204" pitchFamily="18" charset="0"/>
                                      </a:rPr>
                                      <m:t>𝐡</m:t>
                                    </m:r>
                                  </m:e>
                                </m:acc>
                              </m:e>
                              <m:sub>
                                <m:r>
                                  <a:rPr lang="en-US" i="1">
                                    <a:solidFill>
                                      <a:schemeClr val="tx1"/>
                                    </a:solidFill>
                                    <a:latin typeface="Cambria Math" panose="02040503050406030204" pitchFamily="18" charset="0"/>
                                  </a:rPr>
                                  <m:t>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b="1">
                                    <a:solidFill>
                                      <a:schemeClr val="tx1"/>
                                    </a:solidFill>
                                    <a:latin typeface="Cambria Math" panose="02040503050406030204" pitchFamily="18" charset="0"/>
                                  </a:rPr>
                                  <m:t>𝐭</m:t>
                                </m:r>
                              </m:e>
                              <m:sub>
                                <m:r>
                                  <a:rPr lang="en-US" i="1">
                                    <a:solidFill>
                                      <a:schemeClr val="tx1"/>
                                    </a:solidFill>
                                    <a:latin typeface="Cambria Math" panose="02040503050406030204" pitchFamily="18" charset="0"/>
                                  </a:rPr>
                                  <m:t>𝑖</m:t>
                                </m:r>
                              </m:sub>
                            </m:sSub>
                          </m:e>
                        </m:d>
                        <m:r>
                          <a:rPr lang="en-US" i="1">
                            <a:solidFill>
                              <a:schemeClr val="tx1"/>
                            </a:solidFill>
                            <a:latin typeface="Cambria Math" panose="02040503050406030204" pitchFamily="18" charset="0"/>
                          </a:rPr>
                          <m:t>=</m:t>
                        </m:r>
                      </m:e>
                    </m:nary>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𝑟</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h</m:t>
                    </m:r>
                    <m:r>
                      <a:rPr lang="en-US" b="0" i="1" smtClean="0">
                        <a:solidFill>
                          <a:schemeClr val="tx1"/>
                        </a:solidFill>
                        <a:latin typeface="Cambria Math" panose="02040503050406030204" pitchFamily="18" charset="0"/>
                      </a:rPr>
                      <m:t>)</m:t>
                    </m:r>
                  </m:oMath>
                </a14:m>
                <a:endParaRPr lang="en-US" b="0">
                  <a:solidFill>
                    <a:schemeClr val="tx1"/>
                  </a:solidFill>
                </a:endParaRPr>
              </a:p>
              <a:p>
                <a:endParaRPr lang="en-US" b="0"/>
              </a:p>
              <a:p>
                <a:endParaRPr lang="en-US"/>
              </a:p>
            </p:txBody>
          </p:sp>
        </mc:Choice>
        <mc:Fallback xmlns="">
          <p:sp>
            <p:nvSpPr>
              <p:cNvPr id="3" name="Content Placeholder 2">
                <a:extLst>
                  <a:ext uri="{FF2B5EF4-FFF2-40B4-BE49-F238E27FC236}">
                    <a16:creationId xmlns:a16="http://schemas.microsoft.com/office/drawing/2014/main" id="{D864BB61-8C82-43EF-95DB-E257DD301958}"/>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3"/>
                <a:stretch>
                  <a:fillRect l="-288"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5D0EA5-93C8-4144-8441-39B914903F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8CA21DD4-12F9-4389-9601-EEE870F3FF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6309C8-84F0-43F8-87D7-F44CEDB536F4}"/>
              </a:ext>
            </a:extLst>
          </p:cNvPr>
          <p:cNvSpPr>
            <a:spLocks noGrp="1"/>
          </p:cNvSpPr>
          <p:nvPr>
            <p:ph type="sldNum" sz="quarter" idx="12"/>
          </p:nvPr>
        </p:nvSpPr>
        <p:spPr/>
        <p:txBody>
          <a:bodyPr/>
          <a:lstStyle/>
          <a:p>
            <a:fld id="{19B12225-5612-419B-A8D5-4B8EEE4C217E}" type="slidenum">
              <a:rPr lang="en-US" smtClean="0"/>
              <a:pPr/>
              <a:t>59</a:t>
            </a:fld>
            <a:endParaRPr lang="en-US"/>
          </a:p>
        </p:txBody>
      </p:sp>
    </p:spTree>
    <p:extLst>
      <p:ext uri="{BB962C8B-B14F-4D97-AF65-F5344CB8AC3E}">
        <p14:creationId xmlns:p14="http://schemas.microsoft.com/office/powerpoint/2010/main" val="1123475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213E-E575-4631-85F1-A2BCB52BF25A}"/>
              </a:ext>
            </a:extLst>
          </p:cNvPr>
          <p:cNvSpPr>
            <a:spLocks noGrp="1"/>
          </p:cNvSpPr>
          <p:nvPr>
            <p:ph type="title"/>
          </p:nvPr>
        </p:nvSpPr>
        <p:spPr>
          <a:xfrm>
            <a:off x="457200" y="76200"/>
            <a:ext cx="9052560" cy="987552"/>
          </a:xfrm>
        </p:spPr>
        <p:txBody>
          <a:bodyPr>
            <a:normAutofit/>
          </a:bodyPr>
          <a:lstStyle/>
          <a:p>
            <a:r>
              <a:rPr lang="en-US"/>
              <a:t>Inverse Relations in </a:t>
            </a:r>
            <a:r>
              <a:rPr lang="en-US" err="1"/>
              <a:t>ComplEx</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64BB61-8C82-43EF-95DB-E257DD301958}"/>
                  </a:ext>
                </a:extLst>
              </p:cNvPr>
              <p:cNvSpPr>
                <a:spLocks noGrp="1"/>
              </p:cNvSpPr>
              <p:nvPr>
                <p:ph idx="1"/>
              </p:nvPr>
            </p:nvSpPr>
            <p:spPr/>
            <p:txBody>
              <a:bodyPr>
                <a:normAutofit/>
              </a:bodyPr>
              <a:lstStyle/>
              <a:p>
                <a:r>
                  <a:rPr lang="en-US">
                    <a:solidFill>
                      <a:srgbClr val="0000FF"/>
                    </a:solidFill>
                  </a:rPr>
                  <a:t>Inverse</a:t>
                </a:r>
                <a:r>
                  <a:rPr lang="en-US"/>
                  <a:t> 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rgbClr val="008000"/>
                              </a:solidFill>
                              <a:latin typeface="Cambria Math" panose="02040503050406030204" pitchFamily="18" charset="0"/>
                            </a:rPr>
                          </m:ctrlPr>
                        </m:sSubPr>
                        <m:e>
                          <m:r>
                            <a:rPr lang="en-US" b="0" i="1" smtClean="0">
                              <a:solidFill>
                                <a:srgbClr val="008000"/>
                              </a:solidFill>
                              <a:latin typeface="Cambria Math" panose="02040503050406030204" pitchFamily="18" charset="0"/>
                            </a:rPr>
                            <m:t>𝑟</m:t>
                          </m:r>
                        </m:e>
                        <m:sub>
                          <m:r>
                            <a:rPr lang="en-US" b="0" i="1" smtClean="0">
                              <a:solidFill>
                                <a:srgbClr val="008000"/>
                              </a:solidFill>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𝑟</m:t>
                          </m:r>
                        </m:e>
                        <m:sub>
                          <m:r>
                            <a:rPr lang="en-US" b="0" i="1" smtClean="0">
                              <a:solidFill>
                                <a:srgbClr val="C00000"/>
                              </a:solidFill>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m:oMathPara>
                </a14:m>
                <a:endParaRPr lang="en-US"/>
              </a:p>
              <a:p>
                <a:pPr lvl="1"/>
                <a:r>
                  <a:rPr lang="en-US" b="1">
                    <a:solidFill>
                      <a:srgbClr val="008000"/>
                    </a:solidFill>
                  </a:rPr>
                  <a:t>Example </a:t>
                </a:r>
                <a:r>
                  <a:rPr lang="en-US"/>
                  <a:t>: (Advisor, Advisee)</a:t>
                </a:r>
              </a:p>
              <a:p>
                <a:r>
                  <a:rPr lang="en-US" b="1" err="1">
                    <a:solidFill>
                      <a:srgbClr val="00B050"/>
                    </a:solidFill>
                  </a:rPr>
                  <a:t>ComplEx</a:t>
                </a:r>
                <a:r>
                  <a:rPr lang="en-US"/>
                  <a:t> can model inverse relations</a:t>
                </a:r>
                <a:r>
                  <a:rPr lang="en-US">
                    <a:solidFill>
                      <a:srgbClr val="00B050"/>
                    </a:solidFill>
                    <a:sym typeface="Wingdings" panose="05000000000000000000" pitchFamily="2" charset="2"/>
                  </a:rPr>
                  <a:t> </a:t>
                </a:r>
                <a:endParaRPr lang="en-US"/>
              </a:p>
              <a:p>
                <a:pPr lvl="1"/>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1" i="0" smtClean="0">
                            <a:solidFill>
                              <a:srgbClr val="C00000"/>
                            </a:solidFill>
                            <a:latin typeface="Cambria Math" panose="02040503050406030204" pitchFamily="18" charset="0"/>
                          </a:rPr>
                          <m:t>𝐫</m:t>
                        </m:r>
                      </m:e>
                      <m:sub>
                        <m:r>
                          <a:rPr lang="en-US" b="0" i="1" smtClean="0">
                            <a:solidFill>
                              <a:srgbClr val="C00000"/>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sSub>
                      <m:sSubPr>
                        <m:ctrlPr>
                          <a:rPr lang="en-US" b="0" i="1" smtClean="0">
                            <a:solidFill>
                              <a:srgbClr val="008000"/>
                            </a:solidFill>
                            <a:latin typeface="Cambria Math" panose="02040503050406030204" pitchFamily="18" charset="0"/>
                          </a:rPr>
                        </m:ctrlPr>
                      </m:sSubPr>
                      <m:e>
                        <m:acc>
                          <m:accPr>
                            <m:chr m:val="̅"/>
                            <m:ctrlPr>
                              <a:rPr lang="en-US" b="1" i="1" smtClean="0">
                                <a:solidFill>
                                  <a:srgbClr val="008000"/>
                                </a:solidFill>
                                <a:latin typeface="Cambria Math" panose="02040503050406030204" pitchFamily="18" charset="0"/>
                              </a:rPr>
                            </m:ctrlPr>
                          </m:accPr>
                          <m:e>
                            <m:r>
                              <a:rPr lang="en-US" b="1" i="0" smtClean="0">
                                <a:solidFill>
                                  <a:srgbClr val="008000"/>
                                </a:solidFill>
                                <a:latin typeface="Cambria Math" panose="02040503050406030204" pitchFamily="18" charset="0"/>
                              </a:rPr>
                              <m:t>𝐫</m:t>
                            </m:r>
                          </m:e>
                        </m:acc>
                      </m:e>
                      <m:sub>
                        <m:r>
                          <a:rPr lang="en-US" b="0" i="1" smtClean="0">
                            <a:solidFill>
                              <a:srgbClr val="008000"/>
                            </a:solidFill>
                            <a:latin typeface="Cambria Math" panose="02040503050406030204" pitchFamily="18" charset="0"/>
                          </a:rPr>
                          <m:t>2</m:t>
                        </m:r>
                      </m:sub>
                    </m:sSub>
                  </m:oMath>
                </a14:m>
                <a:endParaRPr lang="en-US" b="0" i="1">
                  <a:solidFill>
                    <a:schemeClr val="tx1"/>
                  </a:solidFill>
                  <a:latin typeface="Cambria Math" panose="02040503050406030204" pitchFamily="18" charset="0"/>
                </a:endParaRPr>
              </a:p>
              <a:p>
                <a:pPr lvl="1"/>
                <a:r>
                  <a:rPr lang="en-US" b="0"/>
                  <a:t>Complex conjugate of </a:t>
                </a:r>
                <a:br>
                  <a:rPr lang="en-US" b="0"/>
                </a:br>
                <a14:m>
                  <m:oMath xmlns:m="http://schemas.openxmlformats.org/officeDocument/2006/math">
                    <m:sSub>
                      <m:sSubPr>
                        <m:ctrlPr>
                          <a:rPr lang="en-US" b="0" i="1" smtClean="0">
                            <a:solidFill>
                              <a:srgbClr val="008000"/>
                            </a:solidFill>
                            <a:latin typeface="Cambria Math" panose="02040503050406030204" pitchFamily="18" charset="0"/>
                          </a:rPr>
                        </m:ctrlPr>
                      </m:sSubPr>
                      <m:e>
                        <m:r>
                          <a:rPr lang="en-US" b="1" i="0" smtClean="0">
                            <a:solidFill>
                              <a:srgbClr val="008000"/>
                            </a:solidFill>
                            <a:latin typeface="Cambria Math" panose="02040503050406030204" pitchFamily="18" charset="0"/>
                          </a:rPr>
                          <m:t>𝐫</m:t>
                        </m:r>
                      </m:e>
                      <m:sub>
                        <m:r>
                          <a:rPr lang="en-US" b="0" i="0" smtClean="0">
                            <a:solidFill>
                              <a:srgbClr val="008000"/>
                            </a:solidFill>
                            <a:latin typeface="Cambria Math" panose="02040503050406030204" pitchFamily="18" charset="0"/>
                          </a:rPr>
                          <m:t>2</m:t>
                        </m:r>
                      </m:sub>
                    </m:sSub>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r>
                              <a:rPr lang="en-US" b="1" i="0" smtClean="0">
                                <a:latin typeface="Cambria Math" panose="02040503050406030204" pitchFamily="18" charset="0"/>
                              </a:rPr>
                              <m:t>𝐫</m:t>
                            </m:r>
                          </m:lim>
                        </m:limLow>
                      </m:fName>
                      <m:e>
                        <m:r>
                          <m:rPr>
                            <m:sty m:val="p"/>
                          </m:rPr>
                          <a:rPr lang="en-US" b="0" i="0" smtClean="0">
                            <a:latin typeface="Cambria Math" panose="02040503050406030204" pitchFamily="18" charset="0"/>
                          </a:rPr>
                          <m:t>Re</m:t>
                        </m:r>
                        <m:r>
                          <a:rPr lang="en-US" b="0" i="1" smtClean="0">
                            <a:latin typeface="Cambria Math" panose="02040503050406030204" pitchFamily="18" charset="0"/>
                          </a:rPr>
                          <m:t>(&lt;</m:t>
                        </m:r>
                        <m:r>
                          <a:rPr lang="en-US" b="1" i="0" smtClean="0">
                            <a:latin typeface="Cambria Math" panose="02040503050406030204" pitchFamily="18" charset="0"/>
                          </a:rPr>
                          <m:t>𝐡</m:t>
                        </m:r>
                        <m:r>
                          <a:rPr lang="en-US" b="1" i="0" smtClean="0">
                            <a:latin typeface="Cambria Math" panose="02040503050406030204" pitchFamily="18" charset="0"/>
                          </a:rPr>
                          <m:t>,</m:t>
                        </m:r>
                        <m:r>
                          <a:rPr lang="en-US" b="1" i="0" smtClean="0">
                            <a:latin typeface="Cambria Math" panose="02040503050406030204" pitchFamily="18" charset="0"/>
                          </a:rPr>
                          <m:t>𝐫</m:t>
                        </m:r>
                        <m:r>
                          <a:rPr lang="en-US" b="1" i="0"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𝐭</m:t>
                            </m:r>
                          </m:e>
                        </m:acc>
                        <m:r>
                          <a:rPr lang="en-US" b="0" i="1" smtClean="0">
                            <a:latin typeface="Cambria Math" panose="02040503050406030204" pitchFamily="18" charset="0"/>
                          </a:rPr>
                          <m:t>&gt;)</m:t>
                        </m:r>
                      </m:e>
                    </m:func>
                  </m:oMath>
                </a14:m>
                <a:r>
                  <a:rPr lang="en-US" b="0"/>
                  <a:t> is exactly </a:t>
                </a:r>
                <a14:m>
                  <m:oMath xmlns:m="http://schemas.openxmlformats.org/officeDocument/2006/math">
                    <m:func>
                      <m:funcPr>
                        <m:ctrlPr>
                          <a:rPr lang="en-US" b="0" i="1" smtClean="0">
                            <a:latin typeface="Cambria Math" panose="02040503050406030204" pitchFamily="18" charset="0"/>
                          </a:rPr>
                        </m:ctrlPr>
                      </m:funcPr>
                      <m:fName>
                        <m:sSub>
                          <m:sSubPr>
                            <m:ctrlPr>
                              <a:rPr lang="en-US" i="1">
                                <a:solidFill>
                                  <a:srgbClr val="C00000"/>
                                </a:solidFill>
                                <a:latin typeface="Cambria Math" panose="02040503050406030204" pitchFamily="18" charset="0"/>
                              </a:rPr>
                            </m:ctrlPr>
                          </m:sSubPr>
                          <m:e>
                            <m:r>
                              <a:rPr lang="en-US" b="1">
                                <a:solidFill>
                                  <a:srgbClr val="C00000"/>
                                </a:solidFill>
                                <a:latin typeface="Cambria Math" panose="02040503050406030204" pitchFamily="18" charset="0"/>
                              </a:rPr>
                              <m:t>𝐫</m:t>
                            </m:r>
                          </m:e>
                          <m:sub>
                            <m:r>
                              <a:rPr lang="en-US">
                                <a:solidFill>
                                  <a:srgbClr val="C00000"/>
                                </a:solidFill>
                                <a:latin typeface="Cambria Math" panose="02040503050406030204" pitchFamily="18" charset="0"/>
                              </a:rPr>
                              <m:t>1</m:t>
                            </m:r>
                          </m:sub>
                        </m:sSub>
                        <m:r>
                          <a:rPr lang="en-US">
                            <a:latin typeface="Cambria Math" panose="02040503050406030204" pitchFamily="18" charset="0"/>
                          </a:rPr>
                          <m:t>=</m:t>
                        </m:r>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r>
                              <a:rPr lang="en-US" b="1" i="0" smtClean="0">
                                <a:latin typeface="Cambria Math" panose="02040503050406030204" pitchFamily="18" charset="0"/>
                              </a:rPr>
                              <m:t>𝐫</m:t>
                            </m:r>
                          </m:lim>
                        </m:limLow>
                      </m:fName>
                      <m:e>
                        <m:r>
                          <m:rPr>
                            <m:sty m:val="p"/>
                          </m:rPr>
                          <a:rPr lang="en-US" b="0" i="0" smtClean="0">
                            <a:latin typeface="Cambria Math" panose="02040503050406030204" pitchFamily="18" charset="0"/>
                          </a:rPr>
                          <m:t>Re</m:t>
                        </m:r>
                        <m:r>
                          <a:rPr lang="en-US" b="0" i="1" smtClean="0">
                            <a:latin typeface="Cambria Math" panose="02040503050406030204" pitchFamily="18" charset="0"/>
                          </a:rPr>
                          <m:t>(&lt;</m:t>
                        </m:r>
                        <m:r>
                          <a:rPr lang="en-US" b="1" i="0" smtClean="0">
                            <a:latin typeface="Cambria Math" panose="02040503050406030204" pitchFamily="18" charset="0"/>
                          </a:rPr>
                          <m:t>𝐭</m:t>
                        </m:r>
                        <m:r>
                          <a:rPr lang="en-US" b="1" i="0"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1" i="0" smtClean="0">
                                <a:latin typeface="Cambria Math" panose="02040503050406030204" pitchFamily="18" charset="0"/>
                              </a:rPr>
                              <m:t>𝐡</m:t>
                            </m:r>
                          </m:e>
                        </m:acc>
                        <m:r>
                          <a:rPr lang="en-US" b="0" i="1" smtClean="0">
                            <a:latin typeface="Cambria Math" panose="02040503050406030204" pitchFamily="18" charset="0"/>
                          </a:rPr>
                          <m:t>&gt;)</m:t>
                        </m:r>
                      </m:e>
                    </m:func>
                  </m:oMath>
                </a14:m>
                <a:r>
                  <a:rPr lang="en-US" b="0"/>
                  <a:t>.</a:t>
                </a:r>
              </a:p>
              <a:p>
                <a:endParaRPr lang="en-US"/>
              </a:p>
            </p:txBody>
          </p:sp>
        </mc:Choice>
        <mc:Fallback xmlns="">
          <p:sp>
            <p:nvSpPr>
              <p:cNvPr id="3" name="Content Placeholder 2">
                <a:extLst>
                  <a:ext uri="{FF2B5EF4-FFF2-40B4-BE49-F238E27FC236}">
                    <a16:creationId xmlns:a16="http://schemas.microsoft.com/office/drawing/2014/main" id="{D864BB61-8C82-43EF-95DB-E257DD301958}"/>
                  </a:ext>
                </a:extLst>
              </p:cNvPr>
              <p:cNvSpPr>
                <a:spLocks noGrp="1" noRot="1" noChangeAspect="1" noMove="1" noResize="1" noEditPoints="1" noAdjustHandles="1" noChangeArrowheads="1" noChangeShapeType="1" noTextEdit="1"/>
              </p:cNvSpPr>
              <p:nvPr>
                <p:ph idx="1"/>
              </p:nvPr>
            </p:nvSpPr>
            <p:spPr>
              <a:blipFill>
                <a:blip r:embed="rId3"/>
                <a:stretch>
                  <a:fillRect l="-296"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5D0EA5-93C8-4144-8441-39B914903FD4}"/>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8CA21DD4-12F9-4389-9601-EEE870F3FFD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46309C8-84F0-43F8-87D7-F44CEDB536F4}"/>
              </a:ext>
            </a:extLst>
          </p:cNvPr>
          <p:cNvSpPr>
            <a:spLocks noGrp="1"/>
          </p:cNvSpPr>
          <p:nvPr>
            <p:ph type="sldNum" sz="quarter" idx="12"/>
          </p:nvPr>
        </p:nvSpPr>
        <p:spPr/>
        <p:txBody>
          <a:bodyPr/>
          <a:lstStyle/>
          <a:p>
            <a:fld id="{19B12225-5612-419B-A8D5-4B8EEE4C217E}" type="slidenum">
              <a:rPr lang="en-US" smtClean="0"/>
              <a:pPr/>
              <a:t>60</a:t>
            </a:fld>
            <a:endParaRPr lang="en-US"/>
          </a:p>
        </p:txBody>
      </p:sp>
    </p:spTree>
    <p:extLst>
      <p:ext uri="{BB962C8B-B14F-4D97-AF65-F5344CB8AC3E}">
        <p14:creationId xmlns:p14="http://schemas.microsoft.com/office/powerpoint/2010/main" val="3372654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p:txBody>
          <a:bodyPr>
            <a:normAutofit/>
          </a:bodyPr>
          <a:lstStyle/>
          <a:p>
            <a:r>
              <a:rPr lang="en-US"/>
              <a:t>Composition </a:t>
            </a:r>
            <a:r>
              <a:rPr lang="en-US" altLang="zh-CN"/>
              <a:t>and 1-to-N</a:t>
            </a: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a:xfrm>
                <a:off x="457200" y="1295400"/>
                <a:ext cx="8481060" cy="5288279"/>
              </a:xfrm>
            </p:spPr>
            <p:txBody>
              <a:bodyPr>
                <a:normAutofit/>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3">
                                  <a:lumMod val="75000"/>
                                </a:schemeClr>
                              </a:solidFill>
                              <a:latin typeface="Cambria Math" panose="02040503050406030204" pitchFamily="18" charset="0"/>
                            </a:rPr>
                          </m:ctrlPr>
                        </m:sSubPr>
                        <m:e>
                          <m:r>
                            <a:rPr lang="en-US" b="0" i="1" smtClean="0">
                              <a:solidFill>
                                <a:schemeClr val="accent3">
                                  <a:lumMod val="75000"/>
                                </a:schemeClr>
                              </a:solidFill>
                              <a:latin typeface="Cambria Math" panose="02040503050406030204" pitchFamily="18" charset="0"/>
                            </a:rPr>
                            <m:t>𝑟</m:t>
                          </m:r>
                        </m:e>
                        <m:sub>
                          <m:r>
                            <a:rPr lang="en-US" b="0" i="1" smtClean="0">
                              <a:solidFill>
                                <a:schemeClr val="accent3">
                                  <a:lumMod val="75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solidFill>
                              <a:latin typeface="Cambria Math" panose="02040503050406030204" pitchFamily="18" charset="0"/>
                            </a:rPr>
                          </m:ctrlPr>
                        </m:sSubPr>
                        <m:e>
                          <m:r>
                            <a:rPr lang="en-US" b="0" i="1" smtClean="0">
                              <a:solidFill>
                                <a:schemeClr val="accent5"/>
                              </a:solidFill>
                              <a:latin typeface="Cambria Math" panose="02040503050406030204" pitchFamily="18" charset="0"/>
                            </a:rPr>
                            <m:t>𝑟</m:t>
                          </m:r>
                        </m:e>
                        <m:sub>
                          <m:r>
                            <a:rPr lang="en-US" b="0" i="1" smtClean="0">
                              <a:solidFill>
                                <a:schemeClr val="accent5"/>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a:solidFill>
                      <a:srgbClr val="0000FF"/>
                    </a:solidFill>
                  </a:rPr>
                  <a:t>1-to-N </a:t>
                </a:r>
                <a:r>
                  <a:rPr lang="en-US" b="1"/>
                  <a:t>Relations:</a:t>
                </a:r>
              </a:p>
              <a:p>
                <a:pPr lvl="1"/>
                <a:r>
                  <a:rPr lang="en-US" b="1">
                    <a:solidFill>
                      <a:srgbClr val="008000"/>
                    </a:solidFill>
                  </a:rPr>
                  <a:t>Example</a:t>
                </a:r>
                <a:r>
                  <a:rPr lang="en-US"/>
                  <a:t>: If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3">
                                <a:lumMod val="75000"/>
                              </a:schemeClr>
                            </a:solidFill>
                            <a:latin typeface="Cambria Math" panose="02040503050406030204" pitchFamily="18" charset="0"/>
                          </a:rPr>
                        </m:ctrlPr>
                      </m:sSubPr>
                      <m:e>
                        <m:r>
                          <a:rPr lang="en-US" i="1">
                            <a:solidFill>
                              <a:schemeClr val="accent3">
                                <a:lumMod val="75000"/>
                              </a:schemeClr>
                            </a:solidFill>
                            <a:latin typeface="Cambria Math" panose="02040503050406030204" pitchFamily="18" charset="0"/>
                          </a:rPr>
                          <m:t>𝑡</m:t>
                        </m:r>
                      </m:e>
                      <m:sub>
                        <m:r>
                          <a:rPr lang="en-US" i="1">
                            <a:solidFill>
                              <a:schemeClr val="accent3">
                                <a:lumMod val="75000"/>
                              </a:schemeClr>
                            </a:solidFill>
                            <a:latin typeface="Cambria Math" panose="02040503050406030204" pitchFamily="18" charset="0"/>
                          </a:rPr>
                          <m:t>1</m:t>
                        </m:r>
                      </m:sub>
                    </m:sSub>
                    <m:r>
                      <a:rPr lang="en-US" i="1">
                        <a:latin typeface="Cambria Math" panose="02040503050406030204" pitchFamily="18" charset="0"/>
                      </a:rPr>
                      <m:t>)</m:t>
                    </m:r>
                  </m:oMath>
                </a14:m>
                <a:r>
                  <a:rPr lang="en-US"/>
                  <a:t> and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h</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sSub>
                      <m:sSubPr>
                        <m:ctrlPr>
                          <a:rPr lang="en-US" i="1">
                            <a:solidFill>
                              <a:schemeClr val="accent4">
                                <a:lumMod val="75000"/>
                              </a:schemeClr>
                            </a:solidFill>
                            <a:latin typeface="Cambria Math" panose="02040503050406030204" pitchFamily="18" charset="0"/>
                          </a:rPr>
                        </m:ctrlPr>
                      </m:sSubPr>
                      <m:e>
                        <m:r>
                          <a:rPr lang="en-US" i="1">
                            <a:solidFill>
                              <a:schemeClr val="accent4">
                                <a:lumMod val="75000"/>
                              </a:schemeClr>
                            </a:solidFill>
                            <a:latin typeface="Cambria Math" panose="02040503050406030204" pitchFamily="18" charset="0"/>
                          </a:rPr>
                          <m:t>𝑡</m:t>
                        </m:r>
                      </m:e>
                      <m:sub>
                        <m:r>
                          <a:rPr lang="en-US" i="1">
                            <a:solidFill>
                              <a:schemeClr val="accent4">
                                <a:lumMod val="75000"/>
                              </a:schemeClr>
                            </a:solidFill>
                            <a:latin typeface="Cambria Math" panose="02040503050406030204" pitchFamily="18" charset="0"/>
                          </a:rPr>
                          <m:t>2</m:t>
                        </m:r>
                      </m:sub>
                    </m:sSub>
                    <m:r>
                      <a:rPr lang="en-US" i="1">
                        <a:latin typeface="Cambria Math" panose="02040503050406030204" pitchFamily="18" charset="0"/>
                      </a:rPr>
                      <m:t>)</m:t>
                    </m:r>
                  </m:oMath>
                </a14:m>
                <a:r>
                  <a:rPr lang="en-US"/>
                  <a:t> exist in the knowledge graph</a:t>
                </a:r>
              </a:p>
              <a:p>
                <a:r>
                  <a:rPr lang="en-US" b="1" err="1">
                    <a:solidFill>
                      <a:srgbClr val="00B050"/>
                    </a:solidFill>
                  </a:rPr>
                  <a:t>ComplEx</a:t>
                </a:r>
                <a:r>
                  <a:rPr lang="en-US"/>
                  <a:t> share the same property with </a:t>
                </a:r>
                <a:r>
                  <a:rPr lang="en-US" b="1" err="1">
                    <a:solidFill>
                      <a:srgbClr val="C00000"/>
                    </a:solidFill>
                  </a:rPr>
                  <a:t>Dist</a:t>
                </a:r>
                <a:r>
                  <a:rPr lang="en-US" altLang="zh-CN" b="1" err="1">
                    <a:solidFill>
                      <a:srgbClr val="C00000"/>
                    </a:solidFill>
                  </a:rPr>
                  <a:t>M</a:t>
                </a:r>
                <a:r>
                  <a:rPr lang="en-US" b="1" err="1">
                    <a:solidFill>
                      <a:srgbClr val="C00000"/>
                    </a:solidFill>
                  </a:rPr>
                  <a:t>ult</a:t>
                </a:r>
                <a:endParaRPr lang="en-US" b="1">
                  <a:solidFill>
                    <a:srgbClr val="C00000"/>
                  </a:solidFill>
                </a:endParaRPr>
              </a:p>
              <a:p>
                <a:pPr lvl="1"/>
                <a:r>
                  <a:rPr lang="en-US" b="1"/>
                  <a:t>Cannot model composition relations</a:t>
                </a:r>
              </a:p>
              <a:p>
                <a:pPr lvl="1"/>
                <a:r>
                  <a:rPr lang="en-US" b="1"/>
                  <a:t>Can model 1-to-N relations</a:t>
                </a:r>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xfrm>
                <a:off x="457200" y="1295400"/>
                <a:ext cx="8481060" cy="5288279"/>
              </a:xfrm>
              <a:blipFill>
                <a:blip r:embed="rId2"/>
                <a:stretch>
                  <a:fillRect l="-288" t="-69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61</a:t>
            </a:fld>
            <a:endParaRPr lang="en-US"/>
          </a:p>
        </p:txBody>
      </p:sp>
    </p:spTree>
    <p:extLst>
      <p:ext uri="{BB962C8B-B14F-4D97-AF65-F5344CB8AC3E}">
        <p14:creationId xmlns:p14="http://schemas.microsoft.com/office/powerpoint/2010/main" val="41161477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D6A5-D0A8-4B03-95C1-83A21AE4CCFC}"/>
              </a:ext>
            </a:extLst>
          </p:cNvPr>
          <p:cNvSpPr>
            <a:spLocks noGrp="1"/>
          </p:cNvSpPr>
          <p:nvPr>
            <p:ph type="title"/>
          </p:nvPr>
        </p:nvSpPr>
        <p:spPr/>
        <p:txBody>
          <a:bodyPr/>
          <a:lstStyle/>
          <a:p>
            <a:r>
              <a:rPr lang="en-US"/>
              <a:t>Today: KG Completion Models</a:t>
            </a:r>
          </a:p>
        </p:txBody>
      </p:sp>
      <p:sp>
        <p:nvSpPr>
          <p:cNvPr id="4" name="Date Placeholder 3">
            <a:extLst>
              <a:ext uri="{FF2B5EF4-FFF2-40B4-BE49-F238E27FC236}">
                <a16:creationId xmlns:a16="http://schemas.microsoft.com/office/drawing/2014/main" id="{F9B82CAE-3FD9-4059-BFD8-F505AE056A3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2FECD4F6-0048-4452-998E-97FD0075E2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224B085-25C2-4243-9A3A-342B800607D7}"/>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10" name="Content Placeholder 9">
            <a:extLst>
              <a:ext uri="{FF2B5EF4-FFF2-40B4-BE49-F238E27FC236}">
                <a16:creationId xmlns:a16="http://schemas.microsoft.com/office/drawing/2014/main" id="{EC792093-136F-E944-BF92-2D937C3FB2F3}"/>
              </a:ext>
            </a:extLst>
          </p:cNvPr>
          <p:cNvSpPr>
            <a:spLocks noGrp="1"/>
          </p:cNvSpPr>
          <p:nvPr>
            <p:ph idx="1"/>
          </p:nvPr>
        </p:nvSpPr>
        <p:spPr>
          <a:xfrm>
            <a:off x="457200" y="1295400"/>
            <a:ext cx="8686800" cy="3231204"/>
          </a:xfrm>
        </p:spPr>
        <p:txBody>
          <a:bodyPr>
            <a:normAutofit/>
          </a:bodyPr>
          <a:lstStyle/>
          <a:p>
            <a:pPr marL="118872" indent="0">
              <a:buNone/>
            </a:pPr>
            <a:r>
              <a:rPr lang="en-US" b="1">
                <a:solidFill>
                  <a:srgbClr val="D00E89"/>
                </a:solidFill>
              </a:rPr>
              <a:t>What we learned so far:</a:t>
            </a:r>
            <a:endParaRPr lang="en-US"/>
          </a:p>
        </p:txBody>
      </p:sp>
      <mc:AlternateContent xmlns:mc="http://schemas.openxmlformats.org/markup-compatibility/2006" xmlns:a14="http://schemas.microsoft.com/office/drawing/2010/main">
        <mc:Choice Requires="a14">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2628746289"/>
                  </p:ext>
                </p:extLst>
              </p:nvPr>
            </p:nvGraphicFramePr>
            <p:xfrm>
              <a:off x="457200" y="1936499"/>
              <a:ext cx="8404167" cy="315410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dirty="0">
                              <a:solidFill>
                                <a:srgbClr val="FF0000"/>
                              </a:solidFill>
                              <a:sym typeface="Wingdings" panose="05000000000000000000" pitchFamily="2" charset="2"/>
                            </a:rPr>
                            <a:t></a:t>
                          </a:r>
                          <a:endParaRPr lang="en-US" dirty="0"/>
                        </a:p>
                      </a:txBody>
                      <a:tcPr anchor="ctr"/>
                    </a:tc>
                    <a:extLst>
                      <a:ext uri="{0D108BD9-81ED-4DB2-BD59-A6C34878D82A}">
                        <a16:rowId xmlns:a16="http://schemas.microsoft.com/office/drawing/2014/main" val="261341133"/>
                      </a:ext>
                    </a:extLst>
                  </a:tr>
                  <a:tr h="370840">
                    <a:tc>
                      <a:txBody>
                        <a:bodyPr/>
                        <a:lstStyle/>
                        <a:p>
                          <a:pPr algn="ctr"/>
                          <a:r>
                            <a:rPr lang="en-US" b="1"/>
                            <a:t>TransR</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1" i="0" smtClean="0">
                                        <a:latin typeface="Cambria Math" panose="02040503050406030204" pitchFamily="18" charset="0"/>
                                      </a:rPr>
                                      <m:t>𝐭</m:t>
                                    </m:r>
                                  </m:e>
                                </m:d>
                              </m:oMath>
                            </m:oMathPara>
                          </a14:m>
                          <a:endParaRPr lang="en-US"/>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r>
                                  <a:rPr lang="en-US" b="0" i="0" smtClean="0">
                                    <a:latin typeface="Cambria Math" panose="02040503050406030204" pitchFamily="18" charset="0"/>
                                  </a:rPr>
                                  <m:t>,</m:t>
                                </m:r>
                              </m:oMath>
                              <m:oMath xmlns:m="http://schemas.openxmlformats.org/officeDocument/2006/math">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 </m:t>
                                </m:r>
                              </m:oMath>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panose="02040503050406030204" pitchFamily="18" charset="0"/>
                                      </a:rPr>
                                      <m:t>𝑴</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r>
                                      <a:rPr lang="en-US" b="0" i="1" smtClean="0">
                                        <a:latin typeface="Cambria Math" panose="02040503050406030204" pitchFamily="18" charset="0"/>
                                      </a:rPr>
                                      <m:t>×</m:t>
                                    </m:r>
                                    <m:r>
                                      <a:rPr lang="en-US" i="1">
                                        <a:latin typeface="Cambria Math" panose="02040503050406030204" pitchFamily="18" charset="0"/>
                                      </a:rPr>
                                      <m:t>𝑘</m:t>
                                    </m:r>
                                  </m:sup>
                                </m:sSup>
                              </m:oMath>
                            </m:oMathPara>
                          </a14:m>
                          <a:endParaRPr lang="en-US" dirty="0"/>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&gt;</m:t>
                                </m:r>
                              </m:oMath>
                            </m:oMathPara>
                          </a14:m>
                          <a:endParaRPr lang="en-US" dirty="0"/>
                        </a:p>
                      </a:txBody>
                      <a:tcPr anchor="ctr"/>
                    </a:tc>
                    <a:tc>
                      <a:txBody>
                        <a:bodyPr/>
                        <a:lstStyle/>
                        <a:p>
                          <a:pPr algn="ct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ℝ</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pPr algn="ct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Re</m:t>
                                </m:r>
                                <m:r>
                                  <a:rPr lang="en-US" b="0" i="1" smtClean="0">
                                    <a:latin typeface="Cambria Math" panose="02040503050406030204" pitchFamily="18" charset="0"/>
                                  </a:rPr>
                                  <m:t>(&lt;</m:t>
                                </m:r>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1" i="0" smtClean="0">
                                        <a:latin typeface="Cambria Math" panose="02040503050406030204" pitchFamily="18" charset="0"/>
                                      </a:rPr>
                                      <m:t>𝐭</m:t>
                                    </m:r>
                                  </m:e>
                                </m:acc>
                                <m:r>
                                  <a:rPr lang="en-US" b="0" i="1" smtClean="0">
                                    <a:latin typeface="Cambria Math" panose="02040503050406030204" pitchFamily="18" charset="0"/>
                                  </a:rPr>
                                  <m:t>&gt;)</m:t>
                                </m:r>
                              </m:oMath>
                            </m:oMathPara>
                          </a14:m>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rPr>
                                      <m:t>ℂ</m:t>
                                    </m:r>
                                  </m:e>
                                  <m:sup>
                                    <m:r>
                                      <a:rPr lang="en-US" i="1">
                                        <a:latin typeface="Cambria Math" panose="02040503050406030204" pitchFamily="18" charset="0"/>
                                      </a:rPr>
                                      <m:t>𝑘</m:t>
                                    </m:r>
                                  </m:sup>
                                </m:sSup>
                              </m:oMath>
                            </m:oMathPara>
                          </a14:m>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071987559"/>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2292798631"/>
                      </a:ext>
                    </a:extLst>
                  </a:tr>
                  <a:tr h="370840">
                    <a:tc>
                      <a:txBody>
                        <a:bodyPr/>
                        <a:lstStyle/>
                        <a:p>
                          <a:pPr algn="ctr"/>
                          <a:r>
                            <a:rPr lang="en-US" b="1" dirty="0" err="1"/>
                            <a:t>RotateE</a:t>
                          </a:r>
                          <a:endParaRPr lang="en-US" b="1" dirty="0"/>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𝐡</m:t>
                                    </m:r>
                                    <m:r>
                                      <a:rPr lang="en-US" b="1"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0" i="1" smtClean="0">
                                        <a:latin typeface="Cambria Math" panose="02040503050406030204" pitchFamily="18" charset="0"/>
                                      </a:rPr>
                                      <m:t>𝑡</m:t>
                                    </m:r>
                                  </m:e>
                                </m:d>
                              </m:oMath>
                            </m:oMathPara>
                          </a14:m>
                          <a:endParaRPr 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𝐡</m:t>
                                </m:r>
                                <m:r>
                                  <a:rPr lang="en-US" b="0" i="1" smtClean="0">
                                    <a:latin typeface="Cambria Math" panose="02040503050406030204" pitchFamily="18" charset="0"/>
                                  </a:rPr>
                                  <m:t>,</m:t>
                                </m:r>
                                <m:r>
                                  <a:rPr lang="en-US" b="1" i="0" smtClean="0">
                                    <a:latin typeface="Cambria Math" panose="02040503050406030204" pitchFamily="18" charset="0"/>
                                  </a:rPr>
                                  <m:t>𝐭</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rPr>
                                      <m:t>ℂ</m:t>
                                    </m:r>
                                  </m:e>
                                  <m:sup>
                                    <m:r>
                                      <a:rPr lang="en-US" i="1">
                                        <a:latin typeface="Cambria Math" panose="02040503050406030204" pitchFamily="18" charset="0"/>
                                      </a:rPr>
                                      <m:t>𝑘</m:t>
                                    </m:r>
                                  </m:sup>
                                </m:sSup>
                              </m:oMath>
                            </m:oMathPara>
                          </a14:m>
                          <a:endParaRPr lang="en-US" dirty="0"/>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tc>
                      <a:txBody>
                        <a:bodyPr/>
                        <a:lstStyle/>
                        <a:p>
                          <a:pPr algn="ctr"/>
                          <a:r>
                            <a:rPr lang="en-US" dirty="0">
                              <a:solidFill>
                                <a:srgbClr val="00B050"/>
                              </a:solidFill>
                              <a:sym typeface="Wingdings" panose="05000000000000000000" pitchFamily="2" charset="2"/>
                            </a:rPr>
                            <a:t></a:t>
                          </a:r>
                          <a:endParaRPr 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sym typeface="Wingdings" panose="05000000000000000000" pitchFamily="2" charset="2"/>
                            </a:rPr>
                            <a:t></a:t>
                          </a:r>
                          <a:endParaRPr lang="en-US" dirty="0"/>
                        </a:p>
                      </a:txBody>
                      <a:tcPr anchor="ctr"/>
                    </a:tc>
                    <a:extLst>
                      <a:ext uri="{0D108BD9-81ED-4DB2-BD59-A6C34878D82A}">
                        <a16:rowId xmlns:a16="http://schemas.microsoft.com/office/drawing/2014/main" val="3077292919"/>
                      </a:ext>
                    </a:extLst>
                  </a:tr>
                </a:tbl>
              </a:graphicData>
            </a:graphic>
          </p:graphicFrame>
        </mc:Choice>
        <mc:Fallback xmlns="">
          <p:graphicFrame>
            <p:nvGraphicFramePr>
              <p:cNvPr id="12" name="Table 7">
                <a:extLst>
                  <a:ext uri="{FF2B5EF4-FFF2-40B4-BE49-F238E27FC236}">
                    <a16:creationId xmlns:a16="http://schemas.microsoft.com/office/drawing/2014/main" id="{0CAD13E0-7F9F-AD40-9C89-C0FCAAEAB854}"/>
                  </a:ext>
                </a:extLst>
              </p:cNvPr>
              <p:cNvGraphicFramePr>
                <a:graphicFrameLocks/>
              </p:cNvGraphicFramePr>
              <p:nvPr>
                <p:extLst>
                  <p:ext uri="{D42A27DB-BD31-4B8C-83A1-F6EECF244321}">
                    <p14:modId xmlns:p14="http://schemas.microsoft.com/office/powerpoint/2010/main" val="2628746289"/>
                  </p:ext>
                </p:extLst>
              </p:nvPr>
            </p:nvGraphicFramePr>
            <p:xfrm>
              <a:off x="457200" y="1936499"/>
              <a:ext cx="8404167" cy="3154109"/>
            </p:xfrm>
            <a:graphic>
              <a:graphicData uri="http://schemas.openxmlformats.org/drawingml/2006/table">
                <a:tbl>
                  <a:tblPr firstRow="1" bandRow="1">
                    <a:tableStyleId>{5C22544A-7EE6-4342-B048-85BDC9FD1C3A}</a:tableStyleId>
                  </a:tblPr>
                  <a:tblGrid>
                    <a:gridCol w="1077885">
                      <a:extLst>
                        <a:ext uri="{9D8B030D-6E8A-4147-A177-3AD203B41FA5}">
                          <a16:colId xmlns:a16="http://schemas.microsoft.com/office/drawing/2014/main" val="853324734"/>
                        </a:ext>
                      </a:extLst>
                    </a:gridCol>
                    <a:gridCol w="1607127">
                      <a:extLst>
                        <a:ext uri="{9D8B030D-6E8A-4147-A177-3AD203B41FA5}">
                          <a16:colId xmlns:a16="http://schemas.microsoft.com/office/drawing/2014/main" val="3453977757"/>
                        </a:ext>
                      </a:extLst>
                    </a:gridCol>
                    <a:gridCol w="1346662">
                      <a:extLst>
                        <a:ext uri="{9D8B030D-6E8A-4147-A177-3AD203B41FA5}">
                          <a16:colId xmlns:a16="http://schemas.microsoft.com/office/drawing/2014/main" val="3820791904"/>
                        </a:ext>
                      </a:extLst>
                    </a:gridCol>
                    <a:gridCol w="709352">
                      <a:extLst>
                        <a:ext uri="{9D8B030D-6E8A-4147-A177-3AD203B41FA5}">
                          <a16:colId xmlns:a16="http://schemas.microsoft.com/office/drawing/2014/main" val="353814574"/>
                        </a:ext>
                      </a:extLst>
                    </a:gridCol>
                    <a:gridCol w="1097280">
                      <a:extLst>
                        <a:ext uri="{9D8B030D-6E8A-4147-A177-3AD203B41FA5}">
                          <a16:colId xmlns:a16="http://schemas.microsoft.com/office/drawing/2014/main" val="4188648557"/>
                        </a:ext>
                      </a:extLst>
                    </a:gridCol>
                    <a:gridCol w="592975">
                      <a:extLst>
                        <a:ext uri="{9D8B030D-6E8A-4147-A177-3AD203B41FA5}">
                          <a16:colId xmlns:a16="http://schemas.microsoft.com/office/drawing/2014/main" val="725889744"/>
                        </a:ext>
                      </a:extLst>
                    </a:gridCol>
                    <a:gridCol w="1058487">
                      <a:extLst>
                        <a:ext uri="{9D8B030D-6E8A-4147-A177-3AD203B41FA5}">
                          <a16:colId xmlns:a16="http://schemas.microsoft.com/office/drawing/2014/main" val="3449994230"/>
                        </a:ext>
                      </a:extLst>
                    </a:gridCol>
                    <a:gridCol w="914399">
                      <a:extLst>
                        <a:ext uri="{9D8B030D-6E8A-4147-A177-3AD203B41FA5}">
                          <a16:colId xmlns:a16="http://schemas.microsoft.com/office/drawing/2014/main" val="259867127"/>
                        </a:ext>
                      </a:extLst>
                    </a:gridCol>
                  </a:tblGrid>
                  <a:tr h="370840">
                    <a:tc>
                      <a:txBody>
                        <a:bodyPr/>
                        <a:lstStyle/>
                        <a:p>
                          <a:pPr algn="ctr"/>
                          <a:r>
                            <a:rPr lang="en-US"/>
                            <a:t>Model</a:t>
                          </a:r>
                        </a:p>
                      </a:txBody>
                      <a:tcPr/>
                    </a:tc>
                    <a:tc>
                      <a:txBody>
                        <a:bodyPr/>
                        <a:lstStyle/>
                        <a:p>
                          <a:pPr algn="ctr"/>
                          <a:r>
                            <a:rPr lang="en-US"/>
                            <a:t>Score</a:t>
                          </a:r>
                        </a:p>
                      </a:txBody>
                      <a:tcPr/>
                    </a:tc>
                    <a:tc>
                      <a:txBody>
                        <a:bodyPr/>
                        <a:lstStyle/>
                        <a:p>
                          <a:pPr algn="ctr"/>
                          <a:r>
                            <a:rPr lang="en-US"/>
                            <a:t>Embedding</a:t>
                          </a:r>
                        </a:p>
                      </a:txBody>
                      <a:tcPr/>
                    </a:tc>
                    <a:tc>
                      <a:txBody>
                        <a:bodyPr/>
                        <a:lstStyle/>
                        <a:p>
                          <a:pPr algn="ctr"/>
                          <a:r>
                            <a:rPr lang="en-US"/>
                            <a:t>Sym.</a:t>
                          </a:r>
                        </a:p>
                      </a:txBody>
                      <a:tcPr/>
                    </a:tc>
                    <a:tc>
                      <a:txBody>
                        <a:bodyPr/>
                        <a:lstStyle/>
                        <a:p>
                          <a:pPr algn="ctr"/>
                          <a:r>
                            <a:rPr lang="en-US"/>
                            <a:t>Antisym.</a:t>
                          </a:r>
                        </a:p>
                      </a:txBody>
                      <a:tcPr/>
                    </a:tc>
                    <a:tc>
                      <a:txBody>
                        <a:bodyPr/>
                        <a:lstStyle/>
                        <a:p>
                          <a:pPr algn="ctr"/>
                          <a:r>
                            <a:rPr lang="en-US"/>
                            <a:t>Inv.</a:t>
                          </a:r>
                        </a:p>
                      </a:txBody>
                      <a:tcPr/>
                    </a:tc>
                    <a:tc>
                      <a:txBody>
                        <a:bodyPr/>
                        <a:lstStyle/>
                        <a:p>
                          <a:pPr algn="ctr"/>
                          <a:r>
                            <a:rPr lang="en-US"/>
                            <a:t>Compos.</a:t>
                          </a:r>
                        </a:p>
                      </a:txBody>
                      <a:tcPr/>
                    </a:tc>
                    <a:tc>
                      <a:txBody>
                        <a:bodyPr/>
                        <a:lstStyle/>
                        <a:p>
                          <a:pPr algn="ctr"/>
                          <a:r>
                            <a:rPr lang="en-US"/>
                            <a:t>1-to-N</a:t>
                          </a:r>
                        </a:p>
                      </a:txBody>
                      <a:tcPr/>
                    </a:tc>
                    <a:extLst>
                      <a:ext uri="{0D108BD9-81ED-4DB2-BD59-A6C34878D82A}">
                        <a16:rowId xmlns:a16="http://schemas.microsoft.com/office/drawing/2014/main" val="2706668134"/>
                      </a:ext>
                    </a:extLst>
                  </a:tr>
                  <a:tr h="370840">
                    <a:tc>
                      <a:txBody>
                        <a:bodyPr/>
                        <a:lstStyle/>
                        <a:p>
                          <a:pPr algn="ctr"/>
                          <a:r>
                            <a:rPr lang="en-US" b="1"/>
                            <a:t>TransE</a:t>
                          </a:r>
                        </a:p>
                      </a:txBody>
                      <a:tcPr anchor="ctr"/>
                    </a:tc>
                    <a:tc>
                      <a:txBody>
                        <a:bodyPr/>
                        <a:lstStyle/>
                        <a:p>
                          <a:endParaRPr lang="en-US"/>
                        </a:p>
                      </a:txBody>
                      <a:tcPr anchor="ctr">
                        <a:blipFill>
                          <a:blip r:embed="rId2"/>
                          <a:stretch>
                            <a:fillRect l="-67803" t="-108197" r="-356818" b="-675410"/>
                          </a:stretch>
                        </a:blipFill>
                      </a:tcPr>
                    </a:tc>
                    <a:tc>
                      <a:txBody>
                        <a:bodyPr/>
                        <a:lstStyle/>
                        <a:p>
                          <a:endParaRPr lang="en-US"/>
                        </a:p>
                      </a:txBody>
                      <a:tcPr anchor="ctr">
                        <a:blipFill>
                          <a:blip r:embed="rId2"/>
                          <a:stretch>
                            <a:fillRect l="-200452" t="-108197" r="-326244" b="-675410"/>
                          </a:stretch>
                        </a:blipFill>
                      </a:tcP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261341133"/>
                      </a:ext>
                    </a:extLst>
                  </a:tr>
                  <a:tr h="929069">
                    <a:tc>
                      <a:txBody>
                        <a:bodyPr/>
                        <a:lstStyle/>
                        <a:p>
                          <a:pPr algn="ctr"/>
                          <a:r>
                            <a:rPr lang="en-US" b="1"/>
                            <a:t>TransR</a:t>
                          </a:r>
                        </a:p>
                      </a:txBody>
                      <a:tcPr anchor="ctr"/>
                    </a:tc>
                    <a:tc>
                      <a:txBody>
                        <a:bodyPr/>
                        <a:lstStyle/>
                        <a:p>
                          <a:endParaRPr lang="en-US"/>
                        </a:p>
                      </a:txBody>
                      <a:tcPr anchor="ctr">
                        <a:blipFill>
                          <a:blip r:embed="rId2"/>
                          <a:stretch>
                            <a:fillRect l="-67803" t="-83007" r="-356818" b="-169281"/>
                          </a:stretch>
                        </a:blipFill>
                      </a:tcPr>
                    </a:tc>
                    <a:tc>
                      <a:txBody>
                        <a:bodyPr/>
                        <a:lstStyle/>
                        <a:p>
                          <a:endParaRPr lang="en-US"/>
                        </a:p>
                      </a:txBody>
                      <a:tcPr anchor="ctr">
                        <a:blipFill>
                          <a:blip r:embed="rId2"/>
                          <a:stretch>
                            <a:fillRect l="-200452" t="-83007" r="-326244" b="-169281"/>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3268385971"/>
                      </a:ext>
                    </a:extLst>
                  </a:tr>
                  <a:tr h="370840">
                    <a:tc>
                      <a:txBody>
                        <a:bodyPr/>
                        <a:lstStyle/>
                        <a:p>
                          <a:pPr algn="ctr"/>
                          <a:r>
                            <a:rPr lang="en-US" b="1"/>
                            <a:t>DistMult</a:t>
                          </a:r>
                        </a:p>
                      </a:txBody>
                      <a:tcPr anchor="ctr"/>
                    </a:tc>
                    <a:tc>
                      <a:txBody>
                        <a:bodyPr/>
                        <a:lstStyle/>
                        <a:p>
                          <a:endParaRPr lang="en-US"/>
                        </a:p>
                      </a:txBody>
                      <a:tcPr anchor="ctr">
                        <a:blipFill>
                          <a:blip r:embed="rId2"/>
                          <a:stretch>
                            <a:fillRect l="-67803" t="-459016" r="-356818" b="-324590"/>
                          </a:stretch>
                        </a:blipFill>
                      </a:tcPr>
                    </a:tc>
                    <a:tc>
                      <a:txBody>
                        <a:bodyPr/>
                        <a:lstStyle/>
                        <a:p>
                          <a:endParaRPr lang="en-US"/>
                        </a:p>
                      </a:txBody>
                      <a:tcPr anchor="ctr">
                        <a:blipFill>
                          <a:blip r:embed="rId2"/>
                          <a:stretch>
                            <a:fillRect l="-200452" t="-459016" r="-326244" b="-3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26546996"/>
                      </a:ext>
                    </a:extLst>
                  </a:tr>
                  <a:tr h="370840">
                    <a:tc>
                      <a:txBody>
                        <a:bodyPr/>
                        <a:lstStyle/>
                        <a:p>
                          <a:pPr algn="ctr"/>
                          <a:r>
                            <a:rPr lang="en-US" b="1"/>
                            <a:t>ComplEx</a:t>
                          </a:r>
                        </a:p>
                      </a:txBody>
                      <a:tcPr anchor="ctr"/>
                    </a:tc>
                    <a:tc>
                      <a:txBody>
                        <a:bodyPr/>
                        <a:lstStyle/>
                        <a:p>
                          <a:endParaRPr lang="en-US"/>
                        </a:p>
                      </a:txBody>
                      <a:tcPr anchor="ctr">
                        <a:blipFill>
                          <a:blip r:embed="rId2"/>
                          <a:stretch>
                            <a:fillRect l="-67803" t="-559016" r="-356818" b="-224590"/>
                          </a:stretch>
                        </a:blipFill>
                      </a:tcPr>
                    </a:tc>
                    <a:tc>
                      <a:txBody>
                        <a:bodyPr/>
                        <a:lstStyle/>
                        <a:p>
                          <a:endParaRPr lang="en-US"/>
                        </a:p>
                      </a:txBody>
                      <a:tcPr anchor="ctr">
                        <a:blipFill>
                          <a:blip r:embed="rId2"/>
                          <a:stretch>
                            <a:fillRect l="-200452" t="-559016" r="-326244" b="-2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FF000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extLst>
                      <a:ext uri="{0D108BD9-81ED-4DB2-BD59-A6C34878D82A}">
                        <a16:rowId xmlns:a16="http://schemas.microsoft.com/office/drawing/2014/main" val="4071987559"/>
                      </a:ext>
                    </a:extLst>
                  </a:tr>
                  <a:tr h="370840">
                    <a:tc>
                      <a:txBody>
                        <a:bodyPr/>
                        <a:lstStyle/>
                        <a:p>
                          <a:pPr algn="ctr"/>
                          <a:endParaRPr lang="en-US" b="1"/>
                        </a:p>
                      </a:txBody>
                      <a:tcPr anchor="ctr"/>
                    </a:tc>
                    <a:tc>
                      <a:txBody>
                        <a:bodyPr/>
                        <a:lstStyle/>
                        <a:p>
                          <a:pPr algn="ct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extLst>
                      <a:ext uri="{0D108BD9-81ED-4DB2-BD59-A6C34878D82A}">
                        <a16:rowId xmlns:a16="http://schemas.microsoft.com/office/drawing/2014/main" val="2292798631"/>
                      </a:ext>
                    </a:extLst>
                  </a:tr>
                  <a:tr h="370840">
                    <a:tc>
                      <a:txBody>
                        <a:bodyPr/>
                        <a:lstStyle/>
                        <a:p>
                          <a:pPr algn="ctr"/>
                          <a:r>
                            <a:rPr lang="en-US" b="1" err="1"/>
                            <a:t>RotateE</a:t>
                          </a:r>
                          <a:endParaRPr lang="en-US" b="1"/>
                        </a:p>
                      </a:txBody>
                      <a:tcPr anchor="ctr"/>
                    </a:tc>
                    <a:tc>
                      <a:txBody>
                        <a:bodyPr/>
                        <a:lstStyle/>
                        <a:p>
                          <a:endParaRPr lang="en-US"/>
                        </a:p>
                      </a:txBody>
                      <a:tcPr anchor="ctr">
                        <a:blipFill>
                          <a:blip r:embed="rId2"/>
                          <a:stretch>
                            <a:fillRect l="-67803" t="-759016" r="-356818" b="-24590"/>
                          </a:stretch>
                        </a:blipFill>
                      </a:tcPr>
                    </a:tc>
                    <a:tc>
                      <a:txBody>
                        <a:bodyPr/>
                        <a:lstStyle/>
                        <a:p>
                          <a:endParaRPr lang="en-US"/>
                        </a:p>
                      </a:txBody>
                      <a:tcPr anchor="ctr">
                        <a:blipFill>
                          <a:blip r:embed="rId2"/>
                          <a:stretch>
                            <a:fillRect l="-200452" t="-759016" r="-326244" b="-24590"/>
                          </a:stretch>
                        </a:blipFill>
                      </a:tcP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algn="ctr"/>
                          <a:r>
                            <a:rPr lang="en-US">
                              <a:solidFill>
                                <a:srgbClr val="00B050"/>
                              </a:solidFill>
                              <a:sym typeface="Wingdings" panose="05000000000000000000" pitchFamily="2" charset="2"/>
                            </a:rPr>
                            <a:t></a:t>
                          </a:r>
                          <a:endParaRPr 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F0000"/>
                              </a:solidFill>
                              <a:sym typeface="Wingdings" panose="05000000000000000000" pitchFamily="2" charset="2"/>
                            </a:rPr>
                            <a:t></a:t>
                          </a:r>
                          <a:endParaRPr lang="en-US"/>
                        </a:p>
                      </a:txBody>
                      <a:tcPr anchor="ctr"/>
                    </a:tc>
                    <a:extLst>
                      <a:ext uri="{0D108BD9-81ED-4DB2-BD59-A6C34878D82A}">
                        <a16:rowId xmlns:a16="http://schemas.microsoft.com/office/drawing/2014/main" val="3077292919"/>
                      </a:ext>
                    </a:extLst>
                  </a:tr>
                </a:tbl>
              </a:graphicData>
            </a:graphic>
          </p:graphicFrame>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7BE2FAA-E412-E8A7-05C1-BDDEA37CD297}"/>
                  </a:ext>
                </a:extLst>
              </p:cNvPr>
              <p:cNvSpPr txBox="1"/>
              <p:nvPr/>
            </p:nvSpPr>
            <p:spPr>
              <a:xfrm>
                <a:off x="1063488" y="5422992"/>
                <a:ext cx="2544286" cy="369332"/>
              </a:xfrm>
              <a:prstGeom prst="rect">
                <a:avLst/>
              </a:prstGeom>
              <a:noFill/>
            </p:spPr>
            <p:txBody>
              <a:bodyPr wrap="none" rtlCol="0">
                <a:spAutoFit/>
              </a:bodyPr>
              <a:lstStyle/>
              <a:p>
                <a14:m>
                  <m:oMath xmlns:m="http://schemas.openxmlformats.org/officeDocument/2006/math">
                    <m:r>
                      <a:rPr lang="en-US" b="1" i="1" smtClean="0">
                        <a:solidFill>
                          <a:srgbClr val="008000"/>
                        </a:solidFill>
                        <a:latin typeface="Cambria Math" panose="02040503050406030204" pitchFamily="18" charset="0"/>
                      </a:rPr>
                      <m:t>∘ </m:t>
                    </m:r>
                  </m:oMath>
                </a14:m>
                <a:r>
                  <a:rPr lang="en-US" dirty="0">
                    <a:solidFill>
                      <a:srgbClr val="008000"/>
                    </a:solidFill>
                    <a:latin typeface="Arial" pitchFamily="34" charset="0"/>
                    <a:cs typeface="Arial" pitchFamily="34" charset="0"/>
                  </a:rPr>
                  <a:t>…Hadamard product:</a:t>
                </a:r>
              </a:p>
            </p:txBody>
          </p:sp>
        </mc:Choice>
        <mc:Fallback xmlns="">
          <p:sp>
            <p:nvSpPr>
              <p:cNvPr id="8" name="TextBox 7">
                <a:extLst>
                  <a:ext uri="{FF2B5EF4-FFF2-40B4-BE49-F238E27FC236}">
                    <a16:creationId xmlns:a16="http://schemas.microsoft.com/office/drawing/2014/main" id="{97BE2FAA-E412-E8A7-05C1-BDDEA37CD297}"/>
                  </a:ext>
                </a:extLst>
              </p:cNvPr>
              <p:cNvSpPr txBox="1">
                <a:spLocks noRot="1" noChangeAspect="1" noMove="1" noResize="1" noEditPoints="1" noAdjustHandles="1" noChangeArrowheads="1" noChangeShapeType="1" noTextEdit="1"/>
              </p:cNvSpPr>
              <p:nvPr/>
            </p:nvSpPr>
            <p:spPr>
              <a:xfrm>
                <a:off x="1063488" y="5422992"/>
                <a:ext cx="2544286" cy="369332"/>
              </a:xfrm>
              <a:prstGeom prst="rect">
                <a:avLst/>
              </a:prstGeom>
              <a:blipFill>
                <a:blip r:embed="rId3"/>
                <a:stretch>
                  <a:fillRect t="-10000" r="-1675" b="-26667"/>
                </a:stretch>
              </a:blipFill>
            </p:spPr>
            <p:txBody>
              <a:bodyPr/>
              <a:lstStyle/>
              <a:p>
                <a:r>
                  <a:rPr lang="en-US">
                    <a:noFill/>
                  </a:rPr>
                  <a:t> </a:t>
                </a:r>
              </a:p>
            </p:txBody>
          </p:sp>
        </mc:Fallback>
      </mc:AlternateContent>
      <p:pic>
        <p:nvPicPr>
          <p:cNvPr id="2050" name="Picture 2" descr="Part 14 : Dot and Hadamard Product | by Avnish | Linear Algebra | Medium">
            <a:extLst>
              <a:ext uri="{FF2B5EF4-FFF2-40B4-BE49-F238E27FC236}">
                <a16:creationId xmlns:a16="http://schemas.microsoft.com/office/drawing/2014/main" id="{B89921EC-C5C4-7518-BFC2-DBF869893C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6809" y="5208004"/>
            <a:ext cx="4572000" cy="7993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45D3555-285A-CFD1-497C-F9B26E4F6259}"/>
              </a:ext>
            </a:extLst>
          </p:cNvPr>
          <p:cNvSpPr txBox="1"/>
          <p:nvPr/>
        </p:nvSpPr>
        <p:spPr>
          <a:xfrm>
            <a:off x="567159" y="6063959"/>
            <a:ext cx="7425160" cy="646331"/>
          </a:xfrm>
          <a:prstGeom prst="rect">
            <a:avLst/>
          </a:prstGeom>
          <a:noFill/>
        </p:spPr>
        <p:txBody>
          <a:bodyPr wrap="square">
            <a:spAutoFit/>
          </a:bodyPr>
          <a:lstStyle/>
          <a:p>
            <a:r>
              <a:rPr lang="en-US" b="0" i="0" dirty="0">
                <a:solidFill>
                  <a:srgbClr val="1D1C1D"/>
                </a:solidFill>
                <a:effectLst/>
                <a:latin typeface="Slack-Lato"/>
              </a:rPr>
              <a:t> </a:t>
            </a:r>
            <a:r>
              <a:rPr lang="en-US" b="0" i="0" dirty="0" err="1">
                <a:solidFill>
                  <a:srgbClr val="1D1C1D"/>
                </a:solidFill>
                <a:effectLst/>
                <a:latin typeface="Slack-Lato"/>
              </a:rPr>
              <a:t>TransE</a:t>
            </a:r>
            <a:r>
              <a:rPr lang="en-US" b="0" i="0" dirty="0">
                <a:solidFill>
                  <a:srgbClr val="1D1C1D"/>
                </a:solidFill>
                <a:effectLst/>
                <a:latin typeface="Slack-Lato"/>
              </a:rPr>
              <a:t> and </a:t>
            </a:r>
            <a:r>
              <a:rPr lang="en-US" b="0" i="0" dirty="0" err="1">
                <a:solidFill>
                  <a:srgbClr val="1D1C1D"/>
                </a:solidFill>
                <a:effectLst/>
                <a:latin typeface="Slack-Lato"/>
              </a:rPr>
              <a:t>RotatE</a:t>
            </a:r>
            <a:r>
              <a:rPr lang="en-US" b="0" i="0" dirty="0">
                <a:solidFill>
                  <a:srgbClr val="1D1C1D"/>
                </a:solidFill>
                <a:effectLst/>
                <a:latin typeface="Slack-Lato"/>
              </a:rPr>
              <a:t>: they both satisfy a weaker notion of 1-to-N - that many tails can be equidistant to r*h / r + h</a:t>
            </a:r>
            <a:endParaRPr lang="en-US" dirty="0"/>
          </a:p>
        </p:txBody>
      </p:sp>
    </p:spTree>
    <p:extLst>
      <p:ext uri="{BB962C8B-B14F-4D97-AF65-F5344CB8AC3E}">
        <p14:creationId xmlns:p14="http://schemas.microsoft.com/office/powerpoint/2010/main" val="12448126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1680-8E94-46A2-8CA0-EC77858BDAA4}"/>
              </a:ext>
            </a:extLst>
          </p:cNvPr>
          <p:cNvSpPr>
            <a:spLocks noGrp="1"/>
          </p:cNvSpPr>
          <p:nvPr>
            <p:ph type="title"/>
          </p:nvPr>
        </p:nvSpPr>
        <p:spPr/>
        <p:txBody>
          <a:bodyPr/>
          <a:lstStyle/>
          <a:p>
            <a:r>
              <a:rPr lang="en-US"/>
              <a:t>KG Embeddings in Practice</a:t>
            </a:r>
          </a:p>
        </p:txBody>
      </p:sp>
      <p:sp>
        <p:nvSpPr>
          <p:cNvPr id="3" name="Content Placeholder 2">
            <a:extLst>
              <a:ext uri="{FF2B5EF4-FFF2-40B4-BE49-F238E27FC236}">
                <a16:creationId xmlns:a16="http://schemas.microsoft.com/office/drawing/2014/main" id="{7DAA86FD-8A65-44C9-9D86-5008A4D70871}"/>
              </a:ext>
            </a:extLst>
          </p:cNvPr>
          <p:cNvSpPr>
            <a:spLocks noGrp="1"/>
          </p:cNvSpPr>
          <p:nvPr>
            <p:ph idx="1"/>
          </p:nvPr>
        </p:nvSpPr>
        <p:spPr/>
        <p:txBody>
          <a:bodyPr/>
          <a:lstStyle/>
          <a:p>
            <a:pPr marL="342900" indent="-342900">
              <a:buAutoNum type="arabicPeriod"/>
            </a:pPr>
            <a:r>
              <a:rPr lang="en-US"/>
              <a:t>Different KGs may have </a:t>
            </a:r>
            <a:r>
              <a:rPr lang="en-US" b="1">
                <a:solidFill>
                  <a:schemeClr val="accent1">
                    <a:lumMod val="75000"/>
                  </a:schemeClr>
                </a:solidFill>
              </a:rPr>
              <a:t>drastically different relation patterns</a:t>
            </a:r>
            <a:r>
              <a:rPr lang="en-US"/>
              <a:t>!</a:t>
            </a:r>
          </a:p>
          <a:p>
            <a:pPr marL="342900" indent="-342900">
              <a:buAutoNum type="arabicPeriod"/>
            </a:pPr>
            <a:r>
              <a:rPr lang="en-US"/>
              <a:t>There is not a general embedding that works for all KGs, use the </a:t>
            </a:r>
            <a:r>
              <a:rPr lang="en-US" b="1">
                <a:solidFill>
                  <a:schemeClr val="accent5"/>
                </a:solidFill>
              </a:rPr>
              <a:t>table </a:t>
            </a:r>
            <a:r>
              <a:rPr lang="en-US"/>
              <a:t>to select models</a:t>
            </a:r>
          </a:p>
          <a:p>
            <a:pPr marL="342900" indent="-342900">
              <a:buAutoNum type="arabicPeriod"/>
            </a:pPr>
            <a:r>
              <a:rPr lang="en-US"/>
              <a:t>Try </a:t>
            </a:r>
            <a:r>
              <a:rPr lang="en-US" b="1" err="1">
                <a:solidFill>
                  <a:srgbClr val="0070C0"/>
                </a:solidFill>
              </a:rPr>
              <a:t>TransE</a:t>
            </a:r>
            <a:r>
              <a:rPr lang="en-US"/>
              <a:t> for a quick run if the target KG does not have much symmetric relations</a:t>
            </a:r>
          </a:p>
          <a:p>
            <a:pPr marL="342900" indent="-342900">
              <a:buAutoNum type="arabicPeriod"/>
            </a:pPr>
            <a:r>
              <a:rPr lang="en-US"/>
              <a:t>Then use more expressive models, e.g., </a:t>
            </a:r>
            <a:r>
              <a:rPr lang="en-US" b="1" err="1">
                <a:solidFill>
                  <a:srgbClr val="00B050"/>
                </a:solidFill>
              </a:rPr>
              <a:t>ComplEx</a:t>
            </a:r>
            <a:r>
              <a:rPr lang="en-US"/>
              <a:t>, </a:t>
            </a:r>
            <a:r>
              <a:rPr lang="en-US" b="1" err="1">
                <a:solidFill>
                  <a:srgbClr val="D60093"/>
                </a:solidFill>
              </a:rPr>
              <a:t>RotatE</a:t>
            </a:r>
            <a:r>
              <a:rPr lang="en-US"/>
              <a:t> (</a:t>
            </a:r>
            <a:r>
              <a:rPr lang="en-US" b="1" err="1">
                <a:solidFill>
                  <a:srgbClr val="0070C0"/>
                </a:solidFill>
              </a:rPr>
              <a:t>TransE</a:t>
            </a:r>
            <a:r>
              <a:rPr lang="en-US"/>
              <a:t> in Complex space)</a:t>
            </a:r>
          </a:p>
          <a:p>
            <a:endParaRPr lang="en-US"/>
          </a:p>
        </p:txBody>
      </p:sp>
      <p:sp>
        <p:nvSpPr>
          <p:cNvPr id="4" name="Date Placeholder 3">
            <a:extLst>
              <a:ext uri="{FF2B5EF4-FFF2-40B4-BE49-F238E27FC236}">
                <a16:creationId xmlns:a16="http://schemas.microsoft.com/office/drawing/2014/main" id="{3EB3BABD-7DD1-4E3B-BA5B-36AAF5FC691F}"/>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71DC6523-40B0-4C09-9B67-36517905B7C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65F37E0-9935-409D-B537-F5D40E1DD5A2}"/>
              </a:ext>
            </a:extLst>
          </p:cNvPr>
          <p:cNvSpPr>
            <a:spLocks noGrp="1"/>
          </p:cNvSpPr>
          <p:nvPr>
            <p:ph type="sldNum" sz="quarter" idx="12"/>
          </p:nvPr>
        </p:nvSpPr>
        <p:spPr/>
        <p:txBody>
          <a:bodyPr/>
          <a:lstStyle/>
          <a:p>
            <a:fld id="{19B12225-5612-419B-A8D5-4B8EEE4C217E}" type="slidenum">
              <a:rPr lang="en-US" smtClean="0"/>
              <a:pPr/>
              <a:t>63</a:t>
            </a:fld>
            <a:endParaRPr lang="en-US"/>
          </a:p>
        </p:txBody>
      </p:sp>
      <p:sp>
        <p:nvSpPr>
          <p:cNvPr id="7" name="Rectangle 6">
            <a:extLst>
              <a:ext uri="{FF2B5EF4-FFF2-40B4-BE49-F238E27FC236}">
                <a16:creationId xmlns:a16="http://schemas.microsoft.com/office/drawing/2014/main" id="{80B37BD8-C9C2-48B9-8DC1-DA3373A5DE07}"/>
              </a:ext>
            </a:extLst>
          </p:cNvPr>
          <p:cNvSpPr/>
          <p:nvPr/>
        </p:nvSpPr>
        <p:spPr>
          <a:xfrm>
            <a:off x="2177717" y="10342"/>
            <a:ext cx="6966284" cy="276999"/>
          </a:xfrm>
          <a:prstGeom prst="rect">
            <a:avLst/>
          </a:prstGeom>
        </p:spPr>
        <p:txBody>
          <a:bodyPr wrap="square">
            <a:spAutoFit/>
          </a:bodyPr>
          <a:lstStyle/>
          <a:p>
            <a:r>
              <a:rPr lang="en-US" sz="1200">
                <a:solidFill>
                  <a:schemeClr val="bg1"/>
                </a:solidFill>
              </a:rPr>
              <a:t>Sun et al, </a:t>
            </a:r>
            <a:r>
              <a:rPr lang="en-US" sz="1200">
                <a:solidFill>
                  <a:schemeClr val="bg1"/>
                </a:solidFill>
                <a:hlinkClick r:id="rId2"/>
              </a:rPr>
              <a:t>RotatE: Knowledge Graph Embedding by Relational Rotation in Complex Space</a:t>
            </a:r>
            <a:r>
              <a:rPr lang="en-US" sz="1200">
                <a:solidFill>
                  <a:schemeClr val="bg1"/>
                </a:solidFill>
              </a:rPr>
              <a:t>, ICLR 2019</a:t>
            </a:r>
          </a:p>
        </p:txBody>
      </p:sp>
    </p:spTree>
    <p:extLst>
      <p:ext uri="{BB962C8B-B14F-4D97-AF65-F5344CB8AC3E}">
        <p14:creationId xmlns:p14="http://schemas.microsoft.com/office/powerpoint/2010/main" val="21768072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F0F6-E468-FE01-2C80-8EF6090C1783}"/>
              </a:ext>
            </a:extLst>
          </p:cNvPr>
          <p:cNvSpPr>
            <a:spLocks noGrp="1"/>
          </p:cNvSpPr>
          <p:nvPr>
            <p:ph type="title"/>
          </p:nvPr>
        </p:nvSpPr>
        <p:spPr/>
        <p:txBody>
          <a:bodyPr/>
          <a:lstStyle/>
          <a:p>
            <a:r>
              <a:rPr lang="en-US"/>
              <a:t>Empirical comparison</a:t>
            </a:r>
          </a:p>
        </p:txBody>
      </p:sp>
      <p:graphicFrame>
        <p:nvGraphicFramePr>
          <p:cNvPr id="7" name="Content Placeholder 6">
            <a:extLst>
              <a:ext uri="{FF2B5EF4-FFF2-40B4-BE49-F238E27FC236}">
                <a16:creationId xmlns:a16="http://schemas.microsoft.com/office/drawing/2014/main" id="{30A29F10-4332-F668-DB3E-55B4A3FC3BBD}"/>
              </a:ext>
            </a:extLst>
          </p:cNvPr>
          <p:cNvGraphicFramePr>
            <a:graphicFrameLocks noGrp="1"/>
          </p:cNvGraphicFramePr>
          <p:nvPr>
            <p:ph idx="1"/>
            <p:extLst>
              <p:ext uri="{D42A27DB-BD31-4B8C-83A1-F6EECF244321}">
                <p14:modId xmlns:p14="http://schemas.microsoft.com/office/powerpoint/2010/main" val="3454978120"/>
              </p:ext>
            </p:extLst>
          </p:nvPr>
        </p:nvGraphicFramePr>
        <p:xfrm>
          <a:off x="238539" y="1272500"/>
          <a:ext cx="7543798" cy="4790372"/>
        </p:xfrm>
        <a:graphic>
          <a:graphicData uri="http://schemas.openxmlformats.org/drawingml/2006/table">
            <a:tbl>
              <a:tblPr firstRow="1" firstCol="1" bandRow="1">
                <a:tableStyleId>{073A0DAA-6AF3-43AB-8588-CEC1D06C72B9}</a:tableStyleId>
              </a:tblPr>
              <a:tblGrid>
                <a:gridCol w="1415446">
                  <a:extLst>
                    <a:ext uri="{9D8B030D-6E8A-4147-A177-3AD203B41FA5}">
                      <a16:colId xmlns:a16="http://schemas.microsoft.com/office/drawing/2014/main" val="947407939"/>
                    </a:ext>
                  </a:extLst>
                </a:gridCol>
                <a:gridCol w="739927">
                  <a:extLst>
                    <a:ext uri="{9D8B030D-6E8A-4147-A177-3AD203B41FA5}">
                      <a16:colId xmlns:a16="http://schemas.microsoft.com/office/drawing/2014/main" val="3010185677"/>
                    </a:ext>
                  </a:extLst>
                </a:gridCol>
                <a:gridCol w="1077685">
                  <a:extLst>
                    <a:ext uri="{9D8B030D-6E8A-4147-A177-3AD203B41FA5}">
                      <a16:colId xmlns:a16="http://schemas.microsoft.com/office/drawing/2014/main" val="2647968889"/>
                    </a:ext>
                  </a:extLst>
                </a:gridCol>
                <a:gridCol w="1077685">
                  <a:extLst>
                    <a:ext uri="{9D8B030D-6E8A-4147-A177-3AD203B41FA5}">
                      <a16:colId xmlns:a16="http://schemas.microsoft.com/office/drawing/2014/main" val="2163644249"/>
                    </a:ext>
                  </a:extLst>
                </a:gridCol>
                <a:gridCol w="1077685">
                  <a:extLst>
                    <a:ext uri="{9D8B030D-6E8A-4147-A177-3AD203B41FA5}">
                      <a16:colId xmlns:a16="http://schemas.microsoft.com/office/drawing/2014/main" val="1354596341"/>
                    </a:ext>
                  </a:extLst>
                </a:gridCol>
                <a:gridCol w="1077685">
                  <a:extLst>
                    <a:ext uri="{9D8B030D-6E8A-4147-A177-3AD203B41FA5}">
                      <a16:colId xmlns:a16="http://schemas.microsoft.com/office/drawing/2014/main" val="3257512930"/>
                    </a:ext>
                  </a:extLst>
                </a:gridCol>
                <a:gridCol w="1077685">
                  <a:extLst>
                    <a:ext uri="{9D8B030D-6E8A-4147-A177-3AD203B41FA5}">
                      <a16:colId xmlns:a16="http://schemas.microsoft.com/office/drawing/2014/main" val="2527677893"/>
                    </a:ext>
                  </a:extLst>
                </a:gridCol>
              </a:tblGrid>
              <a:tr h="420933">
                <a:tc rowSpan="2">
                  <a:txBody>
                    <a:bodyPr/>
                    <a:lstStyle/>
                    <a:p>
                      <a:pPr algn="ctr"/>
                      <a:r>
                        <a:rPr lang="en-US" sz="1600" b="1">
                          <a:effectLst/>
                        </a:rPr>
                        <a:t>Model</a:t>
                      </a:r>
                      <a:endParaRPr lang="en-US" sz="1600" b="1">
                        <a:effectLst/>
                        <a:latin typeface="Arial" panose="020B0604020202020204" pitchFamily="34" charset="0"/>
                        <a:cs typeface="Arial" panose="020B0604020202020204" pitchFamily="34" charset="0"/>
                      </a:endParaRPr>
                    </a:p>
                  </a:txBody>
                  <a:tcPr marL="41915" marR="41915" marT="41915" marB="41915" anchor="ctr"/>
                </a:tc>
                <a:tc gridSpan="3">
                  <a:txBody>
                    <a:bodyPr/>
                    <a:lstStyle/>
                    <a:p>
                      <a:pPr algn="ctr"/>
                      <a:r>
                        <a:rPr lang="en-US" sz="1600" b="1">
                          <a:effectLst/>
                        </a:rPr>
                        <a:t>FB15k-237</a:t>
                      </a:r>
                      <a:endParaRPr lang="en-US" sz="1600" b="1">
                        <a:effectLst/>
                        <a:latin typeface="Arial" panose="020B0604020202020204" pitchFamily="34" charset="0"/>
                        <a:cs typeface="Arial" panose="020B0604020202020204" pitchFamily="34" charset="0"/>
                      </a:endParaRPr>
                    </a:p>
                  </a:txBody>
                  <a:tcPr marL="41915" marR="41915" marT="41915" marB="41915" anchor="ctr"/>
                </a:tc>
                <a:tc hMerge="1">
                  <a:txBody>
                    <a:bodyPr/>
                    <a:lstStyle/>
                    <a:p>
                      <a:endParaRPr lang="en-US"/>
                    </a:p>
                  </a:txBody>
                  <a:tcPr/>
                </a:tc>
                <a:tc hMerge="1">
                  <a:txBody>
                    <a:bodyPr/>
                    <a:lstStyle/>
                    <a:p>
                      <a:endParaRPr lang="en-US"/>
                    </a:p>
                  </a:txBody>
                  <a:tcPr/>
                </a:tc>
                <a:tc gridSpan="3">
                  <a:txBody>
                    <a:bodyPr/>
                    <a:lstStyle/>
                    <a:p>
                      <a:pPr algn="ctr"/>
                      <a:r>
                        <a:rPr lang="en-US" sz="1600" b="1">
                          <a:effectLst/>
                        </a:rPr>
                        <a:t>WN18RR</a:t>
                      </a:r>
                      <a:endParaRPr lang="en-US" sz="1600" b="1">
                        <a:effectLst/>
                        <a:latin typeface="Arial" panose="020B0604020202020204" pitchFamily="34" charset="0"/>
                        <a:cs typeface="Arial" panose="020B0604020202020204" pitchFamily="34" charset="0"/>
                      </a:endParaRPr>
                    </a:p>
                  </a:txBody>
                  <a:tcPr marL="41915" marR="41915" marT="41915" marB="41915"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0040085"/>
                  </a:ext>
                </a:extLst>
              </a:tr>
              <a:tr h="727984">
                <a:tc vMerge="1">
                  <a:txBody>
                    <a:bodyPr/>
                    <a:lstStyle/>
                    <a:p>
                      <a:endParaRPr lang="en-US"/>
                    </a:p>
                  </a:txBody>
                  <a:tcPr/>
                </a:tc>
                <a:tc>
                  <a:txBody>
                    <a:bodyPr/>
                    <a:lstStyle/>
                    <a:p>
                      <a:pPr algn="ctr"/>
                      <a:r>
                        <a:rPr lang="en-US" sz="1600" b="1">
                          <a:effectLst/>
                        </a:rPr>
                        <a:t>MR</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600" b="1">
                          <a:effectLst/>
                        </a:rPr>
                        <a:t>MRR</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600" b="1">
                          <a:effectLst/>
                        </a:rPr>
                        <a:t>H10</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600" b="1">
                          <a:effectLst/>
                        </a:rPr>
                        <a:t>MR</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600" b="1">
                          <a:effectLst/>
                        </a:rPr>
                        <a:t>MRR</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600" b="1">
                          <a:effectLst/>
                        </a:rPr>
                        <a:t>H10</a:t>
                      </a:r>
                      <a:r>
                        <a:rPr lang="en-US" sz="1600" b="0">
                          <a:effectLst/>
                        </a:rPr>
                        <a:t>↑</a:t>
                      </a:r>
                      <a:endParaRPr lang="en-US" sz="1600" b="1">
                        <a:effectLst/>
                        <a:latin typeface="Arial" panose="020B0604020202020204" pitchFamily="34" charset="0"/>
                        <a:cs typeface="Arial" panose="020B0604020202020204" pitchFamily="34" charset="0"/>
                      </a:endParaRPr>
                    </a:p>
                  </a:txBody>
                  <a:tcPr marL="41915" marR="41915" marT="41915" marB="41915" anchor="ctr"/>
                </a:tc>
                <a:extLst>
                  <a:ext uri="{0D108BD9-81ED-4DB2-BD59-A6C34878D82A}">
                    <a16:rowId xmlns:a16="http://schemas.microsoft.com/office/drawing/2014/main" val="3208981484"/>
                  </a:ext>
                </a:extLst>
              </a:tr>
              <a:tr h="728291">
                <a:tc>
                  <a:txBody>
                    <a:bodyPr/>
                    <a:lstStyle/>
                    <a:p>
                      <a:pPr algn="ctr"/>
                      <a:r>
                        <a:rPr lang="en-US" sz="1600" err="1">
                          <a:effectLst/>
                        </a:rPr>
                        <a:t>TransE</a:t>
                      </a:r>
                      <a:endParaRPr lang="en-US" sz="1600">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357</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.294</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.465</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b="0">
                          <a:effectLst/>
                          <a:latin typeface="Corbel" panose="020B0503020204020204" pitchFamily="34" charset="0"/>
                        </a:rPr>
                        <a:t>3384</a:t>
                      </a:r>
                      <a:endParaRPr lang="en-US" sz="1800" b="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.226</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.501</a:t>
                      </a:r>
                      <a:endParaRPr lang="en-US" sz="1800">
                        <a:effectLst/>
                        <a:latin typeface="Corbel" panose="020B0503020204020204" pitchFamily="34" charset="0"/>
                        <a:cs typeface="Arial" panose="020B0604020202020204" pitchFamily="34" charset="0"/>
                      </a:endParaRPr>
                    </a:p>
                  </a:txBody>
                  <a:tcPr marL="41915" marR="41915" marT="41915" marB="41915" anchor="ctr"/>
                </a:tc>
                <a:extLst>
                  <a:ext uri="{0D108BD9-81ED-4DB2-BD59-A6C34878D82A}">
                    <a16:rowId xmlns:a16="http://schemas.microsoft.com/office/drawing/2014/main" val="2241955099"/>
                  </a:ext>
                </a:extLst>
              </a:tr>
              <a:tr h="728291">
                <a:tc>
                  <a:txBody>
                    <a:bodyPr/>
                    <a:lstStyle/>
                    <a:p>
                      <a:pPr algn="ctr"/>
                      <a:r>
                        <a:rPr lang="en-US" sz="1600" err="1">
                          <a:effectLst/>
                        </a:rPr>
                        <a:t>TransR</a:t>
                      </a:r>
                      <a:endParaRPr lang="en-US" sz="1600">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endParaRPr lang="en-US" sz="1800" b="0">
                        <a:solidFill>
                          <a:srgbClr val="222222"/>
                        </a:solidFill>
                        <a:effectLst/>
                        <a:latin typeface="Corbel" panose="020B0503020204020204" pitchFamily="34" charset="0"/>
                      </a:endParaRPr>
                    </a:p>
                  </a:txBody>
                  <a:tcPr marL="66675" marR="66675" marT="47625" marB="47625" anchor="ctr"/>
                </a:tc>
                <a:tc>
                  <a:txBody>
                    <a:bodyPr/>
                    <a:lstStyle/>
                    <a:p>
                      <a:pPr algn="ctr"/>
                      <a:endParaRPr lang="en-US" sz="1800" b="0">
                        <a:solidFill>
                          <a:srgbClr val="222222"/>
                        </a:solidFill>
                        <a:effectLst/>
                        <a:latin typeface="Corbel" panose="020B0503020204020204" pitchFamily="34" charset="0"/>
                      </a:endParaRPr>
                    </a:p>
                  </a:txBody>
                  <a:tcPr marL="66675" marR="66675" marT="47625" marB="47625" anchor="ctr"/>
                </a:tc>
                <a:tc>
                  <a:txBody>
                    <a:bodyPr/>
                    <a:lstStyle/>
                    <a:p>
                      <a:pPr algn="ct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endParaRPr lang="en-US" sz="1800">
                        <a:effectLst/>
                        <a:latin typeface="Corbel" panose="020B0503020204020204" pitchFamily="34" charset="0"/>
                        <a:cs typeface="Arial" panose="020B0604020202020204" pitchFamily="34" charset="0"/>
                      </a:endParaRPr>
                    </a:p>
                  </a:txBody>
                  <a:tcPr marL="41915" marR="41915" marT="41915" marB="41915" anchor="ctr"/>
                </a:tc>
                <a:extLst>
                  <a:ext uri="{0D108BD9-81ED-4DB2-BD59-A6C34878D82A}">
                    <a16:rowId xmlns:a16="http://schemas.microsoft.com/office/drawing/2014/main" val="1233608470"/>
                  </a:ext>
                </a:extLst>
              </a:tr>
              <a:tr h="728291">
                <a:tc>
                  <a:txBody>
                    <a:bodyPr/>
                    <a:lstStyle/>
                    <a:p>
                      <a:pPr algn="ctr"/>
                      <a:r>
                        <a:rPr lang="en-US" sz="1600" err="1">
                          <a:effectLst/>
                        </a:rPr>
                        <a:t>DisMult</a:t>
                      </a:r>
                      <a:endParaRPr lang="en-US" sz="1600">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800" b="0">
                          <a:effectLst/>
                          <a:latin typeface="Corbel" panose="020B0503020204020204" pitchFamily="34" charset="0"/>
                        </a:rPr>
                        <a:t>254</a:t>
                      </a:r>
                      <a:endParaRPr lang="en-US" sz="1800" b="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.241</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.419</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5110</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.43</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.49</a:t>
                      </a:r>
                      <a:endParaRPr lang="en-US" sz="1800">
                        <a:effectLst/>
                        <a:latin typeface="Corbel" panose="020B0503020204020204" pitchFamily="34" charset="0"/>
                        <a:cs typeface="Arial" panose="020B0604020202020204" pitchFamily="34" charset="0"/>
                      </a:endParaRPr>
                    </a:p>
                  </a:txBody>
                  <a:tcPr marL="41915" marR="41915" marT="41915" marB="41915" anchor="ctr"/>
                </a:tc>
                <a:extLst>
                  <a:ext uri="{0D108BD9-81ED-4DB2-BD59-A6C34878D82A}">
                    <a16:rowId xmlns:a16="http://schemas.microsoft.com/office/drawing/2014/main" val="4045473349"/>
                  </a:ext>
                </a:extLst>
              </a:tr>
              <a:tr h="728291">
                <a:tc>
                  <a:txBody>
                    <a:bodyPr/>
                    <a:lstStyle/>
                    <a:p>
                      <a:pPr algn="ctr"/>
                      <a:r>
                        <a:rPr lang="en-US" sz="1600" err="1">
                          <a:effectLst/>
                        </a:rPr>
                        <a:t>ComplEx</a:t>
                      </a:r>
                      <a:endParaRPr lang="en-US" sz="1600">
                        <a:effectLst/>
                        <a:latin typeface="Arial" panose="020B0604020202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339</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.247</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.428</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5261</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.44</a:t>
                      </a:r>
                      <a:endParaRPr lang="en-US" sz="1800">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a:effectLst/>
                          <a:latin typeface="Corbel" panose="020B0503020204020204" pitchFamily="34" charset="0"/>
                        </a:rPr>
                        <a:t>.51</a:t>
                      </a:r>
                      <a:endParaRPr lang="en-US" sz="1800">
                        <a:effectLst/>
                        <a:latin typeface="Corbel" panose="020B0503020204020204" pitchFamily="34" charset="0"/>
                        <a:cs typeface="Arial" panose="020B0604020202020204" pitchFamily="34" charset="0"/>
                      </a:endParaRPr>
                    </a:p>
                  </a:txBody>
                  <a:tcPr marL="41915" marR="41915" marT="41915" marB="41915" anchor="ctr"/>
                </a:tc>
                <a:extLst>
                  <a:ext uri="{0D108BD9-81ED-4DB2-BD59-A6C34878D82A}">
                    <a16:rowId xmlns:a16="http://schemas.microsoft.com/office/drawing/2014/main" val="3192232605"/>
                  </a:ext>
                </a:extLst>
              </a:tr>
              <a:tr h="728291">
                <a:tc>
                  <a:txBody>
                    <a:bodyPr/>
                    <a:lstStyle/>
                    <a:p>
                      <a:pPr algn="ctr"/>
                      <a:r>
                        <a:rPr lang="en-US" sz="1600" b="1" err="1">
                          <a:effectLst/>
                          <a:latin typeface="Corbel" panose="020B0503020204020204" pitchFamily="34" charset="0"/>
                          <a:cs typeface="Arial" panose="020B0604020202020204" pitchFamily="34" charset="0"/>
                        </a:rPr>
                        <a:t>RotatE</a:t>
                      </a:r>
                      <a:endParaRPr lang="en-US" sz="1600" b="1">
                        <a:effectLst/>
                        <a:latin typeface="Corbel" panose="020B0503020204020204" pitchFamily="34" charset="0"/>
                        <a:cs typeface="Arial" panose="020B0604020202020204" pitchFamily="34" charset="0"/>
                      </a:endParaRPr>
                    </a:p>
                  </a:txBody>
                  <a:tcPr marL="41915" marR="41915" marT="41915" marB="41915" anchor="ctr"/>
                </a:tc>
                <a:tc>
                  <a:txBody>
                    <a:bodyPr/>
                    <a:lstStyle/>
                    <a:p>
                      <a:pPr algn="ctr"/>
                      <a:r>
                        <a:rPr lang="en-US" sz="1800" b="1">
                          <a:effectLst/>
                          <a:latin typeface="Corbel" panose="020B0503020204020204" pitchFamily="34" charset="0"/>
                          <a:cs typeface="Arial" panose="020B0604020202020204" pitchFamily="34" charset="0"/>
                        </a:rPr>
                        <a:t>177</a:t>
                      </a:r>
                    </a:p>
                  </a:txBody>
                  <a:tcPr marL="41915" marR="41915" marT="41915" marB="41915" anchor="ctr"/>
                </a:tc>
                <a:tc>
                  <a:txBody>
                    <a:bodyPr/>
                    <a:lstStyle/>
                    <a:p>
                      <a:pPr algn="ctr"/>
                      <a:r>
                        <a:rPr lang="en-US" sz="1800" b="1">
                          <a:solidFill>
                            <a:srgbClr val="222222"/>
                          </a:solidFill>
                          <a:effectLst/>
                          <a:latin typeface="Corbel" panose="020B0503020204020204" pitchFamily="34" charset="0"/>
                        </a:rPr>
                        <a:t>0.338</a:t>
                      </a:r>
                    </a:p>
                  </a:txBody>
                  <a:tcPr marL="66675" marR="66675" marT="47625" marB="47625" anchor="ctr"/>
                </a:tc>
                <a:tc>
                  <a:txBody>
                    <a:bodyPr/>
                    <a:lstStyle/>
                    <a:p>
                      <a:pPr algn="ctr"/>
                      <a:r>
                        <a:rPr lang="en-US" sz="1800" b="1" dirty="0">
                          <a:solidFill>
                            <a:srgbClr val="222222"/>
                          </a:solidFill>
                          <a:effectLst/>
                          <a:latin typeface="Corbel" panose="020B0503020204020204" pitchFamily="34" charset="0"/>
                        </a:rPr>
                        <a:t>0.533</a:t>
                      </a:r>
                    </a:p>
                  </a:txBody>
                  <a:tcPr marL="66675" marR="66675" marT="47625" marB="47625" anchor="ctr"/>
                </a:tc>
                <a:tc>
                  <a:txBody>
                    <a:bodyPr/>
                    <a:lstStyle/>
                    <a:p>
                      <a:pPr algn="ctr"/>
                      <a:r>
                        <a:rPr lang="en-US" sz="1800" b="1">
                          <a:effectLst/>
                          <a:latin typeface="Corbel" panose="020B0503020204020204" pitchFamily="34" charset="0"/>
                          <a:cs typeface="Arial" panose="020B0604020202020204" pitchFamily="34" charset="0"/>
                        </a:rPr>
                        <a:t>3340</a:t>
                      </a:r>
                    </a:p>
                  </a:txBody>
                  <a:tcPr marL="41915" marR="41915" marT="41915" marB="41915" anchor="ctr"/>
                </a:tc>
                <a:tc>
                  <a:txBody>
                    <a:bodyPr/>
                    <a:lstStyle/>
                    <a:p>
                      <a:pPr algn="ctr"/>
                      <a:r>
                        <a:rPr lang="en-US" sz="1800" b="1" dirty="0">
                          <a:solidFill>
                            <a:srgbClr val="222222"/>
                          </a:solidFill>
                          <a:effectLst/>
                          <a:latin typeface="Corbel" panose="020B0503020204020204" pitchFamily="34" charset="0"/>
                        </a:rPr>
                        <a:t>0.476</a:t>
                      </a:r>
                    </a:p>
                  </a:txBody>
                  <a:tcPr marL="66675" marR="66675" marT="47625" marB="47625" anchor="ctr"/>
                </a:tc>
                <a:tc>
                  <a:txBody>
                    <a:bodyPr/>
                    <a:lstStyle/>
                    <a:p>
                      <a:pPr algn="ctr"/>
                      <a:r>
                        <a:rPr lang="en-US" sz="1800" b="1" dirty="0">
                          <a:solidFill>
                            <a:srgbClr val="222222"/>
                          </a:solidFill>
                          <a:effectLst/>
                          <a:latin typeface="Corbel" panose="020B0503020204020204" pitchFamily="34" charset="0"/>
                        </a:rPr>
                        <a:t>0.571</a:t>
                      </a:r>
                    </a:p>
                  </a:txBody>
                  <a:tcPr marL="66675" marR="66675" marT="47625" marB="47625" anchor="ctr"/>
                </a:tc>
                <a:extLst>
                  <a:ext uri="{0D108BD9-81ED-4DB2-BD59-A6C34878D82A}">
                    <a16:rowId xmlns:a16="http://schemas.microsoft.com/office/drawing/2014/main" val="2862982180"/>
                  </a:ext>
                </a:extLst>
              </a:tr>
            </a:tbl>
          </a:graphicData>
        </a:graphic>
      </p:graphicFrame>
      <p:sp>
        <p:nvSpPr>
          <p:cNvPr id="4" name="Date Placeholder 3">
            <a:extLst>
              <a:ext uri="{FF2B5EF4-FFF2-40B4-BE49-F238E27FC236}">
                <a16:creationId xmlns:a16="http://schemas.microsoft.com/office/drawing/2014/main" id="{295A22F2-2DCA-5C58-DB3C-119200B245C5}"/>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F7491457-B839-013F-B848-EF45EC489D3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BDC99AB-3C25-7500-AC93-1E2F4D2F1C27}"/>
              </a:ext>
            </a:extLst>
          </p:cNvPr>
          <p:cNvSpPr>
            <a:spLocks noGrp="1"/>
          </p:cNvSpPr>
          <p:nvPr>
            <p:ph type="sldNum" sz="quarter" idx="12"/>
          </p:nvPr>
        </p:nvSpPr>
        <p:spPr/>
        <p:txBody>
          <a:bodyPr/>
          <a:lstStyle/>
          <a:p>
            <a:fld id="{19B12225-5612-419B-A8D5-4B8EEE4C217E}" type="slidenum">
              <a:rPr lang="en-US" smtClean="0"/>
              <a:pPr/>
              <a:t>64</a:t>
            </a:fld>
            <a:endParaRPr lang="en-US"/>
          </a:p>
        </p:txBody>
      </p:sp>
    </p:spTree>
    <p:extLst>
      <p:ext uri="{BB962C8B-B14F-4D97-AF65-F5344CB8AC3E}">
        <p14:creationId xmlns:p14="http://schemas.microsoft.com/office/powerpoint/2010/main" val="4383474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F83CED-59A1-334E-9C85-93965C624A27}"/>
              </a:ext>
            </a:extLst>
          </p:cNvPr>
          <p:cNvSpPr>
            <a:spLocks noGrp="1"/>
          </p:cNvSpPr>
          <p:nvPr>
            <p:ph type="title"/>
          </p:nvPr>
        </p:nvSpPr>
        <p:spPr/>
        <p:txBody>
          <a:bodyPr/>
          <a:lstStyle/>
          <a:p>
            <a:r>
              <a:rPr kumimoji="1" lang="en-US" altLang="ja-JP"/>
              <a:t>Summary of Knowledge Graph</a:t>
            </a:r>
            <a:endParaRPr kumimoji="1" lang="ja-JP" altLang="en-US"/>
          </a:p>
        </p:txBody>
      </p:sp>
      <p:sp>
        <p:nvSpPr>
          <p:cNvPr id="3" name="コンテンツ プレースホルダー 2">
            <a:extLst>
              <a:ext uri="{FF2B5EF4-FFF2-40B4-BE49-F238E27FC236}">
                <a16:creationId xmlns:a16="http://schemas.microsoft.com/office/drawing/2014/main" id="{A3D95DBA-A575-274B-8C77-521F99D17D01}"/>
              </a:ext>
            </a:extLst>
          </p:cNvPr>
          <p:cNvSpPr>
            <a:spLocks noGrp="1"/>
          </p:cNvSpPr>
          <p:nvPr>
            <p:ph idx="1"/>
          </p:nvPr>
        </p:nvSpPr>
        <p:spPr>
          <a:xfrm>
            <a:off x="457200" y="1210270"/>
            <a:ext cx="8229600" cy="5257801"/>
          </a:xfrm>
        </p:spPr>
        <p:txBody>
          <a:bodyPr/>
          <a:lstStyle/>
          <a:p>
            <a:r>
              <a:rPr kumimoji="1" lang="en-US" altLang="ja-JP"/>
              <a:t>Link prediction / Graph completion is one of the prominent tasks on knowledge graphs</a:t>
            </a:r>
          </a:p>
          <a:p>
            <a:endParaRPr kumimoji="1" lang="en-US" altLang="ja-JP"/>
          </a:p>
          <a:p>
            <a:r>
              <a:rPr kumimoji="1" lang="en-US" altLang="ja-JP"/>
              <a:t>Introduce </a:t>
            </a:r>
            <a:r>
              <a:rPr kumimoji="1" lang="en-US" altLang="ja-JP" b="1" err="1">
                <a:solidFill>
                  <a:srgbClr val="0070C0"/>
                </a:solidFill>
              </a:rPr>
              <a:t>TransE</a:t>
            </a:r>
            <a:r>
              <a:rPr kumimoji="1" lang="en-US" altLang="ja-JP"/>
              <a:t> / </a:t>
            </a:r>
            <a:r>
              <a:rPr kumimoji="1" lang="en-US" altLang="ja-JP" b="1" err="1">
                <a:solidFill>
                  <a:srgbClr val="7030A0"/>
                </a:solidFill>
              </a:rPr>
              <a:t>TransR</a:t>
            </a:r>
            <a:r>
              <a:rPr kumimoji="1" lang="en-US" altLang="ja-JP"/>
              <a:t> / </a:t>
            </a:r>
            <a:r>
              <a:rPr kumimoji="1" lang="en-US" altLang="ja-JP" b="1" err="1">
                <a:solidFill>
                  <a:srgbClr val="C00000"/>
                </a:solidFill>
              </a:rPr>
              <a:t>DistMult</a:t>
            </a:r>
            <a:r>
              <a:rPr kumimoji="1" lang="en-US" altLang="ja-JP"/>
              <a:t> / </a:t>
            </a:r>
            <a:r>
              <a:rPr kumimoji="1" lang="en-US" altLang="ja-JP" b="1" err="1">
                <a:solidFill>
                  <a:srgbClr val="008000"/>
                </a:solidFill>
              </a:rPr>
              <a:t>ComplEx</a:t>
            </a:r>
            <a:r>
              <a:rPr kumimoji="1" lang="en-US" altLang="ja-JP"/>
              <a:t> models</a:t>
            </a:r>
            <a:r>
              <a:rPr kumimoji="1" lang="ja-JP" altLang="en-US"/>
              <a:t> </a:t>
            </a:r>
            <a:r>
              <a:rPr kumimoji="1" lang="en-US" altLang="ja-JP"/>
              <a:t>with</a:t>
            </a:r>
            <a:r>
              <a:rPr kumimoji="1" lang="ja-JP" altLang="en-US"/>
              <a:t> </a:t>
            </a:r>
            <a:r>
              <a:rPr kumimoji="1" lang="en-US" altLang="ja-JP"/>
              <a:t>different</a:t>
            </a:r>
            <a:r>
              <a:rPr kumimoji="1" lang="ja-JP" altLang="en-US"/>
              <a:t> </a:t>
            </a:r>
            <a:r>
              <a:rPr kumimoji="1" lang="en-US" altLang="ja-JP"/>
              <a:t>embedding</a:t>
            </a:r>
            <a:r>
              <a:rPr kumimoji="1" lang="ja-JP" altLang="en-US"/>
              <a:t> </a:t>
            </a:r>
            <a:r>
              <a:rPr kumimoji="1" lang="en-US" altLang="ja-JP"/>
              <a:t>space</a:t>
            </a:r>
            <a:r>
              <a:rPr kumimoji="1" lang="ja-JP" altLang="en-US"/>
              <a:t> </a:t>
            </a:r>
            <a:r>
              <a:rPr kumimoji="1" lang="en-US" altLang="ja-JP"/>
              <a:t>and</a:t>
            </a:r>
            <a:r>
              <a:rPr kumimoji="1" lang="ja-JP" altLang="en-US"/>
              <a:t> </a:t>
            </a:r>
            <a:r>
              <a:rPr kumimoji="1" lang="en-US" altLang="ja-JP"/>
              <a:t>expressiveness</a:t>
            </a:r>
          </a:p>
          <a:p>
            <a:endParaRPr kumimoji="1" lang="en-US" altLang="ja-JP"/>
          </a:p>
          <a:p>
            <a:r>
              <a:rPr kumimoji="1" lang="en-US" altLang="ja-JP" b="1"/>
              <a:t>Next: </a:t>
            </a:r>
            <a:r>
              <a:rPr kumimoji="1" lang="en-US" altLang="ja-JP"/>
              <a:t>Reasoning in Knowledge Graphs</a:t>
            </a:r>
            <a:endParaRPr kumimoji="1" lang="en-US" altLang="ja-JP" b="1"/>
          </a:p>
        </p:txBody>
      </p:sp>
      <p:sp>
        <p:nvSpPr>
          <p:cNvPr id="4" name="日付プレースホルダー 3">
            <a:extLst>
              <a:ext uri="{FF2B5EF4-FFF2-40B4-BE49-F238E27FC236}">
                <a16:creationId xmlns:a16="http://schemas.microsoft.com/office/drawing/2014/main" id="{5E01D095-99FC-B04E-B97A-B7D971C51210}"/>
              </a:ext>
            </a:extLst>
          </p:cNvPr>
          <p:cNvSpPr>
            <a:spLocks noGrp="1"/>
          </p:cNvSpPr>
          <p:nvPr>
            <p:ph type="dt" sz="half" idx="10"/>
          </p:nvPr>
        </p:nvSpPr>
        <p:spPr/>
        <p:txBody>
          <a:bodyPr/>
          <a:lstStyle/>
          <a:p>
            <a:fld id="{F54D260D-1732-C04A-9411-241B46B54C7A}" type="datetime1">
              <a:rPr lang="en-US" smtClean="0"/>
              <a:t>10/23/24</a:t>
            </a:fld>
            <a:endParaRPr lang="en-US"/>
          </a:p>
        </p:txBody>
      </p:sp>
      <p:sp>
        <p:nvSpPr>
          <p:cNvPr id="5" name="フッター プレースホルダー 4">
            <a:extLst>
              <a:ext uri="{FF2B5EF4-FFF2-40B4-BE49-F238E27FC236}">
                <a16:creationId xmlns:a16="http://schemas.microsoft.com/office/drawing/2014/main" id="{32F6EBCC-9E75-C946-8950-583D847955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72157A-69D0-E94D-8DC0-03BA8DB66F18}"/>
              </a:ext>
            </a:extLst>
          </p:cNvPr>
          <p:cNvSpPr>
            <a:spLocks noGrp="1"/>
          </p:cNvSpPr>
          <p:nvPr>
            <p:ph type="sldNum" sz="quarter" idx="12"/>
          </p:nvPr>
        </p:nvSpPr>
        <p:spPr/>
        <p:txBody>
          <a:bodyPr/>
          <a:lstStyle/>
          <a:p>
            <a:fld id="{19B12225-5612-419B-A8D5-4B8EEE4C217E}" type="slidenum">
              <a:rPr lang="en-US" smtClean="0"/>
              <a:pPr/>
              <a:t>65</a:t>
            </a:fld>
            <a:endParaRPr lang="en-US"/>
          </a:p>
        </p:txBody>
      </p:sp>
    </p:spTree>
    <p:extLst>
      <p:ext uri="{BB962C8B-B14F-4D97-AF65-F5344CB8AC3E}">
        <p14:creationId xmlns:p14="http://schemas.microsoft.com/office/powerpoint/2010/main" val="8020856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Autofit/>
          </a:bodyPr>
          <a:lstStyle/>
          <a:p>
            <a:r>
              <a:rPr lang="en-US"/>
              <a:t>Limitation: Composition Relations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67EA13-BE61-4E0A-802E-FF941E73409B}"/>
                  </a:ext>
                </a:extLst>
              </p:cNvPr>
              <p:cNvSpPr>
                <a:spLocks noGrp="1"/>
              </p:cNvSpPr>
              <p:nvPr>
                <p:ph idx="1"/>
              </p:nvPr>
            </p:nvSpPr>
            <p:spPr>
              <a:xfrm>
                <a:off x="457200" y="1295399"/>
                <a:ext cx="8481060" cy="3467893"/>
              </a:xfrm>
            </p:spPr>
            <p:txBody>
              <a:bodyPr>
                <a:normAutofit fontScale="92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endParaRPr lang="en-US" b="1">
                  <a:solidFill>
                    <a:srgbClr val="C00000"/>
                  </a:solidFill>
                </a:endParaRP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pPr lvl="1"/>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3" name="Content Placeholder 2">
                <a:extLst>
                  <a:ext uri="{FF2B5EF4-FFF2-40B4-BE49-F238E27FC236}">
                    <a16:creationId xmlns:a16="http://schemas.microsoft.com/office/drawing/2014/main" id="{0467EA13-BE61-4E0A-802E-FF941E73409B}"/>
                  </a:ext>
                </a:extLst>
              </p:cNvPr>
              <p:cNvSpPr>
                <a:spLocks noGrp="1" noRot="1" noChangeAspect="1" noMove="1" noResize="1" noEditPoints="1" noAdjustHandles="1" noChangeArrowheads="1" noChangeShapeType="1" noTextEdit="1"/>
              </p:cNvSpPr>
              <p:nvPr>
                <p:ph idx="1"/>
              </p:nvPr>
            </p:nvSpPr>
            <p:spPr>
              <a:xfrm>
                <a:off x="457200" y="1295399"/>
                <a:ext cx="8481060" cy="3467893"/>
              </a:xfrm>
              <a:blipFill>
                <a:blip r:embed="rId2"/>
                <a:stretch>
                  <a:fillRect l="-216" t="-3163" r="-1078" b="-386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19" name="Rectangle 18">
            <a:extLst>
              <a:ext uri="{FF2B5EF4-FFF2-40B4-BE49-F238E27FC236}">
                <a16:creationId xmlns:a16="http://schemas.microsoft.com/office/drawing/2014/main" id="{DAB2B780-4376-7E42-A267-52528707467F}"/>
              </a:ext>
            </a:extLst>
          </p:cNvPr>
          <p:cNvSpPr/>
          <p:nvPr/>
        </p:nvSpPr>
        <p:spPr>
          <a:xfrm rot="6507161">
            <a:off x="4784603" y="5351906"/>
            <a:ext cx="1886092" cy="1255838"/>
          </a:xfrm>
          <a:prstGeom prst="rect">
            <a:avLst/>
          </a:prstGeom>
          <a:solidFill>
            <a:schemeClr val="accent1">
              <a:alpha val="42331"/>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2EA1A261-3974-E341-9F45-8BB71730AC02}"/>
              </a:ext>
            </a:extLst>
          </p:cNvPr>
          <p:cNvSpPr/>
          <p:nvPr/>
        </p:nvSpPr>
        <p:spPr>
          <a:xfrm rot="1633565">
            <a:off x="4522196" y="5002710"/>
            <a:ext cx="1886092" cy="1255838"/>
          </a:xfrm>
          <a:prstGeom prst="rect">
            <a:avLst/>
          </a:prstGeom>
          <a:solidFill>
            <a:schemeClr val="accent1">
              <a:alpha val="57318"/>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D3F57A93-CE01-D34D-BD47-B8BECCE4625D}"/>
              </a:ext>
            </a:extLst>
          </p:cNvPr>
          <p:cNvCxnSpPr>
            <a:cxnSpLocks/>
          </p:cNvCxnSpPr>
          <p:nvPr/>
        </p:nvCxnSpPr>
        <p:spPr>
          <a:xfrm>
            <a:off x="4378512" y="5772624"/>
            <a:ext cx="1363564" cy="693083"/>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8F137C0-809B-7243-A622-F48F31165DAD}"/>
              </a:ext>
            </a:extLst>
          </p:cNvPr>
          <p:cNvCxnSpPr>
            <a:cxnSpLocks/>
          </p:cNvCxnSpPr>
          <p:nvPr/>
        </p:nvCxnSpPr>
        <p:spPr>
          <a:xfrm flipV="1">
            <a:off x="5009870" y="5375135"/>
            <a:ext cx="399714" cy="71283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003B135-81D6-CD43-8478-BF05006D475D}"/>
                  </a:ext>
                </a:extLst>
              </p:cNvPr>
              <p:cNvSpPr txBox="1"/>
              <p:nvPr/>
            </p:nvSpPr>
            <p:spPr>
              <a:xfrm>
                <a:off x="5672125" y="5864113"/>
                <a:ext cx="54906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rgbClr val="7030A0"/>
                              </a:solidFill>
                              <a:latin typeface="Cambria Math" panose="02040503050406030204" pitchFamily="18" charset="0"/>
                              <a:ea typeface="Helvetica Neue Light" charset="0"/>
                              <a:cs typeface="Helvetica Neue Light" charset="0"/>
                            </a:rPr>
                          </m:ctrlPr>
                        </m:sSubPr>
                        <m:e>
                          <m:r>
                            <a:rPr lang="en-US" sz="2500" b="1" i="0" smtClean="0">
                              <a:solidFill>
                                <a:srgbClr val="7030A0"/>
                              </a:solidFill>
                              <a:latin typeface="Cambria Math" panose="02040503050406030204" pitchFamily="18" charset="0"/>
                              <a:ea typeface="Helvetica Neue Light" charset="0"/>
                              <a:cs typeface="Helvetica Neue Light" charset="0"/>
                            </a:rPr>
                            <m:t>𝐫</m:t>
                          </m:r>
                        </m:e>
                        <m:sub>
                          <m:r>
                            <a:rPr lang="en-US" sz="2500" b="0" i="1" smtClean="0">
                              <a:solidFill>
                                <a:srgbClr val="7030A0"/>
                              </a:solidFill>
                              <a:latin typeface="Cambria Math" panose="02040503050406030204" pitchFamily="18" charset="0"/>
                              <a:ea typeface="Helvetica Neue Light" charset="0"/>
                              <a:cs typeface="Helvetica Neue Light" charset="0"/>
                            </a:rPr>
                            <m:t>2</m:t>
                          </m:r>
                        </m:sub>
                      </m:sSub>
                    </m:oMath>
                  </m:oMathPara>
                </a14:m>
                <a:endParaRPr lang="en-US" sz="2500">
                  <a:solidFill>
                    <a:srgbClr val="7030A0"/>
                  </a:solidFill>
                  <a:latin typeface="Helvetica Neue Light" charset="0"/>
                  <a:ea typeface="Helvetica Neue Light" charset="0"/>
                  <a:cs typeface="Helvetica Neue Light" charset="0"/>
                </a:endParaRPr>
              </a:p>
            </p:txBody>
          </p:sp>
        </mc:Choice>
        <mc:Fallback xmlns="">
          <p:sp>
            <p:nvSpPr>
              <p:cNvPr id="24" name="TextBox 23">
                <a:extLst>
                  <a:ext uri="{FF2B5EF4-FFF2-40B4-BE49-F238E27FC236}">
                    <a16:creationId xmlns:a16="http://schemas.microsoft.com/office/drawing/2014/main" id="{1003B135-81D6-CD43-8478-BF05006D475D}"/>
                  </a:ext>
                </a:extLst>
              </p:cNvPr>
              <p:cNvSpPr txBox="1">
                <a:spLocks noRot="1" noChangeAspect="1" noMove="1" noResize="1" noEditPoints="1" noAdjustHandles="1" noChangeArrowheads="1" noChangeShapeType="1" noTextEdit="1"/>
              </p:cNvSpPr>
              <p:nvPr/>
            </p:nvSpPr>
            <p:spPr>
              <a:xfrm>
                <a:off x="5672125" y="5864113"/>
                <a:ext cx="549061" cy="477054"/>
              </a:xfrm>
              <a:prstGeom prst="rect">
                <a:avLst/>
              </a:prstGeom>
              <a:blipFill>
                <a:blip r:embed="rId3"/>
                <a:stretch>
                  <a:fillRect b="-2564"/>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FBBB4218-E2DB-2543-8D73-DF33300439AE}"/>
              </a:ext>
            </a:extLst>
          </p:cNvPr>
          <p:cNvCxnSpPr>
            <a:cxnSpLocks/>
          </p:cNvCxnSpPr>
          <p:nvPr/>
        </p:nvCxnSpPr>
        <p:spPr>
          <a:xfrm>
            <a:off x="5009870" y="6069084"/>
            <a:ext cx="841842" cy="28541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8837E5C-9745-BC40-82EC-42236A97B193}"/>
              </a:ext>
            </a:extLst>
          </p:cNvPr>
          <p:cNvCxnSpPr>
            <a:cxnSpLocks/>
          </p:cNvCxnSpPr>
          <p:nvPr/>
        </p:nvCxnSpPr>
        <p:spPr>
          <a:xfrm flipH="1">
            <a:off x="4748561" y="4832131"/>
            <a:ext cx="682230" cy="2063965"/>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A1C6FA4-2AD9-E840-B0E3-DEF01566FE10}"/>
                  </a:ext>
                </a:extLst>
              </p:cNvPr>
              <p:cNvSpPr txBox="1"/>
              <p:nvPr/>
            </p:nvSpPr>
            <p:spPr>
              <a:xfrm>
                <a:off x="5383927" y="5039019"/>
                <a:ext cx="54906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rgbClr val="0070C0"/>
                              </a:solidFill>
                              <a:latin typeface="Cambria Math" panose="02040503050406030204" pitchFamily="18" charset="0"/>
                              <a:ea typeface="Helvetica Neue Light" charset="0"/>
                              <a:cs typeface="Helvetica Neue Light" charset="0"/>
                            </a:rPr>
                          </m:ctrlPr>
                        </m:sSubPr>
                        <m:e>
                          <m:r>
                            <a:rPr lang="en-US" sz="2500" b="1" i="0" smtClean="0">
                              <a:solidFill>
                                <a:srgbClr val="0070C0"/>
                              </a:solidFill>
                              <a:latin typeface="Cambria Math" panose="02040503050406030204" pitchFamily="18" charset="0"/>
                              <a:ea typeface="Helvetica Neue Light" charset="0"/>
                              <a:cs typeface="Helvetica Neue Light" charset="0"/>
                            </a:rPr>
                            <m:t>𝐫</m:t>
                          </m:r>
                        </m:e>
                        <m:sub>
                          <m:r>
                            <a:rPr lang="en-US" sz="2500" b="0" i="1" smtClean="0">
                              <a:solidFill>
                                <a:srgbClr val="0070C0"/>
                              </a:solidFill>
                              <a:latin typeface="Cambria Math" panose="02040503050406030204" pitchFamily="18" charset="0"/>
                              <a:ea typeface="Helvetica Neue Light" charset="0"/>
                              <a:cs typeface="Helvetica Neue Light" charset="0"/>
                            </a:rPr>
                            <m:t>3</m:t>
                          </m:r>
                        </m:sub>
                      </m:sSub>
                    </m:oMath>
                  </m:oMathPara>
                </a14:m>
                <a:endParaRPr lang="en-US" sz="2500">
                  <a:solidFill>
                    <a:srgbClr val="0070C0"/>
                  </a:solidFill>
                  <a:latin typeface="Helvetica Neue Light" charset="0"/>
                  <a:ea typeface="Helvetica Neue Light" charset="0"/>
                  <a:cs typeface="Helvetica Neue Light" charset="0"/>
                </a:endParaRPr>
              </a:p>
            </p:txBody>
          </p:sp>
        </mc:Choice>
        <mc:Fallback xmlns="">
          <p:sp>
            <p:nvSpPr>
              <p:cNvPr id="23" name="TextBox 22">
                <a:extLst>
                  <a:ext uri="{FF2B5EF4-FFF2-40B4-BE49-F238E27FC236}">
                    <a16:creationId xmlns:a16="http://schemas.microsoft.com/office/drawing/2014/main" id="{AA1C6FA4-2AD9-E840-B0E3-DEF01566FE10}"/>
                  </a:ext>
                </a:extLst>
              </p:cNvPr>
              <p:cNvSpPr txBox="1">
                <a:spLocks noRot="1" noChangeAspect="1" noMove="1" noResize="1" noEditPoints="1" noAdjustHandles="1" noChangeArrowheads="1" noChangeShapeType="1" noTextEdit="1"/>
              </p:cNvSpPr>
              <p:nvPr/>
            </p:nvSpPr>
            <p:spPr>
              <a:xfrm>
                <a:off x="5383927" y="5039019"/>
                <a:ext cx="549061" cy="477054"/>
              </a:xfrm>
              <a:prstGeom prst="rect">
                <a:avLst/>
              </a:prstGeom>
              <a:blipFill>
                <a:blip r:embed="rId4"/>
                <a:stretch>
                  <a:fillRect b="-2564"/>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8E8474BB-1DE8-CA83-DA69-B9E78B3ECFD5}"/>
              </a:ext>
            </a:extLst>
          </p:cNvPr>
          <p:cNvSpPr/>
          <p:nvPr/>
        </p:nvSpPr>
        <p:spPr>
          <a:xfrm>
            <a:off x="6591081" y="753281"/>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27867554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rmAutofit/>
          </a:bodyPr>
          <a:lstStyle/>
          <a:p>
            <a:r>
              <a:rPr lang="en-US"/>
              <a:t>Limitation: Composition Relations</a:t>
            </a:r>
          </a:p>
        </p:txBody>
      </p:sp>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67</a:t>
            </a:fld>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765A5FC-38FD-475B-B09D-98AA41D8D423}"/>
                  </a:ext>
                </a:extLst>
              </p:cNvPr>
              <p:cNvSpPr txBox="1"/>
              <p:nvPr/>
            </p:nvSpPr>
            <p:spPr>
              <a:xfrm>
                <a:off x="3224829" y="4364726"/>
                <a:ext cx="5868500" cy="894925"/>
              </a:xfrm>
              <a:prstGeom prst="rect">
                <a:avLst/>
              </a:prstGeom>
              <a:noFill/>
            </p:spPr>
            <p:txBody>
              <a:bodyPr wrap="square" rtlCol="0">
                <a:spAutoFit/>
              </a:bodyPr>
              <a:lstStyle/>
              <a:p>
                <a:r>
                  <a:rPr lang="en-US" sz="2500">
                    <a:latin typeface="Arial" pitchFamily="34" charset="0"/>
                    <a:cs typeface="Arial" pitchFamily="34" charset="0"/>
                  </a:rPr>
                  <a:t>Pick one </a:t>
                </a:r>
                <a14:m>
                  <m:oMath xmlns:m="http://schemas.openxmlformats.org/officeDocument/2006/math">
                    <m:r>
                      <a:rPr lang="en-US" sz="2500" b="0" i="1" smtClean="0">
                        <a:latin typeface="Cambria Math" panose="02040503050406030204" pitchFamily="18" charset="0"/>
                        <a:cs typeface="Arial" pitchFamily="34" charset="0"/>
                      </a:rPr>
                      <m:t>𝑦</m:t>
                    </m:r>
                  </m:oMath>
                </a14:m>
                <a:r>
                  <a:rPr lang="en-US" sz="2500">
                    <a:latin typeface="Arial" pitchFamily="34" charset="0"/>
                    <a:cs typeface="Arial" pitchFamily="34" charset="0"/>
                  </a:rPr>
                  <a:t> </a:t>
                </a:r>
                <a:r>
                  <a:rPr lang="en-US" sz="2500" err="1">
                    <a:latin typeface="Arial" pitchFamily="34" charset="0"/>
                    <a:cs typeface="Arial" pitchFamily="34" charset="0"/>
                  </a:rPr>
                  <a:t>s.t.</a:t>
                </a:r>
                <a:r>
                  <a:rPr lang="en-US" sz="2500">
                    <a:latin typeface="Arial" pitchFamily="34" charset="0"/>
                    <a:cs typeface="Arial" pitchFamily="34" charset="0"/>
                  </a:rPr>
                  <a:t> </a:t>
                </a:r>
                <a14:m>
                  <m:oMath xmlns:m="http://schemas.openxmlformats.org/officeDocument/2006/math">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𝑓</m:t>
                        </m:r>
                      </m:e>
                      <m:sub>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𝑟</m:t>
                            </m:r>
                          </m:e>
                          <m:sub>
                            <m:r>
                              <a:rPr lang="en-US" sz="2500" b="0" i="1" smtClean="0">
                                <a:latin typeface="Cambria Math" panose="02040503050406030204" pitchFamily="18" charset="0"/>
                                <a:cs typeface="Arial" pitchFamily="34" charset="0"/>
                              </a:rPr>
                              <m:t>1</m:t>
                            </m:r>
                          </m:sub>
                        </m:sSub>
                      </m:sub>
                    </m:sSub>
                    <m:d>
                      <m:dPr>
                        <m:ctrlPr>
                          <a:rPr lang="en-US" sz="2500" b="0" i="1" smtClean="0">
                            <a:latin typeface="Cambria Math" panose="02040503050406030204" pitchFamily="18" charset="0"/>
                            <a:cs typeface="Arial" pitchFamily="34" charset="0"/>
                          </a:rPr>
                        </m:ctrlPr>
                      </m:dPr>
                      <m:e>
                        <m:r>
                          <a:rPr lang="en-US" sz="2500" b="0" i="1" smtClean="0">
                            <a:latin typeface="Cambria Math" panose="02040503050406030204" pitchFamily="18" charset="0"/>
                            <a:cs typeface="Arial" pitchFamily="34" charset="0"/>
                          </a:rPr>
                          <m:t>𝑥</m:t>
                        </m:r>
                        <m:r>
                          <a:rPr lang="en-US" sz="2500" b="0" i="1" smtClean="0">
                            <a:latin typeface="Cambria Math" panose="02040503050406030204" pitchFamily="18" charset="0"/>
                            <a:cs typeface="Arial" pitchFamily="34" charset="0"/>
                          </a:rPr>
                          <m:t>,</m:t>
                        </m:r>
                        <m:r>
                          <a:rPr lang="en-US" sz="2500" b="0" i="1" smtClean="0">
                            <a:latin typeface="Cambria Math" panose="02040503050406030204" pitchFamily="18" charset="0"/>
                            <a:cs typeface="Arial" pitchFamily="34" charset="0"/>
                          </a:rPr>
                          <m:t>𝑦</m:t>
                        </m:r>
                      </m:e>
                    </m:d>
                    <m:r>
                      <a:rPr lang="en-US" sz="2500" b="0" i="1" smtClean="0">
                        <a:latin typeface="Cambria Math" panose="02040503050406030204" pitchFamily="18" charset="0"/>
                        <a:cs typeface="Arial" pitchFamily="34" charset="0"/>
                      </a:rPr>
                      <m:t>&gt;0</m:t>
                    </m:r>
                  </m:oMath>
                </a14:m>
                <a:r>
                  <a:rPr lang="en-US" sz="2500">
                    <a:latin typeface="Arial" pitchFamily="34" charset="0"/>
                    <a:cs typeface="Arial" pitchFamily="34" charset="0"/>
                  </a:rPr>
                  <a:t>, e.g., </a:t>
                </a:r>
                <a14:m>
                  <m:oMath xmlns:m="http://schemas.openxmlformats.org/officeDocument/2006/math">
                    <m:sSub>
                      <m:sSubPr>
                        <m:ctrlPr>
                          <a:rPr lang="en-US" sz="2500" b="0" i="1" smtClean="0">
                            <a:solidFill>
                              <a:srgbClr val="008000"/>
                            </a:solidFill>
                            <a:latin typeface="Cambria Math" panose="02040503050406030204" pitchFamily="18" charset="0"/>
                            <a:cs typeface="Arial" pitchFamily="34" charset="0"/>
                          </a:rPr>
                        </m:ctrlPr>
                      </m:sSubPr>
                      <m:e>
                        <m:r>
                          <a:rPr lang="en-US" sz="2500" b="0" i="1" smtClean="0">
                            <a:solidFill>
                              <a:srgbClr val="008000"/>
                            </a:solidFill>
                            <a:latin typeface="Cambria Math" panose="02040503050406030204" pitchFamily="18" charset="0"/>
                            <a:cs typeface="Arial" pitchFamily="34" charset="0"/>
                          </a:rPr>
                          <m:t>𝑦</m:t>
                        </m:r>
                      </m:e>
                      <m:sub>
                        <m:r>
                          <a:rPr lang="en-US" sz="2500" b="0" i="1" smtClean="0">
                            <a:solidFill>
                              <a:srgbClr val="008000"/>
                            </a:solidFill>
                            <a:latin typeface="Cambria Math" panose="02040503050406030204" pitchFamily="18" charset="0"/>
                            <a:cs typeface="Arial" pitchFamily="34" charset="0"/>
                          </a:rPr>
                          <m:t>2</m:t>
                        </m:r>
                      </m:sub>
                    </m:sSub>
                  </m:oMath>
                </a14:m>
                <a:endParaRPr lang="en-US" sz="2500">
                  <a:latin typeface="Arial" pitchFamily="34" charset="0"/>
                  <a:cs typeface="Arial" pitchFamily="34" charset="0"/>
                </a:endParaRPr>
              </a:p>
              <a:p>
                <a:r>
                  <a:rPr lang="en-US" sz="2500" b="0">
                    <a:latin typeface="Arial" panose="020B0604020202020204" pitchFamily="34" charset="0"/>
                    <a:cs typeface="Arial" panose="020B0604020202020204" pitchFamily="34" charset="0"/>
                  </a:rPr>
                  <a:t>Then</a:t>
                </a:r>
                <a:r>
                  <a:rPr lang="en-US" sz="2500" b="0">
                    <a:solidFill>
                      <a:srgbClr val="008000"/>
                    </a:solidFill>
                    <a:cs typeface="Arial" pitchFamily="34" charset="0"/>
                  </a:rPr>
                  <a:t> </a:t>
                </a:r>
                <a14:m>
                  <m:oMath xmlns:m="http://schemas.openxmlformats.org/officeDocument/2006/math">
                    <m:sSub>
                      <m:sSubPr>
                        <m:ctrlPr>
                          <a:rPr lang="en-US" sz="2500" b="0" i="1" smtClean="0">
                            <a:solidFill>
                              <a:srgbClr val="008000"/>
                            </a:solidFill>
                            <a:latin typeface="Cambria Math" panose="02040503050406030204" pitchFamily="18" charset="0"/>
                            <a:cs typeface="Arial" pitchFamily="34" charset="0"/>
                          </a:rPr>
                        </m:ctrlPr>
                      </m:sSubPr>
                      <m:e>
                        <m:r>
                          <a:rPr lang="en-US" sz="2500" b="1" i="0" smtClean="0">
                            <a:solidFill>
                              <a:srgbClr val="008000"/>
                            </a:solidFill>
                            <a:latin typeface="Cambria Math" panose="02040503050406030204" pitchFamily="18" charset="0"/>
                            <a:cs typeface="Arial" pitchFamily="34" charset="0"/>
                          </a:rPr>
                          <m:t>𝐲</m:t>
                        </m:r>
                      </m:e>
                      <m:sub>
                        <m:r>
                          <a:rPr lang="en-US" sz="2500" b="0" i="1" smtClean="0">
                            <a:solidFill>
                              <a:srgbClr val="008000"/>
                            </a:solidFill>
                            <a:latin typeface="Cambria Math" panose="02040503050406030204" pitchFamily="18" charset="0"/>
                            <a:cs typeface="Arial" pitchFamily="34" charset="0"/>
                          </a:rPr>
                          <m:t>2</m:t>
                        </m:r>
                      </m:sub>
                    </m:sSub>
                    <m:r>
                      <a:rPr lang="en-US" sz="2500" b="0" i="1" smtClean="0">
                        <a:latin typeface="Cambria Math" panose="02040503050406030204" pitchFamily="18" charset="0"/>
                        <a:cs typeface="Arial" pitchFamily="34" charset="0"/>
                      </a:rPr>
                      <m:t>⋅</m:t>
                    </m:r>
                    <m:sSub>
                      <m:sSubPr>
                        <m:ctrlPr>
                          <a:rPr lang="en-US" sz="2500" b="0" i="1" smtClean="0">
                            <a:solidFill>
                              <a:schemeClr val="accent5">
                                <a:lumMod val="75000"/>
                              </a:schemeClr>
                            </a:solidFill>
                            <a:latin typeface="Cambria Math" panose="02040503050406030204" pitchFamily="18" charset="0"/>
                            <a:cs typeface="Arial" pitchFamily="34" charset="0"/>
                          </a:rPr>
                        </m:ctrlPr>
                      </m:sSubPr>
                      <m:e>
                        <m:r>
                          <a:rPr lang="en-US" sz="2500" b="1" i="0" smtClean="0">
                            <a:solidFill>
                              <a:schemeClr val="accent5">
                                <a:lumMod val="75000"/>
                              </a:schemeClr>
                            </a:solidFill>
                            <a:latin typeface="Cambria Math" panose="02040503050406030204" pitchFamily="18" charset="0"/>
                            <a:cs typeface="Arial" pitchFamily="34" charset="0"/>
                          </a:rPr>
                          <m:t>𝐫</m:t>
                        </m:r>
                      </m:e>
                      <m:sub>
                        <m:r>
                          <a:rPr lang="en-US" sz="2500" b="0" i="1" smtClean="0">
                            <a:solidFill>
                              <a:schemeClr val="accent5">
                                <a:lumMod val="75000"/>
                              </a:schemeClr>
                            </a:solidFill>
                            <a:latin typeface="Cambria Math" panose="02040503050406030204" pitchFamily="18" charset="0"/>
                            <a:cs typeface="Arial" pitchFamily="34" charset="0"/>
                          </a:rPr>
                          <m:t>2</m:t>
                        </m:r>
                      </m:sub>
                    </m:sSub>
                  </m:oMath>
                </a14:m>
                <a:r>
                  <a:rPr lang="en-US" sz="2500">
                    <a:solidFill>
                      <a:schemeClr val="accent5">
                        <a:lumMod val="75000"/>
                      </a:schemeClr>
                    </a:solidFill>
                    <a:latin typeface="Arial" pitchFamily="34" charset="0"/>
                    <a:cs typeface="Arial" pitchFamily="34" charset="0"/>
                  </a:rPr>
                  <a:t> </a:t>
                </a:r>
                <a:r>
                  <a:rPr lang="en-US" sz="2500">
                    <a:latin typeface="Arial" pitchFamily="34" charset="0"/>
                    <a:cs typeface="Arial" pitchFamily="34" charset="0"/>
                  </a:rPr>
                  <a:t>defines a new </a:t>
                </a:r>
                <a:r>
                  <a:rPr lang="en-US" sz="2500">
                    <a:solidFill>
                      <a:srgbClr val="7030A0"/>
                    </a:solidFill>
                    <a:latin typeface="Arial" pitchFamily="34" charset="0"/>
                    <a:cs typeface="Arial" pitchFamily="34" charset="0"/>
                  </a:rPr>
                  <a:t>hyperplane</a:t>
                </a:r>
              </a:p>
            </p:txBody>
          </p:sp>
        </mc:Choice>
        <mc:Fallback xmlns="">
          <p:sp>
            <p:nvSpPr>
              <p:cNvPr id="31" name="TextBox 30">
                <a:extLst>
                  <a:ext uri="{FF2B5EF4-FFF2-40B4-BE49-F238E27FC236}">
                    <a16:creationId xmlns:a16="http://schemas.microsoft.com/office/drawing/2014/main" id="{7765A5FC-38FD-475B-B09D-98AA41D8D423}"/>
                  </a:ext>
                </a:extLst>
              </p:cNvPr>
              <p:cNvSpPr txBox="1">
                <a:spLocks noRot="1" noChangeAspect="1" noMove="1" noResize="1" noEditPoints="1" noAdjustHandles="1" noChangeArrowheads="1" noChangeShapeType="1" noTextEdit="1"/>
              </p:cNvSpPr>
              <p:nvPr/>
            </p:nvSpPr>
            <p:spPr>
              <a:xfrm>
                <a:off x="3224829" y="4364726"/>
                <a:ext cx="5868500" cy="894925"/>
              </a:xfrm>
              <a:prstGeom prst="rect">
                <a:avLst/>
              </a:prstGeom>
              <a:blipFill>
                <a:blip r:embed="rId2"/>
                <a:stretch>
                  <a:fillRect l="-1661" t="-6122" b="-14286"/>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610A28A4-2CF1-430C-B100-31595CBE39CE}"/>
              </a:ext>
            </a:extLst>
          </p:cNvPr>
          <p:cNvCxnSpPr>
            <a:cxnSpLocks/>
          </p:cNvCxnSpPr>
          <p:nvPr/>
        </p:nvCxnSpPr>
        <p:spPr>
          <a:xfrm>
            <a:off x="832417" y="4375612"/>
            <a:ext cx="496961" cy="2045161"/>
          </a:xfrm>
          <a:prstGeom prst="line">
            <a:avLst/>
          </a:prstGeom>
          <a:ln w="28575">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8C57C6F-8EEC-4A58-943F-B2D801683D34}"/>
              </a:ext>
            </a:extLst>
          </p:cNvPr>
          <p:cNvCxnSpPr>
            <a:cxnSpLocks/>
          </p:cNvCxnSpPr>
          <p:nvPr/>
        </p:nvCxnSpPr>
        <p:spPr>
          <a:xfrm flipV="1">
            <a:off x="1088558" y="4520257"/>
            <a:ext cx="1495166" cy="957719"/>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637D733-C944-409B-8333-3BC31EB45391}"/>
                  </a:ext>
                </a:extLst>
              </p:cNvPr>
              <p:cNvSpPr txBox="1"/>
              <p:nvPr/>
            </p:nvSpPr>
            <p:spPr>
              <a:xfrm>
                <a:off x="2514792" y="4297747"/>
                <a:ext cx="57534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18" name="TextBox 17">
                <a:extLst>
                  <a:ext uri="{FF2B5EF4-FFF2-40B4-BE49-F238E27FC236}">
                    <a16:creationId xmlns:a16="http://schemas.microsoft.com/office/drawing/2014/main" id="{F637D733-C944-409B-8333-3BC31EB45391}"/>
                  </a:ext>
                </a:extLst>
              </p:cNvPr>
              <p:cNvSpPr txBox="1">
                <a:spLocks noRot="1" noChangeAspect="1" noMove="1" noResize="1" noEditPoints="1" noAdjustHandles="1" noChangeArrowheads="1" noChangeShapeType="1" noTextEdit="1"/>
              </p:cNvSpPr>
              <p:nvPr/>
            </p:nvSpPr>
            <p:spPr>
              <a:xfrm>
                <a:off x="2514792" y="4297747"/>
                <a:ext cx="575349" cy="477054"/>
              </a:xfrm>
              <a:prstGeom prst="rect">
                <a:avLst/>
              </a:prstGeom>
              <a:blipFill>
                <a:blip r:embed="rId3"/>
                <a:stretch>
                  <a:fillRect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CDA95FE-A8A4-4BDA-9247-8E6E3626BA78}"/>
                  </a:ext>
                </a:extLst>
              </p:cNvPr>
              <p:cNvSpPr txBox="1"/>
              <p:nvPr/>
            </p:nvSpPr>
            <p:spPr>
              <a:xfrm>
                <a:off x="1585519" y="5680953"/>
                <a:ext cx="108863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m:t>
                      </m:r>
                      <m:sSub>
                        <m:sSubPr>
                          <m:ctrlPr>
                            <a:rPr lang="en-US" sz="2500" b="0" i="1" smtClean="0">
                              <a:solidFill>
                                <a:schemeClr val="accent5">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5">
                                  <a:lumMod val="75000"/>
                                </a:schemeClr>
                              </a:solidFill>
                              <a:latin typeface="Cambria Math" panose="02040503050406030204" pitchFamily="18" charset="0"/>
                              <a:ea typeface="Helvetica Neue Light" charset="0"/>
                              <a:cs typeface="Helvetica Neue Light" charset="0"/>
                            </a:rPr>
                            <m:t>𝐫</m:t>
                          </m:r>
                        </m:e>
                        <m:sub>
                          <m:r>
                            <a:rPr lang="en-US" sz="2500" b="0" i="1" smtClean="0">
                              <a:solidFill>
                                <a:schemeClr val="accent5">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19" name="TextBox 18">
                <a:extLst>
                  <a:ext uri="{FF2B5EF4-FFF2-40B4-BE49-F238E27FC236}">
                    <a16:creationId xmlns:a16="http://schemas.microsoft.com/office/drawing/2014/main" id="{9CDA95FE-A8A4-4BDA-9247-8E6E3626BA78}"/>
                  </a:ext>
                </a:extLst>
              </p:cNvPr>
              <p:cNvSpPr txBox="1">
                <a:spLocks noRot="1" noChangeAspect="1" noMove="1" noResize="1" noEditPoints="1" noAdjustHandles="1" noChangeArrowheads="1" noChangeShapeType="1" noTextEdit="1"/>
              </p:cNvSpPr>
              <p:nvPr/>
            </p:nvSpPr>
            <p:spPr>
              <a:xfrm>
                <a:off x="1585519" y="5680953"/>
                <a:ext cx="1088631" cy="477054"/>
              </a:xfrm>
              <a:prstGeom prst="rect">
                <a:avLst/>
              </a:prstGeom>
              <a:blipFill>
                <a:blip r:embed="rId4"/>
                <a:stretch>
                  <a:fillRect b="-10256"/>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1EE720D9-CCC3-4026-9DFD-11969279AF17}"/>
              </a:ext>
            </a:extLst>
          </p:cNvPr>
          <p:cNvCxnSpPr>
            <a:cxnSpLocks/>
          </p:cNvCxnSpPr>
          <p:nvPr/>
        </p:nvCxnSpPr>
        <p:spPr>
          <a:xfrm>
            <a:off x="1088558" y="5477976"/>
            <a:ext cx="841842" cy="28541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58B5557-0B8D-4335-81DA-4044F3E77416}"/>
              </a:ext>
            </a:extLst>
          </p:cNvPr>
          <p:cNvCxnSpPr>
            <a:cxnSpLocks/>
          </p:cNvCxnSpPr>
          <p:nvPr/>
        </p:nvCxnSpPr>
        <p:spPr>
          <a:xfrm flipH="1">
            <a:off x="827249" y="4241023"/>
            <a:ext cx="682230" cy="2063965"/>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222B1EF-CC77-A069-0536-7515D4FC2060}"/>
                  </a:ext>
                </a:extLst>
              </p:cNvPr>
              <p:cNvSpPr>
                <a:spLocks noGrp="1"/>
              </p:cNvSpPr>
              <p:nvPr>
                <p:ph idx="1"/>
              </p:nvPr>
            </p:nvSpPr>
            <p:spPr>
              <a:xfrm>
                <a:off x="457200" y="1295400"/>
                <a:ext cx="8481060" cy="2762658"/>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3" name="Content Placeholder 2">
                <a:extLst>
                  <a:ext uri="{FF2B5EF4-FFF2-40B4-BE49-F238E27FC236}">
                    <a16:creationId xmlns:a16="http://schemas.microsoft.com/office/drawing/2014/main" id="{B222B1EF-CC77-A069-0536-7515D4FC2060}"/>
                  </a:ext>
                </a:extLst>
              </p:cNvPr>
              <p:cNvSpPr>
                <a:spLocks noGrp="1" noRot="1" noChangeAspect="1" noMove="1" noResize="1" noEditPoints="1" noAdjustHandles="1" noChangeArrowheads="1" noChangeShapeType="1" noTextEdit="1"/>
              </p:cNvSpPr>
              <p:nvPr>
                <p:ph idx="1"/>
              </p:nvPr>
            </p:nvSpPr>
            <p:spPr>
              <a:xfrm>
                <a:off x="457200" y="1295400"/>
                <a:ext cx="8481060" cy="2762658"/>
              </a:xfrm>
              <a:blipFill>
                <a:blip r:embed="rId5"/>
                <a:stretch>
                  <a:fillRect t="-2428" r="-1006" b="-2649"/>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9E53DAF-33A5-CD7A-4F40-6AEFB75B4CE1}"/>
              </a:ext>
            </a:extLst>
          </p:cNvPr>
          <p:cNvSpPr txBox="1"/>
          <p:nvPr/>
        </p:nvSpPr>
        <p:spPr>
          <a:xfrm>
            <a:off x="3224829" y="3812652"/>
            <a:ext cx="3054041" cy="477054"/>
          </a:xfrm>
          <a:prstGeom prst="rect">
            <a:avLst/>
          </a:prstGeom>
          <a:noFill/>
        </p:spPr>
        <p:txBody>
          <a:bodyPr wrap="none" rtlCol="0">
            <a:spAutoFit/>
          </a:bodyPr>
          <a:lstStyle/>
          <a:p>
            <a:r>
              <a:rPr lang="en-US" sz="2500" b="1">
                <a:solidFill>
                  <a:srgbClr val="C00000"/>
                </a:solidFill>
                <a:latin typeface="Arial" pitchFamily="34" charset="0"/>
                <a:cs typeface="Arial" pitchFamily="34" charset="0"/>
              </a:rPr>
              <a:t>Detailed derivation</a:t>
            </a:r>
          </a:p>
        </p:txBody>
      </p:sp>
      <p:sp>
        <p:nvSpPr>
          <p:cNvPr id="7" name="Rectangle 6">
            <a:extLst>
              <a:ext uri="{FF2B5EF4-FFF2-40B4-BE49-F238E27FC236}">
                <a16:creationId xmlns:a16="http://schemas.microsoft.com/office/drawing/2014/main" id="{6DBD5705-C8CE-4D5E-2C04-BBF31A53D9EF}"/>
              </a:ext>
            </a:extLst>
          </p:cNvPr>
          <p:cNvSpPr/>
          <p:nvPr/>
        </p:nvSpPr>
        <p:spPr>
          <a:xfrm>
            <a:off x="8938260" y="1068637"/>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2125479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rmAutofit/>
          </a:bodyPr>
          <a:lstStyle/>
          <a:p>
            <a:r>
              <a:rPr lang="en-US"/>
              <a:t>Limitation: Composition Relations</a:t>
            </a:r>
          </a:p>
        </p:txBody>
      </p:sp>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68</a:t>
            </a:fld>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765A5FC-38FD-475B-B09D-98AA41D8D423}"/>
                  </a:ext>
                </a:extLst>
              </p:cNvPr>
              <p:cNvSpPr txBox="1"/>
              <p:nvPr/>
            </p:nvSpPr>
            <p:spPr>
              <a:xfrm>
                <a:off x="3224829" y="4360435"/>
                <a:ext cx="5868500" cy="894925"/>
              </a:xfrm>
              <a:prstGeom prst="rect">
                <a:avLst/>
              </a:prstGeom>
              <a:noFill/>
            </p:spPr>
            <p:txBody>
              <a:bodyPr wrap="square" rtlCol="0">
                <a:spAutoFit/>
              </a:bodyPr>
              <a:lstStyle/>
              <a:p>
                <a:r>
                  <a:rPr lang="en-US" sz="2500">
                    <a:latin typeface="Arial" pitchFamily="34" charset="0"/>
                    <a:cs typeface="Arial" pitchFamily="34" charset="0"/>
                  </a:rPr>
                  <a:t>Pick another </a:t>
                </a:r>
                <a14:m>
                  <m:oMath xmlns:m="http://schemas.openxmlformats.org/officeDocument/2006/math">
                    <m:r>
                      <a:rPr lang="en-US" sz="2500" b="0" i="1" smtClean="0">
                        <a:latin typeface="Cambria Math" panose="02040503050406030204" pitchFamily="18" charset="0"/>
                        <a:cs typeface="Arial" pitchFamily="34" charset="0"/>
                      </a:rPr>
                      <m:t>𝑦</m:t>
                    </m:r>
                  </m:oMath>
                </a14:m>
                <a:r>
                  <a:rPr lang="en-US" sz="2500">
                    <a:latin typeface="Arial" pitchFamily="34" charset="0"/>
                    <a:cs typeface="Arial" pitchFamily="34" charset="0"/>
                  </a:rPr>
                  <a:t> </a:t>
                </a:r>
                <a:r>
                  <a:rPr lang="en-US" sz="2500" err="1">
                    <a:latin typeface="Arial" pitchFamily="34" charset="0"/>
                    <a:cs typeface="Arial" pitchFamily="34" charset="0"/>
                  </a:rPr>
                  <a:t>s.t.</a:t>
                </a:r>
                <a:r>
                  <a:rPr lang="en-US" sz="2500">
                    <a:latin typeface="Arial" pitchFamily="34" charset="0"/>
                    <a:cs typeface="Arial" pitchFamily="34" charset="0"/>
                  </a:rPr>
                  <a:t> </a:t>
                </a:r>
                <a14:m>
                  <m:oMath xmlns:m="http://schemas.openxmlformats.org/officeDocument/2006/math">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𝑓</m:t>
                        </m:r>
                      </m:e>
                      <m:sub>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𝑟</m:t>
                            </m:r>
                          </m:e>
                          <m:sub>
                            <m:r>
                              <a:rPr lang="en-US" sz="2500" b="0" i="1" smtClean="0">
                                <a:latin typeface="Cambria Math" panose="02040503050406030204" pitchFamily="18" charset="0"/>
                                <a:cs typeface="Arial" pitchFamily="34" charset="0"/>
                              </a:rPr>
                              <m:t>1</m:t>
                            </m:r>
                          </m:sub>
                        </m:sSub>
                      </m:sub>
                    </m:sSub>
                    <m:d>
                      <m:dPr>
                        <m:ctrlPr>
                          <a:rPr lang="en-US" sz="2500" b="0" i="1" smtClean="0">
                            <a:latin typeface="Cambria Math" panose="02040503050406030204" pitchFamily="18" charset="0"/>
                            <a:cs typeface="Arial" pitchFamily="34" charset="0"/>
                          </a:rPr>
                        </m:ctrlPr>
                      </m:dPr>
                      <m:e>
                        <m:r>
                          <a:rPr lang="en-US" sz="2500" b="0" i="1" smtClean="0">
                            <a:latin typeface="Cambria Math" panose="02040503050406030204" pitchFamily="18" charset="0"/>
                            <a:cs typeface="Arial" pitchFamily="34" charset="0"/>
                          </a:rPr>
                          <m:t>𝑥</m:t>
                        </m:r>
                        <m:r>
                          <a:rPr lang="en-US" sz="2500" b="0" i="1" smtClean="0">
                            <a:latin typeface="Cambria Math" panose="02040503050406030204" pitchFamily="18" charset="0"/>
                            <a:cs typeface="Arial" pitchFamily="34" charset="0"/>
                          </a:rPr>
                          <m:t>,</m:t>
                        </m:r>
                        <m:r>
                          <a:rPr lang="en-US" sz="2500" b="0" i="1" smtClean="0">
                            <a:latin typeface="Cambria Math" panose="02040503050406030204" pitchFamily="18" charset="0"/>
                            <a:cs typeface="Arial" pitchFamily="34" charset="0"/>
                          </a:rPr>
                          <m:t>𝑦</m:t>
                        </m:r>
                      </m:e>
                    </m:d>
                    <m:r>
                      <a:rPr lang="en-US" sz="2500" b="0" i="1" smtClean="0">
                        <a:latin typeface="Cambria Math" panose="02040503050406030204" pitchFamily="18" charset="0"/>
                        <a:cs typeface="Arial" pitchFamily="34" charset="0"/>
                      </a:rPr>
                      <m:t>&gt;0</m:t>
                    </m:r>
                  </m:oMath>
                </a14:m>
                <a:r>
                  <a:rPr lang="en-US" sz="2500">
                    <a:latin typeface="Arial" pitchFamily="34" charset="0"/>
                    <a:cs typeface="Arial" pitchFamily="34" charset="0"/>
                  </a:rPr>
                  <a:t>, e.g., </a:t>
                </a:r>
                <a14:m>
                  <m:oMath xmlns:m="http://schemas.openxmlformats.org/officeDocument/2006/math">
                    <m:sSub>
                      <m:sSubPr>
                        <m:ctrlPr>
                          <a:rPr lang="en-US" sz="2500" b="0" i="1" smtClean="0">
                            <a:solidFill>
                              <a:srgbClr val="008000"/>
                            </a:solidFill>
                            <a:latin typeface="Cambria Math" panose="02040503050406030204" pitchFamily="18" charset="0"/>
                            <a:cs typeface="Arial" pitchFamily="34" charset="0"/>
                          </a:rPr>
                        </m:ctrlPr>
                      </m:sSubPr>
                      <m:e>
                        <m:r>
                          <a:rPr lang="en-US" sz="2500" b="0" i="1" smtClean="0">
                            <a:solidFill>
                              <a:srgbClr val="008000"/>
                            </a:solidFill>
                            <a:latin typeface="Cambria Math" panose="02040503050406030204" pitchFamily="18" charset="0"/>
                            <a:cs typeface="Arial" pitchFamily="34" charset="0"/>
                          </a:rPr>
                          <m:t>𝑦</m:t>
                        </m:r>
                      </m:e>
                      <m:sub>
                        <m:r>
                          <a:rPr lang="en-US" sz="2500" b="0" i="1" smtClean="0">
                            <a:solidFill>
                              <a:srgbClr val="008000"/>
                            </a:solidFill>
                            <a:latin typeface="Cambria Math" panose="02040503050406030204" pitchFamily="18" charset="0"/>
                            <a:cs typeface="Arial" pitchFamily="34" charset="0"/>
                          </a:rPr>
                          <m:t>3</m:t>
                        </m:r>
                      </m:sub>
                    </m:sSub>
                  </m:oMath>
                </a14:m>
                <a:endParaRPr lang="en-US" sz="2500">
                  <a:latin typeface="Arial" pitchFamily="34" charset="0"/>
                  <a:cs typeface="Arial" pitchFamily="34" charset="0"/>
                </a:endParaRPr>
              </a:p>
              <a:p>
                <a:r>
                  <a:rPr lang="en-US" sz="2500" b="0">
                    <a:latin typeface="Arial" panose="020B0604020202020204" pitchFamily="34" charset="0"/>
                    <a:cs typeface="Arial" panose="020B0604020202020204" pitchFamily="34" charset="0"/>
                  </a:rPr>
                  <a:t>Then</a:t>
                </a:r>
                <a:r>
                  <a:rPr lang="en-US" sz="2500" b="0">
                    <a:solidFill>
                      <a:srgbClr val="008000"/>
                    </a:solidFill>
                    <a:cs typeface="Arial" pitchFamily="34" charset="0"/>
                  </a:rPr>
                  <a:t> </a:t>
                </a:r>
                <a14:m>
                  <m:oMath xmlns:m="http://schemas.openxmlformats.org/officeDocument/2006/math">
                    <m:sSub>
                      <m:sSubPr>
                        <m:ctrlPr>
                          <a:rPr lang="en-US" sz="2500" b="0" i="1" smtClean="0">
                            <a:solidFill>
                              <a:srgbClr val="008000"/>
                            </a:solidFill>
                            <a:latin typeface="Cambria Math" panose="02040503050406030204" pitchFamily="18" charset="0"/>
                            <a:cs typeface="Arial" pitchFamily="34" charset="0"/>
                          </a:rPr>
                        </m:ctrlPr>
                      </m:sSubPr>
                      <m:e>
                        <m:r>
                          <a:rPr lang="en-US" sz="2500" b="1" i="0" smtClean="0">
                            <a:solidFill>
                              <a:srgbClr val="008000"/>
                            </a:solidFill>
                            <a:latin typeface="Cambria Math" panose="02040503050406030204" pitchFamily="18" charset="0"/>
                            <a:cs typeface="Arial" pitchFamily="34" charset="0"/>
                          </a:rPr>
                          <m:t>𝐲</m:t>
                        </m:r>
                      </m:e>
                      <m:sub>
                        <m:r>
                          <a:rPr lang="en-US" sz="2500" b="0" i="1" smtClean="0">
                            <a:solidFill>
                              <a:srgbClr val="008000"/>
                            </a:solidFill>
                            <a:latin typeface="Cambria Math" panose="02040503050406030204" pitchFamily="18" charset="0"/>
                            <a:cs typeface="Arial" pitchFamily="34" charset="0"/>
                          </a:rPr>
                          <m:t>3</m:t>
                        </m:r>
                      </m:sub>
                    </m:sSub>
                    <m:r>
                      <a:rPr lang="en-US" sz="2500" b="0" i="1" smtClean="0">
                        <a:latin typeface="Cambria Math" panose="02040503050406030204" pitchFamily="18" charset="0"/>
                        <a:cs typeface="Arial" pitchFamily="34" charset="0"/>
                      </a:rPr>
                      <m:t>⋅</m:t>
                    </m:r>
                    <m:sSub>
                      <m:sSubPr>
                        <m:ctrlPr>
                          <a:rPr lang="en-US" sz="2500" b="0" i="1" smtClean="0">
                            <a:solidFill>
                              <a:schemeClr val="accent5">
                                <a:lumMod val="75000"/>
                              </a:schemeClr>
                            </a:solidFill>
                            <a:latin typeface="Cambria Math" panose="02040503050406030204" pitchFamily="18" charset="0"/>
                            <a:cs typeface="Arial" pitchFamily="34" charset="0"/>
                          </a:rPr>
                        </m:ctrlPr>
                      </m:sSubPr>
                      <m:e>
                        <m:r>
                          <a:rPr lang="en-US" sz="2500" b="1" i="0" smtClean="0">
                            <a:solidFill>
                              <a:schemeClr val="accent5">
                                <a:lumMod val="75000"/>
                              </a:schemeClr>
                            </a:solidFill>
                            <a:latin typeface="Cambria Math" panose="02040503050406030204" pitchFamily="18" charset="0"/>
                            <a:cs typeface="Arial" pitchFamily="34" charset="0"/>
                          </a:rPr>
                          <m:t>𝐫</m:t>
                        </m:r>
                      </m:e>
                      <m:sub>
                        <m:r>
                          <a:rPr lang="en-US" sz="2500" b="0" i="1" smtClean="0">
                            <a:solidFill>
                              <a:schemeClr val="accent5">
                                <a:lumMod val="75000"/>
                              </a:schemeClr>
                            </a:solidFill>
                            <a:latin typeface="Cambria Math" panose="02040503050406030204" pitchFamily="18" charset="0"/>
                            <a:cs typeface="Arial" pitchFamily="34" charset="0"/>
                          </a:rPr>
                          <m:t>2</m:t>
                        </m:r>
                      </m:sub>
                    </m:sSub>
                  </m:oMath>
                </a14:m>
                <a:r>
                  <a:rPr lang="en-US" sz="2500">
                    <a:solidFill>
                      <a:schemeClr val="accent5">
                        <a:lumMod val="75000"/>
                      </a:schemeClr>
                    </a:solidFill>
                    <a:latin typeface="Arial" pitchFamily="34" charset="0"/>
                    <a:cs typeface="Arial" pitchFamily="34" charset="0"/>
                  </a:rPr>
                  <a:t> </a:t>
                </a:r>
                <a:r>
                  <a:rPr lang="en-US" sz="2500">
                    <a:latin typeface="Arial" pitchFamily="34" charset="0"/>
                    <a:cs typeface="Arial" pitchFamily="34" charset="0"/>
                  </a:rPr>
                  <a:t>defines another </a:t>
                </a:r>
                <a:r>
                  <a:rPr lang="en-US" sz="2500">
                    <a:solidFill>
                      <a:srgbClr val="00B0F0"/>
                    </a:solidFill>
                    <a:latin typeface="Arial" pitchFamily="34" charset="0"/>
                    <a:cs typeface="Arial" pitchFamily="34" charset="0"/>
                  </a:rPr>
                  <a:t>hyperplane</a:t>
                </a:r>
              </a:p>
            </p:txBody>
          </p:sp>
        </mc:Choice>
        <mc:Fallback xmlns="">
          <p:sp>
            <p:nvSpPr>
              <p:cNvPr id="31" name="TextBox 30">
                <a:extLst>
                  <a:ext uri="{FF2B5EF4-FFF2-40B4-BE49-F238E27FC236}">
                    <a16:creationId xmlns:a16="http://schemas.microsoft.com/office/drawing/2014/main" id="{7765A5FC-38FD-475B-B09D-98AA41D8D423}"/>
                  </a:ext>
                </a:extLst>
              </p:cNvPr>
              <p:cNvSpPr txBox="1">
                <a:spLocks noRot="1" noChangeAspect="1" noMove="1" noResize="1" noEditPoints="1" noAdjustHandles="1" noChangeArrowheads="1" noChangeShapeType="1" noTextEdit="1"/>
              </p:cNvSpPr>
              <p:nvPr/>
            </p:nvSpPr>
            <p:spPr>
              <a:xfrm>
                <a:off x="3224829" y="4360435"/>
                <a:ext cx="5868500" cy="894925"/>
              </a:xfrm>
              <a:prstGeom prst="rect">
                <a:avLst/>
              </a:prstGeom>
              <a:blipFill>
                <a:blip r:embed="rId2"/>
                <a:stretch>
                  <a:fillRect l="-1661" t="-5442" b="-14286"/>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610A28A4-2CF1-430C-B100-31595CBE39CE}"/>
              </a:ext>
            </a:extLst>
          </p:cNvPr>
          <p:cNvCxnSpPr>
            <a:cxnSpLocks/>
          </p:cNvCxnSpPr>
          <p:nvPr/>
        </p:nvCxnSpPr>
        <p:spPr>
          <a:xfrm>
            <a:off x="832417" y="4507322"/>
            <a:ext cx="496961" cy="2045161"/>
          </a:xfrm>
          <a:prstGeom prst="line">
            <a:avLst/>
          </a:prstGeom>
          <a:ln w="28575">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F15F0FD-7453-4ED1-85C2-44722D734BE0}"/>
              </a:ext>
            </a:extLst>
          </p:cNvPr>
          <p:cNvCxnSpPr>
            <a:cxnSpLocks/>
          </p:cNvCxnSpPr>
          <p:nvPr/>
        </p:nvCxnSpPr>
        <p:spPr>
          <a:xfrm>
            <a:off x="1088558" y="5640370"/>
            <a:ext cx="1249998" cy="18748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B05B75D-3A13-4A01-AD61-EA1BE60BFBEA}"/>
                  </a:ext>
                </a:extLst>
              </p:cNvPr>
              <p:cNvSpPr txBox="1"/>
              <p:nvPr/>
            </p:nvSpPr>
            <p:spPr>
              <a:xfrm>
                <a:off x="2164579" y="5804249"/>
                <a:ext cx="575350"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3</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21" name="TextBox 20">
                <a:extLst>
                  <a:ext uri="{FF2B5EF4-FFF2-40B4-BE49-F238E27FC236}">
                    <a16:creationId xmlns:a16="http://schemas.microsoft.com/office/drawing/2014/main" id="{7B05B75D-3A13-4A01-AD61-EA1BE60BFBEA}"/>
                  </a:ext>
                </a:extLst>
              </p:cNvPr>
              <p:cNvSpPr txBox="1">
                <a:spLocks noRot="1" noChangeAspect="1" noMove="1" noResize="1" noEditPoints="1" noAdjustHandles="1" noChangeArrowheads="1" noChangeShapeType="1" noTextEdit="1"/>
              </p:cNvSpPr>
              <p:nvPr/>
            </p:nvSpPr>
            <p:spPr>
              <a:xfrm>
                <a:off x="2164579" y="5804249"/>
                <a:ext cx="575350" cy="477054"/>
              </a:xfrm>
              <a:prstGeom prst="rect">
                <a:avLst/>
              </a:prstGeom>
              <a:blipFill>
                <a:blip r:embed="rId3"/>
                <a:stretch>
                  <a:fillRect b="-11538"/>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E23865A2-6E4C-497B-B9AE-16C48A3C3BD4}"/>
              </a:ext>
            </a:extLst>
          </p:cNvPr>
          <p:cNvCxnSpPr>
            <a:cxnSpLocks/>
          </p:cNvCxnSpPr>
          <p:nvPr/>
        </p:nvCxnSpPr>
        <p:spPr>
          <a:xfrm>
            <a:off x="457200" y="5313226"/>
            <a:ext cx="1363564" cy="693083"/>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04F2374-79DC-439F-B35D-E5F4683D5FBF}"/>
              </a:ext>
            </a:extLst>
          </p:cNvPr>
          <p:cNvCxnSpPr>
            <a:cxnSpLocks/>
          </p:cNvCxnSpPr>
          <p:nvPr/>
        </p:nvCxnSpPr>
        <p:spPr>
          <a:xfrm flipV="1">
            <a:off x="1088558" y="4915737"/>
            <a:ext cx="399714" cy="71283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385CF23-F4E0-4119-9AD1-95EA02129837}"/>
                  </a:ext>
                </a:extLst>
              </p:cNvPr>
              <p:cNvSpPr txBox="1"/>
              <p:nvPr/>
            </p:nvSpPr>
            <p:spPr>
              <a:xfrm>
                <a:off x="1462615" y="4579621"/>
                <a:ext cx="108863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3</m:t>
                          </m:r>
                        </m:sub>
                      </m:s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m:t>
                      </m:r>
                      <m:sSub>
                        <m:sSubPr>
                          <m:ctrlPr>
                            <a:rPr lang="en-US" sz="2500" b="0" i="1" smtClean="0">
                              <a:solidFill>
                                <a:schemeClr val="accent1">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1">
                                  <a:lumMod val="75000"/>
                                </a:schemeClr>
                              </a:solidFill>
                              <a:latin typeface="Cambria Math" panose="02040503050406030204" pitchFamily="18" charset="0"/>
                              <a:ea typeface="Helvetica Neue Light" charset="0"/>
                              <a:cs typeface="Helvetica Neue Light" charset="0"/>
                            </a:rPr>
                            <m:t>𝐫</m:t>
                          </m:r>
                        </m:e>
                        <m:sub>
                          <m:r>
                            <a:rPr lang="en-US" sz="2500" b="0" i="1" smtClean="0">
                              <a:solidFill>
                                <a:schemeClr val="accent1">
                                  <a:lumMod val="75000"/>
                                </a:schemeClr>
                              </a:solidFill>
                              <a:latin typeface="Cambria Math" panose="02040503050406030204" pitchFamily="18" charset="0"/>
                              <a:ea typeface="Helvetica Neue Light" charset="0"/>
                              <a:cs typeface="Helvetica Neue Light" charset="0"/>
                            </a:rPr>
                            <m:t>3</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25" name="TextBox 24">
                <a:extLst>
                  <a:ext uri="{FF2B5EF4-FFF2-40B4-BE49-F238E27FC236}">
                    <a16:creationId xmlns:a16="http://schemas.microsoft.com/office/drawing/2014/main" id="{3385CF23-F4E0-4119-9AD1-95EA02129837}"/>
                  </a:ext>
                </a:extLst>
              </p:cNvPr>
              <p:cNvSpPr txBox="1">
                <a:spLocks noRot="1" noChangeAspect="1" noMove="1" noResize="1" noEditPoints="1" noAdjustHandles="1" noChangeArrowheads="1" noChangeShapeType="1" noTextEdit="1"/>
              </p:cNvSpPr>
              <p:nvPr/>
            </p:nvSpPr>
            <p:spPr>
              <a:xfrm>
                <a:off x="1462615" y="4579621"/>
                <a:ext cx="1088631" cy="477054"/>
              </a:xfrm>
              <a:prstGeom prst="rect">
                <a:avLst/>
              </a:prstGeom>
              <a:blipFill>
                <a:blip r:embed="rId4"/>
                <a:stretch>
                  <a:fillRect b="-101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ontent Placeholder 2">
                <a:extLst>
                  <a:ext uri="{FF2B5EF4-FFF2-40B4-BE49-F238E27FC236}">
                    <a16:creationId xmlns:a16="http://schemas.microsoft.com/office/drawing/2014/main" id="{1DE13EBF-68CD-44CF-A58F-0EE82B721A32}"/>
                  </a:ext>
                </a:extLst>
              </p:cNvPr>
              <p:cNvSpPr>
                <a:spLocks noGrp="1"/>
              </p:cNvSpPr>
              <p:nvPr>
                <p:ph idx="1"/>
              </p:nvPr>
            </p:nvSpPr>
            <p:spPr>
              <a:xfrm>
                <a:off x="457200" y="1295400"/>
                <a:ext cx="8481060" cy="2762658"/>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28" name="Content Placeholder 2">
                <a:extLst>
                  <a:ext uri="{FF2B5EF4-FFF2-40B4-BE49-F238E27FC236}">
                    <a16:creationId xmlns:a16="http://schemas.microsoft.com/office/drawing/2014/main" id="{1DE13EBF-68CD-44CF-A58F-0EE82B721A32}"/>
                  </a:ext>
                </a:extLst>
              </p:cNvPr>
              <p:cNvSpPr>
                <a:spLocks noGrp="1" noRot="1" noChangeAspect="1" noMove="1" noResize="1" noEditPoints="1" noAdjustHandles="1" noChangeArrowheads="1" noChangeShapeType="1" noTextEdit="1"/>
              </p:cNvSpPr>
              <p:nvPr>
                <p:ph idx="1"/>
              </p:nvPr>
            </p:nvSpPr>
            <p:spPr>
              <a:xfrm>
                <a:off x="457200" y="1295400"/>
                <a:ext cx="8481060" cy="2762658"/>
              </a:xfrm>
              <a:blipFill>
                <a:blip r:embed="rId5"/>
                <a:stretch>
                  <a:fillRect t="-2428" r="-1006" b="-2649"/>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518A9367-B8C1-411D-B2D8-00F798FCF3F9}"/>
              </a:ext>
            </a:extLst>
          </p:cNvPr>
          <p:cNvSpPr txBox="1"/>
          <p:nvPr/>
        </p:nvSpPr>
        <p:spPr>
          <a:xfrm>
            <a:off x="3224829" y="3812652"/>
            <a:ext cx="3054041" cy="477054"/>
          </a:xfrm>
          <a:prstGeom prst="rect">
            <a:avLst/>
          </a:prstGeom>
          <a:noFill/>
        </p:spPr>
        <p:txBody>
          <a:bodyPr wrap="none" rtlCol="0">
            <a:spAutoFit/>
          </a:bodyPr>
          <a:lstStyle/>
          <a:p>
            <a:r>
              <a:rPr lang="en-US" sz="2500" b="1">
                <a:solidFill>
                  <a:srgbClr val="C00000"/>
                </a:solidFill>
                <a:latin typeface="Arial" pitchFamily="34" charset="0"/>
                <a:cs typeface="Arial" pitchFamily="34" charset="0"/>
              </a:rPr>
              <a:t>Detailed derivation</a:t>
            </a:r>
          </a:p>
        </p:txBody>
      </p:sp>
      <p:sp>
        <p:nvSpPr>
          <p:cNvPr id="3" name="Rectangle 2">
            <a:extLst>
              <a:ext uri="{FF2B5EF4-FFF2-40B4-BE49-F238E27FC236}">
                <a16:creationId xmlns:a16="http://schemas.microsoft.com/office/drawing/2014/main" id="{71ECE992-E4CD-A4ED-0FA5-A7BB74C41206}"/>
              </a:ext>
            </a:extLst>
          </p:cNvPr>
          <p:cNvSpPr/>
          <p:nvPr/>
        </p:nvSpPr>
        <p:spPr>
          <a:xfrm>
            <a:off x="8983107" y="2107606"/>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241855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D20EC98-7B31-43AA-BBD9-817167A8052F}"/>
              </a:ext>
            </a:extLst>
          </p:cNvPr>
          <p:cNvSpPr/>
          <p:nvPr/>
        </p:nvSpPr>
        <p:spPr>
          <a:xfrm rot="6507161">
            <a:off x="863291" y="4892508"/>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ectangle 6">
            <a:extLst>
              <a:ext uri="{FF2B5EF4-FFF2-40B4-BE49-F238E27FC236}">
                <a16:creationId xmlns:a16="http://schemas.microsoft.com/office/drawing/2014/main" id="{693BA899-C893-4E46-A705-7606325C207F}"/>
              </a:ext>
            </a:extLst>
          </p:cNvPr>
          <p:cNvSpPr/>
          <p:nvPr/>
        </p:nvSpPr>
        <p:spPr>
          <a:xfrm rot="1633565">
            <a:off x="600884" y="4543312"/>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rmAutofit/>
          </a:bodyPr>
          <a:lstStyle/>
          <a:p>
            <a:r>
              <a:rPr lang="en-US"/>
              <a:t>Limitation: Composition Relations</a:t>
            </a:r>
          </a:p>
        </p:txBody>
      </p:sp>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69</a:t>
            </a:fld>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765A5FC-38FD-475B-B09D-98AA41D8D423}"/>
                  </a:ext>
                </a:extLst>
              </p:cNvPr>
              <p:cNvSpPr txBox="1"/>
              <p:nvPr/>
            </p:nvSpPr>
            <p:spPr>
              <a:xfrm>
                <a:off x="3220177" y="4240781"/>
                <a:ext cx="5868500" cy="1279646"/>
              </a:xfrm>
              <a:prstGeom prst="rect">
                <a:avLst/>
              </a:prstGeom>
              <a:noFill/>
            </p:spPr>
            <p:txBody>
              <a:bodyPr wrap="square" rtlCol="0">
                <a:spAutoFit/>
              </a:bodyPr>
              <a:lstStyle/>
              <a:p>
                <a:r>
                  <a:rPr lang="en-US" sz="2500">
                    <a:solidFill>
                      <a:schemeClr val="tx1"/>
                    </a:solidFill>
                    <a:latin typeface="Arial" pitchFamily="34" charset="0"/>
                    <a:cs typeface="Arial" pitchFamily="34" charset="0"/>
                  </a:rPr>
                  <a:t>Combine both hyperplanes together, then for all </a:t>
                </a:r>
                <a14:m>
                  <m:oMath xmlns:m="http://schemas.openxmlformats.org/officeDocument/2006/math">
                    <m:r>
                      <a:rPr lang="en-US" sz="2500" b="0" i="1" smtClean="0">
                        <a:solidFill>
                          <a:schemeClr val="tx1"/>
                        </a:solidFill>
                        <a:latin typeface="Cambria Math" panose="02040503050406030204" pitchFamily="18" charset="0"/>
                        <a:cs typeface="Arial" pitchFamily="34" charset="0"/>
                      </a:rPr>
                      <m:t>𝑧</m:t>
                    </m:r>
                  </m:oMath>
                </a14:m>
                <a:r>
                  <a:rPr lang="en-US" sz="2500">
                    <a:solidFill>
                      <a:schemeClr val="tx1"/>
                    </a:solidFill>
                    <a:latin typeface="Arial" pitchFamily="34" charset="0"/>
                    <a:cs typeface="Arial" pitchFamily="34" charset="0"/>
                  </a:rPr>
                  <a:t> in the shadow area, there exists </a:t>
                </a:r>
                <a14:m>
                  <m:oMath xmlns:m="http://schemas.openxmlformats.org/officeDocument/2006/math">
                    <m:r>
                      <a:rPr lang="en-US" sz="2500" b="0" i="1" smtClean="0">
                        <a:solidFill>
                          <a:schemeClr val="tx1"/>
                        </a:solidFill>
                        <a:latin typeface="Cambria Math" panose="02040503050406030204" pitchFamily="18" charset="0"/>
                        <a:cs typeface="Arial" pitchFamily="34" charset="0"/>
                      </a:rPr>
                      <m:t>𝑦</m:t>
                    </m:r>
                    <m:r>
                      <a:rPr lang="en-US" sz="2500" b="0" i="1" smtClean="0">
                        <a:solidFill>
                          <a:schemeClr val="tx1"/>
                        </a:solidFill>
                        <a:latin typeface="Cambria Math" panose="02040503050406030204" pitchFamily="18" charset="0"/>
                        <a:cs typeface="Arial" pitchFamily="34" charset="0"/>
                      </a:rPr>
                      <m:t>∈</m:t>
                    </m:r>
                    <m:d>
                      <m:dPr>
                        <m:begChr m:val="{"/>
                        <m:endChr m:val="}"/>
                        <m:ctrlPr>
                          <a:rPr lang="en-US" sz="2500" b="0" i="1" smtClean="0">
                            <a:solidFill>
                              <a:schemeClr val="tx1"/>
                            </a:solidFill>
                            <a:latin typeface="Cambria Math" panose="02040503050406030204" pitchFamily="18" charset="0"/>
                            <a:cs typeface="Arial" pitchFamily="34" charset="0"/>
                          </a:rPr>
                        </m:ctrlPr>
                      </m:dPr>
                      <m:e>
                        <m:sSub>
                          <m:sSubPr>
                            <m:ctrlPr>
                              <a:rPr lang="en-US" sz="2500" i="1" smtClean="0">
                                <a:solidFill>
                                  <a:schemeClr val="accent4">
                                    <a:lumMod val="75000"/>
                                  </a:schemeClr>
                                </a:solidFill>
                                <a:latin typeface="Cambria Math" panose="02040503050406030204" pitchFamily="18" charset="0"/>
                                <a:cs typeface="Arial" pitchFamily="34" charset="0"/>
                              </a:rPr>
                            </m:ctrlPr>
                          </m:sSubPr>
                          <m:e>
                            <m:r>
                              <a:rPr lang="en-US" sz="2500" i="1">
                                <a:solidFill>
                                  <a:schemeClr val="accent4">
                                    <a:lumMod val="75000"/>
                                  </a:schemeClr>
                                </a:solidFill>
                                <a:latin typeface="Cambria Math" panose="02040503050406030204" pitchFamily="18" charset="0"/>
                                <a:cs typeface="Arial" pitchFamily="34" charset="0"/>
                              </a:rPr>
                              <m:t>𝑦</m:t>
                            </m:r>
                          </m:e>
                          <m:sub>
                            <m:r>
                              <a:rPr lang="en-US" sz="2500" i="1">
                                <a:solidFill>
                                  <a:schemeClr val="accent4">
                                    <a:lumMod val="75000"/>
                                  </a:schemeClr>
                                </a:solidFill>
                                <a:latin typeface="Cambria Math" panose="02040503050406030204" pitchFamily="18" charset="0"/>
                                <a:cs typeface="Arial" pitchFamily="34" charset="0"/>
                              </a:rPr>
                              <m:t>2</m:t>
                            </m:r>
                          </m:sub>
                        </m:sSub>
                        <m:r>
                          <a:rPr lang="en-US" sz="2500" i="1">
                            <a:solidFill>
                              <a:schemeClr val="accent4">
                                <a:lumMod val="75000"/>
                              </a:schemeClr>
                            </a:solidFill>
                            <a:latin typeface="Cambria Math" panose="02040503050406030204" pitchFamily="18" charset="0"/>
                            <a:cs typeface="Arial" pitchFamily="34" charset="0"/>
                          </a:rPr>
                          <m:t>,</m:t>
                        </m:r>
                        <m:sSub>
                          <m:sSubPr>
                            <m:ctrlPr>
                              <a:rPr lang="en-US" sz="2500" i="1">
                                <a:solidFill>
                                  <a:schemeClr val="accent4">
                                    <a:lumMod val="75000"/>
                                  </a:schemeClr>
                                </a:solidFill>
                                <a:latin typeface="Cambria Math" panose="02040503050406030204" pitchFamily="18" charset="0"/>
                                <a:cs typeface="Arial" pitchFamily="34" charset="0"/>
                              </a:rPr>
                            </m:ctrlPr>
                          </m:sSubPr>
                          <m:e>
                            <m:r>
                              <a:rPr lang="en-US" sz="2500" i="1">
                                <a:solidFill>
                                  <a:schemeClr val="accent4">
                                    <a:lumMod val="75000"/>
                                  </a:schemeClr>
                                </a:solidFill>
                                <a:latin typeface="Cambria Math" panose="02040503050406030204" pitchFamily="18" charset="0"/>
                                <a:cs typeface="Arial" pitchFamily="34" charset="0"/>
                              </a:rPr>
                              <m:t>𝑦</m:t>
                            </m:r>
                          </m:e>
                          <m:sub>
                            <m:r>
                              <a:rPr lang="en-US" sz="2500" i="1">
                                <a:solidFill>
                                  <a:schemeClr val="accent4">
                                    <a:lumMod val="75000"/>
                                  </a:schemeClr>
                                </a:solidFill>
                                <a:latin typeface="Cambria Math" panose="02040503050406030204" pitchFamily="18" charset="0"/>
                                <a:cs typeface="Arial" pitchFamily="34" charset="0"/>
                              </a:rPr>
                              <m:t>3</m:t>
                            </m:r>
                          </m:sub>
                        </m:sSub>
                      </m:e>
                    </m:d>
                  </m:oMath>
                </a14:m>
                <a:r>
                  <a:rPr lang="en-US" sz="2500">
                    <a:solidFill>
                      <a:schemeClr val="tx1"/>
                    </a:solidFill>
                    <a:latin typeface="Arial" pitchFamily="34" charset="0"/>
                    <a:cs typeface="Arial" pitchFamily="34" charset="0"/>
                  </a:rPr>
                  <a:t>, </a:t>
                </a:r>
                <a:r>
                  <a:rPr lang="en-US" sz="2500" err="1">
                    <a:solidFill>
                      <a:schemeClr val="tx1"/>
                    </a:solidFill>
                    <a:latin typeface="Arial" pitchFamily="34" charset="0"/>
                    <a:cs typeface="Arial" pitchFamily="34" charset="0"/>
                  </a:rPr>
                  <a:t>s.t.</a:t>
                </a:r>
                <a:r>
                  <a:rPr lang="en-US" sz="2500">
                    <a:solidFill>
                      <a:schemeClr val="tx1"/>
                    </a:solidFill>
                    <a:latin typeface="Arial" pitchFamily="34" charset="0"/>
                    <a:cs typeface="Arial" pitchFamily="34" charset="0"/>
                  </a:rPr>
                  <a:t>, </a:t>
                </a:r>
                <a14:m>
                  <m:oMath xmlns:m="http://schemas.openxmlformats.org/officeDocument/2006/math">
                    <m:sSub>
                      <m:sSubPr>
                        <m:ctrlPr>
                          <a:rPr lang="en-US" sz="2500" b="0" i="1" smtClean="0">
                            <a:solidFill>
                              <a:schemeClr val="tx1"/>
                            </a:solidFill>
                            <a:latin typeface="Cambria Math" panose="02040503050406030204" pitchFamily="18" charset="0"/>
                            <a:cs typeface="Arial" pitchFamily="34" charset="0"/>
                          </a:rPr>
                        </m:ctrlPr>
                      </m:sSubPr>
                      <m:e>
                        <m:r>
                          <a:rPr lang="en-US" sz="2500" b="0" i="1" smtClean="0">
                            <a:solidFill>
                              <a:schemeClr val="tx1"/>
                            </a:solidFill>
                            <a:latin typeface="Cambria Math" panose="02040503050406030204" pitchFamily="18" charset="0"/>
                            <a:cs typeface="Arial" pitchFamily="34" charset="0"/>
                          </a:rPr>
                          <m:t>𝑓</m:t>
                        </m:r>
                      </m:e>
                      <m:sub>
                        <m:sSub>
                          <m:sSubPr>
                            <m:ctrlPr>
                              <a:rPr lang="en-US" sz="2500" b="0" i="1" smtClean="0">
                                <a:solidFill>
                                  <a:schemeClr val="accent5">
                                    <a:lumMod val="75000"/>
                                  </a:schemeClr>
                                </a:solidFill>
                                <a:latin typeface="Cambria Math" panose="02040503050406030204" pitchFamily="18" charset="0"/>
                                <a:cs typeface="Arial" pitchFamily="34" charset="0"/>
                              </a:rPr>
                            </m:ctrlPr>
                          </m:sSubPr>
                          <m:e>
                            <m:r>
                              <a:rPr lang="en-US" sz="2500" b="0" i="1" smtClean="0">
                                <a:solidFill>
                                  <a:schemeClr val="accent5">
                                    <a:lumMod val="75000"/>
                                  </a:schemeClr>
                                </a:solidFill>
                                <a:latin typeface="Cambria Math" panose="02040503050406030204" pitchFamily="18" charset="0"/>
                                <a:cs typeface="Arial" pitchFamily="34" charset="0"/>
                              </a:rPr>
                              <m:t>𝑟</m:t>
                            </m:r>
                          </m:e>
                          <m:sub>
                            <m:r>
                              <a:rPr lang="en-US" sz="2500" b="0" i="1" smtClean="0">
                                <a:solidFill>
                                  <a:schemeClr val="accent5">
                                    <a:lumMod val="75000"/>
                                  </a:schemeClr>
                                </a:solidFill>
                                <a:latin typeface="Cambria Math" panose="02040503050406030204" pitchFamily="18" charset="0"/>
                                <a:cs typeface="Arial" pitchFamily="34" charset="0"/>
                              </a:rPr>
                              <m:t>2</m:t>
                            </m:r>
                          </m:sub>
                        </m:sSub>
                      </m:sub>
                    </m:sSub>
                    <m:d>
                      <m:dPr>
                        <m:ctrlPr>
                          <a:rPr lang="en-US" sz="2500" b="0" i="1" smtClean="0">
                            <a:solidFill>
                              <a:schemeClr val="tx1"/>
                            </a:solidFill>
                            <a:latin typeface="Cambria Math" panose="02040503050406030204" pitchFamily="18" charset="0"/>
                            <a:cs typeface="Arial" pitchFamily="34" charset="0"/>
                          </a:rPr>
                        </m:ctrlPr>
                      </m:dPr>
                      <m:e>
                        <m:r>
                          <a:rPr lang="en-US" sz="2500" b="0" i="1" smtClean="0">
                            <a:solidFill>
                              <a:schemeClr val="tx1"/>
                            </a:solidFill>
                            <a:latin typeface="Cambria Math" panose="02040503050406030204" pitchFamily="18" charset="0"/>
                            <a:cs typeface="Arial" pitchFamily="34" charset="0"/>
                          </a:rPr>
                          <m:t>𝑦</m:t>
                        </m:r>
                        <m:r>
                          <a:rPr lang="en-US" sz="2500" b="0" i="1" smtClean="0">
                            <a:solidFill>
                              <a:schemeClr val="tx1"/>
                            </a:solidFill>
                            <a:latin typeface="Cambria Math" panose="02040503050406030204" pitchFamily="18" charset="0"/>
                            <a:cs typeface="Arial" pitchFamily="34" charset="0"/>
                          </a:rPr>
                          <m:t>,</m:t>
                        </m:r>
                        <m:r>
                          <a:rPr lang="en-US" sz="2500" b="0" i="1" smtClean="0">
                            <a:solidFill>
                              <a:schemeClr val="tx1"/>
                            </a:solidFill>
                            <a:latin typeface="Cambria Math" panose="02040503050406030204" pitchFamily="18" charset="0"/>
                            <a:cs typeface="Arial" pitchFamily="34" charset="0"/>
                          </a:rPr>
                          <m:t>𝑧</m:t>
                        </m:r>
                      </m:e>
                    </m:d>
                    <m:r>
                      <a:rPr lang="en-US" sz="2500" b="0" i="1" smtClean="0">
                        <a:solidFill>
                          <a:schemeClr val="tx1"/>
                        </a:solidFill>
                        <a:latin typeface="Cambria Math" panose="02040503050406030204" pitchFamily="18" charset="0"/>
                        <a:cs typeface="Arial" pitchFamily="34" charset="0"/>
                      </a:rPr>
                      <m:t>&gt;0</m:t>
                    </m:r>
                  </m:oMath>
                </a14:m>
                <a:r>
                  <a:rPr lang="en-US" sz="2500">
                    <a:solidFill>
                      <a:schemeClr val="tx1"/>
                    </a:solidFill>
                    <a:latin typeface="Arial" pitchFamily="34" charset="0"/>
                    <a:cs typeface="Arial" pitchFamily="34" charset="0"/>
                  </a:rPr>
                  <a:t> </a:t>
                </a:r>
              </a:p>
            </p:txBody>
          </p:sp>
        </mc:Choice>
        <mc:Fallback xmlns="">
          <p:sp>
            <p:nvSpPr>
              <p:cNvPr id="31" name="TextBox 30">
                <a:extLst>
                  <a:ext uri="{FF2B5EF4-FFF2-40B4-BE49-F238E27FC236}">
                    <a16:creationId xmlns:a16="http://schemas.microsoft.com/office/drawing/2014/main" id="{7765A5FC-38FD-475B-B09D-98AA41D8D423}"/>
                  </a:ext>
                </a:extLst>
              </p:cNvPr>
              <p:cNvSpPr txBox="1">
                <a:spLocks noRot="1" noChangeAspect="1" noMove="1" noResize="1" noEditPoints="1" noAdjustHandles="1" noChangeArrowheads="1" noChangeShapeType="1" noTextEdit="1"/>
              </p:cNvSpPr>
              <p:nvPr/>
            </p:nvSpPr>
            <p:spPr>
              <a:xfrm>
                <a:off x="3220177" y="4240781"/>
                <a:ext cx="5868500" cy="1279646"/>
              </a:xfrm>
              <a:prstGeom prst="rect">
                <a:avLst/>
              </a:prstGeom>
              <a:blipFill>
                <a:blip r:embed="rId2"/>
                <a:stretch>
                  <a:fillRect l="-1661" t="-3810" b="-7619"/>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E23865A2-6E4C-497B-B9AE-16C48A3C3BD4}"/>
              </a:ext>
            </a:extLst>
          </p:cNvPr>
          <p:cNvCxnSpPr>
            <a:cxnSpLocks/>
          </p:cNvCxnSpPr>
          <p:nvPr/>
        </p:nvCxnSpPr>
        <p:spPr>
          <a:xfrm>
            <a:off x="457200" y="5313226"/>
            <a:ext cx="1363564" cy="693083"/>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04F2374-79DC-439F-B35D-E5F4683D5FBF}"/>
              </a:ext>
            </a:extLst>
          </p:cNvPr>
          <p:cNvCxnSpPr>
            <a:cxnSpLocks/>
          </p:cNvCxnSpPr>
          <p:nvPr/>
        </p:nvCxnSpPr>
        <p:spPr>
          <a:xfrm flipV="1">
            <a:off x="1088558" y="4915737"/>
            <a:ext cx="399714" cy="71283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385CF23-F4E0-4119-9AD1-95EA02129837}"/>
                  </a:ext>
                </a:extLst>
              </p:cNvPr>
              <p:cNvSpPr txBox="1"/>
              <p:nvPr/>
            </p:nvSpPr>
            <p:spPr>
              <a:xfrm>
                <a:off x="1462615" y="4579621"/>
                <a:ext cx="108863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3</m:t>
                          </m:r>
                        </m:sub>
                      </m:s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m:t>
                      </m:r>
                      <m:sSub>
                        <m:sSubPr>
                          <m:ctrlPr>
                            <a:rPr lang="en-US" sz="2500" b="0" i="1" smtClean="0">
                              <a:solidFill>
                                <a:schemeClr val="accent1">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1">
                                  <a:lumMod val="75000"/>
                                </a:schemeClr>
                              </a:solidFill>
                              <a:latin typeface="Cambria Math" panose="02040503050406030204" pitchFamily="18" charset="0"/>
                              <a:ea typeface="Helvetica Neue Light" charset="0"/>
                              <a:cs typeface="Helvetica Neue Light" charset="0"/>
                            </a:rPr>
                            <m:t>𝐫</m:t>
                          </m:r>
                        </m:e>
                        <m:sub>
                          <m:r>
                            <a:rPr lang="en-US" sz="2500" b="0" i="1" smtClean="0">
                              <a:solidFill>
                                <a:schemeClr val="accent1">
                                  <a:lumMod val="75000"/>
                                </a:schemeClr>
                              </a:solidFill>
                              <a:latin typeface="Cambria Math" panose="02040503050406030204" pitchFamily="18" charset="0"/>
                              <a:ea typeface="Helvetica Neue Light" charset="0"/>
                              <a:cs typeface="Helvetica Neue Light" charset="0"/>
                            </a:rPr>
                            <m:t>3</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25" name="TextBox 24">
                <a:extLst>
                  <a:ext uri="{FF2B5EF4-FFF2-40B4-BE49-F238E27FC236}">
                    <a16:creationId xmlns:a16="http://schemas.microsoft.com/office/drawing/2014/main" id="{3385CF23-F4E0-4119-9AD1-95EA02129837}"/>
                  </a:ext>
                </a:extLst>
              </p:cNvPr>
              <p:cNvSpPr txBox="1">
                <a:spLocks noRot="1" noChangeAspect="1" noMove="1" noResize="1" noEditPoints="1" noAdjustHandles="1" noChangeArrowheads="1" noChangeShapeType="1" noTextEdit="1"/>
              </p:cNvSpPr>
              <p:nvPr/>
            </p:nvSpPr>
            <p:spPr>
              <a:xfrm>
                <a:off x="1462615" y="4579621"/>
                <a:ext cx="1088631" cy="477054"/>
              </a:xfrm>
              <a:prstGeom prst="rect">
                <a:avLst/>
              </a:prstGeom>
              <a:blipFill>
                <a:blip r:embed="rId3"/>
                <a:stretch>
                  <a:fillRect b="-101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F96EBC6-59CC-42B3-9572-07DB00A395EF}"/>
                  </a:ext>
                </a:extLst>
              </p:cNvPr>
              <p:cNvSpPr txBox="1"/>
              <p:nvPr/>
            </p:nvSpPr>
            <p:spPr>
              <a:xfrm>
                <a:off x="1750813" y="5404715"/>
                <a:ext cx="108863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4">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4">
                                  <a:lumMod val="75000"/>
                                </a:schemeClr>
                              </a:solidFill>
                              <a:latin typeface="Cambria Math" panose="02040503050406030204" pitchFamily="18" charset="0"/>
                              <a:ea typeface="Helvetica Neue Light" charset="0"/>
                              <a:cs typeface="Helvetica Neue Light" charset="0"/>
                            </a:rPr>
                            <m:t>𝐲</m:t>
                          </m:r>
                        </m:e>
                        <m: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2</m:t>
                          </m:r>
                        </m:sub>
                      </m:sSub>
                      <m:r>
                        <a:rPr lang="en-US" sz="2500" b="0" i="1" smtClean="0">
                          <a:solidFill>
                            <a:schemeClr val="accent4">
                              <a:lumMod val="75000"/>
                            </a:schemeClr>
                          </a:solidFill>
                          <a:latin typeface="Cambria Math" panose="02040503050406030204" pitchFamily="18" charset="0"/>
                          <a:ea typeface="Helvetica Neue Light" charset="0"/>
                          <a:cs typeface="Helvetica Neue Light" charset="0"/>
                        </a:rPr>
                        <m:t>⋅</m:t>
                      </m:r>
                      <m:sSub>
                        <m:sSubPr>
                          <m:ctrlPr>
                            <a:rPr lang="en-US" sz="2500" b="0" i="1" smtClean="0">
                              <a:solidFill>
                                <a:schemeClr val="accent5">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5">
                                  <a:lumMod val="75000"/>
                                </a:schemeClr>
                              </a:solidFill>
                              <a:latin typeface="Cambria Math" panose="02040503050406030204" pitchFamily="18" charset="0"/>
                              <a:ea typeface="Helvetica Neue Light" charset="0"/>
                              <a:cs typeface="Helvetica Neue Light" charset="0"/>
                            </a:rPr>
                            <m:t>𝐫</m:t>
                          </m:r>
                        </m:e>
                        <m:sub>
                          <m:r>
                            <a:rPr lang="en-US" sz="2500" b="0" i="1" smtClean="0">
                              <a:solidFill>
                                <a:schemeClr val="accent5">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4">
                      <a:lumMod val="75000"/>
                    </a:schemeClr>
                  </a:solidFill>
                  <a:latin typeface="Helvetica Neue Light" charset="0"/>
                  <a:ea typeface="Helvetica Neue Light" charset="0"/>
                  <a:cs typeface="Helvetica Neue Light" charset="0"/>
                </a:endParaRPr>
              </a:p>
            </p:txBody>
          </p:sp>
        </mc:Choice>
        <mc:Fallback xmlns="">
          <p:sp>
            <p:nvSpPr>
              <p:cNvPr id="14" name="TextBox 13">
                <a:extLst>
                  <a:ext uri="{FF2B5EF4-FFF2-40B4-BE49-F238E27FC236}">
                    <a16:creationId xmlns:a16="http://schemas.microsoft.com/office/drawing/2014/main" id="{3F96EBC6-59CC-42B3-9572-07DB00A395EF}"/>
                  </a:ext>
                </a:extLst>
              </p:cNvPr>
              <p:cNvSpPr txBox="1">
                <a:spLocks noRot="1" noChangeAspect="1" noMove="1" noResize="1" noEditPoints="1" noAdjustHandles="1" noChangeArrowheads="1" noChangeShapeType="1" noTextEdit="1"/>
              </p:cNvSpPr>
              <p:nvPr/>
            </p:nvSpPr>
            <p:spPr>
              <a:xfrm>
                <a:off x="1750813" y="5404715"/>
                <a:ext cx="1088631" cy="477054"/>
              </a:xfrm>
              <a:prstGeom prst="rect">
                <a:avLst/>
              </a:prstGeom>
              <a:blipFill>
                <a:blip r:embed="rId4"/>
                <a:stretch>
                  <a:fillRect b="-10256"/>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AD2FB7F6-FF5D-418D-9478-79B5CD8444E2}"/>
              </a:ext>
            </a:extLst>
          </p:cNvPr>
          <p:cNvCxnSpPr>
            <a:cxnSpLocks/>
          </p:cNvCxnSpPr>
          <p:nvPr/>
        </p:nvCxnSpPr>
        <p:spPr>
          <a:xfrm>
            <a:off x="1088558" y="5609686"/>
            <a:ext cx="841842" cy="28541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5D3363E-EAFE-4A05-B6E6-D781DAECECA2}"/>
              </a:ext>
            </a:extLst>
          </p:cNvPr>
          <p:cNvCxnSpPr>
            <a:cxnSpLocks/>
          </p:cNvCxnSpPr>
          <p:nvPr/>
        </p:nvCxnSpPr>
        <p:spPr>
          <a:xfrm flipH="1">
            <a:off x="827249" y="4372733"/>
            <a:ext cx="682230" cy="2063965"/>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521E584-E13E-41D8-9BF7-88D1F0AC9E65}"/>
              </a:ext>
            </a:extLst>
          </p:cNvPr>
          <p:cNvSpPr txBox="1"/>
          <p:nvPr/>
        </p:nvSpPr>
        <p:spPr>
          <a:xfrm>
            <a:off x="3224829" y="3812652"/>
            <a:ext cx="3054041" cy="477054"/>
          </a:xfrm>
          <a:prstGeom prst="rect">
            <a:avLst/>
          </a:prstGeom>
          <a:noFill/>
        </p:spPr>
        <p:txBody>
          <a:bodyPr wrap="none" rtlCol="0">
            <a:spAutoFit/>
          </a:bodyPr>
          <a:lstStyle/>
          <a:p>
            <a:r>
              <a:rPr lang="en-US" sz="2500" b="1">
                <a:solidFill>
                  <a:srgbClr val="C00000"/>
                </a:solidFill>
                <a:latin typeface="Arial" pitchFamily="34" charset="0"/>
                <a:cs typeface="Arial" pitchFamily="34" charset="0"/>
              </a:rPr>
              <a:t>Detailed derivation</a:t>
            </a:r>
          </a:p>
        </p:txBody>
      </p:sp>
      <mc:AlternateContent xmlns:mc="http://schemas.openxmlformats.org/markup-compatibility/2006" xmlns:a14="http://schemas.microsoft.com/office/drawing/2010/main">
        <mc:Choice Requires="a14">
          <p:sp>
            <p:nvSpPr>
              <p:cNvPr id="30" name="Content Placeholder 2">
                <a:extLst>
                  <a:ext uri="{FF2B5EF4-FFF2-40B4-BE49-F238E27FC236}">
                    <a16:creationId xmlns:a16="http://schemas.microsoft.com/office/drawing/2014/main" id="{160CECD4-C420-466F-A064-89884252D2C1}"/>
                  </a:ext>
                </a:extLst>
              </p:cNvPr>
              <p:cNvSpPr>
                <a:spLocks noGrp="1"/>
              </p:cNvSpPr>
              <p:nvPr>
                <p:ph idx="1"/>
              </p:nvPr>
            </p:nvSpPr>
            <p:spPr>
              <a:xfrm>
                <a:off x="457200" y="1295400"/>
                <a:ext cx="8481060" cy="2762658"/>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pPr lvl="1"/>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30" name="Content Placeholder 2">
                <a:extLst>
                  <a:ext uri="{FF2B5EF4-FFF2-40B4-BE49-F238E27FC236}">
                    <a16:creationId xmlns:a16="http://schemas.microsoft.com/office/drawing/2014/main" id="{160CECD4-C420-466F-A064-89884252D2C1}"/>
                  </a:ext>
                </a:extLst>
              </p:cNvPr>
              <p:cNvSpPr>
                <a:spLocks noGrp="1" noRot="1" noChangeAspect="1" noMove="1" noResize="1" noEditPoints="1" noAdjustHandles="1" noChangeArrowheads="1" noChangeShapeType="1" noTextEdit="1"/>
              </p:cNvSpPr>
              <p:nvPr>
                <p:ph idx="1"/>
              </p:nvPr>
            </p:nvSpPr>
            <p:spPr>
              <a:xfrm>
                <a:off x="457200" y="1295400"/>
                <a:ext cx="8481060" cy="2762658"/>
              </a:xfrm>
              <a:blipFill>
                <a:blip r:embed="rId5"/>
                <a:stretch>
                  <a:fillRect t="-2428"/>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F7F3C31A-112C-541F-0840-42A04DF56D34}"/>
              </a:ext>
            </a:extLst>
          </p:cNvPr>
          <p:cNvSpPr/>
          <p:nvPr/>
        </p:nvSpPr>
        <p:spPr>
          <a:xfrm>
            <a:off x="8978455" y="2149312"/>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34030339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D20EC98-7B31-43AA-BBD9-817167A8052F}"/>
              </a:ext>
            </a:extLst>
          </p:cNvPr>
          <p:cNvSpPr/>
          <p:nvPr/>
        </p:nvSpPr>
        <p:spPr>
          <a:xfrm rot="6507161">
            <a:off x="863291" y="4892508"/>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ectangle 6">
            <a:extLst>
              <a:ext uri="{FF2B5EF4-FFF2-40B4-BE49-F238E27FC236}">
                <a16:creationId xmlns:a16="http://schemas.microsoft.com/office/drawing/2014/main" id="{693BA899-C893-4E46-A705-7606325C207F}"/>
              </a:ext>
            </a:extLst>
          </p:cNvPr>
          <p:cNvSpPr/>
          <p:nvPr/>
        </p:nvSpPr>
        <p:spPr>
          <a:xfrm rot="1633565">
            <a:off x="600884" y="4543312"/>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rmAutofit/>
          </a:bodyPr>
          <a:lstStyle/>
          <a:p>
            <a:r>
              <a:rPr lang="en-US"/>
              <a:t>Limitation: Composition Relations</a:t>
            </a:r>
          </a:p>
        </p:txBody>
      </p:sp>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70</a:t>
            </a:fld>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765A5FC-38FD-475B-B09D-98AA41D8D423}"/>
                  </a:ext>
                </a:extLst>
              </p:cNvPr>
              <p:cNvSpPr txBox="1"/>
              <p:nvPr/>
            </p:nvSpPr>
            <p:spPr>
              <a:xfrm>
                <a:off x="3220177" y="4240781"/>
                <a:ext cx="5868500" cy="1279646"/>
              </a:xfrm>
              <a:prstGeom prst="rect">
                <a:avLst/>
              </a:prstGeom>
              <a:noFill/>
            </p:spPr>
            <p:txBody>
              <a:bodyPr wrap="square" rtlCol="0">
                <a:spAutoFit/>
              </a:bodyPr>
              <a:lstStyle/>
              <a:p>
                <a:r>
                  <a:rPr lang="en-US" sz="2500">
                    <a:solidFill>
                      <a:schemeClr val="tx1"/>
                    </a:solidFill>
                    <a:latin typeface="Arial" pitchFamily="34" charset="0"/>
                    <a:cs typeface="Arial" pitchFamily="34" charset="0"/>
                  </a:rPr>
                  <a:t>Combine both hyperplanes together, then for all </a:t>
                </a:r>
                <a14:m>
                  <m:oMath xmlns:m="http://schemas.openxmlformats.org/officeDocument/2006/math">
                    <m:r>
                      <a:rPr lang="en-US" sz="2500" b="0" i="1" smtClean="0">
                        <a:solidFill>
                          <a:schemeClr val="tx1"/>
                        </a:solidFill>
                        <a:latin typeface="Cambria Math" panose="02040503050406030204" pitchFamily="18" charset="0"/>
                        <a:cs typeface="Arial" pitchFamily="34" charset="0"/>
                      </a:rPr>
                      <m:t>𝑧</m:t>
                    </m:r>
                  </m:oMath>
                </a14:m>
                <a:r>
                  <a:rPr lang="en-US" sz="2500">
                    <a:solidFill>
                      <a:schemeClr val="tx1"/>
                    </a:solidFill>
                    <a:latin typeface="Arial" pitchFamily="34" charset="0"/>
                    <a:cs typeface="Arial" pitchFamily="34" charset="0"/>
                  </a:rPr>
                  <a:t> in the shadow area, there exists </a:t>
                </a:r>
                <a14:m>
                  <m:oMath xmlns:m="http://schemas.openxmlformats.org/officeDocument/2006/math">
                    <m:r>
                      <a:rPr lang="en-US" sz="2500" b="0" i="1" smtClean="0">
                        <a:solidFill>
                          <a:schemeClr val="tx1"/>
                        </a:solidFill>
                        <a:latin typeface="Cambria Math" panose="02040503050406030204" pitchFamily="18" charset="0"/>
                        <a:cs typeface="Arial" pitchFamily="34" charset="0"/>
                      </a:rPr>
                      <m:t>𝑦</m:t>
                    </m:r>
                    <m:r>
                      <a:rPr lang="en-US" sz="2500" b="0" i="1" smtClean="0">
                        <a:solidFill>
                          <a:schemeClr val="tx1"/>
                        </a:solidFill>
                        <a:latin typeface="Cambria Math" panose="02040503050406030204" pitchFamily="18" charset="0"/>
                        <a:cs typeface="Arial" pitchFamily="34" charset="0"/>
                      </a:rPr>
                      <m:t>∈</m:t>
                    </m:r>
                    <m:d>
                      <m:dPr>
                        <m:begChr m:val="{"/>
                        <m:endChr m:val="}"/>
                        <m:ctrlPr>
                          <a:rPr lang="en-US" sz="2500" b="0" i="1" smtClean="0">
                            <a:solidFill>
                              <a:schemeClr val="tx1"/>
                            </a:solidFill>
                            <a:latin typeface="Cambria Math" panose="02040503050406030204" pitchFamily="18" charset="0"/>
                            <a:cs typeface="Arial" pitchFamily="34" charset="0"/>
                          </a:rPr>
                        </m:ctrlPr>
                      </m:dPr>
                      <m:e>
                        <m:sSub>
                          <m:sSubPr>
                            <m:ctrlPr>
                              <a:rPr lang="en-US" sz="2500" i="1" smtClean="0">
                                <a:solidFill>
                                  <a:schemeClr val="accent4">
                                    <a:lumMod val="75000"/>
                                  </a:schemeClr>
                                </a:solidFill>
                                <a:latin typeface="Cambria Math" panose="02040503050406030204" pitchFamily="18" charset="0"/>
                                <a:cs typeface="Arial" pitchFamily="34" charset="0"/>
                              </a:rPr>
                            </m:ctrlPr>
                          </m:sSubPr>
                          <m:e>
                            <m:r>
                              <a:rPr lang="en-US" sz="2500" i="1">
                                <a:solidFill>
                                  <a:schemeClr val="accent4">
                                    <a:lumMod val="75000"/>
                                  </a:schemeClr>
                                </a:solidFill>
                                <a:latin typeface="Cambria Math" panose="02040503050406030204" pitchFamily="18" charset="0"/>
                                <a:cs typeface="Arial" pitchFamily="34" charset="0"/>
                              </a:rPr>
                              <m:t>𝑦</m:t>
                            </m:r>
                          </m:e>
                          <m:sub>
                            <m:r>
                              <a:rPr lang="en-US" sz="2500" i="1">
                                <a:solidFill>
                                  <a:schemeClr val="accent4">
                                    <a:lumMod val="75000"/>
                                  </a:schemeClr>
                                </a:solidFill>
                                <a:latin typeface="Cambria Math" panose="02040503050406030204" pitchFamily="18" charset="0"/>
                                <a:cs typeface="Arial" pitchFamily="34" charset="0"/>
                              </a:rPr>
                              <m:t>2</m:t>
                            </m:r>
                          </m:sub>
                        </m:sSub>
                        <m:r>
                          <a:rPr lang="en-US" sz="2500" i="1">
                            <a:solidFill>
                              <a:schemeClr val="accent4">
                                <a:lumMod val="75000"/>
                              </a:schemeClr>
                            </a:solidFill>
                            <a:latin typeface="Cambria Math" panose="02040503050406030204" pitchFamily="18" charset="0"/>
                            <a:cs typeface="Arial" pitchFamily="34" charset="0"/>
                          </a:rPr>
                          <m:t>,</m:t>
                        </m:r>
                        <m:sSub>
                          <m:sSubPr>
                            <m:ctrlPr>
                              <a:rPr lang="en-US" sz="2500" i="1">
                                <a:solidFill>
                                  <a:schemeClr val="accent4">
                                    <a:lumMod val="75000"/>
                                  </a:schemeClr>
                                </a:solidFill>
                                <a:latin typeface="Cambria Math" panose="02040503050406030204" pitchFamily="18" charset="0"/>
                                <a:cs typeface="Arial" pitchFamily="34" charset="0"/>
                              </a:rPr>
                            </m:ctrlPr>
                          </m:sSubPr>
                          <m:e>
                            <m:r>
                              <a:rPr lang="en-US" sz="2500" i="1">
                                <a:solidFill>
                                  <a:schemeClr val="accent4">
                                    <a:lumMod val="75000"/>
                                  </a:schemeClr>
                                </a:solidFill>
                                <a:latin typeface="Cambria Math" panose="02040503050406030204" pitchFamily="18" charset="0"/>
                                <a:cs typeface="Arial" pitchFamily="34" charset="0"/>
                              </a:rPr>
                              <m:t>𝑦</m:t>
                            </m:r>
                          </m:e>
                          <m:sub>
                            <m:r>
                              <a:rPr lang="en-US" sz="2500" i="1">
                                <a:solidFill>
                                  <a:schemeClr val="accent4">
                                    <a:lumMod val="75000"/>
                                  </a:schemeClr>
                                </a:solidFill>
                                <a:latin typeface="Cambria Math" panose="02040503050406030204" pitchFamily="18" charset="0"/>
                                <a:cs typeface="Arial" pitchFamily="34" charset="0"/>
                              </a:rPr>
                              <m:t>3</m:t>
                            </m:r>
                          </m:sub>
                        </m:sSub>
                      </m:e>
                    </m:d>
                  </m:oMath>
                </a14:m>
                <a:r>
                  <a:rPr lang="en-US" sz="2500">
                    <a:solidFill>
                      <a:schemeClr val="tx1"/>
                    </a:solidFill>
                    <a:latin typeface="Arial" pitchFamily="34" charset="0"/>
                    <a:cs typeface="Arial" pitchFamily="34" charset="0"/>
                  </a:rPr>
                  <a:t>, s</a:t>
                </a:r>
                <a:r>
                  <a:rPr lang="en-US" sz="2500" err="1">
                    <a:solidFill>
                      <a:schemeClr val="tx1"/>
                    </a:solidFill>
                    <a:latin typeface="Arial" pitchFamily="34" charset="0"/>
                    <a:cs typeface="Arial" pitchFamily="34" charset="0"/>
                  </a:rPr>
                  <a:t>.t.</a:t>
                </a:r>
                <a:r>
                  <a:rPr lang="en-US" sz="2500">
                    <a:solidFill>
                      <a:schemeClr val="tx1"/>
                    </a:solidFill>
                    <a:latin typeface="Arial" pitchFamily="34" charset="0"/>
                    <a:cs typeface="Arial" pitchFamily="34" charset="0"/>
                  </a:rPr>
                  <a:t>, </a:t>
                </a:r>
                <a14:m>
                  <m:oMath xmlns:m="http://schemas.openxmlformats.org/officeDocument/2006/math">
                    <m:sSub>
                      <m:sSubPr>
                        <m:ctrlPr>
                          <a:rPr lang="en-US" sz="2500" b="0" i="1" smtClean="0">
                            <a:solidFill>
                              <a:schemeClr val="tx1"/>
                            </a:solidFill>
                            <a:latin typeface="Cambria Math" panose="02040503050406030204" pitchFamily="18" charset="0"/>
                            <a:cs typeface="Arial" pitchFamily="34" charset="0"/>
                          </a:rPr>
                        </m:ctrlPr>
                      </m:sSubPr>
                      <m:e>
                        <m:r>
                          <a:rPr lang="en-US" sz="2500" b="0" i="1" smtClean="0">
                            <a:solidFill>
                              <a:schemeClr val="tx1"/>
                            </a:solidFill>
                            <a:latin typeface="Cambria Math" panose="02040503050406030204" pitchFamily="18" charset="0"/>
                            <a:cs typeface="Arial" pitchFamily="34" charset="0"/>
                          </a:rPr>
                          <m:t>𝑓</m:t>
                        </m:r>
                      </m:e>
                      <m:sub>
                        <m:sSub>
                          <m:sSubPr>
                            <m:ctrlPr>
                              <a:rPr lang="en-US" sz="2500" b="0" i="1" smtClean="0">
                                <a:solidFill>
                                  <a:schemeClr val="accent5">
                                    <a:lumMod val="75000"/>
                                  </a:schemeClr>
                                </a:solidFill>
                                <a:latin typeface="Cambria Math" panose="02040503050406030204" pitchFamily="18" charset="0"/>
                                <a:cs typeface="Arial" pitchFamily="34" charset="0"/>
                              </a:rPr>
                            </m:ctrlPr>
                          </m:sSubPr>
                          <m:e>
                            <m:r>
                              <a:rPr lang="en-US" sz="2500" b="0" i="1" smtClean="0">
                                <a:solidFill>
                                  <a:schemeClr val="accent5">
                                    <a:lumMod val="75000"/>
                                  </a:schemeClr>
                                </a:solidFill>
                                <a:latin typeface="Cambria Math" panose="02040503050406030204" pitchFamily="18" charset="0"/>
                                <a:cs typeface="Arial" pitchFamily="34" charset="0"/>
                              </a:rPr>
                              <m:t>𝑟</m:t>
                            </m:r>
                          </m:e>
                          <m:sub>
                            <m:r>
                              <a:rPr lang="en-US" sz="2500" b="0" i="1" smtClean="0">
                                <a:solidFill>
                                  <a:schemeClr val="accent5">
                                    <a:lumMod val="75000"/>
                                  </a:schemeClr>
                                </a:solidFill>
                                <a:latin typeface="Cambria Math" panose="02040503050406030204" pitchFamily="18" charset="0"/>
                                <a:cs typeface="Arial" pitchFamily="34" charset="0"/>
                              </a:rPr>
                              <m:t>2</m:t>
                            </m:r>
                          </m:sub>
                        </m:sSub>
                      </m:sub>
                    </m:sSub>
                    <m:d>
                      <m:dPr>
                        <m:ctrlPr>
                          <a:rPr lang="en-US" sz="2500" b="0" i="1" smtClean="0">
                            <a:solidFill>
                              <a:schemeClr val="tx1"/>
                            </a:solidFill>
                            <a:latin typeface="Cambria Math" panose="02040503050406030204" pitchFamily="18" charset="0"/>
                            <a:cs typeface="Arial" pitchFamily="34" charset="0"/>
                          </a:rPr>
                        </m:ctrlPr>
                      </m:dPr>
                      <m:e>
                        <m:r>
                          <a:rPr lang="en-US" sz="2500" b="0" i="1" smtClean="0">
                            <a:solidFill>
                              <a:schemeClr val="tx1"/>
                            </a:solidFill>
                            <a:latin typeface="Cambria Math" panose="02040503050406030204" pitchFamily="18" charset="0"/>
                            <a:cs typeface="Arial" pitchFamily="34" charset="0"/>
                          </a:rPr>
                          <m:t>𝑦</m:t>
                        </m:r>
                        <m:r>
                          <a:rPr lang="en-US" sz="2500" b="0" i="1" smtClean="0">
                            <a:solidFill>
                              <a:schemeClr val="tx1"/>
                            </a:solidFill>
                            <a:latin typeface="Cambria Math" panose="02040503050406030204" pitchFamily="18" charset="0"/>
                            <a:cs typeface="Arial" pitchFamily="34" charset="0"/>
                          </a:rPr>
                          <m:t>,</m:t>
                        </m:r>
                        <m:r>
                          <a:rPr lang="en-US" sz="2500" b="0" i="1" smtClean="0">
                            <a:solidFill>
                              <a:schemeClr val="tx1"/>
                            </a:solidFill>
                            <a:latin typeface="Cambria Math" panose="02040503050406030204" pitchFamily="18" charset="0"/>
                            <a:cs typeface="Arial" pitchFamily="34" charset="0"/>
                          </a:rPr>
                          <m:t>𝑧</m:t>
                        </m:r>
                      </m:e>
                    </m:d>
                    <m:r>
                      <a:rPr lang="en-US" sz="2500" b="0" i="1" smtClean="0">
                        <a:solidFill>
                          <a:schemeClr val="tx1"/>
                        </a:solidFill>
                        <a:latin typeface="Cambria Math" panose="02040503050406030204" pitchFamily="18" charset="0"/>
                        <a:cs typeface="Arial" pitchFamily="34" charset="0"/>
                      </a:rPr>
                      <m:t>&gt;0</m:t>
                    </m:r>
                  </m:oMath>
                </a14:m>
                <a:r>
                  <a:rPr lang="en-US" sz="2500">
                    <a:solidFill>
                      <a:schemeClr val="tx1"/>
                    </a:solidFill>
                    <a:latin typeface="Arial" pitchFamily="34" charset="0"/>
                    <a:cs typeface="Arial" pitchFamily="34" charset="0"/>
                  </a:rPr>
                  <a:t> </a:t>
                </a:r>
              </a:p>
            </p:txBody>
          </p:sp>
        </mc:Choice>
        <mc:Fallback xmlns="">
          <p:sp>
            <p:nvSpPr>
              <p:cNvPr id="31" name="TextBox 30">
                <a:extLst>
                  <a:ext uri="{FF2B5EF4-FFF2-40B4-BE49-F238E27FC236}">
                    <a16:creationId xmlns:a16="http://schemas.microsoft.com/office/drawing/2014/main" id="{7765A5FC-38FD-475B-B09D-98AA41D8D423}"/>
                  </a:ext>
                </a:extLst>
              </p:cNvPr>
              <p:cNvSpPr txBox="1">
                <a:spLocks noRot="1" noChangeAspect="1" noMove="1" noResize="1" noEditPoints="1" noAdjustHandles="1" noChangeArrowheads="1" noChangeShapeType="1" noTextEdit="1"/>
              </p:cNvSpPr>
              <p:nvPr/>
            </p:nvSpPr>
            <p:spPr>
              <a:xfrm>
                <a:off x="3220177" y="4240781"/>
                <a:ext cx="5868500" cy="1279646"/>
              </a:xfrm>
              <a:prstGeom prst="rect">
                <a:avLst/>
              </a:prstGeom>
              <a:blipFill>
                <a:blip r:embed="rId2"/>
                <a:stretch>
                  <a:fillRect l="-1661" t="-3810" b="-7619"/>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E23865A2-6E4C-497B-B9AE-16C48A3C3BD4}"/>
              </a:ext>
            </a:extLst>
          </p:cNvPr>
          <p:cNvCxnSpPr>
            <a:cxnSpLocks/>
          </p:cNvCxnSpPr>
          <p:nvPr/>
        </p:nvCxnSpPr>
        <p:spPr>
          <a:xfrm>
            <a:off x="457200" y="5313226"/>
            <a:ext cx="1363564" cy="693083"/>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5D3363E-EAFE-4A05-B6E6-D781DAECECA2}"/>
              </a:ext>
            </a:extLst>
          </p:cNvPr>
          <p:cNvCxnSpPr>
            <a:cxnSpLocks/>
          </p:cNvCxnSpPr>
          <p:nvPr/>
        </p:nvCxnSpPr>
        <p:spPr>
          <a:xfrm flipH="1">
            <a:off x="827249" y="4372733"/>
            <a:ext cx="682230" cy="2063965"/>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521E584-E13E-41D8-9BF7-88D1F0AC9E65}"/>
              </a:ext>
            </a:extLst>
          </p:cNvPr>
          <p:cNvSpPr txBox="1"/>
          <p:nvPr/>
        </p:nvSpPr>
        <p:spPr>
          <a:xfrm>
            <a:off x="3224829" y="3812652"/>
            <a:ext cx="3054041" cy="477054"/>
          </a:xfrm>
          <a:prstGeom prst="rect">
            <a:avLst/>
          </a:prstGeom>
          <a:noFill/>
        </p:spPr>
        <p:txBody>
          <a:bodyPr wrap="none" rtlCol="0">
            <a:spAutoFit/>
          </a:bodyPr>
          <a:lstStyle/>
          <a:p>
            <a:r>
              <a:rPr lang="en-US" sz="2500" b="1">
                <a:solidFill>
                  <a:srgbClr val="C00000"/>
                </a:solidFill>
                <a:latin typeface="Arial" pitchFamily="34" charset="0"/>
                <a:cs typeface="Arial" pitchFamily="34" charset="0"/>
              </a:rPr>
              <a:t>Detailed derivation</a:t>
            </a:r>
          </a:p>
        </p:txBody>
      </p:sp>
      <p:cxnSp>
        <p:nvCxnSpPr>
          <p:cNvPr id="17" name="Straight Arrow Connector 16">
            <a:extLst>
              <a:ext uri="{FF2B5EF4-FFF2-40B4-BE49-F238E27FC236}">
                <a16:creationId xmlns:a16="http://schemas.microsoft.com/office/drawing/2014/main" id="{F5ECEC22-F4CB-46B6-AC4E-176497EBEA99}"/>
              </a:ext>
            </a:extLst>
          </p:cNvPr>
          <p:cNvCxnSpPr>
            <a:cxnSpLocks/>
          </p:cNvCxnSpPr>
          <p:nvPr/>
        </p:nvCxnSpPr>
        <p:spPr>
          <a:xfrm flipH="1" flipV="1">
            <a:off x="988291" y="4812145"/>
            <a:ext cx="100267" cy="816426"/>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AF01977-53A7-4F88-B364-E6C18B91660A}"/>
                  </a:ext>
                </a:extLst>
              </p:cNvPr>
              <p:cNvSpPr txBox="1"/>
              <p:nvPr/>
            </p:nvSpPr>
            <p:spPr>
              <a:xfrm>
                <a:off x="644020" y="4297948"/>
                <a:ext cx="56727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20" name="TextBox 19">
                <a:extLst>
                  <a:ext uri="{FF2B5EF4-FFF2-40B4-BE49-F238E27FC236}">
                    <a16:creationId xmlns:a16="http://schemas.microsoft.com/office/drawing/2014/main" id="{AAF01977-53A7-4F88-B364-E6C18B91660A}"/>
                  </a:ext>
                </a:extLst>
              </p:cNvPr>
              <p:cNvSpPr txBox="1">
                <a:spLocks noRot="1" noChangeAspect="1" noMove="1" noResize="1" noEditPoints="1" noAdjustHandles="1" noChangeArrowheads="1" noChangeShapeType="1" noTextEdit="1"/>
              </p:cNvSpPr>
              <p:nvPr/>
            </p:nvSpPr>
            <p:spPr>
              <a:xfrm>
                <a:off x="644020" y="4297948"/>
                <a:ext cx="567271" cy="477054"/>
              </a:xfrm>
              <a:prstGeom prst="rect">
                <a:avLst/>
              </a:prstGeom>
              <a:blipFill>
                <a:blip r:embed="rId3"/>
                <a:stretch>
                  <a:fillRect b="-2564"/>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7A5E2E68-3DE4-4A69-8922-7FECA30EE29C}"/>
              </a:ext>
            </a:extLst>
          </p:cNvPr>
          <p:cNvCxnSpPr>
            <a:cxnSpLocks/>
          </p:cNvCxnSpPr>
          <p:nvPr/>
        </p:nvCxnSpPr>
        <p:spPr>
          <a:xfrm flipV="1">
            <a:off x="1088558" y="4911571"/>
            <a:ext cx="858685" cy="717000"/>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4DF0241-9444-4DE6-B5E2-59A0211FA851}"/>
                  </a:ext>
                </a:extLst>
              </p:cNvPr>
              <p:cNvSpPr txBox="1"/>
              <p:nvPr/>
            </p:nvSpPr>
            <p:spPr>
              <a:xfrm>
                <a:off x="1850186" y="4503949"/>
                <a:ext cx="57470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23" name="TextBox 22">
                <a:extLst>
                  <a:ext uri="{FF2B5EF4-FFF2-40B4-BE49-F238E27FC236}">
                    <a16:creationId xmlns:a16="http://schemas.microsoft.com/office/drawing/2014/main" id="{34DF0241-9444-4DE6-B5E2-59A0211FA851}"/>
                  </a:ext>
                </a:extLst>
              </p:cNvPr>
              <p:cNvSpPr txBox="1">
                <a:spLocks noRot="1" noChangeAspect="1" noMove="1" noResize="1" noEditPoints="1" noAdjustHandles="1" noChangeArrowheads="1" noChangeShapeType="1" noTextEdit="1"/>
              </p:cNvSpPr>
              <p:nvPr/>
            </p:nvSpPr>
            <p:spPr>
              <a:xfrm>
                <a:off x="1850186" y="4503949"/>
                <a:ext cx="574708" cy="477054"/>
              </a:xfrm>
              <a:prstGeom prst="rect">
                <a:avLst/>
              </a:prstGeom>
              <a:blipFill>
                <a:blip r:embed="rId4"/>
                <a:stretch>
                  <a:fillRect b="-2564"/>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98120F47-2665-4057-9B02-B05268CC1113}"/>
              </a:ext>
            </a:extLst>
          </p:cNvPr>
          <p:cNvCxnSpPr>
            <a:cxnSpLocks/>
          </p:cNvCxnSpPr>
          <p:nvPr/>
        </p:nvCxnSpPr>
        <p:spPr>
          <a:xfrm>
            <a:off x="1057860" y="5628571"/>
            <a:ext cx="536577" cy="663662"/>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9BEFDE8-2DB4-4763-9D2D-D5D23D25BC94}"/>
                  </a:ext>
                </a:extLst>
              </p:cNvPr>
              <p:cNvSpPr txBox="1"/>
              <p:nvPr/>
            </p:nvSpPr>
            <p:spPr>
              <a:xfrm>
                <a:off x="1252569" y="6161028"/>
                <a:ext cx="57470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3</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27" name="TextBox 26">
                <a:extLst>
                  <a:ext uri="{FF2B5EF4-FFF2-40B4-BE49-F238E27FC236}">
                    <a16:creationId xmlns:a16="http://schemas.microsoft.com/office/drawing/2014/main" id="{69BEFDE8-2DB4-4763-9D2D-D5D23D25BC94}"/>
                  </a:ext>
                </a:extLst>
              </p:cNvPr>
              <p:cNvSpPr txBox="1">
                <a:spLocks noRot="1" noChangeAspect="1" noMove="1" noResize="1" noEditPoints="1" noAdjustHandles="1" noChangeArrowheads="1" noChangeShapeType="1" noTextEdit="1"/>
              </p:cNvSpPr>
              <p:nvPr/>
            </p:nvSpPr>
            <p:spPr>
              <a:xfrm>
                <a:off x="1252569" y="6161028"/>
                <a:ext cx="574708"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ontent Placeholder 2">
                <a:extLst>
                  <a:ext uri="{FF2B5EF4-FFF2-40B4-BE49-F238E27FC236}">
                    <a16:creationId xmlns:a16="http://schemas.microsoft.com/office/drawing/2014/main" id="{507C1355-3F3B-4E1D-AD26-4D5F62E80259}"/>
                  </a:ext>
                </a:extLst>
              </p:cNvPr>
              <p:cNvSpPr>
                <a:spLocks noGrp="1"/>
              </p:cNvSpPr>
              <p:nvPr>
                <p:ph idx="1"/>
              </p:nvPr>
            </p:nvSpPr>
            <p:spPr>
              <a:xfrm>
                <a:off x="457200" y="1295400"/>
                <a:ext cx="8481060" cy="2762658"/>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pPr lvl="1"/>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28" name="Content Placeholder 2">
                <a:extLst>
                  <a:ext uri="{FF2B5EF4-FFF2-40B4-BE49-F238E27FC236}">
                    <a16:creationId xmlns:a16="http://schemas.microsoft.com/office/drawing/2014/main" id="{507C1355-3F3B-4E1D-AD26-4D5F62E80259}"/>
                  </a:ext>
                </a:extLst>
              </p:cNvPr>
              <p:cNvSpPr>
                <a:spLocks noGrp="1" noRot="1" noChangeAspect="1" noMove="1" noResize="1" noEditPoints="1" noAdjustHandles="1" noChangeArrowheads="1" noChangeShapeType="1" noTextEdit="1"/>
              </p:cNvSpPr>
              <p:nvPr>
                <p:ph idx="1"/>
              </p:nvPr>
            </p:nvSpPr>
            <p:spPr>
              <a:xfrm>
                <a:off x="457200" y="1295400"/>
                <a:ext cx="8481060" cy="2762658"/>
              </a:xfrm>
              <a:blipFill>
                <a:blip r:embed="rId6"/>
                <a:stretch>
                  <a:fillRect t="-2428"/>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9C7E8232-C741-9370-34DB-76B33385084A}"/>
              </a:ext>
            </a:extLst>
          </p:cNvPr>
          <p:cNvSpPr/>
          <p:nvPr/>
        </p:nvSpPr>
        <p:spPr>
          <a:xfrm>
            <a:off x="9014344" y="2052169"/>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12152356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D20EC98-7B31-43AA-BBD9-817167A8052F}"/>
              </a:ext>
            </a:extLst>
          </p:cNvPr>
          <p:cNvSpPr/>
          <p:nvPr/>
        </p:nvSpPr>
        <p:spPr>
          <a:xfrm rot="6507161">
            <a:off x="863291" y="4892508"/>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ectangle 6">
            <a:extLst>
              <a:ext uri="{FF2B5EF4-FFF2-40B4-BE49-F238E27FC236}">
                <a16:creationId xmlns:a16="http://schemas.microsoft.com/office/drawing/2014/main" id="{693BA899-C893-4E46-A705-7606325C207F}"/>
              </a:ext>
            </a:extLst>
          </p:cNvPr>
          <p:cNvSpPr/>
          <p:nvPr/>
        </p:nvSpPr>
        <p:spPr>
          <a:xfrm rot="1633565">
            <a:off x="600884" y="4543312"/>
            <a:ext cx="1886092" cy="125583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65614B76-5A6E-456B-88B5-5B8D1094ED4E}"/>
              </a:ext>
            </a:extLst>
          </p:cNvPr>
          <p:cNvSpPr>
            <a:spLocks noGrp="1"/>
          </p:cNvSpPr>
          <p:nvPr>
            <p:ph type="title"/>
          </p:nvPr>
        </p:nvSpPr>
        <p:spPr>
          <a:xfrm>
            <a:off x="457200" y="76200"/>
            <a:ext cx="8686800" cy="987552"/>
          </a:xfrm>
        </p:spPr>
        <p:txBody>
          <a:bodyPr>
            <a:normAutofit/>
          </a:bodyPr>
          <a:lstStyle/>
          <a:p>
            <a:r>
              <a:rPr lang="en-US"/>
              <a:t>Limitation: Composition Relations</a:t>
            </a:r>
          </a:p>
        </p:txBody>
      </p:sp>
      <p:sp>
        <p:nvSpPr>
          <p:cNvPr id="4" name="Date Placeholder 3">
            <a:extLst>
              <a:ext uri="{FF2B5EF4-FFF2-40B4-BE49-F238E27FC236}">
                <a16:creationId xmlns:a16="http://schemas.microsoft.com/office/drawing/2014/main" id="{4A7B0561-4752-45DD-B6A3-4BB23650E6B8}"/>
              </a:ext>
            </a:extLst>
          </p:cNvPr>
          <p:cNvSpPr>
            <a:spLocks noGrp="1"/>
          </p:cNvSpPr>
          <p:nvPr>
            <p:ph type="dt" sz="half" idx="10"/>
          </p:nvPr>
        </p:nvSpPr>
        <p:spPr/>
        <p:txBody>
          <a:bodyPr/>
          <a:lstStyle/>
          <a:p>
            <a:fld id="{1189E2B6-50D3-194E-A412-66CD5C7A9E63}" type="datetime1">
              <a:rPr lang="en-US" smtClean="0"/>
              <a:t>10/23/24</a:t>
            </a:fld>
            <a:endParaRPr lang="en-US"/>
          </a:p>
        </p:txBody>
      </p:sp>
      <p:sp>
        <p:nvSpPr>
          <p:cNvPr id="5" name="Footer Placeholder 4">
            <a:extLst>
              <a:ext uri="{FF2B5EF4-FFF2-40B4-BE49-F238E27FC236}">
                <a16:creationId xmlns:a16="http://schemas.microsoft.com/office/drawing/2014/main" id="{2CA30E6E-001E-4C00-9D2F-46AE8536FD4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5184981-34FC-4089-9B35-53C1CE9B99DC}"/>
              </a:ext>
            </a:extLst>
          </p:cNvPr>
          <p:cNvSpPr>
            <a:spLocks noGrp="1"/>
          </p:cNvSpPr>
          <p:nvPr>
            <p:ph type="sldNum" sz="quarter" idx="12"/>
          </p:nvPr>
        </p:nvSpPr>
        <p:spPr/>
        <p:txBody>
          <a:bodyPr/>
          <a:lstStyle/>
          <a:p>
            <a:fld id="{19B12225-5612-419B-A8D5-4B8EEE4C217E}" type="slidenum">
              <a:rPr lang="en-US" smtClean="0"/>
              <a:pPr/>
              <a:t>71</a:t>
            </a:fld>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765A5FC-38FD-475B-B09D-98AA41D8D423}"/>
                  </a:ext>
                </a:extLst>
              </p:cNvPr>
              <p:cNvSpPr txBox="1"/>
              <p:nvPr/>
            </p:nvSpPr>
            <p:spPr>
              <a:xfrm>
                <a:off x="3155474" y="4321472"/>
                <a:ext cx="5868500" cy="2050882"/>
              </a:xfrm>
              <a:prstGeom prst="rect">
                <a:avLst/>
              </a:prstGeom>
              <a:noFill/>
            </p:spPr>
            <p:txBody>
              <a:bodyPr wrap="square" rtlCol="0">
                <a:spAutoFit/>
              </a:bodyPr>
              <a:lstStyle/>
              <a:p>
                <a:r>
                  <a:rPr lang="en-US" sz="2500">
                    <a:latin typeface="Arial" pitchFamily="34" charset="0"/>
                    <a:cs typeface="Arial" pitchFamily="34" charset="0"/>
                  </a:rPr>
                  <a:t>According to the composition relations, we also want </a:t>
                </a:r>
                <a14:m>
                  <m:oMath xmlns:m="http://schemas.openxmlformats.org/officeDocument/2006/math">
                    <m:sSub>
                      <m:sSubPr>
                        <m:ctrlPr>
                          <a:rPr lang="en-US" sz="2500" b="0" i="1" smtClean="0">
                            <a:latin typeface="Cambria Math" panose="02040503050406030204" pitchFamily="18" charset="0"/>
                            <a:cs typeface="Arial" pitchFamily="34" charset="0"/>
                          </a:rPr>
                        </m:ctrlPr>
                      </m:sSubPr>
                      <m:e>
                        <m:r>
                          <a:rPr lang="en-US" sz="2500" b="0" i="1" smtClean="0">
                            <a:latin typeface="Cambria Math" panose="02040503050406030204" pitchFamily="18" charset="0"/>
                            <a:cs typeface="Arial" pitchFamily="34" charset="0"/>
                          </a:rPr>
                          <m:t>𝑓</m:t>
                        </m:r>
                      </m:e>
                      <m:sub>
                        <m:sSub>
                          <m:sSubPr>
                            <m:ctrlPr>
                              <a:rPr lang="en-US" sz="2500" b="0" i="1" smtClean="0">
                                <a:solidFill>
                                  <a:schemeClr val="accent1">
                                    <a:lumMod val="75000"/>
                                  </a:schemeClr>
                                </a:solidFill>
                                <a:latin typeface="Cambria Math" panose="02040503050406030204" pitchFamily="18" charset="0"/>
                                <a:cs typeface="Arial" pitchFamily="34" charset="0"/>
                              </a:rPr>
                            </m:ctrlPr>
                          </m:sSubPr>
                          <m:e>
                            <m:r>
                              <a:rPr lang="en-US" sz="2500" b="0" i="1" smtClean="0">
                                <a:solidFill>
                                  <a:schemeClr val="accent1">
                                    <a:lumMod val="75000"/>
                                  </a:schemeClr>
                                </a:solidFill>
                                <a:latin typeface="Cambria Math" panose="02040503050406030204" pitchFamily="18" charset="0"/>
                                <a:cs typeface="Arial" pitchFamily="34" charset="0"/>
                              </a:rPr>
                              <m:t>𝑟</m:t>
                            </m:r>
                          </m:e>
                          <m:sub>
                            <m:r>
                              <a:rPr lang="en-US" sz="2500" b="0" i="1" smtClean="0">
                                <a:solidFill>
                                  <a:schemeClr val="accent1">
                                    <a:lumMod val="75000"/>
                                  </a:schemeClr>
                                </a:solidFill>
                                <a:latin typeface="Cambria Math" panose="02040503050406030204" pitchFamily="18" charset="0"/>
                                <a:cs typeface="Arial" pitchFamily="34" charset="0"/>
                              </a:rPr>
                              <m:t>3</m:t>
                            </m:r>
                          </m:sub>
                        </m:sSub>
                      </m:sub>
                    </m:sSub>
                    <m:d>
                      <m:dPr>
                        <m:ctrlPr>
                          <a:rPr lang="en-US" sz="2500" b="0" i="1" smtClean="0">
                            <a:latin typeface="Cambria Math" panose="02040503050406030204" pitchFamily="18" charset="0"/>
                            <a:cs typeface="Arial" pitchFamily="34" charset="0"/>
                          </a:rPr>
                        </m:ctrlPr>
                      </m:dPr>
                      <m:e>
                        <m:r>
                          <a:rPr lang="en-US" sz="2500" b="0" i="1" smtClean="0">
                            <a:latin typeface="Cambria Math" panose="02040503050406030204" pitchFamily="18" charset="0"/>
                            <a:cs typeface="Arial" pitchFamily="34" charset="0"/>
                          </a:rPr>
                          <m:t>𝑥</m:t>
                        </m:r>
                        <m:r>
                          <a:rPr lang="en-US" sz="2500" b="0" i="1" smtClean="0">
                            <a:latin typeface="Cambria Math" panose="02040503050406030204" pitchFamily="18" charset="0"/>
                            <a:cs typeface="Arial" pitchFamily="34" charset="0"/>
                          </a:rPr>
                          <m:t>,</m:t>
                        </m:r>
                        <m:r>
                          <a:rPr lang="en-US" sz="2500" b="0" i="1" smtClean="0">
                            <a:latin typeface="Cambria Math" panose="02040503050406030204" pitchFamily="18" charset="0"/>
                            <a:cs typeface="Arial" pitchFamily="34" charset="0"/>
                          </a:rPr>
                          <m:t>𝑧</m:t>
                        </m:r>
                      </m:e>
                    </m:d>
                    <m:r>
                      <a:rPr lang="en-US" sz="2500" b="0" i="1" smtClean="0">
                        <a:latin typeface="Cambria Math" panose="02040503050406030204" pitchFamily="18" charset="0"/>
                        <a:cs typeface="Arial" pitchFamily="34" charset="0"/>
                      </a:rPr>
                      <m:t>&gt;0,</m:t>
                    </m:r>
                  </m:oMath>
                </a14:m>
                <a:r>
                  <a:rPr lang="en-US" sz="2500">
                    <a:latin typeface="Arial" pitchFamily="34" charset="0"/>
                    <a:cs typeface="Arial" pitchFamily="34" charset="0"/>
                  </a:rPr>
                  <a:t> </a:t>
                </a:r>
                <a14:m>
                  <m:oMath xmlns:m="http://schemas.openxmlformats.org/officeDocument/2006/math">
                    <m:r>
                      <a:rPr lang="en-US" sz="1500" b="0" i="1" dirty="0" smtClean="0">
                        <a:latin typeface="Cambria Math" panose="02040503050406030204" pitchFamily="18" charset="0"/>
                        <a:cs typeface="Arial" pitchFamily="34" charset="0"/>
                      </a:rPr>
                      <m:t>∀</m:t>
                    </m:r>
                    <m:r>
                      <a:rPr lang="en-US" sz="1500" b="0" i="1" dirty="0" smtClean="0">
                        <a:latin typeface="Cambria Math" panose="02040503050406030204" pitchFamily="18" charset="0"/>
                        <a:cs typeface="Arial" pitchFamily="34" charset="0"/>
                      </a:rPr>
                      <m:t>𝑧</m:t>
                    </m:r>
                    <m:r>
                      <a:rPr lang="en-US" sz="1500" b="0" i="1" dirty="0" smtClean="0">
                        <a:latin typeface="Cambria Math" panose="02040503050406030204" pitchFamily="18" charset="0"/>
                        <a:cs typeface="Arial" pitchFamily="34" charset="0"/>
                      </a:rPr>
                      <m:t>∈</m:t>
                    </m:r>
                    <m:d>
                      <m:dPr>
                        <m:begChr m:val="{"/>
                        <m:endChr m:val="}"/>
                        <m:ctrlPr>
                          <a:rPr lang="en-US" sz="1500" b="0" i="1" dirty="0" smtClean="0">
                            <a:latin typeface="Cambria Math" panose="02040503050406030204" pitchFamily="18" charset="0"/>
                            <a:cs typeface="Arial" pitchFamily="34" charset="0"/>
                          </a:rPr>
                        </m:ctrlPr>
                      </m:dPr>
                      <m:e>
                        <m:r>
                          <m:rPr>
                            <m:sty m:val="p"/>
                          </m:rPr>
                          <a:rPr lang="en-US" sz="1500" b="0" i="0" dirty="0" smtClean="0">
                            <a:latin typeface="Cambria Math" panose="02040503050406030204" pitchFamily="18" charset="0"/>
                            <a:cs typeface="Arial" pitchFamily="34" charset="0"/>
                          </a:rPr>
                          <m:t>shadow</m:t>
                        </m:r>
                        <m:r>
                          <a:rPr lang="en-US" sz="1500" b="0" i="0" dirty="0" smtClean="0">
                            <a:latin typeface="Cambria Math" panose="02040503050406030204" pitchFamily="18" charset="0"/>
                            <a:cs typeface="Arial" pitchFamily="34" charset="0"/>
                          </a:rPr>
                          <m:t> </m:t>
                        </m:r>
                        <m:r>
                          <m:rPr>
                            <m:sty m:val="p"/>
                          </m:rPr>
                          <a:rPr lang="en-US" sz="1500" b="0" i="0" dirty="0" smtClean="0">
                            <a:latin typeface="Cambria Math" panose="02040503050406030204" pitchFamily="18" charset="0"/>
                            <a:cs typeface="Arial" pitchFamily="34" charset="0"/>
                          </a:rPr>
                          <m:t>area</m:t>
                        </m:r>
                      </m:e>
                    </m:d>
                  </m:oMath>
                </a14:m>
                <a:r>
                  <a:rPr lang="en-US" sz="2500">
                    <a:latin typeface="Arial" pitchFamily="34" charset="0"/>
                    <a:cs typeface="Arial" pitchFamily="34" charset="0"/>
                  </a:rPr>
                  <a:t>. However, this area inherently cannot be expressed by a single hyperplane defined by </a:t>
                </a:r>
                <a14:m>
                  <m:oMath xmlns:m="http://schemas.openxmlformats.org/officeDocument/2006/math">
                    <m:r>
                      <a:rPr lang="en-US" sz="2500" b="0" i="1" smtClean="0">
                        <a:latin typeface="Cambria Math" panose="02040503050406030204" pitchFamily="18" charset="0"/>
                        <a:cs typeface="Arial" pitchFamily="34" charset="0"/>
                      </a:rPr>
                      <m:t>𝑥</m:t>
                    </m:r>
                    <m:r>
                      <a:rPr lang="en-US" sz="2500" b="0" i="1" smtClean="0">
                        <a:latin typeface="Cambria Math" panose="02040503050406030204" pitchFamily="18" charset="0"/>
                        <a:cs typeface="Arial" pitchFamily="34" charset="0"/>
                      </a:rPr>
                      <m:t>⋅</m:t>
                    </m:r>
                    <m:sSub>
                      <m:sSubPr>
                        <m:ctrlPr>
                          <a:rPr lang="en-US" sz="2500" b="0" i="1" smtClean="0">
                            <a:solidFill>
                              <a:schemeClr val="accent1">
                                <a:lumMod val="75000"/>
                              </a:schemeClr>
                            </a:solidFill>
                            <a:latin typeface="Cambria Math" panose="02040503050406030204" pitchFamily="18" charset="0"/>
                            <a:cs typeface="Arial" pitchFamily="34" charset="0"/>
                          </a:rPr>
                        </m:ctrlPr>
                      </m:sSubPr>
                      <m:e>
                        <m:r>
                          <a:rPr lang="en-US" sz="2500" b="0" i="1" smtClean="0">
                            <a:solidFill>
                              <a:schemeClr val="accent1">
                                <a:lumMod val="75000"/>
                              </a:schemeClr>
                            </a:solidFill>
                            <a:latin typeface="Cambria Math" panose="02040503050406030204" pitchFamily="18" charset="0"/>
                            <a:cs typeface="Arial" pitchFamily="34" charset="0"/>
                          </a:rPr>
                          <m:t>𝑟</m:t>
                        </m:r>
                      </m:e>
                      <m:sub>
                        <m:r>
                          <a:rPr lang="en-US" sz="2500" b="0" i="1" smtClean="0">
                            <a:solidFill>
                              <a:schemeClr val="accent1">
                                <a:lumMod val="75000"/>
                              </a:schemeClr>
                            </a:solidFill>
                            <a:latin typeface="Cambria Math" panose="02040503050406030204" pitchFamily="18" charset="0"/>
                            <a:cs typeface="Arial" pitchFamily="34" charset="0"/>
                          </a:rPr>
                          <m:t>3</m:t>
                        </m:r>
                      </m:sub>
                    </m:sSub>
                  </m:oMath>
                </a14:m>
                <a:r>
                  <a:rPr lang="en-US" sz="2500">
                    <a:latin typeface="Arial" pitchFamily="34" charset="0"/>
                    <a:cs typeface="Arial" pitchFamily="34" charset="0"/>
                  </a:rPr>
                  <a:t>, no matter what </a:t>
                </a:r>
                <a14:m>
                  <m:oMath xmlns:m="http://schemas.openxmlformats.org/officeDocument/2006/math">
                    <m:sSub>
                      <m:sSubPr>
                        <m:ctrlPr>
                          <a:rPr lang="en-US" sz="2500" b="0" i="1" smtClean="0">
                            <a:solidFill>
                              <a:schemeClr val="accent1">
                                <a:lumMod val="75000"/>
                              </a:schemeClr>
                            </a:solidFill>
                            <a:latin typeface="Cambria Math" panose="02040503050406030204" pitchFamily="18" charset="0"/>
                            <a:cs typeface="Arial" pitchFamily="34" charset="0"/>
                          </a:rPr>
                        </m:ctrlPr>
                      </m:sSubPr>
                      <m:e>
                        <m:r>
                          <a:rPr lang="en-US" sz="2500" b="0" i="1" smtClean="0">
                            <a:solidFill>
                              <a:schemeClr val="accent1">
                                <a:lumMod val="75000"/>
                              </a:schemeClr>
                            </a:solidFill>
                            <a:latin typeface="Cambria Math" panose="02040503050406030204" pitchFamily="18" charset="0"/>
                            <a:cs typeface="Arial" pitchFamily="34" charset="0"/>
                          </a:rPr>
                          <m:t>𝑟</m:t>
                        </m:r>
                      </m:e>
                      <m:sub>
                        <m:r>
                          <a:rPr lang="en-US" sz="2500" b="0" i="1" smtClean="0">
                            <a:solidFill>
                              <a:schemeClr val="accent1">
                                <a:lumMod val="75000"/>
                              </a:schemeClr>
                            </a:solidFill>
                            <a:latin typeface="Cambria Math" panose="02040503050406030204" pitchFamily="18" charset="0"/>
                            <a:cs typeface="Arial" pitchFamily="34" charset="0"/>
                          </a:rPr>
                          <m:t>3</m:t>
                        </m:r>
                      </m:sub>
                    </m:sSub>
                  </m:oMath>
                </a14:m>
                <a:r>
                  <a:rPr lang="en-US" sz="2500">
                    <a:latin typeface="Arial" pitchFamily="34" charset="0"/>
                    <a:cs typeface="Arial" pitchFamily="34" charset="0"/>
                  </a:rPr>
                  <a:t> is.</a:t>
                </a:r>
              </a:p>
            </p:txBody>
          </p:sp>
        </mc:Choice>
        <mc:Fallback xmlns="">
          <p:sp>
            <p:nvSpPr>
              <p:cNvPr id="31" name="TextBox 30">
                <a:extLst>
                  <a:ext uri="{FF2B5EF4-FFF2-40B4-BE49-F238E27FC236}">
                    <a16:creationId xmlns:a16="http://schemas.microsoft.com/office/drawing/2014/main" id="{7765A5FC-38FD-475B-B09D-98AA41D8D423}"/>
                  </a:ext>
                </a:extLst>
              </p:cNvPr>
              <p:cNvSpPr txBox="1">
                <a:spLocks noRot="1" noChangeAspect="1" noMove="1" noResize="1" noEditPoints="1" noAdjustHandles="1" noChangeArrowheads="1" noChangeShapeType="1" noTextEdit="1"/>
              </p:cNvSpPr>
              <p:nvPr/>
            </p:nvSpPr>
            <p:spPr>
              <a:xfrm>
                <a:off x="3155474" y="4321472"/>
                <a:ext cx="5868500" cy="2050882"/>
              </a:xfrm>
              <a:prstGeom prst="rect">
                <a:avLst/>
              </a:prstGeom>
              <a:blipFill>
                <a:blip r:embed="rId2"/>
                <a:stretch>
                  <a:fillRect l="-1767" t="-2381" r="-1351" b="-6250"/>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E23865A2-6E4C-497B-B9AE-16C48A3C3BD4}"/>
              </a:ext>
            </a:extLst>
          </p:cNvPr>
          <p:cNvCxnSpPr>
            <a:cxnSpLocks/>
          </p:cNvCxnSpPr>
          <p:nvPr/>
        </p:nvCxnSpPr>
        <p:spPr>
          <a:xfrm>
            <a:off x="457200" y="5313226"/>
            <a:ext cx="1363564" cy="693083"/>
          </a:xfrm>
          <a:prstGeom prst="line">
            <a:avLst/>
          </a:prstGeom>
          <a:ln w="2857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5D3363E-EAFE-4A05-B6E6-D781DAECECA2}"/>
              </a:ext>
            </a:extLst>
          </p:cNvPr>
          <p:cNvCxnSpPr>
            <a:cxnSpLocks/>
          </p:cNvCxnSpPr>
          <p:nvPr/>
        </p:nvCxnSpPr>
        <p:spPr>
          <a:xfrm flipH="1">
            <a:off x="827249" y="4372733"/>
            <a:ext cx="682230" cy="2063965"/>
          </a:xfrm>
          <a:prstGeom prst="line">
            <a:avLst/>
          </a:prstGeom>
          <a:ln w="28575">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5295B23-7DF3-4AD9-BA8B-3D42429117E3}"/>
              </a:ext>
            </a:extLst>
          </p:cNvPr>
          <p:cNvCxnSpPr>
            <a:cxnSpLocks/>
          </p:cNvCxnSpPr>
          <p:nvPr/>
        </p:nvCxnSpPr>
        <p:spPr>
          <a:xfrm flipH="1" flipV="1">
            <a:off x="988291" y="4812145"/>
            <a:ext cx="100267" cy="816426"/>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7EBDAC8-7188-43CB-A12A-2A7435588CD5}"/>
                  </a:ext>
                </a:extLst>
              </p:cNvPr>
              <p:cNvSpPr txBox="1"/>
              <p:nvPr/>
            </p:nvSpPr>
            <p:spPr>
              <a:xfrm>
                <a:off x="644020" y="4297948"/>
                <a:ext cx="567271"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1</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19" name="TextBox 18">
                <a:extLst>
                  <a:ext uri="{FF2B5EF4-FFF2-40B4-BE49-F238E27FC236}">
                    <a16:creationId xmlns:a16="http://schemas.microsoft.com/office/drawing/2014/main" id="{07EBDAC8-7188-43CB-A12A-2A7435588CD5}"/>
                  </a:ext>
                </a:extLst>
              </p:cNvPr>
              <p:cNvSpPr txBox="1">
                <a:spLocks noRot="1" noChangeAspect="1" noMove="1" noResize="1" noEditPoints="1" noAdjustHandles="1" noChangeArrowheads="1" noChangeShapeType="1" noTextEdit="1"/>
              </p:cNvSpPr>
              <p:nvPr/>
            </p:nvSpPr>
            <p:spPr>
              <a:xfrm>
                <a:off x="644020" y="4297948"/>
                <a:ext cx="567271" cy="477054"/>
              </a:xfrm>
              <a:prstGeom prst="rect">
                <a:avLst/>
              </a:prstGeom>
              <a:blipFill>
                <a:blip r:embed="rId3"/>
                <a:stretch>
                  <a:fillRect b="-2564"/>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0B9DCBEA-2A07-4DB2-A381-90A4DA2D6B45}"/>
              </a:ext>
            </a:extLst>
          </p:cNvPr>
          <p:cNvCxnSpPr>
            <a:cxnSpLocks/>
          </p:cNvCxnSpPr>
          <p:nvPr/>
        </p:nvCxnSpPr>
        <p:spPr>
          <a:xfrm flipV="1">
            <a:off x="1088558" y="4911571"/>
            <a:ext cx="858685" cy="717000"/>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16F555C-7A4A-4E54-A0A3-90D22A3F2E9C}"/>
                  </a:ext>
                </a:extLst>
              </p:cNvPr>
              <p:cNvSpPr txBox="1"/>
              <p:nvPr/>
            </p:nvSpPr>
            <p:spPr>
              <a:xfrm>
                <a:off x="1850186" y="4503949"/>
                <a:ext cx="57470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2</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26" name="TextBox 25">
                <a:extLst>
                  <a:ext uri="{FF2B5EF4-FFF2-40B4-BE49-F238E27FC236}">
                    <a16:creationId xmlns:a16="http://schemas.microsoft.com/office/drawing/2014/main" id="{E16F555C-7A4A-4E54-A0A3-90D22A3F2E9C}"/>
                  </a:ext>
                </a:extLst>
              </p:cNvPr>
              <p:cNvSpPr txBox="1">
                <a:spLocks noRot="1" noChangeAspect="1" noMove="1" noResize="1" noEditPoints="1" noAdjustHandles="1" noChangeArrowheads="1" noChangeShapeType="1" noTextEdit="1"/>
              </p:cNvSpPr>
              <p:nvPr/>
            </p:nvSpPr>
            <p:spPr>
              <a:xfrm>
                <a:off x="1850186" y="4503949"/>
                <a:ext cx="574708" cy="477054"/>
              </a:xfrm>
              <a:prstGeom prst="rect">
                <a:avLst/>
              </a:prstGeom>
              <a:blipFill>
                <a:blip r:embed="rId4"/>
                <a:stretch>
                  <a:fillRect b="-2564"/>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BC983EB7-0A4A-4241-AAA8-16B9F5E886CE}"/>
              </a:ext>
            </a:extLst>
          </p:cNvPr>
          <p:cNvCxnSpPr>
            <a:cxnSpLocks/>
          </p:cNvCxnSpPr>
          <p:nvPr/>
        </p:nvCxnSpPr>
        <p:spPr>
          <a:xfrm>
            <a:off x="1057860" y="5628571"/>
            <a:ext cx="536577" cy="663662"/>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7FF7BC3-DF0A-4A79-A8B1-0757BDCDCF89}"/>
                  </a:ext>
                </a:extLst>
              </p:cNvPr>
              <p:cNvSpPr txBox="1"/>
              <p:nvPr/>
            </p:nvSpPr>
            <p:spPr>
              <a:xfrm>
                <a:off x="1252569" y="6161028"/>
                <a:ext cx="574708"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3">
                                  <a:lumMod val="75000"/>
                                </a:schemeClr>
                              </a:solidFill>
                              <a:latin typeface="Cambria Math" panose="02040503050406030204" pitchFamily="18" charset="0"/>
                              <a:ea typeface="Helvetica Neue Light" charset="0"/>
                              <a:cs typeface="Helvetica Neue Light" charset="0"/>
                            </a:rPr>
                          </m:ctrlPr>
                        </m:sSubPr>
                        <m:e>
                          <m:r>
                            <a:rPr lang="en-US" sz="2500" b="1" i="0" smtClean="0">
                              <a:solidFill>
                                <a:schemeClr val="accent3">
                                  <a:lumMod val="75000"/>
                                </a:schemeClr>
                              </a:solidFill>
                              <a:latin typeface="Cambria Math" panose="02040503050406030204" pitchFamily="18" charset="0"/>
                              <a:ea typeface="Helvetica Neue Light" charset="0"/>
                              <a:cs typeface="Helvetica Neue Light" charset="0"/>
                            </a:rPr>
                            <m:t>𝐳</m:t>
                          </m:r>
                        </m:e>
                        <m:sub>
                          <m:r>
                            <a:rPr lang="en-US" sz="2500" b="0" i="0" smtClean="0">
                              <a:solidFill>
                                <a:schemeClr val="accent3">
                                  <a:lumMod val="75000"/>
                                </a:schemeClr>
                              </a:solidFill>
                              <a:latin typeface="Cambria Math" panose="02040503050406030204" pitchFamily="18" charset="0"/>
                              <a:ea typeface="Helvetica Neue Light" charset="0"/>
                              <a:cs typeface="Helvetica Neue Light" charset="0"/>
                            </a:rPr>
                            <m:t>3</m:t>
                          </m:r>
                        </m:sub>
                      </m:sSub>
                    </m:oMath>
                  </m:oMathPara>
                </a14:m>
                <a:endParaRPr lang="en-US" sz="2500">
                  <a:solidFill>
                    <a:schemeClr val="accent3">
                      <a:lumMod val="75000"/>
                    </a:schemeClr>
                  </a:solidFill>
                  <a:latin typeface="Helvetica Neue Light" charset="0"/>
                  <a:ea typeface="Helvetica Neue Light" charset="0"/>
                  <a:cs typeface="Helvetica Neue Light" charset="0"/>
                </a:endParaRPr>
              </a:p>
            </p:txBody>
          </p:sp>
        </mc:Choice>
        <mc:Fallback xmlns="">
          <p:sp>
            <p:nvSpPr>
              <p:cNvPr id="28" name="TextBox 27">
                <a:extLst>
                  <a:ext uri="{FF2B5EF4-FFF2-40B4-BE49-F238E27FC236}">
                    <a16:creationId xmlns:a16="http://schemas.microsoft.com/office/drawing/2014/main" id="{17FF7BC3-DF0A-4A79-A8B1-0757BDCDCF89}"/>
                  </a:ext>
                </a:extLst>
              </p:cNvPr>
              <p:cNvSpPr txBox="1">
                <a:spLocks noRot="1" noChangeAspect="1" noMove="1" noResize="1" noEditPoints="1" noAdjustHandles="1" noChangeArrowheads="1" noChangeShapeType="1" noTextEdit="1"/>
              </p:cNvSpPr>
              <p:nvPr/>
            </p:nvSpPr>
            <p:spPr>
              <a:xfrm>
                <a:off x="1252569" y="6161028"/>
                <a:ext cx="574708" cy="477054"/>
              </a:xfrm>
              <a:prstGeom prst="rect">
                <a:avLst/>
              </a:prstGeom>
              <a:blipFill>
                <a:blip r:embed="rId5"/>
                <a:stretch>
                  <a:fillRect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Content Placeholder 2">
                <a:extLst>
                  <a:ext uri="{FF2B5EF4-FFF2-40B4-BE49-F238E27FC236}">
                    <a16:creationId xmlns:a16="http://schemas.microsoft.com/office/drawing/2014/main" id="{AE955C80-58C2-4A17-B35C-787E2B6213E2}"/>
                  </a:ext>
                </a:extLst>
              </p:cNvPr>
              <p:cNvSpPr>
                <a:spLocks noGrp="1"/>
              </p:cNvSpPr>
              <p:nvPr>
                <p:ph idx="1"/>
              </p:nvPr>
            </p:nvSpPr>
            <p:spPr>
              <a:xfrm>
                <a:off x="457200" y="1295400"/>
                <a:ext cx="8481060" cy="2762658"/>
              </a:xfrm>
            </p:spPr>
            <p:txBody>
              <a:bodyPr>
                <a:normAutofit fontScale="77500" lnSpcReduction="20000"/>
              </a:bodyPr>
              <a:lstStyle/>
              <a:p>
                <a:r>
                  <a:rPr lang="en-US" b="1">
                    <a:solidFill>
                      <a:srgbClr val="0000FF"/>
                    </a:solidFill>
                  </a:rPr>
                  <a:t>Composition </a:t>
                </a:r>
                <a:r>
                  <a:rPr lang="en-US" b="1"/>
                  <a:t>Relations:</a:t>
                </a:r>
              </a:p>
              <a:p>
                <a:pPr marL="118872"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50000"/>
                                </a:schemeClr>
                              </a:solidFill>
                              <a:latin typeface="Cambria Math" panose="02040503050406030204" pitchFamily="18" charset="0"/>
                            </a:rPr>
                          </m:ctrlPr>
                        </m:sSubPr>
                        <m:e>
                          <m:r>
                            <a:rPr lang="en-US" b="0" i="1" smtClean="0">
                              <a:solidFill>
                                <a:schemeClr val="accent2">
                                  <a:lumMod val="50000"/>
                                </a:schemeClr>
                              </a:solidFill>
                              <a:latin typeface="Cambria Math" panose="02040503050406030204" pitchFamily="18" charset="0"/>
                            </a:rPr>
                            <m:t>𝑟</m:t>
                          </m:r>
                        </m:e>
                        <m:sub>
                          <m:r>
                            <a:rPr lang="en-US" b="0" i="1" smtClean="0">
                              <a:solidFill>
                                <a:schemeClr val="accent2">
                                  <a:lumMod val="50000"/>
                                </a:schemeClr>
                              </a:solidFill>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sSub>
                        <m:sSubPr>
                          <m:ctrlPr>
                            <a:rPr lang="en-US" b="0" i="1" smtClean="0">
                              <a:solidFill>
                                <a:schemeClr val="accent5">
                                  <a:lumMod val="75000"/>
                                </a:schemeClr>
                              </a:solidFill>
                              <a:latin typeface="Cambria Math" panose="02040503050406030204" pitchFamily="18" charset="0"/>
                            </a:rPr>
                          </m:ctrlPr>
                        </m:sSubPr>
                        <m:e>
                          <m:r>
                            <a:rPr lang="en-US" b="0" i="1" smtClean="0">
                              <a:solidFill>
                                <a:schemeClr val="accent5">
                                  <a:lumMod val="75000"/>
                                </a:schemeClr>
                              </a:solidFill>
                              <a:latin typeface="Cambria Math" panose="02040503050406030204" pitchFamily="18" charset="0"/>
                            </a:rPr>
                            <m:t>𝑟</m:t>
                          </m:r>
                        </m:e>
                        <m:sub>
                          <m:r>
                            <a:rPr lang="en-US" b="0" i="1" smtClean="0">
                              <a:solidFill>
                                <a:schemeClr val="accent5">
                                  <a:lumMod val="75000"/>
                                </a:schemeClr>
                              </a:solidFill>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m:t>
                      </m:r>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𝑟</m:t>
                          </m:r>
                        </m:e>
                        <m:sub>
                          <m:r>
                            <a:rPr lang="en-US" b="0" i="1" smtClean="0">
                              <a:solidFill>
                                <a:schemeClr val="accent1">
                                  <a:lumMod val="75000"/>
                                </a:schemeClr>
                              </a:solidFill>
                              <a:latin typeface="Cambria Math" panose="02040503050406030204" pitchFamily="18" charset="0"/>
                            </a:rPr>
                            <m:t>3</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a:p>
              <a:p>
                <a:pPr lvl="1"/>
                <a:r>
                  <a:rPr lang="en-US" b="1">
                    <a:solidFill>
                      <a:srgbClr val="008000"/>
                    </a:solidFill>
                  </a:rPr>
                  <a:t>Example</a:t>
                </a:r>
                <a:r>
                  <a:rPr lang="en-US"/>
                  <a:t>: My mother’s husband is my father.</a:t>
                </a:r>
              </a:p>
              <a:p>
                <a:r>
                  <a:rPr lang="en-US" b="1" err="1">
                    <a:solidFill>
                      <a:srgbClr val="C00000"/>
                    </a:solidFill>
                  </a:rPr>
                  <a:t>Dist</a:t>
                </a:r>
                <a:r>
                  <a:rPr lang="en-US" altLang="zh-CN" b="1" err="1">
                    <a:solidFill>
                      <a:srgbClr val="C00000"/>
                    </a:solidFill>
                  </a:rPr>
                  <a:t>M</a:t>
                </a:r>
                <a:r>
                  <a:rPr lang="en-US" b="1" err="1">
                    <a:solidFill>
                      <a:srgbClr val="C00000"/>
                    </a:solidFill>
                  </a:rPr>
                  <a:t>ult</a:t>
                </a:r>
                <a:r>
                  <a:rPr lang="en-US"/>
                  <a:t> </a:t>
                </a:r>
                <a:r>
                  <a:rPr lang="en-US" b="1">
                    <a:solidFill>
                      <a:srgbClr val="FF0000"/>
                    </a:solidFill>
                  </a:rPr>
                  <a:t>cannot</a:t>
                </a:r>
                <a:r>
                  <a:rPr lang="en-US"/>
                  <a:t> model composition relations </a:t>
                </a:r>
                <a:r>
                  <a:rPr lang="en-US">
                    <a:solidFill>
                      <a:srgbClr val="FF0000"/>
                    </a:solidFill>
                    <a:sym typeface="Wingdings" panose="05000000000000000000" pitchFamily="2" charset="2"/>
                  </a:rPr>
                  <a:t></a:t>
                </a:r>
              </a:p>
              <a:p>
                <a:pPr lvl="1"/>
                <a:r>
                  <a:rPr lang="en-US" b="1">
                    <a:sym typeface="Wingdings" panose="05000000000000000000" pitchFamily="2" charset="2"/>
                  </a:rPr>
                  <a:t>Intuition: </a:t>
                </a:r>
                <a:r>
                  <a:rPr lang="en-US" b="1" err="1">
                    <a:solidFill>
                      <a:srgbClr val="C00000"/>
                    </a:solidFill>
                    <a:sym typeface="Wingdings" panose="05000000000000000000" pitchFamily="2" charset="2"/>
                  </a:rPr>
                  <a:t>DistMult</a:t>
                </a:r>
                <a:r>
                  <a:rPr lang="en-US">
                    <a:sym typeface="Wingdings" panose="05000000000000000000" pitchFamily="2" charset="2"/>
                  </a:rPr>
                  <a:t> defines a hyperplane for each (head, relation), the union of the hyperplane induced by multi-hops of relations, e.g., </a:t>
                </a:r>
                <a14:m>
                  <m:oMath xmlns:m="http://schemas.openxmlformats.org/officeDocument/2006/math">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𝑟</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r>
                  <a:rPr lang="en-US">
                    <a:sym typeface="Wingdings" panose="05000000000000000000" pitchFamily="2" charset="2"/>
                  </a:rPr>
                  <a:t>, cannot be expressed using a single hyperplane.</a:t>
                </a:r>
                <a:endParaRPr lang="en-US"/>
              </a:p>
            </p:txBody>
          </p:sp>
        </mc:Choice>
        <mc:Fallback xmlns="">
          <p:sp>
            <p:nvSpPr>
              <p:cNvPr id="32" name="Content Placeholder 2">
                <a:extLst>
                  <a:ext uri="{FF2B5EF4-FFF2-40B4-BE49-F238E27FC236}">
                    <a16:creationId xmlns:a16="http://schemas.microsoft.com/office/drawing/2014/main" id="{AE955C80-58C2-4A17-B35C-787E2B6213E2}"/>
                  </a:ext>
                </a:extLst>
              </p:cNvPr>
              <p:cNvSpPr>
                <a:spLocks noGrp="1" noRot="1" noChangeAspect="1" noMove="1" noResize="1" noEditPoints="1" noAdjustHandles="1" noChangeArrowheads="1" noChangeShapeType="1" noTextEdit="1"/>
              </p:cNvSpPr>
              <p:nvPr>
                <p:ph idx="1"/>
              </p:nvPr>
            </p:nvSpPr>
            <p:spPr>
              <a:xfrm>
                <a:off x="457200" y="1295400"/>
                <a:ext cx="8481060" cy="2762658"/>
              </a:xfrm>
              <a:blipFill>
                <a:blip r:embed="rId6"/>
                <a:stretch>
                  <a:fillRect t="-2428"/>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51A1A158-27CD-4893-BD73-2C556BF07469}"/>
              </a:ext>
            </a:extLst>
          </p:cNvPr>
          <p:cNvSpPr txBox="1"/>
          <p:nvPr/>
        </p:nvSpPr>
        <p:spPr>
          <a:xfrm>
            <a:off x="3224829" y="3812652"/>
            <a:ext cx="3054041" cy="477054"/>
          </a:xfrm>
          <a:prstGeom prst="rect">
            <a:avLst/>
          </a:prstGeom>
          <a:noFill/>
        </p:spPr>
        <p:txBody>
          <a:bodyPr wrap="none" rtlCol="0">
            <a:spAutoFit/>
          </a:bodyPr>
          <a:lstStyle/>
          <a:p>
            <a:r>
              <a:rPr lang="en-US" sz="2500" b="1">
                <a:solidFill>
                  <a:srgbClr val="C00000"/>
                </a:solidFill>
                <a:latin typeface="Arial" pitchFamily="34" charset="0"/>
                <a:cs typeface="Arial" pitchFamily="34" charset="0"/>
              </a:rPr>
              <a:t>Detailed derivation</a:t>
            </a:r>
          </a:p>
        </p:txBody>
      </p:sp>
      <p:sp>
        <p:nvSpPr>
          <p:cNvPr id="3" name="Rectangle 2">
            <a:extLst>
              <a:ext uri="{FF2B5EF4-FFF2-40B4-BE49-F238E27FC236}">
                <a16:creationId xmlns:a16="http://schemas.microsoft.com/office/drawing/2014/main" id="{6644521D-F3D3-CC31-37B5-3392F14E9CF1}"/>
              </a:ext>
            </a:extLst>
          </p:cNvPr>
          <p:cNvSpPr/>
          <p:nvPr/>
        </p:nvSpPr>
        <p:spPr>
          <a:xfrm>
            <a:off x="9078567" y="2052169"/>
            <a:ext cx="2879835" cy="3520965"/>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Unclear if this is true.</a:t>
            </a:r>
          </a:p>
          <a:p>
            <a:pPr algn="ctr"/>
            <a:endParaRPr lang="en-US"/>
          </a:p>
          <a:p>
            <a:pPr algn="ctr"/>
            <a:r>
              <a:rPr lang="en-US" b="1"/>
              <a:t>Perhaps just say: </a:t>
            </a:r>
            <a:r>
              <a:rPr lang="en-US"/>
              <a:t>Since </a:t>
            </a:r>
            <a:r>
              <a:rPr lang="en-US" err="1"/>
              <a:t>DistMult</a:t>
            </a:r>
            <a:r>
              <a:rPr lang="en-US"/>
              <a:t> does not distinguish between head and tail entities, it can only model symmetric relations</a:t>
            </a:r>
          </a:p>
        </p:txBody>
      </p:sp>
    </p:spTree>
    <p:extLst>
      <p:ext uri="{BB962C8B-B14F-4D97-AF65-F5344CB8AC3E}">
        <p14:creationId xmlns:p14="http://schemas.microsoft.com/office/powerpoint/2010/main" val="32562580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FCBF-E026-B9E8-962A-186E2C20193A}"/>
              </a:ext>
            </a:extLst>
          </p:cNvPr>
          <p:cNvSpPr>
            <a:spLocks noGrp="1"/>
          </p:cNvSpPr>
          <p:nvPr>
            <p:ph type="title"/>
          </p:nvPr>
        </p:nvSpPr>
        <p:spPr/>
        <p:txBody>
          <a:bodyPr/>
          <a:lstStyle/>
          <a:p>
            <a:r>
              <a:rPr lang="en-US"/>
              <a:t>Nodes from 2022/23</a:t>
            </a:r>
          </a:p>
        </p:txBody>
      </p:sp>
      <p:sp>
        <p:nvSpPr>
          <p:cNvPr id="3" name="Content Placeholder 2">
            <a:extLst>
              <a:ext uri="{FF2B5EF4-FFF2-40B4-BE49-F238E27FC236}">
                <a16:creationId xmlns:a16="http://schemas.microsoft.com/office/drawing/2014/main" id="{AC148220-E604-357F-1216-A3D79C69374D}"/>
              </a:ext>
            </a:extLst>
          </p:cNvPr>
          <p:cNvSpPr>
            <a:spLocks noGrp="1"/>
          </p:cNvSpPr>
          <p:nvPr>
            <p:ph idx="1"/>
          </p:nvPr>
        </p:nvSpPr>
        <p:spPr/>
        <p:txBody>
          <a:bodyPr/>
          <a:lstStyle/>
          <a:p>
            <a:r>
              <a:rPr lang="en-US">
                <a:solidFill>
                  <a:schemeClr val="bg1"/>
                </a:solidFill>
              </a:rPr>
              <a:t>Lecture did not go well.</a:t>
            </a:r>
          </a:p>
          <a:p>
            <a:r>
              <a:rPr lang="en-US">
                <a:solidFill>
                  <a:schemeClr val="bg1"/>
                </a:solidFill>
              </a:rPr>
              <a:t>Too much detail.</a:t>
            </a:r>
          </a:p>
          <a:p>
            <a:r>
              <a:rPr lang="en-US">
                <a:solidFill>
                  <a:schemeClr val="bg1"/>
                </a:solidFill>
              </a:rPr>
              <a:t>Lots of sloppiness. Need thorough review!</a:t>
            </a:r>
          </a:p>
          <a:p>
            <a:r>
              <a:rPr lang="en-US">
                <a:solidFill>
                  <a:schemeClr val="bg1"/>
                </a:solidFill>
              </a:rPr>
              <a:t>Proofs are unclear. Too many properties.</a:t>
            </a:r>
          </a:p>
          <a:p>
            <a:r>
              <a:rPr lang="en-US">
                <a:solidFill>
                  <a:schemeClr val="bg1"/>
                </a:solidFill>
              </a:rPr>
              <a:t>Perhaps take a few proofs and explain them.</a:t>
            </a:r>
          </a:p>
        </p:txBody>
      </p:sp>
      <p:sp>
        <p:nvSpPr>
          <p:cNvPr id="4" name="Date Placeholder 3">
            <a:extLst>
              <a:ext uri="{FF2B5EF4-FFF2-40B4-BE49-F238E27FC236}">
                <a16:creationId xmlns:a16="http://schemas.microsoft.com/office/drawing/2014/main" id="{AEC03128-25FF-8348-9C17-3D9F097D74D2}"/>
              </a:ext>
            </a:extLst>
          </p:cNvPr>
          <p:cNvSpPr>
            <a:spLocks noGrp="1"/>
          </p:cNvSpPr>
          <p:nvPr>
            <p:ph type="dt" sz="half" idx="10"/>
          </p:nvPr>
        </p:nvSpPr>
        <p:spPr/>
        <p:txBody>
          <a:bodyPr/>
          <a:lstStyle/>
          <a:p>
            <a:fld id="{8668109C-DBB1-0C40-BB7C-3AE0A686B461}" type="datetime1">
              <a:rPr lang="en-US" smtClean="0"/>
              <a:t>10/23/24</a:t>
            </a:fld>
            <a:endParaRPr lang="en-US"/>
          </a:p>
        </p:txBody>
      </p:sp>
      <p:sp>
        <p:nvSpPr>
          <p:cNvPr id="5" name="Footer Placeholder 4">
            <a:extLst>
              <a:ext uri="{FF2B5EF4-FFF2-40B4-BE49-F238E27FC236}">
                <a16:creationId xmlns:a16="http://schemas.microsoft.com/office/drawing/2014/main" id="{C8A8FD3B-7EE8-D935-E5AA-3D58690E3EE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01E62AC-88E4-3BDD-EBF7-CB936BE79CC1}"/>
              </a:ext>
            </a:extLst>
          </p:cNvPr>
          <p:cNvSpPr>
            <a:spLocks noGrp="1"/>
          </p:cNvSpPr>
          <p:nvPr>
            <p:ph type="sldNum" sz="quarter" idx="12"/>
          </p:nvPr>
        </p:nvSpPr>
        <p:spPr/>
        <p:txBody>
          <a:bodyPr/>
          <a:lstStyle/>
          <a:p>
            <a:fld id="{19B12225-5612-419B-A8D5-4B8EEE4C217E}" type="slidenum">
              <a:rPr lang="en-US" smtClean="0"/>
              <a:pPr/>
              <a:t>72</a:t>
            </a:fld>
            <a:endParaRPr lang="en-US"/>
          </a:p>
        </p:txBody>
      </p:sp>
    </p:spTree>
    <p:extLst>
      <p:ext uri="{BB962C8B-B14F-4D97-AF65-F5344CB8AC3E}">
        <p14:creationId xmlns:p14="http://schemas.microsoft.com/office/powerpoint/2010/main" val="2618689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TotalTime>1853</TotalTime>
  <Words>8228</Words>
  <Application>Microsoft Macintosh PowerPoint</Application>
  <PresentationFormat>On-screen Show (4:3)</PresentationFormat>
  <Paragraphs>1342</Paragraphs>
  <Slides>72</Slides>
  <Notes>48</Notes>
  <HiddenSlides>9</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72</vt:i4>
      </vt:variant>
    </vt:vector>
  </HeadingPairs>
  <TitlesOfParts>
    <vt:vector size="84" baseType="lpstr">
      <vt:lpstr>Arial</vt:lpstr>
      <vt:lpstr>Calibri</vt:lpstr>
      <vt:lpstr>Cambria Math</vt:lpstr>
      <vt:lpstr>Corbel</vt:lpstr>
      <vt:lpstr>Google Sans</vt:lpstr>
      <vt:lpstr>Helvetica Neue</vt:lpstr>
      <vt:lpstr>Helvetica Neue Light</vt:lpstr>
      <vt:lpstr>Roboto</vt:lpstr>
      <vt:lpstr>Slack-Lato</vt:lpstr>
      <vt:lpstr>Wingdings</vt:lpstr>
      <vt:lpstr>Wingdings 2</vt:lpstr>
      <vt:lpstr>Module</vt:lpstr>
      <vt:lpstr>Stanford CS224W: Knowledge Graph Embeddings </vt:lpstr>
      <vt:lpstr>Announcements</vt:lpstr>
      <vt:lpstr>Announcements</vt:lpstr>
      <vt:lpstr>Recap: Heterogeneous Graphs</vt:lpstr>
      <vt:lpstr>Recap: Relational GCN</vt:lpstr>
      <vt:lpstr>Today: Knowledge Graphs (KG)</vt:lpstr>
      <vt:lpstr>Example: Bibliographic Networks</vt:lpstr>
      <vt:lpstr>Example: Bio Knowledge Graphs</vt:lpstr>
      <vt:lpstr>Knowledge Graphs in Practice</vt:lpstr>
      <vt:lpstr>Applications of Knowledge Graphs</vt:lpstr>
      <vt:lpstr>Applications of Knowledge Graphs</vt:lpstr>
      <vt:lpstr>Knowledge Graph Datasets</vt:lpstr>
      <vt:lpstr>Example: Freebase</vt:lpstr>
      <vt:lpstr>Stanford CS224W: Knowledge Graph Completion </vt:lpstr>
      <vt:lpstr>KG Completion Task</vt:lpstr>
      <vt:lpstr>Recap: “Shallow” Encoding</vt:lpstr>
      <vt:lpstr>KG Representation</vt:lpstr>
      <vt:lpstr>Many KG Embedding Models</vt:lpstr>
      <vt:lpstr>Today: Different Models</vt:lpstr>
      <vt:lpstr>Stanford CS224W: Knowledge Graph Completion: TransE</vt:lpstr>
      <vt:lpstr>TransE</vt:lpstr>
      <vt:lpstr>TransE: Idea</vt:lpstr>
      <vt:lpstr>TransE: How to Learn</vt:lpstr>
      <vt:lpstr>Connectivity Patterns in KG</vt:lpstr>
      <vt:lpstr>Four Relation Patterns</vt:lpstr>
      <vt:lpstr>Antisymmetric Relations in TransE</vt:lpstr>
      <vt:lpstr>Inverse Relations in TransE</vt:lpstr>
      <vt:lpstr>Composition in TransE</vt:lpstr>
      <vt:lpstr>Limitation: Symmetric Relations</vt:lpstr>
      <vt:lpstr>Limitation: 1-to-N Relations</vt:lpstr>
      <vt:lpstr>Today: KG Completion Models</vt:lpstr>
      <vt:lpstr>Stanford CS224W: Knowledge Graph Completion: TransR</vt:lpstr>
      <vt:lpstr>TransR</vt:lpstr>
      <vt:lpstr>TransR</vt:lpstr>
      <vt:lpstr>Symmetric Relations in TransR</vt:lpstr>
      <vt:lpstr>Antisymmetric Relations in TransR</vt:lpstr>
      <vt:lpstr>1-to-N Relations in TransR</vt:lpstr>
      <vt:lpstr>Inverse Relations in TransR</vt:lpstr>
      <vt:lpstr>Composition Relations in TransR</vt:lpstr>
      <vt:lpstr>Composition Relations in TransR</vt:lpstr>
      <vt:lpstr>Composition Relations in TransR</vt:lpstr>
      <vt:lpstr>Composition Relations in TransR</vt:lpstr>
      <vt:lpstr>Today: KG Completion Models</vt:lpstr>
      <vt:lpstr>Stanford CS224W: Knowledge Graph Completion: DistMult</vt:lpstr>
      <vt:lpstr>New Idea: Bilinear Modeling</vt:lpstr>
      <vt:lpstr>New Idea: Bilinear Modeling</vt:lpstr>
      <vt:lpstr>DistMult</vt:lpstr>
      <vt:lpstr>1-to-N Relations in DistMult</vt:lpstr>
      <vt:lpstr>Symmetric Relations in DistMult</vt:lpstr>
      <vt:lpstr>Limitation: Antisymmetric Relations</vt:lpstr>
      <vt:lpstr>Limitation: Inverse Relations</vt:lpstr>
      <vt:lpstr>Limitation: Composition Relations</vt:lpstr>
      <vt:lpstr>Today: KG Completion Models</vt:lpstr>
      <vt:lpstr>Stanford CS224W: Knowledge Graph Completion: ComplEx</vt:lpstr>
      <vt:lpstr>ComplEx</vt:lpstr>
      <vt:lpstr>ComplEx</vt:lpstr>
      <vt:lpstr>ComplEx Score Function</vt:lpstr>
      <vt:lpstr>Antisymmetric Relations in ComplEx</vt:lpstr>
      <vt:lpstr>Symmetric Relations in ComplEx</vt:lpstr>
      <vt:lpstr>Inverse Relations in ComplEx</vt:lpstr>
      <vt:lpstr>Composition and 1-to-N</vt:lpstr>
      <vt:lpstr>Today: KG Completion Models</vt:lpstr>
      <vt:lpstr>KG Embeddings in Practice</vt:lpstr>
      <vt:lpstr>Empirical comparison</vt:lpstr>
      <vt:lpstr>Summary of Knowledge Graph</vt:lpstr>
      <vt:lpstr>Limitation: Composition Relations</vt:lpstr>
      <vt:lpstr>Limitation: Composition Relations</vt:lpstr>
      <vt:lpstr>Limitation: Composition Relations</vt:lpstr>
      <vt:lpstr>Limitation: Composition Relations</vt:lpstr>
      <vt:lpstr>Limitation: Composition Relations</vt:lpstr>
      <vt:lpstr>Limitation: Composition Relations</vt:lpstr>
      <vt:lpstr>Nodes from 2022/23</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Charilaos Kanatsoulis</cp:lastModifiedBy>
  <cp:revision>3</cp:revision>
  <cp:lastPrinted>2019-10-15T21:25:12Z</cp:lastPrinted>
  <dcterms:created xsi:type="dcterms:W3CDTF">2009-06-12T17:14:38Z</dcterms:created>
  <dcterms:modified xsi:type="dcterms:W3CDTF">2024-10-24T20:40:55Z</dcterms:modified>
</cp:coreProperties>
</file>