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7"/>
  </p:notesMasterIdLst>
  <p:handoutMasterIdLst>
    <p:handoutMasterId r:id="rId88"/>
  </p:handoutMasterIdLst>
  <p:sldIdLst>
    <p:sldId id="256" r:id="rId2"/>
    <p:sldId id="2145706920" r:id="rId3"/>
    <p:sldId id="2145706919" r:id="rId4"/>
    <p:sldId id="1439" r:id="rId5"/>
    <p:sldId id="2145706905" r:id="rId6"/>
    <p:sldId id="2145706906" r:id="rId7"/>
    <p:sldId id="2145706907" r:id="rId8"/>
    <p:sldId id="2145706908" r:id="rId9"/>
    <p:sldId id="2145706909" r:id="rId10"/>
    <p:sldId id="2145706910" r:id="rId11"/>
    <p:sldId id="2145706911" r:id="rId12"/>
    <p:sldId id="2145706912" r:id="rId13"/>
    <p:sldId id="2145706914" r:id="rId14"/>
    <p:sldId id="2145706915" r:id="rId15"/>
    <p:sldId id="2145706916" r:id="rId16"/>
    <p:sldId id="2145706918" r:id="rId17"/>
    <p:sldId id="2145706861" r:id="rId18"/>
    <p:sldId id="2145706917" r:id="rId19"/>
    <p:sldId id="2145706817" r:id="rId20"/>
    <p:sldId id="2145706818" r:id="rId21"/>
    <p:sldId id="2145706819" r:id="rId22"/>
    <p:sldId id="2287" r:id="rId23"/>
    <p:sldId id="2145706863" r:id="rId24"/>
    <p:sldId id="2145706800" r:id="rId25"/>
    <p:sldId id="2145706801" r:id="rId26"/>
    <p:sldId id="2347" r:id="rId27"/>
    <p:sldId id="2145706865" r:id="rId28"/>
    <p:sldId id="2145706866" r:id="rId29"/>
    <p:sldId id="611" r:id="rId30"/>
    <p:sldId id="697" r:id="rId31"/>
    <p:sldId id="2145706869" r:id="rId32"/>
    <p:sldId id="2145706864" r:id="rId33"/>
    <p:sldId id="2145706871" r:id="rId34"/>
    <p:sldId id="2327" r:id="rId35"/>
    <p:sldId id="2331" r:id="rId36"/>
    <p:sldId id="2145706872" r:id="rId37"/>
    <p:sldId id="2145706873" r:id="rId38"/>
    <p:sldId id="2145706874" r:id="rId39"/>
    <p:sldId id="2145706859" r:id="rId40"/>
    <p:sldId id="2145706838" r:id="rId41"/>
    <p:sldId id="2145706921" r:id="rId42"/>
    <p:sldId id="2145706839" r:id="rId43"/>
    <p:sldId id="2145706837" r:id="rId44"/>
    <p:sldId id="2145706922" r:id="rId45"/>
    <p:sldId id="2145706805" r:id="rId46"/>
    <p:sldId id="2145706867" r:id="rId47"/>
    <p:sldId id="2145706868" r:id="rId48"/>
    <p:sldId id="2145706840" r:id="rId49"/>
    <p:sldId id="2145706875" r:id="rId50"/>
    <p:sldId id="287" r:id="rId51"/>
    <p:sldId id="2145706923" r:id="rId52"/>
    <p:sldId id="2145706924" r:id="rId53"/>
    <p:sldId id="2294" r:id="rId54"/>
    <p:sldId id="2145706825" r:id="rId55"/>
    <p:sldId id="2145706826" r:id="rId56"/>
    <p:sldId id="2145706823" r:id="rId57"/>
    <p:sldId id="2145706821" r:id="rId58"/>
    <p:sldId id="2145706898" r:id="rId59"/>
    <p:sldId id="2145706899" r:id="rId60"/>
    <p:sldId id="2145706900" r:id="rId61"/>
    <p:sldId id="2145706901" r:id="rId62"/>
    <p:sldId id="2145706902" r:id="rId63"/>
    <p:sldId id="2145706903" r:id="rId64"/>
    <p:sldId id="2145706904" r:id="rId65"/>
    <p:sldId id="2145706857" r:id="rId66"/>
    <p:sldId id="2145706897" r:id="rId67"/>
    <p:sldId id="2145706877" r:id="rId68"/>
    <p:sldId id="2145706878" r:id="rId69"/>
    <p:sldId id="282" r:id="rId70"/>
    <p:sldId id="2145706882" r:id="rId71"/>
    <p:sldId id="2145706881" r:id="rId72"/>
    <p:sldId id="2145706883" r:id="rId73"/>
    <p:sldId id="2145706884" r:id="rId74"/>
    <p:sldId id="2145706885" r:id="rId75"/>
    <p:sldId id="2145706886" r:id="rId76"/>
    <p:sldId id="2145706887" r:id="rId77"/>
    <p:sldId id="2145706888" r:id="rId78"/>
    <p:sldId id="2145706889" r:id="rId79"/>
    <p:sldId id="2145706890" r:id="rId80"/>
    <p:sldId id="2145706891" r:id="rId81"/>
    <p:sldId id="2145706892" r:id="rId82"/>
    <p:sldId id="2145706893" r:id="rId83"/>
    <p:sldId id="2145706894" r:id="rId84"/>
    <p:sldId id="2145706895" r:id="rId85"/>
    <p:sldId id="2145706896" r:id="rId8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B9C443-177E-0B04-D639-366603C610B1}" name="Charilaos Kanatsoulis" initials="CK" userId="fefed000e0f77ee6" providerId="Windows Live"/>
  <p188:author id="{9D4EF946-4AD3-D816-39B4-8EFB30ECB04B}" name="Kexin Huang" initials="KH" userId="S::kexinh@stanford.edu::914d3b32-ee16-4dee-97ee-abcbb59b35f7" providerId="AD"/>
  <p188:author id="{D0735E71-3F7A-AD02-2089-4C323CB50A8D}" name="Charilaos I. Kanatsoulis" initials="" userId="S::harilaos@stanford.edu::030ec4ea-53c0-4988-b931-860f83415eb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eihua Hu" initials="WH" lastIdx="1" clrIdx="0">
    <p:extLst>
      <p:ext uri="{19B8F6BF-5375-455C-9EA6-DF929625EA0E}">
        <p15:presenceInfo xmlns:p15="http://schemas.microsoft.com/office/powerpoint/2012/main" userId="S::weihuahu@stanford.edu::9989cbae-e768-48b4-bcc8-7120afda63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60093"/>
    <a:srgbClr val="008000"/>
    <a:srgbClr val="FF00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2AB0A3-2313-1907-3BCB-A89505DA73D4}" v="8" dt="2024-11-07T16:43:21.554"/>
    <p1510:client id="{A2F6CD51-7906-58CD-ECDC-E0217849E7ED}" v="263" dt="2024-11-07T19:24:42.821"/>
    <p1510:client id="{D48D8621-7CC2-A64B-A662-EB7284102559}" v="3893" dt="2024-11-07T22:40:35.971"/>
    <p1510:client id="{D96C791D-B577-A99D-AA27-94EDC9FC8429}" v="360" dt="2024-11-07T18:19:39.232"/>
  </p1510:revLst>
</p1510:revInfo>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commentAuthors" Target="commentAuthor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95" Type="http://schemas.microsoft.com/office/2018/10/relationships/authors" Target="author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D3E28C4F-4FE9-4D22-93D8-487A4D01D983}" type="datetimeFigureOut">
              <a:rPr lang="en-US" smtClean="0"/>
              <a:pPr/>
              <a:t>11/7/2024</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EE18CB36-612C-4E4A-AC83-E89476AEC2BF}" type="datetimeFigureOut">
              <a:rPr lang="en-US" smtClean="0"/>
              <a:pPr/>
              <a:t>11/7/2024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b-engines.com/en/article/Database"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db-engines.com/en/article/NoSQL" TargetMode="External"/><Relationship Id="rId4" Type="http://schemas.openxmlformats.org/officeDocument/2006/relationships/hyperlink" Target="https://db-engines.com/en/article/RDBMS"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World premier</a:t>
            </a:r>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a:p>
        </p:txBody>
      </p:sp>
    </p:spTree>
    <p:extLst>
      <p:ext uri="{BB962C8B-B14F-4D97-AF65-F5344CB8AC3E}">
        <p14:creationId xmlns:p14="http://schemas.microsoft.com/office/powerpoint/2010/main" val="1266873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4</a:t>
            </a:fld>
            <a:endParaRPr lang="en-US"/>
          </a:p>
        </p:txBody>
      </p:sp>
    </p:spTree>
    <p:extLst>
      <p:ext uri="{BB962C8B-B14F-4D97-AF65-F5344CB8AC3E}">
        <p14:creationId xmlns:p14="http://schemas.microsoft.com/office/powerpoint/2010/main" val="1187214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6</a:t>
            </a:fld>
            <a:endParaRPr lang="en-US"/>
          </a:p>
        </p:txBody>
      </p:sp>
    </p:spTree>
    <p:extLst>
      <p:ext uri="{BB962C8B-B14F-4D97-AF65-F5344CB8AC3E}">
        <p14:creationId xmlns:p14="http://schemas.microsoft.com/office/powerpoint/2010/main" val="330729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second key factor of the success of Large DL models is that they are trained on a lot and a lot of data. What you can say is that the  ….</a:t>
            </a:r>
          </a:p>
          <a:p>
            <a:endParaRPr lang="en-US"/>
          </a:p>
          <a:p>
            <a:r>
              <a:rPr lang="en-US"/>
              <a:t>We train all these </a:t>
            </a:r>
            <a:r>
              <a:rPr lang="en-US" err="1"/>
              <a:t>LLm</a:t>
            </a:r>
            <a:r>
              <a:rPr lang="en-US"/>
              <a:t> and vision models on opensource data, data that is on the internet</a:t>
            </a:r>
          </a:p>
        </p:txBody>
      </p:sp>
      <p:sp>
        <p:nvSpPr>
          <p:cNvPr id="4" name="Slide Number Placeholder 3"/>
          <p:cNvSpPr>
            <a:spLocks noGrp="1"/>
          </p:cNvSpPr>
          <p:nvPr>
            <p:ph type="sldNum" sz="quarter" idx="5"/>
          </p:nvPr>
        </p:nvSpPr>
        <p:spPr/>
        <p:txBody>
          <a:bodyPr/>
          <a:lstStyle/>
          <a:p>
            <a:fld id="{EE707532-839C-41A2-9E71-D5288AEAE66A}" type="slidenum">
              <a:rPr lang="en-US" smtClean="0"/>
              <a:pPr/>
              <a:t>7</a:t>
            </a:fld>
            <a:endParaRPr lang="en-US"/>
          </a:p>
        </p:txBody>
      </p:sp>
    </p:spTree>
    <p:extLst>
      <p:ext uri="{BB962C8B-B14F-4D97-AF65-F5344CB8AC3E}">
        <p14:creationId xmlns:p14="http://schemas.microsoft.com/office/powerpoint/2010/main" val="4526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But there is one even more common and more important and more impactful data-type out there, which is private data, data that is stored in the form of relational tables, that is stored in modern DB, data warehouses</a:t>
            </a:r>
          </a:p>
          <a:p>
            <a:endParaRPr lang="en-US"/>
          </a:p>
          <a:p>
            <a:r>
              <a:rPr lang="en-US"/>
              <a:t>Data is stored in the form of tables and are </a:t>
            </a:r>
            <a:r>
              <a:rPr lang="en-US" err="1"/>
              <a:t>interelinked</a:t>
            </a:r>
            <a:r>
              <a:rPr lang="en-US"/>
              <a:t> with primary foreign key relations</a:t>
            </a:r>
          </a:p>
          <a:p>
            <a:endParaRPr lang="en-US"/>
          </a:p>
          <a:p>
            <a:r>
              <a:rPr lang="en-US"/>
              <a:t>What we are interested in this lecture is to </a:t>
            </a:r>
            <a:r>
              <a:rPr lang="en-US" b="1"/>
              <a:t>extend the power of DL </a:t>
            </a:r>
            <a:r>
              <a:rPr lang="en-US"/>
              <a:t>to the most common data type in the world, which is a set of relational tables interlinked with primary foreign key relations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8</a:t>
            </a:fld>
            <a:endParaRPr lang="en-US"/>
          </a:p>
        </p:txBody>
      </p:sp>
    </p:spTree>
    <p:extLst>
      <p:ext uri="{BB962C8B-B14F-4D97-AF65-F5344CB8AC3E}">
        <p14:creationId xmlns:p14="http://schemas.microsoft.com/office/powerpoint/2010/main" val="2673482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222222"/>
                </a:solidFill>
                <a:effectLst/>
                <a:latin typeface="Verdana" panose="020B0604030504040204" pitchFamily="34" charset="0"/>
              </a:rPr>
              <a:t>Report</a:t>
            </a:r>
          </a:p>
          <a:p>
            <a:pPr algn="l"/>
            <a:endParaRPr lang="en-US" b="0" i="0">
              <a:solidFill>
                <a:srgbClr val="222222"/>
              </a:solidFill>
              <a:effectLst/>
              <a:latin typeface="Verdana" panose="020B0604030504040204" pitchFamily="34" charset="0"/>
            </a:endParaRPr>
          </a:p>
          <a:p>
            <a:pPr algn="l"/>
            <a:r>
              <a:rPr lang="en-US" b="0" i="0">
                <a:solidFill>
                  <a:srgbClr val="222222"/>
                </a:solidFill>
                <a:effectLst/>
                <a:latin typeface="Verdana" panose="020B0604030504040204" pitchFamily="34" charset="0"/>
              </a:rPr>
              <a:t>To see how popular relational tables are lets look at the popularity of DBMS </a:t>
            </a:r>
          </a:p>
          <a:p>
            <a:pPr algn="l"/>
            <a:endParaRPr lang="en-US" b="0" i="0">
              <a:solidFill>
                <a:srgbClr val="222222"/>
              </a:solidFill>
              <a:effectLst/>
              <a:latin typeface="Verdana" panose="020B0604030504040204" pitchFamily="34" charset="0"/>
            </a:endParaRPr>
          </a:p>
          <a:p>
            <a:pPr algn="l"/>
            <a:endParaRPr lang="en-US" b="0" i="0">
              <a:solidFill>
                <a:srgbClr val="222222"/>
              </a:solidFill>
              <a:effectLst/>
              <a:latin typeface="Verdana" panose="020B0604030504040204" pitchFamily="34" charset="0"/>
            </a:endParaRPr>
          </a:p>
          <a:p>
            <a:pPr algn="l"/>
            <a:r>
              <a:rPr lang="en-US" b="0" i="0">
                <a:solidFill>
                  <a:srgbClr val="222222"/>
                </a:solidFill>
                <a:effectLst/>
                <a:latin typeface="Verdana" panose="020B0604030504040204" pitchFamily="34" charset="0"/>
              </a:rPr>
              <a:t>A database management system (DBMS) is a software used for manipulating (storing, querying) a collection of logically related data (</a:t>
            </a:r>
            <a:r>
              <a:rPr lang="en-US" b="0" i="0">
                <a:solidFill>
                  <a:srgbClr val="222222"/>
                </a:solidFill>
                <a:effectLst/>
                <a:latin typeface="Verdana" panose="020B0604030504040204" pitchFamily="34" charset="0"/>
                <a:hlinkClick r:id="rId3"/>
              </a:rPr>
              <a:t>database</a:t>
            </a:r>
            <a:r>
              <a:rPr lang="en-US" b="0" i="0">
                <a:solidFill>
                  <a:srgbClr val="222222"/>
                </a:solidFill>
                <a:effectLst/>
                <a:latin typeface="Verdana" panose="020B0604030504040204" pitchFamily="34" charset="0"/>
              </a:rPr>
              <a:t>).</a:t>
            </a:r>
          </a:p>
          <a:p>
            <a:pPr algn="l"/>
            <a:r>
              <a:rPr lang="en-US" b="0" i="0">
                <a:solidFill>
                  <a:srgbClr val="222222"/>
                </a:solidFill>
                <a:effectLst/>
                <a:latin typeface="Verdana" panose="020B0604030504040204" pitchFamily="34" charset="0"/>
              </a:rPr>
              <a:t>A DBMS together with a database form the database system.</a:t>
            </a:r>
          </a:p>
          <a:p>
            <a:pPr algn="l"/>
            <a:r>
              <a:rPr lang="en-US" b="0" i="0">
                <a:solidFill>
                  <a:srgbClr val="222222"/>
                </a:solidFill>
                <a:effectLst/>
                <a:latin typeface="Verdana" panose="020B0604030504040204" pitchFamily="34" charset="0"/>
              </a:rPr>
              <a:t>A DBMS that supports the relational data model, is often denoted as a </a:t>
            </a:r>
            <a:r>
              <a:rPr lang="en-US" b="0" i="0">
                <a:solidFill>
                  <a:srgbClr val="222222"/>
                </a:solidFill>
                <a:effectLst/>
                <a:latin typeface="Verdana" panose="020B0604030504040204" pitchFamily="34" charset="0"/>
                <a:hlinkClick r:id="rId4"/>
              </a:rPr>
              <a:t>RDBMS</a:t>
            </a:r>
            <a:r>
              <a:rPr lang="en-US" b="0" i="0">
                <a:solidFill>
                  <a:srgbClr val="222222"/>
                </a:solidFill>
                <a:effectLst/>
                <a:latin typeface="Verdana" panose="020B0604030504040204" pitchFamily="34" charset="0"/>
              </a:rPr>
              <a:t>. In case it supports other data models it is often subsumed as a </a:t>
            </a:r>
            <a:r>
              <a:rPr lang="en-US" b="0" i="0">
                <a:solidFill>
                  <a:srgbClr val="222222"/>
                </a:solidFill>
                <a:effectLst/>
                <a:latin typeface="Verdana" panose="020B0604030504040204" pitchFamily="34" charset="0"/>
                <a:hlinkClick r:id="rId5"/>
              </a:rPr>
              <a:t>NoSQL</a:t>
            </a:r>
            <a:r>
              <a:rPr lang="en-US" b="0" i="0">
                <a:solidFill>
                  <a:srgbClr val="222222"/>
                </a:solidFill>
                <a:effectLst/>
                <a:latin typeface="Verdana" panose="020B0604030504040204" pitchFamily="34" charset="0"/>
              </a:rPr>
              <a:t>-System.</a:t>
            </a:r>
          </a:p>
          <a:p>
            <a:br>
              <a:rPr lang="en-US"/>
            </a:br>
            <a:endParaRPr lang="en-US"/>
          </a:p>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9</a:t>
            </a:fld>
            <a:endParaRPr lang="en-US"/>
          </a:p>
        </p:txBody>
      </p:sp>
    </p:spTree>
    <p:extLst>
      <p:ext uri="{BB962C8B-B14F-4D97-AF65-F5344CB8AC3E}">
        <p14:creationId xmlns:p14="http://schemas.microsoft.com/office/powerpoint/2010/main" val="2444702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522DF-0FD6-5724-2B35-DEFB567C79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D0140B-C615-A94C-3ACF-A6507FDF02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E0B6CA-1776-80F6-4601-341BC24E6D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rgbClr val="004C7F"/>
                </a:solidFill>
                <a:effectLst/>
                <a:latin typeface="Optima" panose="02000503060000020004" pitchFamily="2" charset="0"/>
              </a:rPr>
              <a:t>Once you have these data in the relational table form there is a </a:t>
            </a:r>
            <a:r>
              <a:rPr lang="en-US" sz="1200" b="1">
                <a:solidFill>
                  <a:srgbClr val="004C7F"/>
                </a:solidFill>
                <a:effectLst/>
                <a:latin typeface="Optima" panose="02000503060000020004" pitchFamily="2" charset="0"/>
              </a:rPr>
              <a:t>variety of interesting questions</a:t>
            </a:r>
            <a:r>
              <a:rPr lang="en-US" sz="1200" b="0">
                <a:solidFill>
                  <a:srgbClr val="004C7F"/>
                </a:solidFill>
                <a:effectLst/>
                <a:latin typeface="Optima" panose="02000503060000020004" pitchFamily="2" charset="0"/>
              </a:rPr>
              <a:t> you can ask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rgbClr val="004C7F"/>
              </a:solidFill>
              <a:effectLst/>
              <a:latin typeface="Optima" panose="0200050306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004C7F"/>
                </a:solidFill>
                <a:effectLst/>
                <a:latin typeface="Optima" panose="02000503060000020004" pitchFamily="2" charset="0"/>
              </a:rPr>
              <a:t>Deep learning on </a:t>
            </a:r>
            <a:r>
              <a:rPr lang="en-US" sz="1200" b="1" err="1">
                <a:solidFill>
                  <a:srgbClr val="004C7F"/>
                </a:solidFill>
                <a:effectLst/>
                <a:latin typeface="Optima" panose="02000503060000020004" pitchFamily="2" charset="0"/>
              </a:rPr>
              <a:t>RelDB</a:t>
            </a:r>
            <a:r>
              <a:rPr lang="en-US" sz="1200" b="1">
                <a:solidFill>
                  <a:srgbClr val="004C7F"/>
                </a:solidFill>
                <a:effectLst/>
                <a:latin typeface="Optima" panose="02000503060000020004" pitchFamily="2" charset="0"/>
              </a:rPr>
              <a:t> is because we want to answer predictive </a:t>
            </a:r>
            <a:r>
              <a:rPr lang="en-US" sz="1200" b="1" err="1">
                <a:solidFill>
                  <a:srgbClr val="004C7F"/>
                </a:solidFill>
                <a:effectLst/>
                <a:latin typeface="Optima" panose="02000503060000020004" pitchFamily="2" charset="0"/>
              </a:rPr>
              <a:t>querries</a:t>
            </a:r>
            <a:r>
              <a:rPr lang="en-US" sz="1200" b="1">
                <a:solidFill>
                  <a:srgbClr val="004C7F"/>
                </a:solidFill>
                <a:effectLst/>
                <a:latin typeface="Optima" panose="02000503060000020004" pitchFamily="2" charset="0"/>
              </a:rPr>
              <a:t>  </a:t>
            </a:r>
            <a:r>
              <a:rPr lang="en-US" sz="1200" b="1" err="1">
                <a:solidFill>
                  <a:srgbClr val="004C7F"/>
                </a:solidFill>
                <a:effectLst/>
                <a:latin typeface="Optima" panose="02000503060000020004" pitchFamily="2" charset="0"/>
              </a:rPr>
              <a:t>BUSiness</a:t>
            </a:r>
            <a:r>
              <a:rPr lang="en-US" sz="1200" b="1">
                <a:solidFill>
                  <a:srgbClr val="004C7F"/>
                </a:solidFill>
                <a:effectLst/>
                <a:latin typeface="Optima" panose="02000503060000020004" pitchFamily="2" charset="0"/>
              </a:rPr>
              <a:t> strategy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rgbClr val="004C7F"/>
              </a:solidFill>
              <a:effectLst/>
              <a:latin typeface="Optima" panose="0200050306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004C7F"/>
                </a:solidFill>
                <a:effectLst/>
                <a:latin typeface="Optima" panose="02000503060000020004" pitchFamily="2" charset="0"/>
              </a:rPr>
              <a:t>I this lecture we will use this very simple schema of an </a:t>
            </a:r>
            <a:r>
              <a:rPr lang="en-US" sz="1200" b="1" err="1">
                <a:solidFill>
                  <a:srgbClr val="004C7F"/>
                </a:solidFill>
                <a:effectLst/>
                <a:latin typeface="Optima" panose="02000503060000020004" pitchFamily="2" charset="0"/>
              </a:rPr>
              <a:t>ecomerce</a:t>
            </a:r>
            <a:r>
              <a:rPr lang="en-US" sz="1200" b="1">
                <a:solidFill>
                  <a:srgbClr val="004C7F"/>
                </a:solidFill>
                <a:effectLst/>
                <a:latin typeface="Optima" panose="02000503060000020004" pitchFamily="2" charset="0"/>
              </a:rPr>
              <a:t> website a lot … recording which user is buying which product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rgbClr val="004C7F"/>
              </a:solidFill>
              <a:effectLst/>
              <a:latin typeface="Optima" panose="0200050306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rgbClr val="004C7F"/>
              </a:solidFill>
              <a:effectLst/>
              <a:latin typeface="Optima" panose="02000503060000020004" pitchFamily="2"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err="1">
                <a:solidFill>
                  <a:srgbClr val="004C7F"/>
                </a:solidFill>
                <a:effectLst/>
                <a:latin typeface="Optima" panose="02000503060000020004" pitchFamily="2" charset="0"/>
              </a:rPr>
              <a:t>Reccomender</a:t>
            </a:r>
            <a:r>
              <a:rPr lang="en-US" sz="1200" b="1">
                <a:solidFill>
                  <a:srgbClr val="004C7F"/>
                </a:solidFill>
                <a:effectLst/>
                <a:latin typeface="Optima" panose="02000503060000020004" pitchFamily="2" charset="0"/>
              </a:rPr>
              <a:t> systems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a:solidFill>
                  <a:srgbClr val="004C7F"/>
                </a:solidFill>
                <a:effectLst/>
                <a:latin typeface="Optima" panose="02000503060000020004" pitchFamily="2" charset="0"/>
              </a:rPr>
              <a:t>Not buy anything</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a:solidFill>
                  <a:srgbClr val="004C7F"/>
                </a:solidFill>
                <a:effectLst/>
                <a:latin typeface="Optima" panose="02000503060000020004" pitchFamily="2" charset="0"/>
              </a:rPr>
              <a:t>Optimize the INVENTORY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rgbClr val="004C7F"/>
              </a:solidFill>
              <a:effectLst/>
              <a:latin typeface="Optima" panose="0200050306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004C7F"/>
                </a:solidFill>
                <a:effectLst/>
                <a:latin typeface="Optima" panose="02000503060000020004" pitchFamily="2" charset="0"/>
              </a:rPr>
              <a:t>Predictive Tasks on E-commerce data </a:t>
            </a:r>
            <a:endParaRPr lang="en-US">
              <a:effectLst/>
            </a:endParaRPr>
          </a:p>
          <a:p>
            <a:br>
              <a:rPr lang="en-US"/>
            </a:br>
            <a:endParaRPr lang="en-US"/>
          </a:p>
          <a:p>
            <a:endParaRPr lang="en-US"/>
          </a:p>
        </p:txBody>
      </p:sp>
      <p:sp>
        <p:nvSpPr>
          <p:cNvPr id="4" name="Slide Number Placeholder 3">
            <a:extLst>
              <a:ext uri="{FF2B5EF4-FFF2-40B4-BE49-F238E27FC236}">
                <a16:creationId xmlns:a16="http://schemas.microsoft.com/office/drawing/2014/main" id="{F791CB0A-E4F2-CBFA-0E13-E7D2E05BC0BB}"/>
              </a:ext>
            </a:extLst>
          </p:cNvPr>
          <p:cNvSpPr>
            <a:spLocks noGrp="1"/>
          </p:cNvSpPr>
          <p:nvPr>
            <p:ph type="sldNum" sz="quarter" idx="5"/>
          </p:nvPr>
        </p:nvSpPr>
        <p:spPr/>
        <p:txBody>
          <a:bodyPr/>
          <a:lstStyle/>
          <a:p>
            <a:fld id="{EE707532-839C-41A2-9E71-D5288AEAE66A}" type="slidenum">
              <a:rPr lang="en-US" smtClean="0"/>
              <a:pPr/>
              <a:t>10</a:t>
            </a:fld>
            <a:endParaRPr lang="en-US"/>
          </a:p>
        </p:txBody>
      </p:sp>
    </p:spTree>
    <p:extLst>
      <p:ext uri="{BB962C8B-B14F-4D97-AF65-F5344CB8AC3E}">
        <p14:creationId xmlns:p14="http://schemas.microsoft.com/office/powerpoint/2010/main" val="2325940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195C7-DF4E-F336-CADB-8E49D3387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FB84B5-4573-203E-4403-C8E32B3167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B285BF-43EF-0890-BD6C-D3D5F3F591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004C7F"/>
                </a:solidFill>
                <a:effectLst/>
                <a:latin typeface="Optima" panose="02000503060000020004" pitchFamily="2" charset="0"/>
              </a:rPr>
              <a:t>But you can have way more complex schemas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solidFill>
                <a:srgbClr val="004C7F"/>
              </a:solidFill>
              <a:effectLst/>
              <a:latin typeface="Optima" panose="0200050306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rgbClr val="004C7F"/>
                </a:solidFill>
                <a:effectLst/>
                <a:latin typeface="Optima" panose="02000503060000020004" pitchFamily="2" charset="0"/>
              </a:rPr>
              <a:t>You can also ask very important  predictive questions based on these electronic health care </a:t>
            </a:r>
            <a:r>
              <a:rPr lang="en-US" sz="1200" b="0" err="1">
                <a:solidFill>
                  <a:srgbClr val="004C7F"/>
                </a:solidFill>
                <a:effectLst/>
                <a:latin typeface="Optima" panose="02000503060000020004" pitchFamily="2" charset="0"/>
              </a:rPr>
              <a:t>recored</a:t>
            </a:r>
            <a:endParaRPr lang="en-US" sz="1200" b="0">
              <a:solidFill>
                <a:srgbClr val="004C7F"/>
              </a:solidFill>
              <a:effectLst/>
              <a:latin typeface="Optima" panose="0200050306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solidFill>
                <a:srgbClr val="004C7F"/>
              </a:solidFill>
              <a:effectLst/>
              <a:latin typeface="Optima" panose="02000503060000020004" pitchFamily="2"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a:solidFill>
                  <a:srgbClr val="004C7F"/>
                </a:solidFill>
                <a:effectLst/>
                <a:latin typeface="Optima" panose="02000503060000020004" pitchFamily="2" charset="0"/>
              </a:rPr>
              <a:t>How </a:t>
            </a:r>
            <a:r>
              <a:rPr lang="en-US" sz="1200" b="0" err="1">
                <a:solidFill>
                  <a:srgbClr val="004C7F"/>
                </a:solidFill>
                <a:effectLst/>
                <a:latin typeface="Optima" panose="02000503060000020004" pitchFamily="2" charset="0"/>
              </a:rPr>
              <a:t>safw</a:t>
            </a:r>
            <a:r>
              <a:rPr lang="en-US" sz="1200" b="0">
                <a:solidFill>
                  <a:srgbClr val="004C7F"/>
                </a:solidFill>
                <a:effectLst/>
                <a:latin typeface="Optima" panose="02000503060000020004" pitchFamily="2" charset="0"/>
              </a:rPr>
              <a:t> it is to discharge a patient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a:solidFill>
                  <a:srgbClr val="004C7F"/>
                </a:solidFill>
                <a:effectLst/>
                <a:latin typeface="Optima" panose="02000503060000020004" pitchFamily="2" charset="0"/>
              </a:rPr>
              <a:t>Are there patients that require special treatment based on </a:t>
            </a:r>
            <a:r>
              <a:rPr lang="en-US" sz="1200" b="1">
                <a:solidFill>
                  <a:srgbClr val="004C7F"/>
                </a:solidFill>
                <a:effectLst/>
                <a:latin typeface="Optima" panose="02000503060000020004" pitchFamily="2" charset="0"/>
              </a:rPr>
              <a:t>increased life risk</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1">
              <a:solidFill>
                <a:srgbClr val="004C7F"/>
              </a:solidFill>
              <a:effectLst/>
              <a:latin typeface="Optima" panose="02000503060000020004" pitchFamily="2"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1">
              <a:solidFill>
                <a:srgbClr val="004C7F"/>
              </a:solidFill>
              <a:effectLst/>
              <a:latin typeface="Optima" panose="02000503060000020004" pitchFamily="2"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a:solidFill>
                  <a:srgbClr val="004C7F"/>
                </a:solidFill>
                <a:effectLst/>
                <a:latin typeface="Optima" panose="02000503060000020004" pitchFamily="2" charset="0"/>
              </a:rPr>
              <a:t>The point I </a:t>
            </a:r>
            <a:r>
              <a:rPr lang="en-US" sz="1200" b="1" err="1">
                <a:solidFill>
                  <a:srgbClr val="004C7F"/>
                </a:solidFill>
                <a:effectLst/>
                <a:latin typeface="Optima" panose="02000503060000020004" pitchFamily="2" charset="0"/>
              </a:rPr>
              <a:t>wnt</a:t>
            </a:r>
            <a:r>
              <a:rPr lang="en-US" sz="1200" b="1">
                <a:solidFill>
                  <a:srgbClr val="004C7F"/>
                </a:solidFill>
                <a:effectLst/>
                <a:latin typeface="Optima" panose="02000503060000020004" pitchFamily="2" charset="0"/>
              </a:rPr>
              <a:t> to make with the last two slides is that there exist very important questions I can ask/ predictive questions that can be answered by processing data that are in the form of tables connected with primary foreign key links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rgbClr val="004C7F"/>
              </a:solidFill>
              <a:effectLst/>
              <a:latin typeface="Optima" panose="0200050306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rgbClr val="004C7F"/>
              </a:solidFill>
              <a:effectLst/>
              <a:latin typeface="Optima" panose="0200050306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004C7F"/>
                </a:solidFill>
                <a:effectLst/>
                <a:latin typeface="Optima" panose="02000503060000020004" pitchFamily="2" charset="0"/>
              </a:rPr>
              <a:t>Predictive Tasks on Electronic Healthcare Records </a:t>
            </a:r>
            <a:endParaRPr lang="en-US">
              <a:effectLst/>
            </a:endParaRPr>
          </a:p>
          <a:p>
            <a:endParaRPr lang="en-US"/>
          </a:p>
          <a:p>
            <a:endParaRPr lang="en-US"/>
          </a:p>
        </p:txBody>
      </p:sp>
      <p:sp>
        <p:nvSpPr>
          <p:cNvPr id="4" name="Slide Number Placeholder 3">
            <a:extLst>
              <a:ext uri="{FF2B5EF4-FFF2-40B4-BE49-F238E27FC236}">
                <a16:creationId xmlns:a16="http://schemas.microsoft.com/office/drawing/2014/main" id="{896A28F7-885D-BC51-B1CD-24E03C826AD7}"/>
              </a:ext>
            </a:extLst>
          </p:cNvPr>
          <p:cNvSpPr>
            <a:spLocks noGrp="1"/>
          </p:cNvSpPr>
          <p:nvPr>
            <p:ph type="sldNum" sz="quarter" idx="5"/>
          </p:nvPr>
        </p:nvSpPr>
        <p:spPr/>
        <p:txBody>
          <a:bodyPr/>
          <a:lstStyle/>
          <a:p>
            <a:fld id="{EE707532-839C-41A2-9E71-D5288AEAE66A}" type="slidenum">
              <a:rPr lang="en-US" smtClean="0"/>
              <a:pPr/>
              <a:t>11</a:t>
            </a:fld>
            <a:endParaRPr lang="en-US"/>
          </a:p>
        </p:txBody>
      </p:sp>
    </p:spTree>
    <p:extLst>
      <p:ext uri="{BB962C8B-B14F-4D97-AF65-F5344CB8AC3E}">
        <p14:creationId xmlns:p14="http://schemas.microsoft.com/office/powerpoint/2010/main" val="2400195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961F3-B4AA-36EF-77AC-7D45C44359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B463E2-9F7D-37F6-873D-AEB46B9A81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25B72C-3945-2C3E-2504-320A84A516CD}"/>
              </a:ext>
            </a:extLst>
          </p:cNvPr>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a:solidFill>
                  <a:schemeClr val="dk1"/>
                </a:solidFill>
              </a:rPr>
              <a:t>When companies do AI or ML over this type of data they are </a:t>
            </a:r>
            <a:r>
              <a:rPr lang="en-US" b="1">
                <a:solidFill>
                  <a:schemeClr val="dk1"/>
                </a:solidFill>
              </a:rPr>
              <a:t>really struggling to deliver systems for predictions or even forecasts.</a:t>
            </a:r>
            <a:r>
              <a:rPr lang="en-US">
                <a:solidFill>
                  <a:schemeClr val="dk1"/>
                </a:solidFill>
              </a:rPr>
              <a:t> They are complex and slow. </a:t>
            </a:r>
          </a:p>
          <a:p>
            <a:pPr marL="0" lvl="0" indent="0" algn="l" rtl="0">
              <a:spcBef>
                <a:spcPts val="0"/>
              </a:spcBef>
              <a:spcAft>
                <a:spcPts val="0"/>
              </a:spcAft>
              <a:buClr>
                <a:schemeClr val="dk1"/>
              </a:buClr>
              <a:buSzPts val="1100"/>
              <a:buFont typeface="Arial"/>
              <a:buNone/>
            </a:pPr>
            <a:endParaRPr lang="en-US">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It usually takes  … to build such systems and it takes so long because the pipeline involves</a:t>
            </a:r>
          </a:p>
          <a:p>
            <a:pPr marL="0" lvl="0" indent="0" algn="l" rtl="0">
              <a:spcBef>
                <a:spcPts val="0"/>
              </a:spcBef>
              <a:spcAft>
                <a:spcPts val="0"/>
              </a:spcAft>
              <a:buClr>
                <a:schemeClr val="dk1"/>
              </a:buClr>
              <a:buSzPts val="1100"/>
              <a:buFont typeface="Arial"/>
              <a:buNone/>
            </a:pPr>
            <a:endParaRPr lang="en-US">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Data preparation including labeling</a:t>
            </a:r>
          </a:p>
          <a:p>
            <a:pPr marL="457200" lvl="0" indent="-317500" algn="l" rtl="0">
              <a:spcBef>
                <a:spcPts val="0"/>
              </a:spcBef>
              <a:spcAft>
                <a:spcPts val="0"/>
              </a:spcAft>
              <a:buClr>
                <a:schemeClr val="dk1"/>
              </a:buClr>
              <a:buSzPts val="1400"/>
              <a:buChar char="-"/>
            </a:pPr>
            <a:r>
              <a:rPr lang="en-US">
                <a:solidFill>
                  <a:schemeClr val="dk1"/>
                </a:solidFill>
              </a:rPr>
              <a:t>Feature engineering</a:t>
            </a:r>
          </a:p>
          <a:p>
            <a:pPr marL="457200" lvl="0" indent="-317500" algn="l" rtl="0">
              <a:spcBef>
                <a:spcPts val="0"/>
              </a:spcBef>
              <a:spcAft>
                <a:spcPts val="0"/>
              </a:spcAft>
              <a:buClr>
                <a:schemeClr val="dk1"/>
              </a:buClr>
              <a:buSzPts val="1400"/>
              <a:buChar char="-"/>
            </a:pPr>
            <a:r>
              <a:rPr lang="en-US">
                <a:solidFill>
                  <a:schemeClr val="dk1"/>
                </a:solidFill>
              </a:rPr>
              <a:t>Model selection, development and training</a:t>
            </a:r>
          </a:p>
          <a:p>
            <a:pPr marL="457200" lvl="0" indent="-317500" algn="l" rtl="0">
              <a:spcBef>
                <a:spcPts val="0"/>
              </a:spcBef>
              <a:spcAft>
                <a:spcPts val="0"/>
              </a:spcAft>
              <a:buClr>
                <a:schemeClr val="dk1"/>
              </a:buClr>
              <a:buSzPts val="1400"/>
              <a:buChar char="-"/>
            </a:pPr>
            <a:r>
              <a:rPr lang="en-US">
                <a:solidFill>
                  <a:schemeClr val="dk1"/>
                </a:solidFill>
              </a:rPr>
              <a:t>Hyper parameter tuning</a:t>
            </a:r>
          </a:p>
          <a:p>
            <a:pPr marL="457200" lvl="0" indent="-317500" algn="l" rtl="0">
              <a:spcBef>
                <a:spcPts val="0"/>
              </a:spcBef>
              <a:spcAft>
                <a:spcPts val="0"/>
              </a:spcAft>
              <a:buClr>
                <a:schemeClr val="dk1"/>
              </a:buClr>
              <a:buSzPts val="1400"/>
              <a:buChar char="-"/>
            </a:pPr>
            <a:r>
              <a:rPr lang="en-US">
                <a:solidFill>
                  <a:schemeClr val="dk1"/>
                </a:solidFill>
              </a:rPr>
              <a:t>Validation </a:t>
            </a:r>
          </a:p>
          <a:p>
            <a:pPr marL="457200" lvl="0" indent="-317500" algn="l" rtl="0">
              <a:spcBef>
                <a:spcPts val="0"/>
              </a:spcBef>
              <a:spcAft>
                <a:spcPts val="0"/>
              </a:spcAft>
              <a:buClr>
                <a:schemeClr val="dk1"/>
              </a:buClr>
              <a:buSzPts val="1400"/>
              <a:buChar char="-"/>
            </a:pPr>
            <a:r>
              <a:rPr lang="en-US">
                <a:solidFill>
                  <a:schemeClr val="dk1"/>
                </a:solidFill>
              </a:rPr>
              <a:t>Inferencing</a:t>
            </a:r>
          </a:p>
          <a:p>
            <a:endParaRPr lang="en-US"/>
          </a:p>
          <a:p>
            <a:endParaRPr lang="en-US"/>
          </a:p>
        </p:txBody>
      </p:sp>
      <p:sp>
        <p:nvSpPr>
          <p:cNvPr id="4" name="Slide Number Placeholder 3">
            <a:extLst>
              <a:ext uri="{FF2B5EF4-FFF2-40B4-BE49-F238E27FC236}">
                <a16:creationId xmlns:a16="http://schemas.microsoft.com/office/drawing/2014/main" id="{B80AD4D4-5978-125D-ED0A-72CB90740FA4}"/>
              </a:ext>
            </a:extLst>
          </p:cNvPr>
          <p:cNvSpPr>
            <a:spLocks noGrp="1"/>
          </p:cNvSpPr>
          <p:nvPr>
            <p:ph type="sldNum" sz="quarter" idx="5"/>
          </p:nvPr>
        </p:nvSpPr>
        <p:spPr/>
        <p:txBody>
          <a:bodyPr/>
          <a:lstStyle/>
          <a:p>
            <a:fld id="{EE707532-839C-41A2-9E71-D5288AEAE66A}" type="slidenum">
              <a:rPr lang="en-US" smtClean="0"/>
              <a:pPr/>
              <a:t>12</a:t>
            </a:fld>
            <a:endParaRPr lang="en-US"/>
          </a:p>
        </p:txBody>
      </p:sp>
    </p:spTree>
    <p:extLst>
      <p:ext uri="{BB962C8B-B14F-4D97-AF65-F5344CB8AC3E}">
        <p14:creationId xmlns:p14="http://schemas.microsoft.com/office/powerpoint/2010/main" val="2460372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5C3D6-8A7B-5138-B57C-4F3B9067D9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FEDC1D-F978-864A-11A9-F792124D5D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3959EC-10DD-3075-43CD-C9891D8C0D93}"/>
              </a:ext>
            </a:extLst>
          </p:cNvPr>
          <p:cNvSpPr>
            <a:spLocks noGrp="1"/>
          </p:cNvSpPr>
          <p:nvPr>
            <p:ph type="body" idx="1"/>
          </p:nvPr>
        </p:nvSpPr>
        <p:spPr/>
        <p:txBody>
          <a:bodyP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bg1"/>
                </a:solidFill>
                <a:latin typeface="Helvetica Neue"/>
                <a:ea typeface="Helvetica Neue" panose="02000503000000020004" pitchFamily="2" charset="0"/>
                <a:cs typeface="Helvetica Neue" panose="02000503000000020004" pitchFamily="2" charset="0"/>
              </a:rPr>
              <a:t>Why is ML over relational data so brittle?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solidFill>
                <a:schemeClr val="bg1"/>
              </a:solidFill>
              <a:latin typeface="Helvetica Neue"/>
              <a:ea typeface="Helvetica Neue" panose="02000503000000020004" pitchFamily="2" charset="0"/>
              <a:cs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latin typeface="Helvetica Neue"/>
                <a:ea typeface="Helvetica Neue" panose="02000503000000020004" pitchFamily="2" charset="0"/>
                <a:cs typeface="Helvetica Neue" panose="02000503000000020004" pitchFamily="2" charset="0"/>
              </a:rPr>
              <a:t>The reason is that there is this kind </a:t>
            </a:r>
            <a:r>
              <a:rPr lang="en-US" sz="1200" b="1">
                <a:solidFill>
                  <a:schemeClr val="bg1"/>
                </a:solidFill>
                <a:latin typeface="Helvetica Neue"/>
                <a:ea typeface="Helvetica Neue" panose="02000503000000020004" pitchFamily="2" charset="0"/>
                <a:cs typeface="Helvetica Neue" panose="02000503000000020004" pitchFamily="2" charset="0"/>
              </a:rPr>
              <a:t>of </a:t>
            </a:r>
            <a:r>
              <a:rPr lang="en-US" sz="1200" b="1" err="1">
                <a:solidFill>
                  <a:schemeClr val="bg1"/>
                </a:solidFill>
                <a:latin typeface="Helvetica Neue"/>
                <a:ea typeface="Helvetica Neue" panose="02000503000000020004" pitchFamily="2" charset="0"/>
                <a:cs typeface="Helvetica Neue" panose="02000503000000020004" pitchFamily="2" charset="0"/>
              </a:rPr>
              <a:t>Impedence</a:t>
            </a:r>
            <a:r>
              <a:rPr lang="en-US" sz="1200" b="1">
                <a:solidFill>
                  <a:schemeClr val="bg1"/>
                </a:solidFill>
                <a:latin typeface="Helvetica Neue"/>
                <a:ea typeface="Helvetica Neue" panose="02000503000000020004" pitchFamily="2" charset="0"/>
                <a:cs typeface="Helvetica Neue" panose="02000503000000020004" pitchFamily="2" charset="0"/>
              </a:rPr>
              <a:t> Mismatch betwee</a:t>
            </a:r>
            <a:r>
              <a:rPr lang="en-US" sz="1200" b="0">
                <a:solidFill>
                  <a:schemeClr val="bg1"/>
                </a:solidFill>
                <a:latin typeface="Helvetica Neue"/>
                <a:ea typeface="Helvetica Neue" panose="02000503000000020004" pitchFamily="2" charset="0"/>
                <a:cs typeface="Helvetica Neue" panose="02000503000000020004" pitchFamily="2" charset="0"/>
              </a:rPr>
              <a:t>n how the data is </a:t>
            </a:r>
            <a:r>
              <a:rPr lang="en-US" sz="1200" b="1">
                <a:solidFill>
                  <a:schemeClr val="bg1"/>
                </a:solidFill>
                <a:latin typeface="Helvetica Neue"/>
                <a:ea typeface="Helvetica Neue" panose="02000503000000020004" pitchFamily="2" charset="0"/>
                <a:cs typeface="Helvetica Neue" panose="02000503000000020004" pitchFamily="2" charset="0"/>
              </a:rPr>
              <a:t>naturally </a:t>
            </a:r>
            <a:r>
              <a:rPr lang="en-US" sz="1200" b="0">
                <a:solidFill>
                  <a:schemeClr val="bg1"/>
                </a:solidFill>
                <a:latin typeface="Helvetica Neue"/>
                <a:ea typeface="Helvetica Neue" panose="02000503000000020004" pitchFamily="2" charset="0"/>
                <a:cs typeface="Helvetica Neue" panose="02000503000000020004" pitchFamily="2" charset="0"/>
              </a:rPr>
              <a:t>stored or structured and how the data are modeled after processing to be ready for known ML models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solidFill>
                <a:schemeClr val="bg1"/>
              </a:solidFill>
              <a:latin typeface="Helvetica Neue"/>
              <a:ea typeface="Helvetica Neue" panose="02000503000000020004" pitchFamily="2" charset="0"/>
              <a:cs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latin typeface="Helvetica Neue"/>
                <a:ea typeface="Helvetica Neue" panose="02000503000000020004" pitchFamily="2" charset="0"/>
                <a:cs typeface="Helvetica Neue" panose="02000503000000020004" pitchFamily="2" charset="0"/>
              </a:rPr>
              <a:t>To see this let’s say our goal is </a:t>
            </a:r>
            <a:r>
              <a:rPr lang="en-US" sz="1200" b="0" err="1">
                <a:solidFill>
                  <a:schemeClr val="bg1"/>
                </a:solidFill>
                <a:latin typeface="Helvetica Neue"/>
                <a:ea typeface="Helvetica Neue" panose="02000503000000020004" pitchFamily="2" charset="0"/>
                <a:cs typeface="Helvetica Neue" panose="02000503000000020004" pitchFamily="2" charset="0"/>
              </a:rPr>
              <a:t>tp</a:t>
            </a:r>
            <a:r>
              <a:rPr lang="en-US" sz="1200" b="0">
                <a:solidFill>
                  <a:schemeClr val="bg1"/>
                </a:solidFill>
                <a:latin typeface="Helvetica Neue"/>
                <a:ea typeface="Helvetica Neue" panose="02000503000000020004" pitchFamily="2" charset="0"/>
                <a:cs typeface="Helvetica Neue" panose="02000503000000020004"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solidFill>
                <a:schemeClr val="bg1"/>
              </a:solidFill>
              <a:latin typeface="Helvetica Neue"/>
              <a:ea typeface="Helvetica Neue" panose="02000503000000020004" pitchFamily="2" charset="0"/>
              <a:cs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latin typeface="Helvetica Neue"/>
                <a:ea typeface="Helvetica Neue" panose="02000503000000020004" pitchFamily="2" charset="0"/>
                <a:cs typeface="Helvetica Neue" panose="02000503000000020004" pitchFamily="2" charset="0"/>
              </a:rPr>
              <a:t>And I have </a:t>
            </a:r>
            <a:r>
              <a:rPr lang="en-US" sz="1200" b="1">
                <a:solidFill>
                  <a:schemeClr val="bg1"/>
                </a:solidFill>
                <a:latin typeface="Helvetica Neue"/>
                <a:ea typeface="Helvetica Neue" panose="02000503000000020004" pitchFamily="2" charset="0"/>
                <a:cs typeface="Helvetica Neue" panose="02000503000000020004" pitchFamily="2" charset="0"/>
              </a:rPr>
              <a:t>a schema here </a:t>
            </a:r>
            <a:r>
              <a:rPr lang="en-US" sz="1200" b="0">
                <a:solidFill>
                  <a:schemeClr val="bg1"/>
                </a:solidFill>
                <a:latin typeface="Helvetica Neue"/>
                <a:ea typeface="Helvetica Neue" panose="02000503000000020004" pitchFamily="2" charset="0"/>
                <a:cs typeface="Helvetica Neue" panose="02000503000000020004" pitchFamily="2" charset="0"/>
              </a:rPr>
              <a:t>and the problem is that today </a:t>
            </a:r>
            <a:r>
              <a:rPr lang="en-US" sz="1200" b="1">
                <a:solidFill>
                  <a:schemeClr val="bg1"/>
                </a:solidFill>
                <a:latin typeface="Helvetica Neue"/>
                <a:ea typeface="Helvetica Neue" panose="02000503000000020004" pitchFamily="2" charset="0"/>
                <a:cs typeface="Helvetica Neue" panose="02000503000000020004" pitchFamily="2" charset="0"/>
              </a:rPr>
              <a:t>there is no ML or AI method </a:t>
            </a:r>
            <a:r>
              <a:rPr lang="en-US" sz="1200" b="0">
                <a:solidFill>
                  <a:schemeClr val="bg1"/>
                </a:solidFill>
                <a:latin typeface="Helvetica Neue"/>
                <a:ea typeface="Helvetica Neue" panose="02000503000000020004" pitchFamily="2" charset="0"/>
                <a:cs typeface="Helvetica Neue" panose="02000503000000020004" pitchFamily="2" charset="0"/>
              </a:rPr>
              <a:t>that you can just apply to the set of these tables </a:t>
            </a:r>
            <a:r>
              <a:rPr lang="en-US" sz="1200" b="1">
                <a:solidFill>
                  <a:schemeClr val="bg1"/>
                </a:solidFill>
                <a:latin typeface="Helvetica Neue"/>
                <a:ea typeface="Helvetica Neue" panose="02000503000000020004" pitchFamily="2" charset="0"/>
                <a:cs typeface="Helvetica Neue" panose="02000503000000020004" pitchFamily="2" charset="0"/>
              </a:rPr>
              <a:t>to learn from </a:t>
            </a:r>
            <a:r>
              <a:rPr lang="en-US" sz="1200" b="0">
                <a:solidFill>
                  <a:schemeClr val="bg1"/>
                </a:solidFill>
                <a:latin typeface="Helvetica Neue"/>
                <a:ea typeface="Helvetica Neue" panose="02000503000000020004" pitchFamily="2" charset="0"/>
                <a:cs typeface="Helvetica Neue" panose="02000503000000020004" pitchFamily="2" charset="0"/>
              </a:rPr>
              <a:t>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solidFill>
                <a:schemeClr val="bg1"/>
              </a:solidFill>
              <a:latin typeface="Helvetica Neue"/>
              <a:ea typeface="Helvetica Neue" panose="02000503000000020004" pitchFamily="2" charset="0"/>
              <a:cs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latin typeface="Helvetica Neue"/>
                <a:ea typeface="Helvetica Neue" panose="02000503000000020004" pitchFamily="2" charset="0"/>
                <a:cs typeface="Helvetica Neue" panose="02000503000000020004" pitchFamily="2" charset="0"/>
              </a:rPr>
              <a:t>What you have to do is to take these tables and </a:t>
            </a:r>
            <a:r>
              <a:rPr lang="en-US" sz="1200" b="1">
                <a:solidFill>
                  <a:schemeClr val="bg1"/>
                </a:solidFill>
                <a:latin typeface="Helvetica Neue"/>
                <a:ea typeface="Helvetica Neue" panose="02000503000000020004" pitchFamily="2" charset="0"/>
                <a:cs typeface="Helvetica Neue" panose="02000503000000020004" pitchFamily="2" charset="0"/>
              </a:rPr>
              <a:t>massage them, join them into a single table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chemeClr val="bg1"/>
              </a:solidFill>
              <a:latin typeface="Helvetica Neue"/>
              <a:ea typeface="Helvetica Neue" panose="02000503000000020004" pitchFamily="2" charset="0"/>
              <a:cs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latin typeface="Helvetica Neue"/>
                <a:ea typeface="Helvetica Neue" panose="02000503000000020004" pitchFamily="2" charset="0"/>
                <a:cs typeface="Helvetica Neue" panose="02000503000000020004" pitchFamily="2" charset="0"/>
              </a:rPr>
              <a:t>You have to do </a:t>
            </a:r>
            <a:r>
              <a:rPr lang="en-US" sz="1200" b="1">
                <a:solidFill>
                  <a:schemeClr val="bg1"/>
                </a:solidFill>
                <a:latin typeface="Helvetica Neue"/>
                <a:ea typeface="Helvetica Neue" panose="02000503000000020004" pitchFamily="2" charset="0"/>
                <a:cs typeface="Helvetica Neue" panose="02000503000000020004" pitchFamily="2" charset="0"/>
              </a:rPr>
              <a:t>feature engineering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solidFill>
                <a:schemeClr val="bg1"/>
              </a:solidFill>
              <a:latin typeface="Helvetica Neue"/>
              <a:ea typeface="Helvetica Neue" panose="02000503000000020004" pitchFamily="2" charset="0"/>
              <a:cs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latin typeface="Helvetica Neue"/>
                <a:ea typeface="Helvetica Neue" panose="02000503000000020004" pitchFamily="2" charset="0"/>
                <a:cs typeface="Helvetica Neue" panose="02000503000000020004" pitchFamily="2" charset="0"/>
              </a:rPr>
              <a:t>You could say </a:t>
            </a:r>
            <a:r>
              <a:rPr lang="en-US" sz="1200" b="1">
                <a:solidFill>
                  <a:schemeClr val="bg1"/>
                </a:solidFill>
                <a:latin typeface="Helvetica Neue"/>
                <a:ea typeface="Helvetica Neue" panose="02000503000000020004" pitchFamily="2" charset="0"/>
                <a:cs typeface="Helvetica Neue" panose="02000503000000020004" pitchFamily="2" charset="0"/>
              </a:rPr>
              <a:t>that what predicts user’s churn is maybe the number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chemeClr val="bg1"/>
              </a:solidFill>
              <a:latin typeface="Helvetica Neue"/>
              <a:ea typeface="Helvetica Neue" panose="02000503000000020004" pitchFamily="2" charset="0"/>
              <a:cs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latin typeface="Helvetica Neue"/>
                <a:ea typeface="Helvetica Neue" panose="02000503000000020004" pitchFamily="2" charset="0"/>
                <a:cs typeface="Helvetica Neue" panose="02000503000000020004" pitchFamily="2" charset="0"/>
              </a:rPr>
              <a:t>You can see that I can apply a gazillion of statistics put them in a table and use my favorite ML method to answer predictive queries</a:t>
            </a:r>
            <a:endParaRPr lang="en-US" sz="1200" b="0">
              <a:solidFill>
                <a:schemeClr val="bg1"/>
              </a:solidFill>
              <a:latin typeface="Helvetica Neue"/>
              <a:ea typeface="Helvetica Neue Light" charset="0"/>
              <a:cs typeface="Helvetica Neue Light" charset="0"/>
            </a:endParaRPr>
          </a:p>
          <a:p>
            <a:endParaRPr lang="en-US"/>
          </a:p>
          <a:p>
            <a:endParaRPr lang="en-US"/>
          </a:p>
        </p:txBody>
      </p:sp>
      <p:sp>
        <p:nvSpPr>
          <p:cNvPr id="4" name="Slide Number Placeholder 3">
            <a:extLst>
              <a:ext uri="{FF2B5EF4-FFF2-40B4-BE49-F238E27FC236}">
                <a16:creationId xmlns:a16="http://schemas.microsoft.com/office/drawing/2014/main" id="{A3E765F0-8898-A996-B753-4E9A465EB217}"/>
              </a:ext>
            </a:extLst>
          </p:cNvPr>
          <p:cNvSpPr>
            <a:spLocks noGrp="1"/>
          </p:cNvSpPr>
          <p:nvPr>
            <p:ph type="sldNum" sz="quarter" idx="5"/>
          </p:nvPr>
        </p:nvSpPr>
        <p:spPr/>
        <p:txBody>
          <a:bodyPr/>
          <a:lstStyle/>
          <a:p>
            <a:fld id="{EE707532-839C-41A2-9E71-D5288AEAE66A}" type="slidenum">
              <a:rPr lang="en-US" smtClean="0"/>
              <a:pPr/>
              <a:t>13</a:t>
            </a:fld>
            <a:endParaRPr lang="en-US"/>
          </a:p>
        </p:txBody>
      </p:sp>
    </p:spTree>
    <p:extLst>
      <p:ext uri="{BB962C8B-B14F-4D97-AF65-F5344CB8AC3E}">
        <p14:creationId xmlns:p14="http://schemas.microsoft.com/office/powerpoint/2010/main" val="2788237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52C30-2397-612E-243F-5B9DEB60E1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16C753-7EA9-7175-D339-4BB507B13F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CE3FDA-2FF1-E8FF-BE52-65ED0795FB59}"/>
              </a:ext>
            </a:extLst>
          </p:cNvPr>
          <p:cNvSpPr>
            <a:spLocks noGrp="1"/>
          </p:cNvSpPr>
          <p:nvPr>
            <p:ph type="body" idx="1"/>
          </p:nvPr>
        </p:nvSpPr>
        <p:spPr/>
        <p:txBody>
          <a:bodyPr/>
          <a:lstStyle/>
          <a:p>
            <a:r>
              <a:rPr lang="en-US"/>
              <a:t>Feature </a:t>
            </a:r>
            <a:r>
              <a:rPr lang="en-US" err="1"/>
              <a:t>emgineering</a:t>
            </a:r>
            <a:endParaRPr lang="en-US"/>
          </a:p>
          <a:p>
            <a:endParaRPr lang="en-US"/>
          </a:p>
        </p:txBody>
      </p:sp>
      <p:sp>
        <p:nvSpPr>
          <p:cNvPr id="4" name="Slide Number Placeholder 3">
            <a:extLst>
              <a:ext uri="{FF2B5EF4-FFF2-40B4-BE49-F238E27FC236}">
                <a16:creationId xmlns:a16="http://schemas.microsoft.com/office/drawing/2014/main" id="{F057B24B-60FD-49EB-790B-52EBF8530740}"/>
              </a:ext>
            </a:extLst>
          </p:cNvPr>
          <p:cNvSpPr>
            <a:spLocks noGrp="1"/>
          </p:cNvSpPr>
          <p:nvPr>
            <p:ph type="sldNum" sz="quarter" idx="5"/>
          </p:nvPr>
        </p:nvSpPr>
        <p:spPr/>
        <p:txBody>
          <a:bodyPr/>
          <a:lstStyle/>
          <a:p>
            <a:fld id="{EE707532-839C-41A2-9E71-D5288AEAE66A}" type="slidenum">
              <a:rPr lang="en-US" smtClean="0"/>
              <a:pPr/>
              <a:t>14</a:t>
            </a:fld>
            <a:endParaRPr lang="en-US"/>
          </a:p>
        </p:txBody>
      </p:sp>
    </p:spTree>
    <p:extLst>
      <p:ext uri="{BB962C8B-B14F-4D97-AF65-F5344CB8AC3E}">
        <p14:creationId xmlns:p14="http://schemas.microsoft.com/office/powerpoint/2010/main" val="3589202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D6074-0DFB-BB0C-D413-E756F5E41C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F26922-B48F-8896-CF7D-FC915968A1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288B67-F537-1D14-C528-164388C2AE4F}"/>
              </a:ext>
            </a:extLst>
          </p:cNvPr>
          <p:cNvSpPr>
            <a:spLocks noGrp="1"/>
          </p:cNvSpPr>
          <p:nvPr>
            <p:ph type="body" idx="1"/>
          </p:nvPr>
        </p:nvSpPr>
        <p:spPr/>
        <p:txBody>
          <a:bodyPr/>
          <a:lstStyle/>
          <a:p>
            <a:r>
              <a:rPr lang="en-US"/>
              <a:t>This trend has been observed in other fields as well</a:t>
            </a:r>
          </a:p>
          <a:p>
            <a:endParaRPr lang="en-US"/>
          </a:p>
          <a:p>
            <a:r>
              <a:rPr lang="en-US"/>
              <a:t>In classical computer vision you would manually craft some features you would use your </a:t>
            </a:r>
            <a:r>
              <a:rPr lang="en-US" err="1"/>
              <a:t>gabor</a:t>
            </a:r>
            <a:r>
              <a:rPr lang="en-US"/>
              <a:t> filters or whatever and then you would train a classifier</a:t>
            </a:r>
          </a:p>
          <a:p>
            <a:endParaRPr lang="en-US"/>
          </a:p>
          <a:p>
            <a:r>
              <a:rPr lang="en-US"/>
              <a:t>This was old school CV</a:t>
            </a:r>
          </a:p>
          <a:p>
            <a:endParaRPr lang="en-US"/>
          </a:p>
        </p:txBody>
      </p:sp>
      <p:sp>
        <p:nvSpPr>
          <p:cNvPr id="4" name="Slide Number Placeholder 3">
            <a:extLst>
              <a:ext uri="{FF2B5EF4-FFF2-40B4-BE49-F238E27FC236}">
                <a16:creationId xmlns:a16="http://schemas.microsoft.com/office/drawing/2014/main" id="{A2D29C98-DE0A-0AD9-08F6-F571224CD677}"/>
              </a:ext>
            </a:extLst>
          </p:cNvPr>
          <p:cNvSpPr>
            <a:spLocks noGrp="1"/>
          </p:cNvSpPr>
          <p:nvPr>
            <p:ph type="sldNum" sz="quarter" idx="5"/>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1135854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16</a:t>
            </a:fld>
            <a:endParaRPr lang="en-US"/>
          </a:p>
        </p:txBody>
      </p:sp>
    </p:spTree>
    <p:extLst>
      <p:ext uri="{BB962C8B-B14F-4D97-AF65-F5344CB8AC3E}">
        <p14:creationId xmlns:p14="http://schemas.microsoft.com/office/powerpoint/2010/main" val="2971786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B7F6C-84AE-981D-7EC6-6772B9EE2A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666457-9BB2-D00C-2C50-6921D93497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BF4DC5-BD62-5F4E-11CC-55668F7C2E58}"/>
              </a:ext>
            </a:extLst>
          </p:cNvPr>
          <p:cNvSpPr>
            <a:spLocks noGrp="1"/>
          </p:cNvSpPr>
          <p:nvPr>
            <p:ph type="body" idx="1"/>
          </p:nvPr>
        </p:nvSpPr>
        <p:spPr/>
        <p:txBody>
          <a:bodyPr>
            <a:normAutofit/>
          </a:bodyPr>
          <a:lstStyle/>
          <a:p>
            <a:r>
              <a:rPr lang="en-US"/>
              <a:t>How to …</a:t>
            </a:r>
          </a:p>
        </p:txBody>
      </p:sp>
      <p:sp>
        <p:nvSpPr>
          <p:cNvPr id="4" name="Slide Number Placeholder 3">
            <a:extLst>
              <a:ext uri="{FF2B5EF4-FFF2-40B4-BE49-F238E27FC236}">
                <a16:creationId xmlns:a16="http://schemas.microsoft.com/office/drawing/2014/main" id="{253AF1BA-8651-005C-9C31-4F943F0856FC}"/>
              </a:ext>
            </a:extLst>
          </p:cNvPr>
          <p:cNvSpPr>
            <a:spLocks noGrp="1"/>
          </p:cNvSpPr>
          <p:nvPr>
            <p:ph type="sldNum" sz="quarter" idx="10"/>
          </p:nvPr>
        </p:nvSpPr>
        <p:spPr/>
        <p:txBody>
          <a:bodyPr/>
          <a:lstStyle/>
          <a:p>
            <a:fld id="{EE707532-839C-41A2-9E71-D5288AEAE66A}" type="slidenum">
              <a:rPr lang="en-US" smtClean="0"/>
              <a:pPr/>
              <a:t>17</a:t>
            </a:fld>
            <a:endParaRPr lang="en-US"/>
          </a:p>
        </p:txBody>
      </p:sp>
    </p:spTree>
    <p:extLst>
      <p:ext uri="{BB962C8B-B14F-4D97-AF65-F5344CB8AC3E}">
        <p14:creationId xmlns:p14="http://schemas.microsoft.com/office/powerpoint/2010/main" val="2517099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ym typeface="Roboto Light"/>
              </a:rPr>
              <a:t>Introduce a novel DL framework  to perform DL on relational tables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ym typeface="Roboto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ym typeface="Roboto Light"/>
              </a:rPr>
              <a:t>We call this type of deep learning RDL</a:t>
            </a:r>
            <a:endParaRPr lang="en-US"/>
          </a:p>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18</a:t>
            </a:fld>
            <a:endParaRPr lang="en-US"/>
          </a:p>
        </p:txBody>
      </p:sp>
    </p:spTree>
    <p:extLst>
      <p:ext uri="{BB962C8B-B14F-4D97-AF65-F5344CB8AC3E}">
        <p14:creationId xmlns:p14="http://schemas.microsoft.com/office/powerpoint/2010/main" val="454189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t>
            </a:r>
            <a:r>
              <a:rPr lang="en-US" b="1"/>
              <a:t>will generalize GML from social networks, KG, molecules and all the data we have discussed to relational tables, to databases</a:t>
            </a:r>
          </a:p>
          <a:p>
            <a:endParaRPr lang="en-US"/>
          </a:p>
          <a:p>
            <a:r>
              <a:rPr lang="en-US"/>
              <a:t>So we have a whole new bouquet of application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19</a:t>
            </a:fld>
            <a:endParaRPr lang="en-US"/>
          </a:p>
        </p:txBody>
      </p:sp>
    </p:spTree>
    <p:extLst>
      <p:ext uri="{BB962C8B-B14F-4D97-AF65-F5344CB8AC3E}">
        <p14:creationId xmlns:p14="http://schemas.microsoft.com/office/powerpoint/2010/main" val="36546780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a:t>you learn over the entire data, similar boost that CV experience from subhuman to superhuman performance.</a:t>
            </a:r>
          </a:p>
          <a:p>
            <a:pPr marL="228600" indent="-228600">
              <a:buAutoNum type="arabicPeriod"/>
            </a:pPr>
            <a:r>
              <a:rPr lang="en-US"/>
              <a:t>As new data come in features become obsolete and traditional ML methods become obsolete, constantly engineering new features, </a:t>
            </a:r>
            <a:r>
              <a:rPr lang="en-US" err="1"/>
              <a:t>hust</a:t>
            </a:r>
            <a:r>
              <a:rPr lang="en-US"/>
              <a:t> retrain the model</a:t>
            </a:r>
          </a:p>
          <a:p>
            <a:pPr marL="228600" indent="-228600">
              <a:buAutoNum type="arabicPeriod"/>
            </a:pPr>
            <a:r>
              <a:rPr lang="en-US"/>
              <a:t>Extract transform load</a:t>
            </a:r>
          </a:p>
        </p:txBody>
      </p:sp>
      <p:sp>
        <p:nvSpPr>
          <p:cNvPr id="4" name="Slide Number Placeholder 3"/>
          <p:cNvSpPr>
            <a:spLocks noGrp="1"/>
          </p:cNvSpPr>
          <p:nvPr>
            <p:ph type="sldNum" sz="quarter" idx="5"/>
          </p:nvPr>
        </p:nvSpPr>
        <p:spPr/>
        <p:txBody>
          <a:bodyPr/>
          <a:lstStyle/>
          <a:p>
            <a:fld id="{EE707532-839C-41A2-9E71-D5288AEAE66A}" type="slidenum">
              <a:rPr lang="en-US" smtClean="0"/>
              <a:pPr/>
              <a:t>20</a:t>
            </a:fld>
            <a:endParaRPr lang="en-US"/>
          </a:p>
        </p:txBody>
      </p:sp>
    </p:spTree>
    <p:extLst>
      <p:ext uri="{BB962C8B-B14F-4D97-AF65-F5344CB8AC3E}">
        <p14:creationId xmlns:p14="http://schemas.microsoft.com/office/powerpoint/2010/main" val="4284469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Does not work as well</a:t>
            </a:r>
          </a:p>
        </p:txBody>
      </p:sp>
      <p:sp>
        <p:nvSpPr>
          <p:cNvPr id="4" name="Slide Number Placeholder 3"/>
          <p:cNvSpPr>
            <a:spLocks noGrp="1"/>
          </p:cNvSpPr>
          <p:nvPr>
            <p:ph type="sldNum" sz="quarter" idx="5"/>
          </p:nvPr>
        </p:nvSpPr>
        <p:spPr/>
        <p:txBody>
          <a:bodyPr/>
          <a:lstStyle/>
          <a:p>
            <a:fld id="{EE707532-839C-41A2-9E71-D5288AEAE66A}" type="slidenum">
              <a:rPr lang="en-US" smtClean="0"/>
              <a:pPr/>
              <a:t>21</a:t>
            </a:fld>
            <a:endParaRPr lang="en-US"/>
          </a:p>
        </p:txBody>
      </p:sp>
    </p:spTree>
    <p:extLst>
      <p:ext uri="{BB962C8B-B14F-4D97-AF65-F5344CB8AC3E}">
        <p14:creationId xmlns:p14="http://schemas.microsoft.com/office/powerpoint/2010/main" val="26876380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Daphne </a:t>
            </a:r>
            <a:r>
              <a:rPr lang="en-US" err="1"/>
              <a:t>coller</a:t>
            </a:r>
            <a:r>
              <a:rPr lang="en-US"/>
              <a:t> and Stanford </a:t>
            </a:r>
            <a:r>
              <a:rPr lang="en-US" err="1"/>
              <a:t>collegues</a:t>
            </a:r>
            <a:endParaRPr lang="en-US"/>
          </a:p>
          <a:p>
            <a:endParaRPr lang="en-US"/>
          </a:p>
          <a:p>
            <a:r>
              <a:rPr lang="en-US" err="1"/>
              <a:t>Baayesian</a:t>
            </a:r>
            <a:r>
              <a:rPr lang="en-US"/>
              <a:t> network</a:t>
            </a:r>
          </a:p>
        </p:txBody>
      </p:sp>
      <p:sp>
        <p:nvSpPr>
          <p:cNvPr id="4" name="Slide Number Placeholder 3"/>
          <p:cNvSpPr>
            <a:spLocks noGrp="1"/>
          </p:cNvSpPr>
          <p:nvPr>
            <p:ph type="sldNum" sz="quarter" idx="5"/>
          </p:nvPr>
        </p:nvSpPr>
        <p:spPr/>
        <p:txBody>
          <a:bodyPr/>
          <a:lstStyle/>
          <a:p>
            <a:fld id="{EE707532-839C-41A2-9E71-D5288AEAE66A}" type="slidenum">
              <a:rPr lang="en-US" smtClean="0"/>
              <a:pPr/>
              <a:t>22</a:t>
            </a:fld>
            <a:endParaRPr lang="en-US"/>
          </a:p>
        </p:txBody>
      </p:sp>
    </p:spTree>
    <p:extLst>
      <p:ext uri="{BB962C8B-B14F-4D97-AF65-F5344CB8AC3E}">
        <p14:creationId xmlns:p14="http://schemas.microsoft.com/office/powerpoint/2010/main" val="4109879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E8303-60C6-C2AC-DA71-1BED0ABC31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D0D8B0-4C4A-D017-6EF9-DDFED5991F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B74303-4FD4-6E5F-0E20-767A9570AC20}"/>
              </a:ext>
            </a:extLst>
          </p:cNvPr>
          <p:cNvSpPr>
            <a:spLocks noGrp="1"/>
          </p:cNvSpPr>
          <p:nvPr>
            <p:ph type="body" idx="1"/>
          </p:nvPr>
        </p:nvSpPr>
        <p:spPr/>
        <p:txBody>
          <a:bodyPr>
            <a:normAutofit/>
          </a:bodyPr>
          <a:lstStyle/>
          <a:p>
            <a:r>
              <a:rPr lang="en-US"/>
              <a:t>How do you generalize deep learning to relational tables? How do you do RDL?</a:t>
            </a:r>
          </a:p>
        </p:txBody>
      </p:sp>
      <p:sp>
        <p:nvSpPr>
          <p:cNvPr id="4" name="Slide Number Placeholder 3">
            <a:extLst>
              <a:ext uri="{FF2B5EF4-FFF2-40B4-BE49-F238E27FC236}">
                <a16:creationId xmlns:a16="http://schemas.microsoft.com/office/drawing/2014/main" id="{3E5C3A9F-25BC-6BF8-2624-56AE66B34618}"/>
              </a:ext>
            </a:extLst>
          </p:cNvPr>
          <p:cNvSpPr>
            <a:spLocks noGrp="1"/>
          </p:cNvSpPr>
          <p:nvPr>
            <p:ph type="sldNum" sz="quarter" idx="10"/>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33275113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6eec15822_1_1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6eec15822_1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These schema has three tables and there are three nodes in the graph. This is not true. The schema shows a </a:t>
            </a:r>
            <a:r>
              <a:rPr lang="en" err="1"/>
              <a:t>hight</a:t>
            </a:r>
            <a:r>
              <a:rPr lang="en"/>
              <a:t> level structure. T</a:t>
            </a:r>
            <a:r>
              <a:rPr lang="en-US"/>
              <a:t>h</a:t>
            </a:r>
            <a:r>
              <a:rPr lang="en"/>
              <a:t>is schema does not tell you that there are three nodes but three types of nodes</a:t>
            </a:r>
          </a:p>
          <a:p>
            <a:pPr marL="0" lvl="0" indent="0" algn="l" rtl="0">
              <a:spcBef>
                <a:spcPts val="0"/>
              </a:spcBef>
              <a:spcAft>
                <a:spcPts val="0"/>
              </a:spcAft>
              <a:buNone/>
            </a:pPr>
            <a:endParaRPr lang="en"/>
          </a:p>
          <a:p>
            <a:pPr marL="0" lvl="0" indent="0" algn="l" rtl="0">
              <a:spcBef>
                <a:spcPts val="0"/>
              </a:spcBef>
              <a:spcAft>
                <a:spcPts val="0"/>
              </a:spcAft>
              <a:buNone/>
            </a:pPr>
            <a:r>
              <a:rPr lang="en"/>
              <a:t>The point of this slide is to show how we create a graph from a relational DB schema.</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0979746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2163f156315_8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2163f156315_8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US" b="1"/>
              <a:t>You will see that the schema is a graph but also the data across tables is a graph. I will be more formal later.</a:t>
            </a:r>
          </a:p>
          <a:p>
            <a:pPr marL="0" lvl="0" indent="0" algn="l" rtl="0">
              <a:spcBef>
                <a:spcPts val="1600"/>
              </a:spcBef>
              <a:spcAft>
                <a:spcPts val="0"/>
              </a:spcAft>
              <a:buNone/>
            </a:pPr>
            <a:endParaRPr lang="en-US"/>
          </a:p>
          <a:p>
            <a:pPr marL="0" lvl="0" indent="0" algn="l" rtl="0">
              <a:spcBef>
                <a:spcPts val="1600"/>
              </a:spcBef>
              <a:spcAft>
                <a:spcPts val="0"/>
              </a:spcAft>
              <a:buNone/>
            </a:pPr>
            <a:r>
              <a:rPr lang="en-US"/>
              <a:t>You will take every line every row of the table and you will write it as a node and t</a:t>
            </a:r>
          </a:p>
          <a:p>
            <a:pPr marL="0" lvl="0" indent="0" algn="l" rtl="0">
              <a:spcBef>
                <a:spcPts val="1600"/>
              </a:spcBef>
              <a:spcAft>
                <a:spcPts val="0"/>
              </a:spcAft>
              <a:buNone/>
            </a:pPr>
            <a:endParaRPr lang="en-US"/>
          </a:p>
          <a:p>
            <a:pPr marL="0" lvl="0" indent="0" algn="l" rtl="0">
              <a:spcBef>
                <a:spcPts val="1600"/>
              </a:spcBef>
              <a:spcAft>
                <a:spcPts val="0"/>
              </a:spcAft>
              <a:buNone/>
            </a:pPr>
            <a:r>
              <a:rPr lang="en-US"/>
              <a:t>Then primary foreign key relation I will create an edge</a:t>
            </a:r>
          </a:p>
          <a:p>
            <a:pPr marL="0" lvl="0" indent="0" algn="l" rtl="0">
              <a:spcBef>
                <a:spcPts val="1600"/>
              </a:spcBef>
              <a:spcAft>
                <a:spcPts val="0"/>
              </a:spcAft>
              <a:buNone/>
            </a:pPr>
            <a:endParaRPr lang="en-US"/>
          </a:p>
          <a:p>
            <a:pPr marL="0" lvl="0" indent="0" algn="l" rtl="0">
              <a:spcBef>
                <a:spcPts val="1600"/>
              </a:spcBef>
              <a:spcAft>
                <a:spcPts val="0"/>
              </a:spcAft>
              <a:buNone/>
            </a:pPr>
            <a:r>
              <a:rPr lang="en-US"/>
              <a:t>Go step by </a:t>
            </a:r>
            <a:r>
              <a:rPr lang="en-US" err="1"/>
              <a:t>stp</a:t>
            </a:r>
            <a:endParaRPr lang="en-US"/>
          </a:p>
          <a:p>
            <a:pPr marL="0" lvl="0" indent="0" algn="l" rtl="0">
              <a:spcBef>
                <a:spcPts val="1600"/>
              </a:spcBef>
              <a:spcAft>
                <a:spcPts val="0"/>
              </a:spcAft>
              <a:buNone/>
            </a:pPr>
            <a:endParaRPr lang="en-US"/>
          </a:p>
          <a:p>
            <a:pPr marL="0" marR="0" lvl="0" indent="0" algn="l" defTabSz="914400" rtl="0" eaLnBrk="1" fontAlgn="auto" latinLnBrk="0" hangingPunct="1">
              <a:lnSpc>
                <a:spcPct val="100000"/>
              </a:lnSpc>
              <a:spcBef>
                <a:spcPts val="1600"/>
              </a:spcBef>
              <a:spcAft>
                <a:spcPts val="0"/>
              </a:spcAft>
              <a:buClrTx/>
              <a:buSzTx/>
              <a:buFontTx/>
              <a:buNone/>
              <a:tabLst/>
              <a:defRPr/>
            </a:pPr>
            <a:r>
              <a:rPr lang="en-US"/>
              <a:t>Users products sales</a:t>
            </a:r>
          </a:p>
          <a:p>
            <a:pPr marL="0" lvl="0" indent="0" algn="l" rtl="0">
              <a:spcBef>
                <a:spcPts val="1600"/>
              </a:spcBef>
              <a:spcAft>
                <a:spcPts val="0"/>
              </a:spcAft>
              <a:buNone/>
            </a:pPr>
            <a:endParaRPr lang="en-US"/>
          </a:p>
          <a:p>
            <a:pPr marL="0" lvl="0" indent="0" algn="l" rtl="0">
              <a:spcBef>
                <a:spcPts val="1600"/>
              </a:spcBef>
              <a:spcAft>
                <a:spcPts val="0"/>
              </a:spcAft>
              <a:buNone/>
            </a:pPr>
            <a:r>
              <a:rPr lang="en-US"/>
              <a:t>Tripartite structure</a:t>
            </a:r>
          </a:p>
          <a:p>
            <a:pPr marL="0" lvl="0" indent="0" algn="l" rtl="0">
              <a:spcBef>
                <a:spcPts val="1600"/>
              </a:spcBef>
              <a:spcAft>
                <a:spcPts val="0"/>
              </a:spcAft>
              <a:buNone/>
            </a:pPr>
            <a:endParaRPr lang="en-US"/>
          </a:p>
        </p:txBody>
      </p:sp>
    </p:spTree>
    <p:extLst>
      <p:ext uri="{BB962C8B-B14F-4D97-AF65-F5344CB8AC3E}">
        <p14:creationId xmlns:p14="http://schemas.microsoft.com/office/powerpoint/2010/main" val="3542561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2163f156315_8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2163f156315_8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US"/>
              <a:t>An this is super cool because </a:t>
            </a:r>
            <a:r>
              <a:rPr lang="en-US" b="1"/>
              <a:t>now I know how to do DL over this D</a:t>
            </a:r>
            <a:r>
              <a:rPr lang="en-US"/>
              <a:t>B</a:t>
            </a:r>
          </a:p>
          <a:p>
            <a:pPr marL="0" lvl="0" indent="0" algn="l" rtl="0">
              <a:spcBef>
                <a:spcPts val="1600"/>
              </a:spcBef>
              <a:spcAft>
                <a:spcPts val="0"/>
              </a:spcAft>
              <a:buNone/>
            </a:pPr>
            <a:endParaRPr lang="en-US"/>
          </a:p>
          <a:p>
            <a:pPr marL="0" lvl="0" indent="0" algn="l" rtl="0">
              <a:spcBef>
                <a:spcPts val="1600"/>
              </a:spcBef>
              <a:spcAft>
                <a:spcPts val="0"/>
              </a:spcAft>
              <a:buNone/>
            </a:pPr>
            <a:r>
              <a:rPr lang="en-US"/>
              <a:t>DB into a graph and learn representation for the nodes in the graph  the users the </a:t>
            </a:r>
            <a:r>
              <a:rPr lang="en-US" err="1"/>
              <a:t>procucts</a:t>
            </a:r>
            <a:r>
              <a:rPr lang="en-US"/>
              <a:t> and transaction without doing any feature engineering</a:t>
            </a:r>
          </a:p>
          <a:p>
            <a:pPr marL="0" lvl="0" indent="0" algn="l" rtl="0">
              <a:spcBef>
                <a:spcPts val="1600"/>
              </a:spcBef>
              <a:spcAft>
                <a:spcPts val="0"/>
              </a:spcAft>
              <a:buNone/>
            </a:pPr>
            <a:endParaRPr lang="en-US"/>
          </a:p>
          <a:p>
            <a:pPr marL="0" lvl="0" indent="0" algn="l" rtl="0">
              <a:spcBef>
                <a:spcPts val="1600"/>
              </a:spcBef>
              <a:spcAft>
                <a:spcPts val="0"/>
              </a:spcAft>
              <a:buNone/>
            </a:pPr>
            <a:r>
              <a:rPr lang="en-US" b="1"/>
              <a:t>What is also nice is that the language of GML problems is quite rich</a:t>
            </a:r>
          </a:p>
          <a:p>
            <a:pPr marL="0" lvl="0" indent="0" algn="l" rtl="0">
              <a:spcBef>
                <a:spcPts val="1600"/>
              </a:spcBef>
              <a:spcAft>
                <a:spcPts val="0"/>
              </a:spcAft>
              <a:buNone/>
            </a:pPr>
            <a:endParaRPr lang="en-US"/>
          </a:p>
          <a:p>
            <a:pPr marL="0" lvl="0" indent="0" algn="l" rtl="0">
              <a:spcBef>
                <a:spcPts val="1600"/>
              </a:spcBef>
              <a:spcAft>
                <a:spcPts val="0"/>
              </a:spcAft>
              <a:buNone/>
            </a:pPr>
            <a:r>
              <a:rPr lang="en-US"/>
              <a:t>I can define </a:t>
            </a:r>
          </a:p>
          <a:p>
            <a:pPr marL="0" lvl="0" indent="0" algn="l" rtl="0">
              <a:spcBef>
                <a:spcPts val="1600"/>
              </a:spcBef>
              <a:spcAft>
                <a:spcPts val="0"/>
              </a:spcAft>
              <a:buNone/>
            </a:pPr>
            <a:endParaRPr lang="en-US"/>
          </a:p>
          <a:p>
            <a:pPr marL="0" lvl="0" indent="0" algn="l" rtl="0">
              <a:spcBef>
                <a:spcPts val="1600"/>
              </a:spcBef>
              <a:spcAft>
                <a:spcPts val="0"/>
              </a:spcAft>
              <a:buNone/>
            </a:pPr>
            <a:r>
              <a:rPr lang="en-US"/>
              <a:t>TLV how much are they predicted or forecasted to buy in the next two months</a:t>
            </a:r>
          </a:p>
          <a:p>
            <a:pPr marL="0" lvl="0" indent="0" algn="l" rtl="0">
              <a:spcBef>
                <a:spcPts val="1600"/>
              </a:spcBef>
              <a:spcAft>
                <a:spcPts val="0"/>
              </a:spcAft>
              <a:buNone/>
            </a:pPr>
            <a:endParaRPr lang="en-US"/>
          </a:p>
          <a:p>
            <a:pPr marL="0" lvl="0" indent="0" algn="l" rtl="0">
              <a:spcBef>
                <a:spcPts val="1600"/>
              </a:spcBef>
              <a:spcAft>
                <a:spcPts val="0"/>
              </a:spcAft>
              <a:buNone/>
            </a:pPr>
            <a:r>
              <a:rPr lang="en-US"/>
              <a:t>Next best action. Increase or decrease the price of the product</a:t>
            </a:r>
          </a:p>
          <a:p>
            <a:pPr marL="0" lvl="0" indent="0" algn="l" rtl="0">
              <a:spcBef>
                <a:spcPts val="1600"/>
              </a:spcBef>
              <a:spcAft>
                <a:spcPts val="0"/>
              </a:spcAft>
              <a:buNone/>
            </a:pPr>
            <a:endParaRPr lang="en-US"/>
          </a:p>
          <a:p>
            <a:pPr marL="0" lvl="0" indent="0" algn="l" rtl="0">
              <a:spcBef>
                <a:spcPts val="1600"/>
              </a:spcBef>
              <a:spcAft>
                <a:spcPts val="0"/>
              </a:spcAft>
              <a:buNone/>
            </a:pPr>
            <a:r>
              <a:rPr lang="en-US"/>
              <a:t>The point I want to make is that </a:t>
            </a:r>
            <a:r>
              <a:rPr lang="en-US" b="1"/>
              <a:t>the language of GML is rich enough to cover the majority of predictive tasks in DB</a:t>
            </a:r>
            <a:endParaRPr b="1"/>
          </a:p>
        </p:txBody>
      </p:sp>
    </p:spTree>
    <p:extLst>
      <p:ext uri="{BB962C8B-B14F-4D97-AF65-F5344CB8AC3E}">
        <p14:creationId xmlns:p14="http://schemas.microsoft.com/office/powerpoint/2010/main" val="3272970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a:extLst>
            <a:ext uri="{FF2B5EF4-FFF2-40B4-BE49-F238E27FC236}">
              <a16:creationId xmlns:a16="http://schemas.microsoft.com/office/drawing/2014/main" id="{A9177E0E-0F3C-B7E0-4363-5EEF55DA259F}"/>
            </a:ext>
          </a:extLst>
        </p:cNvPr>
        <p:cNvGrpSpPr/>
        <p:nvPr/>
      </p:nvGrpSpPr>
      <p:grpSpPr>
        <a:xfrm>
          <a:off x="0" y="0"/>
          <a:ext cx="0" cy="0"/>
          <a:chOff x="0" y="0"/>
          <a:chExt cx="0" cy="0"/>
        </a:xfrm>
      </p:grpSpPr>
      <p:sp>
        <p:nvSpPr>
          <p:cNvPr id="675" name="Google Shape;675;g2163f156315_8_25:notes">
            <a:extLst>
              <a:ext uri="{FF2B5EF4-FFF2-40B4-BE49-F238E27FC236}">
                <a16:creationId xmlns:a16="http://schemas.microsoft.com/office/drawing/2014/main" id="{A31E8B6F-AA4A-3D28-C515-5EEFD4A3ABE1}"/>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2163f156315_8_25:notes">
            <a:extLst>
              <a:ext uri="{FF2B5EF4-FFF2-40B4-BE49-F238E27FC236}">
                <a16:creationId xmlns:a16="http://schemas.microsoft.com/office/drawing/2014/main" id="{6F9041E5-522F-8A70-7D9E-A987B252729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US"/>
              <a:t>Relational DB to Graph</a:t>
            </a:r>
          </a:p>
          <a:p>
            <a:pPr marL="0" lvl="0" indent="0" algn="l" rtl="0">
              <a:spcBef>
                <a:spcPts val="1600"/>
              </a:spcBef>
              <a:spcAft>
                <a:spcPts val="0"/>
              </a:spcAft>
              <a:buNone/>
            </a:pPr>
            <a:r>
              <a:rPr lang="en-US"/>
              <a:t>Graph to Graph Problem</a:t>
            </a:r>
          </a:p>
          <a:p>
            <a:pPr marL="0" lvl="0" indent="0" algn="l" rtl="0">
              <a:spcBef>
                <a:spcPts val="1600"/>
              </a:spcBef>
              <a:spcAft>
                <a:spcPts val="0"/>
              </a:spcAft>
              <a:buNone/>
            </a:pPr>
            <a:r>
              <a:rPr lang="en-US"/>
              <a:t>Graph ML to solve the graph problem</a:t>
            </a:r>
          </a:p>
          <a:p>
            <a:pPr marL="0" lvl="0" indent="0" algn="l" rtl="0">
              <a:spcBef>
                <a:spcPts val="1600"/>
              </a:spcBef>
              <a:spcAft>
                <a:spcPts val="0"/>
              </a:spcAft>
              <a:buNone/>
            </a:pPr>
            <a:r>
              <a:rPr lang="en-US"/>
              <a:t>how to come up with solutions and how they compare to other techniques</a:t>
            </a:r>
          </a:p>
        </p:txBody>
      </p:sp>
    </p:spTree>
    <p:extLst>
      <p:ext uri="{BB962C8B-B14F-4D97-AF65-F5344CB8AC3E}">
        <p14:creationId xmlns:p14="http://schemas.microsoft.com/office/powerpoint/2010/main" val="333884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BA486-60C1-4B8A-02FA-9D1F042724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7A7CE7-A2F9-8514-907A-ACEB1B1D2C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CB6BD2-5D9E-963B-5C35-2D81000ACCC2}"/>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9F84E211-9A8F-63A8-9AD4-ED24E7B6BDB0}"/>
              </a:ext>
            </a:extLst>
          </p:cNvPr>
          <p:cNvSpPr>
            <a:spLocks noGrp="1"/>
          </p:cNvSpPr>
          <p:nvPr>
            <p:ph type="sldNum" sz="quarter" idx="10"/>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1229114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29</a:t>
            </a:fld>
            <a:endParaRPr lang="en-US"/>
          </a:p>
        </p:txBody>
      </p:sp>
    </p:spTree>
    <p:extLst>
      <p:ext uri="{BB962C8B-B14F-4D97-AF65-F5344CB8AC3E}">
        <p14:creationId xmlns:p14="http://schemas.microsoft.com/office/powerpoint/2010/main" val="30500132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30</a:t>
            </a:fld>
            <a:endParaRPr lang="en-US"/>
          </a:p>
        </p:txBody>
      </p:sp>
    </p:spTree>
    <p:extLst>
      <p:ext uri="{BB962C8B-B14F-4D97-AF65-F5344CB8AC3E}">
        <p14:creationId xmlns:p14="http://schemas.microsoft.com/office/powerpoint/2010/main" val="30524313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25455-CB4C-4926-DF96-7CDF245562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3A06EE-C8DC-34EB-AEF1-D40158294B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D3BD07-BFA6-34DB-84CE-079767FC513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F418638-E1B2-6BDF-9A46-70F6A84D08E2}"/>
              </a:ext>
            </a:extLst>
          </p:cNvPr>
          <p:cNvSpPr>
            <a:spLocks noGrp="1"/>
          </p:cNvSpPr>
          <p:nvPr>
            <p:ph type="sldNum" sz="quarter" idx="5"/>
          </p:nvPr>
        </p:nvSpPr>
        <p:spPr/>
        <p:txBody>
          <a:bodyPr/>
          <a:lstStyle/>
          <a:p>
            <a:fld id="{EE707532-839C-41A2-9E71-D5288AEAE66A}" type="slidenum">
              <a:rPr lang="en-US" smtClean="0"/>
              <a:pPr/>
              <a:t>31</a:t>
            </a:fld>
            <a:endParaRPr lang="en-US"/>
          </a:p>
        </p:txBody>
      </p:sp>
    </p:spTree>
    <p:extLst>
      <p:ext uri="{BB962C8B-B14F-4D97-AF65-F5344CB8AC3E}">
        <p14:creationId xmlns:p14="http://schemas.microsoft.com/office/powerpoint/2010/main" val="22236340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a:extLst>
            <a:ext uri="{FF2B5EF4-FFF2-40B4-BE49-F238E27FC236}">
              <a16:creationId xmlns:a16="http://schemas.microsoft.com/office/drawing/2014/main" id="{A1A5060C-7033-7AD6-C00F-BDCB92B5F66A}"/>
            </a:ext>
          </a:extLst>
        </p:cNvPr>
        <p:cNvGrpSpPr/>
        <p:nvPr/>
      </p:nvGrpSpPr>
      <p:grpSpPr>
        <a:xfrm>
          <a:off x="0" y="0"/>
          <a:ext cx="0" cy="0"/>
          <a:chOff x="0" y="0"/>
          <a:chExt cx="0" cy="0"/>
        </a:xfrm>
      </p:grpSpPr>
      <p:sp>
        <p:nvSpPr>
          <p:cNvPr id="675" name="Google Shape;675;g2163f156315_8_25:notes">
            <a:extLst>
              <a:ext uri="{FF2B5EF4-FFF2-40B4-BE49-F238E27FC236}">
                <a16:creationId xmlns:a16="http://schemas.microsoft.com/office/drawing/2014/main" id="{E137CEF6-0555-CB6D-57D2-CD62D868E53D}"/>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2163f156315_8_25:notes">
            <a:extLst>
              <a:ext uri="{FF2B5EF4-FFF2-40B4-BE49-F238E27FC236}">
                <a16:creationId xmlns:a16="http://schemas.microsoft.com/office/drawing/2014/main" id="{2F26BA32-D295-8CE7-3A6B-E5855855237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36550" algn="l" rtl="0">
              <a:lnSpc>
                <a:spcPct val="115000"/>
              </a:lnSpc>
              <a:spcBef>
                <a:spcPts val="0"/>
              </a:spcBef>
              <a:spcAft>
                <a:spcPts val="0"/>
              </a:spcAft>
              <a:buClr>
                <a:schemeClr val="dk1"/>
              </a:buClr>
              <a:buSzPts val="1700"/>
              <a:buFont typeface="Roboto"/>
              <a:buChar char="●"/>
            </a:pPr>
            <a:r>
              <a:rPr lang="en-US" sz="8800"/>
              <a:t>To represent the high level structure of a DB we use the schema graph</a:t>
            </a:r>
          </a:p>
          <a:p>
            <a:pPr marL="457200" lvl="0" indent="-336550" algn="l" rtl="0">
              <a:lnSpc>
                <a:spcPct val="115000"/>
              </a:lnSpc>
              <a:spcBef>
                <a:spcPts val="0"/>
              </a:spcBef>
              <a:spcAft>
                <a:spcPts val="0"/>
              </a:spcAft>
              <a:buClr>
                <a:schemeClr val="dk1"/>
              </a:buClr>
              <a:buSzPts val="1700"/>
              <a:buFont typeface="Roboto"/>
              <a:buChar char="●"/>
            </a:pPr>
            <a:endParaRPr lang="en-US" sz="8800"/>
          </a:p>
          <a:p>
            <a:pPr marL="457200" lvl="0" indent="-336550" algn="l" rtl="0">
              <a:lnSpc>
                <a:spcPct val="115000"/>
              </a:lnSpc>
              <a:spcBef>
                <a:spcPts val="0"/>
              </a:spcBef>
              <a:spcAft>
                <a:spcPts val="0"/>
              </a:spcAft>
              <a:buClr>
                <a:schemeClr val="dk1"/>
              </a:buClr>
              <a:buSzPts val="1700"/>
              <a:buFont typeface="Roboto"/>
              <a:buChar char="●"/>
            </a:pPr>
            <a:r>
              <a:rPr lang="en-US" sz="8800"/>
              <a:t>The schema graph arises from the given relational tables. Each node denotes a table, and an edge between tables indicates that primary keys in one are foreign keys in the other.</a:t>
            </a:r>
            <a:endParaRPr/>
          </a:p>
        </p:txBody>
      </p:sp>
    </p:spTree>
    <p:extLst>
      <p:ext uri="{BB962C8B-B14F-4D97-AF65-F5344CB8AC3E}">
        <p14:creationId xmlns:p14="http://schemas.microsoft.com/office/powerpoint/2010/main" val="13184382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a:extLst>
            <a:ext uri="{FF2B5EF4-FFF2-40B4-BE49-F238E27FC236}">
              <a16:creationId xmlns:a16="http://schemas.microsoft.com/office/drawing/2014/main" id="{49CAD3B5-78A3-B4AC-6684-E6861F8E42A1}"/>
            </a:ext>
          </a:extLst>
        </p:cNvPr>
        <p:cNvGrpSpPr/>
        <p:nvPr/>
      </p:nvGrpSpPr>
      <p:grpSpPr>
        <a:xfrm>
          <a:off x="0" y="0"/>
          <a:ext cx="0" cy="0"/>
          <a:chOff x="0" y="0"/>
          <a:chExt cx="0" cy="0"/>
        </a:xfrm>
      </p:grpSpPr>
      <p:sp>
        <p:nvSpPr>
          <p:cNvPr id="675" name="Google Shape;675;g2163f156315_8_25:notes">
            <a:extLst>
              <a:ext uri="{FF2B5EF4-FFF2-40B4-BE49-F238E27FC236}">
                <a16:creationId xmlns:a16="http://schemas.microsoft.com/office/drawing/2014/main" id="{9E05CBEB-B6C5-28D9-B640-A8DE0A31716E}"/>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2163f156315_8_25:notes">
            <a:extLst>
              <a:ext uri="{FF2B5EF4-FFF2-40B4-BE49-F238E27FC236}">
                <a16:creationId xmlns:a16="http://schemas.microsoft.com/office/drawing/2014/main" id="{930C07EB-EE2A-4C56-6C6D-DA6D54CB648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36550" algn="l" rtl="0">
              <a:lnSpc>
                <a:spcPct val="115000"/>
              </a:lnSpc>
              <a:spcBef>
                <a:spcPts val="0"/>
              </a:spcBef>
              <a:spcAft>
                <a:spcPts val="0"/>
              </a:spcAft>
              <a:buClr>
                <a:schemeClr val="dk1"/>
              </a:buClr>
              <a:buSzPts val="1700"/>
              <a:buFont typeface="Roboto"/>
              <a:buChar char="●"/>
            </a:pPr>
            <a:endParaRPr/>
          </a:p>
        </p:txBody>
      </p:sp>
    </p:spTree>
    <p:extLst>
      <p:ext uri="{BB962C8B-B14F-4D97-AF65-F5344CB8AC3E}">
        <p14:creationId xmlns:p14="http://schemas.microsoft.com/office/powerpoint/2010/main" val="27839349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2163f156315_8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2163f156315_8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US" b="1"/>
              <a:t>With the schema graph as a guideline </a:t>
            </a:r>
            <a:r>
              <a:rPr lang="en-US"/>
              <a:t>we can create the </a:t>
            </a:r>
          </a:p>
          <a:p>
            <a:pPr marL="0" lvl="0" indent="0" algn="l" rtl="0">
              <a:spcBef>
                <a:spcPts val="1600"/>
              </a:spcBef>
              <a:spcAft>
                <a:spcPts val="0"/>
              </a:spcAft>
              <a:buNone/>
            </a:pPr>
            <a:endParaRPr lang="en-US"/>
          </a:p>
          <a:p>
            <a:pPr marL="0" lvl="0" indent="0" algn="l" rtl="0">
              <a:spcBef>
                <a:spcPts val="1600"/>
              </a:spcBef>
              <a:spcAft>
                <a:spcPts val="0"/>
              </a:spcAft>
              <a:buNone/>
            </a:pPr>
            <a:r>
              <a:rPr lang="en-US"/>
              <a:t>Every user becomes a node every product become a node and every transaction becomes a node</a:t>
            </a:r>
          </a:p>
          <a:p>
            <a:pPr marL="0" lvl="0" indent="0" algn="l" rtl="0">
              <a:spcBef>
                <a:spcPts val="1600"/>
              </a:spcBef>
              <a:spcAft>
                <a:spcPts val="0"/>
              </a:spcAft>
              <a:buNone/>
            </a:pPr>
            <a:endParaRPr lang="en-US"/>
          </a:p>
          <a:p>
            <a:pPr marL="0" lvl="0" indent="0" algn="l" rtl="0">
              <a:spcBef>
                <a:spcPts val="1600"/>
              </a:spcBef>
              <a:spcAft>
                <a:spcPts val="0"/>
              </a:spcAft>
              <a:buNone/>
            </a:pPr>
            <a:r>
              <a:rPr lang="en-US"/>
              <a:t>And we have edges between users and transactions and transactions and products dictated by the primary foreign keys tripartite graph structure</a:t>
            </a:r>
          </a:p>
          <a:p>
            <a:pPr marL="0" lvl="0" indent="0" algn="l" rtl="0">
              <a:spcBef>
                <a:spcPts val="1600"/>
              </a:spcBef>
              <a:spcAft>
                <a:spcPts val="0"/>
              </a:spcAft>
              <a:buNone/>
            </a:pPr>
            <a:endParaRPr/>
          </a:p>
        </p:txBody>
      </p:sp>
    </p:spTree>
    <p:extLst>
      <p:ext uri="{BB962C8B-B14F-4D97-AF65-F5344CB8AC3E}">
        <p14:creationId xmlns:p14="http://schemas.microsoft.com/office/powerpoint/2010/main" val="3542561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35</a:t>
            </a:fld>
            <a:endParaRPr lang="en-US"/>
          </a:p>
        </p:txBody>
      </p:sp>
    </p:spTree>
    <p:extLst>
      <p:ext uri="{BB962C8B-B14F-4D97-AF65-F5344CB8AC3E}">
        <p14:creationId xmlns:p14="http://schemas.microsoft.com/office/powerpoint/2010/main" val="40406058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36</a:t>
            </a:fld>
            <a:endParaRPr lang="en-US"/>
          </a:p>
        </p:txBody>
      </p:sp>
    </p:spTree>
    <p:extLst>
      <p:ext uri="{BB962C8B-B14F-4D97-AF65-F5344CB8AC3E}">
        <p14:creationId xmlns:p14="http://schemas.microsoft.com/office/powerpoint/2010/main" val="33394229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93E62-DE12-876F-9CD2-91CE28092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0E78A9-FA6A-4588-BBB7-450561304D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6DC35C-A708-182A-C9BF-2A9D25282616}"/>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A9D471A2-DAF6-4D66-1512-A8C84A31F2DB}"/>
              </a:ext>
            </a:extLst>
          </p:cNvPr>
          <p:cNvSpPr>
            <a:spLocks noGrp="1"/>
          </p:cNvSpPr>
          <p:nvPr>
            <p:ph type="sldNum" sz="quarter" idx="10"/>
          </p:nvPr>
        </p:nvSpPr>
        <p:spPr/>
        <p:txBody>
          <a:bodyPr/>
          <a:lstStyle/>
          <a:p>
            <a:fld id="{EE707532-839C-41A2-9E71-D5288AEAE66A}" type="slidenum">
              <a:rPr lang="en-US" smtClean="0"/>
              <a:pPr/>
              <a:t>37</a:t>
            </a:fld>
            <a:endParaRPr lang="en-US"/>
          </a:p>
        </p:txBody>
      </p:sp>
    </p:spTree>
    <p:extLst>
      <p:ext uri="{BB962C8B-B14F-4D97-AF65-F5344CB8AC3E}">
        <p14:creationId xmlns:p14="http://schemas.microsoft.com/office/powerpoint/2010/main" val="41301238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F8939-2AF0-05EA-050B-59DA4B44D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0A6645-587B-AFD6-0D96-62C45172E5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723BE0-3583-7F4F-F36B-0A2DA8BDCA3E}"/>
              </a:ext>
            </a:extLst>
          </p:cNvPr>
          <p:cNvSpPr>
            <a:spLocks noGrp="1"/>
          </p:cNvSpPr>
          <p:nvPr>
            <p:ph type="body" idx="1"/>
          </p:nvPr>
        </p:nvSpPr>
        <p:spPr/>
        <p:txBody>
          <a:bodyPr/>
          <a:lstStyle/>
          <a:p>
            <a:r>
              <a:rPr lang="en-US"/>
              <a:t>The next step is to define a task</a:t>
            </a:r>
          </a:p>
          <a:p>
            <a:endParaRPr lang="en-US"/>
          </a:p>
          <a:p>
            <a:r>
              <a:rPr lang="en-US"/>
              <a:t>Then from historical data I will create the training table that tells me how many products will the user buy the next 90 days</a:t>
            </a:r>
          </a:p>
          <a:p>
            <a:endParaRPr lang="en-US"/>
          </a:p>
          <a:p>
            <a:r>
              <a:rPr lang="en-US"/>
              <a:t>Now that I created the training table I can connect it back to my schema</a:t>
            </a:r>
          </a:p>
          <a:p>
            <a:endParaRPr lang="en-US"/>
          </a:p>
          <a:p>
            <a:r>
              <a:rPr lang="en-US"/>
              <a:t>I have the labels and I can train a GNN to predict the labels</a:t>
            </a:r>
          </a:p>
        </p:txBody>
      </p:sp>
      <p:sp>
        <p:nvSpPr>
          <p:cNvPr id="4" name="Slide Number Placeholder 3">
            <a:extLst>
              <a:ext uri="{FF2B5EF4-FFF2-40B4-BE49-F238E27FC236}">
                <a16:creationId xmlns:a16="http://schemas.microsoft.com/office/drawing/2014/main" id="{FAED6DB6-3FEB-0E09-B6CA-94C24CC42784}"/>
              </a:ext>
            </a:extLst>
          </p:cNvPr>
          <p:cNvSpPr>
            <a:spLocks noGrp="1"/>
          </p:cNvSpPr>
          <p:nvPr>
            <p:ph type="sldNum" sz="quarter" idx="5"/>
          </p:nvPr>
        </p:nvSpPr>
        <p:spPr/>
        <p:txBody>
          <a:bodyPr/>
          <a:lstStyle/>
          <a:p>
            <a:fld id="{EE707532-839C-41A2-9E71-D5288AEAE66A}" type="slidenum">
              <a:rPr lang="en-US" smtClean="0"/>
              <a:pPr/>
              <a:t>38</a:t>
            </a:fld>
            <a:endParaRPr lang="en-US"/>
          </a:p>
        </p:txBody>
      </p:sp>
    </p:spTree>
    <p:extLst>
      <p:ext uri="{BB962C8B-B14F-4D97-AF65-F5344CB8AC3E}">
        <p14:creationId xmlns:p14="http://schemas.microsoft.com/office/powerpoint/2010/main" val="14845613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25cda3df838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25cda3df838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a:t>AGAIN</a:t>
            </a:r>
          </a:p>
          <a:p>
            <a:pPr marL="0" lvl="0" indent="0" algn="l" rtl="0">
              <a:spcBef>
                <a:spcPts val="0"/>
              </a:spcBef>
              <a:spcAft>
                <a:spcPts val="0"/>
              </a:spcAft>
              <a:buNone/>
            </a:pPr>
            <a:endParaRPr lang="en-US"/>
          </a:p>
          <a:p>
            <a:pPr marL="0" lvl="0" indent="0" algn="l" rtl="0">
              <a:spcBef>
                <a:spcPts val="0"/>
              </a:spcBef>
              <a:spcAft>
                <a:spcPts val="0"/>
              </a:spcAft>
              <a:buNone/>
            </a:pPr>
            <a:r>
              <a:rPr lang="en-US"/>
              <a:t>First we need to define a task</a:t>
            </a:r>
          </a:p>
          <a:p>
            <a:pPr marL="0" lvl="0" indent="0" algn="l" rtl="0">
              <a:spcBef>
                <a:spcPts val="0"/>
              </a:spcBef>
              <a:spcAft>
                <a:spcPts val="0"/>
              </a:spcAft>
              <a:buNone/>
            </a:pPr>
            <a:endParaRPr lang="en-US"/>
          </a:p>
          <a:p>
            <a:pPr marL="0" lvl="0" indent="0" algn="l" rtl="0">
              <a:spcBef>
                <a:spcPts val="0"/>
              </a:spcBef>
              <a:spcAft>
                <a:spcPts val="0"/>
              </a:spcAft>
              <a:buNone/>
            </a:pPr>
            <a:r>
              <a:rPr lang="en-US"/>
              <a:t>If I ask this question today the answer might be different compared to asking the same question tomorrow</a:t>
            </a:r>
          </a:p>
          <a:p>
            <a:pPr marL="0" lvl="0" indent="0" algn="l" rtl="0">
              <a:spcBef>
                <a:spcPts val="0"/>
              </a:spcBef>
              <a:spcAft>
                <a:spcPts val="0"/>
              </a:spcAft>
              <a:buNone/>
            </a:pPr>
            <a:endParaRPr lang="en-US"/>
          </a:p>
          <a:p>
            <a:pPr marL="0" lvl="0" indent="0" algn="l" rtl="0">
              <a:spcBef>
                <a:spcPts val="0"/>
              </a:spcBef>
              <a:spcAft>
                <a:spcPts val="0"/>
              </a:spcAft>
              <a:buNone/>
            </a:pPr>
            <a:r>
              <a:rPr lang="en-US"/>
              <a:t>For every day of the year I need to recompute the feature</a:t>
            </a:r>
          </a:p>
          <a:p>
            <a:pPr marL="0" lvl="0" indent="0" algn="l" rtl="0">
              <a:spcBef>
                <a:spcPts val="0"/>
              </a:spcBef>
              <a:spcAft>
                <a:spcPts val="0"/>
              </a:spcAft>
              <a:buNone/>
            </a:pPr>
            <a:endParaRPr lang="en-US"/>
          </a:p>
          <a:p>
            <a:pPr marL="0" lvl="0" indent="0" algn="l" rtl="0">
              <a:spcBef>
                <a:spcPts val="0"/>
              </a:spcBef>
              <a:spcAft>
                <a:spcPts val="0"/>
              </a:spcAft>
              <a:buNone/>
            </a:pPr>
            <a:r>
              <a:rPr lang="en-US"/>
              <a:t>To define a task we need to define three things</a:t>
            </a:r>
          </a:p>
          <a:p>
            <a:pPr marL="0" lvl="0" indent="0" algn="l" rtl="0">
              <a:spcBef>
                <a:spcPts val="0"/>
              </a:spcBef>
              <a:spcAft>
                <a:spcPts val="0"/>
              </a:spcAft>
              <a:buNone/>
            </a:pPr>
            <a:endParaRPr lang="en-US"/>
          </a:p>
          <a:p>
            <a:pPr marL="0" lvl="0" indent="0" algn="l" rtl="0">
              <a:spcBef>
                <a:spcPts val="0"/>
              </a:spcBef>
              <a:spcAft>
                <a:spcPts val="0"/>
              </a:spcAft>
              <a:buNone/>
            </a:pPr>
            <a:r>
              <a:rPr lang="en-US"/>
              <a:t>The user might churn but the user may come back</a:t>
            </a:r>
          </a:p>
          <a:p>
            <a:pPr marL="0" lvl="0" indent="0" algn="l" rtl="0">
              <a:spcBef>
                <a:spcPts val="0"/>
              </a:spcBef>
              <a:spcAft>
                <a:spcPts val="0"/>
              </a:spcAft>
              <a:buNone/>
            </a:pPr>
            <a:endParaRPr lang="en-US"/>
          </a:p>
          <a:p>
            <a:pPr marL="0" lvl="0" indent="0" algn="l" rtl="0">
              <a:spcBef>
                <a:spcPts val="0"/>
              </a:spcBef>
              <a:spcAft>
                <a:spcPts val="0"/>
              </a:spcAft>
              <a:buNone/>
            </a:pPr>
            <a:r>
              <a:rPr lang="en-US"/>
              <a:t>The user will have multiple labels depending on the time</a:t>
            </a:r>
          </a:p>
          <a:p>
            <a:pPr marL="0" lvl="0" indent="0" algn="l" rtl="0">
              <a:spcBef>
                <a:spcPts val="0"/>
              </a:spcBef>
              <a:spcAft>
                <a:spcPts val="0"/>
              </a:spcAft>
              <a:buNone/>
            </a:pPr>
            <a:endParaRPr/>
          </a:p>
        </p:txBody>
      </p:sp>
    </p:spTree>
    <p:extLst>
      <p:ext uri="{BB962C8B-B14F-4D97-AF65-F5344CB8AC3E}">
        <p14:creationId xmlns:p14="http://schemas.microsoft.com/office/powerpoint/2010/main" val="21089151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Then we need to define a training table</a:t>
            </a:r>
          </a:p>
          <a:p>
            <a:endParaRPr lang="en-US"/>
          </a:p>
          <a:p>
            <a:r>
              <a:rPr lang="en-US" b="1"/>
              <a:t>We don’t want to learn from the future and have information leakage</a:t>
            </a:r>
          </a:p>
        </p:txBody>
      </p:sp>
      <p:sp>
        <p:nvSpPr>
          <p:cNvPr id="4" name="Slide Number Placeholder 3"/>
          <p:cNvSpPr>
            <a:spLocks noGrp="1"/>
          </p:cNvSpPr>
          <p:nvPr>
            <p:ph type="sldNum" sz="quarter" idx="5"/>
          </p:nvPr>
        </p:nvSpPr>
        <p:spPr/>
        <p:txBody>
          <a:bodyPr/>
          <a:lstStyle/>
          <a:p>
            <a:fld id="{EE707532-839C-41A2-9E71-D5288AEAE66A}" type="slidenum">
              <a:rPr lang="en-US" smtClean="0"/>
              <a:pPr/>
              <a:t>40</a:t>
            </a:fld>
            <a:endParaRPr lang="en-US"/>
          </a:p>
        </p:txBody>
      </p:sp>
    </p:spTree>
    <p:extLst>
      <p:ext uri="{BB962C8B-B14F-4D97-AF65-F5344CB8AC3E}">
        <p14:creationId xmlns:p14="http://schemas.microsoft.com/office/powerpoint/2010/main" val="20669471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F9F54-0E51-4F5C-13C8-3A936980F9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769B5E-69FC-176E-7B0C-8E48310CBE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4907D8-B986-E41A-D946-7CF58A13F814}"/>
              </a:ext>
            </a:extLst>
          </p:cNvPr>
          <p:cNvSpPr>
            <a:spLocks noGrp="1"/>
          </p:cNvSpPr>
          <p:nvPr>
            <p:ph type="body" idx="1"/>
          </p:nvPr>
        </p:nvSpPr>
        <p:spPr/>
        <p:txBody>
          <a:bodyPr/>
          <a:lstStyle/>
          <a:p>
            <a:r>
              <a:rPr lang="en-US"/>
              <a:t>Then we need to define a training table</a:t>
            </a:r>
          </a:p>
          <a:p>
            <a:endParaRPr lang="en-US"/>
          </a:p>
          <a:p>
            <a:r>
              <a:rPr lang="en-US"/>
              <a:t>We don’t want to learn from the future and have information leakage</a:t>
            </a:r>
          </a:p>
        </p:txBody>
      </p:sp>
      <p:sp>
        <p:nvSpPr>
          <p:cNvPr id="4" name="Slide Number Placeholder 3">
            <a:extLst>
              <a:ext uri="{FF2B5EF4-FFF2-40B4-BE49-F238E27FC236}">
                <a16:creationId xmlns:a16="http://schemas.microsoft.com/office/drawing/2014/main" id="{D976E902-72D5-4DFD-4DFA-A6B2884B1FBC}"/>
              </a:ext>
            </a:extLst>
          </p:cNvPr>
          <p:cNvSpPr>
            <a:spLocks noGrp="1"/>
          </p:cNvSpPr>
          <p:nvPr>
            <p:ph type="sldNum" sz="quarter" idx="5"/>
          </p:nvPr>
        </p:nvSpPr>
        <p:spPr/>
        <p:txBody>
          <a:bodyPr/>
          <a:lstStyle/>
          <a:p>
            <a:fld id="{EE707532-839C-41A2-9E71-D5288AEAE66A}" type="slidenum">
              <a:rPr lang="en-US" smtClean="0"/>
              <a:pPr/>
              <a:t>41</a:t>
            </a:fld>
            <a:endParaRPr lang="en-US"/>
          </a:p>
        </p:txBody>
      </p:sp>
    </p:spTree>
    <p:extLst>
      <p:ext uri="{BB962C8B-B14F-4D97-AF65-F5344CB8AC3E}">
        <p14:creationId xmlns:p14="http://schemas.microsoft.com/office/powerpoint/2010/main" val="32760582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a:extLst>
            <a:ext uri="{FF2B5EF4-FFF2-40B4-BE49-F238E27FC236}">
              <a16:creationId xmlns:a16="http://schemas.microsoft.com/office/drawing/2014/main" id="{1703F576-CA8D-13AD-FA02-8A9287681599}"/>
            </a:ext>
          </a:extLst>
        </p:cNvPr>
        <p:cNvGrpSpPr/>
        <p:nvPr/>
      </p:nvGrpSpPr>
      <p:grpSpPr>
        <a:xfrm>
          <a:off x="0" y="0"/>
          <a:ext cx="0" cy="0"/>
          <a:chOff x="0" y="0"/>
          <a:chExt cx="0" cy="0"/>
        </a:xfrm>
      </p:grpSpPr>
      <p:sp>
        <p:nvSpPr>
          <p:cNvPr id="675" name="Google Shape;675;g2163f156315_8_25:notes">
            <a:extLst>
              <a:ext uri="{FF2B5EF4-FFF2-40B4-BE49-F238E27FC236}">
                <a16:creationId xmlns:a16="http://schemas.microsoft.com/office/drawing/2014/main" id="{31AF6BBE-C0AF-423C-8DC9-544A5A4E95E3}"/>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2163f156315_8_25:notes">
            <a:extLst>
              <a:ext uri="{FF2B5EF4-FFF2-40B4-BE49-F238E27FC236}">
                <a16:creationId xmlns:a16="http://schemas.microsoft.com/office/drawing/2014/main" id="{A59B3695-E985-44F3-33B2-3C8537FDAE9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US"/>
              <a:t>With the </a:t>
            </a:r>
            <a:r>
              <a:rPr lang="en-US" b="1"/>
              <a:t>schema graph as a guideline </a:t>
            </a:r>
            <a:r>
              <a:rPr lang="en-US"/>
              <a:t>we can create the </a:t>
            </a:r>
            <a:endParaRPr/>
          </a:p>
        </p:txBody>
      </p:sp>
    </p:spTree>
    <p:extLst>
      <p:ext uri="{BB962C8B-B14F-4D97-AF65-F5344CB8AC3E}">
        <p14:creationId xmlns:p14="http://schemas.microsoft.com/office/powerpoint/2010/main" val="20135389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216111d8ead_4_6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216111d8ead_4_6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endParaRPr/>
          </a:p>
        </p:txBody>
      </p:sp>
    </p:spTree>
    <p:extLst>
      <p:ext uri="{BB962C8B-B14F-4D97-AF65-F5344CB8AC3E}">
        <p14:creationId xmlns:p14="http://schemas.microsoft.com/office/powerpoint/2010/main" val="4939525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B2AA8-AEFE-ED22-2B79-D13174B4C1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9161F6-B866-F21E-B7D7-D4A2143122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5A1242-5A31-9A5C-0B8C-7CB61770FC88}"/>
              </a:ext>
            </a:extLst>
          </p:cNvPr>
          <p:cNvSpPr>
            <a:spLocks noGrp="1"/>
          </p:cNvSpPr>
          <p:nvPr>
            <p:ph type="body" idx="1"/>
          </p:nvPr>
        </p:nvSpPr>
        <p:spPr/>
        <p:txBody>
          <a:bodyPr>
            <a:normAutofit/>
          </a:bodyPr>
          <a:lstStyle/>
          <a:p>
            <a:r>
              <a:rPr lang="en-US"/>
              <a:t>How do the GNNs fit in to this?</a:t>
            </a:r>
          </a:p>
        </p:txBody>
      </p:sp>
      <p:sp>
        <p:nvSpPr>
          <p:cNvPr id="4" name="Slide Number Placeholder 3">
            <a:extLst>
              <a:ext uri="{FF2B5EF4-FFF2-40B4-BE49-F238E27FC236}">
                <a16:creationId xmlns:a16="http://schemas.microsoft.com/office/drawing/2014/main" id="{10913ECC-1040-1E8E-C60A-61DAC016A206}"/>
              </a:ext>
            </a:extLst>
          </p:cNvPr>
          <p:cNvSpPr>
            <a:spLocks noGrp="1"/>
          </p:cNvSpPr>
          <p:nvPr>
            <p:ph type="sldNum" sz="quarter" idx="10"/>
          </p:nvPr>
        </p:nvSpPr>
        <p:spPr/>
        <p:txBody>
          <a:bodyPr/>
          <a:lstStyle/>
          <a:p>
            <a:fld id="{EE707532-839C-41A2-9E71-D5288AEAE66A}" type="slidenum">
              <a:rPr lang="en-US" smtClean="0"/>
              <a:pPr/>
              <a:t>46</a:t>
            </a:fld>
            <a:endParaRPr lang="en-US"/>
          </a:p>
        </p:txBody>
      </p:sp>
    </p:spTree>
    <p:extLst>
      <p:ext uri="{BB962C8B-B14F-4D97-AF65-F5344CB8AC3E}">
        <p14:creationId xmlns:p14="http://schemas.microsoft.com/office/powerpoint/2010/main" val="38557167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g29ad747fbf3_2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9" name="Google Shape;719;g29ad747fbf3_2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AGAIN</a:t>
            </a:r>
          </a:p>
          <a:p>
            <a:pPr marL="0" lvl="0" indent="0" algn="l" rtl="0">
              <a:spcBef>
                <a:spcPts val="0"/>
              </a:spcBef>
              <a:spcAft>
                <a:spcPts val="0"/>
              </a:spcAft>
              <a:buNone/>
            </a:pPr>
            <a:endParaRPr lang="en-US"/>
          </a:p>
          <a:p>
            <a:pPr marL="0" lvl="0" indent="0" algn="l" rtl="0">
              <a:spcBef>
                <a:spcPts val="0"/>
              </a:spcBef>
              <a:spcAft>
                <a:spcPts val="0"/>
              </a:spcAft>
              <a:buNone/>
            </a:pPr>
            <a:endParaRPr lang="en-US"/>
          </a:p>
          <a:p>
            <a:pPr marL="0" lvl="0" indent="0" algn="l" rtl="0">
              <a:spcBef>
                <a:spcPts val="0"/>
              </a:spcBef>
              <a:spcAft>
                <a:spcPts val="0"/>
              </a:spcAft>
              <a:buNone/>
            </a:pPr>
            <a:r>
              <a:rPr lang="en-US"/>
              <a:t>Columns of the tables define the attributes</a:t>
            </a:r>
          </a:p>
          <a:p>
            <a:pPr marL="0" lvl="0" indent="0" algn="l" rtl="0">
              <a:spcBef>
                <a:spcPts val="0"/>
              </a:spcBef>
              <a:spcAft>
                <a:spcPts val="0"/>
              </a:spcAft>
              <a:buNone/>
            </a:pPr>
            <a:endParaRPr lang="en-US"/>
          </a:p>
          <a:p>
            <a:pPr marL="0" lvl="0" indent="0" algn="l" rtl="0">
              <a:spcBef>
                <a:spcPts val="0"/>
              </a:spcBef>
              <a:spcAft>
                <a:spcPts val="0"/>
              </a:spcAft>
              <a:buNone/>
            </a:pPr>
            <a:r>
              <a:rPr lang="en-US"/>
              <a:t>How will the GNN operate? The GNN will say, aha I am in may 23 and </a:t>
            </a:r>
          </a:p>
          <a:p>
            <a:pPr marL="0" lvl="0" indent="0" algn="l" rtl="0">
              <a:spcBef>
                <a:spcPts val="0"/>
              </a:spcBef>
              <a:spcAft>
                <a:spcPts val="0"/>
              </a:spcAft>
              <a:buNone/>
            </a:pPr>
            <a:endParaRPr lang="en-US"/>
          </a:p>
          <a:p>
            <a:pPr marL="0" lvl="0" indent="0" algn="l" rtl="0">
              <a:spcBef>
                <a:spcPts val="0"/>
              </a:spcBef>
              <a:spcAft>
                <a:spcPts val="0"/>
              </a:spcAft>
              <a:buNone/>
            </a:pPr>
            <a:r>
              <a:rPr lang="en-US"/>
              <a:t>I want to predict whether user will </a:t>
            </a:r>
            <a:r>
              <a:rPr lang="en-US" err="1"/>
              <a:t>chirn</a:t>
            </a:r>
            <a:r>
              <a:rPr lang="en-US"/>
              <a:t> in the next three months</a:t>
            </a:r>
          </a:p>
          <a:p>
            <a:pPr marL="0" lvl="0" indent="0" algn="l" rtl="0">
              <a:spcBef>
                <a:spcPts val="0"/>
              </a:spcBef>
              <a:spcAft>
                <a:spcPts val="0"/>
              </a:spcAft>
              <a:buNone/>
            </a:pPr>
            <a:endParaRPr lang="en-US"/>
          </a:p>
          <a:p>
            <a:pPr marL="0" lvl="0" indent="0" algn="l" rtl="0">
              <a:spcBef>
                <a:spcPts val="0"/>
              </a:spcBef>
              <a:spcAft>
                <a:spcPts val="0"/>
              </a:spcAft>
              <a:buNone/>
            </a:pPr>
            <a:r>
              <a:rPr lang="en-US"/>
              <a:t>Then it will go around this user and will create a computation graph which in that case involves nodes that have timestamps before may 23</a:t>
            </a:r>
          </a:p>
          <a:p>
            <a:pPr marL="0" lvl="0" indent="0" algn="l" rtl="0">
              <a:spcBef>
                <a:spcPts val="0"/>
              </a:spcBef>
              <a:spcAft>
                <a:spcPts val="0"/>
              </a:spcAft>
              <a:buNone/>
            </a:pPr>
            <a:endParaRPr lang="en-US"/>
          </a:p>
          <a:p>
            <a:pPr marL="0" lvl="0" indent="0" algn="l" rtl="0">
              <a:spcBef>
                <a:spcPts val="0"/>
              </a:spcBef>
              <a:spcAft>
                <a:spcPts val="0"/>
              </a:spcAft>
              <a:buNone/>
            </a:pPr>
            <a:r>
              <a:rPr lang="en-US"/>
              <a:t>I can learn from the transactions that happened in May and I can learn from the transaction that happened in </a:t>
            </a:r>
            <a:r>
              <a:rPr lang="en-US" err="1"/>
              <a:t>JUne</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Three different kinds of graphs. (a) The schema graph arises from the given relational tables. Each node denotes a table, and an edge between tables indicates that primary keys in one are foreign keys in the other. (b) The entity graph has one node for each entity in each table, and edges given by primary-foreign key links. The entity graph is heterogeneous with node and edge types defined by the schema graph. The nodes have a timestamp (illustrated by arrow-of-time), originating from the timestamp column of the table. (c) Using a temporal sampling strategy and a task description in form of training table containing different time s, we obtain time-consistent computation graphs as training examples that naturally respect temporal order and map well to parallel compute.</a:t>
            </a:r>
          </a:p>
        </p:txBody>
      </p:sp>
      <p:sp>
        <p:nvSpPr>
          <p:cNvPr id="4" name="Slide Number Placeholder 3"/>
          <p:cNvSpPr>
            <a:spLocks noGrp="1"/>
          </p:cNvSpPr>
          <p:nvPr>
            <p:ph type="sldNum" sz="quarter" idx="5"/>
          </p:nvPr>
        </p:nvSpPr>
        <p:spPr/>
        <p:txBody>
          <a:bodyPr/>
          <a:lstStyle/>
          <a:p>
            <a:fld id="{EE707532-839C-41A2-9E71-D5288AEAE66A}" type="slidenum">
              <a:rPr lang="en-US" smtClean="0"/>
              <a:pPr/>
              <a:t>49</a:t>
            </a:fld>
            <a:endParaRPr lang="en-US"/>
          </a:p>
        </p:txBody>
      </p:sp>
    </p:spTree>
    <p:extLst>
      <p:ext uri="{BB962C8B-B14F-4D97-AF65-F5344CB8AC3E}">
        <p14:creationId xmlns:p14="http://schemas.microsoft.com/office/powerpoint/2010/main" val="20001627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g25cda3df838_0_9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2" name="Google Shape;852;g25cda3df838_0_9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AGAIN</a:t>
            </a:r>
          </a:p>
          <a:p>
            <a:pPr marL="0" lvl="0" indent="0" algn="l" rtl="0">
              <a:spcBef>
                <a:spcPts val="0"/>
              </a:spcBef>
              <a:spcAft>
                <a:spcPts val="0"/>
              </a:spcAft>
              <a:buNone/>
            </a:pPr>
            <a:endParaRPr lang="en">
              <a:solidFill>
                <a:schemeClr val="dk1"/>
              </a:solidFill>
            </a:endParaRPr>
          </a:p>
          <a:p>
            <a:pPr marL="0" lvl="0" indent="0" algn="l" rtl="0">
              <a:spcBef>
                <a:spcPts val="0"/>
              </a:spcBef>
              <a:spcAft>
                <a:spcPts val="0"/>
              </a:spcAft>
              <a:buNone/>
            </a:pPr>
            <a:r>
              <a:rPr lang="en">
                <a:solidFill>
                  <a:schemeClr val="dk1"/>
                </a:solidFill>
              </a:rPr>
              <a:t>Feature engineering is join + Aggregation, join over two tables, aggregation happens over some fixed time window</a:t>
            </a:r>
          </a:p>
          <a:p>
            <a:pPr marL="0" lvl="0" indent="0" algn="l" rtl="0">
              <a:spcBef>
                <a:spcPts val="0"/>
              </a:spcBef>
              <a:spcAft>
                <a:spcPts val="0"/>
              </a:spcAft>
              <a:buNone/>
            </a:pPr>
            <a:endParaRPr lang="en">
              <a:solidFill>
                <a:schemeClr val="dk1"/>
              </a:solidFill>
            </a:endParaRPr>
          </a:p>
          <a:p>
            <a:pPr marL="0" lvl="0" indent="0" algn="l" rtl="0">
              <a:spcBef>
                <a:spcPts val="0"/>
              </a:spcBef>
              <a:spcAft>
                <a:spcPts val="0"/>
              </a:spcAft>
              <a:buNone/>
            </a:pPr>
            <a:r>
              <a:rPr lang="en">
                <a:solidFill>
                  <a:schemeClr val="dk1"/>
                </a:solidFill>
              </a:rPr>
              <a:t>Talk about embeddings.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Useful as input embedding feature for other downstream tasks</a:t>
            </a:r>
            <a:endParaRPr>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15E84-EA99-0EA6-ABEF-B459533B32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6ADBAA-8FE5-8BE0-1BEC-2796D3F496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22B008-DBDF-8EC2-2786-DC8D472AE7DE}"/>
              </a:ext>
            </a:extLst>
          </p:cNvPr>
          <p:cNvSpPr>
            <a:spLocks noGrp="1"/>
          </p:cNvSpPr>
          <p:nvPr>
            <p:ph type="body" idx="1"/>
          </p:nvPr>
        </p:nvSpPr>
        <p:spPr/>
        <p:txBody>
          <a:bodyPr/>
          <a:lstStyle/>
          <a:p>
            <a:r>
              <a:rPr lang="en-US"/>
              <a:t>Feature </a:t>
            </a:r>
            <a:r>
              <a:rPr lang="en-US" err="1"/>
              <a:t>emgineering</a:t>
            </a:r>
            <a:endParaRPr lang="en-US"/>
          </a:p>
          <a:p>
            <a:endParaRPr lang="en-US"/>
          </a:p>
        </p:txBody>
      </p:sp>
      <p:sp>
        <p:nvSpPr>
          <p:cNvPr id="4" name="Slide Number Placeholder 3">
            <a:extLst>
              <a:ext uri="{FF2B5EF4-FFF2-40B4-BE49-F238E27FC236}">
                <a16:creationId xmlns:a16="http://schemas.microsoft.com/office/drawing/2014/main" id="{2CDB9409-A007-89E9-FD79-21A33407432F}"/>
              </a:ext>
            </a:extLst>
          </p:cNvPr>
          <p:cNvSpPr>
            <a:spLocks noGrp="1"/>
          </p:cNvSpPr>
          <p:nvPr>
            <p:ph type="sldNum" sz="quarter" idx="5"/>
          </p:nvPr>
        </p:nvSpPr>
        <p:spPr/>
        <p:txBody>
          <a:bodyPr/>
          <a:lstStyle/>
          <a:p>
            <a:fld id="{EE707532-839C-41A2-9E71-D5288AEAE66A}" type="slidenum">
              <a:rPr lang="en-US" smtClean="0"/>
              <a:pPr/>
              <a:t>51</a:t>
            </a:fld>
            <a:endParaRPr lang="en-US"/>
          </a:p>
        </p:txBody>
      </p:sp>
    </p:spTree>
    <p:extLst>
      <p:ext uri="{BB962C8B-B14F-4D97-AF65-F5344CB8AC3E}">
        <p14:creationId xmlns:p14="http://schemas.microsoft.com/office/powerpoint/2010/main" val="23322325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1F51D-1812-13C9-A134-0F650D4EA5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CDF612-C218-7912-2C39-FDA92A4F8A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650000-C48F-A1DF-2C88-21233F2D43BB}"/>
              </a:ext>
            </a:extLst>
          </p:cNvPr>
          <p:cNvSpPr>
            <a:spLocks noGrp="1"/>
          </p:cNvSpPr>
          <p:nvPr>
            <p:ph type="body" idx="1"/>
          </p:nvPr>
        </p:nvSpPr>
        <p:spPr/>
        <p:txBody>
          <a:bodyPr/>
          <a:lstStyle/>
          <a:p>
            <a:r>
              <a:rPr lang="en-US"/>
              <a:t>Feature </a:t>
            </a:r>
            <a:r>
              <a:rPr lang="en-US" err="1"/>
              <a:t>emgineering</a:t>
            </a:r>
            <a:endParaRPr lang="en-US"/>
          </a:p>
          <a:p>
            <a:endParaRPr lang="en-US"/>
          </a:p>
        </p:txBody>
      </p:sp>
      <p:sp>
        <p:nvSpPr>
          <p:cNvPr id="4" name="Slide Number Placeholder 3">
            <a:extLst>
              <a:ext uri="{FF2B5EF4-FFF2-40B4-BE49-F238E27FC236}">
                <a16:creationId xmlns:a16="http://schemas.microsoft.com/office/drawing/2014/main" id="{AE87C194-F5D8-6A65-403D-B5DF9F26E580}"/>
              </a:ext>
            </a:extLst>
          </p:cNvPr>
          <p:cNvSpPr>
            <a:spLocks noGrp="1"/>
          </p:cNvSpPr>
          <p:nvPr>
            <p:ph type="sldNum" sz="quarter" idx="5"/>
          </p:nvPr>
        </p:nvSpPr>
        <p:spPr/>
        <p:txBody>
          <a:bodyPr/>
          <a:lstStyle/>
          <a:p>
            <a:fld id="{EE707532-839C-41A2-9E71-D5288AEAE66A}" type="slidenum">
              <a:rPr lang="en-US" smtClean="0"/>
              <a:pPr/>
              <a:t>52</a:t>
            </a:fld>
            <a:endParaRPr lang="en-US"/>
          </a:p>
        </p:txBody>
      </p:sp>
    </p:spTree>
    <p:extLst>
      <p:ext uri="{BB962C8B-B14F-4D97-AF65-F5344CB8AC3E}">
        <p14:creationId xmlns:p14="http://schemas.microsoft.com/office/powerpoint/2010/main" val="20568109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AGAIN</a:t>
            </a:r>
          </a:p>
          <a:p>
            <a:endParaRPr lang="en-US"/>
          </a:p>
          <a:p>
            <a:r>
              <a:rPr lang="en-US" b="1"/>
              <a:t>Neural version of join + aggregation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53</a:t>
            </a:fld>
            <a:endParaRPr lang="en-US"/>
          </a:p>
        </p:txBody>
      </p:sp>
    </p:spTree>
    <p:extLst>
      <p:ext uri="{BB962C8B-B14F-4D97-AF65-F5344CB8AC3E}">
        <p14:creationId xmlns:p14="http://schemas.microsoft.com/office/powerpoint/2010/main" val="18613246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7c372637b2_0_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7c372637b2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Manually it would be impossible to recover</a:t>
            </a:r>
          </a:p>
          <a:p>
            <a:pPr marL="0" lvl="0" indent="0" algn="l" rtl="0">
              <a:spcBef>
                <a:spcPts val="0"/>
              </a:spcBef>
              <a:spcAft>
                <a:spcPts val="0"/>
              </a:spcAft>
              <a:buNone/>
            </a:pPr>
            <a:endParaRPr lang="en-US"/>
          </a:p>
          <a:p>
            <a:pPr marL="0" lvl="0" indent="0" algn="l" rtl="0">
              <a:spcBef>
                <a:spcPts val="0"/>
              </a:spcBef>
              <a:spcAft>
                <a:spcPts val="0"/>
              </a:spcAft>
              <a:buNone/>
            </a:pPr>
            <a:r>
              <a:rPr lang="en-US" b="1"/>
              <a:t>automatically</a:t>
            </a:r>
            <a:endParaRPr b="1"/>
          </a:p>
        </p:txBody>
      </p:sp>
    </p:spTree>
    <p:extLst>
      <p:ext uri="{BB962C8B-B14F-4D97-AF65-F5344CB8AC3E}">
        <p14:creationId xmlns:p14="http://schemas.microsoft.com/office/powerpoint/2010/main" val="6071979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17c372637b2_0_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17c372637b2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Collaborative filtering</a:t>
            </a:r>
            <a:endParaRPr/>
          </a:p>
        </p:txBody>
      </p:sp>
    </p:spTree>
    <p:extLst>
      <p:ext uri="{BB962C8B-B14F-4D97-AF65-F5344CB8AC3E}">
        <p14:creationId xmlns:p14="http://schemas.microsoft.com/office/powerpoint/2010/main" val="975884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7c372637b2_0_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7c372637b2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We as humans will never be able to compute features that are combinations of three joins that a GNN can do</a:t>
            </a:r>
          </a:p>
          <a:p>
            <a:pPr marL="0" lvl="0" indent="0" algn="l" rtl="0">
              <a:spcBef>
                <a:spcPts val="0"/>
              </a:spcBef>
              <a:spcAft>
                <a:spcPts val="0"/>
              </a:spcAft>
              <a:buNone/>
            </a:pPr>
            <a:endParaRPr lang="en-US"/>
          </a:p>
          <a:p>
            <a:pPr marL="0" lvl="0" indent="0" algn="l" rtl="0">
              <a:spcBef>
                <a:spcPts val="0"/>
              </a:spcBef>
              <a:spcAft>
                <a:spcPts val="0"/>
              </a:spcAft>
              <a:buNone/>
            </a:pPr>
            <a:r>
              <a:rPr lang="en-US"/>
              <a:t>Manually it would be impossible to recover</a:t>
            </a:r>
          </a:p>
          <a:p>
            <a:pPr marL="0" lvl="0" indent="0" algn="l" rtl="0">
              <a:spcBef>
                <a:spcPts val="0"/>
              </a:spcBef>
              <a:spcAft>
                <a:spcPts val="0"/>
              </a:spcAft>
              <a:buNone/>
            </a:pPr>
            <a:endParaRPr lang="en-US"/>
          </a:p>
          <a:p>
            <a:pPr marL="0" lvl="0" indent="0" algn="l" rtl="0">
              <a:spcBef>
                <a:spcPts val="0"/>
              </a:spcBef>
              <a:spcAft>
                <a:spcPts val="0"/>
              </a:spcAft>
              <a:buNone/>
            </a:pPr>
            <a:r>
              <a:rPr lang="en-US"/>
              <a:t>Find a signal 3 or 4 tables away to make a prediction about a specific entity</a:t>
            </a:r>
          </a:p>
          <a:p>
            <a:pPr marL="0" lvl="0" indent="0" algn="l" rtl="0">
              <a:spcBef>
                <a:spcPts val="0"/>
              </a:spcBef>
              <a:spcAft>
                <a:spcPts val="0"/>
              </a:spcAft>
              <a:buNone/>
            </a:pPr>
            <a:endParaRPr/>
          </a:p>
        </p:txBody>
      </p:sp>
    </p:spTree>
    <p:extLst>
      <p:ext uri="{BB962C8B-B14F-4D97-AF65-F5344CB8AC3E}">
        <p14:creationId xmlns:p14="http://schemas.microsoft.com/office/powerpoint/2010/main" val="40396477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Temporality comes for free</a:t>
            </a:r>
          </a:p>
        </p:txBody>
      </p:sp>
      <p:sp>
        <p:nvSpPr>
          <p:cNvPr id="4" name="Slide Number Placeholder 3"/>
          <p:cNvSpPr>
            <a:spLocks noGrp="1"/>
          </p:cNvSpPr>
          <p:nvPr>
            <p:ph type="sldNum" sz="quarter" idx="5"/>
          </p:nvPr>
        </p:nvSpPr>
        <p:spPr/>
        <p:txBody>
          <a:bodyPr/>
          <a:lstStyle/>
          <a:p>
            <a:fld id="{EE707532-839C-41A2-9E71-D5288AEAE66A}" type="slidenum">
              <a:rPr lang="en-US" smtClean="0"/>
              <a:pPr/>
              <a:t>57</a:t>
            </a:fld>
            <a:endParaRPr lang="en-US"/>
          </a:p>
        </p:txBody>
      </p:sp>
    </p:spTree>
    <p:extLst>
      <p:ext uri="{BB962C8B-B14F-4D97-AF65-F5344CB8AC3E}">
        <p14:creationId xmlns:p14="http://schemas.microsoft.com/office/powerpoint/2010/main" val="35152499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9E09D-A93A-252D-2569-A7184F687B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B46413-4625-2E8F-C266-7AF0E1D550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BF3ECC-F423-0EF5-8FB5-7313D4EDBED6}"/>
              </a:ext>
            </a:extLst>
          </p:cNvPr>
          <p:cNvSpPr>
            <a:spLocks noGrp="1"/>
          </p:cNvSpPr>
          <p:nvPr>
            <p:ph type="body" idx="1"/>
          </p:nvPr>
        </p:nvSpPr>
        <p:spPr/>
        <p:txBody>
          <a:bodyPr>
            <a:normAutofit/>
          </a:bodyPr>
          <a:lstStyle/>
          <a:p>
            <a:r>
              <a:rPr lang="en-US"/>
              <a:t>Our group has worked really hard to create a relational deep learning benchmark</a:t>
            </a:r>
          </a:p>
        </p:txBody>
      </p:sp>
      <p:sp>
        <p:nvSpPr>
          <p:cNvPr id="4" name="Slide Number Placeholder 3">
            <a:extLst>
              <a:ext uri="{FF2B5EF4-FFF2-40B4-BE49-F238E27FC236}">
                <a16:creationId xmlns:a16="http://schemas.microsoft.com/office/drawing/2014/main" id="{38896EEC-4735-7BBB-95CE-F1C611614533}"/>
              </a:ext>
            </a:extLst>
          </p:cNvPr>
          <p:cNvSpPr>
            <a:spLocks noGrp="1"/>
          </p:cNvSpPr>
          <p:nvPr>
            <p:ph type="sldNum" sz="quarter" idx="10"/>
          </p:nvPr>
        </p:nvSpPr>
        <p:spPr/>
        <p:txBody>
          <a:bodyPr/>
          <a:lstStyle/>
          <a:p>
            <a:fld id="{EE707532-839C-41A2-9E71-D5288AEAE66A}" type="slidenum">
              <a:rPr lang="en-US" smtClean="0"/>
              <a:pPr/>
              <a:t>59</a:t>
            </a:fld>
            <a:endParaRPr lang="en-US"/>
          </a:p>
        </p:txBody>
      </p:sp>
    </p:spTree>
    <p:extLst>
      <p:ext uri="{BB962C8B-B14F-4D97-AF65-F5344CB8AC3E}">
        <p14:creationId xmlns:p14="http://schemas.microsoft.com/office/powerpoint/2010/main" val="1799317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60</a:t>
            </a:fld>
            <a:endParaRPr lang="en-US"/>
          </a:p>
        </p:txBody>
      </p:sp>
    </p:spTree>
    <p:extLst>
      <p:ext uri="{BB962C8B-B14F-4D97-AF65-F5344CB8AC3E}">
        <p14:creationId xmlns:p14="http://schemas.microsoft.com/office/powerpoint/2010/main" val="1255273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7DFC3-6369-4A12-622E-CD5212A82A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0F1997-0511-2ED9-2D66-634681F6A9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460B6E-15D7-8503-D5B1-532A72F222E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322BD00-83C8-2BED-9814-12AD8330BA80}"/>
              </a:ext>
            </a:extLst>
          </p:cNvPr>
          <p:cNvSpPr>
            <a:spLocks noGrp="1"/>
          </p:cNvSpPr>
          <p:nvPr>
            <p:ph type="sldNum" sz="quarter" idx="5"/>
          </p:nvPr>
        </p:nvSpPr>
        <p:spPr/>
        <p:txBody>
          <a:bodyPr/>
          <a:lstStyle/>
          <a:p>
            <a:fld id="{EE707532-839C-41A2-9E71-D5288AEAE66A}" type="slidenum">
              <a:rPr lang="en-US" smtClean="0"/>
              <a:pPr/>
              <a:t>61</a:t>
            </a:fld>
            <a:endParaRPr lang="en-US"/>
          </a:p>
        </p:txBody>
      </p:sp>
    </p:spTree>
    <p:extLst>
      <p:ext uri="{BB962C8B-B14F-4D97-AF65-F5344CB8AC3E}">
        <p14:creationId xmlns:p14="http://schemas.microsoft.com/office/powerpoint/2010/main" val="36280927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CBEC2-008D-8344-D45D-F101F6B577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8C95E-4E3F-3671-85D5-8E87938291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2F459-5FF5-C2BC-1F86-293D2929C4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88E894-A3C2-9CE3-91B0-87D46E4CDECC}"/>
              </a:ext>
            </a:extLst>
          </p:cNvPr>
          <p:cNvSpPr>
            <a:spLocks noGrp="1"/>
          </p:cNvSpPr>
          <p:nvPr>
            <p:ph type="sldNum" sz="quarter" idx="5"/>
          </p:nvPr>
        </p:nvSpPr>
        <p:spPr/>
        <p:txBody>
          <a:bodyPr/>
          <a:lstStyle/>
          <a:p>
            <a:fld id="{EE707532-839C-41A2-9E71-D5288AEAE66A}" type="slidenum">
              <a:rPr lang="en-US" smtClean="0"/>
              <a:pPr/>
              <a:t>62</a:t>
            </a:fld>
            <a:endParaRPr lang="en-US"/>
          </a:p>
        </p:txBody>
      </p:sp>
    </p:spTree>
    <p:extLst>
      <p:ext uri="{BB962C8B-B14F-4D97-AF65-F5344CB8AC3E}">
        <p14:creationId xmlns:p14="http://schemas.microsoft.com/office/powerpoint/2010/main" val="26561712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0308B-AFFE-A054-6331-5F1751D1B7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2320C4-F248-CF37-BC8D-0813971F58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FF6DA0-E91F-79F5-2586-CE422B88D16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85E8AA3-3FF1-A5DF-1CCA-8419EFD7DB44}"/>
              </a:ext>
            </a:extLst>
          </p:cNvPr>
          <p:cNvSpPr>
            <a:spLocks noGrp="1"/>
          </p:cNvSpPr>
          <p:nvPr>
            <p:ph type="sldNum" sz="quarter" idx="5"/>
          </p:nvPr>
        </p:nvSpPr>
        <p:spPr/>
        <p:txBody>
          <a:bodyPr/>
          <a:lstStyle/>
          <a:p>
            <a:fld id="{EE707532-839C-41A2-9E71-D5288AEAE66A}" type="slidenum">
              <a:rPr lang="en-US" smtClean="0"/>
              <a:pPr/>
              <a:t>63</a:t>
            </a:fld>
            <a:endParaRPr lang="en-US"/>
          </a:p>
        </p:txBody>
      </p:sp>
    </p:spTree>
    <p:extLst>
      <p:ext uri="{BB962C8B-B14F-4D97-AF65-F5344CB8AC3E}">
        <p14:creationId xmlns:p14="http://schemas.microsoft.com/office/powerpoint/2010/main" val="28956839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3429C-9D78-937E-29AF-FDF20599D1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695E47-2839-275B-1E0A-8747EC1868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2E441D-4F4B-4725-98FF-3138594B92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EB4A1C7-02D9-6026-6A6F-F2DAB2CCB933}"/>
              </a:ext>
            </a:extLst>
          </p:cNvPr>
          <p:cNvSpPr>
            <a:spLocks noGrp="1"/>
          </p:cNvSpPr>
          <p:nvPr>
            <p:ph type="sldNum" sz="quarter" idx="5"/>
          </p:nvPr>
        </p:nvSpPr>
        <p:spPr/>
        <p:txBody>
          <a:bodyPr/>
          <a:lstStyle/>
          <a:p>
            <a:fld id="{EE707532-839C-41A2-9E71-D5288AEAE66A}" type="slidenum">
              <a:rPr lang="en-US" smtClean="0"/>
              <a:pPr/>
              <a:t>64</a:t>
            </a:fld>
            <a:endParaRPr lang="en-US"/>
          </a:p>
        </p:txBody>
      </p:sp>
    </p:spTree>
    <p:extLst>
      <p:ext uri="{BB962C8B-B14F-4D97-AF65-F5344CB8AC3E}">
        <p14:creationId xmlns:p14="http://schemas.microsoft.com/office/powerpoint/2010/main" val="18195394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92B4D-C416-162B-182A-1395D63563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83FBB1-7F39-2CB8-FB7B-C998D1DA39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0D124E-CBA2-7E9F-E94C-1410008EC44E}"/>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0CE1A648-0453-31B7-5355-EDC5CC4B502E}"/>
              </a:ext>
            </a:extLst>
          </p:cNvPr>
          <p:cNvSpPr>
            <a:spLocks noGrp="1"/>
          </p:cNvSpPr>
          <p:nvPr>
            <p:ph type="sldNum" sz="quarter" idx="10"/>
          </p:nvPr>
        </p:nvSpPr>
        <p:spPr/>
        <p:txBody>
          <a:bodyPr/>
          <a:lstStyle/>
          <a:p>
            <a:fld id="{EE707532-839C-41A2-9E71-D5288AEAE66A}" type="slidenum">
              <a:rPr lang="en-US" smtClean="0"/>
              <a:pPr/>
              <a:t>67</a:t>
            </a:fld>
            <a:endParaRPr lang="en-US"/>
          </a:p>
        </p:txBody>
      </p:sp>
    </p:spTree>
    <p:extLst>
      <p:ext uri="{BB962C8B-B14F-4D97-AF65-F5344CB8AC3E}">
        <p14:creationId xmlns:p14="http://schemas.microsoft.com/office/powerpoint/2010/main" val="4075174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68</a:t>
            </a:fld>
            <a:endParaRPr lang="en-US"/>
          </a:p>
        </p:txBody>
      </p:sp>
    </p:spTree>
    <p:extLst>
      <p:ext uri="{BB962C8B-B14F-4D97-AF65-F5344CB8AC3E}">
        <p14:creationId xmlns:p14="http://schemas.microsoft.com/office/powerpoint/2010/main" val="12484323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BFF8D-6659-7264-FE60-ED6590748C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EC5F22-ED35-600E-8BB1-4CF443699E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EE6F89-7DA8-FCA8-B6F2-B8CE1624474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5F1698-325C-5D34-C5F9-EC74FAAF8214}"/>
              </a:ext>
            </a:extLst>
          </p:cNvPr>
          <p:cNvSpPr>
            <a:spLocks noGrp="1"/>
          </p:cNvSpPr>
          <p:nvPr>
            <p:ph type="sldNum" sz="quarter" idx="5"/>
          </p:nvPr>
        </p:nvSpPr>
        <p:spPr/>
        <p:txBody>
          <a:bodyPr/>
          <a:lstStyle/>
          <a:p>
            <a:fld id="{EE707532-839C-41A2-9E71-D5288AEAE66A}" type="slidenum">
              <a:rPr lang="en-US" smtClean="0"/>
              <a:pPr/>
              <a:t>70</a:t>
            </a:fld>
            <a:endParaRPr lang="en-US"/>
          </a:p>
        </p:txBody>
      </p:sp>
    </p:spTree>
    <p:extLst>
      <p:ext uri="{BB962C8B-B14F-4D97-AF65-F5344CB8AC3E}">
        <p14:creationId xmlns:p14="http://schemas.microsoft.com/office/powerpoint/2010/main" val="7549324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9B9E6-88E7-560A-62AC-DE9456DFBC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8B970-2B8A-3B9E-340A-B19A311015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1448E4-2D6B-FF77-8320-278B258EF2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E059F9-0E41-886D-CAD9-7A7C35D5D441}"/>
              </a:ext>
            </a:extLst>
          </p:cNvPr>
          <p:cNvSpPr>
            <a:spLocks noGrp="1"/>
          </p:cNvSpPr>
          <p:nvPr>
            <p:ph type="sldNum" sz="quarter" idx="5"/>
          </p:nvPr>
        </p:nvSpPr>
        <p:spPr/>
        <p:txBody>
          <a:bodyPr/>
          <a:lstStyle/>
          <a:p>
            <a:fld id="{EE707532-839C-41A2-9E71-D5288AEAE66A}" type="slidenum">
              <a:rPr lang="en-US" smtClean="0"/>
              <a:pPr/>
              <a:t>71</a:t>
            </a:fld>
            <a:endParaRPr lang="en-US"/>
          </a:p>
        </p:txBody>
      </p:sp>
    </p:spTree>
    <p:extLst>
      <p:ext uri="{BB962C8B-B14F-4D97-AF65-F5344CB8AC3E}">
        <p14:creationId xmlns:p14="http://schemas.microsoft.com/office/powerpoint/2010/main" val="127752950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BC0A2-5E88-A429-A482-AE68353B62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03FC5E-A6EE-ECD5-F25C-E82003C6BD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34D827-3789-93A1-511B-C604118FC74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C4C0E2-BFED-09BD-C82B-5C90E2FCFD31}"/>
              </a:ext>
            </a:extLst>
          </p:cNvPr>
          <p:cNvSpPr>
            <a:spLocks noGrp="1"/>
          </p:cNvSpPr>
          <p:nvPr>
            <p:ph type="sldNum" sz="quarter" idx="5"/>
          </p:nvPr>
        </p:nvSpPr>
        <p:spPr/>
        <p:txBody>
          <a:bodyPr/>
          <a:lstStyle/>
          <a:p>
            <a:fld id="{EE707532-839C-41A2-9E71-D5288AEAE66A}" type="slidenum">
              <a:rPr lang="en-US" smtClean="0"/>
              <a:pPr/>
              <a:t>72</a:t>
            </a:fld>
            <a:endParaRPr lang="en-US"/>
          </a:p>
        </p:txBody>
      </p:sp>
    </p:spTree>
    <p:extLst>
      <p:ext uri="{BB962C8B-B14F-4D97-AF65-F5344CB8AC3E}">
        <p14:creationId xmlns:p14="http://schemas.microsoft.com/office/powerpoint/2010/main" val="3243562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09E3E-D772-951B-338A-60F33180E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7ACC53-AD53-25BE-D6B3-DF855DADFF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4B9C7A-B7D9-C14A-E399-8A4143FB95C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89808A-6231-A945-F1BA-D8083E66FD3A}"/>
              </a:ext>
            </a:extLst>
          </p:cNvPr>
          <p:cNvSpPr>
            <a:spLocks noGrp="1"/>
          </p:cNvSpPr>
          <p:nvPr>
            <p:ph type="sldNum" sz="quarter" idx="5"/>
          </p:nvPr>
        </p:nvSpPr>
        <p:spPr/>
        <p:txBody>
          <a:bodyPr/>
          <a:lstStyle/>
          <a:p>
            <a:fld id="{EE707532-839C-41A2-9E71-D5288AEAE66A}" type="slidenum">
              <a:rPr lang="en-US" smtClean="0"/>
              <a:pPr/>
              <a:t>73</a:t>
            </a:fld>
            <a:endParaRPr lang="en-US"/>
          </a:p>
        </p:txBody>
      </p:sp>
    </p:spTree>
    <p:extLst>
      <p:ext uri="{BB962C8B-B14F-4D97-AF65-F5344CB8AC3E}">
        <p14:creationId xmlns:p14="http://schemas.microsoft.com/office/powerpoint/2010/main" val="2640753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8DB2E-1BEC-2A58-ED8A-6C9DB360F7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216966-8F10-8611-B7D4-698F42E0CC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9119B6-761A-EABE-0CB5-0243C3CCD8E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5E850AC-4FD6-4873-32BB-8AC3FAB04647}"/>
              </a:ext>
            </a:extLst>
          </p:cNvPr>
          <p:cNvSpPr>
            <a:spLocks noGrp="1"/>
          </p:cNvSpPr>
          <p:nvPr>
            <p:ph type="sldNum" sz="quarter" idx="5"/>
          </p:nvPr>
        </p:nvSpPr>
        <p:spPr/>
        <p:txBody>
          <a:bodyPr/>
          <a:lstStyle/>
          <a:p>
            <a:fld id="{EE707532-839C-41A2-9E71-D5288AEAE66A}" type="slidenum">
              <a:rPr lang="en-US" smtClean="0"/>
              <a:pPr/>
              <a:t>74</a:t>
            </a:fld>
            <a:endParaRPr lang="en-US"/>
          </a:p>
        </p:txBody>
      </p:sp>
    </p:spTree>
    <p:extLst>
      <p:ext uri="{BB962C8B-B14F-4D97-AF65-F5344CB8AC3E}">
        <p14:creationId xmlns:p14="http://schemas.microsoft.com/office/powerpoint/2010/main" val="21263873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F48F4-7751-8FDF-6727-15DE2ADEC7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59B6BD-EE95-8A64-2A45-3FA018D799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358801-9952-2473-CF58-D7EC352778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647C6C-7D8B-9E76-E909-64129042E77A}"/>
              </a:ext>
            </a:extLst>
          </p:cNvPr>
          <p:cNvSpPr>
            <a:spLocks noGrp="1"/>
          </p:cNvSpPr>
          <p:nvPr>
            <p:ph type="sldNum" sz="quarter" idx="5"/>
          </p:nvPr>
        </p:nvSpPr>
        <p:spPr/>
        <p:txBody>
          <a:bodyPr/>
          <a:lstStyle/>
          <a:p>
            <a:fld id="{EE707532-839C-41A2-9E71-D5288AEAE66A}" type="slidenum">
              <a:rPr lang="en-US" smtClean="0"/>
              <a:pPr/>
              <a:t>75</a:t>
            </a:fld>
            <a:endParaRPr lang="en-US"/>
          </a:p>
        </p:txBody>
      </p:sp>
    </p:spTree>
    <p:extLst>
      <p:ext uri="{BB962C8B-B14F-4D97-AF65-F5344CB8AC3E}">
        <p14:creationId xmlns:p14="http://schemas.microsoft.com/office/powerpoint/2010/main" val="232976083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5EAD8-0038-003A-26EA-2B36FA1896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D08583-6228-F77A-D6F4-88C7C40674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5A05E7-1A03-095A-3C47-D1025A23F6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5456026-0CD2-8C67-462D-FB1E2CFAB13C}"/>
              </a:ext>
            </a:extLst>
          </p:cNvPr>
          <p:cNvSpPr>
            <a:spLocks noGrp="1"/>
          </p:cNvSpPr>
          <p:nvPr>
            <p:ph type="sldNum" sz="quarter" idx="5"/>
          </p:nvPr>
        </p:nvSpPr>
        <p:spPr/>
        <p:txBody>
          <a:bodyPr/>
          <a:lstStyle/>
          <a:p>
            <a:fld id="{EE707532-839C-41A2-9E71-D5288AEAE66A}" type="slidenum">
              <a:rPr lang="en-US" smtClean="0"/>
              <a:pPr/>
              <a:t>76</a:t>
            </a:fld>
            <a:endParaRPr lang="en-US"/>
          </a:p>
        </p:txBody>
      </p:sp>
    </p:spTree>
    <p:extLst>
      <p:ext uri="{BB962C8B-B14F-4D97-AF65-F5344CB8AC3E}">
        <p14:creationId xmlns:p14="http://schemas.microsoft.com/office/powerpoint/2010/main" val="27899196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44557-12DA-60F7-0B72-835026076B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C5271A-5BBA-1715-68FD-F51E734161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779631-440D-3350-48DB-B1C43BB4CF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DC464B8-347E-D080-7E10-112A2D5405FA}"/>
              </a:ext>
            </a:extLst>
          </p:cNvPr>
          <p:cNvSpPr>
            <a:spLocks noGrp="1"/>
          </p:cNvSpPr>
          <p:nvPr>
            <p:ph type="sldNum" sz="quarter" idx="5"/>
          </p:nvPr>
        </p:nvSpPr>
        <p:spPr/>
        <p:txBody>
          <a:bodyPr/>
          <a:lstStyle/>
          <a:p>
            <a:fld id="{EE707532-839C-41A2-9E71-D5288AEAE66A}" type="slidenum">
              <a:rPr lang="en-US" smtClean="0"/>
              <a:pPr/>
              <a:t>77</a:t>
            </a:fld>
            <a:endParaRPr lang="en-US"/>
          </a:p>
        </p:txBody>
      </p:sp>
    </p:spTree>
    <p:extLst>
      <p:ext uri="{BB962C8B-B14F-4D97-AF65-F5344CB8AC3E}">
        <p14:creationId xmlns:p14="http://schemas.microsoft.com/office/powerpoint/2010/main" val="22437713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40A43-4512-81B2-6476-5BB7884231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BDDEAF-B4F5-9B7F-7496-6F87FCE1EE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CAEA0B-687E-D255-7E5E-91BD891AB7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20C4A6-077E-830F-34B4-347D23A2EFF5}"/>
              </a:ext>
            </a:extLst>
          </p:cNvPr>
          <p:cNvSpPr>
            <a:spLocks noGrp="1"/>
          </p:cNvSpPr>
          <p:nvPr>
            <p:ph type="sldNum" sz="quarter" idx="5"/>
          </p:nvPr>
        </p:nvSpPr>
        <p:spPr/>
        <p:txBody>
          <a:bodyPr/>
          <a:lstStyle/>
          <a:p>
            <a:fld id="{EE707532-839C-41A2-9E71-D5288AEAE66A}" type="slidenum">
              <a:rPr lang="en-US" smtClean="0"/>
              <a:pPr/>
              <a:t>78</a:t>
            </a:fld>
            <a:endParaRPr lang="en-US"/>
          </a:p>
        </p:txBody>
      </p:sp>
    </p:spTree>
    <p:extLst>
      <p:ext uri="{BB962C8B-B14F-4D97-AF65-F5344CB8AC3E}">
        <p14:creationId xmlns:p14="http://schemas.microsoft.com/office/powerpoint/2010/main" val="221869126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A8E77-4D72-9870-433D-FB01BD513C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2B1D8-D900-F1AB-8635-05CF8E798D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6A1AEB-9D4F-ED60-92A0-4D14CF7F21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496ABA7-5EC3-5EA0-16B2-F9C429ED4E05}"/>
              </a:ext>
            </a:extLst>
          </p:cNvPr>
          <p:cNvSpPr>
            <a:spLocks noGrp="1"/>
          </p:cNvSpPr>
          <p:nvPr>
            <p:ph type="sldNum" sz="quarter" idx="5"/>
          </p:nvPr>
        </p:nvSpPr>
        <p:spPr/>
        <p:txBody>
          <a:bodyPr/>
          <a:lstStyle/>
          <a:p>
            <a:fld id="{EE707532-839C-41A2-9E71-D5288AEAE66A}" type="slidenum">
              <a:rPr lang="en-US" smtClean="0"/>
              <a:pPr/>
              <a:t>79</a:t>
            </a:fld>
            <a:endParaRPr lang="en-US"/>
          </a:p>
        </p:txBody>
      </p:sp>
    </p:spTree>
    <p:extLst>
      <p:ext uri="{BB962C8B-B14F-4D97-AF65-F5344CB8AC3E}">
        <p14:creationId xmlns:p14="http://schemas.microsoft.com/office/powerpoint/2010/main" val="7023915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E8FFB-EF92-1E75-27A0-4BABC84DD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9972D1-830D-0BF1-27ED-3FCB16E94B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56C685-D9F1-0151-AE99-68FBA3AEEA0B}"/>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B27CC94A-16AB-0C01-AA6A-4D45B704BBA4}"/>
              </a:ext>
            </a:extLst>
          </p:cNvPr>
          <p:cNvSpPr>
            <a:spLocks noGrp="1"/>
          </p:cNvSpPr>
          <p:nvPr>
            <p:ph type="sldNum" sz="quarter" idx="10"/>
          </p:nvPr>
        </p:nvSpPr>
        <p:spPr/>
        <p:txBody>
          <a:bodyPr/>
          <a:lstStyle/>
          <a:p>
            <a:fld id="{EE707532-839C-41A2-9E71-D5288AEAE66A}" type="slidenum">
              <a:rPr lang="en-US" smtClean="0"/>
              <a:pPr/>
              <a:t>80</a:t>
            </a:fld>
            <a:endParaRPr lang="en-US"/>
          </a:p>
        </p:txBody>
      </p:sp>
    </p:spTree>
    <p:extLst>
      <p:ext uri="{BB962C8B-B14F-4D97-AF65-F5344CB8AC3E}">
        <p14:creationId xmlns:p14="http://schemas.microsoft.com/office/powerpoint/2010/main" val="283922814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0A0E0-FC8C-C851-8067-4D331A7C5C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0EBBFD-1A1D-9273-8632-E44DF0581A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D1D08B-0E53-8827-5A5C-1D6B2A40C8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4964B0-3E7C-8569-AA43-D8760F786E3A}"/>
              </a:ext>
            </a:extLst>
          </p:cNvPr>
          <p:cNvSpPr>
            <a:spLocks noGrp="1"/>
          </p:cNvSpPr>
          <p:nvPr>
            <p:ph type="sldNum" sz="quarter" idx="5"/>
          </p:nvPr>
        </p:nvSpPr>
        <p:spPr/>
        <p:txBody>
          <a:bodyPr/>
          <a:lstStyle/>
          <a:p>
            <a:fld id="{EE707532-839C-41A2-9E71-D5288AEAE66A}" type="slidenum">
              <a:rPr lang="en-US" smtClean="0"/>
              <a:pPr/>
              <a:t>81</a:t>
            </a:fld>
            <a:endParaRPr lang="en-US"/>
          </a:p>
        </p:txBody>
      </p:sp>
    </p:spTree>
    <p:extLst>
      <p:ext uri="{BB962C8B-B14F-4D97-AF65-F5344CB8AC3E}">
        <p14:creationId xmlns:p14="http://schemas.microsoft.com/office/powerpoint/2010/main" val="3568201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1348A617-D31B-E44A-BCAA-CDB90259BD87}" type="datetime1">
              <a:rPr lang="en-US" smtClean="0"/>
              <a:t>11/7/2024</a:t>
            </a:fld>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1" name="Footer Placeholder 4"/>
          <p:cNvSpPr>
            <a:spLocks noGrp="1"/>
          </p:cNvSpPr>
          <p:nvPr>
            <p:ph type="ftr" sz="quarter" idx="3"/>
          </p:nvPr>
        </p:nvSpPr>
        <p:spPr>
          <a:xfrm>
            <a:off x="2622645"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802919A-D486-FF43-8405-DAF36A913666}" type="datetime1">
              <a:rPr lang="en-US" smtClean="0"/>
              <a:t>11/7/2024</a:t>
            </a:fld>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7" name="Footer Placeholder 4"/>
          <p:cNvSpPr>
            <a:spLocks noGrp="1"/>
          </p:cNvSpPr>
          <p:nvPr>
            <p:ph type="ftr" sz="quarter" idx="3"/>
          </p:nvPr>
        </p:nvSpPr>
        <p:spPr>
          <a:xfrm>
            <a:off x="2622645"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4B87848-CACE-B44B-91D0-F59BD26BB6E1}" type="datetime1">
              <a:rPr lang="en-US" smtClean="0"/>
              <a:t>11/7/2024</a:t>
            </a:fld>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Footer Placeholder 4"/>
          <p:cNvSpPr>
            <a:spLocks noGrp="1"/>
          </p:cNvSpPr>
          <p:nvPr>
            <p:ph type="ftr" sz="quarter" idx="3"/>
          </p:nvPr>
        </p:nvSpPr>
        <p:spPr>
          <a:xfrm>
            <a:off x="2622645"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A15AEE5-3226-B148-AB6D-AE194D0EC0B6}" type="datetime1">
              <a:rPr lang="en-US" smtClean="0"/>
              <a:t>11/7/2024</a:t>
            </a:fld>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8" name="Footer Placeholder 4"/>
          <p:cNvSpPr>
            <a:spLocks noGrp="1"/>
          </p:cNvSpPr>
          <p:nvPr>
            <p:ph type="ftr" sz="quarter" idx="3"/>
          </p:nvPr>
        </p:nvSpPr>
        <p:spPr>
          <a:xfrm>
            <a:off x="2622645"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76014DE-EFEE-E04F-AC64-3268D19482C3}" type="datetime1">
              <a:rPr lang="en-US" smtClean="0"/>
              <a:t>11/7/2024</a:t>
            </a:fld>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
        <p:nvSpPr>
          <p:cNvPr id="10" name="Footer Placeholder 4"/>
          <p:cNvSpPr>
            <a:spLocks noGrp="1"/>
          </p:cNvSpPr>
          <p:nvPr>
            <p:ph type="ftr" sz="quarter" idx="13"/>
          </p:nvPr>
        </p:nvSpPr>
        <p:spPr>
          <a:xfrm>
            <a:off x="2622645"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646B2EBB-3D51-1646-92ED-F84CFF889359}" type="datetime1">
              <a:rPr lang="en-US" smtClean="0"/>
              <a:t>11/7/2024</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
        <p:nvSpPr>
          <p:cNvPr id="6" name="Footer Placeholder 4"/>
          <p:cNvSpPr>
            <a:spLocks noGrp="1"/>
          </p:cNvSpPr>
          <p:nvPr>
            <p:ph type="ftr" sz="quarter" idx="3"/>
          </p:nvPr>
        </p:nvSpPr>
        <p:spPr>
          <a:xfrm>
            <a:off x="2622645"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F59A6E-3E38-3E4E-95F6-3A71382E0106}" type="datetime1">
              <a:rPr lang="en-US" smtClean="0"/>
              <a:t>11/7/2024</a:t>
            </a:fld>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
        <p:nvSpPr>
          <p:cNvPr id="6" name="Rectangle 5"/>
          <p:cNvSpPr/>
          <p:nvPr userDrawn="1"/>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userDrawn="1"/>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Footer Placeholder 4"/>
          <p:cNvSpPr>
            <a:spLocks noGrp="1"/>
          </p:cNvSpPr>
          <p:nvPr>
            <p:ph type="ftr" sz="quarter" idx="3"/>
          </p:nvPr>
        </p:nvSpPr>
        <p:spPr>
          <a:xfrm>
            <a:off x="2622645"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3EC353C4-E02D-1243-8DCD-7E0859AD0D3E}" type="datetime1">
              <a:rPr lang="en-US" smtClean="0"/>
              <a:t>11/7/2024</a:t>
            </a:fld>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 name="Footer Placeholder 4"/>
          <p:cNvSpPr>
            <a:spLocks noGrp="1"/>
          </p:cNvSpPr>
          <p:nvPr>
            <p:ph type="ftr" sz="quarter" idx="3"/>
          </p:nvPr>
        </p:nvSpPr>
        <p:spPr>
          <a:xfrm>
            <a:off x="2622645"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06D53198-1A3D-1C45-A24B-0AB8244D0F0D}" type="datetime1">
              <a:rPr lang="en-US" smtClean="0"/>
              <a:t>11/7/2024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
        <p:nvSpPr>
          <p:cNvPr id="10" name="Footer Placeholder 4"/>
          <p:cNvSpPr txBox="1">
            <a:spLocks/>
          </p:cNvSpPr>
          <p:nvPr userDrawn="1"/>
        </p:nvSpPr>
        <p:spPr>
          <a:xfrm>
            <a:off x="2622645"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Leskovec/Srijan Kumar, Stanford CS224W: Analysis of Networks, http://cs224w.stanford.edu</a:t>
            </a:r>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A750F7F-D9F5-0E43-B72D-D94C9CF71D92}" type="datetime1">
              <a:rPr lang="en-US" smtClean="0"/>
              <a:t>11/7/2024</a:t>
            </a:fld>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7" name="Footer Placeholder 4"/>
          <p:cNvSpPr>
            <a:spLocks noGrp="1"/>
          </p:cNvSpPr>
          <p:nvPr>
            <p:ph type="ftr" sz="quarter" idx="3"/>
          </p:nvPr>
        </p:nvSpPr>
        <p:spPr>
          <a:xfrm>
            <a:off x="2622645"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351CDFB-82B0-D34D-9821-95D8498282A7}" type="datetime1">
              <a:rPr lang="en-US" smtClean="0"/>
              <a:t>11/7/2024</a:t>
            </a:fld>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Footer Placeholder 4"/>
          <p:cNvSpPr>
            <a:spLocks noGrp="1"/>
          </p:cNvSpPr>
          <p:nvPr>
            <p:ph type="ftr" sz="quarter" idx="3"/>
          </p:nvPr>
        </p:nvSpPr>
        <p:spPr>
          <a:xfrm>
            <a:off x="2622645"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a:t>Click to edit Master title style</a:t>
            </a:r>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A9B7BB2C-C34B-6947-A729-94E80132A6D8}" type="datetime1">
              <a:rPr lang="en-US" smtClean="0"/>
              <a:t>11/7/2024</a:t>
            </a:fld>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
        <p:nvSpPr>
          <p:cNvPr id="8" name="Footer Placeholder 4"/>
          <p:cNvSpPr>
            <a:spLocks noGrp="1"/>
          </p:cNvSpPr>
          <p:nvPr>
            <p:ph type="ftr" sz="quarter" idx="3"/>
          </p:nvPr>
        </p:nvSpPr>
        <p:spPr>
          <a:xfrm>
            <a:off x="2622645"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Half and Half (Right)">
    <p:spTree>
      <p:nvGrpSpPr>
        <p:cNvPr id="1" name=""/>
        <p:cNvGrpSpPr/>
        <p:nvPr/>
      </p:nvGrpSpPr>
      <p:grpSpPr>
        <a:xfrm>
          <a:off x="0" y="0"/>
          <a:ext cx="0" cy="0"/>
          <a:chOff x="0" y="0"/>
          <a:chExt cx="0" cy="0"/>
        </a:xfrm>
      </p:grpSpPr>
      <p:sp>
        <p:nvSpPr>
          <p:cNvPr id="11" name="Rectangle 10"/>
          <p:cNvSpPr/>
          <p:nvPr userDrawn="1"/>
        </p:nvSpPr>
        <p:spPr>
          <a:xfrm>
            <a:off x="4556446" y="1364"/>
            <a:ext cx="4587554"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6">
              <a:latin typeface="Arial"/>
              <a:cs typeface="Arial"/>
            </a:endParaRPr>
          </a:p>
        </p:txBody>
      </p:sp>
      <p:sp>
        <p:nvSpPr>
          <p:cNvPr id="7" name="Text Placeholder 6"/>
          <p:cNvSpPr>
            <a:spLocks noGrp="1"/>
          </p:cNvSpPr>
          <p:nvPr>
            <p:ph type="body" idx="12" hasCustomPrompt="1"/>
          </p:nvPr>
        </p:nvSpPr>
        <p:spPr>
          <a:xfrm>
            <a:off x="373219" y="989048"/>
            <a:ext cx="4081096" cy="512540"/>
          </a:xfrm>
        </p:spPr>
        <p:txBody>
          <a:bodyPr anchor="t"/>
          <a:lstStyle>
            <a:lvl1pPr algn="l">
              <a:defRPr sz="1743" b="0" i="1" baseline="0">
                <a:solidFill>
                  <a:srgbClr val="98938A"/>
                </a:solidFill>
                <a:latin typeface="Georgia"/>
                <a:cs typeface="Georgia"/>
              </a:defRPr>
            </a:lvl1pPr>
          </a:lstStyle>
          <a:p>
            <a:pPr lvl="0"/>
            <a:r>
              <a:rPr lang="en-US"/>
              <a:t>Optional subtitle</a:t>
            </a:r>
          </a:p>
        </p:txBody>
      </p:sp>
      <p:sp>
        <p:nvSpPr>
          <p:cNvPr id="9" name="Shape 45"/>
          <p:cNvSpPr/>
          <p:nvPr userDrawn="1"/>
        </p:nvSpPr>
        <p:spPr>
          <a:xfrm flipV="1">
            <a:off x="4572669" y="1364"/>
            <a:ext cx="1" cy="6855272"/>
          </a:xfrm>
          <a:prstGeom prst="line">
            <a:avLst/>
          </a:prstGeom>
          <a:ln w="19050" cmpd="sng">
            <a:solidFill>
              <a:srgbClr val="D6D3CB"/>
            </a:solidFill>
            <a:miter lim="400000"/>
          </a:ln>
        </p:spPr>
        <p:txBody>
          <a:bodyPr lIns="0" tIns="0" rIns="0" bIns="0" anchor="ctr"/>
          <a:lstStyle/>
          <a:p>
            <a:pPr lvl="0" algn="ctr">
              <a:defRPr sz="2800">
                <a:solidFill>
                  <a:srgbClr val="202020"/>
                </a:solidFill>
                <a:latin typeface="Palatino"/>
                <a:ea typeface="Palatino"/>
                <a:cs typeface="Palatino"/>
                <a:sym typeface="Palatino"/>
              </a:defRPr>
            </a:pPr>
            <a:endParaRPr sz="1575"/>
          </a:p>
        </p:txBody>
      </p:sp>
      <p:sp>
        <p:nvSpPr>
          <p:cNvPr id="10" name="Picture Placeholder 4"/>
          <p:cNvSpPr>
            <a:spLocks noGrp="1"/>
          </p:cNvSpPr>
          <p:nvPr>
            <p:ph type="pic" sz="quarter" idx="16" hasCustomPrompt="1"/>
          </p:nvPr>
        </p:nvSpPr>
        <p:spPr>
          <a:xfrm>
            <a:off x="4570661" y="0"/>
            <a:ext cx="4584054" cy="6856810"/>
          </a:xfrm>
          <a:solidFill>
            <a:schemeClr val="tx1"/>
          </a:solidFill>
        </p:spPr>
        <p:txBody>
          <a:bodyPr anchor="ctr"/>
          <a:lstStyle>
            <a:lvl1pPr algn="ctr">
              <a:defRPr b="0" baseline="0">
                <a:solidFill>
                  <a:srgbClr val="FFFFFF"/>
                </a:solidFill>
              </a:defRPr>
            </a:lvl1pPr>
          </a:lstStyle>
          <a:p>
            <a:r>
              <a:rPr lang="en-US"/>
              <a:t>Paste or insert image here or delete box for light grey background.</a:t>
            </a:r>
          </a:p>
        </p:txBody>
      </p:sp>
      <p:sp>
        <p:nvSpPr>
          <p:cNvPr id="3" name="Content Placeholder 2"/>
          <p:cNvSpPr>
            <a:spLocks noGrp="1"/>
          </p:cNvSpPr>
          <p:nvPr>
            <p:ph idx="1" hasCustomPrompt="1"/>
          </p:nvPr>
        </p:nvSpPr>
        <p:spPr>
          <a:xfrm>
            <a:off x="376289" y="1824633"/>
            <a:ext cx="4078026" cy="4417604"/>
          </a:xfrm>
        </p:spPr>
        <p:txBody>
          <a:bodyPr/>
          <a:lstStyle>
            <a:lvl3pPr>
              <a:defRPr sz="1406"/>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a:xfrm>
            <a:off x="373219" y="511065"/>
            <a:ext cx="4081096" cy="463727"/>
          </a:xfrm>
        </p:spPr>
        <p:txBody>
          <a:bodyPr anchor="t"/>
          <a:lstStyle>
            <a:lvl1pPr algn="l">
              <a:defRPr/>
            </a:lvl1pPr>
          </a:lstStyle>
          <a:p>
            <a:r>
              <a:rPr lang="en-US"/>
              <a:t>Title text</a:t>
            </a:r>
          </a:p>
        </p:txBody>
      </p:sp>
      <p:sp>
        <p:nvSpPr>
          <p:cNvPr id="29" name="Shape 990"/>
          <p:cNvSpPr/>
          <p:nvPr userDrawn="1"/>
        </p:nvSpPr>
        <p:spPr>
          <a:xfrm>
            <a:off x="-1960855" y="1618822"/>
            <a:ext cx="1879718" cy="204667"/>
          </a:xfrm>
          <a:prstGeom prst="rect">
            <a:avLst/>
          </a:prstGeom>
          <a:ln w="3175">
            <a:miter lim="400000"/>
          </a:ln>
          <a:extLst>
            <a:ext uri="{C572A759-6A51-4108-AA02-DFA0A04FC94B}">
              <ma14:wrappingTextBoxFlag xmlns="" xmlns:ma14="http://schemas.microsoft.com/office/mac/drawingml/2011/main" val="1"/>
            </a:ext>
          </a:extLst>
        </p:spPr>
        <p:txBody>
          <a:bodyPr wrap="square" lIns="19048" tIns="19048" rIns="19048" bIns="19048" anchor="ctr">
            <a:spAutoFit/>
          </a:bodyPr>
          <a:lstStyle/>
          <a:p>
            <a:pPr lvl="0" algn="r">
              <a:lnSpc>
                <a:spcPct val="80000"/>
              </a:lnSpc>
              <a:defRPr sz="1800">
                <a:solidFill>
                  <a:srgbClr val="000000"/>
                </a:solidFill>
              </a:defRPr>
            </a:pPr>
            <a:r>
              <a:rPr lang="en-US" sz="675" b="0" baseline="0">
                <a:solidFill>
                  <a:srgbClr val="8C8C8C"/>
                </a:solidFill>
                <a:latin typeface="Helvetica Neue"/>
                <a:cs typeface="Helvetica Neue"/>
              </a:rPr>
              <a:t>With Two Line Titles </a:t>
            </a:r>
            <a:r>
              <a:rPr lang="en-US" sz="675" b="1" baseline="0">
                <a:solidFill>
                  <a:srgbClr val="8C8C8C"/>
                </a:solidFill>
                <a:latin typeface="Helvetica Neue"/>
                <a:cs typeface="Helvetica Neue"/>
              </a:rPr>
              <a:t>move</a:t>
            </a:r>
            <a:r>
              <a:rPr lang="en-US" sz="675" b="0" baseline="0">
                <a:solidFill>
                  <a:srgbClr val="8C8C8C"/>
                </a:solidFill>
                <a:latin typeface="Helvetica Neue"/>
                <a:cs typeface="Helvetica Neue"/>
              </a:rPr>
              <a:t> </a:t>
            </a:r>
            <a:r>
              <a:rPr lang="en-US" sz="675" b="1" baseline="0">
                <a:solidFill>
                  <a:srgbClr val="8C8C8C"/>
                </a:solidFill>
                <a:latin typeface="Helvetica Neue"/>
                <a:cs typeface="Helvetica Neue"/>
              </a:rPr>
              <a:t>top </a:t>
            </a:r>
          </a:p>
          <a:p>
            <a:pPr lvl="0" algn="r">
              <a:lnSpc>
                <a:spcPct val="80000"/>
              </a:lnSpc>
              <a:defRPr sz="1800">
                <a:solidFill>
                  <a:srgbClr val="000000"/>
                </a:solidFill>
              </a:defRPr>
            </a:pPr>
            <a:r>
              <a:rPr lang="en-US" sz="675" b="1" baseline="0">
                <a:solidFill>
                  <a:srgbClr val="8C8C8C"/>
                </a:solidFill>
                <a:latin typeface="Helvetica Neue"/>
                <a:cs typeface="Helvetica Neue"/>
              </a:rPr>
              <a:t>of Subtitle </a:t>
            </a:r>
            <a:r>
              <a:rPr lang="en-US" sz="675" b="0" baseline="0">
                <a:solidFill>
                  <a:srgbClr val="8C8C8C"/>
                </a:solidFill>
                <a:latin typeface="Helvetica Neue"/>
                <a:cs typeface="Helvetica Neue"/>
              </a:rPr>
              <a:t>text</a:t>
            </a:r>
            <a:r>
              <a:rPr lang="en-US" sz="675" b="1" baseline="0">
                <a:solidFill>
                  <a:srgbClr val="8C8C8C"/>
                </a:solidFill>
                <a:latin typeface="Helvetica Neue"/>
                <a:cs typeface="Helvetica Neue"/>
              </a:rPr>
              <a:t> </a:t>
            </a:r>
            <a:r>
              <a:rPr lang="en-US" sz="675" b="0" baseline="0">
                <a:solidFill>
                  <a:srgbClr val="8C8C8C"/>
                </a:solidFill>
                <a:latin typeface="Helvetica Neue"/>
                <a:cs typeface="Helvetica Neue"/>
              </a:rPr>
              <a:t>to touch this line</a:t>
            </a:r>
            <a:endParaRPr sz="675" b="1">
              <a:solidFill>
                <a:srgbClr val="8C8C8C"/>
              </a:solidFill>
              <a:latin typeface="Helvetica Neue"/>
              <a:cs typeface="Helvetica Neue"/>
            </a:endParaRPr>
          </a:p>
        </p:txBody>
      </p:sp>
      <p:sp>
        <p:nvSpPr>
          <p:cNvPr id="30" name="Shape 992"/>
          <p:cNvSpPr/>
          <p:nvPr userDrawn="1"/>
        </p:nvSpPr>
        <p:spPr>
          <a:xfrm>
            <a:off x="-1960855" y="2457474"/>
            <a:ext cx="1879718" cy="204667"/>
          </a:xfrm>
          <a:prstGeom prst="rect">
            <a:avLst/>
          </a:prstGeom>
          <a:ln w="3175">
            <a:miter lim="400000"/>
          </a:ln>
          <a:extLst>
            <a:ext uri="{C572A759-6A51-4108-AA02-DFA0A04FC94B}">
              <ma14:wrappingTextBoxFlag xmlns="" xmlns:ma14="http://schemas.microsoft.com/office/mac/drawingml/2011/main" val="1"/>
            </a:ext>
          </a:extLst>
        </p:spPr>
        <p:txBody>
          <a:bodyPr wrap="square" lIns="19048" tIns="19048" rIns="19048" bIns="19048" anchor="ctr">
            <a:spAutoFit/>
          </a:bodyPr>
          <a:lstStyle/>
          <a:p>
            <a:pPr lvl="0" algn="r">
              <a:lnSpc>
                <a:spcPct val="80000"/>
              </a:lnSpc>
              <a:defRPr sz="1800">
                <a:solidFill>
                  <a:srgbClr val="000000"/>
                </a:solidFill>
              </a:defRPr>
            </a:pPr>
            <a:r>
              <a:rPr lang="en-US" sz="675" b="0" baseline="0">
                <a:solidFill>
                  <a:srgbClr val="8C8C8C"/>
                </a:solidFill>
                <a:latin typeface="Helvetica Neue"/>
                <a:cs typeface="Helvetica Neue"/>
              </a:rPr>
              <a:t>With Two Line Titles </a:t>
            </a:r>
            <a:r>
              <a:rPr lang="en-US" sz="675" b="1" baseline="0">
                <a:solidFill>
                  <a:srgbClr val="8C8C8C"/>
                </a:solidFill>
                <a:latin typeface="Helvetica Neue"/>
                <a:cs typeface="Helvetica Neue"/>
              </a:rPr>
              <a:t>move</a:t>
            </a:r>
            <a:r>
              <a:rPr lang="en-US" sz="675" b="0" baseline="0">
                <a:solidFill>
                  <a:srgbClr val="8C8C8C"/>
                </a:solidFill>
                <a:latin typeface="Helvetica Neue"/>
                <a:cs typeface="Helvetica Neue"/>
              </a:rPr>
              <a:t> </a:t>
            </a:r>
            <a:r>
              <a:rPr lang="en-US" sz="675" b="1" baseline="0">
                <a:solidFill>
                  <a:srgbClr val="8C8C8C"/>
                </a:solidFill>
                <a:latin typeface="Helvetica Neue"/>
                <a:cs typeface="Helvetica Neue"/>
              </a:rPr>
              <a:t>top </a:t>
            </a:r>
            <a:br>
              <a:rPr lang="en-US" sz="675" b="1" baseline="0">
                <a:solidFill>
                  <a:srgbClr val="8C8C8C"/>
                </a:solidFill>
                <a:latin typeface="Helvetica Neue"/>
                <a:cs typeface="Helvetica Neue"/>
              </a:rPr>
            </a:br>
            <a:r>
              <a:rPr lang="en-US" sz="675" b="1" baseline="0">
                <a:solidFill>
                  <a:srgbClr val="8C8C8C"/>
                </a:solidFill>
                <a:latin typeface="Helvetica Neue"/>
                <a:cs typeface="Helvetica Neue"/>
              </a:rPr>
              <a:t>of Content </a:t>
            </a:r>
            <a:r>
              <a:rPr lang="en-US" sz="675" b="0" baseline="0">
                <a:solidFill>
                  <a:srgbClr val="8C8C8C"/>
                </a:solidFill>
                <a:latin typeface="Helvetica Neue"/>
                <a:cs typeface="Helvetica Neue"/>
              </a:rPr>
              <a:t>text</a:t>
            </a:r>
            <a:r>
              <a:rPr lang="en-US" sz="675" b="1" baseline="0">
                <a:solidFill>
                  <a:srgbClr val="8C8C8C"/>
                </a:solidFill>
                <a:latin typeface="Helvetica Neue"/>
                <a:cs typeface="Helvetica Neue"/>
              </a:rPr>
              <a:t> </a:t>
            </a:r>
            <a:r>
              <a:rPr lang="en-US" sz="675" b="0" baseline="0">
                <a:solidFill>
                  <a:srgbClr val="8C8C8C"/>
                </a:solidFill>
                <a:latin typeface="Helvetica Neue"/>
                <a:cs typeface="Helvetica Neue"/>
              </a:rPr>
              <a:t>to touch this line</a:t>
            </a:r>
            <a:endParaRPr lang="en-US" sz="675" b="1">
              <a:solidFill>
                <a:srgbClr val="8C8C8C"/>
              </a:solidFill>
              <a:latin typeface="Helvetica Neue"/>
              <a:cs typeface="Helvetica Neue"/>
            </a:endParaRPr>
          </a:p>
        </p:txBody>
      </p:sp>
      <p:cxnSp>
        <p:nvCxnSpPr>
          <p:cNvPr id="31" name="Straight Connector 30"/>
          <p:cNvCxnSpPr/>
          <p:nvPr userDrawn="1"/>
        </p:nvCxnSpPr>
        <p:spPr>
          <a:xfrm flipV="1">
            <a:off x="-1224473" y="1567621"/>
            <a:ext cx="1181366" cy="12045"/>
          </a:xfrm>
          <a:prstGeom prst="line">
            <a:avLst/>
          </a:prstGeom>
          <a:ln w="12700" cmpd="sng">
            <a:solidFill>
              <a:schemeClr val="accent3"/>
            </a:solidFill>
            <a:prstDash val="dash"/>
            <a:headEnd type="none"/>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userDrawn="1"/>
        </p:nvCxnSpPr>
        <p:spPr>
          <a:xfrm>
            <a:off x="-1224473" y="2421987"/>
            <a:ext cx="1181366" cy="0"/>
          </a:xfrm>
          <a:prstGeom prst="line">
            <a:avLst/>
          </a:prstGeom>
          <a:ln w="12700" cmpd="sng">
            <a:solidFill>
              <a:schemeClr val="accent3"/>
            </a:solidFill>
            <a:prstDash val="dash"/>
            <a:headEnd type="none"/>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a:off x="-1673445" y="2708135"/>
            <a:ext cx="1630338" cy="0"/>
          </a:xfrm>
          <a:prstGeom prst="line">
            <a:avLst/>
          </a:prstGeom>
          <a:ln w="9525" cmpd="sng">
            <a:solidFill>
              <a:schemeClr val="bg2"/>
            </a:solidFill>
            <a:prstDash val="dash"/>
            <a:headEnd type="none"/>
            <a:tailEnd type="triangle" w="lg" len="med"/>
          </a:ln>
          <a:effectLst/>
        </p:spPr>
        <p:style>
          <a:lnRef idx="2">
            <a:schemeClr val="accent1"/>
          </a:lnRef>
          <a:fillRef idx="0">
            <a:schemeClr val="accent1"/>
          </a:fillRef>
          <a:effectRef idx="1">
            <a:schemeClr val="accent1"/>
          </a:effectRef>
          <a:fontRef idx="minor">
            <a:schemeClr val="tx1"/>
          </a:fontRef>
        </p:style>
      </p:cxnSp>
      <p:sp>
        <p:nvSpPr>
          <p:cNvPr id="34" name="Shape 992"/>
          <p:cNvSpPr/>
          <p:nvPr userDrawn="1"/>
        </p:nvSpPr>
        <p:spPr>
          <a:xfrm>
            <a:off x="-1807797" y="2753877"/>
            <a:ext cx="1726660" cy="204667"/>
          </a:xfrm>
          <a:prstGeom prst="rect">
            <a:avLst/>
          </a:prstGeom>
          <a:ln w="3175">
            <a:miter lim="400000"/>
          </a:ln>
          <a:extLst>
            <a:ext uri="{C572A759-6A51-4108-AA02-DFA0A04FC94B}">
              <ma14:wrappingTextBoxFlag xmlns="" xmlns:ma14="http://schemas.microsoft.com/office/mac/drawingml/2011/main" val="1"/>
            </a:ext>
          </a:extLst>
        </p:spPr>
        <p:txBody>
          <a:bodyPr wrap="square" lIns="19048" tIns="19048" rIns="19048" bIns="19048" anchor="ctr">
            <a:spAutoFit/>
          </a:bodyPr>
          <a:lstStyle/>
          <a:p>
            <a:pPr lvl="0" algn="r">
              <a:lnSpc>
                <a:spcPct val="80000"/>
              </a:lnSpc>
              <a:defRPr sz="1800">
                <a:solidFill>
                  <a:srgbClr val="000000"/>
                </a:solidFill>
              </a:defRPr>
            </a:pPr>
            <a:r>
              <a:rPr lang="en-US" sz="675">
                <a:solidFill>
                  <a:srgbClr val="8C8C8C"/>
                </a:solidFill>
                <a:latin typeface="Helvetica Neue"/>
                <a:cs typeface="Helvetica Neue"/>
              </a:rPr>
              <a:t>With</a:t>
            </a:r>
            <a:r>
              <a:rPr lang="en-US" sz="675" baseline="0">
                <a:solidFill>
                  <a:srgbClr val="8C8C8C"/>
                </a:solidFill>
                <a:latin typeface="Helvetica Neue"/>
                <a:cs typeface="Helvetica Neue"/>
              </a:rPr>
              <a:t> </a:t>
            </a:r>
            <a:r>
              <a:rPr lang="en-US" sz="675">
                <a:solidFill>
                  <a:srgbClr val="8C8C8C"/>
                </a:solidFill>
                <a:latin typeface="Helvetica Neue"/>
                <a:cs typeface="Helvetica Neue"/>
              </a:rPr>
              <a:t>Two Line Titles &amp;  Two</a:t>
            </a:r>
            <a:r>
              <a:rPr lang="en-US" sz="675" baseline="0">
                <a:solidFill>
                  <a:srgbClr val="8C8C8C"/>
                </a:solidFill>
                <a:latin typeface="Helvetica Neue"/>
                <a:cs typeface="Helvetica Neue"/>
              </a:rPr>
              <a:t> Line </a:t>
            </a:r>
            <a:r>
              <a:rPr lang="en-US" sz="675">
                <a:solidFill>
                  <a:srgbClr val="8C8C8C"/>
                </a:solidFill>
                <a:latin typeface="Helvetica Neue"/>
                <a:cs typeface="Helvetica Neue"/>
              </a:rPr>
              <a:t>Subtitles </a:t>
            </a:r>
          </a:p>
          <a:p>
            <a:pPr lvl="0" algn="r">
              <a:lnSpc>
                <a:spcPct val="80000"/>
              </a:lnSpc>
              <a:defRPr sz="1800">
                <a:solidFill>
                  <a:srgbClr val="000000"/>
                </a:solidFill>
              </a:defRPr>
            </a:pPr>
            <a:r>
              <a:rPr lang="en-US" sz="675" b="1">
                <a:solidFill>
                  <a:srgbClr val="8C8C8C"/>
                </a:solidFill>
                <a:latin typeface="Helvetica Neue"/>
                <a:cs typeface="Helvetica Neue"/>
              </a:rPr>
              <a:t>move top</a:t>
            </a:r>
            <a:r>
              <a:rPr lang="en-US" sz="675" b="1" baseline="0">
                <a:solidFill>
                  <a:srgbClr val="8C8C8C"/>
                </a:solidFill>
                <a:latin typeface="Helvetica Neue"/>
                <a:cs typeface="Helvetica Neue"/>
              </a:rPr>
              <a:t> of </a:t>
            </a:r>
            <a:r>
              <a:rPr lang="en-US" sz="675" b="1">
                <a:solidFill>
                  <a:srgbClr val="8C8C8C"/>
                </a:solidFill>
                <a:latin typeface="Helvetica Neue"/>
                <a:cs typeface="Helvetica Neue"/>
              </a:rPr>
              <a:t>Conten</a:t>
            </a:r>
            <a:r>
              <a:rPr lang="en-US" sz="675" b="1" baseline="0">
                <a:solidFill>
                  <a:srgbClr val="8C8C8C"/>
                </a:solidFill>
                <a:latin typeface="Helvetica Neue"/>
                <a:cs typeface="Helvetica Neue"/>
              </a:rPr>
              <a:t>t text </a:t>
            </a:r>
            <a:r>
              <a:rPr lang="en-US" sz="675" baseline="0">
                <a:solidFill>
                  <a:srgbClr val="8C8C8C"/>
                </a:solidFill>
                <a:latin typeface="Helvetica Neue"/>
                <a:cs typeface="Helvetica Neue"/>
              </a:rPr>
              <a:t>to this Line</a:t>
            </a:r>
            <a:endParaRPr lang="en-US" sz="675" b="1">
              <a:solidFill>
                <a:srgbClr val="8C8C8C"/>
              </a:solidFill>
              <a:latin typeface="Helvetica Neue"/>
              <a:cs typeface="Helvetica Neue"/>
            </a:endParaRPr>
          </a:p>
        </p:txBody>
      </p:sp>
      <p:sp>
        <p:nvSpPr>
          <p:cNvPr id="18" name="Slide Number Placeholder 5"/>
          <p:cNvSpPr>
            <a:spLocks noGrp="1"/>
          </p:cNvSpPr>
          <p:nvPr>
            <p:ph type="sldNum" sz="quarter" idx="11"/>
          </p:nvPr>
        </p:nvSpPr>
        <p:spPr>
          <a:xfrm>
            <a:off x="8502583" y="6462306"/>
            <a:ext cx="314283" cy="180714"/>
          </a:xfrm>
        </p:spPr>
        <p:txBody>
          <a:bodyPr/>
          <a:lstStyle>
            <a:lvl1pPr>
              <a:defRPr/>
            </a:lvl1pPr>
          </a:lstStyle>
          <a:p>
            <a:pPr>
              <a:defRPr/>
            </a:pPr>
            <a:fld id="{91F31FA6-B0B4-9940-9B47-E6B321700686}" type="slidenum">
              <a:rPr lang="en-US"/>
              <a:pPr>
                <a:defRPr/>
              </a:pPr>
              <a:t>‹#›</a:t>
            </a:fld>
            <a:endParaRPr lang="en-US"/>
          </a:p>
        </p:txBody>
      </p:sp>
      <p:sp>
        <p:nvSpPr>
          <p:cNvPr id="19" name="Shape 990"/>
          <p:cNvSpPr/>
          <p:nvPr userDrawn="1"/>
        </p:nvSpPr>
        <p:spPr>
          <a:xfrm flipH="1">
            <a:off x="-1807797" y="3312939"/>
            <a:ext cx="1726660" cy="287767"/>
          </a:xfrm>
          <a:prstGeom prst="rect">
            <a:avLst/>
          </a:prstGeom>
          <a:ln w="3175">
            <a:miter lim="400000"/>
          </a:ln>
          <a:extLst>
            <a:ext uri="{C572A759-6A51-4108-AA02-DFA0A04FC94B}">
              <ma14:wrappingTextBoxFlag xmlns="" xmlns:ma14="http://schemas.microsoft.com/office/mac/drawingml/2011/main" val="1"/>
            </a:ext>
          </a:extLst>
        </p:spPr>
        <p:txBody>
          <a:bodyPr wrap="square" lIns="19048" tIns="19048" rIns="19048" bIns="19048" anchor="ctr">
            <a:spAutoFit/>
          </a:bodyPr>
          <a:lstStyle/>
          <a:p>
            <a:pPr lvl="0" algn="r">
              <a:lnSpc>
                <a:spcPct val="80000"/>
              </a:lnSpc>
              <a:defRPr sz="1800">
                <a:solidFill>
                  <a:srgbClr val="000000"/>
                </a:solidFill>
              </a:defRPr>
            </a:pPr>
            <a:r>
              <a:rPr lang="en-US" sz="675" b="0" baseline="0">
                <a:solidFill>
                  <a:srgbClr val="8C8C8C"/>
                </a:solidFill>
                <a:latin typeface="Helvetica Neue"/>
                <a:cs typeface="Helvetica Neue"/>
              </a:rPr>
              <a:t>Go to THEMES &gt; EDIT MASTER &gt; and delete these guides from master layout before sending document to clients. </a:t>
            </a:r>
          </a:p>
        </p:txBody>
      </p:sp>
      <p:sp>
        <p:nvSpPr>
          <p:cNvPr id="17" name="Footer Placeholder 4"/>
          <p:cNvSpPr>
            <a:spLocks noGrp="1"/>
          </p:cNvSpPr>
          <p:nvPr>
            <p:ph type="ftr" sz="quarter" idx="3"/>
          </p:nvPr>
        </p:nvSpPr>
        <p:spPr>
          <a:xfrm>
            <a:off x="2622645"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Tree>
    <p:extLst>
      <p:ext uri="{BB962C8B-B14F-4D97-AF65-F5344CB8AC3E}">
        <p14:creationId xmlns:p14="http://schemas.microsoft.com/office/powerpoint/2010/main" val="1427008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7" name="Text Placeholder 6"/>
          <p:cNvSpPr>
            <a:spLocks noGrp="1"/>
          </p:cNvSpPr>
          <p:nvPr>
            <p:ph type="body" idx="12" hasCustomPrompt="1"/>
          </p:nvPr>
        </p:nvSpPr>
        <p:spPr>
          <a:xfrm>
            <a:off x="460238" y="1045077"/>
            <a:ext cx="8230195" cy="384048"/>
          </a:xfrm>
        </p:spPr>
        <p:txBody>
          <a:bodyPr anchor="t"/>
          <a:lstStyle>
            <a:lvl1pPr algn="ctr">
              <a:defRPr sz="1743" b="0" i="1">
                <a:solidFill>
                  <a:srgbClr val="98938A"/>
                </a:solidFill>
                <a:latin typeface="Georgia"/>
                <a:cs typeface="Georgia"/>
              </a:defRPr>
            </a:lvl1pPr>
          </a:lstStyle>
          <a:p>
            <a:pPr lvl="0"/>
            <a:r>
              <a:rPr lang="en-US"/>
              <a:t>Optional subtitle</a:t>
            </a:r>
          </a:p>
        </p:txBody>
      </p:sp>
      <p:sp>
        <p:nvSpPr>
          <p:cNvPr id="2" name="Title 1"/>
          <p:cNvSpPr>
            <a:spLocks noGrp="1"/>
          </p:cNvSpPr>
          <p:nvPr>
            <p:ph type="title" hasCustomPrompt="1"/>
          </p:nvPr>
        </p:nvSpPr>
        <p:spPr>
          <a:xfrm>
            <a:off x="460237" y="575359"/>
            <a:ext cx="8230196" cy="468364"/>
          </a:xfrm>
        </p:spPr>
        <p:txBody>
          <a:bodyPr/>
          <a:lstStyle/>
          <a:p>
            <a:r>
              <a:rPr lang="en-US"/>
              <a:t>Click to edit master title style</a:t>
            </a:r>
          </a:p>
        </p:txBody>
      </p:sp>
      <p:sp>
        <p:nvSpPr>
          <p:cNvPr id="5" name="Slide Number Placeholder 5"/>
          <p:cNvSpPr>
            <a:spLocks noGrp="1"/>
          </p:cNvSpPr>
          <p:nvPr>
            <p:ph type="sldNum" sz="quarter" idx="11"/>
          </p:nvPr>
        </p:nvSpPr>
        <p:spPr/>
        <p:txBody>
          <a:bodyPr/>
          <a:lstStyle>
            <a:lvl1pPr>
              <a:defRPr/>
            </a:lvl1pPr>
          </a:lstStyle>
          <a:p>
            <a:pPr>
              <a:defRPr/>
            </a:pPr>
            <a:fld id="{91F31FA6-B0B4-9940-9B47-E6B321700686}" type="slidenum">
              <a:rPr lang="en-US"/>
              <a:pPr>
                <a:defRPr/>
              </a:pPr>
              <a:t>‹#›</a:t>
            </a:fld>
            <a:endParaRPr lang="en-US"/>
          </a:p>
        </p:txBody>
      </p:sp>
      <p:sp>
        <p:nvSpPr>
          <p:cNvPr id="14" name="Shape 990"/>
          <p:cNvSpPr/>
          <p:nvPr userDrawn="1"/>
        </p:nvSpPr>
        <p:spPr>
          <a:xfrm flipH="1">
            <a:off x="9256243" y="1618822"/>
            <a:ext cx="1879718" cy="204667"/>
          </a:xfrm>
          <a:prstGeom prst="rect">
            <a:avLst/>
          </a:prstGeom>
          <a:ln w="3175">
            <a:miter lim="400000"/>
          </a:ln>
          <a:extLst>
            <a:ext uri="{C572A759-6A51-4108-AA02-DFA0A04FC94B}">
              <ma14:wrappingTextBoxFlag xmlns="" xmlns:ma14="http://schemas.microsoft.com/office/mac/drawingml/2011/main" val="1"/>
            </a:ext>
          </a:extLst>
        </p:spPr>
        <p:txBody>
          <a:bodyPr wrap="square" lIns="19048" tIns="19048" rIns="19048" bIns="19048" anchor="ctr">
            <a:spAutoFit/>
          </a:bodyPr>
          <a:lstStyle/>
          <a:p>
            <a:pPr lvl="0" algn="l">
              <a:lnSpc>
                <a:spcPct val="80000"/>
              </a:lnSpc>
              <a:defRPr sz="1800">
                <a:solidFill>
                  <a:srgbClr val="000000"/>
                </a:solidFill>
              </a:defRPr>
            </a:pPr>
            <a:r>
              <a:rPr lang="en-US" sz="675" b="0" baseline="0">
                <a:solidFill>
                  <a:srgbClr val="8C8C8C"/>
                </a:solidFill>
                <a:latin typeface="Helvetica Neue"/>
                <a:cs typeface="Helvetica Neue"/>
              </a:rPr>
              <a:t>With Two Line Titles </a:t>
            </a:r>
            <a:r>
              <a:rPr lang="en-US" sz="675" b="1" baseline="0">
                <a:solidFill>
                  <a:srgbClr val="8C8C8C"/>
                </a:solidFill>
                <a:latin typeface="Helvetica Neue"/>
                <a:cs typeface="Helvetica Neue"/>
              </a:rPr>
              <a:t>move</a:t>
            </a:r>
            <a:r>
              <a:rPr lang="en-US" sz="675" b="0" baseline="0">
                <a:solidFill>
                  <a:srgbClr val="8C8C8C"/>
                </a:solidFill>
                <a:latin typeface="Helvetica Neue"/>
                <a:cs typeface="Helvetica Neue"/>
              </a:rPr>
              <a:t> </a:t>
            </a:r>
            <a:r>
              <a:rPr lang="en-US" sz="675" b="1" baseline="0">
                <a:solidFill>
                  <a:srgbClr val="8C8C8C"/>
                </a:solidFill>
                <a:latin typeface="Helvetica Neue"/>
                <a:cs typeface="Helvetica Neue"/>
              </a:rPr>
              <a:t>top </a:t>
            </a:r>
          </a:p>
          <a:p>
            <a:pPr lvl="0" algn="l">
              <a:lnSpc>
                <a:spcPct val="80000"/>
              </a:lnSpc>
              <a:defRPr sz="1800">
                <a:solidFill>
                  <a:srgbClr val="000000"/>
                </a:solidFill>
              </a:defRPr>
            </a:pPr>
            <a:r>
              <a:rPr lang="en-US" sz="675" b="1" baseline="0">
                <a:solidFill>
                  <a:srgbClr val="8C8C8C"/>
                </a:solidFill>
                <a:latin typeface="Helvetica Neue"/>
                <a:cs typeface="Helvetica Neue"/>
              </a:rPr>
              <a:t>of Subtitle </a:t>
            </a:r>
            <a:r>
              <a:rPr lang="en-US" sz="675" b="0" baseline="0">
                <a:solidFill>
                  <a:srgbClr val="8C8C8C"/>
                </a:solidFill>
                <a:latin typeface="Helvetica Neue"/>
                <a:cs typeface="Helvetica Neue"/>
              </a:rPr>
              <a:t>text</a:t>
            </a:r>
            <a:r>
              <a:rPr lang="en-US" sz="675" b="1" baseline="0">
                <a:solidFill>
                  <a:srgbClr val="8C8C8C"/>
                </a:solidFill>
                <a:latin typeface="Helvetica Neue"/>
                <a:cs typeface="Helvetica Neue"/>
              </a:rPr>
              <a:t> </a:t>
            </a:r>
            <a:r>
              <a:rPr lang="en-US" sz="675" b="0" baseline="0">
                <a:solidFill>
                  <a:srgbClr val="8C8C8C"/>
                </a:solidFill>
                <a:latin typeface="Helvetica Neue"/>
                <a:cs typeface="Helvetica Neue"/>
              </a:rPr>
              <a:t>to touch this line</a:t>
            </a:r>
            <a:endParaRPr sz="675" b="1">
              <a:solidFill>
                <a:srgbClr val="8C8C8C"/>
              </a:solidFill>
              <a:latin typeface="Helvetica Neue"/>
              <a:cs typeface="Helvetica Neue"/>
            </a:endParaRPr>
          </a:p>
        </p:txBody>
      </p:sp>
      <p:sp>
        <p:nvSpPr>
          <p:cNvPr id="15" name="Shape 992"/>
          <p:cNvSpPr/>
          <p:nvPr userDrawn="1"/>
        </p:nvSpPr>
        <p:spPr>
          <a:xfrm flipH="1">
            <a:off x="9256243" y="2457474"/>
            <a:ext cx="1879718" cy="204667"/>
          </a:xfrm>
          <a:prstGeom prst="rect">
            <a:avLst/>
          </a:prstGeom>
          <a:ln w="3175">
            <a:miter lim="400000"/>
          </a:ln>
          <a:extLst>
            <a:ext uri="{C572A759-6A51-4108-AA02-DFA0A04FC94B}">
              <ma14:wrappingTextBoxFlag xmlns="" xmlns:ma14="http://schemas.microsoft.com/office/mac/drawingml/2011/main" val="1"/>
            </a:ext>
          </a:extLst>
        </p:spPr>
        <p:txBody>
          <a:bodyPr wrap="square" lIns="19048" tIns="19048" rIns="19048" bIns="19048" anchor="ctr">
            <a:spAutoFit/>
          </a:bodyPr>
          <a:lstStyle/>
          <a:p>
            <a:pPr lvl="0" algn="l">
              <a:lnSpc>
                <a:spcPct val="80000"/>
              </a:lnSpc>
              <a:defRPr sz="1800">
                <a:solidFill>
                  <a:srgbClr val="000000"/>
                </a:solidFill>
              </a:defRPr>
            </a:pPr>
            <a:r>
              <a:rPr lang="en-US" sz="675" b="0" baseline="0">
                <a:solidFill>
                  <a:srgbClr val="8C8C8C"/>
                </a:solidFill>
                <a:latin typeface="Helvetica Neue"/>
                <a:cs typeface="Helvetica Neue"/>
              </a:rPr>
              <a:t>With Two Line Titles </a:t>
            </a:r>
            <a:r>
              <a:rPr lang="en-US" sz="675" b="1" baseline="0">
                <a:solidFill>
                  <a:srgbClr val="8C8C8C"/>
                </a:solidFill>
                <a:latin typeface="Helvetica Neue"/>
                <a:cs typeface="Helvetica Neue"/>
              </a:rPr>
              <a:t>move</a:t>
            </a:r>
            <a:r>
              <a:rPr lang="en-US" sz="675" b="0" baseline="0">
                <a:solidFill>
                  <a:srgbClr val="8C8C8C"/>
                </a:solidFill>
                <a:latin typeface="Helvetica Neue"/>
                <a:cs typeface="Helvetica Neue"/>
              </a:rPr>
              <a:t> </a:t>
            </a:r>
            <a:r>
              <a:rPr lang="en-US" sz="675" b="1" baseline="0">
                <a:solidFill>
                  <a:srgbClr val="8C8C8C"/>
                </a:solidFill>
                <a:latin typeface="Helvetica Neue"/>
                <a:cs typeface="Helvetica Neue"/>
              </a:rPr>
              <a:t>top </a:t>
            </a:r>
            <a:br>
              <a:rPr lang="en-US" sz="675" b="1" baseline="0">
                <a:solidFill>
                  <a:srgbClr val="8C8C8C"/>
                </a:solidFill>
                <a:latin typeface="Helvetica Neue"/>
                <a:cs typeface="Helvetica Neue"/>
              </a:rPr>
            </a:br>
            <a:r>
              <a:rPr lang="en-US" sz="675" b="1" baseline="0">
                <a:solidFill>
                  <a:srgbClr val="8C8C8C"/>
                </a:solidFill>
                <a:latin typeface="Helvetica Neue"/>
                <a:cs typeface="Helvetica Neue"/>
              </a:rPr>
              <a:t>of Content </a:t>
            </a:r>
            <a:r>
              <a:rPr lang="en-US" sz="675" b="0" baseline="0">
                <a:solidFill>
                  <a:srgbClr val="8C8C8C"/>
                </a:solidFill>
                <a:latin typeface="Helvetica Neue"/>
                <a:cs typeface="Helvetica Neue"/>
              </a:rPr>
              <a:t>text</a:t>
            </a:r>
            <a:r>
              <a:rPr lang="en-US" sz="675" b="1" baseline="0">
                <a:solidFill>
                  <a:srgbClr val="8C8C8C"/>
                </a:solidFill>
                <a:latin typeface="Helvetica Neue"/>
                <a:cs typeface="Helvetica Neue"/>
              </a:rPr>
              <a:t> </a:t>
            </a:r>
            <a:r>
              <a:rPr lang="en-US" sz="675" b="0" baseline="0">
                <a:solidFill>
                  <a:srgbClr val="8C8C8C"/>
                </a:solidFill>
                <a:latin typeface="Helvetica Neue"/>
                <a:cs typeface="Helvetica Neue"/>
              </a:rPr>
              <a:t>to touch this line</a:t>
            </a:r>
            <a:endParaRPr lang="en-US" sz="675" b="1">
              <a:solidFill>
                <a:srgbClr val="8C8C8C"/>
              </a:solidFill>
              <a:latin typeface="Helvetica Neue"/>
              <a:cs typeface="Helvetica Neue"/>
            </a:endParaRPr>
          </a:p>
        </p:txBody>
      </p:sp>
      <p:cxnSp>
        <p:nvCxnSpPr>
          <p:cNvPr id="16" name="Straight Connector 15"/>
          <p:cNvCxnSpPr/>
          <p:nvPr userDrawn="1"/>
        </p:nvCxnSpPr>
        <p:spPr>
          <a:xfrm flipH="1" flipV="1">
            <a:off x="9205223" y="1567621"/>
            <a:ext cx="1181366" cy="12045"/>
          </a:xfrm>
          <a:prstGeom prst="line">
            <a:avLst/>
          </a:prstGeom>
          <a:ln w="12700" cmpd="sng">
            <a:solidFill>
              <a:schemeClr val="accent3"/>
            </a:solidFill>
            <a:prstDash val="dash"/>
            <a:headEnd type="none"/>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9205223" y="2421987"/>
            <a:ext cx="1181366" cy="0"/>
          </a:xfrm>
          <a:prstGeom prst="line">
            <a:avLst/>
          </a:prstGeom>
          <a:ln w="12700" cmpd="sng">
            <a:solidFill>
              <a:schemeClr val="accent3"/>
            </a:solidFill>
            <a:prstDash val="dash"/>
            <a:headEnd type="none"/>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userDrawn="1"/>
        </p:nvCxnSpPr>
        <p:spPr>
          <a:xfrm flipH="1">
            <a:off x="9205223" y="2708135"/>
            <a:ext cx="1630338" cy="0"/>
          </a:xfrm>
          <a:prstGeom prst="line">
            <a:avLst/>
          </a:prstGeom>
          <a:ln w="9525" cmpd="sng">
            <a:solidFill>
              <a:schemeClr val="bg2"/>
            </a:solidFill>
            <a:prstDash val="dash"/>
            <a:headEnd type="none"/>
            <a:tailEnd type="triangle" w="lg" len="med"/>
          </a:ln>
          <a:effectLst/>
        </p:spPr>
        <p:style>
          <a:lnRef idx="2">
            <a:schemeClr val="accent1"/>
          </a:lnRef>
          <a:fillRef idx="0">
            <a:schemeClr val="accent1"/>
          </a:fillRef>
          <a:effectRef idx="1">
            <a:schemeClr val="accent1"/>
          </a:effectRef>
          <a:fontRef idx="minor">
            <a:schemeClr val="tx1"/>
          </a:fontRef>
        </p:style>
      </p:cxnSp>
      <p:sp>
        <p:nvSpPr>
          <p:cNvPr id="19" name="Shape 992"/>
          <p:cNvSpPr/>
          <p:nvPr userDrawn="1"/>
        </p:nvSpPr>
        <p:spPr>
          <a:xfrm flipH="1">
            <a:off x="9256243" y="2753877"/>
            <a:ext cx="1726660" cy="204667"/>
          </a:xfrm>
          <a:prstGeom prst="rect">
            <a:avLst/>
          </a:prstGeom>
          <a:ln w="3175">
            <a:miter lim="400000"/>
          </a:ln>
          <a:extLst>
            <a:ext uri="{C572A759-6A51-4108-AA02-DFA0A04FC94B}">
              <ma14:wrappingTextBoxFlag xmlns="" xmlns:ma14="http://schemas.microsoft.com/office/mac/drawingml/2011/main" val="1"/>
            </a:ext>
          </a:extLst>
        </p:spPr>
        <p:txBody>
          <a:bodyPr wrap="square" lIns="19048" tIns="19048" rIns="19048" bIns="19048" anchor="ctr">
            <a:spAutoFit/>
          </a:bodyPr>
          <a:lstStyle/>
          <a:p>
            <a:pPr lvl="0" algn="l">
              <a:lnSpc>
                <a:spcPct val="80000"/>
              </a:lnSpc>
              <a:defRPr sz="1800">
                <a:solidFill>
                  <a:srgbClr val="000000"/>
                </a:solidFill>
              </a:defRPr>
            </a:pPr>
            <a:r>
              <a:rPr lang="en-US" sz="675">
                <a:solidFill>
                  <a:srgbClr val="8C8C8C"/>
                </a:solidFill>
                <a:latin typeface="Helvetica Neue"/>
                <a:cs typeface="Helvetica Neue"/>
              </a:rPr>
              <a:t>With</a:t>
            </a:r>
            <a:r>
              <a:rPr lang="en-US" sz="675" baseline="0">
                <a:solidFill>
                  <a:srgbClr val="8C8C8C"/>
                </a:solidFill>
                <a:latin typeface="Helvetica Neue"/>
                <a:cs typeface="Helvetica Neue"/>
              </a:rPr>
              <a:t> </a:t>
            </a:r>
            <a:r>
              <a:rPr lang="en-US" sz="675">
                <a:solidFill>
                  <a:srgbClr val="8C8C8C"/>
                </a:solidFill>
                <a:latin typeface="Helvetica Neue"/>
                <a:cs typeface="Helvetica Neue"/>
              </a:rPr>
              <a:t>Two Line Titles &amp;  Two</a:t>
            </a:r>
            <a:r>
              <a:rPr lang="en-US" sz="675" baseline="0">
                <a:solidFill>
                  <a:srgbClr val="8C8C8C"/>
                </a:solidFill>
                <a:latin typeface="Helvetica Neue"/>
                <a:cs typeface="Helvetica Neue"/>
              </a:rPr>
              <a:t> Line </a:t>
            </a:r>
            <a:r>
              <a:rPr lang="en-US" sz="675">
                <a:solidFill>
                  <a:srgbClr val="8C8C8C"/>
                </a:solidFill>
                <a:latin typeface="Helvetica Neue"/>
                <a:cs typeface="Helvetica Neue"/>
              </a:rPr>
              <a:t>Subtitles </a:t>
            </a:r>
          </a:p>
          <a:p>
            <a:pPr lvl="0" algn="l">
              <a:lnSpc>
                <a:spcPct val="80000"/>
              </a:lnSpc>
              <a:defRPr sz="1800">
                <a:solidFill>
                  <a:srgbClr val="000000"/>
                </a:solidFill>
              </a:defRPr>
            </a:pPr>
            <a:r>
              <a:rPr lang="en-US" sz="675" b="1">
                <a:solidFill>
                  <a:srgbClr val="8C8C8C"/>
                </a:solidFill>
                <a:latin typeface="Helvetica Neue"/>
                <a:cs typeface="Helvetica Neue"/>
              </a:rPr>
              <a:t>move top</a:t>
            </a:r>
            <a:r>
              <a:rPr lang="en-US" sz="675" b="1" baseline="0">
                <a:solidFill>
                  <a:srgbClr val="8C8C8C"/>
                </a:solidFill>
                <a:latin typeface="Helvetica Neue"/>
                <a:cs typeface="Helvetica Neue"/>
              </a:rPr>
              <a:t> of </a:t>
            </a:r>
            <a:r>
              <a:rPr lang="en-US" sz="675" b="1">
                <a:solidFill>
                  <a:srgbClr val="8C8C8C"/>
                </a:solidFill>
                <a:latin typeface="Helvetica Neue"/>
                <a:cs typeface="Helvetica Neue"/>
              </a:rPr>
              <a:t>Conten</a:t>
            </a:r>
            <a:r>
              <a:rPr lang="en-US" sz="675" b="1" baseline="0">
                <a:solidFill>
                  <a:srgbClr val="8C8C8C"/>
                </a:solidFill>
                <a:latin typeface="Helvetica Neue"/>
                <a:cs typeface="Helvetica Neue"/>
              </a:rPr>
              <a:t>t text </a:t>
            </a:r>
            <a:r>
              <a:rPr lang="en-US" sz="675" baseline="0">
                <a:solidFill>
                  <a:srgbClr val="8C8C8C"/>
                </a:solidFill>
                <a:latin typeface="Helvetica Neue"/>
                <a:cs typeface="Helvetica Neue"/>
              </a:rPr>
              <a:t>to this Line</a:t>
            </a:r>
            <a:endParaRPr lang="en-US" sz="675" b="1">
              <a:solidFill>
                <a:srgbClr val="8C8C8C"/>
              </a:solidFill>
              <a:latin typeface="Helvetica Neue"/>
              <a:cs typeface="Helvetica Neue"/>
            </a:endParaRPr>
          </a:p>
        </p:txBody>
      </p:sp>
      <p:sp>
        <p:nvSpPr>
          <p:cNvPr id="12" name="Shape 990"/>
          <p:cNvSpPr/>
          <p:nvPr userDrawn="1"/>
        </p:nvSpPr>
        <p:spPr>
          <a:xfrm flipH="1">
            <a:off x="9256243" y="3312939"/>
            <a:ext cx="1726660" cy="287767"/>
          </a:xfrm>
          <a:prstGeom prst="rect">
            <a:avLst/>
          </a:prstGeom>
          <a:ln w="3175">
            <a:miter lim="400000"/>
          </a:ln>
          <a:extLst>
            <a:ext uri="{C572A759-6A51-4108-AA02-DFA0A04FC94B}">
              <ma14:wrappingTextBoxFlag xmlns="" xmlns:ma14="http://schemas.microsoft.com/office/mac/drawingml/2011/main" val="1"/>
            </a:ext>
          </a:extLst>
        </p:spPr>
        <p:txBody>
          <a:bodyPr wrap="square" lIns="19048" tIns="19048" rIns="19048" bIns="19048" anchor="ctr">
            <a:spAutoFit/>
          </a:bodyPr>
          <a:lstStyle/>
          <a:p>
            <a:pPr lvl="0" algn="l">
              <a:lnSpc>
                <a:spcPct val="80000"/>
              </a:lnSpc>
              <a:defRPr sz="1800">
                <a:solidFill>
                  <a:srgbClr val="000000"/>
                </a:solidFill>
              </a:defRPr>
            </a:pPr>
            <a:r>
              <a:rPr lang="en-US" sz="675" b="0" baseline="0">
                <a:solidFill>
                  <a:srgbClr val="8C8C8C"/>
                </a:solidFill>
                <a:latin typeface="Helvetica Neue"/>
                <a:cs typeface="Helvetica Neue"/>
              </a:rPr>
              <a:t>Go to THEMES &gt; EDIT MASTER &gt; and delete these guides from master layout before sending document to clients. </a:t>
            </a:r>
          </a:p>
        </p:txBody>
      </p:sp>
      <p:sp>
        <p:nvSpPr>
          <p:cNvPr id="13" name="Footer Placeholder 4"/>
          <p:cNvSpPr>
            <a:spLocks noGrp="1"/>
          </p:cNvSpPr>
          <p:nvPr>
            <p:ph type="ftr" sz="quarter" idx="3"/>
          </p:nvPr>
        </p:nvSpPr>
        <p:spPr>
          <a:xfrm>
            <a:off x="2622645"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Tree>
    <p:extLst>
      <p:ext uri="{BB962C8B-B14F-4D97-AF65-F5344CB8AC3E}">
        <p14:creationId xmlns:p14="http://schemas.microsoft.com/office/powerpoint/2010/main" val="188194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7" name="Text Placeholder 6"/>
          <p:cNvSpPr>
            <a:spLocks noGrp="1"/>
          </p:cNvSpPr>
          <p:nvPr>
            <p:ph type="body" idx="12" hasCustomPrompt="1"/>
          </p:nvPr>
        </p:nvSpPr>
        <p:spPr>
          <a:xfrm>
            <a:off x="460238" y="1045077"/>
            <a:ext cx="8230195" cy="384048"/>
          </a:xfrm>
        </p:spPr>
        <p:txBody>
          <a:bodyPr anchor="t"/>
          <a:lstStyle>
            <a:lvl1pPr algn="ctr">
              <a:defRPr sz="1743" b="0" i="1">
                <a:solidFill>
                  <a:srgbClr val="98938A"/>
                </a:solidFill>
                <a:latin typeface="Georgia"/>
                <a:cs typeface="Georgia"/>
              </a:defRPr>
            </a:lvl1pPr>
          </a:lstStyle>
          <a:p>
            <a:pPr lvl="0"/>
            <a:r>
              <a:rPr lang="en-US"/>
              <a:t>Optional subtitle</a:t>
            </a:r>
          </a:p>
        </p:txBody>
      </p:sp>
      <p:sp>
        <p:nvSpPr>
          <p:cNvPr id="2" name="Title 1"/>
          <p:cNvSpPr>
            <a:spLocks noGrp="1"/>
          </p:cNvSpPr>
          <p:nvPr>
            <p:ph type="title" hasCustomPrompt="1"/>
          </p:nvPr>
        </p:nvSpPr>
        <p:spPr>
          <a:xfrm>
            <a:off x="460237" y="575359"/>
            <a:ext cx="8230196" cy="468364"/>
          </a:xfrm>
        </p:spPr>
        <p:txBody>
          <a:bodyPr/>
          <a:lstStyle/>
          <a:p>
            <a:r>
              <a:rPr lang="en-US"/>
              <a:t>Click to edit master title style</a:t>
            </a:r>
          </a:p>
        </p:txBody>
      </p:sp>
      <p:sp>
        <p:nvSpPr>
          <p:cNvPr id="5" name="Slide Number Placeholder 5"/>
          <p:cNvSpPr>
            <a:spLocks noGrp="1"/>
          </p:cNvSpPr>
          <p:nvPr>
            <p:ph type="sldNum" sz="quarter" idx="11"/>
          </p:nvPr>
        </p:nvSpPr>
        <p:spPr/>
        <p:txBody>
          <a:bodyPr/>
          <a:lstStyle>
            <a:lvl1pPr>
              <a:defRPr/>
            </a:lvl1pPr>
          </a:lstStyle>
          <a:p>
            <a:pPr>
              <a:defRPr/>
            </a:pPr>
            <a:fld id="{91F31FA6-B0B4-9940-9B47-E6B321700686}" type="slidenum">
              <a:rPr lang="en-US"/>
              <a:pPr>
                <a:defRPr/>
              </a:pPr>
              <a:t>‹#›</a:t>
            </a:fld>
            <a:endParaRPr lang="en-US"/>
          </a:p>
        </p:txBody>
      </p:sp>
      <p:sp>
        <p:nvSpPr>
          <p:cNvPr id="14" name="Shape 990"/>
          <p:cNvSpPr/>
          <p:nvPr userDrawn="1"/>
        </p:nvSpPr>
        <p:spPr>
          <a:xfrm flipH="1">
            <a:off x="9256243" y="1618822"/>
            <a:ext cx="1879718" cy="204667"/>
          </a:xfrm>
          <a:prstGeom prst="rect">
            <a:avLst/>
          </a:prstGeom>
          <a:ln w="3175">
            <a:miter lim="400000"/>
          </a:ln>
          <a:extLst>
            <a:ext uri="{C572A759-6A51-4108-AA02-DFA0A04FC94B}">
              <ma14:wrappingTextBoxFlag xmlns="" xmlns:ma14="http://schemas.microsoft.com/office/mac/drawingml/2011/main" val="1"/>
            </a:ext>
          </a:extLst>
        </p:spPr>
        <p:txBody>
          <a:bodyPr wrap="square" lIns="19048" tIns="19048" rIns="19048" bIns="19048" anchor="ctr">
            <a:spAutoFit/>
          </a:bodyPr>
          <a:lstStyle/>
          <a:p>
            <a:pPr lvl="0" algn="l">
              <a:lnSpc>
                <a:spcPct val="80000"/>
              </a:lnSpc>
              <a:defRPr sz="1800">
                <a:solidFill>
                  <a:srgbClr val="000000"/>
                </a:solidFill>
              </a:defRPr>
            </a:pPr>
            <a:r>
              <a:rPr lang="en-US" sz="675" b="0" baseline="0">
                <a:solidFill>
                  <a:srgbClr val="8C8C8C"/>
                </a:solidFill>
                <a:latin typeface="Helvetica Neue"/>
                <a:cs typeface="Helvetica Neue"/>
              </a:rPr>
              <a:t>With Two Line Titles </a:t>
            </a:r>
            <a:r>
              <a:rPr lang="en-US" sz="675" b="1" baseline="0">
                <a:solidFill>
                  <a:srgbClr val="8C8C8C"/>
                </a:solidFill>
                <a:latin typeface="Helvetica Neue"/>
                <a:cs typeface="Helvetica Neue"/>
              </a:rPr>
              <a:t>move</a:t>
            </a:r>
            <a:r>
              <a:rPr lang="en-US" sz="675" b="0" baseline="0">
                <a:solidFill>
                  <a:srgbClr val="8C8C8C"/>
                </a:solidFill>
                <a:latin typeface="Helvetica Neue"/>
                <a:cs typeface="Helvetica Neue"/>
              </a:rPr>
              <a:t> </a:t>
            </a:r>
            <a:r>
              <a:rPr lang="en-US" sz="675" b="1" baseline="0">
                <a:solidFill>
                  <a:srgbClr val="8C8C8C"/>
                </a:solidFill>
                <a:latin typeface="Helvetica Neue"/>
                <a:cs typeface="Helvetica Neue"/>
              </a:rPr>
              <a:t>top </a:t>
            </a:r>
          </a:p>
          <a:p>
            <a:pPr lvl="0" algn="l">
              <a:lnSpc>
                <a:spcPct val="80000"/>
              </a:lnSpc>
              <a:defRPr sz="1800">
                <a:solidFill>
                  <a:srgbClr val="000000"/>
                </a:solidFill>
              </a:defRPr>
            </a:pPr>
            <a:r>
              <a:rPr lang="en-US" sz="675" b="1" baseline="0">
                <a:solidFill>
                  <a:srgbClr val="8C8C8C"/>
                </a:solidFill>
                <a:latin typeface="Helvetica Neue"/>
                <a:cs typeface="Helvetica Neue"/>
              </a:rPr>
              <a:t>of Subtitle </a:t>
            </a:r>
            <a:r>
              <a:rPr lang="en-US" sz="675" b="0" baseline="0">
                <a:solidFill>
                  <a:srgbClr val="8C8C8C"/>
                </a:solidFill>
                <a:latin typeface="Helvetica Neue"/>
                <a:cs typeface="Helvetica Neue"/>
              </a:rPr>
              <a:t>text</a:t>
            </a:r>
            <a:r>
              <a:rPr lang="en-US" sz="675" b="1" baseline="0">
                <a:solidFill>
                  <a:srgbClr val="8C8C8C"/>
                </a:solidFill>
                <a:latin typeface="Helvetica Neue"/>
                <a:cs typeface="Helvetica Neue"/>
              </a:rPr>
              <a:t> </a:t>
            </a:r>
            <a:r>
              <a:rPr lang="en-US" sz="675" b="0" baseline="0">
                <a:solidFill>
                  <a:srgbClr val="8C8C8C"/>
                </a:solidFill>
                <a:latin typeface="Helvetica Neue"/>
                <a:cs typeface="Helvetica Neue"/>
              </a:rPr>
              <a:t>to touch this line</a:t>
            </a:r>
            <a:endParaRPr sz="675" b="1">
              <a:solidFill>
                <a:srgbClr val="8C8C8C"/>
              </a:solidFill>
              <a:latin typeface="Helvetica Neue"/>
              <a:cs typeface="Helvetica Neue"/>
            </a:endParaRPr>
          </a:p>
        </p:txBody>
      </p:sp>
      <p:sp>
        <p:nvSpPr>
          <p:cNvPr id="15" name="Shape 992"/>
          <p:cNvSpPr/>
          <p:nvPr userDrawn="1"/>
        </p:nvSpPr>
        <p:spPr>
          <a:xfrm flipH="1">
            <a:off x="9256243" y="2457474"/>
            <a:ext cx="1879718" cy="204667"/>
          </a:xfrm>
          <a:prstGeom prst="rect">
            <a:avLst/>
          </a:prstGeom>
          <a:ln w="3175">
            <a:miter lim="400000"/>
          </a:ln>
          <a:extLst>
            <a:ext uri="{C572A759-6A51-4108-AA02-DFA0A04FC94B}">
              <ma14:wrappingTextBoxFlag xmlns="" xmlns:ma14="http://schemas.microsoft.com/office/mac/drawingml/2011/main" val="1"/>
            </a:ext>
          </a:extLst>
        </p:spPr>
        <p:txBody>
          <a:bodyPr wrap="square" lIns="19048" tIns="19048" rIns="19048" bIns="19048" anchor="ctr">
            <a:spAutoFit/>
          </a:bodyPr>
          <a:lstStyle/>
          <a:p>
            <a:pPr lvl="0" algn="l">
              <a:lnSpc>
                <a:spcPct val="80000"/>
              </a:lnSpc>
              <a:defRPr sz="1800">
                <a:solidFill>
                  <a:srgbClr val="000000"/>
                </a:solidFill>
              </a:defRPr>
            </a:pPr>
            <a:r>
              <a:rPr lang="en-US" sz="675" b="0" baseline="0">
                <a:solidFill>
                  <a:srgbClr val="8C8C8C"/>
                </a:solidFill>
                <a:latin typeface="Helvetica Neue"/>
                <a:cs typeface="Helvetica Neue"/>
              </a:rPr>
              <a:t>With Two Line Titles </a:t>
            </a:r>
            <a:r>
              <a:rPr lang="en-US" sz="675" b="1" baseline="0">
                <a:solidFill>
                  <a:srgbClr val="8C8C8C"/>
                </a:solidFill>
                <a:latin typeface="Helvetica Neue"/>
                <a:cs typeface="Helvetica Neue"/>
              </a:rPr>
              <a:t>move</a:t>
            </a:r>
            <a:r>
              <a:rPr lang="en-US" sz="675" b="0" baseline="0">
                <a:solidFill>
                  <a:srgbClr val="8C8C8C"/>
                </a:solidFill>
                <a:latin typeface="Helvetica Neue"/>
                <a:cs typeface="Helvetica Neue"/>
              </a:rPr>
              <a:t> </a:t>
            </a:r>
            <a:r>
              <a:rPr lang="en-US" sz="675" b="1" baseline="0">
                <a:solidFill>
                  <a:srgbClr val="8C8C8C"/>
                </a:solidFill>
                <a:latin typeface="Helvetica Neue"/>
                <a:cs typeface="Helvetica Neue"/>
              </a:rPr>
              <a:t>top </a:t>
            </a:r>
            <a:br>
              <a:rPr lang="en-US" sz="675" b="1" baseline="0">
                <a:solidFill>
                  <a:srgbClr val="8C8C8C"/>
                </a:solidFill>
                <a:latin typeface="Helvetica Neue"/>
                <a:cs typeface="Helvetica Neue"/>
              </a:rPr>
            </a:br>
            <a:r>
              <a:rPr lang="en-US" sz="675" b="1" baseline="0">
                <a:solidFill>
                  <a:srgbClr val="8C8C8C"/>
                </a:solidFill>
                <a:latin typeface="Helvetica Neue"/>
                <a:cs typeface="Helvetica Neue"/>
              </a:rPr>
              <a:t>of Content </a:t>
            </a:r>
            <a:r>
              <a:rPr lang="en-US" sz="675" b="0" baseline="0">
                <a:solidFill>
                  <a:srgbClr val="8C8C8C"/>
                </a:solidFill>
                <a:latin typeface="Helvetica Neue"/>
                <a:cs typeface="Helvetica Neue"/>
              </a:rPr>
              <a:t>text</a:t>
            </a:r>
            <a:r>
              <a:rPr lang="en-US" sz="675" b="1" baseline="0">
                <a:solidFill>
                  <a:srgbClr val="8C8C8C"/>
                </a:solidFill>
                <a:latin typeface="Helvetica Neue"/>
                <a:cs typeface="Helvetica Neue"/>
              </a:rPr>
              <a:t> </a:t>
            </a:r>
            <a:r>
              <a:rPr lang="en-US" sz="675" b="0" baseline="0">
                <a:solidFill>
                  <a:srgbClr val="8C8C8C"/>
                </a:solidFill>
                <a:latin typeface="Helvetica Neue"/>
                <a:cs typeface="Helvetica Neue"/>
              </a:rPr>
              <a:t>to touch this line</a:t>
            </a:r>
            <a:endParaRPr lang="en-US" sz="675" b="1">
              <a:solidFill>
                <a:srgbClr val="8C8C8C"/>
              </a:solidFill>
              <a:latin typeface="Helvetica Neue"/>
              <a:cs typeface="Helvetica Neue"/>
            </a:endParaRPr>
          </a:p>
        </p:txBody>
      </p:sp>
      <p:cxnSp>
        <p:nvCxnSpPr>
          <p:cNvPr id="16" name="Straight Connector 15"/>
          <p:cNvCxnSpPr/>
          <p:nvPr userDrawn="1"/>
        </p:nvCxnSpPr>
        <p:spPr>
          <a:xfrm flipH="1" flipV="1">
            <a:off x="9205223" y="1567621"/>
            <a:ext cx="1181366" cy="12045"/>
          </a:xfrm>
          <a:prstGeom prst="line">
            <a:avLst/>
          </a:prstGeom>
          <a:ln w="12700" cmpd="sng">
            <a:solidFill>
              <a:schemeClr val="accent3"/>
            </a:solidFill>
            <a:prstDash val="dash"/>
            <a:headEnd type="none"/>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9205223" y="2421987"/>
            <a:ext cx="1181366" cy="0"/>
          </a:xfrm>
          <a:prstGeom prst="line">
            <a:avLst/>
          </a:prstGeom>
          <a:ln w="12700" cmpd="sng">
            <a:solidFill>
              <a:schemeClr val="accent3"/>
            </a:solidFill>
            <a:prstDash val="dash"/>
            <a:headEnd type="none"/>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userDrawn="1"/>
        </p:nvCxnSpPr>
        <p:spPr>
          <a:xfrm flipH="1">
            <a:off x="9205223" y="2708135"/>
            <a:ext cx="1630338" cy="0"/>
          </a:xfrm>
          <a:prstGeom prst="line">
            <a:avLst/>
          </a:prstGeom>
          <a:ln w="9525" cmpd="sng">
            <a:solidFill>
              <a:schemeClr val="bg2"/>
            </a:solidFill>
            <a:prstDash val="dash"/>
            <a:headEnd type="none"/>
            <a:tailEnd type="triangle" w="lg" len="med"/>
          </a:ln>
          <a:effectLst/>
        </p:spPr>
        <p:style>
          <a:lnRef idx="2">
            <a:schemeClr val="accent1"/>
          </a:lnRef>
          <a:fillRef idx="0">
            <a:schemeClr val="accent1"/>
          </a:fillRef>
          <a:effectRef idx="1">
            <a:schemeClr val="accent1"/>
          </a:effectRef>
          <a:fontRef idx="minor">
            <a:schemeClr val="tx1"/>
          </a:fontRef>
        </p:style>
      </p:cxnSp>
      <p:sp>
        <p:nvSpPr>
          <p:cNvPr id="19" name="Shape 992"/>
          <p:cNvSpPr/>
          <p:nvPr userDrawn="1"/>
        </p:nvSpPr>
        <p:spPr>
          <a:xfrm flipH="1">
            <a:off x="9256243" y="2753877"/>
            <a:ext cx="1726660" cy="204667"/>
          </a:xfrm>
          <a:prstGeom prst="rect">
            <a:avLst/>
          </a:prstGeom>
          <a:ln w="3175">
            <a:miter lim="400000"/>
          </a:ln>
          <a:extLst>
            <a:ext uri="{C572A759-6A51-4108-AA02-DFA0A04FC94B}">
              <ma14:wrappingTextBoxFlag xmlns="" xmlns:ma14="http://schemas.microsoft.com/office/mac/drawingml/2011/main" val="1"/>
            </a:ext>
          </a:extLst>
        </p:spPr>
        <p:txBody>
          <a:bodyPr wrap="square" lIns="19048" tIns="19048" rIns="19048" bIns="19048" anchor="ctr">
            <a:spAutoFit/>
          </a:bodyPr>
          <a:lstStyle/>
          <a:p>
            <a:pPr lvl="0" algn="l">
              <a:lnSpc>
                <a:spcPct val="80000"/>
              </a:lnSpc>
              <a:defRPr sz="1800">
                <a:solidFill>
                  <a:srgbClr val="000000"/>
                </a:solidFill>
              </a:defRPr>
            </a:pPr>
            <a:r>
              <a:rPr lang="en-US" sz="675">
                <a:solidFill>
                  <a:srgbClr val="8C8C8C"/>
                </a:solidFill>
                <a:latin typeface="Helvetica Neue"/>
                <a:cs typeface="Helvetica Neue"/>
              </a:rPr>
              <a:t>With</a:t>
            </a:r>
            <a:r>
              <a:rPr lang="en-US" sz="675" baseline="0">
                <a:solidFill>
                  <a:srgbClr val="8C8C8C"/>
                </a:solidFill>
                <a:latin typeface="Helvetica Neue"/>
                <a:cs typeface="Helvetica Neue"/>
              </a:rPr>
              <a:t> </a:t>
            </a:r>
            <a:r>
              <a:rPr lang="en-US" sz="675">
                <a:solidFill>
                  <a:srgbClr val="8C8C8C"/>
                </a:solidFill>
                <a:latin typeface="Helvetica Neue"/>
                <a:cs typeface="Helvetica Neue"/>
              </a:rPr>
              <a:t>Two Line Titles &amp;  Two</a:t>
            </a:r>
            <a:r>
              <a:rPr lang="en-US" sz="675" baseline="0">
                <a:solidFill>
                  <a:srgbClr val="8C8C8C"/>
                </a:solidFill>
                <a:latin typeface="Helvetica Neue"/>
                <a:cs typeface="Helvetica Neue"/>
              </a:rPr>
              <a:t> Line </a:t>
            </a:r>
            <a:r>
              <a:rPr lang="en-US" sz="675">
                <a:solidFill>
                  <a:srgbClr val="8C8C8C"/>
                </a:solidFill>
                <a:latin typeface="Helvetica Neue"/>
                <a:cs typeface="Helvetica Neue"/>
              </a:rPr>
              <a:t>Subtitles </a:t>
            </a:r>
          </a:p>
          <a:p>
            <a:pPr lvl="0" algn="l">
              <a:lnSpc>
                <a:spcPct val="80000"/>
              </a:lnSpc>
              <a:defRPr sz="1800">
                <a:solidFill>
                  <a:srgbClr val="000000"/>
                </a:solidFill>
              </a:defRPr>
            </a:pPr>
            <a:r>
              <a:rPr lang="en-US" sz="675" b="1">
                <a:solidFill>
                  <a:srgbClr val="8C8C8C"/>
                </a:solidFill>
                <a:latin typeface="Helvetica Neue"/>
                <a:cs typeface="Helvetica Neue"/>
              </a:rPr>
              <a:t>move top</a:t>
            </a:r>
            <a:r>
              <a:rPr lang="en-US" sz="675" b="1" baseline="0">
                <a:solidFill>
                  <a:srgbClr val="8C8C8C"/>
                </a:solidFill>
                <a:latin typeface="Helvetica Neue"/>
                <a:cs typeface="Helvetica Neue"/>
              </a:rPr>
              <a:t> of </a:t>
            </a:r>
            <a:r>
              <a:rPr lang="en-US" sz="675" b="1">
                <a:solidFill>
                  <a:srgbClr val="8C8C8C"/>
                </a:solidFill>
                <a:latin typeface="Helvetica Neue"/>
                <a:cs typeface="Helvetica Neue"/>
              </a:rPr>
              <a:t>Conten</a:t>
            </a:r>
            <a:r>
              <a:rPr lang="en-US" sz="675" b="1" baseline="0">
                <a:solidFill>
                  <a:srgbClr val="8C8C8C"/>
                </a:solidFill>
                <a:latin typeface="Helvetica Neue"/>
                <a:cs typeface="Helvetica Neue"/>
              </a:rPr>
              <a:t>t text </a:t>
            </a:r>
            <a:r>
              <a:rPr lang="en-US" sz="675" baseline="0">
                <a:solidFill>
                  <a:srgbClr val="8C8C8C"/>
                </a:solidFill>
                <a:latin typeface="Helvetica Neue"/>
                <a:cs typeface="Helvetica Neue"/>
              </a:rPr>
              <a:t>to this Line</a:t>
            </a:r>
            <a:endParaRPr lang="en-US" sz="675" b="1">
              <a:solidFill>
                <a:srgbClr val="8C8C8C"/>
              </a:solidFill>
              <a:latin typeface="Helvetica Neue"/>
              <a:cs typeface="Helvetica Neue"/>
            </a:endParaRPr>
          </a:p>
        </p:txBody>
      </p:sp>
      <p:sp>
        <p:nvSpPr>
          <p:cNvPr id="12" name="Shape 990"/>
          <p:cNvSpPr/>
          <p:nvPr userDrawn="1"/>
        </p:nvSpPr>
        <p:spPr>
          <a:xfrm flipH="1">
            <a:off x="9256243" y="3312939"/>
            <a:ext cx="1726660" cy="287767"/>
          </a:xfrm>
          <a:prstGeom prst="rect">
            <a:avLst/>
          </a:prstGeom>
          <a:ln w="3175">
            <a:miter lim="400000"/>
          </a:ln>
          <a:extLst>
            <a:ext uri="{C572A759-6A51-4108-AA02-DFA0A04FC94B}">
              <ma14:wrappingTextBoxFlag xmlns="" xmlns:ma14="http://schemas.microsoft.com/office/mac/drawingml/2011/main" val="1"/>
            </a:ext>
          </a:extLst>
        </p:spPr>
        <p:txBody>
          <a:bodyPr wrap="square" lIns="19048" tIns="19048" rIns="19048" bIns="19048" anchor="ctr">
            <a:spAutoFit/>
          </a:bodyPr>
          <a:lstStyle/>
          <a:p>
            <a:pPr lvl="0" algn="l">
              <a:lnSpc>
                <a:spcPct val="80000"/>
              </a:lnSpc>
              <a:defRPr sz="1800">
                <a:solidFill>
                  <a:srgbClr val="000000"/>
                </a:solidFill>
              </a:defRPr>
            </a:pPr>
            <a:r>
              <a:rPr lang="en-US" sz="675" b="0" baseline="0">
                <a:solidFill>
                  <a:srgbClr val="8C8C8C"/>
                </a:solidFill>
                <a:latin typeface="Helvetica Neue"/>
                <a:cs typeface="Helvetica Neue"/>
              </a:rPr>
              <a:t>Go to THEMES &gt; EDIT MASTER &gt; and delete these guides from master layout before sending document to clients. </a:t>
            </a:r>
          </a:p>
        </p:txBody>
      </p:sp>
      <p:sp>
        <p:nvSpPr>
          <p:cNvPr id="13" name="Footer Placeholder 4"/>
          <p:cNvSpPr>
            <a:spLocks noGrp="1"/>
          </p:cNvSpPr>
          <p:nvPr>
            <p:ph type="ftr" sz="quarter" idx="3"/>
          </p:nvPr>
        </p:nvSpPr>
        <p:spPr>
          <a:xfrm>
            <a:off x="2622645"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Tree>
    <p:extLst>
      <p:ext uri="{BB962C8B-B14F-4D97-AF65-F5344CB8AC3E}">
        <p14:creationId xmlns:p14="http://schemas.microsoft.com/office/powerpoint/2010/main" val="1501271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1pPr>
            <a:lvl2pPr lvl="1" indent="0" rtl="0">
              <a:spcBef>
                <a:spcPts val="0"/>
              </a:spcBef>
              <a:spcAft>
                <a:spcPts val="0"/>
              </a:spcAft>
              <a:buClr>
                <a:schemeClr val="dk1"/>
              </a:buClr>
              <a:buSzPts val="1400"/>
              <a:buFont typeface="Arial"/>
              <a:buNone/>
              <a:defRPr sz="2800">
                <a:solidFill>
                  <a:schemeClr val="dk1"/>
                </a:solidFill>
              </a:defRPr>
            </a:lvl2pPr>
            <a:lvl3pPr lvl="2" indent="0" rtl="0">
              <a:spcBef>
                <a:spcPts val="0"/>
              </a:spcBef>
              <a:spcAft>
                <a:spcPts val="0"/>
              </a:spcAft>
              <a:buClr>
                <a:schemeClr val="dk1"/>
              </a:buClr>
              <a:buSzPts val="1400"/>
              <a:buFont typeface="Arial"/>
              <a:buNone/>
              <a:defRPr sz="2800">
                <a:solidFill>
                  <a:schemeClr val="dk1"/>
                </a:solidFill>
              </a:defRPr>
            </a:lvl3pPr>
            <a:lvl4pPr lvl="3" indent="0" rtl="0">
              <a:spcBef>
                <a:spcPts val="0"/>
              </a:spcBef>
              <a:spcAft>
                <a:spcPts val="0"/>
              </a:spcAft>
              <a:buClr>
                <a:schemeClr val="dk1"/>
              </a:buClr>
              <a:buSzPts val="1400"/>
              <a:buFont typeface="Arial"/>
              <a:buNone/>
              <a:defRPr sz="2800">
                <a:solidFill>
                  <a:schemeClr val="dk1"/>
                </a:solidFill>
              </a:defRPr>
            </a:lvl4pPr>
            <a:lvl5pPr lvl="4" indent="0" rtl="0">
              <a:spcBef>
                <a:spcPts val="0"/>
              </a:spcBef>
              <a:spcAft>
                <a:spcPts val="0"/>
              </a:spcAft>
              <a:buClr>
                <a:schemeClr val="dk1"/>
              </a:buClr>
              <a:buSzPts val="1400"/>
              <a:buFont typeface="Arial"/>
              <a:buNone/>
              <a:defRPr sz="2800">
                <a:solidFill>
                  <a:schemeClr val="dk1"/>
                </a:solidFill>
              </a:defRPr>
            </a:lvl5pPr>
            <a:lvl6pPr lvl="5" indent="0" rtl="0">
              <a:spcBef>
                <a:spcPts val="0"/>
              </a:spcBef>
              <a:spcAft>
                <a:spcPts val="0"/>
              </a:spcAft>
              <a:buClr>
                <a:schemeClr val="dk1"/>
              </a:buClr>
              <a:buSzPts val="1400"/>
              <a:buFont typeface="Arial"/>
              <a:buNone/>
              <a:defRPr sz="2800">
                <a:solidFill>
                  <a:schemeClr val="dk1"/>
                </a:solidFill>
              </a:defRPr>
            </a:lvl6pPr>
            <a:lvl7pPr lvl="6" indent="0" rtl="0">
              <a:spcBef>
                <a:spcPts val="0"/>
              </a:spcBef>
              <a:spcAft>
                <a:spcPts val="0"/>
              </a:spcAft>
              <a:buClr>
                <a:schemeClr val="dk1"/>
              </a:buClr>
              <a:buSzPts val="1400"/>
              <a:buFont typeface="Arial"/>
              <a:buNone/>
              <a:defRPr sz="2800">
                <a:solidFill>
                  <a:schemeClr val="dk1"/>
                </a:solidFill>
              </a:defRPr>
            </a:lvl7pPr>
            <a:lvl8pPr lvl="7" indent="0" rtl="0">
              <a:spcBef>
                <a:spcPts val="0"/>
              </a:spcBef>
              <a:spcAft>
                <a:spcPts val="0"/>
              </a:spcAft>
              <a:buClr>
                <a:schemeClr val="dk1"/>
              </a:buClr>
              <a:buSzPts val="1400"/>
              <a:buFont typeface="Arial"/>
              <a:buNone/>
              <a:defRPr sz="2800">
                <a:solidFill>
                  <a:schemeClr val="dk1"/>
                </a:solidFill>
              </a:defRPr>
            </a:lvl8pPr>
            <a:lvl9pPr lvl="8" indent="0" rtl="0">
              <a:spcBef>
                <a:spcPts val="0"/>
              </a:spcBef>
              <a:spcAft>
                <a:spcPts val="0"/>
              </a:spcAft>
              <a:buClr>
                <a:schemeClr val="dk1"/>
              </a:buClr>
              <a:buSzPts val="1400"/>
              <a:buFont typeface="Arial"/>
              <a:buNone/>
              <a:defRPr sz="2800">
                <a:solidFill>
                  <a:schemeClr val="dk1"/>
                </a:solidFill>
              </a:defRPr>
            </a:lvl9pPr>
          </a:lstStyle>
          <a:p>
            <a:endParaRPr/>
          </a:p>
        </p:txBody>
      </p:sp>
      <p:sp>
        <p:nvSpPr>
          <p:cNvPr id="21" name="Google Shape;21;p4"/>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22" name="Google Shape;22;p4"/>
          <p:cNvSpPr txBox="1">
            <a:spLocks noGrp="1"/>
          </p:cNvSpPr>
          <p:nvPr>
            <p:ph type="sldNum" idx="12"/>
          </p:nvPr>
        </p:nvSpPr>
        <p:spPr>
          <a:xfrm>
            <a:off x="8472457" y="6217621"/>
            <a:ext cx="548700" cy="5248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271346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452438" y="1122981"/>
            <a:ext cx="8239125" cy="467390"/>
          </a:xfrm>
          <a:prstGeom prst="rect">
            <a:avLst/>
          </a:prstGeom>
        </p:spPr>
        <p:txBody>
          <a:bodyPr lIns="45719" tIns="45719" rIns="45719" bIns="45719"/>
          <a:lstStyle>
            <a:lvl1pPr marL="0" indent="0" defTabSz="309563">
              <a:lnSpc>
                <a:spcPct val="100000"/>
              </a:lnSpc>
              <a:spcBef>
                <a:spcPts val="0"/>
              </a:spcBef>
              <a:buSzTx/>
              <a:buNone/>
              <a:defRPr sz="2063"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0171004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D88CBBD0-B384-2A43-A764-03FFE89146C9}" type="datetime1">
              <a:rPr lang="en-US" smtClean="0"/>
              <a:t>11/7/2024</a:t>
            </a:fld>
            <a:endParaRPr lang="en-US"/>
          </a:p>
        </p:txBody>
      </p:sp>
      <p:sp>
        <p:nvSpPr>
          <p:cNvPr id="5" name="Footer Placeholder 4"/>
          <p:cNvSpPr>
            <a:spLocks noGrp="1"/>
          </p:cNvSpPr>
          <p:nvPr>
            <p:ph type="ftr" sz="quarter" idx="3"/>
          </p:nvPr>
        </p:nvSpPr>
        <p:spPr>
          <a:xfrm>
            <a:off x="2622645"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6" r:id="rId13"/>
    <p:sldLayoutId id="2147483678" r:id="rId14"/>
    <p:sldLayoutId id="2147483679" r:id="rId15"/>
    <p:sldLayoutId id="2147483680" r:id="rId16"/>
    <p:sldLayoutId id="2147483682" r:id="rId17"/>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cs224w.stanford.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dstem.org/us/courses/67691/discussion/5664636" TargetMode="External"/><Relationship Id="rId2" Type="http://schemas.openxmlformats.org/officeDocument/2006/relationships/hyperlink" Target="https://edstem.org/us/courses/67691/discussion/5651218"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11.png"/><Relationship Id="rId5" Type="http://schemas.openxmlformats.org/officeDocument/2006/relationships/image" Target="../media/image22.pn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png"/></Relationships>
</file>

<file path=ppt/slides/_rels/slide2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11.png"/><Relationship Id="rId5" Type="http://schemas.openxmlformats.org/officeDocument/2006/relationships/image" Target="../media/image22.pn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png"/></Relationships>
</file>

<file path=ppt/slides/_rels/slide2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0.gif"/></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11.png"/><Relationship Id="rId5" Type="http://schemas.openxmlformats.org/officeDocument/2006/relationships/image" Target="../media/image22.pn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39.gif"/><Relationship Id="rId7" Type="http://schemas.openxmlformats.org/officeDocument/2006/relationships/image" Target="../media/image45.gif"/><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4.gif"/><Relationship Id="rId5" Type="http://schemas.openxmlformats.org/officeDocument/2006/relationships/image" Target="../media/image43.gif"/><Relationship Id="rId4" Type="http://schemas.openxmlformats.org/officeDocument/2006/relationships/image" Target="../media/image40.gi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11.png"/><Relationship Id="rId5" Type="http://schemas.openxmlformats.org/officeDocument/2006/relationships/image" Target="../media/image22.pn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png"/></Relationships>
</file>

<file path=ppt/slides/_rels/slide4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png"/></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png"/></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3.png"/><Relationship Id="rId4" Type="http://schemas.openxmlformats.org/officeDocument/2006/relationships/image" Target="../media/image21.png"/></Relationships>
</file>

<file path=ppt/slides/_rels/slide5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3.png"/><Relationship Id="rId7" Type="http://schemas.openxmlformats.org/officeDocument/2006/relationships/image" Target="../media/image56.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0.png"/><Relationship Id="rId4" Type="http://schemas.openxmlformats.org/officeDocument/2006/relationships/image" Target="../media/image54.png"/><Relationship Id="rId9" Type="http://schemas.openxmlformats.org/officeDocument/2006/relationships/image" Target="../media/image58.png"/></Relationships>
</file>

<file path=ppt/slides/_rels/slide5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23.png"/><Relationship Id="rId7" Type="http://schemas.openxmlformats.org/officeDocument/2006/relationships/image" Target="../media/image59.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5.png"/><Relationship Id="rId10" Type="http://schemas.openxmlformats.org/officeDocument/2006/relationships/image" Target="../media/image62.png"/><Relationship Id="rId4" Type="http://schemas.openxmlformats.org/officeDocument/2006/relationships/image" Target="../media/image24.png"/><Relationship Id="rId9" Type="http://schemas.openxmlformats.org/officeDocument/2006/relationships/image" Target="../media/image61.png"/></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relbench.stanford.edu/"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65.png"/></Relationships>
</file>

<file path=ppt/slides/_rels/slide6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6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s://relbench.stanford.edu/" TargetMode="External"/><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7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7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7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0.png"/></Relationships>
</file>

<file path=ppt/slides/_rels/slide77.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4.pn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0.png"/></Relationships>
</file>

<file path=ppt/slides/_rels/slide7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8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62000" y="5257800"/>
            <a:ext cx="6705600" cy="1692771"/>
          </a:xfrm>
          <a:prstGeom prst="rect">
            <a:avLst/>
          </a:prstGeom>
          <a:noFill/>
        </p:spPr>
        <p:txBody>
          <a:bodyPr wrap="square" lIns="91440" tIns="45720" rIns="91440" bIns="45720" rtlCol="0" anchor="t">
            <a:spAutoFit/>
          </a:bodyPr>
          <a:lstStyle/>
          <a:p>
            <a:r>
              <a:rPr lang="en-US" sz="2400"/>
              <a:t>CS224W: Machine Learning with Graphs</a:t>
            </a:r>
          </a:p>
          <a:p>
            <a:r>
              <a:rPr lang="en-US" sz="2400"/>
              <a:t>Charilaos </a:t>
            </a:r>
            <a:r>
              <a:rPr lang="en-US" sz="2400" err="1"/>
              <a:t>Kanatsoulis</a:t>
            </a:r>
          </a:p>
          <a:p>
            <a:r>
              <a:rPr lang="en-US" sz="2400"/>
              <a:t>Jure Leskovec, </a:t>
            </a:r>
            <a:r>
              <a:rPr lang="en-US" sz="2000"/>
              <a:t>Stanford University</a:t>
            </a:r>
            <a:endParaRPr lang="en-US"/>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6" name="Title 1">
            <a:extLst>
              <a:ext uri="{FF2B5EF4-FFF2-40B4-BE49-F238E27FC236}">
                <a16:creationId xmlns:a16="http://schemas.microsoft.com/office/drawing/2014/main" id="{A2ED30A9-854A-487E-9EEF-6D808A891EBC}"/>
              </a:ext>
            </a:extLst>
          </p:cNvPr>
          <p:cNvSpPr txBox="1">
            <a:spLocks/>
          </p:cNvSpPr>
          <p:nvPr/>
        </p:nvSpPr>
        <p:spPr>
          <a:xfrm>
            <a:off x="685800" y="1447800"/>
            <a:ext cx="8077200" cy="3581400"/>
          </a:xfrm>
          <a:prstGeom prst="rect">
            <a:avLst/>
          </a:prstGeom>
        </p:spPr>
        <p:txBody>
          <a:bodyPr vert="horz" lIns="91440" tIns="0" rIns="45720" bIns="0" rtlCol="0" anchor="b">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700" b="1" kern="1200">
                <a:solidFill>
                  <a:schemeClr val="accent1">
                    <a:satMod val="150000"/>
                  </a:schemeClr>
                </a:solidFill>
                <a:effectLst/>
                <a:latin typeface="+mj-lt"/>
                <a:ea typeface="+mj-ea"/>
                <a:cs typeface="+mj-cs"/>
              </a:defRPr>
            </a:lvl1pPr>
            <a:extLst/>
          </a:lstStyle>
          <a:p>
            <a:r>
              <a:rPr lang="en-US" altLang="zh-CN" sz="4300">
                <a:ea typeface="华文楷体"/>
              </a:rPr>
              <a:t>Stanford CS224W:</a:t>
            </a:r>
            <a:br>
              <a:rPr lang="en-US" sz="4300"/>
            </a:br>
            <a:r>
              <a:rPr lang="en-US" sz="4300"/>
              <a:t>Relational Deep Learning</a:t>
            </a:r>
          </a:p>
        </p:txBody>
      </p:sp>
      <p:sp>
        <p:nvSpPr>
          <p:cNvPr id="2" name="TextBox 1">
            <a:extLst>
              <a:ext uri="{FF2B5EF4-FFF2-40B4-BE49-F238E27FC236}">
                <a16:creationId xmlns:a16="http://schemas.microsoft.com/office/drawing/2014/main" id="{DD821624-4BAF-0C69-603A-4AB60975D2E1}"/>
              </a:ext>
            </a:extLst>
          </p:cNvPr>
          <p:cNvSpPr txBox="1"/>
          <p:nvPr/>
        </p:nvSpPr>
        <p:spPr>
          <a:xfrm>
            <a:off x="2542032" y="34409"/>
            <a:ext cx="6601968"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latin typeface="Arial" panose="020B0604020202020204" pitchFamily="34" charset="0"/>
                <a:cs typeface="Arial" panose="020B0604020202020204" pitchFamily="34" charset="0"/>
              </a:rPr>
              <a:t>Note to other teachers and users of these slides: </a:t>
            </a:r>
            <a:r>
              <a:rPr lang="en-US" sz="1200">
                <a:latin typeface="Arial" panose="020B0604020202020204" pitchFamily="34" charset="0"/>
                <a:cs typeface="Arial" panose="020B0604020202020204" pitchFamily="34" charset="0"/>
              </a:rPr>
              <a:t>We would be delighted if you found our material useful for giving your own lectures. Feel free to use these slides verbatim, or to modify them to fit your own needs. If you make use of a significant portion of these slides in your own lecture, please include this message, or a link to our web site: </a:t>
            </a:r>
            <a:r>
              <a:rPr lang="en-US" sz="1200">
                <a:latin typeface="Arial" panose="020B0604020202020204" pitchFamily="34" charset="0"/>
                <a:cs typeface="Arial" panose="020B0604020202020204" pitchFamily="34" charset="0"/>
                <a:hlinkClick r:id="rId4"/>
              </a:rPr>
              <a:t>http://cs224w.Stanford.edu </a:t>
            </a:r>
            <a:endParaRPr lang="en-US" sz="1200">
              <a:latin typeface="Arial" pitchFamily="34" charset="0"/>
              <a:cs typeface="Arial" pitchFamily="34" charset="0"/>
            </a:endParaRPr>
          </a:p>
          <a:p>
            <a:endParaRPr lang="en-US" sz="1200">
              <a:latin typeface="Arial" pitchFamily="34" charset="0"/>
              <a:cs typeface="Arial"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D56A5-B591-F162-EA27-D3149406BCF9}"/>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Announcements</a:t>
            </a:r>
            <a:endParaRPr lang="en-US" b="0">
              <a:solidFill>
                <a:srgbClr val="000000"/>
              </a:solidFill>
            </a:endParaRPr>
          </a:p>
        </p:txBody>
      </p:sp>
      <p:sp>
        <p:nvSpPr>
          <p:cNvPr id="3" name="Content Placeholder 2">
            <a:extLst>
              <a:ext uri="{FF2B5EF4-FFF2-40B4-BE49-F238E27FC236}">
                <a16:creationId xmlns:a16="http://schemas.microsoft.com/office/drawing/2014/main" id="{DCB68E9E-C840-F637-8A42-D00A783CBF62}"/>
              </a:ext>
            </a:extLst>
          </p:cNvPr>
          <p:cNvSpPr>
            <a:spLocks noGrp="1"/>
          </p:cNvSpPr>
          <p:nvPr>
            <p:ph idx="1"/>
          </p:nvPr>
        </p:nvSpPr>
        <p:spPr/>
        <p:txBody>
          <a:bodyPr vert="horz" lIns="54864" tIns="91440" rIns="91440" bIns="45720" rtlCol="0" anchor="t">
            <a:normAutofit/>
          </a:bodyPr>
          <a:lstStyle/>
          <a:p>
            <a:pPr marL="438785"/>
            <a:r>
              <a:rPr lang="en-US" b="1">
                <a:solidFill>
                  <a:srgbClr val="FF0000"/>
                </a:solidFill>
                <a:latin typeface="Calibri"/>
                <a:cs typeface="Calibri"/>
              </a:rPr>
              <a:t>(11/7) </a:t>
            </a:r>
            <a:r>
              <a:rPr lang="en-US" b="1" err="1">
                <a:solidFill>
                  <a:srgbClr val="FF0000"/>
                </a:solidFill>
                <a:latin typeface="Calibri"/>
                <a:cs typeface="Calibri"/>
              </a:rPr>
              <a:t>Colab</a:t>
            </a:r>
            <a:r>
              <a:rPr lang="en-US" b="1">
                <a:solidFill>
                  <a:srgbClr val="FF0000"/>
                </a:solidFill>
                <a:latin typeface="Calibri"/>
                <a:cs typeface="Calibri"/>
              </a:rPr>
              <a:t> 3 </a:t>
            </a:r>
            <a:r>
              <a:rPr lang="en-US">
                <a:latin typeface="Calibri"/>
                <a:cs typeface="Calibri"/>
              </a:rPr>
              <a:t>is due today</a:t>
            </a:r>
          </a:p>
          <a:p>
            <a:pPr marL="438785"/>
            <a:r>
              <a:rPr lang="en-US" b="1">
                <a:solidFill>
                  <a:srgbClr val="FF0000"/>
                </a:solidFill>
                <a:latin typeface="Calibri"/>
                <a:cs typeface="Calibri"/>
              </a:rPr>
              <a:t>(11/7) Project Milestone </a:t>
            </a:r>
            <a:r>
              <a:rPr lang="en-US">
                <a:latin typeface="Calibri"/>
                <a:cs typeface="Calibri"/>
              </a:rPr>
              <a:t>is due today</a:t>
            </a:r>
          </a:p>
          <a:p>
            <a:pPr marL="438785"/>
            <a:r>
              <a:rPr lang="en-US" b="1">
                <a:solidFill>
                  <a:srgbClr val="FF0000"/>
                </a:solidFill>
                <a:latin typeface="Calibri"/>
                <a:cs typeface="Calibri"/>
              </a:rPr>
              <a:t>(11/14) Homework 3 </a:t>
            </a:r>
            <a:r>
              <a:rPr lang="en-US">
                <a:latin typeface="Calibri"/>
                <a:cs typeface="Calibri"/>
              </a:rPr>
              <a:t>is due in a week</a:t>
            </a:r>
          </a:p>
          <a:p>
            <a:pPr lvl="1">
              <a:buFont typeface="Courier New"/>
              <a:buChar char="o"/>
            </a:pPr>
            <a:r>
              <a:rPr lang="en-US">
                <a:latin typeface="Calibri"/>
                <a:cs typeface="Calibri"/>
              </a:rPr>
              <a:t>Keep an eye out on Ed – HW3 recitation will happen this weekend (Sat Afternoon) </a:t>
            </a:r>
            <a:endParaRPr lang="en-US" sz="3200">
              <a:latin typeface="Calibri"/>
              <a:cs typeface="Calibri"/>
            </a:endParaRPr>
          </a:p>
          <a:p>
            <a:pPr marL="438785"/>
            <a:r>
              <a:rPr lang="en-US" err="1">
                <a:solidFill>
                  <a:srgbClr val="0000FF"/>
                </a:solidFill>
                <a:latin typeface="Calibri"/>
                <a:cs typeface="Calibri"/>
              </a:rPr>
              <a:t>Colab</a:t>
            </a:r>
            <a:r>
              <a:rPr lang="en-US">
                <a:solidFill>
                  <a:srgbClr val="0000FF"/>
                </a:solidFill>
                <a:latin typeface="Calibri"/>
                <a:cs typeface="Calibri"/>
              </a:rPr>
              <a:t> 4 </a:t>
            </a:r>
            <a:r>
              <a:rPr lang="en-US">
                <a:solidFill>
                  <a:srgbClr val="000000"/>
                </a:solidFill>
                <a:latin typeface="Calibri"/>
                <a:cs typeface="Calibri"/>
              </a:rPr>
              <a:t>will be released today (due after thanksgiving break)</a:t>
            </a:r>
            <a:endParaRPr lang="en-US">
              <a:latin typeface="Calibri"/>
              <a:cs typeface="Calibri"/>
            </a:endParaRPr>
          </a:p>
          <a:p>
            <a:pPr marL="438785"/>
            <a:r>
              <a:rPr lang="en-US" b="1">
                <a:latin typeface="Calibri"/>
                <a:cs typeface="Calibri"/>
              </a:rPr>
              <a:t>The exam is coming up (in 2 weeks) - we just released the practice exam on ed. </a:t>
            </a:r>
            <a:endParaRPr lang="en-US">
              <a:latin typeface="Calibri"/>
              <a:cs typeface="Calibri"/>
            </a:endParaRPr>
          </a:p>
          <a:p>
            <a:pPr marL="438785"/>
            <a:endParaRPr lang="en-US">
              <a:latin typeface="Calibri"/>
              <a:cs typeface="Calibri"/>
            </a:endParaRPr>
          </a:p>
        </p:txBody>
      </p:sp>
      <p:sp>
        <p:nvSpPr>
          <p:cNvPr id="4" name="Date Placeholder 3">
            <a:extLst>
              <a:ext uri="{FF2B5EF4-FFF2-40B4-BE49-F238E27FC236}">
                <a16:creationId xmlns:a16="http://schemas.microsoft.com/office/drawing/2014/main" id="{4A323E06-0A9A-2E18-A4E8-EC7A586A96CA}"/>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C165259D-FB8A-E2A7-2DE7-6A7A17C78CDB}"/>
              </a:ext>
            </a:extLst>
          </p:cNvPr>
          <p:cNvSpPr>
            <a:spLocks noGrp="1"/>
          </p:cNvSpPr>
          <p:nvPr>
            <p:ph type="sldNum" sz="quarter" idx="12"/>
          </p:nvPr>
        </p:nvSpPr>
        <p:spPr/>
        <p:txBody>
          <a:bodyPr/>
          <a:lstStyle/>
          <a:p>
            <a:fld id="{19B12225-5612-419B-A8D5-4B8EEE4C217E}" type="slidenum">
              <a:rPr lang="en-US" smtClean="0"/>
              <a:pPr/>
              <a:t>2</a:t>
            </a:fld>
            <a:endParaRPr lang="en-US"/>
          </a:p>
        </p:txBody>
      </p:sp>
      <p:sp>
        <p:nvSpPr>
          <p:cNvPr id="6" name="Footer Placeholder 5">
            <a:extLst>
              <a:ext uri="{FF2B5EF4-FFF2-40B4-BE49-F238E27FC236}">
                <a16:creationId xmlns:a16="http://schemas.microsoft.com/office/drawing/2014/main" id="{747F38A1-B315-3CE1-DE46-1DD6C7C11324}"/>
              </a:ext>
            </a:extLst>
          </p:cNvPr>
          <p:cNvSpPr>
            <a:spLocks noGrp="1"/>
          </p:cNvSpPr>
          <p:nvPr>
            <p:ph type="ftr" sz="quarter" idx="3"/>
          </p:nvPr>
        </p:nvSpPr>
        <p:spPr/>
        <p:txBody>
          <a:bodyPr/>
          <a:lstStyle/>
          <a:p>
            <a:r>
              <a:rPr lang="en-US"/>
              <a:t>Jure Leskovec, Stanford CS224W: Machine Learning with Graphs, http://cs224w.stanford.edu</a:t>
            </a:r>
          </a:p>
        </p:txBody>
      </p:sp>
    </p:spTree>
    <p:extLst>
      <p:ext uri="{BB962C8B-B14F-4D97-AF65-F5344CB8AC3E}">
        <p14:creationId xmlns:p14="http://schemas.microsoft.com/office/powerpoint/2010/main" val="2247019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D3DB5-8867-7B21-BBAB-68845F85A788}"/>
              </a:ext>
            </a:extLst>
          </p:cNvPr>
          <p:cNvSpPr>
            <a:spLocks noGrp="1"/>
          </p:cNvSpPr>
          <p:nvPr>
            <p:ph type="title"/>
          </p:nvPr>
        </p:nvSpPr>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lang="en-US" sz="3600"/>
              <a:t>Response to high-frequency feedbacks</a:t>
            </a:r>
          </a:p>
        </p:txBody>
      </p:sp>
      <p:sp>
        <p:nvSpPr>
          <p:cNvPr id="3" name="Content Placeholder 2">
            <a:extLst>
              <a:ext uri="{FF2B5EF4-FFF2-40B4-BE49-F238E27FC236}">
                <a16:creationId xmlns:a16="http://schemas.microsoft.com/office/drawing/2014/main" id="{9A21E099-67CB-800F-0053-A5B3C05A7E2B}"/>
              </a:ext>
            </a:extLst>
          </p:cNvPr>
          <p:cNvSpPr>
            <a:spLocks noGrp="1"/>
          </p:cNvSpPr>
          <p:nvPr>
            <p:ph idx="1"/>
          </p:nvPr>
        </p:nvSpPr>
        <p:spPr>
          <a:xfrm>
            <a:off x="320587" y="1295400"/>
            <a:ext cx="8475503" cy="5280569"/>
          </a:xfrm>
        </p:spPr>
        <p:txBody>
          <a:bodyPr vert="horz" lIns="54864" tIns="91440" rIns="91440" bIns="45720" rtlCol="0" anchor="t">
            <a:normAutofit fontScale="92500"/>
          </a:bodyPr>
          <a:lstStyle/>
          <a:p>
            <a:pPr marL="438785"/>
            <a:r>
              <a:rPr lang="en-US" b="1">
                <a:latin typeface="Calibri"/>
                <a:cs typeface="Calibri"/>
              </a:rPr>
              <a:t>Extended Office hour </a:t>
            </a:r>
          </a:p>
          <a:p>
            <a:pPr marL="118745" indent="0">
              <a:buNone/>
            </a:pPr>
            <a:r>
              <a:rPr lang="en-US">
                <a:latin typeface="Calibri"/>
                <a:cs typeface="Calibri"/>
              </a:rPr>
              <a:t>We have added 6 hours of additional OH for the next two weeks. Check out here for schedule: </a:t>
            </a:r>
            <a:r>
              <a:rPr lang="en-US">
                <a:latin typeface="Calibri"/>
                <a:cs typeface="Calibri"/>
                <a:hlinkClick r:id="rId2"/>
              </a:rPr>
              <a:t>https://edstem.org/us/courses/67691/discussion/5651218</a:t>
            </a:r>
            <a:endParaRPr lang="en-US"/>
          </a:p>
          <a:p>
            <a:pPr marL="118745" indent="0">
              <a:buNone/>
            </a:pPr>
            <a:endParaRPr lang="en-US"/>
          </a:p>
          <a:p>
            <a:pPr marL="575945" indent="-457200"/>
            <a:r>
              <a:rPr lang="en-US" b="1">
                <a:latin typeface="Calibri"/>
                <a:cs typeface="Calibri"/>
              </a:rPr>
              <a:t>Early Release of Practice Exam</a:t>
            </a:r>
            <a:endParaRPr lang="en-US" b="1">
              <a:latin typeface="Calibri"/>
              <a:ea typeface="Calibri"/>
              <a:cs typeface="Calibri"/>
            </a:endParaRPr>
          </a:p>
          <a:p>
            <a:pPr marL="118745" indent="0">
              <a:buNone/>
            </a:pPr>
            <a:r>
              <a:rPr lang="en-US">
                <a:latin typeface="Calibri"/>
                <a:cs typeface="Calibri"/>
              </a:rPr>
              <a:t>The practice exam is released today! It is available here:</a:t>
            </a:r>
            <a:r>
              <a:rPr lang="en-US">
                <a:latin typeface="Calibri"/>
                <a:cs typeface="Calibri"/>
                <a:hlinkClick r:id="rId3"/>
              </a:rPr>
              <a:t>https://edstem.org/us/courses/67691/discussion/5664636</a:t>
            </a:r>
            <a:endParaRPr lang="en-US" b="1">
              <a:ea typeface="Calibri" pitchFamily="34" charset="0"/>
            </a:endParaRPr>
          </a:p>
          <a:p>
            <a:pPr marL="118745" indent="0">
              <a:buNone/>
            </a:pPr>
            <a:r>
              <a:rPr lang="en-US">
                <a:latin typeface="Calibri"/>
                <a:cs typeface="Calibri"/>
              </a:rPr>
              <a:t>Stay tuned for practice exam recitation time soon!</a:t>
            </a:r>
            <a:endParaRPr lang="en-US"/>
          </a:p>
        </p:txBody>
      </p:sp>
      <p:sp>
        <p:nvSpPr>
          <p:cNvPr id="4" name="Date Placeholder 3">
            <a:extLst>
              <a:ext uri="{FF2B5EF4-FFF2-40B4-BE49-F238E27FC236}">
                <a16:creationId xmlns:a16="http://schemas.microsoft.com/office/drawing/2014/main" id="{F790BD19-568B-9A1C-C600-AEF8DD002758}"/>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1EB5FD53-71F7-CB6A-F5A9-3A4744C44C0D}"/>
              </a:ext>
            </a:extLst>
          </p:cNvPr>
          <p:cNvSpPr>
            <a:spLocks noGrp="1"/>
          </p:cNvSpPr>
          <p:nvPr>
            <p:ph type="sldNum" sz="quarter" idx="12"/>
          </p:nvPr>
        </p:nvSpPr>
        <p:spPr/>
        <p:txBody>
          <a:bodyPr/>
          <a:lstStyle/>
          <a:p>
            <a:fld id="{19B12225-5612-419B-A8D5-4B8EEE4C217E}" type="slidenum">
              <a:rPr lang="en-US" smtClean="0"/>
              <a:pPr/>
              <a:t>3</a:t>
            </a:fld>
            <a:endParaRPr lang="en-US"/>
          </a:p>
        </p:txBody>
      </p:sp>
      <p:sp>
        <p:nvSpPr>
          <p:cNvPr id="6" name="Footer Placeholder 5">
            <a:extLst>
              <a:ext uri="{FF2B5EF4-FFF2-40B4-BE49-F238E27FC236}">
                <a16:creationId xmlns:a16="http://schemas.microsoft.com/office/drawing/2014/main" id="{470275A5-D17A-ADC7-D2E3-734CF2F4C4EC}"/>
              </a:ext>
            </a:extLst>
          </p:cNvPr>
          <p:cNvSpPr>
            <a:spLocks noGrp="1"/>
          </p:cNvSpPr>
          <p:nvPr>
            <p:ph type="ftr" sz="quarter" idx="3"/>
          </p:nvPr>
        </p:nvSpPr>
        <p:spPr/>
        <p:txBody>
          <a:bodyPr/>
          <a:lstStyle/>
          <a:p>
            <a:r>
              <a:rPr lang="en-US"/>
              <a:t>Jure Leskovec, Stanford CS224W: Machine Learning with Graphs, http://cs224w.stanford.edu</a:t>
            </a:r>
          </a:p>
        </p:txBody>
      </p:sp>
    </p:spTree>
    <p:extLst>
      <p:ext uri="{BB962C8B-B14F-4D97-AF65-F5344CB8AC3E}">
        <p14:creationId xmlns:p14="http://schemas.microsoft.com/office/powerpoint/2010/main" val="2512945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6" name="Title 1">
            <a:extLst>
              <a:ext uri="{FF2B5EF4-FFF2-40B4-BE49-F238E27FC236}">
                <a16:creationId xmlns:a16="http://schemas.microsoft.com/office/drawing/2014/main" id="{A2ED30A9-854A-487E-9EEF-6D808A891EBC}"/>
              </a:ext>
            </a:extLst>
          </p:cNvPr>
          <p:cNvSpPr txBox="1">
            <a:spLocks/>
          </p:cNvSpPr>
          <p:nvPr/>
        </p:nvSpPr>
        <p:spPr>
          <a:xfrm>
            <a:off x="685800" y="1447800"/>
            <a:ext cx="8077200" cy="3581400"/>
          </a:xfrm>
          <a:prstGeom prst="rect">
            <a:avLst/>
          </a:prstGeom>
        </p:spPr>
        <p:txBody>
          <a:bodyPr vert="horz" lIns="91440" tIns="0" rIns="45720" bIns="0" rtlCol="0" anchor="b">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700" b="1" kern="1200">
                <a:solidFill>
                  <a:schemeClr val="accent1">
                    <a:satMod val="150000"/>
                  </a:schemeClr>
                </a:solidFill>
                <a:effectLst/>
                <a:latin typeface="+mj-lt"/>
                <a:ea typeface="+mj-ea"/>
                <a:cs typeface="+mj-cs"/>
              </a:defRPr>
            </a:lvl1pPr>
            <a:extLst/>
          </a:lstStyle>
          <a:p>
            <a:r>
              <a:rPr lang="en-US" altLang="zh-CN" sz="4300">
                <a:ea typeface="华文楷体"/>
              </a:rPr>
              <a:t>Stanford CS224W:</a:t>
            </a:r>
            <a:br>
              <a:rPr lang="en-US" sz="4300"/>
            </a:br>
            <a:r>
              <a:rPr lang="en-US" sz="4300"/>
              <a:t>Relational Databases</a:t>
            </a:r>
            <a:endParaRPr lang="en-US"/>
          </a:p>
        </p:txBody>
      </p:sp>
    </p:spTree>
    <p:extLst>
      <p:ext uri="{BB962C8B-B14F-4D97-AF65-F5344CB8AC3E}">
        <p14:creationId xmlns:p14="http://schemas.microsoft.com/office/powerpoint/2010/main" val="357278323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12458-2F94-F73E-6BFD-B582587608D5}"/>
              </a:ext>
            </a:extLst>
          </p:cNvPr>
          <p:cNvSpPr>
            <a:spLocks noGrp="1"/>
          </p:cNvSpPr>
          <p:nvPr>
            <p:ph type="title"/>
          </p:nvPr>
        </p:nvSpPr>
        <p:spPr/>
        <p:txBody>
          <a:bodyPr/>
          <a:lstStyle/>
          <a:p>
            <a:r>
              <a:rPr lang="en-US"/>
              <a:t>Deep Learning Revolution</a:t>
            </a:r>
          </a:p>
        </p:txBody>
      </p:sp>
      <p:sp>
        <p:nvSpPr>
          <p:cNvPr id="4" name="Date Placeholder 3">
            <a:extLst>
              <a:ext uri="{FF2B5EF4-FFF2-40B4-BE49-F238E27FC236}">
                <a16:creationId xmlns:a16="http://schemas.microsoft.com/office/drawing/2014/main" id="{257C52B3-2AE9-ACC3-5CE6-F4B22319FA48}"/>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6387EB7F-3142-B1D5-4A32-27574C929378}"/>
              </a:ext>
            </a:extLst>
          </p:cNvPr>
          <p:cNvSpPr>
            <a:spLocks noGrp="1"/>
          </p:cNvSpPr>
          <p:nvPr>
            <p:ph type="sldNum" sz="quarter" idx="12"/>
          </p:nvPr>
        </p:nvSpPr>
        <p:spPr/>
        <p:txBody>
          <a:bodyPr/>
          <a:lstStyle/>
          <a:p>
            <a:fld id="{19B12225-5612-419B-A8D5-4B8EEE4C217E}" type="slidenum">
              <a:rPr lang="en-US" smtClean="0"/>
              <a:pPr/>
              <a:t>5</a:t>
            </a:fld>
            <a:endParaRPr lang="en-US"/>
          </a:p>
        </p:txBody>
      </p:sp>
      <p:sp>
        <p:nvSpPr>
          <p:cNvPr id="6" name="Footer Placeholder 5">
            <a:extLst>
              <a:ext uri="{FF2B5EF4-FFF2-40B4-BE49-F238E27FC236}">
                <a16:creationId xmlns:a16="http://schemas.microsoft.com/office/drawing/2014/main" id="{E906AED0-DC99-4F25-B6A1-3FFAADECB001}"/>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8" name="Picture 7" descr="A close-up of a book&#10;&#10;Description automatically generated">
            <a:extLst>
              <a:ext uri="{FF2B5EF4-FFF2-40B4-BE49-F238E27FC236}">
                <a16:creationId xmlns:a16="http://schemas.microsoft.com/office/drawing/2014/main" id="{1005D17F-8B40-8109-BA0F-B2C2C764E5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042" y="1696278"/>
            <a:ext cx="8605863" cy="3879183"/>
          </a:xfrm>
          <a:prstGeom prst="rect">
            <a:avLst/>
          </a:prstGeom>
        </p:spPr>
      </p:pic>
    </p:spTree>
    <p:extLst>
      <p:ext uri="{BB962C8B-B14F-4D97-AF65-F5344CB8AC3E}">
        <p14:creationId xmlns:p14="http://schemas.microsoft.com/office/powerpoint/2010/main" val="3123452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92EBC-4A01-5734-C646-010698C6E0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16846C-C327-37D4-AB5A-27ABD48E02A1}"/>
              </a:ext>
            </a:extLst>
          </p:cNvPr>
          <p:cNvSpPr>
            <a:spLocks noGrp="1"/>
          </p:cNvSpPr>
          <p:nvPr>
            <p:ph type="title"/>
          </p:nvPr>
        </p:nvSpPr>
        <p:spPr/>
        <p:txBody>
          <a:bodyPr/>
          <a:lstStyle/>
          <a:p>
            <a:r>
              <a:rPr lang="en-US"/>
              <a:t>Deep Learning Revolution</a:t>
            </a:r>
          </a:p>
        </p:txBody>
      </p:sp>
      <p:sp>
        <p:nvSpPr>
          <p:cNvPr id="4" name="Date Placeholder 3">
            <a:extLst>
              <a:ext uri="{FF2B5EF4-FFF2-40B4-BE49-F238E27FC236}">
                <a16:creationId xmlns:a16="http://schemas.microsoft.com/office/drawing/2014/main" id="{71478197-4248-C4A4-4677-313CFC759ED5}"/>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36180B30-3E67-FC65-2CC4-5C285A0AEB82}"/>
              </a:ext>
            </a:extLst>
          </p:cNvPr>
          <p:cNvSpPr>
            <a:spLocks noGrp="1"/>
          </p:cNvSpPr>
          <p:nvPr>
            <p:ph type="sldNum" sz="quarter" idx="12"/>
          </p:nvPr>
        </p:nvSpPr>
        <p:spPr/>
        <p:txBody>
          <a:bodyPr/>
          <a:lstStyle/>
          <a:p>
            <a:fld id="{19B12225-5612-419B-A8D5-4B8EEE4C217E}" type="slidenum">
              <a:rPr lang="en-US" smtClean="0"/>
              <a:pPr/>
              <a:t>6</a:t>
            </a:fld>
            <a:endParaRPr lang="en-US"/>
          </a:p>
        </p:txBody>
      </p:sp>
      <p:sp>
        <p:nvSpPr>
          <p:cNvPr id="6" name="Footer Placeholder 5">
            <a:extLst>
              <a:ext uri="{FF2B5EF4-FFF2-40B4-BE49-F238E27FC236}">
                <a16:creationId xmlns:a16="http://schemas.microsoft.com/office/drawing/2014/main" id="{DB103541-2B27-79C4-FD5F-786E594E724A}"/>
              </a:ext>
            </a:extLst>
          </p:cNvPr>
          <p:cNvSpPr>
            <a:spLocks noGrp="1"/>
          </p:cNvSpPr>
          <p:nvPr>
            <p:ph type="ftr" sz="quarter" idx="3"/>
          </p:nvPr>
        </p:nvSpPr>
        <p:spPr/>
        <p:txBody>
          <a:bodyPr/>
          <a:lstStyle/>
          <a:p>
            <a:r>
              <a:rPr lang="en-US"/>
              <a:t>Jure Leskovec, Stanford CS224W: Machine Learning with Graphs, http://cs224w.stanford.edu</a:t>
            </a:r>
          </a:p>
        </p:txBody>
      </p:sp>
      <p:sp>
        <p:nvSpPr>
          <p:cNvPr id="3" name="Content Placeholder 2">
            <a:extLst>
              <a:ext uri="{FF2B5EF4-FFF2-40B4-BE49-F238E27FC236}">
                <a16:creationId xmlns:a16="http://schemas.microsoft.com/office/drawing/2014/main" id="{DCD46073-3E0D-7B83-159E-42C06F96CBAA}"/>
              </a:ext>
            </a:extLst>
          </p:cNvPr>
          <p:cNvSpPr>
            <a:spLocks noGrp="1"/>
          </p:cNvSpPr>
          <p:nvPr>
            <p:ph idx="1"/>
          </p:nvPr>
        </p:nvSpPr>
        <p:spPr>
          <a:xfrm>
            <a:off x="457200" y="1295400"/>
            <a:ext cx="8229600" cy="5257801"/>
          </a:xfrm>
        </p:spPr>
        <p:txBody>
          <a:bodyPr vert="horz" lIns="121917" tIns="60958" rIns="121917" bIns="60958" rtlCol="0" anchor="t">
            <a:normAutofit/>
          </a:bodyPr>
          <a:lstStyle/>
          <a:p>
            <a:pPr marL="0" indent="0">
              <a:buNone/>
            </a:pPr>
            <a:r>
              <a:rPr lang="en-US" sz="3200"/>
              <a:t>These breakthroughs are fueled by </a:t>
            </a:r>
            <a:r>
              <a:rPr lang="en-US" sz="3200">
                <a:solidFill>
                  <a:srgbClr val="C00000"/>
                </a:solidFill>
              </a:rPr>
              <a:t>Transformers</a:t>
            </a:r>
            <a:endParaRPr lang="en-US" sz="3200" b="1"/>
          </a:p>
        </p:txBody>
      </p:sp>
      <p:pic>
        <p:nvPicPr>
          <p:cNvPr id="7" name="Picture 4" descr="How Smart is ChatGPT?">
            <a:extLst>
              <a:ext uri="{FF2B5EF4-FFF2-40B4-BE49-F238E27FC236}">
                <a16:creationId xmlns:a16="http://schemas.microsoft.com/office/drawing/2014/main" id="{8DC25612-62CE-6D5D-8730-279E228425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513476"/>
            <a:ext cx="6324600" cy="330943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diagram of a process&#10;&#10;Description automatically generated">
            <a:extLst>
              <a:ext uri="{FF2B5EF4-FFF2-40B4-BE49-F238E27FC236}">
                <a16:creationId xmlns:a16="http://schemas.microsoft.com/office/drawing/2014/main" id="{E5FE4A8F-D4DF-34FB-3C0E-FDBE916C45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359" y="2513476"/>
            <a:ext cx="2483543" cy="3475863"/>
          </a:xfrm>
          <a:prstGeom prst="rect">
            <a:avLst/>
          </a:prstGeom>
        </p:spPr>
      </p:pic>
    </p:spTree>
    <p:extLst>
      <p:ext uri="{BB962C8B-B14F-4D97-AF65-F5344CB8AC3E}">
        <p14:creationId xmlns:p14="http://schemas.microsoft.com/office/powerpoint/2010/main" val="3813241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D052F-70A7-ADDC-1219-F22865D465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6D2C9C-6C46-1F32-5F4C-3133263FEF2C}"/>
              </a:ext>
            </a:extLst>
          </p:cNvPr>
          <p:cNvSpPr>
            <a:spLocks noGrp="1"/>
          </p:cNvSpPr>
          <p:nvPr>
            <p:ph type="title"/>
          </p:nvPr>
        </p:nvSpPr>
        <p:spPr/>
        <p:txBody>
          <a:bodyPr/>
          <a:lstStyle/>
          <a:p>
            <a:r>
              <a:rPr lang="en-US"/>
              <a:t>Deep Learning Revolution</a:t>
            </a:r>
          </a:p>
        </p:txBody>
      </p:sp>
      <p:sp>
        <p:nvSpPr>
          <p:cNvPr id="4" name="Date Placeholder 3">
            <a:extLst>
              <a:ext uri="{FF2B5EF4-FFF2-40B4-BE49-F238E27FC236}">
                <a16:creationId xmlns:a16="http://schemas.microsoft.com/office/drawing/2014/main" id="{2A7173F6-1B3F-2C73-4002-BC369E0BB07F}"/>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0ED96827-9295-CFD2-C9F8-672FF5A56346}"/>
              </a:ext>
            </a:extLst>
          </p:cNvPr>
          <p:cNvSpPr>
            <a:spLocks noGrp="1"/>
          </p:cNvSpPr>
          <p:nvPr>
            <p:ph type="sldNum" sz="quarter" idx="12"/>
          </p:nvPr>
        </p:nvSpPr>
        <p:spPr/>
        <p:txBody>
          <a:bodyPr/>
          <a:lstStyle/>
          <a:p>
            <a:fld id="{19B12225-5612-419B-A8D5-4B8EEE4C217E}" type="slidenum">
              <a:rPr lang="en-US" smtClean="0"/>
              <a:pPr/>
              <a:t>7</a:t>
            </a:fld>
            <a:endParaRPr lang="en-US"/>
          </a:p>
        </p:txBody>
      </p:sp>
      <p:sp>
        <p:nvSpPr>
          <p:cNvPr id="6" name="Footer Placeholder 5">
            <a:extLst>
              <a:ext uri="{FF2B5EF4-FFF2-40B4-BE49-F238E27FC236}">
                <a16:creationId xmlns:a16="http://schemas.microsoft.com/office/drawing/2014/main" id="{1AE37AD0-8E85-3AF7-FBBD-B3C5094638C0}"/>
              </a:ext>
            </a:extLst>
          </p:cNvPr>
          <p:cNvSpPr>
            <a:spLocks noGrp="1"/>
          </p:cNvSpPr>
          <p:nvPr>
            <p:ph type="ftr" sz="quarter" idx="3"/>
          </p:nvPr>
        </p:nvSpPr>
        <p:spPr/>
        <p:txBody>
          <a:bodyPr/>
          <a:lstStyle/>
          <a:p>
            <a:r>
              <a:rPr lang="en-US"/>
              <a:t>Jure Leskovec, Stanford CS224W: Machine Learning with Graphs, http://cs224w.stanford.edu</a:t>
            </a:r>
          </a:p>
        </p:txBody>
      </p:sp>
      <p:sp>
        <p:nvSpPr>
          <p:cNvPr id="3" name="Content Placeholder 2">
            <a:extLst>
              <a:ext uri="{FF2B5EF4-FFF2-40B4-BE49-F238E27FC236}">
                <a16:creationId xmlns:a16="http://schemas.microsoft.com/office/drawing/2014/main" id="{BE84BCD6-DFFE-4598-C75C-DD7DC2B0F710}"/>
              </a:ext>
            </a:extLst>
          </p:cNvPr>
          <p:cNvSpPr>
            <a:spLocks noGrp="1"/>
          </p:cNvSpPr>
          <p:nvPr>
            <p:ph idx="1"/>
          </p:nvPr>
        </p:nvSpPr>
        <p:spPr>
          <a:xfrm>
            <a:off x="457200" y="1295400"/>
            <a:ext cx="8229600" cy="5257801"/>
          </a:xfrm>
        </p:spPr>
        <p:txBody>
          <a:bodyPr vert="horz" lIns="121917" tIns="60958" rIns="121917" bIns="60958" rtlCol="0" anchor="t">
            <a:normAutofit/>
          </a:bodyPr>
          <a:lstStyle/>
          <a:p>
            <a:pPr marL="0" indent="0">
              <a:buNone/>
            </a:pPr>
            <a:r>
              <a:rPr lang="en-US" sz="3200"/>
              <a:t>These breakthroughs are fueled by </a:t>
            </a:r>
            <a:r>
              <a:rPr lang="en-US" sz="3200">
                <a:solidFill>
                  <a:srgbClr val="C00000"/>
                </a:solidFill>
              </a:rPr>
              <a:t>Data</a:t>
            </a:r>
            <a:endParaRPr lang="en-US" sz="3200" b="1"/>
          </a:p>
        </p:txBody>
      </p:sp>
      <p:pic>
        <p:nvPicPr>
          <p:cNvPr id="8" name="Picture 4" descr="The world's most valuable resource is no longer oil, but data">
            <a:extLst>
              <a:ext uri="{FF2B5EF4-FFF2-40B4-BE49-F238E27FC236}">
                <a16:creationId xmlns:a16="http://schemas.microsoft.com/office/drawing/2014/main" id="{D6AB05F0-4B9B-A134-05BB-FA602535F6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333" b="11112"/>
          <a:stretch/>
        </p:blipFill>
        <p:spPr bwMode="auto">
          <a:xfrm>
            <a:off x="2590800" y="1881808"/>
            <a:ext cx="4060773" cy="4568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521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21927-ECF4-6D18-DFC2-304B7B2CC1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B76FC0-1D61-220F-333C-19A4F0FB4F8B}"/>
              </a:ext>
            </a:extLst>
          </p:cNvPr>
          <p:cNvSpPr>
            <a:spLocks noGrp="1"/>
          </p:cNvSpPr>
          <p:nvPr>
            <p:ph type="title"/>
          </p:nvPr>
        </p:nvSpPr>
        <p:spPr/>
        <p:txBody>
          <a:bodyPr>
            <a:normAutofit fontScale="90000"/>
          </a:bodyPr>
          <a:lstStyle/>
          <a:p>
            <a:r>
              <a:rPr lang="en-US"/>
              <a:t>Data stored in Relational Databases</a:t>
            </a:r>
          </a:p>
        </p:txBody>
      </p:sp>
      <p:sp>
        <p:nvSpPr>
          <p:cNvPr id="4" name="Date Placeholder 3">
            <a:extLst>
              <a:ext uri="{FF2B5EF4-FFF2-40B4-BE49-F238E27FC236}">
                <a16:creationId xmlns:a16="http://schemas.microsoft.com/office/drawing/2014/main" id="{C5DE8DE5-BA53-DBB5-18F4-513ADA55510F}"/>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BB2DC9C1-AC11-7ABC-76FC-1B058323085F}"/>
              </a:ext>
            </a:extLst>
          </p:cNvPr>
          <p:cNvSpPr>
            <a:spLocks noGrp="1"/>
          </p:cNvSpPr>
          <p:nvPr>
            <p:ph type="sldNum" sz="quarter" idx="12"/>
          </p:nvPr>
        </p:nvSpPr>
        <p:spPr/>
        <p:txBody>
          <a:bodyPr/>
          <a:lstStyle/>
          <a:p>
            <a:fld id="{19B12225-5612-419B-A8D5-4B8EEE4C217E}" type="slidenum">
              <a:rPr lang="en-US" smtClean="0"/>
              <a:pPr/>
              <a:t>8</a:t>
            </a:fld>
            <a:endParaRPr lang="en-US"/>
          </a:p>
        </p:txBody>
      </p:sp>
      <p:sp>
        <p:nvSpPr>
          <p:cNvPr id="6" name="Footer Placeholder 5">
            <a:extLst>
              <a:ext uri="{FF2B5EF4-FFF2-40B4-BE49-F238E27FC236}">
                <a16:creationId xmlns:a16="http://schemas.microsoft.com/office/drawing/2014/main" id="{993FCDA4-E79D-4F9C-D244-2D3CB86BAF8C}"/>
              </a:ext>
            </a:extLst>
          </p:cNvPr>
          <p:cNvSpPr>
            <a:spLocks noGrp="1"/>
          </p:cNvSpPr>
          <p:nvPr>
            <p:ph type="ftr" sz="quarter" idx="3"/>
          </p:nvPr>
        </p:nvSpPr>
        <p:spPr/>
        <p:txBody>
          <a:bodyPr/>
          <a:lstStyle/>
          <a:p>
            <a:r>
              <a:rPr lang="en-US"/>
              <a:t>Jure Leskovec, Stanford CS224W: Machine Learning with Graphs, http://cs224w.stanford.edu</a:t>
            </a:r>
          </a:p>
        </p:txBody>
      </p:sp>
      <p:sp>
        <p:nvSpPr>
          <p:cNvPr id="10" name="Google Shape;177;p27">
            <a:extLst>
              <a:ext uri="{FF2B5EF4-FFF2-40B4-BE49-F238E27FC236}">
                <a16:creationId xmlns:a16="http://schemas.microsoft.com/office/drawing/2014/main" id="{2C526E07-3F35-FDF6-2CB0-9655975F6335}"/>
              </a:ext>
            </a:extLst>
          </p:cNvPr>
          <p:cNvSpPr txBox="1"/>
          <p:nvPr/>
        </p:nvSpPr>
        <p:spPr>
          <a:xfrm>
            <a:off x="3710169" y="5570986"/>
            <a:ext cx="1208360" cy="369300"/>
          </a:xfrm>
          <a:prstGeom prst="rect">
            <a:avLst/>
          </a:prstGeom>
          <a:noFill/>
          <a:ln>
            <a:noFill/>
          </a:ln>
        </p:spPr>
        <p:txBody>
          <a:bodyPr spcFirstLastPara="1" wrap="square" lIns="91425" tIns="45700" rIns="91425" bIns="45700" anchor="t" anchorCtr="0">
            <a:spAutoFit/>
          </a:bodyPr>
          <a:lstStyle/>
          <a:p>
            <a:r>
              <a:rPr lang="en">
                <a:solidFill>
                  <a:srgbClr val="000000"/>
                </a:solidFill>
                <a:latin typeface="Helvetica Neue Light" panose="02000403000000020004" pitchFamily="2" charset="0"/>
                <a:ea typeface="Helvetica Neue Light" panose="02000403000000020004" pitchFamily="2" charset="0"/>
                <a:cs typeface="Roboto"/>
                <a:sym typeface="Roboto"/>
              </a:rPr>
              <a:t>Finance</a:t>
            </a:r>
            <a:endParaRPr>
              <a:latin typeface="Helvetica Neue Light" panose="02000403000000020004" pitchFamily="2" charset="0"/>
              <a:ea typeface="Helvetica Neue Light" panose="02000403000000020004" pitchFamily="2" charset="0"/>
            </a:endParaRPr>
          </a:p>
        </p:txBody>
      </p:sp>
      <p:sp>
        <p:nvSpPr>
          <p:cNvPr id="11" name="Google Shape;178;p27">
            <a:extLst>
              <a:ext uri="{FF2B5EF4-FFF2-40B4-BE49-F238E27FC236}">
                <a16:creationId xmlns:a16="http://schemas.microsoft.com/office/drawing/2014/main" id="{E8348301-9C0A-64FB-62BC-D0D583689368}"/>
              </a:ext>
            </a:extLst>
          </p:cNvPr>
          <p:cNvSpPr txBox="1"/>
          <p:nvPr/>
        </p:nvSpPr>
        <p:spPr>
          <a:xfrm>
            <a:off x="858863" y="5570986"/>
            <a:ext cx="1313100" cy="369300"/>
          </a:xfrm>
          <a:prstGeom prst="rect">
            <a:avLst/>
          </a:prstGeom>
          <a:noFill/>
          <a:ln>
            <a:noFill/>
          </a:ln>
        </p:spPr>
        <p:txBody>
          <a:bodyPr spcFirstLastPara="1" wrap="square" lIns="91425" tIns="45700" rIns="91425" bIns="45700" anchor="t" anchorCtr="0">
            <a:spAutoFit/>
          </a:bodyPr>
          <a:lstStyle/>
          <a:p>
            <a:r>
              <a:rPr lang="en">
                <a:solidFill>
                  <a:srgbClr val="000000"/>
                </a:solidFill>
                <a:latin typeface="Helvetica Neue Light" panose="02000403000000020004" pitchFamily="2" charset="0"/>
                <a:ea typeface="Helvetica Neue Light" panose="02000403000000020004" pitchFamily="2" charset="0"/>
                <a:cs typeface="Roboto"/>
                <a:sym typeface="Roboto"/>
              </a:rPr>
              <a:t>Commerce</a:t>
            </a:r>
            <a:endParaRPr>
              <a:latin typeface="Helvetica Neue Light" panose="02000403000000020004" pitchFamily="2" charset="0"/>
              <a:ea typeface="Helvetica Neue Light" panose="02000403000000020004" pitchFamily="2" charset="0"/>
            </a:endParaRPr>
          </a:p>
        </p:txBody>
      </p:sp>
      <p:pic>
        <p:nvPicPr>
          <p:cNvPr id="12" name="Google Shape;179;p27" descr="How Do I Make And Populate My Own Database?: Designing A Database Schema  Cheatsheet | Codecademy">
            <a:extLst>
              <a:ext uri="{FF2B5EF4-FFF2-40B4-BE49-F238E27FC236}">
                <a16:creationId xmlns:a16="http://schemas.microsoft.com/office/drawing/2014/main" id="{67409747-3EEB-F315-0B04-CA403E7A1AA8}"/>
              </a:ext>
            </a:extLst>
          </p:cNvPr>
          <p:cNvPicPr preferRelativeResize="0"/>
          <p:nvPr/>
        </p:nvPicPr>
        <p:blipFill rotWithShape="1">
          <a:blip r:embed="rId3">
            <a:alphaModFix/>
          </a:blip>
          <a:srcRect l="4523" t="7137" r="4085" b="7691"/>
          <a:stretch/>
        </p:blipFill>
        <p:spPr>
          <a:xfrm>
            <a:off x="112795" y="3783434"/>
            <a:ext cx="2928679" cy="1533830"/>
          </a:xfrm>
          <a:prstGeom prst="rect">
            <a:avLst/>
          </a:prstGeom>
          <a:noFill/>
          <a:ln>
            <a:noFill/>
          </a:ln>
        </p:spPr>
      </p:pic>
      <p:pic>
        <p:nvPicPr>
          <p:cNvPr id="13" name="Google Shape;180;p27" descr="mysql - Social web application database design: how can I improve this  schema? - Stack Overflow">
            <a:extLst>
              <a:ext uri="{FF2B5EF4-FFF2-40B4-BE49-F238E27FC236}">
                <a16:creationId xmlns:a16="http://schemas.microsoft.com/office/drawing/2014/main" id="{6CCFDC99-05C1-579D-726A-16C820F0862A}"/>
              </a:ext>
            </a:extLst>
          </p:cNvPr>
          <p:cNvPicPr preferRelativeResize="0"/>
          <p:nvPr/>
        </p:nvPicPr>
        <p:blipFill rotWithShape="1">
          <a:blip r:embed="rId4">
            <a:alphaModFix/>
          </a:blip>
          <a:srcRect/>
          <a:stretch/>
        </p:blipFill>
        <p:spPr>
          <a:xfrm>
            <a:off x="5773114" y="1796363"/>
            <a:ext cx="3142286" cy="3496225"/>
          </a:xfrm>
          <a:prstGeom prst="rect">
            <a:avLst/>
          </a:prstGeom>
          <a:noFill/>
          <a:ln>
            <a:noFill/>
          </a:ln>
        </p:spPr>
      </p:pic>
      <p:sp>
        <p:nvSpPr>
          <p:cNvPr id="14" name="Google Shape;181;p27">
            <a:extLst>
              <a:ext uri="{FF2B5EF4-FFF2-40B4-BE49-F238E27FC236}">
                <a16:creationId xmlns:a16="http://schemas.microsoft.com/office/drawing/2014/main" id="{E349D095-3A71-6287-7255-E8396666B2B3}"/>
              </a:ext>
            </a:extLst>
          </p:cNvPr>
          <p:cNvSpPr txBox="1"/>
          <p:nvPr/>
        </p:nvSpPr>
        <p:spPr>
          <a:xfrm>
            <a:off x="6725700" y="5570986"/>
            <a:ext cx="1503900" cy="369300"/>
          </a:xfrm>
          <a:prstGeom prst="rect">
            <a:avLst/>
          </a:prstGeom>
          <a:noFill/>
          <a:ln>
            <a:noFill/>
          </a:ln>
        </p:spPr>
        <p:txBody>
          <a:bodyPr spcFirstLastPara="1" wrap="square" lIns="91425" tIns="45700" rIns="91425" bIns="45700" anchor="t" anchorCtr="0">
            <a:spAutoFit/>
          </a:bodyPr>
          <a:lstStyle/>
          <a:p>
            <a:r>
              <a:rPr lang="en">
                <a:solidFill>
                  <a:srgbClr val="000000"/>
                </a:solidFill>
                <a:latin typeface="Helvetica Neue Light" panose="02000403000000020004" pitchFamily="2" charset="0"/>
                <a:ea typeface="Helvetica Neue Light" panose="02000403000000020004" pitchFamily="2" charset="0"/>
                <a:cs typeface="Roboto"/>
                <a:sym typeface="Roboto"/>
              </a:rPr>
              <a:t>Social Media</a:t>
            </a:r>
            <a:endParaRPr>
              <a:latin typeface="Helvetica Neue Light" panose="02000403000000020004" pitchFamily="2" charset="0"/>
              <a:ea typeface="Helvetica Neue Light" panose="02000403000000020004" pitchFamily="2" charset="0"/>
            </a:endParaRPr>
          </a:p>
        </p:txBody>
      </p:sp>
      <p:pic>
        <p:nvPicPr>
          <p:cNvPr id="15" name="Google Shape;182;p27">
            <a:extLst>
              <a:ext uri="{FF2B5EF4-FFF2-40B4-BE49-F238E27FC236}">
                <a16:creationId xmlns:a16="http://schemas.microsoft.com/office/drawing/2014/main" id="{39B8E426-D85C-689B-9723-E620EE2B359F}"/>
              </a:ext>
            </a:extLst>
          </p:cNvPr>
          <p:cNvPicPr preferRelativeResize="0"/>
          <p:nvPr/>
        </p:nvPicPr>
        <p:blipFill rotWithShape="1">
          <a:blip r:embed="rId5">
            <a:alphaModFix/>
          </a:blip>
          <a:srcRect b="25986"/>
          <a:stretch/>
        </p:blipFill>
        <p:spPr>
          <a:xfrm>
            <a:off x="2214220" y="1762690"/>
            <a:ext cx="3195980" cy="3509719"/>
          </a:xfrm>
          <a:prstGeom prst="rect">
            <a:avLst/>
          </a:prstGeom>
          <a:noFill/>
          <a:ln>
            <a:noFill/>
          </a:ln>
        </p:spPr>
      </p:pic>
    </p:spTree>
    <p:extLst>
      <p:ext uri="{BB962C8B-B14F-4D97-AF65-F5344CB8AC3E}">
        <p14:creationId xmlns:p14="http://schemas.microsoft.com/office/powerpoint/2010/main" val="3068642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D7BC2-AD19-FC78-560E-BB2FACC81D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83025F-D1BA-359A-692C-FF492055262A}"/>
              </a:ext>
            </a:extLst>
          </p:cNvPr>
          <p:cNvSpPr>
            <a:spLocks noGrp="1"/>
          </p:cNvSpPr>
          <p:nvPr>
            <p:ph type="title"/>
          </p:nvPr>
        </p:nvSpPr>
        <p:spPr/>
        <p:txBody>
          <a:bodyPr>
            <a:normAutofit/>
          </a:bodyPr>
          <a:lstStyle/>
          <a:p>
            <a:r>
              <a:rPr lang="en-US"/>
              <a:t>Database Management Systems</a:t>
            </a:r>
          </a:p>
        </p:txBody>
      </p:sp>
      <p:sp>
        <p:nvSpPr>
          <p:cNvPr id="4" name="Date Placeholder 3">
            <a:extLst>
              <a:ext uri="{FF2B5EF4-FFF2-40B4-BE49-F238E27FC236}">
                <a16:creationId xmlns:a16="http://schemas.microsoft.com/office/drawing/2014/main" id="{BDBA242C-5324-D1FE-100B-7943958DD7AC}"/>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1B63A1F8-7CBC-CAF3-4C2C-15B3E70D27A5}"/>
              </a:ext>
            </a:extLst>
          </p:cNvPr>
          <p:cNvSpPr>
            <a:spLocks noGrp="1"/>
          </p:cNvSpPr>
          <p:nvPr>
            <p:ph type="sldNum" sz="quarter" idx="12"/>
          </p:nvPr>
        </p:nvSpPr>
        <p:spPr/>
        <p:txBody>
          <a:bodyPr/>
          <a:lstStyle/>
          <a:p>
            <a:fld id="{19B12225-5612-419B-A8D5-4B8EEE4C217E}" type="slidenum">
              <a:rPr lang="en-US" smtClean="0"/>
              <a:pPr/>
              <a:t>9</a:t>
            </a:fld>
            <a:endParaRPr lang="en-US"/>
          </a:p>
        </p:txBody>
      </p:sp>
      <p:sp>
        <p:nvSpPr>
          <p:cNvPr id="6" name="Footer Placeholder 5">
            <a:extLst>
              <a:ext uri="{FF2B5EF4-FFF2-40B4-BE49-F238E27FC236}">
                <a16:creationId xmlns:a16="http://schemas.microsoft.com/office/drawing/2014/main" id="{B87D8BB1-F7B2-6B33-ABE1-374A9FAE12A2}"/>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3" name="Picture 2">
            <a:extLst>
              <a:ext uri="{FF2B5EF4-FFF2-40B4-BE49-F238E27FC236}">
                <a16:creationId xmlns:a16="http://schemas.microsoft.com/office/drawing/2014/main" id="{A2C91762-B631-8576-1DFE-79DE234C42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620545"/>
            <a:ext cx="7772400" cy="4406341"/>
          </a:xfrm>
          <a:prstGeom prst="rect">
            <a:avLst/>
          </a:prstGeom>
        </p:spPr>
      </p:pic>
    </p:spTree>
    <p:extLst>
      <p:ext uri="{BB962C8B-B14F-4D97-AF65-F5344CB8AC3E}">
        <p14:creationId xmlns:p14="http://schemas.microsoft.com/office/powerpoint/2010/main" val="4045548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9EA1E-0AFB-E3B9-54F6-39D3B01C20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09C141-54C1-9178-7F66-443C0EBD9305}"/>
              </a:ext>
            </a:extLst>
          </p:cNvPr>
          <p:cNvSpPr>
            <a:spLocks noGrp="1"/>
          </p:cNvSpPr>
          <p:nvPr>
            <p:ph type="title"/>
          </p:nvPr>
        </p:nvSpPr>
        <p:spPr/>
        <p:txBody>
          <a:bodyPr>
            <a:normAutofit/>
          </a:bodyPr>
          <a:lstStyle/>
          <a:p>
            <a:r>
              <a:rPr lang="en-US"/>
              <a:t>Predictions on Relational Data</a:t>
            </a:r>
          </a:p>
        </p:txBody>
      </p:sp>
      <p:sp>
        <p:nvSpPr>
          <p:cNvPr id="4" name="Date Placeholder 3">
            <a:extLst>
              <a:ext uri="{FF2B5EF4-FFF2-40B4-BE49-F238E27FC236}">
                <a16:creationId xmlns:a16="http://schemas.microsoft.com/office/drawing/2014/main" id="{EAA20FC9-569C-C3E9-D80F-5299EE316D75}"/>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DD19F6CA-A31F-3D75-0F30-B4FA5770D6D7}"/>
              </a:ext>
            </a:extLst>
          </p:cNvPr>
          <p:cNvSpPr>
            <a:spLocks noGrp="1"/>
          </p:cNvSpPr>
          <p:nvPr>
            <p:ph type="sldNum" sz="quarter" idx="12"/>
          </p:nvPr>
        </p:nvSpPr>
        <p:spPr/>
        <p:txBody>
          <a:bodyPr/>
          <a:lstStyle/>
          <a:p>
            <a:fld id="{19B12225-5612-419B-A8D5-4B8EEE4C217E}" type="slidenum">
              <a:rPr lang="en-US" smtClean="0"/>
              <a:pPr/>
              <a:t>10</a:t>
            </a:fld>
            <a:endParaRPr lang="en-US"/>
          </a:p>
        </p:txBody>
      </p:sp>
      <p:sp>
        <p:nvSpPr>
          <p:cNvPr id="6" name="Footer Placeholder 5">
            <a:extLst>
              <a:ext uri="{FF2B5EF4-FFF2-40B4-BE49-F238E27FC236}">
                <a16:creationId xmlns:a16="http://schemas.microsoft.com/office/drawing/2014/main" id="{B3C83191-EA9D-DFFC-F919-E64FFADA97A1}"/>
              </a:ext>
            </a:extLst>
          </p:cNvPr>
          <p:cNvSpPr>
            <a:spLocks noGrp="1"/>
          </p:cNvSpPr>
          <p:nvPr>
            <p:ph type="ftr" sz="quarter" idx="3"/>
          </p:nvPr>
        </p:nvSpPr>
        <p:spPr/>
        <p:txBody>
          <a:bodyPr/>
          <a:lstStyle/>
          <a:p>
            <a:r>
              <a:rPr lang="en-US"/>
              <a:t>Jure Leskovec, Stanford CS224W: Machine Learning with Graphs, http://cs224w.stanford.edu</a:t>
            </a:r>
          </a:p>
        </p:txBody>
      </p:sp>
      <p:sp>
        <p:nvSpPr>
          <p:cNvPr id="7" name="Google Shape;292;p50">
            <a:extLst>
              <a:ext uri="{FF2B5EF4-FFF2-40B4-BE49-F238E27FC236}">
                <a16:creationId xmlns:a16="http://schemas.microsoft.com/office/drawing/2014/main" id="{B0BD9A8C-D909-48F3-8EDE-654C2CBA27FE}"/>
              </a:ext>
            </a:extLst>
          </p:cNvPr>
          <p:cNvSpPr txBox="1">
            <a:spLocks noGrp="1"/>
          </p:cNvSpPr>
          <p:nvPr>
            <p:ph idx="1"/>
          </p:nvPr>
        </p:nvSpPr>
        <p:spPr>
          <a:xfrm>
            <a:off x="457200" y="1617711"/>
            <a:ext cx="4191000" cy="4789714"/>
          </a:xfrm>
          <a:prstGeom prst="rect">
            <a:avLst/>
          </a:prstGeom>
        </p:spPr>
        <p:txBody>
          <a:bodyPr spcFirstLastPara="1" vert="horz" wrap="square" lIns="91425" tIns="91425" rIns="91425" bIns="91425" rtlCol="0" anchor="t" anchorCtr="0">
            <a:noAutofit/>
          </a:bodyPr>
          <a:lstStyle/>
          <a:p>
            <a:pPr marL="456565" indent="-393065">
              <a:lnSpc>
                <a:spcPct val="115000"/>
              </a:lnSpc>
              <a:buSzPct val="100000"/>
              <a:buChar char="○"/>
            </a:pPr>
            <a:r>
              <a:rPr lang="en-US" sz="2600"/>
              <a:t>Which </a:t>
            </a:r>
            <a:r>
              <a:rPr lang="en-US" sz="2600">
                <a:solidFill>
                  <a:srgbClr val="C00000"/>
                </a:solidFill>
              </a:rPr>
              <a:t>products will a user purchase</a:t>
            </a:r>
            <a:r>
              <a:rPr lang="en-US" sz="2600"/>
              <a:t> in the next 7 days?</a:t>
            </a:r>
          </a:p>
          <a:p>
            <a:pPr marL="2132923" lvl="3" indent="-393065">
              <a:lnSpc>
                <a:spcPct val="115000"/>
              </a:lnSpc>
              <a:buSzPct val="100000"/>
              <a:buChar char="○"/>
            </a:pPr>
            <a:endParaRPr lang="en-US" sz="1050"/>
          </a:p>
          <a:p>
            <a:pPr marL="456565" indent="-393065">
              <a:lnSpc>
                <a:spcPct val="115000"/>
              </a:lnSpc>
              <a:buSzPct val="100000"/>
              <a:buChar char="○"/>
            </a:pPr>
            <a:r>
              <a:rPr lang="en-US" sz="2600"/>
              <a:t>Will an </a:t>
            </a:r>
            <a:r>
              <a:rPr lang="en-US" sz="2600">
                <a:solidFill>
                  <a:srgbClr val="C00000"/>
                </a:solidFill>
              </a:rPr>
              <a:t>active user churn</a:t>
            </a:r>
            <a:r>
              <a:rPr lang="en-US" sz="2600"/>
              <a:t> in the next 90 days?</a:t>
            </a:r>
          </a:p>
          <a:p>
            <a:pPr marL="2132923" lvl="3" indent="-393065">
              <a:lnSpc>
                <a:spcPct val="115000"/>
              </a:lnSpc>
              <a:buSzPct val="100000"/>
              <a:buChar char="○"/>
            </a:pPr>
            <a:endParaRPr lang="en-US" sz="1000"/>
          </a:p>
          <a:p>
            <a:pPr marL="456565" indent="-393065">
              <a:lnSpc>
                <a:spcPct val="115000"/>
              </a:lnSpc>
              <a:buSzPct val="100000"/>
              <a:buChar char="○"/>
            </a:pPr>
            <a:r>
              <a:rPr lang="en-US" sz="2600"/>
              <a:t>What will be the </a:t>
            </a:r>
            <a:r>
              <a:rPr lang="en-US" sz="2600">
                <a:solidFill>
                  <a:srgbClr val="C00000"/>
                </a:solidFill>
              </a:rPr>
              <a:t>total sales for each product</a:t>
            </a:r>
            <a:r>
              <a:rPr lang="en-US" sz="2600"/>
              <a:t> in the next 30 days?</a:t>
            </a:r>
          </a:p>
        </p:txBody>
      </p:sp>
      <p:pic>
        <p:nvPicPr>
          <p:cNvPr id="8" name="Google Shape;791;p78">
            <a:extLst>
              <a:ext uri="{FF2B5EF4-FFF2-40B4-BE49-F238E27FC236}">
                <a16:creationId xmlns:a16="http://schemas.microsoft.com/office/drawing/2014/main" id="{18BA8CBF-4726-1AEB-4257-A3F9BFD68193}"/>
              </a:ext>
            </a:extLst>
          </p:cNvPr>
          <p:cNvPicPr preferRelativeResize="0"/>
          <p:nvPr/>
        </p:nvPicPr>
        <p:blipFill>
          <a:blip r:embed="rId3">
            <a:alphaModFix/>
          </a:blip>
          <a:stretch>
            <a:fillRect/>
          </a:stretch>
        </p:blipFill>
        <p:spPr>
          <a:xfrm>
            <a:off x="4876800" y="2978425"/>
            <a:ext cx="4041250" cy="1685725"/>
          </a:xfrm>
          <a:prstGeom prst="rect">
            <a:avLst/>
          </a:prstGeom>
          <a:noFill/>
          <a:ln>
            <a:noFill/>
          </a:ln>
        </p:spPr>
      </p:pic>
    </p:spTree>
    <p:extLst>
      <p:ext uri="{BB962C8B-B14F-4D97-AF65-F5344CB8AC3E}">
        <p14:creationId xmlns:p14="http://schemas.microsoft.com/office/powerpoint/2010/main" val="3174501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E70DB-8AB3-68DE-BB83-8F23EFCEB3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406B1A-6E28-06D5-CED9-2B54D7E1236B}"/>
              </a:ext>
            </a:extLst>
          </p:cNvPr>
          <p:cNvSpPr>
            <a:spLocks noGrp="1"/>
          </p:cNvSpPr>
          <p:nvPr>
            <p:ph type="title"/>
          </p:nvPr>
        </p:nvSpPr>
        <p:spPr/>
        <p:txBody>
          <a:bodyPr>
            <a:normAutofit/>
          </a:bodyPr>
          <a:lstStyle/>
          <a:p>
            <a:r>
              <a:rPr lang="en-US"/>
              <a:t>Predictions on Relational Data</a:t>
            </a:r>
          </a:p>
        </p:txBody>
      </p:sp>
      <p:sp>
        <p:nvSpPr>
          <p:cNvPr id="4" name="Date Placeholder 3">
            <a:extLst>
              <a:ext uri="{FF2B5EF4-FFF2-40B4-BE49-F238E27FC236}">
                <a16:creationId xmlns:a16="http://schemas.microsoft.com/office/drawing/2014/main" id="{C0B8D7A4-B86A-772C-0081-D4177F0EF860}"/>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92C82D1F-C0CE-AF03-B4E2-5C9F0800E0D4}"/>
              </a:ext>
            </a:extLst>
          </p:cNvPr>
          <p:cNvSpPr>
            <a:spLocks noGrp="1"/>
          </p:cNvSpPr>
          <p:nvPr>
            <p:ph type="sldNum" sz="quarter" idx="12"/>
          </p:nvPr>
        </p:nvSpPr>
        <p:spPr/>
        <p:txBody>
          <a:bodyPr/>
          <a:lstStyle/>
          <a:p>
            <a:fld id="{19B12225-5612-419B-A8D5-4B8EEE4C217E}" type="slidenum">
              <a:rPr lang="en-US" smtClean="0"/>
              <a:pPr/>
              <a:t>11</a:t>
            </a:fld>
            <a:endParaRPr lang="en-US"/>
          </a:p>
        </p:txBody>
      </p:sp>
      <p:sp>
        <p:nvSpPr>
          <p:cNvPr id="6" name="Footer Placeholder 5">
            <a:extLst>
              <a:ext uri="{FF2B5EF4-FFF2-40B4-BE49-F238E27FC236}">
                <a16:creationId xmlns:a16="http://schemas.microsoft.com/office/drawing/2014/main" id="{7F6B765A-5140-B89E-C6B2-9108597CA91D}"/>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10" name="Picture 9">
            <a:extLst>
              <a:ext uri="{FF2B5EF4-FFF2-40B4-BE49-F238E27FC236}">
                <a16:creationId xmlns:a16="http://schemas.microsoft.com/office/drawing/2014/main" id="{48C0C11A-0BCA-30AE-B826-901BE9F92306}"/>
              </a:ext>
            </a:extLst>
          </p:cNvPr>
          <p:cNvPicPr>
            <a:picLocks noChangeAspect="1"/>
          </p:cNvPicPr>
          <p:nvPr/>
        </p:nvPicPr>
        <p:blipFill>
          <a:blip r:embed="rId3"/>
          <a:stretch>
            <a:fillRect/>
          </a:stretch>
        </p:blipFill>
        <p:spPr>
          <a:xfrm>
            <a:off x="4979109" y="1607582"/>
            <a:ext cx="3708101" cy="4796912"/>
          </a:xfrm>
          <a:prstGeom prst="rect">
            <a:avLst/>
          </a:prstGeom>
        </p:spPr>
      </p:pic>
      <p:sp>
        <p:nvSpPr>
          <p:cNvPr id="11" name="Google Shape;292;p50">
            <a:extLst>
              <a:ext uri="{FF2B5EF4-FFF2-40B4-BE49-F238E27FC236}">
                <a16:creationId xmlns:a16="http://schemas.microsoft.com/office/drawing/2014/main" id="{15343FB3-6D64-B3B2-F66F-1F3DA29467E8}"/>
              </a:ext>
            </a:extLst>
          </p:cNvPr>
          <p:cNvSpPr txBox="1">
            <a:spLocks noGrp="1"/>
          </p:cNvSpPr>
          <p:nvPr>
            <p:ph idx="1"/>
          </p:nvPr>
        </p:nvSpPr>
        <p:spPr>
          <a:xfrm>
            <a:off x="457200" y="1935271"/>
            <a:ext cx="4191000" cy="4465529"/>
          </a:xfrm>
          <a:prstGeom prst="rect">
            <a:avLst/>
          </a:prstGeom>
        </p:spPr>
        <p:txBody>
          <a:bodyPr spcFirstLastPara="1" vert="horz" wrap="square" lIns="91425" tIns="91425" rIns="91425" bIns="91425" rtlCol="0" anchor="t" anchorCtr="0">
            <a:noAutofit/>
          </a:bodyPr>
          <a:lstStyle/>
          <a:p>
            <a:pPr marL="456565" indent="-393065">
              <a:lnSpc>
                <a:spcPct val="115000"/>
              </a:lnSpc>
              <a:buSzPct val="100000"/>
              <a:buChar char="○"/>
            </a:pPr>
            <a:r>
              <a:rPr lang="en" sz="2600"/>
              <a:t>Will a </a:t>
            </a:r>
            <a:r>
              <a:rPr lang="en" sz="2600">
                <a:solidFill>
                  <a:srgbClr val="C00000"/>
                </a:solidFill>
              </a:rPr>
              <a:t>patient return</a:t>
            </a:r>
            <a:r>
              <a:rPr lang="en" sz="2600"/>
              <a:t> if discharged from the hospital?</a:t>
            </a:r>
          </a:p>
          <a:p>
            <a:pPr marL="456565" indent="-393065">
              <a:lnSpc>
                <a:spcPct val="115000"/>
              </a:lnSpc>
              <a:buSzPct val="100000"/>
              <a:buChar char="○"/>
            </a:pPr>
            <a:endParaRPr sz="2600"/>
          </a:p>
          <a:p>
            <a:pPr marL="456565" indent="-393065">
              <a:lnSpc>
                <a:spcPct val="115000"/>
              </a:lnSpc>
              <a:buSzPct val="100000"/>
              <a:buChar char="○"/>
            </a:pPr>
            <a:r>
              <a:rPr lang="en" sz="2600"/>
              <a:t>Which hospital admissions</a:t>
            </a:r>
            <a:r>
              <a:rPr lang="en" sz="2600">
                <a:solidFill>
                  <a:srgbClr val="000000"/>
                </a:solidFill>
              </a:rPr>
              <a:t> have </a:t>
            </a:r>
            <a:r>
              <a:rPr lang="en" sz="2600">
                <a:solidFill>
                  <a:srgbClr val="C00000"/>
                </a:solidFill>
              </a:rPr>
              <a:t>greatest risk to life</a:t>
            </a:r>
            <a:r>
              <a:rPr lang="en" sz="2600"/>
              <a:t> in the next 24 hours</a:t>
            </a:r>
          </a:p>
        </p:txBody>
      </p:sp>
    </p:spTree>
    <p:extLst>
      <p:ext uri="{BB962C8B-B14F-4D97-AF65-F5344CB8AC3E}">
        <p14:creationId xmlns:p14="http://schemas.microsoft.com/office/powerpoint/2010/main" val="1962403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99629-25BF-7A37-A1E7-50278BE8E9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828C80-9300-35F8-55C5-3D298FA0A5FF}"/>
              </a:ext>
            </a:extLst>
          </p:cNvPr>
          <p:cNvSpPr>
            <a:spLocks noGrp="1"/>
          </p:cNvSpPr>
          <p:nvPr>
            <p:ph type="title"/>
          </p:nvPr>
        </p:nvSpPr>
        <p:spPr/>
        <p:txBody>
          <a:bodyPr>
            <a:normAutofit/>
          </a:bodyPr>
          <a:lstStyle/>
          <a:p>
            <a:r>
              <a:rPr lang="en-US"/>
              <a:t>Doing AI is slow &amp; complex</a:t>
            </a:r>
          </a:p>
        </p:txBody>
      </p:sp>
      <p:sp>
        <p:nvSpPr>
          <p:cNvPr id="4" name="Date Placeholder 3">
            <a:extLst>
              <a:ext uri="{FF2B5EF4-FFF2-40B4-BE49-F238E27FC236}">
                <a16:creationId xmlns:a16="http://schemas.microsoft.com/office/drawing/2014/main" id="{63D9DE85-6132-DC05-BEBE-8220F10FCE29}"/>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D015D4ED-8714-BE94-0AF3-2125BE044DEF}"/>
              </a:ext>
            </a:extLst>
          </p:cNvPr>
          <p:cNvSpPr>
            <a:spLocks noGrp="1"/>
          </p:cNvSpPr>
          <p:nvPr>
            <p:ph type="sldNum" sz="quarter" idx="12"/>
          </p:nvPr>
        </p:nvSpPr>
        <p:spPr/>
        <p:txBody>
          <a:bodyPr/>
          <a:lstStyle/>
          <a:p>
            <a:fld id="{19B12225-5612-419B-A8D5-4B8EEE4C217E}" type="slidenum">
              <a:rPr lang="en-US" smtClean="0"/>
              <a:pPr/>
              <a:t>12</a:t>
            </a:fld>
            <a:endParaRPr lang="en-US"/>
          </a:p>
        </p:txBody>
      </p:sp>
      <p:sp>
        <p:nvSpPr>
          <p:cNvPr id="6" name="Footer Placeholder 5">
            <a:extLst>
              <a:ext uri="{FF2B5EF4-FFF2-40B4-BE49-F238E27FC236}">
                <a16:creationId xmlns:a16="http://schemas.microsoft.com/office/drawing/2014/main" id="{6674D3FA-7468-A47E-9E8E-5D30291EBD0B}"/>
              </a:ext>
            </a:extLst>
          </p:cNvPr>
          <p:cNvSpPr>
            <a:spLocks noGrp="1"/>
          </p:cNvSpPr>
          <p:nvPr>
            <p:ph type="ftr" sz="quarter" idx="3"/>
          </p:nvPr>
        </p:nvSpPr>
        <p:spPr/>
        <p:txBody>
          <a:bodyPr/>
          <a:lstStyle/>
          <a:p>
            <a:r>
              <a:rPr lang="en-US"/>
              <a:t>Jure Leskovec, Stanford CS224W: Machine Learning with Graphs, http://cs224w.stanford.edu</a:t>
            </a:r>
          </a:p>
        </p:txBody>
      </p:sp>
      <p:sp>
        <p:nvSpPr>
          <p:cNvPr id="8" name="Google Shape;109;p16">
            <a:extLst>
              <a:ext uri="{FF2B5EF4-FFF2-40B4-BE49-F238E27FC236}">
                <a16:creationId xmlns:a16="http://schemas.microsoft.com/office/drawing/2014/main" id="{3353504C-5B65-4BA0-3EE7-6BB6A6B84A70}"/>
              </a:ext>
            </a:extLst>
          </p:cNvPr>
          <p:cNvSpPr/>
          <p:nvPr/>
        </p:nvSpPr>
        <p:spPr>
          <a:xfrm>
            <a:off x="129775" y="3276814"/>
            <a:ext cx="2214600" cy="669000"/>
          </a:xfrm>
          <a:prstGeom prst="homePlate">
            <a:avLst>
              <a:gd name="adj" fmla="val 50000"/>
            </a:avLst>
          </a:prstGeom>
          <a:solidFill>
            <a:srgbClr val="666666"/>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r>
              <a:rPr lang="en" sz="1300">
                <a:solidFill>
                  <a:schemeClr val="lt1"/>
                </a:solidFill>
                <a:latin typeface="Roboto" panose="02000000000000000000" pitchFamily="2" charset="0"/>
                <a:ea typeface="Roboto" panose="02000000000000000000" pitchFamily="2" charset="0"/>
                <a:cs typeface="Roboto" panose="02000000000000000000" pitchFamily="2" charset="0"/>
                <a:sym typeface="Helvetica Neue Light"/>
              </a:rPr>
              <a:t>Input data cleaning, curation</a:t>
            </a:r>
            <a:endParaRPr sz="1300">
              <a:solidFill>
                <a:schemeClr val="lt1"/>
              </a:solidFill>
              <a:latin typeface="Roboto" panose="02000000000000000000" pitchFamily="2" charset="0"/>
              <a:ea typeface="Roboto" panose="02000000000000000000" pitchFamily="2" charset="0"/>
              <a:cs typeface="Roboto" panose="02000000000000000000" pitchFamily="2" charset="0"/>
              <a:sym typeface="Helvetica Neue Light"/>
            </a:endParaRPr>
          </a:p>
        </p:txBody>
      </p:sp>
      <p:sp>
        <p:nvSpPr>
          <p:cNvPr id="9" name="Google Shape;110;p16">
            <a:extLst>
              <a:ext uri="{FF2B5EF4-FFF2-40B4-BE49-F238E27FC236}">
                <a16:creationId xmlns:a16="http://schemas.microsoft.com/office/drawing/2014/main" id="{53A01475-74FD-6ECE-CD79-0EC3D55ACC5A}"/>
              </a:ext>
            </a:extLst>
          </p:cNvPr>
          <p:cNvSpPr/>
          <p:nvPr/>
        </p:nvSpPr>
        <p:spPr>
          <a:xfrm>
            <a:off x="1968100" y="3276600"/>
            <a:ext cx="2064000" cy="669000"/>
          </a:xfrm>
          <a:prstGeom prst="chevron">
            <a:avLst>
              <a:gd name="adj" fmla="val 50000"/>
            </a:avLst>
          </a:prstGeom>
          <a:solidFill>
            <a:srgbClr val="99999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r>
              <a:rPr lang="en" sz="1300">
                <a:solidFill>
                  <a:schemeClr val="dk2"/>
                </a:solidFill>
                <a:latin typeface="Roboto" panose="02000000000000000000" pitchFamily="2" charset="0"/>
                <a:ea typeface="Roboto" panose="02000000000000000000" pitchFamily="2" charset="0"/>
                <a:cs typeface="Roboto" panose="02000000000000000000" pitchFamily="2" charset="0"/>
                <a:sym typeface="Helvetica Neue Light"/>
              </a:rPr>
              <a:t>Target label engineering</a:t>
            </a:r>
            <a:endParaRPr sz="1300">
              <a:solidFill>
                <a:schemeClr val="dk2"/>
              </a:solidFill>
              <a:latin typeface="Roboto" panose="02000000000000000000" pitchFamily="2" charset="0"/>
              <a:ea typeface="Roboto" panose="02000000000000000000" pitchFamily="2" charset="0"/>
              <a:cs typeface="Roboto" panose="02000000000000000000" pitchFamily="2" charset="0"/>
              <a:sym typeface="Helvetica Neue Light"/>
            </a:endParaRPr>
          </a:p>
        </p:txBody>
      </p:sp>
      <p:sp>
        <p:nvSpPr>
          <p:cNvPr id="12" name="Google Shape;111;p16">
            <a:extLst>
              <a:ext uri="{FF2B5EF4-FFF2-40B4-BE49-F238E27FC236}">
                <a16:creationId xmlns:a16="http://schemas.microsoft.com/office/drawing/2014/main" id="{1AB23E3F-43E8-B0AC-D3F5-4F53EED299FD}"/>
              </a:ext>
            </a:extLst>
          </p:cNvPr>
          <p:cNvSpPr/>
          <p:nvPr/>
        </p:nvSpPr>
        <p:spPr>
          <a:xfrm>
            <a:off x="3646525" y="3276600"/>
            <a:ext cx="2064000" cy="669000"/>
          </a:xfrm>
          <a:prstGeom prst="chevron">
            <a:avLst>
              <a:gd name="adj" fmla="val 50000"/>
            </a:avLst>
          </a:prstGeom>
          <a:solidFill>
            <a:srgbClr val="B7B7B7"/>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r>
              <a:rPr lang="en" sz="1300">
                <a:solidFill>
                  <a:schemeClr val="dk2"/>
                </a:solidFill>
                <a:latin typeface="Roboto" panose="02000000000000000000" pitchFamily="2" charset="0"/>
                <a:ea typeface="Roboto" panose="02000000000000000000" pitchFamily="2" charset="0"/>
                <a:cs typeface="Roboto" panose="02000000000000000000" pitchFamily="2" charset="0"/>
                <a:sym typeface="Helvetica Neue Light"/>
              </a:rPr>
              <a:t>Feature engineering</a:t>
            </a:r>
            <a:endParaRPr sz="1300">
              <a:solidFill>
                <a:schemeClr val="dk2"/>
              </a:solidFill>
              <a:latin typeface="Roboto" panose="02000000000000000000" pitchFamily="2" charset="0"/>
              <a:ea typeface="Roboto" panose="02000000000000000000" pitchFamily="2" charset="0"/>
              <a:cs typeface="Roboto" panose="02000000000000000000" pitchFamily="2" charset="0"/>
              <a:sym typeface="Helvetica Neue Light"/>
            </a:endParaRPr>
          </a:p>
        </p:txBody>
      </p:sp>
      <p:sp>
        <p:nvSpPr>
          <p:cNvPr id="13" name="Google Shape;112;p16">
            <a:extLst>
              <a:ext uri="{FF2B5EF4-FFF2-40B4-BE49-F238E27FC236}">
                <a16:creationId xmlns:a16="http://schemas.microsoft.com/office/drawing/2014/main" id="{17480499-0C6B-C850-A5DA-3491281D2FDF}"/>
              </a:ext>
            </a:extLst>
          </p:cNvPr>
          <p:cNvSpPr/>
          <p:nvPr/>
        </p:nvSpPr>
        <p:spPr>
          <a:xfrm>
            <a:off x="7003800" y="3276600"/>
            <a:ext cx="2064000" cy="669000"/>
          </a:xfrm>
          <a:prstGeom prst="chevron">
            <a:avLst>
              <a:gd name="adj"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r>
              <a:rPr lang="en" sz="1300">
                <a:solidFill>
                  <a:schemeClr val="dk2"/>
                </a:solidFill>
                <a:latin typeface="Roboto" panose="02000000000000000000" pitchFamily="2" charset="0"/>
                <a:ea typeface="Roboto" panose="02000000000000000000" pitchFamily="2" charset="0"/>
                <a:cs typeface="Roboto" panose="02000000000000000000" pitchFamily="2" charset="0"/>
                <a:sym typeface="Helvetica Neue Light"/>
              </a:rPr>
              <a:t>        ML Ops</a:t>
            </a:r>
            <a:endParaRPr sz="1300">
              <a:solidFill>
                <a:schemeClr val="dk2"/>
              </a:solidFill>
              <a:latin typeface="Roboto" panose="02000000000000000000" pitchFamily="2" charset="0"/>
              <a:ea typeface="Roboto" panose="02000000000000000000" pitchFamily="2" charset="0"/>
              <a:cs typeface="Roboto" panose="02000000000000000000" pitchFamily="2" charset="0"/>
              <a:sym typeface="Helvetica Neue Light"/>
            </a:endParaRPr>
          </a:p>
        </p:txBody>
      </p:sp>
      <p:sp>
        <p:nvSpPr>
          <p:cNvPr id="14" name="Google Shape;113;p16">
            <a:extLst>
              <a:ext uri="{FF2B5EF4-FFF2-40B4-BE49-F238E27FC236}">
                <a16:creationId xmlns:a16="http://schemas.microsoft.com/office/drawing/2014/main" id="{697E26ED-6B55-3D64-9697-BEDE318F28AB}"/>
              </a:ext>
            </a:extLst>
          </p:cNvPr>
          <p:cNvSpPr/>
          <p:nvPr/>
        </p:nvSpPr>
        <p:spPr>
          <a:xfrm>
            <a:off x="5325125" y="3276600"/>
            <a:ext cx="2064000" cy="669000"/>
          </a:xfrm>
          <a:prstGeom prst="chevron">
            <a:avLst>
              <a:gd name="adj" fmla="val 50000"/>
            </a:avLst>
          </a:prstGeom>
          <a:solidFill>
            <a:srgbClr val="CCCCCC"/>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r>
              <a:rPr lang="en" sz="1300">
                <a:solidFill>
                  <a:schemeClr val="dk2"/>
                </a:solidFill>
                <a:latin typeface="Roboto" panose="02000000000000000000" pitchFamily="2" charset="0"/>
                <a:ea typeface="Roboto" panose="02000000000000000000" pitchFamily="2" charset="0"/>
                <a:cs typeface="Roboto" panose="02000000000000000000" pitchFamily="2" charset="0"/>
                <a:sym typeface="Helvetica Neue Light"/>
              </a:rPr>
              <a:t>Architecture &amp; hyperparameter search</a:t>
            </a:r>
            <a:endParaRPr sz="1300">
              <a:solidFill>
                <a:schemeClr val="dk2"/>
              </a:solidFill>
              <a:latin typeface="Roboto" panose="02000000000000000000" pitchFamily="2" charset="0"/>
              <a:ea typeface="Roboto" panose="02000000000000000000" pitchFamily="2" charset="0"/>
              <a:cs typeface="Roboto" panose="02000000000000000000" pitchFamily="2" charset="0"/>
              <a:sym typeface="Helvetica Neue Light"/>
            </a:endParaRPr>
          </a:p>
        </p:txBody>
      </p:sp>
      <p:sp>
        <p:nvSpPr>
          <p:cNvPr id="15" name="Google Shape;115;p16">
            <a:extLst>
              <a:ext uri="{FF2B5EF4-FFF2-40B4-BE49-F238E27FC236}">
                <a16:creationId xmlns:a16="http://schemas.microsoft.com/office/drawing/2014/main" id="{D2BB57D3-2949-2743-5BE1-9429E976D10A}"/>
              </a:ext>
            </a:extLst>
          </p:cNvPr>
          <p:cNvSpPr/>
          <p:nvPr/>
        </p:nvSpPr>
        <p:spPr>
          <a:xfrm rot="5397374">
            <a:off x="5168724" y="876625"/>
            <a:ext cx="392700" cy="6737400"/>
          </a:xfrm>
          <a:prstGeom prst="rightBrace">
            <a:avLst>
              <a:gd name="adj1" fmla="val 50000"/>
              <a:gd name="adj2" fmla="val 5000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endParaRPr>
              <a:latin typeface="Roboto" panose="02000000000000000000" pitchFamily="2" charset="0"/>
              <a:ea typeface="Roboto" panose="02000000000000000000" pitchFamily="2" charset="0"/>
              <a:cs typeface="Roboto" panose="02000000000000000000" pitchFamily="2" charset="0"/>
            </a:endParaRPr>
          </a:p>
        </p:txBody>
      </p:sp>
      <p:sp>
        <p:nvSpPr>
          <p:cNvPr id="16" name="Google Shape;116;p16">
            <a:extLst>
              <a:ext uri="{FF2B5EF4-FFF2-40B4-BE49-F238E27FC236}">
                <a16:creationId xmlns:a16="http://schemas.microsoft.com/office/drawing/2014/main" id="{9B2794EC-7615-BB49-93BA-A7B05D50B402}"/>
              </a:ext>
            </a:extLst>
          </p:cNvPr>
          <p:cNvSpPr txBox="1"/>
          <p:nvPr/>
        </p:nvSpPr>
        <p:spPr>
          <a:xfrm>
            <a:off x="2025300" y="4459950"/>
            <a:ext cx="6737700" cy="467400"/>
          </a:xfrm>
          <a:prstGeom prst="rect">
            <a:avLst/>
          </a:prstGeom>
          <a:noFill/>
          <a:ln>
            <a:noFill/>
          </a:ln>
        </p:spPr>
        <p:txBody>
          <a:bodyPr spcFirstLastPara="1" wrap="square" lIns="121900" tIns="60950" rIns="121900" bIns="60950" anchor="t" anchorCtr="0">
            <a:noAutofit/>
          </a:bodyPr>
          <a:lstStyle/>
          <a:p>
            <a:pPr algn="ctr">
              <a:spcBef>
                <a:spcPts val="740"/>
              </a:spcBef>
            </a:pPr>
            <a:r>
              <a:rPr lang="en" sz="2400">
                <a:latin typeface="Helvetica Neue Light" panose="02000403000000020004" pitchFamily="2" charset="0"/>
                <a:ea typeface="Helvetica Neue Light" panose="02000403000000020004" pitchFamily="2" charset="0"/>
                <a:cs typeface="Roboto" panose="02000000000000000000" pitchFamily="2" charset="0"/>
                <a:sym typeface="Helvetica Neue"/>
              </a:rPr>
              <a:t>6-12 months of time for a team of data scientists, data engineers and product engineers</a:t>
            </a:r>
            <a:endParaRPr sz="2400">
              <a:latin typeface="Helvetica Neue Light" panose="02000403000000020004" pitchFamily="2" charset="0"/>
              <a:ea typeface="Helvetica Neue Light" panose="02000403000000020004" pitchFamily="2" charset="0"/>
              <a:cs typeface="Roboto" panose="02000000000000000000" pitchFamily="2" charset="0"/>
              <a:sym typeface="Helvetica Neue"/>
            </a:endParaRPr>
          </a:p>
        </p:txBody>
      </p:sp>
    </p:spTree>
    <p:extLst>
      <p:ext uri="{BB962C8B-B14F-4D97-AF65-F5344CB8AC3E}">
        <p14:creationId xmlns:p14="http://schemas.microsoft.com/office/powerpoint/2010/main" val="4257231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C0095-340A-B3AE-7507-8350D496C4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FE43C8-C0E7-E912-DDCA-94768867DEE2}"/>
              </a:ext>
            </a:extLst>
          </p:cNvPr>
          <p:cNvSpPr>
            <a:spLocks noGrp="1"/>
          </p:cNvSpPr>
          <p:nvPr>
            <p:ph type="title"/>
          </p:nvPr>
        </p:nvSpPr>
        <p:spPr/>
        <p:txBody>
          <a:bodyPr>
            <a:normAutofit/>
          </a:bodyPr>
          <a:lstStyle/>
          <a:p>
            <a:r>
              <a:rPr lang="en-US"/>
              <a:t>Impedance Mismatch</a:t>
            </a:r>
          </a:p>
        </p:txBody>
      </p:sp>
      <p:sp>
        <p:nvSpPr>
          <p:cNvPr id="4" name="Date Placeholder 3">
            <a:extLst>
              <a:ext uri="{FF2B5EF4-FFF2-40B4-BE49-F238E27FC236}">
                <a16:creationId xmlns:a16="http://schemas.microsoft.com/office/drawing/2014/main" id="{5F3FCAC3-F715-1BD0-95E0-C762B462D324}"/>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1D3C4699-332C-5336-D915-299F60CD1627}"/>
              </a:ext>
            </a:extLst>
          </p:cNvPr>
          <p:cNvSpPr>
            <a:spLocks noGrp="1"/>
          </p:cNvSpPr>
          <p:nvPr>
            <p:ph type="sldNum" sz="quarter" idx="12"/>
          </p:nvPr>
        </p:nvSpPr>
        <p:spPr/>
        <p:txBody>
          <a:bodyPr/>
          <a:lstStyle/>
          <a:p>
            <a:fld id="{19B12225-5612-419B-A8D5-4B8EEE4C217E}" type="slidenum">
              <a:rPr lang="en-US" smtClean="0"/>
              <a:pPr/>
              <a:t>13</a:t>
            </a:fld>
            <a:endParaRPr lang="en-US"/>
          </a:p>
        </p:txBody>
      </p:sp>
      <p:sp>
        <p:nvSpPr>
          <p:cNvPr id="6" name="Footer Placeholder 5">
            <a:extLst>
              <a:ext uri="{FF2B5EF4-FFF2-40B4-BE49-F238E27FC236}">
                <a16:creationId xmlns:a16="http://schemas.microsoft.com/office/drawing/2014/main" id="{C571E4E8-63A3-3331-E128-B3CBCD04DA77}"/>
              </a:ext>
            </a:extLst>
          </p:cNvPr>
          <p:cNvSpPr>
            <a:spLocks noGrp="1"/>
          </p:cNvSpPr>
          <p:nvPr>
            <p:ph type="ftr" sz="quarter" idx="3"/>
          </p:nvPr>
        </p:nvSpPr>
        <p:spPr/>
        <p:txBody>
          <a:bodyPr/>
          <a:lstStyle/>
          <a:p>
            <a:r>
              <a:rPr lang="en-US"/>
              <a:t>Jure Leskovec, Stanford CS224W: Machine Learning with Graphs, http://cs224w.stanford.edu</a:t>
            </a:r>
          </a:p>
        </p:txBody>
      </p:sp>
      <p:sp>
        <p:nvSpPr>
          <p:cNvPr id="3" name="Content Placeholder 2">
            <a:extLst>
              <a:ext uri="{FF2B5EF4-FFF2-40B4-BE49-F238E27FC236}">
                <a16:creationId xmlns:a16="http://schemas.microsoft.com/office/drawing/2014/main" id="{006FBA12-D233-8263-E731-9F40C3EA68A7}"/>
              </a:ext>
            </a:extLst>
          </p:cNvPr>
          <p:cNvSpPr>
            <a:spLocks noGrp="1"/>
          </p:cNvSpPr>
          <p:nvPr>
            <p:ph idx="1"/>
          </p:nvPr>
        </p:nvSpPr>
        <p:spPr>
          <a:xfrm>
            <a:off x="457200" y="5300518"/>
            <a:ext cx="8829270" cy="1379682"/>
          </a:xfrm>
        </p:spPr>
        <p:txBody>
          <a:bodyPr vert="horz" lIns="121917" tIns="60958" rIns="121917" bIns="60958" rtlCol="0" anchor="t">
            <a:normAutofit/>
          </a:bodyPr>
          <a:lstStyle/>
          <a:p>
            <a:pPr marL="456565" indent="-456565"/>
            <a:r>
              <a:rPr lang="en-US" sz="2400"/>
              <a:t>Features are chosen </a:t>
            </a:r>
            <a:r>
              <a:rPr lang="en-US" sz="2400">
                <a:solidFill>
                  <a:srgbClr val="C00000"/>
                </a:solidFill>
              </a:rPr>
              <a:t>arbitrarily</a:t>
            </a:r>
            <a:r>
              <a:rPr lang="en-US" sz="2000">
                <a:solidFill>
                  <a:srgbClr val="C00000"/>
                </a:solidFill>
              </a:rPr>
              <a:t> </a:t>
            </a:r>
            <a:r>
              <a:rPr lang="en-US" sz="1900"/>
              <a:t>(</a:t>
            </a:r>
            <a:r>
              <a:rPr lang="en-US" sz="1900" i="1"/>
              <a:t>e.g.</a:t>
            </a:r>
            <a:r>
              <a:rPr lang="en-US" sz="1900"/>
              <a:t>, aggregations, time windows)</a:t>
            </a:r>
          </a:p>
          <a:p>
            <a:pPr marL="456565" indent="-456565"/>
            <a:r>
              <a:rPr lang="en-US" sz="2400"/>
              <a:t>Only a </a:t>
            </a:r>
            <a:r>
              <a:rPr lang="en-US" sz="2400">
                <a:solidFill>
                  <a:srgbClr val="C00000"/>
                </a:solidFill>
              </a:rPr>
              <a:t>limited set of data</a:t>
            </a:r>
            <a:r>
              <a:rPr lang="en-US" sz="2400"/>
              <a:t> is used</a:t>
            </a:r>
          </a:p>
          <a:p>
            <a:pPr marL="456565" indent="-456565"/>
            <a:r>
              <a:rPr lang="en-US" sz="2400"/>
              <a:t>Issues with </a:t>
            </a:r>
            <a:r>
              <a:rPr lang="en-US" sz="2400">
                <a:solidFill>
                  <a:srgbClr val="C00000"/>
                </a:solidFill>
              </a:rPr>
              <a:t>point-in-time correctness/information leakage</a:t>
            </a:r>
          </a:p>
        </p:txBody>
      </p:sp>
      <p:sp>
        <p:nvSpPr>
          <p:cNvPr id="7" name="Google Shape;526;p59">
            <a:extLst>
              <a:ext uri="{FF2B5EF4-FFF2-40B4-BE49-F238E27FC236}">
                <a16:creationId xmlns:a16="http://schemas.microsoft.com/office/drawing/2014/main" id="{4A8DB4B5-46ED-6523-35C3-C875D94D5FF4}"/>
              </a:ext>
            </a:extLst>
          </p:cNvPr>
          <p:cNvSpPr/>
          <p:nvPr/>
        </p:nvSpPr>
        <p:spPr>
          <a:xfrm>
            <a:off x="4094425" y="3457425"/>
            <a:ext cx="665525" cy="431700"/>
          </a:xfrm>
          <a:prstGeom prst="rightArrow">
            <a:avLst>
              <a:gd name="adj1" fmla="val 50000"/>
              <a:gd name="adj2" fmla="val 50000"/>
            </a:avLst>
          </a:prstGeom>
          <a:solidFill>
            <a:srgbClr val="EFEFE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800"/>
            </a:pPr>
            <a:endParaRPr>
              <a:solidFill>
                <a:schemeClr val="dk1"/>
              </a:solidFill>
              <a:latin typeface="Calibri"/>
              <a:ea typeface="Calibri"/>
              <a:cs typeface="Calibri"/>
              <a:sym typeface="Calibri"/>
            </a:endParaRPr>
          </a:p>
        </p:txBody>
      </p:sp>
      <p:sp>
        <p:nvSpPr>
          <p:cNvPr id="10" name="Google Shape;528;p59">
            <a:extLst>
              <a:ext uri="{FF2B5EF4-FFF2-40B4-BE49-F238E27FC236}">
                <a16:creationId xmlns:a16="http://schemas.microsoft.com/office/drawing/2014/main" id="{132BDD71-6E76-43CD-6696-1AD31B343F2D}"/>
              </a:ext>
            </a:extLst>
          </p:cNvPr>
          <p:cNvSpPr txBox="1"/>
          <p:nvPr/>
        </p:nvSpPr>
        <p:spPr>
          <a:xfrm>
            <a:off x="6148650" y="4945416"/>
            <a:ext cx="1731000" cy="446400"/>
          </a:xfrm>
          <a:prstGeom prst="rect">
            <a:avLst/>
          </a:prstGeom>
          <a:noFill/>
          <a:ln>
            <a:noFill/>
          </a:ln>
        </p:spPr>
        <p:txBody>
          <a:bodyPr spcFirstLastPara="1" wrap="square" lIns="91425" tIns="91425" rIns="91425" bIns="91425" anchor="t" anchorCtr="0">
            <a:spAutoFit/>
          </a:bodyPr>
          <a:lstStyle/>
          <a:p>
            <a:pPr algn="ctr"/>
            <a:r>
              <a:rPr lang="en" sz="1700">
                <a:latin typeface="Helvetica Neue"/>
                <a:ea typeface="Roboto"/>
                <a:cs typeface="Roboto"/>
                <a:sym typeface="Roboto"/>
              </a:rPr>
              <a:t>Features</a:t>
            </a:r>
            <a:endParaRPr lang="en-US" sz="1700">
              <a:latin typeface="Helvetica Neue"/>
              <a:ea typeface="Roboto"/>
              <a:cs typeface="Roboto"/>
            </a:endParaRPr>
          </a:p>
        </p:txBody>
      </p:sp>
      <p:sp>
        <p:nvSpPr>
          <p:cNvPr id="11" name="Google Shape;529;p59">
            <a:extLst>
              <a:ext uri="{FF2B5EF4-FFF2-40B4-BE49-F238E27FC236}">
                <a16:creationId xmlns:a16="http://schemas.microsoft.com/office/drawing/2014/main" id="{85A2D3C9-1063-D84E-400B-A9914A6C1E77}"/>
              </a:ext>
            </a:extLst>
          </p:cNvPr>
          <p:cNvSpPr txBox="1"/>
          <p:nvPr/>
        </p:nvSpPr>
        <p:spPr>
          <a:xfrm rot="16200000">
            <a:off x="4053129" y="3501473"/>
            <a:ext cx="1731000" cy="446400"/>
          </a:xfrm>
          <a:prstGeom prst="rect">
            <a:avLst/>
          </a:prstGeom>
          <a:noFill/>
          <a:ln>
            <a:noFill/>
          </a:ln>
        </p:spPr>
        <p:txBody>
          <a:bodyPr spcFirstLastPara="1" wrap="square" lIns="91425" tIns="91425" rIns="91425" bIns="91425" anchor="t" anchorCtr="0">
            <a:spAutoFit/>
          </a:bodyPr>
          <a:lstStyle/>
          <a:p>
            <a:pPr algn="ctr"/>
            <a:r>
              <a:rPr lang="en" sz="1700">
                <a:latin typeface="Helvetica Neue"/>
                <a:ea typeface="Roboto"/>
                <a:cs typeface="Roboto"/>
                <a:sym typeface="Roboto"/>
              </a:rPr>
              <a:t>Examples</a:t>
            </a:r>
            <a:endParaRPr lang="en-US" sz="1700">
              <a:latin typeface="Helvetica Neue"/>
              <a:ea typeface="Roboto"/>
              <a:cs typeface="Roboto"/>
            </a:endParaRPr>
          </a:p>
        </p:txBody>
      </p:sp>
      <p:graphicFrame>
        <p:nvGraphicFramePr>
          <p:cNvPr id="17" name="Google Shape;531;p59">
            <a:extLst>
              <a:ext uri="{FF2B5EF4-FFF2-40B4-BE49-F238E27FC236}">
                <a16:creationId xmlns:a16="http://schemas.microsoft.com/office/drawing/2014/main" id="{CBFD755C-43D1-53C9-EA86-90347199CF26}"/>
              </a:ext>
            </a:extLst>
          </p:cNvPr>
          <p:cNvGraphicFramePr/>
          <p:nvPr/>
        </p:nvGraphicFramePr>
        <p:xfrm>
          <a:off x="5134730" y="2614350"/>
          <a:ext cx="3518500" cy="2103000"/>
        </p:xfrm>
        <a:graphic>
          <a:graphicData uri="http://schemas.openxmlformats.org/drawingml/2006/table">
            <a:tbl>
              <a:tblPr>
                <a:noFill/>
              </a:tblPr>
              <a:tblGrid>
                <a:gridCol w="919225">
                  <a:extLst>
                    <a:ext uri="{9D8B030D-6E8A-4147-A177-3AD203B41FA5}">
                      <a16:colId xmlns:a16="http://schemas.microsoft.com/office/drawing/2014/main" val="20000"/>
                    </a:ext>
                  </a:extLst>
                </a:gridCol>
                <a:gridCol w="903675">
                  <a:extLst>
                    <a:ext uri="{9D8B030D-6E8A-4147-A177-3AD203B41FA5}">
                      <a16:colId xmlns:a16="http://schemas.microsoft.com/office/drawing/2014/main" val="20001"/>
                    </a:ext>
                  </a:extLst>
                </a:gridCol>
                <a:gridCol w="1060825">
                  <a:extLst>
                    <a:ext uri="{9D8B030D-6E8A-4147-A177-3AD203B41FA5}">
                      <a16:colId xmlns:a16="http://schemas.microsoft.com/office/drawing/2014/main" val="20002"/>
                    </a:ext>
                  </a:extLst>
                </a:gridCol>
                <a:gridCol w="634775">
                  <a:extLst>
                    <a:ext uri="{9D8B030D-6E8A-4147-A177-3AD203B41FA5}">
                      <a16:colId xmlns:a16="http://schemas.microsoft.com/office/drawing/2014/main" val="20003"/>
                    </a:ext>
                  </a:extLst>
                </a:gridCol>
              </a:tblGrid>
              <a:tr h="390500">
                <a:tc>
                  <a:txBody>
                    <a:bodyPr/>
                    <a:lstStyle/>
                    <a:p>
                      <a:pPr marL="0" lvl="0" indent="0" algn="ctr" rtl="0">
                        <a:spcBef>
                          <a:spcPts val="0"/>
                        </a:spcBef>
                        <a:spcAft>
                          <a:spcPts val="0"/>
                        </a:spcAft>
                        <a:buNone/>
                      </a:pPr>
                      <a:r>
                        <a:rPr lang="en" sz="1200"/>
                        <a:t>#monthly sales</a:t>
                      </a:r>
                      <a:endParaRPr sz="1200"/>
                    </a:p>
                  </a:txBody>
                  <a:tcPr marL="91425" marR="91425" marT="91425" marB="91425" anchor="ctr">
                    <a:solidFill>
                      <a:srgbClr val="CFE2F3"/>
                    </a:solidFill>
                  </a:tcPr>
                </a:tc>
                <a:tc>
                  <a:txBody>
                    <a:bodyPr/>
                    <a:lstStyle/>
                    <a:p>
                      <a:pPr marL="0" lvl="0" indent="0" algn="ctr" rtl="0">
                        <a:spcBef>
                          <a:spcPts val="0"/>
                        </a:spcBef>
                        <a:spcAft>
                          <a:spcPts val="0"/>
                        </a:spcAft>
                        <a:buNone/>
                      </a:pPr>
                      <a:r>
                        <a:rPr lang="en" sz="1200"/>
                        <a:t>sum weekly item price</a:t>
                      </a:r>
                      <a:endParaRPr sz="1200"/>
                    </a:p>
                  </a:txBody>
                  <a:tcPr marL="91425" marR="91425" marT="91425" marB="91425" anchor="ctr">
                    <a:solidFill>
                      <a:srgbClr val="CFE2F3"/>
                    </a:solidFill>
                  </a:tcPr>
                </a:tc>
                <a:tc>
                  <a:txBody>
                    <a:bodyPr/>
                    <a:lstStyle/>
                    <a:p>
                      <a:pPr marL="0" lvl="0" indent="0" algn="ctr" rtl="0">
                        <a:spcBef>
                          <a:spcPts val="0"/>
                        </a:spcBef>
                        <a:spcAft>
                          <a:spcPts val="0"/>
                        </a:spcAft>
                        <a:buNone/>
                      </a:pPr>
                      <a:r>
                        <a:rPr lang="en" sz="1200"/>
                        <a:t>#orders relative to Sunday</a:t>
                      </a:r>
                      <a:endParaRPr sz="1200"/>
                    </a:p>
                  </a:txBody>
                  <a:tcPr marL="91425" marR="91425" marT="91425" marB="91425" anchor="ctr">
                    <a:solidFill>
                      <a:srgbClr val="CFE2F3"/>
                    </a:solidFill>
                  </a:tcPr>
                </a:tc>
                <a:tc>
                  <a:txBody>
                    <a:bodyPr/>
                    <a:lstStyle/>
                    <a:p>
                      <a:pPr marL="0" lvl="0" indent="0" algn="ctr" rtl="0">
                        <a:spcBef>
                          <a:spcPts val="0"/>
                        </a:spcBef>
                        <a:spcAft>
                          <a:spcPts val="0"/>
                        </a:spcAft>
                        <a:buNone/>
                      </a:pPr>
                      <a:r>
                        <a:rPr lang="en" sz="1300" b="1"/>
                        <a:t>Label</a:t>
                      </a:r>
                      <a:endParaRPr b="1"/>
                    </a:p>
                  </a:txBody>
                  <a:tcPr marL="91425" marR="91425" marT="91425" marB="91425" anchor="ctr">
                    <a:solidFill>
                      <a:srgbClr val="CFE2F3"/>
                    </a:solidFill>
                  </a:tcPr>
                </a:tc>
                <a:extLst>
                  <a:ext uri="{0D108BD9-81ED-4DB2-BD59-A6C34878D82A}">
                    <a16:rowId xmlns:a16="http://schemas.microsoft.com/office/drawing/2014/main" val="10000"/>
                  </a:ext>
                </a:extLst>
              </a:tr>
              <a:tr h="390500">
                <a:tc>
                  <a:txBody>
                    <a:bodyPr/>
                    <a:lstStyle/>
                    <a:p>
                      <a:pPr marL="0" lvl="0" indent="0" algn="ctr" rtl="0">
                        <a:spcBef>
                          <a:spcPts val="0"/>
                        </a:spcBef>
                        <a:spcAft>
                          <a:spcPts val="0"/>
                        </a:spcAft>
                        <a:buNone/>
                      </a:pPr>
                      <a:r>
                        <a:rPr lang="en"/>
                        <a:t>…</a:t>
                      </a:r>
                      <a:endParaRPr/>
                    </a:p>
                  </a:txBody>
                  <a:tcPr marL="91425" marR="91425" marT="91425" marB="91425"/>
                </a:tc>
                <a:tc>
                  <a:txBody>
                    <a:bodyPr/>
                    <a:lstStyle/>
                    <a:p>
                      <a:pPr marL="0" lvl="0" indent="0" algn="ctr" rtl="0">
                        <a:spcBef>
                          <a:spcPts val="0"/>
                        </a:spcBef>
                        <a:spcAft>
                          <a:spcPts val="0"/>
                        </a:spcAft>
                        <a:buNone/>
                      </a:pPr>
                      <a:r>
                        <a:rPr lang="en"/>
                        <a:t>…</a:t>
                      </a:r>
                      <a:endParaRPr/>
                    </a:p>
                  </a:txBody>
                  <a:tcPr marL="91425" marR="91425" marT="91425" marB="91425"/>
                </a:tc>
                <a:tc>
                  <a:txBody>
                    <a:bodyPr/>
                    <a:lstStyle/>
                    <a:p>
                      <a:pPr marL="0" lvl="0" indent="0" algn="ctr" rtl="0">
                        <a:spcBef>
                          <a:spcPts val="0"/>
                        </a:spcBef>
                        <a:spcAft>
                          <a:spcPts val="0"/>
                        </a:spcAft>
                        <a:buNone/>
                      </a:pPr>
                      <a:r>
                        <a:rPr lang="en"/>
                        <a:t>…</a:t>
                      </a:r>
                      <a:endParaRPr/>
                    </a:p>
                  </a:txBody>
                  <a:tcPr marL="91425" marR="91425" marT="91425" marB="91425"/>
                </a:tc>
                <a:tc>
                  <a:txBody>
                    <a:bodyPr/>
                    <a:lstStyle/>
                    <a:p>
                      <a:pPr marL="0" lvl="0" indent="0" algn="ctr" rtl="0">
                        <a:spcBef>
                          <a:spcPts val="0"/>
                        </a:spcBef>
                        <a:spcAft>
                          <a:spcPts val="0"/>
                        </a:spcAft>
                        <a:buNone/>
                      </a:pPr>
                      <a:r>
                        <a:rPr lang="en"/>
                        <a:t>…</a:t>
                      </a:r>
                      <a:endParaRPr/>
                    </a:p>
                  </a:txBody>
                  <a:tcPr marL="91425" marR="91425" marT="91425" marB="91425"/>
                </a:tc>
                <a:extLst>
                  <a:ext uri="{0D108BD9-81ED-4DB2-BD59-A6C34878D82A}">
                    <a16:rowId xmlns:a16="http://schemas.microsoft.com/office/drawing/2014/main" val="10001"/>
                  </a:ext>
                </a:extLst>
              </a:tr>
              <a:tr h="390500">
                <a:tc>
                  <a:txBody>
                    <a:bodyPr/>
                    <a:lstStyle/>
                    <a:p>
                      <a:pPr marL="0" lvl="0" indent="0" algn="ctr" rtl="0">
                        <a:spcBef>
                          <a:spcPts val="0"/>
                        </a:spcBef>
                        <a:spcAft>
                          <a:spcPts val="0"/>
                        </a:spcAft>
                        <a:buNone/>
                      </a:pPr>
                      <a:r>
                        <a:rPr lang="en"/>
                        <a:t>…</a:t>
                      </a:r>
                      <a:endParaRPr/>
                    </a:p>
                  </a:txBody>
                  <a:tcPr marL="91425" marR="91425" marT="91425" marB="91425"/>
                </a:tc>
                <a:tc>
                  <a:txBody>
                    <a:bodyPr/>
                    <a:lstStyle/>
                    <a:p>
                      <a:pPr marL="0" lvl="0" indent="0" algn="ctr" rtl="0">
                        <a:spcBef>
                          <a:spcPts val="0"/>
                        </a:spcBef>
                        <a:spcAft>
                          <a:spcPts val="0"/>
                        </a:spcAft>
                        <a:buNone/>
                      </a:pPr>
                      <a:r>
                        <a:rPr lang="en"/>
                        <a:t>…</a:t>
                      </a:r>
                      <a:endParaRPr/>
                    </a:p>
                  </a:txBody>
                  <a:tcPr marL="91425" marR="91425" marT="91425" marB="91425"/>
                </a:tc>
                <a:tc>
                  <a:txBody>
                    <a:bodyPr/>
                    <a:lstStyle/>
                    <a:p>
                      <a:pPr marL="0" lvl="0" indent="0" algn="ctr" rtl="0">
                        <a:spcBef>
                          <a:spcPts val="0"/>
                        </a:spcBef>
                        <a:spcAft>
                          <a:spcPts val="0"/>
                        </a:spcAft>
                        <a:buNone/>
                      </a:pPr>
                      <a:r>
                        <a:rPr lang="en"/>
                        <a:t>…</a:t>
                      </a:r>
                      <a:endParaRPr/>
                    </a:p>
                  </a:txBody>
                  <a:tcPr marL="91425" marR="91425" marT="91425" marB="91425"/>
                </a:tc>
                <a:tc>
                  <a:txBody>
                    <a:bodyPr/>
                    <a:lstStyle/>
                    <a:p>
                      <a:pPr marL="0" lvl="0" indent="0" algn="ctr" rtl="0">
                        <a:spcBef>
                          <a:spcPts val="0"/>
                        </a:spcBef>
                        <a:spcAft>
                          <a:spcPts val="0"/>
                        </a:spcAft>
                        <a:buNone/>
                      </a:pPr>
                      <a:r>
                        <a:rPr lang="en"/>
                        <a:t>…</a:t>
                      </a:r>
                      <a:endParaRPr/>
                    </a:p>
                  </a:txBody>
                  <a:tcPr marL="91425" marR="91425" marT="91425" marB="91425"/>
                </a:tc>
                <a:extLst>
                  <a:ext uri="{0D108BD9-81ED-4DB2-BD59-A6C34878D82A}">
                    <a16:rowId xmlns:a16="http://schemas.microsoft.com/office/drawing/2014/main" val="10002"/>
                  </a:ext>
                </a:extLst>
              </a:tr>
              <a:tr h="390500">
                <a:tc>
                  <a:txBody>
                    <a:bodyPr/>
                    <a:lstStyle/>
                    <a:p>
                      <a:pPr marL="0" lvl="0" indent="0" algn="ctr" rtl="0">
                        <a:spcBef>
                          <a:spcPts val="0"/>
                        </a:spcBef>
                        <a:spcAft>
                          <a:spcPts val="0"/>
                        </a:spcAft>
                        <a:buNone/>
                      </a:pPr>
                      <a:r>
                        <a:rPr lang="en"/>
                        <a:t>…</a:t>
                      </a:r>
                      <a:endParaRPr/>
                    </a:p>
                  </a:txBody>
                  <a:tcPr marL="91425" marR="91425" marT="91425" marB="91425"/>
                </a:tc>
                <a:tc>
                  <a:txBody>
                    <a:bodyPr/>
                    <a:lstStyle/>
                    <a:p>
                      <a:pPr marL="0" lvl="0" indent="0" algn="ctr" rtl="0">
                        <a:spcBef>
                          <a:spcPts val="0"/>
                        </a:spcBef>
                        <a:spcAft>
                          <a:spcPts val="0"/>
                        </a:spcAft>
                        <a:buNone/>
                      </a:pPr>
                      <a:r>
                        <a:rPr lang="en"/>
                        <a:t>…</a:t>
                      </a:r>
                      <a:endParaRPr/>
                    </a:p>
                  </a:txBody>
                  <a:tcPr marL="91425" marR="91425" marT="91425" marB="91425"/>
                </a:tc>
                <a:tc>
                  <a:txBody>
                    <a:bodyPr/>
                    <a:lstStyle/>
                    <a:p>
                      <a:pPr marL="0" lvl="0" indent="0" algn="ctr" rtl="0">
                        <a:spcBef>
                          <a:spcPts val="0"/>
                        </a:spcBef>
                        <a:spcAft>
                          <a:spcPts val="0"/>
                        </a:spcAft>
                        <a:buNone/>
                      </a:pPr>
                      <a:r>
                        <a:rPr lang="en"/>
                        <a:t>…</a:t>
                      </a:r>
                      <a:endParaRPr/>
                    </a:p>
                  </a:txBody>
                  <a:tcPr marL="91425" marR="91425" marT="91425" marB="91425"/>
                </a:tc>
                <a:tc>
                  <a:txBody>
                    <a:bodyPr/>
                    <a:lstStyle/>
                    <a:p>
                      <a:pPr marL="0" lvl="0" indent="0" algn="ctr" rtl="0">
                        <a:spcBef>
                          <a:spcPts val="0"/>
                        </a:spcBef>
                        <a:spcAft>
                          <a:spcPts val="0"/>
                        </a:spcAft>
                        <a:buNone/>
                      </a:pPr>
                      <a:r>
                        <a:rPr lang="en"/>
                        <a:t>…</a:t>
                      </a:r>
                      <a:endParaRPr/>
                    </a:p>
                  </a:txBody>
                  <a:tcPr marL="91425" marR="91425" marT="91425" marB="91425"/>
                </a:tc>
                <a:extLst>
                  <a:ext uri="{0D108BD9-81ED-4DB2-BD59-A6C34878D82A}">
                    <a16:rowId xmlns:a16="http://schemas.microsoft.com/office/drawing/2014/main" val="10003"/>
                  </a:ext>
                </a:extLst>
              </a:tr>
            </a:tbl>
          </a:graphicData>
        </a:graphic>
      </p:graphicFrame>
      <p:pic>
        <p:nvPicPr>
          <p:cNvPr id="18" name="Google Shape;156;p19">
            <a:extLst>
              <a:ext uri="{FF2B5EF4-FFF2-40B4-BE49-F238E27FC236}">
                <a16:creationId xmlns:a16="http://schemas.microsoft.com/office/drawing/2014/main" id="{A3DA7878-ACE0-3F9F-07F1-014DD8DE19C1}"/>
              </a:ext>
            </a:extLst>
          </p:cNvPr>
          <p:cNvPicPr preferRelativeResize="0">
            <a:picLocks noChangeAspect="1"/>
          </p:cNvPicPr>
          <p:nvPr/>
        </p:nvPicPr>
        <p:blipFill>
          <a:blip r:embed="rId3">
            <a:alphaModFix/>
          </a:blip>
          <a:stretch>
            <a:fillRect/>
          </a:stretch>
        </p:blipFill>
        <p:spPr>
          <a:xfrm>
            <a:off x="292330" y="2622060"/>
            <a:ext cx="3752400" cy="2254740"/>
          </a:xfrm>
          <a:prstGeom prst="rect">
            <a:avLst/>
          </a:prstGeom>
          <a:noFill/>
          <a:ln>
            <a:noFill/>
          </a:ln>
        </p:spPr>
      </p:pic>
      <p:sp>
        <p:nvSpPr>
          <p:cNvPr id="19" name="Content Placeholder 2">
            <a:extLst>
              <a:ext uri="{FF2B5EF4-FFF2-40B4-BE49-F238E27FC236}">
                <a16:creationId xmlns:a16="http://schemas.microsoft.com/office/drawing/2014/main" id="{8E36E954-1BC2-BBCF-3906-6AF7E39B228A}"/>
              </a:ext>
            </a:extLst>
          </p:cNvPr>
          <p:cNvSpPr txBox="1">
            <a:spLocks/>
          </p:cNvSpPr>
          <p:nvPr/>
        </p:nvSpPr>
        <p:spPr>
          <a:xfrm>
            <a:off x="457200" y="1515918"/>
            <a:ext cx="8394470" cy="1379682"/>
          </a:xfrm>
          <a:prstGeom prst="rect">
            <a:avLst/>
          </a:prstGeom>
        </p:spPr>
        <p:txBody>
          <a:bodyPr vert="horz" lIns="121917" tIns="60958" rIns="121917" bIns="60958" rtlCol="0" anchor="t">
            <a:normAutofit/>
          </a:bodyPr>
          <a:lstStyle>
            <a:lvl1pPr marL="457189" indent="-457189" algn="l" defTabSz="1219170" rtl="0" eaLnBrk="1" latinLnBrk="0" hangingPunct="1">
              <a:lnSpc>
                <a:spcPct val="110000"/>
              </a:lnSpc>
              <a:spcBef>
                <a:spcPct val="20000"/>
              </a:spcBef>
              <a:buClr>
                <a:srgbClr val="C00000"/>
              </a:buClr>
              <a:buFont typeface="Wingdings" pitchFamily="2" charset="2"/>
              <a:buChar char="§"/>
              <a:defRPr lang="en-US" sz="3700" b="0" i="0" kern="1200">
                <a:solidFill>
                  <a:schemeClr val="tx1"/>
                </a:solidFill>
                <a:latin typeface="Helvetica Neue Light" charset="0"/>
                <a:ea typeface="Helvetica Neue Light" charset="0"/>
                <a:cs typeface="Helvetica Neue Light" charset="0"/>
              </a:defRPr>
            </a:lvl1pPr>
            <a:lvl2pPr marL="990575" indent="-380990" algn="l" defTabSz="1219170" rtl="0" eaLnBrk="1" latinLnBrk="0" hangingPunct="1">
              <a:lnSpc>
                <a:spcPct val="110000"/>
              </a:lnSpc>
              <a:spcBef>
                <a:spcPct val="20000"/>
              </a:spcBef>
              <a:buClr>
                <a:srgbClr val="C00000"/>
              </a:buClr>
              <a:buFont typeface="Wingdings" charset="2"/>
              <a:buChar char="§"/>
              <a:defRPr lang="en-US" sz="3200" b="0" i="0" kern="1200">
                <a:solidFill>
                  <a:schemeClr val="tx1"/>
                </a:solidFill>
                <a:latin typeface="Helvetica Neue Light" charset="0"/>
                <a:ea typeface="Helvetica Neue Light" charset="0"/>
                <a:cs typeface="Helvetica Neue Light" charset="0"/>
              </a:defRPr>
            </a:lvl2pPr>
            <a:lvl3pPr marL="1523962" indent="-304792" algn="l" defTabSz="1219170" rtl="0" eaLnBrk="1" latinLnBrk="0" hangingPunct="1">
              <a:lnSpc>
                <a:spcPct val="110000"/>
              </a:lnSpc>
              <a:spcBef>
                <a:spcPct val="20000"/>
              </a:spcBef>
              <a:buClr>
                <a:srgbClr val="C00000"/>
              </a:buClr>
              <a:buFont typeface="Wingdings" charset="2"/>
              <a:buChar char="§"/>
              <a:defRPr lang="en-US" sz="2700" b="0" i="0" kern="1200">
                <a:solidFill>
                  <a:schemeClr val="tx1"/>
                </a:solidFill>
                <a:latin typeface="Helvetica Neue Light" charset="0"/>
                <a:ea typeface="Helvetica Neue Light" charset="0"/>
                <a:cs typeface="Helvetica Neue Light" charset="0"/>
              </a:defRPr>
            </a:lvl3pPr>
            <a:lvl4pPr marL="2133547" indent="-304792" algn="l" defTabSz="1219170" rtl="0" eaLnBrk="1" latinLnBrk="0" hangingPunct="1">
              <a:lnSpc>
                <a:spcPct val="110000"/>
              </a:lnSpc>
              <a:spcBef>
                <a:spcPct val="20000"/>
              </a:spcBef>
              <a:buFont typeface="Arial" pitchFamily="34" charset="0"/>
              <a:buChar char="–"/>
              <a:defRPr lang="en-US" sz="2400" b="0" i="0" kern="1200">
                <a:solidFill>
                  <a:schemeClr val="tx1"/>
                </a:solidFill>
                <a:latin typeface="Helvetica Neue Light" charset="0"/>
                <a:ea typeface="Helvetica Neue Light" charset="0"/>
                <a:cs typeface="Helvetica Neue Light" charset="0"/>
              </a:defRPr>
            </a:lvl4pPr>
            <a:lvl5pPr marL="2743131" indent="-304792" algn="l" defTabSz="1219170" rtl="0" eaLnBrk="1" latinLnBrk="0" hangingPunct="1">
              <a:lnSpc>
                <a:spcPct val="110000"/>
              </a:lnSpc>
              <a:spcBef>
                <a:spcPct val="20000"/>
              </a:spcBef>
              <a:buFont typeface="Arial" pitchFamily="34" charset="0"/>
              <a:buChar char="»"/>
              <a:defRPr lang="en-US" sz="1100" b="0" i="0" kern="1200">
                <a:solidFill>
                  <a:schemeClr val="tx1"/>
                </a:solidFill>
                <a:latin typeface="Helvetica Neue Light" charset="0"/>
                <a:ea typeface="Helvetica Neue Light" charset="0"/>
                <a:cs typeface="Helvetica Neue Light" charset="0"/>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None/>
            </a:pPr>
            <a:r>
              <a:rPr lang="en-US" sz="2600">
                <a:solidFill>
                  <a:srgbClr val="C00000"/>
                </a:solidFill>
                <a:latin typeface="Calibri" panose="020F0502020204030204" pitchFamily="34" charset="0"/>
                <a:cs typeface="Calibri" panose="020F0502020204030204" pitchFamily="34" charset="0"/>
              </a:rPr>
              <a:t>Goal:</a:t>
            </a:r>
            <a:r>
              <a:rPr lang="en-US" sz="2600">
                <a:latin typeface="Calibri" panose="020F0502020204030204" pitchFamily="34" charset="0"/>
                <a:cs typeface="Calibri" panose="020F0502020204030204" pitchFamily="34" charset="0"/>
              </a:rPr>
              <a:t> Learn a </a:t>
            </a:r>
            <a:r>
              <a:rPr lang="en-US" sz="2600">
                <a:solidFill>
                  <a:srgbClr val="C00000"/>
                </a:solidFill>
                <a:latin typeface="Calibri" panose="020F0502020204030204" pitchFamily="34" charset="0"/>
                <a:cs typeface="Calibri" panose="020F0502020204030204" pitchFamily="34" charset="0"/>
              </a:rPr>
              <a:t>user churn </a:t>
            </a:r>
            <a:r>
              <a:rPr lang="en-US" sz="2600">
                <a:latin typeface="Calibri" panose="020F0502020204030204" pitchFamily="34" charset="0"/>
                <a:cs typeface="Calibri" panose="020F0502020204030204" pitchFamily="34" charset="0"/>
              </a:rPr>
              <a:t>model based on their sales, purchased products and browsing behavior</a:t>
            </a:r>
            <a:endParaRPr lang="en-US" sz="2600">
              <a:solidFill>
                <a:srgbClr val="C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730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0FB9D-D2BB-03E0-91CB-B388A2E4F5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061E0A-22B7-3E9C-A2D7-C089BB9DC780}"/>
              </a:ext>
            </a:extLst>
          </p:cNvPr>
          <p:cNvSpPr>
            <a:spLocks noGrp="1"/>
          </p:cNvSpPr>
          <p:nvPr>
            <p:ph type="title"/>
          </p:nvPr>
        </p:nvSpPr>
        <p:spPr/>
        <p:txBody>
          <a:bodyPr>
            <a:normAutofit/>
          </a:bodyPr>
          <a:lstStyle/>
          <a:p>
            <a:r>
              <a:rPr lang="en-US"/>
              <a:t>Key Question</a:t>
            </a:r>
          </a:p>
        </p:txBody>
      </p:sp>
      <p:sp>
        <p:nvSpPr>
          <p:cNvPr id="4" name="Date Placeholder 3">
            <a:extLst>
              <a:ext uri="{FF2B5EF4-FFF2-40B4-BE49-F238E27FC236}">
                <a16:creationId xmlns:a16="http://schemas.microsoft.com/office/drawing/2014/main" id="{DAC92C12-2408-C40D-30F1-42491934DEB2}"/>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20526BA4-9F1F-E053-B414-9CB16B6342C2}"/>
              </a:ext>
            </a:extLst>
          </p:cNvPr>
          <p:cNvSpPr>
            <a:spLocks noGrp="1"/>
          </p:cNvSpPr>
          <p:nvPr>
            <p:ph type="sldNum" sz="quarter" idx="12"/>
          </p:nvPr>
        </p:nvSpPr>
        <p:spPr/>
        <p:txBody>
          <a:bodyPr/>
          <a:lstStyle/>
          <a:p>
            <a:fld id="{19B12225-5612-419B-A8D5-4B8EEE4C217E}" type="slidenum">
              <a:rPr lang="en-US" smtClean="0"/>
              <a:pPr/>
              <a:t>14</a:t>
            </a:fld>
            <a:endParaRPr lang="en-US"/>
          </a:p>
        </p:txBody>
      </p:sp>
      <p:sp>
        <p:nvSpPr>
          <p:cNvPr id="6" name="Footer Placeholder 5">
            <a:extLst>
              <a:ext uri="{FF2B5EF4-FFF2-40B4-BE49-F238E27FC236}">
                <a16:creationId xmlns:a16="http://schemas.microsoft.com/office/drawing/2014/main" id="{C38CBECF-BD27-7E1E-5630-157C067B04CA}"/>
              </a:ext>
            </a:extLst>
          </p:cNvPr>
          <p:cNvSpPr>
            <a:spLocks noGrp="1"/>
          </p:cNvSpPr>
          <p:nvPr>
            <p:ph type="ftr" sz="quarter" idx="3"/>
          </p:nvPr>
        </p:nvSpPr>
        <p:spPr/>
        <p:txBody>
          <a:bodyPr/>
          <a:lstStyle/>
          <a:p>
            <a:r>
              <a:rPr lang="en-US"/>
              <a:t>Jure Leskovec, Stanford CS224W: Machine Learning with Graphs, http://cs224w.stanford.edu</a:t>
            </a:r>
          </a:p>
        </p:txBody>
      </p:sp>
      <p:sp>
        <p:nvSpPr>
          <p:cNvPr id="12" name="Google Shape;547;p61">
            <a:extLst>
              <a:ext uri="{FF2B5EF4-FFF2-40B4-BE49-F238E27FC236}">
                <a16:creationId xmlns:a16="http://schemas.microsoft.com/office/drawing/2014/main" id="{CDB22ACD-4EEC-3960-CC3E-40C8241B6A83}"/>
              </a:ext>
            </a:extLst>
          </p:cNvPr>
          <p:cNvSpPr txBox="1">
            <a:spLocks noGrp="1"/>
          </p:cNvSpPr>
          <p:nvPr>
            <p:ph idx="1"/>
          </p:nvPr>
        </p:nvSpPr>
        <p:spPr>
          <a:xfrm>
            <a:off x="457200" y="1295400"/>
            <a:ext cx="8229600" cy="5257801"/>
          </a:xfrm>
          <a:prstGeom prst="rect">
            <a:avLst/>
          </a:prstGeom>
        </p:spPr>
        <p:txBody>
          <a:bodyPr spcFirstLastPara="1" vert="horz" wrap="square" lIns="91425" tIns="91425" rIns="91425" bIns="91425" rtlCol="0" anchor="t" anchorCtr="0">
            <a:normAutofit/>
          </a:bodyPr>
          <a:lstStyle/>
          <a:p>
            <a:pPr marL="81915" indent="0">
              <a:buSzPts val="2300"/>
              <a:buNone/>
            </a:pPr>
            <a:r>
              <a:rPr lang="en">
                <a:solidFill>
                  <a:srgbClr val="C00000"/>
                </a:solidFill>
              </a:rPr>
              <a:t>How to leverage the data without going through the longest duration tasks</a:t>
            </a:r>
            <a:r>
              <a:rPr lang="en"/>
              <a:t> (extraction, transformation, loading)?</a:t>
            </a:r>
            <a:br>
              <a:rPr lang="en"/>
            </a:br>
            <a:endParaRPr lang="en-US" sz="3000"/>
          </a:p>
          <a:p>
            <a:pPr marL="81915" indent="0" algn="ctr">
              <a:buSzPts val="2300"/>
              <a:buNone/>
            </a:pPr>
            <a:r>
              <a:rPr lang="en" sz="3900" b="1">
                <a:solidFill>
                  <a:srgbClr val="0063FE"/>
                </a:solidFill>
                <a:ea typeface="Helvetica Neue" panose="02000503000000020004" pitchFamily="2" charset="0"/>
              </a:rPr>
              <a:t>We want ML algorithms that can process data in its natural form!</a:t>
            </a:r>
            <a:br>
              <a:rPr lang="en" sz="3900" b="1">
                <a:solidFill>
                  <a:srgbClr val="0063FE"/>
                </a:solidFill>
                <a:ea typeface="Helvetica Neue" panose="02000503000000020004" pitchFamily="2" charset="0"/>
              </a:rPr>
            </a:br>
            <a:endParaRPr lang="en-US" sz="3000" b="1">
              <a:solidFill>
                <a:srgbClr val="0063FE"/>
              </a:solidFill>
              <a:ea typeface="Helvetica Neue" panose="02000503000000020004" pitchFamily="2" charset="0"/>
            </a:endParaRPr>
          </a:p>
        </p:txBody>
      </p:sp>
    </p:spTree>
    <p:extLst>
      <p:ext uri="{BB962C8B-B14F-4D97-AF65-F5344CB8AC3E}">
        <p14:creationId xmlns:p14="http://schemas.microsoft.com/office/powerpoint/2010/main" val="4078012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0CC86-A39C-1221-EB20-680A6940F2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F14511-C1AE-73EE-576A-C5D3DCC7E876}"/>
              </a:ext>
            </a:extLst>
          </p:cNvPr>
          <p:cNvSpPr>
            <a:spLocks noGrp="1"/>
          </p:cNvSpPr>
          <p:nvPr>
            <p:ph type="title"/>
          </p:nvPr>
        </p:nvSpPr>
        <p:spPr/>
        <p:txBody>
          <a:bodyPr>
            <a:normAutofit fontScale="90000"/>
          </a:bodyPr>
          <a:lstStyle/>
          <a:p>
            <a:r>
              <a:rPr lang="en-US"/>
              <a:t>CV moved to end-to-end learning</a:t>
            </a:r>
          </a:p>
        </p:txBody>
      </p:sp>
      <p:sp>
        <p:nvSpPr>
          <p:cNvPr id="4" name="Date Placeholder 3">
            <a:extLst>
              <a:ext uri="{FF2B5EF4-FFF2-40B4-BE49-F238E27FC236}">
                <a16:creationId xmlns:a16="http://schemas.microsoft.com/office/drawing/2014/main" id="{13B56759-1690-C0AB-BCBE-9C3E2D7138DE}"/>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641F400C-EC22-ADC6-9584-50CFE054B6AF}"/>
              </a:ext>
            </a:extLst>
          </p:cNvPr>
          <p:cNvSpPr>
            <a:spLocks noGrp="1"/>
          </p:cNvSpPr>
          <p:nvPr>
            <p:ph type="sldNum" sz="quarter" idx="12"/>
          </p:nvPr>
        </p:nvSpPr>
        <p:spPr/>
        <p:txBody>
          <a:bodyPr/>
          <a:lstStyle/>
          <a:p>
            <a:fld id="{19B12225-5612-419B-A8D5-4B8EEE4C217E}" type="slidenum">
              <a:rPr lang="en-US" smtClean="0"/>
              <a:pPr/>
              <a:t>15</a:t>
            </a:fld>
            <a:endParaRPr lang="en-US"/>
          </a:p>
        </p:txBody>
      </p:sp>
      <p:sp>
        <p:nvSpPr>
          <p:cNvPr id="6" name="Footer Placeholder 5">
            <a:extLst>
              <a:ext uri="{FF2B5EF4-FFF2-40B4-BE49-F238E27FC236}">
                <a16:creationId xmlns:a16="http://schemas.microsoft.com/office/drawing/2014/main" id="{58E90928-5F80-BA67-7E67-75971E600682}"/>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8" name="Google Shape;330;p53">
            <a:extLst>
              <a:ext uri="{FF2B5EF4-FFF2-40B4-BE49-F238E27FC236}">
                <a16:creationId xmlns:a16="http://schemas.microsoft.com/office/drawing/2014/main" id="{F5F6792A-BFC7-E8D8-8239-0E65D5D08119}"/>
              </a:ext>
            </a:extLst>
          </p:cNvPr>
          <p:cNvPicPr preferRelativeResize="0"/>
          <p:nvPr/>
        </p:nvPicPr>
        <p:blipFill rotWithShape="1">
          <a:blip r:embed="rId3">
            <a:alphaModFix/>
          </a:blip>
          <a:srcRect/>
          <a:stretch/>
        </p:blipFill>
        <p:spPr>
          <a:xfrm>
            <a:off x="1912926" y="1577005"/>
            <a:ext cx="5024123" cy="3606376"/>
          </a:xfrm>
          <a:prstGeom prst="rect">
            <a:avLst/>
          </a:prstGeom>
          <a:noFill/>
          <a:ln>
            <a:noFill/>
          </a:ln>
        </p:spPr>
      </p:pic>
    </p:spTree>
    <p:extLst>
      <p:ext uri="{BB962C8B-B14F-4D97-AF65-F5344CB8AC3E}">
        <p14:creationId xmlns:p14="http://schemas.microsoft.com/office/powerpoint/2010/main" val="1121118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7747C-A589-F259-B7D6-D8D65BF5B49A}"/>
              </a:ext>
            </a:extLst>
          </p:cNvPr>
          <p:cNvSpPr>
            <a:spLocks noGrp="1"/>
          </p:cNvSpPr>
          <p:nvPr>
            <p:ph type="title"/>
          </p:nvPr>
        </p:nvSpPr>
        <p:spPr/>
        <p:txBody>
          <a:bodyPr/>
          <a:lstStyle/>
          <a:p>
            <a:r>
              <a:rPr lang="en-US"/>
              <a:t>Modern ML</a:t>
            </a:r>
          </a:p>
        </p:txBody>
      </p:sp>
      <p:sp>
        <p:nvSpPr>
          <p:cNvPr id="3" name="Content Placeholder 2">
            <a:extLst>
              <a:ext uri="{FF2B5EF4-FFF2-40B4-BE49-F238E27FC236}">
                <a16:creationId xmlns:a16="http://schemas.microsoft.com/office/drawing/2014/main" id="{8170C2B1-293B-CB19-908A-FCB8B4C73D2A}"/>
              </a:ext>
            </a:extLst>
          </p:cNvPr>
          <p:cNvSpPr>
            <a:spLocks noGrp="1"/>
          </p:cNvSpPr>
          <p:nvPr>
            <p:ph idx="1"/>
          </p:nvPr>
        </p:nvSpPr>
        <p:spPr/>
        <p:txBody>
          <a:bodyPr vert="horz" lIns="54864" tIns="91440" rIns="91440" bIns="45720" rtlCol="0" anchor="t">
            <a:normAutofit/>
          </a:bodyPr>
          <a:lstStyle/>
          <a:p>
            <a:pPr marL="438785"/>
            <a:r>
              <a:rPr lang="en-US">
                <a:latin typeface="Calibri"/>
                <a:ea typeface="Calibri"/>
                <a:cs typeface="Calibri"/>
              </a:rPr>
              <a:t>Today we want to design deep learning models that operate on relational tables</a:t>
            </a:r>
          </a:p>
          <a:p>
            <a:pPr marL="438785"/>
            <a:r>
              <a:rPr lang="en-US" sz="3200">
                <a:latin typeface="Calibri"/>
                <a:ea typeface="Calibri"/>
                <a:cs typeface="Calibri"/>
              </a:rPr>
              <a:t>But modern deep learning toolbox is designed for </a:t>
            </a:r>
            <a:r>
              <a:rPr lang="en-US" b="1">
                <a:latin typeface="Calibri"/>
                <a:ea typeface="Calibri"/>
                <a:cs typeface="Calibri"/>
              </a:rPr>
              <a:t>different type of inputs</a:t>
            </a:r>
            <a:r>
              <a:rPr lang="en-US" b="1">
                <a:solidFill>
                  <a:schemeClr val="bg1"/>
                </a:solidFill>
                <a:latin typeface="Calibri"/>
                <a:ea typeface="Calibri"/>
                <a:cs typeface="Calibri"/>
              </a:rPr>
              <a:t>ta</a:t>
            </a:r>
            <a:endParaRPr lang="en-US" sz="3200" b="1">
              <a:solidFill>
                <a:schemeClr val="bg1"/>
              </a:solidFill>
              <a:ea typeface="Calibri" pitchFamily="34" charset="0"/>
            </a:endParaRPr>
          </a:p>
          <a:p>
            <a:pPr marL="438785"/>
            <a:endParaRPr lang="en-US">
              <a:ea typeface="Calibri" pitchFamily="34" charset="0"/>
            </a:endParaRPr>
          </a:p>
        </p:txBody>
      </p:sp>
      <p:sp>
        <p:nvSpPr>
          <p:cNvPr id="4" name="Date Placeholder 3">
            <a:extLst>
              <a:ext uri="{FF2B5EF4-FFF2-40B4-BE49-F238E27FC236}">
                <a16:creationId xmlns:a16="http://schemas.microsoft.com/office/drawing/2014/main" id="{25B6C60B-A040-010F-AFE5-91E49260AF38}"/>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9A438E3F-43C6-B20C-B331-03122309AACB}"/>
              </a:ext>
            </a:extLst>
          </p:cNvPr>
          <p:cNvSpPr>
            <a:spLocks noGrp="1"/>
          </p:cNvSpPr>
          <p:nvPr>
            <p:ph type="sldNum" sz="quarter" idx="12"/>
          </p:nvPr>
        </p:nvSpPr>
        <p:spPr/>
        <p:txBody>
          <a:bodyPr/>
          <a:lstStyle/>
          <a:p>
            <a:fld id="{19B12225-5612-419B-A8D5-4B8EEE4C217E}" type="slidenum">
              <a:rPr lang="en-US" smtClean="0"/>
              <a:pPr/>
              <a:t>16</a:t>
            </a:fld>
            <a:endParaRPr lang="en-US"/>
          </a:p>
        </p:txBody>
      </p:sp>
      <p:sp>
        <p:nvSpPr>
          <p:cNvPr id="6" name="Footer Placeholder 5">
            <a:extLst>
              <a:ext uri="{FF2B5EF4-FFF2-40B4-BE49-F238E27FC236}">
                <a16:creationId xmlns:a16="http://schemas.microsoft.com/office/drawing/2014/main" id="{049FF1BD-08D5-1CB6-18B1-593D185ED75C}"/>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7" name="Picture 6">
            <a:extLst>
              <a:ext uri="{FF2B5EF4-FFF2-40B4-BE49-F238E27FC236}">
                <a16:creationId xmlns:a16="http://schemas.microsoft.com/office/drawing/2014/main" id="{A7A2428F-9679-D7F9-89F4-4289287494D4}"/>
              </a:ext>
            </a:extLst>
          </p:cNvPr>
          <p:cNvPicPr>
            <a:picLocks noChangeAspect="1"/>
          </p:cNvPicPr>
          <p:nvPr/>
        </p:nvPicPr>
        <p:blipFill rotWithShape="1">
          <a:blip r:embed="rId3"/>
          <a:srcRect r="69167" b="80826"/>
          <a:stretch/>
        </p:blipFill>
        <p:spPr>
          <a:xfrm>
            <a:off x="191195" y="4510489"/>
            <a:ext cx="2819400" cy="1261003"/>
          </a:xfrm>
          <a:prstGeom prst="rect">
            <a:avLst/>
          </a:prstGeom>
        </p:spPr>
      </p:pic>
      <p:pic>
        <p:nvPicPr>
          <p:cNvPr id="8" name="Picture 7">
            <a:extLst>
              <a:ext uri="{FF2B5EF4-FFF2-40B4-BE49-F238E27FC236}">
                <a16:creationId xmlns:a16="http://schemas.microsoft.com/office/drawing/2014/main" id="{0EBE24D6-A2F3-D5AC-48F9-C467489EE474}"/>
              </a:ext>
            </a:extLst>
          </p:cNvPr>
          <p:cNvPicPr>
            <a:picLocks noChangeAspect="1"/>
          </p:cNvPicPr>
          <p:nvPr/>
        </p:nvPicPr>
        <p:blipFill rotWithShape="1">
          <a:blip r:embed="rId3"/>
          <a:srcRect t="49688" r="69167" b="1563"/>
          <a:stretch/>
        </p:blipFill>
        <p:spPr>
          <a:xfrm>
            <a:off x="3008353" y="3514778"/>
            <a:ext cx="2819400" cy="3206062"/>
          </a:xfrm>
          <a:prstGeom prst="rect">
            <a:avLst/>
          </a:prstGeom>
        </p:spPr>
      </p:pic>
      <p:pic>
        <p:nvPicPr>
          <p:cNvPr id="9" name="Picture 8">
            <a:extLst>
              <a:ext uri="{FF2B5EF4-FFF2-40B4-BE49-F238E27FC236}">
                <a16:creationId xmlns:a16="http://schemas.microsoft.com/office/drawing/2014/main" id="{A1A19274-48FC-38C2-F1EB-B8D3D724708E}"/>
              </a:ext>
            </a:extLst>
          </p:cNvPr>
          <p:cNvPicPr>
            <a:picLocks noChangeAspect="1"/>
          </p:cNvPicPr>
          <p:nvPr/>
        </p:nvPicPr>
        <p:blipFill rotWithShape="1">
          <a:blip r:embed="rId3"/>
          <a:srcRect l="30833" r="30979" b="57054"/>
          <a:stretch/>
        </p:blipFill>
        <p:spPr>
          <a:xfrm>
            <a:off x="5612443" y="3744023"/>
            <a:ext cx="3491910" cy="2824417"/>
          </a:xfrm>
          <a:prstGeom prst="rect">
            <a:avLst/>
          </a:prstGeom>
        </p:spPr>
      </p:pic>
    </p:spTree>
    <p:extLst>
      <p:ext uri="{BB962C8B-B14F-4D97-AF65-F5344CB8AC3E}">
        <p14:creationId xmlns:p14="http://schemas.microsoft.com/office/powerpoint/2010/main" val="1473463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A6DF9-C890-D91F-9150-C5BFDAD621C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1186CA2-BBB5-5D6B-1A84-EFCE6BC6E4BE}"/>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54B00AC3-6EE1-2690-AC7B-331821BE6026}"/>
              </a:ext>
            </a:extLst>
          </p:cNvPr>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6" name="Title 1">
            <a:extLst>
              <a:ext uri="{FF2B5EF4-FFF2-40B4-BE49-F238E27FC236}">
                <a16:creationId xmlns:a16="http://schemas.microsoft.com/office/drawing/2014/main" id="{E08AA5BB-EFFF-5025-2487-BF4403813961}"/>
              </a:ext>
            </a:extLst>
          </p:cNvPr>
          <p:cNvSpPr txBox="1">
            <a:spLocks/>
          </p:cNvSpPr>
          <p:nvPr/>
        </p:nvSpPr>
        <p:spPr>
          <a:xfrm>
            <a:off x="685800" y="1447800"/>
            <a:ext cx="8077200" cy="3581400"/>
          </a:xfrm>
          <a:prstGeom prst="rect">
            <a:avLst/>
          </a:prstGeom>
        </p:spPr>
        <p:txBody>
          <a:bodyPr vert="horz" lIns="91440" tIns="0" rIns="45720" bIns="0" rtlCol="0" anchor="b">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700" b="1" kern="1200">
                <a:solidFill>
                  <a:schemeClr val="accent1">
                    <a:satMod val="150000"/>
                  </a:schemeClr>
                </a:solidFill>
                <a:effectLst/>
                <a:latin typeface="+mj-lt"/>
                <a:ea typeface="+mj-ea"/>
                <a:cs typeface="+mj-cs"/>
              </a:defRPr>
            </a:lvl1pPr>
            <a:extLst/>
          </a:lstStyle>
          <a:p>
            <a:r>
              <a:rPr lang="en-US" altLang="zh-CN" sz="4300">
                <a:ea typeface="华文楷体"/>
              </a:rPr>
              <a:t>Stanford CS224W:</a:t>
            </a:r>
            <a:br>
              <a:rPr lang="en-US" sz="4300"/>
            </a:br>
            <a:r>
              <a:rPr lang="en-US" sz="4300"/>
              <a:t>Generalizing Deep Learning to Databases</a:t>
            </a:r>
            <a:endParaRPr lang="en-US"/>
          </a:p>
        </p:txBody>
      </p:sp>
    </p:spTree>
    <p:extLst>
      <p:ext uri="{BB962C8B-B14F-4D97-AF65-F5344CB8AC3E}">
        <p14:creationId xmlns:p14="http://schemas.microsoft.com/office/powerpoint/2010/main" val="382574267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99F5D-FFCF-DEDC-EB18-870710284098}"/>
              </a:ext>
            </a:extLst>
          </p:cNvPr>
          <p:cNvSpPr>
            <a:spLocks noGrp="1"/>
          </p:cNvSpPr>
          <p:nvPr>
            <p:ph type="title"/>
          </p:nvPr>
        </p:nvSpPr>
        <p:spPr/>
        <p:txBody>
          <a:bodyPr>
            <a:normAutofit fontScale="90000"/>
          </a:bodyPr>
          <a:lstStyle/>
          <a:p>
            <a:r>
              <a:rPr lang="en-US"/>
              <a:t>Deep Learning on Relational Tables</a:t>
            </a:r>
          </a:p>
        </p:txBody>
      </p:sp>
      <p:sp>
        <p:nvSpPr>
          <p:cNvPr id="4" name="Date Placeholder 3">
            <a:extLst>
              <a:ext uri="{FF2B5EF4-FFF2-40B4-BE49-F238E27FC236}">
                <a16:creationId xmlns:a16="http://schemas.microsoft.com/office/drawing/2014/main" id="{804673EA-A7A2-1F7A-16B0-F75A04EFF50F}"/>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F79E5373-CA56-40B1-96ED-142BA8B47B85}"/>
              </a:ext>
            </a:extLst>
          </p:cNvPr>
          <p:cNvSpPr>
            <a:spLocks noGrp="1"/>
          </p:cNvSpPr>
          <p:nvPr>
            <p:ph type="sldNum" sz="quarter" idx="12"/>
          </p:nvPr>
        </p:nvSpPr>
        <p:spPr/>
        <p:txBody>
          <a:bodyPr/>
          <a:lstStyle/>
          <a:p>
            <a:fld id="{19B12225-5612-419B-A8D5-4B8EEE4C217E}" type="slidenum">
              <a:rPr lang="en-US" smtClean="0"/>
              <a:pPr/>
              <a:t>18</a:t>
            </a:fld>
            <a:endParaRPr lang="en-US"/>
          </a:p>
        </p:txBody>
      </p:sp>
      <p:sp>
        <p:nvSpPr>
          <p:cNvPr id="6" name="Footer Placeholder 5">
            <a:extLst>
              <a:ext uri="{FF2B5EF4-FFF2-40B4-BE49-F238E27FC236}">
                <a16:creationId xmlns:a16="http://schemas.microsoft.com/office/drawing/2014/main" id="{E04D46D5-C72B-0EEB-B7F7-2DF9DE4EDA71}"/>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7" name="Google Shape;338;p54">
            <a:extLst>
              <a:ext uri="{FF2B5EF4-FFF2-40B4-BE49-F238E27FC236}">
                <a16:creationId xmlns:a16="http://schemas.microsoft.com/office/drawing/2014/main" id="{8522BEBE-BEAC-7ADA-54FB-E60D4F87FC12}"/>
              </a:ext>
            </a:extLst>
          </p:cNvPr>
          <p:cNvPicPr preferRelativeResize="0"/>
          <p:nvPr/>
        </p:nvPicPr>
        <p:blipFill>
          <a:blip r:embed="rId3">
            <a:alphaModFix/>
          </a:blip>
          <a:stretch>
            <a:fillRect/>
          </a:stretch>
        </p:blipFill>
        <p:spPr>
          <a:xfrm>
            <a:off x="624975" y="2773826"/>
            <a:ext cx="1692746" cy="1905951"/>
          </a:xfrm>
          <a:prstGeom prst="rect">
            <a:avLst/>
          </a:prstGeom>
          <a:noFill/>
          <a:ln>
            <a:noFill/>
          </a:ln>
        </p:spPr>
      </p:pic>
      <p:cxnSp>
        <p:nvCxnSpPr>
          <p:cNvPr id="8" name="Google Shape;340;p54">
            <a:extLst>
              <a:ext uri="{FF2B5EF4-FFF2-40B4-BE49-F238E27FC236}">
                <a16:creationId xmlns:a16="http://schemas.microsoft.com/office/drawing/2014/main" id="{FF40142F-466A-AA50-5557-12E82529249B}"/>
              </a:ext>
            </a:extLst>
          </p:cNvPr>
          <p:cNvCxnSpPr>
            <a:cxnSpLocks/>
            <a:stCxn id="7" idx="3"/>
          </p:cNvCxnSpPr>
          <p:nvPr/>
        </p:nvCxnSpPr>
        <p:spPr>
          <a:xfrm rot="10800000" flipH="1">
            <a:off x="2317721" y="3723801"/>
            <a:ext cx="1207200" cy="3000"/>
          </a:xfrm>
          <a:prstGeom prst="straightConnector1">
            <a:avLst/>
          </a:prstGeom>
          <a:noFill/>
          <a:ln w="28575" cap="flat" cmpd="sng">
            <a:solidFill>
              <a:schemeClr val="lt2"/>
            </a:solidFill>
            <a:prstDash val="solid"/>
            <a:round/>
            <a:headEnd type="none" w="med" len="med"/>
            <a:tailEnd type="triangle" w="med" len="med"/>
          </a:ln>
        </p:spPr>
      </p:cxnSp>
      <p:cxnSp>
        <p:nvCxnSpPr>
          <p:cNvPr id="9" name="Google Shape;341;p54">
            <a:extLst>
              <a:ext uri="{FF2B5EF4-FFF2-40B4-BE49-F238E27FC236}">
                <a16:creationId xmlns:a16="http://schemas.microsoft.com/office/drawing/2014/main" id="{A4E477E3-BEA6-6950-CC31-FD58FCD30635}"/>
              </a:ext>
            </a:extLst>
          </p:cNvPr>
          <p:cNvCxnSpPr>
            <a:cxnSpLocks/>
          </p:cNvCxnSpPr>
          <p:nvPr/>
        </p:nvCxnSpPr>
        <p:spPr>
          <a:xfrm>
            <a:off x="5943600" y="3723801"/>
            <a:ext cx="1093800" cy="6600"/>
          </a:xfrm>
          <a:prstGeom prst="straightConnector1">
            <a:avLst/>
          </a:prstGeom>
          <a:noFill/>
          <a:ln w="28575" cap="flat" cmpd="sng">
            <a:solidFill>
              <a:schemeClr val="lt2"/>
            </a:solidFill>
            <a:prstDash val="solid"/>
            <a:round/>
            <a:headEnd type="none" w="med" len="med"/>
            <a:tailEnd type="triangle" w="med" len="med"/>
          </a:ln>
        </p:spPr>
      </p:cxnSp>
      <p:sp>
        <p:nvSpPr>
          <p:cNvPr id="10" name="Google Shape;342;p54">
            <a:extLst>
              <a:ext uri="{FF2B5EF4-FFF2-40B4-BE49-F238E27FC236}">
                <a16:creationId xmlns:a16="http://schemas.microsoft.com/office/drawing/2014/main" id="{9399660B-1B55-73C4-5B85-A2B25417EF3C}"/>
              </a:ext>
            </a:extLst>
          </p:cNvPr>
          <p:cNvSpPr txBox="1"/>
          <p:nvPr/>
        </p:nvSpPr>
        <p:spPr>
          <a:xfrm>
            <a:off x="7162800" y="3453351"/>
            <a:ext cx="2289300" cy="554100"/>
          </a:xfrm>
          <a:prstGeom prst="rect">
            <a:avLst/>
          </a:prstGeom>
          <a:noFill/>
          <a:ln>
            <a:noFill/>
          </a:ln>
        </p:spPr>
        <p:txBody>
          <a:bodyPr spcFirstLastPara="1" wrap="square" lIns="91425" tIns="91425" rIns="91425" bIns="91425" anchor="t" anchorCtr="0">
            <a:spAutoFit/>
          </a:bodyPr>
          <a:lstStyle/>
          <a:p>
            <a:r>
              <a:rPr lang="en" sz="2400" b="1">
                <a:solidFill>
                  <a:srgbClr val="C00000"/>
                </a:solidFill>
                <a:latin typeface="Roboto"/>
                <a:ea typeface="Roboto"/>
                <a:cs typeface="Roboto"/>
                <a:sym typeface="Roboto"/>
              </a:rPr>
              <a:t>Prediction</a:t>
            </a:r>
            <a:endParaRPr lang="en-US" sz="2400" b="1">
              <a:solidFill>
                <a:srgbClr val="C00000"/>
              </a:solidFill>
              <a:latin typeface="Roboto"/>
              <a:ea typeface="Roboto"/>
              <a:cs typeface="Roboto"/>
            </a:endParaRPr>
          </a:p>
        </p:txBody>
      </p:sp>
      <p:sp>
        <p:nvSpPr>
          <p:cNvPr id="11" name="Google Shape;343;p54">
            <a:extLst>
              <a:ext uri="{FF2B5EF4-FFF2-40B4-BE49-F238E27FC236}">
                <a16:creationId xmlns:a16="http://schemas.microsoft.com/office/drawing/2014/main" id="{AD9FDBA2-D628-7CC7-100B-E8C6942D02CE}"/>
              </a:ext>
            </a:extLst>
          </p:cNvPr>
          <p:cNvSpPr txBox="1"/>
          <p:nvPr/>
        </p:nvSpPr>
        <p:spPr>
          <a:xfrm>
            <a:off x="3250713" y="4439990"/>
            <a:ext cx="2800800" cy="1046410"/>
          </a:xfrm>
          <a:prstGeom prst="rect">
            <a:avLst/>
          </a:prstGeom>
          <a:noFill/>
          <a:ln>
            <a:noFill/>
          </a:ln>
        </p:spPr>
        <p:txBody>
          <a:bodyPr spcFirstLastPara="1" wrap="square" lIns="91425" tIns="91425" rIns="91425" bIns="91425" anchor="t" anchorCtr="0">
            <a:spAutoFit/>
          </a:bodyPr>
          <a:lstStyle/>
          <a:p>
            <a:pPr algn="ctr"/>
            <a:r>
              <a:rPr lang="en-US" sz="2800" b="1">
                <a:solidFill>
                  <a:srgbClr val="C00000"/>
                </a:solidFill>
                <a:latin typeface="Helvetica Neue Light" panose="02000403000000020004" pitchFamily="2" charset="0"/>
                <a:ea typeface="Helvetica Neue Light" panose="02000403000000020004" pitchFamily="2" charset="0"/>
                <a:cs typeface="Roboto"/>
                <a:sym typeface="Roboto"/>
              </a:rPr>
              <a:t>Relational Deep Learning</a:t>
            </a:r>
          </a:p>
        </p:txBody>
      </p:sp>
      <p:pic>
        <p:nvPicPr>
          <p:cNvPr id="12" name="Picture 11">
            <a:extLst>
              <a:ext uri="{FF2B5EF4-FFF2-40B4-BE49-F238E27FC236}">
                <a16:creationId xmlns:a16="http://schemas.microsoft.com/office/drawing/2014/main" id="{27EB6A9E-E00D-D9E8-7CB6-0F035D0E919D}"/>
              </a:ext>
            </a:extLst>
          </p:cNvPr>
          <p:cNvPicPr>
            <a:picLocks noChangeAspect="1"/>
          </p:cNvPicPr>
          <p:nvPr/>
        </p:nvPicPr>
        <p:blipFill>
          <a:blip r:embed="rId4"/>
          <a:stretch>
            <a:fillRect/>
          </a:stretch>
        </p:blipFill>
        <p:spPr>
          <a:xfrm>
            <a:off x="3802316" y="2946725"/>
            <a:ext cx="1632809" cy="1549075"/>
          </a:xfrm>
          <a:prstGeom prst="rect">
            <a:avLst/>
          </a:prstGeom>
        </p:spPr>
      </p:pic>
    </p:spTree>
    <p:extLst>
      <p:ext uri="{BB962C8B-B14F-4D97-AF65-F5344CB8AC3E}">
        <p14:creationId xmlns:p14="http://schemas.microsoft.com/office/powerpoint/2010/main" val="2772525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17D7F7-B82C-DFE4-A11C-5ACDF19BF29B}"/>
              </a:ext>
            </a:extLst>
          </p:cNvPr>
          <p:cNvSpPr>
            <a:spLocks noGrp="1"/>
          </p:cNvSpPr>
          <p:nvPr>
            <p:ph type="title"/>
          </p:nvPr>
        </p:nvSpPr>
        <p:spPr/>
        <p:txBody>
          <a:bodyPr/>
          <a:lstStyle/>
          <a:p>
            <a:r>
              <a:rPr lang="en-US">
                <a:cs typeface="Calibri" panose="020F0502020204030204" pitchFamily="34" charset="0"/>
              </a:rPr>
              <a:t>What is RDL?</a:t>
            </a:r>
          </a:p>
        </p:txBody>
      </p:sp>
      <p:sp>
        <p:nvSpPr>
          <p:cNvPr id="7" name="Content Placeholder 6">
            <a:extLst>
              <a:ext uri="{FF2B5EF4-FFF2-40B4-BE49-F238E27FC236}">
                <a16:creationId xmlns:a16="http://schemas.microsoft.com/office/drawing/2014/main" id="{46F59194-CD76-3DF4-BB00-56AB14648F45}"/>
              </a:ext>
            </a:extLst>
          </p:cNvPr>
          <p:cNvSpPr>
            <a:spLocks noGrp="1"/>
          </p:cNvSpPr>
          <p:nvPr>
            <p:ph idx="1"/>
          </p:nvPr>
        </p:nvSpPr>
        <p:spPr>
          <a:xfrm>
            <a:off x="457200" y="1600200"/>
            <a:ext cx="8458200" cy="5080000"/>
          </a:xfrm>
        </p:spPr>
        <p:txBody>
          <a:bodyPr vert="horz" lIns="121917" tIns="60958" rIns="121917" bIns="60958" rtlCol="0" anchor="t">
            <a:normAutofit/>
          </a:bodyPr>
          <a:lstStyle/>
          <a:p>
            <a:pPr marL="456565" indent="-456565"/>
            <a:r>
              <a:rPr lang="en-US" sz="3600"/>
              <a:t>End-to-end </a:t>
            </a:r>
            <a:r>
              <a:rPr lang="en-US" sz="3600">
                <a:solidFill>
                  <a:srgbClr val="C00000"/>
                </a:solidFill>
              </a:rPr>
              <a:t>deep learning on relational tables</a:t>
            </a:r>
            <a:r>
              <a:rPr lang="en-US" sz="3600"/>
              <a:t> (</a:t>
            </a:r>
            <a:r>
              <a:rPr lang="en-US" sz="3600" i="1"/>
              <a:t>i.e.</a:t>
            </a:r>
            <a:r>
              <a:rPr lang="en-US" sz="3600"/>
              <a:t>, databases)</a:t>
            </a:r>
          </a:p>
          <a:p>
            <a:pPr marL="2741930" lvl="4" indent="-456565"/>
            <a:endParaRPr lang="en-US" sz="700"/>
          </a:p>
          <a:p>
            <a:pPr marL="456565" indent="-456565"/>
            <a:r>
              <a:rPr lang="en-US" sz="3600"/>
              <a:t>Works directly on relational tables, no transformations, no feature engineering</a:t>
            </a:r>
          </a:p>
          <a:p>
            <a:pPr marL="2741930" lvl="4" indent="-456565"/>
            <a:endParaRPr lang="en-US" sz="700"/>
          </a:p>
          <a:p>
            <a:pPr marL="456565" indent="-456565"/>
            <a:r>
              <a:rPr lang="en-US" sz="3600"/>
              <a:t>Casts predictive tasks as </a:t>
            </a:r>
            <a:r>
              <a:rPr lang="en-US" sz="3600" b="1">
                <a:solidFill>
                  <a:srgbClr val="C00000"/>
                </a:solidFill>
              </a:rPr>
              <a:t>graph representation learning</a:t>
            </a:r>
            <a:r>
              <a:rPr lang="en-US" sz="3600"/>
              <a:t> problems</a:t>
            </a:r>
          </a:p>
          <a:p>
            <a:pPr marL="456565" indent="-456565"/>
            <a:endParaRPr lang="en-US" sz="3600"/>
          </a:p>
        </p:txBody>
      </p:sp>
      <p:sp>
        <p:nvSpPr>
          <p:cNvPr id="5" name="Slide Number Placeholder 4">
            <a:extLst>
              <a:ext uri="{FF2B5EF4-FFF2-40B4-BE49-F238E27FC236}">
                <a16:creationId xmlns:a16="http://schemas.microsoft.com/office/drawing/2014/main" id="{2F392216-03C8-A02B-11D6-3A77DAF7A9D8}"/>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19</a:t>
            </a:fld>
            <a:endParaRPr lang="en-US">
              <a:solidFill>
                <a:prstClr val="black">
                  <a:tint val="75000"/>
                </a:prstClr>
              </a:solidFill>
            </a:endParaRPr>
          </a:p>
        </p:txBody>
      </p:sp>
      <p:sp>
        <p:nvSpPr>
          <p:cNvPr id="3" name="Footer Placeholder 4">
            <a:extLst>
              <a:ext uri="{FF2B5EF4-FFF2-40B4-BE49-F238E27FC236}">
                <a16:creationId xmlns:a16="http://schemas.microsoft.com/office/drawing/2014/main" id="{A20DCCA5-3251-51D0-BA70-E8BD86D545B1}"/>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3272444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8DFBFE4-DC07-26C7-77FE-79C261DFB865}"/>
              </a:ext>
            </a:extLst>
          </p:cNvPr>
          <p:cNvSpPr>
            <a:spLocks noGrp="1"/>
          </p:cNvSpPr>
          <p:nvPr>
            <p:ph idx="1"/>
          </p:nvPr>
        </p:nvSpPr>
        <p:spPr>
          <a:xfrm>
            <a:off x="457200" y="1412399"/>
            <a:ext cx="8533968" cy="5458552"/>
          </a:xfrm>
        </p:spPr>
        <p:txBody>
          <a:bodyPr>
            <a:normAutofit/>
          </a:bodyPr>
          <a:lstStyle/>
          <a:p>
            <a:pPr lvl="0"/>
            <a:r>
              <a:rPr lang="en-US">
                <a:solidFill>
                  <a:srgbClr val="C00000"/>
                </a:solidFill>
              </a:rPr>
              <a:t>More accurate models </a:t>
            </a:r>
            <a:br>
              <a:rPr lang="en-US">
                <a:solidFill>
                  <a:srgbClr val="C00000"/>
                </a:solidFill>
              </a:rPr>
            </a:br>
            <a:r>
              <a:rPr lang="en-US" sz="2400"/>
              <a:t>(no feature engineering)</a:t>
            </a:r>
          </a:p>
          <a:p>
            <a:pPr lvl="3"/>
            <a:endParaRPr lang="en-US" sz="1100"/>
          </a:p>
          <a:p>
            <a:r>
              <a:rPr lang="en-US">
                <a:solidFill>
                  <a:srgbClr val="C00000"/>
                </a:solidFill>
              </a:rPr>
              <a:t>More robust models</a:t>
            </a:r>
            <a:br>
              <a:rPr lang="en-US">
                <a:solidFill>
                  <a:srgbClr val="C00000"/>
                </a:solidFill>
              </a:rPr>
            </a:br>
            <a:r>
              <a:rPr lang="en-US" sz="2400"/>
              <a:t>(model-learned features automatically “update” over time)</a:t>
            </a:r>
          </a:p>
          <a:p>
            <a:pPr lvl="3"/>
            <a:endParaRPr lang="en-US" sz="1100"/>
          </a:p>
          <a:p>
            <a:r>
              <a:rPr lang="en-US">
                <a:solidFill>
                  <a:srgbClr val="C00000"/>
                </a:solidFill>
              </a:rPr>
              <a:t>Shorter time to models</a:t>
            </a:r>
            <a:br>
              <a:rPr lang="en-US">
                <a:solidFill>
                  <a:srgbClr val="C00000"/>
                </a:solidFill>
              </a:rPr>
            </a:br>
            <a:r>
              <a:rPr lang="en-US" sz="2400"/>
              <a:t>(no mundane ETL work)</a:t>
            </a:r>
          </a:p>
          <a:p>
            <a:pPr lvl="4"/>
            <a:endParaRPr lang="en-US">
              <a:solidFill>
                <a:srgbClr val="C00000"/>
              </a:solidFill>
            </a:endParaRPr>
          </a:p>
          <a:p>
            <a:pPr lvl="0"/>
            <a:r>
              <a:rPr lang="en-US">
                <a:solidFill>
                  <a:srgbClr val="C00000"/>
                </a:solidFill>
              </a:rPr>
              <a:t>Simpler infrastructure</a:t>
            </a:r>
            <a:br>
              <a:rPr lang="en-US">
                <a:solidFill>
                  <a:srgbClr val="C00000"/>
                </a:solidFill>
              </a:rPr>
            </a:br>
            <a:r>
              <a:rPr lang="en-US" sz="2400"/>
              <a:t>(no pipelines, no feature stores, etc.)</a:t>
            </a:r>
          </a:p>
        </p:txBody>
      </p:sp>
      <p:sp>
        <p:nvSpPr>
          <p:cNvPr id="5" name="Slide Number Placeholder 4">
            <a:extLst>
              <a:ext uri="{FF2B5EF4-FFF2-40B4-BE49-F238E27FC236}">
                <a16:creationId xmlns:a16="http://schemas.microsoft.com/office/drawing/2014/main" id="{4FDDFA16-39E0-5580-7135-B646168D63A8}"/>
              </a:ext>
            </a:extLst>
          </p:cNvPr>
          <p:cNvSpPr>
            <a:spLocks noGrp="1"/>
          </p:cNvSpPr>
          <p:nvPr>
            <p:ph type="sldNum" sz="quarter" idx="12"/>
          </p:nvPr>
        </p:nvSpPr>
        <p:spPr>
          <a:xfrm>
            <a:off x="6553200" y="6710302"/>
            <a:ext cx="2133600" cy="161925"/>
          </a:xfrm>
        </p:spPr>
        <p:txBody>
          <a:bodyPr/>
          <a:lstStyle/>
          <a:p>
            <a:fld id="{4D267013-DFFC-4352-B274-32112D0CCE19}" type="slidenum">
              <a:rPr lang="en-US" smtClean="0"/>
              <a:pPr/>
              <a:t>20</a:t>
            </a:fld>
            <a:endParaRPr lang="en-US"/>
          </a:p>
        </p:txBody>
      </p:sp>
      <p:sp>
        <p:nvSpPr>
          <p:cNvPr id="3" name="Footer Placeholder 4">
            <a:extLst>
              <a:ext uri="{FF2B5EF4-FFF2-40B4-BE49-F238E27FC236}">
                <a16:creationId xmlns:a16="http://schemas.microsoft.com/office/drawing/2014/main" id="{50DFAC8A-A219-61DE-A24B-088C9ABC8133}"/>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
        <p:nvSpPr>
          <p:cNvPr id="2" name="Title 5">
            <a:extLst>
              <a:ext uri="{FF2B5EF4-FFF2-40B4-BE49-F238E27FC236}">
                <a16:creationId xmlns:a16="http://schemas.microsoft.com/office/drawing/2014/main" id="{AD52C594-1215-BA70-9ABB-96B263072CFE}"/>
              </a:ext>
            </a:extLst>
          </p:cNvPr>
          <p:cNvSpPr>
            <a:spLocks noGrp="1"/>
          </p:cNvSpPr>
          <p:nvPr>
            <p:ph type="title"/>
          </p:nvPr>
        </p:nvSpPr>
        <p:spPr>
          <a:xfrm>
            <a:off x="457200" y="76200"/>
            <a:ext cx="8229600" cy="987552"/>
          </a:xfrm>
        </p:spPr>
        <p:txBody>
          <a:bodyPr anchor="ctr">
            <a:normAutofit/>
          </a:bodyPr>
          <a:lstStyle/>
          <a:p>
            <a:r>
              <a:rPr lang="en-US"/>
              <a:t>Impact and Consequences</a:t>
            </a:r>
          </a:p>
        </p:txBody>
      </p:sp>
    </p:spTree>
    <p:extLst>
      <p:ext uri="{BB962C8B-B14F-4D97-AF65-F5344CB8AC3E}">
        <p14:creationId xmlns:p14="http://schemas.microsoft.com/office/powerpoint/2010/main" val="2294996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5BC9CAC-CBA2-B196-714C-BF64565F9E8C}"/>
              </a:ext>
            </a:extLst>
          </p:cNvPr>
          <p:cNvSpPr>
            <a:spLocks noGrp="1"/>
          </p:cNvSpPr>
          <p:nvPr>
            <p:ph type="title"/>
          </p:nvPr>
        </p:nvSpPr>
        <p:spPr/>
        <p:txBody>
          <a:bodyPr anchor="ctr">
            <a:normAutofit/>
          </a:bodyPr>
          <a:lstStyle/>
          <a:p>
            <a:r>
              <a:rPr lang="en-US"/>
              <a:t>Related Work: Tabular ML</a:t>
            </a:r>
          </a:p>
        </p:txBody>
      </p:sp>
      <p:sp>
        <p:nvSpPr>
          <p:cNvPr id="7" name="Content Placeholder 6">
            <a:extLst>
              <a:ext uri="{FF2B5EF4-FFF2-40B4-BE49-F238E27FC236}">
                <a16:creationId xmlns:a16="http://schemas.microsoft.com/office/drawing/2014/main" id="{5CB4E3AB-C12D-82AD-9912-AA3C8B1CC745}"/>
              </a:ext>
            </a:extLst>
          </p:cNvPr>
          <p:cNvSpPr>
            <a:spLocks noGrp="1"/>
          </p:cNvSpPr>
          <p:nvPr>
            <p:ph idx="1"/>
          </p:nvPr>
        </p:nvSpPr>
        <p:spPr>
          <a:xfrm>
            <a:off x="457198" y="1489838"/>
            <a:ext cx="8559121" cy="5257800"/>
          </a:xfrm>
        </p:spPr>
        <p:txBody>
          <a:bodyPr vert="horz" lIns="121917" tIns="60958" rIns="121917" bIns="60958" rtlCol="0">
            <a:normAutofit/>
          </a:bodyPr>
          <a:lstStyle/>
          <a:p>
            <a:pPr marL="456579" indent="-380365">
              <a:lnSpc>
                <a:spcPct val="90000"/>
              </a:lnSpc>
            </a:pPr>
            <a:r>
              <a:rPr lang="en-US" sz="3600"/>
              <a:t>Great for building </a:t>
            </a:r>
            <a:br>
              <a:rPr lang="en-US" sz="3600"/>
            </a:br>
            <a:r>
              <a:rPr lang="en-US" sz="3600"/>
              <a:t>models on </a:t>
            </a:r>
            <a:r>
              <a:rPr lang="en-US" sz="3600">
                <a:solidFill>
                  <a:srgbClr val="C00000"/>
                </a:solidFill>
              </a:rPr>
              <a:t>one table</a:t>
            </a:r>
          </a:p>
          <a:p>
            <a:pPr marL="989965" lvl="1" indent="-380365">
              <a:lnSpc>
                <a:spcPct val="90000"/>
              </a:lnSpc>
            </a:pPr>
            <a:r>
              <a:rPr lang="en-US" sz="2800">
                <a:solidFill>
                  <a:srgbClr val="C00000"/>
                </a:solidFill>
              </a:rPr>
              <a:t>But most data is not </a:t>
            </a:r>
            <a:br>
              <a:rPr lang="en-US" sz="2800">
                <a:solidFill>
                  <a:srgbClr val="C00000"/>
                </a:solidFill>
              </a:rPr>
            </a:br>
            <a:r>
              <a:rPr lang="en-US" sz="2800">
                <a:solidFill>
                  <a:srgbClr val="C00000"/>
                </a:solidFill>
              </a:rPr>
              <a:t>a single table!</a:t>
            </a:r>
          </a:p>
          <a:p>
            <a:pPr marL="456579" indent="-380365">
              <a:lnSpc>
                <a:spcPct val="90000"/>
              </a:lnSpc>
            </a:pPr>
            <a:r>
              <a:rPr lang="en-US" sz="3600"/>
              <a:t>Deep learning is not dominant:</a:t>
            </a:r>
          </a:p>
          <a:p>
            <a:pPr marL="989978" lvl="1" indent="-304165">
              <a:lnSpc>
                <a:spcPct val="90000"/>
              </a:lnSpc>
            </a:pPr>
            <a:r>
              <a:rPr lang="en-US" sz="2800">
                <a:solidFill>
                  <a:srgbClr val="C00000"/>
                </a:solidFill>
              </a:rPr>
              <a:t>Hypothesis:</a:t>
            </a:r>
            <a:r>
              <a:rPr lang="en-US" sz="2800"/>
              <a:t> Because single table already contains features engineered from other tables (</a:t>
            </a:r>
            <a:r>
              <a:rPr lang="en-US" sz="2800">
                <a:solidFill>
                  <a:srgbClr val="C00000"/>
                </a:solidFill>
              </a:rPr>
              <a:t>loss of information</a:t>
            </a:r>
            <a:r>
              <a:rPr lang="en-US" sz="2800"/>
              <a:t>)</a:t>
            </a:r>
          </a:p>
          <a:p>
            <a:pPr marL="456565" indent="-456565">
              <a:lnSpc>
                <a:spcPct val="90000"/>
              </a:lnSpc>
            </a:pPr>
            <a:r>
              <a:rPr lang="en-US" sz="3600">
                <a:solidFill>
                  <a:srgbClr val="C00000"/>
                </a:solidFill>
              </a:rPr>
              <a:t>RDL accounts for relations between multiple tables, unlike tabular ML!</a:t>
            </a:r>
          </a:p>
          <a:p>
            <a:pPr marL="456565" indent="-456565">
              <a:lnSpc>
                <a:spcPct val="90000"/>
              </a:lnSpc>
            </a:pPr>
            <a:endParaRPr lang="en-US" sz="3600"/>
          </a:p>
          <a:p>
            <a:pPr marL="0" indent="0">
              <a:lnSpc>
                <a:spcPct val="90000"/>
              </a:lnSpc>
              <a:buNone/>
            </a:pPr>
            <a:endParaRPr lang="en-US" sz="3600"/>
          </a:p>
          <a:p>
            <a:pPr marL="989965" lvl="1" indent="-380365">
              <a:lnSpc>
                <a:spcPct val="90000"/>
              </a:lnSpc>
            </a:pPr>
            <a:endParaRPr lang="en-US" sz="2800"/>
          </a:p>
          <a:p>
            <a:pPr marL="989965" lvl="1" indent="-380365">
              <a:lnSpc>
                <a:spcPct val="90000"/>
              </a:lnSpc>
            </a:pPr>
            <a:endParaRPr lang="en-US" sz="2800"/>
          </a:p>
        </p:txBody>
      </p:sp>
      <p:sp>
        <p:nvSpPr>
          <p:cNvPr id="5" name="Slide Number Placeholder 4">
            <a:extLst>
              <a:ext uri="{FF2B5EF4-FFF2-40B4-BE49-F238E27FC236}">
                <a16:creationId xmlns:a16="http://schemas.microsoft.com/office/drawing/2014/main" id="{1EE15A21-6E93-A640-2E30-8402623060C3}"/>
              </a:ext>
            </a:extLst>
          </p:cNvPr>
          <p:cNvSpPr>
            <a:spLocks noGrp="1"/>
          </p:cNvSpPr>
          <p:nvPr>
            <p:ph type="sldNum" sz="quarter" idx="12"/>
          </p:nvPr>
        </p:nvSpPr>
        <p:spPr/>
        <p:txBody>
          <a:bodyPr anchor="ctr">
            <a:normAutofit/>
          </a:bodyPr>
          <a:lstStyle/>
          <a:p>
            <a:pPr>
              <a:lnSpc>
                <a:spcPct val="90000"/>
              </a:lnSpc>
              <a:spcAft>
                <a:spcPts val="600"/>
              </a:spcAft>
            </a:pPr>
            <a:fld id="{4D267013-DFFC-4352-B274-32112D0CCE19}" type="slidenum">
              <a:rPr lang="en-US" sz="200" smtClean="0">
                <a:solidFill>
                  <a:prstClr val="black">
                    <a:tint val="75000"/>
                  </a:prstClr>
                </a:solidFill>
              </a:rPr>
              <a:pPr>
                <a:lnSpc>
                  <a:spcPct val="90000"/>
                </a:lnSpc>
                <a:spcAft>
                  <a:spcPts val="600"/>
                </a:spcAft>
              </a:pPr>
              <a:t>21</a:t>
            </a:fld>
            <a:endParaRPr lang="en-US" sz="200">
              <a:solidFill>
                <a:prstClr val="black">
                  <a:tint val="75000"/>
                </a:prstClr>
              </a:solidFill>
            </a:endParaRPr>
          </a:p>
        </p:txBody>
      </p:sp>
      <p:pic>
        <p:nvPicPr>
          <p:cNvPr id="8" name="Picture 7" descr="Machine Learning with XGBoost and Scikit-learn | Engineering Education  (EngEd) Program | Section">
            <a:extLst>
              <a:ext uri="{FF2B5EF4-FFF2-40B4-BE49-F238E27FC236}">
                <a16:creationId xmlns:a16="http://schemas.microsoft.com/office/drawing/2014/main" id="{6FBDEF11-1DB0-CDFB-63E1-982B046F6078}"/>
              </a:ext>
            </a:extLst>
          </p:cNvPr>
          <p:cNvPicPr>
            <a:picLocks noChangeAspect="1"/>
          </p:cNvPicPr>
          <p:nvPr/>
        </p:nvPicPr>
        <p:blipFill>
          <a:blip r:embed="rId3"/>
          <a:stretch>
            <a:fillRect/>
          </a:stretch>
        </p:blipFill>
        <p:spPr>
          <a:xfrm>
            <a:off x="6246410" y="1511800"/>
            <a:ext cx="2722612" cy="1815074"/>
          </a:xfrm>
          <a:prstGeom prst="rect">
            <a:avLst/>
          </a:prstGeom>
          <a:noFill/>
        </p:spPr>
      </p:pic>
      <p:sp>
        <p:nvSpPr>
          <p:cNvPr id="3" name="Footer Placeholder 4">
            <a:extLst>
              <a:ext uri="{FF2B5EF4-FFF2-40B4-BE49-F238E27FC236}">
                <a16:creationId xmlns:a16="http://schemas.microsoft.com/office/drawing/2014/main" id="{B9753D00-6FF9-19AF-66CE-6B4453633684}"/>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5303380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CF4811-57BE-3EA1-1A7F-BB0A7DDF6EC8}"/>
              </a:ext>
            </a:extLst>
          </p:cNvPr>
          <p:cNvSpPr>
            <a:spLocks noGrp="1"/>
          </p:cNvSpPr>
          <p:nvPr>
            <p:ph idx="1"/>
          </p:nvPr>
        </p:nvSpPr>
        <p:spPr>
          <a:xfrm>
            <a:off x="366583" y="1672281"/>
            <a:ext cx="8229600" cy="5199946"/>
          </a:xfrm>
        </p:spPr>
        <p:txBody>
          <a:bodyPr vert="horz" lIns="121917" tIns="60958" rIns="121917" bIns="60958" rtlCol="0" anchor="t">
            <a:normAutofit/>
          </a:bodyPr>
          <a:lstStyle/>
          <a:p>
            <a:pPr marL="0" indent="0">
              <a:buNone/>
            </a:pPr>
            <a:r>
              <a:rPr lang="en-US" sz="3200"/>
              <a:t>Learns a </a:t>
            </a:r>
            <a:r>
              <a:rPr lang="en-US" sz="3200">
                <a:solidFill>
                  <a:srgbClr val="C00000"/>
                </a:solidFill>
              </a:rPr>
              <a:t>distribution </a:t>
            </a:r>
            <a:br>
              <a:rPr lang="en-US" sz="3200">
                <a:solidFill>
                  <a:srgbClr val="C00000"/>
                </a:solidFill>
              </a:rPr>
            </a:br>
            <a:r>
              <a:rPr lang="en-US" sz="3200"/>
              <a:t>(graphical model) </a:t>
            </a:r>
            <a:r>
              <a:rPr lang="en-US" sz="3200">
                <a:solidFill>
                  <a:srgbClr val="C00000"/>
                </a:solidFill>
              </a:rPr>
              <a:t>over </a:t>
            </a:r>
            <a:br>
              <a:rPr lang="en-US" sz="3200">
                <a:solidFill>
                  <a:srgbClr val="C00000"/>
                </a:solidFill>
              </a:rPr>
            </a:br>
            <a:r>
              <a:rPr lang="en-US" sz="3200">
                <a:solidFill>
                  <a:srgbClr val="C00000"/>
                </a:solidFill>
              </a:rPr>
              <a:t>the relational structure</a:t>
            </a:r>
          </a:p>
          <a:p>
            <a:pPr marL="989330" lvl="1" indent="-456565"/>
            <a:r>
              <a:rPr lang="en-US" sz="2800"/>
              <a:t>Predictions via world </a:t>
            </a:r>
            <a:br>
              <a:rPr lang="en-US" sz="2800"/>
            </a:br>
            <a:r>
              <a:rPr lang="en-US" sz="2800"/>
              <a:t>model + inductive logic programming</a:t>
            </a:r>
          </a:p>
          <a:p>
            <a:pPr marL="989330" lvl="1" indent="-456565"/>
            <a:r>
              <a:rPr lang="en-US" sz="2800"/>
              <a:t>Only works with categorical variables</a:t>
            </a:r>
          </a:p>
          <a:p>
            <a:pPr marL="989330" lvl="1" indent="-456565"/>
            <a:r>
              <a:rPr lang="en-US" sz="2800"/>
              <a:t>Does not scale to large data</a:t>
            </a:r>
          </a:p>
          <a:p>
            <a:pPr marL="455930" indent="-456565"/>
            <a:r>
              <a:rPr lang="en-US" sz="3200"/>
              <a:t>RDL a </a:t>
            </a:r>
            <a:r>
              <a:rPr lang="en-US" sz="3200" b="1">
                <a:solidFill>
                  <a:srgbClr val="C00000"/>
                </a:solidFill>
              </a:rPr>
              <a:t>scalable, expressive inheritor</a:t>
            </a:r>
            <a:r>
              <a:rPr lang="en-US" sz="3200">
                <a:solidFill>
                  <a:srgbClr val="C00000"/>
                </a:solidFill>
              </a:rPr>
              <a:t> </a:t>
            </a:r>
            <a:r>
              <a:rPr lang="en-US" sz="3200"/>
              <a:t>of Statistical Relational Learning</a:t>
            </a:r>
          </a:p>
        </p:txBody>
      </p:sp>
      <p:sp>
        <p:nvSpPr>
          <p:cNvPr id="5" name="Slide Number Placeholder 4">
            <a:extLst>
              <a:ext uri="{FF2B5EF4-FFF2-40B4-BE49-F238E27FC236}">
                <a16:creationId xmlns:a16="http://schemas.microsoft.com/office/drawing/2014/main" id="{40A1DD02-3802-2FF4-DBD7-A1169B0CA105}"/>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22</a:t>
            </a:fld>
            <a:endParaRPr lang="en-US">
              <a:solidFill>
                <a:prstClr val="black">
                  <a:tint val="75000"/>
                </a:prstClr>
              </a:solidFill>
            </a:endParaRPr>
          </a:p>
        </p:txBody>
      </p:sp>
      <p:sp>
        <p:nvSpPr>
          <p:cNvPr id="10" name="TextBox 9">
            <a:extLst>
              <a:ext uri="{FF2B5EF4-FFF2-40B4-BE49-F238E27FC236}">
                <a16:creationId xmlns:a16="http://schemas.microsoft.com/office/drawing/2014/main" id="{18D4442E-168C-7D45-0A42-68B6938CED73}"/>
              </a:ext>
            </a:extLst>
          </p:cNvPr>
          <p:cNvSpPr txBox="1"/>
          <p:nvPr/>
        </p:nvSpPr>
        <p:spPr>
          <a:xfrm>
            <a:off x="748145" y="1039091"/>
            <a:ext cx="2786276" cy="569387"/>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sz="2000">
                <a:solidFill>
                  <a:srgbClr val="7F7F7F"/>
                </a:solidFill>
                <a:latin typeface="Helvetica Neue Light" charset="0"/>
              </a:rPr>
              <a:t>[Friedman et al., 1999]</a:t>
            </a:r>
            <a:r>
              <a:rPr lang="en-US" sz="3100">
                <a:solidFill>
                  <a:srgbClr val="7F7F7F"/>
                </a:solidFill>
                <a:latin typeface="Helvetica Neue Light" charset="0"/>
              </a:rPr>
              <a:t> </a:t>
            </a:r>
            <a:endParaRPr lang="en-US"/>
          </a:p>
        </p:txBody>
      </p:sp>
      <p:pic>
        <p:nvPicPr>
          <p:cNvPr id="11" name="Picture 10" descr="A diagram of a movie actor and actor&#10;&#10;Description automatically generated">
            <a:extLst>
              <a:ext uri="{FF2B5EF4-FFF2-40B4-BE49-F238E27FC236}">
                <a16:creationId xmlns:a16="http://schemas.microsoft.com/office/drawing/2014/main" id="{51863D97-9978-12D5-4203-92CC20115F63}"/>
              </a:ext>
            </a:extLst>
          </p:cNvPr>
          <p:cNvPicPr>
            <a:picLocks noChangeAspect="1"/>
          </p:cNvPicPr>
          <p:nvPr/>
        </p:nvPicPr>
        <p:blipFill>
          <a:blip r:embed="rId3"/>
          <a:stretch>
            <a:fillRect/>
          </a:stretch>
        </p:blipFill>
        <p:spPr>
          <a:xfrm>
            <a:off x="5461686" y="1290875"/>
            <a:ext cx="3501737" cy="2455855"/>
          </a:xfrm>
          <a:prstGeom prst="rect">
            <a:avLst/>
          </a:prstGeom>
        </p:spPr>
      </p:pic>
      <p:sp>
        <p:nvSpPr>
          <p:cNvPr id="6" name="Footer Placeholder 4">
            <a:extLst>
              <a:ext uri="{FF2B5EF4-FFF2-40B4-BE49-F238E27FC236}">
                <a16:creationId xmlns:a16="http://schemas.microsoft.com/office/drawing/2014/main" id="{9BB6DE3A-1AC5-4BF1-E5F7-16CB7EDD774C}"/>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
        <p:nvSpPr>
          <p:cNvPr id="4" name="Title 5">
            <a:extLst>
              <a:ext uri="{FF2B5EF4-FFF2-40B4-BE49-F238E27FC236}">
                <a16:creationId xmlns:a16="http://schemas.microsoft.com/office/drawing/2014/main" id="{49E0DF3A-2AD1-1A13-634E-79D41C498065}"/>
              </a:ext>
            </a:extLst>
          </p:cNvPr>
          <p:cNvSpPr>
            <a:spLocks noGrp="1"/>
          </p:cNvSpPr>
          <p:nvPr>
            <p:ph type="title"/>
          </p:nvPr>
        </p:nvSpPr>
        <p:spPr>
          <a:xfrm>
            <a:off x="457200" y="76200"/>
            <a:ext cx="8229600" cy="987552"/>
          </a:xfrm>
        </p:spPr>
        <p:txBody>
          <a:bodyPr anchor="ctr">
            <a:normAutofit fontScale="90000"/>
          </a:bodyPr>
          <a:lstStyle/>
          <a:p>
            <a:r>
              <a:rPr lang="en-US"/>
              <a:t>Related Work: Stat. Rel. Learning</a:t>
            </a:r>
          </a:p>
        </p:txBody>
      </p:sp>
    </p:spTree>
    <p:extLst>
      <p:ext uri="{BB962C8B-B14F-4D97-AF65-F5344CB8AC3E}">
        <p14:creationId xmlns:p14="http://schemas.microsoft.com/office/powerpoint/2010/main" val="2375831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934AC-ACD2-91AF-86E3-F9F8572AF06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E6B2AC2-4846-F312-46FD-5BF675D4E689}"/>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70B2C9DD-6A8D-80C4-DDC3-9A927A6BA911}"/>
              </a:ext>
            </a:extLst>
          </p:cNvPr>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6" name="Title 1">
            <a:extLst>
              <a:ext uri="{FF2B5EF4-FFF2-40B4-BE49-F238E27FC236}">
                <a16:creationId xmlns:a16="http://schemas.microsoft.com/office/drawing/2014/main" id="{EE780BD4-0724-318F-548E-EF2AB9A30E81}"/>
              </a:ext>
            </a:extLst>
          </p:cNvPr>
          <p:cNvSpPr txBox="1">
            <a:spLocks/>
          </p:cNvSpPr>
          <p:nvPr/>
        </p:nvSpPr>
        <p:spPr>
          <a:xfrm>
            <a:off x="685800" y="1447800"/>
            <a:ext cx="8077200" cy="3581400"/>
          </a:xfrm>
          <a:prstGeom prst="rect">
            <a:avLst/>
          </a:prstGeom>
        </p:spPr>
        <p:txBody>
          <a:bodyPr vert="horz" lIns="91440" tIns="0" rIns="45720" bIns="0" rtlCol="0" anchor="b">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700" b="1" kern="1200">
                <a:solidFill>
                  <a:schemeClr val="accent1">
                    <a:satMod val="150000"/>
                  </a:schemeClr>
                </a:solidFill>
                <a:effectLst/>
                <a:latin typeface="+mj-lt"/>
                <a:ea typeface="+mj-ea"/>
                <a:cs typeface="+mj-cs"/>
              </a:defRPr>
            </a:lvl1pPr>
            <a:extLst/>
          </a:lstStyle>
          <a:p>
            <a:r>
              <a:rPr lang="en-US" altLang="zh-CN" sz="4300">
                <a:ea typeface="华文楷体"/>
              </a:rPr>
              <a:t>Stanford CS224W:</a:t>
            </a:r>
            <a:br>
              <a:rPr lang="en-US" sz="4300"/>
            </a:br>
            <a:r>
              <a:rPr lang="en-US" sz="4300"/>
              <a:t>Relational Deep Learning</a:t>
            </a:r>
            <a:endParaRPr lang="en-US"/>
          </a:p>
        </p:txBody>
      </p:sp>
    </p:spTree>
    <p:extLst>
      <p:ext uri="{BB962C8B-B14F-4D97-AF65-F5344CB8AC3E}">
        <p14:creationId xmlns:p14="http://schemas.microsoft.com/office/powerpoint/2010/main" val="328952395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3" name="Google Shape;233;p31"/>
          <p:cNvSpPr txBox="1">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Insight: A Data is a graph!</a:t>
            </a:r>
          </a:p>
        </p:txBody>
      </p:sp>
      <p:sp>
        <p:nvSpPr>
          <p:cNvPr id="6" name="Slide Number Placeholder 5">
            <a:extLst>
              <a:ext uri="{FF2B5EF4-FFF2-40B4-BE49-F238E27FC236}">
                <a16:creationId xmlns:a16="http://schemas.microsoft.com/office/drawing/2014/main" id="{D7161936-2B15-C541-A8A4-22BB1A81E5F9}"/>
              </a:ext>
            </a:extLst>
          </p:cNvPr>
          <p:cNvSpPr>
            <a:spLocks noGrp="1"/>
          </p:cNvSpPr>
          <p:nvPr>
            <p:ph type="sldNum" sz="quarter" idx="12"/>
          </p:nvPr>
        </p:nvSpPr>
        <p:spPr/>
        <p:txBody>
          <a:bodyPr/>
          <a:lstStyle/>
          <a:p>
            <a:fld id="{4D267013-DFFC-4352-B274-32112D0CCE19}" type="slidenum">
              <a:rPr lang="en-US" smtClean="0"/>
              <a:pPr/>
              <a:t>24</a:t>
            </a:fld>
            <a:endParaRPr lang="en-US"/>
          </a:p>
        </p:txBody>
      </p:sp>
      <p:pic>
        <p:nvPicPr>
          <p:cNvPr id="5" name="Google Shape;791;p78">
            <a:extLst>
              <a:ext uri="{FF2B5EF4-FFF2-40B4-BE49-F238E27FC236}">
                <a16:creationId xmlns:a16="http://schemas.microsoft.com/office/drawing/2014/main" id="{16A749A8-3CE2-F372-085A-7EFE4B06B079}"/>
              </a:ext>
            </a:extLst>
          </p:cNvPr>
          <p:cNvPicPr preferRelativeResize="0"/>
          <p:nvPr/>
        </p:nvPicPr>
        <p:blipFill>
          <a:blip r:embed="rId3">
            <a:alphaModFix/>
          </a:blip>
          <a:stretch>
            <a:fillRect/>
          </a:stretch>
        </p:blipFill>
        <p:spPr>
          <a:xfrm>
            <a:off x="2419184" y="2716696"/>
            <a:ext cx="4041250" cy="1685725"/>
          </a:xfrm>
          <a:prstGeom prst="rect">
            <a:avLst/>
          </a:prstGeom>
          <a:noFill/>
          <a:ln>
            <a:noFill/>
          </a:ln>
        </p:spPr>
      </p:pic>
      <p:sp>
        <p:nvSpPr>
          <p:cNvPr id="3" name="Footer Placeholder 4">
            <a:extLst>
              <a:ext uri="{FF2B5EF4-FFF2-40B4-BE49-F238E27FC236}">
                <a16:creationId xmlns:a16="http://schemas.microsoft.com/office/drawing/2014/main" id="{395B67FB-E71E-7EC0-C33E-5EFAB44EE734}"/>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3607734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85" name="Google Shape;685;p74"/>
          <p:cNvSpPr txBox="1">
            <a:spLocks noGrp="1"/>
          </p:cNvSpPr>
          <p:nvPr>
            <p:ph type="title"/>
          </p:nvPr>
        </p:nvSpPr>
        <p:spPr>
          <a:prstGeom prst="rect">
            <a:avLst/>
          </a:prstGeom>
        </p:spPr>
        <p:txBody>
          <a:bodyPr spcFirstLastPara="1" vert="horz" wrap="square" lIns="91425" tIns="91425" rIns="91425" bIns="91425" rtlCol="0" anchor="t" anchorCtr="0">
            <a:noAutofit/>
          </a:bodyPr>
          <a:lstStyle/>
          <a:p>
            <a:r>
              <a:rPr lang="en-US"/>
              <a:t>A Database is a graph!</a:t>
            </a:r>
          </a:p>
        </p:txBody>
      </p:sp>
      <p:sp>
        <p:nvSpPr>
          <p:cNvPr id="4" name="Slide Number Placeholder 3">
            <a:extLst>
              <a:ext uri="{FF2B5EF4-FFF2-40B4-BE49-F238E27FC236}">
                <a16:creationId xmlns:a16="http://schemas.microsoft.com/office/drawing/2014/main" id="{F19C1088-7105-DF71-A562-36D3AD77AD2B}"/>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25</a:t>
            </a:fld>
            <a:endParaRPr lang="en-US">
              <a:solidFill>
                <a:prstClr val="black">
                  <a:tint val="75000"/>
                </a:prstClr>
              </a:solidFill>
            </a:endParaRPr>
          </a:p>
        </p:txBody>
      </p:sp>
      <p:grpSp>
        <p:nvGrpSpPr>
          <p:cNvPr id="9" name="Group 8">
            <a:extLst>
              <a:ext uri="{FF2B5EF4-FFF2-40B4-BE49-F238E27FC236}">
                <a16:creationId xmlns:a16="http://schemas.microsoft.com/office/drawing/2014/main" id="{A3CEF24C-2493-2901-9B92-03407091B37B}"/>
              </a:ext>
            </a:extLst>
          </p:cNvPr>
          <p:cNvGrpSpPr/>
          <p:nvPr/>
        </p:nvGrpSpPr>
        <p:grpSpPr>
          <a:xfrm>
            <a:off x="1836051" y="1562541"/>
            <a:ext cx="5199063" cy="5132173"/>
            <a:chOff x="3608198" y="1475413"/>
            <a:chExt cx="5471899" cy="5369193"/>
          </a:xfrm>
        </p:grpSpPr>
        <p:sp>
          <p:nvSpPr>
            <p:cNvPr id="678" name="Google Shape;678;p74"/>
            <p:cNvSpPr/>
            <p:nvPr/>
          </p:nvSpPr>
          <p:spPr>
            <a:xfrm>
              <a:off x="3955635" y="4022354"/>
              <a:ext cx="4421425" cy="261700"/>
            </a:xfrm>
            <a:custGeom>
              <a:avLst/>
              <a:gdLst/>
              <a:ahLst/>
              <a:cxnLst/>
              <a:rect l="l" t="t" r="r" b="b"/>
              <a:pathLst>
                <a:path w="176857" h="10468" extrusionOk="0">
                  <a:moveTo>
                    <a:pt x="0" y="6116"/>
                  </a:moveTo>
                  <a:cubicBezTo>
                    <a:pt x="16024" y="5127"/>
                    <a:pt x="66668" y="-544"/>
                    <a:pt x="96144" y="181"/>
                  </a:cubicBezTo>
                  <a:cubicBezTo>
                    <a:pt x="125620" y="906"/>
                    <a:pt x="163405" y="8754"/>
                    <a:pt x="176857" y="10468"/>
                  </a:cubicBezTo>
                </a:path>
              </a:pathLst>
            </a:custGeom>
            <a:noFill/>
            <a:ln w="228600" cap="flat" cmpd="sng">
              <a:solidFill>
                <a:srgbClr val="C9DAF8"/>
              </a:solidFill>
              <a:prstDash val="solid"/>
              <a:round/>
              <a:headEnd type="none" w="med" len="med"/>
              <a:tailEnd type="none" w="med" len="med"/>
            </a:ln>
          </p:spPr>
          <p:txBody>
            <a:bodyPr/>
            <a:lstStyle/>
            <a:p>
              <a:endParaRPr lang="en-US"/>
            </a:p>
          </p:txBody>
        </p:sp>
        <p:sp>
          <p:nvSpPr>
            <p:cNvPr id="679" name="Google Shape;679;p74"/>
            <p:cNvSpPr/>
            <p:nvPr/>
          </p:nvSpPr>
          <p:spPr>
            <a:xfrm>
              <a:off x="4628259" y="4775188"/>
              <a:ext cx="3570826" cy="1185225"/>
            </a:xfrm>
            <a:custGeom>
              <a:avLst/>
              <a:gdLst/>
              <a:ahLst/>
              <a:cxnLst/>
              <a:rect l="l" t="t" r="r" b="b"/>
              <a:pathLst>
                <a:path w="138083" h="47409" extrusionOk="0">
                  <a:moveTo>
                    <a:pt x="0" y="6656"/>
                  </a:moveTo>
                  <a:cubicBezTo>
                    <a:pt x="11870" y="5931"/>
                    <a:pt x="48203" y="-4488"/>
                    <a:pt x="71217" y="2304"/>
                  </a:cubicBezTo>
                  <a:cubicBezTo>
                    <a:pt x="94231" y="9096"/>
                    <a:pt x="126939" y="39892"/>
                    <a:pt x="138083" y="47409"/>
                  </a:cubicBezTo>
                </a:path>
              </a:pathLst>
            </a:custGeom>
            <a:noFill/>
            <a:ln w="228600" cap="flat" cmpd="sng">
              <a:solidFill>
                <a:srgbClr val="D9EAD3"/>
              </a:solidFill>
              <a:prstDash val="solid"/>
              <a:round/>
              <a:headEnd type="none" w="med" len="med"/>
              <a:tailEnd type="none" w="med" len="med"/>
            </a:ln>
          </p:spPr>
          <p:txBody>
            <a:bodyPr/>
            <a:lstStyle/>
            <a:p>
              <a:endParaRPr lang="en-US"/>
            </a:p>
          </p:txBody>
        </p:sp>
        <p:sp>
          <p:nvSpPr>
            <p:cNvPr id="680" name="Google Shape;680;p74"/>
            <p:cNvSpPr/>
            <p:nvPr/>
          </p:nvSpPr>
          <p:spPr>
            <a:xfrm>
              <a:off x="3965535" y="5226338"/>
              <a:ext cx="4292825" cy="313063"/>
            </a:xfrm>
            <a:custGeom>
              <a:avLst/>
              <a:gdLst/>
              <a:ahLst/>
              <a:cxnLst/>
              <a:rect l="l" t="t" r="r" b="b"/>
              <a:pathLst>
                <a:path w="171713" h="17133" extrusionOk="0">
                  <a:moveTo>
                    <a:pt x="0" y="12661"/>
                  </a:moveTo>
                  <a:cubicBezTo>
                    <a:pt x="15892" y="13320"/>
                    <a:pt x="66733" y="18727"/>
                    <a:pt x="95352" y="16617"/>
                  </a:cubicBezTo>
                  <a:cubicBezTo>
                    <a:pt x="123971" y="14507"/>
                    <a:pt x="158986" y="2770"/>
                    <a:pt x="171713" y="0"/>
                  </a:cubicBezTo>
                </a:path>
              </a:pathLst>
            </a:custGeom>
            <a:noFill/>
            <a:ln w="228600" cap="flat" cmpd="sng">
              <a:solidFill>
                <a:srgbClr val="F4CCCC"/>
              </a:solidFill>
              <a:prstDash val="solid"/>
              <a:round/>
              <a:headEnd type="none" w="med" len="med"/>
              <a:tailEnd type="none" w="med" len="med"/>
            </a:ln>
          </p:spPr>
          <p:txBody>
            <a:bodyPr/>
            <a:lstStyle/>
            <a:p>
              <a:endParaRPr lang="en-US"/>
            </a:p>
          </p:txBody>
        </p:sp>
        <p:sp>
          <p:nvSpPr>
            <p:cNvPr id="681" name="Google Shape;681;p74"/>
            <p:cNvSpPr/>
            <p:nvPr/>
          </p:nvSpPr>
          <p:spPr>
            <a:xfrm>
              <a:off x="4638135" y="5854126"/>
              <a:ext cx="3570775" cy="457675"/>
            </a:xfrm>
            <a:custGeom>
              <a:avLst/>
              <a:gdLst/>
              <a:ahLst/>
              <a:cxnLst/>
              <a:rect l="l" t="t" r="r" b="b"/>
              <a:pathLst>
                <a:path w="142831" h="18307" extrusionOk="0">
                  <a:moveTo>
                    <a:pt x="0" y="5144"/>
                  </a:moveTo>
                  <a:cubicBezTo>
                    <a:pt x="11606" y="7320"/>
                    <a:pt x="45830" y="19057"/>
                    <a:pt x="69635" y="18200"/>
                  </a:cubicBezTo>
                  <a:cubicBezTo>
                    <a:pt x="93440" y="17343"/>
                    <a:pt x="130632" y="3033"/>
                    <a:pt x="142831" y="0"/>
                  </a:cubicBezTo>
                </a:path>
              </a:pathLst>
            </a:custGeom>
            <a:noFill/>
            <a:ln w="228600" cap="flat" cmpd="sng">
              <a:solidFill>
                <a:srgbClr val="FCE5CD"/>
              </a:solidFill>
              <a:prstDash val="solid"/>
              <a:round/>
              <a:headEnd type="none" w="med" len="med"/>
              <a:tailEnd type="none" w="med" len="med"/>
            </a:ln>
          </p:spPr>
          <p:txBody>
            <a:bodyPr/>
            <a:lstStyle/>
            <a:p>
              <a:endParaRPr lang="en-US"/>
            </a:p>
          </p:txBody>
        </p:sp>
        <p:sp>
          <p:nvSpPr>
            <p:cNvPr id="682" name="Google Shape;682;p74"/>
            <p:cNvSpPr/>
            <p:nvPr/>
          </p:nvSpPr>
          <p:spPr>
            <a:xfrm>
              <a:off x="4608460" y="5164414"/>
              <a:ext cx="3630125" cy="860525"/>
            </a:xfrm>
            <a:custGeom>
              <a:avLst/>
              <a:gdLst/>
              <a:ahLst/>
              <a:cxnLst/>
              <a:rect l="l" t="t" r="r" b="b"/>
              <a:pathLst>
                <a:path w="145205" h="34421" extrusionOk="0">
                  <a:moveTo>
                    <a:pt x="0" y="34421"/>
                  </a:moveTo>
                  <a:cubicBezTo>
                    <a:pt x="12068" y="33696"/>
                    <a:pt x="48204" y="35806"/>
                    <a:pt x="72405" y="30069"/>
                  </a:cubicBezTo>
                  <a:cubicBezTo>
                    <a:pt x="96606" y="24332"/>
                    <a:pt x="133072" y="5012"/>
                    <a:pt x="145205" y="0"/>
                  </a:cubicBezTo>
                </a:path>
              </a:pathLst>
            </a:custGeom>
            <a:noFill/>
            <a:ln w="228600" cap="flat" cmpd="sng">
              <a:solidFill>
                <a:srgbClr val="D9D2E9"/>
              </a:solidFill>
              <a:prstDash val="solid"/>
              <a:round/>
              <a:headEnd type="none" w="med" len="med"/>
              <a:tailEnd type="none" w="med" len="med"/>
            </a:ln>
          </p:spPr>
          <p:txBody>
            <a:bodyPr/>
            <a:lstStyle/>
            <a:p>
              <a:endParaRPr lang="en-US"/>
            </a:p>
          </p:txBody>
        </p:sp>
        <p:sp>
          <p:nvSpPr>
            <p:cNvPr id="683" name="Google Shape;683;p74"/>
            <p:cNvSpPr/>
            <p:nvPr/>
          </p:nvSpPr>
          <p:spPr>
            <a:xfrm>
              <a:off x="3965535" y="4201138"/>
              <a:ext cx="4292825" cy="992999"/>
            </a:xfrm>
            <a:custGeom>
              <a:avLst/>
              <a:gdLst/>
              <a:ahLst/>
              <a:cxnLst/>
              <a:rect l="l" t="t" r="r" b="b"/>
              <a:pathLst>
                <a:path w="171713" h="43127" extrusionOk="0">
                  <a:moveTo>
                    <a:pt x="0" y="0"/>
                  </a:moveTo>
                  <a:cubicBezTo>
                    <a:pt x="16024" y="1781"/>
                    <a:pt x="67525" y="3495"/>
                    <a:pt x="96144" y="10683"/>
                  </a:cubicBezTo>
                  <a:cubicBezTo>
                    <a:pt x="124763" y="17871"/>
                    <a:pt x="159118" y="37720"/>
                    <a:pt x="171713" y="43127"/>
                  </a:cubicBezTo>
                </a:path>
              </a:pathLst>
            </a:custGeom>
            <a:noFill/>
            <a:ln w="228600" cap="flat" cmpd="sng">
              <a:solidFill>
                <a:srgbClr val="E6B8AF"/>
              </a:solidFill>
              <a:prstDash val="solid"/>
              <a:round/>
              <a:headEnd type="none" w="med" len="med"/>
              <a:tailEnd type="none" w="med" len="med"/>
            </a:ln>
          </p:spPr>
          <p:txBody>
            <a:bodyPr/>
            <a:lstStyle/>
            <a:p>
              <a:endParaRPr lang="en-US"/>
            </a:p>
          </p:txBody>
        </p:sp>
        <p:sp>
          <p:nvSpPr>
            <p:cNvPr id="684" name="Google Shape;684;p74"/>
            <p:cNvSpPr/>
            <p:nvPr/>
          </p:nvSpPr>
          <p:spPr>
            <a:xfrm>
              <a:off x="3955634" y="4211162"/>
              <a:ext cx="4342300" cy="1185234"/>
            </a:xfrm>
            <a:custGeom>
              <a:avLst/>
              <a:gdLst/>
              <a:ahLst/>
              <a:cxnLst/>
              <a:rect l="l" t="t" r="r" b="b"/>
              <a:pathLst>
                <a:path w="173692" h="53413" extrusionOk="0">
                  <a:moveTo>
                    <a:pt x="0" y="53413"/>
                  </a:moveTo>
                  <a:cubicBezTo>
                    <a:pt x="16354" y="51567"/>
                    <a:pt x="69173" y="51237"/>
                    <a:pt x="98122" y="42335"/>
                  </a:cubicBezTo>
                  <a:cubicBezTo>
                    <a:pt x="127071" y="33433"/>
                    <a:pt x="161097" y="7056"/>
                    <a:pt x="173692" y="0"/>
                  </a:cubicBezTo>
                </a:path>
              </a:pathLst>
            </a:custGeom>
            <a:noFill/>
            <a:ln w="228600" cap="flat" cmpd="sng">
              <a:solidFill>
                <a:srgbClr val="FFF2CC"/>
              </a:solidFill>
              <a:prstDash val="solid"/>
              <a:round/>
              <a:headEnd type="none" w="med" len="med"/>
              <a:tailEnd type="none" w="med" len="med"/>
            </a:ln>
          </p:spPr>
          <p:txBody>
            <a:bodyPr/>
            <a:lstStyle/>
            <a:p>
              <a:endParaRPr lang="en-US"/>
            </a:p>
          </p:txBody>
        </p:sp>
        <p:sp>
          <p:nvSpPr>
            <p:cNvPr id="687" name="Google Shape;687;p74"/>
            <p:cNvSpPr txBox="1"/>
            <p:nvPr/>
          </p:nvSpPr>
          <p:spPr>
            <a:xfrm>
              <a:off x="6343478" y="3852162"/>
              <a:ext cx="573099" cy="402456"/>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$20</a:t>
              </a:r>
              <a:endParaRPr sz="1300">
                <a:solidFill>
                  <a:srgbClr val="595959"/>
                </a:solidFill>
                <a:latin typeface="Roboto Light"/>
                <a:ea typeface="Roboto Light"/>
                <a:cs typeface="Roboto Light"/>
                <a:sym typeface="Roboto Light"/>
              </a:endParaRPr>
            </a:p>
          </p:txBody>
        </p:sp>
        <p:sp>
          <p:nvSpPr>
            <p:cNvPr id="688" name="Google Shape;688;p74"/>
            <p:cNvSpPr txBox="1"/>
            <p:nvPr/>
          </p:nvSpPr>
          <p:spPr>
            <a:xfrm>
              <a:off x="6344809" y="4192911"/>
              <a:ext cx="536565" cy="402456"/>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689" name="Google Shape;689;p74"/>
            <p:cNvSpPr txBox="1"/>
            <p:nvPr/>
          </p:nvSpPr>
          <p:spPr>
            <a:xfrm>
              <a:off x="6344809" y="4606301"/>
              <a:ext cx="557442" cy="402456"/>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$15</a:t>
              </a:r>
              <a:endParaRPr sz="1300">
                <a:solidFill>
                  <a:srgbClr val="595959"/>
                </a:solidFill>
                <a:latin typeface="Roboto Light"/>
                <a:ea typeface="Roboto Light"/>
                <a:cs typeface="Roboto Light"/>
                <a:sym typeface="Roboto Light"/>
              </a:endParaRPr>
            </a:p>
          </p:txBody>
        </p:sp>
        <p:sp>
          <p:nvSpPr>
            <p:cNvPr id="690" name="Google Shape;690;p74"/>
            <p:cNvSpPr txBox="1"/>
            <p:nvPr/>
          </p:nvSpPr>
          <p:spPr>
            <a:xfrm>
              <a:off x="6344809" y="4957776"/>
              <a:ext cx="526127" cy="402456"/>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$20</a:t>
              </a:r>
              <a:endParaRPr sz="1300">
                <a:solidFill>
                  <a:srgbClr val="595959"/>
                </a:solidFill>
                <a:latin typeface="Roboto Light"/>
                <a:ea typeface="Roboto Light"/>
                <a:cs typeface="Roboto Light"/>
                <a:sym typeface="Roboto Light"/>
              </a:endParaRPr>
            </a:p>
          </p:txBody>
        </p:sp>
        <p:sp>
          <p:nvSpPr>
            <p:cNvPr id="691" name="Google Shape;691;p74"/>
            <p:cNvSpPr txBox="1"/>
            <p:nvPr/>
          </p:nvSpPr>
          <p:spPr>
            <a:xfrm>
              <a:off x="6344809" y="5349200"/>
              <a:ext cx="515689" cy="402456"/>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692" name="Google Shape;692;p74"/>
            <p:cNvSpPr txBox="1"/>
            <p:nvPr/>
          </p:nvSpPr>
          <p:spPr>
            <a:xfrm>
              <a:off x="6344809" y="5740625"/>
              <a:ext cx="515689" cy="402456"/>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693" name="Google Shape;693;p74"/>
            <p:cNvSpPr txBox="1"/>
            <p:nvPr/>
          </p:nvSpPr>
          <p:spPr>
            <a:xfrm>
              <a:off x="6344809" y="6092100"/>
              <a:ext cx="588755" cy="402456"/>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$15</a:t>
              </a:r>
              <a:endParaRPr sz="1300">
                <a:solidFill>
                  <a:srgbClr val="595959"/>
                </a:solidFill>
                <a:latin typeface="Roboto Light"/>
                <a:ea typeface="Roboto Light"/>
                <a:cs typeface="Roboto Light"/>
                <a:sym typeface="Roboto Light"/>
              </a:endParaRPr>
            </a:p>
          </p:txBody>
        </p:sp>
        <p:sp>
          <p:nvSpPr>
            <p:cNvPr id="694" name="Google Shape;694;p74"/>
            <p:cNvSpPr txBox="1"/>
            <p:nvPr/>
          </p:nvSpPr>
          <p:spPr>
            <a:xfrm>
              <a:off x="5656384" y="6382906"/>
              <a:ext cx="1425300" cy="461700"/>
            </a:xfrm>
            <a:prstGeom prst="rect">
              <a:avLst/>
            </a:prstGeom>
            <a:noFill/>
            <a:ln>
              <a:noFill/>
            </a:ln>
          </p:spPr>
          <p:txBody>
            <a:bodyPr spcFirstLastPara="1" wrap="square" lIns="91425" tIns="91425" rIns="91425" bIns="91425" anchor="t" anchorCtr="0">
              <a:spAutoFit/>
            </a:bodyPr>
            <a:lstStyle/>
            <a:p>
              <a:pPr algn="ctr"/>
              <a:r>
                <a:rPr lang="en">
                  <a:solidFill>
                    <a:schemeClr val="dk2"/>
                  </a:solidFill>
                  <a:latin typeface="Roboto Light"/>
                  <a:ea typeface="Roboto Light"/>
                  <a:cs typeface="Roboto Light"/>
                  <a:sym typeface="Roboto Light"/>
                </a:rPr>
                <a:t>Sales</a:t>
              </a:r>
              <a:endParaRPr>
                <a:solidFill>
                  <a:schemeClr val="dk2"/>
                </a:solidFill>
                <a:latin typeface="Roboto Light"/>
                <a:ea typeface="Roboto Light"/>
                <a:cs typeface="Roboto Light"/>
                <a:sym typeface="Roboto Light"/>
              </a:endParaRPr>
            </a:p>
          </p:txBody>
        </p:sp>
        <p:sp>
          <p:nvSpPr>
            <p:cNvPr id="695" name="Google Shape;695;p74"/>
            <p:cNvSpPr txBox="1"/>
            <p:nvPr/>
          </p:nvSpPr>
          <p:spPr>
            <a:xfrm>
              <a:off x="7654797" y="6382906"/>
              <a:ext cx="1425300" cy="461700"/>
            </a:xfrm>
            <a:prstGeom prst="rect">
              <a:avLst/>
            </a:prstGeom>
            <a:noFill/>
            <a:ln>
              <a:noFill/>
            </a:ln>
          </p:spPr>
          <p:txBody>
            <a:bodyPr spcFirstLastPara="1" wrap="square" lIns="91425" tIns="91425" rIns="91425" bIns="91425" anchor="t" anchorCtr="0">
              <a:spAutoFit/>
            </a:bodyPr>
            <a:lstStyle/>
            <a:p>
              <a:pPr algn="ctr"/>
              <a:r>
                <a:rPr lang="en">
                  <a:solidFill>
                    <a:schemeClr val="dk2"/>
                  </a:solidFill>
                  <a:latin typeface="Roboto Light"/>
                  <a:ea typeface="Roboto Light"/>
                  <a:cs typeface="Roboto Light"/>
                  <a:sym typeface="Roboto Light"/>
                </a:rPr>
                <a:t>Products</a:t>
              </a:r>
              <a:endParaRPr>
                <a:solidFill>
                  <a:schemeClr val="dk2"/>
                </a:solidFill>
                <a:latin typeface="Roboto Light"/>
                <a:ea typeface="Roboto Light"/>
                <a:cs typeface="Roboto Light"/>
                <a:sym typeface="Roboto Light"/>
              </a:endParaRPr>
            </a:p>
          </p:txBody>
        </p:sp>
        <p:sp>
          <p:nvSpPr>
            <p:cNvPr id="696" name="Google Shape;696;p74"/>
            <p:cNvSpPr txBox="1"/>
            <p:nvPr/>
          </p:nvSpPr>
          <p:spPr>
            <a:xfrm>
              <a:off x="3608198" y="6335178"/>
              <a:ext cx="1425300" cy="461700"/>
            </a:xfrm>
            <a:prstGeom prst="rect">
              <a:avLst/>
            </a:prstGeom>
            <a:noFill/>
            <a:ln>
              <a:noFill/>
            </a:ln>
          </p:spPr>
          <p:txBody>
            <a:bodyPr spcFirstLastPara="1" wrap="square" lIns="91425" tIns="91425" rIns="91425" bIns="91425" anchor="t" anchorCtr="0">
              <a:spAutoFit/>
            </a:bodyPr>
            <a:lstStyle/>
            <a:p>
              <a:pPr algn="ctr"/>
              <a:r>
                <a:rPr lang="en">
                  <a:solidFill>
                    <a:schemeClr val="dk2"/>
                  </a:solidFill>
                  <a:latin typeface="Roboto Light"/>
                  <a:ea typeface="Roboto Light"/>
                  <a:cs typeface="Roboto Light"/>
                  <a:sym typeface="Roboto Light"/>
                </a:rPr>
                <a:t>Users</a:t>
              </a:r>
              <a:endParaRPr>
                <a:solidFill>
                  <a:schemeClr val="dk2"/>
                </a:solidFill>
                <a:latin typeface="Roboto Light"/>
                <a:ea typeface="Roboto Light"/>
                <a:cs typeface="Roboto Light"/>
                <a:sym typeface="Roboto Light"/>
              </a:endParaRPr>
            </a:p>
          </p:txBody>
        </p:sp>
        <p:pic>
          <p:nvPicPr>
            <p:cNvPr id="698" name="Google Shape;698;p74"/>
            <p:cNvPicPr preferRelativeResize="0"/>
            <p:nvPr/>
          </p:nvPicPr>
          <p:blipFill>
            <a:blip r:embed="rId3">
              <a:alphaModFix/>
            </a:blip>
            <a:stretch>
              <a:fillRect/>
            </a:stretch>
          </p:blipFill>
          <p:spPr>
            <a:xfrm>
              <a:off x="7946759" y="3802062"/>
              <a:ext cx="841400" cy="841400"/>
            </a:xfrm>
            <a:prstGeom prst="rect">
              <a:avLst/>
            </a:prstGeom>
            <a:noFill/>
            <a:ln>
              <a:noFill/>
            </a:ln>
          </p:spPr>
        </p:pic>
        <p:pic>
          <p:nvPicPr>
            <p:cNvPr id="699" name="Google Shape;699;p74"/>
            <p:cNvPicPr preferRelativeResize="0"/>
            <p:nvPr/>
          </p:nvPicPr>
          <p:blipFill>
            <a:blip r:embed="rId4">
              <a:alphaModFix/>
            </a:blip>
            <a:stretch>
              <a:fillRect/>
            </a:stretch>
          </p:blipFill>
          <p:spPr>
            <a:xfrm>
              <a:off x="8053534" y="4805863"/>
              <a:ext cx="717450" cy="717450"/>
            </a:xfrm>
            <a:prstGeom prst="rect">
              <a:avLst/>
            </a:prstGeom>
            <a:noFill/>
            <a:ln>
              <a:noFill/>
            </a:ln>
          </p:spPr>
        </p:pic>
        <p:pic>
          <p:nvPicPr>
            <p:cNvPr id="700" name="Google Shape;700;p74"/>
            <p:cNvPicPr preferRelativeResize="0"/>
            <p:nvPr/>
          </p:nvPicPr>
          <p:blipFill>
            <a:blip r:embed="rId5">
              <a:alphaModFix/>
            </a:blip>
            <a:stretch>
              <a:fillRect/>
            </a:stretch>
          </p:blipFill>
          <p:spPr>
            <a:xfrm>
              <a:off x="7991554" y="5460788"/>
              <a:ext cx="841400" cy="841375"/>
            </a:xfrm>
            <a:prstGeom prst="rect">
              <a:avLst/>
            </a:prstGeom>
            <a:noFill/>
            <a:ln>
              <a:noFill/>
            </a:ln>
          </p:spPr>
        </p:pic>
        <p:pic>
          <p:nvPicPr>
            <p:cNvPr id="701" name="Google Shape;701;p74"/>
            <p:cNvPicPr preferRelativeResize="0"/>
            <p:nvPr/>
          </p:nvPicPr>
          <p:blipFill>
            <a:blip r:embed="rId6">
              <a:alphaModFix/>
            </a:blip>
            <a:stretch>
              <a:fillRect/>
            </a:stretch>
          </p:blipFill>
          <p:spPr>
            <a:xfrm>
              <a:off x="3696235" y="3817338"/>
              <a:ext cx="505969" cy="683075"/>
            </a:xfrm>
            <a:prstGeom prst="rect">
              <a:avLst/>
            </a:prstGeom>
            <a:noFill/>
            <a:ln>
              <a:noFill/>
            </a:ln>
          </p:spPr>
        </p:pic>
        <p:pic>
          <p:nvPicPr>
            <p:cNvPr id="702" name="Google Shape;702;p74"/>
            <p:cNvPicPr preferRelativeResize="0"/>
            <p:nvPr/>
          </p:nvPicPr>
          <p:blipFill>
            <a:blip r:embed="rId7">
              <a:alphaModFix/>
            </a:blip>
            <a:stretch>
              <a:fillRect/>
            </a:stretch>
          </p:blipFill>
          <p:spPr>
            <a:xfrm>
              <a:off x="4340785" y="4500401"/>
              <a:ext cx="558385" cy="683075"/>
            </a:xfrm>
            <a:prstGeom prst="rect">
              <a:avLst/>
            </a:prstGeom>
            <a:noFill/>
            <a:ln>
              <a:noFill/>
            </a:ln>
          </p:spPr>
        </p:pic>
        <p:pic>
          <p:nvPicPr>
            <p:cNvPr id="703" name="Google Shape;703;p74"/>
            <p:cNvPicPr preferRelativeResize="0"/>
            <p:nvPr/>
          </p:nvPicPr>
          <p:blipFill>
            <a:blip r:embed="rId8">
              <a:alphaModFix/>
            </a:blip>
            <a:stretch>
              <a:fillRect/>
            </a:stretch>
          </p:blipFill>
          <p:spPr>
            <a:xfrm>
              <a:off x="3653047" y="5088037"/>
              <a:ext cx="592350" cy="683070"/>
            </a:xfrm>
            <a:prstGeom prst="rect">
              <a:avLst/>
            </a:prstGeom>
            <a:noFill/>
            <a:ln>
              <a:noFill/>
            </a:ln>
          </p:spPr>
        </p:pic>
        <p:pic>
          <p:nvPicPr>
            <p:cNvPr id="704" name="Google Shape;704;p74"/>
            <p:cNvPicPr preferRelativeResize="0"/>
            <p:nvPr/>
          </p:nvPicPr>
          <p:blipFill>
            <a:blip r:embed="rId9">
              <a:alphaModFix/>
            </a:blip>
            <a:stretch>
              <a:fillRect/>
            </a:stretch>
          </p:blipFill>
          <p:spPr>
            <a:xfrm>
              <a:off x="4323797" y="5713200"/>
              <a:ext cx="592350" cy="639125"/>
            </a:xfrm>
            <a:prstGeom prst="rect">
              <a:avLst/>
            </a:prstGeom>
            <a:noFill/>
            <a:ln>
              <a:noFill/>
            </a:ln>
          </p:spPr>
        </p:pic>
        <p:pic>
          <p:nvPicPr>
            <p:cNvPr id="705" name="Google Shape;705;p74"/>
            <p:cNvPicPr preferRelativeResize="0"/>
            <p:nvPr/>
          </p:nvPicPr>
          <p:blipFill>
            <a:blip r:embed="rId10">
              <a:alphaModFix/>
            </a:blip>
            <a:stretch>
              <a:fillRect/>
            </a:stretch>
          </p:blipFill>
          <p:spPr>
            <a:xfrm>
              <a:off x="6054585" y="5019288"/>
              <a:ext cx="313075" cy="313075"/>
            </a:xfrm>
            <a:prstGeom prst="rect">
              <a:avLst/>
            </a:prstGeom>
            <a:noFill/>
            <a:ln>
              <a:noFill/>
            </a:ln>
          </p:spPr>
        </p:pic>
        <p:pic>
          <p:nvPicPr>
            <p:cNvPr id="706" name="Google Shape;706;p74"/>
            <p:cNvPicPr preferRelativeResize="0"/>
            <p:nvPr/>
          </p:nvPicPr>
          <p:blipFill>
            <a:blip r:embed="rId10">
              <a:alphaModFix/>
            </a:blip>
            <a:stretch>
              <a:fillRect/>
            </a:stretch>
          </p:blipFill>
          <p:spPr>
            <a:xfrm>
              <a:off x="6054585" y="5396363"/>
              <a:ext cx="313075" cy="313075"/>
            </a:xfrm>
            <a:prstGeom prst="rect">
              <a:avLst/>
            </a:prstGeom>
            <a:noFill/>
            <a:ln>
              <a:noFill/>
            </a:ln>
          </p:spPr>
        </p:pic>
        <p:pic>
          <p:nvPicPr>
            <p:cNvPr id="707" name="Google Shape;707;p74"/>
            <p:cNvPicPr preferRelativeResize="0"/>
            <p:nvPr/>
          </p:nvPicPr>
          <p:blipFill>
            <a:blip r:embed="rId10">
              <a:alphaModFix/>
            </a:blip>
            <a:stretch>
              <a:fillRect/>
            </a:stretch>
          </p:blipFill>
          <p:spPr>
            <a:xfrm>
              <a:off x="6054585" y="5773438"/>
              <a:ext cx="313075" cy="313075"/>
            </a:xfrm>
            <a:prstGeom prst="rect">
              <a:avLst/>
            </a:prstGeom>
            <a:noFill/>
            <a:ln>
              <a:noFill/>
            </a:ln>
          </p:spPr>
        </p:pic>
        <p:pic>
          <p:nvPicPr>
            <p:cNvPr id="708" name="Google Shape;708;p74"/>
            <p:cNvPicPr preferRelativeResize="0"/>
            <p:nvPr/>
          </p:nvPicPr>
          <p:blipFill>
            <a:blip r:embed="rId10">
              <a:alphaModFix/>
            </a:blip>
            <a:stretch>
              <a:fillRect/>
            </a:stretch>
          </p:blipFill>
          <p:spPr>
            <a:xfrm>
              <a:off x="6054585" y="4642213"/>
              <a:ext cx="313075" cy="313075"/>
            </a:xfrm>
            <a:prstGeom prst="rect">
              <a:avLst/>
            </a:prstGeom>
            <a:noFill/>
            <a:ln>
              <a:noFill/>
            </a:ln>
          </p:spPr>
        </p:pic>
        <p:pic>
          <p:nvPicPr>
            <p:cNvPr id="709" name="Google Shape;709;p74"/>
            <p:cNvPicPr preferRelativeResize="0"/>
            <p:nvPr/>
          </p:nvPicPr>
          <p:blipFill>
            <a:blip r:embed="rId10">
              <a:alphaModFix/>
            </a:blip>
            <a:stretch>
              <a:fillRect/>
            </a:stretch>
          </p:blipFill>
          <p:spPr>
            <a:xfrm>
              <a:off x="6054585" y="4265138"/>
              <a:ext cx="313075" cy="313075"/>
            </a:xfrm>
            <a:prstGeom prst="rect">
              <a:avLst/>
            </a:prstGeom>
            <a:noFill/>
            <a:ln>
              <a:noFill/>
            </a:ln>
          </p:spPr>
        </p:pic>
        <p:pic>
          <p:nvPicPr>
            <p:cNvPr id="710" name="Google Shape;710;p74"/>
            <p:cNvPicPr preferRelativeResize="0"/>
            <p:nvPr/>
          </p:nvPicPr>
          <p:blipFill>
            <a:blip r:embed="rId10">
              <a:alphaModFix/>
            </a:blip>
            <a:stretch>
              <a:fillRect/>
            </a:stretch>
          </p:blipFill>
          <p:spPr>
            <a:xfrm>
              <a:off x="6054585" y="3888063"/>
              <a:ext cx="313075" cy="313075"/>
            </a:xfrm>
            <a:prstGeom prst="rect">
              <a:avLst/>
            </a:prstGeom>
            <a:noFill/>
            <a:ln>
              <a:noFill/>
            </a:ln>
          </p:spPr>
        </p:pic>
        <p:pic>
          <p:nvPicPr>
            <p:cNvPr id="711" name="Google Shape;711;p74"/>
            <p:cNvPicPr preferRelativeResize="0"/>
            <p:nvPr/>
          </p:nvPicPr>
          <p:blipFill>
            <a:blip r:embed="rId10">
              <a:alphaModFix/>
            </a:blip>
            <a:stretch>
              <a:fillRect/>
            </a:stretch>
          </p:blipFill>
          <p:spPr>
            <a:xfrm>
              <a:off x="6054585" y="6150514"/>
              <a:ext cx="313075" cy="313075"/>
            </a:xfrm>
            <a:prstGeom prst="rect">
              <a:avLst/>
            </a:prstGeom>
            <a:noFill/>
            <a:ln>
              <a:noFill/>
            </a:ln>
          </p:spPr>
        </p:pic>
        <p:sp>
          <p:nvSpPr>
            <p:cNvPr id="10" name="Down Arrow 9">
              <a:extLst>
                <a:ext uri="{FF2B5EF4-FFF2-40B4-BE49-F238E27FC236}">
                  <a16:creationId xmlns:a16="http://schemas.microsoft.com/office/drawing/2014/main" id="{B029A86D-633A-8709-C2B8-91FF570311E2}"/>
                </a:ext>
              </a:extLst>
            </p:cNvPr>
            <p:cNvSpPr/>
            <p:nvPr/>
          </p:nvSpPr>
          <p:spPr>
            <a:xfrm>
              <a:off x="5943600" y="3186127"/>
              <a:ext cx="673367" cy="557560"/>
            </a:xfrm>
            <a:prstGeom prst="downArrow">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oogle Shape;791;p78">
              <a:extLst>
                <a:ext uri="{FF2B5EF4-FFF2-40B4-BE49-F238E27FC236}">
                  <a16:creationId xmlns:a16="http://schemas.microsoft.com/office/drawing/2014/main" id="{F8031CD3-EB0A-4D2A-9190-536C19DD07FB}"/>
                </a:ext>
              </a:extLst>
            </p:cNvPr>
            <p:cNvPicPr preferRelativeResize="0">
              <a:picLocks noChangeAspect="1"/>
            </p:cNvPicPr>
            <p:nvPr/>
          </p:nvPicPr>
          <p:blipFill>
            <a:blip r:embed="rId11">
              <a:alphaModFix/>
            </a:blip>
            <a:stretch>
              <a:fillRect/>
            </a:stretch>
          </p:blipFill>
          <p:spPr>
            <a:xfrm>
              <a:off x="4267200" y="1475413"/>
              <a:ext cx="4041250" cy="1685725"/>
            </a:xfrm>
            <a:prstGeom prst="rect">
              <a:avLst/>
            </a:prstGeom>
            <a:noFill/>
            <a:ln>
              <a:noFill/>
            </a:ln>
          </p:spPr>
        </p:pic>
      </p:grpSp>
      <p:sp>
        <p:nvSpPr>
          <p:cNvPr id="3" name="Footer Placeholder 4">
            <a:extLst>
              <a:ext uri="{FF2B5EF4-FFF2-40B4-BE49-F238E27FC236}">
                <a16:creationId xmlns:a16="http://schemas.microsoft.com/office/drawing/2014/main" id="{9A92515B-8979-883D-BA95-68E37BA4AEFA}"/>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34589162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74"/>
          <p:cNvSpPr/>
          <p:nvPr/>
        </p:nvSpPr>
        <p:spPr>
          <a:xfrm>
            <a:off x="3955635" y="4022354"/>
            <a:ext cx="4421425" cy="261700"/>
          </a:xfrm>
          <a:custGeom>
            <a:avLst/>
            <a:gdLst/>
            <a:ahLst/>
            <a:cxnLst/>
            <a:rect l="l" t="t" r="r" b="b"/>
            <a:pathLst>
              <a:path w="176857" h="10468" extrusionOk="0">
                <a:moveTo>
                  <a:pt x="0" y="6116"/>
                </a:moveTo>
                <a:cubicBezTo>
                  <a:pt x="16024" y="5127"/>
                  <a:pt x="66668" y="-544"/>
                  <a:pt x="96144" y="181"/>
                </a:cubicBezTo>
                <a:cubicBezTo>
                  <a:pt x="125620" y="906"/>
                  <a:pt x="163405" y="8754"/>
                  <a:pt x="176857" y="10468"/>
                </a:cubicBezTo>
              </a:path>
            </a:pathLst>
          </a:custGeom>
          <a:noFill/>
          <a:ln w="228600" cap="flat" cmpd="sng">
            <a:solidFill>
              <a:srgbClr val="C9DAF8"/>
            </a:solidFill>
            <a:prstDash val="solid"/>
            <a:round/>
            <a:headEnd type="none" w="med" len="med"/>
            <a:tailEnd type="none" w="med" len="med"/>
          </a:ln>
        </p:spPr>
        <p:txBody>
          <a:bodyPr/>
          <a:lstStyle/>
          <a:p>
            <a:endParaRPr lang="en-US"/>
          </a:p>
        </p:txBody>
      </p:sp>
      <p:sp>
        <p:nvSpPr>
          <p:cNvPr id="679" name="Google Shape;679;p74"/>
          <p:cNvSpPr/>
          <p:nvPr/>
        </p:nvSpPr>
        <p:spPr>
          <a:xfrm>
            <a:off x="4628259" y="4775188"/>
            <a:ext cx="3570826" cy="1185225"/>
          </a:xfrm>
          <a:custGeom>
            <a:avLst/>
            <a:gdLst/>
            <a:ahLst/>
            <a:cxnLst/>
            <a:rect l="l" t="t" r="r" b="b"/>
            <a:pathLst>
              <a:path w="138083" h="47409" extrusionOk="0">
                <a:moveTo>
                  <a:pt x="0" y="6656"/>
                </a:moveTo>
                <a:cubicBezTo>
                  <a:pt x="11870" y="5931"/>
                  <a:pt x="48203" y="-4488"/>
                  <a:pt x="71217" y="2304"/>
                </a:cubicBezTo>
                <a:cubicBezTo>
                  <a:pt x="94231" y="9096"/>
                  <a:pt x="126939" y="39892"/>
                  <a:pt x="138083" y="47409"/>
                </a:cubicBezTo>
              </a:path>
            </a:pathLst>
          </a:custGeom>
          <a:noFill/>
          <a:ln w="228600" cap="flat" cmpd="sng">
            <a:solidFill>
              <a:srgbClr val="D9EAD3"/>
            </a:solidFill>
            <a:prstDash val="solid"/>
            <a:round/>
            <a:headEnd type="none" w="med" len="med"/>
            <a:tailEnd type="none" w="med" len="med"/>
          </a:ln>
        </p:spPr>
        <p:txBody>
          <a:bodyPr/>
          <a:lstStyle/>
          <a:p>
            <a:endParaRPr lang="en-US"/>
          </a:p>
        </p:txBody>
      </p:sp>
      <p:sp>
        <p:nvSpPr>
          <p:cNvPr id="680" name="Google Shape;680;p74"/>
          <p:cNvSpPr/>
          <p:nvPr/>
        </p:nvSpPr>
        <p:spPr>
          <a:xfrm>
            <a:off x="3965535" y="5226338"/>
            <a:ext cx="4292825" cy="313063"/>
          </a:xfrm>
          <a:custGeom>
            <a:avLst/>
            <a:gdLst/>
            <a:ahLst/>
            <a:cxnLst/>
            <a:rect l="l" t="t" r="r" b="b"/>
            <a:pathLst>
              <a:path w="171713" h="17133" extrusionOk="0">
                <a:moveTo>
                  <a:pt x="0" y="12661"/>
                </a:moveTo>
                <a:cubicBezTo>
                  <a:pt x="15892" y="13320"/>
                  <a:pt x="66733" y="18727"/>
                  <a:pt x="95352" y="16617"/>
                </a:cubicBezTo>
                <a:cubicBezTo>
                  <a:pt x="123971" y="14507"/>
                  <a:pt x="158986" y="2770"/>
                  <a:pt x="171713" y="0"/>
                </a:cubicBezTo>
              </a:path>
            </a:pathLst>
          </a:custGeom>
          <a:noFill/>
          <a:ln w="228600" cap="flat" cmpd="sng">
            <a:solidFill>
              <a:srgbClr val="F4CCCC"/>
            </a:solidFill>
            <a:prstDash val="solid"/>
            <a:round/>
            <a:headEnd type="none" w="med" len="med"/>
            <a:tailEnd type="none" w="med" len="med"/>
          </a:ln>
        </p:spPr>
        <p:txBody>
          <a:bodyPr/>
          <a:lstStyle/>
          <a:p>
            <a:endParaRPr lang="en-US"/>
          </a:p>
        </p:txBody>
      </p:sp>
      <p:sp>
        <p:nvSpPr>
          <p:cNvPr id="681" name="Google Shape;681;p74"/>
          <p:cNvSpPr/>
          <p:nvPr/>
        </p:nvSpPr>
        <p:spPr>
          <a:xfrm>
            <a:off x="4638135" y="5854126"/>
            <a:ext cx="3570775" cy="457675"/>
          </a:xfrm>
          <a:custGeom>
            <a:avLst/>
            <a:gdLst/>
            <a:ahLst/>
            <a:cxnLst/>
            <a:rect l="l" t="t" r="r" b="b"/>
            <a:pathLst>
              <a:path w="142831" h="18307" extrusionOk="0">
                <a:moveTo>
                  <a:pt x="0" y="5144"/>
                </a:moveTo>
                <a:cubicBezTo>
                  <a:pt x="11606" y="7320"/>
                  <a:pt x="45830" y="19057"/>
                  <a:pt x="69635" y="18200"/>
                </a:cubicBezTo>
                <a:cubicBezTo>
                  <a:pt x="93440" y="17343"/>
                  <a:pt x="130632" y="3033"/>
                  <a:pt x="142831" y="0"/>
                </a:cubicBezTo>
              </a:path>
            </a:pathLst>
          </a:custGeom>
          <a:noFill/>
          <a:ln w="228600" cap="flat" cmpd="sng">
            <a:solidFill>
              <a:srgbClr val="FCE5CD"/>
            </a:solidFill>
            <a:prstDash val="solid"/>
            <a:round/>
            <a:headEnd type="none" w="med" len="med"/>
            <a:tailEnd type="none" w="med" len="med"/>
          </a:ln>
        </p:spPr>
        <p:txBody>
          <a:bodyPr/>
          <a:lstStyle/>
          <a:p>
            <a:endParaRPr lang="en-US"/>
          </a:p>
        </p:txBody>
      </p:sp>
      <p:sp>
        <p:nvSpPr>
          <p:cNvPr id="682" name="Google Shape;682;p74"/>
          <p:cNvSpPr/>
          <p:nvPr/>
        </p:nvSpPr>
        <p:spPr>
          <a:xfrm>
            <a:off x="4608460" y="5164414"/>
            <a:ext cx="3630125" cy="860525"/>
          </a:xfrm>
          <a:custGeom>
            <a:avLst/>
            <a:gdLst/>
            <a:ahLst/>
            <a:cxnLst/>
            <a:rect l="l" t="t" r="r" b="b"/>
            <a:pathLst>
              <a:path w="145205" h="34421" extrusionOk="0">
                <a:moveTo>
                  <a:pt x="0" y="34421"/>
                </a:moveTo>
                <a:cubicBezTo>
                  <a:pt x="12068" y="33696"/>
                  <a:pt x="48204" y="35806"/>
                  <a:pt x="72405" y="30069"/>
                </a:cubicBezTo>
                <a:cubicBezTo>
                  <a:pt x="96606" y="24332"/>
                  <a:pt x="133072" y="5012"/>
                  <a:pt x="145205" y="0"/>
                </a:cubicBezTo>
              </a:path>
            </a:pathLst>
          </a:custGeom>
          <a:noFill/>
          <a:ln w="228600" cap="flat" cmpd="sng">
            <a:solidFill>
              <a:srgbClr val="D9D2E9"/>
            </a:solidFill>
            <a:prstDash val="solid"/>
            <a:round/>
            <a:headEnd type="none" w="med" len="med"/>
            <a:tailEnd type="none" w="med" len="med"/>
          </a:ln>
        </p:spPr>
        <p:txBody>
          <a:bodyPr/>
          <a:lstStyle/>
          <a:p>
            <a:endParaRPr lang="en-US"/>
          </a:p>
        </p:txBody>
      </p:sp>
      <p:sp>
        <p:nvSpPr>
          <p:cNvPr id="683" name="Google Shape;683;p74"/>
          <p:cNvSpPr/>
          <p:nvPr/>
        </p:nvSpPr>
        <p:spPr>
          <a:xfrm>
            <a:off x="3965535" y="4201138"/>
            <a:ext cx="4292825" cy="992999"/>
          </a:xfrm>
          <a:custGeom>
            <a:avLst/>
            <a:gdLst/>
            <a:ahLst/>
            <a:cxnLst/>
            <a:rect l="l" t="t" r="r" b="b"/>
            <a:pathLst>
              <a:path w="171713" h="43127" extrusionOk="0">
                <a:moveTo>
                  <a:pt x="0" y="0"/>
                </a:moveTo>
                <a:cubicBezTo>
                  <a:pt x="16024" y="1781"/>
                  <a:pt x="67525" y="3495"/>
                  <a:pt x="96144" y="10683"/>
                </a:cubicBezTo>
                <a:cubicBezTo>
                  <a:pt x="124763" y="17871"/>
                  <a:pt x="159118" y="37720"/>
                  <a:pt x="171713" y="43127"/>
                </a:cubicBezTo>
              </a:path>
            </a:pathLst>
          </a:custGeom>
          <a:noFill/>
          <a:ln w="228600" cap="flat" cmpd="sng">
            <a:solidFill>
              <a:srgbClr val="E6B8AF"/>
            </a:solidFill>
            <a:prstDash val="solid"/>
            <a:round/>
            <a:headEnd type="none" w="med" len="med"/>
            <a:tailEnd type="none" w="med" len="med"/>
          </a:ln>
        </p:spPr>
        <p:txBody>
          <a:bodyPr/>
          <a:lstStyle/>
          <a:p>
            <a:endParaRPr lang="en-US"/>
          </a:p>
        </p:txBody>
      </p:sp>
      <p:sp>
        <p:nvSpPr>
          <p:cNvPr id="684" name="Google Shape;684;p74"/>
          <p:cNvSpPr/>
          <p:nvPr/>
        </p:nvSpPr>
        <p:spPr>
          <a:xfrm>
            <a:off x="3955634" y="4211162"/>
            <a:ext cx="4342300" cy="1185234"/>
          </a:xfrm>
          <a:custGeom>
            <a:avLst/>
            <a:gdLst/>
            <a:ahLst/>
            <a:cxnLst/>
            <a:rect l="l" t="t" r="r" b="b"/>
            <a:pathLst>
              <a:path w="173692" h="53413" extrusionOk="0">
                <a:moveTo>
                  <a:pt x="0" y="53413"/>
                </a:moveTo>
                <a:cubicBezTo>
                  <a:pt x="16354" y="51567"/>
                  <a:pt x="69173" y="51237"/>
                  <a:pt x="98122" y="42335"/>
                </a:cubicBezTo>
                <a:cubicBezTo>
                  <a:pt x="127071" y="33433"/>
                  <a:pt x="161097" y="7056"/>
                  <a:pt x="173692" y="0"/>
                </a:cubicBezTo>
              </a:path>
            </a:pathLst>
          </a:custGeom>
          <a:noFill/>
          <a:ln w="228600" cap="flat" cmpd="sng">
            <a:solidFill>
              <a:srgbClr val="FFF2CC"/>
            </a:solidFill>
            <a:prstDash val="solid"/>
            <a:round/>
            <a:headEnd type="none" w="med" len="med"/>
            <a:tailEnd type="none" w="med" len="med"/>
          </a:ln>
        </p:spPr>
        <p:txBody>
          <a:bodyPr/>
          <a:lstStyle/>
          <a:p>
            <a:endParaRPr lang="en-US"/>
          </a:p>
        </p:txBody>
      </p:sp>
      <p:sp>
        <p:nvSpPr>
          <p:cNvPr id="685" name="Google Shape;685;p74"/>
          <p:cNvSpPr txBox="1">
            <a:spLocks noGrp="1"/>
          </p:cNvSpPr>
          <p:nvPr>
            <p:ph type="title"/>
          </p:nvPr>
        </p:nvSpPr>
        <p:spPr>
          <a:prstGeom prst="rect">
            <a:avLst/>
          </a:prstGeom>
        </p:spPr>
        <p:txBody>
          <a:bodyPr spcFirstLastPara="1" vert="horz" wrap="square" lIns="91425" tIns="91425" rIns="91425" bIns="91425" rtlCol="0" anchor="ctr" anchorCtr="0">
            <a:noAutofit/>
          </a:bodyPr>
          <a:lstStyle/>
          <a:p>
            <a:r>
              <a:rPr lang="en-US"/>
              <a:t>Just do ML on a Graph!</a:t>
            </a:r>
          </a:p>
        </p:txBody>
      </p:sp>
      <p:sp>
        <p:nvSpPr>
          <p:cNvPr id="4" name="Slide Number Placeholder 3">
            <a:extLst>
              <a:ext uri="{FF2B5EF4-FFF2-40B4-BE49-F238E27FC236}">
                <a16:creationId xmlns:a16="http://schemas.microsoft.com/office/drawing/2014/main" id="{F19C1088-7105-DF71-A562-36D3AD77AD2B}"/>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26</a:t>
            </a:fld>
            <a:endParaRPr lang="en-US">
              <a:solidFill>
                <a:prstClr val="black">
                  <a:tint val="75000"/>
                </a:prstClr>
              </a:solidFill>
            </a:endParaRPr>
          </a:p>
        </p:txBody>
      </p:sp>
      <p:sp>
        <p:nvSpPr>
          <p:cNvPr id="687" name="Google Shape;687;p74"/>
          <p:cNvSpPr txBox="1"/>
          <p:nvPr/>
        </p:nvSpPr>
        <p:spPr>
          <a:xfrm>
            <a:off x="6338259" y="3852162"/>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$20</a:t>
            </a:r>
            <a:endParaRPr sz="1300">
              <a:solidFill>
                <a:srgbClr val="595959"/>
              </a:solidFill>
              <a:latin typeface="Roboto Light"/>
              <a:ea typeface="Roboto Light"/>
              <a:cs typeface="Roboto Light"/>
              <a:sym typeface="Roboto Light"/>
            </a:endParaRPr>
          </a:p>
        </p:txBody>
      </p:sp>
      <p:sp>
        <p:nvSpPr>
          <p:cNvPr id="688" name="Google Shape;688;p74"/>
          <p:cNvSpPr txBox="1"/>
          <p:nvPr/>
        </p:nvSpPr>
        <p:spPr>
          <a:xfrm>
            <a:off x="6344809" y="4229225"/>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689" name="Google Shape;689;p74"/>
          <p:cNvSpPr txBox="1"/>
          <p:nvPr/>
        </p:nvSpPr>
        <p:spPr>
          <a:xfrm>
            <a:off x="6344809" y="4606301"/>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$15</a:t>
            </a:r>
            <a:endParaRPr sz="1300">
              <a:solidFill>
                <a:srgbClr val="595959"/>
              </a:solidFill>
              <a:latin typeface="Roboto Light"/>
              <a:ea typeface="Roboto Light"/>
              <a:cs typeface="Roboto Light"/>
              <a:sym typeface="Roboto Light"/>
            </a:endParaRPr>
          </a:p>
        </p:txBody>
      </p:sp>
      <p:sp>
        <p:nvSpPr>
          <p:cNvPr id="690" name="Google Shape;690;p74"/>
          <p:cNvSpPr txBox="1"/>
          <p:nvPr/>
        </p:nvSpPr>
        <p:spPr>
          <a:xfrm>
            <a:off x="6344809" y="4957776"/>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$20</a:t>
            </a:r>
            <a:endParaRPr sz="1300">
              <a:solidFill>
                <a:srgbClr val="595959"/>
              </a:solidFill>
              <a:latin typeface="Roboto Light"/>
              <a:ea typeface="Roboto Light"/>
              <a:cs typeface="Roboto Light"/>
              <a:sym typeface="Roboto Light"/>
            </a:endParaRPr>
          </a:p>
        </p:txBody>
      </p:sp>
      <p:sp>
        <p:nvSpPr>
          <p:cNvPr id="691" name="Google Shape;691;p74"/>
          <p:cNvSpPr txBox="1"/>
          <p:nvPr/>
        </p:nvSpPr>
        <p:spPr>
          <a:xfrm>
            <a:off x="6344809" y="5349200"/>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692" name="Google Shape;692;p74"/>
          <p:cNvSpPr txBox="1"/>
          <p:nvPr/>
        </p:nvSpPr>
        <p:spPr>
          <a:xfrm>
            <a:off x="6344809" y="5740625"/>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693" name="Google Shape;693;p74"/>
          <p:cNvSpPr txBox="1"/>
          <p:nvPr/>
        </p:nvSpPr>
        <p:spPr>
          <a:xfrm>
            <a:off x="6344809" y="6092100"/>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$15</a:t>
            </a:r>
            <a:endParaRPr sz="1300">
              <a:solidFill>
                <a:srgbClr val="595959"/>
              </a:solidFill>
              <a:latin typeface="Roboto Light"/>
              <a:ea typeface="Roboto Light"/>
              <a:cs typeface="Roboto Light"/>
              <a:sym typeface="Roboto Light"/>
            </a:endParaRPr>
          </a:p>
        </p:txBody>
      </p:sp>
      <p:sp>
        <p:nvSpPr>
          <p:cNvPr id="694" name="Google Shape;694;p74"/>
          <p:cNvSpPr txBox="1"/>
          <p:nvPr/>
        </p:nvSpPr>
        <p:spPr>
          <a:xfrm>
            <a:off x="5656384" y="6382906"/>
            <a:ext cx="1425300" cy="461700"/>
          </a:xfrm>
          <a:prstGeom prst="rect">
            <a:avLst/>
          </a:prstGeom>
          <a:noFill/>
          <a:ln>
            <a:noFill/>
          </a:ln>
        </p:spPr>
        <p:txBody>
          <a:bodyPr spcFirstLastPara="1" wrap="square" lIns="91425" tIns="91425" rIns="91425" bIns="91425" anchor="t" anchorCtr="0">
            <a:spAutoFit/>
          </a:bodyPr>
          <a:lstStyle/>
          <a:p>
            <a:pPr algn="ctr"/>
            <a:r>
              <a:rPr lang="en">
                <a:solidFill>
                  <a:schemeClr val="dk2"/>
                </a:solidFill>
                <a:latin typeface="Roboto Light"/>
                <a:ea typeface="Roboto Light"/>
                <a:cs typeface="Roboto Light"/>
                <a:sym typeface="Roboto Light"/>
              </a:rPr>
              <a:t>Sales</a:t>
            </a:r>
            <a:endParaRPr>
              <a:solidFill>
                <a:schemeClr val="dk2"/>
              </a:solidFill>
              <a:latin typeface="Roboto Light"/>
              <a:ea typeface="Roboto Light"/>
              <a:cs typeface="Roboto Light"/>
              <a:sym typeface="Roboto Light"/>
            </a:endParaRPr>
          </a:p>
        </p:txBody>
      </p:sp>
      <p:sp>
        <p:nvSpPr>
          <p:cNvPr id="695" name="Google Shape;695;p74"/>
          <p:cNvSpPr txBox="1"/>
          <p:nvPr/>
        </p:nvSpPr>
        <p:spPr>
          <a:xfrm>
            <a:off x="7654797" y="6382906"/>
            <a:ext cx="1425300" cy="461700"/>
          </a:xfrm>
          <a:prstGeom prst="rect">
            <a:avLst/>
          </a:prstGeom>
          <a:noFill/>
          <a:ln>
            <a:noFill/>
          </a:ln>
        </p:spPr>
        <p:txBody>
          <a:bodyPr spcFirstLastPara="1" wrap="square" lIns="91425" tIns="91425" rIns="91425" bIns="91425" anchor="t" anchorCtr="0">
            <a:spAutoFit/>
          </a:bodyPr>
          <a:lstStyle/>
          <a:p>
            <a:pPr algn="ctr"/>
            <a:r>
              <a:rPr lang="en">
                <a:solidFill>
                  <a:schemeClr val="dk2"/>
                </a:solidFill>
                <a:latin typeface="Roboto Light"/>
                <a:ea typeface="Roboto Light"/>
                <a:cs typeface="Roboto Light"/>
                <a:sym typeface="Roboto Light"/>
              </a:rPr>
              <a:t>Products</a:t>
            </a:r>
            <a:endParaRPr>
              <a:solidFill>
                <a:schemeClr val="dk2"/>
              </a:solidFill>
              <a:latin typeface="Roboto Light"/>
              <a:ea typeface="Roboto Light"/>
              <a:cs typeface="Roboto Light"/>
              <a:sym typeface="Roboto Light"/>
            </a:endParaRPr>
          </a:p>
        </p:txBody>
      </p:sp>
      <p:sp>
        <p:nvSpPr>
          <p:cNvPr id="696" name="Google Shape;696;p74"/>
          <p:cNvSpPr txBox="1"/>
          <p:nvPr/>
        </p:nvSpPr>
        <p:spPr>
          <a:xfrm>
            <a:off x="3608198" y="6335178"/>
            <a:ext cx="1425300" cy="461700"/>
          </a:xfrm>
          <a:prstGeom prst="rect">
            <a:avLst/>
          </a:prstGeom>
          <a:noFill/>
          <a:ln>
            <a:noFill/>
          </a:ln>
        </p:spPr>
        <p:txBody>
          <a:bodyPr spcFirstLastPara="1" wrap="square" lIns="91425" tIns="91425" rIns="91425" bIns="91425" anchor="t" anchorCtr="0">
            <a:spAutoFit/>
          </a:bodyPr>
          <a:lstStyle/>
          <a:p>
            <a:pPr algn="ctr"/>
            <a:r>
              <a:rPr lang="en">
                <a:solidFill>
                  <a:schemeClr val="dk2"/>
                </a:solidFill>
                <a:latin typeface="Roboto Light"/>
                <a:ea typeface="Roboto Light"/>
                <a:cs typeface="Roboto Light"/>
                <a:sym typeface="Roboto Light"/>
              </a:rPr>
              <a:t>Users</a:t>
            </a:r>
            <a:endParaRPr>
              <a:solidFill>
                <a:schemeClr val="dk2"/>
              </a:solidFill>
              <a:latin typeface="Roboto Light"/>
              <a:ea typeface="Roboto Light"/>
              <a:cs typeface="Roboto Light"/>
              <a:sym typeface="Roboto Light"/>
            </a:endParaRPr>
          </a:p>
        </p:txBody>
      </p:sp>
      <p:pic>
        <p:nvPicPr>
          <p:cNvPr id="698" name="Google Shape;698;p74"/>
          <p:cNvPicPr preferRelativeResize="0"/>
          <p:nvPr/>
        </p:nvPicPr>
        <p:blipFill>
          <a:blip r:embed="rId3">
            <a:alphaModFix/>
          </a:blip>
          <a:stretch>
            <a:fillRect/>
          </a:stretch>
        </p:blipFill>
        <p:spPr>
          <a:xfrm>
            <a:off x="7946759" y="3802062"/>
            <a:ext cx="841400" cy="841400"/>
          </a:xfrm>
          <a:prstGeom prst="rect">
            <a:avLst/>
          </a:prstGeom>
          <a:noFill/>
          <a:ln>
            <a:noFill/>
          </a:ln>
        </p:spPr>
      </p:pic>
      <p:pic>
        <p:nvPicPr>
          <p:cNvPr id="699" name="Google Shape;699;p74"/>
          <p:cNvPicPr preferRelativeResize="0"/>
          <p:nvPr/>
        </p:nvPicPr>
        <p:blipFill>
          <a:blip r:embed="rId4">
            <a:alphaModFix/>
          </a:blip>
          <a:stretch>
            <a:fillRect/>
          </a:stretch>
        </p:blipFill>
        <p:spPr>
          <a:xfrm>
            <a:off x="8053534" y="4805863"/>
            <a:ext cx="717450" cy="717450"/>
          </a:xfrm>
          <a:prstGeom prst="rect">
            <a:avLst/>
          </a:prstGeom>
          <a:noFill/>
          <a:ln>
            <a:noFill/>
          </a:ln>
        </p:spPr>
      </p:pic>
      <p:pic>
        <p:nvPicPr>
          <p:cNvPr id="700" name="Google Shape;700;p74"/>
          <p:cNvPicPr preferRelativeResize="0"/>
          <p:nvPr/>
        </p:nvPicPr>
        <p:blipFill>
          <a:blip r:embed="rId5">
            <a:alphaModFix/>
          </a:blip>
          <a:stretch>
            <a:fillRect/>
          </a:stretch>
        </p:blipFill>
        <p:spPr>
          <a:xfrm>
            <a:off x="7991554" y="5460788"/>
            <a:ext cx="841400" cy="841375"/>
          </a:xfrm>
          <a:prstGeom prst="rect">
            <a:avLst/>
          </a:prstGeom>
          <a:noFill/>
          <a:ln>
            <a:noFill/>
          </a:ln>
        </p:spPr>
      </p:pic>
      <p:pic>
        <p:nvPicPr>
          <p:cNvPr id="701" name="Google Shape;701;p74"/>
          <p:cNvPicPr preferRelativeResize="0"/>
          <p:nvPr/>
        </p:nvPicPr>
        <p:blipFill>
          <a:blip r:embed="rId6">
            <a:alphaModFix/>
          </a:blip>
          <a:stretch>
            <a:fillRect/>
          </a:stretch>
        </p:blipFill>
        <p:spPr>
          <a:xfrm>
            <a:off x="3696235" y="3817338"/>
            <a:ext cx="505969" cy="683075"/>
          </a:xfrm>
          <a:prstGeom prst="rect">
            <a:avLst/>
          </a:prstGeom>
          <a:noFill/>
          <a:ln>
            <a:noFill/>
          </a:ln>
        </p:spPr>
      </p:pic>
      <p:pic>
        <p:nvPicPr>
          <p:cNvPr id="702" name="Google Shape;702;p74"/>
          <p:cNvPicPr preferRelativeResize="0"/>
          <p:nvPr/>
        </p:nvPicPr>
        <p:blipFill>
          <a:blip r:embed="rId7">
            <a:alphaModFix/>
          </a:blip>
          <a:stretch>
            <a:fillRect/>
          </a:stretch>
        </p:blipFill>
        <p:spPr>
          <a:xfrm>
            <a:off x="4340785" y="4500401"/>
            <a:ext cx="558385" cy="683075"/>
          </a:xfrm>
          <a:prstGeom prst="rect">
            <a:avLst/>
          </a:prstGeom>
          <a:noFill/>
          <a:ln>
            <a:noFill/>
          </a:ln>
        </p:spPr>
      </p:pic>
      <p:pic>
        <p:nvPicPr>
          <p:cNvPr id="703" name="Google Shape;703;p74"/>
          <p:cNvPicPr preferRelativeResize="0"/>
          <p:nvPr/>
        </p:nvPicPr>
        <p:blipFill>
          <a:blip r:embed="rId8">
            <a:alphaModFix/>
          </a:blip>
          <a:stretch>
            <a:fillRect/>
          </a:stretch>
        </p:blipFill>
        <p:spPr>
          <a:xfrm>
            <a:off x="3653047" y="5088037"/>
            <a:ext cx="592350" cy="683070"/>
          </a:xfrm>
          <a:prstGeom prst="rect">
            <a:avLst/>
          </a:prstGeom>
          <a:noFill/>
          <a:ln>
            <a:noFill/>
          </a:ln>
        </p:spPr>
      </p:pic>
      <p:pic>
        <p:nvPicPr>
          <p:cNvPr id="704" name="Google Shape;704;p74"/>
          <p:cNvPicPr preferRelativeResize="0"/>
          <p:nvPr/>
        </p:nvPicPr>
        <p:blipFill>
          <a:blip r:embed="rId9">
            <a:alphaModFix/>
          </a:blip>
          <a:stretch>
            <a:fillRect/>
          </a:stretch>
        </p:blipFill>
        <p:spPr>
          <a:xfrm>
            <a:off x="4323797" y="5713200"/>
            <a:ext cx="592350" cy="639125"/>
          </a:xfrm>
          <a:prstGeom prst="rect">
            <a:avLst/>
          </a:prstGeom>
          <a:noFill/>
          <a:ln>
            <a:noFill/>
          </a:ln>
        </p:spPr>
      </p:pic>
      <p:pic>
        <p:nvPicPr>
          <p:cNvPr id="705" name="Google Shape;705;p74"/>
          <p:cNvPicPr preferRelativeResize="0"/>
          <p:nvPr/>
        </p:nvPicPr>
        <p:blipFill>
          <a:blip r:embed="rId10">
            <a:alphaModFix/>
          </a:blip>
          <a:stretch>
            <a:fillRect/>
          </a:stretch>
        </p:blipFill>
        <p:spPr>
          <a:xfrm>
            <a:off x="6054585" y="5019288"/>
            <a:ext cx="313075" cy="313075"/>
          </a:xfrm>
          <a:prstGeom prst="rect">
            <a:avLst/>
          </a:prstGeom>
          <a:noFill/>
          <a:ln>
            <a:noFill/>
          </a:ln>
        </p:spPr>
      </p:pic>
      <p:pic>
        <p:nvPicPr>
          <p:cNvPr id="706" name="Google Shape;706;p74"/>
          <p:cNvPicPr preferRelativeResize="0"/>
          <p:nvPr/>
        </p:nvPicPr>
        <p:blipFill>
          <a:blip r:embed="rId10">
            <a:alphaModFix/>
          </a:blip>
          <a:stretch>
            <a:fillRect/>
          </a:stretch>
        </p:blipFill>
        <p:spPr>
          <a:xfrm>
            <a:off x="6054585" y="5396363"/>
            <a:ext cx="313075" cy="313075"/>
          </a:xfrm>
          <a:prstGeom prst="rect">
            <a:avLst/>
          </a:prstGeom>
          <a:noFill/>
          <a:ln>
            <a:noFill/>
          </a:ln>
        </p:spPr>
      </p:pic>
      <p:pic>
        <p:nvPicPr>
          <p:cNvPr id="707" name="Google Shape;707;p74"/>
          <p:cNvPicPr preferRelativeResize="0"/>
          <p:nvPr/>
        </p:nvPicPr>
        <p:blipFill>
          <a:blip r:embed="rId10">
            <a:alphaModFix/>
          </a:blip>
          <a:stretch>
            <a:fillRect/>
          </a:stretch>
        </p:blipFill>
        <p:spPr>
          <a:xfrm>
            <a:off x="6054585" y="5773438"/>
            <a:ext cx="313075" cy="313075"/>
          </a:xfrm>
          <a:prstGeom prst="rect">
            <a:avLst/>
          </a:prstGeom>
          <a:noFill/>
          <a:ln>
            <a:noFill/>
          </a:ln>
        </p:spPr>
      </p:pic>
      <p:pic>
        <p:nvPicPr>
          <p:cNvPr id="708" name="Google Shape;708;p74"/>
          <p:cNvPicPr preferRelativeResize="0"/>
          <p:nvPr/>
        </p:nvPicPr>
        <p:blipFill>
          <a:blip r:embed="rId10">
            <a:alphaModFix/>
          </a:blip>
          <a:stretch>
            <a:fillRect/>
          </a:stretch>
        </p:blipFill>
        <p:spPr>
          <a:xfrm>
            <a:off x="6054585" y="4642213"/>
            <a:ext cx="313075" cy="313075"/>
          </a:xfrm>
          <a:prstGeom prst="rect">
            <a:avLst/>
          </a:prstGeom>
          <a:noFill/>
          <a:ln>
            <a:noFill/>
          </a:ln>
        </p:spPr>
      </p:pic>
      <p:pic>
        <p:nvPicPr>
          <p:cNvPr id="709" name="Google Shape;709;p74"/>
          <p:cNvPicPr preferRelativeResize="0"/>
          <p:nvPr/>
        </p:nvPicPr>
        <p:blipFill>
          <a:blip r:embed="rId10">
            <a:alphaModFix/>
          </a:blip>
          <a:stretch>
            <a:fillRect/>
          </a:stretch>
        </p:blipFill>
        <p:spPr>
          <a:xfrm>
            <a:off x="6054585" y="4265138"/>
            <a:ext cx="313075" cy="313075"/>
          </a:xfrm>
          <a:prstGeom prst="rect">
            <a:avLst/>
          </a:prstGeom>
          <a:noFill/>
          <a:ln>
            <a:noFill/>
          </a:ln>
        </p:spPr>
      </p:pic>
      <p:pic>
        <p:nvPicPr>
          <p:cNvPr id="710" name="Google Shape;710;p74"/>
          <p:cNvPicPr preferRelativeResize="0"/>
          <p:nvPr/>
        </p:nvPicPr>
        <p:blipFill>
          <a:blip r:embed="rId10">
            <a:alphaModFix/>
          </a:blip>
          <a:stretch>
            <a:fillRect/>
          </a:stretch>
        </p:blipFill>
        <p:spPr>
          <a:xfrm>
            <a:off x="6054585" y="3888063"/>
            <a:ext cx="313075" cy="313075"/>
          </a:xfrm>
          <a:prstGeom prst="rect">
            <a:avLst/>
          </a:prstGeom>
          <a:noFill/>
          <a:ln>
            <a:noFill/>
          </a:ln>
        </p:spPr>
      </p:pic>
      <p:pic>
        <p:nvPicPr>
          <p:cNvPr id="711" name="Google Shape;711;p74"/>
          <p:cNvPicPr preferRelativeResize="0"/>
          <p:nvPr/>
        </p:nvPicPr>
        <p:blipFill>
          <a:blip r:embed="rId10">
            <a:alphaModFix/>
          </a:blip>
          <a:stretch>
            <a:fillRect/>
          </a:stretch>
        </p:blipFill>
        <p:spPr>
          <a:xfrm>
            <a:off x="6054585" y="6150514"/>
            <a:ext cx="313075" cy="313075"/>
          </a:xfrm>
          <a:prstGeom prst="rect">
            <a:avLst/>
          </a:prstGeom>
          <a:noFill/>
          <a:ln>
            <a:noFill/>
          </a:ln>
        </p:spPr>
      </p:pic>
      <p:sp>
        <p:nvSpPr>
          <p:cNvPr id="19" name="Rectangle 18">
            <a:extLst>
              <a:ext uri="{FF2B5EF4-FFF2-40B4-BE49-F238E27FC236}">
                <a16:creationId xmlns:a16="http://schemas.microsoft.com/office/drawing/2014/main" id="{CF56DC02-FAF4-E520-3AF1-15565B847BF5}"/>
              </a:ext>
            </a:extLst>
          </p:cNvPr>
          <p:cNvSpPr/>
          <p:nvPr/>
        </p:nvSpPr>
        <p:spPr>
          <a:xfrm>
            <a:off x="2565318" y="4204475"/>
            <a:ext cx="926160" cy="882057"/>
          </a:xfrm>
          <a:prstGeom prst="rect">
            <a:avLst/>
          </a:prstGeom>
          <a:solidFill>
            <a:srgbClr val="FFFFFF">
              <a:alpha val="70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697;p74">
            <a:extLst>
              <a:ext uri="{FF2B5EF4-FFF2-40B4-BE49-F238E27FC236}">
                <a16:creationId xmlns:a16="http://schemas.microsoft.com/office/drawing/2014/main" id="{A76586F1-1AC3-563D-C267-8E42954A1A8A}"/>
              </a:ext>
            </a:extLst>
          </p:cNvPr>
          <p:cNvSpPr txBox="1">
            <a:spLocks/>
          </p:cNvSpPr>
          <p:nvPr/>
        </p:nvSpPr>
        <p:spPr>
          <a:xfrm>
            <a:off x="281277" y="1290116"/>
            <a:ext cx="3816550" cy="5067200"/>
          </a:xfrm>
          <a:prstGeom prst="rect">
            <a:avLst/>
          </a:prstGeom>
        </p:spPr>
        <p:txBody>
          <a:bodyPr spcFirstLastPara="1" vert="horz" wrap="square" lIns="91425" tIns="91425" rIns="91425" bIns="91425" rtlCol="0" anchor="t" anchorCtr="0">
            <a:noAutofit/>
          </a:bodyPr>
          <a:lstStyle>
            <a:lvl1pPr marL="457189" indent="-457189" algn="l" defTabSz="1219170" rtl="0" eaLnBrk="1" latinLnBrk="0" hangingPunct="1">
              <a:spcBef>
                <a:spcPct val="20000"/>
              </a:spcBef>
              <a:buClr>
                <a:srgbClr val="C00000"/>
              </a:buClr>
              <a:buFont typeface="Wingdings" pitchFamily="2" charset="2"/>
              <a:buChar char="§"/>
              <a:defRPr lang="en-US" sz="3700" b="0" i="0" kern="1200" dirty="0" smtClean="0">
                <a:solidFill>
                  <a:schemeClr val="tx1"/>
                </a:solidFill>
                <a:latin typeface="Helvetica Neue Light" charset="0"/>
                <a:ea typeface="Helvetica Neue Light" charset="0"/>
                <a:cs typeface="Helvetica Neue Light" charset="0"/>
              </a:defRPr>
            </a:lvl1pPr>
            <a:lvl2pPr marL="990575" indent="-380990" algn="l" defTabSz="1219170" rtl="0" eaLnBrk="1" latinLnBrk="0" hangingPunct="1">
              <a:spcBef>
                <a:spcPct val="20000"/>
              </a:spcBef>
              <a:buClr>
                <a:srgbClr val="C00000"/>
              </a:buClr>
              <a:buFont typeface="Wingdings" charset="2"/>
              <a:buChar char="§"/>
              <a:defRPr lang="en-US" sz="3200" b="0" i="0" kern="1200" dirty="0" smtClean="0">
                <a:solidFill>
                  <a:schemeClr val="tx1"/>
                </a:solidFill>
                <a:latin typeface="Helvetica Neue Light" charset="0"/>
                <a:ea typeface="Helvetica Neue Light" charset="0"/>
                <a:cs typeface="Helvetica Neue Light" charset="0"/>
              </a:defRPr>
            </a:lvl2pPr>
            <a:lvl3pPr marL="1523962" indent="-304792" algn="l" defTabSz="1219170" rtl="0" eaLnBrk="1" latinLnBrk="0" hangingPunct="1">
              <a:spcBef>
                <a:spcPct val="20000"/>
              </a:spcBef>
              <a:buClr>
                <a:srgbClr val="C00000"/>
              </a:buClr>
              <a:buFont typeface="Wingdings" charset="2"/>
              <a:buChar char="§"/>
              <a:defRPr lang="en-US" sz="2700" b="0" i="0" kern="1200" dirty="0" smtClean="0">
                <a:solidFill>
                  <a:schemeClr val="tx1"/>
                </a:solidFill>
                <a:latin typeface="Helvetica Neue Light" charset="0"/>
                <a:ea typeface="Helvetica Neue Light" charset="0"/>
                <a:cs typeface="Helvetica Neue Light" charset="0"/>
              </a:defRPr>
            </a:lvl3pPr>
            <a:lvl4pPr marL="2133547" indent="-304792" algn="l" defTabSz="1219170" rtl="0" eaLnBrk="1" latinLnBrk="0" hangingPunct="1">
              <a:spcBef>
                <a:spcPct val="20000"/>
              </a:spcBef>
              <a:buFont typeface="Arial" pitchFamily="34" charset="0"/>
              <a:buChar char="–"/>
              <a:defRPr lang="en-US" sz="2400" b="0" i="0" kern="1200" dirty="0" smtClean="0">
                <a:solidFill>
                  <a:schemeClr val="tx1"/>
                </a:solidFill>
                <a:latin typeface="Helvetica Neue Light" charset="0"/>
                <a:ea typeface="Helvetica Neue Light" charset="0"/>
                <a:cs typeface="Helvetica Neue Light" charset="0"/>
              </a:defRPr>
            </a:lvl4pPr>
            <a:lvl5pPr marL="2743131" indent="-304792" algn="l" defTabSz="1219170" rtl="0" eaLnBrk="1" latinLnBrk="0" hangingPunct="1">
              <a:spcBef>
                <a:spcPct val="20000"/>
              </a:spcBef>
              <a:buFont typeface="Arial" pitchFamily="34" charset="0"/>
              <a:buChar char="»"/>
              <a:defRPr lang="en-US" sz="2400" b="0" i="0" kern="1200" dirty="0" smtClean="0">
                <a:solidFill>
                  <a:schemeClr val="tx1"/>
                </a:solidFill>
                <a:latin typeface="Helvetica Neue Light" charset="0"/>
                <a:ea typeface="Helvetica Neue Light" charset="0"/>
                <a:cs typeface="Helvetica Neue Light" charset="0"/>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nSpc>
                <a:spcPct val="115000"/>
              </a:lnSpc>
              <a:buNone/>
            </a:pPr>
            <a:r>
              <a:rPr lang="en-US" sz="2800" b="1">
                <a:solidFill>
                  <a:srgbClr val="C00000"/>
                </a:solidFill>
                <a:latin typeface="Calibri" panose="020F0502020204030204" pitchFamily="34" charset="0"/>
                <a:ea typeface="Helvetica Neue" panose="02000503000000020004" pitchFamily="2" charset="0"/>
                <a:cs typeface="Calibri" panose="020F0502020204030204" pitchFamily="34" charset="0"/>
              </a:rPr>
              <a:t>ML in the language of graphs:</a:t>
            </a:r>
            <a:endParaRPr lang="en-US" sz="2400" b="1">
              <a:solidFill>
                <a:srgbClr val="C00000"/>
              </a:solidFill>
              <a:latin typeface="Calibri" panose="020F0502020204030204" pitchFamily="34" charset="0"/>
              <a:ea typeface="Helvetica Neue" panose="02000503000000020004" pitchFamily="2" charset="0"/>
              <a:cs typeface="Calibri" panose="020F0502020204030204" pitchFamily="34" charset="0"/>
            </a:endParaRPr>
          </a:p>
          <a:p>
            <a:r>
              <a:rPr lang="en-US" sz="2400">
                <a:solidFill>
                  <a:srgbClr val="0063FE"/>
                </a:solidFill>
                <a:latin typeface="Calibri" panose="020F0502020204030204" pitchFamily="34" charset="0"/>
                <a:ea typeface="Helvetica Neue Light" panose="02000403000000020004" pitchFamily="2" charset="0"/>
                <a:cs typeface="Calibri" panose="020F0502020204030204" pitchFamily="34" charset="0"/>
              </a:rPr>
              <a:t>Node-level:</a:t>
            </a:r>
          </a:p>
          <a:p>
            <a:pPr lvl="1"/>
            <a:r>
              <a:rPr lang="en-US" sz="1900">
                <a:latin typeface="Calibri" panose="020F0502020204030204" pitchFamily="34" charset="0"/>
                <a:ea typeface="Helvetica Neue Light" panose="02000403000000020004" pitchFamily="2" charset="0"/>
                <a:cs typeface="Calibri" panose="020F0502020204030204" pitchFamily="34" charset="0"/>
              </a:rPr>
              <a:t>Churn</a:t>
            </a:r>
          </a:p>
          <a:p>
            <a:pPr lvl="1"/>
            <a:r>
              <a:rPr lang="en-US" sz="1900">
                <a:latin typeface="Calibri" panose="020F0502020204030204" pitchFamily="34" charset="0"/>
                <a:ea typeface="Helvetica Neue Light" panose="02000403000000020004" pitchFamily="2" charset="0"/>
                <a:cs typeface="Calibri" panose="020F0502020204030204" pitchFamily="34" charset="0"/>
              </a:rPr>
              <a:t>Life-time value</a:t>
            </a:r>
          </a:p>
          <a:p>
            <a:pPr lvl="1"/>
            <a:r>
              <a:rPr lang="en-US" sz="1900">
                <a:latin typeface="Calibri" panose="020F0502020204030204" pitchFamily="34" charset="0"/>
                <a:ea typeface="Helvetica Neue Light" panose="02000403000000020004" pitchFamily="2" charset="0"/>
                <a:cs typeface="Calibri" panose="020F0502020204030204" pitchFamily="34" charset="0"/>
              </a:rPr>
              <a:t>Next best action</a:t>
            </a:r>
          </a:p>
          <a:p>
            <a:r>
              <a:rPr lang="en-US" sz="2400">
                <a:solidFill>
                  <a:srgbClr val="0063FE"/>
                </a:solidFill>
                <a:latin typeface="Calibri" panose="020F0502020204030204" pitchFamily="34" charset="0"/>
                <a:ea typeface="Helvetica Neue Light" panose="02000403000000020004" pitchFamily="2" charset="0"/>
                <a:cs typeface="Calibri" panose="020F0502020204030204" pitchFamily="34" charset="0"/>
              </a:rPr>
              <a:t>Link-level:</a:t>
            </a:r>
          </a:p>
          <a:p>
            <a:pPr lvl="1"/>
            <a:r>
              <a:rPr lang="en-US" sz="1900">
                <a:latin typeface="Calibri" panose="020F0502020204030204" pitchFamily="34" charset="0"/>
                <a:ea typeface="Helvetica Neue Light" panose="02000403000000020004" pitchFamily="2" charset="0"/>
                <a:cs typeface="Calibri" panose="020F0502020204030204" pitchFamily="34" charset="0"/>
              </a:rPr>
              <a:t>Product affinity</a:t>
            </a:r>
          </a:p>
          <a:p>
            <a:pPr lvl="1"/>
            <a:r>
              <a:rPr lang="en-US" sz="1900">
                <a:latin typeface="Calibri" panose="020F0502020204030204" pitchFamily="34" charset="0"/>
                <a:ea typeface="Helvetica Neue Light" panose="02000403000000020004" pitchFamily="2" charset="0"/>
                <a:cs typeface="Calibri" panose="020F0502020204030204" pitchFamily="34" charset="0"/>
              </a:rPr>
              <a:t>Recommendations</a:t>
            </a:r>
          </a:p>
          <a:p>
            <a:r>
              <a:rPr lang="en-US" sz="2400">
                <a:solidFill>
                  <a:srgbClr val="0063FE"/>
                </a:solidFill>
                <a:latin typeface="Calibri" panose="020F0502020204030204" pitchFamily="34" charset="0"/>
                <a:ea typeface="Helvetica Neue Light" panose="02000403000000020004" pitchFamily="2" charset="0"/>
                <a:cs typeface="Calibri" panose="020F0502020204030204" pitchFamily="34" charset="0"/>
              </a:rPr>
              <a:t>Graph-level:</a:t>
            </a:r>
          </a:p>
          <a:p>
            <a:pPr lvl="1"/>
            <a:r>
              <a:rPr lang="en-US" sz="1900">
                <a:latin typeface="Calibri" panose="020F0502020204030204" pitchFamily="34" charset="0"/>
                <a:ea typeface="Helvetica Neue Light" panose="02000403000000020004" pitchFamily="2" charset="0"/>
                <a:cs typeface="Calibri" panose="020F0502020204030204" pitchFamily="34" charset="0"/>
              </a:rPr>
              <a:t>Fraud, money </a:t>
            </a:r>
            <a:br>
              <a:rPr lang="en-US" sz="1900">
                <a:latin typeface="Calibri" panose="020F0502020204030204" pitchFamily="34" charset="0"/>
                <a:ea typeface="Helvetica Neue Light" panose="02000403000000020004" pitchFamily="2" charset="0"/>
                <a:cs typeface="Calibri" panose="020F0502020204030204" pitchFamily="34" charset="0"/>
              </a:rPr>
            </a:br>
            <a:r>
              <a:rPr lang="en-US" sz="1900">
                <a:latin typeface="Calibri" panose="020F0502020204030204" pitchFamily="34" charset="0"/>
                <a:ea typeface="Helvetica Neue Light" panose="02000403000000020004" pitchFamily="2" charset="0"/>
                <a:cs typeface="Calibri" panose="020F0502020204030204" pitchFamily="34" charset="0"/>
              </a:rPr>
              <a:t>laundering</a:t>
            </a:r>
          </a:p>
        </p:txBody>
      </p:sp>
      <p:pic>
        <p:nvPicPr>
          <p:cNvPr id="6" name="Google Shape;791;p78">
            <a:extLst>
              <a:ext uri="{FF2B5EF4-FFF2-40B4-BE49-F238E27FC236}">
                <a16:creationId xmlns:a16="http://schemas.microsoft.com/office/drawing/2014/main" id="{58C6A51E-AFE5-F3BB-3DE7-693076273C69}"/>
              </a:ext>
            </a:extLst>
          </p:cNvPr>
          <p:cNvPicPr preferRelativeResize="0"/>
          <p:nvPr/>
        </p:nvPicPr>
        <p:blipFill>
          <a:blip r:embed="rId11">
            <a:alphaModFix/>
          </a:blip>
          <a:stretch>
            <a:fillRect/>
          </a:stretch>
        </p:blipFill>
        <p:spPr>
          <a:xfrm>
            <a:off x="4267200" y="1475413"/>
            <a:ext cx="4041250" cy="1685725"/>
          </a:xfrm>
          <a:prstGeom prst="rect">
            <a:avLst/>
          </a:prstGeom>
          <a:noFill/>
          <a:ln>
            <a:noFill/>
          </a:ln>
        </p:spPr>
      </p:pic>
      <p:sp>
        <p:nvSpPr>
          <p:cNvPr id="10" name="Down Arrow 9">
            <a:extLst>
              <a:ext uri="{FF2B5EF4-FFF2-40B4-BE49-F238E27FC236}">
                <a16:creationId xmlns:a16="http://schemas.microsoft.com/office/drawing/2014/main" id="{B029A86D-633A-8709-C2B8-91FF570311E2}"/>
              </a:ext>
            </a:extLst>
          </p:cNvPr>
          <p:cNvSpPr/>
          <p:nvPr/>
        </p:nvSpPr>
        <p:spPr>
          <a:xfrm>
            <a:off x="5943600" y="3186127"/>
            <a:ext cx="673367" cy="557560"/>
          </a:xfrm>
          <a:prstGeom prst="downArrow">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D99B58B0-FE2D-6C82-E25A-49FA611FE18B}"/>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1277978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77">
          <a:extLst>
            <a:ext uri="{FF2B5EF4-FFF2-40B4-BE49-F238E27FC236}">
              <a16:creationId xmlns:a16="http://schemas.microsoft.com/office/drawing/2014/main" id="{51AC2C1A-FF73-3B43-A6A8-DB66E86D386B}"/>
            </a:ext>
          </a:extLst>
        </p:cNvPr>
        <p:cNvGrpSpPr/>
        <p:nvPr/>
      </p:nvGrpSpPr>
      <p:grpSpPr>
        <a:xfrm>
          <a:off x="0" y="0"/>
          <a:ext cx="0" cy="0"/>
          <a:chOff x="0" y="0"/>
          <a:chExt cx="0" cy="0"/>
        </a:xfrm>
      </p:grpSpPr>
      <p:sp>
        <p:nvSpPr>
          <p:cNvPr id="685" name="Google Shape;685;p74">
            <a:extLst>
              <a:ext uri="{FF2B5EF4-FFF2-40B4-BE49-F238E27FC236}">
                <a16:creationId xmlns:a16="http://schemas.microsoft.com/office/drawing/2014/main" id="{5608E2F4-3CBB-5D25-2CA3-BC98D13A7903}"/>
              </a:ext>
            </a:extLst>
          </p:cNvPr>
          <p:cNvSpPr txBox="1">
            <a:spLocks noGrp="1"/>
          </p:cNvSpPr>
          <p:nvPr>
            <p:ph type="title"/>
          </p:nvPr>
        </p:nvSpPr>
        <p:spPr>
          <a:xfrm>
            <a:off x="205409" y="76200"/>
            <a:ext cx="8912087" cy="987552"/>
          </a:xfrm>
          <a:prstGeom prst="rect">
            <a:avLst/>
          </a:prstGeom>
        </p:spPr>
        <p:txBody>
          <a:bodyPr spcFirstLastPara="1" vert="horz" wrap="square" lIns="91425" tIns="91425" rIns="91425" bIns="91425" rtlCol="0" anchor="ctr" anchorCtr="0">
            <a:noAutofit/>
          </a:bodyPr>
          <a:lstStyle/>
          <a:p>
            <a:r>
              <a:rPr lang="en-US"/>
              <a:t>Graph ML Problem Solving Pipeline</a:t>
            </a:r>
          </a:p>
        </p:txBody>
      </p:sp>
      <p:sp>
        <p:nvSpPr>
          <p:cNvPr id="4" name="Slide Number Placeholder 3">
            <a:extLst>
              <a:ext uri="{FF2B5EF4-FFF2-40B4-BE49-F238E27FC236}">
                <a16:creationId xmlns:a16="http://schemas.microsoft.com/office/drawing/2014/main" id="{2E284614-B001-A3A3-34DF-5B8EDD05A48D}"/>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27</a:t>
            </a:fld>
            <a:endParaRPr lang="en-US">
              <a:solidFill>
                <a:prstClr val="black">
                  <a:tint val="75000"/>
                </a:prstClr>
              </a:solidFill>
            </a:endParaRPr>
          </a:p>
        </p:txBody>
      </p:sp>
      <p:sp>
        <p:nvSpPr>
          <p:cNvPr id="19" name="Rectangle 18">
            <a:extLst>
              <a:ext uri="{FF2B5EF4-FFF2-40B4-BE49-F238E27FC236}">
                <a16:creationId xmlns:a16="http://schemas.microsoft.com/office/drawing/2014/main" id="{600A2D40-3EB8-DF60-B39E-B93945FB79C7}"/>
              </a:ext>
            </a:extLst>
          </p:cNvPr>
          <p:cNvSpPr/>
          <p:nvPr/>
        </p:nvSpPr>
        <p:spPr>
          <a:xfrm>
            <a:off x="2565318" y="4204475"/>
            <a:ext cx="926160" cy="882057"/>
          </a:xfrm>
          <a:prstGeom prst="rect">
            <a:avLst/>
          </a:prstGeom>
          <a:solidFill>
            <a:srgbClr val="FFFFFF">
              <a:alpha val="70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4494EEF1-0590-9EE7-D85B-A93EF1760DB9}"/>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grpSp>
        <p:nvGrpSpPr>
          <p:cNvPr id="2" name="Group">
            <a:extLst>
              <a:ext uri="{FF2B5EF4-FFF2-40B4-BE49-F238E27FC236}">
                <a16:creationId xmlns:a16="http://schemas.microsoft.com/office/drawing/2014/main" id="{7FCB1AB9-C8A4-A80E-D390-F3E6572BADB5}"/>
              </a:ext>
            </a:extLst>
          </p:cNvPr>
          <p:cNvGrpSpPr/>
          <p:nvPr/>
        </p:nvGrpSpPr>
        <p:grpSpPr>
          <a:xfrm>
            <a:off x="279373" y="2522941"/>
            <a:ext cx="9845308" cy="1812116"/>
            <a:chOff x="3256968" y="10950"/>
            <a:chExt cx="27450941" cy="4901687"/>
          </a:xfrm>
        </p:grpSpPr>
        <p:sp>
          <p:nvSpPr>
            <p:cNvPr id="7" name="Graph Problem">
              <a:extLst>
                <a:ext uri="{FF2B5EF4-FFF2-40B4-BE49-F238E27FC236}">
                  <a16:creationId xmlns:a16="http://schemas.microsoft.com/office/drawing/2014/main" id="{8C2EAFDB-EAA9-C707-1011-D2F33C92ABF4}"/>
                </a:ext>
              </a:extLst>
            </p:cNvPr>
            <p:cNvSpPr txBox="1"/>
            <p:nvPr/>
          </p:nvSpPr>
          <p:spPr>
            <a:xfrm>
              <a:off x="6816045" y="10950"/>
              <a:ext cx="11201736" cy="2124553"/>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19050" tIns="19050" rIns="19050" bIns="19050" numCol="1" anchor="t">
              <a:normAutofit/>
            </a:bodyPr>
            <a:lstStyle>
              <a:lvl1pPr>
                <a:lnSpc>
                  <a:spcPct val="80000"/>
                </a:lnSpc>
                <a:defRPr sz="6100" spc="-122">
                  <a:solidFill>
                    <a:srgbClr val="FFFFFF"/>
                  </a:solidFill>
                  <a:latin typeface="Optima"/>
                  <a:ea typeface="Optima"/>
                  <a:cs typeface="Optima"/>
                  <a:sym typeface="Optima"/>
                </a:defRPr>
              </a:lvl1pPr>
            </a:lstStyle>
            <a:p>
              <a:r>
                <a:rPr sz="2288"/>
                <a:t>Graph Problem</a:t>
              </a:r>
            </a:p>
          </p:txBody>
        </p:sp>
        <p:sp>
          <p:nvSpPr>
            <p:cNvPr id="8" name="Rounded Rectangle">
              <a:extLst>
                <a:ext uri="{FF2B5EF4-FFF2-40B4-BE49-F238E27FC236}">
                  <a16:creationId xmlns:a16="http://schemas.microsoft.com/office/drawing/2014/main" id="{C25D9D9D-49F3-8246-C2EB-3ACB8EE8C42D}"/>
                </a:ext>
              </a:extLst>
            </p:cNvPr>
            <p:cNvSpPr/>
            <p:nvPr/>
          </p:nvSpPr>
          <p:spPr>
            <a:xfrm>
              <a:off x="3256968" y="1271499"/>
              <a:ext cx="4687799" cy="3641138"/>
            </a:xfrm>
            <a:prstGeom prst="roundRect">
              <a:avLst>
                <a:gd name="adj" fmla="val 9507"/>
              </a:avLst>
            </a:prstGeom>
            <a:noFill/>
            <a:ln w="63500" cap="flat">
              <a:solidFill>
                <a:srgbClr val="000000"/>
              </a:solidFill>
              <a:prstDash val="solid"/>
              <a:miter lim="400000"/>
            </a:ln>
            <a:effectLst/>
          </p:spPr>
          <p:txBody>
            <a:bodyPr wrap="square" lIns="19050" tIns="19050" rIns="19050" bIns="19050" numCol="1" anchor="ctr">
              <a:noAutofit/>
            </a:bodyP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9" name="Arrow">
              <a:extLst>
                <a:ext uri="{FF2B5EF4-FFF2-40B4-BE49-F238E27FC236}">
                  <a16:creationId xmlns:a16="http://schemas.microsoft.com/office/drawing/2014/main" id="{B4DDC44F-0B86-4517-A2CB-AB96450779E3}"/>
                </a:ext>
              </a:extLst>
            </p:cNvPr>
            <p:cNvSpPr/>
            <p:nvPr/>
          </p:nvSpPr>
          <p:spPr>
            <a:xfrm>
              <a:off x="8069515" y="2457067"/>
              <a:ext cx="1522532" cy="1270001"/>
            </a:xfrm>
            <a:prstGeom prst="rightArrow">
              <a:avLst>
                <a:gd name="adj1" fmla="val 32000"/>
                <a:gd name="adj2" fmla="val 64000"/>
              </a:avLst>
            </a:prstGeom>
            <a:solidFill>
              <a:srgbClr val="000000"/>
            </a:solidFill>
            <a:ln w="12700" cap="flat">
              <a:noFill/>
              <a:miter lim="400000"/>
            </a:ln>
            <a:effectLst/>
          </p:spPr>
          <p:txBody>
            <a:bodyPr wrap="square" lIns="19050" tIns="19050" rIns="19050" bIns="19050" numCol="1" anchor="ctr">
              <a:noAutofit/>
            </a:bodyP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1" name="Rounded Rectangle">
              <a:extLst>
                <a:ext uri="{FF2B5EF4-FFF2-40B4-BE49-F238E27FC236}">
                  <a16:creationId xmlns:a16="http://schemas.microsoft.com/office/drawing/2014/main" id="{BDB92FF6-1E48-DD30-81B4-D5D7D47E1FB4}"/>
                </a:ext>
              </a:extLst>
            </p:cNvPr>
            <p:cNvSpPr/>
            <p:nvPr/>
          </p:nvSpPr>
          <p:spPr>
            <a:xfrm>
              <a:off x="9716796" y="1271499"/>
              <a:ext cx="4687799" cy="3641138"/>
            </a:xfrm>
            <a:prstGeom prst="roundRect">
              <a:avLst>
                <a:gd name="adj" fmla="val 9507"/>
              </a:avLst>
            </a:prstGeom>
            <a:noFill/>
            <a:ln w="63500" cap="flat">
              <a:solidFill>
                <a:srgbClr val="000000"/>
              </a:solidFill>
              <a:prstDash val="solid"/>
              <a:miter lim="400000"/>
            </a:ln>
            <a:effectLst/>
          </p:spPr>
          <p:txBody>
            <a:bodyPr wrap="square" lIns="19050" tIns="19050" rIns="19050" bIns="19050" numCol="1" anchor="ctr">
              <a:noAutofit/>
            </a:bodyP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2" name="Arrow">
              <a:extLst>
                <a:ext uri="{FF2B5EF4-FFF2-40B4-BE49-F238E27FC236}">
                  <a16:creationId xmlns:a16="http://schemas.microsoft.com/office/drawing/2014/main" id="{75C4251A-F949-B839-6AF1-5AA50F5C4213}"/>
                </a:ext>
              </a:extLst>
            </p:cNvPr>
            <p:cNvSpPr/>
            <p:nvPr/>
          </p:nvSpPr>
          <p:spPr>
            <a:xfrm>
              <a:off x="14561015" y="2457067"/>
              <a:ext cx="1522532" cy="1270001"/>
            </a:xfrm>
            <a:prstGeom prst="rightArrow">
              <a:avLst>
                <a:gd name="adj1" fmla="val 32000"/>
                <a:gd name="adj2" fmla="val 64000"/>
              </a:avLst>
            </a:prstGeom>
            <a:solidFill>
              <a:srgbClr val="000000"/>
            </a:solidFill>
            <a:ln w="12700" cap="flat">
              <a:noFill/>
              <a:miter lim="400000"/>
            </a:ln>
            <a:effectLst/>
          </p:spPr>
          <p:txBody>
            <a:bodyPr wrap="square" lIns="19050" tIns="19050" rIns="19050" bIns="19050" numCol="1" anchor="ctr">
              <a:noAutofit/>
            </a:bodyP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3" name="Rounded Rectangle">
              <a:extLst>
                <a:ext uri="{FF2B5EF4-FFF2-40B4-BE49-F238E27FC236}">
                  <a16:creationId xmlns:a16="http://schemas.microsoft.com/office/drawing/2014/main" id="{FC83F0BF-4944-6E37-429D-0BB3FD764497}"/>
                </a:ext>
              </a:extLst>
            </p:cNvPr>
            <p:cNvSpPr/>
            <p:nvPr/>
          </p:nvSpPr>
          <p:spPr>
            <a:xfrm>
              <a:off x="16239969" y="1271499"/>
              <a:ext cx="4687800" cy="3641138"/>
            </a:xfrm>
            <a:prstGeom prst="roundRect">
              <a:avLst>
                <a:gd name="adj" fmla="val 9507"/>
              </a:avLst>
            </a:prstGeom>
            <a:noFill/>
            <a:ln w="63500" cap="flat">
              <a:solidFill>
                <a:srgbClr val="000000"/>
              </a:solidFill>
              <a:prstDash val="solid"/>
              <a:miter lim="400000"/>
            </a:ln>
            <a:effectLst/>
          </p:spPr>
          <p:txBody>
            <a:bodyPr wrap="square" lIns="19050" tIns="19050" rIns="19050" bIns="19050" numCol="1" anchor="ctr">
              <a:noAutofit/>
            </a:bodyP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4" name="Graph ML">
              <a:extLst>
                <a:ext uri="{FF2B5EF4-FFF2-40B4-BE49-F238E27FC236}">
                  <a16:creationId xmlns:a16="http://schemas.microsoft.com/office/drawing/2014/main" id="{AB0D7BF0-239A-EF9D-2299-FDD9EF87D0B0}"/>
                </a:ext>
              </a:extLst>
            </p:cNvPr>
            <p:cNvSpPr txBox="1"/>
            <p:nvPr/>
          </p:nvSpPr>
          <p:spPr>
            <a:xfrm>
              <a:off x="12983001" y="10950"/>
              <a:ext cx="11201736" cy="2124553"/>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19050" tIns="19050" rIns="19050" bIns="19050" numCol="1" anchor="t">
              <a:normAutofit/>
            </a:bodyPr>
            <a:lstStyle>
              <a:lvl1pPr>
                <a:lnSpc>
                  <a:spcPct val="80000"/>
                </a:lnSpc>
                <a:defRPr sz="6100" spc="-122">
                  <a:solidFill>
                    <a:srgbClr val="FFFFFF"/>
                  </a:solidFill>
                  <a:latin typeface="Optima"/>
                  <a:ea typeface="Optima"/>
                  <a:cs typeface="Optima"/>
                  <a:sym typeface="Optima"/>
                </a:defRPr>
              </a:lvl1pPr>
            </a:lstStyle>
            <a:p>
              <a:r>
                <a:rPr sz="2288"/>
                <a:t>Graph ML</a:t>
              </a:r>
            </a:p>
          </p:txBody>
        </p:sp>
        <p:sp>
          <p:nvSpPr>
            <p:cNvPr id="15" name="Arrow">
              <a:extLst>
                <a:ext uri="{FF2B5EF4-FFF2-40B4-BE49-F238E27FC236}">
                  <a16:creationId xmlns:a16="http://schemas.microsoft.com/office/drawing/2014/main" id="{B8AD8EC1-D995-A1DD-A8DB-D6A097003FBB}"/>
                </a:ext>
              </a:extLst>
            </p:cNvPr>
            <p:cNvSpPr/>
            <p:nvPr/>
          </p:nvSpPr>
          <p:spPr>
            <a:xfrm>
              <a:off x="21084189" y="2331241"/>
              <a:ext cx="1522532" cy="1270001"/>
            </a:xfrm>
            <a:prstGeom prst="rightArrow">
              <a:avLst>
                <a:gd name="adj1" fmla="val 32000"/>
                <a:gd name="adj2" fmla="val 64000"/>
              </a:avLst>
            </a:prstGeom>
            <a:solidFill>
              <a:srgbClr val="000000"/>
            </a:solidFill>
            <a:ln w="12700" cap="flat">
              <a:noFill/>
              <a:miter lim="400000"/>
            </a:ln>
            <a:effectLst/>
          </p:spPr>
          <p:txBody>
            <a:bodyPr wrap="square" lIns="19050" tIns="19050" rIns="19050" bIns="19050" numCol="1" anchor="ctr">
              <a:noAutofit/>
            </a:bodyP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6" name="Rounded Rectangle">
              <a:extLst>
                <a:ext uri="{FF2B5EF4-FFF2-40B4-BE49-F238E27FC236}">
                  <a16:creationId xmlns:a16="http://schemas.microsoft.com/office/drawing/2014/main" id="{08790DB2-0673-BF21-8AB5-5F0562E9AB94}"/>
                </a:ext>
              </a:extLst>
            </p:cNvPr>
            <p:cNvSpPr/>
            <p:nvPr/>
          </p:nvSpPr>
          <p:spPr>
            <a:xfrm>
              <a:off x="22661543" y="1271499"/>
              <a:ext cx="4687800" cy="3641138"/>
            </a:xfrm>
            <a:prstGeom prst="roundRect">
              <a:avLst>
                <a:gd name="adj" fmla="val 9507"/>
              </a:avLst>
            </a:prstGeom>
            <a:noFill/>
            <a:ln w="63500" cap="flat">
              <a:solidFill>
                <a:srgbClr val="000000"/>
              </a:solidFill>
              <a:prstDash val="solid"/>
              <a:miter lim="400000"/>
            </a:ln>
            <a:effectLst/>
          </p:spPr>
          <p:txBody>
            <a:bodyPr wrap="square" lIns="19050" tIns="19050" rIns="19050" bIns="19050" numCol="1" anchor="ctr">
              <a:noAutofit/>
            </a:bodyP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7" name="Solutions">
              <a:extLst>
                <a:ext uri="{FF2B5EF4-FFF2-40B4-BE49-F238E27FC236}">
                  <a16:creationId xmlns:a16="http://schemas.microsoft.com/office/drawing/2014/main" id="{FE8C2E30-20D0-5A45-9330-1AC78D26169C}"/>
                </a:ext>
              </a:extLst>
            </p:cNvPr>
            <p:cNvSpPr txBox="1"/>
            <p:nvPr/>
          </p:nvSpPr>
          <p:spPr>
            <a:xfrm>
              <a:off x="19506173" y="10950"/>
              <a:ext cx="11201736" cy="2124553"/>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19050" tIns="19050" rIns="19050" bIns="19050" numCol="1" anchor="t">
              <a:normAutofit/>
            </a:bodyPr>
            <a:lstStyle>
              <a:lvl1pPr>
                <a:lnSpc>
                  <a:spcPct val="80000"/>
                </a:lnSpc>
                <a:defRPr sz="6100" spc="-122">
                  <a:solidFill>
                    <a:srgbClr val="FFFFFF"/>
                  </a:solidFill>
                  <a:latin typeface="Optima"/>
                  <a:ea typeface="Optima"/>
                  <a:cs typeface="Optima"/>
                  <a:sym typeface="Optima"/>
                </a:defRPr>
              </a:lvl1pPr>
            </a:lstStyle>
            <a:p>
              <a:r>
                <a:rPr sz="2288"/>
                <a:t>Solutions</a:t>
              </a:r>
            </a:p>
          </p:txBody>
        </p:sp>
        <p:pic>
          <p:nvPicPr>
            <p:cNvPr id="18" name="Image" descr="Image">
              <a:extLst>
                <a:ext uri="{FF2B5EF4-FFF2-40B4-BE49-F238E27FC236}">
                  <a16:creationId xmlns:a16="http://schemas.microsoft.com/office/drawing/2014/main" id="{7CCD20AB-B82B-D98D-7DCD-3B8E9132213F}"/>
                </a:ext>
              </a:extLst>
            </p:cNvPr>
            <p:cNvPicPr>
              <a:picLocks noChangeAspect="1"/>
            </p:cNvPicPr>
            <p:nvPr/>
          </p:nvPicPr>
          <p:blipFill>
            <a:blip r:embed="rId3"/>
            <a:srcRect l="40309"/>
            <a:stretch>
              <a:fillRect/>
            </a:stretch>
          </p:blipFill>
          <p:spPr>
            <a:xfrm>
              <a:off x="16613383" y="1828379"/>
              <a:ext cx="3788747" cy="2937946"/>
            </a:xfrm>
            <a:prstGeom prst="rect">
              <a:avLst/>
            </a:prstGeom>
            <a:ln w="12700" cap="flat">
              <a:noFill/>
              <a:miter lim="400000"/>
            </a:ln>
            <a:effectLst/>
          </p:spPr>
        </p:pic>
        <p:pic>
          <p:nvPicPr>
            <p:cNvPr id="20" name="db.png" descr="db.png">
              <a:extLst>
                <a:ext uri="{FF2B5EF4-FFF2-40B4-BE49-F238E27FC236}">
                  <a16:creationId xmlns:a16="http://schemas.microsoft.com/office/drawing/2014/main" id="{CB1A2CF1-4E5B-DCA1-92EB-B7EC957593F5}"/>
                </a:ext>
              </a:extLst>
            </p:cNvPr>
            <p:cNvPicPr>
              <a:picLocks noChangeAspect="1"/>
            </p:cNvPicPr>
            <p:nvPr/>
          </p:nvPicPr>
          <p:blipFill>
            <a:blip r:embed="rId4"/>
            <a:stretch>
              <a:fillRect/>
            </a:stretch>
          </p:blipFill>
          <p:spPr>
            <a:xfrm>
              <a:off x="3469034" y="1810087"/>
              <a:ext cx="4263667" cy="2563962"/>
            </a:xfrm>
            <a:prstGeom prst="rect">
              <a:avLst/>
            </a:prstGeom>
            <a:ln w="12700" cap="flat">
              <a:noFill/>
              <a:miter lim="400000"/>
            </a:ln>
            <a:effectLst/>
          </p:spPr>
        </p:pic>
        <p:pic>
          <p:nvPicPr>
            <p:cNvPr id="21" name="entity-graph.png" descr="entity-graph.png">
              <a:extLst>
                <a:ext uri="{FF2B5EF4-FFF2-40B4-BE49-F238E27FC236}">
                  <a16:creationId xmlns:a16="http://schemas.microsoft.com/office/drawing/2014/main" id="{A75D577B-69F9-F834-C861-873A0F6B2173}"/>
                </a:ext>
              </a:extLst>
            </p:cNvPr>
            <p:cNvPicPr>
              <a:picLocks noChangeAspect="1"/>
            </p:cNvPicPr>
            <p:nvPr/>
          </p:nvPicPr>
          <p:blipFill>
            <a:blip r:embed="rId5"/>
            <a:stretch>
              <a:fillRect/>
            </a:stretch>
          </p:blipFill>
          <p:spPr>
            <a:xfrm>
              <a:off x="10236351" y="2235136"/>
              <a:ext cx="3648688" cy="2124553"/>
            </a:xfrm>
            <a:prstGeom prst="rect">
              <a:avLst/>
            </a:prstGeom>
            <a:ln w="12700" cap="flat">
              <a:noFill/>
              <a:miter lim="400000"/>
            </a:ln>
            <a:effectLst/>
          </p:spPr>
        </p:pic>
        <p:pic>
          <p:nvPicPr>
            <p:cNvPr id="22" name="time-prediction.png" descr="time-prediction.png">
              <a:extLst>
                <a:ext uri="{FF2B5EF4-FFF2-40B4-BE49-F238E27FC236}">
                  <a16:creationId xmlns:a16="http://schemas.microsoft.com/office/drawing/2014/main" id="{9EB8C427-6D29-8CBE-05A0-35C9B36260E9}"/>
                </a:ext>
              </a:extLst>
            </p:cNvPr>
            <p:cNvPicPr>
              <a:picLocks noChangeAspect="1"/>
            </p:cNvPicPr>
            <p:nvPr/>
          </p:nvPicPr>
          <p:blipFill>
            <a:blip r:embed="rId6"/>
            <a:stretch>
              <a:fillRect/>
            </a:stretch>
          </p:blipFill>
          <p:spPr>
            <a:xfrm>
              <a:off x="22668045" y="2149738"/>
              <a:ext cx="4732517" cy="1884659"/>
            </a:xfrm>
            <a:prstGeom prst="rect">
              <a:avLst/>
            </a:prstGeom>
            <a:ln w="12700" cap="flat">
              <a:noFill/>
              <a:miter lim="400000"/>
            </a:ln>
            <a:effectLst/>
          </p:spPr>
        </p:pic>
      </p:grpSp>
      <p:pic>
        <p:nvPicPr>
          <p:cNvPr id="24" name="Picture 23" descr="A red rectangular sign with white text&#10;&#10;Description automatically generated">
            <a:extLst>
              <a:ext uri="{FF2B5EF4-FFF2-40B4-BE49-F238E27FC236}">
                <a16:creationId xmlns:a16="http://schemas.microsoft.com/office/drawing/2014/main" id="{D7C553DB-852E-0C01-C29B-2E44847EEAB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422" y="2304317"/>
            <a:ext cx="1992687" cy="485528"/>
          </a:xfrm>
          <a:prstGeom prst="rect">
            <a:avLst/>
          </a:prstGeom>
        </p:spPr>
      </p:pic>
      <p:pic>
        <p:nvPicPr>
          <p:cNvPr id="26" name="Picture 25" descr="A red and white logo&#10;&#10;Description automatically generated">
            <a:extLst>
              <a:ext uri="{FF2B5EF4-FFF2-40B4-BE49-F238E27FC236}">
                <a16:creationId xmlns:a16="http://schemas.microsoft.com/office/drawing/2014/main" id="{AADF403B-4881-679C-D800-D4748F786C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79358" y="2346748"/>
            <a:ext cx="2144415" cy="424837"/>
          </a:xfrm>
          <a:prstGeom prst="rect">
            <a:avLst/>
          </a:prstGeom>
        </p:spPr>
      </p:pic>
      <p:pic>
        <p:nvPicPr>
          <p:cNvPr id="28" name="Picture 27" descr="A red rectangular sign with white letters&#10;&#10;Description automatically generated">
            <a:extLst>
              <a:ext uri="{FF2B5EF4-FFF2-40B4-BE49-F238E27FC236}">
                <a16:creationId xmlns:a16="http://schemas.microsoft.com/office/drawing/2014/main" id="{976A62CE-D44C-96D2-A203-FCC8FF1257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57586" y="2326519"/>
            <a:ext cx="1436353" cy="465297"/>
          </a:xfrm>
          <a:prstGeom prst="rect">
            <a:avLst/>
          </a:prstGeom>
        </p:spPr>
      </p:pic>
      <p:pic>
        <p:nvPicPr>
          <p:cNvPr id="30" name="Picture 29" descr="A red sign with white text&#10;&#10;Description automatically generated">
            <a:extLst>
              <a:ext uri="{FF2B5EF4-FFF2-40B4-BE49-F238E27FC236}">
                <a16:creationId xmlns:a16="http://schemas.microsoft.com/office/drawing/2014/main" id="{C0ABF592-37F7-EE66-83A1-EB3F0264EAD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80303" y="2332413"/>
            <a:ext cx="1304856" cy="465297"/>
          </a:xfrm>
          <a:prstGeom prst="rect">
            <a:avLst/>
          </a:prstGeom>
        </p:spPr>
      </p:pic>
    </p:spTree>
    <p:extLst>
      <p:ext uri="{BB962C8B-B14F-4D97-AF65-F5344CB8AC3E}">
        <p14:creationId xmlns:p14="http://schemas.microsoft.com/office/powerpoint/2010/main" val="599788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12F32-7C1C-1731-6771-8D59569B540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C094F70-666F-0161-54DA-85B19FFA4224}"/>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ECC4D24B-87FF-3174-D211-BB34D05CE5C5}"/>
              </a:ext>
            </a:extLst>
          </p:cNvPr>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6" name="Title 1">
            <a:extLst>
              <a:ext uri="{FF2B5EF4-FFF2-40B4-BE49-F238E27FC236}">
                <a16:creationId xmlns:a16="http://schemas.microsoft.com/office/drawing/2014/main" id="{4ECFB733-72A0-0711-B811-AB61CDECF0B0}"/>
              </a:ext>
            </a:extLst>
          </p:cNvPr>
          <p:cNvSpPr txBox="1">
            <a:spLocks/>
          </p:cNvSpPr>
          <p:nvPr/>
        </p:nvSpPr>
        <p:spPr>
          <a:xfrm>
            <a:off x="685800" y="1447800"/>
            <a:ext cx="8077200" cy="3581400"/>
          </a:xfrm>
          <a:prstGeom prst="rect">
            <a:avLst/>
          </a:prstGeom>
        </p:spPr>
        <p:txBody>
          <a:bodyPr vert="horz" lIns="91440" tIns="0" rIns="45720" bIns="0" rtlCol="0" anchor="b">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700" b="1" kern="1200">
                <a:solidFill>
                  <a:schemeClr val="accent1">
                    <a:satMod val="150000"/>
                  </a:schemeClr>
                </a:solidFill>
                <a:effectLst/>
                <a:latin typeface="+mj-lt"/>
                <a:ea typeface="+mj-ea"/>
                <a:cs typeface="+mj-cs"/>
              </a:defRPr>
            </a:lvl1pPr>
            <a:extLst/>
          </a:lstStyle>
          <a:p>
            <a:r>
              <a:rPr lang="en-US" altLang="zh-CN" sz="4300">
                <a:ea typeface="华文楷体"/>
              </a:rPr>
              <a:t>Stanford CS224W:</a:t>
            </a:r>
            <a:br>
              <a:rPr lang="en-US" sz="4300"/>
            </a:br>
            <a:r>
              <a:rPr lang="en-US" sz="4300"/>
              <a:t>Relational Database Graph</a:t>
            </a:r>
            <a:endParaRPr lang="en-US"/>
          </a:p>
        </p:txBody>
      </p:sp>
    </p:spTree>
    <p:extLst>
      <p:ext uri="{BB962C8B-B14F-4D97-AF65-F5344CB8AC3E}">
        <p14:creationId xmlns:p14="http://schemas.microsoft.com/office/powerpoint/2010/main" val="219673537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3C05735-A1B9-D210-B305-18FB6C0A8FE4}"/>
              </a:ext>
            </a:extLst>
          </p:cNvPr>
          <p:cNvSpPr/>
          <p:nvPr/>
        </p:nvSpPr>
        <p:spPr>
          <a:xfrm>
            <a:off x="376233" y="1095229"/>
            <a:ext cx="8707256" cy="484748"/>
          </a:xfrm>
          <a:prstGeom prst="rect">
            <a:avLst/>
          </a:prstGeom>
        </p:spPr>
        <p:txBody>
          <a:bodyPr wrap="square" lIns="68580" tIns="34290" rIns="68580" bIns="34290" anchor="t">
            <a:spAutoFit/>
          </a:bodyPr>
          <a:lstStyle/>
          <a:p>
            <a:r>
              <a:rPr lang="en-US" altLang="zh-CN" sz="2700" b="1">
                <a:solidFill>
                  <a:srgbClr val="C00000"/>
                </a:solidFill>
                <a:latin typeface="Arial"/>
                <a:ea typeface="等线"/>
                <a:cs typeface="Arial"/>
              </a:rPr>
              <a:t>Real-world</a:t>
            </a:r>
            <a:r>
              <a:rPr lang="zh-CN" altLang="en-US" sz="2700" b="1">
                <a:solidFill>
                  <a:srgbClr val="C00000"/>
                </a:solidFill>
                <a:latin typeface="Arial"/>
                <a:ea typeface="等线"/>
                <a:cs typeface="Arial"/>
              </a:rPr>
              <a:t> </a:t>
            </a:r>
            <a:r>
              <a:rPr lang="en-US" altLang="zh-CN" sz="2700" b="1">
                <a:solidFill>
                  <a:srgbClr val="C00000"/>
                </a:solidFill>
                <a:latin typeface="Arial"/>
                <a:ea typeface="等线"/>
                <a:cs typeface="Arial"/>
              </a:rPr>
              <a:t>data</a:t>
            </a:r>
            <a:r>
              <a:rPr lang="zh-CN" altLang="en-US" sz="2700" b="1">
                <a:solidFill>
                  <a:srgbClr val="C00000"/>
                </a:solidFill>
                <a:latin typeface="Arial"/>
                <a:ea typeface="等线"/>
                <a:cs typeface="Arial"/>
              </a:rPr>
              <a:t> </a:t>
            </a:r>
            <a:r>
              <a:rPr lang="en-US" altLang="zh-CN" sz="2700" b="1">
                <a:solidFill>
                  <a:srgbClr val="C00000"/>
                </a:solidFill>
                <a:latin typeface="Arial"/>
                <a:ea typeface="等线"/>
                <a:cs typeface="Arial"/>
              </a:rPr>
              <a:t>are</a:t>
            </a:r>
            <a:r>
              <a:rPr lang="zh-CN" altLang="en-US" sz="2700" b="1">
                <a:solidFill>
                  <a:srgbClr val="C00000"/>
                </a:solidFill>
                <a:latin typeface="Arial"/>
                <a:ea typeface="等线"/>
                <a:cs typeface="Arial"/>
              </a:rPr>
              <a:t> </a:t>
            </a:r>
            <a:r>
              <a:rPr lang="en-US" altLang="zh-CN" sz="2700" b="1">
                <a:solidFill>
                  <a:srgbClr val="C00000"/>
                </a:solidFill>
                <a:latin typeface="Arial"/>
                <a:ea typeface="等线"/>
                <a:cs typeface="Arial"/>
              </a:rPr>
              <a:t>stored</a:t>
            </a:r>
            <a:r>
              <a:rPr lang="zh-CN" altLang="en-US" sz="2700" b="1">
                <a:solidFill>
                  <a:srgbClr val="C00000"/>
                </a:solidFill>
                <a:latin typeface="Arial"/>
                <a:ea typeface="等线"/>
                <a:cs typeface="Arial"/>
              </a:rPr>
              <a:t> </a:t>
            </a:r>
            <a:r>
              <a:rPr lang="en-US" altLang="zh-CN" sz="2700" b="1">
                <a:solidFill>
                  <a:srgbClr val="C00000"/>
                </a:solidFill>
                <a:latin typeface="Arial"/>
                <a:ea typeface="等线"/>
                <a:cs typeface="Arial"/>
              </a:rPr>
              <a:t>in</a:t>
            </a:r>
            <a:r>
              <a:rPr lang="zh-CN" altLang="en-US" sz="2700" b="1">
                <a:solidFill>
                  <a:srgbClr val="C00000"/>
                </a:solidFill>
                <a:latin typeface="Arial"/>
                <a:ea typeface="等线"/>
                <a:cs typeface="Arial"/>
              </a:rPr>
              <a:t> </a:t>
            </a:r>
            <a:r>
              <a:rPr lang="en-US" altLang="zh-CN" sz="2700" b="1">
                <a:solidFill>
                  <a:srgbClr val="C00000"/>
                </a:solidFill>
                <a:latin typeface="Arial"/>
                <a:ea typeface="等线"/>
                <a:cs typeface="Arial"/>
              </a:rPr>
              <a:t>databases</a:t>
            </a:r>
            <a:endParaRPr lang="en-US" altLang="zh-CN" sz="2550" b="1">
              <a:solidFill>
                <a:srgbClr val="C00000"/>
              </a:solidFill>
              <a:latin typeface="Arial"/>
              <a:ea typeface="等线"/>
              <a:cs typeface="Arial"/>
            </a:endParaRPr>
          </a:p>
        </p:txBody>
      </p:sp>
      <p:sp>
        <p:nvSpPr>
          <p:cNvPr id="7" name="Google Shape;1944;p95">
            <a:extLst>
              <a:ext uri="{FF2B5EF4-FFF2-40B4-BE49-F238E27FC236}">
                <a16:creationId xmlns:a16="http://schemas.microsoft.com/office/drawing/2014/main" id="{59017150-27FB-BC62-BF2C-26307FB1FCD8}"/>
              </a:ext>
            </a:extLst>
          </p:cNvPr>
          <p:cNvSpPr/>
          <p:nvPr/>
        </p:nvSpPr>
        <p:spPr>
          <a:xfrm>
            <a:off x="909649" y="2337432"/>
            <a:ext cx="2728588" cy="2589892"/>
          </a:xfrm>
          <a:prstGeom prst="roundRect">
            <a:avLst>
              <a:gd name="adj" fmla="val 11688"/>
            </a:avLst>
          </a:prstGeom>
          <a:solidFill>
            <a:schemeClr val="accent4">
              <a:lumMod val="40000"/>
              <a:lumOff val="60000"/>
              <a:alpha val="33520"/>
            </a:schemeClr>
          </a:solidFill>
          <a:ln>
            <a:noFill/>
          </a:ln>
        </p:spPr>
        <p:txBody>
          <a:bodyPr spcFirstLastPara="1" wrap="square" lIns="51427" tIns="51427" rIns="51427" bIns="51427" anchor="ctr" anchorCtr="0">
            <a:noAutofit/>
          </a:bodyPr>
          <a:lstStyle/>
          <a:p>
            <a:endParaRPr/>
          </a:p>
        </p:txBody>
      </p:sp>
      <p:sp>
        <p:nvSpPr>
          <p:cNvPr id="21" name="Slide Number Placeholder 20">
            <a:extLst>
              <a:ext uri="{FF2B5EF4-FFF2-40B4-BE49-F238E27FC236}">
                <a16:creationId xmlns:a16="http://schemas.microsoft.com/office/drawing/2014/main" id="{C68ACAF5-9CAA-21EF-D2F3-4FC7B0FD24E9}"/>
              </a:ext>
            </a:extLst>
          </p:cNvPr>
          <p:cNvSpPr>
            <a:spLocks noGrp="1"/>
          </p:cNvSpPr>
          <p:nvPr>
            <p:ph type="sldNum" sz="quarter" idx="12"/>
          </p:nvPr>
        </p:nvSpPr>
        <p:spPr/>
        <p:txBody>
          <a:bodyPr/>
          <a:lstStyle/>
          <a:p>
            <a:fld id="{BFA16223-076D-49AE-B4FE-1155DD8C5092}" type="slidenum">
              <a:rPr lang="zh-CN" altLang="en-US" smtClean="0"/>
              <a:t>29</a:t>
            </a:fld>
            <a:endParaRPr lang="zh-CN" altLang="en-US"/>
          </a:p>
        </p:txBody>
      </p:sp>
      <p:pic>
        <p:nvPicPr>
          <p:cNvPr id="3" name="Picture 2" descr="A cellphone with dollar signs&#10;&#10;Description automatically generated">
            <a:extLst>
              <a:ext uri="{FF2B5EF4-FFF2-40B4-BE49-F238E27FC236}">
                <a16:creationId xmlns:a16="http://schemas.microsoft.com/office/drawing/2014/main" id="{2996B7ED-98C7-F26A-858B-20C3EF9E1B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5990" y="2841963"/>
            <a:ext cx="682270" cy="682270"/>
          </a:xfrm>
          <a:prstGeom prst="rect">
            <a:avLst/>
          </a:prstGeom>
        </p:spPr>
      </p:pic>
      <p:pic>
        <p:nvPicPr>
          <p:cNvPr id="11" name="Picture 10" descr="A blue and orange person icon&#10;&#10;Description automatically generated">
            <a:extLst>
              <a:ext uri="{FF2B5EF4-FFF2-40B4-BE49-F238E27FC236}">
                <a16:creationId xmlns:a16="http://schemas.microsoft.com/office/drawing/2014/main" id="{67386596-79AC-166B-4D7E-930851135F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725" y="3880873"/>
            <a:ext cx="603595" cy="603595"/>
          </a:xfrm>
          <a:prstGeom prst="rect">
            <a:avLst/>
          </a:prstGeom>
        </p:spPr>
      </p:pic>
      <p:pic>
        <p:nvPicPr>
          <p:cNvPr id="15" name="Picture 14" descr="A yellow box with a red tape&#10;&#10;Description automatically generated">
            <a:extLst>
              <a:ext uri="{FF2B5EF4-FFF2-40B4-BE49-F238E27FC236}">
                <a16:creationId xmlns:a16="http://schemas.microsoft.com/office/drawing/2014/main" id="{33BCABD9-D675-AC88-ED4B-8C83855764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58784" y="3931277"/>
            <a:ext cx="603596" cy="603596"/>
          </a:xfrm>
          <a:prstGeom prst="rect">
            <a:avLst/>
          </a:prstGeom>
        </p:spPr>
      </p:pic>
      <p:sp>
        <p:nvSpPr>
          <p:cNvPr id="16" name="Right Arrow 15">
            <a:extLst>
              <a:ext uri="{FF2B5EF4-FFF2-40B4-BE49-F238E27FC236}">
                <a16:creationId xmlns:a16="http://schemas.microsoft.com/office/drawing/2014/main" id="{35C71821-F201-8BBC-FCD1-8D0C2C5CF4F9}"/>
              </a:ext>
            </a:extLst>
          </p:cNvPr>
          <p:cNvSpPr/>
          <p:nvPr/>
        </p:nvSpPr>
        <p:spPr>
          <a:xfrm>
            <a:off x="1849016" y="4115469"/>
            <a:ext cx="700709" cy="23108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TextBox 16">
            <a:extLst>
              <a:ext uri="{FF2B5EF4-FFF2-40B4-BE49-F238E27FC236}">
                <a16:creationId xmlns:a16="http://schemas.microsoft.com/office/drawing/2014/main" id="{9415790D-DB54-0C91-9028-DBA5EA70FCCA}"/>
              </a:ext>
            </a:extLst>
          </p:cNvPr>
          <p:cNvSpPr txBox="1"/>
          <p:nvPr/>
        </p:nvSpPr>
        <p:spPr>
          <a:xfrm>
            <a:off x="1124159" y="4534873"/>
            <a:ext cx="562975"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User</a:t>
            </a:r>
            <a:endParaRPr lang="en-US" sz="135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7A58F83B-31B3-F25C-923A-2AA9C854DDC1}"/>
              </a:ext>
            </a:extLst>
          </p:cNvPr>
          <p:cNvSpPr txBox="1"/>
          <p:nvPr/>
        </p:nvSpPr>
        <p:spPr>
          <a:xfrm>
            <a:off x="2690564" y="4534873"/>
            <a:ext cx="846707"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Product</a:t>
            </a:r>
            <a:endParaRPr lang="en-US" sz="1350">
              <a:latin typeface="Consolas" panose="020B0609020204030204" pitchFamily="49" charset="0"/>
              <a:cs typeface="Consolas" panose="020B0609020204030204" pitchFamily="49" charset="0"/>
            </a:endParaRPr>
          </a:p>
        </p:txBody>
      </p:sp>
      <p:sp>
        <p:nvSpPr>
          <p:cNvPr id="22" name="TextBox 21">
            <a:extLst>
              <a:ext uri="{FF2B5EF4-FFF2-40B4-BE49-F238E27FC236}">
                <a16:creationId xmlns:a16="http://schemas.microsoft.com/office/drawing/2014/main" id="{394DB0DC-9041-33C9-7C36-9C69708C3CBD}"/>
              </a:ext>
            </a:extLst>
          </p:cNvPr>
          <p:cNvSpPr txBox="1"/>
          <p:nvPr/>
        </p:nvSpPr>
        <p:spPr>
          <a:xfrm>
            <a:off x="1607743" y="2475931"/>
            <a:ext cx="1225015"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Transaction</a:t>
            </a:r>
            <a:endParaRPr lang="en-US" sz="1350">
              <a:latin typeface="Consolas" panose="020B0609020204030204" pitchFamily="49" charset="0"/>
              <a:cs typeface="Consolas" panose="020B0609020204030204" pitchFamily="49" charset="0"/>
            </a:endParaRPr>
          </a:p>
        </p:txBody>
      </p:sp>
      <p:graphicFrame>
        <p:nvGraphicFramePr>
          <p:cNvPr id="23" name="Table 22">
            <a:extLst>
              <a:ext uri="{FF2B5EF4-FFF2-40B4-BE49-F238E27FC236}">
                <a16:creationId xmlns:a16="http://schemas.microsoft.com/office/drawing/2014/main" id="{D42E83C2-CFCD-190C-5D92-831B8CB3F006}"/>
              </a:ext>
            </a:extLst>
          </p:cNvPr>
          <p:cNvGraphicFramePr>
            <a:graphicFrameLocks noGrp="1"/>
          </p:cNvGraphicFramePr>
          <p:nvPr>
            <p:extLst>
              <p:ext uri="{D42A27DB-BD31-4B8C-83A1-F6EECF244321}">
                <p14:modId xmlns:p14="http://schemas.microsoft.com/office/powerpoint/2010/main" val="4164217172"/>
              </p:ext>
            </p:extLst>
          </p:nvPr>
        </p:nvGraphicFramePr>
        <p:xfrm>
          <a:off x="4336330" y="2752931"/>
          <a:ext cx="4057565" cy="2198370"/>
        </p:xfrm>
        <a:graphic>
          <a:graphicData uri="http://schemas.openxmlformats.org/drawingml/2006/table">
            <a:tbl>
              <a:tblPr firstRow="1" bandRow="1">
                <a:tableStyleId>{5C22544A-7EE6-4342-B048-85BDC9FD1C3A}</a:tableStyleId>
              </a:tblPr>
              <a:tblGrid>
                <a:gridCol w="811513">
                  <a:extLst>
                    <a:ext uri="{9D8B030D-6E8A-4147-A177-3AD203B41FA5}">
                      <a16:colId xmlns:a16="http://schemas.microsoft.com/office/drawing/2014/main" val="3976793874"/>
                    </a:ext>
                  </a:extLst>
                </a:gridCol>
                <a:gridCol w="811513">
                  <a:extLst>
                    <a:ext uri="{9D8B030D-6E8A-4147-A177-3AD203B41FA5}">
                      <a16:colId xmlns:a16="http://schemas.microsoft.com/office/drawing/2014/main" val="603890996"/>
                    </a:ext>
                  </a:extLst>
                </a:gridCol>
                <a:gridCol w="811513">
                  <a:extLst>
                    <a:ext uri="{9D8B030D-6E8A-4147-A177-3AD203B41FA5}">
                      <a16:colId xmlns:a16="http://schemas.microsoft.com/office/drawing/2014/main" val="2847099979"/>
                    </a:ext>
                  </a:extLst>
                </a:gridCol>
                <a:gridCol w="811513">
                  <a:extLst>
                    <a:ext uri="{9D8B030D-6E8A-4147-A177-3AD203B41FA5}">
                      <a16:colId xmlns:a16="http://schemas.microsoft.com/office/drawing/2014/main" val="3183051697"/>
                    </a:ext>
                  </a:extLst>
                </a:gridCol>
                <a:gridCol w="811513">
                  <a:extLst>
                    <a:ext uri="{9D8B030D-6E8A-4147-A177-3AD203B41FA5}">
                      <a16:colId xmlns:a16="http://schemas.microsoft.com/office/drawing/2014/main" val="1059176980"/>
                    </a:ext>
                  </a:extLst>
                </a:gridCol>
              </a:tblGrid>
              <a:tr h="228600">
                <a:tc>
                  <a:txBody>
                    <a:bodyPr/>
                    <a:lstStyle/>
                    <a:p>
                      <a:pPr algn="ctr"/>
                      <a:r>
                        <a:rPr lang="en-US" altLang="zh-CN" sz="1100"/>
                        <a:t>Trans</a:t>
                      </a:r>
                      <a:r>
                        <a:rPr lang="zh-CN" altLang="en-US" sz="1100"/>
                        <a:t> </a:t>
                      </a:r>
                      <a:r>
                        <a:rPr lang="en-US" altLang="zh-CN" sz="1100"/>
                        <a:t>ID</a:t>
                      </a:r>
                      <a:endParaRPr lang="en-US" sz="1100"/>
                    </a:p>
                  </a:txBody>
                  <a:tcPr marL="68580" marR="68580" marT="34290" marB="34290"/>
                </a:tc>
                <a:tc>
                  <a:txBody>
                    <a:bodyPr/>
                    <a:lstStyle/>
                    <a:p>
                      <a:pPr algn="ctr"/>
                      <a:r>
                        <a:rPr lang="en-US" altLang="zh-CN" sz="1100"/>
                        <a:t>User</a:t>
                      </a:r>
                      <a:r>
                        <a:rPr lang="zh-CN" altLang="en-US" sz="1100"/>
                        <a:t> </a:t>
                      </a:r>
                      <a:r>
                        <a:rPr lang="en-US" altLang="zh-CN" sz="1100"/>
                        <a:t>ID</a:t>
                      </a:r>
                      <a:endParaRPr lang="en-US" sz="1100"/>
                    </a:p>
                  </a:txBody>
                  <a:tcPr marL="68580" marR="68580" marT="34290" marB="34290"/>
                </a:tc>
                <a:tc>
                  <a:txBody>
                    <a:bodyPr/>
                    <a:lstStyle/>
                    <a:p>
                      <a:pPr algn="ctr"/>
                      <a:r>
                        <a:rPr lang="en-US" altLang="zh-CN" sz="1100"/>
                        <a:t>Product</a:t>
                      </a:r>
                      <a:r>
                        <a:rPr lang="zh-CN" altLang="en-US" sz="1100"/>
                        <a:t> </a:t>
                      </a:r>
                      <a:r>
                        <a:rPr lang="en-US" altLang="zh-CN" sz="1100"/>
                        <a:t>ID</a:t>
                      </a:r>
                      <a:endParaRPr lang="en-US" sz="1100"/>
                    </a:p>
                  </a:txBody>
                  <a:tcPr marL="68580" marR="68580" marT="34290" marB="34290"/>
                </a:tc>
                <a:tc>
                  <a:txBody>
                    <a:bodyPr/>
                    <a:lstStyle/>
                    <a:p>
                      <a:pPr algn="ctr"/>
                      <a:r>
                        <a:rPr lang="en-US" altLang="zh-CN" sz="1100"/>
                        <a:t>Value</a:t>
                      </a:r>
                      <a:endParaRPr lang="en-US" sz="1100"/>
                    </a:p>
                  </a:txBody>
                  <a:tcPr marL="68580" marR="68580" marT="34290" marB="34290"/>
                </a:tc>
                <a:tc>
                  <a:txBody>
                    <a:bodyPr/>
                    <a:lstStyle/>
                    <a:p>
                      <a:pPr algn="ctr"/>
                      <a:r>
                        <a:rPr lang="en-US" altLang="zh-CN" sz="1100"/>
                        <a:t>Timestamp</a:t>
                      </a:r>
                      <a:endParaRPr lang="en-US" sz="1100"/>
                    </a:p>
                  </a:txBody>
                  <a:tcPr marL="68580" marR="68580" marT="34290" marB="34290"/>
                </a:tc>
                <a:extLst>
                  <a:ext uri="{0D108BD9-81ED-4DB2-BD59-A6C34878D82A}">
                    <a16:rowId xmlns:a16="http://schemas.microsoft.com/office/drawing/2014/main" val="2706189671"/>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3654171493"/>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2985840248"/>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3747598996"/>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3729220509"/>
                  </a:ext>
                </a:extLst>
              </a:tr>
              <a:tr h="278130">
                <a:tc>
                  <a:txBody>
                    <a:bodyPr/>
                    <a:lstStyle/>
                    <a:p>
                      <a:pPr algn="ctr"/>
                      <a:r>
                        <a:rPr lang="en-US" altLang="zh-CN" sz="1100" b="1">
                          <a:latin typeface="Times New Roman" panose="02020603050405020304" pitchFamily="18" charset="0"/>
                          <a:cs typeface="Times New Roman" panose="02020603050405020304" pitchFamily="18" charset="0"/>
                        </a:rPr>
                        <a:t>100</a:t>
                      </a:r>
                      <a:endParaRPr lang="en-US" sz="1100" b="1">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latin typeface="Times New Roman" panose="02020603050405020304" pitchFamily="18" charset="0"/>
                          <a:cs typeface="Times New Roman" panose="02020603050405020304" pitchFamily="18" charset="0"/>
                        </a:rPr>
                        <a:t>51</a:t>
                      </a:r>
                      <a:endParaRPr lang="en-US" sz="1100" b="1">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latin typeface="Times New Roman" panose="02020603050405020304" pitchFamily="18" charset="0"/>
                          <a:cs typeface="Times New Roman" panose="02020603050405020304" pitchFamily="18" charset="0"/>
                        </a:rPr>
                        <a:t>345</a:t>
                      </a:r>
                      <a:endParaRPr lang="en-US" sz="1100" b="1">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latin typeface="Times New Roman" panose="02020603050405020304" pitchFamily="18" charset="0"/>
                          <a:cs typeface="Times New Roman" panose="02020603050405020304" pitchFamily="18" charset="0"/>
                        </a:rPr>
                        <a:t>$1000</a:t>
                      </a:r>
                      <a:endParaRPr lang="en-US" sz="1100" b="1">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sz="1100" b="1" i="0" kern="1200" cap="all">
                          <a:solidFill>
                            <a:schemeClr val="dk1"/>
                          </a:solidFill>
                          <a:effectLst/>
                          <a:latin typeface="Times New Roman" panose="02020603050405020304" pitchFamily="18" charset="0"/>
                          <a:ea typeface="+mn-ea"/>
                          <a:cs typeface="Times New Roman" panose="02020603050405020304" pitchFamily="18" charset="0"/>
                        </a:rPr>
                        <a:t>1710281001</a:t>
                      </a:r>
                      <a:endParaRPr lang="en-US" sz="1100" b="1">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796446714"/>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1830032812"/>
                  </a:ext>
                </a:extLst>
              </a:tr>
            </a:tbl>
          </a:graphicData>
        </a:graphic>
      </p:graphicFrame>
      <p:sp>
        <p:nvSpPr>
          <p:cNvPr id="24" name="TextBox 23">
            <a:extLst>
              <a:ext uri="{FF2B5EF4-FFF2-40B4-BE49-F238E27FC236}">
                <a16:creationId xmlns:a16="http://schemas.microsoft.com/office/drawing/2014/main" id="{8E1F344D-AED1-DBC4-F4DE-3515FC31D7BF}"/>
              </a:ext>
            </a:extLst>
          </p:cNvPr>
          <p:cNvSpPr txBox="1"/>
          <p:nvPr/>
        </p:nvSpPr>
        <p:spPr>
          <a:xfrm>
            <a:off x="5488549" y="2376562"/>
            <a:ext cx="1792478"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Transaction</a:t>
            </a:r>
            <a:r>
              <a:rPr lang="zh-CN" altLang="en-US" sz="1350">
                <a:latin typeface="Consolas" panose="020B0609020204030204" pitchFamily="49" charset="0"/>
                <a:cs typeface="Consolas" panose="020B0609020204030204" pitchFamily="49" charset="0"/>
              </a:rPr>
              <a:t> </a:t>
            </a:r>
            <a:r>
              <a:rPr lang="en-US" altLang="zh-CN" sz="1350">
                <a:latin typeface="Consolas" panose="020B0609020204030204" pitchFamily="49" charset="0"/>
                <a:cs typeface="Consolas" panose="020B0609020204030204" pitchFamily="49" charset="0"/>
              </a:rPr>
              <a:t>Table</a:t>
            </a:r>
            <a:endParaRPr lang="en-US" sz="1350">
              <a:latin typeface="Consolas" panose="020B0609020204030204" pitchFamily="49" charset="0"/>
              <a:cs typeface="Consolas" panose="020B0609020204030204" pitchFamily="49" charset="0"/>
            </a:endParaRPr>
          </a:p>
        </p:txBody>
      </p:sp>
      <p:cxnSp>
        <p:nvCxnSpPr>
          <p:cNvPr id="26" name="Curved Connector 25">
            <a:extLst>
              <a:ext uri="{FF2B5EF4-FFF2-40B4-BE49-F238E27FC236}">
                <a16:creationId xmlns:a16="http://schemas.microsoft.com/office/drawing/2014/main" id="{91A8049C-AE44-58C4-44FC-71C712D4CBEB}"/>
              </a:ext>
            </a:extLst>
          </p:cNvPr>
          <p:cNvCxnSpPr>
            <a:stCxn id="7" idx="3"/>
          </p:cNvCxnSpPr>
          <p:nvPr/>
        </p:nvCxnSpPr>
        <p:spPr>
          <a:xfrm>
            <a:off x="3638237" y="3607904"/>
            <a:ext cx="685800" cy="685800"/>
          </a:xfrm>
          <a:prstGeom prst="curvedConnector3">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 name="Google Shape;685;p74">
            <a:extLst>
              <a:ext uri="{FF2B5EF4-FFF2-40B4-BE49-F238E27FC236}">
                <a16:creationId xmlns:a16="http://schemas.microsoft.com/office/drawing/2014/main" id="{B12F670E-D321-5E3E-A3B0-8E5264947A92}"/>
              </a:ext>
            </a:extLst>
          </p:cNvPr>
          <p:cNvSpPr txBox="1">
            <a:spLocks noGrp="1"/>
          </p:cNvSpPr>
          <p:nvPr>
            <p:ph type="title"/>
          </p:nvPr>
        </p:nvSpPr>
        <p:spPr>
          <a:xfrm>
            <a:off x="457200" y="76200"/>
            <a:ext cx="8229600" cy="987552"/>
          </a:xfrm>
          <a:prstGeom prst="rect">
            <a:avLst/>
          </a:prstGeom>
        </p:spPr>
        <p:txBody>
          <a:bodyPr spcFirstLastPara="1" vert="horz" wrap="square" lIns="91425" tIns="91425" rIns="91425" bIns="91425" rtlCol="0" anchor="t" anchorCtr="0">
            <a:noAutofit/>
          </a:bodyPr>
          <a:lstStyle/>
          <a:p>
            <a:r>
              <a:rPr lang="en-US"/>
              <a:t>Databases</a:t>
            </a:r>
          </a:p>
        </p:txBody>
      </p:sp>
    </p:spTree>
    <p:extLst>
      <p:ext uri="{BB962C8B-B14F-4D97-AF65-F5344CB8AC3E}">
        <p14:creationId xmlns:p14="http://schemas.microsoft.com/office/powerpoint/2010/main" val="921917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dissolve">
                                      <p:cBhvr>
                                        <p:cTn id="10" dur="500"/>
                                        <p:tgtEl>
                                          <p:spTgt spid="24"/>
                                        </p:tgtEl>
                                      </p:cBhvr>
                                    </p:animEffect>
                                  </p:childTnLst>
                                </p:cTn>
                              </p:par>
                              <p:par>
                                <p:cTn id="11" presetID="9"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dissolve">
                                      <p:cBhvr>
                                        <p:cTn id="1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3C05735-A1B9-D210-B305-18FB6C0A8FE4}"/>
              </a:ext>
            </a:extLst>
          </p:cNvPr>
          <p:cNvSpPr/>
          <p:nvPr/>
        </p:nvSpPr>
        <p:spPr>
          <a:xfrm>
            <a:off x="376233" y="1095229"/>
            <a:ext cx="8707256" cy="484748"/>
          </a:xfrm>
          <a:prstGeom prst="rect">
            <a:avLst/>
          </a:prstGeom>
        </p:spPr>
        <p:txBody>
          <a:bodyPr wrap="square" lIns="68580" tIns="34290" rIns="68580" bIns="34290" anchor="t">
            <a:spAutoFit/>
          </a:bodyPr>
          <a:lstStyle/>
          <a:p>
            <a:r>
              <a:rPr lang="en-US" altLang="zh-CN" sz="2700" b="1">
                <a:solidFill>
                  <a:srgbClr val="C00000"/>
                </a:solidFill>
                <a:latin typeface="Arial"/>
                <a:ea typeface="等线"/>
                <a:cs typeface="Arial"/>
              </a:rPr>
              <a:t>Databases</a:t>
            </a:r>
            <a:r>
              <a:rPr lang="zh-CN" altLang="en-US" sz="2700" b="1">
                <a:solidFill>
                  <a:srgbClr val="C00000"/>
                </a:solidFill>
                <a:latin typeface="Arial"/>
                <a:ea typeface="等线"/>
                <a:cs typeface="Arial"/>
              </a:rPr>
              <a:t> </a:t>
            </a:r>
            <a:r>
              <a:rPr lang="en-US" altLang="zh-CN" sz="2700" b="1">
                <a:solidFill>
                  <a:srgbClr val="C00000"/>
                </a:solidFill>
                <a:latin typeface="Arial"/>
                <a:ea typeface="等线"/>
                <a:cs typeface="Arial"/>
              </a:rPr>
              <a:t>are</a:t>
            </a:r>
            <a:r>
              <a:rPr lang="zh-CN" altLang="en-US" sz="2700" b="1">
                <a:solidFill>
                  <a:srgbClr val="C00000"/>
                </a:solidFill>
                <a:latin typeface="Arial"/>
                <a:ea typeface="等线"/>
                <a:cs typeface="Arial"/>
              </a:rPr>
              <a:t> </a:t>
            </a:r>
            <a:r>
              <a:rPr lang="en-US" altLang="zh-CN" sz="2700" b="1">
                <a:solidFill>
                  <a:srgbClr val="C00000"/>
                </a:solidFill>
                <a:latin typeface="Arial"/>
                <a:ea typeface="等线"/>
                <a:cs typeface="Arial"/>
              </a:rPr>
              <a:t>often</a:t>
            </a:r>
            <a:r>
              <a:rPr lang="zh-CN" altLang="en-US" sz="2700" b="1">
                <a:solidFill>
                  <a:srgbClr val="C00000"/>
                </a:solidFill>
                <a:latin typeface="Arial"/>
                <a:ea typeface="等线"/>
                <a:cs typeface="Arial"/>
              </a:rPr>
              <a:t> </a:t>
            </a:r>
            <a:r>
              <a:rPr lang="en-US" altLang="zh-CN" sz="2700" b="1">
                <a:solidFill>
                  <a:srgbClr val="C00000"/>
                </a:solidFill>
                <a:latin typeface="Arial"/>
                <a:ea typeface="等线"/>
                <a:cs typeface="Arial"/>
              </a:rPr>
              <a:t>relational</a:t>
            </a:r>
            <a:endParaRPr lang="en-US" altLang="zh-CN" sz="2550" b="1">
              <a:solidFill>
                <a:srgbClr val="C00000"/>
              </a:solidFill>
              <a:latin typeface="Arial"/>
              <a:ea typeface="等线"/>
              <a:cs typeface="Arial"/>
            </a:endParaRPr>
          </a:p>
        </p:txBody>
      </p:sp>
      <p:sp>
        <p:nvSpPr>
          <p:cNvPr id="21" name="Slide Number Placeholder 20">
            <a:extLst>
              <a:ext uri="{FF2B5EF4-FFF2-40B4-BE49-F238E27FC236}">
                <a16:creationId xmlns:a16="http://schemas.microsoft.com/office/drawing/2014/main" id="{C68ACAF5-9CAA-21EF-D2F3-4FC7B0FD24E9}"/>
              </a:ext>
            </a:extLst>
          </p:cNvPr>
          <p:cNvSpPr>
            <a:spLocks noGrp="1"/>
          </p:cNvSpPr>
          <p:nvPr>
            <p:ph type="sldNum" sz="quarter" idx="12"/>
          </p:nvPr>
        </p:nvSpPr>
        <p:spPr/>
        <p:txBody>
          <a:bodyPr/>
          <a:lstStyle/>
          <a:p>
            <a:fld id="{BFA16223-076D-49AE-B4FE-1155DD8C5092}" type="slidenum">
              <a:rPr lang="zh-CN" altLang="en-US" smtClean="0"/>
              <a:t>30</a:t>
            </a:fld>
            <a:endParaRPr lang="zh-CN" altLang="en-US"/>
          </a:p>
        </p:txBody>
      </p:sp>
      <p:sp>
        <p:nvSpPr>
          <p:cNvPr id="2" name="Google Shape;1944;p95">
            <a:extLst>
              <a:ext uri="{FF2B5EF4-FFF2-40B4-BE49-F238E27FC236}">
                <a16:creationId xmlns:a16="http://schemas.microsoft.com/office/drawing/2014/main" id="{F1DC0CEC-50DC-9209-FD6C-8A51A0ECDE8A}"/>
              </a:ext>
            </a:extLst>
          </p:cNvPr>
          <p:cNvSpPr/>
          <p:nvPr/>
        </p:nvSpPr>
        <p:spPr>
          <a:xfrm>
            <a:off x="909649" y="2337432"/>
            <a:ext cx="2728588" cy="2589892"/>
          </a:xfrm>
          <a:prstGeom prst="roundRect">
            <a:avLst>
              <a:gd name="adj" fmla="val 11688"/>
            </a:avLst>
          </a:prstGeom>
          <a:solidFill>
            <a:schemeClr val="accent4">
              <a:lumMod val="40000"/>
              <a:lumOff val="60000"/>
              <a:alpha val="33520"/>
            </a:schemeClr>
          </a:solidFill>
          <a:ln>
            <a:noFill/>
          </a:ln>
        </p:spPr>
        <p:txBody>
          <a:bodyPr spcFirstLastPara="1" wrap="square" lIns="51427" tIns="51427" rIns="51427" bIns="51427" anchor="ctr" anchorCtr="0">
            <a:noAutofit/>
          </a:bodyPr>
          <a:lstStyle/>
          <a:p>
            <a:endParaRPr/>
          </a:p>
        </p:txBody>
      </p:sp>
      <p:pic>
        <p:nvPicPr>
          <p:cNvPr id="3" name="Picture 2" descr="A cellphone with dollar signs&#10;&#10;Description automatically generated">
            <a:extLst>
              <a:ext uri="{FF2B5EF4-FFF2-40B4-BE49-F238E27FC236}">
                <a16:creationId xmlns:a16="http://schemas.microsoft.com/office/drawing/2014/main" id="{A21D66AF-DCF5-47E5-E208-FFB9AFC208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5990" y="2841963"/>
            <a:ext cx="682270" cy="682270"/>
          </a:xfrm>
          <a:prstGeom prst="rect">
            <a:avLst/>
          </a:prstGeom>
        </p:spPr>
      </p:pic>
      <p:pic>
        <p:nvPicPr>
          <p:cNvPr id="6" name="Picture 5" descr="A blue and orange person icon&#10;&#10;Description automatically generated">
            <a:extLst>
              <a:ext uri="{FF2B5EF4-FFF2-40B4-BE49-F238E27FC236}">
                <a16:creationId xmlns:a16="http://schemas.microsoft.com/office/drawing/2014/main" id="{6AF6B1CC-1556-69D6-C15C-86A27EBF5A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725" y="3880873"/>
            <a:ext cx="603595" cy="603595"/>
          </a:xfrm>
          <a:prstGeom prst="rect">
            <a:avLst/>
          </a:prstGeom>
        </p:spPr>
      </p:pic>
      <p:pic>
        <p:nvPicPr>
          <p:cNvPr id="9" name="Picture 8" descr="A yellow box with a red tape&#10;&#10;Description automatically generated">
            <a:extLst>
              <a:ext uri="{FF2B5EF4-FFF2-40B4-BE49-F238E27FC236}">
                <a16:creationId xmlns:a16="http://schemas.microsoft.com/office/drawing/2014/main" id="{F0E2B545-121D-A52C-DD62-7B1FFC7A88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58784" y="3931277"/>
            <a:ext cx="603596" cy="603596"/>
          </a:xfrm>
          <a:prstGeom prst="rect">
            <a:avLst/>
          </a:prstGeom>
        </p:spPr>
      </p:pic>
      <p:sp>
        <p:nvSpPr>
          <p:cNvPr id="10" name="Right Arrow 9">
            <a:extLst>
              <a:ext uri="{FF2B5EF4-FFF2-40B4-BE49-F238E27FC236}">
                <a16:creationId xmlns:a16="http://schemas.microsoft.com/office/drawing/2014/main" id="{1526DC90-2406-C3B1-1319-1CB04457812C}"/>
              </a:ext>
            </a:extLst>
          </p:cNvPr>
          <p:cNvSpPr/>
          <p:nvPr/>
        </p:nvSpPr>
        <p:spPr>
          <a:xfrm>
            <a:off x="1849016" y="4115469"/>
            <a:ext cx="700709" cy="23108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extBox 10">
            <a:extLst>
              <a:ext uri="{FF2B5EF4-FFF2-40B4-BE49-F238E27FC236}">
                <a16:creationId xmlns:a16="http://schemas.microsoft.com/office/drawing/2014/main" id="{2429A25C-DE99-22FE-84CC-A63EF3EB09B9}"/>
              </a:ext>
            </a:extLst>
          </p:cNvPr>
          <p:cNvSpPr txBox="1"/>
          <p:nvPr/>
        </p:nvSpPr>
        <p:spPr>
          <a:xfrm>
            <a:off x="1124159" y="4534873"/>
            <a:ext cx="562975"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User</a:t>
            </a:r>
            <a:endParaRPr lang="en-US" sz="1350">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917B84F8-8FF0-B5E7-6A27-CACDE00CDC1A}"/>
              </a:ext>
            </a:extLst>
          </p:cNvPr>
          <p:cNvSpPr txBox="1"/>
          <p:nvPr/>
        </p:nvSpPr>
        <p:spPr>
          <a:xfrm>
            <a:off x="2690564" y="4534873"/>
            <a:ext cx="846707"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Product</a:t>
            </a:r>
            <a:endParaRPr lang="en-US" sz="1350">
              <a:latin typeface="Consolas" panose="020B0609020204030204" pitchFamily="49" charset="0"/>
              <a:cs typeface="Consolas" panose="020B0609020204030204" pitchFamily="49" charset="0"/>
            </a:endParaRPr>
          </a:p>
        </p:txBody>
      </p:sp>
      <p:sp>
        <p:nvSpPr>
          <p:cNvPr id="13" name="TextBox 12">
            <a:extLst>
              <a:ext uri="{FF2B5EF4-FFF2-40B4-BE49-F238E27FC236}">
                <a16:creationId xmlns:a16="http://schemas.microsoft.com/office/drawing/2014/main" id="{51B0BB01-A293-79EB-110C-F6F84484596A}"/>
              </a:ext>
            </a:extLst>
          </p:cNvPr>
          <p:cNvSpPr txBox="1"/>
          <p:nvPr/>
        </p:nvSpPr>
        <p:spPr>
          <a:xfrm>
            <a:off x="1607743" y="2475931"/>
            <a:ext cx="1225015"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Transaction</a:t>
            </a:r>
            <a:endParaRPr lang="en-US" sz="1350">
              <a:latin typeface="Consolas" panose="020B0609020204030204" pitchFamily="49" charset="0"/>
              <a:cs typeface="Consolas" panose="020B0609020204030204" pitchFamily="49" charset="0"/>
            </a:endParaRPr>
          </a:p>
        </p:txBody>
      </p:sp>
      <p:graphicFrame>
        <p:nvGraphicFramePr>
          <p:cNvPr id="15" name="Table 14">
            <a:extLst>
              <a:ext uri="{FF2B5EF4-FFF2-40B4-BE49-F238E27FC236}">
                <a16:creationId xmlns:a16="http://schemas.microsoft.com/office/drawing/2014/main" id="{354BCFE6-B103-554E-9CE1-EE35E60F13DE}"/>
              </a:ext>
            </a:extLst>
          </p:cNvPr>
          <p:cNvGraphicFramePr>
            <a:graphicFrameLocks noGrp="1"/>
          </p:cNvGraphicFramePr>
          <p:nvPr/>
        </p:nvGraphicFramePr>
        <p:xfrm>
          <a:off x="4335153" y="2122079"/>
          <a:ext cx="4057565" cy="2198370"/>
        </p:xfrm>
        <a:graphic>
          <a:graphicData uri="http://schemas.openxmlformats.org/drawingml/2006/table">
            <a:tbl>
              <a:tblPr firstRow="1" bandRow="1">
                <a:tableStyleId>{5C22544A-7EE6-4342-B048-85BDC9FD1C3A}</a:tableStyleId>
              </a:tblPr>
              <a:tblGrid>
                <a:gridCol w="811513">
                  <a:extLst>
                    <a:ext uri="{9D8B030D-6E8A-4147-A177-3AD203B41FA5}">
                      <a16:colId xmlns:a16="http://schemas.microsoft.com/office/drawing/2014/main" val="3976793874"/>
                    </a:ext>
                  </a:extLst>
                </a:gridCol>
                <a:gridCol w="811513">
                  <a:extLst>
                    <a:ext uri="{9D8B030D-6E8A-4147-A177-3AD203B41FA5}">
                      <a16:colId xmlns:a16="http://schemas.microsoft.com/office/drawing/2014/main" val="603890996"/>
                    </a:ext>
                  </a:extLst>
                </a:gridCol>
                <a:gridCol w="811513">
                  <a:extLst>
                    <a:ext uri="{9D8B030D-6E8A-4147-A177-3AD203B41FA5}">
                      <a16:colId xmlns:a16="http://schemas.microsoft.com/office/drawing/2014/main" val="2847099979"/>
                    </a:ext>
                  </a:extLst>
                </a:gridCol>
                <a:gridCol w="811513">
                  <a:extLst>
                    <a:ext uri="{9D8B030D-6E8A-4147-A177-3AD203B41FA5}">
                      <a16:colId xmlns:a16="http://schemas.microsoft.com/office/drawing/2014/main" val="3183051697"/>
                    </a:ext>
                  </a:extLst>
                </a:gridCol>
                <a:gridCol w="811513">
                  <a:extLst>
                    <a:ext uri="{9D8B030D-6E8A-4147-A177-3AD203B41FA5}">
                      <a16:colId xmlns:a16="http://schemas.microsoft.com/office/drawing/2014/main" val="1059176980"/>
                    </a:ext>
                  </a:extLst>
                </a:gridCol>
              </a:tblGrid>
              <a:tr h="228600">
                <a:tc>
                  <a:txBody>
                    <a:bodyPr/>
                    <a:lstStyle/>
                    <a:p>
                      <a:pPr algn="ctr"/>
                      <a:r>
                        <a:rPr lang="en-US" altLang="zh-CN" sz="1100"/>
                        <a:t>Trans</a:t>
                      </a:r>
                      <a:r>
                        <a:rPr lang="zh-CN" altLang="en-US" sz="1100"/>
                        <a:t> </a:t>
                      </a:r>
                      <a:r>
                        <a:rPr lang="en-US" altLang="zh-CN" sz="1100"/>
                        <a:t>ID</a:t>
                      </a:r>
                      <a:endParaRPr lang="en-US" sz="1100"/>
                    </a:p>
                  </a:txBody>
                  <a:tcPr marL="68580" marR="68580" marT="34290" marB="34290"/>
                </a:tc>
                <a:tc>
                  <a:txBody>
                    <a:bodyPr/>
                    <a:lstStyle/>
                    <a:p>
                      <a:pPr algn="ctr"/>
                      <a:r>
                        <a:rPr lang="en-US" altLang="zh-CN" sz="1100"/>
                        <a:t>User</a:t>
                      </a:r>
                      <a:r>
                        <a:rPr lang="zh-CN" altLang="en-US" sz="1100"/>
                        <a:t> </a:t>
                      </a:r>
                      <a:r>
                        <a:rPr lang="en-US" altLang="zh-CN" sz="1100"/>
                        <a:t>ID</a:t>
                      </a:r>
                      <a:endParaRPr lang="en-US" sz="1100"/>
                    </a:p>
                  </a:txBody>
                  <a:tcPr marL="68580" marR="68580" marT="34290" marB="34290"/>
                </a:tc>
                <a:tc>
                  <a:txBody>
                    <a:bodyPr/>
                    <a:lstStyle/>
                    <a:p>
                      <a:pPr algn="ctr"/>
                      <a:r>
                        <a:rPr lang="en-US" altLang="zh-CN" sz="1100"/>
                        <a:t>Product</a:t>
                      </a:r>
                      <a:r>
                        <a:rPr lang="zh-CN" altLang="en-US" sz="1100"/>
                        <a:t> </a:t>
                      </a:r>
                      <a:r>
                        <a:rPr lang="en-US" altLang="zh-CN" sz="1100"/>
                        <a:t>ID</a:t>
                      </a:r>
                      <a:endParaRPr lang="en-US" sz="1100"/>
                    </a:p>
                  </a:txBody>
                  <a:tcPr marL="68580" marR="68580" marT="34290" marB="34290"/>
                </a:tc>
                <a:tc>
                  <a:txBody>
                    <a:bodyPr/>
                    <a:lstStyle/>
                    <a:p>
                      <a:pPr algn="ctr"/>
                      <a:r>
                        <a:rPr lang="en-US" altLang="zh-CN" sz="1100"/>
                        <a:t>Value</a:t>
                      </a:r>
                      <a:endParaRPr lang="en-US" sz="1100"/>
                    </a:p>
                  </a:txBody>
                  <a:tcPr marL="68580" marR="68580" marT="34290" marB="34290"/>
                </a:tc>
                <a:tc>
                  <a:txBody>
                    <a:bodyPr/>
                    <a:lstStyle/>
                    <a:p>
                      <a:pPr algn="ctr"/>
                      <a:r>
                        <a:rPr lang="en-US" altLang="zh-CN" sz="1100"/>
                        <a:t>Timestamp</a:t>
                      </a:r>
                      <a:endParaRPr lang="en-US" sz="1100"/>
                    </a:p>
                  </a:txBody>
                  <a:tcPr marL="68580" marR="68580" marT="34290" marB="34290"/>
                </a:tc>
                <a:extLst>
                  <a:ext uri="{0D108BD9-81ED-4DB2-BD59-A6C34878D82A}">
                    <a16:rowId xmlns:a16="http://schemas.microsoft.com/office/drawing/2014/main" val="2706189671"/>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3654171493"/>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2985840248"/>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3747598996"/>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3729220509"/>
                  </a:ext>
                </a:extLst>
              </a:tr>
              <a:tr h="278130">
                <a:tc>
                  <a:txBody>
                    <a:bodyPr/>
                    <a:lstStyle/>
                    <a:p>
                      <a:pPr algn="ctr"/>
                      <a:r>
                        <a:rPr lang="en-US" altLang="zh-CN" sz="1100" b="1">
                          <a:latin typeface="Times New Roman" panose="02020603050405020304" pitchFamily="18" charset="0"/>
                          <a:cs typeface="Times New Roman" panose="02020603050405020304" pitchFamily="18" charset="0"/>
                        </a:rPr>
                        <a:t>100</a:t>
                      </a:r>
                      <a:endParaRPr lang="en-US" sz="1100" b="1">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solidFill>
                            <a:schemeClr val="accent2">
                              <a:lumMod val="75000"/>
                            </a:schemeClr>
                          </a:solidFill>
                          <a:latin typeface="Times New Roman" panose="02020603050405020304" pitchFamily="18" charset="0"/>
                          <a:cs typeface="Times New Roman" panose="02020603050405020304" pitchFamily="18" charset="0"/>
                        </a:rPr>
                        <a:t>51</a:t>
                      </a:r>
                      <a:endParaRPr lang="en-US" sz="1100" b="1">
                        <a:solidFill>
                          <a:schemeClr val="accent2">
                            <a:lumMod val="75000"/>
                          </a:schemeClr>
                        </a:solidFill>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solidFill>
                            <a:schemeClr val="accent6">
                              <a:lumMod val="50000"/>
                            </a:schemeClr>
                          </a:solidFill>
                          <a:latin typeface="Times New Roman" panose="02020603050405020304" pitchFamily="18" charset="0"/>
                          <a:cs typeface="Times New Roman" panose="02020603050405020304" pitchFamily="18" charset="0"/>
                        </a:rPr>
                        <a:t>345</a:t>
                      </a:r>
                      <a:endParaRPr lang="en-US" sz="1100" b="1">
                        <a:solidFill>
                          <a:schemeClr val="accent6">
                            <a:lumMod val="50000"/>
                          </a:schemeClr>
                        </a:solidFill>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latin typeface="Times New Roman" panose="02020603050405020304" pitchFamily="18" charset="0"/>
                          <a:cs typeface="Times New Roman" panose="02020603050405020304" pitchFamily="18" charset="0"/>
                        </a:rPr>
                        <a:t>$1000</a:t>
                      </a:r>
                      <a:endParaRPr lang="en-US" sz="1100" b="1">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sz="1100" b="1" i="0" kern="1200" cap="all">
                          <a:solidFill>
                            <a:schemeClr val="dk1"/>
                          </a:solidFill>
                          <a:effectLst/>
                          <a:latin typeface="Times New Roman" panose="02020603050405020304" pitchFamily="18" charset="0"/>
                          <a:ea typeface="+mn-ea"/>
                          <a:cs typeface="Times New Roman" panose="02020603050405020304" pitchFamily="18" charset="0"/>
                        </a:rPr>
                        <a:t>1710281001</a:t>
                      </a:r>
                      <a:endParaRPr lang="en-US" sz="1100" b="1">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796446714"/>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1830032812"/>
                  </a:ext>
                </a:extLst>
              </a:tr>
            </a:tbl>
          </a:graphicData>
        </a:graphic>
      </p:graphicFrame>
      <p:sp>
        <p:nvSpPr>
          <p:cNvPr id="16" name="TextBox 15">
            <a:extLst>
              <a:ext uri="{FF2B5EF4-FFF2-40B4-BE49-F238E27FC236}">
                <a16:creationId xmlns:a16="http://schemas.microsoft.com/office/drawing/2014/main" id="{62C73673-1EE4-8228-84FB-EB1F2F5DC114}"/>
              </a:ext>
            </a:extLst>
          </p:cNvPr>
          <p:cNvSpPr txBox="1"/>
          <p:nvPr/>
        </p:nvSpPr>
        <p:spPr>
          <a:xfrm>
            <a:off x="5487372" y="1745710"/>
            <a:ext cx="1792478"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Transaction</a:t>
            </a:r>
            <a:r>
              <a:rPr lang="zh-CN" altLang="en-US" sz="1350">
                <a:latin typeface="Consolas" panose="020B0609020204030204" pitchFamily="49" charset="0"/>
                <a:cs typeface="Consolas" panose="020B0609020204030204" pitchFamily="49" charset="0"/>
              </a:rPr>
              <a:t> </a:t>
            </a:r>
            <a:r>
              <a:rPr lang="en-US" altLang="zh-CN" sz="1350">
                <a:latin typeface="Consolas" panose="020B0609020204030204" pitchFamily="49" charset="0"/>
                <a:cs typeface="Consolas" panose="020B0609020204030204" pitchFamily="49" charset="0"/>
              </a:rPr>
              <a:t>Table</a:t>
            </a:r>
            <a:endParaRPr lang="en-US" sz="1350">
              <a:latin typeface="Consolas" panose="020B0609020204030204" pitchFamily="49" charset="0"/>
              <a:cs typeface="Consolas" panose="020B0609020204030204" pitchFamily="49" charset="0"/>
            </a:endParaRPr>
          </a:p>
        </p:txBody>
      </p:sp>
      <p:graphicFrame>
        <p:nvGraphicFramePr>
          <p:cNvPr id="19" name="Table 18">
            <a:extLst>
              <a:ext uri="{FF2B5EF4-FFF2-40B4-BE49-F238E27FC236}">
                <a16:creationId xmlns:a16="http://schemas.microsoft.com/office/drawing/2014/main" id="{9ACDFDF0-7A72-BC50-DAB7-151DF787B2A5}"/>
              </a:ext>
            </a:extLst>
          </p:cNvPr>
          <p:cNvGraphicFramePr>
            <a:graphicFrameLocks noGrp="1"/>
          </p:cNvGraphicFramePr>
          <p:nvPr/>
        </p:nvGraphicFramePr>
        <p:xfrm>
          <a:off x="4322860" y="4486881"/>
          <a:ext cx="1897546" cy="834390"/>
        </p:xfrm>
        <a:graphic>
          <a:graphicData uri="http://schemas.openxmlformats.org/drawingml/2006/table">
            <a:tbl>
              <a:tblPr firstRow="1" bandRow="1">
                <a:tableStyleId>{5C22544A-7EE6-4342-B048-85BDC9FD1C3A}</a:tableStyleId>
              </a:tblPr>
              <a:tblGrid>
                <a:gridCol w="948773">
                  <a:extLst>
                    <a:ext uri="{9D8B030D-6E8A-4147-A177-3AD203B41FA5}">
                      <a16:colId xmlns:a16="http://schemas.microsoft.com/office/drawing/2014/main" val="176968948"/>
                    </a:ext>
                  </a:extLst>
                </a:gridCol>
                <a:gridCol w="948773">
                  <a:extLst>
                    <a:ext uri="{9D8B030D-6E8A-4147-A177-3AD203B41FA5}">
                      <a16:colId xmlns:a16="http://schemas.microsoft.com/office/drawing/2014/main" val="2316237656"/>
                    </a:ext>
                  </a:extLst>
                </a:gridCol>
              </a:tblGrid>
              <a:tr h="278130">
                <a:tc>
                  <a:txBody>
                    <a:bodyPr/>
                    <a:lstStyle/>
                    <a:p>
                      <a:pPr algn="ctr"/>
                      <a:r>
                        <a:rPr lang="en-US" altLang="zh-CN" sz="1100"/>
                        <a:t>User</a:t>
                      </a:r>
                      <a:r>
                        <a:rPr lang="zh-CN" altLang="en-US" sz="1100"/>
                        <a:t> </a:t>
                      </a:r>
                      <a:r>
                        <a:rPr lang="en-US" altLang="zh-CN" sz="1100"/>
                        <a:t>ID</a:t>
                      </a:r>
                      <a:endParaRPr lang="en-US" sz="1100"/>
                    </a:p>
                  </a:txBody>
                  <a:tcPr marL="68580" marR="68580" marT="34290" marB="34290"/>
                </a:tc>
                <a:tc>
                  <a:txBody>
                    <a:bodyPr/>
                    <a:lstStyle/>
                    <a:p>
                      <a:pPr algn="ctr"/>
                      <a:r>
                        <a:rPr lang="en-US" altLang="zh-CN" sz="1100"/>
                        <a:t>Gender</a:t>
                      </a:r>
                      <a:endParaRPr lang="en-US" sz="1100"/>
                    </a:p>
                  </a:txBody>
                  <a:tcPr marL="68580" marR="68580" marT="34290" marB="34290"/>
                </a:tc>
                <a:extLst>
                  <a:ext uri="{0D108BD9-81ED-4DB2-BD59-A6C34878D82A}">
                    <a16:rowId xmlns:a16="http://schemas.microsoft.com/office/drawing/2014/main" val="3251542789"/>
                  </a:ext>
                </a:extLst>
              </a:tr>
              <a:tr h="278130">
                <a:tc>
                  <a:txBody>
                    <a:bodyPr/>
                    <a:lstStyle/>
                    <a:p>
                      <a:pPr algn="ctr"/>
                      <a:r>
                        <a:rPr lang="en-US" altLang="zh-CN" sz="1100" b="1"/>
                        <a:t>...</a:t>
                      </a:r>
                      <a:endParaRPr lang="en-US" sz="1100" b="1"/>
                    </a:p>
                  </a:txBody>
                  <a:tcPr marL="68580" marR="68580" marT="34290" marB="34290"/>
                </a:tc>
                <a:tc>
                  <a:txBody>
                    <a:bodyPr/>
                    <a:lstStyle/>
                    <a:p>
                      <a:pPr algn="ctr"/>
                      <a:r>
                        <a:rPr lang="en-US" altLang="zh-CN" sz="1100" b="1"/>
                        <a:t>...</a:t>
                      </a:r>
                      <a:endParaRPr lang="en-US" sz="1100" b="1"/>
                    </a:p>
                  </a:txBody>
                  <a:tcPr marL="68580" marR="68580" marT="34290" marB="34290"/>
                </a:tc>
                <a:extLst>
                  <a:ext uri="{0D108BD9-81ED-4DB2-BD59-A6C34878D82A}">
                    <a16:rowId xmlns:a16="http://schemas.microsoft.com/office/drawing/2014/main" val="1581326174"/>
                  </a:ext>
                </a:extLst>
              </a:tr>
              <a:tr h="278130">
                <a:tc>
                  <a:txBody>
                    <a:bodyPr/>
                    <a:lstStyle/>
                    <a:p>
                      <a:pPr algn="ctr"/>
                      <a:r>
                        <a:rPr lang="en-US" altLang="zh-CN" sz="1100" b="1">
                          <a:solidFill>
                            <a:schemeClr val="accent2">
                              <a:lumMod val="75000"/>
                            </a:schemeClr>
                          </a:solidFill>
                          <a:latin typeface="Times New Roman" panose="02020603050405020304" pitchFamily="18" charset="0"/>
                          <a:cs typeface="Times New Roman" panose="02020603050405020304" pitchFamily="18" charset="0"/>
                        </a:rPr>
                        <a:t>51</a:t>
                      </a:r>
                      <a:endParaRPr lang="en-US" sz="1100" b="1">
                        <a:solidFill>
                          <a:schemeClr val="accent2">
                            <a:lumMod val="75000"/>
                          </a:schemeClr>
                        </a:solidFill>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latin typeface="Times New Roman" panose="02020603050405020304" pitchFamily="18" charset="0"/>
                          <a:cs typeface="Times New Roman" panose="02020603050405020304" pitchFamily="18" charset="0"/>
                        </a:rPr>
                        <a:t>Male</a:t>
                      </a:r>
                      <a:endParaRPr lang="en-US" sz="1100" b="1">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1721360613"/>
                  </a:ext>
                </a:extLst>
              </a:tr>
            </a:tbl>
          </a:graphicData>
        </a:graphic>
      </p:graphicFrame>
      <p:cxnSp>
        <p:nvCxnSpPr>
          <p:cNvPr id="27" name="Curved Connector 26">
            <a:extLst>
              <a:ext uri="{FF2B5EF4-FFF2-40B4-BE49-F238E27FC236}">
                <a16:creationId xmlns:a16="http://schemas.microsoft.com/office/drawing/2014/main" id="{75D4C309-8255-D786-D657-B99EBFBC45E9}"/>
              </a:ext>
            </a:extLst>
          </p:cNvPr>
          <p:cNvCxnSpPr>
            <a:cxnSpLocks/>
          </p:cNvCxnSpPr>
          <p:nvPr/>
        </p:nvCxnSpPr>
        <p:spPr>
          <a:xfrm rot="10800000" flipV="1">
            <a:off x="4346397" y="3593181"/>
            <a:ext cx="9525" cy="1575463"/>
          </a:xfrm>
          <a:prstGeom prst="curvedConnector3">
            <a:avLst>
              <a:gd name="adj1" fmla="val 2895646"/>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aphicFrame>
        <p:nvGraphicFramePr>
          <p:cNvPr id="33" name="Table 32">
            <a:extLst>
              <a:ext uri="{FF2B5EF4-FFF2-40B4-BE49-F238E27FC236}">
                <a16:creationId xmlns:a16="http://schemas.microsoft.com/office/drawing/2014/main" id="{932A7DB1-13B2-89D2-6E7F-05F7DBB98DE5}"/>
              </a:ext>
            </a:extLst>
          </p:cNvPr>
          <p:cNvGraphicFramePr>
            <a:graphicFrameLocks noGrp="1"/>
          </p:cNvGraphicFramePr>
          <p:nvPr/>
        </p:nvGraphicFramePr>
        <p:xfrm>
          <a:off x="6495170" y="4467364"/>
          <a:ext cx="1897546" cy="834390"/>
        </p:xfrm>
        <a:graphic>
          <a:graphicData uri="http://schemas.openxmlformats.org/drawingml/2006/table">
            <a:tbl>
              <a:tblPr firstRow="1" bandRow="1">
                <a:tableStyleId>{5C22544A-7EE6-4342-B048-85BDC9FD1C3A}</a:tableStyleId>
              </a:tblPr>
              <a:tblGrid>
                <a:gridCol w="948773">
                  <a:extLst>
                    <a:ext uri="{9D8B030D-6E8A-4147-A177-3AD203B41FA5}">
                      <a16:colId xmlns:a16="http://schemas.microsoft.com/office/drawing/2014/main" val="176968948"/>
                    </a:ext>
                  </a:extLst>
                </a:gridCol>
                <a:gridCol w="948773">
                  <a:extLst>
                    <a:ext uri="{9D8B030D-6E8A-4147-A177-3AD203B41FA5}">
                      <a16:colId xmlns:a16="http://schemas.microsoft.com/office/drawing/2014/main" val="2316237656"/>
                    </a:ext>
                  </a:extLst>
                </a:gridCol>
              </a:tblGrid>
              <a:tr h="278130">
                <a:tc>
                  <a:txBody>
                    <a:bodyPr/>
                    <a:lstStyle/>
                    <a:p>
                      <a:pPr algn="ctr"/>
                      <a:r>
                        <a:rPr lang="en-US" altLang="zh-CN" sz="1100"/>
                        <a:t>Product</a:t>
                      </a:r>
                      <a:r>
                        <a:rPr lang="zh-CN" altLang="en-US" sz="1100"/>
                        <a:t> </a:t>
                      </a:r>
                      <a:r>
                        <a:rPr lang="en-US" altLang="zh-CN" sz="1100"/>
                        <a:t>ID</a:t>
                      </a:r>
                      <a:endParaRPr lang="en-US" sz="1100"/>
                    </a:p>
                  </a:txBody>
                  <a:tcPr marL="68580" marR="68580" marT="34290" marB="34290"/>
                </a:tc>
                <a:tc>
                  <a:txBody>
                    <a:bodyPr/>
                    <a:lstStyle/>
                    <a:p>
                      <a:pPr algn="ctr"/>
                      <a:r>
                        <a:rPr lang="en-US" altLang="zh-CN" sz="1100"/>
                        <a:t>Category</a:t>
                      </a:r>
                      <a:endParaRPr lang="en-US" sz="1100"/>
                    </a:p>
                  </a:txBody>
                  <a:tcPr marL="68580" marR="68580" marT="34290" marB="34290"/>
                </a:tc>
                <a:extLst>
                  <a:ext uri="{0D108BD9-81ED-4DB2-BD59-A6C34878D82A}">
                    <a16:rowId xmlns:a16="http://schemas.microsoft.com/office/drawing/2014/main" val="3251542789"/>
                  </a:ext>
                </a:extLst>
              </a:tr>
              <a:tr h="278130">
                <a:tc>
                  <a:txBody>
                    <a:bodyPr/>
                    <a:lstStyle/>
                    <a:p>
                      <a:pPr algn="ctr"/>
                      <a:r>
                        <a:rPr lang="en-US" altLang="zh-CN" sz="1100" b="1"/>
                        <a:t>...</a:t>
                      </a:r>
                      <a:endParaRPr lang="en-US" sz="1100" b="1"/>
                    </a:p>
                  </a:txBody>
                  <a:tcPr marL="68580" marR="68580" marT="34290" marB="34290"/>
                </a:tc>
                <a:tc>
                  <a:txBody>
                    <a:bodyPr/>
                    <a:lstStyle/>
                    <a:p>
                      <a:pPr algn="ctr"/>
                      <a:r>
                        <a:rPr lang="en-US" altLang="zh-CN" sz="1100" b="1"/>
                        <a:t>...</a:t>
                      </a:r>
                      <a:endParaRPr lang="en-US" sz="1100" b="1"/>
                    </a:p>
                  </a:txBody>
                  <a:tcPr marL="68580" marR="68580" marT="34290" marB="34290"/>
                </a:tc>
                <a:extLst>
                  <a:ext uri="{0D108BD9-81ED-4DB2-BD59-A6C34878D82A}">
                    <a16:rowId xmlns:a16="http://schemas.microsoft.com/office/drawing/2014/main" val="1581326174"/>
                  </a:ext>
                </a:extLst>
              </a:tr>
              <a:tr h="278130">
                <a:tc>
                  <a:txBody>
                    <a:bodyPr/>
                    <a:lstStyle/>
                    <a:p>
                      <a:pPr algn="ctr"/>
                      <a:r>
                        <a:rPr lang="en-US" altLang="zh-CN" sz="1100" b="1">
                          <a:solidFill>
                            <a:schemeClr val="accent6">
                              <a:lumMod val="75000"/>
                            </a:schemeClr>
                          </a:solidFill>
                          <a:latin typeface="Times New Roman" panose="02020603050405020304" pitchFamily="18" charset="0"/>
                          <a:cs typeface="Times New Roman" panose="02020603050405020304" pitchFamily="18" charset="0"/>
                        </a:rPr>
                        <a:t>345</a:t>
                      </a:r>
                      <a:endParaRPr lang="en-US" sz="1100" b="1">
                        <a:solidFill>
                          <a:schemeClr val="accent6">
                            <a:lumMod val="75000"/>
                          </a:schemeClr>
                        </a:solidFill>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latin typeface="Times New Roman" panose="02020603050405020304" pitchFamily="18" charset="0"/>
                          <a:cs typeface="Times New Roman" panose="02020603050405020304" pitchFamily="18" charset="0"/>
                        </a:rPr>
                        <a:t>Bike</a:t>
                      </a:r>
                      <a:endParaRPr lang="en-US" sz="1100" b="1">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1721360613"/>
                  </a:ext>
                </a:extLst>
              </a:tr>
            </a:tbl>
          </a:graphicData>
        </a:graphic>
      </p:graphicFrame>
      <p:cxnSp>
        <p:nvCxnSpPr>
          <p:cNvPr id="34" name="Curved Connector 33">
            <a:extLst>
              <a:ext uri="{FF2B5EF4-FFF2-40B4-BE49-F238E27FC236}">
                <a16:creationId xmlns:a16="http://schemas.microsoft.com/office/drawing/2014/main" id="{2D62C347-FF78-0B26-F091-D09077E31EE3}"/>
              </a:ext>
            </a:extLst>
          </p:cNvPr>
          <p:cNvCxnSpPr>
            <a:cxnSpLocks/>
          </p:cNvCxnSpPr>
          <p:nvPr/>
        </p:nvCxnSpPr>
        <p:spPr>
          <a:xfrm flipH="1">
            <a:off x="8377688" y="3602847"/>
            <a:ext cx="15029" cy="1550891"/>
          </a:xfrm>
          <a:prstGeom prst="curvedConnector3">
            <a:avLst>
              <a:gd name="adj1" fmla="val -1735960"/>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D18DD64F-6AE9-66C4-E4C1-DF59BB07B9E3}"/>
              </a:ext>
            </a:extLst>
          </p:cNvPr>
          <p:cNvSpPr txBox="1"/>
          <p:nvPr/>
        </p:nvSpPr>
        <p:spPr>
          <a:xfrm>
            <a:off x="4682365" y="4190365"/>
            <a:ext cx="1130438"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User</a:t>
            </a:r>
            <a:r>
              <a:rPr lang="zh-CN" altLang="en-US" sz="1350">
                <a:latin typeface="Consolas" panose="020B0609020204030204" pitchFamily="49" charset="0"/>
                <a:cs typeface="Consolas" panose="020B0609020204030204" pitchFamily="49" charset="0"/>
              </a:rPr>
              <a:t> </a:t>
            </a:r>
            <a:r>
              <a:rPr lang="en-US" altLang="zh-CN" sz="1350">
                <a:latin typeface="Consolas" panose="020B0609020204030204" pitchFamily="49" charset="0"/>
                <a:cs typeface="Consolas" panose="020B0609020204030204" pitchFamily="49" charset="0"/>
              </a:rPr>
              <a:t>Table</a:t>
            </a:r>
            <a:endParaRPr lang="en-US" sz="1350">
              <a:latin typeface="Consolas" panose="020B0609020204030204" pitchFamily="49" charset="0"/>
              <a:cs typeface="Consolas" panose="020B0609020204030204" pitchFamily="49" charset="0"/>
            </a:endParaRPr>
          </a:p>
        </p:txBody>
      </p:sp>
      <p:sp>
        <p:nvSpPr>
          <p:cNvPr id="39" name="TextBox 38">
            <a:extLst>
              <a:ext uri="{FF2B5EF4-FFF2-40B4-BE49-F238E27FC236}">
                <a16:creationId xmlns:a16="http://schemas.microsoft.com/office/drawing/2014/main" id="{A452DF74-CCCC-DDA9-ABB1-5AE789C3D2DD}"/>
              </a:ext>
            </a:extLst>
          </p:cNvPr>
          <p:cNvSpPr txBox="1"/>
          <p:nvPr/>
        </p:nvSpPr>
        <p:spPr>
          <a:xfrm>
            <a:off x="6749823" y="4190365"/>
            <a:ext cx="1414170"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Product</a:t>
            </a:r>
            <a:r>
              <a:rPr lang="zh-CN" altLang="en-US" sz="1350">
                <a:latin typeface="Consolas" panose="020B0609020204030204" pitchFamily="49" charset="0"/>
                <a:cs typeface="Consolas" panose="020B0609020204030204" pitchFamily="49" charset="0"/>
              </a:rPr>
              <a:t> </a:t>
            </a:r>
            <a:r>
              <a:rPr lang="en-US" altLang="zh-CN" sz="1350">
                <a:latin typeface="Consolas" panose="020B0609020204030204" pitchFamily="49" charset="0"/>
                <a:cs typeface="Consolas" panose="020B0609020204030204" pitchFamily="49" charset="0"/>
              </a:rPr>
              <a:t>Table</a:t>
            </a:r>
            <a:endParaRPr lang="en-US" sz="1350">
              <a:latin typeface="Consolas" panose="020B0609020204030204" pitchFamily="49" charset="0"/>
              <a:cs typeface="Consolas" panose="020B0609020204030204" pitchFamily="49" charset="0"/>
            </a:endParaRPr>
          </a:p>
        </p:txBody>
      </p:sp>
      <p:sp>
        <p:nvSpPr>
          <p:cNvPr id="40" name="TextBox 39">
            <a:extLst>
              <a:ext uri="{FF2B5EF4-FFF2-40B4-BE49-F238E27FC236}">
                <a16:creationId xmlns:a16="http://schemas.microsoft.com/office/drawing/2014/main" id="{06AD09D0-CA1D-A8FF-E0C2-241F8D8CF9E9}"/>
              </a:ext>
            </a:extLst>
          </p:cNvPr>
          <p:cNvSpPr txBox="1"/>
          <p:nvPr/>
        </p:nvSpPr>
        <p:spPr>
          <a:xfrm>
            <a:off x="2523601" y="5432092"/>
            <a:ext cx="4346062"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Relational</a:t>
            </a:r>
            <a:r>
              <a:rPr lang="zh-CN" altLang="en-US" sz="1350">
                <a:latin typeface="Consolas" panose="020B0609020204030204" pitchFamily="49" charset="0"/>
                <a:cs typeface="Consolas" panose="020B0609020204030204" pitchFamily="49" charset="0"/>
              </a:rPr>
              <a:t> </a:t>
            </a:r>
            <a:r>
              <a:rPr lang="en-US" altLang="zh-CN" sz="1350">
                <a:latin typeface="Consolas" panose="020B0609020204030204" pitchFamily="49" charset="0"/>
                <a:cs typeface="Consolas" panose="020B0609020204030204" pitchFamily="49" charset="0"/>
              </a:rPr>
              <a:t>databases</a:t>
            </a:r>
            <a:r>
              <a:rPr lang="zh-CN" altLang="en-US" sz="1350">
                <a:latin typeface="Consolas" panose="020B0609020204030204" pitchFamily="49" charset="0"/>
                <a:cs typeface="Consolas" panose="020B0609020204030204" pitchFamily="49" charset="0"/>
              </a:rPr>
              <a:t> </a:t>
            </a:r>
            <a:r>
              <a:rPr lang="en-US" altLang="zh-CN" sz="1350">
                <a:latin typeface="Consolas" panose="020B0609020204030204" pitchFamily="49" charset="0"/>
                <a:cs typeface="Consolas" panose="020B0609020204030204" pitchFamily="49" charset="0"/>
              </a:rPr>
              <a:t>as</a:t>
            </a:r>
            <a:r>
              <a:rPr lang="zh-CN" altLang="en-US" sz="1350">
                <a:latin typeface="Consolas" panose="020B0609020204030204" pitchFamily="49" charset="0"/>
                <a:cs typeface="Consolas" panose="020B0609020204030204" pitchFamily="49" charset="0"/>
              </a:rPr>
              <a:t> </a:t>
            </a:r>
            <a:r>
              <a:rPr lang="en-US" altLang="zh-CN" sz="1350">
                <a:latin typeface="Consolas" panose="020B0609020204030204" pitchFamily="49" charset="0"/>
                <a:cs typeface="Consolas" panose="020B0609020204030204" pitchFamily="49" charset="0"/>
              </a:rPr>
              <a:t>heterogeneous</a:t>
            </a:r>
            <a:r>
              <a:rPr lang="zh-CN" altLang="en-US" sz="1350">
                <a:latin typeface="Consolas" panose="020B0609020204030204" pitchFamily="49" charset="0"/>
                <a:cs typeface="Consolas" panose="020B0609020204030204" pitchFamily="49" charset="0"/>
              </a:rPr>
              <a:t> </a:t>
            </a:r>
            <a:r>
              <a:rPr lang="en-US" altLang="zh-CN" sz="1350">
                <a:latin typeface="Consolas" panose="020B0609020204030204" pitchFamily="49" charset="0"/>
                <a:cs typeface="Consolas" panose="020B0609020204030204" pitchFamily="49" charset="0"/>
              </a:rPr>
              <a:t>graphs</a:t>
            </a:r>
            <a:endParaRPr lang="en-US" sz="1350">
              <a:latin typeface="Consolas" panose="020B0609020204030204" pitchFamily="49" charset="0"/>
              <a:cs typeface="Consolas" panose="020B0609020204030204" pitchFamily="49" charset="0"/>
            </a:endParaRPr>
          </a:p>
        </p:txBody>
      </p:sp>
      <p:sp>
        <p:nvSpPr>
          <p:cNvPr id="7" name="Google Shape;685;p74">
            <a:extLst>
              <a:ext uri="{FF2B5EF4-FFF2-40B4-BE49-F238E27FC236}">
                <a16:creationId xmlns:a16="http://schemas.microsoft.com/office/drawing/2014/main" id="{29BB4BE3-0EAC-BF98-E2B3-269EC45B58E0}"/>
              </a:ext>
            </a:extLst>
          </p:cNvPr>
          <p:cNvSpPr txBox="1">
            <a:spLocks noGrp="1"/>
          </p:cNvSpPr>
          <p:nvPr>
            <p:ph type="title"/>
          </p:nvPr>
        </p:nvSpPr>
        <p:spPr>
          <a:xfrm>
            <a:off x="457200" y="76200"/>
            <a:ext cx="8229600" cy="987552"/>
          </a:xfrm>
          <a:prstGeom prst="rect">
            <a:avLst/>
          </a:prstGeom>
        </p:spPr>
        <p:txBody>
          <a:bodyPr spcFirstLastPara="1" vert="horz" wrap="square" lIns="91425" tIns="91425" rIns="91425" bIns="91425" rtlCol="0" anchor="t" anchorCtr="0">
            <a:noAutofit/>
          </a:bodyPr>
          <a:lstStyle/>
          <a:p>
            <a:r>
              <a:rPr lang="en-US"/>
              <a:t>Relational Databases</a:t>
            </a:r>
          </a:p>
        </p:txBody>
      </p:sp>
    </p:spTree>
    <p:extLst>
      <p:ext uri="{BB962C8B-B14F-4D97-AF65-F5344CB8AC3E}">
        <p14:creationId xmlns:p14="http://schemas.microsoft.com/office/powerpoint/2010/main" val="355901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par>
                                <p:cTn id="8" presetID="9"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dissolve">
                                      <p:cBhvr>
                                        <p:cTn id="1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6B15E-DED0-A7AB-9288-1B87D8A4EB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8CC616-CE4E-4F63-9883-E24AB3DDDF70}"/>
              </a:ext>
            </a:extLst>
          </p:cNvPr>
          <p:cNvSpPr>
            <a:spLocks noGrp="1"/>
          </p:cNvSpPr>
          <p:nvPr>
            <p:ph type="title"/>
          </p:nvPr>
        </p:nvSpPr>
        <p:spPr/>
        <p:txBody>
          <a:bodyPr/>
          <a:lstStyle/>
          <a:p>
            <a:r>
              <a:rPr lang="en-US"/>
              <a:t>Mathematically…</a:t>
            </a:r>
          </a:p>
        </p:txBody>
      </p:sp>
      <p:sp>
        <p:nvSpPr>
          <p:cNvPr id="3" name="Content Placeholder 2">
            <a:extLst>
              <a:ext uri="{FF2B5EF4-FFF2-40B4-BE49-F238E27FC236}">
                <a16:creationId xmlns:a16="http://schemas.microsoft.com/office/drawing/2014/main" id="{C3D2B70E-4AEC-3E91-B699-75AFF15AF315}"/>
              </a:ext>
            </a:extLst>
          </p:cNvPr>
          <p:cNvSpPr>
            <a:spLocks noGrp="1"/>
          </p:cNvSpPr>
          <p:nvPr>
            <p:ph idx="1"/>
          </p:nvPr>
        </p:nvSpPr>
        <p:spPr>
          <a:xfrm>
            <a:off x="331470" y="4895156"/>
            <a:ext cx="8481060" cy="1688524"/>
          </a:xfrm>
        </p:spPr>
        <p:txBody>
          <a:bodyPr vert="horz" lIns="121917" tIns="60958" rIns="121917" bIns="60958" rtlCol="0" anchor="t">
            <a:normAutofit/>
          </a:bodyPr>
          <a:lstStyle/>
          <a:p>
            <a:pPr marL="456565" indent="-456565"/>
            <a:r>
              <a:rPr lang="en-US" sz="3000"/>
              <a:t>A database is a set of tables                                 and</a:t>
            </a:r>
          </a:p>
          <a:p>
            <a:pPr marL="0" indent="0">
              <a:buNone/>
            </a:pPr>
            <a:r>
              <a:rPr lang="en-US" sz="3000"/>
              <a:t> </a:t>
            </a:r>
          </a:p>
          <a:p>
            <a:pPr marL="456565" indent="-456565"/>
            <a:r>
              <a:rPr lang="en-US" sz="3000"/>
              <a:t>Links between tables</a:t>
            </a:r>
          </a:p>
        </p:txBody>
      </p:sp>
      <p:sp>
        <p:nvSpPr>
          <p:cNvPr id="5" name="Slide Number Placeholder 4">
            <a:extLst>
              <a:ext uri="{FF2B5EF4-FFF2-40B4-BE49-F238E27FC236}">
                <a16:creationId xmlns:a16="http://schemas.microsoft.com/office/drawing/2014/main" id="{36CC6D47-A77A-35BF-E241-28010BC2E063}"/>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31</a:t>
            </a:fld>
            <a:endParaRPr lang="en-US">
              <a:solidFill>
                <a:prstClr val="black">
                  <a:tint val="75000"/>
                </a:prstClr>
              </a:solidFill>
            </a:endParaRPr>
          </a:p>
        </p:txBody>
      </p:sp>
      <p:pic>
        <p:nvPicPr>
          <p:cNvPr id="14" name="Picture 13">
            <a:extLst>
              <a:ext uri="{FF2B5EF4-FFF2-40B4-BE49-F238E27FC236}">
                <a16:creationId xmlns:a16="http://schemas.microsoft.com/office/drawing/2014/main" id="{41E0388E-CB9C-5EAF-BBAD-24D15D612BD6}"/>
              </a:ext>
            </a:extLst>
          </p:cNvPr>
          <p:cNvPicPr>
            <a:picLocks noChangeAspect="1"/>
          </p:cNvPicPr>
          <p:nvPr/>
        </p:nvPicPr>
        <p:blipFill>
          <a:blip r:embed="rId3"/>
          <a:stretch>
            <a:fillRect/>
          </a:stretch>
        </p:blipFill>
        <p:spPr>
          <a:xfrm>
            <a:off x="5268725" y="5005204"/>
            <a:ext cx="2660695" cy="372070"/>
          </a:xfrm>
          <a:prstGeom prst="rect">
            <a:avLst/>
          </a:prstGeom>
        </p:spPr>
      </p:pic>
      <p:pic>
        <p:nvPicPr>
          <p:cNvPr id="15" name="Picture 14" descr="A white letter on a black background&#10;&#10;Description automatically generated">
            <a:extLst>
              <a:ext uri="{FF2B5EF4-FFF2-40B4-BE49-F238E27FC236}">
                <a16:creationId xmlns:a16="http://schemas.microsoft.com/office/drawing/2014/main" id="{F66A4469-B7C8-4960-2833-3CCD2AD8EE64}"/>
              </a:ext>
            </a:extLst>
          </p:cNvPr>
          <p:cNvPicPr>
            <a:picLocks noChangeAspect="1"/>
          </p:cNvPicPr>
          <p:nvPr/>
        </p:nvPicPr>
        <p:blipFill>
          <a:blip r:embed="rId4"/>
          <a:stretch>
            <a:fillRect/>
          </a:stretch>
        </p:blipFill>
        <p:spPr>
          <a:xfrm>
            <a:off x="4358435" y="5908153"/>
            <a:ext cx="2180291" cy="385540"/>
          </a:xfrm>
          <a:prstGeom prst="rect">
            <a:avLst/>
          </a:prstGeom>
        </p:spPr>
      </p:pic>
      <p:sp>
        <p:nvSpPr>
          <p:cNvPr id="6" name="Footer Placeholder 4">
            <a:extLst>
              <a:ext uri="{FF2B5EF4-FFF2-40B4-BE49-F238E27FC236}">
                <a16:creationId xmlns:a16="http://schemas.microsoft.com/office/drawing/2014/main" id="{C4ABE0BC-77E0-AB9A-B51A-B0C060B02BF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graphicFrame>
        <p:nvGraphicFramePr>
          <p:cNvPr id="4" name="Table 3">
            <a:extLst>
              <a:ext uri="{FF2B5EF4-FFF2-40B4-BE49-F238E27FC236}">
                <a16:creationId xmlns:a16="http://schemas.microsoft.com/office/drawing/2014/main" id="{10FAEC2F-5D23-A924-3F21-AA0EA1569681}"/>
              </a:ext>
            </a:extLst>
          </p:cNvPr>
          <p:cNvGraphicFramePr>
            <a:graphicFrameLocks noGrp="1"/>
          </p:cNvGraphicFramePr>
          <p:nvPr>
            <p:extLst>
              <p:ext uri="{D42A27DB-BD31-4B8C-83A1-F6EECF244321}">
                <p14:modId xmlns:p14="http://schemas.microsoft.com/office/powerpoint/2010/main" val="1022905830"/>
              </p:ext>
            </p:extLst>
          </p:nvPr>
        </p:nvGraphicFramePr>
        <p:xfrm>
          <a:off x="2652889" y="1538109"/>
          <a:ext cx="4057565" cy="2198370"/>
        </p:xfrm>
        <a:graphic>
          <a:graphicData uri="http://schemas.openxmlformats.org/drawingml/2006/table">
            <a:tbl>
              <a:tblPr firstRow="1" bandRow="1">
                <a:tableStyleId>{5C22544A-7EE6-4342-B048-85BDC9FD1C3A}</a:tableStyleId>
              </a:tblPr>
              <a:tblGrid>
                <a:gridCol w="811513">
                  <a:extLst>
                    <a:ext uri="{9D8B030D-6E8A-4147-A177-3AD203B41FA5}">
                      <a16:colId xmlns:a16="http://schemas.microsoft.com/office/drawing/2014/main" val="3976793874"/>
                    </a:ext>
                  </a:extLst>
                </a:gridCol>
                <a:gridCol w="811513">
                  <a:extLst>
                    <a:ext uri="{9D8B030D-6E8A-4147-A177-3AD203B41FA5}">
                      <a16:colId xmlns:a16="http://schemas.microsoft.com/office/drawing/2014/main" val="603890996"/>
                    </a:ext>
                  </a:extLst>
                </a:gridCol>
                <a:gridCol w="811513">
                  <a:extLst>
                    <a:ext uri="{9D8B030D-6E8A-4147-A177-3AD203B41FA5}">
                      <a16:colId xmlns:a16="http://schemas.microsoft.com/office/drawing/2014/main" val="2847099979"/>
                    </a:ext>
                  </a:extLst>
                </a:gridCol>
                <a:gridCol w="811513">
                  <a:extLst>
                    <a:ext uri="{9D8B030D-6E8A-4147-A177-3AD203B41FA5}">
                      <a16:colId xmlns:a16="http://schemas.microsoft.com/office/drawing/2014/main" val="3183051697"/>
                    </a:ext>
                  </a:extLst>
                </a:gridCol>
                <a:gridCol w="811513">
                  <a:extLst>
                    <a:ext uri="{9D8B030D-6E8A-4147-A177-3AD203B41FA5}">
                      <a16:colId xmlns:a16="http://schemas.microsoft.com/office/drawing/2014/main" val="1059176980"/>
                    </a:ext>
                  </a:extLst>
                </a:gridCol>
              </a:tblGrid>
              <a:tr h="228600">
                <a:tc>
                  <a:txBody>
                    <a:bodyPr/>
                    <a:lstStyle/>
                    <a:p>
                      <a:pPr algn="ctr"/>
                      <a:r>
                        <a:rPr lang="en-US" altLang="zh-CN" sz="1100"/>
                        <a:t>Trans</a:t>
                      </a:r>
                      <a:r>
                        <a:rPr lang="zh-CN" altLang="en-US" sz="1100"/>
                        <a:t> </a:t>
                      </a:r>
                      <a:r>
                        <a:rPr lang="en-US" altLang="zh-CN" sz="1100"/>
                        <a:t>ID</a:t>
                      </a:r>
                      <a:endParaRPr lang="en-US" sz="1100"/>
                    </a:p>
                  </a:txBody>
                  <a:tcPr marL="68580" marR="68580" marT="34290" marB="34290"/>
                </a:tc>
                <a:tc>
                  <a:txBody>
                    <a:bodyPr/>
                    <a:lstStyle/>
                    <a:p>
                      <a:pPr algn="ctr"/>
                      <a:r>
                        <a:rPr lang="en-US" altLang="zh-CN" sz="1100"/>
                        <a:t>User</a:t>
                      </a:r>
                      <a:r>
                        <a:rPr lang="zh-CN" altLang="en-US" sz="1100"/>
                        <a:t> </a:t>
                      </a:r>
                      <a:r>
                        <a:rPr lang="en-US" altLang="zh-CN" sz="1100"/>
                        <a:t>ID</a:t>
                      </a:r>
                      <a:endParaRPr lang="en-US" sz="1100"/>
                    </a:p>
                  </a:txBody>
                  <a:tcPr marL="68580" marR="68580" marT="34290" marB="34290"/>
                </a:tc>
                <a:tc>
                  <a:txBody>
                    <a:bodyPr/>
                    <a:lstStyle/>
                    <a:p>
                      <a:pPr algn="ctr"/>
                      <a:r>
                        <a:rPr lang="en-US" altLang="zh-CN" sz="1100"/>
                        <a:t>Product</a:t>
                      </a:r>
                      <a:r>
                        <a:rPr lang="zh-CN" altLang="en-US" sz="1100"/>
                        <a:t> </a:t>
                      </a:r>
                      <a:r>
                        <a:rPr lang="en-US" altLang="zh-CN" sz="1100"/>
                        <a:t>ID</a:t>
                      </a:r>
                      <a:endParaRPr lang="en-US" sz="1100"/>
                    </a:p>
                  </a:txBody>
                  <a:tcPr marL="68580" marR="68580" marT="34290" marB="34290"/>
                </a:tc>
                <a:tc>
                  <a:txBody>
                    <a:bodyPr/>
                    <a:lstStyle/>
                    <a:p>
                      <a:pPr algn="ctr"/>
                      <a:r>
                        <a:rPr lang="en-US" altLang="zh-CN" sz="1100"/>
                        <a:t>Value</a:t>
                      </a:r>
                      <a:endParaRPr lang="en-US" sz="1100"/>
                    </a:p>
                  </a:txBody>
                  <a:tcPr marL="68580" marR="68580" marT="34290" marB="34290"/>
                </a:tc>
                <a:tc>
                  <a:txBody>
                    <a:bodyPr/>
                    <a:lstStyle/>
                    <a:p>
                      <a:pPr algn="ctr"/>
                      <a:r>
                        <a:rPr lang="en-US" altLang="zh-CN" sz="1100"/>
                        <a:t>Timestamp</a:t>
                      </a:r>
                      <a:endParaRPr lang="en-US" sz="1100"/>
                    </a:p>
                  </a:txBody>
                  <a:tcPr marL="68580" marR="68580" marT="34290" marB="34290"/>
                </a:tc>
                <a:extLst>
                  <a:ext uri="{0D108BD9-81ED-4DB2-BD59-A6C34878D82A}">
                    <a16:rowId xmlns:a16="http://schemas.microsoft.com/office/drawing/2014/main" val="2706189671"/>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3654171493"/>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2985840248"/>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3747598996"/>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3729220509"/>
                  </a:ext>
                </a:extLst>
              </a:tr>
              <a:tr h="278130">
                <a:tc>
                  <a:txBody>
                    <a:bodyPr/>
                    <a:lstStyle/>
                    <a:p>
                      <a:pPr algn="ctr"/>
                      <a:r>
                        <a:rPr lang="en-US" altLang="zh-CN" sz="1100" b="1">
                          <a:latin typeface="Times New Roman" panose="02020603050405020304" pitchFamily="18" charset="0"/>
                          <a:cs typeface="Times New Roman" panose="02020603050405020304" pitchFamily="18" charset="0"/>
                        </a:rPr>
                        <a:t>100</a:t>
                      </a:r>
                      <a:endParaRPr lang="en-US" sz="1100" b="1">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solidFill>
                            <a:schemeClr val="accent2">
                              <a:lumMod val="75000"/>
                            </a:schemeClr>
                          </a:solidFill>
                          <a:latin typeface="Times New Roman" panose="02020603050405020304" pitchFamily="18" charset="0"/>
                          <a:cs typeface="Times New Roman" panose="02020603050405020304" pitchFamily="18" charset="0"/>
                        </a:rPr>
                        <a:t>51</a:t>
                      </a:r>
                      <a:endParaRPr lang="en-US" sz="1100" b="1">
                        <a:solidFill>
                          <a:schemeClr val="accent2">
                            <a:lumMod val="75000"/>
                          </a:schemeClr>
                        </a:solidFill>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solidFill>
                            <a:schemeClr val="accent6">
                              <a:lumMod val="50000"/>
                            </a:schemeClr>
                          </a:solidFill>
                          <a:latin typeface="Times New Roman" panose="02020603050405020304" pitchFamily="18" charset="0"/>
                          <a:cs typeface="Times New Roman" panose="02020603050405020304" pitchFamily="18" charset="0"/>
                        </a:rPr>
                        <a:t>345</a:t>
                      </a:r>
                      <a:endParaRPr lang="en-US" sz="1100" b="1">
                        <a:solidFill>
                          <a:schemeClr val="accent6">
                            <a:lumMod val="50000"/>
                          </a:schemeClr>
                        </a:solidFill>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latin typeface="Times New Roman" panose="02020603050405020304" pitchFamily="18" charset="0"/>
                          <a:cs typeface="Times New Roman" panose="02020603050405020304" pitchFamily="18" charset="0"/>
                        </a:rPr>
                        <a:t>$1000</a:t>
                      </a:r>
                      <a:endParaRPr lang="en-US" sz="1100" b="1">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sz="1100" b="1" i="0" kern="1200" cap="all">
                          <a:solidFill>
                            <a:schemeClr val="dk1"/>
                          </a:solidFill>
                          <a:effectLst/>
                          <a:latin typeface="Times New Roman" panose="02020603050405020304" pitchFamily="18" charset="0"/>
                          <a:ea typeface="+mn-ea"/>
                          <a:cs typeface="Times New Roman" panose="02020603050405020304" pitchFamily="18" charset="0"/>
                        </a:rPr>
                        <a:t>1710281001</a:t>
                      </a:r>
                      <a:endParaRPr lang="en-US" sz="1100" b="1">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796446714"/>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1830032812"/>
                  </a:ext>
                </a:extLst>
              </a:tr>
            </a:tbl>
          </a:graphicData>
        </a:graphic>
      </p:graphicFrame>
      <p:sp>
        <p:nvSpPr>
          <p:cNvPr id="7" name="TextBox 6">
            <a:extLst>
              <a:ext uri="{FF2B5EF4-FFF2-40B4-BE49-F238E27FC236}">
                <a16:creationId xmlns:a16="http://schemas.microsoft.com/office/drawing/2014/main" id="{902FE9B8-A15F-90FB-960E-B883A1512787}"/>
              </a:ext>
            </a:extLst>
          </p:cNvPr>
          <p:cNvSpPr txBox="1"/>
          <p:nvPr/>
        </p:nvSpPr>
        <p:spPr>
          <a:xfrm>
            <a:off x="3805108" y="1161740"/>
            <a:ext cx="1792478"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Transaction</a:t>
            </a:r>
            <a:r>
              <a:rPr lang="zh-CN" altLang="en-US" sz="1350">
                <a:latin typeface="Consolas" panose="020B0609020204030204" pitchFamily="49" charset="0"/>
                <a:cs typeface="Consolas" panose="020B0609020204030204" pitchFamily="49" charset="0"/>
              </a:rPr>
              <a:t> </a:t>
            </a:r>
            <a:r>
              <a:rPr lang="en-US" altLang="zh-CN" sz="1350">
                <a:latin typeface="Consolas" panose="020B0609020204030204" pitchFamily="49" charset="0"/>
                <a:cs typeface="Consolas" panose="020B0609020204030204" pitchFamily="49" charset="0"/>
              </a:rPr>
              <a:t>Table</a:t>
            </a:r>
            <a:endParaRPr lang="en-US" sz="1350">
              <a:latin typeface="Consolas" panose="020B0609020204030204" pitchFamily="49" charset="0"/>
              <a:cs typeface="Consolas" panose="020B0609020204030204" pitchFamily="49" charset="0"/>
            </a:endParaRPr>
          </a:p>
        </p:txBody>
      </p:sp>
      <p:graphicFrame>
        <p:nvGraphicFramePr>
          <p:cNvPr id="8" name="Table 7">
            <a:extLst>
              <a:ext uri="{FF2B5EF4-FFF2-40B4-BE49-F238E27FC236}">
                <a16:creationId xmlns:a16="http://schemas.microsoft.com/office/drawing/2014/main" id="{EEABE39E-AA8C-627B-C514-91AB2BD1694E}"/>
              </a:ext>
            </a:extLst>
          </p:cNvPr>
          <p:cNvGraphicFramePr>
            <a:graphicFrameLocks noGrp="1"/>
          </p:cNvGraphicFramePr>
          <p:nvPr>
            <p:extLst>
              <p:ext uri="{D42A27DB-BD31-4B8C-83A1-F6EECF244321}">
                <p14:modId xmlns:p14="http://schemas.microsoft.com/office/powerpoint/2010/main" val="2964335445"/>
              </p:ext>
            </p:extLst>
          </p:nvPr>
        </p:nvGraphicFramePr>
        <p:xfrm>
          <a:off x="2640596" y="3902911"/>
          <a:ext cx="1897546" cy="834390"/>
        </p:xfrm>
        <a:graphic>
          <a:graphicData uri="http://schemas.openxmlformats.org/drawingml/2006/table">
            <a:tbl>
              <a:tblPr firstRow="1" bandRow="1">
                <a:tableStyleId>{5C22544A-7EE6-4342-B048-85BDC9FD1C3A}</a:tableStyleId>
              </a:tblPr>
              <a:tblGrid>
                <a:gridCol w="948773">
                  <a:extLst>
                    <a:ext uri="{9D8B030D-6E8A-4147-A177-3AD203B41FA5}">
                      <a16:colId xmlns:a16="http://schemas.microsoft.com/office/drawing/2014/main" val="176968948"/>
                    </a:ext>
                  </a:extLst>
                </a:gridCol>
                <a:gridCol w="948773">
                  <a:extLst>
                    <a:ext uri="{9D8B030D-6E8A-4147-A177-3AD203B41FA5}">
                      <a16:colId xmlns:a16="http://schemas.microsoft.com/office/drawing/2014/main" val="2316237656"/>
                    </a:ext>
                  </a:extLst>
                </a:gridCol>
              </a:tblGrid>
              <a:tr h="278130">
                <a:tc>
                  <a:txBody>
                    <a:bodyPr/>
                    <a:lstStyle/>
                    <a:p>
                      <a:pPr algn="ctr"/>
                      <a:r>
                        <a:rPr lang="en-US" altLang="zh-CN" sz="1100"/>
                        <a:t>User</a:t>
                      </a:r>
                      <a:r>
                        <a:rPr lang="zh-CN" altLang="en-US" sz="1100"/>
                        <a:t> </a:t>
                      </a:r>
                      <a:r>
                        <a:rPr lang="en-US" altLang="zh-CN" sz="1100"/>
                        <a:t>ID</a:t>
                      </a:r>
                      <a:endParaRPr lang="en-US" sz="1100"/>
                    </a:p>
                  </a:txBody>
                  <a:tcPr marL="68580" marR="68580" marT="34290" marB="34290"/>
                </a:tc>
                <a:tc>
                  <a:txBody>
                    <a:bodyPr/>
                    <a:lstStyle/>
                    <a:p>
                      <a:pPr algn="ctr"/>
                      <a:r>
                        <a:rPr lang="en-US" altLang="zh-CN" sz="1100"/>
                        <a:t>Gender</a:t>
                      </a:r>
                      <a:endParaRPr lang="en-US" sz="1100"/>
                    </a:p>
                  </a:txBody>
                  <a:tcPr marL="68580" marR="68580" marT="34290" marB="34290"/>
                </a:tc>
                <a:extLst>
                  <a:ext uri="{0D108BD9-81ED-4DB2-BD59-A6C34878D82A}">
                    <a16:rowId xmlns:a16="http://schemas.microsoft.com/office/drawing/2014/main" val="3251542789"/>
                  </a:ext>
                </a:extLst>
              </a:tr>
              <a:tr h="278130">
                <a:tc>
                  <a:txBody>
                    <a:bodyPr/>
                    <a:lstStyle/>
                    <a:p>
                      <a:pPr algn="ctr"/>
                      <a:r>
                        <a:rPr lang="en-US" altLang="zh-CN" sz="1100" b="1"/>
                        <a:t>...</a:t>
                      </a:r>
                      <a:endParaRPr lang="en-US" sz="1100" b="1"/>
                    </a:p>
                  </a:txBody>
                  <a:tcPr marL="68580" marR="68580" marT="34290" marB="34290"/>
                </a:tc>
                <a:tc>
                  <a:txBody>
                    <a:bodyPr/>
                    <a:lstStyle/>
                    <a:p>
                      <a:pPr algn="ctr"/>
                      <a:r>
                        <a:rPr lang="en-US" altLang="zh-CN" sz="1100" b="1"/>
                        <a:t>...</a:t>
                      </a:r>
                      <a:endParaRPr lang="en-US" sz="1100" b="1"/>
                    </a:p>
                  </a:txBody>
                  <a:tcPr marL="68580" marR="68580" marT="34290" marB="34290"/>
                </a:tc>
                <a:extLst>
                  <a:ext uri="{0D108BD9-81ED-4DB2-BD59-A6C34878D82A}">
                    <a16:rowId xmlns:a16="http://schemas.microsoft.com/office/drawing/2014/main" val="1581326174"/>
                  </a:ext>
                </a:extLst>
              </a:tr>
              <a:tr h="278130">
                <a:tc>
                  <a:txBody>
                    <a:bodyPr/>
                    <a:lstStyle/>
                    <a:p>
                      <a:pPr algn="ctr"/>
                      <a:r>
                        <a:rPr lang="en-US" altLang="zh-CN" sz="1100" b="1">
                          <a:solidFill>
                            <a:schemeClr val="accent2">
                              <a:lumMod val="75000"/>
                            </a:schemeClr>
                          </a:solidFill>
                          <a:latin typeface="Times New Roman" panose="02020603050405020304" pitchFamily="18" charset="0"/>
                          <a:cs typeface="Times New Roman" panose="02020603050405020304" pitchFamily="18" charset="0"/>
                        </a:rPr>
                        <a:t>51</a:t>
                      </a:r>
                      <a:endParaRPr lang="en-US" sz="1100" b="1">
                        <a:solidFill>
                          <a:schemeClr val="accent2">
                            <a:lumMod val="75000"/>
                          </a:schemeClr>
                        </a:solidFill>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latin typeface="Times New Roman" panose="02020603050405020304" pitchFamily="18" charset="0"/>
                          <a:cs typeface="Times New Roman" panose="02020603050405020304" pitchFamily="18" charset="0"/>
                        </a:rPr>
                        <a:t>Male</a:t>
                      </a:r>
                      <a:endParaRPr lang="en-US" sz="1100" b="1">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1721360613"/>
                  </a:ext>
                </a:extLst>
              </a:tr>
            </a:tbl>
          </a:graphicData>
        </a:graphic>
      </p:graphicFrame>
      <p:cxnSp>
        <p:nvCxnSpPr>
          <p:cNvPr id="9" name="Curved Connector 8">
            <a:extLst>
              <a:ext uri="{FF2B5EF4-FFF2-40B4-BE49-F238E27FC236}">
                <a16:creationId xmlns:a16="http://schemas.microsoft.com/office/drawing/2014/main" id="{0C25CC66-AD69-2850-10F3-029B029F8BDC}"/>
              </a:ext>
            </a:extLst>
          </p:cNvPr>
          <p:cNvCxnSpPr>
            <a:cxnSpLocks/>
          </p:cNvCxnSpPr>
          <p:nvPr/>
        </p:nvCxnSpPr>
        <p:spPr>
          <a:xfrm rot="10800000" flipV="1">
            <a:off x="2664133" y="3009211"/>
            <a:ext cx="9525" cy="1575463"/>
          </a:xfrm>
          <a:prstGeom prst="curvedConnector3">
            <a:avLst>
              <a:gd name="adj1" fmla="val 2895646"/>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aphicFrame>
        <p:nvGraphicFramePr>
          <p:cNvPr id="10" name="Table 9">
            <a:extLst>
              <a:ext uri="{FF2B5EF4-FFF2-40B4-BE49-F238E27FC236}">
                <a16:creationId xmlns:a16="http://schemas.microsoft.com/office/drawing/2014/main" id="{E34996A1-69DD-CDCF-694A-65EC66EB3FB1}"/>
              </a:ext>
            </a:extLst>
          </p:cNvPr>
          <p:cNvGraphicFramePr>
            <a:graphicFrameLocks noGrp="1"/>
          </p:cNvGraphicFramePr>
          <p:nvPr>
            <p:extLst>
              <p:ext uri="{D42A27DB-BD31-4B8C-83A1-F6EECF244321}">
                <p14:modId xmlns:p14="http://schemas.microsoft.com/office/powerpoint/2010/main" val="14701733"/>
              </p:ext>
            </p:extLst>
          </p:nvPr>
        </p:nvGraphicFramePr>
        <p:xfrm>
          <a:off x="4812906" y="3883394"/>
          <a:ext cx="1897546" cy="834390"/>
        </p:xfrm>
        <a:graphic>
          <a:graphicData uri="http://schemas.openxmlformats.org/drawingml/2006/table">
            <a:tbl>
              <a:tblPr firstRow="1" bandRow="1">
                <a:tableStyleId>{5C22544A-7EE6-4342-B048-85BDC9FD1C3A}</a:tableStyleId>
              </a:tblPr>
              <a:tblGrid>
                <a:gridCol w="948773">
                  <a:extLst>
                    <a:ext uri="{9D8B030D-6E8A-4147-A177-3AD203B41FA5}">
                      <a16:colId xmlns:a16="http://schemas.microsoft.com/office/drawing/2014/main" val="176968948"/>
                    </a:ext>
                  </a:extLst>
                </a:gridCol>
                <a:gridCol w="948773">
                  <a:extLst>
                    <a:ext uri="{9D8B030D-6E8A-4147-A177-3AD203B41FA5}">
                      <a16:colId xmlns:a16="http://schemas.microsoft.com/office/drawing/2014/main" val="2316237656"/>
                    </a:ext>
                  </a:extLst>
                </a:gridCol>
              </a:tblGrid>
              <a:tr h="278130">
                <a:tc>
                  <a:txBody>
                    <a:bodyPr/>
                    <a:lstStyle/>
                    <a:p>
                      <a:pPr algn="ctr"/>
                      <a:r>
                        <a:rPr lang="en-US" altLang="zh-CN" sz="1100"/>
                        <a:t>Product</a:t>
                      </a:r>
                      <a:r>
                        <a:rPr lang="zh-CN" altLang="en-US" sz="1100"/>
                        <a:t> </a:t>
                      </a:r>
                      <a:r>
                        <a:rPr lang="en-US" altLang="zh-CN" sz="1100"/>
                        <a:t>ID</a:t>
                      </a:r>
                      <a:endParaRPr lang="en-US" sz="1100"/>
                    </a:p>
                  </a:txBody>
                  <a:tcPr marL="68580" marR="68580" marT="34290" marB="34290"/>
                </a:tc>
                <a:tc>
                  <a:txBody>
                    <a:bodyPr/>
                    <a:lstStyle/>
                    <a:p>
                      <a:pPr algn="ctr"/>
                      <a:r>
                        <a:rPr lang="en-US" altLang="zh-CN" sz="1100"/>
                        <a:t>Category</a:t>
                      </a:r>
                      <a:endParaRPr lang="en-US" sz="1100"/>
                    </a:p>
                  </a:txBody>
                  <a:tcPr marL="68580" marR="68580" marT="34290" marB="34290"/>
                </a:tc>
                <a:extLst>
                  <a:ext uri="{0D108BD9-81ED-4DB2-BD59-A6C34878D82A}">
                    <a16:rowId xmlns:a16="http://schemas.microsoft.com/office/drawing/2014/main" val="3251542789"/>
                  </a:ext>
                </a:extLst>
              </a:tr>
              <a:tr h="278130">
                <a:tc>
                  <a:txBody>
                    <a:bodyPr/>
                    <a:lstStyle/>
                    <a:p>
                      <a:pPr algn="ctr"/>
                      <a:r>
                        <a:rPr lang="en-US" altLang="zh-CN" sz="1100" b="1"/>
                        <a:t>...</a:t>
                      </a:r>
                      <a:endParaRPr lang="en-US" sz="1100" b="1"/>
                    </a:p>
                  </a:txBody>
                  <a:tcPr marL="68580" marR="68580" marT="34290" marB="34290"/>
                </a:tc>
                <a:tc>
                  <a:txBody>
                    <a:bodyPr/>
                    <a:lstStyle/>
                    <a:p>
                      <a:pPr algn="ctr"/>
                      <a:r>
                        <a:rPr lang="en-US" altLang="zh-CN" sz="1100" b="1"/>
                        <a:t>...</a:t>
                      </a:r>
                      <a:endParaRPr lang="en-US" sz="1100" b="1"/>
                    </a:p>
                  </a:txBody>
                  <a:tcPr marL="68580" marR="68580" marT="34290" marB="34290"/>
                </a:tc>
                <a:extLst>
                  <a:ext uri="{0D108BD9-81ED-4DB2-BD59-A6C34878D82A}">
                    <a16:rowId xmlns:a16="http://schemas.microsoft.com/office/drawing/2014/main" val="1581326174"/>
                  </a:ext>
                </a:extLst>
              </a:tr>
              <a:tr h="278130">
                <a:tc>
                  <a:txBody>
                    <a:bodyPr/>
                    <a:lstStyle/>
                    <a:p>
                      <a:pPr algn="ctr"/>
                      <a:r>
                        <a:rPr lang="en-US" altLang="zh-CN" sz="1100" b="1">
                          <a:solidFill>
                            <a:schemeClr val="accent6">
                              <a:lumMod val="75000"/>
                            </a:schemeClr>
                          </a:solidFill>
                          <a:latin typeface="Times New Roman" panose="02020603050405020304" pitchFamily="18" charset="0"/>
                          <a:cs typeface="Times New Roman" panose="02020603050405020304" pitchFamily="18" charset="0"/>
                        </a:rPr>
                        <a:t>345</a:t>
                      </a:r>
                      <a:endParaRPr lang="en-US" sz="1100" b="1">
                        <a:solidFill>
                          <a:schemeClr val="accent6">
                            <a:lumMod val="75000"/>
                          </a:schemeClr>
                        </a:solidFill>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latin typeface="Times New Roman" panose="02020603050405020304" pitchFamily="18" charset="0"/>
                          <a:cs typeface="Times New Roman" panose="02020603050405020304" pitchFamily="18" charset="0"/>
                        </a:rPr>
                        <a:t>Bike</a:t>
                      </a:r>
                      <a:endParaRPr lang="en-US" sz="1100" b="1">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1721360613"/>
                  </a:ext>
                </a:extLst>
              </a:tr>
            </a:tbl>
          </a:graphicData>
        </a:graphic>
      </p:graphicFrame>
      <p:cxnSp>
        <p:nvCxnSpPr>
          <p:cNvPr id="11" name="Curved Connector 10">
            <a:extLst>
              <a:ext uri="{FF2B5EF4-FFF2-40B4-BE49-F238E27FC236}">
                <a16:creationId xmlns:a16="http://schemas.microsoft.com/office/drawing/2014/main" id="{5BD73196-FFD7-4417-E6CC-B39EC63C97FC}"/>
              </a:ext>
            </a:extLst>
          </p:cNvPr>
          <p:cNvCxnSpPr>
            <a:cxnSpLocks/>
          </p:cNvCxnSpPr>
          <p:nvPr/>
        </p:nvCxnSpPr>
        <p:spPr>
          <a:xfrm flipH="1">
            <a:off x="6695424" y="3018877"/>
            <a:ext cx="15029" cy="1550891"/>
          </a:xfrm>
          <a:prstGeom prst="curvedConnector3">
            <a:avLst>
              <a:gd name="adj1" fmla="val -1735960"/>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F537D5B-561D-633A-449B-13694500FC4E}"/>
              </a:ext>
            </a:extLst>
          </p:cNvPr>
          <p:cNvSpPr txBox="1"/>
          <p:nvPr/>
        </p:nvSpPr>
        <p:spPr>
          <a:xfrm>
            <a:off x="3000101" y="3606395"/>
            <a:ext cx="1130438"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User</a:t>
            </a:r>
            <a:r>
              <a:rPr lang="zh-CN" altLang="en-US" sz="1350">
                <a:latin typeface="Consolas" panose="020B0609020204030204" pitchFamily="49" charset="0"/>
                <a:cs typeface="Consolas" panose="020B0609020204030204" pitchFamily="49" charset="0"/>
              </a:rPr>
              <a:t> </a:t>
            </a:r>
            <a:r>
              <a:rPr lang="en-US" altLang="zh-CN" sz="1350">
                <a:latin typeface="Consolas" panose="020B0609020204030204" pitchFamily="49" charset="0"/>
                <a:cs typeface="Consolas" panose="020B0609020204030204" pitchFamily="49" charset="0"/>
              </a:rPr>
              <a:t>Table</a:t>
            </a:r>
            <a:endParaRPr lang="en-US" sz="1350">
              <a:latin typeface="Consolas" panose="020B0609020204030204" pitchFamily="49" charset="0"/>
              <a:cs typeface="Consolas" panose="020B0609020204030204" pitchFamily="49" charset="0"/>
            </a:endParaRPr>
          </a:p>
        </p:txBody>
      </p:sp>
      <p:sp>
        <p:nvSpPr>
          <p:cNvPr id="13" name="TextBox 12">
            <a:extLst>
              <a:ext uri="{FF2B5EF4-FFF2-40B4-BE49-F238E27FC236}">
                <a16:creationId xmlns:a16="http://schemas.microsoft.com/office/drawing/2014/main" id="{775DB104-5FED-8E32-8507-B18BC75A209B}"/>
              </a:ext>
            </a:extLst>
          </p:cNvPr>
          <p:cNvSpPr txBox="1"/>
          <p:nvPr/>
        </p:nvSpPr>
        <p:spPr>
          <a:xfrm>
            <a:off x="5067559" y="3606395"/>
            <a:ext cx="1414170"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Product</a:t>
            </a:r>
            <a:r>
              <a:rPr lang="zh-CN" altLang="en-US" sz="1350">
                <a:latin typeface="Consolas" panose="020B0609020204030204" pitchFamily="49" charset="0"/>
                <a:cs typeface="Consolas" panose="020B0609020204030204" pitchFamily="49" charset="0"/>
              </a:rPr>
              <a:t> </a:t>
            </a:r>
            <a:r>
              <a:rPr lang="en-US" altLang="zh-CN" sz="1350">
                <a:latin typeface="Consolas" panose="020B0609020204030204" pitchFamily="49" charset="0"/>
                <a:cs typeface="Consolas" panose="020B0609020204030204" pitchFamily="49" charset="0"/>
              </a:rPr>
              <a:t>Table</a:t>
            </a:r>
            <a:endParaRPr lang="en-US" sz="135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236552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77">
          <a:extLst>
            <a:ext uri="{FF2B5EF4-FFF2-40B4-BE49-F238E27FC236}">
              <a16:creationId xmlns:a16="http://schemas.microsoft.com/office/drawing/2014/main" id="{DEDDF976-D786-5DE6-3949-64756E1027A2}"/>
            </a:ext>
          </a:extLst>
        </p:cNvPr>
        <p:cNvGrpSpPr/>
        <p:nvPr/>
      </p:nvGrpSpPr>
      <p:grpSpPr>
        <a:xfrm>
          <a:off x="0" y="0"/>
          <a:ext cx="0" cy="0"/>
          <a:chOff x="0" y="0"/>
          <a:chExt cx="0" cy="0"/>
        </a:xfrm>
      </p:grpSpPr>
      <p:sp>
        <p:nvSpPr>
          <p:cNvPr id="685" name="Google Shape;685;p74">
            <a:extLst>
              <a:ext uri="{FF2B5EF4-FFF2-40B4-BE49-F238E27FC236}">
                <a16:creationId xmlns:a16="http://schemas.microsoft.com/office/drawing/2014/main" id="{7F1F6B00-002E-F6B6-95D4-A4440C857787}"/>
              </a:ext>
            </a:extLst>
          </p:cNvPr>
          <p:cNvSpPr txBox="1">
            <a:spLocks noGrp="1"/>
          </p:cNvSpPr>
          <p:nvPr>
            <p:ph type="title"/>
          </p:nvPr>
        </p:nvSpPr>
        <p:spPr>
          <a:prstGeom prst="rect">
            <a:avLst/>
          </a:prstGeom>
        </p:spPr>
        <p:txBody>
          <a:bodyPr spcFirstLastPara="1" vert="horz" wrap="square" lIns="91425" tIns="91425" rIns="91425" bIns="91425" rtlCol="0" anchor="t" anchorCtr="0">
            <a:noAutofit/>
          </a:bodyPr>
          <a:lstStyle/>
          <a:p>
            <a:r>
              <a:rPr lang="en-US"/>
              <a:t>Schema Graph</a:t>
            </a:r>
          </a:p>
        </p:txBody>
      </p:sp>
      <p:sp>
        <p:nvSpPr>
          <p:cNvPr id="4" name="Slide Number Placeholder 3">
            <a:extLst>
              <a:ext uri="{FF2B5EF4-FFF2-40B4-BE49-F238E27FC236}">
                <a16:creationId xmlns:a16="http://schemas.microsoft.com/office/drawing/2014/main" id="{39A8DB17-8A39-4194-9D9C-9836D2219D1F}"/>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32</a:t>
            </a:fld>
            <a:endParaRPr lang="en-US">
              <a:solidFill>
                <a:prstClr val="black">
                  <a:tint val="75000"/>
                </a:prstClr>
              </a:solidFill>
            </a:endParaRPr>
          </a:p>
        </p:txBody>
      </p:sp>
      <p:sp>
        <p:nvSpPr>
          <p:cNvPr id="3" name="Footer Placeholder 4">
            <a:extLst>
              <a:ext uri="{FF2B5EF4-FFF2-40B4-BE49-F238E27FC236}">
                <a16:creationId xmlns:a16="http://schemas.microsoft.com/office/drawing/2014/main" id="{02329C26-0A48-B302-C62C-04D804BDC5A7}"/>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pic>
        <p:nvPicPr>
          <p:cNvPr id="5" name="Picture 4" descr="A diagram of a product purchase&#10;&#10;Description automatically generated">
            <a:extLst>
              <a:ext uri="{FF2B5EF4-FFF2-40B4-BE49-F238E27FC236}">
                <a16:creationId xmlns:a16="http://schemas.microsoft.com/office/drawing/2014/main" id="{416987EF-713B-9D9F-2CC4-C3C87AD76C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472" y="1164833"/>
            <a:ext cx="3463471" cy="3410795"/>
          </a:xfrm>
          <a:prstGeom prst="rect">
            <a:avLst/>
          </a:prstGeom>
        </p:spPr>
      </p:pic>
      <p:sp>
        <p:nvSpPr>
          <p:cNvPr id="6" name="Content Placeholder 2">
            <a:extLst>
              <a:ext uri="{FF2B5EF4-FFF2-40B4-BE49-F238E27FC236}">
                <a16:creationId xmlns:a16="http://schemas.microsoft.com/office/drawing/2014/main" id="{66438121-4DC9-DBA7-D9DA-CC980BBA6021}"/>
              </a:ext>
            </a:extLst>
          </p:cNvPr>
          <p:cNvSpPr>
            <a:spLocks noGrp="1"/>
          </p:cNvSpPr>
          <p:nvPr>
            <p:ph idx="1"/>
          </p:nvPr>
        </p:nvSpPr>
        <p:spPr>
          <a:xfrm>
            <a:off x="331470" y="5258013"/>
            <a:ext cx="8481060" cy="1099244"/>
          </a:xfrm>
        </p:spPr>
        <p:txBody>
          <a:bodyPr vert="horz" lIns="121917" tIns="60958" rIns="121917" bIns="60958" rtlCol="0" anchor="t">
            <a:normAutofit fontScale="85000" lnSpcReduction="20000"/>
          </a:bodyPr>
          <a:lstStyle/>
          <a:p>
            <a:pPr marL="456565" indent="-456565"/>
            <a:r>
              <a:rPr lang="en-US" sz="2800"/>
              <a:t>The schema graph represents the high-level structure of the heterogeneous graph</a:t>
            </a:r>
          </a:p>
          <a:p>
            <a:pPr marL="0" indent="0">
              <a:buNone/>
            </a:pPr>
            <a:r>
              <a:rPr lang="en-US" sz="3000"/>
              <a:t> </a:t>
            </a:r>
          </a:p>
        </p:txBody>
      </p:sp>
      <p:pic>
        <p:nvPicPr>
          <p:cNvPr id="7" name="Google Shape;179;p27" descr="How Do I Make And Populate My Own Database?: Designing A Database Schema  Cheatsheet | Codecademy">
            <a:extLst>
              <a:ext uri="{FF2B5EF4-FFF2-40B4-BE49-F238E27FC236}">
                <a16:creationId xmlns:a16="http://schemas.microsoft.com/office/drawing/2014/main" id="{9B4A5346-7485-6877-21A5-E110C9BA3603}"/>
              </a:ext>
            </a:extLst>
          </p:cNvPr>
          <p:cNvPicPr preferRelativeResize="0"/>
          <p:nvPr/>
        </p:nvPicPr>
        <p:blipFill rotWithShape="1">
          <a:blip r:embed="rId4">
            <a:alphaModFix/>
          </a:blip>
          <a:srcRect l="4523" t="7137" r="4085" b="7691"/>
          <a:stretch/>
        </p:blipFill>
        <p:spPr>
          <a:xfrm>
            <a:off x="4936445" y="1879451"/>
            <a:ext cx="3411083" cy="1826338"/>
          </a:xfrm>
          <a:prstGeom prst="rect">
            <a:avLst/>
          </a:prstGeom>
          <a:noFill/>
          <a:ln>
            <a:noFill/>
          </a:ln>
        </p:spPr>
      </p:pic>
    </p:spTree>
    <p:extLst>
      <p:ext uri="{BB962C8B-B14F-4D97-AF65-F5344CB8AC3E}">
        <p14:creationId xmlns:p14="http://schemas.microsoft.com/office/powerpoint/2010/main" val="2636139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77">
          <a:extLst>
            <a:ext uri="{FF2B5EF4-FFF2-40B4-BE49-F238E27FC236}">
              <a16:creationId xmlns:a16="http://schemas.microsoft.com/office/drawing/2014/main" id="{AE90C4F3-734A-D233-D78F-C45BE9D2E682}"/>
            </a:ext>
          </a:extLst>
        </p:cNvPr>
        <p:cNvGrpSpPr/>
        <p:nvPr/>
      </p:nvGrpSpPr>
      <p:grpSpPr>
        <a:xfrm>
          <a:off x="0" y="0"/>
          <a:ext cx="0" cy="0"/>
          <a:chOff x="0" y="0"/>
          <a:chExt cx="0" cy="0"/>
        </a:xfrm>
      </p:grpSpPr>
      <p:sp>
        <p:nvSpPr>
          <p:cNvPr id="685" name="Google Shape;685;p74">
            <a:extLst>
              <a:ext uri="{FF2B5EF4-FFF2-40B4-BE49-F238E27FC236}">
                <a16:creationId xmlns:a16="http://schemas.microsoft.com/office/drawing/2014/main" id="{845B9884-7E34-31ED-6BF9-3CD5B56F0F85}"/>
              </a:ext>
            </a:extLst>
          </p:cNvPr>
          <p:cNvSpPr txBox="1">
            <a:spLocks noGrp="1"/>
          </p:cNvSpPr>
          <p:nvPr>
            <p:ph type="title"/>
          </p:nvPr>
        </p:nvSpPr>
        <p:spPr>
          <a:prstGeom prst="rect">
            <a:avLst/>
          </a:prstGeom>
        </p:spPr>
        <p:txBody>
          <a:bodyPr spcFirstLastPara="1" vert="horz" wrap="square" lIns="91425" tIns="91425" rIns="91425" bIns="91425" rtlCol="0" anchor="t" anchorCtr="0">
            <a:noAutofit/>
          </a:bodyPr>
          <a:lstStyle/>
          <a:p>
            <a:r>
              <a:rPr lang="en-US"/>
              <a:t>Rel-trial Schema Graph</a:t>
            </a:r>
          </a:p>
        </p:txBody>
      </p:sp>
      <p:sp>
        <p:nvSpPr>
          <p:cNvPr id="4" name="Slide Number Placeholder 3">
            <a:extLst>
              <a:ext uri="{FF2B5EF4-FFF2-40B4-BE49-F238E27FC236}">
                <a16:creationId xmlns:a16="http://schemas.microsoft.com/office/drawing/2014/main" id="{F54E9A8D-4D90-E29C-9F64-305EB997DE9D}"/>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33</a:t>
            </a:fld>
            <a:endParaRPr lang="en-US">
              <a:solidFill>
                <a:prstClr val="black">
                  <a:tint val="75000"/>
                </a:prstClr>
              </a:solidFill>
            </a:endParaRPr>
          </a:p>
        </p:txBody>
      </p:sp>
      <p:sp>
        <p:nvSpPr>
          <p:cNvPr id="3" name="Footer Placeholder 4">
            <a:extLst>
              <a:ext uri="{FF2B5EF4-FFF2-40B4-BE49-F238E27FC236}">
                <a16:creationId xmlns:a16="http://schemas.microsoft.com/office/drawing/2014/main" id="{70BAD465-7E41-CDAE-A9BF-1E5C9DEA003D}"/>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
        <p:nvSpPr>
          <p:cNvPr id="6" name="Content Placeholder 2">
            <a:extLst>
              <a:ext uri="{FF2B5EF4-FFF2-40B4-BE49-F238E27FC236}">
                <a16:creationId xmlns:a16="http://schemas.microsoft.com/office/drawing/2014/main" id="{E996CE1D-A127-4C92-F83F-7F0ED4E45FA4}"/>
              </a:ext>
            </a:extLst>
          </p:cNvPr>
          <p:cNvSpPr>
            <a:spLocks noGrp="1"/>
          </p:cNvSpPr>
          <p:nvPr>
            <p:ph idx="1"/>
          </p:nvPr>
        </p:nvSpPr>
        <p:spPr>
          <a:xfrm>
            <a:off x="266156" y="6103299"/>
            <a:ext cx="8481060" cy="1099244"/>
          </a:xfrm>
        </p:spPr>
        <p:txBody>
          <a:bodyPr vert="horz" lIns="121917" tIns="60958" rIns="121917" bIns="60958" rtlCol="0" anchor="t">
            <a:normAutofit/>
          </a:bodyPr>
          <a:lstStyle/>
          <a:p>
            <a:pPr marL="456565" indent="-456565"/>
            <a:r>
              <a:rPr lang="en-US" sz="2800"/>
              <a:t>The schema graphs can be more complex</a:t>
            </a:r>
          </a:p>
          <a:p>
            <a:pPr marL="0" indent="0">
              <a:buNone/>
            </a:pPr>
            <a:r>
              <a:rPr lang="en-US" sz="3000"/>
              <a:t> </a:t>
            </a:r>
          </a:p>
        </p:txBody>
      </p:sp>
      <p:pic>
        <p:nvPicPr>
          <p:cNvPr id="8" name="Picture 7" descr="A screenshot of a computer&#10;&#10;Description automatically generated">
            <a:extLst>
              <a:ext uri="{FF2B5EF4-FFF2-40B4-BE49-F238E27FC236}">
                <a16:creationId xmlns:a16="http://schemas.microsoft.com/office/drawing/2014/main" id="{BAF377E8-FE41-3411-A5F7-6C9C87A9CE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260" y="1221792"/>
            <a:ext cx="5643454" cy="4825067"/>
          </a:xfrm>
          <a:prstGeom prst="rect">
            <a:avLst/>
          </a:prstGeom>
        </p:spPr>
      </p:pic>
    </p:spTree>
    <p:extLst>
      <p:ext uri="{BB962C8B-B14F-4D97-AF65-F5344CB8AC3E}">
        <p14:creationId xmlns:p14="http://schemas.microsoft.com/office/powerpoint/2010/main" val="57685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74"/>
          <p:cNvSpPr/>
          <p:nvPr/>
        </p:nvSpPr>
        <p:spPr>
          <a:xfrm>
            <a:off x="3955635" y="3931691"/>
            <a:ext cx="4421425" cy="261700"/>
          </a:xfrm>
          <a:custGeom>
            <a:avLst/>
            <a:gdLst/>
            <a:ahLst/>
            <a:cxnLst/>
            <a:rect l="l" t="t" r="r" b="b"/>
            <a:pathLst>
              <a:path w="176857" h="10468" extrusionOk="0">
                <a:moveTo>
                  <a:pt x="0" y="6116"/>
                </a:moveTo>
                <a:cubicBezTo>
                  <a:pt x="16024" y="5127"/>
                  <a:pt x="66668" y="-544"/>
                  <a:pt x="96144" y="181"/>
                </a:cubicBezTo>
                <a:cubicBezTo>
                  <a:pt x="125620" y="906"/>
                  <a:pt x="163405" y="8754"/>
                  <a:pt x="176857" y="10468"/>
                </a:cubicBezTo>
              </a:path>
            </a:pathLst>
          </a:custGeom>
          <a:noFill/>
          <a:ln w="228600" cap="flat" cmpd="sng">
            <a:solidFill>
              <a:srgbClr val="C9DAF8"/>
            </a:solidFill>
            <a:prstDash val="solid"/>
            <a:round/>
            <a:headEnd type="none" w="med" len="med"/>
            <a:tailEnd type="none" w="med" len="med"/>
          </a:ln>
        </p:spPr>
        <p:txBody>
          <a:bodyPr/>
          <a:lstStyle/>
          <a:p>
            <a:endParaRPr lang="en-US"/>
          </a:p>
        </p:txBody>
      </p:sp>
      <p:sp>
        <p:nvSpPr>
          <p:cNvPr id="679" name="Google Shape;679;p74"/>
          <p:cNvSpPr/>
          <p:nvPr/>
        </p:nvSpPr>
        <p:spPr>
          <a:xfrm>
            <a:off x="4628259" y="4684525"/>
            <a:ext cx="3570826" cy="1185225"/>
          </a:xfrm>
          <a:custGeom>
            <a:avLst/>
            <a:gdLst/>
            <a:ahLst/>
            <a:cxnLst/>
            <a:rect l="l" t="t" r="r" b="b"/>
            <a:pathLst>
              <a:path w="138083" h="47409" extrusionOk="0">
                <a:moveTo>
                  <a:pt x="0" y="6656"/>
                </a:moveTo>
                <a:cubicBezTo>
                  <a:pt x="11870" y="5931"/>
                  <a:pt x="48203" y="-4488"/>
                  <a:pt x="71217" y="2304"/>
                </a:cubicBezTo>
                <a:cubicBezTo>
                  <a:pt x="94231" y="9096"/>
                  <a:pt x="126939" y="39892"/>
                  <a:pt x="138083" y="47409"/>
                </a:cubicBezTo>
              </a:path>
            </a:pathLst>
          </a:custGeom>
          <a:noFill/>
          <a:ln w="228600" cap="flat" cmpd="sng">
            <a:solidFill>
              <a:srgbClr val="D9EAD3"/>
            </a:solidFill>
            <a:prstDash val="solid"/>
            <a:round/>
            <a:headEnd type="none" w="med" len="med"/>
            <a:tailEnd type="none" w="med" len="med"/>
          </a:ln>
        </p:spPr>
        <p:txBody>
          <a:bodyPr/>
          <a:lstStyle/>
          <a:p>
            <a:endParaRPr lang="en-US"/>
          </a:p>
        </p:txBody>
      </p:sp>
      <p:sp>
        <p:nvSpPr>
          <p:cNvPr id="680" name="Google Shape;680;p74"/>
          <p:cNvSpPr/>
          <p:nvPr/>
        </p:nvSpPr>
        <p:spPr>
          <a:xfrm>
            <a:off x="3965535" y="5135675"/>
            <a:ext cx="4292825" cy="313063"/>
          </a:xfrm>
          <a:custGeom>
            <a:avLst/>
            <a:gdLst/>
            <a:ahLst/>
            <a:cxnLst/>
            <a:rect l="l" t="t" r="r" b="b"/>
            <a:pathLst>
              <a:path w="171713" h="17133" extrusionOk="0">
                <a:moveTo>
                  <a:pt x="0" y="12661"/>
                </a:moveTo>
                <a:cubicBezTo>
                  <a:pt x="15892" y="13320"/>
                  <a:pt x="66733" y="18727"/>
                  <a:pt x="95352" y="16617"/>
                </a:cubicBezTo>
                <a:cubicBezTo>
                  <a:pt x="123971" y="14507"/>
                  <a:pt x="158986" y="2770"/>
                  <a:pt x="171713" y="0"/>
                </a:cubicBezTo>
              </a:path>
            </a:pathLst>
          </a:custGeom>
          <a:noFill/>
          <a:ln w="228600" cap="flat" cmpd="sng">
            <a:solidFill>
              <a:srgbClr val="F4CCCC"/>
            </a:solidFill>
            <a:prstDash val="solid"/>
            <a:round/>
            <a:headEnd type="none" w="med" len="med"/>
            <a:tailEnd type="none" w="med" len="med"/>
          </a:ln>
        </p:spPr>
        <p:txBody>
          <a:bodyPr/>
          <a:lstStyle/>
          <a:p>
            <a:endParaRPr lang="en-US"/>
          </a:p>
        </p:txBody>
      </p:sp>
      <p:sp>
        <p:nvSpPr>
          <p:cNvPr id="681" name="Google Shape;681;p74"/>
          <p:cNvSpPr/>
          <p:nvPr/>
        </p:nvSpPr>
        <p:spPr>
          <a:xfrm>
            <a:off x="4638135" y="5763463"/>
            <a:ext cx="3570775" cy="457675"/>
          </a:xfrm>
          <a:custGeom>
            <a:avLst/>
            <a:gdLst/>
            <a:ahLst/>
            <a:cxnLst/>
            <a:rect l="l" t="t" r="r" b="b"/>
            <a:pathLst>
              <a:path w="142831" h="18307" extrusionOk="0">
                <a:moveTo>
                  <a:pt x="0" y="5144"/>
                </a:moveTo>
                <a:cubicBezTo>
                  <a:pt x="11606" y="7320"/>
                  <a:pt x="45830" y="19057"/>
                  <a:pt x="69635" y="18200"/>
                </a:cubicBezTo>
                <a:cubicBezTo>
                  <a:pt x="93440" y="17343"/>
                  <a:pt x="130632" y="3033"/>
                  <a:pt x="142831" y="0"/>
                </a:cubicBezTo>
              </a:path>
            </a:pathLst>
          </a:custGeom>
          <a:noFill/>
          <a:ln w="228600" cap="flat" cmpd="sng">
            <a:solidFill>
              <a:srgbClr val="FCE5CD"/>
            </a:solidFill>
            <a:prstDash val="solid"/>
            <a:round/>
            <a:headEnd type="none" w="med" len="med"/>
            <a:tailEnd type="none" w="med" len="med"/>
          </a:ln>
        </p:spPr>
        <p:txBody>
          <a:bodyPr/>
          <a:lstStyle/>
          <a:p>
            <a:endParaRPr lang="en-US"/>
          </a:p>
        </p:txBody>
      </p:sp>
      <p:sp>
        <p:nvSpPr>
          <p:cNvPr id="682" name="Google Shape;682;p74"/>
          <p:cNvSpPr/>
          <p:nvPr/>
        </p:nvSpPr>
        <p:spPr>
          <a:xfrm>
            <a:off x="4608460" y="5073751"/>
            <a:ext cx="3630125" cy="860525"/>
          </a:xfrm>
          <a:custGeom>
            <a:avLst/>
            <a:gdLst/>
            <a:ahLst/>
            <a:cxnLst/>
            <a:rect l="l" t="t" r="r" b="b"/>
            <a:pathLst>
              <a:path w="145205" h="34421" extrusionOk="0">
                <a:moveTo>
                  <a:pt x="0" y="34421"/>
                </a:moveTo>
                <a:cubicBezTo>
                  <a:pt x="12068" y="33696"/>
                  <a:pt x="48204" y="35806"/>
                  <a:pt x="72405" y="30069"/>
                </a:cubicBezTo>
                <a:cubicBezTo>
                  <a:pt x="96606" y="24332"/>
                  <a:pt x="133072" y="5012"/>
                  <a:pt x="145205" y="0"/>
                </a:cubicBezTo>
              </a:path>
            </a:pathLst>
          </a:custGeom>
          <a:noFill/>
          <a:ln w="228600" cap="flat" cmpd="sng">
            <a:solidFill>
              <a:srgbClr val="D9D2E9"/>
            </a:solidFill>
            <a:prstDash val="solid"/>
            <a:round/>
            <a:headEnd type="none" w="med" len="med"/>
            <a:tailEnd type="none" w="med" len="med"/>
          </a:ln>
        </p:spPr>
        <p:txBody>
          <a:bodyPr/>
          <a:lstStyle/>
          <a:p>
            <a:endParaRPr lang="en-US"/>
          </a:p>
        </p:txBody>
      </p:sp>
      <p:sp>
        <p:nvSpPr>
          <p:cNvPr id="683" name="Google Shape;683;p74"/>
          <p:cNvSpPr/>
          <p:nvPr/>
        </p:nvSpPr>
        <p:spPr>
          <a:xfrm>
            <a:off x="3965535" y="4110475"/>
            <a:ext cx="4292825" cy="992999"/>
          </a:xfrm>
          <a:custGeom>
            <a:avLst/>
            <a:gdLst/>
            <a:ahLst/>
            <a:cxnLst/>
            <a:rect l="l" t="t" r="r" b="b"/>
            <a:pathLst>
              <a:path w="171713" h="43127" extrusionOk="0">
                <a:moveTo>
                  <a:pt x="0" y="0"/>
                </a:moveTo>
                <a:cubicBezTo>
                  <a:pt x="16024" y="1781"/>
                  <a:pt x="67525" y="3495"/>
                  <a:pt x="96144" y="10683"/>
                </a:cubicBezTo>
                <a:cubicBezTo>
                  <a:pt x="124763" y="17871"/>
                  <a:pt x="159118" y="37720"/>
                  <a:pt x="171713" y="43127"/>
                </a:cubicBezTo>
              </a:path>
            </a:pathLst>
          </a:custGeom>
          <a:noFill/>
          <a:ln w="228600" cap="flat" cmpd="sng">
            <a:solidFill>
              <a:srgbClr val="E6B8AF"/>
            </a:solidFill>
            <a:prstDash val="solid"/>
            <a:round/>
            <a:headEnd type="none" w="med" len="med"/>
            <a:tailEnd type="none" w="med" len="med"/>
          </a:ln>
        </p:spPr>
        <p:txBody>
          <a:bodyPr/>
          <a:lstStyle/>
          <a:p>
            <a:endParaRPr lang="en-US"/>
          </a:p>
        </p:txBody>
      </p:sp>
      <p:sp>
        <p:nvSpPr>
          <p:cNvPr id="684" name="Google Shape;684;p74"/>
          <p:cNvSpPr/>
          <p:nvPr/>
        </p:nvSpPr>
        <p:spPr>
          <a:xfrm>
            <a:off x="3955634" y="4120499"/>
            <a:ext cx="4342300" cy="1185234"/>
          </a:xfrm>
          <a:custGeom>
            <a:avLst/>
            <a:gdLst/>
            <a:ahLst/>
            <a:cxnLst/>
            <a:rect l="l" t="t" r="r" b="b"/>
            <a:pathLst>
              <a:path w="173692" h="53413" extrusionOk="0">
                <a:moveTo>
                  <a:pt x="0" y="53413"/>
                </a:moveTo>
                <a:cubicBezTo>
                  <a:pt x="16354" y="51567"/>
                  <a:pt x="69173" y="51237"/>
                  <a:pt x="98122" y="42335"/>
                </a:cubicBezTo>
                <a:cubicBezTo>
                  <a:pt x="127071" y="33433"/>
                  <a:pt x="161097" y="7056"/>
                  <a:pt x="173692" y="0"/>
                </a:cubicBezTo>
              </a:path>
            </a:pathLst>
          </a:custGeom>
          <a:noFill/>
          <a:ln w="228600" cap="flat" cmpd="sng">
            <a:solidFill>
              <a:srgbClr val="FFF2CC"/>
            </a:solidFill>
            <a:prstDash val="solid"/>
            <a:round/>
            <a:headEnd type="none" w="med" len="med"/>
            <a:tailEnd type="none" w="med" len="med"/>
          </a:ln>
        </p:spPr>
        <p:txBody>
          <a:bodyPr/>
          <a:lstStyle/>
          <a:p>
            <a:endParaRPr lang="en-US"/>
          </a:p>
        </p:txBody>
      </p:sp>
      <p:sp>
        <p:nvSpPr>
          <p:cNvPr id="685" name="Google Shape;685;p74"/>
          <p:cNvSpPr txBox="1">
            <a:spLocks noGrp="1"/>
          </p:cNvSpPr>
          <p:nvPr>
            <p:ph type="title"/>
          </p:nvPr>
        </p:nvSpPr>
        <p:spPr>
          <a:xfrm>
            <a:off x="457200" y="-32655"/>
            <a:ext cx="8229600" cy="987552"/>
          </a:xfrm>
          <a:prstGeom prst="rect">
            <a:avLst/>
          </a:prstGeom>
        </p:spPr>
        <p:txBody>
          <a:bodyPr spcFirstLastPara="1" vert="horz" wrap="square" lIns="91425" tIns="91425" rIns="91425" bIns="91425" rtlCol="0" anchor="b" anchorCtr="0">
            <a:noAutofit/>
          </a:bodyPr>
          <a:lstStyle/>
          <a:p>
            <a:r>
              <a:rPr lang="en-US"/>
              <a:t>Relational Entity Graph</a:t>
            </a:r>
          </a:p>
        </p:txBody>
      </p:sp>
      <p:sp>
        <p:nvSpPr>
          <p:cNvPr id="4" name="Slide Number Placeholder 3">
            <a:extLst>
              <a:ext uri="{FF2B5EF4-FFF2-40B4-BE49-F238E27FC236}">
                <a16:creationId xmlns:a16="http://schemas.microsoft.com/office/drawing/2014/main" id="{F19C1088-7105-DF71-A562-36D3AD77AD2B}"/>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34</a:t>
            </a:fld>
            <a:endParaRPr lang="en-US">
              <a:solidFill>
                <a:prstClr val="black">
                  <a:tint val="75000"/>
                </a:prstClr>
              </a:solidFill>
            </a:endParaRPr>
          </a:p>
        </p:txBody>
      </p:sp>
      <p:sp>
        <p:nvSpPr>
          <p:cNvPr id="687" name="Google Shape;687;p74"/>
          <p:cNvSpPr txBox="1"/>
          <p:nvPr/>
        </p:nvSpPr>
        <p:spPr>
          <a:xfrm>
            <a:off x="6338259" y="3761499"/>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$20</a:t>
            </a:r>
            <a:endParaRPr sz="1300">
              <a:solidFill>
                <a:srgbClr val="595959"/>
              </a:solidFill>
              <a:latin typeface="Roboto Light"/>
              <a:ea typeface="Roboto Light"/>
              <a:cs typeface="Roboto Light"/>
              <a:sym typeface="Roboto Light"/>
            </a:endParaRPr>
          </a:p>
        </p:txBody>
      </p:sp>
      <p:sp>
        <p:nvSpPr>
          <p:cNvPr id="688" name="Google Shape;688;p74"/>
          <p:cNvSpPr txBox="1"/>
          <p:nvPr/>
        </p:nvSpPr>
        <p:spPr>
          <a:xfrm>
            <a:off x="6344809" y="4138562"/>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689" name="Google Shape;689;p74"/>
          <p:cNvSpPr txBox="1"/>
          <p:nvPr/>
        </p:nvSpPr>
        <p:spPr>
          <a:xfrm>
            <a:off x="6344809" y="4515638"/>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$15</a:t>
            </a:r>
            <a:endParaRPr sz="1300">
              <a:solidFill>
                <a:srgbClr val="595959"/>
              </a:solidFill>
              <a:latin typeface="Roboto Light"/>
              <a:ea typeface="Roboto Light"/>
              <a:cs typeface="Roboto Light"/>
              <a:sym typeface="Roboto Light"/>
            </a:endParaRPr>
          </a:p>
        </p:txBody>
      </p:sp>
      <p:sp>
        <p:nvSpPr>
          <p:cNvPr id="690" name="Google Shape;690;p74"/>
          <p:cNvSpPr txBox="1"/>
          <p:nvPr/>
        </p:nvSpPr>
        <p:spPr>
          <a:xfrm>
            <a:off x="6344809" y="4867113"/>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$20</a:t>
            </a:r>
            <a:endParaRPr sz="1300">
              <a:solidFill>
                <a:srgbClr val="595959"/>
              </a:solidFill>
              <a:latin typeface="Roboto Light"/>
              <a:ea typeface="Roboto Light"/>
              <a:cs typeface="Roboto Light"/>
              <a:sym typeface="Roboto Light"/>
            </a:endParaRPr>
          </a:p>
        </p:txBody>
      </p:sp>
      <p:sp>
        <p:nvSpPr>
          <p:cNvPr id="691" name="Google Shape;691;p74"/>
          <p:cNvSpPr txBox="1"/>
          <p:nvPr/>
        </p:nvSpPr>
        <p:spPr>
          <a:xfrm>
            <a:off x="6344809" y="5258537"/>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692" name="Google Shape;692;p74"/>
          <p:cNvSpPr txBox="1"/>
          <p:nvPr/>
        </p:nvSpPr>
        <p:spPr>
          <a:xfrm>
            <a:off x="6344809" y="5649962"/>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693" name="Google Shape;693;p74"/>
          <p:cNvSpPr txBox="1"/>
          <p:nvPr/>
        </p:nvSpPr>
        <p:spPr>
          <a:xfrm>
            <a:off x="6344809" y="6001437"/>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$15</a:t>
            </a:r>
            <a:endParaRPr sz="1300">
              <a:solidFill>
                <a:srgbClr val="595959"/>
              </a:solidFill>
              <a:latin typeface="Roboto Light"/>
              <a:ea typeface="Roboto Light"/>
              <a:cs typeface="Roboto Light"/>
              <a:sym typeface="Roboto Light"/>
            </a:endParaRPr>
          </a:p>
        </p:txBody>
      </p:sp>
      <p:sp>
        <p:nvSpPr>
          <p:cNvPr id="694" name="Google Shape;694;p74"/>
          <p:cNvSpPr txBox="1"/>
          <p:nvPr/>
        </p:nvSpPr>
        <p:spPr>
          <a:xfrm>
            <a:off x="5656384" y="6292243"/>
            <a:ext cx="1425300" cy="461700"/>
          </a:xfrm>
          <a:prstGeom prst="rect">
            <a:avLst/>
          </a:prstGeom>
          <a:noFill/>
          <a:ln>
            <a:noFill/>
          </a:ln>
        </p:spPr>
        <p:txBody>
          <a:bodyPr spcFirstLastPara="1" wrap="square" lIns="91425" tIns="91425" rIns="91425" bIns="91425" anchor="t" anchorCtr="0">
            <a:spAutoFit/>
          </a:bodyPr>
          <a:lstStyle/>
          <a:p>
            <a:pPr algn="ctr"/>
            <a:r>
              <a:rPr lang="en">
                <a:solidFill>
                  <a:schemeClr val="dk2"/>
                </a:solidFill>
                <a:latin typeface="Roboto Light"/>
                <a:ea typeface="Roboto Light"/>
                <a:cs typeface="Roboto Light"/>
                <a:sym typeface="Roboto Light"/>
              </a:rPr>
              <a:t>Sales</a:t>
            </a:r>
            <a:endParaRPr>
              <a:solidFill>
                <a:schemeClr val="dk2"/>
              </a:solidFill>
              <a:latin typeface="Roboto Light"/>
              <a:ea typeface="Roboto Light"/>
              <a:cs typeface="Roboto Light"/>
              <a:sym typeface="Roboto Light"/>
            </a:endParaRPr>
          </a:p>
        </p:txBody>
      </p:sp>
      <p:sp>
        <p:nvSpPr>
          <p:cNvPr id="695" name="Google Shape;695;p74"/>
          <p:cNvSpPr txBox="1"/>
          <p:nvPr/>
        </p:nvSpPr>
        <p:spPr>
          <a:xfrm>
            <a:off x="7654797" y="6382906"/>
            <a:ext cx="1425300" cy="461700"/>
          </a:xfrm>
          <a:prstGeom prst="rect">
            <a:avLst/>
          </a:prstGeom>
          <a:noFill/>
          <a:ln>
            <a:noFill/>
          </a:ln>
        </p:spPr>
        <p:txBody>
          <a:bodyPr spcFirstLastPara="1" wrap="square" lIns="91425" tIns="91425" rIns="91425" bIns="91425" anchor="t" anchorCtr="0">
            <a:spAutoFit/>
          </a:bodyPr>
          <a:lstStyle/>
          <a:p>
            <a:pPr algn="ctr"/>
            <a:r>
              <a:rPr lang="en">
                <a:solidFill>
                  <a:schemeClr val="dk2"/>
                </a:solidFill>
                <a:latin typeface="Roboto Light"/>
                <a:ea typeface="Roboto Light"/>
                <a:cs typeface="Roboto Light"/>
                <a:sym typeface="Roboto Light"/>
              </a:rPr>
              <a:t>Products</a:t>
            </a:r>
            <a:endParaRPr>
              <a:solidFill>
                <a:schemeClr val="dk2"/>
              </a:solidFill>
              <a:latin typeface="Roboto Light"/>
              <a:ea typeface="Roboto Light"/>
              <a:cs typeface="Roboto Light"/>
              <a:sym typeface="Roboto Light"/>
            </a:endParaRPr>
          </a:p>
        </p:txBody>
      </p:sp>
      <p:sp>
        <p:nvSpPr>
          <p:cNvPr id="696" name="Google Shape;696;p74"/>
          <p:cNvSpPr txBox="1"/>
          <p:nvPr/>
        </p:nvSpPr>
        <p:spPr>
          <a:xfrm>
            <a:off x="3608198" y="6244515"/>
            <a:ext cx="1425300" cy="461700"/>
          </a:xfrm>
          <a:prstGeom prst="rect">
            <a:avLst/>
          </a:prstGeom>
          <a:noFill/>
          <a:ln>
            <a:noFill/>
          </a:ln>
        </p:spPr>
        <p:txBody>
          <a:bodyPr spcFirstLastPara="1" wrap="square" lIns="91425" tIns="91425" rIns="91425" bIns="91425" anchor="t" anchorCtr="0">
            <a:spAutoFit/>
          </a:bodyPr>
          <a:lstStyle/>
          <a:p>
            <a:pPr algn="ctr"/>
            <a:r>
              <a:rPr lang="en">
                <a:solidFill>
                  <a:schemeClr val="dk2"/>
                </a:solidFill>
                <a:latin typeface="Roboto Light"/>
                <a:ea typeface="Roboto Light"/>
                <a:cs typeface="Roboto Light"/>
                <a:sym typeface="Roboto Light"/>
              </a:rPr>
              <a:t>Users</a:t>
            </a:r>
            <a:endParaRPr>
              <a:solidFill>
                <a:schemeClr val="dk2"/>
              </a:solidFill>
              <a:latin typeface="Roboto Light"/>
              <a:ea typeface="Roboto Light"/>
              <a:cs typeface="Roboto Light"/>
              <a:sym typeface="Roboto Light"/>
            </a:endParaRPr>
          </a:p>
        </p:txBody>
      </p:sp>
      <p:pic>
        <p:nvPicPr>
          <p:cNvPr id="698" name="Google Shape;698;p74"/>
          <p:cNvPicPr preferRelativeResize="0"/>
          <p:nvPr/>
        </p:nvPicPr>
        <p:blipFill>
          <a:blip r:embed="rId3">
            <a:alphaModFix/>
          </a:blip>
          <a:stretch>
            <a:fillRect/>
          </a:stretch>
        </p:blipFill>
        <p:spPr>
          <a:xfrm>
            <a:off x="7946759" y="3711399"/>
            <a:ext cx="841400" cy="841400"/>
          </a:xfrm>
          <a:prstGeom prst="rect">
            <a:avLst/>
          </a:prstGeom>
          <a:noFill/>
          <a:ln>
            <a:noFill/>
          </a:ln>
        </p:spPr>
      </p:pic>
      <p:pic>
        <p:nvPicPr>
          <p:cNvPr id="699" name="Google Shape;699;p74"/>
          <p:cNvPicPr preferRelativeResize="0"/>
          <p:nvPr/>
        </p:nvPicPr>
        <p:blipFill>
          <a:blip r:embed="rId4">
            <a:alphaModFix/>
          </a:blip>
          <a:stretch>
            <a:fillRect/>
          </a:stretch>
        </p:blipFill>
        <p:spPr>
          <a:xfrm>
            <a:off x="8053534" y="4715200"/>
            <a:ext cx="717450" cy="717450"/>
          </a:xfrm>
          <a:prstGeom prst="rect">
            <a:avLst/>
          </a:prstGeom>
          <a:noFill/>
          <a:ln>
            <a:noFill/>
          </a:ln>
        </p:spPr>
      </p:pic>
      <p:pic>
        <p:nvPicPr>
          <p:cNvPr id="700" name="Google Shape;700;p74"/>
          <p:cNvPicPr preferRelativeResize="0"/>
          <p:nvPr/>
        </p:nvPicPr>
        <p:blipFill>
          <a:blip r:embed="rId5">
            <a:alphaModFix/>
          </a:blip>
          <a:stretch>
            <a:fillRect/>
          </a:stretch>
        </p:blipFill>
        <p:spPr>
          <a:xfrm>
            <a:off x="7991554" y="5370125"/>
            <a:ext cx="841400" cy="841375"/>
          </a:xfrm>
          <a:prstGeom prst="rect">
            <a:avLst/>
          </a:prstGeom>
          <a:noFill/>
          <a:ln>
            <a:noFill/>
          </a:ln>
        </p:spPr>
      </p:pic>
      <p:pic>
        <p:nvPicPr>
          <p:cNvPr id="701" name="Google Shape;701;p74"/>
          <p:cNvPicPr preferRelativeResize="0"/>
          <p:nvPr/>
        </p:nvPicPr>
        <p:blipFill>
          <a:blip r:embed="rId6">
            <a:alphaModFix/>
          </a:blip>
          <a:stretch>
            <a:fillRect/>
          </a:stretch>
        </p:blipFill>
        <p:spPr>
          <a:xfrm>
            <a:off x="3696235" y="3726675"/>
            <a:ext cx="505969" cy="683075"/>
          </a:xfrm>
          <a:prstGeom prst="rect">
            <a:avLst/>
          </a:prstGeom>
          <a:noFill/>
          <a:ln>
            <a:noFill/>
          </a:ln>
        </p:spPr>
      </p:pic>
      <p:pic>
        <p:nvPicPr>
          <p:cNvPr id="702" name="Google Shape;702;p74"/>
          <p:cNvPicPr preferRelativeResize="0"/>
          <p:nvPr/>
        </p:nvPicPr>
        <p:blipFill>
          <a:blip r:embed="rId7">
            <a:alphaModFix/>
          </a:blip>
          <a:stretch>
            <a:fillRect/>
          </a:stretch>
        </p:blipFill>
        <p:spPr>
          <a:xfrm>
            <a:off x="4340785" y="4409738"/>
            <a:ext cx="558385" cy="683075"/>
          </a:xfrm>
          <a:prstGeom prst="rect">
            <a:avLst/>
          </a:prstGeom>
          <a:noFill/>
          <a:ln>
            <a:noFill/>
          </a:ln>
        </p:spPr>
      </p:pic>
      <p:pic>
        <p:nvPicPr>
          <p:cNvPr id="703" name="Google Shape;703;p74"/>
          <p:cNvPicPr preferRelativeResize="0"/>
          <p:nvPr/>
        </p:nvPicPr>
        <p:blipFill>
          <a:blip r:embed="rId8">
            <a:alphaModFix/>
          </a:blip>
          <a:stretch>
            <a:fillRect/>
          </a:stretch>
        </p:blipFill>
        <p:spPr>
          <a:xfrm>
            <a:off x="3653047" y="4997374"/>
            <a:ext cx="592350" cy="683070"/>
          </a:xfrm>
          <a:prstGeom prst="rect">
            <a:avLst/>
          </a:prstGeom>
          <a:noFill/>
          <a:ln>
            <a:noFill/>
          </a:ln>
        </p:spPr>
      </p:pic>
      <p:pic>
        <p:nvPicPr>
          <p:cNvPr id="704" name="Google Shape;704;p74"/>
          <p:cNvPicPr preferRelativeResize="0"/>
          <p:nvPr/>
        </p:nvPicPr>
        <p:blipFill>
          <a:blip r:embed="rId9">
            <a:alphaModFix/>
          </a:blip>
          <a:stretch>
            <a:fillRect/>
          </a:stretch>
        </p:blipFill>
        <p:spPr>
          <a:xfrm>
            <a:off x="4323797" y="5622537"/>
            <a:ext cx="592350" cy="639125"/>
          </a:xfrm>
          <a:prstGeom prst="rect">
            <a:avLst/>
          </a:prstGeom>
          <a:noFill/>
          <a:ln>
            <a:noFill/>
          </a:ln>
        </p:spPr>
      </p:pic>
      <p:pic>
        <p:nvPicPr>
          <p:cNvPr id="705" name="Google Shape;705;p74"/>
          <p:cNvPicPr preferRelativeResize="0"/>
          <p:nvPr/>
        </p:nvPicPr>
        <p:blipFill>
          <a:blip r:embed="rId10">
            <a:alphaModFix/>
          </a:blip>
          <a:stretch>
            <a:fillRect/>
          </a:stretch>
        </p:blipFill>
        <p:spPr>
          <a:xfrm>
            <a:off x="6054585" y="4928625"/>
            <a:ext cx="313075" cy="313075"/>
          </a:xfrm>
          <a:prstGeom prst="rect">
            <a:avLst/>
          </a:prstGeom>
          <a:noFill/>
          <a:ln>
            <a:noFill/>
          </a:ln>
        </p:spPr>
      </p:pic>
      <p:pic>
        <p:nvPicPr>
          <p:cNvPr id="706" name="Google Shape;706;p74"/>
          <p:cNvPicPr preferRelativeResize="0"/>
          <p:nvPr/>
        </p:nvPicPr>
        <p:blipFill>
          <a:blip r:embed="rId10">
            <a:alphaModFix/>
          </a:blip>
          <a:stretch>
            <a:fillRect/>
          </a:stretch>
        </p:blipFill>
        <p:spPr>
          <a:xfrm>
            <a:off x="6054585" y="5305700"/>
            <a:ext cx="313075" cy="313075"/>
          </a:xfrm>
          <a:prstGeom prst="rect">
            <a:avLst/>
          </a:prstGeom>
          <a:noFill/>
          <a:ln>
            <a:noFill/>
          </a:ln>
        </p:spPr>
      </p:pic>
      <p:pic>
        <p:nvPicPr>
          <p:cNvPr id="707" name="Google Shape;707;p74"/>
          <p:cNvPicPr preferRelativeResize="0"/>
          <p:nvPr/>
        </p:nvPicPr>
        <p:blipFill>
          <a:blip r:embed="rId10">
            <a:alphaModFix/>
          </a:blip>
          <a:stretch>
            <a:fillRect/>
          </a:stretch>
        </p:blipFill>
        <p:spPr>
          <a:xfrm>
            <a:off x="6054585" y="5682775"/>
            <a:ext cx="313075" cy="313075"/>
          </a:xfrm>
          <a:prstGeom prst="rect">
            <a:avLst/>
          </a:prstGeom>
          <a:noFill/>
          <a:ln>
            <a:noFill/>
          </a:ln>
        </p:spPr>
      </p:pic>
      <p:pic>
        <p:nvPicPr>
          <p:cNvPr id="708" name="Google Shape;708;p74"/>
          <p:cNvPicPr preferRelativeResize="0"/>
          <p:nvPr/>
        </p:nvPicPr>
        <p:blipFill>
          <a:blip r:embed="rId10">
            <a:alphaModFix/>
          </a:blip>
          <a:stretch>
            <a:fillRect/>
          </a:stretch>
        </p:blipFill>
        <p:spPr>
          <a:xfrm>
            <a:off x="6054585" y="4551550"/>
            <a:ext cx="313075" cy="313075"/>
          </a:xfrm>
          <a:prstGeom prst="rect">
            <a:avLst/>
          </a:prstGeom>
          <a:noFill/>
          <a:ln>
            <a:noFill/>
          </a:ln>
        </p:spPr>
      </p:pic>
      <p:pic>
        <p:nvPicPr>
          <p:cNvPr id="709" name="Google Shape;709;p74"/>
          <p:cNvPicPr preferRelativeResize="0"/>
          <p:nvPr/>
        </p:nvPicPr>
        <p:blipFill>
          <a:blip r:embed="rId10">
            <a:alphaModFix/>
          </a:blip>
          <a:stretch>
            <a:fillRect/>
          </a:stretch>
        </p:blipFill>
        <p:spPr>
          <a:xfrm>
            <a:off x="6054585" y="4174475"/>
            <a:ext cx="313075" cy="313075"/>
          </a:xfrm>
          <a:prstGeom prst="rect">
            <a:avLst/>
          </a:prstGeom>
          <a:noFill/>
          <a:ln>
            <a:noFill/>
          </a:ln>
        </p:spPr>
      </p:pic>
      <p:pic>
        <p:nvPicPr>
          <p:cNvPr id="710" name="Google Shape;710;p74"/>
          <p:cNvPicPr preferRelativeResize="0"/>
          <p:nvPr/>
        </p:nvPicPr>
        <p:blipFill>
          <a:blip r:embed="rId10">
            <a:alphaModFix/>
          </a:blip>
          <a:stretch>
            <a:fillRect/>
          </a:stretch>
        </p:blipFill>
        <p:spPr>
          <a:xfrm>
            <a:off x="6054585" y="3797400"/>
            <a:ext cx="313075" cy="313075"/>
          </a:xfrm>
          <a:prstGeom prst="rect">
            <a:avLst/>
          </a:prstGeom>
          <a:noFill/>
          <a:ln>
            <a:noFill/>
          </a:ln>
        </p:spPr>
      </p:pic>
      <p:pic>
        <p:nvPicPr>
          <p:cNvPr id="711" name="Google Shape;711;p74"/>
          <p:cNvPicPr preferRelativeResize="0"/>
          <p:nvPr/>
        </p:nvPicPr>
        <p:blipFill>
          <a:blip r:embed="rId10">
            <a:alphaModFix/>
          </a:blip>
          <a:stretch>
            <a:fillRect/>
          </a:stretch>
        </p:blipFill>
        <p:spPr>
          <a:xfrm>
            <a:off x="6054585" y="6059851"/>
            <a:ext cx="313075" cy="313075"/>
          </a:xfrm>
          <a:prstGeom prst="rect">
            <a:avLst/>
          </a:prstGeom>
          <a:noFill/>
          <a:ln>
            <a:noFill/>
          </a:ln>
        </p:spPr>
      </p:pic>
      <p:sp>
        <p:nvSpPr>
          <p:cNvPr id="19" name="Rectangle 18">
            <a:extLst>
              <a:ext uri="{FF2B5EF4-FFF2-40B4-BE49-F238E27FC236}">
                <a16:creationId xmlns:a16="http://schemas.microsoft.com/office/drawing/2014/main" id="{CF56DC02-FAF4-E520-3AF1-15565B847BF5}"/>
              </a:ext>
            </a:extLst>
          </p:cNvPr>
          <p:cNvSpPr/>
          <p:nvPr/>
        </p:nvSpPr>
        <p:spPr>
          <a:xfrm>
            <a:off x="2565318" y="4204475"/>
            <a:ext cx="926160" cy="882057"/>
          </a:xfrm>
          <a:prstGeom prst="rect">
            <a:avLst/>
          </a:prstGeom>
          <a:solidFill>
            <a:srgbClr val="FFFFFF">
              <a:alpha val="70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697;p74">
            <a:extLst>
              <a:ext uri="{FF2B5EF4-FFF2-40B4-BE49-F238E27FC236}">
                <a16:creationId xmlns:a16="http://schemas.microsoft.com/office/drawing/2014/main" id="{A76586F1-1AC3-563D-C267-8E42954A1A8A}"/>
              </a:ext>
            </a:extLst>
          </p:cNvPr>
          <p:cNvSpPr txBox="1">
            <a:spLocks/>
          </p:cNvSpPr>
          <p:nvPr/>
        </p:nvSpPr>
        <p:spPr>
          <a:xfrm>
            <a:off x="118595" y="1539752"/>
            <a:ext cx="3777690" cy="2634724"/>
          </a:xfrm>
          <a:prstGeom prst="rect">
            <a:avLst/>
          </a:prstGeom>
        </p:spPr>
        <p:txBody>
          <a:bodyPr spcFirstLastPara="1" vert="horz" wrap="square" lIns="91425" tIns="91425" rIns="91425" bIns="91425" rtlCol="0" anchor="t" anchorCtr="0">
            <a:noAutofit/>
          </a:bodyPr>
          <a:lstStyle>
            <a:lvl1pPr marL="457189" indent="-457189" algn="l" defTabSz="1219170" rtl="0" eaLnBrk="1" latinLnBrk="0" hangingPunct="1">
              <a:spcBef>
                <a:spcPct val="20000"/>
              </a:spcBef>
              <a:buClr>
                <a:srgbClr val="C00000"/>
              </a:buClr>
              <a:buFont typeface="Wingdings" pitchFamily="2" charset="2"/>
              <a:buChar char="§"/>
              <a:defRPr lang="en-US" sz="3700" b="0" i="0" kern="1200" dirty="0" smtClean="0">
                <a:solidFill>
                  <a:schemeClr val="tx1"/>
                </a:solidFill>
                <a:latin typeface="Helvetica Neue Light" charset="0"/>
                <a:ea typeface="Helvetica Neue Light" charset="0"/>
                <a:cs typeface="Helvetica Neue Light" charset="0"/>
              </a:defRPr>
            </a:lvl1pPr>
            <a:lvl2pPr marL="990575" indent="-380990" algn="l" defTabSz="1219170" rtl="0" eaLnBrk="1" latinLnBrk="0" hangingPunct="1">
              <a:spcBef>
                <a:spcPct val="20000"/>
              </a:spcBef>
              <a:buClr>
                <a:srgbClr val="C00000"/>
              </a:buClr>
              <a:buFont typeface="Wingdings" charset="2"/>
              <a:buChar char="§"/>
              <a:defRPr lang="en-US" sz="3200" b="0" i="0" kern="1200" dirty="0" smtClean="0">
                <a:solidFill>
                  <a:schemeClr val="tx1"/>
                </a:solidFill>
                <a:latin typeface="Helvetica Neue Light" charset="0"/>
                <a:ea typeface="Helvetica Neue Light" charset="0"/>
                <a:cs typeface="Helvetica Neue Light" charset="0"/>
              </a:defRPr>
            </a:lvl2pPr>
            <a:lvl3pPr marL="1523962" indent="-304792" algn="l" defTabSz="1219170" rtl="0" eaLnBrk="1" latinLnBrk="0" hangingPunct="1">
              <a:spcBef>
                <a:spcPct val="20000"/>
              </a:spcBef>
              <a:buClr>
                <a:srgbClr val="C00000"/>
              </a:buClr>
              <a:buFont typeface="Wingdings" charset="2"/>
              <a:buChar char="§"/>
              <a:defRPr lang="en-US" sz="2700" b="0" i="0" kern="1200" dirty="0" smtClean="0">
                <a:solidFill>
                  <a:schemeClr val="tx1"/>
                </a:solidFill>
                <a:latin typeface="Helvetica Neue Light" charset="0"/>
                <a:ea typeface="Helvetica Neue Light" charset="0"/>
                <a:cs typeface="Helvetica Neue Light" charset="0"/>
              </a:defRPr>
            </a:lvl3pPr>
            <a:lvl4pPr marL="2133547" indent="-304792" algn="l" defTabSz="1219170" rtl="0" eaLnBrk="1" latinLnBrk="0" hangingPunct="1">
              <a:spcBef>
                <a:spcPct val="20000"/>
              </a:spcBef>
              <a:buFont typeface="Arial" pitchFamily="34" charset="0"/>
              <a:buChar char="–"/>
              <a:defRPr lang="en-US" sz="2400" b="0" i="0" kern="1200" dirty="0" smtClean="0">
                <a:solidFill>
                  <a:schemeClr val="tx1"/>
                </a:solidFill>
                <a:latin typeface="Helvetica Neue Light" charset="0"/>
                <a:ea typeface="Helvetica Neue Light" charset="0"/>
                <a:cs typeface="Helvetica Neue Light" charset="0"/>
              </a:defRPr>
            </a:lvl4pPr>
            <a:lvl5pPr marL="2743131" indent="-304792" algn="l" defTabSz="1219170" rtl="0" eaLnBrk="1" latinLnBrk="0" hangingPunct="1">
              <a:spcBef>
                <a:spcPct val="20000"/>
              </a:spcBef>
              <a:buFont typeface="Arial" pitchFamily="34" charset="0"/>
              <a:buChar char="»"/>
              <a:defRPr lang="en-US" sz="2400" b="0" i="0" kern="1200" dirty="0" smtClean="0">
                <a:solidFill>
                  <a:schemeClr val="tx1"/>
                </a:solidFill>
                <a:latin typeface="Helvetica Neue Light" charset="0"/>
                <a:ea typeface="Helvetica Neue Light" charset="0"/>
                <a:cs typeface="Helvetica Neue Light" charset="0"/>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nSpc>
                <a:spcPct val="115000"/>
              </a:lnSpc>
              <a:buNone/>
            </a:pPr>
            <a:endParaRPr lang="en-US" sz="1400" b="1">
              <a:solidFill>
                <a:srgbClr val="C00000"/>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nSpc>
                <a:spcPct val="115000"/>
              </a:lnSpc>
              <a:buNone/>
            </a:pPr>
            <a:r>
              <a:rPr lang="en-US" sz="2400" b="1">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Relational Entity Graph:</a:t>
            </a:r>
          </a:p>
          <a:p>
            <a:pPr marL="0" indent="0">
              <a:lnSpc>
                <a:spcPct val="114999"/>
              </a:lnSpc>
              <a:buNone/>
            </a:pPr>
            <a:r>
              <a:rPr lang="en-US" sz="2400">
                <a:solidFill>
                  <a:srgbClr val="000000"/>
                </a:solidFill>
                <a:latin typeface="Helvetica Neue Light"/>
                <a:ea typeface="Helvetica Neue Light" panose="02000403000000020004" pitchFamily="2" charset="0"/>
              </a:rPr>
              <a:t>Create </a:t>
            </a:r>
            <a:r>
              <a:rPr lang="en-US" sz="2400">
                <a:solidFill>
                  <a:srgbClr val="000000"/>
                </a:solidFill>
                <a:latin typeface="Helvetica Neue Light"/>
                <a:ea typeface="Helvetica Neue Light" panose="02000403000000020004" pitchFamily="2" charset="0"/>
                <a:cs typeface="Roboto Medium"/>
                <a:sym typeface="Roboto Medium"/>
              </a:rPr>
              <a:t>connections </a:t>
            </a:r>
            <a:r>
              <a:rPr lang="en-US" sz="2400">
                <a:solidFill>
                  <a:srgbClr val="000000"/>
                </a:solidFill>
                <a:latin typeface="Helvetica Neue Light"/>
                <a:ea typeface="Helvetica Neue Light" panose="02000403000000020004" pitchFamily="2" charset="0"/>
                <a:cs typeface="Roboto Light"/>
                <a:sym typeface="Roboto Medium"/>
              </a:rPr>
              <a:t>via primary-foreign keys</a:t>
            </a:r>
            <a:endParaRPr lang="en-US" sz="2400">
              <a:solidFill>
                <a:srgbClr val="000000"/>
              </a:solidFill>
              <a:latin typeface="Helvetica Neue Light"/>
              <a:ea typeface="Helvetica Neue Light" panose="02000403000000020004" pitchFamily="2" charset="0"/>
              <a:cs typeface="Roboto Light"/>
            </a:endParaRPr>
          </a:p>
        </p:txBody>
      </p:sp>
      <p:pic>
        <p:nvPicPr>
          <p:cNvPr id="6" name="Google Shape;791;p78">
            <a:extLst>
              <a:ext uri="{FF2B5EF4-FFF2-40B4-BE49-F238E27FC236}">
                <a16:creationId xmlns:a16="http://schemas.microsoft.com/office/drawing/2014/main" id="{58C6A51E-AFE5-F3BB-3DE7-693076273C69}"/>
              </a:ext>
            </a:extLst>
          </p:cNvPr>
          <p:cNvPicPr preferRelativeResize="0"/>
          <p:nvPr/>
        </p:nvPicPr>
        <p:blipFill>
          <a:blip r:embed="rId11">
            <a:alphaModFix/>
          </a:blip>
          <a:stretch>
            <a:fillRect/>
          </a:stretch>
        </p:blipFill>
        <p:spPr>
          <a:xfrm>
            <a:off x="4188350" y="1475413"/>
            <a:ext cx="4041250" cy="1685725"/>
          </a:xfrm>
          <a:prstGeom prst="rect">
            <a:avLst/>
          </a:prstGeom>
          <a:noFill/>
          <a:ln>
            <a:noFill/>
          </a:ln>
        </p:spPr>
      </p:pic>
      <p:sp>
        <p:nvSpPr>
          <p:cNvPr id="10" name="Down Arrow 9">
            <a:extLst>
              <a:ext uri="{FF2B5EF4-FFF2-40B4-BE49-F238E27FC236}">
                <a16:creationId xmlns:a16="http://schemas.microsoft.com/office/drawing/2014/main" id="{B029A86D-633A-8709-C2B8-91FF570311E2}"/>
              </a:ext>
            </a:extLst>
          </p:cNvPr>
          <p:cNvSpPr/>
          <p:nvPr/>
        </p:nvSpPr>
        <p:spPr>
          <a:xfrm>
            <a:off x="5943600" y="3186127"/>
            <a:ext cx="673367" cy="557560"/>
          </a:xfrm>
          <a:prstGeom prst="downArrow">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DC73F14F-717F-C14F-9F5D-BBBCA9415C2C}"/>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41528138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72098-C9E6-7A2A-584B-399D6E824482}"/>
              </a:ext>
            </a:extLst>
          </p:cNvPr>
          <p:cNvSpPr>
            <a:spLocks noGrp="1"/>
          </p:cNvSpPr>
          <p:nvPr>
            <p:ph type="title"/>
          </p:nvPr>
        </p:nvSpPr>
        <p:spPr/>
        <p:txBody>
          <a:bodyPr/>
          <a:lstStyle/>
          <a:p>
            <a:r>
              <a:rPr lang="en-US"/>
              <a:t>Mathematically…</a:t>
            </a:r>
          </a:p>
        </p:txBody>
      </p:sp>
      <p:sp>
        <p:nvSpPr>
          <p:cNvPr id="3" name="Content Placeholder 2">
            <a:extLst>
              <a:ext uri="{FF2B5EF4-FFF2-40B4-BE49-F238E27FC236}">
                <a16:creationId xmlns:a16="http://schemas.microsoft.com/office/drawing/2014/main" id="{BC355737-B409-2C70-D848-8B0A9918D244}"/>
              </a:ext>
            </a:extLst>
          </p:cNvPr>
          <p:cNvSpPr>
            <a:spLocks noGrp="1"/>
          </p:cNvSpPr>
          <p:nvPr>
            <p:ph idx="1"/>
          </p:nvPr>
        </p:nvSpPr>
        <p:spPr>
          <a:xfrm>
            <a:off x="457200" y="1406647"/>
            <a:ext cx="8481060" cy="5117524"/>
          </a:xfrm>
        </p:spPr>
        <p:txBody>
          <a:bodyPr vert="horz" lIns="121917" tIns="60958" rIns="121917" bIns="60958" rtlCol="0" anchor="t">
            <a:normAutofit lnSpcReduction="10000"/>
          </a:bodyPr>
          <a:lstStyle/>
          <a:p>
            <a:pPr marL="456565" indent="-456565"/>
            <a:r>
              <a:rPr lang="en-US" sz="3000"/>
              <a:t>Given database of tables                                 and relations </a:t>
            </a:r>
          </a:p>
          <a:p>
            <a:pPr marL="456565" indent="-456565"/>
            <a:r>
              <a:rPr lang="en-US" sz="3000"/>
              <a:t>Each table is a set of entities               possessing a primary key and optional foreign keys </a:t>
            </a:r>
          </a:p>
          <a:p>
            <a:pPr marL="456565" indent="-456565"/>
            <a:r>
              <a:rPr lang="en-US" sz="3000"/>
              <a:t>The </a:t>
            </a:r>
            <a:r>
              <a:rPr lang="en-US" sz="3000" b="1">
                <a:solidFill>
                  <a:srgbClr val="C00000"/>
                </a:solidFill>
              </a:rPr>
              <a:t>relational entity graph</a:t>
            </a:r>
            <a:r>
              <a:rPr lang="en-US" sz="3000"/>
              <a:t> is such that</a:t>
            </a:r>
          </a:p>
          <a:p>
            <a:pPr marL="989965" lvl="1" indent="-456565"/>
            <a:r>
              <a:rPr lang="en-US" sz="3000"/>
              <a:t>the </a:t>
            </a:r>
            <a:r>
              <a:rPr lang="en-US" sz="3000">
                <a:solidFill>
                  <a:srgbClr val="C00000"/>
                </a:solidFill>
              </a:rPr>
              <a:t>set of nodes</a:t>
            </a:r>
            <a:r>
              <a:rPr lang="en-US" sz="3000"/>
              <a:t> is defined by all rows in all tables</a:t>
            </a:r>
          </a:p>
          <a:p>
            <a:pPr marL="533400" lvl="1" indent="0">
              <a:buNone/>
            </a:pPr>
            <a:endParaRPr lang="en-US" sz="3000"/>
          </a:p>
          <a:p>
            <a:pPr marL="989965" lvl="1" indent="-456565"/>
            <a:r>
              <a:rPr lang="en-US" sz="3000"/>
              <a:t>The </a:t>
            </a:r>
            <a:r>
              <a:rPr lang="en-US" sz="3000">
                <a:solidFill>
                  <a:srgbClr val="C00000"/>
                </a:solidFill>
              </a:rPr>
              <a:t>set of edges</a:t>
            </a:r>
            <a:r>
              <a:rPr lang="en-US" sz="3000"/>
              <a:t> is defined by connecting two entities                  whose primary and foreign keys match</a:t>
            </a:r>
          </a:p>
        </p:txBody>
      </p:sp>
      <p:sp>
        <p:nvSpPr>
          <p:cNvPr id="5" name="Slide Number Placeholder 4">
            <a:extLst>
              <a:ext uri="{FF2B5EF4-FFF2-40B4-BE49-F238E27FC236}">
                <a16:creationId xmlns:a16="http://schemas.microsoft.com/office/drawing/2014/main" id="{6BB8CD70-985F-87DB-F86B-C87B34461043}"/>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35</a:t>
            </a:fld>
            <a:endParaRPr lang="en-US">
              <a:solidFill>
                <a:prstClr val="black">
                  <a:tint val="75000"/>
                </a:prstClr>
              </a:solidFill>
            </a:endParaRPr>
          </a:p>
        </p:txBody>
      </p:sp>
      <p:pic>
        <p:nvPicPr>
          <p:cNvPr id="14" name="Picture 13">
            <a:extLst>
              <a:ext uri="{FF2B5EF4-FFF2-40B4-BE49-F238E27FC236}">
                <a16:creationId xmlns:a16="http://schemas.microsoft.com/office/drawing/2014/main" id="{AE5F171B-FA4F-F9AC-6306-00A94E80FEB8}"/>
              </a:ext>
            </a:extLst>
          </p:cNvPr>
          <p:cNvPicPr>
            <a:picLocks noChangeAspect="1"/>
          </p:cNvPicPr>
          <p:nvPr/>
        </p:nvPicPr>
        <p:blipFill>
          <a:blip r:embed="rId3"/>
          <a:stretch>
            <a:fillRect/>
          </a:stretch>
        </p:blipFill>
        <p:spPr>
          <a:xfrm>
            <a:off x="4922156" y="1474551"/>
            <a:ext cx="2660695" cy="372070"/>
          </a:xfrm>
          <a:prstGeom prst="rect">
            <a:avLst/>
          </a:prstGeom>
        </p:spPr>
      </p:pic>
      <p:pic>
        <p:nvPicPr>
          <p:cNvPr id="15" name="Picture 14" descr="A white letter on a black background&#10;&#10;Description automatically generated">
            <a:extLst>
              <a:ext uri="{FF2B5EF4-FFF2-40B4-BE49-F238E27FC236}">
                <a16:creationId xmlns:a16="http://schemas.microsoft.com/office/drawing/2014/main" id="{429DEAF8-F4CF-E88B-E73C-72950C6111C2}"/>
              </a:ext>
            </a:extLst>
          </p:cNvPr>
          <p:cNvPicPr>
            <a:picLocks noChangeAspect="1"/>
          </p:cNvPicPr>
          <p:nvPr/>
        </p:nvPicPr>
        <p:blipFill>
          <a:blip r:embed="rId4"/>
          <a:stretch>
            <a:fillRect/>
          </a:stretch>
        </p:blipFill>
        <p:spPr>
          <a:xfrm>
            <a:off x="2517439" y="1847290"/>
            <a:ext cx="2180291" cy="385540"/>
          </a:xfrm>
          <a:prstGeom prst="rect">
            <a:avLst/>
          </a:prstGeom>
        </p:spPr>
      </p:pic>
      <p:pic>
        <p:nvPicPr>
          <p:cNvPr id="16" name="Picture 15" descr="A white letter on a black background&#10;&#10;Description automatically generated">
            <a:extLst>
              <a:ext uri="{FF2B5EF4-FFF2-40B4-BE49-F238E27FC236}">
                <a16:creationId xmlns:a16="http://schemas.microsoft.com/office/drawing/2014/main" id="{ACA6B577-5623-09C6-6506-20A6E62AFDA4}"/>
              </a:ext>
            </a:extLst>
          </p:cNvPr>
          <p:cNvPicPr>
            <a:picLocks noChangeAspect="1"/>
          </p:cNvPicPr>
          <p:nvPr/>
        </p:nvPicPr>
        <p:blipFill>
          <a:blip r:embed="rId5"/>
          <a:stretch>
            <a:fillRect/>
          </a:stretch>
        </p:blipFill>
        <p:spPr>
          <a:xfrm>
            <a:off x="5472292" y="2269116"/>
            <a:ext cx="1121583" cy="402391"/>
          </a:xfrm>
          <a:prstGeom prst="rect">
            <a:avLst/>
          </a:prstGeom>
        </p:spPr>
      </p:pic>
      <p:pic>
        <p:nvPicPr>
          <p:cNvPr id="17" name="Picture 16" descr="A black and white text&#10;&#10;Description automatically generated">
            <a:extLst>
              <a:ext uri="{FF2B5EF4-FFF2-40B4-BE49-F238E27FC236}">
                <a16:creationId xmlns:a16="http://schemas.microsoft.com/office/drawing/2014/main" id="{8372728A-60CD-139C-9487-0B3567296EDE}"/>
              </a:ext>
            </a:extLst>
          </p:cNvPr>
          <p:cNvPicPr>
            <a:picLocks noChangeAspect="1"/>
          </p:cNvPicPr>
          <p:nvPr/>
        </p:nvPicPr>
        <p:blipFill>
          <a:blip r:embed="rId6"/>
          <a:stretch>
            <a:fillRect/>
          </a:stretch>
        </p:blipFill>
        <p:spPr>
          <a:xfrm>
            <a:off x="3138456" y="4121539"/>
            <a:ext cx="1783700" cy="889841"/>
          </a:xfrm>
          <a:prstGeom prst="rect">
            <a:avLst/>
          </a:prstGeom>
        </p:spPr>
      </p:pic>
      <p:pic>
        <p:nvPicPr>
          <p:cNvPr id="18" name="Picture 17" descr="A black background with white numbers&#10;&#10;Description automatically generated">
            <a:extLst>
              <a:ext uri="{FF2B5EF4-FFF2-40B4-BE49-F238E27FC236}">
                <a16:creationId xmlns:a16="http://schemas.microsoft.com/office/drawing/2014/main" id="{FCDB7DD2-9E07-53E2-D50A-C8C9CAF113EC}"/>
              </a:ext>
            </a:extLst>
          </p:cNvPr>
          <p:cNvPicPr>
            <a:picLocks noChangeAspect="1"/>
          </p:cNvPicPr>
          <p:nvPr/>
        </p:nvPicPr>
        <p:blipFill>
          <a:blip r:embed="rId7"/>
          <a:stretch>
            <a:fillRect/>
          </a:stretch>
        </p:blipFill>
        <p:spPr>
          <a:xfrm>
            <a:off x="2981072" y="5533376"/>
            <a:ext cx="936659" cy="281931"/>
          </a:xfrm>
          <a:prstGeom prst="rect">
            <a:avLst/>
          </a:prstGeom>
        </p:spPr>
      </p:pic>
      <p:sp>
        <p:nvSpPr>
          <p:cNvPr id="6" name="Footer Placeholder 4">
            <a:extLst>
              <a:ext uri="{FF2B5EF4-FFF2-40B4-BE49-F238E27FC236}">
                <a16:creationId xmlns:a16="http://schemas.microsoft.com/office/drawing/2014/main" id="{9E573FFA-6127-50B1-BB39-C2F907A80BE7}"/>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40403434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94DC9-BDA6-4C69-CA4E-EEB38558A97D}"/>
              </a:ext>
            </a:extLst>
          </p:cNvPr>
          <p:cNvSpPr>
            <a:spLocks noGrp="1"/>
          </p:cNvSpPr>
          <p:nvPr>
            <p:ph type="title"/>
          </p:nvPr>
        </p:nvSpPr>
        <p:spPr/>
        <p:txBody>
          <a:bodyPr>
            <a:normAutofit fontScale="90000"/>
          </a:bodyPr>
          <a:lstStyle/>
          <a:p>
            <a:r>
              <a:rPr lang="en-US"/>
              <a:t>Entities in Relational Entity Graph</a:t>
            </a:r>
          </a:p>
        </p:txBody>
      </p:sp>
      <p:sp>
        <p:nvSpPr>
          <p:cNvPr id="3" name="Content Placeholder 2">
            <a:extLst>
              <a:ext uri="{FF2B5EF4-FFF2-40B4-BE49-F238E27FC236}">
                <a16:creationId xmlns:a16="http://schemas.microsoft.com/office/drawing/2014/main" id="{BB2380F9-9A38-2155-42CB-040A6017B206}"/>
              </a:ext>
            </a:extLst>
          </p:cNvPr>
          <p:cNvSpPr>
            <a:spLocks noGrp="1"/>
          </p:cNvSpPr>
          <p:nvPr>
            <p:ph idx="1"/>
          </p:nvPr>
        </p:nvSpPr>
        <p:spPr>
          <a:xfrm>
            <a:off x="457200" y="5565649"/>
            <a:ext cx="8229600" cy="987552"/>
          </a:xfrm>
        </p:spPr>
        <p:txBody>
          <a:bodyPr/>
          <a:lstStyle/>
          <a:p>
            <a:r>
              <a:rPr lang="en-US"/>
              <a:t>Entities also have features (different than KGs)</a:t>
            </a:r>
          </a:p>
        </p:txBody>
      </p:sp>
      <p:sp>
        <p:nvSpPr>
          <p:cNvPr id="4" name="Date Placeholder 3">
            <a:extLst>
              <a:ext uri="{FF2B5EF4-FFF2-40B4-BE49-F238E27FC236}">
                <a16:creationId xmlns:a16="http://schemas.microsoft.com/office/drawing/2014/main" id="{C6FAF680-61CE-D6AF-B599-D0561F125D90}"/>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FCF23B9D-974F-1905-A128-E0E0B7357539}"/>
              </a:ext>
            </a:extLst>
          </p:cNvPr>
          <p:cNvSpPr>
            <a:spLocks noGrp="1"/>
          </p:cNvSpPr>
          <p:nvPr>
            <p:ph type="sldNum" sz="quarter" idx="12"/>
          </p:nvPr>
        </p:nvSpPr>
        <p:spPr/>
        <p:txBody>
          <a:bodyPr/>
          <a:lstStyle/>
          <a:p>
            <a:fld id="{19B12225-5612-419B-A8D5-4B8EEE4C217E}" type="slidenum">
              <a:rPr lang="en-US" smtClean="0"/>
              <a:pPr/>
              <a:t>36</a:t>
            </a:fld>
            <a:endParaRPr lang="en-US"/>
          </a:p>
        </p:txBody>
      </p:sp>
      <p:sp>
        <p:nvSpPr>
          <p:cNvPr id="6" name="Footer Placeholder 5">
            <a:extLst>
              <a:ext uri="{FF2B5EF4-FFF2-40B4-BE49-F238E27FC236}">
                <a16:creationId xmlns:a16="http://schemas.microsoft.com/office/drawing/2014/main" id="{68E3A407-B9CD-7E2A-17DF-B101C23245C0}"/>
              </a:ext>
            </a:extLst>
          </p:cNvPr>
          <p:cNvSpPr>
            <a:spLocks noGrp="1"/>
          </p:cNvSpPr>
          <p:nvPr>
            <p:ph type="ftr" sz="quarter" idx="3"/>
          </p:nvPr>
        </p:nvSpPr>
        <p:spPr/>
        <p:txBody>
          <a:bodyPr/>
          <a:lstStyle/>
          <a:p>
            <a:r>
              <a:rPr lang="en-US"/>
              <a:t>Jure Leskovec, Stanford CS224W: Machine Learning with Graphs, http://cs224w.stanford.edu</a:t>
            </a:r>
          </a:p>
        </p:txBody>
      </p:sp>
      <p:graphicFrame>
        <p:nvGraphicFramePr>
          <p:cNvPr id="7" name="Table 6">
            <a:extLst>
              <a:ext uri="{FF2B5EF4-FFF2-40B4-BE49-F238E27FC236}">
                <a16:creationId xmlns:a16="http://schemas.microsoft.com/office/drawing/2014/main" id="{F2BF60E5-495D-EC84-2202-C1E75154C6ED}"/>
              </a:ext>
            </a:extLst>
          </p:cNvPr>
          <p:cNvGraphicFramePr>
            <a:graphicFrameLocks noGrp="1"/>
          </p:cNvGraphicFramePr>
          <p:nvPr>
            <p:extLst>
              <p:ext uri="{D42A27DB-BD31-4B8C-83A1-F6EECF244321}">
                <p14:modId xmlns:p14="http://schemas.microsoft.com/office/powerpoint/2010/main" val="101412198"/>
              </p:ext>
            </p:extLst>
          </p:nvPr>
        </p:nvGraphicFramePr>
        <p:xfrm>
          <a:off x="2484581" y="1693908"/>
          <a:ext cx="4057565" cy="2198370"/>
        </p:xfrm>
        <a:graphic>
          <a:graphicData uri="http://schemas.openxmlformats.org/drawingml/2006/table">
            <a:tbl>
              <a:tblPr firstRow="1" bandRow="1">
                <a:tableStyleId>{5C22544A-7EE6-4342-B048-85BDC9FD1C3A}</a:tableStyleId>
              </a:tblPr>
              <a:tblGrid>
                <a:gridCol w="811513">
                  <a:extLst>
                    <a:ext uri="{9D8B030D-6E8A-4147-A177-3AD203B41FA5}">
                      <a16:colId xmlns:a16="http://schemas.microsoft.com/office/drawing/2014/main" val="3976793874"/>
                    </a:ext>
                  </a:extLst>
                </a:gridCol>
                <a:gridCol w="811513">
                  <a:extLst>
                    <a:ext uri="{9D8B030D-6E8A-4147-A177-3AD203B41FA5}">
                      <a16:colId xmlns:a16="http://schemas.microsoft.com/office/drawing/2014/main" val="603890996"/>
                    </a:ext>
                  </a:extLst>
                </a:gridCol>
                <a:gridCol w="811513">
                  <a:extLst>
                    <a:ext uri="{9D8B030D-6E8A-4147-A177-3AD203B41FA5}">
                      <a16:colId xmlns:a16="http://schemas.microsoft.com/office/drawing/2014/main" val="2847099979"/>
                    </a:ext>
                  </a:extLst>
                </a:gridCol>
                <a:gridCol w="811513">
                  <a:extLst>
                    <a:ext uri="{9D8B030D-6E8A-4147-A177-3AD203B41FA5}">
                      <a16:colId xmlns:a16="http://schemas.microsoft.com/office/drawing/2014/main" val="3183051697"/>
                    </a:ext>
                  </a:extLst>
                </a:gridCol>
                <a:gridCol w="811513">
                  <a:extLst>
                    <a:ext uri="{9D8B030D-6E8A-4147-A177-3AD203B41FA5}">
                      <a16:colId xmlns:a16="http://schemas.microsoft.com/office/drawing/2014/main" val="1059176980"/>
                    </a:ext>
                  </a:extLst>
                </a:gridCol>
              </a:tblGrid>
              <a:tr h="228600">
                <a:tc>
                  <a:txBody>
                    <a:bodyPr/>
                    <a:lstStyle/>
                    <a:p>
                      <a:pPr algn="ctr"/>
                      <a:r>
                        <a:rPr lang="en-US" altLang="zh-CN" sz="1100"/>
                        <a:t>Trans</a:t>
                      </a:r>
                      <a:r>
                        <a:rPr lang="zh-CN" altLang="en-US" sz="1100"/>
                        <a:t> </a:t>
                      </a:r>
                      <a:r>
                        <a:rPr lang="en-US" altLang="zh-CN" sz="1100"/>
                        <a:t>ID</a:t>
                      </a:r>
                      <a:endParaRPr lang="en-US" sz="1100"/>
                    </a:p>
                  </a:txBody>
                  <a:tcPr marL="68580" marR="68580" marT="34290" marB="34290"/>
                </a:tc>
                <a:tc>
                  <a:txBody>
                    <a:bodyPr/>
                    <a:lstStyle/>
                    <a:p>
                      <a:pPr algn="ctr"/>
                      <a:r>
                        <a:rPr lang="en-US" altLang="zh-CN" sz="1100"/>
                        <a:t>User</a:t>
                      </a:r>
                      <a:r>
                        <a:rPr lang="zh-CN" altLang="en-US" sz="1100"/>
                        <a:t> </a:t>
                      </a:r>
                      <a:r>
                        <a:rPr lang="en-US" altLang="zh-CN" sz="1100"/>
                        <a:t>ID</a:t>
                      </a:r>
                      <a:endParaRPr lang="en-US" sz="1100"/>
                    </a:p>
                  </a:txBody>
                  <a:tcPr marL="68580" marR="68580" marT="34290" marB="34290"/>
                </a:tc>
                <a:tc>
                  <a:txBody>
                    <a:bodyPr/>
                    <a:lstStyle/>
                    <a:p>
                      <a:pPr algn="ctr"/>
                      <a:r>
                        <a:rPr lang="en-US" altLang="zh-CN" sz="1100"/>
                        <a:t>Product</a:t>
                      </a:r>
                      <a:r>
                        <a:rPr lang="zh-CN" altLang="en-US" sz="1100"/>
                        <a:t> </a:t>
                      </a:r>
                      <a:r>
                        <a:rPr lang="en-US" altLang="zh-CN" sz="1100"/>
                        <a:t>ID</a:t>
                      </a:r>
                      <a:endParaRPr lang="en-US" sz="1100"/>
                    </a:p>
                  </a:txBody>
                  <a:tcPr marL="68580" marR="68580" marT="34290" marB="34290"/>
                </a:tc>
                <a:tc>
                  <a:txBody>
                    <a:bodyPr/>
                    <a:lstStyle/>
                    <a:p>
                      <a:pPr algn="ctr"/>
                      <a:r>
                        <a:rPr lang="en-US" altLang="zh-CN" sz="1100"/>
                        <a:t>Value</a:t>
                      </a:r>
                      <a:endParaRPr lang="en-US" sz="1100"/>
                    </a:p>
                  </a:txBody>
                  <a:tcPr marL="68580" marR="68580" marT="34290" marB="34290"/>
                </a:tc>
                <a:tc>
                  <a:txBody>
                    <a:bodyPr/>
                    <a:lstStyle/>
                    <a:p>
                      <a:pPr algn="ctr"/>
                      <a:r>
                        <a:rPr lang="en-US" altLang="zh-CN" sz="1100"/>
                        <a:t>Timestamp</a:t>
                      </a:r>
                      <a:endParaRPr lang="en-US" sz="1100"/>
                    </a:p>
                  </a:txBody>
                  <a:tcPr marL="68580" marR="68580" marT="34290" marB="34290"/>
                </a:tc>
                <a:extLst>
                  <a:ext uri="{0D108BD9-81ED-4DB2-BD59-A6C34878D82A}">
                    <a16:rowId xmlns:a16="http://schemas.microsoft.com/office/drawing/2014/main" val="2706189671"/>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3654171493"/>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2985840248"/>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3747598996"/>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3729220509"/>
                  </a:ext>
                </a:extLst>
              </a:tr>
              <a:tr h="278130">
                <a:tc>
                  <a:txBody>
                    <a:bodyPr/>
                    <a:lstStyle/>
                    <a:p>
                      <a:pPr algn="ctr"/>
                      <a:r>
                        <a:rPr lang="en-US" altLang="zh-CN" sz="1100" b="1">
                          <a:latin typeface="Times New Roman" panose="02020603050405020304" pitchFamily="18" charset="0"/>
                          <a:cs typeface="Times New Roman" panose="02020603050405020304" pitchFamily="18" charset="0"/>
                        </a:rPr>
                        <a:t>100</a:t>
                      </a:r>
                      <a:endParaRPr lang="en-US" sz="1100" b="1">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solidFill>
                            <a:schemeClr val="accent2">
                              <a:lumMod val="75000"/>
                            </a:schemeClr>
                          </a:solidFill>
                          <a:latin typeface="Times New Roman" panose="02020603050405020304" pitchFamily="18" charset="0"/>
                          <a:cs typeface="Times New Roman" panose="02020603050405020304" pitchFamily="18" charset="0"/>
                        </a:rPr>
                        <a:t>51</a:t>
                      </a:r>
                      <a:endParaRPr lang="en-US" sz="1100" b="1">
                        <a:solidFill>
                          <a:schemeClr val="accent2">
                            <a:lumMod val="75000"/>
                          </a:schemeClr>
                        </a:solidFill>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solidFill>
                            <a:schemeClr val="accent6">
                              <a:lumMod val="50000"/>
                            </a:schemeClr>
                          </a:solidFill>
                          <a:latin typeface="Times New Roman" panose="02020603050405020304" pitchFamily="18" charset="0"/>
                          <a:cs typeface="Times New Roman" panose="02020603050405020304" pitchFamily="18" charset="0"/>
                        </a:rPr>
                        <a:t>345</a:t>
                      </a:r>
                      <a:endParaRPr lang="en-US" sz="1100" b="1">
                        <a:solidFill>
                          <a:schemeClr val="accent6">
                            <a:lumMod val="50000"/>
                          </a:schemeClr>
                        </a:solidFill>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latin typeface="Times New Roman" panose="02020603050405020304" pitchFamily="18" charset="0"/>
                          <a:cs typeface="Times New Roman" panose="02020603050405020304" pitchFamily="18" charset="0"/>
                        </a:rPr>
                        <a:t>$1000</a:t>
                      </a:r>
                      <a:endParaRPr lang="en-US" sz="1100" b="1">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sz="1100" b="1" i="0" kern="1200" cap="all">
                          <a:solidFill>
                            <a:schemeClr val="dk1"/>
                          </a:solidFill>
                          <a:effectLst/>
                          <a:latin typeface="Times New Roman" panose="02020603050405020304" pitchFamily="18" charset="0"/>
                          <a:ea typeface="+mn-ea"/>
                          <a:cs typeface="Times New Roman" panose="02020603050405020304" pitchFamily="18" charset="0"/>
                        </a:rPr>
                        <a:t>1710281001</a:t>
                      </a:r>
                      <a:endParaRPr lang="en-US" sz="1100" b="1">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796446714"/>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extLst>
                  <a:ext uri="{0D108BD9-81ED-4DB2-BD59-A6C34878D82A}">
                    <a16:rowId xmlns:a16="http://schemas.microsoft.com/office/drawing/2014/main" val="1830032812"/>
                  </a:ext>
                </a:extLst>
              </a:tr>
            </a:tbl>
          </a:graphicData>
        </a:graphic>
      </p:graphicFrame>
      <p:sp>
        <p:nvSpPr>
          <p:cNvPr id="8" name="TextBox 7">
            <a:extLst>
              <a:ext uri="{FF2B5EF4-FFF2-40B4-BE49-F238E27FC236}">
                <a16:creationId xmlns:a16="http://schemas.microsoft.com/office/drawing/2014/main" id="{FA23A697-E41C-BA80-20E5-D52A38A461AD}"/>
              </a:ext>
            </a:extLst>
          </p:cNvPr>
          <p:cNvSpPr txBox="1"/>
          <p:nvPr/>
        </p:nvSpPr>
        <p:spPr>
          <a:xfrm>
            <a:off x="3636800" y="1317539"/>
            <a:ext cx="1792478"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Transaction</a:t>
            </a:r>
            <a:r>
              <a:rPr lang="zh-CN" altLang="en-US" sz="1350">
                <a:latin typeface="Consolas" panose="020B0609020204030204" pitchFamily="49" charset="0"/>
                <a:cs typeface="Consolas" panose="020B0609020204030204" pitchFamily="49" charset="0"/>
              </a:rPr>
              <a:t> </a:t>
            </a:r>
            <a:r>
              <a:rPr lang="en-US" altLang="zh-CN" sz="1350">
                <a:latin typeface="Consolas" panose="020B0609020204030204" pitchFamily="49" charset="0"/>
                <a:cs typeface="Consolas" panose="020B0609020204030204" pitchFamily="49" charset="0"/>
              </a:rPr>
              <a:t>Table</a:t>
            </a:r>
            <a:endParaRPr lang="en-US" sz="1350">
              <a:latin typeface="Consolas" panose="020B0609020204030204" pitchFamily="49" charset="0"/>
              <a:cs typeface="Consolas" panose="020B0609020204030204" pitchFamily="49" charset="0"/>
            </a:endParaRPr>
          </a:p>
        </p:txBody>
      </p:sp>
      <p:graphicFrame>
        <p:nvGraphicFramePr>
          <p:cNvPr id="9" name="Table 8">
            <a:extLst>
              <a:ext uri="{FF2B5EF4-FFF2-40B4-BE49-F238E27FC236}">
                <a16:creationId xmlns:a16="http://schemas.microsoft.com/office/drawing/2014/main" id="{319BA467-DC36-7BD3-5844-9AE377C2BAAE}"/>
              </a:ext>
            </a:extLst>
          </p:cNvPr>
          <p:cNvGraphicFramePr>
            <a:graphicFrameLocks noGrp="1"/>
          </p:cNvGraphicFramePr>
          <p:nvPr>
            <p:extLst>
              <p:ext uri="{D42A27DB-BD31-4B8C-83A1-F6EECF244321}">
                <p14:modId xmlns:p14="http://schemas.microsoft.com/office/powerpoint/2010/main" val="3714854780"/>
              </p:ext>
            </p:extLst>
          </p:nvPr>
        </p:nvGraphicFramePr>
        <p:xfrm>
          <a:off x="2472288" y="4058710"/>
          <a:ext cx="1897546" cy="834390"/>
        </p:xfrm>
        <a:graphic>
          <a:graphicData uri="http://schemas.openxmlformats.org/drawingml/2006/table">
            <a:tbl>
              <a:tblPr firstRow="1" bandRow="1">
                <a:tableStyleId>{5C22544A-7EE6-4342-B048-85BDC9FD1C3A}</a:tableStyleId>
              </a:tblPr>
              <a:tblGrid>
                <a:gridCol w="948773">
                  <a:extLst>
                    <a:ext uri="{9D8B030D-6E8A-4147-A177-3AD203B41FA5}">
                      <a16:colId xmlns:a16="http://schemas.microsoft.com/office/drawing/2014/main" val="176968948"/>
                    </a:ext>
                  </a:extLst>
                </a:gridCol>
                <a:gridCol w="948773">
                  <a:extLst>
                    <a:ext uri="{9D8B030D-6E8A-4147-A177-3AD203B41FA5}">
                      <a16:colId xmlns:a16="http://schemas.microsoft.com/office/drawing/2014/main" val="2316237656"/>
                    </a:ext>
                  </a:extLst>
                </a:gridCol>
              </a:tblGrid>
              <a:tr h="278130">
                <a:tc>
                  <a:txBody>
                    <a:bodyPr/>
                    <a:lstStyle/>
                    <a:p>
                      <a:pPr algn="ctr"/>
                      <a:r>
                        <a:rPr lang="en-US" altLang="zh-CN" sz="1100"/>
                        <a:t>User</a:t>
                      </a:r>
                      <a:r>
                        <a:rPr lang="zh-CN" altLang="en-US" sz="1100"/>
                        <a:t> </a:t>
                      </a:r>
                      <a:r>
                        <a:rPr lang="en-US" altLang="zh-CN" sz="1100"/>
                        <a:t>ID</a:t>
                      </a:r>
                      <a:endParaRPr lang="en-US" sz="1100"/>
                    </a:p>
                  </a:txBody>
                  <a:tcPr marL="68580" marR="68580" marT="34290" marB="34290"/>
                </a:tc>
                <a:tc>
                  <a:txBody>
                    <a:bodyPr/>
                    <a:lstStyle/>
                    <a:p>
                      <a:pPr algn="ctr"/>
                      <a:r>
                        <a:rPr lang="en-US" altLang="zh-CN" sz="1100"/>
                        <a:t>Gender</a:t>
                      </a:r>
                      <a:endParaRPr lang="en-US" sz="1100"/>
                    </a:p>
                  </a:txBody>
                  <a:tcPr marL="68580" marR="68580" marT="34290" marB="34290"/>
                </a:tc>
                <a:extLst>
                  <a:ext uri="{0D108BD9-81ED-4DB2-BD59-A6C34878D82A}">
                    <a16:rowId xmlns:a16="http://schemas.microsoft.com/office/drawing/2014/main" val="3251542789"/>
                  </a:ext>
                </a:extLst>
              </a:tr>
              <a:tr h="278130">
                <a:tc>
                  <a:txBody>
                    <a:bodyPr/>
                    <a:lstStyle/>
                    <a:p>
                      <a:pPr algn="ctr"/>
                      <a:r>
                        <a:rPr lang="en-US" altLang="zh-CN" sz="1100" b="1"/>
                        <a:t>...</a:t>
                      </a:r>
                      <a:endParaRPr lang="en-US" sz="1100" b="1"/>
                    </a:p>
                  </a:txBody>
                  <a:tcPr marL="68580" marR="68580" marT="34290" marB="34290"/>
                </a:tc>
                <a:tc>
                  <a:txBody>
                    <a:bodyPr/>
                    <a:lstStyle/>
                    <a:p>
                      <a:pPr algn="ctr"/>
                      <a:r>
                        <a:rPr lang="en-US" altLang="zh-CN" sz="1100" b="1"/>
                        <a:t>...</a:t>
                      </a:r>
                      <a:endParaRPr lang="en-US" sz="1100" b="1"/>
                    </a:p>
                  </a:txBody>
                  <a:tcPr marL="68580" marR="68580" marT="34290" marB="34290"/>
                </a:tc>
                <a:extLst>
                  <a:ext uri="{0D108BD9-81ED-4DB2-BD59-A6C34878D82A}">
                    <a16:rowId xmlns:a16="http://schemas.microsoft.com/office/drawing/2014/main" val="1581326174"/>
                  </a:ext>
                </a:extLst>
              </a:tr>
              <a:tr h="278130">
                <a:tc>
                  <a:txBody>
                    <a:bodyPr/>
                    <a:lstStyle/>
                    <a:p>
                      <a:pPr algn="ctr"/>
                      <a:r>
                        <a:rPr lang="en-US" altLang="zh-CN" sz="1100" b="1">
                          <a:solidFill>
                            <a:schemeClr val="accent2">
                              <a:lumMod val="75000"/>
                            </a:schemeClr>
                          </a:solidFill>
                          <a:latin typeface="Times New Roman" panose="02020603050405020304" pitchFamily="18" charset="0"/>
                          <a:cs typeface="Times New Roman" panose="02020603050405020304" pitchFamily="18" charset="0"/>
                        </a:rPr>
                        <a:t>51</a:t>
                      </a:r>
                      <a:endParaRPr lang="en-US" sz="1100" b="1">
                        <a:solidFill>
                          <a:schemeClr val="accent2">
                            <a:lumMod val="75000"/>
                          </a:schemeClr>
                        </a:solidFill>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latin typeface="Times New Roman" panose="02020603050405020304" pitchFamily="18" charset="0"/>
                          <a:cs typeface="Times New Roman" panose="02020603050405020304" pitchFamily="18" charset="0"/>
                        </a:rPr>
                        <a:t>Male</a:t>
                      </a:r>
                      <a:endParaRPr lang="en-US" sz="1100" b="1">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1721360613"/>
                  </a:ext>
                </a:extLst>
              </a:tr>
            </a:tbl>
          </a:graphicData>
        </a:graphic>
      </p:graphicFrame>
      <p:cxnSp>
        <p:nvCxnSpPr>
          <p:cNvPr id="10" name="Curved Connector 9">
            <a:extLst>
              <a:ext uri="{FF2B5EF4-FFF2-40B4-BE49-F238E27FC236}">
                <a16:creationId xmlns:a16="http://schemas.microsoft.com/office/drawing/2014/main" id="{850C7C0A-01F1-EED6-1CCE-9BF901688B56}"/>
              </a:ext>
            </a:extLst>
          </p:cNvPr>
          <p:cNvCxnSpPr>
            <a:cxnSpLocks/>
          </p:cNvCxnSpPr>
          <p:nvPr/>
        </p:nvCxnSpPr>
        <p:spPr>
          <a:xfrm rot="10800000" flipV="1">
            <a:off x="2495825" y="3165010"/>
            <a:ext cx="9525" cy="1575463"/>
          </a:xfrm>
          <a:prstGeom prst="curvedConnector3">
            <a:avLst>
              <a:gd name="adj1" fmla="val 2895646"/>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aphicFrame>
        <p:nvGraphicFramePr>
          <p:cNvPr id="11" name="Table 10">
            <a:extLst>
              <a:ext uri="{FF2B5EF4-FFF2-40B4-BE49-F238E27FC236}">
                <a16:creationId xmlns:a16="http://schemas.microsoft.com/office/drawing/2014/main" id="{5BC264C1-7042-E27F-0F63-6B299DC47C98}"/>
              </a:ext>
            </a:extLst>
          </p:cNvPr>
          <p:cNvGraphicFramePr>
            <a:graphicFrameLocks noGrp="1"/>
          </p:cNvGraphicFramePr>
          <p:nvPr>
            <p:extLst>
              <p:ext uri="{D42A27DB-BD31-4B8C-83A1-F6EECF244321}">
                <p14:modId xmlns:p14="http://schemas.microsoft.com/office/powerpoint/2010/main" val="2905522837"/>
              </p:ext>
            </p:extLst>
          </p:nvPr>
        </p:nvGraphicFramePr>
        <p:xfrm>
          <a:off x="4644598" y="4039193"/>
          <a:ext cx="1897546" cy="834390"/>
        </p:xfrm>
        <a:graphic>
          <a:graphicData uri="http://schemas.openxmlformats.org/drawingml/2006/table">
            <a:tbl>
              <a:tblPr firstRow="1" bandRow="1">
                <a:tableStyleId>{5C22544A-7EE6-4342-B048-85BDC9FD1C3A}</a:tableStyleId>
              </a:tblPr>
              <a:tblGrid>
                <a:gridCol w="948773">
                  <a:extLst>
                    <a:ext uri="{9D8B030D-6E8A-4147-A177-3AD203B41FA5}">
                      <a16:colId xmlns:a16="http://schemas.microsoft.com/office/drawing/2014/main" val="176968948"/>
                    </a:ext>
                  </a:extLst>
                </a:gridCol>
                <a:gridCol w="948773">
                  <a:extLst>
                    <a:ext uri="{9D8B030D-6E8A-4147-A177-3AD203B41FA5}">
                      <a16:colId xmlns:a16="http://schemas.microsoft.com/office/drawing/2014/main" val="2316237656"/>
                    </a:ext>
                  </a:extLst>
                </a:gridCol>
              </a:tblGrid>
              <a:tr h="278130">
                <a:tc>
                  <a:txBody>
                    <a:bodyPr/>
                    <a:lstStyle/>
                    <a:p>
                      <a:pPr algn="ctr"/>
                      <a:r>
                        <a:rPr lang="en-US" altLang="zh-CN" sz="1100"/>
                        <a:t>Product</a:t>
                      </a:r>
                      <a:r>
                        <a:rPr lang="zh-CN" altLang="en-US" sz="1100"/>
                        <a:t> </a:t>
                      </a:r>
                      <a:r>
                        <a:rPr lang="en-US" altLang="zh-CN" sz="1100"/>
                        <a:t>ID</a:t>
                      </a:r>
                      <a:endParaRPr lang="en-US" sz="1100"/>
                    </a:p>
                  </a:txBody>
                  <a:tcPr marL="68580" marR="68580" marT="34290" marB="34290"/>
                </a:tc>
                <a:tc>
                  <a:txBody>
                    <a:bodyPr/>
                    <a:lstStyle/>
                    <a:p>
                      <a:pPr algn="ctr"/>
                      <a:r>
                        <a:rPr lang="en-US" altLang="zh-CN" sz="1100"/>
                        <a:t>Category</a:t>
                      </a:r>
                      <a:endParaRPr lang="en-US" sz="1100"/>
                    </a:p>
                  </a:txBody>
                  <a:tcPr marL="68580" marR="68580" marT="34290" marB="34290"/>
                </a:tc>
                <a:extLst>
                  <a:ext uri="{0D108BD9-81ED-4DB2-BD59-A6C34878D82A}">
                    <a16:rowId xmlns:a16="http://schemas.microsoft.com/office/drawing/2014/main" val="3251542789"/>
                  </a:ext>
                </a:extLst>
              </a:tr>
              <a:tr h="278130">
                <a:tc>
                  <a:txBody>
                    <a:bodyPr/>
                    <a:lstStyle/>
                    <a:p>
                      <a:pPr algn="ctr"/>
                      <a:r>
                        <a:rPr lang="en-US" altLang="zh-CN" sz="1100" b="1"/>
                        <a:t>...</a:t>
                      </a:r>
                      <a:endParaRPr lang="en-US" sz="1100" b="1"/>
                    </a:p>
                  </a:txBody>
                  <a:tcPr marL="68580" marR="68580" marT="34290" marB="34290"/>
                </a:tc>
                <a:tc>
                  <a:txBody>
                    <a:bodyPr/>
                    <a:lstStyle/>
                    <a:p>
                      <a:pPr algn="ctr"/>
                      <a:r>
                        <a:rPr lang="en-US" altLang="zh-CN" sz="1100" b="1"/>
                        <a:t>...</a:t>
                      </a:r>
                      <a:endParaRPr lang="en-US" sz="1100" b="1"/>
                    </a:p>
                  </a:txBody>
                  <a:tcPr marL="68580" marR="68580" marT="34290" marB="34290"/>
                </a:tc>
                <a:extLst>
                  <a:ext uri="{0D108BD9-81ED-4DB2-BD59-A6C34878D82A}">
                    <a16:rowId xmlns:a16="http://schemas.microsoft.com/office/drawing/2014/main" val="1581326174"/>
                  </a:ext>
                </a:extLst>
              </a:tr>
              <a:tr h="278130">
                <a:tc>
                  <a:txBody>
                    <a:bodyPr/>
                    <a:lstStyle/>
                    <a:p>
                      <a:pPr algn="ctr"/>
                      <a:r>
                        <a:rPr lang="en-US" altLang="zh-CN" sz="1100" b="1">
                          <a:solidFill>
                            <a:schemeClr val="accent6">
                              <a:lumMod val="75000"/>
                            </a:schemeClr>
                          </a:solidFill>
                          <a:latin typeface="Times New Roman" panose="02020603050405020304" pitchFamily="18" charset="0"/>
                          <a:cs typeface="Times New Roman" panose="02020603050405020304" pitchFamily="18" charset="0"/>
                        </a:rPr>
                        <a:t>345</a:t>
                      </a:r>
                      <a:endParaRPr lang="en-US" sz="1100" b="1">
                        <a:solidFill>
                          <a:schemeClr val="accent6">
                            <a:lumMod val="75000"/>
                          </a:schemeClr>
                        </a:solidFill>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altLang="zh-CN" sz="1100" b="1">
                          <a:latin typeface="Times New Roman" panose="02020603050405020304" pitchFamily="18" charset="0"/>
                          <a:cs typeface="Times New Roman" panose="02020603050405020304" pitchFamily="18" charset="0"/>
                        </a:rPr>
                        <a:t>Bike</a:t>
                      </a:r>
                      <a:endParaRPr lang="en-US" sz="1100" b="1">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1721360613"/>
                  </a:ext>
                </a:extLst>
              </a:tr>
            </a:tbl>
          </a:graphicData>
        </a:graphic>
      </p:graphicFrame>
      <p:cxnSp>
        <p:nvCxnSpPr>
          <p:cNvPr id="12" name="Curved Connector 11">
            <a:extLst>
              <a:ext uri="{FF2B5EF4-FFF2-40B4-BE49-F238E27FC236}">
                <a16:creationId xmlns:a16="http://schemas.microsoft.com/office/drawing/2014/main" id="{941B6C79-D5DC-C828-4DF2-2DE6E16D8184}"/>
              </a:ext>
            </a:extLst>
          </p:cNvPr>
          <p:cNvCxnSpPr>
            <a:cxnSpLocks/>
          </p:cNvCxnSpPr>
          <p:nvPr/>
        </p:nvCxnSpPr>
        <p:spPr>
          <a:xfrm flipH="1">
            <a:off x="6527116" y="3174676"/>
            <a:ext cx="15029" cy="1550891"/>
          </a:xfrm>
          <a:prstGeom prst="curvedConnector3">
            <a:avLst>
              <a:gd name="adj1" fmla="val -1735960"/>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E7DE1EE-8789-347A-7F70-B7558F9C32CB}"/>
              </a:ext>
            </a:extLst>
          </p:cNvPr>
          <p:cNvSpPr txBox="1"/>
          <p:nvPr/>
        </p:nvSpPr>
        <p:spPr>
          <a:xfrm>
            <a:off x="2831793" y="3762194"/>
            <a:ext cx="1130438"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User</a:t>
            </a:r>
            <a:r>
              <a:rPr lang="zh-CN" altLang="en-US" sz="1350">
                <a:latin typeface="Consolas" panose="020B0609020204030204" pitchFamily="49" charset="0"/>
                <a:cs typeface="Consolas" panose="020B0609020204030204" pitchFamily="49" charset="0"/>
              </a:rPr>
              <a:t> </a:t>
            </a:r>
            <a:r>
              <a:rPr lang="en-US" altLang="zh-CN" sz="1350">
                <a:latin typeface="Consolas" panose="020B0609020204030204" pitchFamily="49" charset="0"/>
                <a:cs typeface="Consolas" panose="020B0609020204030204" pitchFamily="49" charset="0"/>
              </a:rPr>
              <a:t>Table</a:t>
            </a:r>
            <a:endParaRPr lang="en-US" sz="1350">
              <a:latin typeface="Consolas" panose="020B0609020204030204" pitchFamily="49" charset="0"/>
              <a:cs typeface="Consolas" panose="020B0609020204030204" pitchFamily="49" charset="0"/>
            </a:endParaRPr>
          </a:p>
        </p:txBody>
      </p:sp>
      <p:sp>
        <p:nvSpPr>
          <p:cNvPr id="14" name="TextBox 13">
            <a:extLst>
              <a:ext uri="{FF2B5EF4-FFF2-40B4-BE49-F238E27FC236}">
                <a16:creationId xmlns:a16="http://schemas.microsoft.com/office/drawing/2014/main" id="{7FD944A0-CB09-8932-4B07-4E2C72CE6E41}"/>
              </a:ext>
            </a:extLst>
          </p:cNvPr>
          <p:cNvSpPr txBox="1"/>
          <p:nvPr/>
        </p:nvSpPr>
        <p:spPr>
          <a:xfrm>
            <a:off x="4899251" y="3762194"/>
            <a:ext cx="1414170"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Product</a:t>
            </a:r>
            <a:r>
              <a:rPr lang="zh-CN" altLang="en-US" sz="1350">
                <a:latin typeface="Consolas" panose="020B0609020204030204" pitchFamily="49" charset="0"/>
                <a:cs typeface="Consolas" panose="020B0609020204030204" pitchFamily="49" charset="0"/>
              </a:rPr>
              <a:t> </a:t>
            </a:r>
            <a:r>
              <a:rPr lang="en-US" altLang="zh-CN" sz="1350">
                <a:latin typeface="Consolas" panose="020B0609020204030204" pitchFamily="49" charset="0"/>
                <a:cs typeface="Consolas" panose="020B0609020204030204" pitchFamily="49" charset="0"/>
              </a:rPr>
              <a:t>Table</a:t>
            </a:r>
            <a:endParaRPr lang="en-US" sz="135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0454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F19B0-B629-B034-C4A6-87E57CAC560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0E2B96D-D295-5C20-EA0E-E816FF403B31}"/>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47B8FCEC-2028-AF24-908D-06F1BEAD40B2}"/>
              </a:ext>
            </a:extLst>
          </p:cNvPr>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6" name="Title 1">
            <a:extLst>
              <a:ext uri="{FF2B5EF4-FFF2-40B4-BE49-F238E27FC236}">
                <a16:creationId xmlns:a16="http://schemas.microsoft.com/office/drawing/2014/main" id="{3523A731-B2FC-19EB-057B-271801434D54}"/>
              </a:ext>
            </a:extLst>
          </p:cNvPr>
          <p:cNvSpPr txBox="1">
            <a:spLocks/>
          </p:cNvSpPr>
          <p:nvPr/>
        </p:nvSpPr>
        <p:spPr>
          <a:xfrm>
            <a:off x="685800" y="1447800"/>
            <a:ext cx="8077200" cy="3581400"/>
          </a:xfrm>
          <a:prstGeom prst="rect">
            <a:avLst/>
          </a:prstGeom>
        </p:spPr>
        <p:txBody>
          <a:bodyPr vert="horz" lIns="91440" tIns="0" rIns="45720" bIns="0" rtlCol="0" anchor="b">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700" b="1" kern="1200">
                <a:solidFill>
                  <a:schemeClr val="accent1">
                    <a:satMod val="150000"/>
                  </a:schemeClr>
                </a:solidFill>
                <a:effectLst/>
                <a:latin typeface="+mj-lt"/>
                <a:ea typeface="+mj-ea"/>
                <a:cs typeface="+mj-cs"/>
              </a:defRPr>
            </a:lvl1pPr>
            <a:extLst/>
          </a:lstStyle>
          <a:p>
            <a:r>
              <a:rPr lang="en-US" altLang="zh-CN" sz="4300">
                <a:ea typeface="华文楷体"/>
              </a:rPr>
              <a:t>Stanford CS224W:</a:t>
            </a:r>
            <a:br>
              <a:rPr lang="en-US" sz="4300"/>
            </a:br>
            <a:r>
              <a:rPr lang="en-US" sz="4300"/>
              <a:t>Predictive Tasks in Relational Databases</a:t>
            </a:r>
            <a:endParaRPr lang="en-US"/>
          </a:p>
        </p:txBody>
      </p:sp>
    </p:spTree>
    <p:extLst>
      <p:ext uri="{BB962C8B-B14F-4D97-AF65-F5344CB8AC3E}">
        <p14:creationId xmlns:p14="http://schemas.microsoft.com/office/powerpoint/2010/main" val="343796235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2E14A-042B-EA60-15DA-89688C1FC5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21CC7-4861-2AAE-9631-CF8E4AB4944F}"/>
              </a:ext>
            </a:extLst>
          </p:cNvPr>
          <p:cNvSpPr>
            <a:spLocks noGrp="1"/>
          </p:cNvSpPr>
          <p:nvPr>
            <p:ph type="title"/>
          </p:nvPr>
        </p:nvSpPr>
        <p:spPr/>
        <p:txBody>
          <a:bodyPr/>
          <a:lstStyle/>
          <a:p>
            <a:r>
              <a:rPr lang="en-US">
                <a:latin typeface="Calibri" panose="020F0502020204030204" pitchFamily="34" charset="0"/>
                <a:cs typeface="Calibri" panose="020F0502020204030204" pitchFamily="34" charset="0"/>
              </a:rPr>
              <a:t>Overview of the Approach </a:t>
            </a:r>
          </a:p>
        </p:txBody>
      </p:sp>
      <p:sp>
        <p:nvSpPr>
          <p:cNvPr id="3" name="Content Placeholder 2">
            <a:extLst>
              <a:ext uri="{FF2B5EF4-FFF2-40B4-BE49-F238E27FC236}">
                <a16:creationId xmlns:a16="http://schemas.microsoft.com/office/drawing/2014/main" id="{08055892-2DA9-D778-26DD-DAD0D46687EA}"/>
              </a:ext>
            </a:extLst>
          </p:cNvPr>
          <p:cNvSpPr>
            <a:spLocks noGrp="1"/>
          </p:cNvSpPr>
          <p:nvPr>
            <p:ph idx="1"/>
          </p:nvPr>
        </p:nvSpPr>
        <p:spPr>
          <a:xfrm>
            <a:off x="457200" y="3833587"/>
            <a:ext cx="8229600" cy="2413000"/>
          </a:xfrm>
        </p:spPr>
        <p:txBody>
          <a:bodyPr vert="horz" lIns="121917" tIns="60958" rIns="121917" bIns="60958" rtlCol="0" anchor="t">
            <a:normAutofit/>
          </a:bodyPr>
          <a:lstStyle/>
          <a:p>
            <a:pPr marL="456565" indent="-456565"/>
            <a:r>
              <a:rPr lang="en-US" sz="3200"/>
              <a:t>Next:</a:t>
            </a:r>
          </a:p>
          <a:p>
            <a:pPr marL="989965" lvl="1" indent="-380365"/>
            <a:r>
              <a:rPr lang="en-US" sz="2800">
                <a:solidFill>
                  <a:srgbClr val="C00000"/>
                </a:solidFill>
              </a:rPr>
              <a:t>Define task(s)</a:t>
            </a:r>
          </a:p>
          <a:p>
            <a:pPr marL="989965" lvl="1" indent="-380365"/>
            <a:r>
              <a:rPr lang="en-US" sz="2800">
                <a:solidFill>
                  <a:srgbClr val="C00000"/>
                </a:solidFill>
              </a:rPr>
              <a:t>Relational Deep Learning</a:t>
            </a:r>
          </a:p>
          <a:p>
            <a:pPr marL="456565" indent="-456565"/>
            <a:endParaRPr lang="en-US" sz="3600">
              <a:solidFill>
                <a:srgbClr val="C00000"/>
              </a:solidFill>
            </a:endParaRPr>
          </a:p>
        </p:txBody>
      </p:sp>
      <p:sp>
        <p:nvSpPr>
          <p:cNvPr id="5" name="Slide Number Placeholder 4">
            <a:extLst>
              <a:ext uri="{FF2B5EF4-FFF2-40B4-BE49-F238E27FC236}">
                <a16:creationId xmlns:a16="http://schemas.microsoft.com/office/drawing/2014/main" id="{CF2575C9-37FA-5709-7F2E-FD5565E4E5F3}"/>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38</a:t>
            </a:fld>
            <a:endParaRPr lang="en-US">
              <a:solidFill>
                <a:prstClr val="black">
                  <a:tint val="75000"/>
                </a:prstClr>
              </a:solidFill>
            </a:endParaRPr>
          </a:p>
        </p:txBody>
      </p:sp>
      <p:pic>
        <p:nvPicPr>
          <p:cNvPr id="6" name="Picture 5">
            <a:extLst>
              <a:ext uri="{FF2B5EF4-FFF2-40B4-BE49-F238E27FC236}">
                <a16:creationId xmlns:a16="http://schemas.microsoft.com/office/drawing/2014/main" id="{25A63B82-FDE0-1135-1B35-92F25FCA23DE}"/>
              </a:ext>
            </a:extLst>
          </p:cNvPr>
          <p:cNvPicPr>
            <a:picLocks noChangeAspect="1"/>
          </p:cNvPicPr>
          <p:nvPr/>
        </p:nvPicPr>
        <p:blipFill>
          <a:blip r:embed="rId3"/>
          <a:stretch>
            <a:fillRect/>
          </a:stretch>
        </p:blipFill>
        <p:spPr>
          <a:xfrm>
            <a:off x="685799" y="1790280"/>
            <a:ext cx="8120571" cy="1735597"/>
          </a:xfrm>
          <a:prstGeom prst="rect">
            <a:avLst/>
          </a:prstGeom>
        </p:spPr>
      </p:pic>
      <p:sp>
        <p:nvSpPr>
          <p:cNvPr id="7" name="Footer Placeholder 4">
            <a:extLst>
              <a:ext uri="{FF2B5EF4-FFF2-40B4-BE49-F238E27FC236}">
                <a16:creationId xmlns:a16="http://schemas.microsoft.com/office/drawing/2014/main" id="{7EA19706-E5AA-5FB7-8B7F-09C28B8FD944}"/>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36860590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50"/>
          <p:cNvSpPr txBox="1">
            <a:spLocks noGrp="1"/>
          </p:cNvSpPr>
          <p:nvPr>
            <p:ph type="title"/>
          </p:nvPr>
        </p:nvSpPr>
        <p:spPr>
          <a:prstGeom prst="rect">
            <a:avLst/>
          </a:prstGeom>
        </p:spPr>
        <p:txBody>
          <a:bodyPr spcFirstLastPara="1" vert="horz" wrap="square" lIns="91425" tIns="91425" rIns="91425" bIns="91425" rtlCol="0" anchor="t" anchorCtr="0">
            <a:noAutofit/>
          </a:bodyPr>
          <a:lstStyle/>
          <a:p>
            <a:r>
              <a:rPr lang="en"/>
              <a:t>Defining a Task</a:t>
            </a:r>
            <a:endParaRPr/>
          </a:p>
        </p:txBody>
      </p:sp>
      <p:sp>
        <p:nvSpPr>
          <p:cNvPr id="292" name="Google Shape;292;p50"/>
          <p:cNvSpPr txBox="1">
            <a:spLocks noGrp="1"/>
          </p:cNvSpPr>
          <p:nvPr>
            <p:ph idx="1"/>
          </p:nvPr>
        </p:nvSpPr>
        <p:spPr>
          <a:xfrm>
            <a:off x="457199" y="1309916"/>
            <a:ext cx="4811487" cy="5257800"/>
          </a:xfrm>
          <a:prstGeom prst="rect">
            <a:avLst/>
          </a:prstGeom>
        </p:spPr>
        <p:txBody>
          <a:bodyPr spcFirstLastPara="1" vert="horz" wrap="square" lIns="91425" tIns="91425" rIns="91425" bIns="91425" rtlCol="0" anchor="t" anchorCtr="0">
            <a:normAutofit fontScale="85000" lnSpcReduction="20000"/>
          </a:bodyPr>
          <a:lstStyle/>
          <a:p>
            <a:pPr marL="456565" indent="-393065">
              <a:lnSpc>
                <a:spcPct val="115000"/>
              </a:lnSpc>
              <a:buSzPct val="100000"/>
              <a:buChar char="○"/>
            </a:pPr>
            <a:r>
              <a:rPr lang="en-US" b="1">
                <a:solidFill>
                  <a:srgbClr val="C00000"/>
                </a:solidFill>
              </a:rPr>
              <a:t>Example:</a:t>
            </a:r>
            <a:r>
              <a:rPr lang="en-US"/>
              <a:t> Predict whether a user is going to churn in the next 30 days?</a:t>
            </a:r>
            <a:endParaRPr lang="en-US" sz="1050"/>
          </a:p>
          <a:p>
            <a:pPr marL="456565" indent="-393065">
              <a:lnSpc>
                <a:spcPct val="115000"/>
              </a:lnSpc>
              <a:buSzPct val="100000"/>
              <a:buChar char="○"/>
            </a:pPr>
            <a:r>
              <a:rPr lang="en-US">
                <a:solidFill>
                  <a:srgbClr val="C00000"/>
                </a:solidFill>
              </a:rPr>
              <a:t>Most tasks are </a:t>
            </a:r>
            <a:r>
              <a:rPr lang="en-US" b="1">
                <a:solidFill>
                  <a:srgbClr val="C00000"/>
                </a:solidFill>
                <a:ea typeface="Helvetica Neue" panose="02000503000000020004" pitchFamily="2" charset="0"/>
              </a:rPr>
              <a:t>temporal</a:t>
            </a:r>
            <a:r>
              <a:rPr lang="en-US"/>
              <a:t>:</a:t>
            </a:r>
          </a:p>
          <a:p>
            <a:pPr marL="989951" lvl="1" indent="-393065">
              <a:lnSpc>
                <a:spcPct val="115000"/>
              </a:lnSpc>
              <a:buSzPct val="100000"/>
              <a:buChar char="○"/>
            </a:pPr>
            <a:r>
              <a:rPr lang="en-US"/>
              <a:t>Customer’s </a:t>
            </a:r>
            <a:r>
              <a:rPr lang="en-US">
                <a:solidFill>
                  <a:srgbClr val="C00000"/>
                </a:solidFill>
              </a:rPr>
              <a:t>label changes </a:t>
            </a:r>
            <a:br>
              <a:rPr lang="en-US">
                <a:solidFill>
                  <a:srgbClr val="C00000"/>
                </a:solidFill>
              </a:rPr>
            </a:br>
            <a:r>
              <a:rPr lang="en-US">
                <a:solidFill>
                  <a:srgbClr val="C00000"/>
                </a:solidFill>
              </a:rPr>
              <a:t>over time</a:t>
            </a:r>
          </a:p>
          <a:p>
            <a:pPr marL="989951" lvl="1" indent="-393065">
              <a:lnSpc>
                <a:spcPct val="115000"/>
              </a:lnSpc>
              <a:buSzPct val="100000"/>
              <a:buFont typeface="Wingdings" charset="2"/>
              <a:buChar char="○"/>
            </a:pPr>
            <a:r>
              <a:rPr lang="en-US"/>
              <a:t>Database changes over time</a:t>
            </a:r>
          </a:p>
          <a:p>
            <a:pPr marL="1523338" lvl="2" indent="-393065">
              <a:lnSpc>
                <a:spcPct val="115000"/>
              </a:lnSpc>
              <a:buSzPct val="100000"/>
              <a:buFont typeface="Wingdings" charset="2"/>
              <a:buChar char="○"/>
            </a:pPr>
            <a:r>
              <a:rPr lang="en-US" sz="2400">
                <a:ea typeface="Helvetica Neue Light" charset="0"/>
              </a:rPr>
              <a:t>For every time, a feature needs to be recomputed</a:t>
            </a:r>
            <a:endParaRPr lang="en-US"/>
          </a:p>
          <a:p>
            <a:pPr marL="456565" indent="-393065">
              <a:lnSpc>
                <a:spcPct val="115000"/>
              </a:lnSpc>
              <a:buSzPct val="100000"/>
              <a:buChar char="○"/>
            </a:pPr>
            <a:r>
              <a:rPr lang="en-US">
                <a:solidFill>
                  <a:srgbClr val="C00000"/>
                </a:solidFill>
              </a:rPr>
              <a:t>To define a task, we need:</a:t>
            </a:r>
          </a:p>
          <a:p>
            <a:pPr marL="989951" lvl="1" indent="-393065">
              <a:lnSpc>
                <a:spcPct val="115000"/>
              </a:lnSpc>
              <a:buSzPct val="100000"/>
              <a:buChar char="○"/>
            </a:pPr>
            <a:r>
              <a:rPr lang="en-US"/>
              <a:t>Entity</a:t>
            </a:r>
          </a:p>
          <a:p>
            <a:pPr marL="989951" lvl="1" indent="-393065">
              <a:lnSpc>
                <a:spcPct val="115000"/>
              </a:lnSpc>
              <a:buSzPct val="100000"/>
              <a:buChar char="○"/>
            </a:pPr>
            <a:r>
              <a:rPr lang="en-US"/>
              <a:t>Label</a:t>
            </a:r>
          </a:p>
          <a:p>
            <a:pPr marL="989951" lvl="1" indent="-393065">
              <a:lnSpc>
                <a:spcPct val="115000"/>
              </a:lnSpc>
              <a:buSzPct val="100000"/>
              <a:buChar char="○"/>
            </a:pPr>
            <a:r>
              <a:rPr lang="en-US"/>
              <a:t>Time</a:t>
            </a:r>
          </a:p>
          <a:p>
            <a:pPr marL="456565" indent="-393065">
              <a:lnSpc>
                <a:spcPct val="115000"/>
              </a:lnSpc>
              <a:buSzPct val="100000"/>
              <a:buChar char="○"/>
            </a:pPr>
            <a:endParaRPr lang="en-US"/>
          </a:p>
        </p:txBody>
      </p:sp>
      <p:pic>
        <p:nvPicPr>
          <p:cNvPr id="2" name="Google Shape;791;p78">
            <a:extLst>
              <a:ext uri="{FF2B5EF4-FFF2-40B4-BE49-F238E27FC236}">
                <a16:creationId xmlns:a16="http://schemas.microsoft.com/office/drawing/2014/main" id="{7659444D-ED34-B89F-69D7-C7F2F08E3ADF}"/>
              </a:ext>
            </a:extLst>
          </p:cNvPr>
          <p:cNvPicPr preferRelativeResize="0"/>
          <p:nvPr/>
        </p:nvPicPr>
        <p:blipFill>
          <a:blip r:embed="rId3">
            <a:alphaModFix/>
          </a:blip>
          <a:stretch>
            <a:fillRect/>
          </a:stretch>
        </p:blipFill>
        <p:spPr>
          <a:xfrm>
            <a:off x="4980217" y="2295854"/>
            <a:ext cx="4041250" cy="1685725"/>
          </a:xfrm>
          <a:prstGeom prst="rect">
            <a:avLst/>
          </a:prstGeom>
          <a:noFill/>
          <a:ln>
            <a:noFill/>
          </a:ln>
        </p:spPr>
      </p:pic>
      <p:sp>
        <p:nvSpPr>
          <p:cNvPr id="3" name="TextBox 2">
            <a:extLst>
              <a:ext uri="{FF2B5EF4-FFF2-40B4-BE49-F238E27FC236}">
                <a16:creationId xmlns:a16="http://schemas.microsoft.com/office/drawing/2014/main" id="{E2864136-BD52-2A16-4D10-7FE097EDF8ED}"/>
              </a:ext>
            </a:extLst>
          </p:cNvPr>
          <p:cNvSpPr txBox="1"/>
          <p:nvPr/>
        </p:nvSpPr>
        <p:spPr>
          <a:xfrm>
            <a:off x="5889171" y="4913337"/>
            <a:ext cx="3075215" cy="1384995"/>
          </a:xfrm>
          <a:prstGeom prst="rect">
            <a:avLst/>
          </a:prstGeom>
          <a:noFill/>
        </p:spPr>
        <p:txBody>
          <a:bodyPr wrap="square" rtlCol="0">
            <a:spAutoFit/>
          </a:bodyPr>
          <a:lstStyle/>
          <a:p>
            <a:r>
              <a:rPr lang="en-US" sz="1400">
                <a:latin typeface="Calibri" panose="020F0502020204030204" pitchFamily="34" charset="0"/>
                <a:ea typeface="Helvetica Neue Light" charset="0"/>
                <a:cs typeface="Calibri" panose="020F0502020204030204" pitchFamily="34" charset="0"/>
              </a:rPr>
              <a:t>Temporal tasks as especially challenging because features are time dependent:</a:t>
            </a:r>
          </a:p>
          <a:p>
            <a:pPr marL="285750" indent="-285750">
              <a:buFont typeface="Arial" panose="020B0604020202020204" pitchFamily="34" charset="0"/>
              <a:buChar char="•"/>
            </a:pPr>
            <a:r>
              <a:rPr lang="en-US" sz="1400">
                <a:latin typeface="Calibri" panose="020F0502020204030204" pitchFamily="34" charset="0"/>
                <a:ea typeface="Helvetica Neue Light" charset="0"/>
                <a:cs typeface="Calibri" panose="020F0502020204030204" pitchFamily="34" charset="0"/>
              </a:rPr>
              <a:t>For every time, a feature needs to be recomputed</a:t>
            </a:r>
          </a:p>
          <a:p>
            <a:pPr marL="285750" indent="-285750">
              <a:buFont typeface="Arial" panose="020B0604020202020204" pitchFamily="34" charset="0"/>
              <a:buChar char="•"/>
            </a:pPr>
            <a:r>
              <a:rPr lang="en-US" sz="1400">
                <a:latin typeface="Calibri" panose="020F0502020204030204" pitchFamily="34" charset="0"/>
                <a:ea typeface="Helvetica Neue Light" charset="0"/>
                <a:cs typeface="Calibri" panose="020F0502020204030204" pitchFamily="34" charset="0"/>
              </a:rPr>
              <a:t>Entity’s label can change between time steps</a:t>
            </a:r>
          </a:p>
        </p:txBody>
      </p:sp>
      <p:sp>
        <p:nvSpPr>
          <p:cNvPr id="5" name="Footer Placeholder 4">
            <a:extLst>
              <a:ext uri="{FF2B5EF4-FFF2-40B4-BE49-F238E27FC236}">
                <a16:creationId xmlns:a16="http://schemas.microsoft.com/office/drawing/2014/main" id="{EE830F4E-BCCA-8BE6-BBEC-8F5331BB4EF4}"/>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21763226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C6A96-E6C3-95C0-01E2-DDAC505E76DC}"/>
              </a:ext>
            </a:extLst>
          </p:cNvPr>
          <p:cNvSpPr>
            <a:spLocks noGrp="1"/>
          </p:cNvSpPr>
          <p:nvPr>
            <p:ph type="title"/>
          </p:nvPr>
        </p:nvSpPr>
        <p:spPr/>
        <p:txBody>
          <a:bodyPr/>
          <a:lstStyle/>
          <a:p>
            <a:r>
              <a:rPr lang="en-US"/>
              <a:t>Defining a Task: Training Table</a:t>
            </a:r>
          </a:p>
        </p:txBody>
      </p:sp>
      <p:sp>
        <p:nvSpPr>
          <p:cNvPr id="3" name="Content Placeholder 2">
            <a:extLst>
              <a:ext uri="{FF2B5EF4-FFF2-40B4-BE49-F238E27FC236}">
                <a16:creationId xmlns:a16="http://schemas.microsoft.com/office/drawing/2014/main" id="{8EDB1C4A-FB3D-B8E6-C3E7-6C284A98A5F9}"/>
              </a:ext>
            </a:extLst>
          </p:cNvPr>
          <p:cNvSpPr>
            <a:spLocks noGrp="1"/>
          </p:cNvSpPr>
          <p:nvPr>
            <p:ph idx="1"/>
          </p:nvPr>
        </p:nvSpPr>
        <p:spPr>
          <a:xfrm>
            <a:off x="315307" y="1313227"/>
            <a:ext cx="8610600" cy="5045529"/>
          </a:xfrm>
        </p:spPr>
        <p:txBody>
          <a:bodyPr vert="horz" lIns="121917" tIns="60958" rIns="121917" bIns="60958" rtlCol="0" anchor="t">
            <a:normAutofit/>
          </a:bodyPr>
          <a:lstStyle/>
          <a:p>
            <a:pPr marL="456565" indent="-456565"/>
            <a:r>
              <a:rPr lang="en-US" sz="3600">
                <a:solidFill>
                  <a:srgbClr val="C00000"/>
                </a:solidFill>
              </a:rPr>
              <a:t>Training Table</a:t>
            </a:r>
            <a:r>
              <a:rPr lang="en-US" sz="3600"/>
              <a:t>: A special table containing training labels</a:t>
            </a:r>
          </a:p>
          <a:p>
            <a:pPr marL="989965" lvl="1" indent="-380365"/>
            <a:r>
              <a:rPr lang="en-US" sz="2800">
                <a:ea typeface="Roboto"/>
              </a:rPr>
              <a:t>(entity ID, time, labels)</a:t>
            </a:r>
          </a:p>
          <a:p>
            <a:pPr marL="1523365" lvl="2" indent="-304165"/>
            <a:r>
              <a:rPr lang="en-US" sz="2400"/>
              <a:t>Classification, Regression, Multi-class</a:t>
            </a:r>
          </a:p>
          <a:p>
            <a:pPr marL="989965" lvl="1" indent="-380365"/>
            <a:r>
              <a:rPr lang="en-US" sz="2800">
                <a:ea typeface="Roboto"/>
              </a:rPr>
              <a:t>time</a:t>
            </a:r>
            <a:r>
              <a:rPr lang="en-US" sz="2800"/>
              <a:t> column is essential for </a:t>
            </a:r>
            <a:r>
              <a:rPr lang="en-US" sz="2800">
                <a:solidFill>
                  <a:srgbClr val="C00000"/>
                </a:solidFill>
              </a:rPr>
              <a:t>temporal prediction tasks</a:t>
            </a:r>
          </a:p>
          <a:p>
            <a:pPr marL="1523365" lvl="2" indent="-304165"/>
            <a:r>
              <a:rPr lang="en-US" sz="2400"/>
              <a:t>An entity may have different labels at different times</a:t>
            </a:r>
          </a:p>
          <a:p>
            <a:pPr marL="1523365" lvl="2" indent="-304165"/>
            <a:r>
              <a:rPr lang="en-US" sz="2400"/>
              <a:t>Only use information up to the time of label</a:t>
            </a:r>
          </a:p>
        </p:txBody>
      </p:sp>
      <p:sp>
        <p:nvSpPr>
          <p:cNvPr id="5" name="Slide Number Placeholder 4">
            <a:extLst>
              <a:ext uri="{FF2B5EF4-FFF2-40B4-BE49-F238E27FC236}">
                <a16:creationId xmlns:a16="http://schemas.microsoft.com/office/drawing/2014/main" id="{E5142B21-53AC-11DD-6588-0D9BEBFF5B27}"/>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40</a:t>
            </a:fld>
            <a:endParaRPr lang="en-US">
              <a:solidFill>
                <a:prstClr val="black">
                  <a:tint val="75000"/>
                </a:prstClr>
              </a:solidFill>
            </a:endParaRPr>
          </a:p>
        </p:txBody>
      </p:sp>
      <p:sp>
        <p:nvSpPr>
          <p:cNvPr id="6" name="Footer Placeholder 4">
            <a:extLst>
              <a:ext uri="{FF2B5EF4-FFF2-40B4-BE49-F238E27FC236}">
                <a16:creationId xmlns:a16="http://schemas.microsoft.com/office/drawing/2014/main" id="{949B5171-0157-8812-3BEA-5DF330D727BB}"/>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23299935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D1E26-F96D-CC57-3E5F-54FB6109D9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D28088-68C1-D9CF-88DF-294CFE245836}"/>
              </a:ext>
            </a:extLst>
          </p:cNvPr>
          <p:cNvSpPr>
            <a:spLocks noGrp="1"/>
          </p:cNvSpPr>
          <p:nvPr>
            <p:ph type="title"/>
          </p:nvPr>
        </p:nvSpPr>
        <p:spPr/>
        <p:txBody>
          <a:bodyPr/>
          <a:lstStyle/>
          <a:p>
            <a:r>
              <a:rPr lang="en-US"/>
              <a:t>Defining a Task: Training Table</a:t>
            </a:r>
          </a:p>
        </p:txBody>
      </p:sp>
      <p:sp>
        <p:nvSpPr>
          <p:cNvPr id="3" name="Content Placeholder 2">
            <a:extLst>
              <a:ext uri="{FF2B5EF4-FFF2-40B4-BE49-F238E27FC236}">
                <a16:creationId xmlns:a16="http://schemas.microsoft.com/office/drawing/2014/main" id="{D1EDF501-3FC8-66FE-ABC2-5EC8B57B5A57}"/>
              </a:ext>
            </a:extLst>
          </p:cNvPr>
          <p:cNvSpPr>
            <a:spLocks noGrp="1"/>
          </p:cNvSpPr>
          <p:nvPr>
            <p:ph idx="1"/>
          </p:nvPr>
        </p:nvSpPr>
        <p:spPr>
          <a:xfrm>
            <a:off x="315307" y="1313227"/>
            <a:ext cx="8610600" cy="5045529"/>
          </a:xfrm>
        </p:spPr>
        <p:txBody>
          <a:bodyPr vert="horz" lIns="121917" tIns="60958" rIns="121917" bIns="60958" rtlCol="0" anchor="t">
            <a:normAutofit/>
          </a:bodyPr>
          <a:lstStyle/>
          <a:p>
            <a:pPr marL="456565" indent="-456565"/>
            <a:r>
              <a:rPr lang="en-US" sz="3600">
                <a:solidFill>
                  <a:srgbClr val="C00000"/>
                </a:solidFill>
              </a:rPr>
              <a:t>Training Table</a:t>
            </a:r>
            <a:r>
              <a:rPr lang="en-US" sz="3600"/>
              <a:t>: A special table containing training labels</a:t>
            </a:r>
          </a:p>
          <a:p>
            <a:pPr marL="989965" lvl="1" indent="-380365"/>
            <a:r>
              <a:rPr lang="en-US" sz="2800">
                <a:ea typeface="Roboto"/>
              </a:rPr>
              <a:t>(entity ID, time, labels)</a:t>
            </a:r>
          </a:p>
          <a:p>
            <a:pPr marL="1523365" lvl="2" indent="-304165"/>
            <a:r>
              <a:rPr lang="en-US" sz="2400"/>
              <a:t>Classification, Regression, Multi-class</a:t>
            </a:r>
          </a:p>
        </p:txBody>
      </p:sp>
      <p:sp>
        <p:nvSpPr>
          <p:cNvPr id="5" name="Slide Number Placeholder 4">
            <a:extLst>
              <a:ext uri="{FF2B5EF4-FFF2-40B4-BE49-F238E27FC236}">
                <a16:creationId xmlns:a16="http://schemas.microsoft.com/office/drawing/2014/main" id="{7B17F361-0943-4885-A376-2B2184B1BBD1}"/>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41</a:t>
            </a:fld>
            <a:endParaRPr lang="en-US">
              <a:solidFill>
                <a:prstClr val="black">
                  <a:tint val="75000"/>
                </a:prstClr>
              </a:solidFill>
            </a:endParaRPr>
          </a:p>
        </p:txBody>
      </p:sp>
      <p:sp>
        <p:nvSpPr>
          <p:cNvPr id="6" name="Footer Placeholder 4">
            <a:extLst>
              <a:ext uri="{FF2B5EF4-FFF2-40B4-BE49-F238E27FC236}">
                <a16:creationId xmlns:a16="http://schemas.microsoft.com/office/drawing/2014/main" id="{0DF420A6-30E7-7B4B-B3AA-7A7170858847}"/>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graphicFrame>
        <p:nvGraphicFramePr>
          <p:cNvPr id="4" name="Table 3">
            <a:extLst>
              <a:ext uri="{FF2B5EF4-FFF2-40B4-BE49-F238E27FC236}">
                <a16:creationId xmlns:a16="http://schemas.microsoft.com/office/drawing/2014/main" id="{6449F8C1-E82A-2A57-A8AA-29777092A21F}"/>
              </a:ext>
            </a:extLst>
          </p:cNvPr>
          <p:cNvGraphicFramePr>
            <a:graphicFrameLocks noGrp="1"/>
          </p:cNvGraphicFramePr>
          <p:nvPr>
            <p:extLst>
              <p:ext uri="{D42A27DB-BD31-4B8C-83A1-F6EECF244321}">
                <p14:modId xmlns:p14="http://schemas.microsoft.com/office/powerpoint/2010/main" val="2516297234"/>
              </p:ext>
            </p:extLst>
          </p:nvPr>
        </p:nvGraphicFramePr>
        <p:xfrm>
          <a:off x="3193330" y="4162809"/>
          <a:ext cx="4057565" cy="1905000"/>
        </p:xfrm>
        <a:graphic>
          <a:graphicData uri="http://schemas.openxmlformats.org/drawingml/2006/table">
            <a:tbl>
              <a:tblPr firstRow="1" bandRow="1">
                <a:tableStyleId>{5C22544A-7EE6-4342-B048-85BDC9FD1C3A}</a:tableStyleId>
              </a:tblPr>
              <a:tblGrid>
                <a:gridCol w="811513">
                  <a:extLst>
                    <a:ext uri="{9D8B030D-6E8A-4147-A177-3AD203B41FA5}">
                      <a16:colId xmlns:a16="http://schemas.microsoft.com/office/drawing/2014/main" val="3976793874"/>
                    </a:ext>
                  </a:extLst>
                </a:gridCol>
                <a:gridCol w="945529">
                  <a:extLst>
                    <a:ext uri="{9D8B030D-6E8A-4147-A177-3AD203B41FA5}">
                      <a16:colId xmlns:a16="http://schemas.microsoft.com/office/drawing/2014/main" val="603890996"/>
                    </a:ext>
                  </a:extLst>
                </a:gridCol>
                <a:gridCol w="677497">
                  <a:extLst>
                    <a:ext uri="{9D8B030D-6E8A-4147-A177-3AD203B41FA5}">
                      <a16:colId xmlns:a16="http://schemas.microsoft.com/office/drawing/2014/main" val="2847099979"/>
                    </a:ext>
                  </a:extLst>
                </a:gridCol>
                <a:gridCol w="811513">
                  <a:extLst>
                    <a:ext uri="{9D8B030D-6E8A-4147-A177-3AD203B41FA5}">
                      <a16:colId xmlns:a16="http://schemas.microsoft.com/office/drawing/2014/main" val="3183051697"/>
                    </a:ext>
                  </a:extLst>
                </a:gridCol>
                <a:gridCol w="811513">
                  <a:extLst>
                    <a:ext uri="{9D8B030D-6E8A-4147-A177-3AD203B41FA5}">
                      <a16:colId xmlns:a16="http://schemas.microsoft.com/office/drawing/2014/main" val="1059176980"/>
                    </a:ext>
                  </a:extLst>
                </a:gridCol>
              </a:tblGrid>
              <a:tr h="228600">
                <a:tc>
                  <a:txBody>
                    <a:bodyPr/>
                    <a:lstStyle/>
                    <a:p>
                      <a:pPr algn="ctr"/>
                      <a:r>
                        <a:rPr lang="en-US" altLang="zh-CN" sz="1100"/>
                        <a:t>Entity ID</a:t>
                      </a:r>
                      <a:endParaRPr lang="en-US" sz="1100"/>
                    </a:p>
                  </a:txBody>
                  <a:tcPr marL="68580" marR="68580" marT="34290" marB="34290"/>
                </a:tc>
                <a:tc>
                  <a:txBody>
                    <a:bodyPr/>
                    <a:lstStyle/>
                    <a:p>
                      <a:pPr algn="ctr"/>
                      <a:r>
                        <a:rPr lang="en-US" altLang="zh-CN" sz="1100"/>
                        <a:t>Timestamp</a:t>
                      </a:r>
                      <a:endParaRPr lang="en-US" sz="1100"/>
                    </a:p>
                  </a:txBody>
                  <a:tcPr marL="68580" marR="68580" marT="34290" marB="34290"/>
                </a:tc>
                <a:tc>
                  <a:txBody>
                    <a:bodyPr/>
                    <a:lstStyle/>
                    <a:p>
                      <a:pPr algn="ctr"/>
                      <a:r>
                        <a:rPr lang="en-US" altLang="zh-CN" sz="1100"/>
                        <a:t>Label</a:t>
                      </a:r>
                      <a:endParaRPr lang="en-US" sz="1100"/>
                    </a:p>
                  </a:txBody>
                  <a:tcPr marL="68580" marR="68580" marT="34290" marB="34290"/>
                </a:tc>
                <a:tc>
                  <a:txBody>
                    <a:bodyPr/>
                    <a:lstStyle/>
                    <a:p>
                      <a:pPr algn="ctr"/>
                      <a:endParaRPr lang="en-US" sz="1100"/>
                    </a:p>
                  </a:txBody>
                  <a:tcPr marL="68580" marR="68580" marT="34290" marB="34290"/>
                </a:tc>
                <a:tc>
                  <a:txBody>
                    <a:bodyPr/>
                    <a:lstStyle/>
                    <a:p>
                      <a:pPr algn="ctr"/>
                      <a:endParaRPr lang="en-US" sz="1100"/>
                    </a:p>
                  </a:txBody>
                  <a:tcPr marL="68580" marR="68580" marT="34290" marB="34290"/>
                </a:tc>
                <a:extLst>
                  <a:ext uri="{0D108BD9-81ED-4DB2-BD59-A6C34878D82A}">
                    <a16:rowId xmlns:a16="http://schemas.microsoft.com/office/drawing/2014/main" val="2706189671"/>
                  </a:ext>
                </a:extLst>
              </a:tr>
              <a:tr h="278130">
                <a:tc>
                  <a:txBody>
                    <a:bodyPr/>
                    <a:lstStyle/>
                    <a:p>
                      <a:pPr algn="ctr"/>
                      <a:r>
                        <a:rPr lang="en-US" altLang="zh-CN" sz="1100" b="1"/>
                        <a:t>99</a:t>
                      </a:r>
                      <a:endParaRPr lang="en-US" sz="1100" b="1"/>
                    </a:p>
                  </a:txBody>
                  <a:tcPr marL="68580" marR="68580" marT="34290" marB="34290"/>
                </a:tc>
                <a:tc>
                  <a:txBody>
                    <a:bodyPr/>
                    <a:lstStyle/>
                    <a:p>
                      <a:pPr algn="ctr"/>
                      <a:r>
                        <a:rPr lang="en-US" sz="1100" b="1">
                          <a:latin typeface="Times New Roman" panose="02020603050405020304" pitchFamily="18" charset="0"/>
                          <a:cs typeface="Times New Roman" panose="02020603050405020304" pitchFamily="18" charset="0"/>
                        </a:rPr>
                        <a:t>10172024</a:t>
                      </a:r>
                    </a:p>
                  </a:txBody>
                  <a:tcPr marL="68580" marR="68580" marT="34290" marB="34290"/>
                </a:tc>
                <a:tc>
                  <a:txBody>
                    <a:bodyPr/>
                    <a:lstStyle/>
                    <a:p>
                      <a:pPr algn="ctr"/>
                      <a:r>
                        <a:rPr lang="en-US" sz="1100" b="1">
                          <a:latin typeface="Times New Roman" panose="02020603050405020304" pitchFamily="18" charset="0"/>
                          <a:cs typeface="Times New Roman" panose="02020603050405020304" pitchFamily="18" charset="0"/>
                        </a:rPr>
                        <a:t>1</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a:p>
                  </a:txBody>
                  <a:tcPr marL="68580" marR="68580" marT="34290" marB="34290"/>
                </a:tc>
                <a:extLst>
                  <a:ext uri="{0D108BD9-81ED-4DB2-BD59-A6C34878D82A}">
                    <a16:rowId xmlns:a16="http://schemas.microsoft.com/office/drawing/2014/main" val="3654171493"/>
                  </a:ext>
                </a:extLst>
              </a:tr>
              <a:tr h="278130">
                <a:tc>
                  <a:txBody>
                    <a:bodyPr/>
                    <a:lstStyle/>
                    <a:p>
                      <a:pPr algn="ctr"/>
                      <a:r>
                        <a:rPr lang="en-US" sz="1100" b="1"/>
                        <a:t>99</a:t>
                      </a:r>
                    </a:p>
                  </a:txBody>
                  <a:tcPr marL="68580" marR="68580" marT="34290" marB="34290"/>
                </a:tc>
                <a:tc>
                  <a:txBody>
                    <a:bodyPr/>
                    <a:lstStyle/>
                    <a:p>
                      <a:pPr algn="ctr"/>
                      <a:r>
                        <a:rPr lang="en-US" sz="1100" b="1">
                          <a:latin typeface="Times New Roman" panose="02020603050405020304" pitchFamily="18" charset="0"/>
                          <a:cs typeface="Times New Roman" panose="02020603050405020304" pitchFamily="18" charset="0"/>
                        </a:rPr>
                        <a:t>10182024</a:t>
                      </a:r>
                    </a:p>
                  </a:txBody>
                  <a:tcPr marL="68580" marR="68580" marT="34290" marB="34290"/>
                </a:tc>
                <a:tc>
                  <a:txBody>
                    <a:bodyPr/>
                    <a:lstStyle/>
                    <a:p>
                      <a:pPr algn="ctr"/>
                      <a:r>
                        <a:rPr lang="en-US" altLang="zh-CN" sz="1100" b="1">
                          <a:latin typeface="Times New Roman" panose="02020603050405020304" pitchFamily="18" charset="0"/>
                          <a:cs typeface="Times New Roman" panose="02020603050405020304" pitchFamily="18" charset="0"/>
                        </a:rPr>
                        <a:t>1</a:t>
                      </a:r>
                      <a:endParaRPr lang="en-US" sz="1100" b="1">
                        <a:latin typeface="Times New Roman" panose="02020603050405020304" pitchFamily="18" charset="0"/>
                        <a:cs typeface="Times New Roman" panose="02020603050405020304" pitchFamily="18" charset="0"/>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a:p>
                  </a:txBody>
                  <a:tcPr marL="68580" marR="68580" marT="34290" marB="34290"/>
                </a:tc>
                <a:extLst>
                  <a:ext uri="{0D108BD9-81ED-4DB2-BD59-A6C34878D82A}">
                    <a16:rowId xmlns:a16="http://schemas.microsoft.com/office/drawing/2014/main" val="2985840248"/>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a:p>
                  </a:txBody>
                  <a:tcPr marL="68580" marR="68580" marT="34290" marB="34290"/>
                </a:tc>
                <a:extLst>
                  <a:ext uri="{0D108BD9-81ED-4DB2-BD59-A6C34878D82A}">
                    <a16:rowId xmlns:a16="http://schemas.microsoft.com/office/drawing/2014/main" val="3747598996"/>
                  </a:ext>
                </a:extLst>
              </a:tr>
              <a:tr h="278130">
                <a:tc>
                  <a:txBody>
                    <a:bodyPr/>
                    <a:lstStyle/>
                    <a:p>
                      <a:pPr algn="ctr"/>
                      <a:r>
                        <a:rPr lang="en-US" altLang="zh-CN" sz="1100" b="1">
                          <a:latin typeface="Times New Roman" panose="02020603050405020304" pitchFamily="18" charset="0"/>
                          <a:cs typeface="Times New Roman" panose="02020603050405020304" pitchFamily="18" charset="0"/>
                        </a:rPr>
                        <a:t>100</a:t>
                      </a:r>
                      <a:endParaRPr lang="en-US" sz="1100" b="1">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sz="1100" b="1">
                          <a:latin typeface="Times New Roman" panose="02020603050405020304" pitchFamily="18" charset="0"/>
                          <a:cs typeface="Times New Roman" panose="02020603050405020304" pitchFamily="18" charset="0"/>
                        </a:rPr>
                        <a:t>10172024</a:t>
                      </a:r>
                    </a:p>
                  </a:txBody>
                  <a:tcPr marL="68580" marR="68580" marT="34290" marB="34290"/>
                </a:tc>
                <a:tc>
                  <a:txBody>
                    <a:bodyPr/>
                    <a:lstStyle/>
                    <a:p>
                      <a:pPr algn="ctr"/>
                      <a:r>
                        <a:rPr lang="en-US" sz="1100" b="1">
                          <a:latin typeface="Times New Roman" panose="02020603050405020304" pitchFamily="18" charset="0"/>
                          <a:cs typeface="Times New Roman" panose="02020603050405020304" pitchFamily="18" charset="0"/>
                        </a:rPr>
                        <a:t>1</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a:p>
                  </a:txBody>
                  <a:tcPr marL="68580" marR="68580" marT="34290" marB="34290"/>
                </a:tc>
                <a:extLst>
                  <a:ext uri="{0D108BD9-81ED-4DB2-BD59-A6C34878D82A}">
                    <a16:rowId xmlns:a16="http://schemas.microsoft.com/office/drawing/2014/main" val="3729220509"/>
                  </a:ext>
                </a:extLst>
              </a:tr>
              <a:tr h="278130">
                <a:tc>
                  <a:txBody>
                    <a:bodyPr/>
                    <a:lstStyle/>
                    <a:p>
                      <a:pPr algn="ctr"/>
                      <a:r>
                        <a:rPr lang="en-US" altLang="zh-CN" sz="1100" b="1">
                          <a:latin typeface="Times New Roman" panose="02020603050405020304" pitchFamily="18" charset="0"/>
                          <a:cs typeface="Times New Roman" panose="02020603050405020304" pitchFamily="18" charset="0"/>
                        </a:rPr>
                        <a:t>100</a:t>
                      </a:r>
                      <a:endParaRPr lang="en-US" sz="1100" b="1">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r>
                        <a:rPr lang="en-US" sz="1100" b="1">
                          <a:latin typeface="Times New Roman" panose="02020603050405020304" pitchFamily="18" charset="0"/>
                          <a:cs typeface="Times New Roman" panose="02020603050405020304" pitchFamily="18" charset="0"/>
                        </a:rPr>
                        <a:t>10182024</a:t>
                      </a:r>
                    </a:p>
                  </a:txBody>
                  <a:tcPr marL="68580" marR="68580" marT="34290" marB="34290"/>
                </a:tc>
                <a:tc>
                  <a:txBody>
                    <a:bodyPr/>
                    <a:lstStyle/>
                    <a:p>
                      <a:pPr algn="ctr"/>
                      <a:r>
                        <a:rPr lang="en-US" altLang="zh-CN" sz="1100" b="1">
                          <a:latin typeface="Times New Roman" panose="02020603050405020304" pitchFamily="18" charset="0"/>
                          <a:cs typeface="Times New Roman" panose="02020603050405020304" pitchFamily="18" charset="0"/>
                        </a:rPr>
                        <a:t>0</a:t>
                      </a:r>
                      <a:endParaRPr lang="en-US" sz="1100" b="1">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endParaRPr lang="en-US" sz="1100" b="1">
                        <a:latin typeface="Times New Roman" panose="02020603050405020304" pitchFamily="18" charset="0"/>
                        <a:cs typeface="Times New Roman" panose="02020603050405020304" pitchFamily="18" charset="0"/>
                      </a:endParaRPr>
                    </a:p>
                  </a:txBody>
                  <a:tcPr marL="68580" marR="68580" marT="34290" marB="34290"/>
                </a:tc>
                <a:tc>
                  <a:txBody>
                    <a:bodyPr/>
                    <a:lstStyle/>
                    <a:p>
                      <a:pPr algn="ctr"/>
                      <a:endParaRPr lang="en-US" sz="1100" b="1">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796446714"/>
                  </a:ext>
                </a:extLst>
              </a:tr>
              <a:tr h="278130">
                <a:tc>
                  <a:txBody>
                    <a:bodyPr/>
                    <a:lstStyle/>
                    <a:p>
                      <a:pPr algn="ct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b="1"/>
                        <a:t>…</a:t>
                      </a: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a:p>
                  </a:txBody>
                  <a:tcPr marL="68580" marR="68580" marT="34290" marB="34290"/>
                </a:tc>
                <a:extLst>
                  <a:ext uri="{0D108BD9-81ED-4DB2-BD59-A6C34878D82A}">
                    <a16:rowId xmlns:a16="http://schemas.microsoft.com/office/drawing/2014/main" val="1830032812"/>
                  </a:ext>
                </a:extLst>
              </a:tr>
            </a:tbl>
          </a:graphicData>
        </a:graphic>
      </p:graphicFrame>
      <p:sp>
        <p:nvSpPr>
          <p:cNvPr id="7" name="TextBox 6">
            <a:extLst>
              <a:ext uri="{FF2B5EF4-FFF2-40B4-BE49-F238E27FC236}">
                <a16:creationId xmlns:a16="http://schemas.microsoft.com/office/drawing/2014/main" id="{DA403D28-D4F3-4225-7313-7FA4DF109746}"/>
              </a:ext>
            </a:extLst>
          </p:cNvPr>
          <p:cNvSpPr txBox="1"/>
          <p:nvPr/>
        </p:nvSpPr>
        <p:spPr>
          <a:xfrm>
            <a:off x="3509977" y="3637803"/>
            <a:ext cx="1508746" cy="300082"/>
          </a:xfrm>
          <a:prstGeom prst="rect">
            <a:avLst/>
          </a:prstGeom>
          <a:noFill/>
        </p:spPr>
        <p:txBody>
          <a:bodyPr wrap="none" rtlCol="0">
            <a:spAutoFit/>
          </a:bodyPr>
          <a:lstStyle/>
          <a:p>
            <a:r>
              <a:rPr lang="en-US" altLang="zh-CN" sz="1350">
                <a:latin typeface="Consolas" panose="020B0609020204030204" pitchFamily="49" charset="0"/>
                <a:cs typeface="Consolas" panose="020B0609020204030204" pitchFamily="49" charset="0"/>
              </a:rPr>
              <a:t>Training</a:t>
            </a:r>
            <a:r>
              <a:rPr lang="zh-CN" altLang="en-US" sz="1350">
                <a:latin typeface="Consolas" panose="020B0609020204030204" pitchFamily="49" charset="0"/>
                <a:cs typeface="Consolas" panose="020B0609020204030204" pitchFamily="49" charset="0"/>
              </a:rPr>
              <a:t> </a:t>
            </a:r>
            <a:r>
              <a:rPr lang="en-US" altLang="zh-CN" sz="1350">
                <a:latin typeface="Consolas" panose="020B0609020204030204" pitchFamily="49" charset="0"/>
                <a:cs typeface="Consolas" panose="020B0609020204030204" pitchFamily="49" charset="0"/>
              </a:rPr>
              <a:t>Table</a:t>
            </a:r>
            <a:endParaRPr lang="en-US" sz="1350">
              <a:latin typeface="Consolas" panose="020B0609020204030204" pitchFamily="49" charset="0"/>
              <a:cs typeface="Consolas" panose="020B0609020204030204" pitchFamily="49" charset="0"/>
            </a:endParaRPr>
          </a:p>
        </p:txBody>
      </p:sp>
      <p:sp>
        <p:nvSpPr>
          <p:cNvPr id="8" name="Rectangle 7">
            <a:extLst>
              <a:ext uri="{FF2B5EF4-FFF2-40B4-BE49-F238E27FC236}">
                <a16:creationId xmlns:a16="http://schemas.microsoft.com/office/drawing/2014/main" id="{AACAE545-ED89-54FF-7AEA-FF65A3E53947}"/>
              </a:ext>
            </a:extLst>
          </p:cNvPr>
          <p:cNvSpPr/>
          <p:nvPr/>
        </p:nvSpPr>
        <p:spPr>
          <a:xfrm>
            <a:off x="5620407" y="3835991"/>
            <a:ext cx="1915510" cy="2328326"/>
          </a:xfrm>
          <a:prstGeom prst="rect">
            <a:avLst/>
          </a:prstGeom>
          <a:solidFill>
            <a:schemeClr val="bg1"/>
          </a:solidFill>
          <a:ln w="5715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56722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E26BF-940A-6E39-6E70-04E66B3D4ED2}"/>
              </a:ext>
            </a:extLst>
          </p:cNvPr>
          <p:cNvSpPr>
            <a:spLocks noGrp="1"/>
          </p:cNvSpPr>
          <p:nvPr>
            <p:ph type="title"/>
          </p:nvPr>
        </p:nvSpPr>
        <p:spPr/>
        <p:txBody>
          <a:bodyPr/>
          <a:lstStyle/>
          <a:p>
            <a:r>
              <a:rPr lang="en-US"/>
              <a:t>Example: Churn</a:t>
            </a:r>
          </a:p>
        </p:txBody>
      </p:sp>
      <p:sp>
        <p:nvSpPr>
          <p:cNvPr id="3" name="Content Placeholder 2">
            <a:extLst>
              <a:ext uri="{FF2B5EF4-FFF2-40B4-BE49-F238E27FC236}">
                <a16:creationId xmlns:a16="http://schemas.microsoft.com/office/drawing/2014/main" id="{8E990BFD-2ACE-59CF-DC2F-B5342D0F014C}"/>
              </a:ext>
            </a:extLst>
          </p:cNvPr>
          <p:cNvSpPr>
            <a:spLocks noGrp="1"/>
          </p:cNvSpPr>
          <p:nvPr>
            <p:ph idx="1"/>
          </p:nvPr>
        </p:nvSpPr>
        <p:spPr>
          <a:xfrm>
            <a:off x="457200" y="1600200"/>
            <a:ext cx="8610600" cy="5080000"/>
          </a:xfrm>
        </p:spPr>
        <p:txBody>
          <a:bodyPr>
            <a:normAutofit/>
          </a:bodyPr>
          <a:lstStyle/>
          <a:p>
            <a:r>
              <a:rPr lang="en-US"/>
              <a:t>Schema:</a:t>
            </a:r>
          </a:p>
          <a:p>
            <a:pPr lvl="1"/>
            <a:endParaRPr lang="en-US"/>
          </a:p>
          <a:p>
            <a:pPr lvl="1"/>
            <a:endParaRPr lang="en-US"/>
          </a:p>
          <a:p>
            <a:r>
              <a:rPr lang="en-US"/>
              <a:t>Example prediction task: </a:t>
            </a:r>
          </a:p>
          <a:p>
            <a:pPr lvl="1"/>
            <a:r>
              <a:rPr lang="en-US"/>
              <a:t>Predict whether a user is going to churn</a:t>
            </a:r>
          </a:p>
          <a:p>
            <a:pPr lvl="2"/>
            <a:r>
              <a:rPr lang="en-US"/>
              <a:t>Zero sales in the next 30 days.</a:t>
            </a:r>
          </a:p>
          <a:p>
            <a:r>
              <a:rPr lang="en-US">
                <a:solidFill>
                  <a:srgbClr val="C00000"/>
                </a:solidFill>
              </a:rPr>
              <a:t>Training table:</a:t>
            </a:r>
          </a:p>
          <a:p>
            <a:pPr lvl="1"/>
            <a:r>
              <a:rPr lang="en-US">
                <a:latin typeface="Roboto" panose="02000000000000000000" pitchFamily="2" charset="0"/>
                <a:ea typeface="Roboto" panose="02000000000000000000" pitchFamily="2" charset="0"/>
                <a:cs typeface="Roboto" panose="02000000000000000000" pitchFamily="2" charset="0"/>
              </a:rPr>
              <a:t>(user, time, churn label)</a:t>
            </a:r>
          </a:p>
        </p:txBody>
      </p:sp>
      <p:sp>
        <p:nvSpPr>
          <p:cNvPr id="5" name="Slide Number Placeholder 4">
            <a:extLst>
              <a:ext uri="{FF2B5EF4-FFF2-40B4-BE49-F238E27FC236}">
                <a16:creationId xmlns:a16="http://schemas.microsoft.com/office/drawing/2014/main" id="{24259DC6-80E0-7B47-2181-0CA146C69CDF}"/>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42</a:t>
            </a:fld>
            <a:endParaRPr lang="en-US">
              <a:solidFill>
                <a:prstClr val="black">
                  <a:tint val="75000"/>
                </a:prstClr>
              </a:solidFill>
            </a:endParaRPr>
          </a:p>
        </p:txBody>
      </p:sp>
      <p:pic>
        <p:nvPicPr>
          <p:cNvPr id="6" name="Google Shape;791;p78">
            <a:extLst>
              <a:ext uri="{FF2B5EF4-FFF2-40B4-BE49-F238E27FC236}">
                <a16:creationId xmlns:a16="http://schemas.microsoft.com/office/drawing/2014/main" id="{AF7BD353-EBCA-3CEC-912F-8C2C62D3B2E9}"/>
              </a:ext>
            </a:extLst>
          </p:cNvPr>
          <p:cNvPicPr preferRelativeResize="0"/>
          <p:nvPr/>
        </p:nvPicPr>
        <p:blipFill>
          <a:blip r:embed="rId2">
            <a:alphaModFix/>
          </a:blip>
          <a:stretch>
            <a:fillRect/>
          </a:stretch>
        </p:blipFill>
        <p:spPr>
          <a:xfrm>
            <a:off x="4188350" y="1475413"/>
            <a:ext cx="4041250" cy="1685725"/>
          </a:xfrm>
          <a:prstGeom prst="rect">
            <a:avLst/>
          </a:prstGeom>
          <a:noFill/>
          <a:ln>
            <a:noFill/>
          </a:ln>
        </p:spPr>
      </p:pic>
      <p:sp>
        <p:nvSpPr>
          <p:cNvPr id="7" name="Footer Placeholder 4">
            <a:extLst>
              <a:ext uri="{FF2B5EF4-FFF2-40B4-BE49-F238E27FC236}">
                <a16:creationId xmlns:a16="http://schemas.microsoft.com/office/drawing/2014/main" id="{3D1A77C7-4671-CA49-5229-AD2F779EB8E7}"/>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9908413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53021-B456-ECB0-B045-C6E2F8462D9F}"/>
              </a:ext>
            </a:extLst>
          </p:cNvPr>
          <p:cNvSpPr>
            <a:spLocks noGrp="1"/>
          </p:cNvSpPr>
          <p:nvPr>
            <p:ph type="title"/>
          </p:nvPr>
        </p:nvSpPr>
        <p:spPr/>
        <p:txBody>
          <a:bodyPr/>
          <a:lstStyle/>
          <a:p>
            <a:r>
              <a:rPr lang="en-US">
                <a:latin typeface="Calibri" panose="020F0502020204030204" pitchFamily="34" charset="0"/>
                <a:cs typeface="Calibri" panose="020F0502020204030204" pitchFamily="34" charset="0"/>
              </a:rPr>
              <a:t>Relational Deep Learning</a:t>
            </a:r>
          </a:p>
        </p:txBody>
      </p:sp>
      <p:sp>
        <p:nvSpPr>
          <p:cNvPr id="5" name="Slide Number Placeholder 4">
            <a:extLst>
              <a:ext uri="{FF2B5EF4-FFF2-40B4-BE49-F238E27FC236}">
                <a16:creationId xmlns:a16="http://schemas.microsoft.com/office/drawing/2014/main" id="{21E04340-E29A-5B4F-715E-90489CFDA4A9}"/>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43</a:t>
            </a:fld>
            <a:endParaRPr lang="en-US">
              <a:solidFill>
                <a:prstClr val="black">
                  <a:tint val="75000"/>
                </a:prstClr>
              </a:solidFill>
            </a:endParaRPr>
          </a:p>
        </p:txBody>
      </p:sp>
      <p:pic>
        <p:nvPicPr>
          <p:cNvPr id="7" name="Picture 6">
            <a:extLst>
              <a:ext uri="{FF2B5EF4-FFF2-40B4-BE49-F238E27FC236}">
                <a16:creationId xmlns:a16="http://schemas.microsoft.com/office/drawing/2014/main" id="{F4BFABD4-156C-712C-C376-0C420C40BF8B}"/>
              </a:ext>
            </a:extLst>
          </p:cNvPr>
          <p:cNvPicPr>
            <a:picLocks noChangeAspect="1"/>
          </p:cNvPicPr>
          <p:nvPr/>
        </p:nvPicPr>
        <p:blipFill>
          <a:blip r:embed="rId2"/>
          <a:stretch>
            <a:fillRect/>
          </a:stretch>
        </p:blipFill>
        <p:spPr>
          <a:xfrm>
            <a:off x="685800" y="1828800"/>
            <a:ext cx="7772400" cy="4309696"/>
          </a:xfrm>
          <a:prstGeom prst="rect">
            <a:avLst/>
          </a:prstGeom>
        </p:spPr>
      </p:pic>
      <p:sp>
        <p:nvSpPr>
          <p:cNvPr id="4" name="Footer Placeholder 4">
            <a:extLst>
              <a:ext uri="{FF2B5EF4-FFF2-40B4-BE49-F238E27FC236}">
                <a16:creationId xmlns:a16="http://schemas.microsoft.com/office/drawing/2014/main" id="{A878DA10-9A58-6FE7-42C9-991548C429FA}"/>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9607639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77">
          <a:extLst>
            <a:ext uri="{FF2B5EF4-FFF2-40B4-BE49-F238E27FC236}">
              <a16:creationId xmlns:a16="http://schemas.microsoft.com/office/drawing/2014/main" id="{A2724038-1471-F012-8CA1-C0E5E97820CC}"/>
            </a:ext>
          </a:extLst>
        </p:cNvPr>
        <p:cNvGrpSpPr/>
        <p:nvPr/>
      </p:nvGrpSpPr>
      <p:grpSpPr>
        <a:xfrm>
          <a:off x="0" y="0"/>
          <a:ext cx="0" cy="0"/>
          <a:chOff x="0" y="0"/>
          <a:chExt cx="0" cy="0"/>
        </a:xfrm>
      </p:grpSpPr>
      <p:sp>
        <p:nvSpPr>
          <p:cNvPr id="678" name="Google Shape;678;p74">
            <a:extLst>
              <a:ext uri="{FF2B5EF4-FFF2-40B4-BE49-F238E27FC236}">
                <a16:creationId xmlns:a16="http://schemas.microsoft.com/office/drawing/2014/main" id="{5D433966-AE70-76C6-6D9A-99D3B6BB8B92}"/>
              </a:ext>
            </a:extLst>
          </p:cNvPr>
          <p:cNvSpPr/>
          <p:nvPr/>
        </p:nvSpPr>
        <p:spPr>
          <a:xfrm>
            <a:off x="3955635" y="3931691"/>
            <a:ext cx="4421425" cy="261700"/>
          </a:xfrm>
          <a:custGeom>
            <a:avLst/>
            <a:gdLst/>
            <a:ahLst/>
            <a:cxnLst/>
            <a:rect l="l" t="t" r="r" b="b"/>
            <a:pathLst>
              <a:path w="176857" h="10468" extrusionOk="0">
                <a:moveTo>
                  <a:pt x="0" y="6116"/>
                </a:moveTo>
                <a:cubicBezTo>
                  <a:pt x="16024" y="5127"/>
                  <a:pt x="66668" y="-544"/>
                  <a:pt x="96144" y="181"/>
                </a:cubicBezTo>
                <a:cubicBezTo>
                  <a:pt x="125620" y="906"/>
                  <a:pt x="163405" y="8754"/>
                  <a:pt x="176857" y="10468"/>
                </a:cubicBezTo>
              </a:path>
            </a:pathLst>
          </a:custGeom>
          <a:noFill/>
          <a:ln w="228600" cap="flat" cmpd="sng">
            <a:solidFill>
              <a:srgbClr val="C9DAF8"/>
            </a:solidFill>
            <a:prstDash val="solid"/>
            <a:round/>
            <a:headEnd type="none" w="med" len="med"/>
            <a:tailEnd type="none" w="med" len="med"/>
          </a:ln>
        </p:spPr>
        <p:txBody>
          <a:bodyPr/>
          <a:lstStyle/>
          <a:p>
            <a:endParaRPr lang="en-US"/>
          </a:p>
        </p:txBody>
      </p:sp>
      <p:sp>
        <p:nvSpPr>
          <p:cNvPr id="679" name="Google Shape;679;p74">
            <a:extLst>
              <a:ext uri="{FF2B5EF4-FFF2-40B4-BE49-F238E27FC236}">
                <a16:creationId xmlns:a16="http://schemas.microsoft.com/office/drawing/2014/main" id="{14A90A2A-CFFC-267A-0F73-982342EF2988}"/>
              </a:ext>
            </a:extLst>
          </p:cNvPr>
          <p:cNvSpPr/>
          <p:nvPr/>
        </p:nvSpPr>
        <p:spPr>
          <a:xfrm>
            <a:off x="4628259" y="4684525"/>
            <a:ext cx="3570826" cy="1185225"/>
          </a:xfrm>
          <a:custGeom>
            <a:avLst/>
            <a:gdLst/>
            <a:ahLst/>
            <a:cxnLst/>
            <a:rect l="l" t="t" r="r" b="b"/>
            <a:pathLst>
              <a:path w="138083" h="47409" extrusionOk="0">
                <a:moveTo>
                  <a:pt x="0" y="6656"/>
                </a:moveTo>
                <a:cubicBezTo>
                  <a:pt x="11870" y="5931"/>
                  <a:pt x="48203" y="-4488"/>
                  <a:pt x="71217" y="2304"/>
                </a:cubicBezTo>
                <a:cubicBezTo>
                  <a:pt x="94231" y="9096"/>
                  <a:pt x="126939" y="39892"/>
                  <a:pt x="138083" y="47409"/>
                </a:cubicBezTo>
              </a:path>
            </a:pathLst>
          </a:custGeom>
          <a:noFill/>
          <a:ln w="228600" cap="flat" cmpd="sng">
            <a:solidFill>
              <a:srgbClr val="D9EAD3"/>
            </a:solidFill>
            <a:prstDash val="solid"/>
            <a:round/>
            <a:headEnd type="none" w="med" len="med"/>
            <a:tailEnd type="none" w="med" len="med"/>
          </a:ln>
        </p:spPr>
        <p:txBody>
          <a:bodyPr/>
          <a:lstStyle/>
          <a:p>
            <a:endParaRPr lang="en-US"/>
          </a:p>
        </p:txBody>
      </p:sp>
      <p:sp>
        <p:nvSpPr>
          <p:cNvPr id="680" name="Google Shape;680;p74">
            <a:extLst>
              <a:ext uri="{FF2B5EF4-FFF2-40B4-BE49-F238E27FC236}">
                <a16:creationId xmlns:a16="http://schemas.microsoft.com/office/drawing/2014/main" id="{33ABD6C1-9D3F-2073-466D-F87153296C54}"/>
              </a:ext>
            </a:extLst>
          </p:cNvPr>
          <p:cNvSpPr/>
          <p:nvPr/>
        </p:nvSpPr>
        <p:spPr>
          <a:xfrm>
            <a:off x="3965535" y="5135675"/>
            <a:ext cx="4292825" cy="313063"/>
          </a:xfrm>
          <a:custGeom>
            <a:avLst/>
            <a:gdLst/>
            <a:ahLst/>
            <a:cxnLst/>
            <a:rect l="l" t="t" r="r" b="b"/>
            <a:pathLst>
              <a:path w="171713" h="17133" extrusionOk="0">
                <a:moveTo>
                  <a:pt x="0" y="12661"/>
                </a:moveTo>
                <a:cubicBezTo>
                  <a:pt x="15892" y="13320"/>
                  <a:pt x="66733" y="18727"/>
                  <a:pt x="95352" y="16617"/>
                </a:cubicBezTo>
                <a:cubicBezTo>
                  <a:pt x="123971" y="14507"/>
                  <a:pt x="158986" y="2770"/>
                  <a:pt x="171713" y="0"/>
                </a:cubicBezTo>
              </a:path>
            </a:pathLst>
          </a:custGeom>
          <a:noFill/>
          <a:ln w="228600" cap="flat" cmpd="sng">
            <a:solidFill>
              <a:srgbClr val="F4CCCC"/>
            </a:solidFill>
            <a:prstDash val="solid"/>
            <a:round/>
            <a:headEnd type="none" w="med" len="med"/>
            <a:tailEnd type="none" w="med" len="med"/>
          </a:ln>
        </p:spPr>
        <p:txBody>
          <a:bodyPr/>
          <a:lstStyle/>
          <a:p>
            <a:endParaRPr lang="en-US"/>
          </a:p>
        </p:txBody>
      </p:sp>
      <p:sp>
        <p:nvSpPr>
          <p:cNvPr id="681" name="Google Shape;681;p74">
            <a:extLst>
              <a:ext uri="{FF2B5EF4-FFF2-40B4-BE49-F238E27FC236}">
                <a16:creationId xmlns:a16="http://schemas.microsoft.com/office/drawing/2014/main" id="{48753AE1-EDEE-1D39-7225-440BB7F37772}"/>
              </a:ext>
            </a:extLst>
          </p:cNvPr>
          <p:cNvSpPr/>
          <p:nvPr/>
        </p:nvSpPr>
        <p:spPr>
          <a:xfrm>
            <a:off x="4638135" y="5763463"/>
            <a:ext cx="3570775" cy="457675"/>
          </a:xfrm>
          <a:custGeom>
            <a:avLst/>
            <a:gdLst/>
            <a:ahLst/>
            <a:cxnLst/>
            <a:rect l="l" t="t" r="r" b="b"/>
            <a:pathLst>
              <a:path w="142831" h="18307" extrusionOk="0">
                <a:moveTo>
                  <a:pt x="0" y="5144"/>
                </a:moveTo>
                <a:cubicBezTo>
                  <a:pt x="11606" y="7320"/>
                  <a:pt x="45830" y="19057"/>
                  <a:pt x="69635" y="18200"/>
                </a:cubicBezTo>
                <a:cubicBezTo>
                  <a:pt x="93440" y="17343"/>
                  <a:pt x="130632" y="3033"/>
                  <a:pt x="142831" y="0"/>
                </a:cubicBezTo>
              </a:path>
            </a:pathLst>
          </a:custGeom>
          <a:noFill/>
          <a:ln w="228600" cap="flat" cmpd="sng">
            <a:solidFill>
              <a:srgbClr val="FCE5CD"/>
            </a:solidFill>
            <a:prstDash val="solid"/>
            <a:round/>
            <a:headEnd type="none" w="med" len="med"/>
            <a:tailEnd type="none" w="med" len="med"/>
          </a:ln>
        </p:spPr>
        <p:txBody>
          <a:bodyPr/>
          <a:lstStyle/>
          <a:p>
            <a:endParaRPr lang="en-US"/>
          </a:p>
        </p:txBody>
      </p:sp>
      <p:sp>
        <p:nvSpPr>
          <p:cNvPr id="682" name="Google Shape;682;p74">
            <a:extLst>
              <a:ext uri="{FF2B5EF4-FFF2-40B4-BE49-F238E27FC236}">
                <a16:creationId xmlns:a16="http://schemas.microsoft.com/office/drawing/2014/main" id="{85F1FE99-F722-F2C0-A2CF-60D32C15ACD1}"/>
              </a:ext>
            </a:extLst>
          </p:cNvPr>
          <p:cNvSpPr/>
          <p:nvPr/>
        </p:nvSpPr>
        <p:spPr>
          <a:xfrm>
            <a:off x="4608460" y="5073751"/>
            <a:ext cx="3630125" cy="860525"/>
          </a:xfrm>
          <a:custGeom>
            <a:avLst/>
            <a:gdLst/>
            <a:ahLst/>
            <a:cxnLst/>
            <a:rect l="l" t="t" r="r" b="b"/>
            <a:pathLst>
              <a:path w="145205" h="34421" extrusionOk="0">
                <a:moveTo>
                  <a:pt x="0" y="34421"/>
                </a:moveTo>
                <a:cubicBezTo>
                  <a:pt x="12068" y="33696"/>
                  <a:pt x="48204" y="35806"/>
                  <a:pt x="72405" y="30069"/>
                </a:cubicBezTo>
                <a:cubicBezTo>
                  <a:pt x="96606" y="24332"/>
                  <a:pt x="133072" y="5012"/>
                  <a:pt x="145205" y="0"/>
                </a:cubicBezTo>
              </a:path>
            </a:pathLst>
          </a:custGeom>
          <a:noFill/>
          <a:ln w="228600" cap="flat" cmpd="sng">
            <a:solidFill>
              <a:srgbClr val="D9D2E9"/>
            </a:solidFill>
            <a:prstDash val="solid"/>
            <a:round/>
            <a:headEnd type="none" w="med" len="med"/>
            <a:tailEnd type="none" w="med" len="med"/>
          </a:ln>
        </p:spPr>
        <p:txBody>
          <a:bodyPr/>
          <a:lstStyle/>
          <a:p>
            <a:endParaRPr lang="en-US"/>
          </a:p>
        </p:txBody>
      </p:sp>
      <p:sp>
        <p:nvSpPr>
          <p:cNvPr id="683" name="Google Shape;683;p74">
            <a:extLst>
              <a:ext uri="{FF2B5EF4-FFF2-40B4-BE49-F238E27FC236}">
                <a16:creationId xmlns:a16="http://schemas.microsoft.com/office/drawing/2014/main" id="{575FA77F-6C09-564E-8B39-73C95E000616}"/>
              </a:ext>
            </a:extLst>
          </p:cNvPr>
          <p:cNvSpPr/>
          <p:nvPr/>
        </p:nvSpPr>
        <p:spPr>
          <a:xfrm>
            <a:off x="3965535" y="4110475"/>
            <a:ext cx="4292825" cy="992999"/>
          </a:xfrm>
          <a:custGeom>
            <a:avLst/>
            <a:gdLst/>
            <a:ahLst/>
            <a:cxnLst/>
            <a:rect l="l" t="t" r="r" b="b"/>
            <a:pathLst>
              <a:path w="171713" h="43127" extrusionOk="0">
                <a:moveTo>
                  <a:pt x="0" y="0"/>
                </a:moveTo>
                <a:cubicBezTo>
                  <a:pt x="16024" y="1781"/>
                  <a:pt x="67525" y="3495"/>
                  <a:pt x="96144" y="10683"/>
                </a:cubicBezTo>
                <a:cubicBezTo>
                  <a:pt x="124763" y="17871"/>
                  <a:pt x="159118" y="37720"/>
                  <a:pt x="171713" y="43127"/>
                </a:cubicBezTo>
              </a:path>
            </a:pathLst>
          </a:custGeom>
          <a:noFill/>
          <a:ln w="228600" cap="flat" cmpd="sng">
            <a:solidFill>
              <a:srgbClr val="E6B8AF"/>
            </a:solidFill>
            <a:prstDash val="solid"/>
            <a:round/>
            <a:headEnd type="none" w="med" len="med"/>
            <a:tailEnd type="none" w="med" len="med"/>
          </a:ln>
        </p:spPr>
        <p:txBody>
          <a:bodyPr/>
          <a:lstStyle/>
          <a:p>
            <a:endParaRPr lang="en-US"/>
          </a:p>
        </p:txBody>
      </p:sp>
      <p:sp>
        <p:nvSpPr>
          <p:cNvPr id="684" name="Google Shape;684;p74">
            <a:extLst>
              <a:ext uri="{FF2B5EF4-FFF2-40B4-BE49-F238E27FC236}">
                <a16:creationId xmlns:a16="http://schemas.microsoft.com/office/drawing/2014/main" id="{EC25053B-7C3D-C038-DC98-AE2E92486650}"/>
              </a:ext>
            </a:extLst>
          </p:cNvPr>
          <p:cNvSpPr/>
          <p:nvPr/>
        </p:nvSpPr>
        <p:spPr>
          <a:xfrm>
            <a:off x="3955634" y="4120499"/>
            <a:ext cx="4342300" cy="1185234"/>
          </a:xfrm>
          <a:custGeom>
            <a:avLst/>
            <a:gdLst/>
            <a:ahLst/>
            <a:cxnLst/>
            <a:rect l="l" t="t" r="r" b="b"/>
            <a:pathLst>
              <a:path w="173692" h="53413" extrusionOk="0">
                <a:moveTo>
                  <a:pt x="0" y="53413"/>
                </a:moveTo>
                <a:cubicBezTo>
                  <a:pt x="16354" y="51567"/>
                  <a:pt x="69173" y="51237"/>
                  <a:pt x="98122" y="42335"/>
                </a:cubicBezTo>
                <a:cubicBezTo>
                  <a:pt x="127071" y="33433"/>
                  <a:pt x="161097" y="7056"/>
                  <a:pt x="173692" y="0"/>
                </a:cubicBezTo>
              </a:path>
            </a:pathLst>
          </a:custGeom>
          <a:noFill/>
          <a:ln w="228600" cap="flat" cmpd="sng">
            <a:solidFill>
              <a:srgbClr val="FFF2CC"/>
            </a:solidFill>
            <a:prstDash val="solid"/>
            <a:round/>
            <a:headEnd type="none" w="med" len="med"/>
            <a:tailEnd type="none" w="med" len="med"/>
          </a:ln>
        </p:spPr>
        <p:txBody>
          <a:bodyPr/>
          <a:lstStyle/>
          <a:p>
            <a:endParaRPr lang="en-US"/>
          </a:p>
        </p:txBody>
      </p:sp>
      <p:sp>
        <p:nvSpPr>
          <p:cNvPr id="685" name="Google Shape;685;p74">
            <a:extLst>
              <a:ext uri="{FF2B5EF4-FFF2-40B4-BE49-F238E27FC236}">
                <a16:creationId xmlns:a16="http://schemas.microsoft.com/office/drawing/2014/main" id="{2AB98D19-57B5-151A-AD1E-CACC5CD73A47}"/>
              </a:ext>
            </a:extLst>
          </p:cNvPr>
          <p:cNvSpPr txBox="1">
            <a:spLocks noGrp="1"/>
          </p:cNvSpPr>
          <p:nvPr>
            <p:ph type="title"/>
          </p:nvPr>
        </p:nvSpPr>
        <p:spPr>
          <a:xfrm>
            <a:off x="457200" y="-32655"/>
            <a:ext cx="8229600" cy="987552"/>
          </a:xfrm>
          <a:prstGeom prst="rect">
            <a:avLst/>
          </a:prstGeom>
        </p:spPr>
        <p:txBody>
          <a:bodyPr spcFirstLastPara="1" vert="horz" wrap="square" lIns="91425" tIns="91425" rIns="91425" bIns="91425" rtlCol="0" anchor="b" anchorCtr="0">
            <a:noAutofit/>
          </a:bodyPr>
          <a:lstStyle/>
          <a:p>
            <a:r>
              <a:rPr lang="en-US"/>
              <a:t>Relational Entity Graph</a:t>
            </a:r>
          </a:p>
        </p:txBody>
      </p:sp>
      <p:sp>
        <p:nvSpPr>
          <p:cNvPr id="4" name="Slide Number Placeholder 3">
            <a:extLst>
              <a:ext uri="{FF2B5EF4-FFF2-40B4-BE49-F238E27FC236}">
                <a16:creationId xmlns:a16="http://schemas.microsoft.com/office/drawing/2014/main" id="{50FF2ED8-7778-C6B3-FFD5-AFFD30F3068B}"/>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44</a:t>
            </a:fld>
            <a:endParaRPr lang="en-US">
              <a:solidFill>
                <a:prstClr val="black">
                  <a:tint val="75000"/>
                </a:prstClr>
              </a:solidFill>
            </a:endParaRPr>
          </a:p>
        </p:txBody>
      </p:sp>
      <p:sp>
        <p:nvSpPr>
          <p:cNvPr id="687" name="Google Shape;687;p74">
            <a:extLst>
              <a:ext uri="{FF2B5EF4-FFF2-40B4-BE49-F238E27FC236}">
                <a16:creationId xmlns:a16="http://schemas.microsoft.com/office/drawing/2014/main" id="{B75E6E0A-B789-F9BF-31B3-6295DEC296A0}"/>
              </a:ext>
            </a:extLst>
          </p:cNvPr>
          <p:cNvSpPr txBox="1"/>
          <p:nvPr/>
        </p:nvSpPr>
        <p:spPr>
          <a:xfrm>
            <a:off x="6338259" y="3761499"/>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$20</a:t>
            </a:r>
            <a:endParaRPr sz="1300">
              <a:solidFill>
                <a:srgbClr val="595959"/>
              </a:solidFill>
              <a:latin typeface="Roboto Light"/>
              <a:ea typeface="Roboto Light"/>
              <a:cs typeface="Roboto Light"/>
              <a:sym typeface="Roboto Light"/>
            </a:endParaRPr>
          </a:p>
        </p:txBody>
      </p:sp>
      <p:sp>
        <p:nvSpPr>
          <p:cNvPr id="688" name="Google Shape;688;p74">
            <a:extLst>
              <a:ext uri="{FF2B5EF4-FFF2-40B4-BE49-F238E27FC236}">
                <a16:creationId xmlns:a16="http://schemas.microsoft.com/office/drawing/2014/main" id="{19491960-C29F-9076-6F37-68250B1DC3BA}"/>
              </a:ext>
            </a:extLst>
          </p:cNvPr>
          <p:cNvSpPr txBox="1"/>
          <p:nvPr/>
        </p:nvSpPr>
        <p:spPr>
          <a:xfrm>
            <a:off x="6344809" y="4138562"/>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689" name="Google Shape;689;p74">
            <a:extLst>
              <a:ext uri="{FF2B5EF4-FFF2-40B4-BE49-F238E27FC236}">
                <a16:creationId xmlns:a16="http://schemas.microsoft.com/office/drawing/2014/main" id="{8DB0617F-F683-0865-6497-9DDA409A55BB}"/>
              </a:ext>
            </a:extLst>
          </p:cNvPr>
          <p:cNvSpPr txBox="1"/>
          <p:nvPr/>
        </p:nvSpPr>
        <p:spPr>
          <a:xfrm>
            <a:off x="6344809" y="4515638"/>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$15</a:t>
            </a:r>
            <a:endParaRPr sz="1300">
              <a:solidFill>
                <a:srgbClr val="595959"/>
              </a:solidFill>
              <a:latin typeface="Roboto Light"/>
              <a:ea typeface="Roboto Light"/>
              <a:cs typeface="Roboto Light"/>
              <a:sym typeface="Roboto Light"/>
            </a:endParaRPr>
          </a:p>
        </p:txBody>
      </p:sp>
      <p:sp>
        <p:nvSpPr>
          <p:cNvPr id="690" name="Google Shape;690;p74">
            <a:extLst>
              <a:ext uri="{FF2B5EF4-FFF2-40B4-BE49-F238E27FC236}">
                <a16:creationId xmlns:a16="http://schemas.microsoft.com/office/drawing/2014/main" id="{9AA32BB9-235F-7839-9BCF-84FFC121E09E}"/>
              </a:ext>
            </a:extLst>
          </p:cNvPr>
          <p:cNvSpPr txBox="1"/>
          <p:nvPr/>
        </p:nvSpPr>
        <p:spPr>
          <a:xfrm>
            <a:off x="6344809" y="4867113"/>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$20</a:t>
            </a:r>
            <a:endParaRPr sz="1300">
              <a:solidFill>
                <a:srgbClr val="595959"/>
              </a:solidFill>
              <a:latin typeface="Roboto Light"/>
              <a:ea typeface="Roboto Light"/>
              <a:cs typeface="Roboto Light"/>
              <a:sym typeface="Roboto Light"/>
            </a:endParaRPr>
          </a:p>
        </p:txBody>
      </p:sp>
      <p:sp>
        <p:nvSpPr>
          <p:cNvPr id="691" name="Google Shape;691;p74">
            <a:extLst>
              <a:ext uri="{FF2B5EF4-FFF2-40B4-BE49-F238E27FC236}">
                <a16:creationId xmlns:a16="http://schemas.microsoft.com/office/drawing/2014/main" id="{96080EB5-AB56-4948-9813-EDECABADE1D3}"/>
              </a:ext>
            </a:extLst>
          </p:cNvPr>
          <p:cNvSpPr txBox="1"/>
          <p:nvPr/>
        </p:nvSpPr>
        <p:spPr>
          <a:xfrm>
            <a:off x="6344809" y="5258537"/>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692" name="Google Shape;692;p74">
            <a:extLst>
              <a:ext uri="{FF2B5EF4-FFF2-40B4-BE49-F238E27FC236}">
                <a16:creationId xmlns:a16="http://schemas.microsoft.com/office/drawing/2014/main" id="{ABC35DA5-B3C9-4D4F-E79E-ACEEA70DE128}"/>
              </a:ext>
            </a:extLst>
          </p:cNvPr>
          <p:cNvSpPr txBox="1"/>
          <p:nvPr/>
        </p:nvSpPr>
        <p:spPr>
          <a:xfrm>
            <a:off x="6344809" y="5649962"/>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693" name="Google Shape;693;p74">
            <a:extLst>
              <a:ext uri="{FF2B5EF4-FFF2-40B4-BE49-F238E27FC236}">
                <a16:creationId xmlns:a16="http://schemas.microsoft.com/office/drawing/2014/main" id="{C1567FB7-70A1-A19A-28CA-CBE657DAE189}"/>
              </a:ext>
            </a:extLst>
          </p:cNvPr>
          <p:cNvSpPr txBox="1"/>
          <p:nvPr/>
        </p:nvSpPr>
        <p:spPr>
          <a:xfrm>
            <a:off x="6344809" y="6001437"/>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$15</a:t>
            </a:r>
            <a:endParaRPr sz="1300">
              <a:solidFill>
                <a:srgbClr val="595959"/>
              </a:solidFill>
              <a:latin typeface="Roboto Light"/>
              <a:ea typeface="Roboto Light"/>
              <a:cs typeface="Roboto Light"/>
              <a:sym typeface="Roboto Light"/>
            </a:endParaRPr>
          </a:p>
        </p:txBody>
      </p:sp>
      <p:sp>
        <p:nvSpPr>
          <p:cNvPr id="694" name="Google Shape;694;p74">
            <a:extLst>
              <a:ext uri="{FF2B5EF4-FFF2-40B4-BE49-F238E27FC236}">
                <a16:creationId xmlns:a16="http://schemas.microsoft.com/office/drawing/2014/main" id="{B986B3E5-15EA-4830-B9FD-AB417DB1D174}"/>
              </a:ext>
            </a:extLst>
          </p:cNvPr>
          <p:cNvSpPr txBox="1"/>
          <p:nvPr/>
        </p:nvSpPr>
        <p:spPr>
          <a:xfrm>
            <a:off x="5656384" y="6292243"/>
            <a:ext cx="1425300" cy="461700"/>
          </a:xfrm>
          <a:prstGeom prst="rect">
            <a:avLst/>
          </a:prstGeom>
          <a:noFill/>
          <a:ln>
            <a:noFill/>
          </a:ln>
        </p:spPr>
        <p:txBody>
          <a:bodyPr spcFirstLastPara="1" wrap="square" lIns="91425" tIns="91425" rIns="91425" bIns="91425" anchor="t" anchorCtr="0">
            <a:spAutoFit/>
          </a:bodyPr>
          <a:lstStyle/>
          <a:p>
            <a:pPr algn="ctr"/>
            <a:r>
              <a:rPr lang="en">
                <a:solidFill>
                  <a:schemeClr val="dk2"/>
                </a:solidFill>
                <a:latin typeface="Roboto Light"/>
                <a:ea typeface="Roboto Light"/>
                <a:cs typeface="Roboto Light"/>
                <a:sym typeface="Roboto Light"/>
              </a:rPr>
              <a:t>Sales</a:t>
            </a:r>
            <a:endParaRPr>
              <a:solidFill>
                <a:schemeClr val="dk2"/>
              </a:solidFill>
              <a:latin typeface="Roboto Light"/>
              <a:ea typeface="Roboto Light"/>
              <a:cs typeface="Roboto Light"/>
              <a:sym typeface="Roboto Light"/>
            </a:endParaRPr>
          </a:p>
        </p:txBody>
      </p:sp>
      <p:sp>
        <p:nvSpPr>
          <p:cNvPr id="695" name="Google Shape;695;p74">
            <a:extLst>
              <a:ext uri="{FF2B5EF4-FFF2-40B4-BE49-F238E27FC236}">
                <a16:creationId xmlns:a16="http://schemas.microsoft.com/office/drawing/2014/main" id="{A2D43BB3-5A09-FAF1-29A1-ED95349AF913}"/>
              </a:ext>
            </a:extLst>
          </p:cNvPr>
          <p:cNvSpPr txBox="1"/>
          <p:nvPr/>
        </p:nvSpPr>
        <p:spPr>
          <a:xfrm>
            <a:off x="7654797" y="6382906"/>
            <a:ext cx="1425300" cy="461700"/>
          </a:xfrm>
          <a:prstGeom prst="rect">
            <a:avLst/>
          </a:prstGeom>
          <a:noFill/>
          <a:ln>
            <a:noFill/>
          </a:ln>
        </p:spPr>
        <p:txBody>
          <a:bodyPr spcFirstLastPara="1" wrap="square" lIns="91425" tIns="91425" rIns="91425" bIns="91425" anchor="t" anchorCtr="0">
            <a:spAutoFit/>
          </a:bodyPr>
          <a:lstStyle/>
          <a:p>
            <a:pPr algn="ctr"/>
            <a:r>
              <a:rPr lang="en">
                <a:solidFill>
                  <a:schemeClr val="dk2"/>
                </a:solidFill>
                <a:latin typeface="Roboto Light"/>
                <a:ea typeface="Roboto Light"/>
                <a:cs typeface="Roboto Light"/>
                <a:sym typeface="Roboto Light"/>
              </a:rPr>
              <a:t>Products</a:t>
            </a:r>
            <a:endParaRPr>
              <a:solidFill>
                <a:schemeClr val="dk2"/>
              </a:solidFill>
              <a:latin typeface="Roboto Light"/>
              <a:ea typeface="Roboto Light"/>
              <a:cs typeface="Roboto Light"/>
              <a:sym typeface="Roboto Light"/>
            </a:endParaRPr>
          </a:p>
        </p:txBody>
      </p:sp>
      <p:sp>
        <p:nvSpPr>
          <p:cNvPr id="696" name="Google Shape;696;p74">
            <a:extLst>
              <a:ext uri="{FF2B5EF4-FFF2-40B4-BE49-F238E27FC236}">
                <a16:creationId xmlns:a16="http://schemas.microsoft.com/office/drawing/2014/main" id="{5595461D-8C54-9810-10DA-0F4948876265}"/>
              </a:ext>
            </a:extLst>
          </p:cNvPr>
          <p:cNvSpPr txBox="1"/>
          <p:nvPr/>
        </p:nvSpPr>
        <p:spPr>
          <a:xfrm>
            <a:off x="3608198" y="6244515"/>
            <a:ext cx="1425300" cy="461700"/>
          </a:xfrm>
          <a:prstGeom prst="rect">
            <a:avLst/>
          </a:prstGeom>
          <a:noFill/>
          <a:ln>
            <a:noFill/>
          </a:ln>
        </p:spPr>
        <p:txBody>
          <a:bodyPr spcFirstLastPara="1" wrap="square" lIns="91425" tIns="91425" rIns="91425" bIns="91425" anchor="t" anchorCtr="0">
            <a:spAutoFit/>
          </a:bodyPr>
          <a:lstStyle/>
          <a:p>
            <a:pPr algn="ctr"/>
            <a:r>
              <a:rPr lang="en">
                <a:solidFill>
                  <a:schemeClr val="dk2"/>
                </a:solidFill>
                <a:latin typeface="Roboto Light"/>
                <a:ea typeface="Roboto Light"/>
                <a:cs typeface="Roboto Light"/>
                <a:sym typeface="Roboto Light"/>
              </a:rPr>
              <a:t>Users</a:t>
            </a:r>
            <a:endParaRPr>
              <a:solidFill>
                <a:schemeClr val="dk2"/>
              </a:solidFill>
              <a:latin typeface="Roboto Light"/>
              <a:ea typeface="Roboto Light"/>
              <a:cs typeface="Roboto Light"/>
              <a:sym typeface="Roboto Light"/>
            </a:endParaRPr>
          </a:p>
        </p:txBody>
      </p:sp>
      <p:pic>
        <p:nvPicPr>
          <p:cNvPr id="698" name="Google Shape;698;p74">
            <a:extLst>
              <a:ext uri="{FF2B5EF4-FFF2-40B4-BE49-F238E27FC236}">
                <a16:creationId xmlns:a16="http://schemas.microsoft.com/office/drawing/2014/main" id="{6DBA0AAC-D15F-4C0F-B1F3-CC3D5F01DB2B}"/>
              </a:ext>
            </a:extLst>
          </p:cNvPr>
          <p:cNvPicPr preferRelativeResize="0"/>
          <p:nvPr/>
        </p:nvPicPr>
        <p:blipFill>
          <a:blip r:embed="rId3">
            <a:alphaModFix/>
          </a:blip>
          <a:stretch>
            <a:fillRect/>
          </a:stretch>
        </p:blipFill>
        <p:spPr>
          <a:xfrm>
            <a:off x="7946759" y="3711399"/>
            <a:ext cx="841400" cy="841400"/>
          </a:xfrm>
          <a:prstGeom prst="rect">
            <a:avLst/>
          </a:prstGeom>
          <a:noFill/>
          <a:ln>
            <a:noFill/>
          </a:ln>
        </p:spPr>
      </p:pic>
      <p:pic>
        <p:nvPicPr>
          <p:cNvPr id="699" name="Google Shape;699;p74">
            <a:extLst>
              <a:ext uri="{FF2B5EF4-FFF2-40B4-BE49-F238E27FC236}">
                <a16:creationId xmlns:a16="http://schemas.microsoft.com/office/drawing/2014/main" id="{D2F9BEC2-6125-92D7-5723-8EB57C6FD6F9}"/>
              </a:ext>
            </a:extLst>
          </p:cNvPr>
          <p:cNvPicPr preferRelativeResize="0"/>
          <p:nvPr/>
        </p:nvPicPr>
        <p:blipFill>
          <a:blip r:embed="rId4">
            <a:alphaModFix/>
          </a:blip>
          <a:stretch>
            <a:fillRect/>
          </a:stretch>
        </p:blipFill>
        <p:spPr>
          <a:xfrm>
            <a:off x="8053534" y="4715200"/>
            <a:ext cx="717450" cy="717450"/>
          </a:xfrm>
          <a:prstGeom prst="rect">
            <a:avLst/>
          </a:prstGeom>
          <a:noFill/>
          <a:ln>
            <a:noFill/>
          </a:ln>
        </p:spPr>
      </p:pic>
      <p:pic>
        <p:nvPicPr>
          <p:cNvPr id="700" name="Google Shape;700;p74">
            <a:extLst>
              <a:ext uri="{FF2B5EF4-FFF2-40B4-BE49-F238E27FC236}">
                <a16:creationId xmlns:a16="http://schemas.microsoft.com/office/drawing/2014/main" id="{DB44AAB1-6623-7B31-7828-11C41EE71264}"/>
              </a:ext>
            </a:extLst>
          </p:cNvPr>
          <p:cNvPicPr preferRelativeResize="0"/>
          <p:nvPr/>
        </p:nvPicPr>
        <p:blipFill>
          <a:blip r:embed="rId5">
            <a:alphaModFix/>
          </a:blip>
          <a:stretch>
            <a:fillRect/>
          </a:stretch>
        </p:blipFill>
        <p:spPr>
          <a:xfrm>
            <a:off x="7991554" y="5370125"/>
            <a:ext cx="841400" cy="841375"/>
          </a:xfrm>
          <a:prstGeom prst="rect">
            <a:avLst/>
          </a:prstGeom>
          <a:noFill/>
          <a:ln>
            <a:noFill/>
          </a:ln>
        </p:spPr>
      </p:pic>
      <p:pic>
        <p:nvPicPr>
          <p:cNvPr id="701" name="Google Shape;701;p74">
            <a:extLst>
              <a:ext uri="{FF2B5EF4-FFF2-40B4-BE49-F238E27FC236}">
                <a16:creationId xmlns:a16="http://schemas.microsoft.com/office/drawing/2014/main" id="{F5BDE60A-9ED7-CBEA-0C7F-95DC3E36A501}"/>
              </a:ext>
            </a:extLst>
          </p:cNvPr>
          <p:cNvPicPr preferRelativeResize="0"/>
          <p:nvPr/>
        </p:nvPicPr>
        <p:blipFill>
          <a:blip r:embed="rId6">
            <a:alphaModFix/>
          </a:blip>
          <a:stretch>
            <a:fillRect/>
          </a:stretch>
        </p:blipFill>
        <p:spPr>
          <a:xfrm>
            <a:off x="3696235" y="3726675"/>
            <a:ext cx="505969" cy="683075"/>
          </a:xfrm>
          <a:prstGeom prst="rect">
            <a:avLst/>
          </a:prstGeom>
          <a:noFill/>
          <a:ln>
            <a:noFill/>
          </a:ln>
        </p:spPr>
      </p:pic>
      <p:pic>
        <p:nvPicPr>
          <p:cNvPr id="702" name="Google Shape;702;p74">
            <a:extLst>
              <a:ext uri="{FF2B5EF4-FFF2-40B4-BE49-F238E27FC236}">
                <a16:creationId xmlns:a16="http://schemas.microsoft.com/office/drawing/2014/main" id="{800519B2-2839-1A72-93CD-D6D823873589}"/>
              </a:ext>
            </a:extLst>
          </p:cNvPr>
          <p:cNvPicPr preferRelativeResize="0"/>
          <p:nvPr/>
        </p:nvPicPr>
        <p:blipFill>
          <a:blip r:embed="rId7">
            <a:alphaModFix/>
          </a:blip>
          <a:stretch>
            <a:fillRect/>
          </a:stretch>
        </p:blipFill>
        <p:spPr>
          <a:xfrm>
            <a:off x="4340785" y="4409738"/>
            <a:ext cx="558385" cy="683075"/>
          </a:xfrm>
          <a:prstGeom prst="rect">
            <a:avLst/>
          </a:prstGeom>
          <a:noFill/>
          <a:ln>
            <a:noFill/>
          </a:ln>
        </p:spPr>
      </p:pic>
      <p:pic>
        <p:nvPicPr>
          <p:cNvPr id="703" name="Google Shape;703;p74">
            <a:extLst>
              <a:ext uri="{FF2B5EF4-FFF2-40B4-BE49-F238E27FC236}">
                <a16:creationId xmlns:a16="http://schemas.microsoft.com/office/drawing/2014/main" id="{192569A6-C483-1E21-6A2A-571E7A4C72AF}"/>
              </a:ext>
            </a:extLst>
          </p:cNvPr>
          <p:cNvPicPr preferRelativeResize="0"/>
          <p:nvPr/>
        </p:nvPicPr>
        <p:blipFill>
          <a:blip r:embed="rId8">
            <a:alphaModFix/>
          </a:blip>
          <a:stretch>
            <a:fillRect/>
          </a:stretch>
        </p:blipFill>
        <p:spPr>
          <a:xfrm>
            <a:off x="3653047" y="4997374"/>
            <a:ext cx="592350" cy="683070"/>
          </a:xfrm>
          <a:prstGeom prst="rect">
            <a:avLst/>
          </a:prstGeom>
          <a:noFill/>
          <a:ln>
            <a:noFill/>
          </a:ln>
        </p:spPr>
      </p:pic>
      <p:pic>
        <p:nvPicPr>
          <p:cNvPr id="704" name="Google Shape;704;p74">
            <a:extLst>
              <a:ext uri="{FF2B5EF4-FFF2-40B4-BE49-F238E27FC236}">
                <a16:creationId xmlns:a16="http://schemas.microsoft.com/office/drawing/2014/main" id="{3478D2BD-43BE-B7A5-CF90-5E75CAB4AAB9}"/>
              </a:ext>
            </a:extLst>
          </p:cNvPr>
          <p:cNvPicPr preferRelativeResize="0"/>
          <p:nvPr/>
        </p:nvPicPr>
        <p:blipFill>
          <a:blip r:embed="rId9">
            <a:alphaModFix/>
          </a:blip>
          <a:stretch>
            <a:fillRect/>
          </a:stretch>
        </p:blipFill>
        <p:spPr>
          <a:xfrm>
            <a:off x="4323797" y="5622537"/>
            <a:ext cx="592350" cy="639125"/>
          </a:xfrm>
          <a:prstGeom prst="rect">
            <a:avLst/>
          </a:prstGeom>
          <a:noFill/>
          <a:ln>
            <a:noFill/>
          </a:ln>
        </p:spPr>
      </p:pic>
      <p:pic>
        <p:nvPicPr>
          <p:cNvPr id="705" name="Google Shape;705;p74">
            <a:extLst>
              <a:ext uri="{FF2B5EF4-FFF2-40B4-BE49-F238E27FC236}">
                <a16:creationId xmlns:a16="http://schemas.microsoft.com/office/drawing/2014/main" id="{0059813E-2655-2ABB-997F-3B64DDFAAEA7}"/>
              </a:ext>
            </a:extLst>
          </p:cNvPr>
          <p:cNvPicPr preferRelativeResize="0"/>
          <p:nvPr/>
        </p:nvPicPr>
        <p:blipFill>
          <a:blip r:embed="rId10">
            <a:alphaModFix/>
          </a:blip>
          <a:stretch>
            <a:fillRect/>
          </a:stretch>
        </p:blipFill>
        <p:spPr>
          <a:xfrm>
            <a:off x="6054585" y="4928625"/>
            <a:ext cx="313075" cy="313075"/>
          </a:xfrm>
          <a:prstGeom prst="rect">
            <a:avLst/>
          </a:prstGeom>
          <a:noFill/>
          <a:ln>
            <a:noFill/>
          </a:ln>
        </p:spPr>
      </p:pic>
      <p:pic>
        <p:nvPicPr>
          <p:cNvPr id="706" name="Google Shape;706;p74">
            <a:extLst>
              <a:ext uri="{FF2B5EF4-FFF2-40B4-BE49-F238E27FC236}">
                <a16:creationId xmlns:a16="http://schemas.microsoft.com/office/drawing/2014/main" id="{D04E24D1-F30E-F2C3-48FC-0C5B6D1714C3}"/>
              </a:ext>
            </a:extLst>
          </p:cNvPr>
          <p:cNvPicPr preferRelativeResize="0"/>
          <p:nvPr/>
        </p:nvPicPr>
        <p:blipFill>
          <a:blip r:embed="rId10">
            <a:alphaModFix/>
          </a:blip>
          <a:stretch>
            <a:fillRect/>
          </a:stretch>
        </p:blipFill>
        <p:spPr>
          <a:xfrm>
            <a:off x="6054585" y="5305700"/>
            <a:ext cx="313075" cy="313075"/>
          </a:xfrm>
          <a:prstGeom prst="rect">
            <a:avLst/>
          </a:prstGeom>
          <a:noFill/>
          <a:ln>
            <a:noFill/>
          </a:ln>
        </p:spPr>
      </p:pic>
      <p:pic>
        <p:nvPicPr>
          <p:cNvPr id="707" name="Google Shape;707;p74">
            <a:extLst>
              <a:ext uri="{FF2B5EF4-FFF2-40B4-BE49-F238E27FC236}">
                <a16:creationId xmlns:a16="http://schemas.microsoft.com/office/drawing/2014/main" id="{A3042A46-323F-A9FB-0170-D359CC22BC93}"/>
              </a:ext>
            </a:extLst>
          </p:cNvPr>
          <p:cNvPicPr preferRelativeResize="0"/>
          <p:nvPr/>
        </p:nvPicPr>
        <p:blipFill>
          <a:blip r:embed="rId10">
            <a:alphaModFix/>
          </a:blip>
          <a:stretch>
            <a:fillRect/>
          </a:stretch>
        </p:blipFill>
        <p:spPr>
          <a:xfrm>
            <a:off x="6054585" y="5682775"/>
            <a:ext cx="313075" cy="313075"/>
          </a:xfrm>
          <a:prstGeom prst="rect">
            <a:avLst/>
          </a:prstGeom>
          <a:noFill/>
          <a:ln>
            <a:noFill/>
          </a:ln>
        </p:spPr>
      </p:pic>
      <p:pic>
        <p:nvPicPr>
          <p:cNvPr id="708" name="Google Shape;708;p74">
            <a:extLst>
              <a:ext uri="{FF2B5EF4-FFF2-40B4-BE49-F238E27FC236}">
                <a16:creationId xmlns:a16="http://schemas.microsoft.com/office/drawing/2014/main" id="{D3999220-C3BC-A6C7-A7FD-F204D80A919F}"/>
              </a:ext>
            </a:extLst>
          </p:cNvPr>
          <p:cNvPicPr preferRelativeResize="0"/>
          <p:nvPr/>
        </p:nvPicPr>
        <p:blipFill>
          <a:blip r:embed="rId10">
            <a:alphaModFix/>
          </a:blip>
          <a:stretch>
            <a:fillRect/>
          </a:stretch>
        </p:blipFill>
        <p:spPr>
          <a:xfrm>
            <a:off x="6054585" y="4551550"/>
            <a:ext cx="313075" cy="313075"/>
          </a:xfrm>
          <a:prstGeom prst="rect">
            <a:avLst/>
          </a:prstGeom>
          <a:noFill/>
          <a:ln>
            <a:noFill/>
          </a:ln>
        </p:spPr>
      </p:pic>
      <p:pic>
        <p:nvPicPr>
          <p:cNvPr id="709" name="Google Shape;709;p74">
            <a:extLst>
              <a:ext uri="{FF2B5EF4-FFF2-40B4-BE49-F238E27FC236}">
                <a16:creationId xmlns:a16="http://schemas.microsoft.com/office/drawing/2014/main" id="{5EC9178C-16CD-CCAA-92B5-7F43A976F1FD}"/>
              </a:ext>
            </a:extLst>
          </p:cNvPr>
          <p:cNvPicPr preferRelativeResize="0"/>
          <p:nvPr/>
        </p:nvPicPr>
        <p:blipFill>
          <a:blip r:embed="rId10">
            <a:alphaModFix/>
          </a:blip>
          <a:stretch>
            <a:fillRect/>
          </a:stretch>
        </p:blipFill>
        <p:spPr>
          <a:xfrm>
            <a:off x="6054585" y="4174475"/>
            <a:ext cx="313075" cy="313075"/>
          </a:xfrm>
          <a:prstGeom prst="rect">
            <a:avLst/>
          </a:prstGeom>
          <a:noFill/>
          <a:ln>
            <a:noFill/>
          </a:ln>
        </p:spPr>
      </p:pic>
      <p:pic>
        <p:nvPicPr>
          <p:cNvPr id="710" name="Google Shape;710;p74">
            <a:extLst>
              <a:ext uri="{FF2B5EF4-FFF2-40B4-BE49-F238E27FC236}">
                <a16:creationId xmlns:a16="http://schemas.microsoft.com/office/drawing/2014/main" id="{FA12B915-9F8D-A222-3C97-2EB5C1E6829C}"/>
              </a:ext>
            </a:extLst>
          </p:cNvPr>
          <p:cNvPicPr preferRelativeResize="0"/>
          <p:nvPr/>
        </p:nvPicPr>
        <p:blipFill>
          <a:blip r:embed="rId10">
            <a:alphaModFix/>
          </a:blip>
          <a:stretch>
            <a:fillRect/>
          </a:stretch>
        </p:blipFill>
        <p:spPr>
          <a:xfrm>
            <a:off x="6054585" y="3797400"/>
            <a:ext cx="313075" cy="313075"/>
          </a:xfrm>
          <a:prstGeom prst="rect">
            <a:avLst/>
          </a:prstGeom>
          <a:noFill/>
          <a:ln>
            <a:noFill/>
          </a:ln>
        </p:spPr>
      </p:pic>
      <p:pic>
        <p:nvPicPr>
          <p:cNvPr id="711" name="Google Shape;711;p74">
            <a:extLst>
              <a:ext uri="{FF2B5EF4-FFF2-40B4-BE49-F238E27FC236}">
                <a16:creationId xmlns:a16="http://schemas.microsoft.com/office/drawing/2014/main" id="{7FBD7679-66C5-0FD5-CB98-68E48379B486}"/>
              </a:ext>
            </a:extLst>
          </p:cNvPr>
          <p:cNvPicPr preferRelativeResize="0"/>
          <p:nvPr/>
        </p:nvPicPr>
        <p:blipFill>
          <a:blip r:embed="rId10">
            <a:alphaModFix/>
          </a:blip>
          <a:stretch>
            <a:fillRect/>
          </a:stretch>
        </p:blipFill>
        <p:spPr>
          <a:xfrm>
            <a:off x="6054585" y="6059851"/>
            <a:ext cx="313075" cy="313075"/>
          </a:xfrm>
          <a:prstGeom prst="rect">
            <a:avLst/>
          </a:prstGeom>
          <a:noFill/>
          <a:ln>
            <a:noFill/>
          </a:ln>
        </p:spPr>
      </p:pic>
      <p:sp>
        <p:nvSpPr>
          <p:cNvPr id="19" name="Rectangle 18">
            <a:extLst>
              <a:ext uri="{FF2B5EF4-FFF2-40B4-BE49-F238E27FC236}">
                <a16:creationId xmlns:a16="http://schemas.microsoft.com/office/drawing/2014/main" id="{F6B81061-F339-7469-2BB7-E5D37842A7C7}"/>
              </a:ext>
            </a:extLst>
          </p:cNvPr>
          <p:cNvSpPr/>
          <p:nvPr/>
        </p:nvSpPr>
        <p:spPr>
          <a:xfrm>
            <a:off x="2565318" y="4204475"/>
            <a:ext cx="926160" cy="882057"/>
          </a:xfrm>
          <a:prstGeom prst="rect">
            <a:avLst/>
          </a:prstGeom>
          <a:solidFill>
            <a:srgbClr val="FFFFFF">
              <a:alpha val="70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697;p74">
            <a:extLst>
              <a:ext uri="{FF2B5EF4-FFF2-40B4-BE49-F238E27FC236}">
                <a16:creationId xmlns:a16="http://schemas.microsoft.com/office/drawing/2014/main" id="{E4B30E49-97E2-0B05-79C7-13142A3EDF28}"/>
              </a:ext>
            </a:extLst>
          </p:cNvPr>
          <p:cNvSpPr txBox="1">
            <a:spLocks/>
          </p:cNvSpPr>
          <p:nvPr/>
        </p:nvSpPr>
        <p:spPr>
          <a:xfrm>
            <a:off x="118595" y="1539752"/>
            <a:ext cx="3777690" cy="2634724"/>
          </a:xfrm>
          <a:prstGeom prst="rect">
            <a:avLst/>
          </a:prstGeom>
        </p:spPr>
        <p:txBody>
          <a:bodyPr spcFirstLastPara="1" vert="horz" wrap="square" lIns="91425" tIns="91425" rIns="91425" bIns="91425" rtlCol="0" anchor="t" anchorCtr="0">
            <a:noAutofit/>
          </a:bodyPr>
          <a:lstStyle>
            <a:lvl1pPr marL="457189" indent="-457189" algn="l" defTabSz="1219170" rtl="0" eaLnBrk="1" latinLnBrk="0" hangingPunct="1">
              <a:spcBef>
                <a:spcPct val="20000"/>
              </a:spcBef>
              <a:buClr>
                <a:srgbClr val="C00000"/>
              </a:buClr>
              <a:buFont typeface="Wingdings" pitchFamily="2" charset="2"/>
              <a:buChar char="§"/>
              <a:defRPr lang="en-US" sz="3700" b="0" i="0" kern="1200" dirty="0" smtClean="0">
                <a:solidFill>
                  <a:schemeClr val="tx1"/>
                </a:solidFill>
                <a:latin typeface="Helvetica Neue Light" charset="0"/>
                <a:ea typeface="Helvetica Neue Light" charset="0"/>
                <a:cs typeface="Helvetica Neue Light" charset="0"/>
              </a:defRPr>
            </a:lvl1pPr>
            <a:lvl2pPr marL="990575" indent="-380990" algn="l" defTabSz="1219170" rtl="0" eaLnBrk="1" latinLnBrk="0" hangingPunct="1">
              <a:spcBef>
                <a:spcPct val="20000"/>
              </a:spcBef>
              <a:buClr>
                <a:srgbClr val="C00000"/>
              </a:buClr>
              <a:buFont typeface="Wingdings" charset="2"/>
              <a:buChar char="§"/>
              <a:defRPr lang="en-US" sz="3200" b="0" i="0" kern="1200" dirty="0" smtClean="0">
                <a:solidFill>
                  <a:schemeClr val="tx1"/>
                </a:solidFill>
                <a:latin typeface="Helvetica Neue Light" charset="0"/>
                <a:ea typeface="Helvetica Neue Light" charset="0"/>
                <a:cs typeface="Helvetica Neue Light" charset="0"/>
              </a:defRPr>
            </a:lvl2pPr>
            <a:lvl3pPr marL="1523962" indent="-304792" algn="l" defTabSz="1219170" rtl="0" eaLnBrk="1" latinLnBrk="0" hangingPunct="1">
              <a:spcBef>
                <a:spcPct val="20000"/>
              </a:spcBef>
              <a:buClr>
                <a:srgbClr val="C00000"/>
              </a:buClr>
              <a:buFont typeface="Wingdings" charset="2"/>
              <a:buChar char="§"/>
              <a:defRPr lang="en-US" sz="2700" b="0" i="0" kern="1200" dirty="0" smtClean="0">
                <a:solidFill>
                  <a:schemeClr val="tx1"/>
                </a:solidFill>
                <a:latin typeface="Helvetica Neue Light" charset="0"/>
                <a:ea typeface="Helvetica Neue Light" charset="0"/>
                <a:cs typeface="Helvetica Neue Light" charset="0"/>
              </a:defRPr>
            </a:lvl3pPr>
            <a:lvl4pPr marL="2133547" indent="-304792" algn="l" defTabSz="1219170" rtl="0" eaLnBrk="1" latinLnBrk="0" hangingPunct="1">
              <a:spcBef>
                <a:spcPct val="20000"/>
              </a:spcBef>
              <a:buFont typeface="Arial" pitchFamily="34" charset="0"/>
              <a:buChar char="–"/>
              <a:defRPr lang="en-US" sz="2400" b="0" i="0" kern="1200" dirty="0" smtClean="0">
                <a:solidFill>
                  <a:schemeClr val="tx1"/>
                </a:solidFill>
                <a:latin typeface="Helvetica Neue Light" charset="0"/>
                <a:ea typeface="Helvetica Neue Light" charset="0"/>
                <a:cs typeface="Helvetica Neue Light" charset="0"/>
              </a:defRPr>
            </a:lvl4pPr>
            <a:lvl5pPr marL="2743131" indent="-304792" algn="l" defTabSz="1219170" rtl="0" eaLnBrk="1" latinLnBrk="0" hangingPunct="1">
              <a:spcBef>
                <a:spcPct val="20000"/>
              </a:spcBef>
              <a:buFont typeface="Arial" pitchFamily="34" charset="0"/>
              <a:buChar char="»"/>
              <a:defRPr lang="en-US" sz="2400" b="0" i="0" kern="1200" dirty="0" smtClean="0">
                <a:solidFill>
                  <a:schemeClr val="tx1"/>
                </a:solidFill>
                <a:latin typeface="Helvetica Neue Light" charset="0"/>
                <a:ea typeface="Helvetica Neue Light" charset="0"/>
                <a:cs typeface="Helvetica Neue Light" charset="0"/>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nSpc>
                <a:spcPct val="115000"/>
              </a:lnSpc>
              <a:buNone/>
            </a:pPr>
            <a:endParaRPr lang="en-US" sz="1400" b="1">
              <a:solidFill>
                <a:srgbClr val="C00000"/>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nSpc>
                <a:spcPct val="115000"/>
              </a:lnSpc>
              <a:buNone/>
            </a:pPr>
            <a:r>
              <a:rPr lang="en-US" sz="2400" b="1">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Relational Entity Graph:</a:t>
            </a:r>
          </a:p>
          <a:p>
            <a:pPr marL="0" indent="0">
              <a:lnSpc>
                <a:spcPct val="114999"/>
              </a:lnSpc>
              <a:buNone/>
            </a:pPr>
            <a:r>
              <a:rPr lang="en-US" sz="2400">
                <a:solidFill>
                  <a:srgbClr val="000000"/>
                </a:solidFill>
                <a:latin typeface="Helvetica Neue Light"/>
                <a:ea typeface="Helvetica Neue Light" panose="02000403000000020004" pitchFamily="2" charset="0"/>
              </a:rPr>
              <a:t>Create </a:t>
            </a:r>
            <a:r>
              <a:rPr lang="en-US" sz="2400">
                <a:solidFill>
                  <a:srgbClr val="000000"/>
                </a:solidFill>
                <a:latin typeface="Helvetica Neue Light"/>
                <a:ea typeface="Helvetica Neue Light" panose="02000403000000020004" pitchFamily="2" charset="0"/>
                <a:cs typeface="Roboto Medium"/>
                <a:sym typeface="Roboto Medium"/>
              </a:rPr>
              <a:t>connections </a:t>
            </a:r>
            <a:r>
              <a:rPr lang="en-US" sz="2400">
                <a:solidFill>
                  <a:srgbClr val="000000"/>
                </a:solidFill>
                <a:latin typeface="Helvetica Neue Light"/>
                <a:ea typeface="Helvetica Neue Light" panose="02000403000000020004" pitchFamily="2" charset="0"/>
                <a:cs typeface="Roboto Light"/>
                <a:sym typeface="Roboto Medium"/>
              </a:rPr>
              <a:t>via primary-foreign keys</a:t>
            </a:r>
            <a:endParaRPr lang="en-US" sz="2400">
              <a:solidFill>
                <a:srgbClr val="000000"/>
              </a:solidFill>
              <a:latin typeface="Helvetica Neue Light"/>
              <a:ea typeface="Helvetica Neue Light" panose="02000403000000020004" pitchFamily="2" charset="0"/>
              <a:cs typeface="Roboto Light"/>
            </a:endParaRPr>
          </a:p>
        </p:txBody>
      </p:sp>
      <p:pic>
        <p:nvPicPr>
          <p:cNvPr id="6" name="Google Shape;791;p78">
            <a:extLst>
              <a:ext uri="{FF2B5EF4-FFF2-40B4-BE49-F238E27FC236}">
                <a16:creationId xmlns:a16="http://schemas.microsoft.com/office/drawing/2014/main" id="{09A430C5-B4DB-C430-845A-854E7BDA6862}"/>
              </a:ext>
            </a:extLst>
          </p:cNvPr>
          <p:cNvPicPr preferRelativeResize="0"/>
          <p:nvPr/>
        </p:nvPicPr>
        <p:blipFill>
          <a:blip r:embed="rId11">
            <a:alphaModFix/>
          </a:blip>
          <a:stretch>
            <a:fillRect/>
          </a:stretch>
        </p:blipFill>
        <p:spPr>
          <a:xfrm>
            <a:off x="4188350" y="1475413"/>
            <a:ext cx="4041250" cy="1685725"/>
          </a:xfrm>
          <a:prstGeom prst="rect">
            <a:avLst/>
          </a:prstGeom>
          <a:noFill/>
          <a:ln>
            <a:noFill/>
          </a:ln>
        </p:spPr>
      </p:pic>
      <p:sp>
        <p:nvSpPr>
          <p:cNvPr id="10" name="Down Arrow 9">
            <a:extLst>
              <a:ext uri="{FF2B5EF4-FFF2-40B4-BE49-F238E27FC236}">
                <a16:creationId xmlns:a16="http://schemas.microsoft.com/office/drawing/2014/main" id="{63B56CAA-2049-8F22-2CDC-2CB53A1D0925}"/>
              </a:ext>
            </a:extLst>
          </p:cNvPr>
          <p:cNvSpPr/>
          <p:nvPr/>
        </p:nvSpPr>
        <p:spPr>
          <a:xfrm>
            <a:off x="5943600" y="3186127"/>
            <a:ext cx="673367" cy="557560"/>
          </a:xfrm>
          <a:prstGeom prst="downArrow">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056CF9AF-2BF7-ABD6-572D-508B29BDE047}"/>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27140559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75"/>
          <p:cNvSpPr txBox="1">
            <a:spLocks noGrp="1"/>
          </p:cNvSpPr>
          <p:nvPr>
            <p:ph type="title"/>
          </p:nvPr>
        </p:nvSpPr>
        <p:spPr>
          <a:prstGeom prst="rect">
            <a:avLst/>
          </a:prstGeom>
        </p:spPr>
        <p:txBody>
          <a:bodyPr spcFirstLastPara="1" vert="horz" wrap="square" lIns="91425" tIns="91425" rIns="91425" bIns="91425" rtlCol="0" anchor="t" anchorCtr="0">
            <a:noAutofit/>
          </a:bodyPr>
          <a:lstStyle/>
          <a:p>
            <a:r>
              <a:rPr lang="en-US"/>
              <a:t>Connect the Training Table</a:t>
            </a:r>
          </a:p>
        </p:txBody>
      </p:sp>
      <p:sp>
        <p:nvSpPr>
          <p:cNvPr id="8" name="Content Placeholder 7">
            <a:extLst>
              <a:ext uri="{FF2B5EF4-FFF2-40B4-BE49-F238E27FC236}">
                <a16:creationId xmlns:a16="http://schemas.microsoft.com/office/drawing/2014/main" id="{C97DA796-AD4B-49D8-C7F2-B9242F201FEC}"/>
              </a:ext>
            </a:extLst>
          </p:cNvPr>
          <p:cNvSpPr>
            <a:spLocks noGrp="1"/>
          </p:cNvSpPr>
          <p:nvPr>
            <p:ph idx="1"/>
          </p:nvPr>
        </p:nvSpPr>
        <p:spPr/>
        <p:txBody>
          <a:bodyPr vert="horz" lIns="121917" tIns="60958" rIns="121917" bIns="60958" rtlCol="0" anchor="t">
            <a:normAutofit/>
          </a:bodyPr>
          <a:lstStyle/>
          <a:p>
            <a:pPr marL="0" indent="0" algn="ctr">
              <a:buNone/>
            </a:pPr>
            <a:r>
              <a:rPr lang="en-US" sz="3400">
                <a:solidFill>
                  <a:srgbClr val="C00000"/>
                </a:solidFill>
              </a:rPr>
              <a:t>Training labels </a:t>
            </a:r>
            <a:r>
              <a:rPr lang="en-US" sz="3400"/>
              <a:t>together with </a:t>
            </a:r>
            <a:r>
              <a:rPr lang="en-US" sz="3400">
                <a:solidFill>
                  <a:srgbClr val="C00000"/>
                </a:solidFill>
              </a:rPr>
              <a:t>timestamps </a:t>
            </a:r>
            <a:r>
              <a:rPr lang="en-US" sz="3400"/>
              <a:t>are </a:t>
            </a:r>
            <a:r>
              <a:rPr lang="en-US" sz="3400">
                <a:solidFill>
                  <a:srgbClr val="C00000"/>
                </a:solidFill>
              </a:rPr>
              <a:t>attached</a:t>
            </a:r>
            <a:r>
              <a:rPr lang="en-US" sz="3400"/>
              <a:t> to the graph</a:t>
            </a:r>
            <a:endParaRPr lang="en-US" sz="3400">
              <a:solidFill>
                <a:srgbClr val="C00000"/>
              </a:solidFill>
            </a:endParaRPr>
          </a:p>
        </p:txBody>
      </p:sp>
      <p:sp>
        <p:nvSpPr>
          <p:cNvPr id="4" name="Slide Number Placeholder 3">
            <a:extLst>
              <a:ext uri="{FF2B5EF4-FFF2-40B4-BE49-F238E27FC236}">
                <a16:creationId xmlns:a16="http://schemas.microsoft.com/office/drawing/2014/main" id="{25126BAD-F45F-8DAC-7750-DC83CE06C18F}"/>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45</a:t>
            </a:fld>
            <a:endParaRPr lang="en-US">
              <a:solidFill>
                <a:prstClr val="black">
                  <a:tint val="75000"/>
                </a:prstClr>
              </a:solidFill>
            </a:endParaRPr>
          </a:p>
        </p:txBody>
      </p:sp>
      <p:cxnSp>
        <p:nvCxnSpPr>
          <p:cNvPr id="718" name="Google Shape;718;p75"/>
          <p:cNvCxnSpPr>
            <a:cxnSpLocks/>
          </p:cNvCxnSpPr>
          <p:nvPr/>
        </p:nvCxnSpPr>
        <p:spPr>
          <a:xfrm flipV="1">
            <a:off x="2268949" y="4392058"/>
            <a:ext cx="1695723" cy="94129"/>
          </a:xfrm>
          <a:prstGeom prst="straightConnector1">
            <a:avLst/>
          </a:prstGeom>
          <a:noFill/>
          <a:ln w="19050" cap="flat" cmpd="sng">
            <a:solidFill>
              <a:srgbClr val="595959"/>
            </a:solidFill>
            <a:prstDash val="dash"/>
            <a:round/>
            <a:headEnd type="triangle" w="med" len="med"/>
            <a:tailEnd type="none" w="med" len="med"/>
          </a:ln>
        </p:spPr>
      </p:cxnSp>
      <p:cxnSp>
        <p:nvCxnSpPr>
          <p:cNvPr id="720" name="Google Shape;720;p75"/>
          <p:cNvCxnSpPr/>
          <p:nvPr/>
        </p:nvCxnSpPr>
        <p:spPr>
          <a:xfrm>
            <a:off x="2268711" y="5012745"/>
            <a:ext cx="973500" cy="3000"/>
          </a:xfrm>
          <a:prstGeom prst="straightConnector1">
            <a:avLst/>
          </a:prstGeom>
          <a:noFill/>
          <a:ln w="19050" cap="flat" cmpd="sng">
            <a:solidFill>
              <a:srgbClr val="595959"/>
            </a:solidFill>
            <a:prstDash val="dash"/>
            <a:round/>
            <a:headEnd type="triangle" w="med" len="med"/>
            <a:tailEnd type="none" w="med" len="med"/>
          </a:ln>
        </p:spPr>
      </p:cxnSp>
      <p:sp>
        <p:nvSpPr>
          <p:cNvPr id="722" name="Google Shape;722;p75"/>
          <p:cNvSpPr/>
          <p:nvPr/>
        </p:nvSpPr>
        <p:spPr>
          <a:xfrm>
            <a:off x="1368949" y="3603235"/>
            <a:ext cx="900000" cy="309300"/>
          </a:xfrm>
          <a:prstGeom prst="roundRect">
            <a:avLst>
              <a:gd name="adj" fmla="val 16667"/>
            </a:avLst>
          </a:prstGeom>
          <a:gradFill>
            <a:gsLst>
              <a:gs pos="0">
                <a:srgbClr val="FFF2CC"/>
              </a:gs>
              <a:gs pos="100000">
                <a:srgbClr val="FFE599"/>
              </a:gs>
            </a:gsLst>
            <a:lin ang="2698631" scaled="0"/>
          </a:gradFill>
          <a:ln w="19050"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algn="ctr"/>
            <a:r>
              <a:rPr lang="en" sz="1400">
                <a:latin typeface="Roboto Light"/>
                <a:ea typeface="Roboto Light"/>
                <a:cs typeface="Roboto Light"/>
                <a:sym typeface="Roboto Light"/>
              </a:rPr>
              <a:t>Active</a:t>
            </a:r>
            <a:endParaRPr lang="en-US" sz="1400">
              <a:latin typeface="Roboto Light"/>
              <a:ea typeface="Roboto Light"/>
              <a:cs typeface="Roboto Light"/>
            </a:endParaRPr>
          </a:p>
        </p:txBody>
      </p:sp>
      <p:sp>
        <p:nvSpPr>
          <p:cNvPr id="719" name="Google Shape;719;p75"/>
          <p:cNvSpPr/>
          <p:nvPr/>
        </p:nvSpPr>
        <p:spPr>
          <a:xfrm>
            <a:off x="1368949" y="4002085"/>
            <a:ext cx="900000" cy="309300"/>
          </a:xfrm>
          <a:prstGeom prst="roundRect">
            <a:avLst>
              <a:gd name="adj" fmla="val 16667"/>
            </a:avLst>
          </a:prstGeom>
          <a:gradFill>
            <a:gsLst>
              <a:gs pos="0">
                <a:srgbClr val="C9DAF8"/>
              </a:gs>
              <a:gs pos="100000">
                <a:srgbClr val="A4C2F4"/>
              </a:gs>
            </a:gsLst>
            <a:lin ang="2698631" scaled="0"/>
          </a:gradFill>
          <a:ln w="1905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algn="ctr"/>
            <a:r>
              <a:rPr lang="en" sz="1400">
                <a:latin typeface="Roboto Light"/>
                <a:ea typeface="Roboto Light"/>
                <a:cs typeface="Roboto Light"/>
                <a:sym typeface="Roboto Light"/>
              </a:rPr>
              <a:t>Churn</a:t>
            </a:r>
            <a:endParaRPr lang="en-US" sz="1400">
              <a:latin typeface="Roboto Light"/>
              <a:ea typeface="Roboto Light"/>
              <a:cs typeface="Roboto Light"/>
            </a:endParaRPr>
          </a:p>
        </p:txBody>
      </p:sp>
      <p:sp>
        <p:nvSpPr>
          <p:cNvPr id="723" name="Google Shape;723;p75"/>
          <p:cNvSpPr/>
          <p:nvPr/>
        </p:nvSpPr>
        <p:spPr>
          <a:xfrm>
            <a:off x="1368949" y="4857885"/>
            <a:ext cx="900000" cy="309300"/>
          </a:xfrm>
          <a:prstGeom prst="roundRect">
            <a:avLst>
              <a:gd name="adj" fmla="val 16667"/>
            </a:avLst>
          </a:prstGeom>
          <a:gradFill>
            <a:gsLst>
              <a:gs pos="0">
                <a:srgbClr val="FFF2CC"/>
              </a:gs>
              <a:gs pos="100000">
                <a:srgbClr val="FFE599"/>
              </a:gs>
            </a:gsLst>
            <a:lin ang="2698631" scaled="0"/>
          </a:gradFill>
          <a:ln w="19050"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algn="ctr"/>
            <a:r>
              <a:rPr lang="en" sz="1400">
                <a:latin typeface="Roboto Light"/>
                <a:ea typeface="Roboto Light"/>
                <a:cs typeface="Roboto Light"/>
                <a:sym typeface="Roboto Light"/>
              </a:rPr>
              <a:t>Active</a:t>
            </a:r>
            <a:endParaRPr lang="en-US" sz="1400">
              <a:latin typeface="Roboto Light"/>
              <a:ea typeface="Roboto Light"/>
              <a:cs typeface="Roboto Light"/>
            </a:endParaRPr>
          </a:p>
        </p:txBody>
      </p:sp>
      <p:cxnSp>
        <p:nvCxnSpPr>
          <p:cNvPr id="725" name="Google Shape;725;p75"/>
          <p:cNvCxnSpPr>
            <a:cxnSpLocks/>
          </p:cNvCxnSpPr>
          <p:nvPr/>
        </p:nvCxnSpPr>
        <p:spPr>
          <a:xfrm flipV="1">
            <a:off x="2302566" y="5673337"/>
            <a:ext cx="1609129" cy="444383"/>
          </a:xfrm>
          <a:prstGeom prst="straightConnector1">
            <a:avLst/>
          </a:prstGeom>
          <a:noFill/>
          <a:ln w="19050" cap="flat" cmpd="sng">
            <a:solidFill>
              <a:srgbClr val="595959"/>
            </a:solidFill>
            <a:prstDash val="dash"/>
            <a:round/>
            <a:headEnd type="triangle" w="med" len="med"/>
            <a:tailEnd type="none" w="med" len="med"/>
          </a:ln>
        </p:spPr>
      </p:cxnSp>
      <p:cxnSp>
        <p:nvCxnSpPr>
          <p:cNvPr id="727" name="Google Shape;727;p75"/>
          <p:cNvCxnSpPr>
            <a:cxnSpLocks/>
          </p:cNvCxnSpPr>
          <p:nvPr/>
        </p:nvCxnSpPr>
        <p:spPr>
          <a:xfrm flipV="1">
            <a:off x="2291000" y="3723115"/>
            <a:ext cx="1040159" cy="39168"/>
          </a:xfrm>
          <a:prstGeom prst="straightConnector1">
            <a:avLst/>
          </a:prstGeom>
          <a:noFill/>
          <a:ln w="19050" cap="flat" cmpd="sng">
            <a:solidFill>
              <a:srgbClr val="595959"/>
            </a:solidFill>
            <a:prstDash val="dash"/>
            <a:round/>
            <a:headEnd type="triangle" w="med" len="med"/>
            <a:tailEnd type="none" w="med" len="med"/>
          </a:ln>
        </p:spPr>
      </p:cxnSp>
      <p:sp>
        <p:nvSpPr>
          <p:cNvPr id="3" name="Google Shape;678;p74">
            <a:extLst>
              <a:ext uri="{FF2B5EF4-FFF2-40B4-BE49-F238E27FC236}">
                <a16:creationId xmlns:a16="http://schemas.microsoft.com/office/drawing/2014/main" id="{4F3C426F-0FC5-C7DD-5CC2-5F0821F11901}"/>
              </a:ext>
            </a:extLst>
          </p:cNvPr>
          <p:cNvSpPr/>
          <p:nvPr/>
        </p:nvSpPr>
        <p:spPr>
          <a:xfrm>
            <a:off x="3679970" y="3536621"/>
            <a:ext cx="4421425" cy="261700"/>
          </a:xfrm>
          <a:custGeom>
            <a:avLst/>
            <a:gdLst/>
            <a:ahLst/>
            <a:cxnLst/>
            <a:rect l="l" t="t" r="r" b="b"/>
            <a:pathLst>
              <a:path w="176857" h="10468" extrusionOk="0">
                <a:moveTo>
                  <a:pt x="0" y="6116"/>
                </a:moveTo>
                <a:cubicBezTo>
                  <a:pt x="16024" y="5127"/>
                  <a:pt x="66668" y="-544"/>
                  <a:pt x="96144" y="181"/>
                </a:cubicBezTo>
                <a:cubicBezTo>
                  <a:pt x="125620" y="906"/>
                  <a:pt x="163405" y="8754"/>
                  <a:pt x="176857" y="10468"/>
                </a:cubicBezTo>
              </a:path>
            </a:pathLst>
          </a:custGeom>
          <a:noFill/>
          <a:ln w="228600" cap="flat" cmpd="sng">
            <a:solidFill>
              <a:srgbClr val="C9DAF8"/>
            </a:solidFill>
            <a:prstDash val="solid"/>
            <a:round/>
            <a:headEnd type="none" w="med" len="med"/>
            <a:tailEnd type="none" w="med" len="med"/>
          </a:ln>
        </p:spPr>
        <p:txBody>
          <a:bodyPr/>
          <a:lstStyle/>
          <a:p>
            <a:endParaRPr lang="en-US"/>
          </a:p>
        </p:txBody>
      </p:sp>
      <p:sp>
        <p:nvSpPr>
          <p:cNvPr id="5" name="Google Shape;679;p74">
            <a:extLst>
              <a:ext uri="{FF2B5EF4-FFF2-40B4-BE49-F238E27FC236}">
                <a16:creationId xmlns:a16="http://schemas.microsoft.com/office/drawing/2014/main" id="{7FDC8DD3-4523-5E3D-49FB-A339F20571F5}"/>
              </a:ext>
            </a:extLst>
          </p:cNvPr>
          <p:cNvSpPr/>
          <p:nvPr/>
        </p:nvSpPr>
        <p:spPr>
          <a:xfrm>
            <a:off x="4352594" y="4289455"/>
            <a:ext cx="3570826" cy="1185225"/>
          </a:xfrm>
          <a:custGeom>
            <a:avLst/>
            <a:gdLst/>
            <a:ahLst/>
            <a:cxnLst/>
            <a:rect l="l" t="t" r="r" b="b"/>
            <a:pathLst>
              <a:path w="138083" h="47409" extrusionOk="0">
                <a:moveTo>
                  <a:pt x="0" y="6656"/>
                </a:moveTo>
                <a:cubicBezTo>
                  <a:pt x="11870" y="5931"/>
                  <a:pt x="48203" y="-4488"/>
                  <a:pt x="71217" y="2304"/>
                </a:cubicBezTo>
                <a:cubicBezTo>
                  <a:pt x="94231" y="9096"/>
                  <a:pt x="126939" y="39892"/>
                  <a:pt x="138083" y="47409"/>
                </a:cubicBezTo>
              </a:path>
            </a:pathLst>
          </a:custGeom>
          <a:noFill/>
          <a:ln w="228600" cap="flat" cmpd="sng">
            <a:solidFill>
              <a:srgbClr val="D9EAD3"/>
            </a:solidFill>
            <a:prstDash val="solid"/>
            <a:round/>
            <a:headEnd type="none" w="med" len="med"/>
            <a:tailEnd type="none" w="med" len="med"/>
          </a:ln>
        </p:spPr>
        <p:txBody>
          <a:bodyPr/>
          <a:lstStyle/>
          <a:p>
            <a:endParaRPr lang="en-US"/>
          </a:p>
        </p:txBody>
      </p:sp>
      <p:sp>
        <p:nvSpPr>
          <p:cNvPr id="7" name="Google Shape;680;p74">
            <a:extLst>
              <a:ext uri="{FF2B5EF4-FFF2-40B4-BE49-F238E27FC236}">
                <a16:creationId xmlns:a16="http://schemas.microsoft.com/office/drawing/2014/main" id="{A4E71B8A-1EDD-F43B-3857-3C62E1CD85DF}"/>
              </a:ext>
            </a:extLst>
          </p:cNvPr>
          <p:cNvSpPr/>
          <p:nvPr/>
        </p:nvSpPr>
        <p:spPr>
          <a:xfrm>
            <a:off x="3689870" y="4740605"/>
            <a:ext cx="4292825" cy="313063"/>
          </a:xfrm>
          <a:custGeom>
            <a:avLst/>
            <a:gdLst/>
            <a:ahLst/>
            <a:cxnLst/>
            <a:rect l="l" t="t" r="r" b="b"/>
            <a:pathLst>
              <a:path w="171713" h="17133" extrusionOk="0">
                <a:moveTo>
                  <a:pt x="0" y="12661"/>
                </a:moveTo>
                <a:cubicBezTo>
                  <a:pt x="15892" y="13320"/>
                  <a:pt x="66733" y="18727"/>
                  <a:pt x="95352" y="16617"/>
                </a:cubicBezTo>
                <a:cubicBezTo>
                  <a:pt x="123971" y="14507"/>
                  <a:pt x="158986" y="2770"/>
                  <a:pt x="171713" y="0"/>
                </a:cubicBezTo>
              </a:path>
            </a:pathLst>
          </a:custGeom>
          <a:noFill/>
          <a:ln w="228600" cap="flat" cmpd="sng">
            <a:solidFill>
              <a:srgbClr val="F4CCCC"/>
            </a:solidFill>
            <a:prstDash val="solid"/>
            <a:round/>
            <a:headEnd type="none" w="med" len="med"/>
            <a:tailEnd type="none" w="med" len="med"/>
          </a:ln>
        </p:spPr>
        <p:txBody>
          <a:bodyPr/>
          <a:lstStyle/>
          <a:p>
            <a:endParaRPr lang="en-US"/>
          </a:p>
        </p:txBody>
      </p:sp>
      <p:sp>
        <p:nvSpPr>
          <p:cNvPr id="9" name="Google Shape;681;p74">
            <a:extLst>
              <a:ext uri="{FF2B5EF4-FFF2-40B4-BE49-F238E27FC236}">
                <a16:creationId xmlns:a16="http://schemas.microsoft.com/office/drawing/2014/main" id="{8EDE6C54-2B60-9E21-B9FF-6B4827E4D449}"/>
              </a:ext>
            </a:extLst>
          </p:cNvPr>
          <p:cNvSpPr/>
          <p:nvPr/>
        </p:nvSpPr>
        <p:spPr>
          <a:xfrm>
            <a:off x="4362470" y="5368393"/>
            <a:ext cx="3570775" cy="457675"/>
          </a:xfrm>
          <a:custGeom>
            <a:avLst/>
            <a:gdLst/>
            <a:ahLst/>
            <a:cxnLst/>
            <a:rect l="l" t="t" r="r" b="b"/>
            <a:pathLst>
              <a:path w="142831" h="18307" extrusionOk="0">
                <a:moveTo>
                  <a:pt x="0" y="5144"/>
                </a:moveTo>
                <a:cubicBezTo>
                  <a:pt x="11606" y="7320"/>
                  <a:pt x="45830" y="19057"/>
                  <a:pt x="69635" y="18200"/>
                </a:cubicBezTo>
                <a:cubicBezTo>
                  <a:pt x="93440" y="17343"/>
                  <a:pt x="130632" y="3033"/>
                  <a:pt x="142831" y="0"/>
                </a:cubicBezTo>
              </a:path>
            </a:pathLst>
          </a:custGeom>
          <a:noFill/>
          <a:ln w="228600" cap="flat" cmpd="sng">
            <a:solidFill>
              <a:srgbClr val="FCE5CD"/>
            </a:solidFill>
            <a:prstDash val="solid"/>
            <a:round/>
            <a:headEnd type="none" w="med" len="med"/>
            <a:tailEnd type="none" w="med" len="med"/>
          </a:ln>
        </p:spPr>
        <p:txBody>
          <a:bodyPr/>
          <a:lstStyle/>
          <a:p>
            <a:endParaRPr lang="en-US"/>
          </a:p>
        </p:txBody>
      </p:sp>
      <p:sp>
        <p:nvSpPr>
          <p:cNvPr id="11" name="Google Shape;682;p74">
            <a:extLst>
              <a:ext uri="{FF2B5EF4-FFF2-40B4-BE49-F238E27FC236}">
                <a16:creationId xmlns:a16="http://schemas.microsoft.com/office/drawing/2014/main" id="{82C4FF8A-3C1C-6146-5EED-1502EC3F3607}"/>
              </a:ext>
            </a:extLst>
          </p:cNvPr>
          <p:cNvSpPr/>
          <p:nvPr/>
        </p:nvSpPr>
        <p:spPr>
          <a:xfrm>
            <a:off x="4332795" y="4678680"/>
            <a:ext cx="3630125" cy="860525"/>
          </a:xfrm>
          <a:custGeom>
            <a:avLst/>
            <a:gdLst/>
            <a:ahLst/>
            <a:cxnLst/>
            <a:rect l="l" t="t" r="r" b="b"/>
            <a:pathLst>
              <a:path w="145205" h="34421" extrusionOk="0">
                <a:moveTo>
                  <a:pt x="0" y="34421"/>
                </a:moveTo>
                <a:cubicBezTo>
                  <a:pt x="12068" y="33696"/>
                  <a:pt x="48204" y="35806"/>
                  <a:pt x="72405" y="30069"/>
                </a:cubicBezTo>
                <a:cubicBezTo>
                  <a:pt x="96606" y="24332"/>
                  <a:pt x="133072" y="5012"/>
                  <a:pt x="145205" y="0"/>
                </a:cubicBezTo>
              </a:path>
            </a:pathLst>
          </a:custGeom>
          <a:noFill/>
          <a:ln w="228600" cap="flat" cmpd="sng">
            <a:solidFill>
              <a:srgbClr val="D9D2E9"/>
            </a:solidFill>
            <a:prstDash val="solid"/>
            <a:round/>
            <a:headEnd type="none" w="med" len="med"/>
            <a:tailEnd type="none" w="med" len="med"/>
          </a:ln>
        </p:spPr>
        <p:txBody>
          <a:bodyPr/>
          <a:lstStyle/>
          <a:p>
            <a:endParaRPr lang="en-US"/>
          </a:p>
        </p:txBody>
      </p:sp>
      <p:sp>
        <p:nvSpPr>
          <p:cNvPr id="13" name="Google Shape;683;p74">
            <a:extLst>
              <a:ext uri="{FF2B5EF4-FFF2-40B4-BE49-F238E27FC236}">
                <a16:creationId xmlns:a16="http://schemas.microsoft.com/office/drawing/2014/main" id="{4E1A4182-C553-E8C1-7DE9-AC6818E68009}"/>
              </a:ext>
            </a:extLst>
          </p:cNvPr>
          <p:cNvSpPr/>
          <p:nvPr/>
        </p:nvSpPr>
        <p:spPr>
          <a:xfrm>
            <a:off x="3689870" y="3715405"/>
            <a:ext cx="4292825" cy="992999"/>
          </a:xfrm>
          <a:custGeom>
            <a:avLst/>
            <a:gdLst/>
            <a:ahLst/>
            <a:cxnLst/>
            <a:rect l="l" t="t" r="r" b="b"/>
            <a:pathLst>
              <a:path w="171713" h="43127" extrusionOk="0">
                <a:moveTo>
                  <a:pt x="0" y="0"/>
                </a:moveTo>
                <a:cubicBezTo>
                  <a:pt x="16024" y="1781"/>
                  <a:pt x="67525" y="3495"/>
                  <a:pt x="96144" y="10683"/>
                </a:cubicBezTo>
                <a:cubicBezTo>
                  <a:pt x="124763" y="17871"/>
                  <a:pt x="159118" y="37720"/>
                  <a:pt x="171713" y="43127"/>
                </a:cubicBezTo>
              </a:path>
            </a:pathLst>
          </a:custGeom>
          <a:noFill/>
          <a:ln w="228600" cap="flat" cmpd="sng">
            <a:solidFill>
              <a:srgbClr val="E6B8AF"/>
            </a:solidFill>
            <a:prstDash val="solid"/>
            <a:round/>
            <a:headEnd type="none" w="med" len="med"/>
            <a:tailEnd type="none" w="med" len="med"/>
          </a:ln>
        </p:spPr>
        <p:txBody>
          <a:bodyPr/>
          <a:lstStyle/>
          <a:p>
            <a:endParaRPr lang="en-US"/>
          </a:p>
        </p:txBody>
      </p:sp>
      <p:sp>
        <p:nvSpPr>
          <p:cNvPr id="15" name="Google Shape;684;p74">
            <a:extLst>
              <a:ext uri="{FF2B5EF4-FFF2-40B4-BE49-F238E27FC236}">
                <a16:creationId xmlns:a16="http://schemas.microsoft.com/office/drawing/2014/main" id="{AAD66183-8862-1C19-AB96-F1D19BBFE68B}"/>
              </a:ext>
            </a:extLst>
          </p:cNvPr>
          <p:cNvSpPr/>
          <p:nvPr/>
        </p:nvSpPr>
        <p:spPr>
          <a:xfrm>
            <a:off x="3679969" y="3725429"/>
            <a:ext cx="4342300" cy="1185234"/>
          </a:xfrm>
          <a:custGeom>
            <a:avLst/>
            <a:gdLst/>
            <a:ahLst/>
            <a:cxnLst/>
            <a:rect l="l" t="t" r="r" b="b"/>
            <a:pathLst>
              <a:path w="173692" h="53413" extrusionOk="0">
                <a:moveTo>
                  <a:pt x="0" y="53413"/>
                </a:moveTo>
                <a:cubicBezTo>
                  <a:pt x="16354" y="51567"/>
                  <a:pt x="69173" y="51237"/>
                  <a:pt x="98122" y="42335"/>
                </a:cubicBezTo>
                <a:cubicBezTo>
                  <a:pt x="127071" y="33433"/>
                  <a:pt x="161097" y="7056"/>
                  <a:pt x="173692" y="0"/>
                </a:cubicBezTo>
              </a:path>
            </a:pathLst>
          </a:custGeom>
          <a:noFill/>
          <a:ln w="228600" cap="flat" cmpd="sng">
            <a:solidFill>
              <a:srgbClr val="FFF2CC"/>
            </a:solidFill>
            <a:prstDash val="solid"/>
            <a:round/>
            <a:headEnd type="none" w="med" len="med"/>
            <a:tailEnd type="none" w="med" len="med"/>
          </a:ln>
        </p:spPr>
        <p:txBody>
          <a:bodyPr/>
          <a:lstStyle/>
          <a:p>
            <a:endParaRPr lang="en-US"/>
          </a:p>
        </p:txBody>
      </p:sp>
      <p:sp>
        <p:nvSpPr>
          <p:cNvPr id="17" name="Google Shape;687;p74">
            <a:extLst>
              <a:ext uri="{FF2B5EF4-FFF2-40B4-BE49-F238E27FC236}">
                <a16:creationId xmlns:a16="http://schemas.microsoft.com/office/drawing/2014/main" id="{7E32E250-3B00-74BE-D70A-B6A1AB20B989}"/>
              </a:ext>
            </a:extLst>
          </p:cNvPr>
          <p:cNvSpPr txBox="1"/>
          <p:nvPr/>
        </p:nvSpPr>
        <p:spPr>
          <a:xfrm>
            <a:off x="6062594" y="3366429"/>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$20</a:t>
            </a:r>
            <a:endParaRPr sz="1300">
              <a:solidFill>
                <a:srgbClr val="595959"/>
              </a:solidFill>
              <a:latin typeface="Roboto Light"/>
              <a:ea typeface="Roboto Light"/>
              <a:cs typeface="Roboto Light"/>
              <a:sym typeface="Roboto Light"/>
            </a:endParaRPr>
          </a:p>
        </p:txBody>
      </p:sp>
      <p:sp>
        <p:nvSpPr>
          <p:cNvPr id="19" name="Google Shape;688;p74">
            <a:extLst>
              <a:ext uri="{FF2B5EF4-FFF2-40B4-BE49-F238E27FC236}">
                <a16:creationId xmlns:a16="http://schemas.microsoft.com/office/drawing/2014/main" id="{B5EF881C-28A8-A358-11AA-2807DD75725C}"/>
              </a:ext>
            </a:extLst>
          </p:cNvPr>
          <p:cNvSpPr txBox="1"/>
          <p:nvPr/>
        </p:nvSpPr>
        <p:spPr>
          <a:xfrm>
            <a:off x="6069144" y="3743492"/>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21" name="Google Shape;689;p74">
            <a:extLst>
              <a:ext uri="{FF2B5EF4-FFF2-40B4-BE49-F238E27FC236}">
                <a16:creationId xmlns:a16="http://schemas.microsoft.com/office/drawing/2014/main" id="{D1BCF8DE-DB12-26EA-B144-377A43DFE246}"/>
              </a:ext>
            </a:extLst>
          </p:cNvPr>
          <p:cNvSpPr txBox="1"/>
          <p:nvPr/>
        </p:nvSpPr>
        <p:spPr>
          <a:xfrm>
            <a:off x="6069144" y="4120568"/>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$15</a:t>
            </a:r>
            <a:endParaRPr sz="1300">
              <a:solidFill>
                <a:srgbClr val="595959"/>
              </a:solidFill>
              <a:latin typeface="Roboto Light"/>
              <a:ea typeface="Roboto Light"/>
              <a:cs typeface="Roboto Light"/>
              <a:sym typeface="Roboto Light"/>
            </a:endParaRPr>
          </a:p>
        </p:txBody>
      </p:sp>
      <p:sp>
        <p:nvSpPr>
          <p:cNvPr id="23" name="Google Shape;690;p74">
            <a:extLst>
              <a:ext uri="{FF2B5EF4-FFF2-40B4-BE49-F238E27FC236}">
                <a16:creationId xmlns:a16="http://schemas.microsoft.com/office/drawing/2014/main" id="{91BB61D1-95A4-3483-BD3E-755B7E81FDB1}"/>
              </a:ext>
            </a:extLst>
          </p:cNvPr>
          <p:cNvSpPr txBox="1"/>
          <p:nvPr/>
        </p:nvSpPr>
        <p:spPr>
          <a:xfrm>
            <a:off x="6069144" y="4472043"/>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$20</a:t>
            </a:r>
            <a:endParaRPr sz="1300">
              <a:solidFill>
                <a:srgbClr val="595959"/>
              </a:solidFill>
              <a:latin typeface="Roboto Light"/>
              <a:ea typeface="Roboto Light"/>
              <a:cs typeface="Roboto Light"/>
              <a:sym typeface="Roboto Light"/>
            </a:endParaRPr>
          </a:p>
        </p:txBody>
      </p:sp>
      <p:sp>
        <p:nvSpPr>
          <p:cNvPr id="25" name="Google Shape;691;p74">
            <a:extLst>
              <a:ext uri="{FF2B5EF4-FFF2-40B4-BE49-F238E27FC236}">
                <a16:creationId xmlns:a16="http://schemas.microsoft.com/office/drawing/2014/main" id="{2F031B85-65C9-7703-CE77-183D064B24E9}"/>
              </a:ext>
            </a:extLst>
          </p:cNvPr>
          <p:cNvSpPr txBox="1"/>
          <p:nvPr/>
        </p:nvSpPr>
        <p:spPr>
          <a:xfrm>
            <a:off x="6069144" y="4863467"/>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27" name="Google Shape;692;p74">
            <a:extLst>
              <a:ext uri="{FF2B5EF4-FFF2-40B4-BE49-F238E27FC236}">
                <a16:creationId xmlns:a16="http://schemas.microsoft.com/office/drawing/2014/main" id="{CB1305A1-9FAB-0A03-EFC5-C620D55B8172}"/>
              </a:ext>
            </a:extLst>
          </p:cNvPr>
          <p:cNvSpPr txBox="1"/>
          <p:nvPr/>
        </p:nvSpPr>
        <p:spPr>
          <a:xfrm>
            <a:off x="6069144" y="5254892"/>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29" name="Google Shape;693;p74">
            <a:extLst>
              <a:ext uri="{FF2B5EF4-FFF2-40B4-BE49-F238E27FC236}">
                <a16:creationId xmlns:a16="http://schemas.microsoft.com/office/drawing/2014/main" id="{4F3D5C4C-FDA0-58CF-E6A8-62BA9C534AE3}"/>
              </a:ext>
            </a:extLst>
          </p:cNvPr>
          <p:cNvSpPr txBox="1"/>
          <p:nvPr/>
        </p:nvSpPr>
        <p:spPr>
          <a:xfrm>
            <a:off x="6069144" y="5606367"/>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$15</a:t>
            </a:r>
            <a:endParaRPr sz="1300">
              <a:solidFill>
                <a:srgbClr val="595959"/>
              </a:solidFill>
              <a:latin typeface="Roboto Light"/>
              <a:ea typeface="Roboto Light"/>
              <a:cs typeface="Roboto Light"/>
              <a:sym typeface="Roboto Light"/>
            </a:endParaRPr>
          </a:p>
        </p:txBody>
      </p:sp>
      <p:sp>
        <p:nvSpPr>
          <p:cNvPr id="31" name="Google Shape;694;p74">
            <a:extLst>
              <a:ext uri="{FF2B5EF4-FFF2-40B4-BE49-F238E27FC236}">
                <a16:creationId xmlns:a16="http://schemas.microsoft.com/office/drawing/2014/main" id="{4AB6869D-FD14-04DF-9E32-C359F22AB701}"/>
              </a:ext>
            </a:extLst>
          </p:cNvPr>
          <p:cNvSpPr txBox="1"/>
          <p:nvPr/>
        </p:nvSpPr>
        <p:spPr>
          <a:xfrm>
            <a:off x="5380719" y="6041635"/>
            <a:ext cx="1425300" cy="461700"/>
          </a:xfrm>
          <a:prstGeom prst="rect">
            <a:avLst/>
          </a:prstGeom>
          <a:noFill/>
          <a:ln>
            <a:noFill/>
          </a:ln>
        </p:spPr>
        <p:txBody>
          <a:bodyPr spcFirstLastPara="1" wrap="square" lIns="91425" tIns="91425" rIns="91425" bIns="91425" anchor="t" anchorCtr="0">
            <a:spAutoFit/>
          </a:bodyPr>
          <a:lstStyle/>
          <a:p>
            <a:pPr algn="ctr"/>
            <a:r>
              <a:rPr lang="en">
                <a:solidFill>
                  <a:schemeClr val="dk2"/>
                </a:solidFill>
                <a:latin typeface="Roboto Light"/>
                <a:ea typeface="Roboto Light"/>
                <a:cs typeface="Roboto Light"/>
                <a:sym typeface="Roboto Light"/>
              </a:rPr>
              <a:t>Sales</a:t>
            </a:r>
            <a:endParaRPr>
              <a:solidFill>
                <a:schemeClr val="dk2"/>
              </a:solidFill>
              <a:latin typeface="Roboto Light"/>
              <a:ea typeface="Roboto Light"/>
              <a:cs typeface="Roboto Light"/>
              <a:sym typeface="Roboto Light"/>
            </a:endParaRPr>
          </a:p>
        </p:txBody>
      </p:sp>
      <p:sp>
        <p:nvSpPr>
          <p:cNvPr id="33" name="Google Shape;695;p74">
            <a:extLst>
              <a:ext uri="{FF2B5EF4-FFF2-40B4-BE49-F238E27FC236}">
                <a16:creationId xmlns:a16="http://schemas.microsoft.com/office/drawing/2014/main" id="{2638554F-A74E-085D-31E7-EA65E7617B1B}"/>
              </a:ext>
            </a:extLst>
          </p:cNvPr>
          <p:cNvSpPr txBox="1"/>
          <p:nvPr/>
        </p:nvSpPr>
        <p:spPr>
          <a:xfrm>
            <a:off x="7379132" y="6041635"/>
            <a:ext cx="1425300" cy="461700"/>
          </a:xfrm>
          <a:prstGeom prst="rect">
            <a:avLst/>
          </a:prstGeom>
          <a:noFill/>
          <a:ln>
            <a:noFill/>
          </a:ln>
        </p:spPr>
        <p:txBody>
          <a:bodyPr spcFirstLastPara="1" wrap="square" lIns="91425" tIns="91425" rIns="91425" bIns="91425" anchor="t" anchorCtr="0">
            <a:spAutoFit/>
          </a:bodyPr>
          <a:lstStyle/>
          <a:p>
            <a:pPr algn="ctr"/>
            <a:r>
              <a:rPr lang="en">
                <a:solidFill>
                  <a:schemeClr val="dk2"/>
                </a:solidFill>
                <a:latin typeface="Roboto Light"/>
                <a:ea typeface="Roboto Light"/>
                <a:cs typeface="Roboto Light"/>
                <a:sym typeface="Roboto Light"/>
              </a:rPr>
              <a:t>Products</a:t>
            </a:r>
            <a:endParaRPr>
              <a:solidFill>
                <a:schemeClr val="dk2"/>
              </a:solidFill>
              <a:latin typeface="Roboto Light"/>
              <a:ea typeface="Roboto Light"/>
              <a:cs typeface="Roboto Light"/>
              <a:sym typeface="Roboto Light"/>
            </a:endParaRPr>
          </a:p>
        </p:txBody>
      </p:sp>
      <p:sp>
        <p:nvSpPr>
          <p:cNvPr id="35" name="Google Shape;696;p74">
            <a:extLst>
              <a:ext uri="{FF2B5EF4-FFF2-40B4-BE49-F238E27FC236}">
                <a16:creationId xmlns:a16="http://schemas.microsoft.com/office/drawing/2014/main" id="{97F0897E-742B-3BDE-54C6-44CD452A8263}"/>
              </a:ext>
            </a:extLst>
          </p:cNvPr>
          <p:cNvSpPr txBox="1"/>
          <p:nvPr/>
        </p:nvSpPr>
        <p:spPr>
          <a:xfrm>
            <a:off x="3332533" y="6056971"/>
            <a:ext cx="1425300" cy="461700"/>
          </a:xfrm>
          <a:prstGeom prst="rect">
            <a:avLst/>
          </a:prstGeom>
          <a:noFill/>
          <a:ln>
            <a:noFill/>
          </a:ln>
        </p:spPr>
        <p:txBody>
          <a:bodyPr spcFirstLastPara="1" wrap="square" lIns="91425" tIns="91425" rIns="91425" bIns="91425" anchor="t" anchorCtr="0">
            <a:spAutoFit/>
          </a:bodyPr>
          <a:lstStyle/>
          <a:p>
            <a:pPr algn="ctr"/>
            <a:r>
              <a:rPr lang="en">
                <a:solidFill>
                  <a:schemeClr val="dk2"/>
                </a:solidFill>
                <a:latin typeface="Roboto Light"/>
                <a:ea typeface="Roboto Light"/>
                <a:cs typeface="Roboto Light"/>
                <a:sym typeface="Roboto Light"/>
              </a:rPr>
              <a:t>Users</a:t>
            </a:r>
            <a:endParaRPr>
              <a:solidFill>
                <a:schemeClr val="dk2"/>
              </a:solidFill>
              <a:latin typeface="Roboto Light"/>
              <a:ea typeface="Roboto Light"/>
              <a:cs typeface="Roboto Light"/>
              <a:sym typeface="Roboto Light"/>
            </a:endParaRPr>
          </a:p>
        </p:txBody>
      </p:sp>
      <p:pic>
        <p:nvPicPr>
          <p:cNvPr id="37" name="Google Shape;698;p74" descr="A picture containing text, sign&#10;&#10;Description automatically generated">
            <a:extLst>
              <a:ext uri="{FF2B5EF4-FFF2-40B4-BE49-F238E27FC236}">
                <a16:creationId xmlns:a16="http://schemas.microsoft.com/office/drawing/2014/main" id="{8D2E4B05-790F-2DA3-1E5D-F78272380EC2}"/>
              </a:ext>
            </a:extLst>
          </p:cNvPr>
          <p:cNvPicPr preferRelativeResize="0"/>
          <p:nvPr/>
        </p:nvPicPr>
        <p:blipFill>
          <a:blip r:embed="rId3">
            <a:alphaModFix/>
          </a:blip>
          <a:stretch>
            <a:fillRect/>
          </a:stretch>
        </p:blipFill>
        <p:spPr>
          <a:xfrm>
            <a:off x="7671094" y="3316329"/>
            <a:ext cx="841400" cy="841400"/>
          </a:xfrm>
          <a:prstGeom prst="rect">
            <a:avLst/>
          </a:prstGeom>
          <a:noFill/>
          <a:ln>
            <a:noFill/>
          </a:ln>
        </p:spPr>
      </p:pic>
      <p:pic>
        <p:nvPicPr>
          <p:cNvPr id="39" name="Google Shape;699;p74">
            <a:extLst>
              <a:ext uri="{FF2B5EF4-FFF2-40B4-BE49-F238E27FC236}">
                <a16:creationId xmlns:a16="http://schemas.microsoft.com/office/drawing/2014/main" id="{53DCE2CF-1EED-3665-7011-511E8703136C}"/>
              </a:ext>
            </a:extLst>
          </p:cNvPr>
          <p:cNvPicPr preferRelativeResize="0"/>
          <p:nvPr/>
        </p:nvPicPr>
        <p:blipFill>
          <a:blip r:embed="rId4">
            <a:alphaModFix/>
          </a:blip>
          <a:stretch>
            <a:fillRect/>
          </a:stretch>
        </p:blipFill>
        <p:spPr>
          <a:xfrm>
            <a:off x="7777869" y="4320130"/>
            <a:ext cx="717450" cy="717450"/>
          </a:xfrm>
          <a:prstGeom prst="rect">
            <a:avLst/>
          </a:prstGeom>
          <a:noFill/>
          <a:ln>
            <a:noFill/>
          </a:ln>
        </p:spPr>
      </p:pic>
      <p:pic>
        <p:nvPicPr>
          <p:cNvPr id="41" name="Google Shape;700;p74" descr="A picture containing indoor, spectacles, sunglasses, goggles&#10;&#10;Description automatically generated">
            <a:extLst>
              <a:ext uri="{FF2B5EF4-FFF2-40B4-BE49-F238E27FC236}">
                <a16:creationId xmlns:a16="http://schemas.microsoft.com/office/drawing/2014/main" id="{460A78B5-CA65-B8D1-175F-072BB9147069}"/>
              </a:ext>
            </a:extLst>
          </p:cNvPr>
          <p:cNvPicPr preferRelativeResize="0"/>
          <p:nvPr/>
        </p:nvPicPr>
        <p:blipFill>
          <a:blip r:embed="rId5">
            <a:alphaModFix/>
          </a:blip>
          <a:stretch>
            <a:fillRect/>
          </a:stretch>
        </p:blipFill>
        <p:spPr>
          <a:xfrm>
            <a:off x="7715889" y="4975055"/>
            <a:ext cx="841400" cy="841375"/>
          </a:xfrm>
          <a:prstGeom prst="rect">
            <a:avLst/>
          </a:prstGeom>
          <a:noFill/>
          <a:ln>
            <a:noFill/>
          </a:ln>
        </p:spPr>
      </p:pic>
      <p:pic>
        <p:nvPicPr>
          <p:cNvPr id="43" name="Google Shape;701;p74" descr="A picture containing gear&#10;&#10;Description automatically generated">
            <a:extLst>
              <a:ext uri="{FF2B5EF4-FFF2-40B4-BE49-F238E27FC236}">
                <a16:creationId xmlns:a16="http://schemas.microsoft.com/office/drawing/2014/main" id="{BBD4123A-7AED-1445-1F3F-8A7569603724}"/>
              </a:ext>
            </a:extLst>
          </p:cNvPr>
          <p:cNvPicPr preferRelativeResize="0"/>
          <p:nvPr/>
        </p:nvPicPr>
        <p:blipFill>
          <a:blip r:embed="rId6">
            <a:alphaModFix/>
          </a:blip>
          <a:stretch>
            <a:fillRect/>
          </a:stretch>
        </p:blipFill>
        <p:spPr>
          <a:xfrm>
            <a:off x="3420570" y="3331605"/>
            <a:ext cx="505969" cy="683075"/>
          </a:xfrm>
          <a:prstGeom prst="rect">
            <a:avLst/>
          </a:prstGeom>
          <a:noFill/>
          <a:ln>
            <a:noFill/>
          </a:ln>
        </p:spPr>
      </p:pic>
      <p:pic>
        <p:nvPicPr>
          <p:cNvPr id="45" name="Google Shape;702;p74" descr="A picture containing text&#10;&#10;Description automatically generated">
            <a:extLst>
              <a:ext uri="{FF2B5EF4-FFF2-40B4-BE49-F238E27FC236}">
                <a16:creationId xmlns:a16="http://schemas.microsoft.com/office/drawing/2014/main" id="{3B437970-1EE3-26D9-8D8A-FC4B0054015C}"/>
              </a:ext>
            </a:extLst>
          </p:cNvPr>
          <p:cNvPicPr preferRelativeResize="0"/>
          <p:nvPr/>
        </p:nvPicPr>
        <p:blipFill>
          <a:blip r:embed="rId7">
            <a:alphaModFix/>
          </a:blip>
          <a:stretch>
            <a:fillRect/>
          </a:stretch>
        </p:blipFill>
        <p:spPr>
          <a:xfrm>
            <a:off x="4065120" y="4014668"/>
            <a:ext cx="558385" cy="683075"/>
          </a:xfrm>
          <a:prstGeom prst="rect">
            <a:avLst/>
          </a:prstGeom>
          <a:noFill/>
          <a:ln>
            <a:noFill/>
          </a:ln>
        </p:spPr>
      </p:pic>
      <p:pic>
        <p:nvPicPr>
          <p:cNvPr id="47" name="Google Shape;703;p74">
            <a:extLst>
              <a:ext uri="{FF2B5EF4-FFF2-40B4-BE49-F238E27FC236}">
                <a16:creationId xmlns:a16="http://schemas.microsoft.com/office/drawing/2014/main" id="{512784B7-3DA0-C225-35A8-0EB1976E5E98}"/>
              </a:ext>
            </a:extLst>
          </p:cNvPr>
          <p:cNvPicPr preferRelativeResize="0"/>
          <p:nvPr/>
        </p:nvPicPr>
        <p:blipFill>
          <a:blip r:embed="rId8">
            <a:alphaModFix/>
          </a:blip>
          <a:stretch>
            <a:fillRect/>
          </a:stretch>
        </p:blipFill>
        <p:spPr>
          <a:xfrm>
            <a:off x="3377382" y="4602304"/>
            <a:ext cx="592350" cy="683070"/>
          </a:xfrm>
          <a:prstGeom prst="rect">
            <a:avLst/>
          </a:prstGeom>
          <a:noFill/>
          <a:ln>
            <a:noFill/>
          </a:ln>
        </p:spPr>
      </p:pic>
      <p:pic>
        <p:nvPicPr>
          <p:cNvPr id="49" name="Google Shape;704;p74">
            <a:extLst>
              <a:ext uri="{FF2B5EF4-FFF2-40B4-BE49-F238E27FC236}">
                <a16:creationId xmlns:a16="http://schemas.microsoft.com/office/drawing/2014/main" id="{F93AFCFB-F6F5-25BE-2224-277CCA2C0CE8}"/>
              </a:ext>
            </a:extLst>
          </p:cNvPr>
          <p:cNvPicPr preferRelativeResize="0"/>
          <p:nvPr/>
        </p:nvPicPr>
        <p:blipFill>
          <a:blip r:embed="rId9">
            <a:alphaModFix/>
          </a:blip>
          <a:stretch>
            <a:fillRect/>
          </a:stretch>
        </p:blipFill>
        <p:spPr>
          <a:xfrm>
            <a:off x="4048132" y="5227467"/>
            <a:ext cx="592350" cy="639125"/>
          </a:xfrm>
          <a:prstGeom prst="rect">
            <a:avLst/>
          </a:prstGeom>
          <a:noFill/>
          <a:ln>
            <a:noFill/>
          </a:ln>
        </p:spPr>
      </p:pic>
      <p:pic>
        <p:nvPicPr>
          <p:cNvPr id="51" name="Google Shape;705;p74">
            <a:extLst>
              <a:ext uri="{FF2B5EF4-FFF2-40B4-BE49-F238E27FC236}">
                <a16:creationId xmlns:a16="http://schemas.microsoft.com/office/drawing/2014/main" id="{DE091611-6FBC-AF7E-305A-E0443AD03CE4}"/>
              </a:ext>
            </a:extLst>
          </p:cNvPr>
          <p:cNvPicPr preferRelativeResize="0"/>
          <p:nvPr/>
        </p:nvPicPr>
        <p:blipFill>
          <a:blip r:embed="rId10">
            <a:alphaModFix/>
          </a:blip>
          <a:stretch>
            <a:fillRect/>
          </a:stretch>
        </p:blipFill>
        <p:spPr>
          <a:xfrm>
            <a:off x="5778920" y="4533555"/>
            <a:ext cx="313075" cy="313075"/>
          </a:xfrm>
          <a:prstGeom prst="rect">
            <a:avLst/>
          </a:prstGeom>
          <a:noFill/>
          <a:ln>
            <a:noFill/>
          </a:ln>
        </p:spPr>
      </p:pic>
      <p:pic>
        <p:nvPicPr>
          <p:cNvPr id="53" name="Google Shape;706;p74">
            <a:extLst>
              <a:ext uri="{FF2B5EF4-FFF2-40B4-BE49-F238E27FC236}">
                <a16:creationId xmlns:a16="http://schemas.microsoft.com/office/drawing/2014/main" id="{4BE18135-B988-77D1-FE69-B5152C756595}"/>
              </a:ext>
            </a:extLst>
          </p:cNvPr>
          <p:cNvPicPr preferRelativeResize="0"/>
          <p:nvPr/>
        </p:nvPicPr>
        <p:blipFill>
          <a:blip r:embed="rId10">
            <a:alphaModFix/>
          </a:blip>
          <a:stretch>
            <a:fillRect/>
          </a:stretch>
        </p:blipFill>
        <p:spPr>
          <a:xfrm>
            <a:off x="5778920" y="4910630"/>
            <a:ext cx="313075" cy="313075"/>
          </a:xfrm>
          <a:prstGeom prst="rect">
            <a:avLst/>
          </a:prstGeom>
          <a:noFill/>
          <a:ln>
            <a:noFill/>
          </a:ln>
        </p:spPr>
      </p:pic>
      <p:pic>
        <p:nvPicPr>
          <p:cNvPr id="55" name="Google Shape;707;p74">
            <a:extLst>
              <a:ext uri="{FF2B5EF4-FFF2-40B4-BE49-F238E27FC236}">
                <a16:creationId xmlns:a16="http://schemas.microsoft.com/office/drawing/2014/main" id="{0FB707FF-F26F-1BB8-5DDB-8A4F88B23963}"/>
              </a:ext>
            </a:extLst>
          </p:cNvPr>
          <p:cNvPicPr preferRelativeResize="0"/>
          <p:nvPr/>
        </p:nvPicPr>
        <p:blipFill>
          <a:blip r:embed="rId10">
            <a:alphaModFix/>
          </a:blip>
          <a:stretch>
            <a:fillRect/>
          </a:stretch>
        </p:blipFill>
        <p:spPr>
          <a:xfrm>
            <a:off x="5778920" y="5287705"/>
            <a:ext cx="313075" cy="313075"/>
          </a:xfrm>
          <a:prstGeom prst="rect">
            <a:avLst/>
          </a:prstGeom>
          <a:noFill/>
          <a:ln>
            <a:noFill/>
          </a:ln>
        </p:spPr>
      </p:pic>
      <p:pic>
        <p:nvPicPr>
          <p:cNvPr id="57" name="Google Shape;708;p74">
            <a:extLst>
              <a:ext uri="{FF2B5EF4-FFF2-40B4-BE49-F238E27FC236}">
                <a16:creationId xmlns:a16="http://schemas.microsoft.com/office/drawing/2014/main" id="{C48207B3-6513-CE3D-FB8A-16B303797A5B}"/>
              </a:ext>
            </a:extLst>
          </p:cNvPr>
          <p:cNvPicPr preferRelativeResize="0"/>
          <p:nvPr/>
        </p:nvPicPr>
        <p:blipFill>
          <a:blip r:embed="rId10">
            <a:alphaModFix/>
          </a:blip>
          <a:stretch>
            <a:fillRect/>
          </a:stretch>
        </p:blipFill>
        <p:spPr>
          <a:xfrm>
            <a:off x="5778920" y="4156479"/>
            <a:ext cx="313075" cy="313075"/>
          </a:xfrm>
          <a:prstGeom prst="rect">
            <a:avLst/>
          </a:prstGeom>
          <a:noFill/>
          <a:ln>
            <a:noFill/>
          </a:ln>
        </p:spPr>
      </p:pic>
      <p:pic>
        <p:nvPicPr>
          <p:cNvPr id="59" name="Google Shape;709;p74">
            <a:extLst>
              <a:ext uri="{FF2B5EF4-FFF2-40B4-BE49-F238E27FC236}">
                <a16:creationId xmlns:a16="http://schemas.microsoft.com/office/drawing/2014/main" id="{C43F479C-FFFC-A068-0D68-BE3E1AAF16C2}"/>
              </a:ext>
            </a:extLst>
          </p:cNvPr>
          <p:cNvPicPr preferRelativeResize="0"/>
          <p:nvPr/>
        </p:nvPicPr>
        <p:blipFill>
          <a:blip r:embed="rId10">
            <a:alphaModFix/>
          </a:blip>
          <a:stretch>
            <a:fillRect/>
          </a:stretch>
        </p:blipFill>
        <p:spPr>
          <a:xfrm>
            <a:off x="5778920" y="3779405"/>
            <a:ext cx="313075" cy="313075"/>
          </a:xfrm>
          <a:prstGeom prst="rect">
            <a:avLst/>
          </a:prstGeom>
          <a:noFill/>
          <a:ln>
            <a:noFill/>
          </a:ln>
        </p:spPr>
      </p:pic>
      <p:pic>
        <p:nvPicPr>
          <p:cNvPr id="61" name="Google Shape;710;p74">
            <a:extLst>
              <a:ext uri="{FF2B5EF4-FFF2-40B4-BE49-F238E27FC236}">
                <a16:creationId xmlns:a16="http://schemas.microsoft.com/office/drawing/2014/main" id="{99B4161C-7B6B-4342-5FD1-79149B0C8CDE}"/>
              </a:ext>
            </a:extLst>
          </p:cNvPr>
          <p:cNvPicPr preferRelativeResize="0"/>
          <p:nvPr/>
        </p:nvPicPr>
        <p:blipFill>
          <a:blip r:embed="rId10">
            <a:alphaModFix/>
          </a:blip>
          <a:stretch>
            <a:fillRect/>
          </a:stretch>
        </p:blipFill>
        <p:spPr>
          <a:xfrm>
            <a:off x="5778920" y="3402330"/>
            <a:ext cx="313075" cy="313075"/>
          </a:xfrm>
          <a:prstGeom prst="rect">
            <a:avLst/>
          </a:prstGeom>
          <a:noFill/>
          <a:ln>
            <a:noFill/>
          </a:ln>
        </p:spPr>
      </p:pic>
      <p:pic>
        <p:nvPicPr>
          <p:cNvPr id="63" name="Google Shape;711;p74">
            <a:extLst>
              <a:ext uri="{FF2B5EF4-FFF2-40B4-BE49-F238E27FC236}">
                <a16:creationId xmlns:a16="http://schemas.microsoft.com/office/drawing/2014/main" id="{480CFCBC-6DAD-9A9A-370C-86EF142DD05A}"/>
              </a:ext>
            </a:extLst>
          </p:cNvPr>
          <p:cNvPicPr preferRelativeResize="0"/>
          <p:nvPr/>
        </p:nvPicPr>
        <p:blipFill>
          <a:blip r:embed="rId10">
            <a:alphaModFix/>
          </a:blip>
          <a:stretch>
            <a:fillRect/>
          </a:stretch>
        </p:blipFill>
        <p:spPr>
          <a:xfrm>
            <a:off x="5778920" y="5664781"/>
            <a:ext cx="313075" cy="313075"/>
          </a:xfrm>
          <a:prstGeom prst="rect">
            <a:avLst/>
          </a:prstGeom>
          <a:noFill/>
          <a:ln>
            <a:noFill/>
          </a:ln>
        </p:spPr>
      </p:pic>
      <p:sp>
        <p:nvSpPr>
          <p:cNvPr id="12" name="Google Shape;719;p75">
            <a:extLst>
              <a:ext uri="{FF2B5EF4-FFF2-40B4-BE49-F238E27FC236}">
                <a16:creationId xmlns:a16="http://schemas.microsoft.com/office/drawing/2014/main" id="{4DF12C53-5666-914E-B8C5-FEB3DF492961}"/>
              </a:ext>
            </a:extLst>
          </p:cNvPr>
          <p:cNvSpPr/>
          <p:nvPr/>
        </p:nvSpPr>
        <p:spPr>
          <a:xfrm>
            <a:off x="1368949" y="3222235"/>
            <a:ext cx="900000" cy="309300"/>
          </a:xfrm>
          <a:prstGeom prst="roundRect">
            <a:avLst>
              <a:gd name="adj" fmla="val 16667"/>
            </a:avLst>
          </a:prstGeom>
          <a:gradFill>
            <a:gsLst>
              <a:gs pos="0">
                <a:srgbClr val="C9DAF8"/>
              </a:gs>
              <a:gs pos="100000">
                <a:srgbClr val="A4C2F4"/>
              </a:gs>
            </a:gsLst>
            <a:lin ang="2698631" scaled="0"/>
          </a:gradFill>
          <a:ln w="1905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algn="ctr"/>
            <a:r>
              <a:rPr lang="en" sz="1400">
                <a:latin typeface="Roboto Light"/>
                <a:ea typeface="Roboto Light"/>
                <a:cs typeface="Roboto Light"/>
                <a:sym typeface="Roboto Light"/>
              </a:rPr>
              <a:t>Churn</a:t>
            </a:r>
            <a:endParaRPr lang="en-US" sz="1400">
              <a:latin typeface="Roboto Light"/>
              <a:ea typeface="Roboto Light"/>
              <a:cs typeface="Roboto Light"/>
            </a:endParaRPr>
          </a:p>
        </p:txBody>
      </p:sp>
      <p:sp>
        <p:nvSpPr>
          <p:cNvPr id="14" name="Google Shape;722;p75">
            <a:extLst>
              <a:ext uri="{FF2B5EF4-FFF2-40B4-BE49-F238E27FC236}">
                <a16:creationId xmlns:a16="http://schemas.microsoft.com/office/drawing/2014/main" id="{6A16796C-9399-256F-B3C2-A7EA947EACCA}"/>
              </a:ext>
            </a:extLst>
          </p:cNvPr>
          <p:cNvSpPr/>
          <p:nvPr/>
        </p:nvSpPr>
        <p:spPr>
          <a:xfrm>
            <a:off x="1368949" y="4348394"/>
            <a:ext cx="900000" cy="309300"/>
          </a:xfrm>
          <a:prstGeom prst="roundRect">
            <a:avLst>
              <a:gd name="adj" fmla="val 16667"/>
            </a:avLst>
          </a:prstGeom>
          <a:gradFill>
            <a:gsLst>
              <a:gs pos="0">
                <a:srgbClr val="FFF2CC"/>
              </a:gs>
              <a:gs pos="100000">
                <a:srgbClr val="FFE599"/>
              </a:gs>
            </a:gsLst>
            <a:lin ang="2698631" scaled="0"/>
          </a:gradFill>
          <a:ln w="19050"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algn="ctr"/>
            <a:r>
              <a:rPr lang="en" sz="1400">
                <a:latin typeface="Roboto Light"/>
                <a:ea typeface="Roboto Light"/>
                <a:cs typeface="Roboto Light"/>
                <a:sym typeface="Roboto Light"/>
              </a:rPr>
              <a:t>Active</a:t>
            </a:r>
            <a:endParaRPr lang="en-US" sz="1400">
              <a:latin typeface="Roboto Light"/>
              <a:ea typeface="Roboto Light"/>
              <a:cs typeface="Roboto Light"/>
            </a:endParaRPr>
          </a:p>
        </p:txBody>
      </p:sp>
      <p:sp>
        <p:nvSpPr>
          <p:cNvPr id="16" name="Google Shape;723;p75">
            <a:extLst>
              <a:ext uri="{FF2B5EF4-FFF2-40B4-BE49-F238E27FC236}">
                <a16:creationId xmlns:a16="http://schemas.microsoft.com/office/drawing/2014/main" id="{A9962981-8758-F975-FAA9-C902A6F5C675}"/>
              </a:ext>
            </a:extLst>
          </p:cNvPr>
          <p:cNvSpPr/>
          <p:nvPr/>
        </p:nvSpPr>
        <p:spPr>
          <a:xfrm>
            <a:off x="1368949" y="5281467"/>
            <a:ext cx="900000" cy="309300"/>
          </a:xfrm>
          <a:prstGeom prst="roundRect">
            <a:avLst>
              <a:gd name="adj" fmla="val 16667"/>
            </a:avLst>
          </a:prstGeom>
          <a:gradFill>
            <a:gsLst>
              <a:gs pos="0">
                <a:srgbClr val="FFF2CC"/>
              </a:gs>
              <a:gs pos="100000">
                <a:srgbClr val="FFE599"/>
              </a:gs>
            </a:gsLst>
            <a:lin ang="2698631" scaled="0"/>
          </a:gradFill>
          <a:ln w="19050"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algn="ctr"/>
            <a:r>
              <a:rPr lang="en" sz="1400">
                <a:latin typeface="Roboto Light"/>
                <a:ea typeface="Roboto Light"/>
                <a:cs typeface="Roboto Light"/>
                <a:sym typeface="Roboto Light"/>
              </a:rPr>
              <a:t>Active</a:t>
            </a:r>
            <a:endParaRPr lang="en-US" sz="1400">
              <a:latin typeface="Roboto Light"/>
              <a:ea typeface="Roboto Light"/>
              <a:cs typeface="Roboto Light"/>
            </a:endParaRPr>
          </a:p>
        </p:txBody>
      </p:sp>
      <p:sp>
        <p:nvSpPr>
          <p:cNvPr id="20" name="Google Shape;723;p75">
            <a:extLst>
              <a:ext uri="{FF2B5EF4-FFF2-40B4-BE49-F238E27FC236}">
                <a16:creationId xmlns:a16="http://schemas.microsoft.com/office/drawing/2014/main" id="{EF2D315E-13AA-6685-6967-50F54B68649C}"/>
              </a:ext>
            </a:extLst>
          </p:cNvPr>
          <p:cNvSpPr/>
          <p:nvPr/>
        </p:nvSpPr>
        <p:spPr>
          <a:xfrm>
            <a:off x="1368948" y="5987437"/>
            <a:ext cx="900000" cy="309300"/>
          </a:xfrm>
          <a:prstGeom prst="roundRect">
            <a:avLst>
              <a:gd name="adj" fmla="val 16667"/>
            </a:avLst>
          </a:prstGeom>
          <a:gradFill>
            <a:gsLst>
              <a:gs pos="0">
                <a:srgbClr val="FFF2CC"/>
              </a:gs>
              <a:gs pos="100000">
                <a:srgbClr val="FFE599"/>
              </a:gs>
            </a:gsLst>
            <a:lin ang="2698631" scaled="0"/>
          </a:gradFill>
          <a:ln w="19050"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algn="ctr"/>
            <a:r>
              <a:rPr lang="en" sz="1400">
                <a:latin typeface="Roboto Light"/>
                <a:ea typeface="Roboto Light"/>
                <a:cs typeface="Roboto Light"/>
                <a:sym typeface="Roboto Light"/>
              </a:rPr>
              <a:t>Active</a:t>
            </a:r>
            <a:endParaRPr lang="en-US" sz="1400">
              <a:latin typeface="Roboto Light"/>
              <a:ea typeface="Roboto Light"/>
              <a:cs typeface="Roboto Light"/>
            </a:endParaRPr>
          </a:p>
        </p:txBody>
      </p:sp>
      <p:cxnSp>
        <p:nvCxnSpPr>
          <p:cNvPr id="22" name="Google Shape;725;p75">
            <a:extLst>
              <a:ext uri="{FF2B5EF4-FFF2-40B4-BE49-F238E27FC236}">
                <a16:creationId xmlns:a16="http://schemas.microsoft.com/office/drawing/2014/main" id="{FBD6BF6F-5315-95D6-A6EE-90C40E8E4FFC}"/>
              </a:ext>
            </a:extLst>
          </p:cNvPr>
          <p:cNvCxnSpPr>
            <a:cxnSpLocks/>
          </p:cNvCxnSpPr>
          <p:nvPr/>
        </p:nvCxnSpPr>
        <p:spPr>
          <a:xfrm>
            <a:off x="2295843" y="5431919"/>
            <a:ext cx="1622575" cy="180907"/>
          </a:xfrm>
          <a:prstGeom prst="straightConnector1">
            <a:avLst/>
          </a:prstGeom>
          <a:noFill/>
          <a:ln w="19050" cap="flat" cmpd="sng">
            <a:solidFill>
              <a:srgbClr val="595959"/>
            </a:solidFill>
            <a:prstDash val="dash"/>
            <a:round/>
            <a:headEnd type="triangle" w="med" len="med"/>
            <a:tailEnd type="none" w="med" len="med"/>
          </a:ln>
        </p:spPr>
      </p:cxnSp>
      <p:cxnSp>
        <p:nvCxnSpPr>
          <p:cNvPr id="24" name="Google Shape;725;p75">
            <a:extLst>
              <a:ext uri="{FF2B5EF4-FFF2-40B4-BE49-F238E27FC236}">
                <a16:creationId xmlns:a16="http://schemas.microsoft.com/office/drawing/2014/main" id="{E0C5850D-E876-4D28-8454-E86375E70EC5}"/>
              </a:ext>
            </a:extLst>
          </p:cNvPr>
          <p:cNvCxnSpPr>
            <a:cxnSpLocks/>
          </p:cNvCxnSpPr>
          <p:nvPr/>
        </p:nvCxnSpPr>
        <p:spPr>
          <a:xfrm flipV="1">
            <a:off x="2268949" y="5653168"/>
            <a:ext cx="1609127" cy="114929"/>
          </a:xfrm>
          <a:prstGeom prst="straightConnector1">
            <a:avLst/>
          </a:prstGeom>
          <a:noFill/>
          <a:ln w="19050" cap="flat" cmpd="sng">
            <a:solidFill>
              <a:srgbClr val="595959"/>
            </a:solidFill>
            <a:prstDash val="dash"/>
            <a:round/>
            <a:headEnd type="triangle" w="med" len="med"/>
            <a:tailEnd type="none" w="med" len="med"/>
          </a:ln>
        </p:spPr>
      </p:cxnSp>
      <p:cxnSp>
        <p:nvCxnSpPr>
          <p:cNvPr id="26" name="Google Shape;718;p75">
            <a:extLst>
              <a:ext uri="{FF2B5EF4-FFF2-40B4-BE49-F238E27FC236}">
                <a16:creationId xmlns:a16="http://schemas.microsoft.com/office/drawing/2014/main" id="{4346C93E-1C7A-0029-2557-73CB6A748636}"/>
              </a:ext>
            </a:extLst>
          </p:cNvPr>
          <p:cNvCxnSpPr>
            <a:cxnSpLocks/>
          </p:cNvCxnSpPr>
          <p:nvPr/>
        </p:nvCxnSpPr>
        <p:spPr>
          <a:xfrm>
            <a:off x="2295843" y="4156735"/>
            <a:ext cx="1662106" cy="201706"/>
          </a:xfrm>
          <a:prstGeom prst="straightConnector1">
            <a:avLst/>
          </a:prstGeom>
          <a:noFill/>
          <a:ln w="19050" cap="flat" cmpd="sng">
            <a:solidFill>
              <a:srgbClr val="595959"/>
            </a:solidFill>
            <a:prstDash val="dash"/>
            <a:round/>
            <a:headEnd type="triangle" w="med" len="med"/>
            <a:tailEnd type="none" w="med" len="med"/>
          </a:ln>
        </p:spPr>
      </p:cxnSp>
      <p:sp>
        <p:nvSpPr>
          <p:cNvPr id="28" name="Google Shape;719;p75">
            <a:extLst>
              <a:ext uri="{FF2B5EF4-FFF2-40B4-BE49-F238E27FC236}">
                <a16:creationId xmlns:a16="http://schemas.microsoft.com/office/drawing/2014/main" id="{9348F478-70C8-A373-1A7A-4AF4AF19A512}"/>
              </a:ext>
            </a:extLst>
          </p:cNvPr>
          <p:cNvSpPr/>
          <p:nvPr/>
        </p:nvSpPr>
        <p:spPr>
          <a:xfrm>
            <a:off x="1368949" y="5635903"/>
            <a:ext cx="900000" cy="309300"/>
          </a:xfrm>
          <a:prstGeom prst="roundRect">
            <a:avLst>
              <a:gd name="adj" fmla="val 16667"/>
            </a:avLst>
          </a:prstGeom>
          <a:gradFill>
            <a:gsLst>
              <a:gs pos="0">
                <a:srgbClr val="C9DAF8"/>
              </a:gs>
              <a:gs pos="100000">
                <a:srgbClr val="A4C2F4"/>
              </a:gs>
            </a:gsLst>
            <a:lin ang="2698631" scaled="0"/>
          </a:gradFill>
          <a:ln w="1905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algn="ctr"/>
            <a:r>
              <a:rPr lang="en" sz="1400">
                <a:latin typeface="Roboto Light"/>
                <a:ea typeface="Roboto Light"/>
                <a:cs typeface="Roboto Light"/>
                <a:sym typeface="Roboto Light"/>
              </a:rPr>
              <a:t>Churn</a:t>
            </a:r>
            <a:endParaRPr lang="en-US" sz="1400">
              <a:latin typeface="Roboto Light"/>
              <a:ea typeface="Roboto Light"/>
              <a:cs typeface="Roboto Light"/>
            </a:endParaRPr>
          </a:p>
        </p:txBody>
      </p:sp>
      <p:cxnSp>
        <p:nvCxnSpPr>
          <p:cNvPr id="30" name="Google Shape;727;p75">
            <a:extLst>
              <a:ext uri="{FF2B5EF4-FFF2-40B4-BE49-F238E27FC236}">
                <a16:creationId xmlns:a16="http://schemas.microsoft.com/office/drawing/2014/main" id="{A969F569-E64D-CD4B-B16F-8940D36C36A7}"/>
              </a:ext>
            </a:extLst>
          </p:cNvPr>
          <p:cNvCxnSpPr>
            <a:cxnSpLocks/>
          </p:cNvCxnSpPr>
          <p:nvPr/>
        </p:nvCxnSpPr>
        <p:spPr>
          <a:xfrm>
            <a:off x="2297723" y="3365594"/>
            <a:ext cx="1026713" cy="310454"/>
          </a:xfrm>
          <a:prstGeom prst="straightConnector1">
            <a:avLst/>
          </a:prstGeom>
          <a:noFill/>
          <a:ln w="19050" cap="flat" cmpd="sng">
            <a:solidFill>
              <a:srgbClr val="595959"/>
            </a:solidFill>
            <a:prstDash val="dash"/>
            <a:round/>
            <a:headEnd type="triangle" w="med" len="med"/>
            <a:tailEnd type="none" w="med" len="med"/>
          </a:ln>
        </p:spPr>
      </p:cxnSp>
      <p:sp>
        <p:nvSpPr>
          <p:cNvPr id="32" name="Google Shape;687;p74">
            <a:extLst>
              <a:ext uri="{FF2B5EF4-FFF2-40B4-BE49-F238E27FC236}">
                <a16:creationId xmlns:a16="http://schemas.microsoft.com/office/drawing/2014/main" id="{C2CF6DF0-5FFF-E595-6867-EEF6DA086AD1}"/>
              </a:ext>
            </a:extLst>
          </p:cNvPr>
          <p:cNvSpPr txBox="1"/>
          <p:nvPr/>
        </p:nvSpPr>
        <p:spPr>
          <a:xfrm>
            <a:off x="340871" y="3178170"/>
            <a:ext cx="1028276" cy="384690"/>
          </a:xfrm>
          <a:prstGeom prst="rect">
            <a:avLst/>
          </a:prstGeom>
          <a:noFill/>
          <a:ln>
            <a:noFill/>
          </a:ln>
        </p:spPr>
        <p:txBody>
          <a:bodyPr spcFirstLastPara="1" wrap="square" lIns="91425" tIns="91425" rIns="91425" bIns="91425" anchor="t" anchorCtr="0">
            <a:spAutoFit/>
          </a:bodyPr>
          <a:lstStyle/>
          <a:p>
            <a:pPr algn="r"/>
            <a:r>
              <a:rPr lang="en" sz="1300">
                <a:solidFill>
                  <a:srgbClr val="595959"/>
                </a:solidFill>
                <a:latin typeface="Roboto Light"/>
                <a:ea typeface="Roboto Light"/>
                <a:cs typeface="Roboto Light"/>
                <a:sym typeface="Roboto Light"/>
              </a:rPr>
              <a:t>May ‘23</a:t>
            </a:r>
            <a:endParaRPr lang="en-US">
              <a:cs typeface="Calibri"/>
            </a:endParaRPr>
          </a:p>
        </p:txBody>
      </p:sp>
      <p:sp>
        <p:nvSpPr>
          <p:cNvPr id="38" name="Google Shape;687;p74">
            <a:extLst>
              <a:ext uri="{FF2B5EF4-FFF2-40B4-BE49-F238E27FC236}">
                <a16:creationId xmlns:a16="http://schemas.microsoft.com/office/drawing/2014/main" id="{B81B88D5-D2C8-DB3D-CB9A-E9A9640457AB}"/>
              </a:ext>
            </a:extLst>
          </p:cNvPr>
          <p:cNvSpPr txBox="1"/>
          <p:nvPr/>
        </p:nvSpPr>
        <p:spPr>
          <a:xfrm>
            <a:off x="340871" y="3514346"/>
            <a:ext cx="1028276" cy="384690"/>
          </a:xfrm>
          <a:prstGeom prst="rect">
            <a:avLst/>
          </a:prstGeom>
          <a:noFill/>
          <a:ln>
            <a:noFill/>
          </a:ln>
        </p:spPr>
        <p:txBody>
          <a:bodyPr spcFirstLastPara="1" wrap="square" lIns="91425" tIns="91425" rIns="91425" bIns="91425" anchor="t" anchorCtr="0">
            <a:spAutoFit/>
          </a:bodyPr>
          <a:lstStyle/>
          <a:p>
            <a:pPr algn="r"/>
            <a:r>
              <a:rPr lang="en" sz="1300">
                <a:solidFill>
                  <a:srgbClr val="595959"/>
                </a:solidFill>
                <a:latin typeface="Roboto Light"/>
                <a:ea typeface="Roboto Light"/>
                <a:cs typeface="Roboto Light"/>
                <a:sym typeface="Roboto Light"/>
              </a:rPr>
              <a:t>June ’23</a:t>
            </a:r>
            <a:endParaRPr lang="en-US">
              <a:cs typeface="Calibri"/>
            </a:endParaRPr>
          </a:p>
        </p:txBody>
      </p:sp>
      <p:sp>
        <p:nvSpPr>
          <p:cNvPr id="40" name="Google Shape;687;p74">
            <a:extLst>
              <a:ext uri="{FF2B5EF4-FFF2-40B4-BE49-F238E27FC236}">
                <a16:creationId xmlns:a16="http://schemas.microsoft.com/office/drawing/2014/main" id="{4AEC6310-4E1F-8476-9C9F-E44E06AF98B7}"/>
              </a:ext>
            </a:extLst>
          </p:cNvPr>
          <p:cNvSpPr txBox="1"/>
          <p:nvPr/>
        </p:nvSpPr>
        <p:spPr>
          <a:xfrm>
            <a:off x="340871" y="3964822"/>
            <a:ext cx="1028276" cy="384690"/>
          </a:xfrm>
          <a:prstGeom prst="rect">
            <a:avLst/>
          </a:prstGeom>
          <a:noFill/>
          <a:ln>
            <a:noFill/>
          </a:ln>
        </p:spPr>
        <p:txBody>
          <a:bodyPr spcFirstLastPara="1" wrap="square" lIns="91425" tIns="91425" rIns="91425" bIns="91425" anchor="t" anchorCtr="0">
            <a:spAutoFit/>
          </a:bodyPr>
          <a:lstStyle/>
          <a:p>
            <a:pPr algn="r"/>
            <a:r>
              <a:rPr lang="en" sz="1300">
                <a:solidFill>
                  <a:srgbClr val="595959"/>
                </a:solidFill>
                <a:latin typeface="Roboto Light"/>
                <a:ea typeface="Roboto Light"/>
                <a:cs typeface="Roboto Light"/>
                <a:sym typeface="Roboto Light"/>
              </a:rPr>
              <a:t>May ‘23</a:t>
            </a:r>
            <a:endParaRPr lang="en-US">
              <a:cs typeface="Calibri"/>
            </a:endParaRPr>
          </a:p>
        </p:txBody>
      </p:sp>
      <p:sp>
        <p:nvSpPr>
          <p:cNvPr id="42" name="Google Shape;687;p74">
            <a:extLst>
              <a:ext uri="{FF2B5EF4-FFF2-40B4-BE49-F238E27FC236}">
                <a16:creationId xmlns:a16="http://schemas.microsoft.com/office/drawing/2014/main" id="{F604A27A-C864-2954-E58A-3BDB97C2EF1B}"/>
              </a:ext>
            </a:extLst>
          </p:cNvPr>
          <p:cNvSpPr txBox="1"/>
          <p:nvPr/>
        </p:nvSpPr>
        <p:spPr>
          <a:xfrm>
            <a:off x="340871" y="4314446"/>
            <a:ext cx="1028276" cy="384690"/>
          </a:xfrm>
          <a:prstGeom prst="rect">
            <a:avLst/>
          </a:prstGeom>
          <a:noFill/>
          <a:ln>
            <a:noFill/>
          </a:ln>
        </p:spPr>
        <p:txBody>
          <a:bodyPr spcFirstLastPara="1" wrap="square" lIns="91425" tIns="91425" rIns="91425" bIns="91425" anchor="t" anchorCtr="0">
            <a:spAutoFit/>
          </a:bodyPr>
          <a:lstStyle/>
          <a:p>
            <a:pPr algn="r"/>
            <a:r>
              <a:rPr lang="en" sz="1300">
                <a:solidFill>
                  <a:srgbClr val="595959"/>
                </a:solidFill>
                <a:latin typeface="Roboto Light"/>
                <a:ea typeface="Roboto Light"/>
                <a:cs typeface="Roboto Light"/>
                <a:sym typeface="Roboto Light"/>
              </a:rPr>
              <a:t>June ‘23</a:t>
            </a:r>
            <a:endParaRPr lang="en-US">
              <a:cs typeface="Calibri"/>
            </a:endParaRPr>
          </a:p>
        </p:txBody>
      </p:sp>
      <p:sp>
        <p:nvSpPr>
          <p:cNvPr id="44" name="Google Shape;687;p74">
            <a:extLst>
              <a:ext uri="{FF2B5EF4-FFF2-40B4-BE49-F238E27FC236}">
                <a16:creationId xmlns:a16="http://schemas.microsoft.com/office/drawing/2014/main" id="{35D9AA7C-0EA8-CAE9-FA46-B162F4124A66}"/>
              </a:ext>
            </a:extLst>
          </p:cNvPr>
          <p:cNvSpPr txBox="1"/>
          <p:nvPr/>
        </p:nvSpPr>
        <p:spPr>
          <a:xfrm>
            <a:off x="340871" y="4818711"/>
            <a:ext cx="1028276" cy="384690"/>
          </a:xfrm>
          <a:prstGeom prst="rect">
            <a:avLst/>
          </a:prstGeom>
          <a:noFill/>
          <a:ln>
            <a:noFill/>
          </a:ln>
        </p:spPr>
        <p:txBody>
          <a:bodyPr spcFirstLastPara="1" wrap="square" lIns="91425" tIns="91425" rIns="91425" bIns="91425" anchor="t" anchorCtr="0">
            <a:spAutoFit/>
          </a:bodyPr>
          <a:lstStyle/>
          <a:p>
            <a:pPr algn="r"/>
            <a:r>
              <a:rPr lang="en" sz="1300">
                <a:solidFill>
                  <a:srgbClr val="595959"/>
                </a:solidFill>
                <a:latin typeface="Roboto Light"/>
                <a:ea typeface="Roboto Light"/>
                <a:cs typeface="Roboto Light"/>
                <a:sym typeface="Roboto Light"/>
              </a:rPr>
              <a:t>June ‘23</a:t>
            </a:r>
            <a:endParaRPr lang="en-US">
              <a:cs typeface="Calibri"/>
            </a:endParaRPr>
          </a:p>
        </p:txBody>
      </p:sp>
      <p:sp>
        <p:nvSpPr>
          <p:cNvPr id="46" name="Google Shape;687;p74">
            <a:extLst>
              <a:ext uri="{FF2B5EF4-FFF2-40B4-BE49-F238E27FC236}">
                <a16:creationId xmlns:a16="http://schemas.microsoft.com/office/drawing/2014/main" id="{BF61EFEC-B9BB-5F0A-3DE1-EE5AF92F4CDB}"/>
              </a:ext>
            </a:extLst>
          </p:cNvPr>
          <p:cNvSpPr txBox="1"/>
          <p:nvPr/>
        </p:nvSpPr>
        <p:spPr>
          <a:xfrm>
            <a:off x="340871" y="5249016"/>
            <a:ext cx="1028276" cy="384690"/>
          </a:xfrm>
          <a:prstGeom prst="rect">
            <a:avLst/>
          </a:prstGeom>
          <a:noFill/>
          <a:ln>
            <a:noFill/>
          </a:ln>
        </p:spPr>
        <p:txBody>
          <a:bodyPr spcFirstLastPara="1" wrap="square" lIns="91425" tIns="91425" rIns="91425" bIns="91425" anchor="t" anchorCtr="0">
            <a:spAutoFit/>
          </a:bodyPr>
          <a:lstStyle/>
          <a:p>
            <a:pPr algn="r"/>
            <a:r>
              <a:rPr lang="en" sz="1300">
                <a:solidFill>
                  <a:srgbClr val="595959"/>
                </a:solidFill>
                <a:latin typeface="Roboto Light"/>
                <a:ea typeface="Roboto Light"/>
                <a:cs typeface="Roboto Light"/>
                <a:sym typeface="Roboto Light"/>
              </a:rPr>
              <a:t>April ’23</a:t>
            </a:r>
            <a:endParaRPr lang="en-US">
              <a:cs typeface="Calibri"/>
            </a:endParaRPr>
          </a:p>
        </p:txBody>
      </p:sp>
      <p:sp>
        <p:nvSpPr>
          <p:cNvPr id="48" name="Google Shape;687;p74">
            <a:extLst>
              <a:ext uri="{FF2B5EF4-FFF2-40B4-BE49-F238E27FC236}">
                <a16:creationId xmlns:a16="http://schemas.microsoft.com/office/drawing/2014/main" id="{A46AFAFB-2AD0-6EC0-9582-7CFB7CE79939}"/>
              </a:ext>
            </a:extLst>
          </p:cNvPr>
          <p:cNvSpPr txBox="1"/>
          <p:nvPr/>
        </p:nvSpPr>
        <p:spPr>
          <a:xfrm>
            <a:off x="340871" y="5598640"/>
            <a:ext cx="1028276" cy="384690"/>
          </a:xfrm>
          <a:prstGeom prst="rect">
            <a:avLst/>
          </a:prstGeom>
          <a:noFill/>
          <a:ln>
            <a:noFill/>
          </a:ln>
        </p:spPr>
        <p:txBody>
          <a:bodyPr spcFirstLastPara="1" wrap="square" lIns="91425" tIns="91425" rIns="91425" bIns="91425" anchor="t" anchorCtr="0">
            <a:spAutoFit/>
          </a:bodyPr>
          <a:lstStyle/>
          <a:p>
            <a:pPr algn="r"/>
            <a:r>
              <a:rPr lang="en" sz="1300">
                <a:solidFill>
                  <a:srgbClr val="595959"/>
                </a:solidFill>
                <a:latin typeface="Roboto Light"/>
                <a:ea typeface="Roboto Light"/>
                <a:cs typeface="Roboto Light"/>
                <a:sym typeface="Roboto Light"/>
              </a:rPr>
              <a:t>May ’23</a:t>
            </a:r>
            <a:endParaRPr lang="en-US">
              <a:cs typeface="Calibri"/>
            </a:endParaRPr>
          </a:p>
        </p:txBody>
      </p:sp>
      <p:sp>
        <p:nvSpPr>
          <p:cNvPr id="50" name="Google Shape;687;p74">
            <a:extLst>
              <a:ext uri="{FF2B5EF4-FFF2-40B4-BE49-F238E27FC236}">
                <a16:creationId xmlns:a16="http://schemas.microsoft.com/office/drawing/2014/main" id="{11C0E8AC-79BF-B08E-6730-AB75D754E3BC}"/>
              </a:ext>
            </a:extLst>
          </p:cNvPr>
          <p:cNvSpPr txBox="1"/>
          <p:nvPr/>
        </p:nvSpPr>
        <p:spPr>
          <a:xfrm>
            <a:off x="340871" y="5948262"/>
            <a:ext cx="1028276" cy="384690"/>
          </a:xfrm>
          <a:prstGeom prst="rect">
            <a:avLst/>
          </a:prstGeom>
          <a:noFill/>
          <a:ln>
            <a:noFill/>
          </a:ln>
        </p:spPr>
        <p:txBody>
          <a:bodyPr spcFirstLastPara="1" wrap="square" lIns="91425" tIns="91425" rIns="91425" bIns="91425" anchor="t" anchorCtr="0">
            <a:spAutoFit/>
          </a:bodyPr>
          <a:lstStyle/>
          <a:p>
            <a:pPr algn="r"/>
            <a:r>
              <a:rPr lang="en" sz="1300">
                <a:solidFill>
                  <a:srgbClr val="595959"/>
                </a:solidFill>
                <a:latin typeface="Roboto Light"/>
                <a:ea typeface="Roboto Light"/>
                <a:cs typeface="Roboto Light"/>
                <a:sym typeface="Roboto Light"/>
              </a:rPr>
              <a:t>June ‘23</a:t>
            </a:r>
            <a:endParaRPr lang="en-US">
              <a:cs typeface="Calibri"/>
            </a:endParaRPr>
          </a:p>
        </p:txBody>
      </p:sp>
      <p:sp>
        <p:nvSpPr>
          <p:cNvPr id="6" name="Footer Placeholder 4">
            <a:extLst>
              <a:ext uri="{FF2B5EF4-FFF2-40B4-BE49-F238E27FC236}">
                <a16:creationId xmlns:a16="http://schemas.microsoft.com/office/drawing/2014/main" id="{1FA5EF87-B557-6DE5-8954-AAC954764D64}"/>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42684217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203FE-5E45-C093-28B8-2119E486F3B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D96FF54-0977-6A45-C98B-EE186AF35E45}"/>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608F18C3-DD76-E9AB-1303-0AD95ABEE089}"/>
              </a:ext>
            </a:extLst>
          </p:cNvPr>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6" name="Title 1">
            <a:extLst>
              <a:ext uri="{FF2B5EF4-FFF2-40B4-BE49-F238E27FC236}">
                <a16:creationId xmlns:a16="http://schemas.microsoft.com/office/drawing/2014/main" id="{050A106C-FF23-9361-EC28-4FD37D82EE77}"/>
              </a:ext>
            </a:extLst>
          </p:cNvPr>
          <p:cNvSpPr txBox="1">
            <a:spLocks/>
          </p:cNvSpPr>
          <p:nvPr/>
        </p:nvSpPr>
        <p:spPr>
          <a:xfrm>
            <a:off x="685800" y="1447800"/>
            <a:ext cx="8077200" cy="3581400"/>
          </a:xfrm>
          <a:prstGeom prst="rect">
            <a:avLst/>
          </a:prstGeom>
        </p:spPr>
        <p:txBody>
          <a:bodyPr vert="horz" lIns="91440" tIns="0" rIns="45720" bIns="0" rtlCol="0" anchor="b">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700" b="1" kern="1200">
                <a:solidFill>
                  <a:schemeClr val="accent1">
                    <a:satMod val="150000"/>
                  </a:schemeClr>
                </a:solidFill>
                <a:effectLst/>
                <a:latin typeface="+mj-lt"/>
                <a:ea typeface="+mj-ea"/>
                <a:cs typeface="+mj-cs"/>
              </a:defRPr>
            </a:lvl1pPr>
            <a:extLst/>
          </a:lstStyle>
          <a:p>
            <a:r>
              <a:rPr lang="en-US" altLang="zh-CN" sz="4300">
                <a:ea typeface="华文楷体"/>
              </a:rPr>
              <a:t>Stanford CS224W:</a:t>
            </a:r>
            <a:br>
              <a:rPr lang="en-US" sz="4300"/>
            </a:br>
            <a:r>
              <a:rPr lang="en-US" sz="4300"/>
              <a:t>Relational GNN</a:t>
            </a:r>
            <a:endParaRPr lang="en-US"/>
          </a:p>
        </p:txBody>
      </p:sp>
    </p:spTree>
    <p:extLst>
      <p:ext uri="{BB962C8B-B14F-4D97-AF65-F5344CB8AC3E}">
        <p14:creationId xmlns:p14="http://schemas.microsoft.com/office/powerpoint/2010/main" val="151343241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EEBAD-C4F2-00DF-78B8-C968E0BECD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81C9D0-54D0-122C-EF8C-D58531E2CE0A}"/>
              </a:ext>
            </a:extLst>
          </p:cNvPr>
          <p:cNvSpPr>
            <a:spLocks noGrp="1"/>
          </p:cNvSpPr>
          <p:nvPr>
            <p:ph type="title"/>
          </p:nvPr>
        </p:nvSpPr>
        <p:spPr/>
        <p:txBody>
          <a:bodyPr/>
          <a:lstStyle/>
          <a:p>
            <a:r>
              <a:rPr lang="en-US">
                <a:latin typeface="Calibri" panose="020F0502020204030204" pitchFamily="34" charset="0"/>
                <a:cs typeface="Calibri" panose="020F0502020204030204" pitchFamily="34" charset="0"/>
              </a:rPr>
              <a:t>Relational Deep Learning</a:t>
            </a:r>
          </a:p>
        </p:txBody>
      </p:sp>
      <p:sp>
        <p:nvSpPr>
          <p:cNvPr id="5" name="Slide Number Placeholder 4">
            <a:extLst>
              <a:ext uri="{FF2B5EF4-FFF2-40B4-BE49-F238E27FC236}">
                <a16:creationId xmlns:a16="http://schemas.microsoft.com/office/drawing/2014/main" id="{00097173-8C45-C6B2-B197-5F69CF68FA30}"/>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47</a:t>
            </a:fld>
            <a:endParaRPr lang="en-US">
              <a:solidFill>
                <a:prstClr val="black">
                  <a:tint val="75000"/>
                </a:prstClr>
              </a:solidFill>
            </a:endParaRPr>
          </a:p>
        </p:txBody>
      </p:sp>
      <p:pic>
        <p:nvPicPr>
          <p:cNvPr id="7" name="Picture 6">
            <a:extLst>
              <a:ext uri="{FF2B5EF4-FFF2-40B4-BE49-F238E27FC236}">
                <a16:creationId xmlns:a16="http://schemas.microsoft.com/office/drawing/2014/main" id="{898D5845-494B-6E3F-D807-F9B44FC5E234}"/>
              </a:ext>
            </a:extLst>
          </p:cNvPr>
          <p:cNvPicPr>
            <a:picLocks noChangeAspect="1"/>
          </p:cNvPicPr>
          <p:nvPr/>
        </p:nvPicPr>
        <p:blipFill>
          <a:blip r:embed="rId2"/>
          <a:stretch>
            <a:fillRect/>
          </a:stretch>
        </p:blipFill>
        <p:spPr>
          <a:xfrm>
            <a:off x="685800" y="1828800"/>
            <a:ext cx="7772400" cy="4309696"/>
          </a:xfrm>
          <a:prstGeom prst="rect">
            <a:avLst/>
          </a:prstGeom>
        </p:spPr>
      </p:pic>
      <p:sp>
        <p:nvSpPr>
          <p:cNvPr id="4" name="Footer Placeholder 4">
            <a:extLst>
              <a:ext uri="{FF2B5EF4-FFF2-40B4-BE49-F238E27FC236}">
                <a16:creationId xmlns:a16="http://schemas.microsoft.com/office/drawing/2014/main" id="{1F1049E1-46E5-08BF-74C0-C98DDDEEBFCF}"/>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12043334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2" name="Google Shape;722;p72"/>
          <p:cNvSpPr txBox="1">
            <a:spLocks noGrp="1"/>
          </p:cNvSpPr>
          <p:nvPr>
            <p:ph type="title"/>
          </p:nvPr>
        </p:nvSpPr>
        <p:spPr>
          <a:prstGeom prst="rect">
            <a:avLst/>
          </a:prstGeom>
        </p:spPr>
        <p:txBody>
          <a:bodyPr spcFirstLastPara="1" vert="horz" wrap="square" lIns="91425" tIns="91425" rIns="91425" bIns="91425" rtlCol="0" anchor="b" anchorCtr="0">
            <a:noAutofit/>
          </a:bodyPr>
          <a:lstStyle/>
          <a:p>
            <a:r>
              <a:rPr lang="en"/>
              <a:t>GNN on the Entity Graph</a:t>
            </a:r>
            <a:endParaRPr/>
          </a:p>
        </p:txBody>
      </p:sp>
      <p:sp>
        <p:nvSpPr>
          <p:cNvPr id="727" name="Google Shape;727;p72"/>
          <p:cNvSpPr txBox="1">
            <a:spLocks noGrp="1"/>
          </p:cNvSpPr>
          <p:nvPr>
            <p:ph idx="1"/>
          </p:nvPr>
        </p:nvSpPr>
        <p:spPr>
          <a:prstGeom prst="rect">
            <a:avLst/>
          </a:prstGeom>
        </p:spPr>
        <p:txBody>
          <a:bodyPr spcFirstLastPara="1" vert="horz" wrap="square" lIns="91425" tIns="91425" rIns="91425" bIns="91425" rtlCol="0" anchor="t" anchorCtr="0">
            <a:noAutofit/>
          </a:bodyPr>
          <a:lstStyle/>
          <a:p>
            <a:pPr marL="0" indent="0">
              <a:buNone/>
            </a:pPr>
            <a:r>
              <a:rPr lang="en" sz="2800">
                <a:solidFill>
                  <a:srgbClr val="C00000"/>
                </a:solidFill>
              </a:rPr>
              <a:t>Node’s neighborhood defines a </a:t>
            </a:r>
            <a:r>
              <a:rPr lang="en" sz="2800">
                <a:solidFill>
                  <a:srgbClr val="C00000"/>
                </a:solidFill>
                <a:ea typeface="Roboto Medium"/>
                <a:sym typeface="Roboto Medium"/>
              </a:rPr>
              <a:t>computation graph</a:t>
            </a:r>
            <a:endParaRPr sz="2800">
              <a:solidFill>
                <a:srgbClr val="C00000"/>
              </a:solidFill>
              <a:ea typeface="Roboto Medium"/>
              <a:sym typeface="Roboto Medium"/>
            </a:endParaRPr>
          </a:p>
          <a:p>
            <a:pPr marL="0" indent="0">
              <a:buNone/>
            </a:pPr>
            <a:r>
              <a:rPr lang="en" sz="2400"/>
              <a:t>Nodes </a:t>
            </a:r>
            <a:r>
              <a:rPr lang="en" sz="2400">
                <a:ea typeface="Roboto Medium"/>
                <a:sym typeface="Roboto Medium"/>
              </a:rPr>
              <a:t>learn</a:t>
            </a:r>
            <a:r>
              <a:rPr lang="en" sz="2400"/>
              <a:t> how to </a:t>
            </a:r>
            <a:r>
              <a:rPr lang="en" sz="2400" i="1">
                <a:ea typeface="Roboto Light"/>
                <a:sym typeface="Roboto Light"/>
              </a:rPr>
              <a:t>optimally</a:t>
            </a:r>
            <a:r>
              <a:rPr lang="en" sz="2400"/>
              <a:t> use </a:t>
            </a:r>
            <a:r>
              <a:rPr lang="en" sz="2400">
                <a:ea typeface="Roboto Medium"/>
                <a:sym typeface="Roboto Medium"/>
              </a:rPr>
              <a:t>information from neighbors</a:t>
            </a:r>
            <a:r>
              <a:rPr lang="en" sz="2400"/>
              <a:t> to obtain </a:t>
            </a:r>
            <a:r>
              <a:rPr lang="en" sz="2400">
                <a:ea typeface="Roboto Medium"/>
                <a:sym typeface="Roboto Medium"/>
              </a:rPr>
              <a:t>enhanced node representations</a:t>
            </a:r>
            <a:endParaRPr sz="2400"/>
          </a:p>
        </p:txBody>
      </p:sp>
      <p:sp>
        <p:nvSpPr>
          <p:cNvPr id="723" name="Google Shape;723;p72"/>
          <p:cNvSpPr/>
          <p:nvPr/>
        </p:nvSpPr>
        <p:spPr>
          <a:xfrm>
            <a:off x="1581805" y="4804579"/>
            <a:ext cx="875700" cy="209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724" name="Google Shape;724;p72"/>
          <p:cNvSpPr/>
          <p:nvPr/>
        </p:nvSpPr>
        <p:spPr>
          <a:xfrm>
            <a:off x="1906481" y="6028176"/>
            <a:ext cx="875700" cy="209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725" name="Google Shape;725;p72"/>
          <p:cNvSpPr txBox="1"/>
          <p:nvPr/>
        </p:nvSpPr>
        <p:spPr>
          <a:xfrm>
            <a:off x="1219200" y="6172200"/>
            <a:ext cx="1583869" cy="430857"/>
          </a:xfrm>
          <a:prstGeom prst="rect">
            <a:avLst/>
          </a:prstGeom>
          <a:noFill/>
          <a:ln>
            <a:noFill/>
          </a:ln>
        </p:spPr>
        <p:txBody>
          <a:bodyPr spcFirstLastPara="1" wrap="square" lIns="91425" tIns="91425" rIns="91425" bIns="91425" anchor="t" anchorCtr="0">
            <a:spAutoFit/>
          </a:bodyPr>
          <a:lstStyle/>
          <a:p>
            <a:pPr algn="ctr"/>
            <a:r>
              <a:rPr lang="en" sz="1600">
                <a:latin typeface="Roboto"/>
                <a:ea typeface="Roboto"/>
                <a:cs typeface="Roboto"/>
                <a:sym typeface="Roboto"/>
              </a:rPr>
              <a:t>Entity Graph</a:t>
            </a:r>
            <a:endParaRPr sz="1600">
              <a:latin typeface="Roboto"/>
              <a:ea typeface="Roboto"/>
              <a:cs typeface="Roboto"/>
              <a:sym typeface="Roboto"/>
            </a:endParaRPr>
          </a:p>
        </p:txBody>
      </p:sp>
      <p:grpSp>
        <p:nvGrpSpPr>
          <p:cNvPr id="735" name="Google Shape;735;p72"/>
          <p:cNvGrpSpPr/>
          <p:nvPr/>
        </p:nvGrpSpPr>
        <p:grpSpPr>
          <a:xfrm>
            <a:off x="367155" y="3616466"/>
            <a:ext cx="3747645" cy="2162860"/>
            <a:chOff x="309250" y="2559550"/>
            <a:chExt cx="4142533" cy="2137058"/>
          </a:xfrm>
        </p:grpSpPr>
        <p:grpSp>
          <p:nvGrpSpPr>
            <p:cNvPr id="736" name="Google Shape;736;p72"/>
            <p:cNvGrpSpPr/>
            <p:nvPr/>
          </p:nvGrpSpPr>
          <p:grpSpPr>
            <a:xfrm>
              <a:off x="309250" y="2559550"/>
              <a:ext cx="4142533" cy="2137058"/>
              <a:chOff x="6133925" y="1739600"/>
              <a:chExt cx="4142533" cy="2137058"/>
            </a:xfrm>
          </p:grpSpPr>
          <p:sp>
            <p:nvSpPr>
              <p:cNvPr id="737" name="Google Shape;737;p72"/>
              <p:cNvSpPr/>
              <p:nvPr/>
            </p:nvSpPr>
            <p:spPr>
              <a:xfrm>
                <a:off x="6486025" y="1885761"/>
                <a:ext cx="3270528" cy="173638"/>
              </a:xfrm>
              <a:custGeom>
                <a:avLst/>
                <a:gdLst/>
                <a:ahLst/>
                <a:cxnLst/>
                <a:rect l="l" t="t" r="r" b="b"/>
                <a:pathLst>
                  <a:path w="176857" h="10468" extrusionOk="0">
                    <a:moveTo>
                      <a:pt x="0" y="6116"/>
                    </a:moveTo>
                    <a:cubicBezTo>
                      <a:pt x="16024" y="5127"/>
                      <a:pt x="66668" y="-544"/>
                      <a:pt x="96144" y="181"/>
                    </a:cubicBezTo>
                    <a:cubicBezTo>
                      <a:pt x="125620" y="906"/>
                      <a:pt x="163405" y="8754"/>
                      <a:pt x="176857" y="10468"/>
                    </a:cubicBezTo>
                  </a:path>
                </a:pathLst>
              </a:custGeom>
              <a:noFill/>
              <a:ln w="228600" cap="flat" cmpd="sng">
                <a:solidFill>
                  <a:srgbClr val="C9DAF8"/>
                </a:solidFill>
                <a:prstDash val="solid"/>
                <a:round/>
                <a:headEnd type="none" w="med" len="med"/>
                <a:tailEnd type="none" w="med" len="med"/>
              </a:ln>
            </p:spPr>
            <p:txBody>
              <a:bodyPr/>
              <a:lstStyle/>
              <a:p>
                <a:endParaRPr lang="en-US"/>
              </a:p>
            </p:txBody>
          </p:sp>
          <p:sp>
            <p:nvSpPr>
              <p:cNvPr id="738" name="Google Shape;738;p72"/>
              <p:cNvSpPr/>
              <p:nvPr/>
            </p:nvSpPr>
            <p:spPr>
              <a:xfrm>
                <a:off x="6983559" y="2385257"/>
                <a:ext cx="2641183" cy="786397"/>
              </a:xfrm>
              <a:custGeom>
                <a:avLst/>
                <a:gdLst/>
                <a:ahLst/>
                <a:cxnLst/>
                <a:rect l="l" t="t" r="r" b="b"/>
                <a:pathLst>
                  <a:path w="138083" h="47409" extrusionOk="0">
                    <a:moveTo>
                      <a:pt x="0" y="6656"/>
                    </a:moveTo>
                    <a:cubicBezTo>
                      <a:pt x="11870" y="5931"/>
                      <a:pt x="48203" y="-4488"/>
                      <a:pt x="71217" y="2304"/>
                    </a:cubicBezTo>
                    <a:cubicBezTo>
                      <a:pt x="94231" y="9096"/>
                      <a:pt x="126939" y="39892"/>
                      <a:pt x="138083" y="47409"/>
                    </a:cubicBezTo>
                  </a:path>
                </a:pathLst>
              </a:custGeom>
              <a:noFill/>
              <a:ln w="228600" cap="flat" cmpd="sng">
                <a:solidFill>
                  <a:srgbClr val="D9EAD3"/>
                </a:solidFill>
                <a:prstDash val="solid"/>
                <a:round/>
                <a:headEnd type="none" w="med" len="med"/>
                <a:tailEnd type="none" w="med" len="med"/>
              </a:ln>
            </p:spPr>
            <p:txBody>
              <a:bodyPr/>
              <a:lstStyle/>
              <a:p>
                <a:endParaRPr lang="en-US"/>
              </a:p>
            </p:txBody>
          </p:sp>
          <p:sp>
            <p:nvSpPr>
              <p:cNvPr id="739" name="Google Shape;739;p72"/>
              <p:cNvSpPr/>
              <p:nvPr/>
            </p:nvSpPr>
            <p:spPr>
              <a:xfrm>
                <a:off x="6493348" y="2684590"/>
                <a:ext cx="3175403" cy="207695"/>
              </a:xfrm>
              <a:custGeom>
                <a:avLst/>
                <a:gdLst/>
                <a:ahLst/>
                <a:cxnLst/>
                <a:rect l="l" t="t" r="r" b="b"/>
                <a:pathLst>
                  <a:path w="171713" h="17133" extrusionOk="0">
                    <a:moveTo>
                      <a:pt x="0" y="12661"/>
                    </a:moveTo>
                    <a:cubicBezTo>
                      <a:pt x="15892" y="13320"/>
                      <a:pt x="66733" y="18727"/>
                      <a:pt x="95352" y="16617"/>
                    </a:cubicBezTo>
                    <a:cubicBezTo>
                      <a:pt x="123971" y="14507"/>
                      <a:pt x="158986" y="2770"/>
                      <a:pt x="171713" y="0"/>
                    </a:cubicBezTo>
                  </a:path>
                </a:pathLst>
              </a:custGeom>
              <a:noFill/>
              <a:ln w="228600" cap="flat" cmpd="sng">
                <a:solidFill>
                  <a:srgbClr val="F4CCCC"/>
                </a:solidFill>
                <a:prstDash val="solid"/>
                <a:round/>
                <a:headEnd type="none" w="med" len="med"/>
                <a:tailEnd type="none" w="med" len="med"/>
              </a:ln>
            </p:spPr>
            <p:txBody>
              <a:bodyPr/>
              <a:lstStyle/>
              <a:p>
                <a:endParaRPr lang="en-US"/>
              </a:p>
            </p:txBody>
          </p:sp>
          <p:sp>
            <p:nvSpPr>
              <p:cNvPr id="740" name="Google Shape;740;p72"/>
              <p:cNvSpPr/>
              <p:nvPr/>
            </p:nvSpPr>
            <p:spPr>
              <a:xfrm>
                <a:off x="6990863" y="3101120"/>
                <a:ext cx="2641302" cy="303667"/>
              </a:xfrm>
              <a:custGeom>
                <a:avLst/>
                <a:gdLst/>
                <a:ahLst/>
                <a:cxnLst/>
                <a:rect l="l" t="t" r="r" b="b"/>
                <a:pathLst>
                  <a:path w="142831" h="18307" extrusionOk="0">
                    <a:moveTo>
                      <a:pt x="0" y="5144"/>
                    </a:moveTo>
                    <a:cubicBezTo>
                      <a:pt x="11606" y="7320"/>
                      <a:pt x="45830" y="19057"/>
                      <a:pt x="69635" y="18200"/>
                    </a:cubicBezTo>
                    <a:cubicBezTo>
                      <a:pt x="93440" y="17343"/>
                      <a:pt x="130632" y="3033"/>
                      <a:pt x="142831" y="0"/>
                    </a:cubicBezTo>
                  </a:path>
                </a:pathLst>
              </a:custGeom>
              <a:noFill/>
              <a:ln w="228600" cap="flat" cmpd="sng">
                <a:solidFill>
                  <a:srgbClr val="FCE5CD"/>
                </a:solidFill>
                <a:prstDash val="solid"/>
                <a:round/>
                <a:headEnd type="none" w="med" len="med"/>
                <a:tailEnd type="none" w="med" len="med"/>
              </a:ln>
            </p:spPr>
            <p:txBody>
              <a:bodyPr/>
              <a:lstStyle/>
              <a:p>
                <a:endParaRPr lang="en-US"/>
              </a:p>
            </p:txBody>
          </p:sp>
          <p:sp>
            <p:nvSpPr>
              <p:cNvPr id="741" name="Google Shape;741;p72"/>
              <p:cNvSpPr/>
              <p:nvPr/>
            </p:nvSpPr>
            <p:spPr>
              <a:xfrm>
                <a:off x="6968913" y="2643504"/>
                <a:ext cx="2685203" cy="570958"/>
              </a:xfrm>
              <a:custGeom>
                <a:avLst/>
                <a:gdLst/>
                <a:ahLst/>
                <a:cxnLst/>
                <a:rect l="l" t="t" r="r" b="b"/>
                <a:pathLst>
                  <a:path w="145205" h="34421" extrusionOk="0">
                    <a:moveTo>
                      <a:pt x="0" y="34421"/>
                    </a:moveTo>
                    <a:cubicBezTo>
                      <a:pt x="12068" y="33696"/>
                      <a:pt x="48204" y="35806"/>
                      <a:pt x="72405" y="30069"/>
                    </a:cubicBezTo>
                    <a:cubicBezTo>
                      <a:pt x="96606" y="24332"/>
                      <a:pt x="133072" y="5012"/>
                      <a:pt x="145205" y="0"/>
                    </a:cubicBezTo>
                  </a:path>
                </a:pathLst>
              </a:custGeom>
              <a:noFill/>
              <a:ln w="228600" cap="flat" cmpd="sng">
                <a:solidFill>
                  <a:srgbClr val="D9D2E9"/>
                </a:solidFill>
                <a:prstDash val="solid"/>
                <a:round/>
                <a:headEnd type="none" w="med" len="med"/>
                <a:tailEnd type="none" w="med" len="med"/>
              </a:ln>
            </p:spPr>
            <p:txBody>
              <a:bodyPr/>
              <a:lstStyle/>
              <a:p>
                <a:endParaRPr lang="en-US"/>
              </a:p>
            </p:txBody>
          </p:sp>
          <p:sp>
            <p:nvSpPr>
              <p:cNvPr id="742" name="Google Shape;742;p72"/>
              <p:cNvSpPr/>
              <p:nvPr/>
            </p:nvSpPr>
            <p:spPr>
              <a:xfrm>
                <a:off x="6493348" y="2004381"/>
                <a:ext cx="3175403" cy="658765"/>
              </a:xfrm>
              <a:custGeom>
                <a:avLst/>
                <a:gdLst/>
                <a:ahLst/>
                <a:cxnLst/>
                <a:rect l="l" t="t" r="r" b="b"/>
                <a:pathLst>
                  <a:path w="171713" h="43127" extrusionOk="0">
                    <a:moveTo>
                      <a:pt x="0" y="0"/>
                    </a:moveTo>
                    <a:cubicBezTo>
                      <a:pt x="16024" y="1781"/>
                      <a:pt x="67525" y="3495"/>
                      <a:pt x="96144" y="10683"/>
                    </a:cubicBezTo>
                    <a:cubicBezTo>
                      <a:pt x="124763" y="17871"/>
                      <a:pt x="159118" y="37720"/>
                      <a:pt x="171713" y="43127"/>
                    </a:cubicBezTo>
                  </a:path>
                </a:pathLst>
              </a:custGeom>
              <a:noFill/>
              <a:ln w="228600" cap="flat" cmpd="sng">
                <a:solidFill>
                  <a:srgbClr val="E6B8AF"/>
                </a:solidFill>
                <a:prstDash val="solid"/>
                <a:round/>
                <a:headEnd type="none" w="med" len="med"/>
                <a:tailEnd type="none" w="med" len="med"/>
              </a:ln>
            </p:spPr>
            <p:txBody>
              <a:bodyPr/>
              <a:lstStyle/>
              <a:p>
                <a:endParaRPr lang="en-US"/>
              </a:p>
            </p:txBody>
          </p:sp>
          <p:sp>
            <p:nvSpPr>
              <p:cNvPr id="743" name="Google Shape;743;p72"/>
              <p:cNvSpPr/>
              <p:nvPr/>
            </p:nvSpPr>
            <p:spPr>
              <a:xfrm>
                <a:off x="6486025" y="2011033"/>
                <a:ext cx="3211999" cy="786373"/>
              </a:xfrm>
              <a:custGeom>
                <a:avLst/>
                <a:gdLst/>
                <a:ahLst/>
                <a:cxnLst/>
                <a:rect l="l" t="t" r="r" b="b"/>
                <a:pathLst>
                  <a:path w="173692" h="53413" extrusionOk="0">
                    <a:moveTo>
                      <a:pt x="0" y="53413"/>
                    </a:moveTo>
                    <a:cubicBezTo>
                      <a:pt x="16354" y="51567"/>
                      <a:pt x="69173" y="51237"/>
                      <a:pt x="98122" y="42335"/>
                    </a:cubicBezTo>
                    <a:cubicBezTo>
                      <a:pt x="127071" y="33433"/>
                      <a:pt x="161097" y="7056"/>
                      <a:pt x="173692" y="0"/>
                    </a:cubicBezTo>
                  </a:path>
                </a:pathLst>
              </a:custGeom>
              <a:noFill/>
              <a:ln w="228600" cap="flat" cmpd="sng">
                <a:solidFill>
                  <a:srgbClr val="FFF2CC"/>
                </a:solidFill>
                <a:prstDash val="solid"/>
                <a:round/>
                <a:headEnd type="none" w="med" len="med"/>
                <a:tailEnd type="none" w="med" len="med"/>
              </a:ln>
            </p:spPr>
            <p:txBody>
              <a:bodyPr/>
              <a:lstStyle/>
              <a:p>
                <a:endParaRPr lang="en-US"/>
              </a:p>
            </p:txBody>
          </p:sp>
          <p:sp>
            <p:nvSpPr>
              <p:cNvPr id="744" name="Google Shape;744;p72"/>
              <p:cNvSpPr txBox="1"/>
              <p:nvPr/>
            </p:nvSpPr>
            <p:spPr>
              <a:xfrm>
                <a:off x="8248429" y="1772840"/>
                <a:ext cx="427250" cy="304075"/>
              </a:xfrm>
              <a:prstGeom prst="rect">
                <a:avLst/>
              </a:prstGeom>
              <a:noFill/>
              <a:ln>
                <a:noFill/>
              </a:ln>
            </p:spPr>
            <p:txBody>
              <a:bodyPr spcFirstLastPara="1" wrap="square" lIns="91425" tIns="91425" rIns="91425" bIns="91425" anchor="t" anchorCtr="0">
                <a:spAutoFit/>
              </a:bodyPr>
              <a:lstStyle/>
              <a:p>
                <a:r>
                  <a:rPr lang="en" sz="800">
                    <a:solidFill>
                      <a:srgbClr val="595959"/>
                    </a:solidFill>
                    <a:latin typeface="Roboto Light"/>
                    <a:ea typeface="Roboto Light"/>
                    <a:cs typeface="Roboto Light"/>
                    <a:sym typeface="Roboto Light"/>
                  </a:rPr>
                  <a:t>$20</a:t>
                </a:r>
                <a:endParaRPr sz="800">
                  <a:solidFill>
                    <a:srgbClr val="595959"/>
                  </a:solidFill>
                  <a:latin typeface="Roboto Light"/>
                  <a:ea typeface="Roboto Light"/>
                  <a:cs typeface="Roboto Light"/>
                  <a:sym typeface="Roboto Light"/>
                </a:endParaRPr>
              </a:p>
            </p:txBody>
          </p:sp>
          <p:sp>
            <p:nvSpPr>
              <p:cNvPr id="745" name="Google Shape;745;p72"/>
              <p:cNvSpPr txBox="1"/>
              <p:nvPr/>
            </p:nvSpPr>
            <p:spPr>
              <a:xfrm>
                <a:off x="8253275" y="2023025"/>
                <a:ext cx="413100" cy="307800"/>
              </a:xfrm>
              <a:prstGeom prst="rect">
                <a:avLst/>
              </a:prstGeom>
              <a:noFill/>
              <a:ln>
                <a:noFill/>
              </a:ln>
            </p:spPr>
            <p:txBody>
              <a:bodyPr spcFirstLastPara="1" wrap="square" lIns="91425" tIns="91425" rIns="91425" bIns="91425" anchor="t" anchorCtr="0">
                <a:spAutoFit/>
              </a:bodyPr>
              <a:lstStyle/>
              <a:p>
                <a:r>
                  <a:rPr lang="en" sz="800">
                    <a:solidFill>
                      <a:srgbClr val="595959"/>
                    </a:solidFill>
                    <a:latin typeface="Roboto Light"/>
                    <a:ea typeface="Roboto Light"/>
                    <a:cs typeface="Roboto Light"/>
                    <a:sym typeface="Roboto Light"/>
                  </a:rPr>
                  <a:t>$80</a:t>
                </a:r>
                <a:endParaRPr sz="800">
                  <a:solidFill>
                    <a:srgbClr val="595959"/>
                  </a:solidFill>
                  <a:latin typeface="Roboto Light"/>
                  <a:ea typeface="Roboto Light"/>
                  <a:cs typeface="Roboto Light"/>
                  <a:sym typeface="Roboto Light"/>
                </a:endParaRPr>
              </a:p>
            </p:txBody>
          </p:sp>
          <p:sp>
            <p:nvSpPr>
              <p:cNvPr id="746" name="Google Shape;746;p72"/>
              <p:cNvSpPr txBox="1"/>
              <p:nvPr/>
            </p:nvSpPr>
            <p:spPr>
              <a:xfrm>
                <a:off x="8253275" y="2273202"/>
                <a:ext cx="392259" cy="304075"/>
              </a:xfrm>
              <a:prstGeom prst="rect">
                <a:avLst/>
              </a:prstGeom>
              <a:noFill/>
              <a:ln>
                <a:noFill/>
              </a:ln>
            </p:spPr>
            <p:txBody>
              <a:bodyPr spcFirstLastPara="1" wrap="square" lIns="91425" tIns="91425" rIns="91425" bIns="91425" anchor="t" anchorCtr="0">
                <a:spAutoFit/>
              </a:bodyPr>
              <a:lstStyle/>
              <a:p>
                <a:r>
                  <a:rPr lang="en" sz="800">
                    <a:solidFill>
                      <a:srgbClr val="595959"/>
                    </a:solidFill>
                    <a:latin typeface="Roboto Light"/>
                    <a:ea typeface="Roboto Light"/>
                    <a:cs typeface="Roboto Light"/>
                    <a:sym typeface="Roboto Light"/>
                  </a:rPr>
                  <a:t>$15</a:t>
                </a:r>
                <a:endParaRPr sz="800">
                  <a:solidFill>
                    <a:srgbClr val="595959"/>
                  </a:solidFill>
                  <a:latin typeface="Roboto Light"/>
                  <a:ea typeface="Roboto Light"/>
                  <a:cs typeface="Roboto Light"/>
                  <a:sym typeface="Roboto Light"/>
                </a:endParaRPr>
              </a:p>
            </p:txBody>
          </p:sp>
          <p:sp>
            <p:nvSpPr>
              <p:cNvPr id="747" name="Google Shape;747;p72"/>
              <p:cNvSpPr txBox="1"/>
              <p:nvPr/>
            </p:nvSpPr>
            <p:spPr>
              <a:xfrm>
                <a:off x="8253275" y="2506402"/>
                <a:ext cx="463596" cy="304075"/>
              </a:xfrm>
              <a:prstGeom prst="rect">
                <a:avLst/>
              </a:prstGeom>
              <a:noFill/>
              <a:ln>
                <a:noFill/>
              </a:ln>
            </p:spPr>
            <p:txBody>
              <a:bodyPr spcFirstLastPara="1" wrap="square" lIns="91425" tIns="91425" rIns="91425" bIns="91425" anchor="t" anchorCtr="0">
                <a:spAutoFit/>
              </a:bodyPr>
              <a:lstStyle/>
              <a:p>
                <a:r>
                  <a:rPr lang="en" sz="800">
                    <a:solidFill>
                      <a:srgbClr val="595959"/>
                    </a:solidFill>
                    <a:latin typeface="Roboto Light"/>
                    <a:ea typeface="Roboto Light"/>
                    <a:cs typeface="Roboto Light"/>
                    <a:sym typeface="Roboto Light"/>
                  </a:rPr>
                  <a:t>$20</a:t>
                </a:r>
                <a:endParaRPr sz="800">
                  <a:solidFill>
                    <a:srgbClr val="595959"/>
                  </a:solidFill>
                  <a:latin typeface="Roboto Light"/>
                  <a:ea typeface="Roboto Light"/>
                  <a:cs typeface="Roboto Light"/>
                  <a:sym typeface="Roboto Light"/>
                </a:endParaRPr>
              </a:p>
            </p:txBody>
          </p:sp>
          <p:sp>
            <p:nvSpPr>
              <p:cNvPr id="748" name="Google Shape;748;p72"/>
              <p:cNvSpPr txBox="1"/>
              <p:nvPr/>
            </p:nvSpPr>
            <p:spPr>
              <a:xfrm>
                <a:off x="8253275" y="2766108"/>
                <a:ext cx="422404" cy="304075"/>
              </a:xfrm>
              <a:prstGeom prst="rect">
                <a:avLst/>
              </a:prstGeom>
              <a:noFill/>
              <a:ln>
                <a:noFill/>
              </a:ln>
            </p:spPr>
            <p:txBody>
              <a:bodyPr spcFirstLastPara="1" wrap="square" lIns="91425" tIns="91425" rIns="91425" bIns="91425" anchor="t" anchorCtr="0">
                <a:spAutoFit/>
              </a:bodyPr>
              <a:lstStyle/>
              <a:p>
                <a:r>
                  <a:rPr lang="en" sz="800">
                    <a:solidFill>
                      <a:srgbClr val="595959"/>
                    </a:solidFill>
                    <a:latin typeface="Roboto Light"/>
                    <a:ea typeface="Roboto Light"/>
                    <a:cs typeface="Roboto Light"/>
                    <a:sym typeface="Roboto Light"/>
                  </a:rPr>
                  <a:t>$80</a:t>
                </a:r>
                <a:endParaRPr sz="800">
                  <a:solidFill>
                    <a:srgbClr val="595959"/>
                  </a:solidFill>
                  <a:latin typeface="Roboto Light"/>
                  <a:ea typeface="Roboto Light"/>
                  <a:cs typeface="Roboto Light"/>
                  <a:sym typeface="Roboto Light"/>
                </a:endParaRPr>
              </a:p>
            </p:txBody>
          </p:sp>
          <p:sp>
            <p:nvSpPr>
              <p:cNvPr id="749" name="Google Shape;749;p72"/>
              <p:cNvSpPr txBox="1"/>
              <p:nvPr/>
            </p:nvSpPr>
            <p:spPr>
              <a:xfrm>
                <a:off x="8253275" y="3025814"/>
                <a:ext cx="438155" cy="304075"/>
              </a:xfrm>
              <a:prstGeom prst="rect">
                <a:avLst/>
              </a:prstGeom>
              <a:noFill/>
              <a:ln>
                <a:noFill/>
              </a:ln>
            </p:spPr>
            <p:txBody>
              <a:bodyPr spcFirstLastPara="1" wrap="square" lIns="91425" tIns="91425" rIns="91425" bIns="91425" anchor="t" anchorCtr="0">
                <a:spAutoFit/>
              </a:bodyPr>
              <a:lstStyle/>
              <a:p>
                <a:r>
                  <a:rPr lang="en" sz="800">
                    <a:solidFill>
                      <a:srgbClr val="595959"/>
                    </a:solidFill>
                    <a:latin typeface="Roboto Light"/>
                    <a:ea typeface="Roboto Light"/>
                    <a:cs typeface="Roboto Light"/>
                    <a:sym typeface="Roboto Light"/>
                  </a:rPr>
                  <a:t>$80</a:t>
                </a:r>
                <a:endParaRPr sz="800">
                  <a:solidFill>
                    <a:srgbClr val="595959"/>
                  </a:solidFill>
                  <a:latin typeface="Roboto Light"/>
                  <a:ea typeface="Roboto Light"/>
                  <a:cs typeface="Roboto Light"/>
                  <a:sym typeface="Roboto Light"/>
                </a:endParaRPr>
              </a:p>
            </p:txBody>
          </p:sp>
          <p:sp>
            <p:nvSpPr>
              <p:cNvPr id="750" name="Google Shape;750;p72"/>
              <p:cNvSpPr txBox="1"/>
              <p:nvPr/>
            </p:nvSpPr>
            <p:spPr>
              <a:xfrm>
                <a:off x="8253275" y="3259014"/>
                <a:ext cx="437269" cy="304075"/>
              </a:xfrm>
              <a:prstGeom prst="rect">
                <a:avLst/>
              </a:prstGeom>
              <a:noFill/>
              <a:ln>
                <a:noFill/>
              </a:ln>
            </p:spPr>
            <p:txBody>
              <a:bodyPr spcFirstLastPara="1" wrap="square" lIns="91425" tIns="91425" rIns="91425" bIns="91425" anchor="t" anchorCtr="0">
                <a:spAutoFit/>
              </a:bodyPr>
              <a:lstStyle/>
              <a:p>
                <a:r>
                  <a:rPr lang="en" sz="800">
                    <a:solidFill>
                      <a:srgbClr val="595959"/>
                    </a:solidFill>
                    <a:latin typeface="Roboto Light"/>
                    <a:ea typeface="Roboto Light"/>
                    <a:cs typeface="Roboto Light"/>
                    <a:sym typeface="Roboto Light"/>
                  </a:rPr>
                  <a:t>$15</a:t>
                </a:r>
                <a:endParaRPr sz="800">
                  <a:solidFill>
                    <a:srgbClr val="595959"/>
                  </a:solidFill>
                  <a:latin typeface="Roboto Light"/>
                  <a:ea typeface="Roboto Light"/>
                  <a:cs typeface="Roboto Light"/>
                  <a:sym typeface="Roboto Light"/>
                </a:endParaRPr>
              </a:p>
            </p:txBody>
          </p:sp>
          <p:sp>
            <p:nvSpPr>
              <p:cNvPr id="751" name="Google Shape;751;p72"/>
              <p:cNvSpPr txBox="1"/>
              <p:nvPr/>
            </p:nvSpPr>
            <p:spPr>
              <a:xfrm>
                <a:off x="7388979" y="3484400"/>
                <a:ext cx="1414800" cy="384900"/>
              </a:xfrm>
              <a:prstGeom prst="rect">
                <a:avLst/>
              </a:prstGeom>
              <a:noFill/>
              <a:ln>
                <a:noFill/>
              </a:ln>
            </p:spPr>
            <p:txBody>
              <a:bodyPr spcFirstLastPara="1" wrap="square" lIns="91425" tIns="91425" rIns="91425" bIns="91425" anchor="t" anchorCtr="0">
                <a:spAutoFit/>
              </a:bodyPr>
              <a:lstStyle/>
              <a:p>
                <a:pPr algn="ctr"/>
                <a:r>
                  <a:rPr lang="en" sz="1300" b="1">
                    <a:solidFill>
                      <a:srgbClr val="424242"/>
                    </a:solidFill>
                    <a:latin typeface="Roboto"/>
                    <a:ea typeface="Roboto"/>
                    <a:cs typeface="Roboto"/>
                    <a:sym typeface="Roboto"/>
                  </a:rPr>
                  <a:t>Sales</a:t>
                </a:r>
                <a:endParaRPr sz="1300" b="1">
                  <a:solidFill>
                    <a:srgbClr val="424242"/>
                  </a:solidFill>
                  <a:latin typeface="Roboto"/>
                  <a:ea typeface="Roboto"/>
                  <a:cs typeface="Roboto"/>
                  <a:sym typeface="Roboto"/>
                </a:endParaRPr>
              </a:p>
            </p:txBody>
          </p:sp>
          <p:sp>
            <p:nvSpPr>
              <p:cNvPr id="752" name="Google Shape;752;p72"/>
              <p:cNvSpPr txBox="1"/>
              <p:nvPr/>
            </p:nvSpPr>
            <p:spPr>
              <a:xfrm>
                <a:off x="9222258" y="3484410"/>
                <a:ext cx="1054200" cy="384900"/>
              </a:xfrm>
              <a:prstGeom prst="rect">
                <a:avLst/>
              </a:prstGeom>
              <a:noFill/>
              <a:ln>
                <a:noFill/>
              </a:ln>
            </p:spPr>
            <p:txBody>
              <a:bodyPr spcFirstLastPara="1" wrap="square" lIns="91425" tIns="91425" rIns="91425" bIns="91425" anchor="t" anchorCtr="0">
                <a:spAutoFit/>
              </a:bodyPr>
              <a:lstStyle/>
              <a:p>
                <a:pPr algn="ctr"/>
                <a:r>
                  <a:rPr lang="en" sz="1300" b="1">
                    <a:solidFill>
                      <a:srgbClr val="424242"/>
                    </a:solidFill>
                    <a:latin typeface="Roboto"/>
                    <a:ea typeface="Roboto"/>
                    <a:cs typeface="Roboto"/>
                    <a:sym typeface="Roboto"/>
                  </a:rPr>
                  <a:t>Products</a:t>
                </a:r>
                <a:endParaRPr sz="1300" b="1">
                  <a:solidFill>
                    <a:srgbClr val="424242"/>
                  </a:solidFill>
                  <a:latin typeface="Roboto"/>
                  <a:ea typeface="Roboto"/>
                  <a:cs typeface="Roboto"/>
                  <a:sym typeface="Roboto"/>
                </a:endParaRPr>
              </a:p>
            </p:txBody>
          </p:sp>
          <p:sp>
            <p:nvSpPr>
              <p:cNvPr id="753" name="Google Shape;753;p72"/>
              <p:cNvSpPr txBox="1"/>
              <p:nvPr/>
            </p:nvSpPr>
            <p:spPr>
              <a:xfrm>
                <a:off x="6133925" y="3491758"/>
                <a:ext cx="1138430" cy="384900"/>
              </a:xfrm>
              <a:prstGeom prst="rect">
                <a:avLst/>
              </a:prstGeom>
              <a:noFill/>
              <a:ln>
                <a:noFill/>
              </a:ln>
            </p:spPr>
            <p:txBody>
              <a:bodyPr spcFirstLastPara="1" wrap="square" lIns="91425" tIns="91425" rIns="91425" bIns="91425" anchor="t" anchorCtr="0">
                <a:spAutoFit/>
              </a:bodyPr>
              <a:lstStyle/>
              <a:p>
                <a:pPr algn="ctr"/>
                <a:r>
                  <a:rPr lang="en" sz="1300" b="1">
                    <a:solidFill>
                      <a:srgbClr val="424242"/>
                    </a:solidFill>
                    <a:latin typeface="Roboto"/>
                    <a:ea typeface="Roboto"/>
                    <a:cs typeface="Roboto"/>
                    <a:sym typeface="Roboto"/>
                  </a:rPr>
                  <a:t>Users</a:t>
                </a:r>
                <a:endParaRPr sz="1300" b="1">
                  <a:solidFill>
                    <a:srgbClr val="424242"/>
                  </a:solidFill>
                  <a:latin typeface="Roboto"/>
                  <a:ea typeface="Roboto"/>
                  <a:cs typeface="Roboto"/>
                  <a:sym typeface="Roboto"/>
                </a:endParaRPr>
              </a:p>
            </p:txBody>
          </p:sp>
          <p:pic>
            <p:nvPicPr>
              <p:cNvPr id="754" name="Google Shape;754;p72"/>
              <p:cNvPicPr preferRelativeResize="0"/>
              <p:nvPr/>
            </p:nvPicPr>
            <p:blipFill>
              <a:blip r:embed="rId3">
                <a:alphaModFix/>
              </a:blip>
              <a:stretch>
                <a:fillRect/>
              </a:stretch>
            </p:blipFill>
            <p:spPr>
              <a:xfrm>
                <a:off x="9438220" y="1739600"/>
                <a:ext cx="622376" cy="558259"/>
              </a:xfrm>
              <a:prstGeom prst="rect">
                <a:avLst/>
              </a:prstGeom>
              <a:noFill/>
              <a:ln>
                <a:noFill/>
              </a:ln>
            </p:spPr>
          </p:pic>
          <p:pic>
            <p:nvPicPr>
              <p:cNvPr id="755" name="Google Shape;755;p72"/>
              <p:cNvPicPr preferRelativeResize="0"/>
              <p:nvPr/>
            </p:nvPicPr>
            <p:blipFill>
              <a:blip r:embed="rId4">
                <a:alphaModFix/>
              </a:blip>
              <a:stretch>
                <a:fillRect/>
              </a:stretch>
            </p:blipFill>
            <p:spPr>
              <a:xfrm>
                <a:off x="9517201" y="2405610"/>
                <a:ext cx="530691" cy="476020"/>
              </a:xfrm>
              <a:prstGeom prst="rect">
                <a:avLst/>
              </a:prstGeom>
              <a:noFill/>
              <a:ln>
                <a:noFill/>
              </a:ln>
            </p:spPr>
          </p:pic>
          <p:pic>
            <p:nvPicPr>
              <p:cNvPr id="756" name="Google Shape;756;p72"/>
              <p:cNvPicPr preferRelativeResize="0"/>
              <p:nvPr/>
            </p:nvPicPr>
            <p:blipFill>
              <a:blip r:embed="rId5">
                <a:alphaModFix/>
              </a:blip>
              <a:stretch>
                <a:fillRect/>
              </a:stretch>
            </p:blipFill>
            <p:spPr>
              <a:xfrm>
                <a:off x="9471355" y="2840145"/>
                <a:ext cx="622375" cy="558243"/>
              </a:xfrm>
              <a:prstGeom prst="rect">
                <a:avLst/>
              </a:prstGeom>
              <a:noFill/>
              <a:ln>
                <a:noFill/>
              </a:ln>
            </p:spPr>
          </p:pic>
          <p:pic>
            <p:nvPicPr>
              <p:cNvPr id="757" name="Google Shape;757;p72"/>
              <p:cNvPicPr preferRelativeResize="0"/>
              <p:nvPr/>
            </p:nvPicPr>
            <p:blipFill>
              <a:blip r:embed="rId6">
                <a:alphaModFix/>
              </a:blip>
              <a:stretch>
                <a:fillRect/>
              </a:stretch>
            </p:blipFill>
            <p:spPr>
              <a:xfrm>
                <a:off x="6294149" y="1749734"/>
                <a:ext cx="374260" cy="453213"/>
              </a:xfrm>
              <a:prstGeom prst="rect">
                <a:avLst/>
              </a:prstGeom>
              <a:noFill/>
              <a:ln>
                <a:noFill/>
              </a:ln>
            </p:spPr>
          </p:pic>
          <p:pic>
            <p:nvPicPr>
              <p:cNvPr id="758" name="Google Shape;758;p72"/>
              <p:cNvPicPr preferRelativeResize="0"/>
              <p:nvPr/>
            </p:nvPicPr>
            <p:blipFill>
              <a:blip r:embed="rId7">
                <a:alphaModFix/>
              </a:blip>
              <a:stretch>
                <a:fillRect/>
              </a:stretch>
            </p:blipFill>
            <p:spPr>
              <a:xfrm>
                <a:off x="6770916" y="2202939"/>
                <a:ext cx="413032" cy="453213"/>
              </a:xfrm>
              <a:prstGeom prst="rect">
                <a:avLst/>
              </a:prstGeom>
              <a:noFill/>
              <a:ln>
                <a:noFill/>
              </a:ln>
            </p:spPr>
          </p:pic>
          <p:pic>
            <p:nvPicPr>
              <p:cNvPr id="759" name="Google Shape;759;p72"/>
              <p:cNvPicPr preferRelativeResize="0"/>
              <p:nvPr/>
            </p:nvPicPr>
            <p:blipFill>
              <a:blip r:embed="rId8">
                <a:alphaModFix/>
              </a:blip>
              <a:stretch>
                <a:fillRect/>
              </a:stretch>
            </p:blipFill>
            <p:spPr>
              <a:xfrm>
                <a:off x="6262204" y="2592830"/>
                <a:ext cx="438155" cy="453210"/>
              </a:xfrm>
              <a:prstGeom prst="rect">
                <a:avLst/>
              </a:prstGeom>
              <a:noFill/>
              <a:ln>
                <a:noFill/>
              </a:ln>
            </p:spPr>
          </p:pic>
          <p:pic>
            <p:nvPicPr>
              <p:cNvPr id="760" name="Google Shape;760;p72"/>
              <p:cNvPicPr preferRelativeResize="0"/>
              <p:nvPr/>
            </p:nvPicPr>
            <p:blipFill>
              <a:blip r:embed="rId9">
                <a:alphaModFix/>
              </a:blip>
              <a:stretch>
                <a:fillRect/>
              </a:stretch>
            </p:blipFill>
            <p:spPr>
              <a:xfrm>
                <a:off x="6758351" y="3007618"/>
                <a:ext cx="438155" cy="424052"/>
              </a:xfrm>
              <a:prstGeom prst="rect">
                <a:avLst/>
              </a:prstGeom>
              <a:noFill/>
              <a:ln>
                <a:noFill/>
              </a:ln>
            </p:spPr>
          </p:pic>
          <p:pic>
            <p:nvPicPr>
              <p:cNvPr id="761" name="Google Shape;761;p72"/>
              <p:cNvPicPr preferRelativeResize="0"/>
              <p:nvPr/>
            </p:nvPicPr>
            <p:blipFill>
              <a:blip r:embed="rId10">
                <a:alphaModFix/>
              </a:blip>
              <a:stretch>
                <a:fillRect/>
              </a:stretch>
            </p:blipFill>
            <p:spPr>
              <a:xfrm>
                <a:off x="8038597" y="2547215"/>
                <a:ext cx="231579" cy="207722"/>
              </a:xfrm>
              <a:prstGeom prst="rect">
                <a:avLst/>
              </a:prstGeom>
              <a:noFill/>
              <a:ln>
                <a:noFill/>
              </a:ln>
            </p:spPr>
          </p:pic>
          <p:pic>
            <p:nvPicPr>
              <p:cNvPr id="762" name="Google Shape;762;p72"/>
              <p:cNvPicPr preferRelativeResize="0"/>
              <p:nvPr/>
            </p:nvPicPr>
            <p:blipFill>
              <a:blip r:embed="rId10">
                <a:alphaModFix/>
              </a:blip>
              <a:stretch>
                <a:fillRect/>
              </a:stretch>
            </p:blipFill>
            <p:spPr>
              <a:xfrm>
                <a:off x="8038597" y="2797400"/>
                <a:ext cx="231579" cy="207722"/>
              </a:xfrm>
              <a:prstGeom prst="rect">
                <a:avLst/>
              </a:prstGeom>
              <a:noFill/>
              <a:ln>
                <a:noFill/>
              </a:ln>
            </p:spPr>
          </p:pic>
          <p:pic>
            <p:nvPicPr>
              <p:cNvPr id="763" name="Google Shape;763;p72"/>
              <p:cNvPicPr preferRelativeResize="0"/>
              <p:nvPr/>
            </p:nvPicPr>
            <p:blipFill>
              <a:blip r:embed="rId10">
                <a:alphaModFix/>
              </a:blip>
              <a:stretch>
                <a:fillRect/>
              </a:stretch>
            </p:blipFill>
            <p:spPr>
              <a:xfrm>
                <a:off x="8038597" y="3047585"/>
                <a:ext cx="231579" cy="207722"/>
              </a:xfrm>
              <a:prstGeom prst="rect">
                <a:avLst/>
              </a:prstGeom>
              <a:noFill/>
              <a:ln>
                <a:noFill/>
              </a:ln>
            </p:spPr>
          </p:pic>
          <p:pic>
            <p:nvPicPr>
              <p:cNvPr id="764" name="Google Shape;764;p72"/>
              <p:cNvPicPr preferRelativeResize="0"/>
              <p:nvPr/>
            </p:nvPicPr>
            <p:blipFill>
              <a:blip r:embed="rId10">
                <a:alphaModFix/>
              </a:blip>
              <a:stretch>
                <a:fillRect/>
              </a:stretch>
            </p:blipFill>
            <p:spPr>
              <a:xfrm>
                <a:off x="8038597" y="2297030"/>
                <a:ext cx="231579" cy="207722"/>
              </a:xfrm>
              <a:prstGeom prst="rect">
                <a:avLst/>
              </a:prstGeom>
              <a:noFill/>
              <a:ln>
                <a:noFill/>
              </a:ln>
            </p:spPr>
          </p:pic>
          <p:pic>
            <p:nvPicPr>
              <p:cNvPr id="765" name="Google Shape;765;p72"/>
              <p:cNvPicPr preferRelativeResize="0"/>
              <p:nvPr/>
            </p:nvPicPr>
            <p:blipFill>
              <a:blip r:embed="rId10">
                <a:alphaModFix/>
              </a:blip>
              <a:stretch>
                <a:fillRect/>
              </a:stretch>
            </p:blipFill>
            <p:spPr>
              <a:xfrm>
                <a:off x="8038597" y="2046845"/>
                <a:ext cx="231579" cy="207722"/>
              </a:xfrm>
              <a:prstGeom prst="rect">
                <a:avLst/>
              </a:prstGeom>
              <a:noFill/>
              <a:ln>
                <a:noFill/>
              </a:ln>
            </p:spPr>
          </p:pic>
          <p:pic>
            <p:nvPicPr>
              <p:cNvPr id="766" name="Google Shape;766;p72"/>
              <p:cNvPicPr preferRelativeResize="0"/>
              <p:nvPr/>
            </p:nvPicPr>
            <p:blipFill>
              <a:blip r:embed="rId10">
                <a:alphaModFix/>
              </a:blip>
              <a:stretch>
                <a:fillRect/>
              </a:stretch>
            </p:blipFill>
            <p:spPr>
              <a:xfrm>
                <a:off x="8038597" y="1796660"/>
                <a:ext cx="231579" cy="207722"/>
              </a:xfrm>
              <a:prstGeom prst="rect">
                <a:avLst/>
              </a:prstGeom>
              <a:noFill/>
              <a:ln>
                <a:noFill/>
              </a:ln>
            </p:spPr>
          </p:pic>
          <p:pic>
            <p:nvPicPr>
              <p:cNvPr id="767" name="Google Shape;767;p72"/>
              <p:cNvPicPr preferRelativeResize="0"/>
              <p:nvPr/>
            </p:nvPicPr>
            <p:blipFill>
              <a:blip r:embed="rId10">
                <a:alphaModFix/>
              </a:blip>
              <a:stretch>
                <a:fillRect/>
              </a:stretch>
            </p:blipFill>
            <p:spPr>
              <a:xfrm>
                <a:off x="8038597" y="3297770"/>
                <a:ext cx="231579" cy="207722"/>
              </a:xfrm>
              <a:prstGeom prst="rect">
                <a:avLst/>
              </a:prstGeom>
              <a:noFill/>
              <a:ln>
                <a:noFill/>
              </a:ln>
            </p:spPr>
          </p:pic>
        </p:grpSp>
        <p:grpSp>
          <p:nvGrpSpPr>
            <p:cNvPr id="768" name="Google Shape;768;p72"/>
            <p:cNvGrpSpPr/>
            <p:nvPr/>
          </p:nvGrpSpPr>
          <p:grpSpPr>
            <a:xfrm>
              <a:off x="483959" y="3036028"/>
              <a:ext cx="338850" cy="111406"/>
              <a:chOff x="3866050" y="4514325"/>
              <a:chExt cx="414900" cy="145800"/>
            </a:xfrm>
          </p:grpSpPr>
          <p:sp>
            <p:nvSpPr>
              <p:cNvPr id="769" name="Google Shape;769;p72"/>
              <p:cNvSpPr/>
              <p:nvPr/>
            </p:nvSpPr>
            <p:spPr>
              <a:xfrm>
                <a:off x="3866050" y="4514325"/>
                <a:ext cx="138300" cy="145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70" name="Google Shape;770;p72"/>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71" name="Google Shape;771;p72"/>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772" name="Google Shape;772;p72"/>
            <p:cNvGrpSpPr/>
            <p:nvPr/>
          </p:nvGrpSpPr>
          <p:grpSpPr>
            <a:xfrm>
              <a:off x="976609" y="3474495"/>
              <a:ext cx="338850" cy="111406"/>
              <a:chOff x="3866050" y="4514325"/>
              <a:chExt cx="414900" cy="145800"/>
            </a:xfrm>
          </p:grpSpPr>
          <p:sp>
            <p:nvSpPr>
              <p:cNvPr id="773" name="Google Shape;773;p72"/>
              <p:cNvSpPr/>
              <p:nvPr/>
            </p:nvSpPr>
            <p:spPr>
              <a:xfrm>
                <a:off x="3866050" y="4514325"/>
                <a:ext cx="138300" cy="145800"/>
              </a:xfrm>
              <a:prstGeom prst="rect">
                <a:avLst/>
              </a:prstGeom>
              <a:solidFill>
                <a:srgbClr val="66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74" name="Google Shape;774;p72"/>
              <p:cNvSpPr/>
              <p:nvPr/>
            </p:nvSpPr>
            <p:spPr>
              <a:xfrm>
                <a:off x="4004350" y="4514325"/>
                <a:ext cx="138300" cy="145800"/>
              </a:xfrm>
              <a:prstGeom prst="rect">
                <a:avLst/>
              </a:prstGeom>
              <a:solidFill>
                <a:srgbClr val="D9D9D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75" name="Google Shape;775;p72"/>
              <p:cNvSpPr/>
              <p:nvPr/>
            </p:nvSpPr>
            <p:spPr>
              <a:xfrm>
                <a:off x="4142650" y="4514325"/>
                <a:ext cx="138300" cy="145800"/>
              </a:xfrm>
              <a:prstGeom prst="rect">
                <a:avLst/>
              </a:prstGeom>
              <a:solidFill>
                <a:srgbClr val="73737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776" name="Google Shape;776;p72"/>
            <p:cNvGrpSpPr/>
            <p:nvPr/>
          </p:nvGrpSpPr>
          <p:grpSpPr>
            <a:xfrm>
              <a:off x="483982" y="3884748"/>
              <a:ext cx="338850" cy="111406"/>
              <a:chOff x="3866050" y="4514325"/>
              <a:chExt cx="414900" cy="145800"/>
            </a:xfrm>
          </p:grpSpPr>
          <p:sp>
            <p:nvSpPr>
              <p:cNvPr id="777" name="Google Shape;777;p72"/>
              <p:cNvSpPr/>
              <p:nvPr/>
            </p:nvSpPr>
            <p:spPr>
              <a:xfrm>
                <a:off x="3866050" y="4514325"/>
                <a:ext cx="138300" cy="145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78" name="Google Shape;778;p72"/>
              <p:cNvSpPr/>
              <p:nvPr/>
            </p:nvSpPr>
            <p:spPr>
              <a:xfrm>
                <a:off x="4004350" y="4514325"/>
                <a:ext cx="138300" cy="145800"/>
              </a:xfrm>
              <a:prstGeom prst="rect">
                <a:avLst/>
              </a:prstGeom>
              <a:solidFill>
                <a:srgbClr val="21212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79" name="Google Shape;779;p72"/>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780" name="Google Shape;780;p72"/>
            <p:cNvGrpSpPr/>
            <p:nvPr/>
          </p:nvGrpSpPr>
          <p:grpSpPr>
            <a:xfrm>
              <a:off x="976609" y="4289422"/>
              <a:ext cx="338850" cy="111406"/>
              <a:chOff x="3866050" y="4514325"/>
              <a:chExt cx="414900" cy="145800"/>
            </a:xfrm>
          </p:grpSpPr>
          <p:sp>
            <p:nvSpPr>
              <p:cNvPr id="781" name="Google Shape;781;p72"/>
              <p:cNvSpPr/>
              <p:nvPr/>
            </p:nvSpPr>
            <p:spPr>
              <a:xfrm>
                <a:off x="3866050" y="4514325"/>
                <a:ext cx="138300" cy="145800"/>
              </a:xfrm>
              <a:prstGeom prst="rect">
                <a:avLst/>
              </a:prstGeom>
              <a:solidFill>
                <a:srgbClr val="9E9E9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82" name="Google Shape;782;p72"/>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83" name="Google Shape;783;p72"/>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784" name="Google Shape;784;p72"/>
            <p:cNvGrpSpPr/>
            <p:nvPr/>
          </p:nvGrpSpPr>
          <p:grpSpPr>
            <a:xfrm>
              <a:off x="3760211" y="3130199"/>
              <a:ext cx="338850" cy="111406"/>
              <a:chOff x="3866050" y="4514325"/>
              <a:chExt cx="414900" cy="145800"/>
            </a:xfrm>
          </p:grpSpPr>
          <p:sp>
            <p:nvSpPr>
              <p:cNvPr id="785" name="Google Shape;785;p72"/>
              <p:cNvSpPr/>
              <p:nvPr/>
            </p:nvSpPr>
            <p:spPr>
              <a:xfrm>
                <a:off x="3866050" y="4514325"/>
                <a:ext cx="138300" cy="145800"/>
              </a:xfrm>
              <a:prstGeom prst="rect">
                <a:avLst/>
              </a:prstGeom>
              <a:solidFill>
                <a:srgbClr val="B7B7B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86" name="Google Shape;786;p72"/>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87" name="Google Shape;787;p72"/>
              <p:cNvSpPr/>
              <p:nvPr/>
            </p:nvSpPr>
            <p:spPr>
              <a:xfrm>
                <a:off x="4142650" y="4514325"/>
                <a:ext cx="138300" cy="145800"/>
              </a:xfrm>
              <a:prstGeom prst="rect">
                <a:avLst/>
              </a:prstGeom>
              <a:solidFill>
                <a:srgbClr val="88888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788" name="Google Shape;788;p72"/>
            <p:cNvGrpSpPr/>
            <p:nvPr/>
          </p:nvGrpSpPr>
          <p:grpSpPr>
            <a:xfrm>
              <a:off x="3760203" y="3619741"/>
              <a:ext cx="338850" cy="111406"/>
              <a:chOff x="3866050" y="4514325"/>
              <a:chExt cx="414900" cy="145800"/>
            </a:xfrm>
          </p:grpSpPr>
          <p:sp>
            <p:nvSpPr>
              <p:cNvPr id="789" name="Google Shape;789;p72"/>
              <p:cNvSpPr/>
              <p:nvPr/>
            </p:nvSpPr>
            <p:spPr>
              <a:xfrm>
                <a:off x="3866050" y="4514325"/>
                <a:ext cx="138300" cy="145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90" name="Google Shape;790;p72"/>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91" name="Google Shape;791;p72"/>
              <p:cNvSpPr/>
              <p:nvPr/>
            </p:nvSpPr>
            <p:spPr>
              <a:xfrm>
                <a:off x="4142650" y="4514325"/>
                <a:ext cx="138300" cy="145800"/>
              </a:xfrm>
              <a:prstGeom prst="rect">
                <a:avLst/>
              </a:prstGeom>
              <a:solidFill>
                <a:srgbClr val="21212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792" name="Google Shape;792;p72"/>
            <p:cNvGrpSpPr/>
            <p:nvPr/>
          </p:nvGrpSpPr>
          <p:grpSpPr>
            <a:xfrm>
              <a:off x="3760211" y="4109295"/>
              <a:ext cx="338850" cy="111406"/>
              <a:chOff x="3866050" y="4514325"/>
              <a:chExt cx="414900" cy="145800"/>
            </a:xfrm>
          </p:grpSpPr>
          <p:sp>
            <p:nvSpPr>
              <p:cNvPr id="793" name="Google Shape;793;p72"/>
              <p:cNvSpPr/>
              <p:nvPr/>
            </p:nvSpPr>
            <p:spPr>
              <a:xfrm>
                <a:off x="3866050" y="4514325"/>
                <a:ext cx="138300" cy="145800"/>
              </a:xfrm>
              <a:prstGeom prst="rect">
                <a:avLst/>
              </a:prstGeom>
              <a:solidFill>
                <a:srgbClr val="21212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94" name="Google Shape;794;p72"/>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95" name="Google Shape;795;p72"/>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796" name="Google Shape;796;p72"/>
            <p:cNvGrpSpPr/>
            <p:nvPr/>
          </p:nvGrpSpPr>
          <p:grpSpPr>
            <a:xfrm>
              <a:off x="1858229" y="2604383"/>
              <a:ext cx="338850" cy="111406"/>
              <a:chOff x="3866050" y="4514325"/>
              <a:chExt cx="414900" cy="145800"/>
            </a:xfrm>
          </p:grpSpPr>
          <p:sp>
            <p:nvSpPr>
              <p:cNvPr id="797" name="Google Shape;797;p72"/>
              <p:cNvSpPr/>
              <p:nvPr/>
            </p:nvSpPr>
            <p:spPr>
              <a:xfrm>
                <a:off x="3866050" y="4514325"/>
                <a:ext cx="138300" cy="145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98" name="Google Shape;798;p72"/>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99" name="Google Shape;799;p72"/>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800" name="Google Shape;800;p72"/>
            <p:cNvGrpSpPr/>
            <p:nvPr/>
          </p:nvGrpSpPr>
          <p:grpSpPr>
            <a:xfrm>
              <a:off x="1858229" y="3147270"/>
              <a:ext cx="338850" cy="111406"/>
              <a:chOff x="3866050" y="4514325"/>
              <a:chExt cx="414900" cy="145800"/>
            </a:xfrm>
          </p:grpSpPr>
          <p:sp>
            <p:nvSpPr>
              <p:cNvPr id="801" name="Google Shape;801;p72"/>
              <p:cNvSpPr/>
              <p:nvPr/>
            </p:nvSpPr>
            <p:spPr>
              <a:xfrm>
                <a:off x="3866050" y="4514325"/>
                <a:ext cx="138300" cy="145800"/>
              </a:xfrm>
              <a:prstGeom prst="rect">
                <a:avLst/>
              </a:prstGeom>
              <a:solidFill>
                <a:srgbClr val="66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802" name="Google Shape;802;p72"/>
              <p:cNvSpPr/>
              <p:nvPr/>
            </p:nvSpPr>
            <p:spPr>
              <a:xfrm>
                <a:off x="4004350" y="4514325"/>
                <a:ext cx="138300" cy="145800"/>
              </a:xfrm>
              <a:prstGeom prst="rect">
                <a:avLst/>
              </a:prstGeom>
              <a:solidFill>
                <a:srgbClr val="D9D9D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803" name="Google Shape;803;p72"/>
              <p:cNvSpPr/>
              <p:nvPr/>
            </p:nvSpPr>
            <p:spPr>
              <a:xfrm>
                <a:off x="4142650" y="4514325"/>
                <a:ext cx="138300" cy="145800"/>
              </a:xfrm>
              <a:prstGeom prst="rect">
                <a:avLst/>
              </a:prstGeom>
              <a:solidFill>
                <a:srgbClr val="73737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804" name="Google Shape;804;p72"/>
            <p:cNvGrpSpPr/>
            <p:nvPr/>
          </p:nvGrpSpPr>
          <p:grpSpPr>
            <a:xfrm>
              <a:off x="1858229" y="2867289"/>
              <a:ext cx="338850" cy="111406"/>
              <a:chOff x="3866050" y="4514325"/>
              <a:chExt cx="414900" cy="145800"/>
            </a:xfrm>
          </p:grpSpPr>
          <p:sp>
            <p:nvSpPr>
              <p:cNvPr id="805" name="Google Shape;805;p72"/>
              <p:cNvSpPr/>
              <p:nvPr/>
            </p:nvSpPr>
            <p:spPr>
              <a:xfrm>
                <a:off x="3866050" y="4514325"/>
                <a:ext cx="138300" cy="145800"/>
              </a:xfrm>
              <a:prstGeom prst="rect">
                <a:avLst/>
              </a:prstGeom>
              <a:solidFill>
                <a:srgbClr val="21212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806" name="Google Shape;806;p72"/>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807" name="Google Shape;807;p72"/>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808" name="Google Shape;808;p72"/>
            <p:cNvGrpSpPr/>
            <p:nvPr/>
          </p:nvGrpSpPr>
          <p:grpSpPr>
            <a:xfrm>
              <a:off x="1858229" y="3427250"/>
              <a:ext cx="338850" cy="111406"/>
              <a:chOff x="3866050" y="4514325"/>
              <a:chExt cx="414900" cy="145800"/>
            </a:xfrm>
          </p:grpSpPr>
          <p:sp>
            <p:nvSpPr>
              <p:cNvPr id="809" name="Google Shape;809;p72"/>
              <p:cNvSpPr/>
              <p:nvPr/>
            </p:nvSpPr>
            <p:spPr>
              <a:xfrm>
                <a:off x="3866050" y="4514325"/>
                <a:ext cx="138300" cy="145800"/>
              </a:xfrm>
              <a:prstGeom prst="rect">
                <a:avLst/>
              </a:prstGeom>
              <a:solidFill>
                <a:srgbClr val="9E9E9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810" name="Google Shape;810;p72"/>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811" name="Google Shape;811;p72"/>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812" name="Google Shape;812;p72"/>
            <p:cNvGrpSpPr/>
            <p:nvPr/>
          </p:nvGrpSpPr>
          <p:grpSpPr>
            <a:xfrm>
              <a:off x="1858229" y="3656006"/>
              <a:ext cx="338850" cy="111406"/>
              <a:chOff x="3866050" y="4514325"/>
              <a:chExt cx="414900" cy="145800"/>
            </a:xfrm>
          </p:grpSpPr>
          <p:sp>
            <p:nvSpPr>
              <p:cNvPr id="813" name="Google Shape;813;p72"/>
              <p:cNvSpPr/>
              <p:nvPr/>
            </p:nvSpPr>
            <p:spPr>
              <a:xfrm>
                <a:off x="3866050" y="4514325"/>
                <a:ext cx="138300" cy="145800"/>
              </a:xfrm>
              <a:prstGeom prst="rect">
                <a:avLst/>
              </a:prstGeom>
              <a:solidFill>
                <a:srgbClr val="B7B7B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814" name="Google Shape;814;p72"/>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815" name="Google Shape;815;p72"/>
              <p:cNvSpPr/>
              <p:nvPr/>
            </p:nvSpPr>
            <p:spPr>
              <a:xfrm>
                <a:off x="4142650" y="4514325"/>
                <a:ext cx="138300" cy="145800"/>
              </a:xfrm>
              <a:prstGeom prst="rect">
                <a:avLst/>
              </a:prstGeom>
              <a:solidFill>
                <a:srgbClr val="88888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816" name="Google Shape;816;p72"/>
            <p:cNvGrpSpPr/>
            <p:nvPr/>
          </p:nvGrpSpPr>
          <p:grpSpPr>
            <a:xfrm>
              <a:off x="1858254" y="3917012"/>
              <a:ext cx="338850" cy="111406"/>
              <a:chOff x="3866050" y="4514325"/>
              <a:chExt cx="414900" cy="145800"/>
            </a:xfrm>
          </p:grpSpPr>
          <p:sp>
            <p:nvSpPr>
              <p:cNvPr id="817" name="Google Shape;817;p72"/>
              <p:cNvSpPr/>
              <p:nvPr/>
            </p:nvSpPr>
            <p:spPr>
              <a:xfrm>
                <a:off x="3866050" y="4514325"/>
                <a:ext cx="138300" cy="145800"/>
              </a:xfrm>
              <a:prstGeom prst="rect">
                <a:avLst/>
              </a:prstGeom>
              <a:solidFill>
                <a:srgbClr val="21212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818" name="Google Shape;818;p72"/>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819" name="Google Shape;819;p72"/>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820" name="Google Shape;820;p72"/>
            <p:cNvGrpSpPr/>
            <p:nvPr/>
          </p:nvGrpSpPr>
          <p:grpSpPr>
            <a:xfrm>
              <a:off x="1858229" y="4178028"/>
              <a:ext cx="338850" cy="111406"/>
              <a:chOff x="3866050" y="4514325"/>
              <a:chExt cx="414900" cy="145800"/>
            </a:xfrm>
          </p:grpSpPr>
          <p:sp>
            <p:nvSpPr>
              <p:cNvPr id="821" name="Google Shape;821;p72"/>
              <p:cNvSpPr/>
              <p:nvPr/>
            </p:nvSpPr>
            <p:spPr>
              <a:xfrm>
                <a:off x="3866050" y="4514325"/>
                <a:ext cx="138300" cy="145800"/>
              </a:xfrm>
              <a:prstGeom prst="rect">
                <a:avLst/>
              </a:prstGeom>
              <a:solidFill>
                <a:srgbClr val="9E9E9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822" name="Google Shape;822;p72"/>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823" name="Google Shape;823;p72"/>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sp>
        <p:nvSpPr>
          <p:cNvPr id="824" name="Google Shape;824;p72"/>
          <p:cNvSpPr/>
          <p:nvPr/>
        </p:nvSpPr>
        <p:spPr>
          <a:xfrm>
            <a:off x="356447" y="3530858"/>
            <a:ext cx="639900" cy="736800"/>
          </a:xfrm>
          <a:prstGeom prst="roundRect">
            <a:avLst>
              <a:gd name="adj" fmla="val 16667"/>
            </a:avLst>
          </a:prstGeom>
          <a:noFill/>
          <a:ln w="38100" cap="flat" cmpd="sng">
            <a:solidFill>
              <a:srgbClr val="CC0000"/>
            </a:solidFill>
            <a:prstDash val="solid"/>
            <a:round/>
            <a:headEnd type="none" w="sm" len="sm"/>
            <a:tailEnd type="none" w="sm" len="sm"/>
          </a:ln>
          <a:effectLst>
            <a:outerShdw blurRad="57150" dist="19050" dir="5400000" algn="bl" rotWithShape="0">
              <a:schemeClr val="accent4">
                <a:alpha val="64999"/>
              </a:schemeClr>
            </a:outerShdw>
            <a:reflection stA="0" endPos="30000" dist="38100" dir="5400000" fadeDir="5400012" sy="-100000" algn="bl" rotWithShape="0"/>
          </a:effectLst>
        </p:spPr>
        <p:txBody>
          <a:bodyPr spcFirstLastPara="1" wrap="square" lIns="91425" tIns="91425" rIns="91425" bIns="91425" anchor="ctr" anchorCtr="0">
            <a:noAutofit/>
          </a:bodyPr>
          <a:lstStyle/>
          <a:p>
            <a:pPr algn="ctr"/>
            <a:endParaRPr sz="1500" b="1">
              <a:latin typeface="Roboto"/>
              <a:ea typeface="Roboto"/>
              <a:cs typeface="Roboto"/>
              <a:sym typeface="Roboto"/>
            </a:endParaRPr>
          </a:p>
        </p:txBody>
      </p:sp>
      <p:sp>
        <p:nvSpPr>
          <p:cNvPr id="847" name="Google Shape;847;p72"/>
          <p:cNvSpPr/>
          <p:nvPr/>
        </p:nvSpPr>
        <p:spPr>
          <a:xfrm>
            <a:off x="5181601" y="5252139"/>
            <a:ext cx="645501" cy="273600"/>
          </a:xfrm>
          <a:prstGeom prst="roundRect">
            <a:avLst>
              <a:gd name="adj" fmla="val 16667"/>
            </a:avLst>
          </a:prstGeom>
          <a:gradFill>
            <a:gsLst>
              <a:gs pos="0">
                <a:srgbClr val="FFF2CC"/>
              </a:gs>
              <a:gs pos="100000">
                <a:srgbClr val="FFE599"/>
              </a:gs>
            </a:gsLst>
            <a:lin ang="2698631" scaled="0"/>
          </a:gradFill>
          <a:ln w="19050"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algn="ctr"/>
            <a:r>
              <a:rPr lang="en" sz="1200">
                <a:latin typeface="Roboto Light"/>
                <a:ea typeface="Roboto Light"/>
                <a:cs typeface="Roboto Light"/>
                <a:sym typeface="Roboto Light"/>
              </a:rPr>
              <a:t>Active</a:t>
            </a:r>
            <a:endParaRPr sz="1200">
              <a:latin typeface="Roboto Light"/>
              <a:ea typeface="Roboto Light"/>
              <a:cs typeface="Roboto Light"/>
              <a:sym typeface="Roboto Light"/>
            </a:endParaRPr>
          </a:p>
        </p:txBody>
      </p:sp>
      <p:cxnSp>
        <p:nvCxnSpPr>
          <p:cNvPr id="848" name="Google Shape;848;p72"/>
          <p:cNvCxnSpPr>
            <a:cxnSpLocks/>
            <a:stCxn id="34" idx="3"/>
          </p:cNvCxnSpPr>
          <p:nvPr/>
        </p:nvCxnSpPr>
        <p:spPr>
          <a:xfrm>
            <a:off x="5827102" y="3869442"/>
            <a:ext cx="272012" cy="3602"/>
          </a:xfrm>
          <a:prstGeom prst="straightConnector1">
            <a:avLst/>
          </a:prstGeom>
          <a:noFill/>
          <a:ln w="19050" cap="flat" cmpd="sng">
            <a:solidFill>
              <a:srgbClr val="595959"/>
            </a:solidFill>
            <a:prstDash val="dash"/>
            <a:round/>
            <a:headEnd type="triangle" w="med" len="med"/>
            <a:tailEnd type="none" w="med" len="med"/>
          </a:ln>
        </p:spPr>
      </p:cxnSp>
      <p:grpSp>
        <p:nvGrpSpPr>
          <p:cNvPr id="42" name="Group 41">
            <a:extLst>
              <a:ext uri="{FF2B5EF4-FFF2-40B4-BE49-F238E27FC236}">
                <a16:creationId xmlns:a16="http://schemas.microsoft.com/office/drawing/2014/main" id="{2D4D8900-713D-E613-EBBB-D1B974C5F229}"/>
              </a:ext>
            </a:extLst>
          </p:cNvPr>
          <p:cNvGrpSpPr/>
          <p:nvPr/>
        </p:nvGrpSpPr>
        <p:grpSpPr>
          <a:xfrm>
            <a:off x="6100883" y="5019496"/>
            <a:ext cx="2629873" cy="1228904"/>
            <a:chOff x="5225156" y="5010745"/>
            <a:chExt cx="2629873" cy="1228904"/>
          </a:xfrm>
        </p:grpSpPr>
        <p:sp>
          <p:nvSpPr>
            <p:cNvPr id="3" name="Google Shape;721;p72">
              <a:extLst>
                <a:ext uri="{FF2B5EF4-FFF2-40B4-BE49-F238E27FC236}">
                  <a16:creationId xmlns:a16="http://schemas.microsoft.com/office/drawing/2014/main" id="{6D43904E-C561-A652-34D0-0B91063860DC}"/>
                </a:ext>
              </a:extLst>
            </p:cNvPr>
            <p:cNvSpPr/>
            <p:nvPr/>
          </p:nvSpPr>
          <p:spPr>
            <a:xfrm>
              <a:off x="5533253" y="5167937"/>
              <a:ext cx="2005847" cy="173638"/>
            </a:xfrm>
            <a:custGeom>
              <a:avLst/>
              <a:gdLst/>
              <a:ahLst/>
              <a:cxnLst/>
              <a:rect l="l" t="t" r="r" b="b"/>
              <a:pathLst>
                <a:path w="176857" h="10468" extrusionOk="0">
                  <a:moveTo>
                    <a:pt x="0" y="6116"/>
                  </a:moveTo>
                  <a:cubicBezTo>
                    <a:pt x="16024" y="5127"/>
                    <a:pt x="66668" y="-544"/>
                    <a:pt x="96144" y="181"/>
                  </a:cubicBezTo>
                  <a:cubicBezTo>
                    <a:pt x="125620" y="906"/>
                    <a:pt x="163405" y="8754"/>
                    <a:pt x="176857" y="10468"/>
                  </a:cubicBezTo>
                </a:path>
              </a:pathLst>
            </a:custGeom>
            <a:noFill/>
            <a:ln w="228600" cap="flat" cmpd="sng">
              <a:solidFill>
                <a:srgbClr val="C9DAF8"/>
              </a:solidFill>
              <a:prstDash val="solid"/>
              <a:round/>
              <a:headEnd type="none" w="med" len="med"/>
              <a:tailEnd type="none" w="med" len="med"/>
            </a:ln>
          </p:spPr>
          <p:txBody>
            <a:bodyPr/>
            <a:lstStyle/>
            <a:p>
              <a:endParaRPr lang="en-US"/>
            </a:p>
          </p:txBody>
        </p:sp>
        <p:grpSp>
          <p:nvGrpSpPr>
            <p:cNvPr id="4" name="Google Shape;728;p72">
              <a:extLst>
                <a:ext uri="{FF2B5EF4-FFF2-40B4-BE49-F238E27FC236}">
                  <a16:creationId xmlns:a16="http://schemas.microsoft.com/office/drawing/2014/main" id="{6C0B46C8-0870-CAC6-7020-6715C5EF0AEE}"/>
                </a:ext>
              </a:extLst>
            </p:cNvPr>
            <p:cNvGrpSpPr/>
            <p:nvPr/>
          </p:nvGrpSpPr>
          <p:grpSpPr>
            <a:xfrm>
              <a:off x="5225156" y="5010745"/>
              <a:ext cx="2629873" cy="1206137"/>
              <a:chOff x="6294149" y="1682618"/>
              <a:chExt cx="2767897" cy="1206137"/>
            </a:xfrm>
          </p:grpSpPr>
          <p:sp>
            <p:nvSpPr>
              <p:cNvPr id="5" name="Google Shape;729;p72">
                <a:extLst>
                  <a:ext uri="{FF2B5EF4-FFF2-40B4-BE49-F238E27FC236}">
                    <a16:creationId xmlns:a16="http://schemas.microsoft.com/office/drawing/2014/main" id="{2077A443-2E1F-8F8E-0B49-666E1EFF797C}"/>
                  </a:ext>
                </a:extLst>
              </p:cNvPr>
              <p:cNvSpPr/>
              <p:nvPr/>
            </p:nvSpPr>
            <p:spPr>
              <a:xfrm>
                <a:off x="6493349" y="2004381"/>
                <a:ext cx="2236191" cy="658765"/>
              </a:xfrm>
              <a:custGeom>
                <a:avLst/>
                <a:gdLst/>
                <a:ahLst/>
                <a:cxnLst/>
                <a:rect l="l" t="t" r="r" b="b"/>
                <a:pathLst>
                  <a:path w="171713" h="43127" extrusionOk="0">
                    <a:moveTo>
                      <a:pt x="0" y="0"/>
                    </a:moveTo>
                    <a:cubicBezTo>
                      <a:pt x="16024" y="1781"/>
                      <a:pt x="67525" y="3495"/>
                      <a:pt x="96144" y="10683"/>
                    </a:cubicBezTo>
                    <a:cubicBezTo>
                      <a:pt x="124763" y="17871"/>
                      <a:pt x="159118" y="37720"/>
                      <a:pt x="171713" y="43127"/>
                    </a:cubicBezTo>
                  </a:path>
                </a:pathLst>
              </a:custGeom>
              <a:noFill/>
              <a:ln w="228600" cap="flat" cmpd="sng">
                <a:solidFill>
                  <a:srgbClr val="E6B8AF"/>
                </a:solidFill>
                <a:prstDash val="solid"/>
                <a:round/>
                <a:headEnd type="none" w="med" len="med"/>
                <a:tailEnd type="none" w="med" len="med"/>
              </a:ln>
            </p:spPr>
            <p:txBody>
              <a:bodyPr/>
              <a:lstStyle/>
              <a:p>
                <a:endParaRPr lang="en-US"/>
              </a:p>
            </p:txBody>
          </p:sp>
          <p:pic>
            <p:nvPicPr>
              <p:cNvPr id="6" name="Google Shape;730;p72">
                <a:extLst>
                  <a:ext uri="{FF2B5EF4-FFF2-40B4-BE49-F238E27FC236}">
                    <a16:creationId xmlns:a16="http://schemas.microsoft.com/office/drawing/2014/main" id="{55B9BDF7-D81F-BBC8-33BE-CE8FE5C031A5}"/>
                  </a:ext>
                </a:extLst>
              </p:cNvPr>
              <p:cNvPicPr preferRelativeResize="0"/>
              <p:nvPr/>
            </p:nvPicPr>
            <p:blipFill>
              <a:blip r:embed="rId3">
                <a:alphaModFix/>
              </a:blip>
              <a:stretch>
                <a:fillRect/>
              </a:stretch>
            </p:blipFill>
            <p:spPr>
              <a:xfrm>
                <a:off x="8439670" y="1682618"/>
                <a:ext cx="622376" cy="558259"/>
              </a:xfrm>
              <a:prstGeom prst="rect">
                <a:avLst/>
              </a:prstGeom>
              <a:noFill/>
              <a:ln>
                <a:noFill/>
              </a:ln>
            </p:spPr>
          </p:pic>
          <p:pic>
            <p:nvPicPr>
              <p:cNvPr id="7" name="Google Shape;731;p72">
                <a:extLst>
                  <a:ext uri="{FF2B5EF4-FFF2-40B4-BE49-F238E27FC236}">
                    <a16:creationId xmlns:a16="http://schemas.microsoft.com/office/drawing/2014/main" id="{74597180-7263-714D-300A-BC367E3169BA}"/>
                  </a:ext>
                </a:extLst>
              </p:cNvPr>
              <p:cNvPicPr preferRelativeResize="0"/>
              <p:nvPr/>
            </p:nvPicPr>
            <p:blipFill>
              <a:blip r:embed="rId4">
                <a:alphaModFix/>
              </a:blip>
              <a:stretch>
                <a:fillRect/>
              </a:stretch>
            </p:blipFill>
            <p:spPr>
              <a:xfrm>
                <a:off x="8518946" y="2412735"/>
                <a:ext cx="530691" cy="476020"/>
              </a:xfrm>
              <a:prstGeom prst="rect">
                <a:avLst/>
              </a:prstGeom>
              <a:noFill/>
              <a:ln>
                <a:noFill/>
              </a:ln>
            </p:spPr>
          </p:pic>
          <p:pic>
            <p:nvPicPr>
              <p:cNvPr id="8" name="Google Shape;732;p72">
                <a:extLst>
                  <a:ext uri="{FF2B5EF4-FFF2-40B4-BE49-F238E27FC236}">
                    <a16:creationId xmlns:a16="http://schemas.microsoft.com/office/drawing/2014/main" id="{BF4F7FB9-8CCD-1BB1-E0D0-465A090209EC}"/>
                  </a:ext>
                </a:extLst>
              </p:cNvPr>
              <p:cNvPicPr preferRelativeResize="0"/>
              <p:nvPr/>
            </p:nvPicPr>
            <p:blipFill>
              <a:blip r:embed="rId6">
                <a:alphaModFix/>
              </a:blip>
              <a:stretch>
                <a:fillRect/>
              </a:stretch>
            </p:blipFill>
            <p:spPr>
              <a:xfrm>
                <a:off x="6294149" y="1749734"/>
                <a:ext cx="374260" cy="453213"/>
              </a:xfrm>
              <a:prstGeom prst="rect">
                <a:avLst/>
              </a:prstGeom>
              <a:noFill/>
              <a:ln>
                <a:noFill/>
              </a:ln>
            </p:spPr>
          </p:pic>
          <p:pic>
            <p:nvPicPr>
              <p:cNvPr id="9" name="Google Shape;733;p72">
                <a:extLst>
                  <a:ext uri="{FF2B5EF4-FFF2-40B4-BE49-F238E27FC236}">
                    <a16:creationId xmlns:a16="http://schemas.microsoft.com/office/drawing/2014/main" id="{7FF01043-47F2-8E08-0616-35D1C4EABAB9}"/>
                  </a:ext>
                </a:extLst>
              </p:cNvPr>
              <p:cNvPicPr preferRelativeResize="0"/>
              <p:nvPr/>
            </p:nvPicPr>
            <p:blipFill>
              <a:blip r:embed="rId10">
                <a:alphaModFix/>
              </a:blip>
              <a:stretch>
                <a:fillRect/>
              </a:stretch>
            </p:blipFill>
            <p:spPr>
              <a:xfrm>
                <a:off x="7578067" y="2052061"/>
                <a:ext cx="231579" cy="207722"/>
              </a:xfrm>
              <a:prstGeom prst="rect">
                <a:avLst/>
              </a:prstGeom>
              <a:noFill/>
              <a:ln>
                <a:noFill/>
              </a:ln>
            </p:spPr>
          </p:pic>
          <p:pic>
            <p:nvPicPr>
              <p:cNvPr id="10" name="Google Shape;734;p72">
                <a:extLst>
                  <a:ext uri="{FF2B5EF4-FFF2-40B4-BE49-F238E27FC236}">
                    <a16:creationId xmlns:a16="http://schemas.microsoft.com/office/drawing/2014/main" id="{6DE08308-4C3B-DF67-AA80-285BE354E5C7}"/>
                  </a:ext>
                </a:extLst>
              </p:cNvPr>
              <p:cNvPicPr preferRelativeResize="0"/>
              <p:nvPr/>
            </p:nvPicPr>
            <p:blipFill>
              <a:blip r:embed="rId10">
                <a:alphaModFix/>
              </a:blip>
              <a:stretch>
                <a:fillRect/>
              </a:stretch>
            </p:blipFill>
            <p:spPr>
              <a:xfrm>
                <a:off x="7600671" y="1712788"/>
                <a:ext cx="231579" cy="207722"/>
              </a:xfrm>
              <a:prstGeom prst="rect">
                <a:avLst/>
              </a:prstGeom>
              <a:noFill/>
              <a:ln>
                <a:noFill/>
              </a:ln>
            </p:spPr>
          </p:pic>
        </p:grpSp>
        <p:grpSp>
          <p:nvGrpSpPr>
            <p:cNvPr id="12" name="Google Shape;827;p72">
              <a:extLst>
                <a:ext uri="{FF2B5EF4-FFF2-40B4-BE49-F238E27FC236}">
                  <a16:creationId xmlns:a16="http://schemas.microsoft.com/office/drawing/2014/main" id="{F1AA3D15-D67C-C0C0-A77F-7AA58813315B}"/>
                </a:ext>
              </a:extLst>
            </p:cNvPr>
            <p:cNvGrpSpPr/>
            <p:nvPr/>
          </p:nvGrpSpPr>
          <p:grpSpPr>
            <a:xfrm>
              <a:off x="5243079" y="5573479"/>
              <a:ext cx="338849" cy="111406"/>
              <a:chOff x="3866050" y="4514325"/>
              <a:chExt cx="414900" cy="145800"/>
            </a:xfrm>
          </p:grpSpPr>
          <p:sp>
            <p:nvSpPr>
              <p:cNvPr id="13" name="Google Shape;828;p72">
                <a:extLst>
                  <a:ext uri="{FF2B5EF4-FFF2-40B4-BE49-F238E27FC236}">
                    <a16:creationId xmlns:a16="http://schemas.microsoft.com/office/drawing/2014/main" id="{F7393FE6-4813-3FC9-4C12-4DC70538EA16}"/>
                  </a:ext>
                </a:extLst>
              </p:cNvPr>
              <p:cNvSpPr/>
              <p:nvPr/>
            </p:nvSpPr>
            <p:spPr>
              <a:xfrm>
                <a:off x="3866050" y="4514325"/>
                <a:ext cx="138300" cy="145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14" name="Google Shape;829;p72">
                <a:extLst>
                  <a:ext uri="{FF2B5EF4-FFF2-40B4-BE49-F238E27FC236}">
                    <a16:creationId xmlns:a16="http://schemas.microsoft.com/office/drawing/2014/main" id="{3295F79D-51C9-12E6-BCD7-E32718799C6C}"/>
                  </a:ext>
                </a:extLst>
              </p:cNvPr>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15" name="Google Shape;830;p72">
                <a:extLst>
                  <a:ext uri="{FF2B5EF4-FFF2-40B4-BE49-F238E27FC236}">
                    <a16:creationId xmlns:a16="http://schemas.microsoft.com/office/drawing/2014/main" id="{B06F83CC-3A16-EDA8-2DB5-39416A25D09D}"/>
                  </a:ext>
                </a:extLst>
              </p:cNvPr>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16" name="Google Shape;831;p72">
              <a:extLst>
                <a:ext uri="{FF2B5EF4-FFF2-40B4-BE49-F238E27FC236}">
                  <a16:creationId xmlns:a16="http://schemas.microsoft.com/office/drawing/2014/main" id="{FF00FC90-E002-56E7-4AA4-25C94B050C57}"/>
                </a:ext>
              </a:extLst>
            </p:cNvPr>
            <p:cNvGrpSpPr/>
            <p:nvPr/>
          </p:nvGrpSpPr>
          <p:grpSpPr>
            <a:xfrm>
              <a:off x="6608910" y="5221631"/>
              <a:ext cx="338849" cy="111406"/>
              <a:chOff x="3866050" y="4514325"/>
              <a:chExt cx="414900" cy="145800"/>
            </a:xfrm>
          </p:grpSpPr>
          <p:sp>
            <p:nvSpPr>
              <p:cNvPr id="17" name="Google Shape;832;p72">
                <a:extLst>
                  <a:ext uri="{FF2B5EF4-FFF2-40B4-BE49-F238E27FC236}">
                    <a16:creationId xmlns:a16="http://schemas.microsoft.com/office/drawing/2014/main" id="{88011BB0-6F07-7935-7A99-C037B397574A}"/>
                  </a:ext>
                </a:extLst>
              </p:cNvPr>
              <p:cNvSpPr/>
              <p:nvPr/>
            </p:nvSpPr>
            <p:spPr>
              <a:xfrm>
                <a:off x="3866050" y="4514325"/>
                <a:ext cx="138300" cy="145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18" name="Google Shape;833;p72">
                <a:extLst>
                  <a:ext uri="{FF2B5EF4-FFF2-40B4-BE49-F238E27FC236}">
                    <a16:creationId xmlns:a16="http://schemas.microsoft.com/office/drawing/2014/main" id="{4E948267-43C5-F0E9-F057-BA27A3D099AA}"/>
                  </a:ext>
                </a:extLst>
              </p:cNvPr>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19" name="Google Shape;834;p72">
                <a:extLst>
                  <a:ext uri="{FF2B5EF4-FFF2-40B4-BE49-F238E27FC236}">
                    <a16:creationId xmlns:a16="http://schemas.microsoft.com/office/drawing/2014/main" id="{977C1134-7276-6DE6-6BEE-AE62EF9D53B8}"/>
                  </a:ext>
                </a:extLst>
              </p:cNvPr>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20" name="Google Shape;835;p72">
              <a:extLst>
                <a:ext uri="{FF2B5EF4-FFF2-40B4-BE49-F238E27FC236}">
                  <a16:creationId xmlns:a16="http://schemas.microsoft.com/office/drawing/2014/main" id="{20069497-9A81-9A01-EF70-867F29C207B2}"/>
                </a:ext>
              </a:extLst>
            </p:cNvPr>
            <p:cNvGrpSpPr/>
            <p:nvPr/>
          </p:nvGrpSpPr>
          <p:grpSpPr>
            <a:xfrm>
              <a:off x="6591627" y="5565272"/>
              <a:ext cx="338849" cy="111406"/>
              <a:chOff x="3866050" y="4514325"/>
              <a:chExt cx="414900" cy="145800"/>
            </a:xfrm>
          </p:grpSpPr>
          <p:sp>
            <p:nvSpPr>
              <p:cNvPr id="21" name="Google Shape;836;p72">
                <a:extLst>
                  <a:ext uri="{FF2B5EF4-FFF2-40B4-BE49-F238E27FC236}">
                    <a16:creationId xmlns:a16="http://schemas.microsoft.com/office/drawing/2014/main" id="{32B3ABCC-4648-4DA4-21A6-CF9D21A599C9}"/>
                  </a:ext>
                </a:extLst>
              </p:cNvPr>
              <p:cNvSpPr/>
              <p:nvPr/>
            </p:nvSpPr>
            <p:spPr>
              <a:xfrm>
                <a:off x="3866050" y="4514325"/>
                <a:ext cx="138300" cy="145800"/>
              </a:xfrm>
              <a:prstGeom prst="rect">
                <a:avLst/>
              </a:prstGeom>
              <a:solidFill>
                <a:srgbClr val="21212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22" name="Google Shape;837;p72">
                <a:extLst>
                  <a:ext uri="{FF2B5EF4-FFF2-40B4-BE49-F238E27FC236}">
                    <a16:creationId xmlns:a16="http://schemas.microsoft.com/office/drawing/2014/main" id="{6291619D-DA09-A2E8-B908-05F8BD60B65A}"/>
                  </a:ext>
                </a:extLst>
              </p:cNvPr>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23" name="Google Shape;838;p72">
                <a:extLst>
                  <a:ext uri="{FF2B5EF4-FFF2-40B4-BE49-F238E27FC236}">
                    <a16:creationId xmlns:a16="http://schemas.microsoft.com/office/drawing/2014/main" id="{6AF19EAB-1D16-9182-124E-CE8406E14B12}"/>
                  </a:ext>
                </a:extLst>
              </p:cNvPr>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24" name="Google Shape;839;p72">
              <a:extLst>
                <a:ext uri="{FF2B5EF4-FFF2-40B4-BE49-F238E27FC236}">
                  <a16:creationId xmlns:a16="http://schemas.microsoft.com/office/drawing/2014/main" id="{F563A747-2B3A-00FF-DA9C-FEF9B2634803}"/>
                </a:ext>
              </a:extLst>
            </p:cNvPr>
            <p:cNvGrpSpPr/>
            <p:nvPr/>
          </p:nvGrpSpPr>
          <p:grpSpPr>
            <a:xfrm>
              <a:off x="7389522" y="5555555"/>
              <a:ext cx="338849" cy="111406"/>
              <a:chOff x="3866050" y="4514325"/>
              <a:chExt cx="414900" cy="145800"/>
            </a:xfrm>
          </p:grpSpPr>
          <p:sp>
            <p:nvSpPr>
              <p:cNvPr id="25" name="Google Shape;840;p72">
                <a:extLst>
                  <a:ext uri="{FF2B5EF4-FFF2-40B4-BE49-F238E27FC236}">
                    <a16:creationId xmlns:a16="http://schemas.microsoft.com/office/drawing/2014/main" id="{B99268BE-F7DA-C639-0AB6-218F27F02EB7}"/>
                  </a:ext>
                </a:extLst>
              </p:cNvPr>
              <p:cNvSpPr/>
              <p:nvPr/>
            </p:nvSpPr>
            <p:spPr>
              <a:xfrm>
                <a:off x="3866050" y="4514325"/>
                <a:ext cx="138300" cy="145800"/>
              </a:xfrm>
              <a:prstGeom prst="rect">
                <a:avLst/>
              </a:prstGeom>
              <a:solidFill>
                <a:srgbClr val="B7B7B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26" name="Google Shape;841;p72">
                <a:extLst>
                  <a:ext uri="{FF2B5EF4-FFF2-40B4-BE49-F238E27FC236}">
                    <a16:creationId xmlns:a16="http://schemas.microsoft.com/office/drawing/2014/main" id="{05C6D1A4-9DB8-64BA-9170-58E458953F81}"/>
                  </a:ext>
                </a:extLst>
              </p:cNvPr>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27" name="Google Shape;842;p72">
                <a:extLst>
                  <a:ext uri="{FF2B5EF4-FFF2-40B4-BE49-F238E27FC236}">
                    <a16:creationId xmlns:a16="http://schemas.microsoft.com/office/drawing/2014/main" id="{C0D83CF6-A205-F922-9059-36060E5A7FC2}"/>
                  </a:ext>
                </a:extLst>
              </p:cNvPr>
              <p:cNvSpPr/>
              <p:nvPr/>
            </p:nvSpPr>
            <p:spPr>
              <a:xfrm>
                <a:off x="4142650" y="4514325"/>
                <a:ext cx="138300" cy="145800"/>
              </a:xfrm>
              <a:prstGeom prst="rect">
                <a:avLst/>
              </a:prstGeom>
              <a:solidFill>
                <a:srgbClr val="88888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28" name="Google Shape;843;p72">
              <a:extLst>
                <a:ext uri="{FF2B5EF4-FFF2-40B4-BE49-F238E27FC236}">
                  <a16:creationId xmlns:a16="http://schemas.microsoft.com/office/drawing/2014/main" id="{D012359E-368F-B5A8-C58D-3E48B91C20F2}"/>
                </a:ext>
              </a:extLst>
            </p:cNvPr>
            <p:cNvGrpSpPr/>
            <p:nvPr/>
          </p:nvGrpSpPr>
          <p:grpSpPr>
            <a:xfrm>
              <a:off x="7389522" y="6128243"/>
              <a:ext cx="338849" cy="111406"/>
              <a:chOff x="3866050" y="4514325"/>
              <a:chExt cx="414900" cy="145800"/>
            </a:xfrm>
          </p:grpSpPr>
          <p:sp>
            <p:nvSpPr>
              <p:cNvPr id="29" name="Google Shape;844;p72">
                <a:extLst>
                  <a:ext uri="{FF2B5EF4-FFF2-40B4-BE49-F238E27FC236}">
                    <a16:creationId xmlns:a16="http://schemas.microsoft.com/office/drawing/2014/main" id="{F24818A0-CBFF-1034-967D-8C008457A2EC}"/>
                  </a:ext>
                </a:extLst>
              </p:cNvPr>
              <p:cNvSpPr/>
              <p:nvPr/>
            </p:nvSpPr>
            <p:spPr>
              <a:xfrm>
                <a:off x="3866050" y="4514325"/>
                <a:ext cx="138300" cy="145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30" name="Google Shape;845;p72">
                <a:extLst>
                  <a:ext uri="{FF2B5EF4-FFF2-40B4-BE49-F238E27FC236}">
                    <a16:creationId xmlns:a16="http://schemas.microsoft.com/office/drawing/2014/main" id="{B8F4C780-7287-D9F8-5484-1F66F8B9009E}"/>
                  </a:ext>
                </a:extLst>
              </p:cNvPr>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31" name="Google Shape;846;p72">
                <a:extLst>
                  <a:ext uri="{FF2B5EF4-FFF2-40B4-BE49-F238E27FC236}">
                    <a16:creationId xmlns:a16="http://schemas.microsoft.com/office/drawing/2014/main" id="{26062C4B-5D4A-627B-0EB5-3ED1619CC1AF}"/>
                  </a:ext>
                </a:extLst>
              </p:cNvPr>
              <p:cNvSpPr/>
              <p:nvPr/>
            </p:nvSpPr>
            <p:spPr>
              <a:xfrm>
                <a:off x="4142650" y="4514325"/>
                <a:ext cx="138300" cy="145800"/>
              </a:xfrm>
              <a:prstGeom prst="rect">
                <a:avLst/>
              </a:prstGeom>
              <a:solidFill>
                <a:srgbClr val="21212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sp>
        <p:nvSpPr>
          <p:cNvPr id="34" name="Google Shape;719;p75">
            <a:extLst>
              <a:ext uri="{FF2B5EF4-FFF2-40B4-BE49-F238E27FC236}">
                <a16:creationId xmlns:a16="http://schemas.microsoft.com/office/drawing/2014/main" id="{24F2EB11-182A-672F-906D-1FD5E1AC7B79}"/>
              </a:ext>
            </a:extLst>
          </p:cNvPr>
          <p:cNvSpPr/>
          <p:nvPr/>
        </p:nvSpPr>
        <p:spPr>
          <a:xfrm>
            <a:off x="5181600" y="3714792"/>
            <a:ext cx="645502" cy="309300"/>
          </a:xfrm>
          <a:prstGeom prst="roundRect">
            <a:avLst>
              <a:gd name="adj" fmla="val 16667"/>
            </a:avLst>
          </a:prstGeom>
          <a:gradFill>
            <a:gsLst>
              <a:gs pos="0">
                <a:srgbClr val="C9DAF8"/>
              </a:gs>
              <a:gs pos="100000">
                <a:srgbClr val="A4C2F4"/>
              </a:gs>
            </a:gsLst>
            <a:lin ang="2698631" scaled="0"/>
          </a:gradFill>
          <a:ln w="1905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algn="ctr"/>
            <a:r>
              <a:rPr lang="en" sz="1200">
                <a:latin typeface="Roboto Light"/>
                <a:ea typeface="Roboto Light"/>
                <a:cs typeface="Roboto Light"/>
                <a:sym typeface="Roboto Light"/>
              </a:rPr>
              <a:t>Churn</a:t>
            </a:r>
            <a:endParaRPr lang="en-US" sz="1200">
              <a:latin typeface="Roboto Light"/>
              <a:ea typeface="Roboto Light"/>
              <a:cs typeface="Roboto Light"/>
            </a:endParaRPr>
          </a:p>
        </p:txBody>
      </p:sp>
      <p:cxnSp>
        <p:nvCxnSpPr>
          <p:cNvPr id="40" name="Google Shape;848;p72">
            <a:extLst>
              <a:ext uri="{FF2B5EF4-FFF2-40B4-BE49-F238E27FC236}">
                <a16:creationId xmlns:a16="http://schemas.microsoft.com/office/drawing/2014/main" id="{6AEB365E-64E7-928D-5A5B-426DD2819060}"/>
              </a:ext>
            </a:extLst>
          </p:cNvPr>
          <p:cNvCxnSpPr>
            <a:cxnSpLocks/>
            <a:stCxn id="847" idx="3"/>
          </p:cNvCxnSpPr>
          <p:nvPr/>
        </p:nvCxnSpPr>
        <p:spPr>
          <a:xfrm>
            <a:off x="5827102" y="5388939"/>
            <a:ext cx="238571" cy="3602"/>
          </a:xfrm>
          <a:prstGeom prst="straightConnector1">
            <a:avLst/>
          </a:prstGeom>
          <a:noFill/>
          <a:ln w="19050" cap="flat" cmpd="sng">
            <a:solidFill>
              <a:srgbClr val="595959"/>
            </a:solidFill>
            <a:prstDash val="dash"/>
            <a:round/>
            <a:headEnd type="triangle" w="med" len="med"/>
            <a:tailEnd type="none" w="med" len="med"/>
          </a:ln>
        </p:spPr>
      </p:cxnSp>
      <p:grpSp>
        <p:nvGrpSpPr>
          <p:cNvPr id="43" name="Group 42">
            <a:extLst>
              <a:ext uri="{FF2B5EF4-FFF2-40B4-BE49-F238E27FC236}">
                <a16:creationId xmlns:a16="http://schemas.microsoft.com/office/drawing/2014/main" id="{05B5AB80-66AB-5960-B2C5-722E2AEB4775}"/>
              </a:ext>
            </a:extLst>
          </p:cNvPr>
          <p:cNvGrpSpPr/>
          <p:nvPr/>
        </p:nvGrpSpPr>
        <p:grpSpPr>
          <a:xfrm>
            <a:off x="6099114" y="3504644"/>
            <a:ext cx="2629873" cy="674140"/>
            <a:chOff x="5225156" y="5010745"/>
            <a:chExt cx="2629873" cy="674140"/>
          </a:xfrm>
        </p:grpSpPr>
        <p:sp>
          <p:nvSpPr>
            <p:cNvPr id="44" name="Google Shape;721;p72">
              <a:extLst>
                <a:ext uri="{FF2B5EF4-FFF2-40B4-BE49-F238E27FC236}">
                  <a16:creationId xmlns:a16="http://schemas.microsoft.com/office/drawing/2014/main" id="{2AC064BC-4E89-4521-E8AB-36F45DD7C433}"/>
                </a:ext>
              </a:extLst>
            </p:cNvPr>
            <p:cNvSpPr/>
            <p:nvPr/>
          </p:nvSpPr>
          <p:spPr>
            <a:xfrm>
              <a:off x="5533253" y="5167937"/>
              <a:ext cx="2005847" cy="173638"/>
            </a:xfrm>
            <a:custGeom>
              <a:avLst/>
              <a:gdLst/>
              <a:ahLst/>
              <a:cxnLst/>
              <a:rect l="l" t="t" r="r" b="b"/>
              <a:pathLst>
                <a:path w="176857" h="10468" extrusionOk="0">
                  <a:moveTo>
                    <a:pt x="0" y="6116"/>
                  </a:moveTo>
                  <a:cubicBezTo>
                    <a:pt x="16024" y="5127"/>
                    <a:pt x="66668" y="-544"/>
                    <a:pt x="96144" y="181"/>
                  </a:cubicBezTo>
                  <a:cubicBezTo>
                    <a:pt x="125620" y="906"/>
                    <a:pt x="163405" y="8754"/>
                    <a:pt x="176857" y="10468"/>
                  </a:cubicBezTo>
                </a:path>
              </a:pathLst>
            </a:custGeom>
            <a:noFill/>
            <a:ln w="228600" cap="flat" cmpd="sng">
              <a:solidFill>
                <a:srgbClr val="C9DAF8"/>
              </a:solidFill>
              <a:prstDash val="solid"/>
              <a:round/>
              <a:headEnd type="none" w="med" len="med"/>
              <a:tailEnd type="none" w="med" len="med"/>
            </a:ln>
          </p:spPr>
          <p:txBody>
            <a:bodyPr/>
            <a:lstStyle/>
            <a:p>
              <a:endParaRPr lang="en-US"/>
            </a:p>
          </p:txBody>
        </p:sp>
        <p:grpSp>
          <p:nvGrpSpPr>
            <p:cNvPr id="45" name="Google Shape;728;p72">
              <a:extLst>
                <a:ext uri="{FF2B5EF4-FFF2-40B4-BE49-F238E27FC236}">
                  <a16:creationId xmlns:a16="http://schemas.microsoft.com/office/drawing/2014/main" id="{38D6CCA3-2C14-B207-C5F0-A410875E549C}"/>
                </a:ext>
              </a:extLst>
            </p:cNvPr>
            <p:cNvGrpSpPr/>
            <p:nvPr/>
          </p:nvGrpSpPr>
          <p:grpSpPr>
            <a:xfrm>
              <a:off x="5225156" y="5010745"/>
              <a:ext cx="2629873" cy="558259"/>
              <a:chOff x="6294149" y="1682618"/>
              <a:chExt cx="2767897" cy="558259"/>
            </a:xfrm>
          </p:grpSpPr>
          <p:pic>
            <p:nvPicPr>
              <p:cNvPr id="707" name="Google Shape;730;p72">
                <a:extLst>
                  <a:ext uri="{FF2B5EF4-FFF2-40B4-BE49-F238E27FC236}">
                    <a16:creationId xmlns:a16="http://schemas.microsoft.com/office/drawing/2014/main" id="{918F3010-9AC3-39B2-8398-08C01164CE42}"/>
                  </a:ext>
                </a:extLst>
              </p:cNvPr>
              <p:cNvPicPr preferRelativeResize="0"/>
              <p:nvPr/>
            </p:nvPicPr>
            <p:blipFill>
              <a:blip r:embed="rId3">
                <a:alphaModFix/>
              </a:blip>
              <a:stretch>
                <a:fillRect/>
              </a:stretch>
            </p:blipFill>
            <p:spPr>
              <a:xfrm>
                <a:off x="8439670" y="1682618"/>
                <a:ext cx="622376" cy="558259"/>
              </a:xfrm>
              <a:prstGeom prst="rect">
                <a:avLst/>
              </a:prstGeom>
              <a:noFill/>
              <a:ln>
                <a:noFill/>
              </a:ln>
            </p:spPr>
          </p:pic>
          <p:pic>
            <p:nvPicPr>
              <p:cNvPr id="709" name="Google Shape;732;p72">
                <a:extLst>
                  <a:ext uri="{FF2B5EF4-FFF2-40B4-BE49-F238E27FC236}">
                    <a16:creationId xmlns:a16="http://schemas.microsoft.com/office/drawing/2014/main" id="{0A368BB9-7373-ECF8-B7E1-C2CA8B46E6D4}"/>
                  </a:ext>
                </a:extLst>
              </p:cNvPr>
              <p:cNvPicPr preferRelativeResize="0"/>
              <p:nvPr/>
            </p:nvPicPr>
            <p:blipFill>
              <a:blip r:embed="rId6">
                <a:alphaModFix/>
              </a:blip>
              <a:stretch>
                <a:fillRect/>
              </a:stretch>
            </p:blipFill>
            <p:spPr>
              <a:xfrm>
                <a:off x="6294149" y="1749734"/>
                <a:ext cx="374260" cy="453213"/>
              </a:xfrm>
              <a:prstGeom prst="rect">
                <a:avLst/>
              </a:prstGeom>
              <a:noFill/>
              <a:ln>
                <a:noFill/>
              </a:ln>
            </p:spPr>
          </p:pic>
          <p:pic>
            <p:nvPicPr>
              <p:cNvPr id="711" name="Google Shape;734;p72">
                <a:extLst>
                  <a:ext uri="{FF2B5EF4-FFF2-40B4-BE49-F238E27FC236}">
                    <a16:creationId xmlns:a16="http://schemas.microsoft.com/office/drawing/2014/main" id="{93AE1711-09E0-7753-0C1F-AB74131E4B6A}"/>
                  </a:ext>
                </a:extLst>
              </p:cNvPr>
              <p:cNvPicPr preferRelativeResize="0"/>
              <p:nvPr/>
            </p:nvPicPr>
            <p:blipFill>
              <a:blip r:embed="rId10">
                <a:alphaModFix/>
              </a:blip>
              <a:stretch>
                <a:fillRect/>
              </a:stretch>
            </p:blipFill>
            <p:spPr>
              <a:xfrm>
                <a:off x="7600671" y="1712788"/>
                <a:ext cx="231579" cy="207722"/>
              </a:xfrm>
              <a:prstGeom prst="rect">
                <a:avLst/>
              </a:prstGeom>
              <a:noFill/>
              <a:ln>
                <a:noFill/>
              </a:ln>
            </p:spPr>
          </p:pic>
        </p:grpSp>
        <p:grpSp>
          <p:nvGrpSpPr>
            <p:cNvPr id="46" name="Google Shape;827;p72">
              <a:extLst>
                <a:ext uri="{FF2B5EF4-FFF2-40B4-BE49-F238E27FC236}">
                  <a16:creationId xmlns:a16="http://schemas.microsoft.com/office/drawing/2014/main" id="{EC4E5442-8D93-E335-782A-90FA19C3F627}"/>
                </a:ext>
              </a:extLst>
            </p:cNvPr>
            <p:cNvGrpSpPr/>
            <p:nvPr/>
          </p:nvGrpSpPr>
          <p:grpSpPr>
            <a:xfrm>
              <a:off x="5243079" y="5573479"/>
              <a:ext cx="338849" cy="111406"/>
              <a:chOff x="3866050" y="4514325"/>
              <a:chExt cx="414900" cy="145800"/>
            </a:xfrm>
          </p:grpSpPr>
          <p:sp>
            <p:nvSpPr>
              <p:cNvPr id="63" name="Google Shape;828;p72">
                <a:extLst>
                  <a:ext uri="{FF2B5EF4-FFF2-40B4-BE49-F238E27FC236}">
                    <a16:creationId xmlns:a16="http://schemas.microsoft.com/office/drawing/2014/main" id="{257CECA5-604B-8F56-04F0-41DF883794D7}"/>
                  </a:ext>
                </a:extLst>
              </p:cNvPr>
              <p:cNvSpPr/>
              <p:nvPr/>
            </p:nvSpPr>
            <p:spPr>
              <a:xfrm>
                <a:off x="3866050" y="4514325"/>
                <a:ext cx="138300" cy="145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04" name="Google Shape;829;p72">
                <a:extLst>
                  <a:ext uri="{FF2B5EF4-FFF2-40B4-BE49-F238E27FC236}">
                    <a16:creationId xmlns:a16="http://schemas.microsoft.com/office/drawing/2014/main" id="{9F2BE991-689F-484A-26E3-9D1CCFCBD1F1}"/>
                  </a:ext>
                </a:extLst>
              </p:cNvPr>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705" name="Google Shape;830;p72">
                <a:extLst>
                  <a:ext uri="{FF2B5EF4-FFF2-40B4-BE49-F238E27FC236}">
                    <a16:creationId xmlns:a16="http://schemas.microsoft.com/office/drawing/2014/main" id="{FA4F90CB-CED8-6CB0-3639-5BAB3086B81E}"/>
                  </a:ext>
                </a:extLst>
              </p:cNvPr>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47" name="Google Shape;831;p72">
              <a:extLst>
                <a:ext uri="{FF2B5EF4-FFF2-40B4-BE49-F238E27FC236}">
                  <a16:creationId xmlns:a16="http://schemas.microsoft.com/office/drawing/2014/main" id="{12BB9573-0F0A-172C-6687-460274AF7BDC}"/>
                </a:ext>
              </a:extLst>
            </p:cNvPr>
            <p:cNvGrpSpPr/>
            <p:nvPr/>
          </p:nvGrpSpPr>
          <p:grpSpPr>
            <a:xfrm>
              <a:off x="6608910" y="5221631"/>
              <a:ext cx="338849" cy="111406"/>
              <a:chOff x="3866050" y="4514325"/>
              <a:chExt cx="414900" cy="145800"/>
            </a:xfrm>
          </p:grpSpPr>
          <p:sp>
            <p:nvSpPr>
              <p:cNvPr id="60" name="Google Shape;832;p72">
                <a:extLst>
                  <a:ext uri="{FF2B5EF4-FFF2-40B4-BE49-F238E27FC236}">
                    <a16:creationId xmlns:a16="http://schemas.microsoft.com/office/drawing/2014/main" id="{7B21C65B-FF54-CAB4-EDA7-6CD5FC566625}"/>
                  </a:ext>
                </a:extLst>
              </p:cNvPr>
              <p:cNvSpPr/>
              <p:nvPr/>
            </p:nvSpPr>
            <p:spPr>
              <a:xfrm>
                <a:off x="3866050" y="4514325"/>
                <a:ext cx="138300" cy="145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61" name="Google Shape;833;p72">
                <a:extLst>
                  <a:ext uri="{FF2B5EF4-FFF2-40B4-BE49-F238E27FC236}">
                    <a16:creationId xmlns:a16="http://schemas.microsoft.com/office/drawing/2014/main" id="{4B262936-6932-919D-AECE-9332292ED9ED}"/>
                  </a:ext>
                </a:extLst>
              </p:cNvPr>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62" name="Google Shape;834;p72">
                <a:extLst>
                  <a:ext uri="{FF2B5EF4-FFF2-40B4-BE49-F238E27FC236}">
                    <a16:creationId xmlns:a16="http://schemas.microsoft.com/office/drawing/2014/main" id="{286989AF-5F9D-26EA-99B0-624CD3F410E4}"/>
                  </a:ext>
                </a:extLst>
              </p:cNvPr>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49" name="Google Shape;839;p72">
              <a:extLst>
                <a:ext uri="{FF2B5EF4-FFF2-40B4-BE49-F238E27FC236}">
                  <a16:creationId xmlns:a16="http://schemas.microsoft.com/office/drawing/2014/main" id="{92471200-792A-8CBB-5E3D-0939241D7E65}"/>
                </a:ext>
              </a:extLst>
            </p:cNvPr>
            <p:cNvGrpSpPr/>
            <p:nvPr/>
          </p:nvGrpSpPr>
          <p:grpSpPr>
            <a:xfrm>
              <a:off x="7389522" y="5555555"/>
              <a:ext cx="338849" cy="111406"/>
              <a:chOff x="3866050" y="4514325"/>
              <a:chExt cx="414900" cy="145800"/>
            </a:xfrm>
          </p:grpSpPr>
          <p:sp>
            <p:nvSpPr>
              <p:cNvPr id="54" name="Google Shape;840;p72">
                <a:extLst>
                  <a:ext uri="{FF2B5EF4-FFF2-40B4-BE49-F238E27FC236}">
                    <a16:creationId xmlns:a16="http://schemas.microsoft.com/office/drawing/2014/main" id="{94D4CF7E-CE19-59C6-C457-7AB2B78FC71C}"/>
                  </a:ext>
                </a:extLst>
              </p:cNvPr>
              <p:cNvSpPr/>
              <p:nvPr/>
            </p:nvSpPr>
            <p:spPr>
              <a:xfrm>
                <a:off x="3866050" y="4514325"/>
                <a:ext cx="138300" cy="145800"/>
              </a:xfrm>
              <a:prstGeom prst="rect">
                <a:avLst/>
              </a:prstGeom>
              <a:solidFill>
                <a:srgbClr val="B7B7B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55" name="Google Shape;841;p72">
                <a:extLst>
                  <a:ext uri="{FF2B5EF4-FFF2-40B4-BE49-F238E27FC236}">
                    <a16:creationId xmlns:a16="http://schemas.microsoft.com/office/drawing/2014/main" id="{1D7DFB98-28DC-C3D9-C5D0-C6A46643B6EF}"/>
                  </a:ext>
                </a:extLst>
              </p:cNvPr>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56" name="Google Shape;842;p72">
                <a:extLst>
                  <a:ext uri="{FF2B5EF4-FFF2-40B4-BE49-F238E27FC236}">
                    <a16:creationId xmlns:a16="http://schemas.microsoft.com/office/drawing/2014/main" id="{AAA3D165-029A-8975-31A4-381BC472C142}"/>
                  </a:ext>
                </a:extLst>
              </p:cNvPr>
              <p:cNvSpPr/>
              <p:nvPr/>
            </p:nvSpPr>
            <p:spPr>
              <a:xfrm>
                <a:off x="4142650" y="4514325"/>
                <a:ext cx="138300" cy="145800"/>
              </a:xfrm>
              <a:prstGeom prst="rect">
                <a:avLst/>
              </a:prstGeom>
              <a:solidFill>
                <a:srgbClr val="88888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sp>
        <p:nvSpPr>
          <p:cNvPr id="712" name="Google Shape;687;p74">
            <a:extLst>
              <a:ext uri="{FF2B5EF4-FFF2-40B4-BE49-F238E27FC236}">
                <a16:creationId xmlns:a16="http://schemas.microsoft.com/office/drawing/2014/main" id="{71D20951-30B8-D18F-BA5A-43FFE1BC7ED7}"/>
              </a:ext>
            </a:extLst>
          </p:cNvPr>
          <p:cNvSpPr txBox="1"/>
          <p:nvPr/>
        </p:nvSpPr>
        <p:spPr>
          <a:xfrm>
            <a:off x="4205664" y="3699027"/>
            <a:ext cx="1028276" cy="384690"/>
          </a:xfrm>
          <a:prstGeom prst="rect">
            <a:avLst/>
          </a:prstGeom>
          <a:noFill/>
          <a:ln>
            <a:noFill/>
          </a:ln>
        </p:spPr>
        <p:txBody>
          <a:bodyPr spcFirstLastPara="1" wrap="square" lIns="91425" tIns="91425" rIns="91425" bIns="91425" anchor="t" anchorCtr="0">
            <a:spAutoFit/>
          </a:bodyPr>
          <a:lstStyle/>
          <a:p>
            <a:pPr algn="r"/>
            <a:r>
              <a:rPr lang="en" sz="1300">
                <a:solidFill>
                  <a:srgbClr val="595959"/>
                </a:solidFill>
                <a:latin typeface="Roboto Light"/>
                <a:ea typeface="Roboto Light"/>
                <a:cs typeface="Roboto Light"/>
                <a:sym typeface="Roboto Light"/>
              </a:rPr>
              <a:t>May ‘23</a:t>
            </a:r>
            <a:endParaRPr lang="en-US">
              <a:cs typeface="Calibri"/>
            </a:endParaRPr>
          </a:p>
        </p:txBody>
      </p:sp>
      <p:sp>
        <p:nvSpPr>
          <p:cNvPr id="713" name="Google Shape;687;p74">
            <a:extLst>
              <a:ext uri="{FF2B5EF4-FFF2-40B4-BE49-F238E27FC236}">
                <a16:creationId xmlns:a16="http://schemas.microsoft.com/office/drawing/2014/main" id="{A37F0A0A-54B3-C41F-1558-573CE9F07213}"/>
              </a:ext>
            </a:extLst>
          </p:cNvPr>
          <p:cNvSpPr txBox="1"/>
          <p:nvPr/>
        </p:nvSpPr>
        <p:spPr>
          <a:xfrm>
            <a:off x="4193780" y="5217178"/>
            <a:ext cx="1028276" cy="384690"/>
          </a:xfrm>
          <a:prstGeom prst="rect">
            <a:avLst/>
          </a:prstGeom>
          <a:noFill/>
          <a:ln>
            <a:noFill/>
          </a:ln>
        </p:spPr>
        <p:txBody>
          <a:bodyPr spcFirstLastPara="1" wrap="square" lIns="91425" tIns="91425" rIns="91425" bIns="91425" anchor="t" anchorCtr="0">
            <a:spAutoFit/>
          </a:bodyPr>
          <a:lstStyle/>
          <a:p>
            <a:pPr algn="r"/>
            <a:r>
              <a:rPr lang="en" sz="1300">
                <a:solidFill>
                  <a:srgbClr val="595959"/>
                </a:solidFill>
                <a:latin typeface="Roboto Light"/>
                <a:ea typeface="Roboto Light"/>
                <a:cs typeface="Roboto Light"/>
                <a:sym typeface="Roboto Light"/>
              </a:rPr>
              <a:t>June ‘23</a:t>
            </a:r>
            <a:endParaRPr lang="en-US">
              <a:cs typeface="Calibri"/>
            </a:endParaRPr>
          </a:p>
        </p:txBody>
      </p:sp>
      <p:sp>
        <p:nvSpPr>
          <p:cNvPr id="714" name="Google Shape;725;p72">
            <a:extLst>
              <a:ext uri="{FF2B5EF4-FFF2-40B4-BE49-F238E27FC236}">
                <a16:creationId xmlns:a16="http://schemas.microsoft.com/office/drawing/2014/main" id="{CC49463F-2DBD-9BB3-EF89-8D12FCB09D16}"/>
              </a:ext>
            </a:extLst>
          </p:cNvPr>
          <p:cNvSpPr txBox="1"/>
          <p:nvPr/>
        </p:nvSpPr>
        <p:spPr>
          <a:xfrm>
            <a:off x="5408662" y="6172200"/>
            <a:ext cx="2928306" cy="430857"/>
          </a:xfrm>
          <a:prstGeom prst="rect">
            <a:avLst/>
          </a:prstGeom>
          <a:noFill/>
          <a:ln>
            <a:noFill/>
          </a:ln>
        </p:spPr>
        <p:txBody>
          <a:bodyPr spcFirstLastPara="1" wrap="square" lIns="91425" tIns="91425" rIns="91425" bIns="91425" anchor="t" anchorCtr="0">
            <a:spAutoFit/>
          </a:bodyPr>
          <a:lstStyle/>
          <a:p>
            <a:pPr algn="ctr"/>
            <a:r>
              <a:rPr lang="en" sz="1600">
                <a:latin typeface="Roboto"/>
                <a:ea typeface="Roboto"/>
                <a:cs typeface="Roboto"/>
                <a:sym typeface="Roboto"/>
              </a:rPr>
              <a:t>GNN computation graphs</a:t>
            </a:r>
            <a:endParaRPr sz="1600">
              <a:latin typeface="Roboto"/>
              <a:ea typeface="Roboto"/>
              <a:cs typeface="Roboto"/>
              <a:sym typeface="Roboto"/>
            </a:endParaRPr>
          </a:p>
        </p:txBody>
      </p:sp>
      <p:sp>
        <p:nvSpPr>
          <p:cNvPr id="11" name="Footer Placeholder 4">
            <a:extLst>
              <a:ext uri="{FF2B5EF4-FFF2-40B4-BE49-F238E27FC236}">
                <a16:creationId xmlns:a16="http://schemas.microsoft.com/office/drawing/2014/main" id="{8DD9085B-166F-7FCF-D2C6-7106FC96C64A}"/>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E1FE5-08AB-DC92-34B9-A52F5B27A9E5}"/>
              </a:ext>
            </a:extLst>
          </p:cNvPr>
          <p:cNvSpPr>
            <a:spLocks noGrp="1"/>
          </p:cNvSpPr>
          <p:nvPr>
            <p:ph type="title"/>
          </p:nvPr>
        </p:nvSpPr>
        <p:spPr>
          <a:xfrm>
            <a:off x="457200" y="76200"/>
            <a:ext cx="8686800" cy="987552"/>
          </a:xfrm>
        </p:spPr>
        <p:txBody>
          <a:bodyPr>
            <a:normAutofit/>
          </a:bodyPr>
          <a:lstStyle/>
          <a:p>
            <a:r>
              <a:rPr lang="en-US"/>
              <a:t>GNNs on Temporal Graphs</a:t>
            </a:r>
          </a:p>
        </p:txBody>
      </p:sp>
      <p:sp>
        <p:nvSpPr>
          <p:cNvPr id="3" name="Content Placeholder 2">
            <a:extLst>
              <a:ext uri="{FF2B5EF4-FFF2-40B4-BE49-F238E27FC236}">
                <a16:creationId xmlns:a16="http://schemas.microsoft.com/office/drawing/2014/main" id="{F5D90336-EAAF-65A7-C6C1-507304A43CD9}"/>
              </a:ext>
            </a:extLst>
          </p:cNvPr>
          <p:cNvSpPr>
            <a:spLocks noGrp="1"/>
          </p:cNvSpPr>
          <p:nvPr>
            <p:ph idx="1"/>
          </p:nvPr>
        </p:nvSpPr>
        <p:spPr>
          <a:xfrm>
            <a:off x="457200" y="4674476"/>
            <a:ext cx="8229600" cy="2106229"/>
          </a:xfrm>
        </p:spPr>
        <p:txBody>
          <a:bodyPr>
            <a:normAutofit fontScale="92500"/>
          </a:bodyPr>
          <a:lstStyle/>
          <a:p>
            <a:r>
              <a:rPr lang="en-US"/>
              <a:t>The computation graph for each node is </a:t>
            </a:r>
            <a:r>
              <a:rPr lang="en-US" b="1"/>
              <a:t>time-dependent</a:t>
            </a:r>
          </a:p>
          <a:p>
            <a:r>
              <a:rPr lang="en-US" err="1"/>
              <a:t>Message+Aggregation</a:t>
            </a:r>
            <a:r>
              <a:rPr lang="en-US"/>
              <a:t> becomes </a:t>
            </a:r>
            <a:r>
              <a:rPr lang="en-US" b="1"/>
              <a:t>time-dependent</a:t>
            </a:r>
          </a:p>
          <a:p>
            <a:r>
              <a:rPr lang="en-US"/>
              <a:t>Sampling over neighbors is </a:t>
            </a:r>
            <a:r>
              <a:rPr lang="en-US" b="1"/>
              <a:t>time-dependent</a:t>
            </a:r>
          </a:p>
        </p:txBody>
      </p:sp>
      <p:sp>
        <p:nvSpPr>
          <p:cNvPr id="4" name="Date Placeholder 3">
            <a:extLst>
              <a:ext uri="{FF2B5EF4-FFF2-40B4-BE49-F238E27FC236}">
                <a16:creationId xmlns:a16="http://schemas.microsoft.com/office/drawing/2014/main" id="{71719498-A813-3CCC-7A9A-4016CB989E82}"/>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BF79C5A5-03E2-8EDB-DFAE-C6E83899520A}"/>
              </a:ext>
            </a:extLst>
          </p:cNvPr>
          <p:cNvSpPr>
            <a:spLocks noGrp="1"/>
          </p:cNvSpPr>
          <p:nvPr>
            <p:ph type="sldNum" sz="quarter" idx="12"/>
          </p:nvPr>
        </p:nvSpPr>
        <p:spPr/>
        <p:txBody>
          <a:bodyPr/>
          <a:lstStyle/>
          <a:p>
            <a:fld id="{19B12225-5612-419B-A8D5-4B8EEE4C217E}" type="slidenum">
              <a:rPr lang="en-US" smtClean="0"/>
              <a:pPr/>
              <a:t>49</a:t>
            </a:fld>
            <a:endParaRPr lang="en-US"/>
          </a:p>
        </p:txBody>
      </p:sp>
      <p:sp>
        <p:nvSpPr>
          <p:cNvPr id="6" name="Footer Placeholder 5">
            <a:extLst>
              <a:ext uri="{FF2B5EF4-FFF2-40B4-BE49-F238E27FC236}">
                <a16:creationId xmlns:a16="http://schemas.microsoft.com/office/drawing/2014/main" id="{41DEC65C-4517-A5D8-C1CF-5D0B0DDD6FF5}"/>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14" name="Picture 13" descr="A diagram of a graph&#10;&#10;Description automatically generated">
            <a:extLst>
              <a:ext uri="{FF2B5EF4-FFF2-40B4-BE49-F238E27FC236}">
                <a16:creationId xmlns:a16="http://schemas.microsoft.com/office/drawing/2014/main" id="{0C17A796-242B-0516-DD06-E5F0055E1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382" y="2088932"/>
            <a:ext cx="8027236" cy="2106229"/>
          </a:xfrm>
          <a:prstGeom prst="rect">
            <a:avLst/>
          </a:prstGeom>
        </p:spPr>
      </p:pic>
    </p:spTree>
    <p:extLst>
      <p:ext uri="{BB962C8B-B14F-4D97-AF65-F5344CB8AC3E}">
        <p14:creationId xmlns:p14="http://schemas.microsoft.com/office/powerpoint/2010/main" val="38094717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sp>
        <p:nvSpPr>
          <p:cNvPr id="854" name="Google Shape;854;p73"/>
          <p:cNvSpPr txBox="1">
            <a:spLocks noGrp="1"/>
          </p:cNvSpPr>
          <p:nvPr>
            <p:ph type="title"/>
          </p:nvPr>
        </p:nvSpPr>
        <p:spPr>
          <a:xfrm>
            <a:off x="288876" y="125295"/>
            <a:ext cx="9144000" cy="1016000"/>
          </a:xfrm>
        </p:spPr>
        <p:txBody>
          <a:bodyPr spcFirstLastPara="1" vert="horz" wrap="square" lIns="91425" tIns="91425" rIns="91425" bIns="91425" rtlCol="0" anchor="t" anchorCtr="0">
            <a:noAutofit/>
          </a:bodyPr>
          <a:lstStyle/>
          <a:p>
            <a:r>
              <a:rPr lang="en-US"/>
              <a:t>GNN vs Feature Engineering</a:t>
            </a:r>
          </a:p>
        </p:txBody>
      </p:sp>
      <p:sp>
        <p:nvSpPr>
          <p:cNvPr id="884" name="Google Shape;884;p73"/>
          <p:cNvSpPr txBox="1">
            <a:spLocks noGrp="1"/>
          </p:cNvSpPr>
          <p:nvPr>
            <p:ph idx="1"/>
          </p:nvPr>
        </p:nvSpPr>
        <p:spPr>
          <a:xfrm>
            <a:off x="457199" y="4724400"/>
            <a:ext cx="8534391" cy="1676400"/>
          </a:xfrm>
        </p:spPr>
        <p:txBody>
          <a:bodyPr spcFirstLastPara="1" vert="horz" wrap="square" lIns="91425" tIns="91425" rIns="91425" bIns="91425" rtlCol="0" anchor="t" anchorCtr="0">
            <a:normAutofit/>
          </a:bodyPr>
          <a:lstStyle/>
          <a:p>
            <a:pPr marL="0" indent="0">
              <a:lnSpc>
                <a:spcPct val="130000"/>
              </a:lnSpc>
              <a:buNone/>
            </a:pPr>
            <a:r>
              <a:rPr lang="en-US" sz="2400"/>
              <a:t>GNN aggregation is </a:t>
            </a:r>
            <a:r>
              <a:rPr lang="en-US" sz="2400" b="1"/>
              <a:t>learnable version of hand-crafted features</a:t>
            </a:r>
            <a:r>
              <a:rPr lang="en-US" sz="2400"/>
              <a:t>!</a:t>
            </a:r>
          </a:p>
          <a:p>
            <a:pPr marL="0" indent="0">
              <a:lnSpc>
                <a:spcPct val="130000"/>
              </a:lnSpc>
              <a:buNone/>
            </a:pPr>
            <a:r>
              <a:rPr lang="en-US" sz="2400"/>
              <a:t>GNNs give better performance by learning optimal features.</a:t>
            </a:r>
          </a:p>
        </p:txBody>
      </p:sp>
      <p:grpSp>
        <p:nvGrpSpPr>
          <p:cNvPr id="855" name="Google Shape;855;p73"/>
          <p:cNvGrpSpPr/>
          <p:nvPr/>
        </p:nvGrpSpPr>
        <p:grpSpPr>
          <a:xfrm>
            <a:off x="5136270" y="2971800"/>
            <a:ext cx="3455820" cy="559200"/>
            <a:chOff x="2383744" y="3867475"/>
            <a:chExt cx="3379114" cy="559200"/>
          </a:xfrm>
        </p:grpSpPr>
        <p:sp>
          <p:nvSpPr>
            <p:cNvPr id="856" name="Google Shape;856;p73"/>
            <p:cNvSpPr/>
            <p:nvPr/>
          </p:nvSpPr>
          <p:spPr>
            <a:xfrm>
              <a:off x="2383744" y="3869725"/>
              <a:ext cx="3330000" cy="554700"/>
            </a:xfrm>
            <a:prstGeom prst="roundRect">
              <a:avLst>
                <a:gd name="adj" fmla="val 16667"/>
              </a:avLst>
            </a:prstGeom>
            <a:solidFill>
              <a:srgbClr val="F3F3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endParaRPr/>
            </a:p>
          </p:txBody>
        </p:sp>
        <p:cxnSp>
          <p:nvCxnSpPr>
            <p:cNvPr id="857" name="Google Shape;857;p73"/>
            <p:cNvCxnSpPr/>
            <p:nvPr/>
          </p:nvCxnSpPr>
          <p:spPr>
            <a:xfrm>
              <a:off x="3951866" y="3867475"/>
              <a:ext cx="0" cy="559200"/>
            </a:xfrm>
            <a:prstGeom prst="straightConnector1">
              <a:avLst/>
            </a:prstGeom>
            <a:noFill/>
            <a:ln w="9525" cap="flat" cmpd="sng">
              <a:solidFill>
                <a:schemeClr val="dk2"/>
              </a:solidFill>
              <a:prstDash val="solid"/>
              <a:round/>
              <a:headEnd type="none" w="med" len="med"/>
              <a:tailEnd type="none" w="med" len="med"/>
            </a:ln>
          </p:spPr>
        </p:cxnSp>
        <p:sp>
          <p:nvSpPr>
            <p:cNvPr id="858" name="Google Shape;858;p73"/>
            <p:cNvSpPr txBox="1"/>
            <p:nvPr/>
          </p:nvSpPr>
          <p:spPr>
            <a:xfrm>
              <a:off x="2444737" y="3946975"/>
              <a:ext cx="1448400" cy="400200"/>
            </a:xfrm>
            <a:prstGeom prst="rect">
              <a:avLst/>
            </a:prstGeom>
            <a:noFill/>
            <a:ln>
              <a:noFill/>
            </a:ln>
          </p:spPr>
          <p:txBody>
            <a:bodyPr spcFirstLastPara="1" wrap="square" lIns="91425" tIns="91425" rIns="91425" bIns="91425" anchor="t" anchorCtr="0">
              <a:spAutoFit/>
            </a:bodyPr>
            <a:lstStyle/>
            <a:p>
              <a:pPr algn="ctr"/>
              <a:r>
                <a:rPr lang="en" sz="700">
                  <a:latin typeface="Roboto Mono"/>
                  <a:ea typeface="Roboto Mono"/>
                  <a:cs typeface="Roboto Mono"/>
                  <a:sym typeface="Roboto Mono"/>
                </a:rPr>
                <a:t>SUM(TRANSACTIONS.Price)</a:t>
              </a:r>
              <a:br>
                <a:rPr lang="en" sz="700">
                  <a:latin typeface="Roboto Mono"/>
                  <a:ea typeface="Roboto Mono"/>
                  <a:cs typeface="Roboto Mono"/>
                  <a:sym typeface="Roboto Mono"/>
                </a:rPr>
              </a:br>
              <a:r>
                <a:rPr lang="en" sz="700">
                  <a:latin typeface="Roboto"/>
                  <a:ea typeface="Roboto"/>
                  <a:cs typeface="Roboto"/>
                  <a:sym typeface="Roboto"/>
                </a:rPr>
                <a:t>over</a:t>
              </a:r>
              <a:r>
                <a:rPr lang="en" sz="700">
                  <a:latin typeface="Roboto Mono"/>
                  <a:ea typeface="Roboto Mono"/>
                  <a:cs typeface="Roboto Mono"/>
                  <a:sym typeface="Roboto Mono"/>
                </a:rPr>
                <a:t> (-30, 0) </a:t>
              </a:r>
              <a:r>
                <a:rPr lang="en" sz="700">
                  <a:latin typeface="Roboto"/>
                  <a:ea typeface="Roboto"/>
                  <a:cs typeface="Roboto"/>
                  <a:sym typeface="Roboto"/>
                </a:rPr>
                <a:t>days</a:t>
              </a:r>
              <a:endParaRPr sz="700">
                <a:latin typeface="Roboto"/>
                <a:ea typeface="Roboto"/>
                <a:cs typeface="Roboto"/>
                <a:sym typeface="Roboto"/>
              </a:endParaRPr>
            </a:p>
          </p:txBody>
        </p:sp>
        <p:sp>
          <p:nvSpPr>
            <p:cNvPr id="859" name="Google Shape;859;p73"/>
            <p:cNvSpPr txBox="1"/>
            <p:nvPr/>
          </p:nvSpPr>
          <p:spPr>
            <a:xfrm>
              <a:off x="3834468" y="3931525"/>
              <a:ext cx="1499100" cy="400200"/>
            </a:xfrm>
            <a:prstGeom prst="rect">
              <a:avLst/>
            </a:prstGeom>
            <a:noFill/>
            <a:ln>
              <a:noFill/>
            </a:ln>
          </p:spPr>
          <p:txBody>
            <a:bodyPr spcFirstLastPara="1" wrap="square" lIns="91425" tIns="91425" rIns="91425" bIns="91425" anchor="t" anchorCtr="0">
              <a:spAutoFit/>
            </a:bodyPr>
            <a:lstStyle/>
            <a:p>
              <a:pPr algn="ctr"/>
              <a:r>
                <a:rPr lang="en" sz="700">
                  <a:latin typeface="Roboto Mono"/>
                  <a:ea typeface="Roboto Mono"/>
                  <a:cs typeface="Roboto Mono"/>
                  <a:sym typeface="Roboto Mono"/>
                </a:rPr>
                <a:t>AVG(TRANSACTIONS.Price)</a:t>
              </a:r>
              <a:br>
                <a:rPr lang="en" sz="700">
                  <a:latin typeface="Roboto Mono"/>
                  <a:ea typeface="Roboto Mono"/>
                  <a:cs typeface="Roboto Mono"/>
                  <a:sym typeface="Roboto Mono"/>
                </a:rPr>
              </a:br>
              <a:r>
                <a:rPr lang="en" sz="700">
                  <a:latin typeface="Roboto"/>
                  <a:ea typeface="Roboto"/>
                  <a:cs typeface="Roboto"/>
                  <a:sym typeface="Roboto"/>
                </a:rPr>
                <a:t>over</a:t>
              </a:r>
              <a:r>
                <a:rPr lang="en" sz="700">
                  <a:latin typeface="Roboto Mono"/>
                  <a:ea typeface="Roboto Mono"/>
                  <a:cs typeface="Roboto Mono"/>
                  <a:sym typeface="Roboto Mono"/>
                </a:rPr>
                <a:t> (-30, 0) </a:t>
              </a:r>
              <a:r>
                <a:rPr lang="en" sz="700">
                  <a:latin typeface="Roboto"/>
                  <a:ea typeface="Roboto"/>
                  <a:cs typeface="Roboto"/>
                  <a:sym typeface="Roboto"/>
                </a:rPr>
                <a:t>days</a:t>
              </a:r>
              <a:endParaRPr sz="700">
                <a:latin typeface="Roboto"/>
                <a:ea typeface="Roboto"/>
                <a:cs typeface="Roboto"/>
                <a:sym typeface="Roboto"/>
              </a:endParaRPr>
            </a:p>
          </p:txBody>
        </p:sp>
        <p:cxnSp>
          <p:nvCxnSpPr>
            <p:cNvPr id="860" name="Google Shape;860;p73"/>
            <p:cNvCxnSpPr/>
            <p:nvPr/>
          </p:nvCxnSpPr>
          <p:spPr>
            <a:xfrm>
              <a:off x="5261857" y="3867475"/>
              <a:ext cx="0" cy="559200"/>
            </a:xfrm>
            <a:prstGeom prst="straightConnector1">
              <a:avLst/>
            </a:prstGeom>
            <a:noFill/>
            <a:ln w="9525" cap="flat" cmpd="sng">
              <a:solidFill>
                <a:schemeClr val="dk2"/>
              </a:solidFill>
              <a:prstDash val="solid"/>
              <a:round/>
              <a:headEnd type="none" w="med" len="med"/>
              <a:tailEnd type="none" w="med" len="med"/>
            </a:ln>
          </p:spPr>
        </p:cxnSp>
        <p:sp>
          <p:nvSpPr>
            <p:cNvPr id="861" name="Google Shape;861;p73"/>
            <p:cNvSpPr txBox="1"/>
            <p:nvPr/>
          </p:nvSpPr>
          <p:spPr>
            <a:xfrm>
              <a:off x="5160457" y="3993175"/>
              <a:ext cx="602400" cy="307800"/>
            </a:xfrm>
            <a:prstGeom prst="rect">
              <a:avLst/>
            </a:prstGeom>
            <a:noFill/>
            <a:ln>
              <a:noFill/>
            </a:ln>
          </p:spPr>
          <p:txBody>
            <a:bodyPr spcFirstLastPara="1" wrap="square" lIns="91425" tIns="91425" rIns="91425" bIns="91425" anchor="t" anchorCtr="0">
              <a:spAutoFit/>
            </a:bodyPr>
            <a:lstStyle/>
            <a:p>
              <a:pPr algn="ctr"/>
              <a:r>
                <a:rPr lang="en" sz="800">
                  <a:latin typeface="Roboto Mono"/>
                  <a:ea typeface="Roboto Mono"/>
                  <a:cs typeface="Roboto Mono"/>
                  <a:sym typeface="Roboto Mono"/>
                </a:rPr>
                <a:t>...</a:t>
              </a:r>
              <a:endParaRPr sz="800">
                <a:latin typeface="Roboto"/>
                <a:ea typeface="Roboto"/>
                <a:cs typeface="Roboto"/>
                <a:sym typeface="Roboto"/>
              </a:endParaRPr>
            </a:p>
          </p:txBody>
        </p:sp>
      </p:grpSp>
      <p:sp>
        <p:nvSpPr>
          <p:cNvPr id="862" name="Google Shape;862;p73"/>
          <p:cNvSpPr txBox="1"/>
          <p:nvPr/>
        </p:nvSpPr>
        <p:spPr>
          <a:xfrm>
            <a:off x="5034974" y="2100113"/>
            <a:ext cx="3728025" cy="461635"/>
          </a:xfrm>
          <a:prstGeom prst="rect">
            <a:avLst/>
          </a:prstGeom>
          <a:noFill/>
          <a:ln>
            <a:noFill/>
          </a:ln>
        </p:spPr>
        <p:txBody>
          <a:bodyPr spcFirstLastPara="1" wrap="square" lIns="91425" tIns="91425" rIns="91425" bIns="91425" anchor="t" anchorCtr="0">
            <a:spAutoFit/>
          </a:bodyPr>
          <a:lstStyle/>
          <a:p>
            <a:r>
              <a:rPr lang="en" b="1">
                <a:solidFill>
                  <a:schemeClr val="dk2"/>
                </a:solidFill>
                <a:latin typeface="Roboto"/>
                <a:ea typeface="Roboto"/>
                <a:cs typeface="Roboto"/>
                <a:sym typeface="Roboto"/>
              </a:rPr>
              <a:t>Hand-engineered features:</a:t>
            </a:r>
            <a:endParaRPr b="1">
              <a:solidFill>
                <a:schemeClr val="dk2"/>
              </a:solidFill>
              <a:latin typeface="Roboto"/>
              <a:ea typeface="Roboto"/>
              <a:cs typeface="Roboto"/>
              <a:sym typeface="Roboto"/>
            </a:endParaRPr>
          </a:p>
        </p:txBody>
      </p:sp>
      <p:sp>
        <p:nvSpPr>
          <p:cNvPr id="863" name="Google Shape;863;p73"/>
          <p:cNvSpPr txBox="1"/>
          <p:nvPr/>
        </p:nvSpPr>
        <p:spPr>
          <a:xfrm>
            <a:off x="1058774" y="2100113"/>
            <a:ext cx="3068723" cy="461635"/>
          </a:xfrm>
          <a:prstGeom prst="rect">
            <a:avLst/>
          </a:prstGeom>
          <a:noFill/>
          <a:ln>
            <a:noFill/>
          </a:ln>
        </p:spPr>
        <p:txBody>
          <a:bodyPr spcFirstLastPara="1" wrap="square" lIns="91425" tIns="91425" rIns="91425" bIns="91425" anchor="t" anchorCtr="0">
            <a:spAutoFit/>
          </a:bodyPr>
          <a:lstStyle/>
          <a:p>
            <a:r>
              <a:rPr lang="en" b="1">
                <a:solidFill>
                  <a:schemeClr val="dk2"/>
                </a:solidFill>
                <a:latin typeface="Roboto"/>
                <a:ea typeface="Roboto"/>
                <a:cs typeface="Roboto"/>
                <a:sym typeface="Roboto"/>
              </a:rPr>
              <a:t>GNN-based features:</a:t>
            </a:r>
            <a:endParaRPr b="1">
              <a:solidFill>
                <a:schemeClr val="dk2"/>
              </a:solidFill>
              <a:latin typeface="Roboto"/>
              <a:ea typeface="Roboto"/>
              <a:cs typeface="Roboto"/>
              <a:sym typeface="Roboto"/>
            </a:endParaRPr>
          </a:p>
        </p:txBody>
      </p:sp>
      <p:sp>
        <p:nvSpPr>
          <p:cNvPr id="864" name="Google Shape;864;p73"/>
          <p:cNvSpPr txBox="1"/>
          <p:nvPr/>
        </p:nvSpPr>
        <p:spPr>
          <a:xfrm>
            <a:off x="4127500" y="2994172"/>
            <a:ext cx="630900" cy="461700"/>
          </a:xfrm>
          <a:prstGeom prst="rect">
            <a:avLst/>
          </a:prstGeom>
          <a:noFill/>
          <a:ln>
            <a:noFill/>
          </a:ln>
        </p:spPr>
        <p:txBody>
          <a:bodyPr spcFirstLastPara="1" wrap="square" lIns="91425" tIns="91425" rIns="91425" bIns="91425" anchor="t" anchorCtr="0">
            <a:spAutoFit/>
          </a:bodyPr>
          <a:lstStyle/>
          <a:p>
            <a:r>
              <a:rPr lang="en" b="1">
                <a:solidFill>
                  <a:srgbClr val="D60093"/>
                </a:solidFill>
                <a:latin typeface="Roboto"/>
                <a:ea typeface="Roboto"/>
                <a:cs typeface="Roboto"/>
                <a:sym typeface="Roboto"/>
              </a:rPr>
              <a:t>VS.</a:t>
            </a:r>
            <a:endParaRPr b="1">
              <a:solidFill>
                <a:srgbClr val="D60093"/>
              </a:solidFill>
              <a:latin typeface="Roboto"/>
              <a:ea typeface="Roboto"/>
              <a:cs typeface="Roboto"/>
              <a:sym typeface="Roboto"/>
            </a:endParaRPr>
          </a:p>
        </p:txBody>
      </p:sp>
      <p:grpSp>
        <p:nvGrpSpPr>
          <p:cNvPr id="6" name="Group 5">
            <a:extLst>
              <a:ext uri="{FF2B5EF4-FFF2-40B4-BE49-F238E27FC236}">
                <a16:creationId xmlns:a16="http://schemas.microsoft.com/office/drawing/2014/main" id="{5069C9EC-9129-DEA6-0440-68A479F42EF6}"/>
              </a:ext>
            </a:extLst>
          </p:cNvPr>
          <p:cNvGrpSpPr/>
          <p:nvPr/>
        </p:nvGrpSpPr>
        <p:grpSpPr>
          <a:xfrm>
            <a:off x="1359364" y="2699323"/>
            <a:ext cx="2629873" cy="1228904"/>
            <a:chOff x="5225156" y="5010745"/>
            <a:chExt cx="2629873" cy="1228904"/>
          </a:xfrm>
        </p:grpSpPr>
        <p:sp>
          <p:nvSpPr>
            <p:cNvPr id="7" name="Google Shape;721;p72">
              <a:extLst>
                <a:ext uri="{FF2B5EF4-FFF2-40B4-BE49-F238E27FC236}">
                  <a16:creationId xmlns:a16="http://schemas.microsoft.com/office/drawing/2014/main" id="{7364A4E6-6585-4195-C427-9B27016CF16C}"/>
                </a:ext>
              </a:extLst>
            </p:cNvPr>
            <p:cNvSpPr/>
            <p:nvPr/>
          </p:nvSpPr>
          <p:spPr>
            <a:xfrm>
              <a:off x="5533253" y="5167937"/>
              <a:ext cx="2005847" cy="173638"/>
            </a:xfrm>
            <a:custGeom>
              <a:avLst/>
              <a:gdLst/>
              <a:ahLst/>
              <a:cxnLst/>
              <a:rect l="l" t="t" r="r" b="b"/>
              <a:pathLst>
                <a:path w="176857" h="10468" extrusionOk="0">
                  <a:moveTo>
                    <a:pt x="0" y="6116"/>
                  </a:moveTo>
                  <a:cubicBezTo>
                    <a:pt x="16024" y="5127"/>
                    <a:pt x="66668" y="-544"/>
                    <a:pt x="96144" y="181"/>
                  </a:cubicBezTo>
                  <a:cubicBezTo>
                    <a:pt x="125620" y="906"/>
                    <a:pt x="163405" y="8754"/>
                    <a:pt x="176857" y="10468"/>
                  </a:cubicBezTo>
                </a:path>
              </a:pathLst>
            </a:custGeom>
            <a:noFill/>
            <a:ln w="228600" cap="flat" cmpd="sng">
              <a:solidFill>
                <a:srgbClr val="C9DAF8"/>
              </a:solidFill>
              <a:prstDash val="solid"/>
              <a:round/>
              <a:headEnd type="none" w="med" len="med"/>
              <a:tailEnd type="none" w="med" len="med"/>
            </a:ln>
          </p:spPr>
          <p:txBody>
            <a:bodyPr/>
            <a:lstStyle/>
            <a:p>
              <a:endParaRPr lang="en-US"/>
            </a:p>
          </p:txBody>
        </p:sp>
        <p:grpSp>
          <p:nvGrpSpPr>
            <p:cNvPr id="8" name="Google Shape;728;p72">
              <a:extLst>
                <a:ext uri="{FF2B5EF4-FFF2-40B4-BE49-F238E27FC236}">
                  <a16:creationId xmlns:a16="http://schemas.microsoft.com/office/drawing/2014/main" id="{9215B901-5130-2AE0-0E66-6A070C1A1D71}"/>
                </a:ext>
              </a:extLst>
            </p:cNvPr>
            <p:cNvGrpSpPr/>
            <p:nvPr/>
          </p:nvGrpSpPr>
          <p:grpSpPr>
            <a:xfrm>
              <a:off x="5225156" y="5010745"/>
              <a:ext cx="2629873" cy="1206137"/>
              <a:chOff x="6294149" y="1682618"/>
              <a:chExt cx="2767897" cy="1206137"/>
            </a:xfrm>
          </p:grpSpPr>
          <p:sp>
            <p:nvSpPr>
              <p:cNvPr id="29" name="Google Shape;729;p72">
                <a:extLst>
                  <a:ext uri="{FF2B5EF4-FFF2-40B4-BE49-F238E27FC236}">
                    <a16:creationId xmlns:a16="http://schemas.microsoft.com/office/drawing/2014/main" id="{C53FD488-D3F2-C8CC-C067-0950016DF2B7}"/>
                  </a:ext>
                </a:extLst>
              </p:cNvPr>
              <p:cNvSpPr/>
              <p:nvPr/>
            </p:nvSpPr>
            <p:spPr>
              <a:xfrm>
                <a:off x="6493349" y="2004381"/>
                <a:ext cx="2236191" cy="658765"/>
              </a:xfrm>
              <a:custGeom>
                <a:avLst/>
                <a:gdLst/>
                <a:ahLst/>
                <a:cxnLst/>
                <a:rect l="l" t="t" r="r" b="b"/>
                <a:pathLst>
                  <a:path w="171713" h="43127" extrusionOk="0">
                    <a:moveTo>
                      <a:pt x="0" y="0"/>
                    </a:moveTo>
                    <a:cubicBezTo>
                      <a:pt x="16024" y="1781"/>
                      <a:pt x="67525" y="3495"/>
                      <a:pt x="96144" y="10683"/>
                    </a:cubicBezTo>
                    <a:cubicBezTo>
                      <a:pt x="124763" y="17871"/>
                      <a:pt x="159118" y="37720"/>
                      <a:pt x="171713" y="43127"/>
                    </a:cubicBezTo>
                  </a:path>
                </a:pathLst>
              </a:custGeom>
              <a:noFill/>
              <a:ln w="228600" cap="flat" cmpd="sng">
                <a:solidFill>
                  <a:srgbClr val="E6B8AF"/>
                </a:solidFill>
                <a:prstDash val="solid"/>
                <a:round/>
                <a:headEnd type="none" w="med" len="med"/>
                <a:tailEnd type="none" w="med" len="med"/>
              </a:ln>
            </p:spPr>
            <p:txBody>
              <a:bodyPr/>
              <a:lstStyle/>
              <a:p>
                <a:endParaRPr lang="en-US"/>
              </a:p>
            </p:txBody>
          </p:sp>
          <p:pic>
            <p:nvPicPr>
              <p:cNvPr id="30" name="Google Shape;730;p72">
                <a:extLst>
                  <a:ext uri="{FF2B5EF4-FFF2-40B4-BE49-F238E27FC236}">
                    <a16:creationId xmlns:a16="http://schemas.microsoft.com/office/drawing/2014/main" id="{3154FE59-C2DF-2D09-3A5F-12346EFBCE2E}"/>
                  </a:ext>
                </a:extLst>
              </p:cNvPr>
              <p:cNvPicPr preferRelativeResize="0"/>
              <p:nvPr/>
            </p:nvPicPr>
            <p:blipFill>
              <a:blip r:embed="rId3">
                <a:alphaModFix/>
              </a:blip>
              <a:stretch>
                <a:fillRect/>
              </a:stretch>
            </p:blipFill>
            <p:spPr>
              <a:xfrm>
                <a:off x="8439670" y="1682618"/>
                <a:ext cx="622376" cy="558259"/>
              </a:xfrm>
              <a:prstGeom prst="rect">
                <a:avLst/>
              </a:prstGeom>
              <a:noFill/>
              <a:ln>
                <a:noFill/>
              </a:ln>
            </p:spPr>
          </p:pic>
          <p:pic>
            <p:nvPicPr>
              <p:cNvPr id="31" name="Google Shape;731;p72">
                <a:extLst>
                  <a:ext uri="{FF2B5EF4-FFF2-40B4-BE49-F238E27FC236}">
                    <a16:creationId xmlns:a16="http://schemas.microsoft.com/office/drawing/2014/main" id="{3537D034-A6D4-7047-0477-DD8160B6B143}"/>
                  </a:ext>
                </a:extLst>
              </p:cNvPr>
              <p:cNvPicPr preferRelativeResize="0"/>
              <p:nvPr/>
            </p:nvPicPr>
            <p:blipFill>
              <a:blip r:embed="rId4">
                <a:alphaModFix/>
              </a:blip>
              <a:stretch>
                <a:fillRect/>
              </a:stretch>
            </p:blipFill>
            <p:spPr>
              <a:xfrm>
                <a:off x="8518946" y="2412735"/>
                <a:ext cx="530691" cy="476020"/>
              </a:xfrm>
              <a:prstGeom prst="rect">
                <a:avLst/>
              </a:prstGeom>
              <a:noFill/>
              <a:ln>
                <a:noFill/>
              </a:ln>
            </p:spPr>
          </p:pic>
          <p:pic>
            <p:nvPicPr>
              <p:cNvPr id="32" name="Google Shape;732;p72">
                <a:extLst>
                  <a:ext uri="{FF2B5EF4-FFF2-40B4-BE49-F238E27FC236}">
                    <a16:creationId xmlns:a16="http://schemas.microsoft.com/office/drawing/2014/main" id="{C48962D7-F2CC-EC2E-05BD-D649726E6FDD}"/>
                  </a:ext>
                </a:extLst>
              </p:cNvPr>
              <p:cNvPicPr preferRelativeResize="0"/>
              <p:nvPr/>
            </p:nvPicPr>
            <p:blipFill>
              <a:blip r:embed="rId5">
                <a:alphaModFix/>
              </a:blip>
              <a:stretch>
                <a:fillRect/>
              </a:stretch>
            </p:blipFill>
            <p:spPr>
              <a:xfrm>
                <a:off x="6294149" y="1749734"/>
                <a:ext cx="374260" cy="453213"/>
              </a:xfrm>
              <a:prstGeom prst="rect">
                <a:avLst/>
              </a:prstGeom>
              <a:noFill/>
              <a:ln>
                <a:noFill/>
              </a:ln>
            </p:spPr>
          </p:pic>
          <p:pic>
            <p:nvPicPr>
              <p:cNvPr id="33" name="Google Shape;733;p72">
                <a:extLst>
                  <a:ext uri="{FF2B5EF4-FFF2-40B4-BE49-F238E27FC236}">
                    <a16:creationId xmlns:a16="http://schemas.microsoft.com/office/drawing/2014/main" id="{D76CC45E-C054-646D-6147-FACFD39200E4}"/>
                  </a:ext>
                </a:extLst>
              </p:cNvPr>
              <p:cNvPicPr preferRelativeResize="0"/>
              <p:nvPr/>
            </p:nvPicPr>
            <p:blipFill>
              <a:blip r:embed="rId6">
                <a:alphaModFix/>
              </a:blip>
              <a:stretch>
                <a:fillRect/>
              </a:stretch>
            </p:blipFill>
            <p:spPr>
              <a:xfrm>
                <a:off x="7578067" y="2052061"/>
                <a:ext cx="231579" cy="207722"/>
              </a:xfrm>
              <a:prstGeom prst="rect">
                <a:avLst/>
              </a:prstGeom>
              <a:noFill/>
              <a:ln>
                <a:noFill/>
              </a:ln>
            </p:spPr>
          </p:pic>
          <p:pic>
            <p:nvPicPr>
              <p:cNvPr id="34" name="Google Shape;734;p72">
                <a:extLst>
                  <a:ext uri="{FF2B5EF4-FFF2-40B4-BE49-F238E27FC236}">
                    <a16:creationId xmlns:a16="http://schemas.microsoft.com/office/drawing/2014/main" id="{941E6188-B14E-89A9-80A5-724577FDB42C}"/>
                  </a:ext>
                </a:extLst>
              </p:cNvPr>
              <p:cNvPicPr preferRelativeResize="0"/>
              <p:nvPr/>
            </p:nvPicPr>
            <p:blipFill>
              <a:blip r:embed="rId6">
                <a:alphaModFix/>
              </a:blip>
              <a:stretch>
                <a:fillRect/>
              </a:stretch>
            </p:blipFill>
            <p:spPr>
              <a:xfrm>
                <a:off x="7600671" y="1712788"/>
                <a:ext cx="231579" cy="207722"/>
              </a:xfrm>
              <a:prstGeom prst="rect">
                <a:avLst/>
              </a:prstGeom>
              <a:noFill/>
              <a:ln>
                <a:noFill/>
              </a:ln>
            </p:spPr>
          </p:pic>
        </p:grpSp>
        <p:grpSp>
          <p:nvGrpSpPr>
            <p:cNvPr id="9" name="Google Shape;827;p72">
              <a:extLst>
                <a:ext uri="{FF2B5EF4-FFF2-40B4-BE49-F238E27FC236}">
                  <a16:creationId xmlns:a16="http://schemas.microsoft.com/office/drawing/2014/main" id="{B392E29D-57C5-B5D2-828A-D1ED5F14E2B8}"/>
                </a:ext>
              </a:extLst>
            </p:cNvPr>
            <p:cNvGrpSpPr/>
            <p:nvPr/>
          </p:nvGrpSpPr>
          <p:grpSpPr>
            <a:xfrm>
              <a:off x="5243079" y="5573479"/>
              <a:ext cx="338849" cy="111406"/>
              <a:chOff x="3866050" y="4514325"/>
              <a:chExt cx="414900" cy="145800"/>
            </a:xfrm>
          </p:grpSpPr>
          <p:sp>
            <p:nvSpPr>
              <p:cNvPr id="26" name="Google Shape;828;p72">
                <a:extLst>
                  <a:ext uri="{FF2B5EF4-FFF2-40B4-BE49-F238E27FC236}">
                    <a16:creationId xmlns:a16="http://schemas.microsoft.com/office/drawing/2014/main" id="{59B04083-5BD7-1A1D-D2B2-0D1B8560932B}"/>
                  </a:ext>
                </a:extLst>
              </p:cNvPr>
              <p:cNvSpPr/>
              <p:nvPr/>
            </p:nvSpPr>
            <p:spPr>
              <a:xfrm>
                <a:off x="3866050" y="4514325"/>
                <a:ext cx="138300" cy="145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27" name="Google Shape;829;p72">
                <a:extLst>
                  <a:ext uri="{FF2B5EF4-FFF2-40B4-BE49-F238E27FC236}">
                    <a16:creationId xmlns:a16="http://schemas.microsoft.com/office/drawing/2014/main" id="{32C17D90-4217-635A-13D8-922F60610245}"/>
                  </a:ext>
                </a:extLst>
              </p:cNvPr>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28" name="Google Shape;830;p72">
                <a:extLst>
                  <a:ext uri="{FF2B5EF4-FFF2-40B4-BE49-F238E27FC236}">
                    <a16:creationId xmlns:a16="http://schemas.microsoft.com/office/drawing/2014/main" id="{0CE6B597-DF55-7C49-7B3E-9BCAE6DA2DCA}"/>
                  </a:ext>
                </a:extLst>
              </p:cNvPr>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10" name="Google Shape;831;p72">
              <a:extLst>
                <a:ext uri="{FF2B5EF4-FFF2-40B4-BE49-F238E27FC236}">
                  <a16:creationId xmlns:a16="http://schemas.microsoft.com/office/drawing/2014/main" id="{B9B94D32-5738-2B21-1314-08FE3C85491D}"/>
                </a:ext>
              </a:extLst>
            </p:cNvPr>
            <p:cNvGrpSpPr/>
            <p:nvPr/>
          </p:nvGrpSpPr>
          <p:grpSpPr>
            <a:xfrm>
              <a:off x="6608910" y="5221631"/>
              <a:ext cx="338849" cy="111406"/>
              <a:chOff x="3866050" y="4514325"/>
              <a:chExt cx="414900" cy="145800"/>
            </a:xfrm>
          </p:grpSpPr>
          <p:sp>
            <p:nvSpPr>
              <p:cNvPr id="23" name="Google Shape;832;p72">
                <a:extLst>
                  <a:ext uri="{FF2B5EF4-FFF2-40B4-BE49-F238E27FC236}">
                    <a16:creationId xmlns:a16="http://schemas.microsoft.com/office/drawing/2014/main" id="{28DD43C8-3D1B-A73E-C98A-23A1FC4DC3E8}"/>
                  </a:ext>
                </a:extLst>
              </p:cNvPr>
              <p:cNvSpPr/>
              <p:nvPr/>
            </p:nvSpPr>
            <p:spPr>
              <a:xfrm>
                <a:off x="3866050" y="4514325"/>
                <a:ext cx="138300" cy="145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24" name="Google Shape;833;p72">
                <a:extLst>
                  <a:ext uri="{FF2B5EF4-FFF2-40B4-BE49-F238E27FC236}">
                    <a16:creationId xmlns:a16="http://schemas.microsoft.com/office/drawing/2014/main" id="{49611DE9-4F6C-A7D7-EE48-80D7BD484076}"/>
                  </a:ext>
                </a:extLst>
              </p:cNvPr>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25" name="Google Shape;834;p72">
                <a:extLst>
                  <a:ext uri="{FF2B5EF4-FFF2-40B4-BE49-F238E27FC236}">
                    <a16:creationId xmlns:a16="http://schemas.microsoft.com/office/drawing/2014/main" id="{70651DC5-818C-248C-D0F0-FFE8A955AC95}"/>
                  </a:ext>
                </a:extLst>
              </p:cNvPr>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11" name="Google Shape;835;p72">
              <a:extLst>
                <a:ext uri="{FF2B5EF4-FFF2-40B4-BE49-F238E27FC236}">
                  <a16:creationId xmlns:a16="http://schemas.microsoft.com/office/drawing/2014/main" id="{45F9769A-F364-AA29-4D8D-D7AA14A94B56}"/>
                </a:ext>
              </a:extLst>
            </p:cNvPr>
            <p:cNvGrpSpPr/>
            <p:nvPr/>
          </p:nvGrpSpPr>
          <p:grpSpPr>
            <a:xfrm>
              <a:off x="6591627" y="5565272"/>
              <a:ext cx="338849" cy="111406"/>
              <a:chOff x="3866050" y="4514325"/>
              <a:chExt cx="414900" cy="145800"/>
            </a:xfrm>
          </p:grpSpPr>
          <p:sp>
            <p:nvSpPr>
              <p:cNvPr id="20" name="Google Shape;836;p72">
                <a:extLst>
                  <a:ext uri="{FF2B5EF4-FFF2-40B4-BE49-F238E27FC236}">
                    <a16:creationId xmlns:a16="http://schemas.microsoft.com/office/drawing/2014/main" id="{76DF80A6-CB84-7AE7-77D3-10AC7FBC7020}"/>
                  </a:ext>
                </a:extLst>
              </p:cNvPr>
              <p:cNvSpPr/>
              <p:nvPr/>
            </p:nvSpPr>
            <p:spPr>
              <a:xfrm>
                <a:off x="3866050" y="4514325"/>
                <a:ext cx="138300" cy="145800"/>
              </a:xfrm>
              <a:prstGeom prst="rect">
                <a:avLst/>
              </a:prstGeom>
              <a:solidFill>
                <a:srgbClr val="21212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21" name="Google Shape;837;p72">
                <a:extLst>
                  <a:ext uri="{FF2B5EF4-FFF2-40B4-BE49-F238E27FC236}">
                    <a16:creationId xmlns:a16="http://schemas.microsoft.com/office/drawing/2014/main" id="{02581023-83A1-797C-C8A9-DD4295808CDB}"/>
                  </a:ext>
                </a:extLst>
              </p:cNvPr>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22" name="Google Shape;838;p72">
                <a:extLst>
                  <a:ext uri="{FF2B5EF4-FFF2-40B4-BE49-F238E27FC236}">
                    <a16:creationId xmlns:a16="http://schemas.microsoft.com/office/drawing/2014/main" id="{D8E35E85-F584-0721-275A-8B0B8FD3A4D2}"/>
                  </a:ext>
                </a:extLst>
              </p:cNvPr>
              <p:cNvSpPr/>
              <p:nvPr/>
            </p:nvSpPr>
            <p:spPr>
              <a:xfrm>
                <a:off x="4142650" y="4514325"/>
                <a:ext cx="138300" cy="145800"/>
              </a:xfrm>
              <a:prstGeom prst="rect">
                <a:avLst/>
              </a:prstGeom>
              <a:solidFill>
                <a:srgbClr val="42424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12" name="Google Shape;839;p72">
              <a:extLst>
                <a:ext uri="{FF2B5EF4-FFF2-40B4-BE49-F238E27FC236}">
                  <a16:creationId xmlns:a16="http://schemas.microsoft.com/office/drawing/2014/main" id="{536DCDAC-81A6-A733-3891-8FC953CB0890}"/>
                </a:ext>
              </a:extLst>
            </p:cNvPr>
            <p:cNvGrpSpPr/>
            <p:nvPr/>
          </p:nvGrpSpPr>
          <p:grpSpPr>
            <a:xfrm>
              <a:off x="7389522" y="5555555"/>
              <a:ext cx="338849" cy="111406"/>
              <a:chOff x="3866050" y="4514325"/>
              <a:chExt cx="414900" cy="145800"/>
            </a:xfrm>
          </p:grpSpPr>
          <p:sp>
            <p:nvSpPr>
              <p:cNvPr id="17" name="Google Shape;840;p72">
                <a:extLst>
                  <a:ext uri="{FF2B5EF4-FFF2-40B4-BE49-F238E27FC236}">
                    <a16:creationId xmlns:a16="http://schemas.microsoft.com/office/drawing/2014/main" id="{2E0C1AF0-F68C-FAB2-B684-B52F682A0FB1}"/>
                  </a:ext>
                </a:extLst>
              </p:cNvPr>
              <p:cNvSpPr/>
              <p:nvPr/>
            </p:nvSpPr>
            <p:spPr>
              <a:xfrm>
                <a:off x="3866050" y="4514325"/>
                <a:ext cx="138300" cy="145800"/>
              </a:xfrm>
              <a:prstGeom prst="rect">
                <a:avLst/>
              </a:prstGeom>
              <a:solidFill>
                <a:srgbClr val="B7B7B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18" name="Google Shape;841;p72">
                <a:extLst>
                  <a:ext uri="{FF2B5EF4-FFF2-40B4-BE49-F238E27FC236}">
                    <a16:creationId xmlns:a16="http://schemas.microsoft.com/office/drawing/2014/main" id="{8B68D0FE-0C46-24F4-5545-02EB02FFAD4B}"/>
                  </a:ext>
                </a:extLst>
              </p:cNvPr>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19" name="Google Shape;842;p72">
                <a:extLst>
                  <a:ext uri="{FF2B5EF4-FFF2-40B4-BE49-F238E27FC236}">
                    <a16:creationId xmlns:a16="http://schemas.microsoft.com/office/drawing/2014/main" id="{0A8FE516-9FAF-53F0-8FA6-736B99FB4B93}"/>
                  </a:ext>
                </a:extLst>
              </p:cNvPr>
              <p:cNvSpPr/>
              <p:nvPr/>
            </p:nvSpPr>
            <p:spPr>
              <a:xfrm>
                <a:off x="4142650" y="4514325"/>
                <a:ext cx="138300" cy="145800"/>
              </a:xfrm>
              <a:prstGeom prst="rect">
                <a:avLst/>
              </a:prstGeom>
              <a:solidFill>
                <a:srgbClr val="88888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nvGrpSpPr>
            <p:cNvPr id="13" name="Google Shape;843;p72">
              <a:extLst>
                <a:ext uri="{FF2B5EF4-FFF2-40B4-BE49-F238E27FC236}">
                  <a16:creationId xmlns:a16="http://schemas.microsoft.com/office/drawing/2014/main" id="{897D96C6-B5DB-26CB-C4A0-9CFD66A7D200}"/>
                </a:ext>
              </a:extLst>
            </p:cNvPr>
            <p:cNvGrpSpPr/>
            <p:nvPr/>
          </p:nvGrpSpPr>
          <p:grpSpPr>
            <a:xfrm>
              <a:off x="7389522" y="6128243"/>
              <a:ext cx="338849" cy="111406"/>
              <a:chOff x="3866050" y="4514325"/>
              <a:chExt cx="414900" cy="145800"/>
            </a:xfrm>
          </p:grpSpPr>
          <p:sp>
            <p:nvSpPr>
              <p:cNvPr id="14" name="Google Shape;844;p72">
                <a:extLst>
                  <a:ext uri="{FF2B5EF4-FFF2-40B4-BE49-F238E27FC236}">
                    <a16:creationId xmlns:a16="http://schemas.microsoft.com/office/drawing/2014/main" id="{078CE739-1697-8AAA-CA22-8F0914A365AE}"/>
                  </a:ext>
                </a:extLst>
              </p:cNvPr>
              <p:cNvSpPr/>
              <p:nvPr/>
            </p:nvSpPr>
            <p:spPr>
              <a:xfrm>
                <a:off x="3866050" y="4514325"/>
                <a:ext cx="138300" cy="145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15" name="Google Shape;845;p72">
                <a:extLst>
                  <a:ext uri="{FF2B5EF4-FFF2-40B4-BE49-F238E27FC236}">
                    <a16:creationId xmlns:a16="http://schemas.microsoft.com/office/drawing/2014/main" id="{F5D5B61E-95A7-2733-487B-843BC8D6E98B}"/>
                  </a:ext>
                </a:extLst>
              </p:cNvPr>
              <p:cNvSpPr/>
              <p:nvPr/>
            </p:nvSpPr>
            <p:spPr>
              <a:xfrm>
                <a:off x="4004350" y="4514325"/>
                <a:ext cx="138300" cy="1458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sp>
            <p:nvSpPr>
              <p:cNvPr id="16" name="Google Shape;846;p72">
                <a:extLst>
                  <a:ext uri="{FF2B5EF4-FFF2-40B4-BE49-F238E27FC236}">
                    <a16:creationId xmlns:a16="http://schemas.microsoft.com/office/drawing/2014/main" id="{BF40650C-40C6-EA01-B3D8-530F88CC8E7A}"/>
                  </a:ext>
                </a:extLst>
              </p:cNvPr>
              <p:cNvSpPr/>
              <p:nvPr/>
            </p:nvSpPr>
            <p:spPr>
              <a:xfrm>
                <a:off x="4142650" y="4514325"/>
                <a:ext cx="138300" cy="145800"/>
              </a:xfrm>
              <a:prstGeom prst="rect">
                <a:avLst/>
              </a:prstGeom>
              <a:solidFill>
                <a:srgbClr val="21212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endParaRPr>
                  <a:latin typeface="Roboto"/>
                  <a:ea typeface="Roboto"/>
                  <a:cs typeface="Roboto"/>
                  <a:sym typeface="Roboto"/>
                </a:endParaRPr>
              </a:p>
            </p:txBody>
          </p:sp>
        </p:grpSp>
      </p:grpSp>
      <p:sp>
        <p:nvSpPr>
          <p:cNvPr id="3" name="Footer Placeholder 4">
            <a:extLst>
              <a:ext uri="{FF2B5EF4-FFF2-40B4-BE49-F238E27FC236}">
                <a16:creationId xmlns:a16="http://schemas.microsoft.com/office/drawing/2014/main" id="{D3AD2B7E-E594-7D61-652F-A81C6557AC8F}"/>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6A3F4-61DA-BE67-E8C0-65175C1745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7C0E53-E08B-DA18-D780-97B8C7415AC8}"/>
              </a:ext>
            </a:extLst>
          </p:cNvPr>
          <p:cNvSpPr>
            <a:spLocks noGrp="1"/>
          </p:cNvSpPr>
          <p:nvPr>
            <p:ph type="title"/>
          </p:nvPr>
        </p:nvSpPr>
        <p:spPr/>
        <p:txBody>
          <a:bodyPr>
            <a:normAutofit/>
          </a:bodyPr>
          <a:lstStyle/>
          <a:p>
            <a:r>
              <a:rPr lang="en-US"/>
              <a:t>SQL joins vs Graph edges</a:t>
            </a:r>
          </a:p>
        </p:txBody>
      </p:sp>
      <p:sp>
        <p:nvSpPr>
          <p:cNvPr id="4" name="Date Placeholder 3">
            <a:extLst>
              <a:ext uri="{FF2B5EF4-FFF2-40B4-BE49-F238E27FC236}">
                <a16:creationId xmlns:a16="http://schemas.microsoft.com/office/drawing/2014/main" id="{A2BDCEDD-A02E-F33A-88CF-F0A0BA7606DF}"/>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19D65B46-549C-942E-395B-825C562926FF}"/>
              </a:ext>
            </a:extLst>
          </p:cNvPr>
          <p:cNvSpPr>
            <a:spLocks noGrp="1"/>
          </p:cNvSpPr>
          <p:nvPr>
            <p:ph type="sldNum" sz="quarter" idx="12"/>
          </p:nvPr>
        </p:nvSpPr>
        <p:spPr/>
        <p:txBody>
          <a:bodyPr/>
          <a:lstStyle/>
          <a:p>
            <a:fld id="{19B12225-5612-419B-A8D5-4B8EEE4C217E}" type="slidenum">
              <a:rPr lang="en-US" smtClean="0"/>
              <a:pPr/>
              <a:t>51</a:t>
            </a:fld>
            <a:endParaRPr lang="en-US"/>
          </a:p>
        </p:txBody>
      </p:sp>
      <p:sp>
        <p:nvSpPr>
          <p:cNvPr id="6" name="Footer Placeholder 5">
            <a:extLst>
              <a:ext uri="{FF2B5EF4-FFF2-40B4-BE49-F238E27FC236}">
                <a16:creationId xmlns:a16="http://schemas.microsoft.com/office/drawing/2014/main" id="{57FD7824-44BA-055A-304B-617E7454AD95}"/>
              </a:ext>
            </a:extLst>
          </p:cNvPr>
          <p:cNvSpPr>
            <a:spLocks noGrp="1"/>
          </p:cNvSpPr>
          <p:nvPr>
            <p:ph type="ftr" sz="quarter" idx="3"/>
          </p:nvPr>
        </p:nvSpPr>
        <p:spPr/>
        <p:txBody>
          <a:bodyPr/>
          <a:lstStyle/>
          <a:p>
            <a:r>
              <a:rPr lang="en-US"/>
              <a:t>Jure Leskovec, Stanford CS224W: Machine Learning with Graphs, http://cs224w.stanford.edu</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D44F7A2-142B-A4FC-BF44-08CB8EAE8AF3}"/>
                  </a:ext>
                </a:extLst>
              </p:cNvPr>
              <p:cNvSpPr txBox="1"/>
              <p:nvPr/>
            </p:nvSpPr>
            <p:spPr>
              <a:xfrm>
                <a:off x="457200" y="1336693"/>
                <a:ext cx="4874792" cy="2551981"/>
              </a:xfrm>
              <a:prstGeom prst="rect">
                <a:avLst/>
              </a:prstGeom>
              <a:noFill/>
            </p:spPr>
            <p:txBody>
              <a:bodyPr wrap="square">
                <a:spAutoFit/>
              </a:bodyPr>
              <a:lstStyle/>
              <a:p>
                <a:pPr>
                  <a:lnSpc>
                    <a:spcPct val="150000"/>
                  </a:lnSpc>
                </a:pPr>
                <a:r>
                  <a:rPr lang="en-US" altLang="zh-CN" sz="1350">
                    <a:latin typeface="Consolas" panose="020B0609020204030204" pitchFamily="49" charset="0"/>
                    <a:cs typeface="Consolas" panose="020B0609020204030204" pitchFamily="49" charset="0"/>
                  </a:rPr>
                  <a:t>Definitions:</a:t>
                </a:r>
              </a:p>
              <a:p>
                <a:pPr marL="214313" indent="-214313">
                  <a:lnSpc>
                    <a:spcPct val="150000"/>
                  </a:lnSpc>
                  <a:buFont typeface="Arial" panose="020B0604020202020204" pitchFamily="34" charset="0"/>
                  <a:buChar char="•"/>
                </a:pPr>
                <a:r>
                  <a:rPr lang="en-US" sz="1350">
                    <a:latin typeface="Consolas" panose="020B0609020204030204" pitchFamily="49" charset="0"/>
                    <a:ea typeface="Calibri" charset="0"/>
                    <a:cs typeface="Consolas" panose="020B0609020204030204" pitchFamily="49" charset="0"/>
                    <a:sym typeface="Open Sans"/>
                  </a:rPr>
                  <a:t>A table </a:t>
                </a:r>
                <a14:m>
                  <m:oMath xmlns:m="http://schemas.openxmlformats.org/officeDocument/2006/math">
                    <m:r>
                      <a:rPr lang="en-US" sz="1350" i="1">
                        <a:latin typeface="Cambria Math" panose="02040503050406030204" pitchFamily="18" charset="0"/>
                        <a:cs typeface="Arial" pitchFamily="34" charset="0"/>
                      </a:rPr>
                      <m:t>𝑅</m:t>
                    </m:r>
                  </m:oMath>
                </a14:m>
                <a:r>
                  <a:rPr lang="en-US" sz="1350">
                    <a:latin typeface="Consolas" panose="020B0609020204030204" pitchFamily="49" charset="0"/>
                    <a:ea typeface="Calibri" charset="0"/>
                    <a:cs typeface="Consolas" panose="020B0609020204030204" pitchFamily="49" charset="0"/>
                    <a:sym typeface="Open Sans"/>
                  </a:rPr>
                  <a:t> is a set of entities </a:t>
                </a:r>
                <a14:m>
                  <m:oMath xmlns:m="http://schemas.openxmlformats.org/officeDocument/2006/math">
                    <m:r>
                      <a:rPr lang="en-US" sz="1350" i="1">
                        <a:latin typeface="Cambria Math" panose="02040503050406030204" pitchFamily="18" charset="0"/>
                        <a:cs typeface="Arial" pitchFamily="34" charset="0"/>
                      </a:rPr>
                      <m:t>𝑅</m:t>
                    </m:r>
                    <m:r>
                      <a:rPr lang="en-US" sz="1350" i="1">
                        <a:latin typeface="Cambria Math" panose="02040503050406030204" pitchFamily="18" charset="0"/>
                        <a:cs typeface="Arial" pitchFamily="34" charset="0"/>
                      </a:rPr>
                      <m:t>=</m:t>
                    </m:r>
                    <m:d>
                      <m:dPr>
                        <m:begChr m:val="{"/>
                        <m:endChr m:val="}"/>
                        <m:ctrlPr>
                          <a:rPr lang="en-US" sz="1350" i="1">
                            <a:latin typeface="Cambria Math" panose="02040503050406030204" pitchFamily="18" charset="0"/>
                            <a:cs typeface="Arial" pitchFamily="34" charset="0"/>
                          </a:rPr>
                        </m:ctrlPr>
                      </m:dPr>
                      <m:e>
                        <m:sSub>
                          <m:sSubPr>
                            <m:ctrlPr>
                              <a:rPr lang="en-US" sz="1350" i="1">
                                <a:latin typeface="Cambria Math" panose="02040503050406030204" pitchFamily="18" charset="0"/>
                                <a:cs typeface="Arial" pitchFamily="34" charset="0"/>
                              </a:rPr>
                            </m:ctrlPr>
                          </m:sSubPr>
                          <m:e>
                            <m:r>
                              <a:rPr lang="en-US" sz="1350" i="1">
                                <a:latin typeface="Cambria Math" panose="02040503050406030204" pitchFamily="18" charset="0"/>
                                <a:cs typeface="Arial" pitchFamily="34" charset="0"/>
                              </a:rPr>
                              <m:t>𝑟</m:t>
                            </m:r>
                          </m:e>
                          <m:sub>
                            <m:r>
                              <a:rPr lang="en-US" sz="1350" i="1">
                                <a:latin typeface="Cambria Math" panose="02040503050406030204" pitchFamily="18" charset="0"/>
                                <a:cs typeface="Arial" pitchFamily="34" charset="0"/>
                              </a:rPr>
                              <m:t>1</m:t>
                            </m:r>
                          </m:sub>
                        </m:sSub>
                        <m:r>
                          <a:rPr lang="en-US" sz="1350" i="1">
                            <a:latin typeface="Cambria Math" panose="02040503050406030204" pitchFamily="18" charset="0"/>
                            <a:cs typeface="Arial" pitchFamily="34" charset="0"/>
                          </a:rPr>
                          <m:t>, …, </m:t>
                        </m:r>
                        <m:sSub>
                          <m:sSubPr>
                            <m:ctrlPr>
                              <a:rPr lang="en-US" sz="1350" i="1">
                                <a:latin typeface="Cambria Math" panose="02040503050406030204" pitchFamily="18" charset="0"/>
                                <a:cs typeface="Arial" pitchFamily="34" charset="0"/>
                              </a:rPr>
                            </m:ctrlPr>
                          </m:sSubPr>
                          <m:e>
                            <m:r>
                              <a:rPr lang="en-US" sz="1350" i="1">
                                <a:latin typeface="Cambria Math" panose="02040503050406030204" pitchFamily="18" charset="0"/>
                                <a:cs typeface="Arial" pitchFamily="34" charset="0"/>
                              </a:rPr>
                              <m:t>𝑟</m:t>
                            </m:r>
                          </m:e>
                          <m:sub>
                            <m:r>
                              <a:rPr lang="en-US" sz="1350" i="1">
                                <a:latin typeface="Cambria Math" panose="02040503050406030204" pitchFamily="18" charset="0"/>
                                <a:cs typeface="Arial" pitchFamily="34" charset="0"/>
                              </a:rPr>
                              <m:t>𝑛</m:t>
                            </m:r>
                          </m:sub>
                        </m:sSub>
                      </m:e>
                    </m:d>
                  </m:oMath>
                </a14:m>
                <a:endParaRPr lang="en-US" sz="1350">
                  <a:latin typeface="Consolas" panose="020B0609020204030204" pitchFamily="49" charset="0"/>
                  <a:cs typeface="Consolas" panose="020B0609020204030204" pitchFamily="49" charset="0"/>
                </a:endParaRPr>
              </a:p>
              <a:p>
                <a:pPr marL="214313" indent="-214313">
                  <a:lnSpc>
                    <a:spcPct val="150000"/>
                  </a:lnSpc>
                  <a:buFont typeface="Arial" panose="020B0604020202020204" pitchFamily="34" charset="0"/>
                  <a:buChar char="•"/>
                </a:pPr>
                <a:r>
                  <a:rPr lang="en-US" sz="1350">
                    <a:latin typeface="Consolas" panose="020B0609020204030204" pitchFamily="49" charset="0"/>
                    <a:cs typeface="Consolas" panose="020B0609020204030204" pitchFamily="49" charset="0"/>
                  </a:rPr>
                  <a:t>Each entity is a tuple </a:t>
                </a:r>
                <a14:m>
                  <m:oMath xmlns:m="http://schemas.openxmlformats.org/officeDocument/2006/math">
                    <m:sSub>
                      <m:sSubPr>
                        <m:ctrlPr>
                          <a:rPr lang="en-US" sz="1350" i="1">
                            <a:latin typeface="Cambria Math" panose="02040503050406030204" pitchFamily="18" charset="0"/>
                            <a:cs typeface="Arial" pitchFamily="34" charset="0"/>
                          </a:rPr>
                        </m:ctrlPr>
                      </m:sSubPr>
                      <m:e>
                        <m:r>
                          <a:rPr lang="en-US" sz="1350" i="1">
                            <a:latin typeface="Cambria Math" panose="02040503050406030204" pitchFamily="18" charset="0"/>
                            <a:cs typeface="Arial" pitchFamily="34" charset="0"/>
                          </a:rPr>
                          <m:t>𝑟</m:t>
                        </m:r>
                      </m:e>
                      <m:sub>
                        <m:r>
                          <a:rPr lang="en-US" sz="1350" i="1">
                            <a:latin typeface="Cambria Math" panose="02040503050406030204" pitchFamily="18" charset="0"/>
                            <a:cs typeface="Arial" pitchFamily="34" charset="0"/>
                          </a:rPr>
                          <m:t>𝑖</m:t>
                        </m:r>
                      </m:sub>
                    </m:sSub>
                    <m:r>
                      <a:rPr lang="en-US" sz="1350" i="1">
                        <a:latin typeface="Cambria Math" panose="02040503050406030204" pitchFamily="18" charset="0"/>
                        <a:cs typeface="Arial" pitchFamily="34" charset="0"/>
                      </a:rPr>
                      <m:t>=(</m:t>
                    </m:r>
                    <m:sSub>
                      <m:sSubPr>
                        <m:ctrlPr>
                          <a:rPr lang="en-US" sz="1350" i="1">
                            <a:latin typeface="Cambria Math" panose="02040503050406030204" pitchFamily="18" charset="0"/>
                            <a:cs typeface="Arial" pitchFamily="34" charset="0"/>
                          </a:rPr>
                        </m:ctrlPr>
                      </m:sSubPr>
                      <m:e>
                        <m:r>
                          <a:rPr lang="en-US" sz="1350" i="1">
                            <a:latin typeface="Cambria Math" panose="02040503050406030204" pitchFamily="18" charset="0"/>
                            <a:cs typeface="Arial" pitchFamily="34" charset="0"/>
                          </a:rPr>
                          <m:t>𝑟</m:t>
                        </m:r>
                      </m:e>
                      <m:sub>
                        <m:r>
                          <a:rPr lang="en-US" sz="1350" i="1">
                            <a:latin typeface="Cambria Math" panose="02040503050406030204" pitchFamily="18" charset="0"/>
                            <a:cs typeface="Arial" pitchFamily="34" charset="0"/>
                          </a:rPr>
                          <m:t>𝑖</m:t>
                        </m:r>
                        <m:r>
                          <a:rPr lang="en-US" sz="1350" i="1">
                            <a:latin typeface="Cambria Math" panose="02040503050406030204" pitchFamily="18" charset="0"/>
                            <a:cs typeface="Arial" pitchFamily="34" charset="0"/>
                          </a:rPr>
                          <m:t>1</m:t>
                        </m:r>
                      </m:sub>
                    </m:sSub>
                    <m:r>
                      <a:rPr lang="en-US" sz="1350" i="1">
                        <a:latin typeface="Cambria Math" panose="02040503050406030204" pitchFamily="18" charset="0"/>
                        <a:cs typeface="Arial" pitchFamily="34" charset="0"/>
                      </a:rPr>
                      <m:t>, </m:t>
                    </m:r>
                    <m:sSub>
                      <m:sSubPr>
                        <m:ctrlPr>
                          <a:rPr lang="en-US" sz="1350" i="1">
                            <a:latin typeface="Cambria Math" panose="02040503050406030204" pitchFamily="18" charset="0"/>
                            <a:cs typeface="Arial" pitchFamily="34" charset="0"/>
                          </a:rPr>
                        </m:ctrlPr>
                      </m:sSubPr>
                      <m:e>
                        <m:r>
                          <a:rPr lang="en-US" sz="1350" i="1">
                            <a:latin typeface="Cambria Math" panose="02040503050406030204" pitchFamily="18" charset="0"/>
                            <a:cs typeface="Arial" pitchFamily="34" charset="0"/>
                          </a:rPr>
                          <m:t>𝑟</m:t>
                        </m:r>
                      </m:e>
                      <m:sub>
                        <m:r>
                          <a:rPr lang="en-US" sz="1350" i="1">
                            <a:latin typeface="Cambria Math" panose="02040503050406030204" pitchFamily="18" charset="0"/>
                            <a:cs typeface="Arial" pitchFamily="34" charset="0"/>
                          </a:rPr>
                          <m:t>𝑖</m:t>
                        </m:r>
                        <m:r>
                          <a:rPr lang="en-US" sz="1350" i="1">
                            <a:latin typeface="Cambria Math" panose="02040503050406030204" pitchFamily="18" charset="0"/>
                            <a:cs typeface="Arial" pitchFamily="34" charset="0"/>
                          </a:rPr>
                          <m:t>2</m:t>
                        </m:r>
                      </m:sub>
                    </m:sSub>
                    <m:r>
                      <a:rPr lang="en-US" sz="1350" i="1">
                        <a:latin typeface="Cambria Math" panose="02040503050406030204" pitchFamily="18" charset="0"/>
                        <a:cs typeface="Arial" pitchFamily="34" charset="0"/>
                      </a:rPr>
                      <m:t>,…, </m:t>
                    </m:r>
                    <m:sSub>
                      <m:sSubPr>
                        <m:ctrlPr>
                          <a:rPr lang="en-US" sz="1350" i="1">
                            <a:latin typeface="Cambria Math" panose="02040503050406030204" pitchFamily="18" charset="0"/>
                            <a:cs typeface="Arial" pitchFamily="34" charset="0"/>
                          </a:rPr>
                        </m:ctrlPr>
                      </m:sSubPr>
                      <m:e>
                        <m:r>
                          <a:rPr lang="en-US" sz="1350" i="1">
                            <a:latin typeface="Cambria Math" panose="02040503050406030204" pitchFamily="18" charset="0"/>
                            <a:cs typeface="Arial" pitchFamily="34" charset="0"/>
                          </a:rPr>
                          <m:t>𝑟</m:t>
                        </m:r>
                      </m:e>
                      <m:sub>
                        <m:r>
                          <a:rPr lang="en-US" sz="1350" i="1">
                            <a:latin typeface="Cambria Math" panose="02040503050406030204" pitchFamily="18" charset="0"/>
                            <a:cs typeface="Arial" pitchFamily="34" charset="0"/>
                          </a:rPr>
                          <m:t>𝑖𝑛</m:t>
                        </m:r>
                      </m:sub>
                    </m:sSub>
                    <m:r>
                      <a:rPr lang="en-US" sz="1350" i="1">
                        <a:latin typeface="Cambria Math" panose="02040503050406030204" pitchFamily="18" charset="0"/>
                        <a:cs typeface="Arial" pitchFamily="34" charset="0"/>
                      </a:rPr>
                      <m:t>)</m:t>
                    </m:r>
                  </m:oMath>
                </a14:m>
                <a:endParaRPr lang="en-US" sz="1350">
                  <a:latin typeface="Arial" panose="020B0604020202020204" pitchFamily="34" charset="0"/>
                  <a:cs typeface="Arial" pitchFamily="34" charset="0"/>
                </a:endParaRPr>
              </a:p>
              <a:p>
                <a:pPr marL="214313" indent="-214313">
                  <a:lnSpc>
                    <a:spcPct val="150000"/>
                  </a:lnSpc>
                  <a:buFont typeface="Arial" panose="020B0604020202020204" pitchFamily="34" charset="0"/>
                  <a:buChar char="•"/>
                </a:pPr>
                <a:r>
                  <a:rPr lang="en-US" sz="1350">
                    <a:latin typeface="Consolas" panose="020B0609020204030204" pitchFamily="49" charset="0"/>
                    <a:ea typeface="Calibri" charset="0"/>
                    <a:cs typeface="Consolas" panose="020B0609020204030204" pitchFamily="49" charset="0"/>
                    <a:sym typeface="Open Sans"/>
                  </a:rPr>
                  <a:t>Given two tables, </a:t>
                </a:r>
                <a14:m>
                  <m:oMath xmlns:m="http://schemas.openxmlformats.org/officeDocument/2006/math">
                    <m:r>
                      <a:rPr lang="en-US" sz="1350" i="1">
                        <a:latin typeface="Cambria Math" panose="02040503050406030204" pitchFamily="18" charset="0"/>
                        <a:cs typeface="Arial" pitchFamily="34" charset="0"/>
                      </a:rPr>
                      <m:t>𝑅</m:t>
                    </m:r>
                    <m:r>
                      <a:rPr lang="en-US" sz="1350" i="1">
                        <a:latin typeface="Cambria Math" panose="02040503050406030204" pitchFamily="18" charset="0"/>
                        <a:cs typeface="Arial" pitchFamily="34" charset="0"/>
                      </a:rPr>
                      <m:t>, </m:t>
                    </m:r>
                    <m:r>
                      <a:rPr lang="en-US" sz="1350" i="1">
                        <a:latin typeface="Cambria Math" panose="02040503050406030204" pitchFamily="18" charset="0"/>
                        <a:cs typeface="Arial" pitchFamily="34" charset="0"/>
                      </a:rPr>
                      <m:t>𝑆</m:t>
                    </m:r>
                  </m:oMath>
                </a14:m>
                <a:r>
                  <a:rPr lang="en-US" sz="1350">
                    <a:latin typeface="Arial" panose="020B0604020202020204" pitchFamily="34" charset="0"/>
                    <a:ea typeface="Calibri" charset="0"/>
                    <a:cs typeface="Arial" panose="020B0604020202020204" pitchFamily="34" charset="0"/>
                    <a:sym typeface="Open Sans"/>
                  </a:rPr>
                  <a:t>, </a:t>
                </a:r>
                <a:r>
                  <a:rPr lang="en-US" sz="1350">
                    <a:latin typeface="Consolas" panose="020B0609020204030204" pitchFamily="49" charset="0"/>
                    <a:ea typeface="Calibri" charset="0"/>
                    <a:cs typeface="Consolas" panose="020B0609020204030204" pitchFamily="49" charset="0"/>
                    <a:sym typeface="Open Sans"/>
                  </a:rPr>
                  <a:t>a join operation is a </a:t>
                </a:r>
                <a:r>
                  <a:rPr lang="en-US"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subset</a:t>
                </a:r>
                <a:r>
                  <a:rPr lang="en-US" sz="1350">
                    <a:latin typeface="Consolas" panose="020B0609020204030204" pitchFamily="49" charset="0"/>
                    <a:ea typeface="Calibri" charset="0"/>
                    <a:cs typeface="Consolas" panose="020B0609020204030204" pitchFamily="49" charset="0"/>
                    <a:sym typeface="Open Sans"/>
                  </a:rPr>
                  <a:t> of a Cartesian product: </a:t>
                </a:r>
              </a:p>
              <a:p>
                <a:pPr marL="214313" indent="-214313">
                  <a:lnSpc>
                    <a:spcPct val="150000"/>
                  </a:lnSpc>
                  <a:buFont typeface="Arial" panose="020B0604020202020204" pitchFamily="34" charset="0"/>
                  <a:buChar char="•"/>
                </a:pPr>
                <a:endParaRPr lang="en-US" sz="1350">
                  <a:latin typeface="Consolas" panose="020B0609020204030204" pitchFamily="49" charset="0"/>
                  <a:ea typeface="Calibri" charset="0"/>
                  <a:cs typeface="Consolas" panose="020B0609020204030204" pitchFamily="49" charset="0"/>
                  <a:sym typeface="Open Sans"/>
                </a:endParaRPr>
              </a:p>
              <a:p>
                <a:pPr marL="214313" indent="-214313">
                  <a:lnSpc>
                    <a:spcPct val="150000"/>
                  </a:lnSpc>
                  <a:buFont typeface="Arial" panose="020B0604020202020204" pitchFamily="34" charset="0"/>
                  <a:buChar char="•"/>
                </a:pPr>
                <a:r>
                  <a:rPr lang="en-US" altLang="zh-CN" sz="1350">
                    <a:latin typeface="Consolas" panose="020B0609020204030204" pitchFamily="49" charset="0"/>
                    <a:ea typeface="Calibri" charset="0"/>
                    <a:cs typeface="Consolas" panose="020B0609020204030204" pitchFamily="49" charset="0"/>
                    <a:sym typeface="Open Sans"/>
                  </a:rPr>
                  <a:t>Aggregation will specify</a:t>
                </a:r>
                <a:r>
                  <a:rPr lang="zh-CN" altLang="en-US" sz="1350">
                    <a:latin typeface="Consolas" panose="020B0609020204030204" pitchFamily="49" charset="0"/>
                    <a:ea typeface="Calibri" charset="0"/>
                    <a:cs typeface="Consolas" panose="020B0609020204030204" pitchFamily="49" charset="0"/>
                    <a:sym typeface="Open Sans"/>
                  </a:rPr>
                  <a:t> </a:t>
                </a:r>
                <a:r>
                  <a:rPr lang="en-US" altLang="zh-CN" sz="1350">
                    <a:latin typeface="Consolas" panose="020B0609020204030204" pitchFamily="49" charset="0"/>
                    <a:ea typeface="Calibri" charset="0"/>
                    <a:cs typeface="Consolas" panose="020B0609020204030204" pitchFamily="49" charset="0"/>
                    <a:sym typeface="Open Sans"/>
                  </a:rPr>
                  <a:t>which</a:t>
                </a:r>
                <a:r>
                  <a:rPr lang="zh-CN" altLang="en-US" sz="1350">
                    <a:latin typeface="Consolas" panose="020B0609020204030204" pitchFamily="49" charset="0"/>
                    <a:ea typeface="Calibri" charset="0"/>
                    <a:cs typeface="Consolas" panose="020B0609020204030204" pitchFamily="49" charset="0"/>
                    <a:sym typeface="Open Sans"/>
                  </a:rPr>
                  <a:t> </a:t>
                </a:r>
                <a:r>
                  <a:rPr lang="en-US" altLang="zh-CN" sz="1350">
                    <a:latin typeface="Consolas" panose="020B0609020204030204" pitchFamily="49" charset="0"/>
                    <a:ea typeface="Calibri" charset="0"/>
                    <a:cs typeface="Consolas" panose="020B0609020204030204" pitchFamily="49" charset="0"/>
                    <a:sym typeface="Open Sans"/>
                  </a:rPr>
                  <a:t>rows</a:t>
                </a:r>
                <a:r>
                  <a:rPr lang="zh-CN" altLang="en-US" sz="1350">
                    <a:latin typeface="Consolas" panose="020B0609020204030204" pitchFamily="49" charset="0"/>
                    <a:ea typeface="Calibri" charset="0"/>
                    <a:cs typeface="Consolas" panose="020B0609020204030204" pitchFamily="49" charset="0"/>
                    <a:sym typeface="Open Sans"/>
                  </a:rPr>
                  <a:t> </a:t>
                </a:r>
                <a:r>
                  <a:rPr lang="en-US" altLang="zh-CN" sz="1350">
                    <a:latin typeface="Consolas" panose="020B0609020204030204" pitchFamily="49" charset="0"/>
                    <a:ea typeface="Calibri" charset="0"/>
                    <a:cs typeface="Consolas" panose="020B0609020204030204" pitchFamily="49" charset="0"/>
                    <a:sym typeface="Open Sans"/>
                  </a:rPr>
                  <a:t>are</a:t>
                </a:r>
                <a:r>
                  <a:rPr lang="zh-CN" altLang="en-US" sz="1350">
                    <a:latin typeface="Consolas" panose="020B0609020204030204" pitchFamily="49" charset="0"/>
                    <a:ea typeface="Calibri" charset="0"/>
                    <a:cs typeface="Consolas" panose="020B0609020204030204" pitchFamily="49" charset="0"/>
                    <a:sym typeface="Open Sans"/>
                  </a:rPr>
                  <a:t> </a:t>
                </a:r>
                <a:r>
                  <a:rPr lang="en-US" altLang="zh-CN" sz="1350">
                    <a:latin typeface="Consolas" panose="020B0609020204030204" pitchFamily="49" charset="0"/>
                    <a:ea typeface="Calibri" charset="0"/>
                    <a:cs typeface="Consolas" panose="020B0609020204030204" pitchFamily="49" charset="0"/>
                    <a:sym typeface="Open Sans"/>
                  </a:rPr>
                  <a:t>kept</a:t>
                </a:r>
                <a:r>
                  <a:rPr lang="en-US" sz="1350">
                    <a:latin typeface="Consolas" panose="020B0609020204030204" pitchFamily="49" charset="0"/>
                    <a:ea typeface="Calibri" charset="0"/>
                    <a:cs typeface="Consolas" panose="020B0609020204030204" pitchFamily="49" charset="0"/>
                    <a:sym typeface="Open Sans"/>
                  </a:rPr>
                  <a:t>  </a:t>
                </a:r>
              </a:p>
              <a:p>
                <a:pPr marL="214313" indent="-214313">
                  <a:lnSpc>
                    <a:spcPct val="150000"/>
                  </a:lnSpc>
                  <a:buFont typeface="Arial" panose="020B0604020202020204" pitchFamily="34" charset="0"/>
                  <a:buChar char="•"/>
                </a:pPr>
                <a:endParaRPr lang="en-US" sz="1350">
                  <a:latin typeface="Consolas" panose="020B0609020204030204" pitchFamily="49" charset="0"/>
                  <a:cs typeface="Consolas" panose="020B0609020204030204" pitchFamily="49" charset="0"/>
                </a:endParaRPr>
              </a:p>
            </p:txBody>
          </p:sp>
        </mc:Choice>
        <mc:Fallback xmlns="">
          <p:sp>
            <p:nvSpPr>
              <p:cNvPr id="8" name="TextBox 7">
                <a:extLst>
                  <a:ext uri="{FF2B5EF4-FFF2-40B4-BE49-F238E27FC236}">
                    <a16:creationId xmlns:a16="http://schemas.microsoft.com/office/drawing/2014/main" id="{DD44F7A2-142B-A4FC-BF44-08CB8EAE8AF3}"/>
                  </a:ext>
                </a:extLst>
              </p:cNvPr>
              <p:cNvSpPr txBox="1">
                <a:spLocks noRot="1" noChangeAspect="1" noMove="1" noResize="1" noEditPoints="1" noAdjustHandles="1" noChangeArrowheads="1" noChangeShapeType="1" noTextEdit="1"/>
              </p:cNvSpPr>
              <p:nvPr/>
            </p:nvSpPr>
            <p:spPr>
              <a:xfrm>
                <a:off x="457200" y="1336693"/>
                <a:ext cx="4874792" cy="2551981"/>
              </a:xfrm>
              <a:prstGeom prst="rect">
                <a:avLst/>
              </a:prstGeom>
              <a:blipFill>
                <a:blip r:embed="rId3"/>
                <a:stretch>
                  <a:fillRect l="-250"/>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3F6DDB05-BD42-ADCB-81D6-9EEE27DE2CC3}"/>
              </a:ext>
            </a:extLst>
          </p:cNvPr>
          <p:cNvSpPr txBox="1"/>
          <p:nvPr/>
        </p:nvSpPr>
        <p:spPr>
          <a:xfrm>
            <a:off x="1788866" y="5886507"/>
            <a:ext cx="2783134" cy="253916"/>
          </a:xfrm>
          <a:prstGeom prst="rect">
            <a:avLst/>
          </a:prstGeom>
          <a:noFill/>
        </p:spPr>
        <p:txBody>
          <a:bodyPr wrap="none" rtlCol="0">
            <a:spAutoFit/>
          </a:bodyPr>
          <a:lstStyle/>
          <a:p>
            <a:r>
              <a:rPr lang="en-US" sz="1050">
                <a:solidFill>
                  <a:schemeClr val="bg1">
                    <a:lumMod val="65000"/>
                  </a:schemeClr>
                </a:solidFill>
                <a:latin typeface="Times New Roman" panose="02020603050405020304" pitchFamily="18" charset="0"/>
                <a:cs typeface="Times New Roman" panose="02020603050405020304" pitchFamily="18" charset="0"/>
              </a:rPr>
              <a:t>https://</a:t>
            </a:r>
            <a:r>
              <a:rPr lang="en-US" sz="1050" err="1">
                <a:solidFill>
                  <a:schemeClr val="bg1">
                    <a:lumMod val="65000"/>
                  </a:schemeClr>
                </a:solidFill>
                <a:latin typeface="Times New Roman" panose="02020603050405020304" pitchFamily="18" charset="0"/>
                <a:cs typeface="Times New Roman" panose="02020603050405020304" pitchFamily="18" charset="0"/>
              </a:rPr>
              <a:t>en.wikipedia.org</a:t>
            </a:r>
            <a:r>
              <a:rPr lang="en-US" sz="1050">
                <a:solidFill>
                  <a:schemeClr val="bg1">
                    <a:lumMod val="65000"/>
                  </a:schemeClr>
                </a:solidFill>
                <a:latin typeface="Times New Roman" panose="02020603050405020304" pitchFamily="18" charset="0"/>
                <a:cs typeface="Times New Roman" panose="02020603050405020304" pitchFamily="18" charset="0"/>
              </a:rPr>
              <a:t>/wiki/</a:t>
            </a:r>
            <a:r>
              <a:rPr lang="en-US" sz="1050" err="1">
                <a:solidFill>
                  <a:schemeClr val="bg1">
                    <a:lumMod val="65000"/>
                  </a:schemeClr>
                </a:solidFill>
                <a:latin typeface="Times New Roman" panose="02020603050405020304" pitchFamily="18" charset="0"/>
                <a:cs typeface="Times New Roman" panose="02020603050405020304" pitchFamily="18" charset="0"/>
              </a:rPr>
              <a:t>Relational_algebra</a:t>
            </a:r>
            <a:endParaRPr lang="en-US" sz="1050">
              <a:solidFill>
                <a:schemeClr val="bg1">
                  <a:lumMod val="65000"/>
                </a:schemeClr>
              </a:solidFill>
              <a:latin typeface="Times New Roman" panose="02020603050405020304" pitchFamily="18" charset="0"/>
              <a:cs typeface="Times New Roman" panose="02020603050405020304" pitchFamily="18" charset="0"/>
            </a:endParaRPr>
          </a:p>
        </p:txBody>
      </p:sp>
      <p:pic>
        <p:nvPicPr>
          <p:cNvPr id="10" name="Picture 9" descr="A screenshot of a table&#10;&#10;Description automatically generated">
            <a:extLst>
              <a:ext uri="{FF2B5EF4-FFF2-40B4-BE49-F238E27FC236}">
                <a16:creationId xmlns:a16="http://schemas.microsoft.com/office/drawing/2014/main" id="{3D9053C8-86D7-0EE9-05F8-30ED526332C8}"/>
              </a:ext>
            </a:extLst>
          </p:cNvPr>
          <p:cNvPicPr>
            <a:picLocks noChangeAspect="1"/>
          </p:cNvPicPr>
          <p:nvPr/>
        </p:nvPicPr>
        <p:blipFill>
          <a:blip r:embed="rId4"/>
          <a:stretch>
            <a:fillRect/>
          </a:stretch>
        </p:blipFill>
        <p:spPr>
          <a:xfrm>
            <a:off x="1617741" y="3888674"/>
            <a:ext cx="2954259" cy="1713726"/>
          </a:xfrm>
          <a:prstGeom prst="rect">
            <a:avLst/>
          </a:prstGeom>
        </p:spPr>
      </p:pic>
      <p:pic>
        <p:nvPicPr>
          <p:cNvPr id="11" name="Picture 10" descr="A table of numbers and names&#10;&#10;Description automatically generated with medium confidence">
            <a:extLst>
              <a:ext uri="{FF2B5EF4-FFF2-40B4-BE49-F238E27FC236}">
                <a16:creationId xmlns:a16="http://schemas.microsoft.com/office/drawing/2014/main" id="{638F50D6-78F5-6D7B-95D9-D303F87CF656}"/>
              </a:ext>
            </a:extLst>
          </p:cNvPr>
          <p:cNvPicPr>
            <a:picLocks noChangeAspect="1"/>
          </p:cNvPicPr>
          <p:nvPr/>
        </p:nvPicPr>
        <p:blipFill>
          <a:blip r:embed="rId5"/>
          <a:stretch>
            <a:fillRect/>
          </a:stretch>
        </p:blipFill>
        <p:spPr>
          <a:xfrm>
            <a:off x="5599686" y="2164564"/>
            <a:ext cx="3433955" cy="3318304"/>
          </a:xfrm>
          <a:prstGeom prst="rect">
            <a:avLst/>
          </a:prstGeom>
        </p:spPr>
      </p:pic>
      <p:pic>
        <p:nvPicPr>
          <p:cNvPr id="13" name="Picture 12" descr="A close-up of a card&#10;&#10;Description automatically generated">
            <a:extLst>
              <a:ext uri="{FF2B5EF4-FFF2-40B4-BE49-F238E27FC236}">
                <a16:creationId xmlns:a16="http://schemas.microsoft.com/office/drawing/2014/main" id="{273CAC4F-10C5-41C1-07CE-46E351043F9A}"/>
              </a:ext>
            </a:extLst>
          </p:cNvPr>
          <p:cNvPicPr>
            <a:picLocks noChangeAspect="1"/>
          </p:cNvPicPr>
          <p:nvPr/>
        </p:nvPicPr>
        <p:blipFill>
          <a:blip r:embed="rId6"/>
          <a:stretch>
            <a:fillRect/>
          </a:stretch>
        </p:blipFill>
        <p:spPr>
          <a:xfrm>
            <a:off x="5536624" y="1442756"/>
            <a:ext cx="3261104" cy="602276"/>
          </a:xfrm>
          <a:prstGeom prst="rect">
            <a:avLst/>
          </a:prstGeom>
        </p:spPr>
      </p:pic>
      <p:sp>
        <p:nvSpPr>
          <p:cNvPr id="14" name="TextBox 13">
            <a:extLst>
              <a:ext uri="{FF2B5EF4-FFF2-40B4-BE49-F238E27FC236}">
                <a16:creationId xmlns:a16="http://schemas.microsoft.com/office/drawing/2014/main" id="{B7628E0A-64F2-4256-2BBB-0CA7BCF7E0CA}"/>
              </a:ext>
            </a:extLst>
          </p:cNvPr>
          <p:cNvSpPr txBox="1"/>
          <p:nvPr/>
        </p:nvSpPr>
        <p:spPr>
          <a:xfrm>
            <a:off x="601449" y="3824100"/>
            <a:ext cx="1671122" cy="507831"/>
          </a:xfrm>
          <a:prstGeom prst="rect">
            <a:avLst/>
          </a:prstGeom>
          <a:noFill/>
        </p:spPr>
        <p:txBody>
          <a:bodyPr wrap="square">
            <a:spAutoFit/>
          </a:bodyPr>
          <a:lstStyle/>
          <a:p>
            <a:r>
              <a:rPr lang="en-US" altLang="zh-CN"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Ex.1:</a:t>
            </a:r>
            <a:r>
              <a:rPr lang="zh-CN" altLang="en-US"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 </a:t>
            </a:r>
            <a:r>
              <a:rPr lang="en-US" altLang="zh-CN"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Cross</a:t>
            </a:r>
            <a:r>
              <a:rPr lang="zh-CN" altLang="en-US"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 </a:t>
            </a:r>
            <a:r>
              <a:rPr lang="en-US" altLang="zh-CN"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Join</a:t>
            </a:r>
            <a:endParaRPr lang="en-US" sz="1350">
              <a:solidFill>
                <a:schemeClr val="accent2">
                  <a:lumMod val="75000"/>
                </a:schemeClr>
              </a:solidFill>
            </a:endParaRPr>
          </a:p>
        </p:txBody>
      </p:sp>
    </p:spTree>
    <p:extLst>
      <p:ext uri="{BB962C8B-B14F-4D97-AF65-F5344CB8AC3E}">
        <p14:creationId xmlns:p14="http://schemas.microsoft.com/office/powerpoint/2010/main" val="3084802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par>
                                <p:cTn id="14" presetID="9"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dissolv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9FAF7-AADF-F3AA-9C29-95993AED92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55DE65-0862-4322-35D2-5B3245B9D8D2}"/>
              </a:ext>
            </a:extLst>
          </p:cNvPr>
          <p:cNvSpPr>
            <a:spLocks noGrp="1"/>
          </p:cNvSpPr>
          <p:nvPr>
            <p:ph type="title"/>
          </p:nvPr>
        </p:nvSpPr>
        <p:spPr/>
        <p:txBody>
          <a:bodyPr>
            <a:normAutofit/>
          </a:bodyPr>
          <a:lstStyle/>
          <a:p>
            <a:r>
              <a:rPr lang="en-US"/>
              <a:t>SQL joins vs Graph edges</a:t>
            </a:r>
          </a:p>
        </p:txBody>
      </p:sp>
      <p:sp>
        <p:nvSpPr>
          <p:cNvPr id="4" name="Date Placeholder 3">
            <a:extLst>
              <a:ext uri="{FF2B5EF4-FFF2-40B4-BE49-F238E27FC236}">
                <a16:creationId xmlns:a16="http://schemas.microsoft.com/office/drawing/2014/main" id="{D3D66B1F-C065-C55E-45B6-28FB91FEDB6F}"/>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2F62CE8C-A615-33D5-8E6F-E53711119DCB}"/>
              </a:ext>
            </a:extLst>
          </p:cNvPr>
          <p:cNvSpPr>
            <a:spLocks noGrp="1"/>
          </p:cNvSpPr>
          <p:nvPr>
            <p:ph type="sldNum" sz="quarter" idx="12"/>
          </p:nvPr>
        </p:nvSpPr>
        <p:spPr/>
        <p:txBody>
          <a:bodyPr/>
          <a:lstStyle/>
          <a:p>
            <a:fld id="{19B12225-5612-419B-A8D5-4B8EEE4C217E}" type="slidenum">
              <a:rPr lang="en-US" smtClean="0"/>
              <a:pPr/>
              <a:t>52</a:t>
            </a:fld>
            <a:endParaRPr lang="en-US"/>
          </a:p>
        </p:txBody>
      </p:sp>
      <p:sp>
        <p:nvSpPr>
          <p:cNvPr id="6" name="Footer Placeholder 5">
            <a:extLst>
              <a:ext uri="{FF2B5EF4-FFF2-40B4-BE49-F238E27FC236}">
                <a16:creationId xmlns:a16="http://schemas.microsoft.com/office/drawing/2014/main" id="{3D3AD1FF-61AD-8F17-EE7B-F240D6C92C7B}"/>
              </a:ext>
            </a:extLst>
          </p:cNvPr>
          <p:cNvSpPr>
            <a:spLocks noGrp="1"/>
          </p:cNvSpPr>
          <p:nvPr>
            <p:ph type="ftr" sz="quarter" idx="3"/>
          </p:nvPr>
        </p:nvSpPr>
        <p:spPr/>
        <p:txBody>
          <a:bodyPr/>
          <a:lstStyle/>
          <a:p>
            <a:r>
              <a:rPr lang="en-US"/>
              <a:t>Jure Leskovec, Stanford CS224W: Machine Learning with Graphs, http://cs224w.stanford.edu</a:t>
            </a:r>
          </a:p>
        </p:txBody>
      </p:sp>
      <p:sp>
        <p:nvSpPr>
          <p:cNvPr id="3" name="Rectangle 2">
            <a:extLst>
              <a:ext uri="{FF2B5EF4-FFF2-40B4-BE49-F238E27FC236}">
                <a16:creationId xmlns:a16="http://schemas.microsoft.com/office/drawing/2014/main" id="{F2B429D2-7275-88B4-A079-7F856557EA69}"/>
              </a:ext>
            </a:extLst>
          </p:cNvPr>
          <p:cNvSpPr/>
          <p:nvPr/>
        </p:nvSpPr>
        <p:spPr>
          <a:xfrm>
            <a:off x="376233" y="1095229"/>
            <a:ext cx="8707256" cy="484748"/>
          </a:xfrm>
          <a:prstGeom prst="rect">
            <a:avLst/>
          </a:prstGeom>
        </p:spPr>
        <p:txBody>
          <a:bodyPr wrap="square" lIns="68580" tIns="34290" rIns="68580" bIns="34290" anchor="t">
            <a:spAutoFit/>
          </a:bodyPr>
          <a:lstStyle/>
          <a:p>
            <a:r>
              <a:rPr lang="en-US" altLang="zh-CN" sz="2700" b="1">
                <a:solidFill>
                  <a:srgbClr val="C00000"/>
                </a:solidFill>
                <a:latin typeface="Arial"/>
                <a:ea typeface="等线"/>
                <a:cs typeface="Arial"/>
              </a:rPr>
              <a:t>Connection</a:t>
            </a:r>
            <a:r>
              <a:rPr lang="zh-CN" altLang="en-US" sz="2700" b="1">
                <a:solidFill>
                  <a:srgbClr val="C00000"/>
                </a:solidFill>
                <a:latin typeface="Arial"/>
                <a:ea typeface="等线"/>
                <a:cs typeface="Arial"/>
              </a:rPr>
              <a:t> </a:t>
            </a:r>
            <a:r>
              <a:rPr lang="en-US" altLang="zh-CN" sz="2700" b="1">
                <a:solidFill>
                  <a:srgbClr val="C00000"/>
                </a:solidFill>
                <a:latin typeface="Arial"/>
                <a:ea typeface="等线"/>
                <a:cs typeface="Arial"/>
              </a:rPr>
              <a:t>between</a:t>
            </a:r>
            <a:r>
              <a:rPr lang="zh-CN" altLang="en-US" sz="2700" b="1">
                <a:solidFill>
                  <a:srgbClr val="C00000"/>
                </a:solidFill>
                <a:latin typeface="Arial"/>
                <a:ea typeface="等线"/>
                <a:cs typeface="Arial"/>
              </a:rPr>
              <a:t> </a:t>
            </a:r>
            <a:r>
              <a:rPr lang="en-US" altLang="zh-CN" sz="2700" b="1">
                <a:solidFill>
                  <a:srgbClr val="C00000"/>
                </a:solidFill>
                <a:latin typeface="Arial"/>
                <a:ea typeface="等线"/>
                <a:cs typeface="Arial"/>
              </a:rPr>
              <a:t>SQL</a:t>
            </a:r>
            <a:r>
              <a:rPr lang="zh-CN" altLang="en-US" sz="2700" b="1">
                <a:solidFill>
                  <a:srgbClr val="C00000"/>
                </a:solidFill>
                <a:latin typeface="Arial"/>
                <a:ea typeface="等线"/>
                <a:cs typeface="Arial"/>
              </a:rPr>
              <a:t> </a:t>
            </a:r>
            <a:r>
              <a:rPr lang="en-US" altLang="zh-CN" sz="2700" b="1">
                <a:solidFill>
                  <a:srgbClr val="C00000"/>
                </a:solidFill>
                <a:latin typeface="Arial"/>
                <a:ea typeface="等线"/>
                <a:cs typeface="Arial"/>
              </a:rPr>
              <a:t>Joins</a:t>
            </a:r>
            <a:r>
              <a:rPr lang="zh-CN" altLang="en-US" sz="2700" b="1">
                <a:solidFill>
                  <a:srgbClr val="C00000"/>
                </a:solidFill>
                <a:latin typeface="Arial"/>
                <a:ea typeface="等线"/>
                <a:cs typeface="Arial"/>
              </a:rPr>
              <a:t> </a:t>
            </a:r>
            <a:r>
              <a:rPr lang="en-US" altLang="zh-CN" sz="2700" b="1">
                <a:solidFill>
                  <a:srgbClr val="C00000"/>
                </a:solidFill>
                <a:latin typeface="Arial"/>
                <a:ea typeface="等线"/>
                <a:cs typeface="Arial"/>
              </a:rPr>
              <a:t>and</a:t>
            </a:r>
            <a:r>
              <a:rPr lang="zh-CN" altLang="en-US" sz="2700" b="1">
                <a:solidFill>
                  <a:srgbClr val="C00000"/>
                </a:solidFill>
                <a:latin typeface="Arial"/>
                <a:ea typeface="等线"/>
                <a:cs typeface="Arial"/>
              </a:rPr>
              <a:t> </a:t>
            </a:r>
            <a:r>
              <a:rPr lang="en-US" altLang="zh-CN" sz="2700" b="1">
                <a:solidFill>
                  <a:srgbClr val="C00000"/>
                </a:solidFill>
                <a:latin typeface="Arial"/>
                <a:ea typeface="等线"/>
                <a:cs typeface="Arial"/>
              </a:rPr>
              <a:t>graph</a:t>
            </a:r>
            <a:r>
              <a:rPr lang="zh-CN" altLang="en-US" sz="2700" b="1">
                <a:solidFill>
                  <a:srgbClr val="C00000"/>
                </a:solidFill>
                <a:latin typeface="Arial"/>
                <a:ea typeface="等线"/>
                <a:cs typeface="Arial"/>
              </a:rPr>
              <a:t> </a:t>
            </a:r>
            <a:r>
              <a:rPr lang="en-US" altLang="zh-CN" sz="2700" b="1">
                <a:solidFill>
                  <a:srgbClr val="C00000"/>
                </a:solidFill>
                <a:latin typeface="Arial"/>
                <a:ea typeface="等线"/>
                <a:cs typeface="Arial"/>
              </a:rPr>
              <a:t>edges</a:t>
            </a:r>
            <a:endParaRPr lang="en-US" altLang="zh-CN" sz="2550" b="1">
              <a:solidFill>
                <a:srgbClr val="C00000"/>
              </a:solidFill>
              <a:latin typeface="Arial"/>
              <a:ea typeface="等线"/>
              <a:cs typeface="Arial"/>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5046E9F-C102-1AFB-F3A6-FBB41E1860B2}"/>
                  </a:ext>
                </a:extLst>
              </p:cNvPr>
              <p:cNvSpPr txBox="1"/>
              <p:nvPr/>
            </p:nvSpPr>
            <p:spPr>
              <a:xfrm>
                <a:off x="649429" y="2256255"/>
                <a:ext cx="3103798" cy="2077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1350" i="1">
                          <a:latin typeface="Cambria Math" panose="02040503050406030204" pitchFamily="18" charset="0"/>
                        </a:rPr>
                        <m:t>𝑅</m:t>
                      </m:r>
                      <m:r>
                        <a:rPr lang="en-US" altLang="zh-CN" sz="1350" i="1">
                          <a:latin typeface="Cambria Math" panose="02040503050406030204" pitchFamily="18" charset="0"/>
                          <a:ea typeface="Cambria Math" panose="02040503050406030204" pitchFamily="18" charset="0"/>
                        </a:rPr>
                        <m:t>⋈</m:t>
                      </m:r>
                      <m:r>
                        <a:rPr lang="en-US" altLang="zh-CN" sz="1350" i="1">
                          <a:latin typeface="Cambria Math" panose="02040503050406030204" pitchFamily="18" charset="0"/>
                        </a:rPr>
                        <m:t>𝑆</m:t>
                      </m:r>
                      <m:r>
                        <a:rPr lang="en-US" altLang="zh-CN" sz="1350" i="1">
                          <a:latin typeface="Cambria Math" panose="02040503050406030204" pitchFamily="18" charset="0"/>
                        </a:rPr>
                        <m:t>≔{</m:t>
                      </m:r>
                      <m:r>
                        <a:rPr lang="en-US" altLang="zh-CN" sz="1350" i="1">
                          <a:latin typeface="Cambria Math" panose="02040503050406030204" pitchFamily="18" charset="0"/>
                        </a:rPr>
                        <m:t>𝑟</m:t>
                      </m:r>
                      <m:r>
                        <a:rPr lang="en-US" altLang="zh-CN" sz="1350" i="1">
                          <a:latin typeface="Cambria Math" panose="02040503050406030204" pitchFamily="18" charset="0"/>
                        </a:rPr>
                        <m:t>∪</m:t>
                      </m:r>
                      <m:r>
                        <a:rPr lang="en-US" altLang="zh-CN" sz="1350" i="1">
                          <a:latin typeface="Cambria Math" panose="02040503050406030204" pitchFamily="18" charset="0"/>
                        </a:rPr>
                        <m:t>𝑠</m:t>
                      </m:r>
                      <m:r>
                        <a:rPr lang="en-US" altLang="zh-CN" sz="1350" i="1">
                          <a:latin typeface="Cambria Math" panose="02040503050406030204" pitchFamily="18" charset="0"/>
                        </a:rPr>
                        <m:t>|</m:t>
                      </m:r>
                      <m:r>
                        <a:rPr lang="en-US" altLang="zh-CN" sz="1350" i="1">
                          <a:latin typeface="Cambria Math" panose="02040503050406030204" pitchFamily="18" charset="0"/>
                        </a:rPr>
                        <m:t>𝑟</m:t>
                      </m:r>
                      <m:r>
                        <a:rPr lang="en-US" altLang="zh-CN" sz="1350" i="1">
                          <a:latin typeface="Cambria Math" panose="02040503050406030204" pitchFamily="18" charset="0"/>
                        </a:rPr>
                        <m:t>∈</m:t>
                      </m:r>
                      <m:r>
                        <a:rPr lang="en-US" altLang="zh-CN" sz="1350" i="1">
                          <a:latin typeface="Cambria Math" panose="02040503050406030204" pitchFamily="18" charset="0"/>
                        </a:rPr>
                        <m:t>𝑅</m:t>
                      </m:r>
                      <m:r>
                        <a:rPr lang="en-US" altLang="zh-CN" sz="1350" i="1">
                          <a:latin typeface="Cambria Math" panose="02040503050406030204" pitchFamily="18" charset="0"/>
                          <a:ea typeface="Cambria Math" panose="02040503050406030204" pitchFamily="18" charset="0"/>
                        </a:rPr>
                        <m:t>∧</m:t>
                      </m:r>
                      <m:r>
                        <a:rPr lang="en-US" altLang="zh-CN" sz="1350" i="1">
                          <a:latin typeface="Cambria Math" panose="02040503050406030204" pitchFamily="18" charset="0"/>
                          <a:ea typeface="Cambria Math" panose="02040503050406030204" pitchFamily="18" charset="0"/>
                        </a:rPr>
                        <m:t>𝑠</m:t>
                      </m:r>
                      <m:r>
                        <a:rPr lang="en-US" altLang="zh-CN" sz="1350" i="1">
                          <a:latin typeface="Cambria Math" panose="02040503050406030204" pitchFamily="18" charset="0"/>
                          <a:ea typeface="Cambria Math" panose="02040503050406030204" pitchFamily="18" charset="0"/>
                        </a:rPr>
                        <m:t>∈</m:t>
                      </m:r>
                      <m:r>
                        <a:rPr lang="en-US" altLang="zh-CN" sz="1350" i="1">
                          <a:latin typeface="Cambria Math" panose="02040503050406030204" pitchFamily="18" charset="0"/>
                          <a:ea typeface="Cambria Math" panose="02040503050406030204" pitchFamily="18" charset="0"/>
                        </a:rPr>
                        <m:t>𝑆</m:t>
                      </m:r>
                      <m:r>
                        <a:rPr lang="en-US" altLang="zh-CN" sz="1350" i="1">
                          <a:latin typeface="Cambria Math" panose="02040503050406030204" pitchFamily="18" charset="0"/>
                          <a:ea typeface="Cambria Math" panose="02040503050406030204" pitchFamily="18" charset="0"/>
                        </a:rPr>
                        <m:t>∧</m:t>
                      </m:r>
                      <m:r>
                        <m:rPr>
                          <m:sty m:val="p"/>
                        </m:rPr>
                        <a:rPr lang="en-US" altLang="zh-CN" sz="1350">
                          <a:latin typeface="Cambria Math" panose="02040503050406030204" pitchFamily="18" charset="0"/>
                          <a:ea typeface="Cambria Math" panose="02040503050406030204" pitchFamily="18" charset="0"/>
                        </a:rPr>
                        <m:t>Fun</m:t>
                      </m:r>
                      <m:r>
                        <a:rPr lang="en-US" altLang="zh-CN" sz="1350" i="1">
                          <a:latin typeface="Cambria Math" panose="02040503050406030204" pitchFamily="18" charset="0"/>
                          <a:ea typeface="Cambria Math" panose="02040503050406030204" pitchFamily="18" charset="0"/>
                        </a:rPr>
                        <m:t>(</m:t>
                      </m:r>
                      <m:r>
                        <a:rPr lang="en-US" altLang="zh-CN" sz="1350" i="1">
                          <a:latin typeface="Cambria Math" panose="02040503050406030204" pitchFamily="18" charset="0"/>
                          <a:ea typeface="Cambria Math" panose="02040503050406030204" pitchFamily="18" charset="0"/>
                        </a:rPr>
                        <m:t>𝑟</m:t>
                      </m:r>
                      <m:r>
                        <a:rPr lang="en-US" altLang="zh-CN" sz="1350" i="1">
                          <a:latin typeface="Cambria Math" panose="02040503050406030204" pitchFamily="18" charset="0"/>
                          <a:ea typeface="Cambria Math" panose="02040503050406030204" pitchFamily="18" charset="0"/>
                        </a:rPr>
                        <m:t>,</m:t>
                      </m:r>
                      <m:r>
                        <a:rPr lang="en-US" altLang="zh-CN" sz="1350" i="1">
                          <a:latin typeface="Cambria Math" panose="02040503050406030204" pitchFamily="18" charset="0"/>
                          <a:ea typeface="Cambria Math" panose="02040503050406030204" pitchFamily="18" charset="0"/>
                        </a:rPr>
                        <m:t>𝑠</m:t>
                      </m:r>
                      <m:r>
                        <a:rPr lang="en-US" altLang="zh-CN" sz="1350" i="1">
                          <a:latin typeface="Cambria Math" panose="02040503050406030204" pitchFamily="18" charset="0"/>
                          <a:ea typeface="Cambria Math" panose="02040503050406030204" pitchFamily="18" charset="0"/>
                        </a:rPr>
                        <m:t>)}</m:t>
                      </m:r>
                    </m:oMath>
                  </m:oMathPara>
                </a14:m>
                <a:endParaRPr lang="en-US" sz="1350"/>
              </a:p>
            </p:txBody>
          </p:sp>
        </mc:Choice>
        <mc:Fallback xmlns="">
          <p:sp>
            <p:nvSpPr>
              <p:cNvPr id="7" name="TextBox 6">
                <a:extLst>
                  <a:ext uri="{FF2B5EF4-FFF2-40B4-BE49-F238E27FC236}">
                    <a16:creationId xmlns:a16="http://schemas.microsoft.com/office/drawing/2014/main" id="{C5046E9F-C102-1AFB-F3A6-FBB41E1860B2}"/>
                  </a:ext>
                </a:extLst>
              </p:cNvPr>
              <p:cNvSpPr txBox="1">
                <a:spLocks noRot="1" noChangeAspect="1" noMove="1" noResize="1" noEditPoints="1" noAdjustHandles="1" noChangeArrowheads="1" noChangeShapeType="1" noTextEdit="1"/>
              </p:cNvSpPr>
              <p:nvPr/>
            </p:nvSpPr>
            <p:spPr>
              <a:xfrm>
                <a:off x="649429" y="2256255"/>
                <a:ext cx="3103798" cy="207749"/>
              </a:xfrm>
              <a:prstGeom prst="rect">
                <a:avLst/>
              </a:prstGeom>
              <a:blipFill>
                <a:blip r:embed="rId3"/>
                <a:stretch>
                  <a:fillRect l="-982" t="-2941" r="-1572" b="-35294"/>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68F06B71-26BA-D6C0-BCD1-2A4CA2A02ED2}"/>
              </a:ext>
            </a:extLst>
          </p:cNvPr>
          <p:cNvSpPr txBox="1"/>
          <p:nvPr/>
        </p:nvSpPr>
        <p:spPr>
          <a:xfrm>
            <a:off x="869333" y="5743405"/>
            <a:ext cx="2783134" cy="253916"/>
          </a:xfrm>
          <a:prstGeom prst="rect">
            <a:avLst/>
          </a:prstGeom>
          <a:noFill/>
        </p:spPr>
        <p:txBody>
          <a:bodyPr wrap="none" rtlCol="0">
            <a:spAutoFit/>
          </a:bodyPr>
          <a:lstStyle/>
          <a:p>
            <a:r>
              <a:rPr lang="en-US" sz="1050">
                <a:solidFill>
                  <a:schemeClr val="bg1">
                    <a:lumMod val="65000"/>
                  </a:schemeClr>
                </a:solidFill>
                <a:latin typeface="Times New Roman" panose="02020603050405020304" pitchFamily="18" charset="0"/>
                <a:cs typeface="Times New Roman" panose="02020603050405020304" pitchFamily="18" charset="0"/>
              </a:rPr>
              <a:t>https://</a:t>
            </a:r>
            <a:r>
              <a:rPr lang="en-US" sz="1050" err="1">
                <a:solidFill>
                  <a:schemeClr val="bg1">
                    <a:lumMod val="65000"/>
                  </a:schemeClr>
                </a:solidFill>
                <a:latin typeface="Times New Roman" panose="02020603050405020304" pitchFamily="18" charset="0"/>
                <a:cs typeface="Times New Roman" panose="02020603050405020304" pitchFamily="18" charset="0"/>
              </a:rPr>
              <a:t>en.wikipedia.org</a:t>
            </a:r>
            <a:r>
              <a:rPr lang="en-US" sz="1050">
                <a:solidFill>
                  <a:schemeClr val="bg1">
                    <a:lumMod val="65000"/>
                  </a:schemeClr>
                </a:solidFill>
                <a:latin typeface="Times New Roman" panose="02020603050405020304" pitchFamily="18" charset="0"/>
                <a:cs typeface="Times New Roman" panose="02020603050405020304" pitchFamily="18" charset="0"/>
              </a:rPr>
              <a:t>/wiki/</a:t>
            </a:r>
            <a:r>
              <a:rPr lang="en-US" sz="1050" err="1">
                <a:solidFill>
                  <a:schemeClr val="bg1">
                    <a:lumMod val="65000"/>
                  </a:schemeClr>
                </a:solidFill>
                <a:latin typeface="Times New Roman" panose="02020603050405020304" pitchFamily="18" charset="0"/>
                <a:cs typeface="Times New Roman" panose="02020603050405020304" pitchFamily="18" charset="0"/>
              </a:rPr>
              <a:t>Relational_algebra</a:t>
            </a:r>
            <a:endParaRPr lang="en-US" sz="1050">
              <a:solidFill>
                <a:schemeClr val="bg1">
                  <a:lumMod val="65000"/>
                </a:schemeClr>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F58C8B88-2282-3992-A62D-CC416694E138}"/>
              </a:ext>
            </a:extLst>
          </p:cNvPr>
          <p:cNvSpPr txBox="1"/>
          <p:nvPr/>
        </p:nvSpPr>
        <p:spPr>
          <a:xfrm>
            <a:off x="537244" y="1819683"/>
            <a:ext cx="1671122" cy="507831"/>
          </a:xfrm>
          <a:prstGeom prst="rect">
            <a:avLst/>
          </a:prstGeom>
          <a:noFill/>
        </p:spPr>
        <p:txBody>
          <a:bodyPr wrap="square">
            <a:spAutoFit/>
          </a:bodyPr>
          <a:lstStyle/>
          <a:p>
            <a:r>
              <a:rPr lang="en-US" altLang="zh-CN"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Ex.2:</a:t>
            </a:r>
            <a:r>
              <a:rPr lang="zh-CN" altLang="en-US"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 </a:t>
            </a:r>
            <a:r>
              <a:rPr lang="en-US" altLang="zh-CN"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Inner</a:t>
            </a:r>
            <a:r>
              <a:rPr lang="zh-CN" altLang="en-US"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 </a:t>
            </a:r>
            <a:r>
              <a:rPr lang="en-US" altLang="zh-CN"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Join</a:t>
            </a:r>
            <a:endParaRPr lang="en-US" sz="1350">
              <a:solidFill>
                <a:schemeClr val="accent2">
                  <a:lumMod val="75000"/>
                </a:schemeClr>
              </a:solidFill>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797929A-8DC6-5DE0-0F92-6B45380F1D69}"/>
                  </a:ext>
                </a:extLst>
              </p:cNvPr>
              <p:cNvSpPr txBox="1"/>
              <p:nvPr/>
            </p:nvSpPr>
            <p:spPr>
              <a:xfrm>
                <a:off x="1178204" y="2630613"/>
                <a:ext cx="2046201" cy="2077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altLang="zh-CN" sz="1350">
                          <a:latin typeface="Cambria Math" panose="02040503050406030204" pitchFamily="18" charset="0"/>
                          <a:ea typeface="Cambria Math" panose="02040503050406030204" pitchFamily="18" charset="0"/>
                        </a:rPr>
                        <m:t>Fun</m:t>
                      </m:r>
                      <m:d>
                        <m:dPr>
                          <m:ctrlPr>
                            <a:rPr lang="en-US" altLang="zh-CN" sz="1350" i="1">
                              <a:latin typeface="Cambria Math" panose="02040503050406030204" pitchFamily="18" charset="0"/>
                              <a:ea typeface="Cambria Math" panose="02040503050406030204" pitchFamily="18" charset="0"/>
                            </a:rPr>
                          </m:ctrlPr>
                        </m:dPr>
                        <m:e>
                          <m:r>
                            <a:rPr lang="en-US" altLang="zh-CN" sz="1350" i="1">
                              <a:latin typeface="Cambria Math" panose="02040503050406030204" pitchFamily="18" charset="0"/>
                              <a:ea typeface="Cambria Math" panose="02040503050406030204" pitchFamily="18" charset="0"/>
                            </a:rPr>
                            <m:t>𝑟</m:t>
                          </m:r>
                          <m:r>
                            <a:rPr lang="en-US" altLang="zh-CN" sz="1350" i="1">
                              <a:latin typeface="Cambria Math" panose="02040503050406030204" pitchFamily="18" charset="0"/>
                              <a:ea typeface="Cambria Math" panose="02040503050406030204" pitchFamily="18" charset="0"/>
                            </a:rPr>
                            <m:t>,</m:t>
                          </m:r>
                          <m:r>
                            <a:rPr lang="en-US" altLang="zh-CN" sz="1350" i="1">
                              <a:latin typeface="Cambria Math" panose="02040503050406030204" pitchFamily="18" charset="0"/>
                              <a:ea typeface="Cambria Math" panose="02040503050406030204" pitchFamily="18" charset="0"/>
                            </a:rPr>
                            <m:t>𝑠</m:t>
                          </m:r>
                        </m:e>
                      </m:d>
                      <m:r>
                        <a:rPr lang="en-US" altLang="zh-CN" sz="1350" i="1">
                          <a:latin typeface="Cambria Math" panose="02040503050406030204" pitchFamily="18" charset="0"/>
                          <a:ea typeface="Cambria Math" panose="02040503050406030204" pitchFamily="18" charset="0"/>
                        </a:rPr>
                        <m:t>:</m:t>
                      </m:r>
                      <m:r>
                        <a:rPr lang="en-US" altLang="zh-CN" sz="1350" i="1">
                          <a:latin typeface="Cambria Math" panose="02040503050406030204" pitchFamily="18" charset="0"/>
                          <a:ea typeface="Cambria Math" panose="02040503050406030204" pitchFamily="18" charset="0"/>
                        </a:rPr>
                        <m:t>𝑟</m:t>
                      </m:r>
                      <m:r>
                        <a:rPr lang="en-US" altLang="zh-CN" sz="1350" i="1">
                          <a:latin typeface="Cambria Math" panose="02040503050406030204" pitchFamily="18" charset="0"/>
                          <a:ea typeface="Cambria Math" panose="02040503050406030204" pitchFamily="18" charset="0"/>
                        </a:rPr>
                        <m:t>.</m:t>
                      </m:r>
                      <m:r>
                        <a:rPr lang="en-US" altLang="zh-CN" sz="1350" i="1">
                          <a:latin typeface="Cambria Math" panose="02040503050406030204" pitchFamily="18" charset="0"/>
                          <a:ea typeface="Cambria Math" panose="02040503050406030204" pitchFamily="18" charset="0"/>
                        </a:rPr>
                        <m:t>𝑝𝑘𝑒𝑦</m:t>
                      </m:r>
                      <m:r>
                        <a:rPr lang="en-US" altLang="zh-CN" sz="1350" i="1">
                          <a:latin typeface="Cambria Math" panose="02040503050406030204" pitchFamily="18" charset="0"/>
                          <a:ea typeface="Cambria Math" panose="02040503050406030204" pitchFamily="18" charset="0"/>
                        </a:rPr>
                        <m:t>=</m:t>
                      </m:r>
                      <m:r>
                        <a:rPr lang="en-US" altLang="zh-CN" sz="1350" i="1">
                          <a:latin typeface="Cambria Math" panose="02040503050406030204" pitchFamily="18" charset="0"/>
                          <a:ea typeface="Cambria Math" panose="02040503050406030204" pitchFamily="18" charset="0"/>
                        </a:rPr>
                        <m:t>𝑠</m:t>
                      </m:r>
                      <m:r>
                        <a:rPr lang="en-US" altLang="zh-CN" sz="1350" i="1">
                          <a:latin typeface="Cambria Math" panose="02040503050406030204" pitchFamily="18" charset="0"/>
                          <a:ea typeface="Cambria Math" panose="02040503050406030204" pitchFamily="18" charset="0"/>
                        </a:rPr>
                        <m:t>.</m:t>
                      </m:r>
                      <m:r>
                        <a:rPr lang="en-US" altLang="zh-CN" sz="1350" i="1">
                          <a:latin typeface="Cambria Math" panose="02040503050406030204" pitchFamily="18" charset="0"/>
                          <a:ea typeface="Cambria Math" panose="02040503050406030204" pitchFamily="18" charset="0"/>
                        </a:rPr>
                        <m:t>𝑓𝑘𝑒𝑦</m:t>
                      </m:r>
                    </m:oMath>
                  </m:oMathPara>
                </a14:m>
                <a:endParaRPr lang="en-US" sz="1350"/>
              </a:p>
            </p:txBody>
          </p:sp>
        </mc:Choice>
        <mc:Fallback xmlns="">
          <p:sp>
            <p:nvSpPr>
              <p:cNvPr id="16" name="TextBox 15">
                <a:extLst>
                  <a:ext uri="{FF2B5EF4-FFF2-40B4-BE49-F238E27FC236}">
                    <a16:creationId xmlns:a16="http://schemas.microsoft.com/office/drawing/2014/main" id="{7797929A-8DC6-5DE0-0F92-6B45380F1D69}"/>
                  </a:ext>
                </a:extLst>
              </p:cNvPr>
              <p:cNvSpPr txBox="1">
                <a:spLocks noRot="1" noChangeAspect="1" noMove="1" noResize="1" noEditPoints="1" noAdjustHandles="1" noChangeArrowheads="1" noChangeShapeType="1" noTextEdit="1"/>
              </p:cNvSpPr>
              <p:nvPr/>
            </p:nvSpPr>
            <p:spPr>
              <a:xfrm>
                <a:off x="1178204" y="2630613"/>
                <a:ext cx="2046201" cy="207749"/>
              </a:xfrm>
              <a:prstGeom prst="rect">
                <a:avLst/>
              </a:prstGeom>
              <a:blipFill>
                <a:blip r:embed="rId4"/>
                <a:stretch>
                  <a:fillRect l="-1786" t="-2941" r="-2381" b="-32353"/>
                </a:stretch>
              </a:blipFill>
            </p:spPr>
            <p:txBody>
              <a:bodyPr/>
              <a:lstStyle/>
              <a:p>
                <a:r>
                  <a:rPr lang="en-US">
                    <a:noFill/>
                  </a:rPr>
                  <a:t> </a:t>
                </a:r>
              </a:p>
            </p:txBody>
          </p:sp>
        </mc:Fallback>
      </mc:AlternateContent>
      <p:pic>
        <p:nvPicPr>
          <p:cNvPr id="17" name="Picture 16" descr="A screenshot of a table&#10;&#10;Description automatically generated">
            <a:extLst>
              <a:ext uri="{FF2B5EF4-FFF2-40B4-BE49-F238E27FC236}">
                <a16:creationId xmlns:a16="http://schemas.microsoft.com/office/drawing/2014/main" id="{9D24A03F-E9F3-6901-0CE0-B4F03CE9D796}"/>
              </a:ext>
            </a:extLst>
          </p:cNvPr>
          <p:cNvPicPr>
            <a:picLocks noChangeAspect="1"/>
          </p:cNvPicPr>
          <p:nvPr/>
        </p:nvPicPr>
        <p:blipFill>
          <a:blip r:embed="rId5"/>
          <a:stretch>
            <a:fillRect/>
          </a:stretch>
        </p:blipFill>
        <p:spPr>
          <a:xfrm>
            <a:off x="673960" y="2995258"/>
            <a:ext cx="2882998" cy="1672388"/>
          </a:xfrm>
          <a:prstGeom prst="rect">
            <a:avLst/>
          </a:prstGeom>
        </p:spPr>
      </p:pic>
      <p:pic>
        <p:nvPicPr>
          <p:cNvPr id="18" name="Picture 17" descr="A screenshot of a computer&#10;&#10;Description automatically generated">
            <a:extLst>
              <a:ext uri="{FF2B5EF4-FFF2-40B4-BE49-F238E27FC236}">
                <a16:creationId xmlns:a16="http://schemas.microsoft.com/office/drawing/2014/main" id="{E53D914C-6E6B-085A-7ED1-73CACA0750F7}"/>
              </a:ext>
            </a:extLst>
          </p:cNvPr>
          <p:cNvPicPr>
            <a:picLocks noChangeAspect="1"/>
          </p:cNvPicPr>
          <p:nvPr/>
        </p:nvPicPr>
        <p:blipFill>
          <a:blip r:embed="rId6"/>
          <a:stretch>
            <a:fillRect/>
          </a:stretch>
        </p:blipFill>
        <p:spPr>
          <a:xfrm>
            <a:off x="3875388" y="1627504"/>
            <a:ext cx="4966820" cy="2350370"/>
          </a:xfrm>
          <a:prstGeom prst="rect">
            <a:avLst/>
          </a:prstGeom>
        </p:spPr>
      </p:pic>
      <p:sp>
        <p:nvSpPr>
          <p:cNvPr id="19" name="Rectangle 18">
            <a:extLst>
              <a:ext uri="{FF2B5EF4-FFF2-40B4-BE49-F238E27FC236}">
                <a16:creationId xmlns:a16="http://schemas.microsoft.com/office/drawing/2014/main" id="{BED883B4-D0BC-834F-43CF-1A804136A863}"/>
              </a:ext>
            </a:extLst>
          </p:cNvPr>
          <p:cNvSpPr/>
          <p:nvPr/>
        </p:nvSpPr>
        <p:spPr>
          <a:xfrm>
            <a:off x="4064303" y="4662195"/>
            <a:ext cx="1857418" cy="1208168"/>
          </a:xfrm>
          <a:prstGeom prst="rect">
            <a:avLst/>
          </a:prstGeom>
          <a:solidFill>
            <a:schemeClr val="accent4">
              <a:lumMod val="20000"/>
              <a:lumOff val="80000"/>
              <a:alpha val="95000"/>
            </a:schemeClr>
          </a:solidFill>
          <a:ln w="38100">
            <a:solidFill>
              <a:schemeClr val="accent4">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350"/>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31CA266A-0654-84C2-A3EE-3E9EB69C4260}"/>
                  </a:ext>
                </a:extLst>
              </p:cNvPr>
              <p:cNvSpPr txBox="1"/>
              <p:nvPr/>
            </p:nvSpPr>
            <p:spPr>
              <a:xfrm>
                <a:off x="6481662" y="4699708"/>
                <a:ext cx="2685141" cy="555793"/>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US" altLang="zh-CN" sz="1350" i="1">
                              <a:latin typeface="Cambria Math" panose="02040503050406030204" pitchFamily="18" charset="0"/>
                              <a:cs typeface="Arial" pitchFamily="34" charset="0"/>
                            </a:rPr>
                          </m:ctrlPr>
                        </m:sSubPr>
                        <m:e>
                          <m:r>
                            <a:rPr lang="en-US" altLang="zh-CN" sz="1350" i="1">
                              <a:latin typeface="Cambria Math" panose="02040503050406030204" pitchFamily="18" charset="0"/>
                              <a:cs typeface="Arial" pitchFamily="34" charset="0"/>
                            </a:rPr>
                            <m:t>𝑎</m:t>
                          </m:r>
                        </m:e>
                        <m:sub>
                          <m:r>
                            <a:rPr lang="en-US" altLang="zh-CN" sz="1350" i="1">
                              <a:latin typeface="Cambria Math" panose="02040503050406030204" pitchFamily="18" charset="0"/>
                              <a:cs typeface="Arial" pitchFamily="34" charset="0"/>
                            </a:rPr>
                            <m:t>𝑖𝑗</m:t>
                          </m:r>
                        </m:sub>
                      </m:sSub>
                      <m:r>
                        <a:rPr lang="en-US" altLang="zh-CN" sz="1350" i="1">
                          <a:latin typeface="Cambria Math" panose="02040503050406030204" pitchFamily="18" charset="0"/>
                          <a:cs typeface="Arial" pitchFamily="34" charset="0"/>
                        </a:rPr>
                        <m:t>=</m:t>
                      </m:r>
                      <m:d>
                        <m:dPr>
                          <m:begChr m:val="{"/>
                          <m:endChr m:val=""/>
                          <m:ctrlPr>
                            <a:rPr lang="en-US" altLang="zh-CN" sz="1350" i="1">
                              <a:latin typeface="Cambria Math" panose="02040503050406030204" pitchFamily="18" charset="0"/>
                              <a:cs typeface="Arial" pitchFamily="34" charset="0"/>
                            </a:rPr>
                          </m:ctrlPr>
                        </m:dPr>
                        <m:e>
                          <m:eqArr>
                            <m:eqArrPr>
                              <m:ctrlPr>
                                <a:rPr lang="en-US" altLang="zh-CN" sz="1350" i="1">
                                  <a:latin typeface="Cambria Math" panose="02040503050406030204" pitchFamily="18" charset="0"/>
                                  <a:cs typeface="Arial" pitchFamily="34" charset="0"/>
                                </a:rPr>
                              </m:ctrlPr>
                            </m:eqArrPr>
                            <m:e>
                              <m:r>
                                <a:rPr lang="en-US" altLang="zh-CN" sz="1350" i="1">
                                  <a:latin typeface="Cambria Math" panose="02040503050406030204" pitchFamily="18" charset="0"/>
                                  <a:cs typeface="Arial" pitchFamily="34" charset="0"/>
                                </a:rPr>
                                <m:t>1,</m:t>
                              </m:r>
                              <m:r>
                                <a:rPr lang="zh-CN" altLang="en-US" sz="1350" i="1">
                                  <a:latin typeface="Cambria Math" panose="02040503050406030204" pitchFamily="18" charset="0"/>
                                  <a:cs typeface="Arial" pitchFamily="34" charset="0"/>
                                </a:rPr>
                                <m:t> </m:t>
                              </m:r>
                              <m:r>
                                <m:rPr>
                                  <m:sty m:val="p"/>
                                </m:rPr>
                                <a:rPr lang="en-US" altLang="zh-CN" sz="1350">
                                  <a:latin typeface="Cambria Math" panose="02040503050406030204" pitchFamily="18" charset="0"/>
                                  <a:cs typeface="Arial" pitchFamily="34" charset="0"/>
                                </a:rPr>
                                <m:t>if</m:t>
                              </m:r>
                              <m:r>
                                <a:rPr lang="zh-CN" altLang="en-US" sz="1350" i="1">
                                  <a:latin typeface="Cambria Math" panose="02040503050406030204" pitchFamily="18" charset="0"/>
                                  <a:cs typeface="Arial" pitchFamily="34" charset="0"/>
                                </a:rPr>
                                <m:t> </m:t>
                              </m:r>
                              <m:sSub>
                                <m:sSubPr>
                                  <m:ctrlPr>
                                    <a:rPr lang="en-US" altLang="zh-CN" sz="1350" i="1">
                                      <a:latin typeface="Cambria Math" panose="02040503050406030204" pitchFamily="18" charset="0"/>
                                      <a:cs typeface="Arial" pitchFamily="34" charset="0"/>
                                    </a:rPr>
                                  </m:ctrlPr>
                                </m:sSubPr>
                                <m:e>
                                  <m:r>
                                    <a:rPr lang="en-US" altLang="zh-CN" sz="1350" i="1">
                                      <a:latin typeface="Cambria Math" panose="02040503050406030204" pitchFamily="18" charset="0"/>
                                      <a:cs typeface="Arial" pitchFamily="34" charset="0"/>
                                    </a:rPr>
                                    <m:t>𝑟</m:t>
                                  </m:r>
                                </m:e>
                                <m:sub>
                                  <m:r>
                                    <a:rPr lang="en-US" altLang="zh-CN" sz="1350" i="1">
                                      <a:latin typeface="Cambria Math" panose="02040503050406030204" pitchFamily="18" charset="0"/>
                                      <a:cs typeface="Arial" pitchFamily="34" charset="0"/>
                                    </a:rPr>
                                    <m:t>𝑖</m:t>
                                  </m:r>
                                </m:sub>
                              </m:sSub>
                              <m:r>
                                <a:rPr lang="en-US" altLang="zh-CN" sz="1350" i="1">
                                  <a:latin typeface="Cambria Math" panose="02040503050406030204" pitchFamily="18" charset="0"/>
                                  <a:cs typeface="Arial" pitchFamily="34" charset="0"/>
                                </a:rPr>
                                <m:t>.</m:t>
                              </m:r>
                              <m:r>
                                <a:rPr lang="en-US" altLang="zh-CN" sz="1350" i="1">
                                  <a:latin typeface="Cambria Math" panose="02040503050406030204" pitchFamily="18" charset="0"/>
                                  <a:cs typeface="Arial" pitchFamily="34" charset="0"/>
                                </a:rPr>
                                <m:t>𝑝𝑘𝑒𝑦</m:t>
                              </m:r>
                              <m:r>
                                <a:rPr lang="en-US" altLang="zh-CN" sz="1350" i="1">
                                  <a:latin typeface="Cambria Math" panose="02040503050406030204" pitchFamily="18" charset="0"/>
                                  <a:cs typeface="Arial" pitchFamily="34" charset="0"/>
                                </a:rPr>
                                <m:t>=</m:t>
                              </m:r>
                              <m:sSub>
                                <m:sSubPr>
                                  <m:ctrlPr>
                                    <a:rPr lang="en-US" altLang="zh-CN" sz="1350" i="1">
                                      <a:latin typeface="Cambria Math" panose="02040503050406030204" pitchFamily="18" charset="0"/>
                                      <a:cs typeface="Arial" pitchFamily="34" charset="0"/>
                                    </a:rPr>
                                  </m:ctrlPr>
                                </m:sSubPr>
                                <m:e>
                                  <m:r>
                                    <a:rPr lang="en-US" altLang="zh-CN" sz="1350" i="1">
                                      <a:latin typeface="Cambria Math" panose="02040503050406030204" pitchFamily="18" charset="0"/>
                                      <a:cs typeface="Arial" pitchFamily="34" charset="0"/>
                                    </a:rPr>
                                    <m:t>𝑠</m:t>
                                  </m:r>
                                </m:e>
                                <m:sub>
                                  <m:r>
                                    <a:rPr lang="en-US" altLang="zh-CN" sz="1350" i="1">
                                      <a:latin typeface="Cambria Math" panose="02040503050406030204" pitchFamily="18" charset="0"/>
                                      <a:cs typeface="Arial" pitchFamily="34" charset="0"/>
                                    </a:rPr>
                                    <m:t>𝑗</m:t>
                                  </m:r>
                                </m:sub>
                              </m:sSub>
                              <m:r>
                                <a:rPr lang="en-US" altLang="zh-CN" sz="1350" i="1">
                                  <a:latin typeface="Cambria Math" panose="02040503050406030204" pitchFamily="18" charset="0"/>
                                  <a:cs typeface="Arial" pitchFamily="34" charset="0"/>
                                </a:rPr>
                                <m:t>.</m:t>
                              </m:r>
                              <m:r>
                                <a:rPr lang="en-US" altLang="zh-CN" sz="1350" i="1">
                                  <a:latin typeface="Cambria Math" panose="02040503050406030204" pitchFamily="18" charset="0"/>
                                  <a:cs typeface="Arial" pitchFamily="34" charset="0"/>
                                </a:rPr>
                                <m:t>𝑓𝑘𝑒𝑦</m:t>
                              </m:r>
                            </m:e>
                            <m:e>
                              <m:r>
                                <a:rPr lang="en-US" altLang="zh-CN" sz="1350" i="1">
                                  <a:latin typeface="Cambria Math" panose="02040503050406030204" pitchFamily="18" charset="0"/>
                                  <a:cs typeface="Arial" pitchFamily="34" charset="0"/>
                                </a:rPr>
                                <m:t>0,</m:t>
                              </m:r>
                              <m:r>
                                <a:rPr lang="zh-CN" altLang="en-US" sz="1350" i="1">
                                  <a:latin typeface="Cambria Math" panose="02040503050406030204" pitchFamily="18" charset="0"/>
                                  <a:cs typeface="Arial" pitchFamily="34" charset="0"/>
                                </a:rPr>
                                <m:t> </m:t>
                              </m:r>
                              <m:r>
                                <m:rPr>
                                  <m:sty m:val="p"/>
                                </m:rPr>
                                <a:rPr lang="en-US" altLang="zh-CN" sz="1350">
                                  <a:latin typeface="Cambria Math" panose="02040503050406030204" pitchFamily="18" charset="0"/>
                                  <a:cs typeface="Arial" pitchFamily="34" charset="0"/>
                                </a:rPr>
                                <m:t>otherwise</m:t>
                              </m:r>
                            </m:e>
                          </m:eqArr>
                        </m:e>
                      </m:d>
                    </m:oMath>
                  </m:oMathPara>
                </a14:m>
                <a:endParaRPr lang="en-US" sz="1350"/>
              </a:p>
            </p:txBody>
          </p:sp>
        </mc:Choice>
        <mc:Fallback xmlns="">
          <p:sp>
            <p:nvSpPr>
              <p:cNvPr id="20" name="TextBox 19">
                <a:extLst>
                  <a:ext uri="{FF2B5EF4-FFF2-40B4-BE49-F238E27FC236}">
                    <a16:creationId xmlns:a16="http://schemas.microsoft.com/office/drawing/2014/main" id="{31CA266A-0654-84C2-A3EE-3E9EB69C4260}"/>
                  </a:ext>
                </a:extLst>
              </p:cNvPr>
              <p:cNvSpPr txBox="1">
                <a:spLocks noRot="1" noChangeAspect="1" noMove="1" noResize="1" noEditPoints="1" noAdjustHandles="1" noChangeArrowheads="1" noChangeShapeType="1" noTextEdit="1"/>
              </p:cNvSpPr>
              <p:nvPr/>
            </p:nvSpPr>
            <p:spPr>
              <a:xfrm>
                <a:off x="6481662" y="4699708"/>
                <a:ext cx="2685141" cy="555793"/>
              </a:xfrm>
              <a:prstGeom prst="rect">
                <a:avLst/>
              </a:prstGeom>
              <a:blipFill>
                <a:blip r:embed="rId7"/>
                <a:stretch>
                  <a:fillRect l="-12245" t="-179121" b="-260440"/>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26C9297A-E96E-A38E-B67A-3FB3DC618DCF}"/>
              </a:ext>
            </a:extLst>
          </p:cNvPr>
          <p:cNvSpPr txBox="1"/>
          <p:nvPr/>
        </p:nvSpPr>
        <p:spPr>
          <a:xfrm>
            <a:off x="6745393" y="5348616"/>
            <a:ext cx="2057400" cy="507831"/>
          </a:xfrm>
          <a:prstGeom prst="rect">
            <a:avLst/>
          </a:prstGeom>
          <a:noFill/>
        </p:spPr>
        <p:txBody>
          <a:bodyPr wrap="square">
            <a:spAutoFit/>
          </a:bodyPr>
          <a:lstStyle/>
          <a:p>
            <a:r>
              <a:rPr lang="en-US" altLang="zh-CN"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These</a:t>
            </a:r>
            <a:r>
              <a:rPr lang="zh-CN" altLang="en-US"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 </a:t>
            </a:r>
            <a:r>
              <a:rPr lang="en-US" altLang="zh-CN"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are</a:t>
            </a:r>
            <a:r>
              <a:rPr lang="zh-CN" altLang="en-US"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 </a:t>
            </a:r>
            <a:r>
              <a:rPr lang="en-US" altLang="zh-CN"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exactly</a:t>
            </a:r>
            <a:r>
              <a:rPr lang="zh-CN" altLang="en-US"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 </a:t>
            </a:r>
            <a:r>
              <a:rPr lang="en-US" altLang="zh-CN"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the</a:t>
            </a:r>
            <a:r>
              <a:rPr lang="zh-CN" altLang="en-US"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 </a:t>
            </a:r>
            <a:r>
              <a:rPr lang="en-US" altLang="zh-CN" sz="1350" err="1">
                <a:solidFill>
                  <a:schemeClr val="accent2">
                    <a:lumMod val="75000"/>
                  </a:schemeClr>
                </a:solidFill>
                <a:latin typeface="Consolas" panose="020B0609020204030204" pitchFamily="49" charset="0"/>
                <a:ea typeface="Calibri" charset="0"/>
                <a:cs typeface="Consolas" panose="020B0609020204030204" pitchFamily="49" charset="0"/>
                <a:sym typeface="Open Sans"/>
              </a:rPr>
              <a:t>pkey-fkey</a:t>
            </a:r>
            <a:r>
              <a:rPr lang="zh-CN" altLang="en-US"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 </a:t>
            </a:r>
            <a:r>
              <a:rPr lang="en-US" altLang="zh-CN" sz="1350">
                <a:solidFill>
                  <a:schemeClr val="accent2">
                    <a:lumMod val="75000"/>
                  </a:schemeClr>
                </a:solidFill>
                <a:latin typeface="Consolas" panose="020B0609020204030204" pitchFamily="49" charset="0"/>
                <a:ea typeface="Calibri" charset="0"/>
                <a:cs typeface="Consolas" panose="020B0609020204030204" pitchFamily="49" charset="0"/>
                <a:sym typeface="Open Sans"/>
              </a:rPr>
              <a:t>edges!</a:t>
            </a:r>
          </a:p>
        </p:txBody>
      </p:sp>
      <p:sp>
        <p:nvSpPr>
          <p:cNvPr id="22" name="Rectangle 21">
            <a:extLst>
              <a:ext uri="{FF2B5EF4-FFF2-40B4-BE49-F238E27FC236}">
                <a16:creationId xmlns:a16="http://schemas.microsoft.com/office/drawing/2014/main" id="{0761F67C-C745-245E-A453-C5E9C988F09C}"/>
              </a:ext>
            </a:extLst>
          </p:cNvPr>
          <p:cNvSpPr/>
          <p:nvPr/>
        </p:nvSpPr>
        <p:spPr>
          <a:xfrm>
            <a:off x="4307049" y="5052631"/>
            <a:ext cx="118559" cy="118559"/>
          </a:xfrm>
          <a:prstGeom prst="rect">
            <a:avLst/>
          </a:prstGeom>
          <a:solidFill>
            <a:schemeClr val="accent2">
              <a:lumMod val="60000"/>
              <a:lumOff val="40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23" name="Straight Arrow Connector 22">
            <a:extLst>
              <a:ext uri="{FF2B5EF4-FFF2-40B4-BE49-F238E27FC236}">
                <a16:creationId xmlns:a16="http://schemas.microsoft.com/office/drawing/2014/main" id="{4BD90146-4C36-0419-59C7-12D2F29FEC50}"/>
              </a:ext>
            </a:extLst>
          </p:cNvPr>
          <p:cNvCxnSpPr>
            <a:cxnSpLocks/>
          </p:cNvCxnSpPr>
          <p:nvPr/>
        </p:nvCxnSpPr>
        <p:spPr>
          <a:xfrm flipH="1">
            <a:off x="4438790" y="4979621"/>
            <a:ext cx="2029690" cy="112760"/>
          </a:xfrm>
          <a:prstGeom prst="straightConnector1">
            <a:avLst/>
          </a:prstGeom>
          <a:ln w="28575">
            <a:solidFill>
              <a:schemeClr val="accent2">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2A9C180-63BB-2969-CD5C-95841441E478}"/>
                  </a:ext>
                </a:extLst>
              </p:cNvPr>
              <p:cNvSpPr txBox="1"/>
              <p:nvPr/>
            </p:nvSpPr>
            <p:spPr>
              <a:xfrm>
                <a:off x="1583198" y="5010457"/>
                <a:ext cx="461849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1800" i="1" smtClean="0">
                          <a:latin typeface="Cambria Math" panose="02040503050406030204" pitchFamily="18" charset="0"/>
                        </a:rPr>
                        <m:t>𝑅</m:t>
                      </m:r>
                    </m:oMath>
                  </m:oMathPara>
                </a14:m>
                <a:endParaRPr lang="en-US"/>
              </a:p>
            </p:txBody>
          </p:sp>
        </mc:Choice>
        <mc:Fallback xmlns="">
          <p:sp>
            <p:nvSpPr>
              <p:cNvPr id="25" name="TextBox 24">
                <a:extLst>
                  <a:ext uri="{FF2B5EF4-FFF2-40B4-BE49-F238E27FC236}">
                    <a16:creationId xmlns:a16="http://schemas.microsoft.com/office/drawing/2014/main" id="{52A9C180-63BB-2969-CD5C-95841441E478}"/>
                  </a:ext>
                </a:extLst>
              </p:cNvPr>
              <p:cNvSpPr txBox="1">
                <a:spLocks noRot="1" noChangeAspect="1" noMove="1" noResize="1" noEditPoints="1" noAdjustHandles="1" noChangeArrowheads="1" noChangeShapeType="1" noTextEdit="1"/>
              </p:cNvSpPr>
              <p:nvPr/>
            </p:nvSpPr>
            <p:spPr>
              <a:xfrm>
                <a:off x="1583198" y="5010457"/>
                <a:ext cx="4618494"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CB2677EA-F54A-AC05-11B0-618FA667D443}"/>
                  </a:ext>
                </a:extLst>
              </p:cNvPr>
              <p:cNvSpPr txBox="1"/>
              <p:nvPr/>
            </p:nvSpPr>
            <p:spPr>
              <a:xfrm>
                <a:off x="2622645" y="4235470"/>
                <a:ext cx="461849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1800" i="1">
                          <a:latin typeface="Cambria Math" panose="02040503050406030204" pitchFamily="18" charset="0"/>
                        </a:rPr>
                        <m:t>𝑆</m:t>
                      </m:r>
                    </m:oMath>
                  </m:oMathPara>
                </a14:m>
                <a:endParaRPr lang="en-US"/>
              </a:p>
            </p:txBody>
          </p:sp>
        </mc:Choice>
        <mc:Fallback xmlns="">
          <p:sp>
            <p:nvSpPr>
              <p:cNvPr id="27" name="TextBox 26">
                <a:extLst>
                  <a:ext uri="{FF2B5EF4-FFF2-40B4-BE49-F238E27FC236}">
                    <a16:creationId xmlns:a16="http://schemas.microsoft.com/office/drawing/2014/main" id="{CB2677EA-F54A-AC05-11B0-618FA667D443}"/>
                  </a:ext>
                </a:extLst>
              </p:cNvPr>
              <p:cNvSpPr txBox="1">
                <a:spLocks noRot="1" noChangeAspect="1" noMove="1" noResize="1" noEditPoints="1" noAdjustHandles="1" noChangeArrowheads="1" noChangeShapeType="1" noTextEdit="1"/>
              </p:cNvSpPr>
              <p:nvPr/>
            </p:nvSpPr>
            <p:spPr>
              <a:xfrm>
                <a:off x="2622645" y="4235470"/>
                <a:ext cx="4618494" cy="369332"/>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6172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dissolve">
                                      <p:cBhvr>
                                        <p:cTn id="10" dur="500"/>
                                        <p:tgtEl>
                                          <p:spTgt spid="2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dissolve">
                                      <p:cBhvr>
                                        <p:cTn id="13" dur="500"/>
                                        <p:tgtEl>
                                          <p:spTgt spid="21"/>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dissolve">
                                      <p:cBhvr>
                                        <p:cTn id="16" dur="500"/>
                                        <p:tgtEl>
                                          <p:spTgt spid="22"/>
                                        </p:tgtEl>
                                      </p:cBhvr>
                                    </p:animEffect>
                                  </p:childTnLst>
                                </p:cTn>
                              </p:par>
                              <p:par>
                                <p:cTn id="17" presetID="9"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dissolv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C4EC7-2333-FD7B-9008-B928C498C371}"/>
              </a:ext>
            </a:extLst>
          </p:cNvPr>
          <p:cNvSpPr>
            <a:spLocks noGrp="1"/>
          </p:cNvSpPr>
          <p:nvPr>
            <p:ph type="title"/>
          </p:nvPr>
        </p:nvSpPr>
        <p:spPr/>
        <p:txBody>
          <a:bodyPr/>
          <a:lstStyle/>
          <a:p>
            <a:r>
              <a:rPr lang="en-US">
                <a:latin typeface="Calibri" panose="020F0502020204030204" pitchFamily="34" charset="0"/>
                <a:cs typeface="Calibri" panose="020F0502020204030204" pitchFamily="34" charset="0"/>
              </a:rPr>
              <a:t>GNNs perform a JOIN+AGG</a:t>
            </a:r>
          </a:p>
        </p:txBody>
      </p:sp>
      <p:sp>
        <p:nvSpPr>
          <p:cNvPr id="12" name="Content Placeholder 2">
            <a:extLst>
              <a:ext uri="{FF2B5EF4-FFF2-40B4-BE49-F238E27FC236}">
                <a16:creationId xmlns:a16="http://schemas.microsoft.com/office/drawing/2014/main" id="{2645F196-20E7-36D4-6C66-00808AB01324}"/>
              </a:ext>
            </a:extLst>
          </p:cNvPr>
          <p:cNvSpPr>
            <a:spLocks noGrp="1"/>
          </p:cNvSpPr>
          <p:nvPr>
            <p:ph idx="1"/>
          </p:nvPr>
        </p:nvSpPr>
        <p:spPr>
          <a:xfrm>
            <a:off x="5638800" y="5057326"/>
            <a:ext cx="3048000" cy="1343474"/>
          </a:xfrm>
        </p:spPr>
        <p:txBody>
          <a:bodyPr vert="horz" lIns="121917" tIns="60958" rIns="121917" bIns="60958" rtlCol="0" anchor="t">
            <a:normAutofit fontScale="92500" lnSpcReduction="20000"/>
          </a:bodyPr>
          <a:lstStyle/>
          <a:p>
            <a:pPr marL="0" indent="0">
              <a:buNone/>
            </a:pPr>
            <a:r>
              <a:rPr lang="en-US" sz="2000"/>
              <a:t>Learnable Aggregation</a:t>
            </a:r>
          </a:p>
          <a:p>
            <a:pPr marL="0" indent="0">
              <a:buNone/>
            </a:pPr>
            <a:endParaRPr lang="en-US" sz="2000"/>
          </a:p>
          <a:p>
            <a:pPr marL="0" indent="0">
              <a:buNone/>
            </a:pPr>
            <a:r>
              <a:rPr lang="en-US" sz="2000"/>
              <a:t>Temporal embedding</a:t>
            </a:r>
          </a:p>
          <a:p>
            <a:pPr marL="0" indent="0">
              <a:buNone/>
            </a:pPr>
            <a:endParaRPr lang="en-US" sz="2000"/>
          </a:p>
          <a:p>
            <a:pPr marL="0" indent="0">
              <a:buNone/>
            </a:pPr>
            <a:r>
              <a:rPr lang="en-US" sz="2000"/>
              <a:t>Fact representation</a:t>
            </a:r>
          </a:p>
        </p:txBody>
      </p:sp>
      <p:sp>
        <p:nvSpPr>
          <p:cNvPr id="5" name="Slide Number Placeholder 4">
            <a:extLst>
              <a:ext uri="{FF2B5EF4-FFF2-40B4-BE49-F238E27FC236}">
                <a16:creationId xmlns:a16="http://schemas.microsoft.com/office/drawing/2014/main" id="{AC77C0AE-C96D-E0BA-0FC5-6D38324E829A}"/>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53</a:t>
            </a:fld>
            <a:endParaRPr lang="en-US">
              <a:solidFill>
                <a:prstClr val="black">
                  <a:tint val="75000"/>
                </a:prstClr>
              </a:solidFill>
            </a:endParaRPr>
          </a:p>
        </p:txBody>
      </p:sp>
      <p:sp>
        <p:nvSpPr>
          <p:cNvPr id="8" name="Google Shape;1068;p104">
            <a:extLst>
              <a:ext uri="{FF2B5EF4-FFF2-40B4-BE49-F238E27FC236}">
                <a16:creationId xmlns:a16="http://schemas.microsoft.com/office/drawing/2014/main" id="{35B1C2D7-06EF-B437-5BAE-BA3427982EC1}"/>
              </a:ext>
            </a:extLst>
          </p:cNvPr>
          <p:cNvSpPr/>
          <p:nvPr/>
        </p:nvSpPr>
        <p:spPr>
          <a:xfrm>
            <a:off x="7513740" y="1872950"/>
            <a:ext cx="908700" cy="737700"/>
          </a:xfrm>
          <a:prstGeom prst="roundRect">
            <a:avLst>
              <a:gd name="adj" fmla="val 16667"/>
            </a:avLst>
          </a:prstGeom>
          <a:noFill/>
          <a:ln w="19050" cap="flat" cmpd="sng">
            <a:solidFill>
              <a:srgbClr val="D60093"/>
            </a:solidFill>
            <a:prstDash val="solid"/>
            <a:round/>
            <a:headEnd type="none" w="sm" len="sm"/>
            <a:tailEnd type="none" w="sm" len="sm"/>
          </a:ln>
        </p:spPr>
        <p:txBody>
          <a:bodyPr spcFirstLastPara="1" wrap="square" lIns="91425" tIns="91425" rIns="91425" bIns="91425" anchor="ctr" anchorCtr="0">
            <a:noAutofit/>
          </a:bodyPr>
          <a:lstStyle/>
          <a:p>
            <a:endParaRPr/>
          </a:p>
        </p:txBody>
      </p:sp>
      <p:pic>
        <p:nvPicPr>
          <p:cNvPr id="9" name="Google Shape;1071;p104">
            <a:extLst>
              <a:ext uri="{FF2B5EF4-FFF2-40B4-BE49-F238E27FC236}">
                <a16:creationId xmlns:a16="http://schemas.microsoft.com/office/drawing/2014/main" id="{E1A745A5-093B-241E-4451-4A2F2891FB30}"/>
              </a:ext>
            </a:extLst>
          </p:cNvPr>
          <p:cNvPicPr preferRelativeResize="0"/>
          <p:nvPr/>
        </p:nvPicPr>
        <p:blipFill>
          <a:blip r:embed="rId3">
            <a:alphaModFix/>
          </a:blip>
          <a:stretch>
            <a:fillRect/>
          </a:stretch>
        </p:blipFill>
        <p:spPr>
          <a:xfrm>
            <a:off x="5316979" y="2103289"/>
            <a:ext cx="505969" cy="683075"/>
          </a:xfrm>
          <a:prstGeom prst="rect">
            <a:avLst/>
          </a:prstGeom>
          <a:noFill/>
          <a:ln>
            <a:noFill/>
          </a:ln>
        </p:spPr>
      </p:pic>
      <p:pic>
        <p:nvPicPr>
          <p:cNvPr id="10" name="Google Shape;1072;p104">
            <a:extLst>
              <a:ext uri="{FF2B5EF4-FFF2-40B4-BE49-F238E27FC236}">
                <a16:creationId xmlns:a16="http://schemas.microsoft.com/office/drawing/2014/main" id="{4F55AEE7-0123-9E49-9C51-5A7068F37DBD}"/>
              </a:ext>
            </a:extLst>
          </p:cNvPr>
          <p:cNvPicPr preferRelativeResize="0"/>
          <p:nvPr/>
        </p:nvPicPr>
        <p:blipFill>
          <a:blip r:embed="rId4">
            <a:alphaModFix/>
          </a:blip>
          <a:stretch>
            <a:fillRect/>
          </a:stretch>
        </p:blipFill>
        <p:spPr>
          <a:xfrm>
            <a:off x="5961529" y="2523564"/>
            <a:ext cx="558385" cy="683075"/>
          </a:xfrm>
          <a:prstGeom prst="rect">
            <a:avLst/>
          </a:prstGeom>
          <a:noFill/>
          <a:ln>
            <a:noFill/>
          </a:ln>
        </p:spPr>
      </p:pic>
      <p:pic>
        <p:nvPicPr>
          <p:cNvPr id="11" name="Google Shape;1073;p104">
            <a:extLst>
              <a:ext uri="{FF2B5EF4-FFF2-40B4-BE49-F238E27FC236}">
                <a16:creationId xmlns:a16="http://schemas.microsoft.com/office/drawing/2014/main" id="{BE295B57-7F1A-DB34-1219-C23F9FE52AEF}"/>
              </a:ext>
            </a:extLst>
          </p:cNvPr>
          <p:cNvPicPr preferRelativeResize="0"/>
          <p:nvPr/>
        </p:nvPicPr>
        <p:blipFill>
          <a:blip r:embed="rId5">
            <a:alphaModFix/>
          </a:blip>
          <a:stretch>
            <a:fillRect/>
          </a:stretch>
        </p:blipFill>
        <p:spPr>
          <a:xfrm>
            <a:off x="5273790" y="3113525"/>
            <a:ext cx="592350" cy="683070"/>
          </a:xfrm>
          <a:prstGeom prst="rect">
            <a:avLst/>
          </a:prstGeom>
          <a:noFill/>
          <a:ln>
            <a:noFill/>
          </a:ln>
        </p:spPr>
      </p:pic>
      <p:pic>
        <p:nvPicPr>
          <p:cNvPr id="13" name="Google Shape;1075;p104">
            <a:extLst>
              <a:ext uri="{FF2B5EF4-FFF2-40B4-BE49-F238E27FC236}">
                <a16:creationId xmlns:a16="http://schemas.microsoft.com/office/drawing/2014/main" id="{055FFFC9-3BF1-B0B6-C398-19F41119ECCE}"/>
              </a:ext>
            </a:extLst>
          </p:cNvPr>
          <p:cNvPicPr preferRelativeResize="0"/>
          <p:nvPr/>
        </p:nvPicPr>
        <p:blipFill>
          <a:blip r:embed="rId6">
            <a:alphaModFix/>
          </a:blip>
          <a:stretch>
            <a:fillRect/>
          </a:stretch>
        </p:blipFill>
        <p:spPr>
          <a:xfrm>
            <a:off x="7675328" y="3042451"/>
            <a:ext cx="313075" cy="313075"/>
          </a:xfrm>
          <a:prstGeom prst="rect">
            <a:avLst/>
          </a:prstGeom>
          <a:noFill/>
          <a:ln>
            <a:noFill/>
          </a:ln>
        </p:spPr>
      </p:pic>
      <p:pic>
        <p:nvPicPr>
          <p:cNvPr id="14" name="Google Shape;1076;p104">
            <a:extLst>
              <a:ext uri="{FF2B5EF4-FFF2-40B4-BE49-F238E27FC236}">
                <a16:creationId xmlns:a16="http://schemas.microsoft.com/office/drawing/2014/main" id="{20EC0AB8-0100-6813-7202-1D877EEE3F46}"/>
              </a:ext>
            </a:extLst>
          </p:cNvPr>
          <p:cNvPicPr preferRelativeResize="0"/>
          <p:nvPr/>
        </p:nvPicPr>
        <p:blipFill>
          <a:blip r:embed="rId6">
            <a:alphaModFix/>
          </a:blip>
          <a:stretch>
            <a:fillRect/>
          </a:stretch>
        </p:blipFill>
        <p:spPr>
          <a:xfrm>
            <a:off x="7675328" y="3419526"/>
            <a:ext cx="313075" cy="313075"/>
          </a:xfrm>
          <a:prstGeom prst="rect">
            <a:avLst/>
          </a:prstGeom>
          <a:noFill/>
          <a:ln>
            <a:noFill/>
          </a:ln>
        </p:spPr>
      </p:pic>
      <p:pic>
        <p:nvPicPr>
          <p:cNvPr id="16" name="Google Shape;1078;p104">
            <a:extLst>
              <a:ext uri="{FF2B5EF4-FFF2-40B4-BE49-F238E27FC236}">
                <a16:creationId xmlns:a16="http://schemas.microsoft.com/office/drawing/2014/main" id="{594D8BBD-2C4F-6DD1-B68B-84276726137D}"/>
              </a:ext>
            </a:extLst>
          </p:cNvPr>
          <p:cNvPicPr preferRelativeResize="0"/>
          <p:nvPr/>
        </p:nvPicPr>
        <p:blipFill>
          <a:blip r:embed="rId6">
            <a:alphaModFix/>
          </a:blip>
          <a:stretch>
            <a:fillRect/>
          </a:stretch>
        </p:blipFill>
        <p:spPr>
          <a:xfrm>
            <a:off x="7675328" y="2665376"/>
            <a:ext cx="313075" cy="313075"/>
          </a:xfrm>
          <a:prstGeom prst="rect">
            <a:avLst/>
          </a:prstGeom>
          <a:noFill/>
          <a:ln>
            <a:noFill/>
          </a:ln>
        </p:spPr>
      </p:pic>
      <p:pic>
        <p:nvPicPr>
          <p:cNvPr id="17" name="Google Shape;1079;p104">
            <a:extLst>
              <a:ext uri="{FF2B5EF4-FFF2-40B4-BE49-F238E27FC236}">
                <a16:creationId xmlns:a16="http://schemas.microsoft.com/office/drawing/2014/main" id="{82AF1142-78B1-0293-5F3A-61B3AE4D65BC}"/>
              </a:ext>
            </a:extLst>
          </p:cNvPr>
          <p:cNvPicPr preferRelativeResize="0"/>
          <p:nvPr/>
        </p:nvPicPr>
        <p:blipFill>
          <a:blip r:embed="rId6">
            <a:alphaModFix/>
          </a:blip>
          <a:stretch>
            <a:fillRect/>
          </a:stretch>
        </p:blipFill>
        <p:spPr>
          <a:xfrm>
            <a:off x="7675328" y="2288301"/>
            <a:ext cx="313075" cy="313075"/>
          </a:xfrm>
          <a:prstGeom prst="rect">
            <a:avLst/>
          </a:prstGeom>
          <a:noFill/>
          <a:ln>
            <a:noFill/>
          </a:ln>
        </p:spPr>
      </p:pic>
      <p:pic>
        <p:nvPicPr>
          <p:cNvPr id="18" name="Google Shape;1080;p104">
            <a:extLst>
              <a:ext uri="{FF2B5EF4-FFF2-40B4-BE49-F238E27FC236}">
                <a16:creationId xmlns:a16="http://schemas.microsoft.com/office/drawing/2014/main" id="{330229D0-0E82-530D-4544-2EC8E1AE529D}"/>
              </a:ext>
            </a:extLst>
          </p:cNvPr>
          <p:cNvPicPr preferRelativeResize="0"/>
          <p:nvPr/>
        </p:nvPicPr>
        <p:blipFill>
          <a:blip r:embed="rId6">
            <a:alphaModFix/>
          </a:blip>
          <a:stretch>
            <a:fillRect/>
          </a:stretch>
        </p:blipFill>
        <p:spPr>
          <a:xfrm>
            <a:off x="7675328" y="1911251"/>
            <a:ext cx="313075" cy="313075"/>
          </a:xfrm>
          <a:prstGeom prst="rect">
            <a:avLst/>
          </a:prstGeom>
          <a:noFill/>
          <a:ln>
            <a:noFill/>
          </a:ln>
        </p:spPr>
      </p:pic>
      <p:cxnSp>
        <p:nvCxnSpPr>
          <p:cNvPr id="20" name="Google Shape;1082;p104">
            <a:extLst>
              <a:ext uri="{FF2B5EF4-FFF2-40B4-BE49-F238E27FC236}">
                <a16:creationId xmlns:a16="http://schemas.microsoft.com/office/drawing/2014/main" id="{4705A33B-CC7A-E198-53AC-2DC2D2D6DCA5}"/>
              </a:ext>
            </a:extLst>
          </p:cNvPr>
          <p:cNvCxnSpPr>
            <a:cxnSpLocks/>
          </p:cNvCxnSpPr>
          <p:nvPr/>
        </p:nvCxnSpPr>
        <p:spPr>
          <a:xfrm>
            <a:off x="5822947" y="2444825"/>
            <a:ext cx="1852380" cy="12"/>
          </a:xfrm>
          <a:prstGeom prst="straightConnector1">
            <a:avLst/>
          </a:prstGeom>
          <a:noFill/>
          <a:ln w="19050" cap="flat" cmpd="sng">
            <a:solidFill>
              <a:srgbClr val="595959"/>
            </a:solidFill>
            <a:prstDash val="solid"/>
            <a:round/>
            <a:headEnd type="triangle" w="lg" len="lg"/>
            <a:tailEnd type="none" w="med" len="med"/>
          </a:ln>
        </p:spPr>
      </p:cxnSp>
      <p:cxnSp>
        <p:nvCxnSpPr>
          <p:cNvPr id="21" name="Google Shape;1083;p104">
            <a:extLst>
              <a:ext uri="{FF2B5EF4-FFF2-40B4-BE49-F238E27FC236}">
                <a16:creationId xmlns:a16="http://schemas.microsoft.com/office/drawing/2014/main" id="{4F039D81-D137-0FA9-CA51-7A2D08422D9E}"/>
              </a:ext>
            </a:extLst>
          </p:cNvPr>
          <p:cNvCxnSpPr>
            <a:cxnSpLocks/>
          </p:cNvCxnSpPr>
          <p:nvPr/>
        </p:nvCxnSpPr>
        <p:spPr>
          <a:xfrm flipV="1">
            <a:off x="6519912" y="2821900"/>
            <a:ext cx="1155414" cy="43188"/>
          </a:xfrm>
          <a:prstGeom prst="straightConnector1">
            <a:avLst/>
          </a:prstGeom>
          <a:noFill/>
          <a:ln w="19050" cap="flat" cmpd="sng">
            <a:solidFill>
              <a:srgbClr val="595959"/>
            </a:solidFill>
            <a:prstDash val="solid"/>
            <a:round/>
            <a:headEnd type="triangle" w="lg" len="lg"/>
            <a:tailEnd type="none" w="med" len="med"/>
          </a:ln>
        </p:spPr>
      </p:cxnSp>
      <p:cxnSp>
        <p:nvCxnSpPr>
          <p:cNvPr id="22" name="Google Shape;1084;p104">
            <a:extLst>
              <a:ext uri="{FF2B5EF4-FFF2-40B4-BE49-F238E27FC236}">
                <a16:creationId xmlns:a16="http://schemas.microsoft.com/office/drawing/2014/main" id="{E75AB5FC-3323-77A2-471F-CBA301BAB69C}"/>
              </a:ext>
            </a:extLst>
          </p:cNvPr>
          <p:cNvCxnSpPr>
            <a:cxnSpLocks/>
          </p:cNvCxnSpPr>
          <p:nvPr/>
        </p:nvCxnSpPr>
        <p:spPr>
          <a:xfrm flipV="1">
            <a:off x="5866140" y="3198860"/>
            <a:ext cx="1809188" cy="256071"/>
          </a:xfrm>
          <a:prstGeom prst="straightConnector1">
            <a:avLst/>
          </a:prstGeom>
          <a:noFill/>
          <a:ln w="19050" cap="flat" cmpd="sng">
            <a:solidFill>
              <a:srgbClr val="595959"/>
            </a:solidFill>
            <a:prstDash val="solid"/>
            <a:round/>
            <a:headEnd type="triangle" w="lg" len="lg"/>
            <a:tailEnd type="none" w="med" len="med"/>
          </a:ln>
        </p:spPr>
      </p:cxnSp>
      <p:cxnSp>
        <p:nvCxnSpPr>
          <p:cNvPr id="23" name="Google Shape;1085;p104">
            <a:extLst>
              <a:ext uri="{FF2B5EF4-FFF2-40B4-BE49-F238E27FC236}">
                <a16:creationId xmlns:a16="http://schemas.microsoft.com/office/drawing/2014/main" id="{8BF13684-E48F-2231-1BDA-3BAC342C8507}"/>
              </a:ext>
            </a:extLst>
          </p:cNvPr>
          <p:cNvCxnSpPr>
            <a:cxnSpLocks/>
          </p:cNvCxnSpPr>
          <p:nvPr/>
        </p:nvCxnSpPr>
        <p:spPr>
          <a:xfrm>
            <a:off x="5866140" y="3455060"/>
            <a:ext cx="1809188" cy="121004"/>
          </a:xfrm>
          <a:prstGeom prst="straightConnector1">
            <a:avLst/>
          </a:prstGeom>
          <a:noFill/>
          <a:ln w="19050" cap="flat" cmpd="sng">
            <a:solidFill>
              <a:srgbClr val="595959"/>
            </a:solidFill>
            <a:prstDash val="solid"/>
            <a:round/>
            <a:headEnd type="triangle" w="lg" len="lg"/>
            <a:tailEnd type="none" w="med" len="med"/>
          </a:ln>
        </p:spPr>
      </p:cxnSp>
      <p:sp>
        <p:nvSpPr>
          <p:cNvPr id="26" name="Google Shape;1088;p104">
            <a:extLst>
              <a:ext uri="{FF2B5EF4-FFF2-40B4-BE49-F238E27FC236}">
                <a16:creationId xmlns:a16="http://schemas.microsoft.com/office/drawing/2014/main" id="{E50874BA-2FE3-C99C-D608-5602293A8DCB}"/>
              </a:ext>
            </a:extLst>
          </p:cNvPr>
          <p:cNvSpPr txBox="1"/>
          <p:nvPr/>
        </p:nvSpPr>
        <p:spPr>
          <a:xfrm>
            <a:off x="7965553" y="1875300"/>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$20</a:t>
            </a:r>
            <a:endParaRPr sz="1300">
              <a:solidFill>
                <a:srgbClr val="595959"/>
              </a:solidFill>
              <a:latin typeface="Roboto Light"/>
              <a:ea typeface="Roboto Light"/>
              <a:cs typeface="Roboto Light"/>
              <a:sym typeface="Roboto Light"/>
            </a:endParaRPr>
          </a:p>
        </p:txBody>
      </p:sp>
      <p:sp>
        <p:nvSpPr>
          <p:cNvPr id="27" name="Google Shape;1089;p104">
            <a:extLst>
              <a:ext uri="{FF2B5EF4-FFF2-40B4-BE49-F238E27FC236}">
                <a16:creationId xmlns:a16="http://schemas.microsoft.com/office/drawing/2014/main" id="{732EBFCD-113A-D715-17F6-01350408CF81}"/>
              </a:ext>
            </a:extLst>
          </p:cNvPr>
          <p:cNvSpPr txBox="1"/>
          <p:nvPr/>
        </p:nvSpPr>
        <p:spPr>
          <a:xfrm>
            <a:off x="7965553" y="2252388"/>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sp>
        <p:nvSpPr>
          <p:cNvPr id="28" name="Google Shape;1090;p104">
            <a:extLst>
              <a:ext uri="{FF2B5EF4-FFF2-40B4-BE49-F238E27FC236}">
                <a16:creationId xmlns:a16="http://schemas.microsoft.com/office/drawing/2014/main" id="{85C8CFF5-9FB4-547B-D45E-25DB4BEFB81A}"/>
              </a:ext>
            </a:extLst>
          </p:cNvPr>
          <p:cNvSpPr txBox="1"/>
          <p:nvPr/>
        </p:nvSpPr>
        <p:spPr>
          <a:xfrm>
            <a:off x="7965553" y="2629463"/>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$15</a:t>
            </a:r>
            <a:endParaRPr sz="1300">
              <a:solidFill>
                <a:srgbClr val="595959"/>
              </a:solidFill>
              <a:latin typeface="Roboto Light"/>
              <a:ea typeface="Roboto Light"/>
              <a:cs typeface="Roboto Light"/>
              <a:sym typeface="Roboto Light"/>
            </a:endParaRPr>
          </a:p>
        </p:txBody>
      </p:sp>
      <p:sp>
        <p:nvSpPr>
          <p:cNvPr id="29" name="Google Shape;1091;p104">
            <a:extLst>
              <a:ext uri="{FF2B5EF4-FFF2-40B4-BE49-F238E27FC236}">
                <a16:creationId xmlns:a16="http://schemas.microsoft.com/office/drawing/2014/main" id="{37E995C6-8CE9-6587-CFE0-87655CE55734}"/>
              </a:ext>
            </a:extLst>
          </p:cNvPr>
          <p:cNvSpPr txBox="1"/>
          <p:nvPr/>
        </p:nvSpPr>
        <p:spPr>
          <a:xfrm>
            <a:off x="7965553" y="2980938"/>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$20</a:t>
            </a:r>
            <a:endParaRPr sz="1300">
              <a:solidFill>
                <a:srgbClr val="595959"/>
              </a:solidFill>
              <a:latin typeface="Roboto Light"/>
              <a:ea typeface="Roboto Light"/>
              <a:cs typeface="Roboto Light"/>
              <a:sym typeface="Roboto Light"/>
            </a:endParaRPr>
          </a:p>
        </p:txBody>
      </p:sp>
      <p:sp>
        <p:nvSpPr>
          <p:cNvPr id="30" name="Google Shape;1092;p104">
            <a:extLst>
              <a:ext uri="{FF2B5EF4-FFF2-40B4-BE49-F238E27FC236}">
                <a16:creationId xmlns:a16="http://schemas.microsoft.com/office/drawing/2014/main" id="{5F22AA65-1035-1EB6-DBCE-04CCC83B39C5}"/>
              </a:ext>
            </a:extLst>
          </p:cNvPr>
          <p:cNvSpPr txBox="1"/>
          <p:nvPr/>
        </p:nvSpPr>
        <p:spPr>
          <a:xfrm>
            <a:off x="7965553" y="3372363"/>
            <a:ext cx="463500" cy="384900"/>
          </a:xfrm>
          <a:prstGeom prst="rect">
            <a:avLst/>
          </a:prstGeom>
          <a:noFill/>
          <a:ln>
            <a:noFill/>
          </a:ln>
        </p:spPr>
        <p:txBody>
          <a:bodyPr spcFirstLastPara="1" wrap="square" lIns="91425" tIns="91425" rIns="91425" bIns="91425" anchor="t" anchorCtr="0">
            <a:spAutoFit/>
          </a:bodyPr>
          <a:lstStyle/>
          <a:p>
            <a:r>
              <a:rPr lang="en" sz="1300">
                <a:solidFill>
                  <a:srgbClr val="595959"/>
                </a:solidFill>
                <a:latin typeface="Roboto Light"/>
                <a:ea typeface="Roboto Light"/>
                <a:cs typeface="Roboto Light"/>
                <a:sym typeface="Roboto Light"/>
              </a:rPr>
              <a:t>$80</a:t>
            </a:r>
            <a:endParaRPr sz="1300">
              <a:solidFill>
                <a:srgbClr val="595959"/>
              </a:solidFill>
              <a:latin typeface="Roboto Light"/>
              <a:ea typeface="Roboto Light"/>
              <a:cs typeface="Roboto Light"/>
              <a:sym typeface="Roboto Light"/>
            </a:endParaRPr>
          </a:p>
        </p:txBody>
      </p:sp>
      <p:cxnSp>
        <p:nvCxnSpPr>
          <p:cNvPr id="33" name="Google Shape;1095;p104">
            <a:extLst>
              <a:ext uri="{FF2B5EF4-FFF2-40B4-BE49-F238E27FC236}">
                <a16:creationId xmlns:a16="http://schemas.microsoft.com/office/drawing/2014/main" id="{B4B01E53-2803-E0E6-2E07-6C9A3E0CAE9F}"/>
              </a:ext>
            </a:extLst>
          </p:cNvPr>
          <p:cNvCxnSpPr>
            <a:cxnSpLocks/>
          </p:cNvCxnSpPr>
          <p:nvPr/>
        </p:nvCxnSpPr>
        <p:spPr>
          <a:xfrm flipV="1">
            <a:off x="5822947" y="2067725"/>
            <a:ext cx="1852380" cy="377038"/>
          </a:xfrm>
          <a:prstGeom prst="straightConnector1">
            <a:avLst/>
          </a:prstGeom>
          <a:noFill/>
          <a:ln w="19050" cap="flat" cmpd="sng">
            <a:solidFill>
              <a:srgbClr val="595959"/>
            </a:solidFill>
            <a:prstDash val="solid"/>
            <a:round/>
            <a:headEnd type="triangle" w="lg" len="lg"/>
            <a:tailEnd type="none" w="med" len="med"/>
          </a:ln>
        </p:spPr>
      </p:cxnSp>
      <p:sp>
        <p:nvSpPr>
          <p:cNvPr id="34" name="Google Shape;1096;p104">
            <a:extLst>
              <a:ext uri="{FF2B5EF4-FFF2-40B4-BE49-F238E27FC236}">
                <a16:creationId xmlns:a16="http://schemas.microsoft.com/office/drawing/2014/main" id="{0A6E2C99-7477-E67F-5A5E-AE192033E1EB}"/>
              </a:ext>
            </a:extLst>
          </p:cNvPr>
          <p:cNvSpPr/>
          <p:nvPr/>
        </p:nvSpPr>
        <p:spPr>
          <a:xfrm>
            <a:off x="7513740" y="2644568"/>
            <a:ext cx="908700" cy="350700"/>
          </a:xfrm>
          <a:prstGeom prst="roundRect">
            <a:avLst>
              <a:gd name="adj" fmla="val 16667"/>
            </a:avLst>
          </a:prstGeom>
          <a:noFill/>
          <a:ln w="19050" cap="flat" cmpd="sng">
            <a:solidFill>
              <a:srgbClr val="D60093"/>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5" name="Google Shape;1097;p104">
            <a:extLst>
              <a:ext uri="{FF2B5EF4-FFF2-40B4-BE49-F238E27FC236}">
                <a16:creationId xmlns:a16="http://schemas.microsoft.com/office/drawing/2014/main" id="{3A52E23F-1EC6-76B1-C6F8-DC402C101216}"/>
              </a:ext>
            </a:extLst>
          </p:cNvPr>
          <p:cNvSpPr/>
          <p:nvPr/>
        </p:nvSpPr>
        <p:spPr>
          <a:xfrm>
            <a:off x="7513740" y="3025475"/>
            <a:ext cx="908700" cy="727200"/>
          </a:xfrm>
          <a:prstGeom prst="roundRect">
            <a:avLst>
              <a:gd name="adj" fmla="val 16667"/>
            </a:avLst>
          </a:prstGeom>
          <a:noFill/>
          <a:ln w="19050" cap="flat" cmpd="sng">
            <a:solidFill>
              <a:srgbClr val="D60093"/>
            </a:solidFill>
            <a:prstDash val="solid"/>
            <a:round/>
            <a:headEnd type="none" w="sm" len="sm"/>
            <a:tailEnd type="none" w="sm" len="sm"/>
          </a:ln>
        </p:spPr>
        <p:txBody>
          <a:bodyPr spcFirstLastPara="1" wrap="square" lIns="91425" tIns="91425" rIns="91425" bIns="91425" anchor="ctr" anchorCtr="0">
            <a:noAutofit/>
          </a:bodyPr>
          <a:lstStyle/>
          <a:p>
            <a:endParaRPr/>
          </a:p>
        </p:txBody>
      </p:sp>
      <p:graphicFrame>
        <p:nvGraphicFramePr>
          <p:cNvPr id="39" name="Google Shape;785;p78">
            <a:extLst>
              <a:ext uri="{FF2B5EF4-FFF2-40B4-BE49-F238E27FC236}">
                <a16:creationId xmlns:a16="http://schemas.microsoft.com/office/drawing/2014/main" id="{9EDF32B7-36B8-F5A9-5816-FEB865D94768}"/>
              </a:ext>
            </a:extLst>
          </p:cNvPr>
          <p:cNvGraphicFramePr/>
          <p:nvPr/>
        </p:nvGraphicFramePr>
        <p:xfrm>
          <a:off x="527227" y="2282017"/>
          <a:ext cx="938180" cy="1587518"/>
        </p:xfrm>
        <a:graphic>
          <a:graphicData uri="http://schemas.openxmlformats.org/drawingml/2006/table">
            <a:tbl>
              <a:tblPr>
                <a:noFill/>
              </a:tblPr>
              <a:tblGrid>
                <a:gridCol w="938180">
                  <a:extLst>
                    <a:ext uri="{9D8B030D-6E8A-4147-A177-3AD203B41FA5}">
                      <a16:colId xmlns:a16="http://schemas.microsoft.com/office/drawing/2014/main" val="20000"/>
                    </a:ext>
                  </a:extLst>
                </a:gridCol>
              </a:tblGrid>
              <a:tr h="373562">
                <a:tc>
                  <a:txBody>
                    <a:bodyPr/>
                    <a:lstStyle/>
                    <a:p>
                      <a:pPr marL="0" marR="0" lvl="0" indent="0" algn="ctr" rtl="0">
                        <a:lnSpc>
                          <a:spcPct val="100000"/>
                        </a:lnSpc>
                        <a:spcBef>
                          <a:spcPts val="0"/>
                        </a:spcBef>
                        <a:spcAft>
                          <a:spcPts val="0"/>
                        </a:spcAft>
                        <a:buClr>
                          <a:srgbClr val="000000"/>
                        </a:buClr>
                        <a:buSzPts val="1200"/>
                        <a:buFont typeface="Arial"/>
                        <a:buNone/>
                      </a:pPr>
                      <a:r>
                        <a:rPr lang="en-US" sz="1400" b="1" u="none" strike="noStrike" cap="none">
                          <a:solidFill>
                            <a:srgbClr val="212121"/>
                          </a:solidFill>
                          <a:latin typeface="Roboto Mono"/>
                          <a:ea typeface="Roboto"/>
                          <a:cs typeface="Roboto"/>
                        </a:rPr>
                        <a:t>USER_ID</a:t>
                      </a:r>
                      <a:endParaRPr sz="1400" b="1" u="none" strike="noStrike" cap="none">
                        <a:solidFill>
                          <a:srgbClr val="212121"/>
                        </a:solidFill>
                        <a:latin typeface="Roboto Mono"/>
                        <a:ea typeface="Roboto"/>
                        <a:cs typeface="Roboto"/>
                        <a:sym typeface="Roboto"/>
                      </a:endParaRPr>
                    </a:p>
                  </a:txBody>
                  <a:tcPr marL="91425" marR="91425" marT="91425" marB="91425">
                    <a:lnL w="9525" cap="flat" cmpd="sng">
                      <a:solidFill>
                        <a:srgbClr val="737373"/>
                      </a:solidFill>
                      <a:prstDash val="solid"/>
                      <a:round/>
                      <a:headEnd type="none" w="sm" len="sm"/>
                      <a:tailEnd type="none" w="sm" len="sm"/>
                    </a:lnL>
                    <a:lnR w="9525" cap="flat" cmpd="sng">
                      <a:solidFill>
                        <a:srgbClr val="737373"/>
                      </a:solidFill>
                      <a:prstDash val="solid"/>
                      <a:round/>
                      <a:headEnd type="none" w="sm" len="sm"/>
                      <a:tailEnd type="none" w="sm" len="sm"/>
                    </a:lnR>
                    <a:lnT w="9525" cap="flat" cmpd="sng">
                      <a:solidFill>
                        <a:srgbClr val="737373"/>
                      </a:solidFill>
                      <a:prstDash val="solid"/>
                      <a:round/>
                      <a:headEnd type="none" w="sm" len="sm"/>
                      <a:tailEnd type="none" w="sm" len="sm"/>
                    </a:lnT>
                    <a:lnB w="9525" cap="flat" cmpd="sng">
                      <a:solidFill>
                        <a:srgbClr val="737373"/>
                      </a:solidFill>
                      <a:prstDash val="solid"/>
                      <a:round/>
                      <a:headEnd type="none" w="sm" len="sm"/>
                      <a:tailEnd type="none" w="sm" len="sm"/>
                    </a:lnB>
                    <a:gradFill>
                      <a:gsLst>
                        <a:gs pos="0">
                          <a:srgbClr val="FFF2CC">
                            <a:alpha val="48630"/>
                          </a:srgbClr>
                        </a:gs>
                        <a:gs pos="100000">
                          <a:srgbClr val="FFE599">
                            <a:alpha val="48630"/>
                          </a:srgbClr>
                        </a:gs>
                      </a:gsLst>
                      <a:lin ang="2698631" scaled="0"/>
                    </a:gradFill>
                  </a:tcPr>
                </a:tc>
                <a:extLst>
                  <a:ext uri="{0D108BD9-81ED-4DB2-BD59-A6C34878D82A}">
                    <a16:rowId xmlns:a16="http://schemas.microsoft.com/office/drawing/2014/main" val="10000"/>
                  </a:ext>
                </a:extLst>
              </a:tr>
              <a:tr h="373562">
                <a:tc>
                  <a:txBody>
                    <a:bodyPr/>
                    <a:lstStyle/>
                    <a:p>
                      <a:pPr marL="0" marR="0" lvl="0" indent="0" algn="ctr">
                        <a:lnSpc>
                          <a:spcPct val="100000"/>
                        </a:lnSpc>
                        <a:spcBef>
                          <a:spcPts val="0"/>
                        </a:spcBef>
                        <a:spcAft>
                          <a:spcPts val="0"/>
                        </a:spcAft>
                        <a:buNone/>
                      </a:pPr>
                      <a:r>
                        <a:rPr lang="en" sz="1400" b="0" u="none" strike="noStrike" cap="none">
                          <a:solidFill>
                            <a:srgbClr val="212121"/>
                          </a:solidFill>
                          <a:latin typeface="Roboto Mono"/>
                          <a:ea typeface="Roboto"/>
                          <a:cs typeface="Roboto"/>
                        </a:rPr>
                        <a:t>1</a:t>
                      </a:r>
                      <a:endParaRPr sz="1400" b="0">
                        <a:latin typeface="Roboto Mono"/>
                        <a:sym typeface="Roboto"/>
                      </a:endParaRPr>
                    </a:p>
                  </a:txBody>
                  <a:tcPr marL="91425" marR="91425" marT="91425" marB="91425" anchor="ctr">
                    <a:lnL w="9525" cap="flat" cmpd="sng">
                      <a:solidFill>
                        <a:srgbClr val="737373"/>
                      </a:solidFill>
                      <a:prstDash val="solid"/>
                      <a:round/>
                      <a:headEnd type="none" w="sm" len="sm"/>
                      <a:tailEnd type="none" w="sm" len="sm"/>
                    </a:lnL>
                    <a:lnR w="9525" cap="flat" cmpd="sng">
                      <a:solidFill>
                        <a:srgbClr val="737373"/>
                      </a:solidFill>
                      <a:prstDash val="solid"/>
                      <a:round/>
                      <a:headEnd type="none" w="sm" len="sm"/>
                      <a:tailEnd type="none" w="sm" len="sm"/>
                    </a:lnR>
                    <a:lnT w="9525" cap="flat" cmpd="sng">
                      <a:solidFill>
                        <a:srgbClr val="737373"/>
                      </a:solidFill>
                      <a:prstDash val="solid"/>
                      <a:round/>
                      <a:headEnd type="none" w="sm" len="sm"/>
                      <a:tailEnd type="none" w="sm" len="sm"/>
                    </a:lnT>
                    <a:lnB w="9525" cap="flat" cmpd="sng">
                      <a:solidFill>
                        <a:srgbClr val="737373"/>
                      </a:solidFill>
                      <a:prstDash val="solid"/>
                      <a:round/>
                      <a:headEnd type="none" w="sm" len="sm"/>
                      <a:tailEnd type="none" w="sm" len="sm"/>
                    </a:lnB>
                  </a:tcPr>
                </a:tc>
                <a:extLst>
                  <a:ext uri="{0D108BD9-81ED-4DB2-BD59-A6C34878D82A}">
                    <a16:rowId xmlns:a16="http://schemas.microsoft.com/office/drawing/2014/main" val="10001"/>
                  </a:ext>
                </a:extLst>
              </a:tr>
              <a:tr h="398888">
                <a:tc>
                  <a:txBody>
                    <a:bodyPr/>
                    <a:lstStyle/>
                    <a:p>
                      <a:pPr marL="0" marR="0" lvl="0" indent="0" algn="ctr">
                        <a:lnSpc>
                          <a:spcPct val="100000"/>
                        </a:lnSpc>
                        <a:spcBef>
                          <a:spcPts val="0"/>
                        </a:spcBef>
                        <a:spcAft>
                          <a:spcPts val="0"/>
                        </a:spcAft>
                        <a:buNone/>
                      </a:pPr>
                      <a:r>
                        <a:rPr lang="en" sz="1400" b="0" u="none" strike="noStrike" cap="none">
                          <a:solidFill>
                            <a:srgbClr val="212121"/>
                          </a:solidFill>
                          <a:latin typeface="Roboto Mono"/>
                          <a:ea typeface="Roboto"/>
                          <a:cs typeface="Roboto"/>
                        </a:rPr>
                        <a:t>2</a:t>
                      </a:r>
                      <a:endParaRPr lang="en-US" sz="1400" b="0">
                        <a:latin typeface="Roboto Mono"/>
                        <a:sym typeface="Roboto"/>
                      </a:endParaRPr>
                    </a:p>
                  </a:txBody>
                  <a:tcPr marL="91425" marR="91425" marT="91425" marB="91425" anchor="ctr">
                    <a:lnL w="9525" cap="flat" cmpd="sng">
                      <a:solidFill>
                        <a:srgbClr val="737373"/>
                      </a:solidFill>
                      <a:prstDash val="solid"/>
                      <a:round/>
                      <a:headEnd type="none" w="sm" len="sm"/>
                      <a:tailEnd type="none" w="sm" len="sm"/>
                    </a:lnL>
                    <a:lnR w="9525" cap="flat" cmpd="sng">
                      <a:solidFill>
                        <a:srgbClr val="737373"/>
                      </a:solidFill>
                      <a:prstDash val="solid"/>
                      <a:round/>
                      <a:headEnd type="none" w="sm" len="sm"/>
                      <a:tailEnd type="none" w="sm" len="sm"/>
                    </a:lnR>
                    <a:lnT w="9525" cap="flat" cmpd="sng">
                      <a:solidFill>
                        <a:srgbClr val="737373"/>
                      </a:solidFill>
                      <a:prstDash val="solid"/>
                      <a:round/>
                      <a:headEnd type="none" w="sm" len="sm"/>
                      <a:tailEnd type="none" w="sm" len="sm"/>
                    </a:lnT>
                    <a:lnB w="9525" cap="flat" cmpd="sng">
                      <a:solidFill>
                        <a:srgbClr val="737373"/>
                      </a:solidFill>
                      <a:prstDash val="solid"/>
                      <a:round/>
                      <a:headEnd type="none" w="sm" len="sm"/>
                      <a:tailEnd type="none" w="sm" len="sm"/>
                    </a:lnB>
                  </a:tcPr>
                </a:tc>
                <a:extLst>
                  <a:ext uri="{0D108BD9-81ED-4DB2-BD59-A6C34878D82A}">
                    <a16:rowId xmlns:a16="http://schemas.microsoft.com/office/drawing/2014/main" val="10002"/>
                  </a:ext>
                </a:extLst>
              </a:tr>
              <a:tr h="373562">
                <a:tc>
                  <a:txBody>
                    <a:bodyPr/>
                    <a:lstStyle/>
                    <a:p>
                      <a:pPr marL="0" marR="0" lvl="0" indent="0" algn="ctr" rtl="0">
                        <a:lnSpc>
                          <a:spcPct val="100000"/>
                        </a:lnSpc>
                        <a:spcBef>
                          <a:spcPts val="0"/>
                        </a:spcBef>
                        <a:spcAft>
                          <a:spcPts val="0"/>
                        </a:spcAft>
                        <a:buNone/>
                      </a:pPr>
                      <a:r>
                        <a:rPr lang="en" sz="1400" b="0">
                          <a:solidFill>
                            <a:srgbClr val="212121"/>
                          </a:solidFill>
                          <a:latin typeface="Roboto Mono"/>
                          <a:ea typeface="Roboto"/>
                          <a:cs typeface="Roboto"/>
                        </a:rPr>
                        <a:t>3</a:t>
                      </a:r>
                      <a:endParaRPr lang="en" sz="1400" b="0">
                        <a:solidFill>
                          <a:srgbClr val="D00E89"/>
                        </a:solidFill>
                        <a:latin typeface="Roboto Mono"/>
                        <a:ea typeface="Roboto"/>
                        <a:cs typeface="Roboto"/>
                        <a:sym typeface="Roboto"/>
                      </a:endParaRPr>
                    </a:p>
                  </a:txBody>
                  <a:tcPr marL="91425" marR="91425" marT="91425" marB="91425" anchor="ctr">
                    <a:lnL w="9525" cap="flat" cmpd="sng">
                      <a:solidFill>
                        <a:srgbClr val="737373"/>
                      </a:solidFill>
                      <a:prstDash val="solid"/>
                      <a:round/>
                      <a:headEnd type="none" w="sm" len="sm"/>
                      <a:tailEnd type="none" w="sm" len="sm"/>
                    </a:lnL>
                    <a:lnR w="9525" cap="flat" cmpd="sng">
                      <a:solidFill>
                        <a:srgbClr val="737373"/>
                      </a:solidFill>
                      <a:prstDash val="solid"/>
                      <a:round/>
                      <a:headEnd type="none" w="sm" len="sm"/>
                      <a:tailEnd type="none" w="sm" len="sm"/>
                    </a:lnR>
                    <a:lnT w="9525" cap="flat" cmpd="sng">
                      <a:solidFill>
                        <a:srgbClr val="737373"/>
                      </a:solidFill>
                      <a:prstDash val="solid"/>
                      <a:round/>
                      <a:headEnd type="none" w="sm" len="sm"/>
                      <a:tailEnd type="none" w="sm" len="sm"/>
                    </a:lnT>
                    <a:lnB w="9525" cap="flat" cmpd="sng">
                      <a:solidFill>
                        <a:srgbClr val="737373"/>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42" name="Google Shape;785;p78">
            <a:extLst>
              <a:ext uri="{FF2B5EF4-FFF2-40B4-BE49-F238E27FC236}">
                <a16:creationId xmlns:a16="http://schemas.microsoft.com/office/drawing/2014/main" id="{1D1FCF13-1546-5CC2-272B-D4F475996E07}"/>
              </a:ext>
            </a:extLst>
          </p:cNvPr>
          <p:cNvGraphicFramePr/>
          <p:nvPr/>
        </p:nvGraphicFramePr>
        <p:xfrm>
          <a:off x="1902759" y="1741394"/>
          <a:ext cx="2820753" cy="2379938"/>
        </p:xfrm>
        <a:graphic>
          <a:graphicData uri="http://schemas.openxmlformats.org/drawingml/2006/table">
            <a:tbl>
              <a:tblPr>
                <a:noFill/>
              </a:tblPr>
              <a:tblGrid>
                <a:gridCol w="940251">
                  <a:extLst>
                    <a:ext uri="{9D8B030D-6E8A-4147-A177-3AD203B41FA5}">
                      <a16:colId xmlns:a16="http://schemas.microsoft.com/office/drawing/2014/main" val="20000"/>
                    </a:ext>
                  </a:extLst>
                </a:gridCol>
                <a:gridCol w="940251">
                  <a:extLst>
                    <a:ext uri="{9D8B030D-6E8A-4147-A177-3AD203B41FA5}">
                      <a16:colId xmlns:a16="http://schemas.microsoft.com/office/drawing/2014/main" val="1530309449"/>
                    </a:ext>
                  </a:extLst>
                </a:gridCol>
                <a:gridCol w="940251">
                  <a:extLst>
                    <a:ext uri="{9D8B030D-6E8A-4147-A177-3AD203B41FA5}">
                      <a16:colId xmlns:a16="http://schemas.microsoft.com/office/drawing/2014/main" val="3251411130"/>
                    </a:ext>
                  </a:extLst>
                </a:gridCol>
              </a:tblGrid>
              <a:tr h="373562">
                <a:tc>
                  <a:txBody>
                    <a:bodyPr/>
                    <a:lstStyle/>
                    <a:p>
                      <a:pPr marL="0" marR="0" lvl="0" indent="0" algn="ctr" rtl="0">
                        <a:lnSpc>
                          <a:spcPct val="100000"/>
                        </a:lnSpc>
                        <a:spcBef>
                          <a:spcPts val="0"/>
                        </a:spcBef>
                        <a:spcAft>
                          <a:spcPts val="0"/>
                        </a:spcAft>
                        <a:buClr>
                          <a:srgbClr val="000000"/>
                        </a:buClr>
                        <a:buSzPts val="1200"/>
                        <a:buFont typeface="Arial"/>
                        <a:buNone/>
                      </a:pPr>
                      <a:r>
                        <a:rPr lang="en-US" sz="1400" b="1" u="none" strike="noStrike" cap="none">
                          <a:solidFill>
                            <a:srgbClr val="212121"/>
                          </a:solidFill>
                          <a:latin typeface="Roboto Mono"/>
                          <a:ea typeface="Roboto"/>
                          <a:cs typeface="Roboto"/>
                        </a:rPr>
                        <a:t>USER_ID</a:t>
                      </a:r>
                      <a:endParaRPr sz="1400" b="1" u="none" strike="noStrike" cap="none">
                        <a:solidFill>
                          <a:srgbClr val="212121"/>
                        </a:solidFill>
                        <a:latin typeface="Roboto Mono"/>
                        <a:ea typeface="Roboto"/>
                        <a:cs typeface="Roboto"/>
                        <a:sym typeface="Roboto"/>
                      </a:endParaRPr>
                    </a:p>
                  </a:txBody>
                  <a:tcPr marL="91425" marR="91425" marT="91425" marB="91425">
                    <a:lnL w="9525" cap="flat" cmpd="sng">
                      <a:solidFill>
                        <a:srgbClr val="737373"/>
                      </a:solidFill>
                      <a:prstDash val="solid"/>
                      <a:round/>
                      <a:headEnd type="none" w="sm" len="sm"/>
                      <a:tailEnd type="none" w="sm" len="sm"/>
                    </a:lnL>
                    <a:lnR w="9525" cap="flat" cmpd="sng" algn="ctr">
                      <a:solidFill>
                        <a:srgbClr val="737373"/>
                      </a:solidFill>
                      <a:prstDash val="solid"/>
                      <a:round/>
                      <a:headEnd type="none" w="sm" len="sm"/>
                      <a:tailEnd type="none" w="sm" len="sm"/>
                    </a:lnR>
                    <a:lnT w="9525" cap="flat" cmpd="sng">
                      <a:solidFill>
                        <a:srgbClr val="737373"/>
                      </a:solidFill>
                      <a:prstDash val="solid"/>
                      <a:round/>
                      <a:headEnd type="none" w="sm" len="sm"/>
                      <a:tailEnd type="none" w="sm" len="sm"/>
                    </a:lnT>
                    <a:lnB w="9525" cap="flat" cmpd="sng">
                      <a:solidFill>
                        <a:srgbClr val="737373"/>
                      </a:solidFill>
                      <a:prstDash val="solid"/>
                      <a:round/>
                      <a:headEnd type="none" w="sm" len="sm"/>
                      <a:tailEnd type="none" w="sm" len="sm"/>
                    </a:lnB>
                    <a:gradFill>
                      <a:gsLst>
                        <a:gs pos="0">
                          <a:srgbClr val="FFF2CC">
                            <a:alpha val="48630"/>
                          </a:srgbClr>
                        </a:gs>
                        <a:gs pos="100000">
                          <a:srgbClr val="FFE599">
                            <a:alpha val="48630"/>
                          </a:srgbClr>
                        </a:gs>
                      </a:gsLst>
                      <a:lin ang="2698631" scaled="0"/>
                    </a:gradFill>
                  </a:tcPr>
                </a:tc>
                <a:tc>
                  <a:txBody>
                    <a:bodyPr/>
                    <a:lstStyle/>
                    <a:p>
                      <a:pPr marL="0" lvl="0" indent="0" algn="ctr">
                        <a:lnSpc>
                          <a:spcPct val="100000"/>
                        </a:lnSpc>
                        <a:spcBef>
                          <a:spcPts val="0"/>
                        </a:spcBef>
                        <a:spcAft>
                          <a:spcPts val="0"/>
                        </a:spcAft>
                        <a:buNone/>
                      </a:pPr>
                      <a:r>
                        <a:rPr lang="en-US" sz="1400" b="1" u="none" strike="noStrike" cap="none">
                          <a:solidFill>
                            <a:srgbClr val="212121"/>
                          </a:solidFill>
                          <a:latin typeface="Roboto Mono"/>
                          <a:ea typeface="Roboto"/>
                          <a:cs typeface="Roboto"/>
                        </a:rPr>
                        <a:t>VALUE</a:t>
                      </a:r>
                      <a:endParaRPr sz="1400" b="1" u="none" strike="noStrike" cap="none">
                        <a:solidFill>
                          <a:srgbClr val="212121"/>
                        </a:solidFill>
                        <a:latin typeface="Roboto Mono"/>
                        <a:ea typeface="Roboto"/>
                        <a:cs typeface="Roboto"/>
                        <a:sym typeface="Roboto"/>
                      </a:endParaRPr>
                    </a:p>
                  </a:txBody>
                  <a:tcPr marL="91425" marR="91425" marT="91425" marB="91425">
                    <a:lnL w="9525" cap="flat" cmpd="sng" algn="ctr">
                      <a:solidFill>
                        <a:srgbClr val="737373"/>
                      </a:solidFill>
                      <a:prstDash val="solid"/>
                      <a:round/>
                      <a:headEnd type="none" w="sm" len="sm"/>
                      <a:tailEnd type="none" w="sm" len="sm"/>
                    </a:lnL>
                    <a:lnR w="9524" cap="flat" cmpd="sng" algn="ctr">
                      <a:solidFill>
                        <a:srgbClr val="737373"/>
                      </a:solidFill>
                      <a:prstDash val="solid"/>
                      <a:round/>
                      <a:headEnd type="none" w="med" len="med"/>
                      <a:tailEnd type="none" w="med" len="med"/>
                    </a:lnR>
                    <a:lnT w="9524">
                      <a:solidFill>
                        <a:srgbClr val="737373"/>
                      </a:solidFill>
                    </a:lnT>
                    <a:lnB w="9524">
                      <a:solidFill>
                        <a:srgbClr val="737373"/>
                      </a:solidFill>
                    </a:lnB>
                    <a:gradFill>
                      <a:gsLst>
                        <a:gs pos="0">
                          <a:srgbClr val="FFF2CC">
                            <a:alpha val="48630"/>
                          </a:srgbClr>
                        </a:gs>
                        <a:gs pos="100000">
                          <a:srgbClr val="FFE599">
                            <a:alpha val="48630"/>
                          </a:srgbClr>
                        </a:gs>
                      </a:gsLst>
                      <a:lin ang="2698631" scaled="0"/>
                    </a:gradFill>
                  </a:tcPr>
                </a:tc>
                <a:tc>
                  <a:txBody>
                    <a:bodyPr/>
                    <a:lstStyle/>
                    <a:p>
                      <a:pPr marL="0" lvl="0" indent="0" algn="ctr">
                        <a:lnSpc>
                          <a:spcPct val="100000"/>
                        </a:lnSpc>
                        <a:spcBef>
                          <a:spcPts val="0"/>
                        </a:spcBef>
                        <a:spcAft>
                          <a:spcPts val="0"/>
                        </a:spcAft>
                        <a:buNone/>
                      </a:pPr>
                      <a:r>
                        <a:rPr lang="en-US" sz="1400" b="1" u="none" strike="noStrike" cap="none">
                          <a:solidFill>
                            <a:srgbClr val="212121"/>
                          </a:solidFill>
                          <a:latin typeface="Roboto Mono"/>
                          <a:ea typeface="Roboto"/>
                          <a:cs typeface="Roboto"/>
                        </a:rPr>
                        <a:t>DATE</a:t>
                      </a:r>
                      <a:endParaRPr sz="1400" b="1" u="none" strike="noStrike" cap="none">
                        <a:solidFill>
                          <a:srgbClr val="212121"/>
                        </a:solidFill>
                        <a:latin typeface="Roboto Mono"/>
                        <a:ea typeface="Roboto"/>
                        <a:cs typeface="Roboto"/>
                        <a:sym typeface="Roboto"/>
                      </a:endParaRPr>
                    </a:p>
                  </a:txBody>
                  <a:tcPr marL="91425" marR="91425" marT="91425" marB="91425">
                    <a:lnL w="9524">
                      <a:solidFill>
                        <a:srgbClr val="737373"/>
                      </a:solidFill>
                    </a:lnL>
                    <a:lnR w="9524">
                      <a:solidFill>
                        <a:srgbClr val="737373"/>
                      </a:solidFill>
                    </a:lnR>
                    <a:lnT w="9524">
                      <a:solidFill>
                        <a:srgbClr val="737373"/>
                      </a:solidFill>
                    </a:lnT>
                    <a:lnB w="9524">
                      <a:solidFill>
                        <a:srgbClr val="737373"/>
                      </a:solidFill>
                    </a:lnB>
                    <a:gradFill>
                      <a:gsLst>
                        <a:gs pos="0">
                          <a:srgbClr val="FFF2CC">
                            <a:alpha val="48630"/>
                          </a:srgbClr>
                        </a:gs>
                        <a:gs pos="100000">
                          <a:srgbClr val="FFE599">
                            <a:alpha val="48630"/>
                          </a:srgbClr>
                        </a:gs>
                      </a:gsLst>
                      <a:lin ang="2698631" scaled="0"/>
                    </a:gradFill>
                  </a:tcPr>
                </a:tc>
                <a:extLst>
                  <a:ext uri="{0D108BD9-81ED-4DB2-BD59-A6C34878D82A}">
                    <a16:rowId xmlns:a16="http://schemas.microsoft.com/office/drawing/2014/main" val="10000"/>
                  </a:ext>
                </a:extLst>
              </a:tr>
              <a:tr h="373562">
                <a:tc>
                  <a:txBody>
                    <a:bodyPr/>
                    <a:lstStyle/>
                    <a:p>
                      <a:pPr marL="0" marR="0" lvl="0" indent="0" algn="ctr">
                        <a:lnSpc>
                          <a:spcPct val="100000"/>
                        </a:lnSpc>
                        <a:spcBef>
                          <a:spcPts val="0"/>
                        </a:spcBef>
                        <a:spcAft>
                          <a:spcPts val="0"/>
                        </a:spcAft>
                        <a:buNone/>
                      </a:pPr>
                      <a:r>
                        <a:rPr lang="en" sz="1400" b="0" u="none" strike="noStrike" cap="none">
                          <a:solidFill>
                            <a:srgbClr val="212121"/>
                          </a:solidFill>
                          <a:latin typeface="Roboto Mono"/>
                          <a:ea typeface="Roboto"/>
                          <a:cs typeface="Roboto"/>
                        </a:rPr>
                        <a:t>1</a:t>
                      </a:r>
                      <a:endParaRPr sz="1400" b="0">
                        <a:latin typeface="Roboto Mono"/>
                        <a:sym typeface="Roboto"/>
                      </a:endParaRPr>
                    </a:p>
                  </a:txBody>
                  <a:tcPr marL="91425" marR="91425" marT="91425" marB="91425" anchor="ctr">
                    <a:lnL w="9525" cap="flat" cmpd="sng">
                      <a:solidFill>
                        <a:srgbClr val="737373"/>
                      </a:solidFill>
                      <a:prstDash val="solid"/>
                      <a:round/>
                      <a:headEnd type="none" w="sm" len="sm"/>
                      <a:tailEnd type="none" w="sm" len="sm"/>
                    </a:lnL>
                    <a:lnR w="9525" cap="flat" cmpd="sng" algn="ctr">
                      <a:solidFill>
                        <a:srgbClr val="737373"/>
                      </a:solidFill>
                      <a:prstDash val="solid"/>
                      <a:round/>
                      <a:headEnd type="none" w="sm" len="sm"/>
                      <a:tailEnd type="none" w="sm" len="sm"/>
                    </a:lnR>
                    <a:lnT w="9525" cap="flat" cmpd="sng">
                      <a:solidFill>
                        <a:srgbClr val="737373"/>
                      </a:solidFill>
                      <a:prstDash val="solid"/>
                      <a:round/>
                      <a:headEnd type="none" w="sm" len="sm"/>
                      <a:tailEnd type="none" w="sm" len="sm"/>
                    </a:lnT>
                    <a:lnB w="9525" cap="flat" cmpd="sng">
                      <a:solidFill>
                        <a:srgbClr val="737373"/>
                      </a:solidFill>
                      <a:prstDash val="solid"/>
                      <a:round/>
                      <a:headEnd type="none" w="sm" len="sm"/>
                      <a:tailEnd type="none" w="sm" len="sm"/>
                    </a:lnB>
                  </a:tcPr>
                </a:tc>
                <a:tc>
                  <a:txBody>
                    <a:bodyPr/>
                    <a:lstStyle/>
                    <a:p>
                      <a:pPr marL="0" lvl="0" indent="0" algn="ctr">
                        <a:lnSpc>
                          <a:spcPct val="100000"/>
                        </a:lnSpc>
                        <a:spcBef>
                          <a:spcPts val="0"/>
                        </a:spcBef>
                        <a:spcAft>
                          <a:spcPts val="0"/>
                        </a:spcAft>
                        <a:buNone/>
                      </a:pPr>
                      <a:r>
                        <a:rPr lang="en" sz="1400" b="0" u="none" strike="noStrike" cap="none">
                          <a:solidFill>
                            <a:srgbClr val="212121"/>
                          </a:solidFill>
                          <a:latin typeface="Roboto Mono"/>
                          <a:ea typeface="Roboto"/>
                          <a:cs typeface="Roboto"/>
                        </a:rPr>
                        <a:t>20</a:t>
                      </a:r>
                      <a:endParaRPr lang="en" sz="1400" b="0" u="none" strike="noStrike" cap="none">
                        <a:solidFill>
                          <a:srgbClr val="212121"/>
                        </a:solidFill>
                        <a:latin typeface="Roboto Mono"/>
                        <a:ea typeface="Roboto"/>
                        <a:cs typeface="Roboto"/>
                        <a:sym typeface="Roboto"/>
                      </a:endParaRPr>
                    </a:p>
                  </a:txBody>
                  <a:tcPr marL="91425" marR="91425" marT="91425" marB="91425" anchor="ctr">
                    <a:lnL w="9525" cap="flat" cmpd="sng" algn="ctr">
                      <a:solidFill>
                        <a:srgbClr val="737373"/>
                      </a:solidFill>
                      <a:prstDash val="solid"/>
                      <a:round/>
                      <a:headEnd type="none" w="sm" len="sm"/>
                      <a:tailEnd type="none" w="sm" len="sm"/>
                    </a:lnL>
                    <a:lnR w="9524" cap="flat" cmpd="sng" algn="ctr">
                      <a:solidFill>
                        <a:srgbClr val="737373"/>
                      </a:solidFill>
                      <a:prstDash val="solid"/>
                      <a:round/>
                      <a:headEnd type="none" w="med" len="med"/>
                      <a:tailEnd type="none" w="med" len="med"/>
                    </a:lnR>
                    <a:lnT w="9524">
                      <a:solidFill>
                        <a:srgbClr val="737373"/>
                      </a:solidFill>
                    </a:lnT>
                    <a:lnB w="9524">
                      <a:solidFill>
                        <a:srgbClr val="737373"/>
                      </a:solidFill>
                    </a:lnB>
                  </a:tcPr>
                </a:tc>
                <a:tc>
                  <a:txBody>
                    <a:bodyPr/>
                    <a:lstStyle/>
                    <a:p>
                      <a:pPr marL="0" lvl="0" indent="0" algn="ctr">
                        <a:lnSpc>
                          <a:spcPct val="100000"/>
                        </a:lnSpc>
                        <a:spcBef>
                          <a:spcPts val="0"/>
                        </a:spcBef>
                        <a:spcAft>
                          <a:spcPts val="0"/>
                        </a:spcAft>
                        <a:buNone/>
                      </a:pPr>
                      <a:r>
                        <a:rPr lang="en" sz="1400" b="0" u="none" strike="noStrike" cap="none">
                          <a:solidFill>
                            <a:srgbClr val="212121"/>
                          </a:solidFill>
                          <a:latin typeface="Roboto Mono"/>
                          <a:ea typeface="Roboto"/>
                          <a:cs typeface="Roboto"/>
                        </a:rPr>
                        <a:t>01-01</a:t>
                      </a:r>
                      <a:endParaRPr lang="en" sz="1400" b="0" u="none" strike="noStrike" cap="none">
                        <a:solidFill>
                          <a:srgbClr val="212121"/>
                        </a:solidFill>
                        <a:latin typeface="Roboto Mono"/>
                        <a:ea typeface="Roboto"/>
                        <a:cs typeface="Roboto"/>
                        <a:sym typeface="Roboto"/>
                      </a:endParaRPr>
                    </a:p>
                  </a:txBody>
                  <a:tcPr marL="91425" marR="91425" marT="91425" marB="91425" anchor="ctr">
                    <a:lnL w="9524">
                      <a:solidFill>
                        <a:srgbClr val="737373"/>
                      </a:solidFill>
                    </a:lnL>
                    <a:lnR w="9524">
                      <a:solidFill>
                        <a:srgbClr val="737373"/>
                      </a:solidFill>
                    </a:lnR>
                    <a:lnT w="9524">
                      <a:solidFill>
                        <a:srgbClr val="737373"/>
                      </a:solidFill>
                    </a:lnT>
                    <a:lnB w="9524">
                      <a:solidFill>
                        <a:srgbClr val="737373"/>
                      </a:solidFill>
                    </a:lnB>
                  </a:tcPr>
                </a:tc>
                <a:extLst>
                  <a:ext uri="{0D108BD9-81ED-4DB2-BD59-A6C34878D82A}">
                    <a16:rowId xmlns:a16="http://schemas.microsoft.com/office/drawing/2014/main" val="10001"/>
                  </a:ext>
                </a:extLst>
              </a:tr>
              <a:tr h="398888">
                <a:tc>
                  <a:txBody>
                    <a:bodyPr/>
                    <a:lstStyle/>
                    <a:p>
                      <a:pPr marL="0" marR="0" lvl="0" indent="0" algn="ctr">
                        <a:lnSpc>
                          <a:spcPct val="100000"/>
                        </a:lnSpc>
                        <a:spcBef>
                          <a:spcPts val="0"/>
                        </a:spcBef>
                        <a:spcAft>
                          <a:spcPts val="0"/>
                        </a:spcAft>
                        <a:buNone/>
                      </a:pPr>
                      <a:r>
                        <a:rPr lang="en" sz="1400" b="0" u="none" strike="noStrike" cap="none">
                          <a:solidFill>
                            <a:srgbClr val="212121"/>
                          </a:solidFill>
                          <a:latin typeface="Roboto Mono"/>
                          <a:ea typeface="Roboto"/>
                          <a:cs typeface="Roboto"/>
                        </a:rPr>
                        <a:t>1</a:t>
                      </a:r>
                      <a:endParaRPr lang="en" sz="1400" b="0" u="none" strike="noStrike" cap="none">
                        <a:solidFill>
                          <a:srgbClr val="212121"/>
                        </a:solidFill>
                        <a:latin typeface="Roboto Mono"/>
                        <a:ea typeface="Roboto"/>
                        <a:cs typeface="Roboto"/>
                        <a:sym typeface="Roboto"/>
                      </a:endParaRPr>
                    </a:p>
                  </a:txBody>
                  <a:tcPr marL="91425" marR="91425" marT="91425" marB="91425" anchor="ctr">
                    <a:lnL w="9525" cap="flat" cmpd="sng">
                      <a:solidFill>
                        <a:srgbClr val="737373"/>
                      </a:solidFill>
                      <a:prstDash val="solid"/>
                      <a:round/>
                      <a:headEnd type="none" w="sm" len="sm"/>
                      <a:tailEnd type="none" w="sm" len="sm"/>
                    </a:lnL>
                    <a:lnR w="9525" cap="flat" cmpd="sng" algn="ctr">
                      <a:solidFill>
                        <a:srgbClr val="737373"/>
                      </a:solidFill>
                      <a:prstDash val="solid"/>
                      <a:round/>
                      <a:headEnd type="none" w="sm" len="sm"/>
                      <a:tailEnd type="none" w="sm" len="sm"/>
                    </a:lnR>
                    <a:lnT w="9525" cap="flat" cmpd="sng">
                      <a:solidFill>
                        <a:srgbClr val="737373"/>
                      </a:solidFill>
                      <a:prstDash val="solid"/>
                      <a:round/>
                      <a:headEnd type="none" w="sm" len="sm"/>
                      <a:tailEnd type="none" w="sm" len="sm"/>
                    </a:lnT>
                    <a:lnB w="9525" cap="flat" cmpd="sng">
                      <a:solidFill>
                        <a:srgbClr val="737373"/>
                      </a:solidFill>
                      <a:prstDash val="solid"/>
                      <a:round/>
                      <a:headEnd type="none" w="sm" len="sm"/>
                      <a:tailEnd type="none" w="sm" len="sm"/>
                    </a:lnB>
                  </a:tcPr>
                </a:tc>
                <a:tc>
                  <a:txBody>
                    <a:bodyPr/>
                    <a:lstStyle/>
                    <a:p>
                      <a:pPr marL="0" lvl="0" indent="0" algn="ctr">
                        <a:lnSpc>
                          <a:spcPct val="100000"/>
                        </a:lnSpc>
                        <a:spcBef>
                          <a:spcPts val="0"/>
                        </a:spcBef>
                        <a:spcAft>
                          <a:spcPts val="0"/>
                        </a:spcAft>
                        <a:buNone/>
                      </a:pPr>
                      <a:r>
                        <a:rPr lang="en" sz="1400" b="0" u="none" strike="noStrike" cap="none">
                          <a:solidFill>
                            <a:srgbClr val="212121"/>
                          </a:solidFill>
                          <a:latin typeface="Roboto Mono"/>
                          <a:ea typeface="Roboto"/>
                          <a:cs typeface="Roboto"/>
                        </a:rPr>
                        <a:t>80</a:t>
                      </a:r>
                      <a:endParaRPr lang="en" sz="1400" b="0" u="none" strike="noStrike" cap="none">
                        <a:solidFill>
                          <a:srgbClr val="212121"/>
                        </a:solidFill>
                        <a:latin typeface="Roboto Mono"/>
                        <a:ea typeface="Roboto"/>
                        <a:cs typeface="Roboto"/>
                        <a:sym typeface="Roboto"/>
                      </a:endParaRPr>
                    </a:p>
                  </a:txBody>
                  <a:tcPr marL="91425" marR="91425" marT="91425" marB="91425" anchor="ctr">
                    <a:lnL w="9525" cap="flat" cmpd="sng" algn="ctr">
                      <a:solidFill>
                        <a:srgbClr val="737373"/>
                      </a:solidFill>
                      <a:prstDash val="solid"/>
                      <a:round/>
                      <a:headEnd type="none" w="sm" len="sm"/>
                      <a:tailEnd type="none" w="sm" len="sm"/>
                    </a:lnL>
                    <a:lnR w="9524" cap="flat" cmpd="sng" algn="ctr">
                      <a:solidFill>
                        <a:srgbClr val="737373"/>
                      </a:solidFill>
                      <a:prstDash val="solid"/>
                      <a:round/>
                      <a:headEnd type="none" w="med" len="med"/>
                      <a:tailEnd type="none" w="med" len="med"/>
                    </a:lnR>
                    <a:lnT w="9524">
                      <a:solidFill>
                        <a:srgbClr val="737373"/>
                      </a:solidFill>
                    </a:lnT>
                    <a:lnB w="9524">
                      <a:solidFill>
                        <a:srgbClr val="737373"/>
                      </a:solidFill>
                    </a:lnB>
                  </a:tcPr>
                </a:tc>
                <a:tc>
                  <a:txBody>
                    <a:bodyPr/>
                    <a:lstStyle/>
                    <a:p>
                      <a:pPr marL="0" lvl="0" indent="0" algn="ctr">
                        <a:lnSpc>
                          <a:spcPct val="100000"/>
                        </a:lnSpc>
                        <a:spcBef>
                          <a:spcPts val="0"/>
                        </a:spcBef>
                        <a:spcAft>
                          <a:spcPts val="0"/>
                        </a:spcAft>
                        <a:buNone/>
                      </a:pPr>
                      <a:r>
                        <a:rPr lang="en" sz="1400" b="0" u="none" strike="noStrike" cap="none">
                          <a:solidFill>
                            <a:srgbClr val="212121"/>
                          </a:solidFill>
                          <a:latin typeface="Roboto Mono"/>
                          <a:ea typeface="Roboto"/>
                          <a:cs typeface="Roboto"/>
                        </a:rPr>
                        <a:t>01-02</a:t>
                      </a:r>
                      <a:endParaRPr lang="en" sz="1400" b="0" u="none" strike="noStrike" cap="none">
                        <a:solidFill>
                          <a:srgbClr val="212121"/>
                        </a:solidFill>
                        <a:latin typeface="Roboto Mono"/>
                        <a:ea typeface="Roboto"/>
                        <a:cs typeface="Roboto"/>
                        <a:sym typeface="Roboto"/>
                      </a:endParaRPr>
                    </a:p>
                  </a:txBody>
                  <a:tcPr marL="91425" marR="91425" marT="91425" marB="91425" anchor="ctr">
                    <a:lnL w="9524">
                      <a:solidFill>
                        <a:srgbClr val="737373"/>
                      </a:solidFill>
                    </a:lnL>
                    <a:lnR w="9524">
                      <a:solidFill>
                        <a:srgbClr val="737373"/>
                      </a:solidFill>
                    </a:lnR>
                    <a:lnT w="9524">
                      <a:solidFill>
                        <a:srgbClr val="737373"/>
                      </a:solidFill>
                    </a:lnT>
                    <a:lnB w="9524">
                      <a:solidFill>
                        <a:srgbClr val="737373"/>
                      </a:solidFill>
                    </a:lnB>
                  </a:tcPr>
                </a:tc>
                <a:extLst>
                  <a:ext uri="{0D108BD9-81ED-4DB2-BD59-A6C34878D82A}">
                    <a16:rowId xmlns:a16="http://schemas.microsoft.com/office/drawing/2014/main" val="10002"/>
                  </a:ext>
                </a:extLst>
              </a:tr>
              <a:tr h="373562">
                <a:tc>
                  <a:txBody>
                    <a:bodyPr/>
                    <a:lstStyle/>
                    <a:p>
                      <a:pPr marL="0" marR="0" lvl="0" indent="0" algn="ctr" rtl="0">
                        <a:lnSpc>
                          <a:spcPct val="100000"/>
                        </a:lnSpc>
                        <a:spcBef>
                          <a:spcPts val="0"/>
                        </a:spcBef>
                        <a:spcAft>
                          <a:spcPts val="0"/>
                        </a:spcAft>
                        <a:buNone/>
                      </a:pPr>
                      <a:r>
                        <a:rPr lang="en" sz="1400" b="0">
                          <a:solidFill>
                            <a:srgbClr val="212121"/>
                          </a:solidFill>
                          <a:latin typeface="Roboto Mono"/>
                          <a:ea typeface="Roboto"/>
                          <a:cs typeface="Roboto"/>
                        </a:rPr>
                        <a:t>2</a:t>
                      </a:r>
                      <a:endParaRPr lang="en" sz="1400" b="0">
                        <a:solidFill>
                          <a:srgbClr val="212121"/>
                        </a:solidFill>
                        <a:latin typeface="Roboto Mono"/>
                        <a:ea typeface="Roboto"/>
                        <a:cs typeface="Roboto"/>
                        <a:sym typeface="Roboto"/>
                      </a:endParaRPr>
                    </a:p>
                  </a:txBody>
                  <a:tcPr marL="91425" marR="91425" marT="91425" marB="91425" anchor="ctr">
                    <a:lnL w="9525" cap="flat" cmpd="sng">
                      <a:solidFill>
                        <a:srgbClr val="737373"/>
                      </a:solidFill>
                      <a:prstDash val="solid"/>
                      <a:round/>
                      <a:headEnd type="none" w="sm" len="sm"/>
                      <a:tailEnd type="none" w="sm" len="sm"/>
                    </a:lnL>
                    <a:lnR w="9525" cap="flat" cmpd="sng" algn="ctr">
                      <a:solidFill>
                        <a:srgbClr val="737373"/>
                      </a:solidFill>
                      <a:prstDash val="solid"/>
                      <a:round/>
                      <a:headEnd type="none" w="sm" len="sm"/>
                      <a:tailEnd type="none" w="sm" len="sm"/>
                    </a:lnR>
                    <a:lnT w="9525" cap="flat" cmpd="sng">
                      <a:solidFill>
                        <a:srgbClr val="737373"/>
                      </a:solidFill>
                      <a:prstDash val="solid"/>
                      <a:round/>
                      <a:headEnd type="none" w="sm" len="sm"/>
                      <a:tailEnd type="none" w="sm" len="sm"/>
                    </a:lnT>
                    <a:lnB w="9525" cap="flat" cmpd="sng" algn="ctr">
                      <a:solidFill>
                        <a:srgbClr val="737373"/>
                      </a:solidFill>
                      <a:prstDash val="solid"/>
                      <a:round/>
                      <a:headEnd type="none" w="sm" len="sm"/>
                      <a:tailEnd type="none" w="sm" len="sm"/>
                    </a:lnB>
                  </a:tcPr>
                </a:tc>
                <a:tc>
                  <a:txBody>
                    <a:bodyPr/>
                    <a:lstStyle/>
                    <a:p>
                      <a:pPr marL="0" lvl="0" indent="0" algn="ctr">
                        <a:lnSpc>
                          <a:spcPct val="100000"/>
                        </a:lnSpc>
                        <a:spcBef>
                          <a:spcPts val="0"/>
                        </a:spcBef>
                        <a:spcAft>
                          <a:spcPts val="0"/>
                        </a:spcAft>
                        <a:buNone/>
                      </a:pPr>
                      <a:r>
                        <a:rPr lang="en" sz="1400" b="0">
                          <a:solidFill>
                            <a:srgbClr val="212121"/>
                          </a:solidFill>
                          <a:latin typeface="Roboto Mono"/>
                          <a:ea typeface="Roboto"/>
                          <a:cs typeface="Roboto"/>
                        </a:rPr>
                        <a:t>15</a:t>
                      </a:r>
                      <a:endParaRPr lang="en" sz="1400" b="0">
                        <a:solidFill>
                          <a:srgbClr val="212121"/>
                        </a:solidFill>
                        <a:latin typeface="Roboto Mono"/>
                        <a:ea typeface="Roboto"/>
                        <a:cs typeface="Roboto"/>
                        <a:sym typeface="Roboto"/>
                      </a:endParaRPr>
                    </a:p>
                  </a:txBody>
                  <a:tcPr marL="91425" marR="91425" marT="91425" marB="91425" anchor="ctr">
                    <a:lnL w="9525" cap="flat" cmpd="sng" algn="ctr">
                      <a:solidFill>
                        <a:srgbClr val="737373"/>
                      </a:solidFill>
                      <a:prstDash val="solid"/>
                      <a:round/>
                      <a:headEnd type="none" w="sm" len="sm"/>
                      <a:tailEnd type="none" w="sm" len="sm"/>
                    </a:lnL>
                    <a:lnR w="9524" cap="flat" cmpd="sng" algn="ctr">
                      <a:solidFill>
                        <a:srgbClr val="737373"/>
                      </a:solidFill>
                      <a:prstDash val="solid"/>
                      <a:round/>
                      <a:headEnd type="none" w="med" len="med"/>
                      <a:tailEnd type="none" w="med" len="med"/>
                    </a:lnR>
                    <a:lnT w="9524">
                      <a:solidFill>
                        <a:srgbClr val="737373"/>
                      </a:solidFill>
                    </a:lnT>
                    <a:lnB w="9524" cap="flat" cmpd="sng" algn="ctr">
                      <a:solidFill>
                        <a:srgbClr val="737373"/>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 sz="1400" b="0" i="0" u="none" strike="noStrike" noProof="0">
                          <a:solidFill>
                            <a:srgbClr val="212121"/>
                          </a:solidFill>
                          <a:latin typeface="Roboto Mono"/>
                        </a:rPr>
                        <a:t>01-01</a:t>
                      </a:r>
                      <a:endParaRPr lang="en-US" sz="1400">
                        <a:latin typeface="Roboto Mono"/>
                        <a:sym typeface="Roboto"/>
                      </a:endParaRPr>
                    </a:p>
                  </a:txBody>
                  <a:tcPr marL="91425" marR="91425" marT="91425" marB="91425" anchor="ctr">
                    <a:lnL w="9524">
                      <a:solidFill>
                        <a:srgbClr val="737373"/>
                      </a:solidFill>
                    </a:lnL>
                    <a:lnR w="9524">
                      <a:solidFill>
                        <a:srgbClr val="737373"/>
                      </a:solidFill>
                    </a:lnR>
                    <a:lnT w="9524">
                      <a:solidFill>
                        <a:srgbClr val="737373"/>
                      </a:solidFill>
                    </a:lnT>
                    <a:lnB w="9524">
                      <a:solidFill>
                        <a:srgbClr val="737373"/>
                      </a:solidFill>
                    </a:lnB>
                  </a:tcPr>
                </a:tc>
                <a:extLst>
                  <a:ext uri="{0D108BD9-81ED-4DB2-BD59-A6C34878D82A}">
                    <a16:rowId xmlns:a16="http://schemas.microsoft.com/office/drawing/2014/main" val="10003"/>
                  </a:ext>
                </a:extLst>
              </a:tr>
              <a:tr h="373562">
                <a:tc>
                  <a:txBody>
                    <a:bodyPr/>
                    <a:lstStyle/>
                    <a:p>
                      <a:pPr marL="0" lvl="0" indent="0" algn="ctr">
                        <a:lnSpc>
                          <a:spcPct val="100000"/>
                        </a:lnSpc>
                        <a:spcBef>
                          <a:spcPts val="0"/>
                        </a:spcBef>
                        <a:spcAft>
                          <a:spcPts val="0"/>
                        </a:spcAft>
                        <a:buNone/>
                      </a:pPr>
                      <a:r>
                        <a:rPr lang="en" sz="1400" b="0">
                          <a:solidFill>
                            <a:srgbClr val="212121"/>
                          </a:solidFill>
                          <a:latin typeface="Roboto Mono"/>
                          <a:ea typeface="Roboto"/>
                          <a:cs typeface="Roboto"/>
                        </a:rPr>
                        <a:t>3</a:t>
                      </a:r>
                      <a:endParaRPr lang="en" sz="1400" b="0">
                        <a:solidFill>
                          <a:srgbClr val="212121"/>
                        </a:solidFill>
                        <a:latin typeface="Roboto Mono"/>
                        <a:ea typeface="Roboto"/>
                        <a:cs typeface="Roboto"/>
                        <a:sym typeface="Roboto"/>
                      </a:endParaRPr>
                    </a:p>
                  </a:txBody>
                  <a:tcPr marL="91425" marR="91425" marT="91425" marB="91425" anchor="ctr">
                    <a:lnL w="9524">
                      <a:solidFill>
                        <a:srgbClr val="737373"/>
                      </a:solidFill>
                    </a:lnL>
                    <a:lnR w="9524">
                      <a:solidFill>
                        <a:srgbClr val="737373"/>
                      </a:solidFill>
                    </a:lnR>
                    <a:lnT w="9525" cap="flat" cmpd="sng" algn="ctr">
                      <a:solidFill>
                        <a:srgbClr val="737373"/>
                      </a:solidFill>
                      <a:prstDash val="solid"/>
                      <a:round/>
                      <a:headEnd type="none" w="sm" len="sm"/>
                      <a:tailEnd type="none" w="sm" len="sm"/>
                    </a:lnT>
                    <a:lnB w="9524" cap="flat" cmpd="sng" algn="ctr">
                      <a:solidFill>
                        <a:srgbClr val="737373"/>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 sz="1400" b="0">
                          <a:solidFill>
                            <a:srgbClr val="212121"/>
                          </a:solidFill>
                          <a:latin typeface="Roboto Mono"/>
                          <a:ea typeface="Roboto"/>
                          <a:cs typeface="Roboto"/>
                        </a:rPr>
                        <a:t>20</a:t>
                      </a:r>
                      <a:endParaRPr lang="en" sz="1400" b="0">
                        <a:solidFill>
                          <a:srgbClr val="212121"/>
                        </a:solidFill>
                        <a:latin typeface="Roboto Mono"/>
                        <a:ea typeface="Roboto"/>
                        <a:cs typeface="Roboto"/>
                        <a:sym typeface="Roboto"/>
                      </a:endParaRPr>
                    </a:p>
                  </a:txBody>
                  <a:tcPr marL="91425" marR="91425" marT="91425" marB="91425" anchor="ctr">
                    <a:lnL w="9524">
                      <a:solidFill>
                        <a:srgbClr val="737373"/>
                      </a:solidFill>
                    </a:lnL>
                    <a:lnR w="9524" cap="flat" cmpd="sng" algn="ctr">
                      <a:solidFill>
                        <a:srgbClr val="737373"/>
                      </a:solidFill>
                      <a:prstDash val="solid"/>
                      <a:round/>
                      <a:headEnd type="none" w="med" len="med"/>
                      <a:tailEnd type="none" w="med" len="med"/>
                    </a:lnR>
                    <a:lnT w="9524">
                      <a:solidFill>
                        <a:srgbClr val="737373"/>
                      </a:solidFill>
                    </a:lnT>
                    <a:lnB w="9524" cap="flat" cmpd="sng" algn="ctr">
                      <a:solidFill>
                        <a:srgbClr val="737373"/>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 sz="1400" b="0" i="0" u="none" strike="noStrike" noProof="0">
                          <a:solidFill>
                            <a:srgbClr val="212121"/>
                          </a:solidFill>
                          <a:latin typeface="Roboto Mono"/>
                        </a:rPr>
                        <a:t>01-02</a:t>
                      </a:r>
                      <a:endParaRPr lang="en-US" sz="1400">
                        <a:latin typeface="Roboto Mono"/>
                        <a:sym typeface="Roboto"/>
                      </a:endParaRPr>
                    </a:p>
                  </a:txBody>
                  <a:tcPr marL="91425" marR="91425" marT="91425" marB="91425" anchor="ctr">
                    <a:lnL w="9524">
                      <a:solidFill>
                        <a:srgbClr val="737373"/>
                      </a:solidFill>
                    </a:lnL>
                    <a:lnR w="9524">
                      <a:solidFill>
                        <a:srgbClr val="737373"/>
                      </a:solidFill>
                    </a:lnR>
                    <a:lnT w="9524">
                      <a:solidFill>
                        <a:srgbClr val="737373"/>
                      </a:solidFill>
                    </a:lnT>
                    <a:lnB w="9524">
                      <a:solidFill>
                        <a:srgbClr val="737373"/>
                      </a:solidFill>
                    </a:lnB>
                  </a:tcPr>
                </a:tc>
                <a:extLst>
                  <a:ext uri="{0D108BD9-81ED-4DB2-BD59-A6C34878D82A}">
                    <a16:rowId xmlns:a16="http://schemas.microsoft.com/office/drawing/2014/main" val="211116560"/>
                  </a:ext>
                </a:extLst>
              </a:tr>
              <a:tr h="373562">
                <a:tc>
                  <a:txBody>
                    <a:bodyPr/>
                    <a:lstStyle/>
                    <a:p>
                      <a:pPr marL="0" lvl="0" indent="0" algn="ctr">
                        <a:lnSpc>
                          <a:spcPct val="100000"/>
                        </a:lnSpc>
                        <a:spcBef>
                          <a:spcPts val="0"/>
                        </a:spcBef>
                        <a:spcAft>
                          <a:spcPts val="0"/>
                        </a:spcAft>
                        <a:buNone/>
                      </a:pPr>
                      <a:r>
                        <a:rPr lang="en" sz="1400" b="0">
                          <a:solidFill>
                            <a:srgbClr val="212121"/>
                          </a:solidFill>
                          <a:latin typeface="Roboto Mono"/>
                          <a:ea typeface="Roboto"/>
                          <a:cs typeface="Roboto"/>
                        </a:rPr>
                        <a:t>3</a:t>
                      </a:r>
                      <a:endParaRPr lang="en" sz="1400" b="0">
                        <a:solidFill>
                          <a:srgbClr val="212121"/>
                        </a:solidFill>
                        <a:latin typeface="Roboto Mono"/>
                        <a:ea typeface="Roboto"/>
                        <a:cs typeface="Roboto"/>
                        <a:sym typeface="Roboto"/>
                      </a:endParaRPr>
                    </a:p>
                  </a:txBody>
                  <a:tcPr marL="91425" marR="91425" marT="91425" marB="91425" anchor="ctr">
                    <a:lnL w="9524">
                      <a:solidFill>
                        <a:srgbClr val="737373"/>
                      </a:solidFill>
                    </a:lnL>
                    <a:lnR w="9524">
                      <a:solidFill>
                        <a:srgbClr val="737373"/>
                      </a:solidFill>
                    </a:lnR>
                    <a:lnT w="9524">
                      <a:solidFill>
                        <a:srgbClr val="737373"/>
                      </a:solidFill>
                    </a:lnT>
                    <a:lnB w="9524" cap="flat" cmpd="sng" algn="ctr">
                      <a:solidFill>
                        <a:srgbClr val="737373"/>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 sz="1400" b="0">
                          <a:solidFill>
                            <a:srgbClr val="212121"/>
                          </a:solidFill>
                          <a:latin typeface="Roboto Mono"/>
                          <a:ea typeface="Roboto"/>
                          <a:cs typeface="Roboto"/>
                        </a:rPr>
                        <a:t>80</a:t>
                      </a:r>
                      <a:endParaRPr lang="en" sz="1400" b="0">
                        <a:solidFill>
                          <a:srgbClr val="212121"/>
                        </a:solidFill>
                        <a:latin typeface="Roboto Mono"/>
                        <a:ea typeface="Roboto"/>
                        <a:cs typeface="Roboto"/>
                        <a:sym typeface="Roboto"/>
                      </a:endParaRPr>
                    </a:p>
                  </a:txBody>
                  <a:tcPr marL="91425" marR="91425" marT="91425" marB="91425" anchor="ctr">
                    <a:lnL w="9524">
                      <a:solidFill>
                        <a:srgbClr val="737373"/>
                      </a:solidFill>
                    </a:lnL>
                    <a:lnR w="9524" cap="flat" cmpd="sng" algn="ctr">
                      <a:solidFill>
                        <a:srgbClr val="737373"/>
                      </a:solidFill>
                      <a:prstDash val="solid"/>
                      <a:round/>
                      <a:headEnd type="none" w="med" len="med"/>
                      <a:tailEnd type="none" w="med" len="med"/>
                    </a:lnR>
                    <a:lnT w="9524">
                      <a:solidFill>
                        <a:srgbClr val="737373"/>
                      </a:solidFill>
                    </a:lnT>
                    <a:lnB w="9524" cap="flat" cmpd="sng" algn="ctr">
                      <a:solidFill>
                        <a:srgbClr val="737373"/>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 sz="1400" b="0" i="0" u="none" strike="noStrike" noProof="0">
                          <a:solidFill>
                            <a:srgbClr val="212121"/>
                          </a:solidFill>
                          <a:latin typeface="Roboto Mono"/>
                        </a:rPr>
                        <a:t>01-03</a:t>
                      </a:r>
                      <a:endParaRPr lang="en-US" sz="1400">
                        <a:latin typeface="Roboto Mono"/>
                        <a:sym typeface="Roboto"/>
                      </a:endParaRPr>
                    </a:p>
                  </a:txBody>
                  <a:tcPr marL="91425" marR="91425" marT="91425" marB="91425" anchor="ctr">
                    <a:lnL w="9524">
                      <a:solidFill>
                        <a:srgbClr val="737373"/>
                      </a:solidFill>
                    </a:lnL>
                    <a:lnR w="9524">
                      <a:solidFill>
                        <a:srgbClr val="737373"/>
                      </a:solidFill>
                    </a:lnR>
                    <a:lnT w="9524">
                      <a:solidFill>
                        <a:srgbClr val="737373"/>
                      </a:solidFill>
                    </a:lnT>
                    <a:lnB w="9524">
                      <a:solidFill>
                        <a:srgbClr val="737373"/>
                      </a:solidFill>
                    </a:lnB>
                  </a:tcPr>
                </a:tc>
                <a:extLst>
                  <a:ext uri="{0D108BD9-81ED-4DB2-BD59-A6C34878D82A}">
                    <a16:rowId xmlns:a16="http://schemas.microsoft.com/office/drawing/2014/main" val="1918304546"/>
                  </a:ext>
                </a:extLst>
              </a:tr>
            </a:tbl>
          </a:graphicData>
        </a:graphic>
      </p:graphicFrame>
      <p:sp>
        <p:nvSpPr>
          <p:cNvPr id="45" name="TextBox 44">
            <a:extLst>
              <a:ext uri="{FF2B5EF4-FFF2-40B4-BE49-F238E27FC236}">
                <a16:creationId xmlns:a16="http://schemas.microsoft.com/office/drawing/2014/main" id="{523F4183-931E-7458-7188-38762CAC62FF}"/>
              </a:ext>
            </a:extLst>
          </p:cNvPr>
          <p:cNvSpPr txBox="1"/>
          <p:nvPr/>
        </p:nvSpPr>
        <p:spPr>
          <a:xfrm>
            <a:off x="188259" y="5119594"/>
            <a:ext cx="2666114" cy="1200329"/>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b="1">
                <a:latin typeface="Roboto Mono"/>
                <a:ea typeface="Helvetica Neue Light" charset="0"/>
                <a:cs typeface="Helvetica Neue Light" charset="0"/>
              </a:rPr>
              <a:t>SELECT </a:t>
            </a:r>
            <a:r>
              <a:rPr lang="en-US">
                <a:latin typeface="Roboto Mono"/>
                <a:ea typeface="Helvetica Neue Light" charset="0"/>
                <a:cs typeface="Helvetica Neue Light" charset="0"/>
              </a:rPr>
              <a:t>SUM(VALUE)</a:t>
            </a:r>
            <a:br>
              <a:rPr lang="en-US">
                <a:latin typeface="Roboto Mono"/>
                <a:ea typeface="Helvetica Neue Light" charset="0"/>
                <a:cs typeface="Helvetica Neue Light" charset="0"/>
              </a:rPr>
            </a:br>
            <a:r>
              <a:rPr lang="en-US" b="1">
                <a:latin typeface="Roboto Mono"/>
                <a:ea typeface="Helvetica Neue Light" charset="0"/>
                <a:cs typeface="Helvetica Neue Light" charset="0"/>
              </a:rPr>
              <a:t>FROM </a:t>
            </a:r>
            <a:r>
              <a:rPr lang="en-US">
                <a:latin typeface="Roboto Mono"/>
                <a:ea typeface="Helvetica Neue Light" charset="0"/>
                <a:cs typeface="Helvetica Neue Light" charset="0"/>
              </a:rPr>
              <a:t>SALES</a:t>
            </a:r>
            <a:br>
              <a:rPr lang="en-US">
                <a:latin typeface="Roboto Mono"/>
                <a:ea typeface="Helvetica Neue Light" charset="0"/>
                <a:cs typeface="Helvetica Neue Light" charset="0"/>
              </a:rPr>
            </a:br>
            <a:r>
              <a:rPr lang="en-US" b="1">
                <a:latin typeface="Roboto Mono"/>
                <a:ea typeface="Helvetica Neue Light" charset="0"/>
                <a:cs typeface="Helvetica Neue Light" charset="0"/>
              </a:rPr>
              <a:t>WHERE </a:t>
            </a:r>
            <a:r>
              <a:rPr lang="en-US">
                <a:latin typeface="Roboto Mono"/>
                <a:ea typeface="Helvetica Neue Light" charset="0"/>
                <a:cs typeface="Helvetica Neue Light" charset="0"/>
              </a:rPr>
              <a:t>DATE &gt; 01-01</a:t>
            </a:r>
          </a:p>
          <a:p>
            <a:r>
              <a:rPr lang="en-US" b="1">
                <a:latin typeface="Roboto Mono"/>
                <a:ea typeface="Helvetica Neue Light" charset="0"/>
                <a:cs typeface="Helvetica Neue Light" charset="0"/>
              </a:rPr>
              <a:t>GROUP BY</a:t>
            </a:r>
            <a:r>
              <a:rPr lang="en-US">
                <a:latin typeface="Roboto Mono"/>
                <a:ea typeface="Helvetica Neue Light" charset="0"/>
                <a:cs typeface="Helvetica Neue Light" charset="0"/>
              </a:rPr>
              <a:t> USER_ID</a:t>
            </a:r>
          </a:p>
        </p:txBody>
      </p:sp>
      <p:graphicFrame>
        <p:nvGraphicFramePr>
          <p:cNvPr id="46" name="Google Shape;785;p78">
            <a:extLst>
              <a:ext uri="{FF2B5EF4-FFF2-40B4-BE49-F238E27FC236}">
                <a16:creationId xmlns:a16="http://schemas.microsoft.com/office/drawing/2014/main" id="{70DC4E7C-9CE1-FDEF-BD5D-620B257E2D5C}"/>
              </a:ext>
            </a:extLst>
          </p:cNvPr>
          <p:cNvGraphicFramePr/>
          <p:nvPr/>
        </p:nvGraphicFramePr>
        <p:xfrm>
          <a:off x="2914080" y="4927352"/>
          <a:ext cx="2309820" cy="1587518"/>
        </p:xfrm>
        <a:graphic>
          <a:graphicData uri="http://schemas.openxmlformats.org/drawingml/2006/table">
            <a:tbl>
              <a:tblPr>
                <a:noFill/>
              </a:tblPr>
              <a:tblGrid>
                <a:gridCol w="988358">
                  <a:extLst>
                    <a:ext uri="{9D8B030D-6E8A-4147-A177-3AD203B41FA5}">
                      <a16:colId xmlns:a16="http://schemas.microsoft.com/office/drawing/2014/main" val="20000"/>
                    </a:ext>
                  </a:extLst>
                </a:gridCol>
                <a:gridCol w="1321462">
                  <a:extLst>
                    <a:ext uri="{9D8B030D-6E8A-4147-A177-3AD203B41FA5}">
                      <a16:colId xmlns:a16="http://schemas.microsoft.com/office/drawing/2014/main" val="2850070383"/>
                    </a:ext>
                  </a:extLst>
                </a:gridCol>
              </a:tblGrid>
              <a:tr h="373562">
                <a:tc>
                  <a:txBody>
                    <a:bodyPr/>
                    <a:lstStyle/>
                    <a:p>
                      <a:pPr marL="0" marR="0" lvl="0" indent="0" algn="ctr" rtl="0">
                        <a:lnSpc>
                          <a:spcPct val="100000"/>
                        </a:lnSpc>
                        <a:spcBef>
                          <a:spcPts val="0"/>
                        </a:spcBef>
                        <a:spcAft>
                          <a:spcPts val="0"/>
                        </a:spcAft>
                        <a:buClr>
                          <a:srgbClr val="000000"/>
                        </a:buClr>
                        <a:buSzPts val="1200"/>
                        <a:buFont typeface="Arial"/>
                        <a:buNone/>
                      </a:pPr>
                      <a:r>
                        <a:rPr lang="en-US" sz="1400" b="1" u="none" strike="noStrike" cap="none">
                          <a:solidFill>
                            <a:srgbClr val="212121"/>
                          </a:solidFill>
                          <a:latin typeface="Roboto Mono"/>
                          <a:ea typeface="Roboto"/>
                          <a:cs typeface="Roboto"/>
                        </a:rPr>
                        <a:t>USER_ID</a:t>
                      </a:r>
                      <a:endParaRPr sz="1400" b="1" u="none" strike="noStrike" cap="none">
                        <a:solidFill>
                          <a:srgbClr val="212121"/>
                        </a:solidFill>
                        <a:latin typeface="Roboto Mono"/>
                        <a:ea typeface="Roboto"/>
                        <a:cs typeface="Roboto"/>
                        <a:sym typeface="Roboto"/>
                      </a:endParaRPr>
                    </a:p>
                  </a:txBody>
                  <a:tcPr marL="91425" marR="91425" marT="91425" marB="91425">
                    <a:lnL w="9525" cap="flat" cmpd="sng">
                      <a:solidFill>
                        <a:srgbClr val="737373"/>
                      </a:solidFill>
                      <a:prstDash val="solid"/>
                      <a:round/>
                      <a:headEnd type="none" w="sm" len="sm"/>
                      <a:tailEnd type="none" w="sm" len="sm"/>
                    </a:lnL>
                    <a:lnR w="9525" cap="flat" cmpd="sng" algn="ctr">
                      <a:solidFill>
                        <a:srgbClr val="737373"/>
                      </a:solidFill>
                      <a:prstDash val="solid"/>
                      <a:round/>
                      <a:headEnd type="none" w="sm" len="sm"/>
                      <a:tailEnd type="none" w="sm" len="sm"/>
                    </a:lnR>
                    <a:lnT w="9525" cap="flat" cmpd="sng">
                      <a:solidFill>
                        <a:srgbClr val="737373"/>
                      </a:solidFill>
                      <a:prstDash val="solid"/>
                      <a:round/>
                      <a:headEnd type="none" w="sm" len="sm"/>
                      <a:tailEnd type="none" w="sm" len="sm"/>
                    </a:lnT>
                    <a:lnB w="9525" cap="flat" cmpd="sng">
                      <a:solidFill>
                        <a:srgbClr val="737373"/>
                      </a:solidFill>
                      <a:prstDash val="solid"/>
                      <a:round/>
                      <a:headEnd type="none" w="sm" len="sm"/>
                      <a:tailEnd type="none" w="sm" len="sm"/>
                    </a:lnB>
                    <a:gradFill>
                      <a:gsLst>
                        <a:gs pos="0">
                          <a:srgbClr val="FFF2CC">
                            <a:alpha val="48630"/>
                          </a:srgbClr>
                        </a:gs>
                        <a:gs pos="100000">
                          <a:srgbClr val="FFE599">
                            <a:alpha val="48630"/>
                          </a:srgbClr>
                        </a:gs>
                      </a:gsLst>
                      <a:lin ang="2698631" scaled="0"/>
                    </a:gradFill>
                  </a:tcPr>
                </a:tc>
                <a:tc>
                  <a:txBody>
                    <a:bodyPr/>
                    <a:lstStyle/>
                    <a:p>
                      <a:pPr marL="0" lvl="0" indent="0" algn="ctr">
                        <a:lnSpc>
                          <a:spcPct val="100000"/>
                        </a:lnSpc>
                        <a:spcBef>
                          <a:spcPts val="0"/>
                        </a:spcBef>
                        <a:spcAft>
                          <a:spcPts val="0"/>
                        </a:spcAft>
                        <a:buNone/>
                      </a:pPr>
                      <a:r>
                        <a:rPr lang="en-US" sz="1400" b="1" u="none" strike="noStrike" cap="none">
                          <a:solidFill>
                            <a:srgbClr val="212121"/>
                          </a:solidFill>
                          <a:latin typeface="Roboto Mono"/>
                          <a:ea typeface="Roboto"/>
                          <a:cs typeface="Roboto"/>
                        </a:rPr>
                        <a:t>SUM(VALUE)</a:t>
                      </a:r>
                      <a:endParaRPr sz="1400" b="1" u="none" strike="noStrike" cap="none">
                        <a:solidFill>
                          <a:srgbClr val="212121"/>
                        </a:solidFill>
                        <a:latin typeface="Roboto Mono"/>
                        <a:ea typeface="Roboto"/>
                        <a:cs typeface="Roboto"/>
                        <a:sym typeface="Roboto"/>
                      </a:endParaRPr>
                    </a:p>
                  </a:txBody>
                  <a:tcPr marL="91425" marR="91425" marT="91425" marB="91425">
                    <a:lnL w="9525" cap="flat" cmpd="sng" algn="ctr">
                      <a:solidFill>
                        <a:srgbClr val="737373"/>
                      </a:solidFill>
                      <a:prstDash val="solid"/>
                      <a:round/>
                      <a:headEnd type="none" w="sm" len="sm"/>
                      <a:tailEnd type="none" w="sm" len="sm"/>
                    </a:lnL>
                    <a:lnR w="9524">
                      <a:solidFill>
                        <a:srgbClr val="737373"/>
                      </a:solidFill>
                    </a:lnR>
                    <a:lnT w="9524">
                      <a:solidFill>
                        <a:srgbClr val="737373"/>
                      </a:solidFill>
                    </a:lnT>
                    <a:lnB w="9524">
                      <a:solidFill>
                        <a:srgbClr val="737373"/>
                      </a:solidFill>
                    </a:lnB>
                    <a:gradFill>
                      <a:gsLst>
                        <a:gs pos="0">
                          <a:srgbClr val="FFF2CC">
                            <a:alpha val="48630"/>
                          </a:srgbClr>
                        </a:gs>
                        <a:gs pos="100000">
                          <a:srgbClr val="FFE599">
                            <a:alpha val="48630"/>
                          </a:srgbClr>
                        </a:gs>
                      </a:gsLst>
                      <a:lin ang="2698631" scaled="0"/>
                    </a:gradFill>
                  </a:tcPr>
                </a:tc>
                <a:extLst>
                  <a:ext uri="{0D108BD9-81ED-4DB2-BD59-A6C34878D82A}">
                    <a16:rowId xmlns:a16="http://schemas.microsoft.com/office/drawing/2014/main" val="10000"/>
                  </a:ext>
                </a:extLst>
              </a:tr>
              <a:tr h="373562">
                <a:tc>
                  <a:txBody>
                    <a:bodyPr/>
                    <a:lstStyle/>
                    <a:p>
                      <a:pPr marL="0" marR="0" lvl="0" indent="0" algn="ctr">
                        <a:lnSpc>
                          <a:spcPct val="100000"/>
                        </a:lnSpc>
                        <a:spcBef>
                          <a:spcPts val="0"/>
                        </a:spcBef>
                        <a:spcAft>
                          <a:spcPts val="0"/>
                        </a:spcAft>
                        <a:buNone/>
                      </a:pPr>
                      <a:r>
                        <a:rPr lang="en" sz="1400" b="0" u="none" strike="noStrike" cap="none">
                          <a:solidFill>
                            <a:srgbClr val="212121"/>
                          </a:solidFill>
                          <a:latin typeface="Roboto Mono"/>
                          <a:ea typeface="Roboto"/>
                          <a:cs typeface="Roboto"/>
                        </a:rPr>
                        <a:t>1</a:t>
                      </a:r>
                      <a:endParaRPr sz="1400" b="0">
                        <a:latin typeface="Roboto Mono"/>
                        <a:sym typeface="Roboto"/>
                      </a:endParaRPr>
                    </a:p>
                  </a:txBody>
                  <a:tcPr marL="91425" marR="91425" marT="91425" marB="91425" anchor="ctr">
                    <a:lnL w="9525" cap="flat" cmpd="sng">
                      <a:solidFill>
                        <a:srgbClr val="737373"/>
                      </a:solidFill>
                      <a:prstDash val="solid"/>
                      <a:round/>
                      <a:headEnd type="none" w="sm" len="sm"/>
                      <a:tailEnd type="none" w="sm" len="sm"/>
                    </a:lnL>
                    <a:lnR w="9525" cap="flat" cmpd="sng" algn="ctr">
                      <a:solidFill>
                        <a:srgbClr val="737373"/>
                      </a:solidFill>
                      <a:prstDash val="solid"/>
                      <a:round/>
                      <a:headEnd type="none" w="sm" len="sm"/>
                      <a:tailEnd type="none" w="sm" len="sm"/>
                    </a:lnR>
                    <a:lnT w="9525" cap="flat" cmpd="sng">
                      <a:solidFill>
                        <a:srgbClr val="737373"/>
                      </a:solidFill>
                      <a:prstDash val="solid"/>
                      <a:round/>
                      <a:headEnd type="none" w="sm" len="sm"/>
                      <a:tailEnd type="none" w="sm" len="sm"/>
                    </a:lnT>
                    <a:lnB w="9525" cap="flat" cmpd="sng">
                      <a:solidFill>
                        <a:srgbClr val="737373"/>
                      </a:solidFill>
                      <a:prstDash val="solid"/>
                      <a:round/>
                      <a:headEnd type="none" w="sm" len="sm"/>
                      <a:tailEnd type="none" w="sm" len="sm"/>
                    </a:lnB>
                  </a:tcPr>
                </a:tc>
                <a:tc>
                  <a:txBody>
                    <a:bodyPr/>
                    <a:lstStyle/>
                    <a:p>
                      <a:pPr marL="0" lvl="0" indent="0" algn="ctr">
                        <a:lnSpc>
                          <a:spcPct val="100000"/>
                        </a:lnSpc>
                        <a:spcBef>
                          <a:spcPts val="0"/>
                        </a:spcBef>
                        <a:spcAft>
                          <a:spcPts val="0"/>
                        </a:spcAft>
                        <a:buNone/>
                      </a:pPr>
                      <a:r>
                        <a:rPr lang="en" sz="1400" b="0" u="none" strike="noStrike" cap="none">
                          <a:solidFill>
                            <a:srgbClr val="212121"/>
                          </a:solidFill>
                          <a:latin typeface="Roboto Mono"/>
                          <a:ea typeface="Roboto"/>
                          <a:cs typeface="Roboto"/>
                        </a:rPr>
                        <a:t>80</a:t>
                      </a:r>
                      <a:endParaRPr lang="en" sz="1400" b="0" u="none" strike="noStrike" cap="none">
                        <a:solidFill>
                          <a:srgbClr val="212121"/>
                        </a:solidFill>
                        <a:latin typeface="Roboto Mono"/>
                        <a:ea typeface="Roboto"/>
                        <a:cs typeface="Roboto"/>
                        <a:sym typeface="Roboto"/>
                      </a:endParaRPr>
                    </a:p>
                  </a:txBody>
                  <a:tcPr marL="91425" marR="91425" marT="91425" marB="91425" anchor="ctr">
                    <a:lnL w="9525" cap="flat" cmpd="sng" algn="ctr">
                      <a:solidFill>
                        <a:srgbClr val="737373"/>
                      </a:solidFill>
                      <a:prstDash val="solid"/>
                      <a:round/>
                      <a:headEnd type="none" w="sm" len="sm"/>
                      <a:tailEnd type="none" w="sm" len="sm"/>
                    </a:lnL>
                    <a:lnR w="9524">
                      <a:solidFill>
                        <a:srgbClr val="737373"/>
                      </a:solidFill>
                    </a:lnR>
                    <a:lnT w="9524">
                      <a:solidFill>
                        <a:srgbClr val="737373"/>
                      </a:solidFill>
                    </a:lnT>
                    <a:lnB w="9524">
                      <a:solidFill>
                        <a:srgbClr val="737373"/>
                      </a:solidFill>
                    </a:lnB>
                  </a:tcPr>
                </a:tc>
                <a:extLst>
                  <a:ext uri="{0D108BD9-81ED-4DB2-BD59-A6C34878D82A}">
                    <a16:rowId xmlns:a16="http://schemas.microsoft.com/office/drawing/2014/main" val="10001"/>
                  </a:ext>
                </a:extLst>
              </a:tr>
              <a:tr h="398888">
                <a:tc>
                  <a:txBody>
                    <a:bodyPr/>
                    <a:lstStyle/>
                    <a:p>
                      <a:pPr marL="0" marR="0" lvl="0" indent="0" algn="ctr">
                        <a:lnSpc>
                          <a:spcPct val="100000"/>
                        </a:lnSpc>
                        <a:spcBef>
                          <a:spcPts val="0"/>
                        </a:spcBef>
                        <a:spcAft>
                          <a:spcPts val="0"/>
                        </a:spcAft>
                        <a:buNone/>
                      </a:pPr>
                      <a:r>
                        <a:rPr lang="en" sz="1400" b="0" u="none" strike="noStrike" cap="none">
                          <a:solidFill>
                            <a:srgbClr val="212121"/>
                          </a:solidFill>
                          <a:latin typeface="Roboto Mono"/>
                          <a:ea typeface="Roboto"/>
                          <a:cs typeface="Roboto"/>
                        </a:rPr>
                        <a:t>2</a:t>
                      </a:r>
                      <a:endParaRPr lang="en-US" sz="1400" b="0">
                        <a:latin typeface="Roboto Mono"/>
                        <a:sym typeface="Roboto"/>
                      </a:endParaRPr>
                    </a:p>
                  </a:txBody>
                  <a:tcPr marL="91425" marR="91425" marT="91425" marB="91425" anchor="ctr">
                    <a:lnL w="9525" cap="flat" cmpd="sng">
                      <a:solidFill>
                        <a:srgbClr val="737373"/>
                      </a:solidFill>
                      <a:prstDash val="solid"/>
                      <a:round/>
                      <a:headEnd type="none" w="sm" len="sm"/>
                      <a:tailEnd type="none" w="sm" len="sm"/>
                    </a:lnL>
                    <a:lnR w="9525" cap="flat" cmpd="sng" algn="ctr">
                      <a:solidFill>
                        <a:srgbClr val="737373"/>
                      </a:solidFill>
                      <a:prstDash val="solid"/>
                      <a:round/>
                      <a:headEnd type="none" w="sm" len="sm"/>
                      <a:tailEnd type="none" w="sm" len="sm"/>
                    </a:lnR>
                    <a:lnT w="9525" cap="flat" cmpd="sng">
                      <a:solidFill>
                        <a:srgbClr val="737373"/>
                      </a:solidFill>
                      <a:prstDash val="solid"/>
                      <a:round/>
                      <a:headEnd type="none" w="sm" len="sm"/>
                      <a:tailEnd type="none" w="sm" len="sm"/>
                    </a:lnT>
                    <a:lnB w="9525" cap="flat" cmpd="sng">
                      <a:solidFill>
                        <a:srgbClr val="737373"/>
                      </a:solidFill>
                      <a:prstDash val="solid"/>
                      <a:round/>
                      <a:headEnd type="none" w="sm" len="sm"/>
                      <a:tailEnd type="none" w="sm" len="sm"/>
                    </a:lnB>
                  </a:tcPr>
                </a:tc>
                <a:tc>
                  <a:txBody>
                    <a:bodyPr/>
                    <a:lstStyle/>
                    <a:p>
                      <a:pPr marL="0" lvl="0" indent="0" algn="ctr">
                        <a:lnSpc>
                          <a:spcPct val="100000"/>
                        </a:lnSpc>
                        <a:spcBef>
                          <a:spcPts val="0"/>
                        </a:spcBef>
                        <a:spcAft>
                          <a:spcPts val="0"/>
                        </a:spcAft>
                        <a:buNone/>
                      </a:pPr>
                      <a:r>
                        <a:rPr lang="en" sz="1400" b="0" u="none" strike="noStrike" cap="none">
                          <a:solidFill>
                            <a:srgbClr val="212121"/>
                          </a:solidFill>
                          <a:latin typeface="Roboto Mono"/>
                          <a:ea typeface="Roboto"/>
                          <a:cs typeface="Roboto"/>
                        </a:rPr>
                        <a:t>0</a:t>
                      </a:r>
                      <a:endParaRPr lang="en" sz="1400" b="0" u="none" strike="noStrike" cap="none">
                        <a:solidFill>
                          <a:srgbClr val="212121"/>
                        </a:solidFill>
                        <a:latin typeface="Roboto Mono"/>
                        <a:ea typeface="Roboto"/>
                        <a:cs typeface="Roboto"/>
                        <a:sym typeface="Roboto"/>
                      </a:endParaRPr>
                    </a:p>
                  </a:txBody>
                  <a:tcPr marL="91425" marR="91425" marT="91425" marB="91425" anchor="ctr">
                    <a:lnL w="9525" cap="flat" cmpd="sng" algn="ctr">
                      <a:solidFill>
                        <a:srgbClr val="737373"/>
                      </a:solidFill>
                      <a:prstDash val="solid"/>
                      <a:round/>
                      <a:headEnd type="none" w="sm" len="sm"/>
                      <a:tailEnd type="none" w="sm" len="sm"/>
                    </a:lnL>
                    <a:lnR w="9524">
                      <a:solidFill>
                        <a:srgbClr val="737373"/>
                      </a:solidFill>
                    </a:lnR>
                    <a:lnT w="9524">
                      <a:solidFill>
                        <a:srgbClr val="737373"/>
                      </a:solidFill>
                    </a:lnT>
                    <a:lnB w="9524">
                      <a:solidFill>
                        <a:srgbClr val="737373"/>
                      </a:solidFill>
                    </a:lnB>
                  </a:tcPr>
                </a:tc>
                <a:extLst>
                  <a:ext uri="{0D108BD9-81ED-4DB2-BD59-A6C34878D82A}">
                    <a16:rowId xmlns:a16="http://schemas.microsoft.com/office/drawing/2014/main" val="10002"/>
                  </a:ext>
                </a:extLst>
              </a:tr>
              <a:tr h="373562">
                <a:tc>
                  <a:txBody>
                    <a:bodyPr/>
                    <a:lstStyle/>
                    <a:p>
                      <a:pPr marL="0" marR="0" lvl="0" indent="0" algn="ctr" rtl="0">
                        <a:lnSpc>
                          <a:spcPct val="100000"/>
                        </a:lnSpc>
                        <a:spcBef>
                          <a:spcPts val="0"/>
                        </a:spcBef>
                        <a:spcAft>
                          <a:spcPts val="0"/>
                        </a:spcAft>
                        <a:buNone/>
                      </a:pPr>
                      <a:r>
                        <a:rPr lang="en" sz="1400" b="0">
                          <a:solidFill>
                            <a:srgbClr val="212121"/>
                          </a:solidFill>
                          <a:latin typeface="Roboto Mono"/>
                          <a:ea typeface="Roboto"/>
                          <a:cs typeface="Roboto"/>
                        </a:rPr>
                        <a:t>3</a:t>
                      </a:r>
                      <a:endParaRPr lang="en" sz="1400" b="0">
                        <a:solidFill>
                          <a:srgbClr val="D00E89"/>
                        </a:solidFill>
                        <a:latin typeface="Roboto Mono"/>
                        <a:ea typeface="Roboto"/>
                        <a:cs typeface="Roboto"/>
                        <a:sym typeface="Roboto"/>
                      </a:endParaRPr>
                    </a:p>
                  </a:txBody>
                  <a:tcPr marL="91425" marR="91425" marT="91425" marB="91425" anchor="ctr">
                    <a:lnL w="9525" cap="flat" cmpd="sng">
                      <a:solidFill>
                        <a:srgbClr val="737373"/>
                      </a:solidFill>
                      <a:prstDash val="solid"/>
                      <a:round/>
                      <a:headEnd type="none" w="sm" len="sm"/>
                      <a:tailEnd type="none" w="sm" len="sm"/>
                    </a:lnL>
                    <a:lnR w="9525" cap="flat" cmpd="sng" algn="ctr">
                      <a:solidFill>
                        <a:srgbClr val="737373"/>
                      </a:solidFill>
                      <a:prstDash val="solid"/>
                      <a:round/>
                      <a:headEnd type="none" w="sm" len="sm"/>
                      <a:tailEnd type="none" w="sm" len="sm"/>
                    </a:lnR>
                    <a:lnT w="9525" cap="flat" cmpd="sng">
                      <a:solidFill>
                        <a:srgbClr val="737373"/>
                      </a:solidFill>
                      <a:prstDash val="solid"/>
                      <a:round/>
                      <a:headEnd type="none" w="sm" len="sm"/>
                      <a:tailEnd type="none" w="sm" len="sm"/>
                    </a:lnT>
                    <a:lnB w="9525" cap="flat" cmpd="sng">
                      <a:solidFill>
                        <a:srgbClr val="737373"/>
                      </a:solidFill>
                      <a:prstDash val="solid"/>
                      <a:round/>
                      <a:headEnd type="none" w="sm" len="sm"/>
                      <a:tailEnd type="none" w="sm" len="sm"/>
                    </a:lnB>
                  </a:tcPr>
                </a:tc>
                <a:tc>
                  <a:txBody>
                    <a:bodyPr/>
                    <a:lstStyle/>
                    <a:p>
                      <a:pPr marL="0" lvl="0" indent="0" algn="ctr">
                        <a:lnSpc>
                          <a:spcPct val="100000"/>
                        </a:lnSpc>
                        <a:spcBef>
                          <a:spcPts val="0"/>
                        </a:spcBef>
                        <a:spcAft>
                          <a:spcPts val="0"/>
                        </a:spcAft>
                        <a:buNone/>
                      </a:pPr>
                      <a:r>
                        <a:rPr lang="en" sz="1400" b="0">
                          <a:solidFill>
                            <a:srgbClr val="212121"/>
                          </a:solidFill>
                          <a:latin typeface="Roboto Mono"/>
                          <a:ea typeface="Roboto"/>
                          <a:cs typeface="Roboto"/>
                        </a:rPr>
                        <a:t>100</a:t>
                      </a:r>
                      <a:endParaRPr lang="en" sz="1400" b="0">
                        <a:solidFill>
                          <a:srgbClr val="212121"/>
                        </a:solidFill>
                        <a:latin typeface="Roboto Mono"/>
                        <a:ea typeface="Roboto"/>
                        <a:cs typeface="Roboto"/>
                        <a:sym typeface="Roboto"/>
                      </a:endParaRPr>
                    </a:p>
                  </a:txBody>
                  <a:tcPr marL="91425" marR="91425" marT="91425" marB="91425" anchor="ctr">
                    <a:lnL w="9525" cap="flat" cmpd="sng" algn="ctr">
                      <a:solidFill>
                        <a:srgbClr val="737373"/>
                      </a:solidFill>
                      <a:prstDash val="solid"/>
                      <a:round/>
                      <a:headEnd type="none" w="sm" len="sm"/>
                      <a:tailEnd type="none" w="sm" len="sm"/>
                    </a:lnL>
                    <a:lnR w="9524">
                      <a:solidFill>
                        <a:srgbClr val="737373"/>
                      </a:solidFill>
                    </a:lnR>
                    <a:lnT w="9524">
                      <a:solidFill>
                        <a:srgbClr val="737373"/>
                      </a:solidFill>
                    </a:lnT>
                    <a:lnB w="9524">
                      <a:solidFill>
                        <a:srgbClr val="737373"/>
                      </a:solidFill>
                    </a:lnB>
                  </a:tcPr>
                </a:tc>
                <a:extLst>
                  <a:ext uri="{0D108BD9-81ED-4DB2-BD59-A6C34878D82A}">
                    <a16:rowId xmlns:a16="http://schemas.microsoft.com/office/drawing/2014/main" val="10003"/>
                  </a:ext>
                </a:extLst>
              </a:tr>
            </a:tbl>
          </a:graphicData>
        </a:graphic>
      </p:graphicFrame>
      <p:pic>
        <p:nvPicPr>
          <p:cNvPr id="3" name="Picture 5">
            <a:extLst>
              <a:ext uri="{FF2B5EF4-FFF2-40B4-BE49-F238E27FC236}">
                <a16:creationId xmlns:a16="http://schemas.microsoft.com/office/drawing/2014/main" id="{8FD1A8A7-D4F4-E625-1800-544ECB6AAF08}"/>
              </a:ext>
            </a:extLst>
          </p:cNvPr>
          <p:cNvPicPr>
            <a:picLocks noChangeAspect="1"/>
          </p:cNvPicPr>
          <p:nvPr/>
        </p:nvPicPr>
        <p:blipFill>
          <a:blip r:embed="rId7"/>
          <a:stretch>
            <a:fillRect/>
          </a:stretch>
        </p:blipFill>
        <p:spPr>
          <a:xfrm>
            <a:off x="5772431" y="3905250"/>
            <a:ext cx="2466975" cy="819150"/>
          </a:xfrm>
          <a:prstGeom prst="rect">
            <a:avLst/>
          </a:prstGeom>
        </p:spPr>
      </p:pic>
      <p:pic>
        <p:nvPicPr>
          <p:cNvPr id="15" name="Picture 18">
            <a:extLst>
              <a:ext uri="{FF2B5EF4-FFF2-40B4-BE49-F238E27FC236}">
                <a16:creationId xmlns:a16="http://schemas.microsoft.com/office/drawing/2014/main" id="{0346A63B-9C68-1871-AB22-271831DC8339}"/>
              </a:ext>
            </a:extLst>
          </p:cNvPr>
          <p:cNvPicPr>
            <a:picLocks noChangeAspect="1"/>
          </p:cNvPicPr>
          <p:nvPr/>
        </p:nvPicPr>
        <p:blipFill>
          <a:blip r:embed="rId8"/>
          <a:stretch>
            <a:fillRect/>
          </a:stretch>
        </p:blipFill>
        <p:spPr>
          <a:xfrm>
            <a:off x="8248858" y="6034699"/>
            <a:ext cx="390525" cy="219075"/>
          </a:xfrm>
          <a:prstGeom prst="rect">
            <a:avLst/>
          </a:prstGeom>
        </p:spPr>
      </p:pic>
      <p:pic>
        <p:nvPicPr>
          <p:cNvPr id="19" name="Picture 23">
            <a:extLst>
              <a:ext uri="{FF2B5EF4-FFF2-40B4-BE49-F238E27FC236}">
                <a16:creationId xmlns:a16="http://schemas.microsoft.com/office/drawing/2014/main" id="{EE0AFBF7-C0EF-8643-7A0E-9643C86AF61D}"/>
              </a:ext>
            </a:extLst>
          </p:cNvPr>
          <p:cNvPicPr>
            <a:picLocks noChangeAspect="1"/>
          </p:cNvPicPr>
          <p:nvPr/>
        </p:nvPicPr>
        <p:blipFill>
          <a:blip r:embed="rId9"/>
          <a:stretch>
            <a:fillRect/>
          </a:stretch>
        </p:blipFill>
        <p:spPr>
          <a:xfrm>
            <a:off x="8248858" y="5016785"/>
            <a:ext cx="344581" cy="351305"/>
          </a:xfrm>
          <a:prstGeom prst="rect">
            <a:avLst/>
          </a:prstGeom>
        </p:spPr>
      </p:pic>
      <p:pic>
        <p:nvPicPr>
          <p:cNvPr id="24" name="Picture 24">
            <a:extLst>
              <a:ext uri="{FF2B5EF4-FFF2-40B4-BE49-F238E27FC236}">
                <a16:creationId xmlns:a16="http://schemas.microsoft.com/office/drawing/2014/main" id="{2490378B-E486-B193-3981-ABC9EF7EB514}"/>
              </a:ext>
            </a:extLst>
          </p:cNvPr>
          <p:cNvPicPr>
            <a:picLocks noChangeAspect="1"/>
          </p:cNvPicPr>
          <p:nvPr/>
        </p:nvPicPr>
        <p:blipFill>
          <a:blip r:embed="rId10"/>
          <a:stretch>
            <a:fillRect/>
          </a:stretch>
        </p:blipFill>
        <p:spPr>
          <a:xfrm>
            <a:off x="8148315" y="5479568"/>
            <a:ext cx="733425" cy="352425"/>
          </a:xfrm>
          <a:prstGeom prst="rect">
            <a:avLst/>
          </a:prstGeom>
        </p:spPr>
      </p:pic>
      <p:sp>
        <p:nvSpPr>
          <p:cNvPr id="44" name="TextBox 43">
            <a:extLst>
              <a:ext uri="{FF2B5EF4-FFF2-40B4-BE49-F238E27FC236}">
                <a16:creationId xmlns:a16="http://schemas.microsoft.com/office/drawing/2014/main" id="{1FD3CEC9-E9A6-FE73-9AC0-15463E780BAC}"/>
              </a:ext>
            </a:extLst>
          </p:cNvPr>
          <p:cNvSpPr txBox="1"/>
          <p:nvPr/>
        </p:nvSpPr>
        <p:spPr>
          <a:xfrm>
            <a:off x="304800" y="4191000"/>
            <a:ext cx="2912336" cy="584775"/>
          </a:xfrm>
          <a:prstGeom prst="rect">
            <a:avLst/>
          </a:prstGeom>
          <a:noFill/>
        </p:spPr>
        <p:txBody>
          <a:bodyPr wrap="none" rtlCol="0">
            <a:spAutoFit/>
          </a:bodyPr>
          <a:lstStyle/>
          <a:p>
            <a:r>
              <a:rPr lang="en-US" sz="3200">
                <a:solidFill>
                  <a:srgbClr val="C00000"/>
                </a:solidFill>
                <a:latin typeface="Helvetica Neue Light" charset="0"/>
                <a:ea typeface="Helvetica Neue Light" charset="0"/>
                <a:cs typeface="Helvetica Neue Light" charset="0"/>
              </a:rPr>
              <a:t>GNN can learn:</a:t>
            </a:r>
          </a:p>
        </p:txBody>
      </p:sp>
      <p:sp>
        <p:nvSpPr>
          <p:cNvPr id="47" name="TextBox 46">
            <a:extLst>
              <a:ext uri="{FF2B5EF4-FFF2-40B4-BE49-F238E27FC236}">
                <a16:creationId xmlns:a16="http://schemas.microsoft.com/office/drawing/2014/main" id="{05702C00-678B-6D3C-D65C-CF035F00A443}"/>
              </a:ext>
            </a:extLst>
          </p:cNvPr>
          <p:cNvSpPr txBox="1"/>
          <p:nvPr/>
        </p:nvSpPr>
        <p:spPr>
          <a:xfrm>
            <a:off x="304800" y="1472625"/>
            <a:ext cx="1186543" cy="584775"/>
          </a:xfrm>
          <a:prstGeom prst="rect">
            <a:avLst/>
          </a:prstGeom>
          <a:noFill/>
        </p:spPr>
        <p:txBody>
          <a:bodyPr wrap="none" rtlCol="0">
            <a:spAutoFit/>
          </a:bodyPr>
          <a:lstStyle/>
          <a:p>
            <a:r>
              <a:rPr lang="en-US" sz="3200">
                <a:solidFill>
                  <a:srgbClr val="C00000"/>
                </a:solidFill>
                <a:latin typeface="Helvetica Neue Light" charset="0"/>
                <a:ea typeface="Helvetica Neue Light" charset="0"/>
                <a:cs typeface="Helvetica Neue Light" charset="0"/>
              </a:rPr>
              <a:t>Input:</a:t>
            </a:r>
          </a:p>
        </p:txBody>
      </p:sp>
      <p:sp>
        <p:nvSpPr>
          <p:cNvPr id="6" name="Footer Placeholder 4">
            <a:extLst>
              <a:ext uri="{FF2B5EF4-FFF2-40B4-BE49-F238E27FC236}">
                <a16:creationId xmlns:a16="http://schemas.microsoft.com/office/drawing/2014/main" id="{0289EFD4-1522-134F-59F9-3E549FB2DEAD}"/>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35868674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5" name="Google Shape;170;p20">
            <a:extLst>
              <a:ext uri="{FF2B5EF4-FFF2-40B4-BE49-F238E27FC236}">
                <a16:creationId xmlns:a16="http://schemas.microsoft.com/office/drawing/2014/main" id="{98F943A8-F463-34C6-4D2F-93DB7FB58EB3}"/>
              </a:ext>
            </a:extLst>
          </p:cNvPr>
          <p:cNvSpPr txBox="1">
            <a:spLocks/>
          </p:cNvSpPr>
          <p:nvPr/>
        </p:nvSpPr>
        <p:spPr>
          <a:xfrm>
            <a:off x="319123" y="2141614"/>
            <a:ext cx="8199308" cy="385913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114300" marR="0" lvl="0" indent="0" algn="l" rtl="0">
              <a:lnSpc>
                <a:spcPct val="100000"/>
              </a:lnSpc>
              <a:spcBef>
                <a:spcPts val="0"/>
              </a:spcBef>
              <a:spcAft>
                <a:spcPts val="0"/>
              </a:spcAft>
              <a:buClr>
                <a:srgbClr val="000000"/>
              </a:buClr>
              <a:buFont typeface="+mj-lt"/>
              <a:buNone/>
              <a:defRPr sz="2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a:endParaRPr lang="en-US" sz="1400">
              <a:latin typeface="Roboto Light"/>
              <a:ea typeface="Roboto Light"/>
              <a:cs typeface="Roboto Light"/>
            </a:endParaRPr>
          </a:p>
        </p:txBody>
      </p:sp>
      <p:sp>
        <p:nvSpPr>
          <p:cNvPr id="2" name="Content Placeholder 1">
            <a:extLst>
              <a:ext uri="{FF2B5EF4-FFF2-40B4-BE49-F238E27FC236}">
                <a16:creationId xmlns:a16="http://schemas.microsoft.com/office/drawing/2014/main" id="{6E4372B2-8928-C30D-E5F7-3F53F01D1EB0}"/>
              </a:ext>
            </a:extLst>
          </p:cNvPr>
          <p:cNvSpPr>
            <a:spLocks noGrp="1"/>
          </p:cNvSpPr>
          <p:nvPr>
            <p:ph idx="1"/>
          </p:nvPr>
        </p:nvSpPr>
        <p:spPr>
          <a:xfrm>
            <a:off x="457200" y="1615964"/>
            <a:ext cx="4572000" cy="4851400"/>
          </a:xfrm>
        </p:spPr>
        <p:txBody>
          <a:bodyPr vert="horz" lIns="121917" tIns="60958" rIns="121917" bIns="60958" rtlCol="0" anchor="t">
            <a:noAutofit/>
          </a:bodyPr>
          <a:lstStyle/>
          <a:p>
            <a:pPr marL="0" indent="0">
              <a:buNone/>
            </a:pPr>
            <a:r>
              <a:rPr lang="en-US" sz="2800">
                <a:solidFill>
                  <a:srgbClr val="C00000"/>
                </a:solidFill>
              </a:rPr>
              <a:t>GNNs </a:t>
            </a:r>
            <a:r>
              <a:rPr lang="en-US" sz="2800">
                <a:solidFill>
                  <a:srgbClr val="C00000"/>
                </a:solidFill>
                <a:sym typeface="Roboto Medium"/>
              </a:rPr>
              <a:t>learn</a:t>
            </a:r>
            <a:r>
              <a:rPr lang="en-US" sz="2800">
                <a:solidFill>
                  <a:srgbClr val="C00000"/>
                </a:solidFill>
              </a:rPr>
              <a:t> </a:t>
            </a:r>
            <a:r>
              <a:rPr lang="en-US" sz="2800">
                <a:solidFill>
                  <a:srgbClr val="C00000"/>
                </a:solidFill>
                <a:sym typeface="Roboto Light"/>
              </a:rPr>
              <a:t>how</a:t>
            </a:r>
            <a:r>
              <a:rPr lang="en-US" sz="2800">
                <a:solidFill>
                  <a:srgbClr val="C00000"/>
                </a:solidFill>
              </a:rPr>
              <a:t> to </a:t>
            </a:r>
            <a:r>
              <a:rPr lang="en-US" sz="2800">
                <a:solidFill>
                  <a:srgbClr val="C00000"/>
                </a:solidFill>
                <a:sym typeface="Roboto Medium"/>
              </a:rPr>
              <a:t>aggregate information:</a:t>
            </a:r>
            <a:endParaRPr lang="en-US" sz="2800">
              <a:solidFill>
                <a:srgbClr val="C00000"/>
              </a:solidFill>
            </a:endParaRPr>
          </a:p>
          <a:p>
            <a:pPr marL="456565" indent="-456565"/>
            <a:r>
              <a:rPr lang="en-US" sz="2200"/>
              <a:t>They can </a:t>
            </a:r>
            <a:r>
              <a:rPr lang="en-US" sz="2200">
                <a:sym typeface="Roboto Medium"/>
              </a:rPr>
              <a:t>discard</a:t>
            </a:r>
            <a:r>
              <a:rPr lang="en-US" sz="2200"/>
              <a:t> neighboring</a:t>
            </a:r>
            <a:br>
              <a:rPr lang="en-US" sz="2200"/>
            </a:br>
            <a:r>
              <a:rPr lang="en-US" sz="2200"/>
              <a:t>node information that is </a:t>
            </a:r>
            <a:r>
              <a:rPr lang="en-US" sz="2200">
                <a:sym typeface="Roboto Medium"/>
              </a:rPr>
              <a:t>irrelevant </a:t>
            </a:r>
            <a:r>
              <a:rPr lang="en-US" sz="2200"/>
              <a:t>for the given downstream task</a:t>
            </a:r>
          </a:p>
          <a:p>
            <a:pPr marL="2132965" lvl="3" indent="-304165"/>
            <a:endParaRPr lang="en-US" sz="900"/>
          </a:p>
          <a:p>
            <a:pPr marL="456565" indent="-456565"/>
            <a:r>
              <a:rPr lang="en-US" sz="2200"/>
              <a:t>They can </a:t>
            </a:r>
            <a:r>
              <a:rPr lang="en-US" sz="2200">
                <a:sym typeface="Roboto Medium"/>
              </a:rPr>
              <a:t>detect fine-grained patterns</a:t>
            </a:r>
            <a:r>
              <a:rPr lang="en-US" sz="2200"/>
              <a:t> within local</a:t>
            </a:r>
            <a:br>
              <a:rPr lang="en-US" sz="2200"/>
            </a:br>
            <a:r>
              <a:rPr lang="en-US" sz="2200"/>
              <a:t>neighborhoods </a:t>
            </a:r>
            <a:r>
              <a:rPr lang="en-US" sz="2200">
                <a:sym typeface="Roboto Light"/>
              </a:rPr>
              <a:t>(e.g., buying</a:t>
            </a:r>
            <a:br>
              <a:rPr lang="en-US" sz="2200"/>
            </a:br>
            <a:r>
              <a:rPr lang="en-US" sz="2200">
                <a:sym typeface="Roboto Light"/>
              </a:rPr>
              <a:t>behavior over the last year)</a:t>
            </a:r>
            <a:endParaRPr lang="en-US" sz="2200"/>
          </a:p>
          <a:p>
            <a:pPr marL="456565" indent="-456565"/>
            <a:endParaRPr lang="en-US"/>
          </a:p>
        </p:txBody>
      </p:sp>
      <p:sp>
        <p:nvSpPr>
          <p:cNvPr id="4" name="Slide Number Placeholder 3">
            <a:extLst>
              <a:ext uri="{FF2B5EF4-FFF2-40B4-BE49-F238E27FC236}">
                <a16:creationId xmlns:a16="http://schemas.microsoft.com/office/drawing/2014/main" id="{BAEB31D3-C652-94CC-D3D9-240037D1EEF8}"/>
              </a:ext>
            </a:extLst>
          </p:cNvPr>
          <p:cNvSpPr>
            <a:spLocks noGrp="1"/>
          </p:cNvSpPr>
          <p:nvPr>
            <p:ph type="sldNum" sz="quarter" idx="12"/>
          </p:nvPr>
        </p:nvSpPr>
        <p:spPr>
          <a:xfrm>
            <a:off x="6553200" y="6710302"/>
            <a:ext cx="2133600" cy="161925"/>
          </a:xfrm>
        </p:spPr>
        <p:txBody>
          <a:bodyPr/>
          <a:lstStyle/>
          <a:p>
            <a:fld id="{4D267013-DFFC-4352-B274-32112D0CCE19}" type="slidenum">
              <a:rPr lang="en-US" smtClean="0"/>
              <a:pPr/>
              <a:t>54</a:t>
            </a:fld>
            <a:endParaRPr lang="en-US"/>
          </a:p>
        </p:txBody>
      </p:sp>
      <p:pic>
        <p:nvPicPr>
          <p:cNvPr id="156" name="Google Shape;156;p19"/>
          <p:cNvPicPr preferRelativeResize="0"/>
          <p:nvPr/>
        </p:nvPicPr>
        <p:blipFill>
          <a:blip r:embed="rId3">
            <a:alphaModFix/>
          </a:blip>
          <a:stretch>
            <a:fillRect/>
          </a:stretch>
        </p:blipFill>
        <p:spPr>
          <a:xfrm>
            <a:off x="5194654" y="2760106"/>
            <a:ext cx="3747675" cy="2251901"/>
          </a:xfrm>
          <a:prstGeom prst="rect">
            <a:avLst/>
          </a:prstGeom>
          <a:noFill/>
          <a:ln>
            <a:noFill/>
          </a:ln>
        </p:spPr>
      </p:pic>
      <p:sp>
        <p:nvSpPr>
          <p:cNvPr id="6" name="Footer Placeholder 4">
            <a:extLst>
              <a:ext uri="{FF2B5EF4-FFF2-40B4-BE49-F238E27FC236}">
                <a16:creationId xmlns:a16="http://schemas.microsoft.com/office/drawing/2014/main" id="{F4D7B8B8-8E29-381A-B24E-2D6757871A23}"/>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
        <p:nvSpPr>
          <p:cNvPr id="9" name="Google Shape;178;p21">
            <a:extLst>
              <a:ext uri="{FF2B5EF4-FFF2-40B4-BE49-F238E27FC236}">
                <a16:creationId xmlns:a16="http://schemas.microsoft.com/office/drawing/2014/main" id="{2547A8AA-CEFD-9C18-4894-A3FE94E1F425}"/>
              </a:ext>
            </a:extLst>
          </p:cNvPr>
          <p:cNvSpPr txBox="1">
            <a:spLocks noGrp="1"/>
          </p:cNvSpPr>
          <p:nvPr>
            <p:ph type="title"/>
          </p:nvPr>
        </p:nvSpPr>
        <p:spPr>
          <a:xfrm>
            <a:off x="457200" y="76200"/>
            <a:ext cx="8229600" cy="987552"/>
          </a:xfrm>
          <a:prstGeom prst="rect">
            <a:avLst/>
          </a:prstGeom>
        </p:spPr>
        <p:txBody>
          <a:bodyPr spcFirstLastPara="1" vert="horz" wrap="square" lIns="91425" tIns="91425" rIns="91425" bIns="91425" rtlCol="0" anchor="b" anchorCtr="0">
            <a:noAutofit/>
          </a:bodyPr>
          <a:lstStyle/>
          <a:p>
            <a:r>
              <a:rPr lang="en-US"/>
              <a:t>Benefits of GNNs</a:t>
            </a:r>
          </a:p>
        </p:txBody>
      </p:sp>
    </p:spTree>
    <p:extLst>
      <p:ext uri="{BB962C8B-B14F-4D97-AF65-F5344CB8AC3E}">
        <p14:creationId xmlns:p14="http://schemas.microsoft.com/office/powerpoint/2010/main" val="8437475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1"/>
          <p:cNvSpPr txBox="1">
            <a:spLocks noGrp="1"/>
          </p:cNvSpPr>
          <p:nvPr>
            <p:ph type="title"/>
          </p:nvPr>
        </p:nvSpPr>
        <p:spPr>
          <a:prstGeom prst="rect">
            <a:avLst/>
          </a:prstGeom>
        </p:spPr>
        <p:txBody>
          <a:bodyPr spcFirstLastPara="1" vert="horz" wrap="square" lIns="91425" tIns="91425" rIns="91425" bIns="91425" rtlCol="0" anchor="b" anchorCtr="0">
            <a:noAutofit/>
          </a:bodyPr>
          <a:lstStyle/>
          <a:p>
            <a:r>
              <a:rPr lang="en-US"/>
              <a:t>Benefits of GNNs</a:t>
            </a:r>
          </a:p>
        </p:txBody>
      </p:sp>
      <p:sp>
        <p:nvSpPr>
          <p:cNvPr id="179" name="Google Shape;179;p21"/>
          <p:cNvSpPr txBox="1">
            <a:spLocks noGrp="1"/>
          </p:cNvSpPr>
          <p:nvPr>
            <p:ph idx="1"/>
          </p:nvPr>
        </p:nvSpPr>
        <p:spPr>
          <a:prstGeom prst="rect">
            <a:avLst/>
          </a:prstGeom>
        </p:spPr>
        <p:txBody>
          <a:bodyPr spcFirstLastPara="1" vert="horz" wrap="square" lIns="91425" tIns="91425" rIns="91425" bIns="91425" rtlCol="0" anchor="t" anchorCtr="0">
            <a:noAutofit/>
          </a:bodyPr>
          <a:lstStyle/>
          <a:p>
            <a:pPr marL="0" indent="0">
              <a:buNone/>
            </a:pPr>
            <a:r>
              <a:rPr lang="en" sz="3200">
                <a:solidFill>
                  <a:srgbClr val="C00000"/>
                </a:solidFill>
              </a:rPr>
              <a:t>GNNs can </a:t>
            </a:r>
            <a:r>
              <a:rPr lang="en" sz="3200">
                <a:solidFill>
                  <a:srgbClr val="C00000"/>
                </a:solidFill>
                <a:ea typeface="Roboto Medium"/>
                <a:sym typeface="Roboto Medium"/>
              </a:rPr>
              <a:t>exchange information</a:t>
            </a:r>
            <a:br>
              <a:rPr lang="en" sz="3200">
                <a:solidFill>
                  <a:srgbClr val="C00000"/>
                </a:solidFill>
              </a:rPr>
            </a:br>
            <a:r>
              <a:rPr lang="en" sz="3200" i="1">
                <a:solidFill>
                  <a:srgbClr val="C00000"/>
                </a:solidFill>
                <a:ea typeface="Roboto Light"/>
                <a:sym typeface="Roboto Light"/>
              </a:rPr>
              <a:t>across </a:t>
            </a:r>
            <a:r>
              <a:rPr lang="en" sz="3200">
                <a:solidFill>
                  <a:srgbClr val="C00000"/>
                </a:solidFill>
              </a:rPr>
              <a:t>training examples:</a:t>
            </a:r>
            <a:endParaRPr lang="en-US" sz="3200">
              <a:solidFill>
                <a:srgbClr val="C00000"/>
              </a:solidFill>
            </a:endParaRPr>
          </a:p>
          <a:p>
            <a:pPr marL="457200" indent="-330200">
              <a:spcBef>
                <a:spcPts val="1600"/>
              </a:spcBef>
              <a:buSzPts val="1600"/>
              <a:buChar char="●"/>
            </a:pPr>
            <a:r>
              <a:rPr lang="en-US" sz="2000"/>
              <a:t>Instead of treating examples</a:t>
            </a:r>
            <a:br>
              <a:rPr lang="en-US" sz="2000"/>
            </a:br>
            <a:r>
              <a:rPr lang="en-US" sz="2000"/>
              <a:t>as isolated, there now exists an</a:t>
            </a:r>
            <a:br>
              <a:rPr lang="en-US" sz="2000"/>
            </a:br>
            <a:r>
              <a:rPr lang="en-US" sz="2000">
                <a:ea typeface="Roboto Medium"/>
                <a:sym typeface="Roboto Medium"/>
              </a:rPr>
              <a:t>inter-dependency </a:t>
            </a:r>
            <a:r>
              <a:rPr lang="en-US" sz="2000" i="1">
                <a:ea typeface="Roboto Light"/>
                <a:sym typeface="Roboto Light"/>
              </a:rPr>
              <a:t>between</a:t>
            </a:r>
            <a:r>
              <a:rPr lang="en-US" sz="2000">
                <a:ea typeface="Roboto Medium"/>
                <a:sym typeface="Roboto Medium"/>
              </a:rPr>
              <a:t> entities</a:t>
            </a:r>
            <a:br>
              <a:rPr lang="en-US" sz="2000"/>
            </a:br>
            <a:r>
              <a:rPr lang="en-US" sz="2000">
                <a:ea typeface="Roboto Light"/>
                <a:sym typeface="Roboto Light"/>
              </a:rPr>
              <a:t>(</a:t>
            </a:r>
            <a:r>
              <a:rPr lang="en-US" sz="2000" i="1">
                <a:ea typeface="Roboto Light"/>
                <a:sym typeface="Roboto Light"/>
              </a:rPr>
              <a:t>e.g.</a:t>
            </a:r>
            <a:r>
              <a:rPr lang="en-US" sz="2000">
                <a:ea typeface="Roboto Light"/>
                <a:sym typeface="Roboto Light"/>
              </a:rPr>
              <a:t>, users with similar features,</a:t>
            </a:r>
            <a:br>
              <a:rPr lang="en-US" sz="2000">
                <a:ea typeface="Roboto Light"/>
              </a:rPr>
            </a:br>
            <a:r>
              <a:rPr lang="en-US" sz="2000">
                <a:ea typeface="Roboto Light"/>
                <a:sym typeface="Roboto Light"/>
              </a:rPr>
              <a:t>users with similar behavior)</a:t>
            </a:r>
            <a:br>
              <a:rPr lang="en-US" sz="2000">
                <a:ea typeface="Roboto Light"/>
              </a:rPr>
            </a:br>
            <a:endParaRPr lang="en-US" sz="2000">
              <a:ea typeface="Roboto Light"/>
            </a:endParaRPr>
          </a:p>
          <a:p>
            <a:pPr marL="457200" indent="-330200">
              <a:buSzPts val="1600"/>
              <a:buChar char="●"/>
            </a:pPr>
            <a:r>
              <a:rPr lang="en-US" sz="2000"/>
              <a:t>GNN can </a:t>
            </a:r>
            <a:r>
              <a:rPr lang="en-US" sz="2000" i="1">
                <a:ea typeface="Roboto Light"/>
                <a:sym typeface="Roboto Light"/>
              </a:rPr>
              <a:t>use</a:t>
            </a:r>
            <a:r>
              <a:rPr lang="en-US" sz="2000"/>
              <a:t> these features to</a:t>
            </a:r>
            <a:br>
              <a:rPr lang="en-US" sz="2000"/>
            </a:br>
            <a:r>
              <a:rPr lang="en-US" sz="2000">
                <a:ea typeface="Roboto Medium"/>
                <a:sym typeface="Roboto Medium"/>
              </a:rPr>
              <a:t>enrich</a:t>
            </a:r>
            <a:r>
              <a:rPr lang="en-US" sz="2000"/>
              <a:t> an </a:t>
            </a:r>
            <a:r>
              <a:rPr lang="en-US" sz="2000">
                <a:ea typeface="Roboto Medium"/>
                <a:sym typeface="Roboto Medium"/>
              </a:rPr>
              <a:t>entity’s representation</a:t>
            </a:r>
            <a:endParaRPr lang="en-US" sz="2000">
              <a:ea typeface="Roboto Medium"/>
            </a:endParaRPr>
          </a:p>
        </p:txBody>
      </p:sp>
      <p:sp>
        <p:nvSpPr>
          <p:cNvPr id="3" name="Slide Number Placeholder 2">
            <a:extLst>
              <a:ext uri="{FF2B5EF4-FFF2-40B4-BE49-F238E27FC236}">
                <a16:creationId xmlns:a16="http://schemas.microsoft.com/office/drawing/2014/main" id="{31081DD9-A589-0953-D42D-7B0649A4A978}"/>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55</a:t>
            </a:fld>
            <a:endParaRPr lang="en-US">
              <a:solidFill>
                <a:prstClr val="black">
                  <a:tint val="75000"/>
                </a:prstClr>
              </a:solidFill>
            </a:endParaRPr>
          </a:p>
        </p:txBody>
      </p:sp>
      <p:sp>
        <p:nvSpPr>
          <p:cNvPr id="182" name="Google Shape;182;p21"/>
          <p:cNvSpPr txBox="1">
            <a:spLocks noGrp="1"/>
          </p:cNvSpPr>
          <p:nvPr>
            <p:ph type="body" idx="4294967295"/>
          </p:nvPr>
        </p:nvSpPr>
        <p:spPr>
          <a:xfrm>
            <a:off x="5913438" y="2667000"/>
            <a:ext cx="3154362" cy="398463"/>
          </a:xfrm>
          <a:prstGeom prst="rect">
            <a:avLst/>
          </a:prstGeom>
        </p:spPr>
        <p:txBody>
          <a:bodyPr spcFirstLastPara="1" vert="horz" wrap="square" lIns="91425" tIns="91425" rIns="91425" bIns="91425" rtlCol="0" anchor="t" anchorCtr="0">
            <a:noAutofit/>
          </a:bodyPr>
          <a:lstStyle/>
          <a:p>
            <a:pPr marL="0" indent="0" algn="ctr">
              <a:spcBef>
                <a:spcPts val="0"/>
              </a:spcBef>
              <a:spcAft>
                <a:spcPts val="1600"/>
              </a:spcAft>
              <a:buNone/>
            </a:pPr>
            <a:r>
              <a:rPr lang="en" sz="1200" i="1">
                <a:latin typeface="Roboto Light"/>
                <a:ea typeface="Roboto Light"/>
                <a:cs typeface="Roboto Light"/>
                <a:sym typeface="Roboto Light"/>
              </a:rPr>
              <a:t>How is the buying behavior of users that have bought similar products?</a:t>
            </a:r>
            <a:endParaRPr lang="en-US" sz="1200" i="1">
              <a:latin typeface="Roboto Light"/>
              <a:ea typeface="Roboto Light"/>
              <a:cs typeface="Roboto Light"/>
            </a:endParaRPr>
          </a:p>
        </p:txBody>
      </p:sp>
      <p:sp>
        <p:nvSpPr>
          <p:cNvPr id="184" name="Google Shape;184;p21"/>
          <p:cNvSpPr txBox="1">
            <a:spLocks noGrp="1"/>
          </p:cNvSpPr>
          <p:nvPr>
            <p:ph type="body" idx="4294967295"/>
          </p:nvPr>
        </p:nvSpPr>
        <p:spPr>
          <a:xfrm>
            <a:off x="5456238" y="5926137"/>
            <a:ext cx="3733800" cy="398463"/>
          </a:xfrm>
          <a:prstGeom prst="rect">
            <a:avLst/>
          </a:prstGeom>
        </p:spPr>
        <p:txBody>
          <a:bodyPr spcFirstLastPara="1" vert="horz" wrap="square" lIns="91425" tIns="91425" rIns="91425" bIns="91425" rtlCol="0" anchor="t" anchorCtr="0">
            <a:noAutofit/>
          </a:bodyPr>
          <a:lstStyle/>
          <a:p>
            <a:pPr marL="0" indent="0" algn="ctr">
              <a:spcBef>
                <a:spcPts val="0"/>
              </a:spcBef>
              <a:spcAft>
                <a:spcPts val="1600"/>
              </a:spcAft>
              <a:buNone/>
            </a:pPr>
            <a:r>
              <a:rPr lang="en" sz="1200" i="1">
                <a:latin typeface="Roboto Light"/>
                <a:ea typeface="Roboto Light"/>
                <a:cs typeface="Roboto Light"/>
                <a:sym typeface="Roboto Light"/>
              </a:rPr>
              <a:t>How is the buying behavior of users that have looked at similar products?</a:t>
            </a:r>
            <a:endParaRPr lang="en-US" sz="1200" i="1">
              <a:latin typeface="Roboto Light"/>
              <a:ea typeface="Roboto Light"/>
              <a:cs typeface="Roboto Light"/>
            </a:endParaRPr>
          </a:p>
        </p:txBody>
      </p:sp>
      <p:pic>
        <p:nvPicPr>
          <p:cNvPr id="180" name="Google Shape;180;p21"/>
          <p:cNvPicPr preferRelativeResize="0"/>
          <p:nvPr/>
        </p:nvPicPr>
        <p:blipFill>
          <a:blip r:embed="rId3">
            <a:alphaModFix/>
          </a:blip>
          <a:stretch>
            <a:fillRect/>
          </a:stretch>
        </p:blipFill>
        <p:spPr>
          <a:xfrm>
            <a:off x="4993301" y="3359582"/>
            <a:ext cx="3747675" cy="2251901"/>
          </a:xfrm>
          <a:prstGeom prst="rect">
            <a:avLst/>
          </a:prstGeom>
          <a:noFill/>
          <a:ln>
            <a:noFill/>
          </a:ln>
        </p:spPr>
      </p:pic>
      <p:sp>
        <p:nvSpPr>
          <p:cNvPr id="181" name="Google Shape;181;p21"/>
          <p:cNvSpPr/>
          <p:nvPr/>
        </p:nvSpPr>
        <p:spPr>
          <a:xfrm>
            <a:off x="5404713" y="3143331"/>
            <a:ext cx="2710400" cy="657900"/>
          </a:xfrm>
          <a:custGeom>
            <a:avLst/>
            <a:gdLst/>
            <a:ahLst/>
            <a:cxnLst/>
            <a:rect l="l" t="t" r="r" b="b"/>
            <a:pathLst>
              <a:path w="108416" h="26316" extrusionOk="0">
                <a:moveTo>
                  <a:pt x="0" y="24706"/>
                </a:moveTo>
                <a:cubicBezTo>
                  <a:pt x="8916" y="20591"/>
                  <a:pt x="35424" y="-251"/>
                  <a:pt x="53493" y="17"/>
                </a:cubicBezTo>
                <a:cubicBezTo>
                  <a:pt x="71562" y="285"/>
                  <a:pt x="99262" y="21933"/>
                  <a:pt x="108416" y="26316"/>
                </a:cubicBezTo>
              </a:path>
            </a:pathLst>
          </a:custGeom>
          <a:noFill/>
          <a:ln w="19050" cap="flat" cmpd="sng">
            <a:solidFill>
              <a:schemeClr val="dk2"/>
            </a:solidFill>
            <a:prstDash val="solid"/>
            <a:round/>
            <a:headEnd type="triangle" w="med" len="med"/>
            <a:tailEnd type="triangle" w="med" len="med"/>
          </a:ln>
        </p:spPr>
        <p:txBody>
          <a:bodyPr/>
          <a:lstStyle/>
          <a:p>
            <a:endParaRPr lang="en-US"/>
          </a:p>
        </p:txBody>
      </p:sp>
      <p:sp>
        <p:nvSpPr>
          <p:cNvPr id="183" name="Google Shape;183;p21"/>
          <p:cNvSpPr/>
          <p:nvPr/>
        </p:nvSpPr>
        <p:spPr>
          <a:xfrm>
            <a:off x="4846638" y="4302151"/>
            <a:ext cx="3228235" cy="1657825"/>
          </a:xfrm>
          <a:custGeom>
            <a:avLst/>
            <a:gdLst/>
            <a:ahLst/>
            <a:cxnLst/>
            <a:rect l="l" t="t" r="r" b="b"/>
            <a:pathLst>
              <a:path w="138877" h="66313" extrusionOk="0">
                <a:moveTo>
                  <a:pt x="30640" y="0"/>
                </a:moveTo>
                <a:cubicBezTo>
                  <a:pt x="26674" y="3071"/>
                  <a:pt x="10812" y="9273"/>
                  <a:pt x="6846" y="18427"/>
                </a:cubicBezTo>
                <a:cubicBezTo>
                  <a:pt x="2880" y="27581"/>
                  <a:pt x="-6274" y="46963"/>
                  <a:pt x="6846" y="54924"/>
                </a:cubicBezTo>
                <a:cubicBezTo>
                  <a:pt x="19966" y="62885"/>
                  <a:pt x="63559" y="66970"/>
                  <a:pt x="85564" y="66195"/>
                </a:cubicBezTo>
                <a:cubicBezTo>
                  <a:pt x="107569" y="65420"/>
                  <a:pt x="129992" y="52926"/>
                  <a:pt x="138877" y="50272"/>
                </a:cubicBezTo>
              </a:path>
            </a:pathLst>
          </a:custGeom>
          <a:noFill/>
          <a:ln w="19050" cap="flat" cmpd="sng">
            <a:solidFill>
              <a:schemeClr val="dk2"/>
            </a:solidFill>
            <a:prstDash val="solid"/>
            <a:round/>
            <a:headEnd type="triangle" w="med" len="med"/>
            <a:tailEnd type="triangle" w="med" len="med"/>
          </a:ln>
        </p:spPr>
        <p:txBody>
          <a:bodyPr/>
          <a:lstStyle/>
          <a:p>
            <a:endParaRPr lang="en-US"/>
          </a:p>
        </p:txBody>
      </p:sp>
      <p:sp>
        <p:nvSpPr>
          <p:cNvPr id="4" name="Footer Placeholder 4">
            <a:extLst>
              <a:ext uri="{FF2B5EF4-FFF2-40B4-BE49-F238E27FC236}">
                <a16:creationId xmlns:a16="http://schemas.microsoft.com/office/drawing/2014/main" id="{8E97750C-7A5E-A36A-B326-1D1561E02F7D}"/>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26377998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9"/>
          <p:cNvSpPr/>
          <p:nvPr/>
        </p:nvSpPr>
        <p:spPr>
          <a:xfrm>
            <a:off x="134747" y="3445559"/>
            <a:ext cx="4016400" cy="1376608"/>
          </a:xfrm>
          <a:prstGeom prst="roundRect">
            <a:avLst>
              <a:gd name="adj" fmla="val 16667"/>
            </a:avLst>
          </a:prstGeom>
          <a:solidFill>
            <a:srgbClr val="D0E0E3"/>
          </a:solidFill>
          <a:ln>
            <a:noFill/>
          </a:ln>
        </p:spPr>
        <p:txBody>
          <a:bodyPr spcFirstLastPara="1" wrap="square" lIns="91425" tIns="91425" rIns="91425" bIns="91425" anchor="ctr" anchorCtr="0">
            <a:noAutofit/>
          </a:bodyPr>
          <a:lstStyle/>
          <a:p>
            <a:endParaRPr/>
          </a:p>
        </p:txBody>
      </p:sp>
      <p:sp>
        <p:nvSpPr>
          <p:cNvPr id="152" name="Google Shape;152;p19"/>
          <p:cNvSpPr/>
          <p:nvPr/>
        </p:nvSpPr>
        <p:spPr>
          <a:xfrm>
            <a:off x="3484125" y="2270600"/>
            <a:ext cx="1024200" cy="921300"/>
          </a:xfrm>
          <a:prstGeom prst="roundRect">
            <a:avLst>
              <a:gd name="adj" fmla="val 16667"/>
            </a:avLst>
          </a:prstGeom>
          <a:solidFill>
            <a:srgbClr val="F9CB9C"/>
          </a:solidFill>
          <a:ln>
            <a:noFill/>
          </a:ln>
        </p:spPr>
        <p:txBody>
          <a:bodyPr spcFirstLastPara="1" wrap="square" lIns="91425" tIns="91425" rIns="91425" bIns="91425" anchor="ctr" anchorCtr="0">
            <a:noAutofit/>
          </a:bodyPr>
          <a:lstStyle/>
          <a:p>
            <a:endParaRPr/>
          </a:p>
        </p:txBody>
      </p:sp>
      <p:sp>
        <p:nvSpPr>
          <p:cNvPr id="153" name="Google Shape;153;p19"/>
          <p:cNvSpPr/>
          <p:nvPr/>
        </p:nvSpPr>
        <p:spPr>
          <a:xfrm>
            <a:off x="3484125" y="2543425"/>
            <a:ext cx="1024200" cy="648600"/>
          </a:xfrm>
          <a:prstGeom prst="roundRect">
            <a:avLst>
              <a:gd name="adj" fmla="val 16667"/>
            </a:avLst>
          </a:prstGeom>
          <a:solidFill>
            <a:srgbClr val="FCE5CD"/>
          </a:solidFill>
          <a:ln>
            <a:noFill/>
          </a:ln>
        </p:spPr>
        <p:txBody>
          <a:bodyPr spcFirstLastPara="1" wrap="square" lIns="91425" tIns="91425" rIns="91425" bIns="91425" anchor="ctr" anchorCtr="0">
            <a:noAutofit/>
          </a:bodyPr>
          <a:lstStyle/>
          <a:p>
            <a:endParaRPr/>
          </a:p>
        </p:txBody>
      </p:sp>
      <p:sp>
        <p:nvSpPr>
          <p:cNvPr id="154" name="Google Shape;154;p19"/>
          <p:cNvSpPr txBox="1"/>
          <p:nvPr/>
        </p:nvSpPr>
        <p:spPr>
          <a:xfrm>
            <a:off x="3459525" y="2244588"/>
            <a:ext cx="1073400" cy="738900"/>
          </a:xfrm>
          <a:prstGeom prst="rect">
            <a:avLst/>
          </a:prstGeom>
          <a:noFill/>
          <a:ln>
            <a:noFill/>
          </a:ln>
        </p:spPr>
        <p:txBody>
          <a:bodyPr spcFirstLastPara="1" wrap="square" lIns="91425" tIns="91425" rIns="91425" bIns="91425" anchor="t" anchorCtr="0">
            <a:spAutoFit/>
          </a:bodyPr>
          <a:lstStyle/>
          <a:p>
            <a:pPr algn="ctr"/>
            <a:r>
              <a:rPr lang="en" sz="900">
                <a:latin typeface="Roboto Medium"/>
                <a:ea typeface="Roboto Medium"/>
                <a:cs typeface="Roboto Medium"/>
                <a:sym typeface="Roboto Medium"/>
              </a:rPr>
              <a:t>Training labels</a:t>
            </a:r>
            <a:endParaRPr sz="900">
              <a:latin typeface="Roboto Medium"/>
              <a:ea typeface="Roboto Medium"/>
              <a:cs typeface="Roboto Medium"/>
              <a:sym typeface="Roboto Medium"/>
            </a:endParaRPr>
          </a:p>
          <a:p>
            <a:pPr algn="ctr"/>
            <a:endParaRPr sz="900">
              <a:latin typeface="Roboto Medium"/>
              <a:ea typeface="Roboto Medium"/>
              <a:cs typeface="Roboto Medium"/>
              <a:sym typeface="Roboto Medium"/>
            </a:endParaRPr>
          </a:p>
          <a:p>
            <a:pPr algn="ctr"/>
            <a:endParaRPr sz="900">
              <a:latin typeface="Roboto Medium"/>
              <a:ea typeface="Roboto Medium"/>
              <a:cs typeface="Roboto Medium"/>
              <a:sym typeface="Roboto Medium"/>
            </a:endParaRPr>
          </a:p>
          <a:p>
            <a:pPr algn="ctr"/>
            <a:r>
              <a:rPr lang="en" sz="900">
                <a:latin typeface="Roboto Mono Medium"/>
                <a:ea typeface="Roboto Mono Medium"/>
                <a:cs typeface="Roboto Mono Medium"/>
                <a:sym typeface="Roboto Mono Medium"/>
              </a:rPr>
              <a:t>...</a:t>
            </a:r>
            <a:endParaRPr sz="900">
              <a:latin typeface="Roboto Mono Medium"/>
              <a:ea typeface="Roboto Mono Medium"/>
              <a:cs typeface="Roboto Mono Medium"/>
              <a:sym typeface="Roboto Mono Medium"/>
            </a:endParaRPr>
          </a:p>
        </p:txBody>
      </p:sp>
      <p:sp>
        <p:nvSpPr>
          <p:cNvPr id="155" name="Google Shape;155;p19"/>
          <p:cNvSpPr txBox="1">
            <a:spLocks noGrp="1"/>
          </p:cNvSpPr>
          <p:nvPr>
            <p:ph type="title"/>
          </p:nvPr>
        </p:nvSpPr>
        <p:spPr>
          <a:prstGeom prst="rect">
            <a:avLst/>
          </a:prstGeom>
        </p:spPr>
        <p:txBody>
          <a:bodyPr spcFirstLastPara="1" vert="horz" wrap="square" lIns="91425" tIns="91425" rIns="91425" bIns="91425" rtlCol="0" anchor="b" anchorCtr="0">
            <a:noAutofit/>
          </a:bodyPr>
          <a:lstStyle/>
          <a:p>
            <a:r>
              <a:rPr lang="en"/>
              <a:t>Benefits of GNNs</a:t>
            </a:r>
            <a:endParaRPr/>
          </a:p>
        </p:txBody>
      </p:sp>
      <p:sp>
        <p:nvSpPr>
          <p:cNvPr id="3" name="Slide Number Placeholder 2">
            <a:extLst>
              <a:ext uri="{FF2B5EF4-FFF2-40B4-BE49-F238E27FC236}">
                <a16:creationId xmlns:a16="http://schemas.microsoft.com/office/drawing/2014/main" id="{622EF011-B7EC-D026-C2F7-7E7A69D2D7C2}"/>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56</a:t>
            </a:fld>
            <a:endParaRPr lang="en-US">
              <a:solidFill>
                <a:prstClr val="black">
                  <a:tint val="75000"/>
                </a:prstClr>
              </a:solidFill>
            </a:endParaRPr>
          </a:p>
        </p:txBody>
      </p:sp>
      <p:sp>
        <p:nvSpPr>
          <p:cNvPr id="161" name="Google Shape;161;p19"/>
          <p:cNvSpPr txBox="1">
            <a:spLocks noGrp="1"/>
          </p:cNvSpPr>
          <p:nvPr>
            <p:ph type="body" idx="4294967295"/>
          </p:nvPr>
        </p:nvSpPr>
        <p:spPr>
          <a:xfrm>
            <a:off x="5761038" y="2362200"/>
            <a:ext cx="3382962" cy="396875"/>
          </a:xfrm>
          <a:prstGeom prst="rect">
            <a:avLst/>
          </a:prstGeom>
        </p:spPr>
        <p:txBody>
          <a:bodyPr spcFirstLastPara="1" vert="horz" wrap="square" lIns="91425" tIns="91425" rIns="91425" bIns="91425" rtlCol="0" anchor="t" anchorCtr="0">
            <a:noAutofit/>
          </a:bodyPr>
          <a:lstStyle/>
          <a:p>
            <a:pPr marL="0" indent="0" algn="ctr">
              <a:spcBef>
                <a:spcPts val="0"/>
              </a:spcBef>
              <a:spcAft>
                <a:spcPts val="1600"/>
              </a:spcAft>
              <a:buNone/>
            </a:pPr>
            <a:r>
              <a:rPr lang="en" sz="1200" i="1">
                <a:latin typeface="Roboto Light"/>
                <a:ea typeface="Roboto Light"/>
                <a:cs typeface="Roboto Light"/>
                <a:sym typeface="Roboto Light"/>
              </a:rPr>
              <a:t>Which user has bought which product?</a:t>
            </a:r>
            <a:endParaRPr lang="en-US" sz="1200" i="1">
              <a:latin typeface="Roboto Light"/>
              <a:ea typeface="Roboto Light"/>
              <a:cs typeface="Roboto Light"/>
            </a:endParaRPr>
          </a:p>
        </p:txBody>
      </p:sp>
      <p:sp>
        <p:nvSpPr>
          <p:cNvPr id="163" name="Google Shape;163;p19"/>
          <p:cNvSpPr txBox="1">
            <a:spLocks noGrp="1"/>
          </p:cNvSpPr>
          <p:nvPr>
            <p:ph type="body" idx="4294967295"/>
          </p:nvPr>
        </p:nvSpPr>
        <p:spPr>
          <a:xfrm>
            <a:off x="5562600" y="5468937"/>
            <a:ext cx="3382962" cy="398463"/>
          </a:xfrm>
          <a:prstGeom prst="rect">
            <a:avLst/>
          </a:prstGeom>
        </p:spPr>
        <p:txBody>
          <a:bodyPr spcFirstLastPara="1" vert="horz" wrap="square" lIns="91425" tIns="91425" rIns="91425" bIns="91425" rtlCol="0" anchor="t" anchorCtr="0">
            <a:noAutofit/>
          </a:bodyPr>
          <a:lstStyle/>
          <a:p>
            <a:pPr marL="0" indent="0" algn="ctr">
              <a:spcBef>
                <a:spcPts val="0"/>
              </a:spcBef>
              <a:spcAft>
                <a:spcPts val="1600"/>
              </a:spcAft>
              <a:buNone/>
            </a:pPr>
            <a:r>
              <a:rPr lang="en" sz="1200" i="1">
                <a:latin typeface="Roboto Light"/>
                <a:ea typeface="Roboto Light"/>
                <a:cs typeface="Roboto Light"/>
                <a:sym typeface="Roboto Light"/>
              </a:rPr>
              <a:t>How active was the user in the past?</a:t>
            </a:r>
            <a:endParaRPr lang="en-US" sz="1200" i="1">
              <a:latin typeface="Roboto Light"/>
              <a:ea typeface="Roboto Light"/>
              <a:cs typeface="Roboto Light"/>
            </a:endParaRPr>
          </a:p>
        </p:txBody>
      </p:sp>
      <p:sp>
        <p:nvSpPr>
          <p:cNvPr id="164" name="Google Shape;164;p19"/>
          <p:cNvSpPr txBox="1">
            <a:spLocks noGrp="1"/>
          </p:cNvSpPr>
          <p:nvPr>
            <p:ph type="body" idx="4294967295"/>
          </p:nvPr>
        </p:nvSpPr>
        <p:spPr>
          <a:xfrm>
            <a:off x="0" y="3532188"/>
            <a:ext cx="4016375" cy="604837"/>
          </a:xfrm>
          <a:prstGeom prst="rect">
            <a:avLst/>
          </a:prstGeom>
        </p:spPr>
        <p:txBody>
          <a:bodyPr spcFirstLastPara="1" vert="horz" wrap="square" lIns="91425" tIns="91425" rIns="91425" bIns="91425" rtlCol="0" anchor="t" anchorCtr="0">
            <a:noAutofit/>
          </a:bodyPr>
          <a:lstStyle/>
          <a:p>
            <a:pPr marL="0" indent="0" algn="ctr">
              <a:spcBef>
                <a:spcPts val="0"/>
              </a:spcBef>
              <a:spcAft>
                <a:spcPts val="1600"/>
              </a:spcAft>
              <a:buNone/>
            </a:pPr>
            <a:r>
              <a:rPr lang="en" sz="1800">
                <a:latin typeface="Roboto Medium"/>
                <a:ea typeface="Roboto Medium"/>
                <a:cs typeface="Roboto Medium"/>
                <a:sym typeface="Roboto Medium"/>
              </a:rPr>
              <a:t>Multi-hop reasoning</a:t>
            </a:r>
            <a:r>
              <a:rPr lang="en" sz="1800"/>
              <a:t> </a:t>
            </a:r>
            <a:r>
              <a:rPr lang="en" sz="1800" i="1">
                <a:latin typeface="Roboto Light"/>
                <a:ea typeface="Roboto Light"/>
                <a:cs typeface="Roboto Light"/>
                <a:sym typeface="Roboto Light"/>
              </a:rPr>
              <a:t>across</a:t>
            </a:r>
            <a:r>
              <a:rPr lang="en" sz="1800"/>
              <a:t> </a:t>
            </a:r>
            <a:r>
              <a:rPr lang="en" sz="1800">
                <a:latin typeface="Roboto Medium"/>
                <a:ea typeface="Roboto Medium"/>
                <a:cs typeface="Roboto Medium"/>
                <a:sym typeface="Roboto Medium"/>
              </a:rPr>
              <a:t>table boundaries</a:t>
            </a:r>
            <a:r>
              <a:rPr lang="en" sz="1800"/>
              <a:t> can catch information</a:t>
            </a:r>
            <a:br>
              <a:rPr lang="en" sz="1800"/>
            </a:br>
            <a:r>
              <a:rPr lang="en" sz="1800"/>
              <a:t>which is </a:t>
            </a:r>
            <a:r>
              <a:rPr lang="en" sz="1800">
                <a:latin typeface="Roboto Medium"/>
                <a:ea typeface="Roboto Medium"/>
                <a:cs typeface="Roboto Medium"/>
                <a:sym typeface="Roboto Medium"/>
              </a:rPr>
              <a:t>hard</a:t>
            </a:r>
            <a:r>
              <a:rPr lang="en" sz="1800"/>
              <a:t> to pre-compute </a:t>
            </a:r>
            <a:r>
              <a:rPr lang="en" sz="1800" i="1">
                <a:latin typeface="Roboto Light"/>
                <a:ea typeface="Roboto Light"/>
                <a:cs typeface="Roboto Light"/>
                <a:sym typeface="Roboto Light"/>
              </a:rPr>
              <a:t>beforehand</a:t>
            </a:r>
            <a:endParaRPr lang="en-US" sz="1800" i="1">
              <a:latin typeface="Roboto Light"/>
              <a:ea typeface="Roboto Light"/>
              <a:cs typeface="Roboto Light"/>
            </a:endParaRPr>
          </a:p>
        </p:txBody>
      </p:sp>
      <p:pic>
        <p:nvPicPr>
          <p:cNvPr id="156" name="Google Shape;156;p19"/>
          <p:cNvPicPr preferRelativeResize="0"/>
          <p:nvPr/>
        </p:nvPicPr>
        <p:blipFill>
          <a:blip r:embed="rId3">
            <a:alphaModFix/>
          </a:blip>
          <a:stretch>
            <a:fillRect/>
          </a:stretch>
        </p:blipFill>
        <p:spPr>
          <a:xfrm>
            <a:off x="4572001" y="2893251"/>
            <a:ext cx="3747675" cy="2251901"/>
          </a:xfrm>
          <a:prstGeom prst="rect">
            <a:avLst/>
          </a:prstGeom>
          <a:noFill/>
          <a:ln>
            <a:noFill/>
          </a:ln>
        </p:spPr>
      </p:pic>
      <p:cxnSp>
        <p:nvCxnSpPr>
          <p:cNvPr id="158" name="Google Shape;158;p19"/>
          <p:cNvCxnSpPr/>
          <p:nvPr/>
        </p:nvCxnSpPr>
        <p:spPr>
          <a:xfrm>
            <a:off x="4217675" y="3183000"/>
            <a:ext cx="416100" cy="393600"/>
          </a:xfrm>
          <a:prstGeom prst="straightConnector1">
            <a:avLst/>
          </a:prstGeom>
          <a:noFill/>
          <a:ln w="19050" cap="flat" cmpd="sng">
            <a:solidFill>
              <a:schemeClr val="dk2"/>
            </a:solidFill>
            <a:prstDash val="solid"/>
            <a:round/>
            <a:headEnd type="triangle" w="med" len="med"/>
            <a:tailEnd type="triangle" w="med" len="med"/>
          </a:ln>
        </p:spPr>
      </p:cxnSp>
      <p:sp>
        <p:nvSpPr>
          <p:cNvPr id="160" name="Google Shape;160;p19"/>
          <p:cNvSpPr/>
          <p:nvPr/>
        </p:nvSpPr>
        <p:spPr>
          <a:xfrm>
            <a:off x="5130075" y="2686131"/>
            <a:ext cx="2710400" cy="657900"/>
          </a:xfrm>
          <a:custGeom>
            <a:avLst/>
            <a:gdLst/>
            <a:ahLst/>
            <a:cxnLst/>
            <a:rect l="l" t="t" r="r" b="b"/>
            <a:pathLst>
              <a:path w="108416" h="26316" extrusionOk="0">
                <a:moveTo>
                  <a:pt x="0" y="24706"/>
                </a:moveTo>
                <a:cubicBezTo>
                  <a:pt x="8916" y="20591"/>
                  <a:pt x="35424" y="-251"/>
                  <a:pt x="53493" y="17"/>
                </a:cubicBezTo>
                <a:cubicBezTo>
                  <a:pt x="71562" y="285"/>
                  <a:pt x="99262" y="21933"/>
                  <a:pt x="108416" y="26316"/>
                </a:cubicBezTo>
              </a:path>
            </a:pathLst>
          </a:custGeom>
          <a:noFill/>
          <a:ln w="19050" cap="flat" cmpd="sng">
            <a:solidFill>
              <a:schemeClr val="dk2"/>
            </a:solidFill>
            <a:prstDash val="solid"/>
            <a:round/>
            <a:headEnd type="triangle" w="med" len="med"/>
            <a:tailEnd type="triangle" w="med" len="med"/>
          </a:ln>
        </p:spPr>
        <p:txBody>
          <a:bodyPr/>
          <a:lstStyle/>
          <a:p>
            <a:endParaRPr lang="en-US"/>
          </a:p>
        </p:txBody>
      </p:sp>
      <p:sp>
        <p:nvSpPr>
          <p:cNvPr id="162" name="Google Shape;162;p19"/>
          <p:cNvSpPr/>
          <p:nvPr/>
        </p:nvSpPr>
        <p:spPr>
          <a:xfrm>
            <a:off x="4328310" y="3844951"/>
            <a:ext cx="3471925" cy="1657825"/>
          </a:xfrm>
          <a:custGeom>
            <a:avLst/>
            <a:gdLst/>
            <a:ahLst/>
            <a:cxnLst/>
            <a:rect l="l" t="t" r="r" b="b"/>
            <a:pathLst>
              <a:path w="138877" h="66313" extrusionOk="0">
                <a:moveTo>
                  <a:pt x="30640" y="0"/>
                </a:moveTo>
                <a:cubicBezTo>
                  <a:pt x="26674" y="3071"/>
                  <a:pt x="10812" y="9273"/>
                  <a:pt x="6846" y="18427"/>
                </a:cubicBezTo>
                <a:cubicBezTo>
                  <a:pt x="2880" y="27581"/>
                  <a:pt x="-6274" y="46963"/>
                  <a:pt x="6846" y="54924"/>
                </a:cubicBezTo>
                <a:cubicBezTo>
                  <a:pt x="19966" y="62885"/>
                  <a:pt x="63559" y="66970"/>
                  <a:pt x="85564" y="66195"/>
                </a:cubicBezTo>
                <a:cubicBezTo>
                  <a:pt x="107569" y="65420"/>
                  <a:pt x="129992" y="52926"/>
                  <a:pt x="138877" y="50272"/>
                </a:cubicBezTo>
              </a:path>
            </a:pathLst>
          </a:custGeom>
          <a:noFill/>
          <a:ln w="19050" cap="flat" cmpd="sng">
            <a:solidFill>
              <a:schemeClr val="dk2"/>
            </a:solidFill>
            <a:prstDash val="solid"/>
            <a:round/>
            <a:headEnd type="triangle" w="med" len="med"/>
            <a:tailEnd type="triangle" w="med" len="med"/>
          </a:ln>
        </p:spPr>
        <p:txBody>
          <a:bodyPr/>
          <a:lstStyle/>
          <a:p>
            <a:endParaRPr lang="en-US"/>
          </a:p>
        </p:txBody>
      </p:sp>
      <p:sp>
        <p:nvSpPr>
          <p:cNvPr id="4" name="Footer Placeholder 4">
            <a:extLst>
              <a:ext uri="{FF2B5EF4-FFF2-40B4-BE49-F238E27FC236}">
                <a16:creationId xmlns:a16="http://schemas.microsoft.com/office/drawing/2014/main" id="{0F04B0D6-913E-C972-F1D0-BD5991F12202}"/>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5256292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E2EDD-DC76-866A-60A0-5D57EE408AE5}"/>
              </a:ext>
            </a:extLst>
          </p:cNvPr>
          <p:cNvSpPr>
            <a:spLocks noGrp="1"/>
          </p:cNvSpPr>
          <p:nvPr>
            <p:ph type="title"/>
          </p:nvPr>
        </p:nvSpPr>
        <p:spPr/>
        <p:txBody>
          <a:bodyPr/>
          <a:lstStyle/>
          <a:p>
            <a:r>
              <a:rPr lang="en-US"/>
              <a:t>Benefits of GNNs</a:t>
            </a:r>
          </a:p>
        </p:txBody>
      </p:sp>
      <p:sp>
        <p:nvSpPr>
          <p:cNvPr id="3" name="Content Placeholder 2">
            <a:extLst>
              <a:ext uri="{FF2B5EF4-FFF2-40B4-BE49-F238E27FC236}">
                <a16:creationId xmlns:a16="http://schemas.microsoft.com/office/drawing/2014/main" id="{98B8D901-4E72-4869-FDCE-9EC2E26B5A5E}"/>
              </a:ext>
            </a:extLst>
          </p:cNvPr>
          <p:cNvSpPr>
            <a:spLocks noGrp="1"/>
          </p:cNvSpPr>
          <p:nvPr>
            <p:ph idx="1"/>
          </p:nvPr>
        </p:nvSpPr>
        <p:spPr>
          <a:xfrm>
            <a:off x="457200" y="1567821"/>
            <a:ext cx="8229600" cy="3125214"/>
          </a:xfrm>
        </p:spPr>
        <p:txBody>
          <a:bodyPr vert="horz" lIns="121917" tIns="60958" rIns="121917" bIns="60958" rtlCol="0" anchor="t">
            <a:normAutofit/>
          </a:bodyPr>
          <a:lstStyle/>
          <a:p>
            <a:pPr marL="456565" indent="-456565"/>
            <a:r>
              <a:rPr lang="en-US" sz="3200"/>
              <a:t>First-class </a:t>
            </a:r>
            <a:r>
              <a:rPr lang="en-US" sz="3200">
                <a:solidFill>
                  <a:srgbClr val="C00000"/>
                </a:solidFill>
              </a:rPr>
              <a:t>temporal support</a:t>
            </a:r>
            <a:endParaRPr lang="en-US" sz="1800">
              <a:solidFill>
                <a:srgbClr val="000000"/>
              </a:solidFill>
            </a:endParaRPr>
          </a:p>
          <a:p>
            <a:pPr marL="989965" lvl="1" indent="-456565"/>
            <a:r>
              <a:rPr lang="en-US" sz="2400">
                <a:solidFill>
                  <a:srgbClr val="000000"/>
                </a:solidFill>
              </a:rPr>
              <a:t>Capture</a:t>
            </a:r>
            <a:r>
              <a:rPr lang="en-US" sz="2400"/>
              <a:t> fine-grained relative and seasonal features via temporal embeddings</a:t>
            </a:r>
          </a:p>
          <a:p>
            <a:pPr marL="989965" lvl="1" indent="-456565"/>
            <a:r>
              <a:rPr lang="en-US" sz="2400"/>
              <a:t>Avoid data leakage via temporal sampling directly during data loading</a:t>
            </a:r>
          </a:p>
        </p:txBody>
      </p:sp>
      <p:sp>
        <p:nvSpPr>
          <p:cNvPr id="5" name="Slide Number Placeholder 4">
            <a:extLst>
              <a:ext uri="{FF2B5EF4-FFF2-40B4-BE49-F238E27FC236}">
                <a16:creationId xmlns:a16="http://schemas.microsoft.com/office/drawing/2014/main" id="{481866FB-88C6-3B29-3CB3-0ACF5CFA79CD}"/>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57</a:t>
            </a:fld>
            <a:endParaRPr lang="en-US">
              <a:solidFill>
                <a:prstClr val="black">
                  <a:tint val="75000"/>
                </a:prstClr>
              </a:solidFill>
            </a:endParaRPr>
          </a:p>
        </p:txBody>
      </p:sp>
      <p:pic>
        <p:nvPicPr>
          <p:cNvPr id="9" name="Picture 3" descr="A picture containing shape&#10;&#10;Description automatically generated">
            <a:extLst>
              <a:ext uri="{FF2B5EF4-FFF2-40B4-BE49-F238E27FC236}">
                <a16:creationId xmlns:a16="http://schemas.microsoft.com/office/drawing/2014/main" id="{4CCBC0A1-850A-8F1E-A8CF-EC2B5261A5DC}"/>
              </a:ext>
            </a:extLst>
          </p:cNvPr>
          <p:cNvPicPr>
            <a:picLocks noChangeAspect="1"/>
          </p:cNvPicPr>
          <p:nvPr/>
        </p:nvPicPr>
        <p:blipFill>
          <a:blip r:embed="rId3"/>
          <a:stretch>
            <a:fillRect/>
          </a:stretch>
        </p:blipFill>
        <p:spPr>
          <a:xfrm>
            <a:off x="2637214" y="4447555"/>
            <a:ext cx="3843183" cy="1920693"/>
          </a:xfrm>
          <a:prstGeom prst="rect">
            <a:avLst/>
          </a:prstGeom>
        </p:spPr>
      </p:pic>
      <p:sp>
        <p:nvSpPr>
          <p:cNvPr id="11" name="Google Shape;135;p17">
            <a:extLst>
              <a:ext uri="{FF2B5EF4-FFF2-40B4-BE49-F238E27FC236}">
                <a16:creationId xmlns:a16="http://schemas.microsoft.com/office/drawing/2014/main" id="{A75F8CA9-AB36-4D0F-5252-F3F6F840969A}"/>
              </a:ext>
            </a:extLst>
          </p:cNvPr>
          <p:cNvSpPr txBox="1">
            <a:spLocks/>
          </p:cNvSpPr>
          <p:nvPr/>
        </p:nvSpPr>
        <p:spPr>
          <a:xfrm>
            <a:off x="741840" y="5091225"/>
            <a:ext cx="1643063" cy="45561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rgbClr val="D40E8C"/>
              </a:buClr>
              <a:buSzPts val="1800"/>
              <a:buFont typeface="Roboto"/>
              <a:buChar char="●"/>
              <a:defRPr sz="1800" b="0" i="0" u="none" strike="noStrike" cap="none">
                <a:solidFill>
                  <a:schemeClr val="lt2"/>
                </a:solidFill>
                <a:latin typeface="Roboto"/>
                <a:ea typeface="Roboto"/>
                <a:cs typeface="Roboto"/>
                <a:sym typeface="Roboto"/>
              </a:defRPr>
            </a:lvl1pPr>
            <a:lvl2pPr marL="914400" marR="0" lvl="1" indent="-317500" algn="l" rtl="0">
              <a:lnSpc>
                <a:spcPct val="115000"/>
              </a:lnSpc>
              <a:spcBef>
                <a:spcPts val="1600"/>
              </a:spcBef>
              <a:spcAft>
                <a:spcPts val="0"/>
              </a:spcAft>
              <a:buClr>
                <a:srgbClr val="D40E8C"/>
              </a:buClr>
              <a:buSzPts val="1400"/>
              <a:buFont typeface="Roboto"/>
              <a:buChar char="○"/>
              <a:defRPr sz="1400" b="0" i="0" u="none" strike="noStrike" cap="none">
                <a:solidFill>
                  <a:schemeClr val="lt2"/>
                </a:solidFill>
                <a:latin typeface="Roboto"/>
                <a:ea typeface="Roboto"/>
                <a:cs typeface="Roboto"/>
                <a:sym typeface="Roboto"/>
              </a:defRPr>
            </a:lvl2pPr>
            <a:lvl3pPr marL="1371600" marR="0" lvl="2"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3pPr>
            <a:lvl4pPr marL="1828800" marR="0" lvl="3"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4pPr>
            <a:lvl5pPr marL="2286000" marR="0" lvl="4"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5pPr>
            <a:lvl6pPr marL="2743200" marR="0" lvl="5"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6pPr>
            <a:lvl7pPr marL="3200400" marR="0" lvl="6"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7pPr>
            <a:lvl8pPr marL="3657600" marR="0" lvl="7"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8pPr>
            <a:lvl9pPr marL="4114800" marR="0" lvl="8" indent="-317500" algn="l" rtl="0">
              <a:lnSpc>
                <a:spcPct val="115000"/>
              </a:lnSpc>
              <a:spcBef>
                <a:spcPts val="1600"/>
              </a:spcBef>
              <a:spcAft>
                <a:spcPts val="1600"/>
              </a:spcAft>
              <a:buClr>
                <a:schemeClr val="lt2"/>
              </a:buClr>
              <a:buSzPts val="1400"/>
              <a:buFont typeface="Roboto"/>
              <a:buChar char="■"/>
              <a:defRPr sz="1400" b="0" i="0" u="none" strike="noStrike" cap="none">
                <a:solidFill>
                  <a:schemeClr val="lt2"/>
                </a:solidFill>
                <a:latin typeface="Roboto"/>
                <a:ea typeface="Roboto"/>
                <a:cs typeface="Roboto"/>
                <a:sym typeface="Roboto"/>
              </a:defRPr>
            </a:lvl9pPr>
          </a:lstStyle>
          <a:p>
            <a:pPr marL="0" indent="0" algn="ctr">
              <a:lnSpc>
                <a:spcPct val="114999"/>
              </a:lnSpc>
              <a:spcAft>
                <a:spcPts val="1600"/>
              </a:spcAft>
              <a:buNone/>
            </a:pPr>
            <a:r>
              <a:rPr lang="en-US">
                <a:solidFill>
                  <a:srgbClr val="C00000"/>
                </a:solidFill>
                <a:latin typeface="Helvetica Neue"/>
                <a:ea typeface="Roboto Medium"/>
                <a:cs typeface="Roboto Medium"/>
                <a:sym typeface="Roboto Medium"/>
              </a:rPr>
              <a:t>Not available for sampling</a:t>
            </a:r>
            <a:endParaRPr lang="en-US">
              <a:solidFill>
                <a:srgbClr val="C00000"/>
              </a:solidFill>
              <a:latin typeface="Helvetica Neue"/>
            </a:endParaRPr>
          </a:p>
        </p:txBody>
      </p:sp>
      <p:sp>
        <p:nvSpPr>
          <p:cNvPr id="13" name="Google Shape;135;p17">
            <a:extLst>
              <a:ext uri="{FF2B5EF4-FFF2-40B4-BE49-F238E27FC236}">
                <a16:creationId xmlns:a16="http://schemas.microsoft.com/office/drawing/2014/main" id="{6F531AEA-5DDC-2CCC-1218-DD0E9CEF2A6A}"/>
              </a:ext>
            </a:extLst>
          </p:cNvPr>
          <p:cNvSpPr txBox="1">
            <a:spLocks/>
          </p:cNvSpPr>
          <p:nvPr/>
        </p:nvSpPr>
        <p:spPr>
          <a:xfrm>
            <a:off x="6702646" y="5091224"/>
            <a:ext cx="1643063" cy="45561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rgbClr val="D40E8C"/>
              </a:buClr>
              <a:buSzPts val="1800"/>
              <a:buFont typeface="Roboto"/>
              <a:buChar char="●"/>
              <a:defRPr sz="1800" b="0" i="0" u="none" strike="noStrike" cap="none">
                <a:solidFill>
                  <a:schemeClr val="lt2"/>
                </a:solidFill>
                <a:latin typeface="Roboto"/>
                <a:ea typeface="Roboto"/>
                <a:cs typeface="Roboto"/>
                <a:sym typeface="Roboto"/>
              </a:defRPr>
            </a:lvl1pPr>
            <a:lvl2pPr marL="914400" marR="0" lvl="1" indent="-317500" algn="l" rtl="0">
              <a:lnSpc>
                <a:spcPct val="115000"/>
              </a:lnSpc>
              <a:spcBef>
                <a:spcPts val="1600"/>
              </a:spcBef>
              <a:spcAft>
                <a:spcPts val="0"/>
              </a:spcAft>
              <a:buClr>
                <a:srgbClr val="D40E8C"/>
              </a:buClr>
              <a:buSzPts val="1400"/>
              <a:buFont typeface="Roboto"/>
              <a:buChar char="○"/>
              <a:defRPr sz="1400" b="0" i="0" u="none" strike="noStrike" cap="none">
                <a:solidFill>
                  <a:schemeClr val="lt2"/>
                </a:solidFill>
                <a:latin typeface="Roboto"/>
                <a:ea typeface="Roboto"/>
                <a:cs typeface="Roboto"/>
                <a:sym typeface="Roboto"/>
              </a:defRPr>
            </a:lvl2pPr>
            <a:lvl3pPr marL="1371600" marR="0" lvl="2"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3pPr>
            <a:lvl4pPr marL="1828800" marR="0" lvl="3"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4pPr>
            <a:lvl5pPr marL="2286000" marR="0" lvl="4"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5pPr>
            <a:lvl6pPr marL="2743200" marR="0" lvl="5"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6pPr>
            <a:lvl7pPr marL="3200400" marR="0" lvl="6"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7pPr>
            <a:lvl8pPr marL="3657600" marR="0" lvl="7" indent="-317500" algn="l" rtl="0">
              <a:lnSpc>
                <a:spcPct val="115000"/>
              </a:lnSpc>
              <a:spcBef>
                <a:spcPts val="1600"/>
              </a:spcBef>
              <a:spcAft>
                <a:spcPts val="0"/>
              </a:spcAft>
              <a:buClr>
                <a:schemeClr val="lt2"/>
              </a:buClr>
              <a:buSzPts val="1400"/>
              <a:buFont typeface="Roboto"/>
              <a:buChar char="○"/>
              <a:defRPr sz="1400" b="0" i="0" u="none" strike="noStrike" cap="none">
                <a:solidFill>
                  <a:schemeClr val="lt2"/>
                </a:solidFill>
                <a:latin typeface="Roboto"/>
                <a:ea typeface="Roboto"/>
                <a:cs typeface="Roboto"/>
                <a:sym typeface="Roboto"/>
              </a:defRPr>
            </a:lvl8pPr>
            <a:lvl9pPr marL="4114800" marR="0" lvl="8" indent="-317500" algn="l" rtl="0">
              <a:lnSpc>
                <a:spcPct val="115000"/>
              </a:lnSpc>
              <a:spcBef>
                <a:spcPts val="1600"/>
              </a:spcBef>
              <a:spcAft>
                <a:spcPts val="1600"/>
              </a:spcAft>
              <a:buClr>
                <a:schemeClr val="lt2"/>
              </a:buClr>
              <a:buSzPts val="1400"/>
              <a:buFont typeface="Roboto"/>
              <a:buChar char="■"/>
              <a:defRPr sz="1400" b="0" i="0" u="none" strike="noStrike" cap="none">
                <a:solidFill>
                  <a:schemeClr val="lt2"/>
                </a:solidFill>
                <a:latin typeface="Roboto"/>
                <a:ea typeface="Roboto"/>
                <a:cs typeface="Roboto"/>
                <a:sym typeface="Roboto"/>
              </a:defRPr>
            </a:lvl9pPr>
          </a:lstStyle>
          <a:p>
            <a:pPr marL="0" indent="0" algn="ctr">
              <a:lnSpc>
                <a:spcPct val="114999"/>
              </a:lnSpc>
              <a:spcAft>
                <a:spcPts val="1600"/>
              </a:spcAft>
              <a:buNone/>
            </a:pPr>
            <a:r>
              <a:rPr lang="en-US">
                <a:solidFill>
                  <a:srgbClr val="C00000"/>
                </a:solidFill>
                <a:latin typeface="Helvetica Neue"/>
                <a:ea typeface="Roboto Medium"/>
                <a:cs typeface="Roboto Medium"/>
                <a:sym typeface="Roboto Medium"/>
              </a:rPr>
              <a:t>Available for sampling</a:t>
            </a:r>
            <a:endParaRPr lang="en-US">
              <a:solidFill>
                <a:srgbClr val="C00000"/>
              </a:solidFill>
              <a:latin typeface="Helvetica Neue"/>
            </a:endParaRPr>
          </a:p>
        </p:txBody>
      </p:sp>
      <p:sp>
        <p:nvSpPr>
          <p:cNvPr id="6" name="Footer Placeholder 4">
            <a:extLst>
              <a:ext uri="{FF2B5EF4-FFF2-40B4-BE49-F238E27FC236}">
                <a16:creationId xmlns:a16="http://schemas.microsoft.com/office/drawing/2014/main" id="{3AFC725C-DAC6-2944-4265-5693D3FC5769}"/>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18530100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52904-EC25-B1CD-FC99-C50C69570D13}"/>
              </a:ext>
            </a:extLst>
          </p:cNvPr>
          <p:cNvSpPr>
            <a:spLocks noGrp="1"/>
          </p:cNvSpPr>
          <p:nvPr>
            <p:ph type="title"/>
          </p:nvPr>
        </p:nvSpPr>
        <p:spPr/>
        <p:txBody>
          <a:bodyPr/>
          <a:lstStyle/>
          <a:p>
            <a:r>
              <a:rPr lang="en-US"/>
              <a:t>Full Vision Described in Paper</a:t>
            </a:r>
          </a:p>
        </p:txBody>
      </p:sp>
      <p:sp>
        <p:nvSpPr>
          <p:cNvPr id="4" name="Date Placeholder 3">
            <a:extLst>
              <a:ext uri="{FF2B5EF4-FFF2-40B4-BE49-F238E27FC236}">
                <a16:creationId xmlns:a16="http://schemas.microsoft.com/office/drawing/2014/main" id="{F9CCE2E5-742A-FC96-E1AC-4790500F2C5A}"/>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62ED1B06-2CE8-2FF4-74D8-55A4578B8220}"/>
              </a:ext>
            </a:extLst>
          </p:cNvPr>
          <p:cNvSpPr>
            <a:spLocks noGrp="1"/>
          </p:cNvSpPr>
          <p:nvPr>
            <p:ph type="sldNum" sz="quarter" idx="12"/>
          </p:nvPr>
        </p:nvSpPr>
        <p:spPr/>
        <p:txBody>
          <a:bodyPr/>
          <a:lstStyle/>
          <a:p>
            <a:fld id="{19B12225-5612-419B-A8D5-4B8EEE4C217E}" type="slidenum">
              <a:rPr lang="en-US" smtClean="0"/>
              <a:pPr/>
              <a:t>58</a:t>
            </a:fld>
            <a:endParaRPr lang="en-US"/>
          </a:p>
        </p:txBody>
      </p:sp>
      <p:sp>
        <p:nvSpPr>
          <p:cNvPr id="6" name="Footer Placeholder 5">
            <a:extLst>
              <a:ext uri="{FF2B5EF4-FFF2-40B4-BE49-F238E27FC236}">
                <a16:creationId xmlns:a16="http://schemas.microsoft.com/office/drawing/2014/main" id="{E2CA66B6-C592-2455-1325-92F1681B6ADE}"/>
              </a:ext>
            </a:extLst>
          </p:cNvPr>
          <p:cNvSpPr>
            <a:spLocks noGrp="1"/>
          </p:cNvSpPr>
          <p:nvPr>
            <p:ph type="ftr" sz="quarter" idx="3"/>
          </p:nvPr>
        </p:nvSpPr>
        <p:spPr/>
        <p:txBody>
          <a:bodyPr/>
          <a:lstStyle/>
          <a:p>
            <a:r>
              <a:rPr lang="en-US"/>
              <a:t>Jure Leskovec, Stanford CS224W: Machine Learning with Graphs, http://cs224w.stanford.edu</a:t>
            </a:r>
          </a:p>
        </p:txBody>
      </p:sp>
      <p:sp>
        <p:nvSpPr>
          <p:cNvPr id="7" name="TextBox 6">
            <a:extLst>
              <a:ext uri="{FF2B5EF4-FFF2-40B4-BE49-F238E27FC236}">
                <a16:creationId xmlns:a16="http://schemas.microsoft.com/office/drawing/2014/main" id="{32F171E1-9DC1-7F7D-6A8A-0563DAA70B62}"/>
              </a:ext>
            </a:extLst>
          </p:cNvPr>
          <p:cNvSpPr txBox="1"/>
          <p:nvPr/>
        </p:nvSpPr>
        <p:spPr>
          <a:xfrm>
            <a:off x="188465" y="5169355"/>
            <a:ext cx="895821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latin typeface="Helvetica Neue Light" panose="02000403000000020004" pitchFamily="2" charset="0"/>
                <a:ea typeface="Helvetica Neue Light" panose="02000403000000020004" pitchFamily="2" charset="0"/>
                <a:cs typeface="Helvetica Neue" panose="02000503000000020004" pitchFamily="2" charset="0"/>
              </a:rPr>
              <a:t> Available at:</a:t>
            </a:r>
            <a:r>
              <a:rPr lang="en-US" sz="3600">
                <a:solidFill>
                  <a:srgbClr val="D1D2D3"/>
                </a:solidFill>
                <a:latin typeface="Helvetica Neue Light" panose="02000403000000020004" pitchFamily="2" charset="0"/>
                <a:ea typeface="Helvetica Neue Light" panose="02000403000000020004" pitchFamily="2" charset="0"/>
                <a:cs typeface="Helvetica Neue" panose="02000503000000020004" pitchFamily="2" charset="0"/>
              </a:rPr>
              <a:t> </a:t>
            </a:r>
            <a:r>
              <a:rPr lang="en-US" sz="3600">
                <a:solidFill>
                  <a:srgbClr val="000000"/>
                </a:solidFill>
                <a:latin typeface="Helvetica Neue Light" panose="02000403000000020004" pitchFamily="2" charset="0"/>
                <a:ea typeface="Helvetica Neue Light" panose="02000403000000020004" pitchFamily="2" charset="0"/>
                <a:cs typeface="Helvetica Neue" panose="02000503000000020004" pitchFamily="2" charset="0"/>
                <a:hlinkClick r:id="rId2"/>
              </a:rPr>
              <a:t>https://relbench.stanford.edu</a:t>
            </a:r>
            <a:endParaRPr lang="en-US" sz="3600">
              <a:latin typeface="Helvetica Neue Light" panose="02000403000000020004" pitchFamily="2" charset="0"/>
              <a:ea typeface="Helvetica Neue Light" panose="02000403000000020004" pitchFamily="2" charset="0"/>
              <a:cs typeface="Helvetica Neue" panose="02000503000000020004" pitchFamily="2" charset="0"/>
            </a:endParaRPr>
          </a:p>
        </p:txBody>
      </p:sp>
      <p:pic>
        <p:nvPicPr>
          <p:cNvPr id="8" name="Picture 7" descr="A black and white text on a white background&#10;&#10;Description automatically generated">
            <a:extLst>
              <a:ext uri="{FF2B5EF4-FFF2-40B4-BE49-F238E27FC236}">
                <a16:creationId xmlns:a16="http://schemas.microsoft.com/office/drawing/2014/main" id="{B8BA3DCF-777C-F214-3477-592C09B11118}"/>
              </a:ext>
            </a:extLst>
          </p:cNvPr>
          <p:cNvPicPr>
            <a:picLocks noChangeAspect="1"/>
          </p:cNvPicPr>
          <p:nvPr/>
        </p:nvPicPr>
        <p:blipFill>
          <a:blip r:embed="rId3"/>
          <a:stretch>
            <a:fillRect/>
          </a:stretch>
        </p:blipFill>
        <p:spPr>
          <a:xfrm>
            <a:off x="1217364" y="1311301"/>
            <a:ext cx="6775373" cy="3657013"/>
          </a:xfrm>
          <a:prstGeom prst="rect">
            <a:avLst/>
          </a:prstGeom>
        </p:spPr>
      </p:pic>
    </p:spTree>
    <p:extLst>
      <p:ext uri="{BB962C8B-B14F-4D97-AF65-F5344CB8AC3E}">
        <p14:creationId xmlns:p14="http://schemas.microsoft.com/office/powerpoint/2010/main" val="37055809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16FD0-905A-8234-7575-F03513B8A30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ACB674C-5B5A-8EE2-CFB0-4C66EEBE4DCC}"/>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F24F6F86-A94F-24C9-E881-627036A453AA}"/>
              </a:ext>
            </a:extLst>
          </p:cNvPr>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6" name="Title 1">
            <a:extLst>
              <a:ext uri="{FF2B5EF4-FFF2-40B4-BE49-F238E27FC236}">
                <a16:creationId xmlns:a16="http://schemas.microsoft.com/office/drawing/2014/main" id="{1271FA3A-F138-FBDD-960A-4372AF7A8573}"/>
              </a:ext>
            </a:extLst>
          </p:cNvPr>
          <p:cNvSpPr txBox="1">
            <a:spLocks/>
          </p:cNvSpPr>
          <p:nvPr/>
        </p:nvSpPr>
        <p:spPr>
          <a:xfrm>
            <a:off x="685800" y="1447800"/>
            <a:ext cx="8077200" cy="3581400"/>
          </a:xfrm>
          <a:prstGeom prst="rect">
            <a:avLst/>
          </a:prstGeom>
        </p:spPr>
        <p:txBody>
          <a:bodyPr vert="horz" lIns="91440" tIns="0" rIns="45720" bIns="0" rtlCol="0" anchor="b">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700" b="1" kern="1200">
                <a:solidFill>
                  <a:schemeClr val="accent1">
                    <a:satMod val="150000"/>
                  </a:schemeClr>
                </a:solidFill>
                <a:effectLst/>
                <a:latin typeface="+mj-lt"/>
                <a:ea typeface="+mj-ea"/>
                <a:cs typeface="+mj-cs"/>
              </a:defRPr>
            </a:lvl1pPr>
            <a:extLst/>
          </a:lstStyle>
          <a:p>
            <a:r>
              <a:rPr lang="en-US" altLang="zh-CN" sz="4300">
                <a:ea typeface="华文楷体"/>
              </a:rPr>
              <a:t>Stanford CS224W:</a:t>
            </a:r>
            <a:br>
              <a:rPr lang="en-US" sz="4300"/>
            </a:br>
            <a:r>
              <a:rPr lang="en-US" sz="4300"/>
              <a:t>RELBENCH</a:t>
            </a:r>
            <a:endParaRPr lang="en-US"/>
          </a:p>
        </p:txBody>
      </p:sp>
      <p:pic>
        <p:nvPicPr>
          <p:cNvPr id="2" name="Picture 1" descr="A blue text on a black background&#10;&#10;Description automatically generated">
            <a:extLst>
              <a:ext uri="{FF2B5EF4-FFF2-40B4-BE49-F238E27FC236}">
                <a16:creationId xmlns:a16="http://schemas.microsoft.com/office/drawing/2014/main" id="{8D32406F-95C3-EC0B-CFFD-958D55A4FF01}"/>
              </a:ext>
            </a:extLst>
          </p:cNvPr>
          <p:cNvPicPr>
            <a:picLocks noChangeAspect="1"/>
          </p:cNvPicPr>
          <p:nvPr/>
        </p:nvPicPr>
        <p:blipFill>
          <a:blip r:embed="rId4">
            <a:alphaModFix/>
          </a:blip>
          <a:stretch>
            <a:fillRect/>
          </a:stretch>
        </p:blipFill>
        <p:spPr>
          <a:xfrm>
            <a:off x="294968" y="1162101"/>
            <a:ext cx="8554064" cy="2076399"/>
          </a:xfrm>
          <a:prstGeom prst="rect">
            <a:avLst/>
          </a:prstGeom>
          <a:solidFill>
            <a:schemeClr val="tx1"/>
          </a:solidFill>
        </p:spPr>
      </p:pic>
    </p:spTree>
    <p:extLst>
      <p:ext uri="{BB962C8B-B14F-4D97-AF65-F5344CB8AC3E}">
        <p14:creationId xmlns:p14="http://schemas.microsoft.com/office/powerpoint/2010/main" val="2991096363"/>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7C38D-D8F3-2D79-86AE-7D7E77809CF5}"/>
              </a:ext>
            </a:extLst>
          </p:cNvPr>
          <p:cNvSpPr>
            <a:spLocks noGrp="1"/>
          </p:cNvSpPr>
          <p:nvPr>
            <p:ph type="title"/>
          </p:nvPr>
        </p:nvSpPr>
        <p:spPr/>
        <p:txBody>
          <a:bodyPr/>
          <a:lstStyle/>
          <a:p>
            <a:r>
              <a:rPr lang="en-US"/>
              <a:t>Enabling Research on RDL</a:t>
            </a:r>
          </a:p>
        </p:txBody>
      </p:sp>
      <p:sp>
        <p:nvSpPr>
          <p:cNvPr id="3" name="Content Placeholder 2">
            <a:extLst>
              <a:ext uri="{FF2B5EF4-FFF2-40B4-BE49-F238E27FC236}">
                <a16:creationId xmlns:a16="http://schemas.microsoft.com/office/drawing/2014/main" id="{8212741C-434E-5BC3-B517-E888599E25DF}"/>
              </a:ext>
            </a:extLst>
          </p:cNvPr>
          <p:cNvSpPr>
            <a:spLocks noGrp="1"/>
          </p:cNvSpPr>
          <p:nvPr>
            <p:ph idx="1"/>
          </p:nvPr>
        </p:nvSpPr>
        <p:spPr/>
        <p:txBody>
          <a:bodyPr>
            <a:normAutofit/>
          </a:bodyPr>
          <a:lstStyle/>
          <a:p>
            <a:r>
              <a:rPr lang="en-US" sz="2400" err="1"/>
              <a:t>Relbench</a:t>
            </a:r>
            <a:r>
              <a:rPr lang="en-US" sz="2400"/>
              <a:t> is more than just a collection of Databases</a:t>
            </a:r>
          </a:p>
          <a:p>
            <a:endParaRPr lang="en-US" sz="2400"/>
          </a:p>
          <a:p>
            <a:endParaRPr lang="en-US" sz="2400"/>
          </a:p>
          <a:p>
            <a:endParaRPr lang="en-US" sz="2400"/>
          </a:p>
          <a:p>
            <a:endParaRPr lang="en-US" sz="2400"/>
          </a:p>
          <a:p>
            <a:endParaRPr lang="en-US" sz="2400"/>
          </a:p>
          <a:p>
            <a:endParaRPr lang="en-US" sz="2400"/>
          </a:p>
          <a:p>
            <a:pPr marL="456565" indent="-456565"/>
            <a:r>
              <a:rPr lang="en-US" altLang="zh-CN" sz="2400"/>
              <a:t>Automatically</a:t>
            </a:r>
            <a:r>
              <a:rPr lang="zh-CN" altLang="en-US" sz="2400"/>
              <a:t> </a:t>
            </a:r>
            <a:r>
              <a:rPr lang="en-US" altLang="zh-CN" sz="2400"/>
              <a:t>d</a:t>
            </a:r>
            <a:r>
              <a:rPr lang="en-US" sz="2400"/>
              <a:t>ownload datasets</a:t>
            </a:r>
          </a:p>
          <a:p>
            <a:pPr marL="456565" indent="-456565"/>
            <a:r>
              <a:rPr lang="en-US" sz="2400"/>
              <a:t>Load database and task tables</a:t>
            </a:r>
          </a:p>
          <a:p>
            <a:pPr marL="456565" indent="-456565"/>
            <a:r>
              <a:rPr lang="en-US" sz="2400"/>
              <a:t>Standardized evaluation protocol:</a:t>
            </a:r>
          </a:p>
          <a:p>
            <a:pPr marL="989965" lvl="1" indent="-380365"/>
            <a:r>
              <a:rPr lang="en-US" sz="2400"/>
              <a:t>Prevents temporal leakage from test set</a:t>
            </a:r>
          </a:p>
          <a:p>
            <a:pPr marL="456565" indent="-456565"/>
            <a:r>
              <a:rPr lang="en-US" sz="2400"/>
              <a:t>Framework-agnostic data structures: use your favorite ML stack!</a:t>
            </a:r>
          </a:p>
          <a:p>
            <a:endParaRPr lang="en-US"/>
          </a:p>
        </p:txBody>
      </p:sp>
      <p:sp>
        <p:nvSpPr>
          <p:cNvPr id="4" name="Date Placeholder 3">
            <a:extLst>
              <a:ext uri="{FF2B5EF4-FFF2-40B4-BE49-F238E27FC236}">
                <a16:creationId xmlns:a16="http://schemas.microsoft.com/office/drawing/2014/main" id="{AF5C93C2-F227-0FFD-1A89-710B415658F5}"/>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4B6BBF09-EE06-05A6-0704-B6A46F75539C}"/>
              </a:ext>
            </a:extLst>
          </p:cNvPr>
          <p:cNvSpPr>
            <a:spLocks noGrp="1"/>
          </p:cNvSpPr>
          <p:nvPr>
            <p:ph type="sldNum" sz="quarter" idx="12"/>
          </p:nvPr>
        </p:nvSpPr>
        <p:spPr/>
        <p:txBody>
          <a:bodyPr/>
          <a:lstStyle/>
          <a:p>
            <a:fld id="{19B12225-5612-419B-A8D5-4B8EEE4C217E}" type="slidenum">
              <a:rPr lang="en-US" smtClean="0"/>
              <a:pPr/>
              <a:t>60</a:t>
            </a:fld>
            <a:endParaRPr lang="en-US"/>
          </a:p>
        </p:txBody>
      </p:sp>
      <p:sp>
        <p:nvSpPr>
          <p:cNvPr id="6" name="Footer Placeholder 5">
            <a:extLst>
              <a:ext uri="{FF2B5EF4-FFF2-40B4-BE49-F238E27FC236}">
                <a16:creationId xmlns:a16="http://schemas.microsoft.com/office/drawing/2014/main" id="{D9008AF1-B87A-FBE4-F68E-46ED5AC41DED}"/>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8" name="Picture 7" descr="A close-up of a sign&#10;&#10;Description automatically generated">
            <a:extLst>
              <a:ext uri="{FF2B5EF4-FFF2-40B4-BE49-F238E27FC236}">
                <a16:creationId xmlns:a16="http://schemas.microsoft.com/office/drawing/2014/main" id="{12F326B6-B720-0A0C-F4EE-B6E1C346C7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050201"/>
            <a:ext cx="7772400" cy="1646812"/>
          </a:xfrm>
          <a:prstGeom prst="rect">
            <a:avLst/>
          </a:prstGeom>
        </p:spPr>
      </p:pic>
    </p:spTree>
    <p:extLst>
      <p:ext uri="{BB962C8B-B14F-4D97-AF65-F5344CB8AC3E}">
        <p14:creationId xmlns:p14="http://schemas.microsoft.com/office/powerpoint/2010/main" val="18711612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17445-F76B-7D37-D191-FCF0283738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2E8122-44B0-59BE-C5D3-16BF209D77F2}"/>
              </a:ext>
            </a:extLst>
          </p:cNvPr>
          <p:cNvSpPr>
            <a:spLocks noGrp="1"/>
          </p:cNvSpPr>
          <p:nvPr>
            <p:ph type="title"/>
          </p:nvPr>
        </p:nvSpPr>
        <p:spPr/>
        <p:txBody>
          <a:bodyPr/>
          <a:lstStyle/>
          <a:p>
            <a:r>
              <a:rPr lang="en-US" err="1"/>
              <a:t>PyF</a:t>
            </a:r>
            <a:r>
              <a:rPr lang="en-US"/>
              <a:t> and </a:t>
            </a:r>
            <a:r>
              <a:rPr lang="en-US" err="1"/>
              <a:t>PyG</a:t>
            </a:r>
            <a:r>
              <a:rPr lang="en-US"/>
              <a:t> Integration</a:t>
            </a:r>
          </a:p>
        </p:txBody>
      </p:sp>
      <p:sp>
        <p:nvSpPr>
          <p:cNvPr id="3" name="Content Placeholder 2">
            <a:extLst>
              <a:ext uri="{FF2B5EF4-FFF2-40B4-BE49-F238E27FC236}">
                <a16:creationId xmlns:a16="http://schemas.microsoft.com/office/drawing/2014/main" id="{DABF4343-094C-D2C5-4F2C-8027818A4190}"/>
              </a:ext>
            </a:extLst>
          </p:cNvPr>
          <p:cNvSpPr>
            <a:spLocks noGrp="1"/>
          </p:cNvSpPr>
          <p:nvPr>
            <p:ph idx="1"/>
          </p:nvPr>
        </p:nvSpPr>
        <p:spPr/>
        <p:txBody>
          <a:bodyPr>
            <a:normAutofit/>
          </a:bodyPr>
          <a:lstStyle/>
          <a:p>
            <a:r>
              <a:rPr lang="en-US"/>
              <a:t>Load as a </a:t>
            </a:r>
            <a:r>
              <a:rPr lang="en-US" err="1"/>
              <a:t>PyG</a:t>
            </a:r>
            <a:r>
              <a:rPr lang="en-US"/>
              <a:t> graph</a:t>
            </a:r>
          </a:p>
          <a:p>
            <a:r>
              <a:rPr lang="en-US"/>
              <a:t>Train GNN end-to-end</a:t>
            </a:r>
          </a:p>
          <a:p>
            <a:r>
              <a:rPr lang="en-US"/>
              <a:t>Temporal neighbor sampling</a:t>
            </a:r>
          </a:p>
          <a:p>
            <a:r>
              <a:rPr lang="en-US"/>
              <a:t>Use </a:t>
            </a:r>
            <a:r>
              <a:rPr lang="en-US" err="1"/>
              <a:t>PyTorch</a:t>
            </a:r>
            <a:r>
              <a:rPr lang="en-US"/>
              <a:t> Frame to encode tables</a:t>
            </a:r>
          </a:p>
          <a:p>
            <a:endParaRPr lang="en-US"/>
          </a:p>
        </p:txBody>
      </p:sp>
      <p:sp>
        <p:nvSpPr>
          <p:cNvPr id="4" name="Date Placeholder 3">
            <a:extLst>
              <a:ext uri="{FF2B5EF4-FFF2-40B4-BE49-F238E27FC236}">
                <a16:creationId xmlns:a16="http://schemas.microsoft.com/office/drawing/2014/main" id="{CA871788-9487-A60E-D3FF-73515C21BA57}"/>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545F99C0-AF25-4574-B958-11F9166AB29A}"/>
              </a:ext>
            </a:extLst>
          </p:cNvPr>
          <p:cNvSpPr>
            <a:spLocks noGrp="1"/>
          </p:cNvSpPr>
          <p:nvPr>
            <p:ph type="sldNum" sz="quarter" idx="12"/>
          </p:nvPr>
        </p:nvSpPr>
        <p:spPr/>
        <p:txBody>
          <a:bodyPr/>
          <a:lstStyle/>
          <a:p>
            <a:fld id="{19B12225-5612-419B-A8D5-4B8EEE4C217E}" type="slidenum">
              <a:rPr lang="en-US" smtClean="0"/>
              <a:pPr/>
              <a:t>61</a:t>
            </a:fld>
            <a:endParaRPr lang="en-US"/>
          </a:p>
        </p:txBody>
      </p:sp>
      <p:sp>
        <p:nvSpPr>
          <p:cNvPr id="6" name="Footer Placeholder 5">
            <a:extLst>
              <a:ext uri="{FF2B5EF4-FFF2-40B4-BE49-F238E27FC236}">
                <a16:creationId xmlns:a16="http://schemas.microsoft.com/office/drawing/2014/main" id="{0460A953-661D-DBE3-64D0-17F0438B532D}"/>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7" name="Picture 6" descr="GitHub - pyg-team/pytorch_geometric: Graph Neural Network Library for  PyTorch">
            <a:extLst>
              <a:ext uri="{FF2B5EF4-FFF2-40B4-BE49-F238E27FC236}">
                <a16:creationId xmlns:a16="http://schemas.microsoft.com/office/drawing/2014/main" id="{81C19A40-02E3-45D6-6D7D-AB766FA27EA0}"/>
              </a:ext>
            </a:extLst>
          </p:cNvPr>
          <p:cNvPicPr>
            <a:picLocks noChangeAspect="1"/>
          </p:cNvPicPr>
          <p:nvPr/>
        </p:nvPicPr>
        <p:blipFill>
          <a:blip r:embed="rId3"/>
          <a:stretch>
            <a:fillRect/>
          </a:stretch>
        </p:blipFill>
        <p:spPr>
          <a:xfrm>
            <a:off x="5713646" y="4531257"/>
            <a:ext cx="2743200" cy="926463"/>
          </a:xfrm>
          <a:prstGeom prst="rect">
            <a:avLst/>
          </a:prstGeom>
        </p:spPr>
      </p:pic>
      <p:pic>
        <p:nvPicPr>
          <p:cNvPr id="9" name="Picture 8" descr="GitHub - pyg-team/pytorch-frame: Tabular Deep Learning Library for PyTorch">
            <a:extLst>
              <a:ext uri="{FF2B5EF4-FFF2-40B4-BE49-F238E27FC236}">
                <a16:creationId xmlns:a16="http://schemas.microsoft.com/office/drawing/2014/main" id="{0C737C11-5C50-C3AC-36E9-2CBD5A156FC8}"/>
              </a:ext>
            </a:extLst>
          </p:cNvPr>
          <p:cNvPicPr>
            <a:picLocks noChangeAspect="1"/>
          </p:cNvPicPr>
          <p:nvPr/>
        </p:nvPicPr>
        <p:blipFill>
          <a:blip r:embed="rId4"/>
          <a:stretch>
            <a:fillRect/>
          </a:stretch>
        </p:blipFill>
        <p:spPr>
          <a:xfrm>
            <a:off x="533355" y="4527809"/>
            <a:ext cx="3842049" cy="972604"/>
          </a:xfrm>
          <a:prstGeom prst="rect">
            <a:avLst/>
          </a:prstGeom>
        </p:spPr>
      </p:pic>
    </p:spTree>
    <p:extLst>
      <p:ext uri="{BB962C8B-B14F-4D97-AF65-F5344CB8AC3E}">
        <p14:creationId xmlns:p14="http://schemas.microsoft.com/office/powerpoint/2010/main" val="27922034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E19DF-9DA3-8B29-2179-D2B6D2227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AB45BC-47F0-2F3C-981F-710CD3011EEC}"/>
              </a:ext>
            </a:extLst>
          </p:cNvPr>
          <p:cNvSpPr>
            <a:spLocks noGrp="1"/>
          </p:cNvSpPr>
          <p:nvPr>
            <p:ph type="title"/>
          </p:nvPr>
        </p:nvSpPr>
        <p:spPr/>
        <p:txBody>
          <a:bodyPr/>
          <a:lstStyle/>
          <a:p>
            <a:r>
              <a:rPr lang="en-US" err="1"/>
              <a:t>RelBench</a:t>
            </a:r>
            <a:r>
              <a:rPr lang="en-US"/>
              <a:t> Datasets</a:t>
            </a:r>
          </a:p>
        </p:txBody>
      </p:sp>
      <p:sp>
        <p:nvSpPr>
          <p:cNvPr id="4" name="Date Placeholder 3">
            <a:extLst>
              <a:ext uri="{FF2B5EF4-FFF2-40B4-BE49-F238E27FC236}">
                <a16:creationId xmlns:a16="http://schemas.microsoft.com/office/drawing/2014/main" id="{668BC1FE-676D-47CC-97C8-D479E72C63E2}"/>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B7944EE3-DE2C-0DCC-5881-3C69CF123BA2}"/>
              </a:ext>
            </a:extLst>
          </p:cNvPr>
          <p:cNvSpPr>
            <a:spLocks noGrp="1"/>
          </p:cNvSpPr>
          <p:nvPr>
            <p:ph type="sldNum" sz="quarter" idx="12"/>
          </p:nvPr>
        </p:nvSpPr>
        <p:spPr/>
        <p:txBody>
          <a:bodyPr/>
          <a:lstStyle/>
          <a:p>
            <a:fld id="{19B12225-5612-419B-A8D5-4B8EEE4C217E}" type="slidenum">
              <a:rPr lang="en-US" smtClean="0"/>
              <a:pPr/>
              <a:t>62</a:t>
            </a:fld>
            <a:endParaRPr lang="en-US"/>
          </a:p>
        </p:txBody>
      </p:sp>
      <p:sp>
        <p:nvSpPr>
          <p:cNvPr id="6" name="Footer Placeholder 5">
            <a:extLst>
              <a:ext uri="{FF2B5EF4-FFF2-40B4-BE49-F238E27FC236}">
                <a16:creationId xmlns:a16="http://schemas.microsoft.com/office/drawing/2014/main" id="{18232BB1-D76E-7C72-140D-B53082F49A0B}"/>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12" name="Picture 11" descr="A diagram of datasets&#10;&#10;Description automatically generated">
            <a:extLst>
              <a:ext uri="{FF2B5EF4-FFF2-40B4-BE49-F238E27FC236}">
                <a16:creationId xmlns:a16="http://schemas.microsoft.com/office/drawing/2014/main" id="{4DA41EE4-03F1-A553-BA2D-8785E37C6E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973" y="1279879"/>
            <a:ext cx="7772400" cy="5087673"/>
          </a:xfrm>
          <a:prstGeom prst="rect">
            <a:avLst/>
          </a:prstGeom>
        </p:spPr>
      </p:pic>
    </p:spTree>
    <p:extLst>
      <p:ext uri="{BB962C8B-B14F-4D97-AF65-F5344CB8AC3E}">
        <p14:creationId xmlns:p14="http://schemas.microsoft.com/office/powerpoint/2010/main" val="11050498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31838-411F-C8EB-FBEB-506B91AC35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244EEF-5197-80D1-141C-EC66CE59B73A}"/>
              </a:ext>
            </a:extLst>
          </p:cNvPr>
          <p:cNvSpPr>
            <a:spLocks noGrp="1"/>
          </p:cNvSpPr>
          <p:nvPr>
            <p:ph type="title"/>
          </p:nvPr>
        </p:nvSpPr>
        <p:spPr/>
        <p:txBody>
          <a:bodyPr/>
          <a:lstStyle/>
          <a:p>
            <a:r>
              <a:rPr lang="en-US" err="1"/>
              <a:t>RelBench</a:t>
            </a:r>
            <a:r>
              <a:rPr lang="en-US"/>
              <a:t> Datasets</a:t>
            </a:r>
          </a:p>
        </p:txBody>
      </p:sp>
      <p:sp>
        <p:nvSpPr>
          <p:cNvPr id="4" name="Date Placeholder 3">
            <a:extLst>
              <a:ext uri="{FF2B5EF4-FFF2-40B4-BE49-F238E27FC236}">
                <a16:creationId xmlns:a16="http://schemas.microsoft.com/office/drawing/2014/main" id="{D6A1BFA9-9202-2156-732E-B8CF32E73C26}"/>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3CA01E78-C4A9-C838-40AE-8FD4D6B47F35}"/>
              </a:ext>
            </a:extLst>
          </p:cNvPr>
          <p:cNvSpPr>
            <a:spLocks noGrp="1"/>
          </p:cNvSpPr>
          <p:nvPr>
            <p:ph type="sldNum" sz="quarter" idx="12"/>
          </p:nvPr>
        </p:nvSpPr>
        <p:spPr/>
        <p:txBody>
          <a:bodyPr/>
          <a:lstStyle/>
          <a:p>
            <a:fld id="{19B12225-5612-419B-A8D5-4B8EEE4C217E}" type="slidenum">
              <a:rPr lang="en-US" smtClean="0"/>
              <a:pPr/>
              <a:t>63</a:t>
            </a:fld>
            <a:endParaRPr lang="en-US"/>
          </a:p>
        </p:txBody>
      </p:sp>
      <p:sp>
        <p:nvSpPr>
          <p:cNvPr id="6" name="Footer Placeholder 5">
            <a:extLst>
              <a:ext uri="{FF2B5EF4-FFF2-40B4-BE49-F238E27FC236}">
                <a16:creationId xmlns:a16="http://schemas.microsoft.com/office/drawing/2014/main" id="{CA60E755-82AD-407B-8800-E880D79DD7E0}"/>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7" name="Picture 6" descr="A screenshot of a computer screen&#10;&#10;Description automatically generated">
            <a:extLst>
              <a:ext uri="{FF2B5EF4-FFF2-40B4-BE49-F238E27FC236}">
                <a16:creationId xmlns:a16="http://schemas.microsoft.com/office/drawing/2014/main" id="{8D90E5E6-F1D7-88B9-7CC5-0C309AB31C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207" y="1659859"/>
            <a:ext cx="7772400" cy="4025991"/>
          </a:xfrm>
          <a:prstGeom prst="rect">
            <a:avLst/>
          </a:prstGeom>
        </p:spPr>
      </p:pic>
    </p:spTree>
    <p:extLst>
      <p:ext uri="{BB962C8B-B14F-4D97-AF65-F5344CB8AC3E}">
        <p14:creationId xmlns:p14="http://schemas.microsoft.com/office/powerpoint/2010/main" val="39413467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FADDC-49B3-6419-590C-40D9A032E6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F1785-7923-BABD-A20D-9F456101BD8A}"/>
              </a:ext>
            </a:extLst>
          </p:cNvPr>
          <p:cNvSpPr>
            <a:spLocks noGrp="1"/>
          </p:cNvSpPr>
          <p:nvPr>
            <p:ph type="title"/>
          </p:nvPr>
        </p:nvSpPr>
        <p:spPr/>
        <p:txBody>
          <a:bodyPr/>
          <a:lstStyle/>
          <a:p>
            <a:r>
              <a:rPr lang="en-US" err="1"/>
              <a:t>RelBench</a:t>
            </a:r>
            <a:r>
              <a:rPr lang="en-US"/>
              <a:t> Tasks</a:t>
            </a:r>
          </a:p>
        </p:txBody>
      </p:sp>
      <p:sp>
        <p:nvSpPr>
          <p:cNvPr id="4" name="Date Placeholder 3">
            <a:extLst>
              <a:ext uri="{FF2B5EF4-FFF2-40B4-BE49-F238E27FC236}">
                <a16:creationId xmlns:a16="http://schemas.microsoft.com/office/drawing/2014/main" id="{E598719F-F967-A1D7-3776-99D0206C9E14}"/>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343B97D9-0AFC-B8BE-D593-97833280ED6E}"/>
              </a:ext>
            </a:extLst>
          </p:cNvPr>
          <p:cNvSpPr>
            <a:spLocks noGrp="1"/>
          </p:cNvSpPr>
          <p:nvPr>
            <p:ph type="sldNum" sz="quarter" idx="12"/>
          </p:nvPr>
        </p:nvSpPr>
        <p:spPr/>
        <p:txBody>
          <a:bodyPr/>
          <a:lstStyle/>
          <a:p>
            <a:fld id="{19B12225-5612-419B-A8D5-4B8EEE4C217E}" type="slidenum">
              <a:rPr lang="en-US" smtClean="0"/>
              <a:pPr/>
              <a:t>64</a:t>
            </a:fld>
            <a:endParaRPr lang="en-US"/>
          </a:p>
        </p:txBody>
      </p:sp>
      <p:sp>
        <p:nvSpPr>
          <p:cNvPr id="6" name="Footer Placeholder 5">
            <a:extLst>
              <a:ext uri="{FF2B5EF4-FFF2-40B4-BE49-F238E27FC236}">
                <a16:creationId xmlns:a16="http://schemas.microsoft.com/office/drawing/2014/main" id="{D09F870B-6B7B-4337-30EC-CD5C56296C12}"/>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8" name="Picture 7" descr="A screenshot of a computer&#10;&#10;Description automatically generated">
            <a:extLst>
              <a:ext uri="{FF2B5EF4-FFF2-40B4-BE49-F238E27FC236}">
                <a16:creationId xmlns:a16="http://schemas.microsoft.com/office/drawing/2014/main" id="{A3A40AE4-DDBF-445B-D9F0-82F175B5B6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524417"/>
            <a:ext cx="7772400" cy="4309845"/>
          </a:xfrm>
          <a:prstGeom prst="rect">
            <a:avLst/>
          </a:prstGeom>
        </p:spPr>
      </p:pic>
    </p:spTree>
    <p:extLst>
      <p:ext uri="{BB962C8B-B14F-4D97-AF65-F5344CB8AC3E}">
        <p14:creationId xmlns:p14="http://schemas.microsoft.com/office/powerpoint/2010/main" val="18942287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B8EB5-2E78-A133-9EFF-4329C8EDBCF4}"/>
              </a:ext>
            </a:extLst>
          </p:cNvPr>
          <p:cNvSpPr>
            <a:spLocks noGrp="1"/>
          </p:cNvSpPr>
          <p:nvPr>
            <p:ph type="title"/>
          </p:nvPr>
        </p:nvSpPr>
        <p:spPr/>
        <p:txBody>
          <a:bodyPr/>
          <a:lstStyle/>
          <a:p>
            <a:r>
              <a:rPr lang="en-US" err="1">
                <a:latin typeface="Helvetica Neue Light"/>
              </a:rPr>
              <a:t>RelBench</a:t>
            </a:r>
            <a:r>
              <a:rPr lang="en-US">
                <a:latin typeface="Helvetica Neue Light"/>
              </a:rPr>
              <a:t> Tasks</a:t>
            </a:r>
            <a:endParaRPr lang="en-US"/>
          </a:p>
        </p:txBody>
      </p:sp>
      <p:sp>
        <p:nvSpPr>
          <p:cNvPr id="3" name="Content Placeholder 2">
            <a:extLst>
              <a:ext uri="{FF2B5EF4-FFF2-40B4-BE49-F238E27FC236}">
                <a16:creationId xmlns:a16="http://schemas.microsoft.com/office/drawing/2014/main" id="{9839BD13-8C63-CFB8-F598-469708C0E3CA}"/>
              </a:ext>
            </a:extLst>
          </p:cNvPr>
          <p:cNvSpPr>
            <a:spLocks noGrp="1"/>
          </p:cNvSpPr>
          <p:nvPr>
            <p:ph idx="1"/>
          </p:nvPr>
        </p:nvSpPr>
        <p:spPr/>
        <p:txBody>
          <a:bodyPr vert="horz" lIns="121917" tIns="60958" rIns="121917" bIns="60958" rtlCol="0" anchor="t">
            <a:normAutofit/>
          </a:bodyPr>
          <a:lstStyle/>
          <a:p>
            <a:pPr marL="456565" indent="-456565"/>
            <a:r>
              <a:rPr lang="en-US" sz="2800" err="1">
                <a:latin typeface="Roboto Mono"/>
              </a:rPr>
              <a:t>rel</a:t>
            </a:r>
            <a:r>
              <a:rPr lang="en-US" sz="2800">
                <a:latin typeface="Roboto Mono"/>
              </a:rPr>
              <a:t>-amazon-churn </a:t>
            </a:r>
            <a:r>
              <a:rPr lang="en-US" sz="2800">
                <a:latin typeface="Helvetica Neue Light" panose="02000403000000020004" pitchFamily="2" charset="0"/>
                <a:ea typeface="Helvetica Neue Light" panose="02000403000000020004" pitchFamily="2" charset="0"/>
              </a:rPr>
              <a:t>(classification)</a:t>
            </a:r>
            <a:endParaRPr lang="en-US">
              <a:latin typeface="Helvetica Neue Light" panose="02000403000000020004" pitchFamily="2" charset="0"/>
              <a:ea typeface="Helvetica Neue Light" panose="02000403000000020004" pitchFamily="2" charset="0"/>
            </a:endParaRPr>
          </a:p>
          <a:p>
            <a:pPr marL="989965" lvl="1" indent="-380365"/>
            <a:r>
              <a:rPr lang="en-US" sz="2300">
                <a:latin typeface="Helvetica Neue Light" panose="02000403000000020004" pitchFamily="2" charset="0"/>
                <a:ea typeface="Helvetica Neue Light" panose="02000403000000020004" pitchFamily="2" charset="0"/>
              </a:rPr>
              <a:t>Will customer churn?</a:t>
            </a:r>
          </a:p>
          <a:p>
            <a:pPr marL="456565" indent="-456565"/>
            <a:r>
              <a:rPr lang="en-US" sz="2800" err="1">
                <a:latin typeface="Roboto Mono"/>
              </a:rPr>
              <a:t>rel</a:t>
            </a:r>
            <a:r>
              <a:rPr lang="en-US" sz="2800">
                <a:latin typeface="Roboto Mono"/>
              </a:rPr>
              <a:t>-amazon-</a:t>
            </a:r>
            <a:r>
              <a:rPr lang="en-US" sz="2800" err="1">
                <a:latin typeface="Roboto Mono"/>
              </a:rPr>
              <a:t>ltv</a:t>
            </a:r>
            <a:r>
              <a:rPr lang="en-US" sz="2800">
                <a:latin typeface="Roboto Mono"/>
              </a:rPr>
              <a:t> </a:t>
            </a:r>
            <a:r>
              <a:rPr lang="en-US" sz="2800">
                <a:latin typeface="Helvetica Neue Light" panose="02000403000000020004" pitchFamily="2" charset="0"/>
                <a:ea typeface="Helvetica Neue Light" panose="02000403000000020004" pitchFamily="2" charset="0"/>
              </a:rPr>
              <a:t>(regression)</a:t>
            </a:r>
          </a:p>
          <a:p>
            <a:pPr marL="989965" lvl="1" indent="-380365"/>
            <a:r>
              <a:rPr lang="en-US" sz="2300">
                <a:latin typeface="Helvetica Neue Light" panose="02000403000000020004" pitchFamily="2" charset="0"/>
                <a:ea typeface="Helvetica Neue Light" panose="02000403000000020004" pitchFamily="2" charset="0"/>
              </a:rPr>
              <a:t>Future Life-Time Value (LTV) of customer?</a:t>
            </a:r>
          </a:p>
          <a:p>
            <a:pPr marL="456565" indent="-456565"/>
            <a:endParaRPr lang="en-US" sz="2800">
              <a:latin typeface="Helvetica Neue"/>
            </a:endParaRPr>
          </a:p>
          <a:p>
            <a:pPr marL="456565" indent="-456565"/>
            <a:r>
              <a:rPr lang="en-US" sz="2800" err="1">
                <a:latin typeface="Roboto Mono"/>
              </a:rPr>
              <a:t>rel</a:t>
            </a:r>
            <a:r>
              <a:rPr lang="en-US" sz="2800">
                <a:latin typeface="Roboto Mono"/>
              </a:rPr>
              <a:t>-</a:t>
            </a:r>
            <a:r>
              <a:rPr lang="en-US" sz="2800" err="1">
                <a:latin typeface="Roboto Mono"/>
              </a:rPr>
              <a:t>stackex</a:t>
            </a:r>
            <a:r>
              <a:rPr lang="en-US" sz="2800">
                <a:latin typeface="Roboto Mono"/>
              </a:rPr>
              <a:t>-engage </a:t>
            </a:r>
            <a:r>
              <a:rPr lang="en-US" sz="2800">
                <a:latin typeface="Helvetica Neue Light" panose="02000403000000020004" pitchFamily="2" charset="0"/>
                <a:ea typeface="Helvetica Neue Light" panose="02000403000000020004" pitchFamily="2" charset="0"/>
              </a:rPr>
              <a:t>(classification)</a:t>
            </a:r>
            <a:endParaRPr lang="en-US">
              <a:latin typeface="Helvetica Neue Light" panose="02000403000000020004" pitchFamily="2" charset="0"/>
              <a:ea typeface="Helvetica Neue Light" panose="02000403000000020004" pitchFamily="2" charset="0"/>
            </a:endParaRPr>
          </a:p>
          <a:p>
            <a:pPr marL="989965" lvl="1" indent="-380365"/>
            <a:r>
              <a:rPr lang="en-US" sz="2300">
                <a:latin typeface="Helvetica Neue Light" panose="02000403000000020004" pitchFamily="2" charset="0"/>
                <a:ea typeface="Helvetica Neue Light" panose="02000403000000020004" pitchFamily="2" charset="0"/>
              </a:rPr>
              <a:t>Will user make post/comment/vote?</a:t>
            </a:r>
          </a:p>
          <a:p>
            <a:pPr marL="456565" indent="-456565"/>
            <a:r>
              <a:rPr lang="en-US" sz="2800" err="1">
                <a:latin typeface="Roboto Mono"/>
              </a:rPr>
              <a:t>rel</a:t>
            </a:r>
            <a:r>
              <a:rPr lang="en-US" sz="2800">
                <a:latin typeface="Roboto Mono"/>
              </a:rPr>
              <a:t>-</a:t>
            </a:r>
            <a:r>
              <a:rPr lang="en-US" sz="2800" err="1">
                <a:latin typeface="Roboto Mono"/>
              </a:rPr>
              <a:t>stackex</a:t>
            </a:r>
            <a:r>
              <a:rPr lang="en-US" sz="2800">
                <a:latin typeface="Roboto Mono"/>
              </a:rPr>
              <a:t>-votes </a:t>
            </a:r>
            <a:r>
              <a:rPr lang="en-US" sz="2800">
                <a:latin typeface="Helvetica Neue Light" panose="02000403000000020004" pitchFamily="2" charset="0"/>
                <a:ea typeface="Helvetica Neue Light" panose="02000403000000020004" pitchFamily="2" charset="0"/>
              </a:rPr>
              <a:t>(regression)</a:t>
            </a:r>
          </a:p>
          <a:p>
            <a:pPr marL="989965" lvl="1" indent="-380365"/>
            <a:r>
              <a:rPr lang="en-US" sz="2300">
                <a:latin typeface="Helvetica Neue Light" panose="02000403000000020004" pitchFamily="2" charset="0"/>
                <a:ea typeface="Helvetica Neue Light" panose="02000403000000020004" pitchFamily="2" charset="0"/>
              </a:rPr>
              <a:t>Future upvotes of a post?</a:t>
            </a:r>
          </a:p>
        </p:txBody>
      </p:sp>
      <p:sp>
        <p:nvSpPr>
          <p:cNvPr id="5" name="Slide Number Placeholder 4">
            <a:extLst>
              <a:ext uri="{FF2B5EF4-FFF2-40B4-BE49-F238E27FC236}">
                <a16:creationId xmlns:a16="http://schemas.microsoft.com/office/drawing/2014/main" id="{E208B4D5-BD6B-895E-20C0-0F00DA8B54EE}"/>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65</a:t>
            </a:fld>
            <a:endParaRPr lang="en-US">
              <a:solidFill>
                <a:prstClr val="black">
                  <a:tint val="75000"/>
                </a:prstClr>
              </a:solidFill>
            </a:endParaRPr>
          </a:p>
        </p:txBody>
      </p:sp>
      <p:sp>
        <p:nvSpPr>
          <p:cNvPr id="6" name="Footer Placeholder 4">
            <a:extLst>
              <a:ext uri="{FF2B5EF4-FFF2-40B4-BE49-F238E27FC236}">
                <a16:creationId xmlns:a16="http://schemas.microsoft.com/office/drawing/2014/main" id="{2DEADD29-E1BD-9934-A88A-0BA57B3FB6C0}"/>
              </a:ext>
            </a:extLst>
          </p:cNvPr>
          <p:cNvSpPr txBox="1">
            <a:spLocks/>
          </p:cNvSpPr>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25871615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E200A-8AEF-02F2-7F0D-2962800304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94D33D-8DF6-6220-B5FE-3A2D309A5B5A}"/>
              </a:ext>
            </a:extLst>
          </p:cNvPr>
          <p:cNvSpPr>
            <a:spLocks noGrp="1"/>
          </p:cNvSpPr>
          <p:nvPr>
            <p:ph type="title"/>
          </p:nvPr>
        </p:nvSpPr>
        <p:spPr/>
        <p:txBody>
          <a:bodyPr/>
          <a:lstStyle/>
          <a:p>
            <a:r>
              <a:rPr lang="en-US"/>
              <a:t>See website to get started</a:t>
            </a:r>
          </a:p>
        </p:txBody>
      </p:sp>
      <p:sp>
        <p:nvSpPr>
          <p:cNvPr id="4" name="Date Placeholder 3">
            <a:extLst>
              <a:ext uri="{FF2B5EF4-FFF2-40B4-BE49-F238E27FC236}">
                <a16:creationId xmlns:a16="http://schemas.microsoft.com/office/drawing/2014/main" id="{B933DE8A-5804-99BB-90F6-FEF8BB0235DA}"/>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EB096886-4C06-C2DE-E518-C3A3C244C782}"/>
              </a:ext>
            </a:extLst>
          </p:cNvPr>
          <p:cNvSpPr>
            <a:spLocks noGrp="1"/>
          </p:cNvSpPr>
          <p:nvPr>
            <p:ph type="sldNum" sz="quarter" idx="12"/>
          </p:nvPr>
        </p:nvSpPr>
        <p:spPr/>
        <p:txBody>
          <a:bodyPr/>
          <a:lstStyle/>
          <a:p>
            <a:fld id="{19B12225-5612-419B-A8D5-4B8EEE4C217E}" type="slidenum">
              <a:rPr lang="en-US" smtClean="0"/>
              <a:pPr/>
              <a:t>66</a:t>
            </a:fld>
            <a:endParaRPr lang="en-US"/>
          </a:p>
        </p:txBody>
      </p:sp>
      <p:sp>
        <p:nvSpPr>
          <p:cNvPr id="6" name="Footer Placeholder 5">
            <a:extLst>
              <a:ext uri="{FF2B5EF4-FFF2-40B4-BE49-F238E27FC236}">
                <a16:creationId xmlns:a16="http://schemas.microsoft.com/office/drawing/2014/main" id="{EA7597DB-CBB8-C460-7E13-ECA657182CDE}"/>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7" name="Picture 6" descr="A screenshot of a computer&#10;&#10;Description automatically generated">
            <a:extLst>
              <a:ext uri="{FF2B5EF4-FFF2-40B4-BE49-F238E27FC236}">
                <a16:creationId xmlns:a16="http://schemas.microsoft.com/office/drawing/2014/main" id="{9B8CE3F3-686D-CAFA-B052-FC99FAC3CE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1974" y="1787459"/>
            <a:ext cx="6198026" cy="5093856"/>
          </a:xfrm>
          <a:prstGeom prst="rect">
            <a:avLst/>
          </a:prstGeom>
        </p:spPr>
      </p:pic>
      <p:sp>
        <p:nvSpPr>
          <p:cNvPr id="8" name="TextBox 7">
            <a:extLst>
              <a:ext uri="{FF2B5EF4-FFF2-40B4-BE49-F238E27FC236}">
                <a16:creationId xmlns:a16="http://schemas.microsoft.com/office/drawing/2014/main" id="{897C5DE5-E1FE-ED62-CB00-93686AAC7371}"/>
              </a:ext>
            </a:extLst>
          </p:cNvPr>
          <p:cNvSpPr txBox="1"/>
          <p:nvPr/>
        </p:nvSpPr>
        <p:spPr>
          <a:xfrm>
            <a:off x="1421974" y="1141128"/>
            <a:ext cx="6198026" cy="646331"/>
          </a:xfrm>
          <a:prstGeom prst="rect">
            <a:avLst/>
          </a:prstGeom>
          <a:solidFill>
            <a:srgbClr val="92D05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chemeClr val="bg1"/>
                </a:solidFill>
                <a:latin typeface="Helvetica Neue" panose="02000503000000020004" pitchFamily="2" charset="0"/>
                <a:ea typeface="Helvetica Neue" panose="02000503000000020004" pitchFamily="2" charset="0"/>
                <a:cs typeface="Helvetica Neue" panose="02000503000000020004" pitchFamily="2" charset="0"/>
                <a:hlinkClick r:id="rId3">
                  <a:extLst>
                    <a:ext uri="{A12FA001-AC4F-418D-AE19-62706E023703}">
                      <ahyp:hlinkClr xmlns:ahyp="http://schemas.microsoft.com/office/drawing/2018/hyperlinkcolor" val="tx"/>
                    </a:ext>
                  </a:extLst>
                </a:hlinkClick>
              </a:rPr>
              <a:t>https://relbench.stanford.edu</a:t>
            </a:r>
            <a:endParaRPr lang="en-US" sz="360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41707498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8CB9D-B0B5-D5D9-8901-9D00E09DE6D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28DBE57-1F35-3774-055E-A1ACB1C1C75D}"/>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04292996-C047-26B7-CBDC-1D2DE055A55A}"/>
              </a:ext>
            </a:extLst>
          </p:cNvPr>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6" name="Title 1">
            <a:extLst>
              <a:ext uri="{FF2B5EF4-FFF2-40B4-BE49-F238E27FC236}">
                <a16:creationId xmlns:a16="http://schemas.microsoft.com/office/drawing/2014/main" id="{81A167B0-9CAB-3534-3D2C-88C78EDFA1E2}"/>
              </a:ext>
            </a:extLst>
          </p:cNvPr>
          <p:cNvSpPr txBox="1">
            <a:spLocks/>
          </p:cNvSpPr>
          <p:nvPr/>
        </p:nvSpPr>
        <p:spPr>
          <a:xfrm>
            <a:off x="685800" y="1447800"/>
            <a:ext cx="8077200" cy="3581400"/>
          </a:xfrm>
          <a:prstGeom prst="rect">
            <a:avLst/>
          </a:prstGeom>
        </p:spPr>
        <p:txBody>
          <a:bodyPr vert="horz" lIns="91440" tIns="0" rIns="45720" bIns="0" rtlCol="0" anchor="b">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700" b="1" kern="1200">
                <a:solidFill>
                  <a:schemeClr val="accent1">
                    <a:satMod val="150000"/>
                  </a:schemeClr>
                </a:solidFill>
                <a:effectLst/>
                <a:latin typeface="+mj-lt"/>
                <a:ea typeface="+mj-ea"/>
                <a:cs typeface="+mj-cs"/>
              </a:defRPr>
            </a:lvl1pPr>
            <a:extLst/>
          </a:lstStyle>
          <a:p>
            <a:r>
              <a:rPr lang="en-US" altLang="zh-CN" sz="4300">
                <a:ea typeface="华文楷体"/>
              </a:rPr>
              <a:t>Stanford CS224W:</a:t>
            </a:r>
            <a:br>
              <a:rPr lang="en-US" sz="4300"/>
            </a:br>
            <a:r>
              <a:rPr lang="en-US" sz="4300"/>
              <a:t>GNN vs expert Data Scientist</a:t>
            </a:r>
            <a:endParaRPr lang="en-US"/>
          </a:p>
        </p:txBody>
      </p:sp>
    </p:spTree>
    <p:extLst>
      <p:ext uri="{BB962C8B-B14F-4D97-AF65-F5344CB8AC3E}">
        <p14:creationId xmlns:p14="http://schemas.microsoft.com/office/powerpoint/2010/main" val="2374305082"/>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1D96C-2353-0A70-31D8-EE589E0B953E}"/>
              </a:ext>
            </a:extLst>
          </p:cNvPr>
          <p:cNvSpPr>
            <a:spLocks noGrp="1"/>
          </p:cNvSpPr>
          <p:nvPr>
            <p:ph type="title"/>
          </p:nvPr>
        </p:nvSpPr>
        <p:spPr/>
        <p:txBody>
          <a:bodyPr/>
          <a:lstStyle/>
          <a:p>
            <a:r>
              <a:rPr lang="en-US"/>
              <a:t>Expert Data Scientist</a:t>
            </a:r>
          </a:p>
        </p:txBody>
      </p:sp>
      <p:sp>
        <p:nvSpPr>
          <p:cNvPr id="4" name="Date Placeholder 3">
            <a:extLst>
              <a:ext uri="{FF2B5EF4-FFF2-40B4-BE49-F238E27FC236}">
                <a16:creationId xmlns:a16="http://schemas.microsoft.com/office/drawing/2014/main" id="{C7D2E3EB-02C4-C95D-33FD-8015879A9489}"/>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F5A1B612-1C69-BE20-EB19-DCAAE8C2AB93}"/>
              </a:ext>
            </a:extLst>
          </p:cNvPr>
          <p:cNvSpPr>
            <a:spLocks noGrp="1"/>
          </p:cNvSpPr>
          <p:nvPr>
            <p:ph type="sldNum" sz="quarter" idx="12"/>
          </p:nvPr>
        </p:nvSpPr>
        <p:spPr/>
        <p:txBody>
          <a:bodyPr/>
          <a:lstStyle/>
          <a:p>
            <a:fld id="{19B12225-5612-419B-A8D5-4B8EEE4C217E}" type="slidenum">
              <a:rPr lang="en-US" smtClean="0"/>
              <a:pPr/>
              <a:t>68</a:t>
            </a:fld>
            <a:endParaRPr lang="en-US"/>
          </a:p>
        </p:txBody>
      </p:sp>
      <p:sp>
        <p:nvSpPr>
          <p:cNvPr id="6" name="Footer Placeholder 5">
            <a:extLst>
              <a:ext uri="{FF2B5EF4-FFF2-40B4-BE49-F238E27FC236}">
                <a16:creationId xmlns:a16="http://schemas.microsoft.com/office/drawing/2014/main" id="{AECC6A65-703B-1EB4-ED8D-203F76702BA7}"/>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10" name="Image" descr="Image">
            <a:extLst>
              <a:ext uri="{FF2B5EF4-FFF2-40B4-BE49-F238E27FC236}">
                <a16:creationId xmlns:a16="http://schemas.microsoft.com/office/drawing/2014/main" id="{427C532F-2908-3E80-C868-7B2907D2150F}"/>
              </a:ext>
            </a:extLst>
          </p:cNvPr>
          <p:cNvPicPr>
            <a:picLocks noChangeAspect="1"/>
          </p:cNvPicPr>
          <p:nvPr/>
        </p:nvPicPr>
        <p:blipFill>
          <a:blip r:embed="rId3"/>
          <a:stretch>
            <a:fillRect/>
          </a:stretch>
        </p:blipFill>
        <p:spPr>
          <a:xfrm>
            <a:off x="1044162" y="2322487"/>
            <a:ext cx="1390927" cy="1390927"/>
          </a:xfrm>
          <a:prstGeom prst="rect">
            <a:avLst/>
          </a:prstGeom>
          <a:ln w="12700">
            <a:miter lim="400000"/>
          </a:ln>
        </p:spPr>
      </p:pic>
      <p:sp>
        <p:nvSpPr>
          <p:cNvPr id="11" name="Recruited Experienced Data Scientist…">
            <a:extLst>
              <a:ext uri="{FF2B5EF4-FFF2-40B4-BE49-F238E27FC236}">
                <a16:creationId xmlns:a16="http://schemas.microsoft.com/office/drawing/2014/main" id="{33556C2C-8915-589F-149A-03DA0AEECC97}"/>
              </a:ext>
            </a:extLst>
          </p:cNvPr>
          <p:cNvSpPr txBox="1"/>
          <p:nvPr/>
        </p:nvSpPr>
        <p:spPr>
          <a:xfrm>
            <a:off x="2368540" y="2395727"/>
            <a:ext cx="5921026" cy="31678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p>
            <a:pPr marL="290513" indent="-290513">
              <a:lnSpc>
                <a:spcPct val="80000"/>
              </a:lnSpc>
              <a:buSzPct val="100000"/>
              <a:buChar char="•"/>
              <a:defRPr sz="6100" spc="-122">
                <a:solidFill>
                  <a:srgbClr val="000000"/>
                </a:solidFill>
                <a:latin typeface="Optima"/>
                <a:ea typeface="Optima"/>
                <a:cs typeface="Optima"/>
                <a:sym typeface="Optima"/>
              </a:defRPr>
            </a:pPr>
            <a:r>
              <a:rPr sz="2288"/>
              <a:t>Recruited Experienced Data Scientist </a:t>
            </a:r>
          </a:p>
          <a:p>
            <a:pPr algn="l">
              <a:lnSpc>
                <a:spcPct val="80000"/>
              </a:lnSpc>
              <a:defRPr sz="6100" spc="-122">
                <a:solidFill>
                  <a:srgbClr val="000000"/>
                </a:solidFill>
                <a:latin typeface="Optima"/>
                <a:ea typeface="Optima"/>
                <a:cs typeface="Optima"/>
                <a:sym typeface="Optima"/>
              </a:defRPr>
            </a:pPr>
            <a:endParaRPr sz="2288"/>
          </a:p>
          <a:p>
            <a:pPr marL="290513" indent="-290513">
              <a:lnSpc>
                <a:spcPct val="80000"/>
              </a:lnSpc>
              <a:buSzPct val="100000"/>
              <a:buChar char="•"/>
              <a:defRPr sz="6100" spc="-122">
                <a:solidFill>
                  <a:srgbClr val="000000"/>
                </a:solidFill>
                <a:latin typeface="Optima"/>
                <a:ea typeface="Optima"/>
                <a:cs typeface="Optima"/>
                <a:sym typeface="Optima"/>
              </a:defRPr>
            </a:pPr>
            <a:r>
              <a:rPr sz="2288"/>
              <a:t>5 years in industry </a:t>
            </a:r>
            <a:r>
              <a:rPr sz="1763" i="1" spc="-35"/>
              <a:t>(specializing in financial databases) </a:t>
            </a:r>
          </a:p>
          <a:p>
            <a:pPr marL="290513" indent="-290513">
              <a:lnSpc>
                <a:spcPct val="80000"/>
              </a:lnSpc>
              <a:buSzPct val="100000"/>
              <a:buChar char="•"/>
              <a:defRPr sz="6100" spc="-122">
                <a:solidFill>
                  <a:srgbClr val="000000"/>
                </a:solidFill>
                <a:latin typeface="Optima"/>
                <a:ea typeface="Optima"/>
                <a:cs typeface="Optima"/>
                <a:sym typeface="Optima"/>
              </a:defRPr>
            </a:pPr>
            <a:endParaRPr sz="2025" i="1" spc="-40"/>
          </a:p>
          <a:p>
            <a:pPr marL="257175" indent="-257175">
              <a:lnSpc>
                <a:spcPct val="80000"/>
              </a:lnSpc>
              <a:buSzPct val="100000"/>
              <a:buChar char="•"/>
              <a:defRPr sz="6100" spc="-122">
                <a:solidFill>
                  <a:srgbClr val="000000"/>
                </a:solidFill>
                <a:latin typeface="Optima"/>
                <a:ea typeface="Optima"/>
                <a:cs typeface="Optima"/>
                <a:sym typeface="Optima"/>
              </a:defRPr>
            </a:pPr>
            <a:r>
              <a:rPr sz="2025" spc="-40"/>
              <a:t>Responsible for full model building lifecycle      </a:t>
            </a:r>
            <a:r>
              <a:rPr sz="1763" i="1" spc="-35"/>
              <a:t>(more detail next)</a:t>
            </a:r>
          </a:p>
        </p:txBody>
      </p:sp>
      <p:sp>
        <p:nvSpPr>
          <p:cNvPr id="12" name="(Alejandro)">
            <a:extLst>
              <a:ext uri="{FF2B5EF4-FFF2-40B4-BE49-F238E27FC236}">
                <a16:creationId xmlns:a16="http://schemas.microsoft.com/office/drawing/2014/main" id="{61FD5444-67A6-E612-73E4-62DFDC964DF4}"/>
              </a:ext>
            </a:extLst>
          </p:cNvPr>
          <p:cNvSpPr txBox="1"/>
          <p:nvPr/>
        </p:nvSpPr>
        <p:spPr>
          <a:xfrm>
            <a:off x="1064312" y="3962289"/>
            <a:ext cx="1493862" cy="4940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gn="l">
              <a:lnSpc>
                <a:spcPct val="80000"/>
              </a:lnSpc>
              <a:defRPr sz="6100" i="1" spc="-122">
                <a:solidFill>
                  <a:srgbClr val="941100"/>
                </a:solidFill>
                <a:latin typeface="Optima"/>
                <a:ea typeface="Optima"/>
                <a:cs typeface="Optima"/>
                <a:sym typeface="Optima"/>
              </a:defRPr>
            </a:lvl1pPr>
          </a:lstStyle>
          <a:p>
            <a:r>
              <a:rPr sz="2288"/>
              <a:t>(Alejandro)</a:t>
            </a:r>
          </a:p>
        </p:txBody>
      </p:sp>
    </p:spTree>
    <p:extLst>
      <p:ext uri="{BB962C8B-B14F-4D97-AF65-F5344CB8AC3E}">
        <p14:creationId xmlns:p14="http://schemas.microsoft.com/office/powerpoint/2010/main" val="38659271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69</a:t>
            </a:fld>
            <a:endParaRPr/>
          </a:p>
        </p:txBody>
      </p:sp>
      <p:pic>
        <p:nvPicPr>
          <p:cNvPr id="385" name="Image" descr="Image"/>
          <p:cNvPicPr>
            <a:picLocks noChangeAspect="1"/>
          </p:cNvPicPr>
          <p:nvPr/>
        </p:nvPicPr>
        <p:blipFill>
          <a:blip r:embed="rId2"/>
          <a:stretch>
            <a:fillRect/>
          </a:stretch>
        </p:blipFill>
        <p:spPr>
          <a:xfrm>
            <a:off x="3087737" y="3307897"/>
            <a:ext cx="2968524" cy="727387"/>
          </a:xfrm>
          <a:prstGeom prst="rect">
            <a:avLst/>
          </a:prstGeom>
          <a:ln w="12700">
            <a:miter lim="400000"/>
          </a:ln>
        </p:spPr>
      </p:pic>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B1CFD-851D-455E-243A-73E9BB6225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FD71B8-0190-6D10-EA58-5AB5442DAF35}"/>
              </a:ext>
            </a:extLst>
          </p:cNvPr>
          <p:cNvSpPr>
            <a:spLocks noGrp="1"/>
          </p:cNvSpPr>
          <p:nvPr>
            <p:ph type="title"/>
          </p:nvPr>
        </p:nvSpPr>
        <p:spPr/>
        <p:txBody>
          <a:bodyPr/>
          <a:lstStyle/>
          <a:p>
            <a:r>
              <a:rPr lang="en-US"/>
              <a:t>Representative </a:t>
            </a:r>
            <a:r>
              <a:rPr lang="en-US" err="1"/>
              <a:t>Relbench</a:t>
            </a:r>
            <a:r>
              <a:rPr lang="en-US"/>
              <a:t> task</a:t>
            </a:r>
          </a:p>
        </p:txBody>
      </p:sp>
      <p:sp>
        <p:nvSpPr>
          <p:cNvPr id="4" name="Date Placeholder 3">
            <a:extLst>
              <a:ext uri="{FF2B5EF4-FFF2-40B4-BE49-F238E27FC236}">
                <a16:creationId xmlns:a16="http://schemas.microsoft.com/office/drawing/2014/main" id="{77008239-9F6E-2C48-1906-B5027C5B55EB}"/>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26E2D27E-3BB5-F4D1-448C-340548C7E6C3}"/>
              </a:ext>
            </a:extLst>
          </p:cNvPr>
          <p:cNvSpPr>
            <a:spLocks noGrp="1"/>
          </p:cNvSpPr>
          <p:nvPr>
            <p:ph type="sldNum" sz="quarter" idx="12"/>
          </p:nvPr>
        </p:nvSpPr>
        <p:spPr/>
        <p:txBody>
          <a:bodyPr/>
          <a:lstStyle/>
          <a:p>
            <a:fld id="{19B12225-5612-419B-A8D5-4B8EEE4C217E}" type="slidenum">
              <a:rPr lang="en-US" smtClean="0"/>
              <a:pPr/>
              <a:t>70</a:t>
            </a:fld>
            <a:endParaRPr lang="en-US"/>
          </a:p>
        </p:txBody>
      </p:sp>
      <p:sp>
        <p:nvSpPr>
          <p:cNvPr id="6" name="Footer Placeholder 5">
            <a:extLst>
              <a:ext uri="{FF2B5EF4-FFF2-40B4-BE49-F238E27FC236}">
                <a16:creationId xmlns:a16="http://schemas.microsoft.com/office/drawing/2014/main" id="{16539E0A-2CD4-8F7C-E265-CD11058DBBF6}"/>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3" name="Image" descr="Image">
            <a:extLst>
              <a:ext uri="{FF2B5EF4-FFF2-40B4-BE49-F238E27FC236}">
                <a16:creationId xmlns:a16="http://schemas.microsoft.com/office/drawing/2014/main" id="{38B62B2D-ABA6-5792-15A3-607BC11043ED}"/>
              </a:ext>
            </a:extLst>
          </p:cNvPr>
          <p:cNvPicPr>
            <a:picLocks noChangeAspect="1"/>
          </p:cNvPicPr>
          <p:nvPr/>
        </p:nvPicPr>
        <p:blipFill>
          <a:blip r:embed="rId3"/>
          <a:stretch>
            <a:fillRect/>
          </a:stretch>
        </p:blipFill>
        <p:spPr>
          <a:xfrm>
            <a:off x="3635692" y="1762752"/>
            <a:ext cx="5423981" cy="3654238"/>
          </a:xfrm>
          <a:prstGeom prst="rect">
            <a:avLst/>
          </a:prstGeom>
          <a:ln w="12700">
            <a:miter lim="400000"/>
          </a:ln>
        </p:spPr>
      </p:pic>
      <p:sp>
        <p:nvSpPr>
          <p:cNvPr id="7" name="Q: Will a user be active in the next 6 months?">
            <a:extLst>
              <a:ext uri="{FF2B5EF4-FFF2-40B4-BE49-F238E27FC236}">
                <a16:creationId xmlns:a16="http://schemas.microsoft.com/office/drawing/2014/main" id="{50DAFFD0-8ECE-5817-0880-569B17F59603}"/>
              </a:ext>
            </a:extLst>
          </p:cNvPr>
          <p:cNvSpPr txBox="1"/>
          <p:nvPr/>
        </p:nvSpPr>
        <p:spPr>
          <a:xfrm>
            <a:off x="377993" y="2753317"/>
            <a:ext cx="2861262" cy="20116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gn="l">
              <a:lnSpc>
                <a:spcPct val="80000"/>
              </a:lnSpc>
              <a:defRPr sz="6100" spc="-122">
                <a:solidFill>
                  <a:srgbClr val="000000"/>
                </a:solidFill>
                <a:latin typeface="Andale Mono"/>
                <a:ea typeface="Andale Mono"/>
                <a:cs typeface="Andale Mono"/>
                <a:sym typeface="Andale Mono"/>
              </a:defRPr>
            </a:lvl1pPr>
          </a:lstStyle>
          <a:p>
            <a:r>
              <a:rPr sz="2288"/>
              <a:t>Q: Will a user be active in the next 6 months?</a:t>
            </a:r>
          </a:p>
        </p:txBody>
      </p:sp>
      <p:sp>
        <p:nvSpPr>
          <p:cNvPr id="8" name="Stack Exchange Database">
            <a:extLst>
              <a:ext uri="{FF2B5EF4-FFF2-40B4-BE49-F238E27FC236}">
                <a16:creationId xmlns:a16="http://schemas.microsoft.com/office/drawing/2014/main" id="{8619C089-7C1E-B946-4A77-531423EBB57E}"/>
              </a:ext>
            </a:extLst>
          </p:cNvPr>
          <p:cNvSpPr txBox="1"/>
          <p:nvPr/>
        </p:nvSpPr>
        <p:spPr>
          <a:xfrm>
            <a:off x="4748654" y="1464143"/>
            <a:ext cx="3209212" cy="2877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lgn="l">
              <a:lnSpc>
                <a:spcPct val="90000"/>
              </a:lnSpc>
              <a:spcBef>
                <a:spcPts val="4500"/>
              </a:spcBef>
              <a:defRPr sz="4800">
                <a:solidFill>
                  <a:srgbClr val="000000"/>
                </a:solidFill>
                <a:latin typeface="Andale Mono"/>
                <a:ea typeface="Andale Mono"/>
                <a:cs typeface="Andale Mono"/>
                <a:sym typeface="Andale Mono"/>
              </a:defRPr>
            </a:lvl1pPr>
          </a:lstStyle>
          <a:p>
            <a:r>
              <a:rPr sz="1800"/>
              <a:t>Stack Exchange Database</a:t>
            </a:r>
          </a:p>
        </p:txBody>
      </p:sp>
    </p:spTree>
    <p:extLst>
      <p:ext uri="{BB962C8B-B14F-4D97-AF65-F5344CB8AC3E}">
        <p14:creationId xmlns:p14="http://schemas.microsoft.com/office/powerpoint/2010/main" val="39740854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F2823-452F-3EB7-45E4-9208069208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C88159-5A4B-2D28-B433-562A425840A5}"/>
              </a:ext>
            </a:extLst>
          </p:cNvPr>
          <p:cNvSpPr>
            <a:spLocks noGrp="1"/>
          </p:cNvSpPr>
          <p:nvPr>
            <p:ph type="title"/>
          </p:nvPr>
        </p:nvSpPr>
        <p:spPr/>
        <p:txBody>
          <a:bodyPr/>
          <a:lstStyle/>
          <a:p>
            <a:r>
              <a:rPr lang="en-US"/>
              <a:t>Expert Data Scientist Workflow</a:t>
            </a:r>
          </a:p>
        </p:txBody>
      </p:sp>
      <p:sp>
        <p:nvSpPr>
          <p:cNvPr id="4" name="Date Placeholder 3">
            <a:extLst>
              <a:ext uri="{FF2B5EF4-FFF2-40B4-BE49-F238E27FC236}">
                <a16:creationId xmlns:a16="http://schemas.microsoft.com/office/drawing/2014/main" id="{3A830E97-602C-6F98-CB02-1B21442D8ACC}"/>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160BE7F0-2006-2041-87F8-C6966D868911}"/>
              </a:ext>
            </a:extLst>
          </p:cNvPr>
          <p:cNvSpPr>
            <a:spLocks noGrp="1"/>
          </p:cNvSpPr>
          <p:nvPr>
            <p:ph type="sldNum" sz="quarter" idx="12"/>
          </p:nvPr>
        </p:nvSpPr>
        <p:spPr/>
        <p:txBody>
          <a:bodyPr/>
          <a:lstStyle/>
          <a:p>
            <a:fld id="{19B12225-5612-419B-A8D5-4B8EEE4C217E}" type="slidenum">
              <a:rPr lang="en-US" smtClean="0"/>
              <a:pPr/>
              <a:t>71</a:t>
            </a:fld>
            <a:endParaRPr lang="en-US"/>
          </a:p>
        </p:txBody>
      </p:sp>
      <p:sp>
        <p:nvSpPr>
          <p:cNvPr id="6" name="Footer Placeholder 5">
            <a:extLst>
              <a:ext uri="{FF2B5EF4-FFF2-40B4-BE49-F238E27FC236}">
                <a16:creationId xmlns:a16="http://schemas.microsoft.com/office/drawing/2014/main" id="{D40012EA-A1E9-F3C0-D0CA-5AE8D385F5B3}"/>
              </a:ext>
            </a:extLst>
          </p:cNvPr>
          <p:cNvSpPr>
            <a:spLocks noGrp="1"/>
          </p:cNvSpPr>
          <p:nvPr>
            <p:ph type="ftr" sz="quarter" idx="3"/>
          </p:nvPr>
        </p:nvSpPr>
        <p:spPr/>
        <p:txBody>
          <a:bodyPr/>
          <a:lstStyle/>
          <a:p>
            <a:r>
              <a:rPr lang="en-US"/>
              <a:t>Jure Leskovec, Stanford CS224W: Machine Learning with Graphs, http://cs224w.stanford.edu</a:t>
            </a:r>
          </a:p>
        </p:txBody>
      </p:sp>
      <p:sp>
        <p:nvSpPr>
          <p:cNvPr id="3" name="Task: Will a user be active in the next 6 months?">
            <a:extLst>
              <a:ext uri="{FF2B5EF4-FFF2-40B4-BE49-F238E27FC236}">
                <a16:creationId xmlns:a16="http://schemas.microsoft.com/office/drawing/2014/main" id="{DCA2870D-798F-5D57-9378-B1F616A0DA87}"/>
              </a:ext>
            </a:extLst>
          </p:cNvPr>
          <p:cNvSpPr txBox="1"/>
          <p:nvPr/>
        </p:nvSpPr>
        <p:spPr>
          <a:xfrm>
            <a:off x="6177533" y="1294200"/>
            <a:ext cx="2861262"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gn="l" defTabSz="2340805">
              <a:lnSpc>
                <a:spcPct val="80000"/>
              </a:lnSpc>
              <a:defRPr sz="3743" spc="-74">
                <a:solidFill>
                  <a:srgbClr val="000000"/>
                </a:solidFill>
                <a:latin typeface="Andale Mono"/>
                <a:ea typeface="Andale Mono"/>
                <a:cs typeface="Andale Mono"/>
                <a:sym typeface="Andale Mono"/>
              </a:defRPr>
            </a:lvl1pPr>
          </a:lstStyle>
          <a:p>
            <a:r>
              <a:rPr sz="1404"/>
              <a:t>Task: Will a user be active in the next 6 months?</a:t>
            </a:r>
          </a:p>
        </p:txBody>
      </p:sp>
    </p:spTree>
    <p:extLst>
      <p:ext uri="{BB962C8B-B14F-4D97-AF65-F5344CB8AC3E}">
        <p14:creationId xmlns:p14="http://schemas.microsoft.com/office/powerpoint/2010/main" val="901800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948AB-288C-6D24-6A75-1CC55A9EC4BC}"/>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D29BD0FA-9D20-5675-8A31-35C418CCD8BB}"/>
              </a:ext>
            </a:extLst>
          </p:cNvPr>
          <p:cNvSpPr/>
          <p:nvPr/>
        </p:nvSpPr>
        <p:spPr>
          <a:xfrm>
            <a:off x="2866923" y="1609614"/>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2" name="Title 1">
            <a:extLst>
              <a:ext uri="{FF2B5EF4-FFF2-40B4-BE49-F238E27FC236}">
                <a16:creationId xmlns:a16="http://schemas.microsoft.com/office/drawing/2014/main" id="{3A812A6F-57B3-70E7-DA38-712EC605DBD5}"/>
              </a:ext>
            </a:extLst>
          </p:cNvPr>
          <p:cNvSpPr>
            <a:spLocks noGrp="1"/>
          </p:cNvSpPr>
          <p:nvPr>
            <p:ph type="title"/>
          </p:nvPr>
        </p:nvSpPr>
        <p:spPr/>
        <p:txBody>
          <a:bodyPr/>
          <a:lstStyle/>
          <a:p>
            <a:r>
              <a:rPr lang="en-US"/>
              <a:t>Expert Data Scientist Workflow</a:t>
            </a:r>
          </a:p>
        </p:txBody>
      </p:sp>
      <p:sp>
        <p:nvSpPr>
          <p:cNvPr id="4" name="Date Placeholder 3">
            <a:extLst>
              <a:ext uri="{FF2B5EF4-FFF2-40B4-BE49-F238E27FC236}">
                <a16:creationId xmlns:a16="http://schemas.microsoft.com/office/drawing/2014/main" id="{DFE4C912-D12A-6E00-90CB-855630931B96}"/>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6CCCA69C-A27B-BD5B-A87A-17415369D293}"/>
              </a:ext>
            </a:extLst>
          </p:cNvPr>
          <p:cNvSpPr>
            <a:spLocks noGrp="1"/>
          </p:cNvSpPr>
          <p:nvPr>
            <p:ph type="sldNum" sz="quarter" idx="12"/>
          </p:nvPr>
        </p:nvSpPr>
        <p:spPr/>
        <p:txBody>
          <a:bodyPr/>
          <a:lstStyle/>
          <a:p>
            <a:fld id="{19B12225-5612-419B-A8D5-4B8EEE4C217E}" type="slidenum">
              <a:rPr lang="en-US" smtClean="0"/>
              <a:pPr/>
              <a:t>72</a:t>
            </a:fld>
            <a:endParaRPr lang="en-US"/>
          </a:p>
        </p:txBody>
      </p:sp>
      <p:sp>
        <p:nvSpPr>
          <p:cNvPr id="6" name="Footer Placeholder 5">
            <a:extLst>
              <a:ext uri="{FF2B5EF4-FFF2-40B4-BE49-F238E27FC236}">
                <a16:creationId xmlns:a16="http://schemas.microsoft.com/office/drawing/2014/main" id="{633E24C2-EC87-BDBA-1F41-CDEC8F646F1A}"/>
              </a:ext>
            </a:extLst>
          </p:cNvPr>
          <p:cNvSpPr>
            <a:spLocks noGrp="1"/>
          </p:cNvSpPr>
          <p:nvPr>
            <p:ph type="ftr" sz="quarter" idx="3"/>
          </p:nvPr>
        </p:nvSpPr>
        <p:spPr/>
        <p:txBody>
          <a:bodyPr/>
          <a:lstStyle/>
          <a:p>
            <a:r>
              <a:rPr lang="en-US"/>
              <a:t>Jure Leskovec, Stanford CS224W: Machine Learning with Graphs, http://cs224w.stanford.edu</a:t>
            </a:r>
          </a:p>
        </p:txBody>
      </p:sp>
      <p:sp>
        <p:nvSpPr>
          <p:cNvPr id="3" name="Task: Will a user be active in the next 6 months?">
            <a:extLst>
              <a:ext uri="{FF2B5EF4-FFF2-40B4-BE49-F238E27FC236}">
                <a16:creationId xmlns:a16="http://schemas.microsoft.com/office/drawing/2014/main" id="{7924DB7C-4CE8-7F67-7CF8-1F8ACB672DB7}"/>
              </a:ext>
            </a:extLst>
          </p:cNvPr>
          <p:cNvSpPr txBox="1"/>
          <p:nvPr/>
        </p:nvSpPr>
        <p:spPr>
          <a:xfrm>
            <a:off x="6177533" y="1294200"/>
            <a:ext cx="2861262"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gn="l" defTabSz="2340805">
              <a:lnSpc>
                <a:spcPct val="80000"/>
              </a:lnSpc>
              <a:defRPr sz="3743" spc="-74">
                <a:solidFill>
                  <a:srgbClr val="000000"/>
                </a:solidFill>
                <a:latin typeface="Andale Mono"/>
                <a:ea typeface="Andale Mono"/>
                <a:cs typeface="Andale Mono"/>
                <a:sym typeface="Andale Mono"/>
              </a:defRPr>
            </a:lvl1pPr>
          </a:lstStyle>
          <a:p>
            <a:r>
              <a:rPr sz="1404"/>
              <a:t>Task: Will a user be active in the next 6 months?</a:t>
            </a:r>
          </a:p>
        </p:txBody>
      </p:sp>
      <p:grpSp>
        <p:nvGrpSpPr>
          <p:cNvPr id="7" name="Group">
            <a:extLst>
              <a:ext uri="{FF2B5EF4-FFF2-40B4-BE49-F238E27FC236}">
                <a16:creationId xmlns:a16="http://schemas.microsoft.com/office/drawing/2014/main" id="{404000EE-0E23-E279-B61D-E85FF8D53C94}"/>
              </a:ext>
            </a:extLst>
          </p:cNvPr>
          <p:cNvGrpSpPr/>
          <p:nvPr/>
        </p:nvGrpSpPr>
        <p:grpSpPr>
          <a:xfrm>
            <a:off x="2144142" y="1635693"/>
            <a:ext cx="620512" cy="489007"/>
            <a:chOff x="0" y="0"/>
            <a:chExt cx="1654697" cy="1304017"/>
          </a:xfrm>
        </p:grpSpPr>
        <p:pic>
          <p:nvPicPr>
            <p:cNvPr id="8" name="Image" descr="Image">
              <a:extLst>
                <a:ext uri="{FF2B5EF4-FFF2-40B4-BE49-F238E27FC236}">
                  <a16:creationId xmlns:a16="http://schemas.microsoft.com/office/drawing/2014/main" id="{FADDB4B2-F0B8-ACCF-6201-32780BE0595B}"/>
                </a:ext>
              </a:extLst>
            </p:cNvPr>
            <p:cNvPicPr>
              <a:picLocks noChangeAspect="1"/>
            </p:cNvPicPr>
            <p:nvPr/>
          </p:nvPicPr>
          <p:blipFill>
            <a:blip r:embed="rId3"/>
            <a:stretch>
              <a:fillRect/>
            </a:stretch>
          </p:blipFill>
          <p:spPr>
            <a:xfrm>
              <a:off x="0" y="0"/>
              <a:ext cx="910015" cy="910015"/>
            </a:xfrm>
            <a:prstGeom prst="rect">
              <a:avLst/>
            </a:prstGeom>
            <a:ln w="12700" cap="flat">
              <a:noFill/>
              <a:miter lim="400000"/>
            </a:ln>
            <a:effectLst/>
          </p:spPr>
        </p:pic>
        <p:pic>
          <p:nvPicPr>
            <p:cNvPr id="9" name="Image" descr="Image">
              <a:extLst>
                <a:ext uri="{FF2B5EF4-FFF2-40B4-BE49-F238E27FC236}">
                  <a16:creationId xmlns:a16="http://schemas.microsoft.com/office/drawing/2014/main" id="{BE84A416-1603-2FF8-3EB3-7B4C3F969BAD}"/>
                </a:ext>
              </a:extLst>
            </p:cNvPr>
            <p:cNvPicPr>
              <a:picLocks noChangeAspect="1"/>
            </p:cNvPicPr>
            <p:nvPr/>
          </p:nvPicPr>
          <p:blipFill>
            <a:blip r:embed="rId3"/>
            <a:stretch>
              <a:fillRect/>
            </a:stretch>
          </p:blipFill>
          <p:spPr>
            <a:xfrm>
              <a:off x="744682" y="394003"/>
              <a:ext cx="910016" cy="910015"/>
            </a:xfrm>
            <a:prstGeom prst="rect">
              <a:avLst/>
            </a:prstGeom>
            <a:ln w="12700" cap="flat">
              <a:noFill/>
              <a:miter lim="400000"/>
            </a:ln>
            <a:effectLst/>
          </p:spPr>
        </p:pic>
      </p:grpSp>
      <p:sp>
        <p:nvSpPr>
          <p:cNvPr id="10" name="Exploratory Data Analysis (EDA)">
            <a:extLst>
              <a:ext uri="{FF2B5EF4-FFF2-40B4-BE49-F238E27FC236}">
                <a16:creationId xmlns:a16="http://schemas.microsoft.com/office/drawing/2014/main" id="{8AA84200-A799-6984-1443-787552850A2F}"/>
              </a:ext>
            </a:extLst>
          </p:cNvPr>
          <p:cNvSpPr txBox="1"/>
          <p:nvPr/>
        </p:nvSpPr>
        <p:spPr>
          <a:xfrm>
            <a:off x="3012481" y="1651459"/>
            <a:ext cx="2130630"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000" spc="-79">
                <a:solidFill>
                  <a:srgbClr val="000000"/>
                </a:solidFill>
                <a:latin typeface="Andale Mono"/>
                <a:ea typeface="Andale Mono"/>
                <a:cs typeface="Andale Mono"/>
                <a:sym typeface="Andale Mono"/>
              </a:defRPr>
            </a:lvl1pPr>
          </a:lstStyle>
          <a:p>
            <a:r>
              <a:rPr sz="1500"/>
              <a:t>Exploratory Data Analysis (EDA)</a:t>
            </a:r>
          </a:p>
        </p:txBody>
      </p:sp>
      <p:sp>
        <p:nvSpPr>
          <p:cNvPr id="11" name="Manual work">
            <a:extLst>
              <a:ext uri="{FF2B5EF4-FFF2-40B4-BE49-F238E27FC236}">
                <a16:creationId xmlns:a16="http://schemas.microsoft.com/office/drawing/2014/main" id="{688FE03A-A94F-4B28-7744-AF3C9BE02D7D}"/>
              </a:ext>
            </a:extLst>
          </p:cNvPr>
          <p:cNvSpPr txBox="1"/>
          <p:nvPr/>
        </p:nvSpPr>
        <p:spPr>
          <a:xfrm>
            <a:off x="4830612" y="1283851"/>
            <a:ext cx="1073855" cy="541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Manual work</a:t>
            </a:r>
          </a:p>
        </p:txBody>
      </p:sp>
      <p:sp>
        <p:nvSpPr>
          <p:cNvPr id="12" name="4hrs">
            <a:extLst>
              <a:ext uri="{FF2B5EF4-FFF2-40B4-BE49-F238E27FC236}">
                <a16:creationId xmlns:a16="http://schemas.microsoft.com/office/drawing/2014/main" id="{7CC3DDD2-501B-ABF9-20E8-3AA1E87D6B38}"/>
              </a:ext>
            </a:extLst>
          </p:cNvPr>
          <p:cNvSpPr txBox="1"/>
          <p:nvPr/>
        </p:nvSpPr>
        <p:spPr>
          <a:xfrm>
            <a:off x="5082787" y="1774791"/>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4hrs</a:t>
            </a:r>
          </a:p>
        </p:txBody>
      </p:sp>
    </p:spTree>
    <p:extLst>
      <p:ext uri="{BB962C8B-B14F-4D97-AF65-F5344CB8AC3E}">
        <p14:creationId xmlns:p14="http://schemas.microsoft.com/office/powerpoint/2010/main" val="19878588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91DBD-A279-B20A-3865-BE183F4A0CE6}"/>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60A260DE-3A7C-74A6-FF6F-A7652D2333E4}"/>
              </a:ext>
            </a:extLst>
          </p:cNvPr>
          <p:cNvSpPr/>
          <p:nvPr/>
        </p:nvSpPr>
        <p:spPr>
          <a:xfrm>
            <a:off x="2866923" y="1609614"/>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2" name="Title 1">
            <a:extLst>
              <a:ext uri="{FF2B5EF4-FFF2-40B4-BE49-F238E27FC236}">
                <a16:creationId xmlns:a16="http://schemas.microsoft.com/office/drawing/2014/main" id="{09D0B535-827E-4F2A-9F80-5A7B935EE1B1}"/>
              </a:ext>
            </a:extLst>
          </p:cNvPr>
          <p:cNvSpPr>
            <a:spLocks noGrp="1"/>
          </p:cNvSpPr>
          <p:nvPr>
            <p:ph type="title"/>
          </p:nvPr>
        </p:nvSpPr>
        <p:spPr/>
        <p:txBody>
          <a:bodyPr/>
          <a:lstStyle/>
          <a:p>
            <a:r>
              <a:rPr lang="en-US"/>
              <a:t>Expert Data Scientist Workflow</a:t>
            </a:r>
          </a:p>
        </p:txBody>
      </p:sp>
      <p:sp>
        <p:nvSpPr>
          <p:cNvPr id="4" name="Date Placeholder 3">
            <a:extLst>
              <a:ext uri="{FF2B5EF4-FFF2-40B4-BE49-F238E27FC236}">
                <a16:creationId xmlns:a16="http://schemas.microsoft.com/office/drawing/2014/main" id="{92B09E5C-18C7-0ADA-C5A5-B3364E74681F}"/>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271FEAE0-9BBC-3832-20CE-640F2EE11B47}"/>
              </a:ext>
            </a:extLst>
          </p:cNvPr>
          <p:cNvSpPr>
            <a:spLocks noGrp="1"/>
          </p:cNvSpPr>
          <p:nvPr>
            <p:ph type="sldNum" sz="quarter" idx="12"/>
          </p:nvPr>
        </p:nvSpPr>
        <p:spPr/>
        <p:txBody>
          <a:bodyPr/>
          <a:lstStyle/>
          <a:p>
            <a:fld id="{19B12225-5612-419B-A8D5-4B8EEE4C217E}" type="slidenum">
              <a:rPr lang="en-US" smtClean="0"/>
              <a:pPr/>
              <a:t>73</a:t>
            </a:fld>
            <a:endParaRPr lang="en-US"/>
          </a:p>
        </p:txBody>
      </p:sp>
      <p:sp>
        <p:nvSpPr>
          <p:cNvPr id="6" name="Footer Placeholder 5">
            <a:extLst>
              <a:ext uri="{FF2B5EF4-FFF2-40B4-BE49-F238E27FC236}">
                <a16:creationId xmlns:a16="http://schemas.microsoft.com/office/drawing/2014/main" id="{55E1C701-A7DC-311B-1D2F-7D0CDA17C129}"/>
              </a:ext>
            </a:extLst>
          </p:cNvPr>
          <p:cNvSpPr>
            <a:spLocks noGrp="1"/>
          </p:cNvSpPr>
          <p:nvPr>
            <p:ph type="ftr" sz="quarter" idx="3"/>
          </p:nvPr>
        </p:nvSpPr>
        <p:spPr/>
        <p:txBody>
          <a:bodyPr/>
          <a:lstStyle/>
          <a:p>
            <a:r>
              <a:rPr lang="en-US"/>
              <a:t>Jure Leskovec, Stanford CS224W: Machine Learning with Graphs, http://cs224w.stanford.edu</a:t>
            </a:r>
          </a:p>
        </p:txBody>
      </p:sp>
      <p:sp>
        <p:nvSpPr>
          <p:cNvPr id="3" name="Task: Will a user be active in the next 6 months?">
            <a:extLst>
              <a:ext uri="{FF2B5EF4-FFF2-40B4-BE49-F238E27FC236}">
                <a16:creationId xmlns:a16="http://schemas.microsoft.com/office/drawing/2014/main" id="{38BBB290-62E0-7FEE-72EF-3C7DA7097365}"/>
              </a:ext>
            </a:extLst>
          </p:cNvPr>
          <p:cNvSpPr txBox="1"/>
          <p:nvPr/>
        </p:nvSpPr>
        <p:spPr>
          <a:xfrm>
            <a:off x="6177533" y="1294200"/>
            <a:ext cx="2861262"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gn="l" defTabSz="2340805">
              <a:lnSpc>
                <a:spcPct val="80000"/>
              </a:lnSpc>
              <a:defRPr sz="3743" spc="-74">
                <a:solidFill>
                  <a:srgbClr val="000000"/>
                </a:solidFill>
                <a:latin typeface="Andale Mono"/>
                <a:ea typeface="Andale Mono"/>
                <a:cs typeface="Andale Mono"/>
                <a:sym typeface="Andale Mono"/>
              </a:defRPr>
            </a:lvl1pPr>
          </a:lstStyle>
          <a:p>
            <a:r>
              <a:rPr sz="1404"/>
              <a:t>Task: Will a user be active in the next 6 months?</a:t>
            </a:r>
          </a:p>
        </p:txBody>
      </p:sp>
      <p:grpSp>
        <p:nvGrpSpPr>
          <p:cNvPr id="7" name="Group">
            <a:extLst>
              <a:ext uri="{FF2B5EF4-FFF2-40B4-BE49-F238E27FC236}">
                <a16:creationId xmlns:a16="http://schemas.microsoft.com/office/drawing/2014/main" id="{3ADE1CF9-6C90-6F48-E14B-8A3880300656}"/>
              </a:ext>
            </a:extLst>
          </p:cNvPr>
          <p:cNvGrpSpPr/>
          <p:nvPr/>
        </p:nvGrpSpPr>
        <p:grpSpPr>
          <a:xfrm>
            <a:off x="2144142" y="1635693"/>
            <a:ext cx="620512" cy="489007"/>
            <a:chOff x="0" y="0"/>
            <a:chExt cx="1654697" cy="1304017"/>
          </a:xfrm>
        </p:grpSpPr>
        <p:pic>
          <p:nvPicPr>
            <p:cNvPr id="8" name="Image" descr="Image">
              <a:extLst>
                <a:ext uri="{FF2B5EF4-FFF2-40B4-BE49-F238E27FC236}">
                  <a16:creationId xmlns:a16="http://schemas.microsoft.com/office/drawing/2014/main" id="{7689962E-0809-1115-9074-75EBA1EF7F5D}"/>
                </a:ext>
              </a:extLst>
            </p:cNvPr>
            <p:cNvPicPr>
              <a:picLocks noChangeAspect="1"/>
            </p:cNvPicPr>
            <p:nvPr/>
          </p:nvPicPr>
          <p:blipFill>
            <a:blip r:embed="rId3"/>
            <a:stretch>
              <a:fillRect/>
            </a:stretch>
          </p:blipFill>
          <p:spPr>
            <a:xfrm>
              <a:off x="0" y="0"/>
              <a:ext cx="910015" cy="910015"/>
            </a:xfrm>
            <a:prstGeom prst="rect">
              <a:avLst/>
            </a:prstGeom>
            <a:ln w="12700" cap="flat">
              <a:noFill/>
              <a:miter lim="400000"/>
            </a:ln>
            <a:effectLst/>
          </p:spPr>
        </p:pic>
        <p:pic>
          <p:nvPicPr>
            <p:cNvPr id="9" name="Image" descr="Image">
              <a:extLst>
                <a:ext uri="{FF2B5EF4-FFF2-40B4-BE49-F238E27FC236}">
                  <a16:creationId xmlns:a16="http://schemas.microsoft.com/office/drawing/2014/main" id="{F7B4F50F-2EB7-1618-E4CA-5DDA235D6E7D}"/>
                </a:ext>
              </a:extLst>
            </p:cNvPr>
            <p:cNvPicPr>
              <a:picLocks noChangeAspect="1"/>
            </p:cNvPicPr>
            <p:nvPr/>
          </p:nvPicPr>
          <p:blipFill>
            <a:blip r:embed="rId3"/>
            <a:stretch>
              <a:fillRect/>
            </a:stretch>
          </p:blipFill>
          <p:spPr>
            <a:xfrm>
              <a:off x="744682" y="394003"/>
              <a:ext cx="910016" cy="910015"/>
            </a:xfrm>
            <a:prstGeom prst="rect">
              <a:avLst/>
            </a:prstGeom>
            <a:ln w="12700" cap="flat">
              <a:noFill/>
              <a:miter lim="400000"/>
            </a:ln>
            <a:effectLst/>
          </p:spPr>
        </p:pic>
      </p:grpSp>
      <p:sp>
        <p:nvSpPr>
          <p:cNvPr id="10" name="Exploratory Data Analysis (EDA)">
            <a:extLst>
              <a:ext uri="{FF2B5EF4-FFF2-40B4-BE49-F238E27FC236}">
                <a16:creationId xmlns:a16="http://schemas.microsoft.com/office/drawing/2014/main" id="{89F4B4B6-680C-CAF2-8968-B4A19376BEF3}"/>
              </a:ext>
            </a:extLst>
          </p:cNvPr>
          <p:cNvSpPr txBox="1"/>
          <p:nvPr/>
        </p:nvSpPr>
        <p:spPr>
          <a:xfrm>
            <a:off x="3012481" y="1651459"/>
            <a:ext cx="2130630"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000" spc="-79">
                <a:solidFill>
                  <a:srgbClr val="000000"/>
                </a:solidFill>
                <a:latin typeface="Andale Mono"/>
                <a:ea typeface="Andale Mono"/>
                <a:cs typeface="Andale Mono"/>
                <a:sym typeface="Andale Mono"/>
              </a:defRPr>
            </a:lvl1pPr>
          </a:lstStyle>
          <a:p>
            <a:r>
              <a:rPr sz="1500"/>
              <a:t>Exploratory Data Analysis (EDA)</a:t>
            </a:r>
          </a:p>
        </p:txBody>
      </p:sp>
      <p:sp>
        <p:nvSpPr>
          <p:cNvPr id="11" name="Manual work">
            <a:extLst>
              <a:ext uri="{FF2B5EF4-FFF2-40B4-BE49-F238E27FC236}">
                <a16:creationId xmlns:a16="http://schemas.microsoft.com/office/drawing/2014/main" id="{7C84F8D9-2DE2-D83B-2210-F5AD274D91CF}"/>
              </a:ext>
            </a:extLst>
          </p:cNvPr>
          <p:cNvSpPr txBox="1"/>
          <p:nvPr/>
        </p:nvSpPr>
        <p:spPr>
          <a:xfrm>
            <a:off x="4830612" y="1283851"/>
            <a:ext cx="1073855" cy="541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Manual work</a:t>
            </a:r>
          </a:p>
        </p:txBody>
      </p:sp>
      <p:sp>
        <p:nvSpPr>
          <p:cNvPr id="12" name="4hrs">
            <a:extLst>
              <a:ext uri="{FF2B5EF4-FFF2-40B4-BE49-F238E27FC236}">
                <a16:creationId xmlns:a16="http://schemas.microsoft.com/office/drawing/2014/main" id="{BC4205AD-AA5B-C765-BA96-97994BA97512}"/>
              </a:ext>
            </a:extLst>
          </p:cNvPr>
          <p:cNvSpPr txBox="1"/>
          <p:nvPr/>
        </p:nvSpPr>
        <p:spPr>
          <a:xfrm>
            <a:off x="5082787" y="1774791"/>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4hrs</a:t>
            </a:r>
          </a:p>
        </p:txBody>
      </p:sp>
      <p:pic>
        <p:nvPicPr>
          <p:cNvPr id="14" name="Screenshot 2024-04-15 at 12.41.10 PM.png" descr="Screenshot 2024-04-15 at 12.41.10 PM.png">
            <a:extLst>
              <a:ext uri="{FF2B5EF4-FFF2-40B4-BE49-F238E27FC236}">
                <a16:creationId xmlns:a16="http://schemas.microsoft.com/office/drawing/2014/main" id="{C488F6A5-98DB-81A3-66FA-ECDB20428BBB}"/>
              </a:ext>
            </a:extLst>
          </p:cNvPr>
          <p:cNvPicPr>
            <a:picLocks noChangeAspect="1"/>
          </p:cNvPicPr>
          <p:nvPr/>
        </p:nvPicPr>
        <p:blipFill>
          <a:blip r:embed="rId4"/>
          <a:srcRect/>
          <a:stretch>
            <a:fillRect/>
          </a:stretch>
        </p:blipFill>
        <p:spPr>
          <a:xfrm>
            <a:off x="5990625" y="3000242"/>
            <a:ext cx="2741892" cy="1964694"/>
          </a:xfrm>
          <a:prstGeom prst="rect">
            <a:avLst/>
          </a:prstGeom>
          <a:ln w="12700">
            <a:miter lim="400000"/>
          </a:ln>
        </p:spPr>
      </p:pic>
      <p:pic>
        <p:nvPicPr>
          <p:cNvPr id="15" name="Screenshot 2024-04-15 at 12.42.27 PM.png" descr="Screenshot 2024-04-15 at 12.42.27 PM.png">
            <a:extLst>
              <a:ext uri="{FF2B5EF4-FFF2-40B4-BE49-F238E27FC236}">
                <a16:creationId xmlns:a16="http://schemas.microsoft.com/office/drawing/2014/main" id="{D2150F4F-B610-FF55-F86A-8EDB1F474BA4}"/>
              </a:ext>
            </a:extLst>
          </p:cNvPr>
          <p:cNvPicPr>
            <a:picLocks noChangeAspect="1"/>
          </p:cNvPicPr>
          <p:nvPr/>
        </p:nvPicPr>
        <p:blipFill>
          <a:blip r:embed="rId5"/>
          <a:srcRect t="3092"/>
          <a:stretch>
            <a:fillRect/>
          </a:stretch>
        </p:blipFill>
        <p:spPr>
          <a:xfrm>
            <a:off x="444713" y="3170910"/>
            <a:ext cx="2622587" cy="1808085"/>
          </a:xfrm>
          <a:prstGeom prst="rect">
            <a:avLst/>
          </a:prstGeom>
          <a:ln w="12700">
            <a:miter lim="400000"/>
          </a:ln>
        </p:spPr>
      </p:pic>
      <p:pic>
        <p:nvPicPr>
          <p:cNvPr id="16" name="Screenshot 2024-04-15 at 4.08.33 PM.png" descr="Screenshot 2024-04-15 at 4.08.33 PM.png">
            <a:extLst>
              <a:ext uri="{FF2B5EF4-FFF2-40B4-BE49-F238E27FC236}">
                <a16:creationId xmlns:a16="http://schemas.microsoft.com/office/drawing/2014/main" id="{28FA00D7-913D-8E8E-50E1-2FBE6BC3A0FB}"/>
              </a:ext>
            </a:extLst>
          </p:cNvPr>
          <p:cNvPicPr>
            <a:picLocks noChangeAspect="1"/>
          </p:cNvPicPr>
          <p:nvPr/>
        </p:nvPicPr>
        <p:blipFill>
          <a:blip r:embed="rId6"/>
          <a:stretch>
            <a:fillRect/>
          </a:stretch>
        </p:blipFill>
        <p:spPr>
          <a:xfrm>
            <a:off x="3197573" y="3153292"/>
            <a:ext cx="2577720" cy="1843348"/>
          </a:xfrm>
          <a:prstGeom prst="rect">
            <a:avLst/>
          </a:prstGeom>
          <a:ln w="12700">
            <a:miter lim="400000"/>
          </a:ln>
        </p:spPr>
      </p:pic>
      <p:sp>
        <p:nvSpPr>
          <p:cNvPr id="17" name="Activity is seasonal">
            <a:extLst>
              <a:ext uri="{FF2B5EF4-FFF2-40B4-BE49-F238E27FC236}">
                <a16:creationId xmlns:a16="http://schemas.microsoft.com/office/drawing/2014/main" id="{F7760E63-7CA1-0310-1D59-C1F095FF9032}"/>
              </a:ext>
            </a:extLst>
          </p:cNvPr>
          <p:cNvSpPr txBox="1"/>
          <p:nvPr/>
        </p:nvSpPr>
        <p:spPr>
          <a:xfrm>
            <a:off x="920194" y="5022186"/>
            <a:ext cx="3157032" cy="1314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100" spc="-82">
                <a:solidFill>
                  <a:srgbClr val="000000"/>
                </a:solidFill>
                <a:latin typeface="Optima"/>
                <a:ea typeface="Optima"/>
                <a:cs typeface="Optima"/>
                <a:sym typeface="Optima"/>
              </a:defRPr>
            </a:lvl1pPr>
          </a:lstStyle>
          <a:p>
            <a:r>
              <a:rPr sz="1538"/>
              <a:t>Activity is seasonal</a:t>
            </a:r>
          </a:p>
        </p:txBody>
      </p:sp>
      <p:sp>
        <p:nvSpPr>
          <p:cNvPr id="18" name="Comments follow power law">
            <a:extLst>
              <a:ext uri="{FF2B5EF4-FFF2-40B4-BE49-F238E27FC236}">
                <a16:creationId xmlns:a16="http://schemas.microsoft.com/office/drawing/2014/main" id="{1F9FC095-8EC0-EBE4-D046-7C1FFBB4E4CB}"/>
              </a:ext>
            </a:extLst>
          </p:cNvPr>
          <p:cNvSpPr txBox="1"/>
          <p:nvPr/>
        </p:nvSpPr>
        <p:spPr>
          <a:xfrm>
            <a:off x="3404536" y="5022186"/>
            <a:ext cx="3157031" cy="1314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100" spc="-82">
                <a:solidFill>
                  <a:srgbClr val="000000"/>
                </a:solidFill>
                <a:latin typeface="Optima"/>
                <a:ea typeface="Optima"/>
                <a:cs typeface="Optima"/>
                <a:sym typeface="Optima"/>
              </a:defRPr>
            </a:lvl1pPr>
          </a:lstStyle>
          <a:p>
            <a:r>
              <a:rPr sz="1538"/>
              <a:t>Comments follow power law</a:t>
            </a:r>
          </a:p>
        </p:txBody>
      </p:sp>
      <p:sp>
        <p:nvSpPr>
          <p:cNvPr id="19" name="Negative votes are infrequent">
            <a:extLst>
              <a:ext uri="{FF2B5EF4-FFF2-40B4-BE49-F238E27FC236}">
                <a16:creationId xmlns:a16="http://schemas.microsoft.com/office/drawing/2014/main" id="{F3EB6C3C-C67C-10FE-BA1F-B0EAABBB0D71}"/>
              </a:ext>
            </a:extLst>
          </p:cNvPr>
          <p:cNvSpPr txBox="1"/>
          <p:nvPr/>
        </p:nvSpPr>
        <p:spPr>
          <a:xfrm>
            <a:off x="6249169" y="5022186"/>
            <a:ext cx="3157032" cy="1314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100" spc="-82">
                <a:solidFill>
                  <a:srgbClr val="000000"/>
                </a:solidFill>
                <a:latin typeface="Optima"/>
                <a:ea typeface="Optima"/>
                <a:cs typeface="Optima"/>
                <a:sym typeface="Optima"/>
              </a:defRPr>
            </a:lvl1pPr>
          </a:lstStyle>
          <a:p>
            <a:r>
              <a:rPr sz="1538"/>
              <a:t>Negative votes are infrequent</a:t>
            </a:r>
          </a:p>
        </p:txBody>
      </p:sp>
      <p:sp>
        <p:nvSpPr>
          <p:cNvPr id="20" name="Example observations">
            <a:extLst>
              <a:ext uri="{FF2B5EF4-FFF2-40B4-BE49-F238E27FC236}">
                <a16:creationId xmlns:a16="http://schemas.microsoft.com/office/drawing/2014/main" id="{12CB1B87-5AA5-E96B-443E-0CC0472FCFC5}"/>
              </a:ext>
            </a:extLst>
          </p:cNvPr>
          <p:cNvSpPr txBox="1"/>
          <p:nvPr/>
        </p:nvSpPr>
        <p:spPr>
          <a:xfrm>
            <a:off x="282412" y="2650647"/>
            <a:ext cx="3157032" cy="1314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100" i="1" spc="-82">
                <a:solidFill>
                  <a:srgbClr val="FF2600"/>
                </a:solidFill>
                <a:latin typeface="Optima"/>
                <a:ea typeface="Optima"/>
                <a:cs typeface="Optima"/>
                <a:sym typeface="Optima"/>
              </a:defRPr>
            </a:lvl1pPr>
          </a:lstStyle>
          <a:p>
            <a:r>
              <a:rPr sz="1538"/>
              <a:t>Example observations</a:t>
            </a:r>
          </a:p>
        </p:txBody>
      </p:sp>
    </p:spTree>
    <p:extLst>
      <p:ext uri="{BB962C8B-B14F-4D97-AF65-F5344CB8AC3E}">
        <p14:creationId xmlns:p14="http://schemas.microsoft.com/office/powerpoint/2010/main" val="28904786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82A92-3C19-8CD7-CA7A-1B98F1889AC3}"/>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CE5C3225-2B95-A983-544F-1785E11747C5}"/>
              </a:ext>
            </a:extLst>
          </p:cNvPr>
          <p:cNvSpPr/>
          <p:nvPr/>
        </p:nvSpPr>
        <p:spPr>
          <a:xfrm>
            <a:off x="2866923" y="1609614"/>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2" name="Title 1">
            <a:extLst>
              <a:ext uri="{FF2B5EF4-FFF2-40B4-BE49-F238E27FC236}">
                <a16:creationId xmlns:a16="http://schemas.microsoft.com/office/drawing/2014/main" id="{60311F79-3CED-4612-7345-E2FAE8915EC1}"/>
              </a:ext>
            </a:extLst>
          </p:cNvPr>
          <p:cNvSpPr>
            <a:spLocks noGrp="1"/>
          </p:cNvSpPr>
          <p:nvPr>
            <p:ph type="title"/>
          </p:nvPr>
        </p:nvSpPr>
        <p:spPr/>
        <p:txBody>
          <a:bodyPr/>
          <a:lstStyle/>
          <a:p>
            <a:r>
              <a:rPr lang="en-US"/>
              <a:t>Expert Data Scientist Workflow</a:t>
            </a:r>
          </a:p>
        </p:txBody>
      </p:sp>
      <p:sp>
        <p:nvSpPr>
          <p:cNvPr id="4" name="Date Placeholder 3">
            <a:extLst>
              <a:ext uri="{FF2B5EF4-FFF2-40B4-BE49-F238E27FC236}">
                <a16:creationId xmlns:a16="http://schemas.microsoft.com/office/drawing/2014/main" id="{71E8C842-EB0D-DE3D-15F3-C924A8BE6217}"/>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6D9AE3D4-288A-3808-9B9F-549CA9E664E9}"/>
              </a:ext>
            </a:extLst>
          </p:cNvPr>
          <p:cNvSpPr>
            <a:spLocks noGrp="1"/>
          </p:cNvSpPr>
          <p:nvPr>
            <p:ph type="sldNum" sz="quarter" idx="12"/>
          </p:nvPr>
        </p:nvSpPr>
        <p:spPr/>
        <p:txBody>
          <a:bodyPr/>
          <a:lstStyle/>
          <a:p>
            <a:fld id="{19B12225-5612-419B-A8D5-4B8EEE4C217E}" type="slidenum">
              <a:rPr lang="en-US" smtClean="0"/>
              <a:pPr/>
              <a:t>74</a:t>
            </a:fld>
            <a:endParaRPr lang="en-US"/>
          </a:p>
        </p:txBody>
      </p:sp>
      <p:sp>
        <p:nvSpPr>
          <p:cNvPr id="6" name="Footer Placeholder 5">
            <a:extLst>
              <a:ext uri="{FF2B5EF4-FFF2-40B4-BE49-F238E27FC236}">
                <a16:creationId xmlns:a16="http://schemas.microsoft.com/office/drawing/2014/main" id="{90144949-E258-244B-4AFE-78920A29DBE1}"/>
              </a:ext>
            </a:extLst>
          </p:cNvPr>
          <p:cNvSpPr>
            <a:spLocks noGrp="1"/>
          </p:cNvSpPr>
          <p:nvPr>
            <p:ph type="ftr" sz="quarter" idx="3"/>
          </p:nvPr>
        </p:nvSpPr>
        <p:spPr/>
        <p:txBody>
          <a:bodyPr/>
          <a:lstStyle/>
          <a:p>
            <a:r>
              <a:rPr lang="en-US"/>
              <a:t>Jure Leskovec, Stanford CS224W: Machine Learning with Graphs, http://cs224w.stanford.edu</a:t>
            </a:r>
          </a:p>
        </p:txBody>
      </p:sp>
      <p:sp>
        <p:nvSpPr>
          <p:cNvPr id="3" name="Task: Will a user be active in the next 6 months?">
            <a:extLst>
              <a:ext uri="{FF2B5EF4-FFF2-40B4-BE49-F238E27FC236}">
                <a16:creationId xmlns:a16="http://schemas.microsoft.com/office/drawing/2014/main" id="{ECCB7639-89F6-47E6-63B9-953CDD68A319}"/>
              </a:ext>
            </a:extLst>
          </p:cNvPr>
          <p:cNvSpPr txBox="1"/>
          <p:nvPr/>
        </p:nvSpPr>
        <p:spPr>
          <a:xfrm>
            <a:off x="6177533" y="1294200"/>
            <a:ext cx="2861262"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gn="l" defTabSz="2340805">
              <a:lnSpc>
                <a:spcPct val="80000"/>
              </a:lnSpc>
              <a:defRPr sz="3743" spc="-74">
                <a:solidFill>
                  <a:srgbClr val="000000"/>
                </a:solidFill>
                <a:latin typeface="Andale Mono"/>
                <a:ea typeface="Andale Mono"/>
                <a:cs typeface="Andale Mono"/>
                <a:sym typeface="Andale Mono"/>
              </a:defRPr>
            </a:lvl1pPr>
          </a:lstStyle>
          <a:p>
            <a:r>
              <a:rPr sz="1404"/>
              <a:t>Task: Will a user be active in the next 6 months?</a:t>
            </a:r>
          </a:p>
        </p:txBody>
      </p:sp>
      <p:grpSp>
        <p:nvGrpSpPr>
          <p:cNvPr id="7" name="Group">
            <a:extLst>
              <a:ext uri="{FF2B5EF4-FFF2-40B4-BE49-F238E27FC236}">
                <a16:creationId xmlns:a16="http://schemas.microsoft.com/office/drawing/2014/main" id="{37B4786A-84B5-F144-BAB3-38CEDFB4BFA6}"/>
              </a:ext>
            </a:extLst>
          </p:cNvPr>
          <p:cNvGrpSpPr/>
          <p:nvPr/>
        </p:nvGrpSpPr>
        <p:grpSpPr>
          <a:xfrm>
            <a:off x="2144142" y="1635693"/>
            <a:ext cx="620512" cy="489007"/>
            <a:chOff x="0" y="0"/>
            <a:chExt cx="1654697" cy="1304017"/>
          </a:xfrm>
        </p:grpSpPr>
        <p:pic>
          <p:nvPicPr>
            <p:cNvPr id="8" name="Image" descr="Image">
              <a:extLst>
                <a:ext uri="{FF2B5EF4-FFF2-40B4-BE49-F238E27FC236}">
                  <a16:creationId xmlns:a16="http://schemas.microsoft.com/office/drawing/2014/main" id="{2B4CC479-3EF5-4B86-ACA8-FC3F6AD10A7A}"/>
                </a:ext>
              </a:extLst>
            </p:cNvPr>
            <p:cNvPicPr>
              <a:picLocks noChangeAspect="1"/>
            </p:cNvPicPr>
            <p:nvPr/>
          </p:nvPicPr>
          <p:blipFill>
            <a:blip r:embed="rId3"/>
            <a:stretch>
              <a:fillRect/>
            </a:stretch>
          </p:blipFill>
          <p:spPr>
            <a:xfrm>
              <a:off x="0" y="0"/>
              <a:ext cx="910015" cy="910015"/>
            </a:xfrm>
            <a:prstGeom prst="rect">
              <a:avLst/>
            </a:prstGeom>
            <a:ln w="12700" cap="flat">
              <a:noFill/>
              <a:miter lim="400000"/>
            </a:ln>
            <a:effectLst/>
          </p:spPr>
        </p:pic>
        <p:pic>
          <p:nvPicPr>
            <p:cNvPr id="9" name="Image" descr="Image">
              <a:extLst>
                <a:ext uri="{FF2B5EF4-FFF2-40B4-BE49-F238E27FC236}">
                  <a16:creationId xmlns:a16="http://schemas.microsoft.com/office/drawing/2014/main" id="{A54E8F1A-9C71-8E77-E9A0-481AE7B25C4C}"/>
                </a:ext>
              </a:extLst>
            </p:cNvPr>
            <p:cNvPicPr>
              <a:picLocks noChangeAspect="1"/>
            </p:cNvPicPr>
            <p:nvPr/>
          </p:nvPicPr>
          <p:blipFill>
            <a:blip r:embed="rId3"/>
            <a:stretch>
              <a:fillRect/>
            </a:stretch>
          </p:blipFill>
          <p:spPr>
            <a:xfrm>
              <a:off x="744682" y="394003"/>
              <a:ext cx="910016" cy="910015"/>
            </a:xfrm>
            <a:prstGeom prst="rect">
              <a:avLst/>
            </a:prstGeom>
            <a:ln w="12700" cap="flat">
              <a:noFill/>
              <a:miter lim="400000"/>
            </a:ln>
            <a:effectLst/>
          </p:spPr>
        </p:pic>
      </p:grpSp>
      <p:sp>
        <p:nvSpPr>
          <p:cNvPr id="10" name="Exploratory Data Analysis (EDA)">
            <a:extLst>
              <a:ext uri="{FF2B5EF4-FFF2-40B4-BE49-F238E27FC236}">
                <a16:creationId xmlns:a16="http://schemas.microsoft.com/office/drawing/2014/main" id="{D8285AA8-DFE2-3AE7-A709-673327B163AA}"/>
              </a:ext>
            </a:extLst>
          </p:cNvPr>
          <p:cNvSpPr txBox="1"/>
          <p:nvPr/>
        </p:nvSpPr>
        <p:spPr>
          <a:xfrm>
            <a:off x="3012481" y="1651459"/>
            <a:ext cx="2130630"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000" spc="-79">
                <a:solidFill>
                  <a:srgbClr val="000000"/>
                </a:solidFill>
                <a:latin typeface="Andale Mono"/>
                <a:ea typeface="Andale Mono"/>
                <a:cs typeface="Andale Mono"/>
                <a:sym typeface="Andale Mono"/>
              </a:defRPr>
            </a:lvl1pPr>
          </a:lstStyle>
          <a:p>
            <a:r>
              <a:rPr sz="1500"/>
              <a:t>Exploratory Data Analysis (EDA)</a:t>
            </a:r>
          </a:p>
        </p:txBody>
      </p:sp>
      <p:sp>
        <p:nvSpPr>
          <p:cNvPr id="11" name="Manual work">
            <a:extLst>
              <a:ext uri="{FF2B5EF4-FFF2-40B4-BE49-F238E27FC236}">
                <a16:creationId xmlns:a16="http://schemas.microsoft.com/office/drawing/2014/main" id="{EF0FF5A5-64AE-0E9D-CA72-F4E8A5EE9FE1}"/>
              </a:ext>
            </a:extLst>
          </p:cNvPr>
          <p:cNvSpPr txBox="1"/>
          <p:nvPr/>
        </p:nvSpPr>
        <p:spPr>
          <a:xfrm>
            <a:off x="4830612" y="1283851"/>
            <a:ext cx="1073855" cy="541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Manual work</a:t>
            </a:r>
          </a:p>
        </p:txBody>
      </p:sp>
      <p:sp>
        <p:nvSpPr>
          <p:cNvPr id="12" name="4hrs">
            <a:extLst>
              <a:ext uri="{FF2B5EF4-FFF2-40B4-BE49-F238E27FC236}">
                <a16:creationId xmlns:a16="http://schemas.microsoft.com/office/drawing/2014/main" id="{4139EEB3-7C39-559B-8095-21045290AFEC}"/>
              </a:ext>
            </a:extLst>
          </p:cNvPr>
          <p:cNvSpPr txBox="1"/>
          <p:nvPr/>
        </p:nvSpPr>
        <p:spPr>
          <a:xfrm>
            <a:off x="5082787" y="1774791"/>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4hrs</a:t>
            </a:r>
          </a:p>
        </p:txBody>
      </p:sp>
      <p:sp>
        <p:nvSpPr>
          <p:cNvPr id="18" name="Arrow">
            <a:extLst>
              <a:ext uri="{FF2B5EF4-FFF2-40B4-BE49-F238E27FC236}">
                <a16:creationId xmlns:a16="http://schemas.microsoft.com/office/drawing/2014/main" id="{049E8157-1247-7500-BC97-917E92B701A1}"/>
              </a:ext>
            </a:extLst>
          </p:cNvPr>
          <p:cNvSpPr/>
          <p:nvPr/>
        </p:nvSpPr>
        <p:spPr>
          <a:xfrm rot="5400000">
            <a:off x="3751669" y="2232955"/>
            <a:ext cx="305405" cy="212847"/>
          </a:xfrm>
          <a:prstGeom prst="rightArrow">
            <a:avLst>
              <a:gd name="adj1" fmla="val 32000"/>
              <a:gd name="adj2" fmla="val 91831"/>
            </a:avLst>
          </a:prstGeom>
          <a:solidFill>
            <a:srgbClr val="000000"/>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9" name="Rounded Rectangle">
            <a:extLst>
              <a:ext uri="{FF2B5EF4-FFF2-40B4-BE49-F238E27FC236}">
                <a16:creationId xmlns:a16="http://schemas.microsoft.com/office/drawing/2014/main" id="{6B8F4415-C0E3-3DBA-7FC0-EBB4F404B1B3}"/>
              </a:ext>
            </a:extLst>
          </p:cNvPr>
          <p:cNvSpPr/>
          <p:nvPr/>
        </p:nvSpPr>
        <p:spPr>
          <a:xfrm>
            <a:off x="2866923" y="2520771"/>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20" name="Feature Ideation">
            <a:extLst>
              <a:ext uri="{FF2B5EF4-FFF2-40B4-BE49-F238E27FC236}">
                <a16:creationId xmlns:a16="http://schemas.microsoft.com/office/drawing/2014/main" id="{45360F73-6C12-2CA9-F357-A65A87A64A57}"/>
              </a:ext>
            </a:extLst>
          </p:cNvPr>
          <p:cNvSpPr txBox="1"/>
          <p:nvPr/>
        </p:nvSpPr>
        <p:spPr>
          <a:xfrm>
            <a:off x="3012479" y="2664888"/>
            <a:ext cx="2130630"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000" spc="-79">
                <a:solidFill>
                  <a:srgbClr val="000000"/>
                </a:solidFill>
                <a:latin typeface="Andale Mono"/>
                <a:ea typeface="Andale Mono"/>
                <a:cs typeface="Andale Mono"/>
                <a:sym typeface="Andale Mono"/>
              </a:defRPr>
            </a:lvl1pPr>
          </a:lstStyle>
          <a:p>
            <a:r>
              <a:rPr sz="1500"/>
              <a:t>Feature Ideation</a:t>
            </a:r>
          </a:p>
        </p:txBody>
      </p:sp>
      <p:sp>
        <p:nvSpPr>
          <p:cNvPr id="21" name="Example features">
            <a:extLst>
              <a:ext uri="{FF2B5EF4-FFF2-40B4-BE49-F238E27FC236}">
                <a16:creationId xmlns:a16="http://schemas.microsoft.com/office/drawing/2014/main" id="{D81F63F4-0EEE-28DD-7350-C5A574F370A8}"/>
              </a:ext>
            </a:extLst>
          </p:cNvPr>
          <p:cNvSpPr txBox="1"/>
          <p:nvPr/>
        </p:nvSpPr>
        <p:spPr>
          <a:xfrm>
            <a:off x="200537" y="2186676"/>
            <a:ext cx="3157032" cy="1314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100" i="1" spc="-82">
                <a:solidFill>
                  <a:srgbClr val="FF2600"/>
                </a:solidFill>
                <a:latin typeface="Optima"/>
                <a:ea typeface="Optima"/>
                <a:cs typeface="Optima"/>
                <a:sym typeface="Optima"/>
              </a:defRPr>
            </a:lvl1pPr>
          </a:lstStyle>
          <a:p>
            <a:r>
              <a:rPr sz="1538"/>
              <a:t>Example features</a:t>
            </a:r>
          </a:p>
        </p:txBody>
      </p:sp>
      <p:sp>
        <p:nvSpPr>
          <p:cNvPr id="22" name="0.5hr">
            <a:extLst>
              <a:ext uri="{FF2B5EF4-FFF2-40B4-BE49-F238E27FC236}">
                <a16:creationId xmlns:a16="http://schemas.microsoft.com/office/drawing/2014/main" id="{12892ABE-9E75-2220-1A38-C28B537F54FD}"/>
              </a:ext>
            </a:extLst>
          </p:cNvPr>
          <p:cNvSpPr txBox="1"/>
          <p:nvPr/>
        </p:nvSpPr>
        <p:spPr>
          <a:xfrm>
            <a:off x="5122200" y="2686030"/>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0.5hr</a:t>
            </a:r>
          </a:p>
        </p:txBody>
      </p:sp>
      <p:sp>
        <p:nvSpPr>
          <p:cNvPr id="23" name="weeks_since_last_comment">
            <a:extLst>
              <a:ext uri="{FF2B5EF4-FFF2-40B4-BE49-F238E27FC236}">
                <a16:creationId xmlns:a16="http://schemas.microsoft.com/office/drawing/2014/main" id="{D3340A09-323B-8B3F-1134-8C20E0E7055E}"/>
              </a:ext>
            </a:extLst>
          </p:cNvPr>
          <p:cNvSpPr txBox="1"/>
          <p:nvPr/>
        </p:nvSpPr>
        <p:spPr>
          <a:xfrm>
            <a:off x="624054" y="2520491"/>
            <a:ext cx="2168346" cy="237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000" spc="-59">
                <a:solidFill>
                  <a:srgbClr val="000000"/>
                </a:solidFill>
                <a:latin typeface="Andale Mono"/>
                <a:ea typeface="Andale Mono"/>
                <a:cs typeface="Andale Mono"/>
                <a:sym typeface="Andale Mono"/>
              </a:defRPr>
            </a:lvl1pPr>
          </a:lstStyle>
          <a:p>
            <a:r>
              <a:rPr sz="1125" err="1"/>
              <a:t>weeks_since_last_comment</a:t>
            </a:r>
            <a:endParaRPr sz="1125"/>
          </a:p>
        </p:txBody>
      </p:sp>
      <p:sp>
        <p:nvSpPr>
          <p:cNvPr id="24" name="badge_score">
            <a:extLst>
              <a:ext uri="{FF2B5EF4-FFF2-40B4-BE49-F238E27FC236}">
                <a16:creationId xmlns:a16="http://schemas.microsoft.com/office/drawing/2014/main" id="{2B19CBDC-982D-996C-823C-CAC54935485D}"/>
              </a:ext>
            </a:extLst>
          </p:cNvPr>
          <p:cNvSpPr txBox="1"/>
          <p:nvPr/>
        </p:nvSpPr>
        <p:spPr>
          <a:xfrm>
            <a:off x="77456" y="2828119"/>
            <a:ext cx="2168346" cy="237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000" spc="-59">
                <a:solidFill>
                  <a:srgbClr val="000000"/>
                </a:solidFill>
                <a:latin typeface="Andale Mono"/>
                <a:ea typeface="Andale Mono"/>
                <a:cs typeface="Andale Mono"/>
                <a:sym typeface="Andale Mono"/>
              </a:defRPr>
            </a:lvl1pPr>
          </a:lstStyle>
          <a:p>
            <a:r>
              <a:rPr lang="en-US" sz="1125"/>
              <a:t>       </a:t>
            </a:r>
            <a:r>
              <a:rPr sz="1125" err="1"/>
              <a:t>badge_score</a:t>
            </a:r>
            <a:endParaRPr sz="1125"/>
          </a:p>
        </p:txBody>
      </p:sp>
      <p:pic>
        <p:nvPicPr>
          <p:cNvPr id="25" name="Image" descr="Image">
            <a:extLst>
              <a:ext uri="{FF2B5EF4-FFF2-40B4-BE49-F238E27FC236}">
                <a16:creationId xmlns:a16="http://schemas.microsoft.com/office/drawing/2014/main" id="{A09B4858-681A-F892-FD09-00902694E684}"/>
              </a:ext>
            </a:extLst>
          </p:cNvPr>
          <p:cNvPicPr>
            <a:picLocks noChangeAspect="1"/>
          </p:cNvPicPr>
          <p:nvPr/>
        </p:nvPicPr>
        <p:blipFill>
          <a:blip r:embed="rId4"/>
          <a:stretch>
            <a:fillRect/>
          </a:stretch>
        </p:blipFill>
        <p:spPr>
          <a:xfrm>
            <a:off x="341855" y="2520771"/>
            <a:ext cx="207678" cy="237531"/>
          </a:xfrm>
          <a:prstGeom prst="rect">
            <a:avLst/>
          </a:prstGeom>
          <a:ln w="12700">
            <a:miter lim="400000"/>
          </a:ln>
        </p:spPr>
      </p:pic>
      <p:sp>
        <p:nvSpPr>
          <p:cNvPr id="26" name="location_is_null">
            <a:extLst>
              <a:ext uri="{FF2B5EF4-FFF2-40B4-BE49-F238E27FC236}">
                <a16:creationId xmlns:a16="http://schemas.microsoft.com/office/drawing/2014/main" id="{F6177949-F7A5-9437-4353-7B470A8302B5}"/>
              </a:ext>
            </a:extLst>
          </p:cNvPr>
          <p:cNvSpPr txBox="1"/>
          <p:nvPr/>
        </p:nvSpPr>
        <p:spPr>
          <a:xfrm>
            <a:off x="284973" y="3105837"/>
            <a:ext cx="2168346" cy="237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000" spc="-59">
                <a:solidFill>
                  <a:srgbClr val="000000"/>
                </a:solidFill>
                <a:latin typeface="Andale Mono"/>
                <a:ea typeface="Andale Mono"/>
                <a:cs typeface="Andale Mono"/>
                <a:sym typeface="Andale Mono"/>
              </a:defRPr>
            </a:lvl1pPr>
          </a:lstStyle>
          <a:p>
            <a:r>
              <a:rPr lang="en-US" sz="1125"/>
              <a:t>    </a:t>
            </a:r>
            <a:r>
              <a:rPr sz="1125" err="1"/>
              <a:t>location_is_null</a:t>
            </a:r>
            <a:endParaRPr sz="1125"/>
          </a:p>
        </p:txBody>
      </p:sp>
      <p:pic>
        <p:nvPicPr>
          <p:cNvPr id="27" name="Image" descr="Image">
            <a:extLst>
              <a:ext uri="{FF2B5EF4-FFF2-40B4-BE49-F238E27FC236}">
                <a16:creationId xmlns:a16="http://schemas.microsoft.com/office/drawing/2014/main" id="{229BA1E8-6CF4-29AA-2177-72FE64459C85}"/>
              </a:ext>
            </a:extLst>
          </p:cNvPr>
          <p:cNvPicPr>
            <a:picLocks noChangeAspect="1"/>
          </p:cNvPicPr>
          <p:nvPr/>
        </p:nvPicPr>
        <p:blipFill>
          <a:blip r:embed="rId4"/>
          <a:stretch>
            <a:fillRect/>
          </a:stretch>
        </p:blipFill>
        <p:spPr>
          <a:xfrm>
            <a:off x="341855" y="2774238"/>
            <a:ext cx="207678" cy="237531"/>
          </a:xfrm>
          <a:prstGeom prst="rect">
            <a:avLst/>
          </a:prstGeom>
          <a:ln w="12700">
            <a:miter lim="400000"/>
          </a:ln>
        </p:spPr>
      </p:pic>
      <p:pic>
        <p:nvPicPr>
          <p:cNvPr id="28" name="Image" descr="Image">
            <a:extLst>
              <a:ext uri="{FF2B5EF4-FFF2-40B4-BE49-F238E27FC236}">
                <a16:creationId xmlns:a16="http://schemas.microsoft.com/office/drawing/2014/main" id="{E4F7D498-733E-6F7F-F772-275A37B92F3F}"/>
              </a:ext>
            </a:extLst>
          </p:cNvPr>
          <p:cNvPicPr>
            <a:picLocks noChangeAspect="1"/>
          </p:cNvPicPr>
          <p:nvPr/>
        </p:nvPicPr>
        <p:blipFill>
          <a:blip r:embed="rId4"/>
          <a:stretch>
            <a:fillRect/>
          </a:stretch>
        </p:blipFill>
        <p:spPr>
          <a:xfrm>
            <a:off x="341855" y="3065650"/>
            <a:ext cx="207678" cy="237531"/>
          </a:xfrm>
          <a:prstGeom prst="rect">
            <a:avLst/>
          </a:prstGeom>
          <a:ln w="12700">
            <a:miter lim="400000"/>
          </a:ln>
        </p:spPr>
      </p:pic>
    </p:spTree>
    <p:extLst>
      <p:ext uri="{BB962C8B-B14F-4D97-AF65-F5344CB8AC3E}">
        <p14:creationId xmlns:p14="http://schemas.microsoft.com/office/powerpoint/2010/main" val="34296485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A5FFE-DE1F-DC28-09B6-778AD266627C}"/>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DB98458A-9CCC-50F9-7CE0-8CA8D7DD9EFC}"/>
              </a:ext>
            </a:extLst>
          </p:cNvPr>
          <p:cNvSpPr/>
          <p:nvPr/>
        </p:nvSpPr>
        <p:spPr>
          <a:xfrm>
            <a:off x="2866923" y="1609614"/>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2" name="Title 1">
            <a:extLst>
              <a:ext uri="{FF2B5EF4-FFF2-40B4-BE49-F238E27FC236}">
                <a16:creationId xmlns:a16="http://schemas.microsoft.com/office/drawing/2014/main" id="{56C3C452-E758-2142-B5BB-7C5D1CC057E9}"/>
              </a:ext>
            </a:extLst>
          </p:cNvPr>
          <p:cNvSpPr>
            <a:spLocks noGrp="1"/>
          </p:cNvSpPr>
          <p:nvPr>
            <p:ph type="title"/>
          </p:nvPr>
        </p:nvSpPr>
        <p:spPr/>
        <p:txBody>
          <a:bodyPr/>
          <a:lstStyle/>
          <a:p>
            <a:r>
              <a:rPr lang="en-US"/>
              <a:t>Expert Data Scientist Workflow</a:t>
            </a:r>
          </a:p>
        </p:txBody>
      </p:sp>
      <p:sp>
        <p:nvSpPr>
          <p:cNvPr id="4" name="Date Placeholder 3">
            <a:extLst>
              <a:ext uri="{FF2B5EF4-FFF2-40B4-BE49-F238E27FC236}">
                <a16:creationId xmlns:a16="http://schemas.microsoft.com/office/drawing/2014/main" id="{F6975E73-DD8C-5DB2-891F-523BF2CF4600}"/>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7C841AFB-4AD9-67BD-247B-181539EAC4EF}"/>
              </a:ext>
            </a:extLst>
          </p:cNvPr>
          <p:cNvSpPr>
            <a:spLocks noGrp="1"/>
          </p:cNvSpPr>
          <p:nvPr>
            <p:ph type="sldNum" sz="quarter" idx="12"/>
          </p:nvPr>
        </p:nvSpPr>
        <p:spPr/>
        <p:txBody>
          <a:bodyPr/>
          <a:lstStyle/>
          <a:p>
            <a:fld id="{19B12225-5612-419B-A8D5-4B8EEE4C217E}" type="slidenum">
              <a:rPr lang="en-US" smtClean="0"/>
              <a:pPr/>
              <a:t>75</a:t>
            </a:fld>
            <a:endParaRPr lang="en-US"/>
          </a:p>
        </p:txBody>
      </p:sp>
      <p:sp>
        <p:nvSpPr>
          <p:cNvPr id="6" name="Footer Placeholder 5">
            <a:extLst>
              <a:ext uri="{FF2B5EF4-FFF2-40B4-BE49-F238E27FC236}">
                <a16:creationId xmlns:a16="http://schemas.microsoft.com/office/drawing/2014/main" id="{D4C62626-DD93-9CAE-934B-3988FAA1B87F}"/>
              </a:ext>
            </a:extLst>
          </p:cNvPr>
          <p:cNvSpPr>
            <a:spLocks noGrp="1"/>
          </p:cNvSpPr>
          <p:nvPr>
            <p:ph type="ftr" sz="quarter" idx="3"/>
          </p:nvPr>
        </p:nvSpPr>
        <p:spPr/>
        <p:txBody>
          <a:bodyPr/>
          <a:lstStyle/>
          <a:p>
            <a:r>
              <a:rPr lang="en-US"/>
              <a:t>Jure Leskovec, Stanford CS224W: Machine Learning with Graphs, http://cs224w.stanford.edu</a:t>
            </a:r>
          </a:p>
        </p:txBody>
      </p:sp>
      <p:sp>
        <p:nvSpPr>
          <p:cNvPr id="3" name="Task: Will a user be active in the next 6 months?">
            <a:extLst>
              <a:ext uri="{FF2B5EF4-FFF2-40B4-BE49-F238E27FC236}">
                <a16:creationId xmlns:a16="http://schemas.microsoft.com/office/drawing/2014/main" id="{53B93AEB-C98F-FEFD-6330-404AEBEC1CB7}"/>
              </a:ext>
            </a:extLst>
          </p:cNvPr>
          <p:cNvSpPr txBox="1"/>
          <p:nvPr/>
        </p:nvSpPr>
        <p:spPr>
          <a:xfrm>
            <a:off x="6177533" y="1294200"/>
            <a:ext cx="2861262"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gn="l" defTabSz="2340805">
              <a:lnSpc>
                <a:spcPct val="80000"/>
              </a:lnSpc>
              <a:defRPr sz="3743" spc="-74">
                <a:solidFill>
                  <a:srgbClr val="000000"/>
                </a:solidFill>
                <a:latin typeface="Andale Mono"/>
                <a:ea typeface="Andale Mono"/>
                <a:cs typeface="Andale Mono"/>
                <a:sym typeface="Andale Mono"/>
              </a:defRPr>
            </a:lvl1pPr>
          </a:lstStyle>
          <a:p>
            <a:r>
              <a:rPr sz="1404"/>
              <a:t>Task: Will a user be active in the next 6 months?</a:t>
            </a:r>
          </a:p>
        </p:txBody>
      </p:sp>
      <p:grpSp>
        <p:nvGrpSpPr>
          <p:cNvPr id="7" name="Group">
            <a:extLst>
              <a:ext uri="{FF2B5EF4-FFF2-40B4-BE49-F238E27FC236}">
                <a16:creationId xmlns:a16="http://schemas.microsoft.com/office/drawing/2014/main" id="{CDF5402D-5C45-D7A6-CB44-C18D2E295CEA}"/>
              </a:ext>
            </a:extLst>
          </p:cNvPr>
          <p:cNvGrpSpPr/>
          <p:nvPr/>
        </p:nvGrpSpPr>
        <p:grpSpPr>
          <a:xfrm>
            <a:off x="2144142" y="1635693"/>
            <a:ext cx="620512" cy="489007"/>
            <a:chOff x="0" y="0"/>
            <a:chExt cx="1654697" cy="1304017"/>
          </a:xfrm>
        </p:grpSpPr>
        <p:pic>
          <p:nvPicPr>
            <p:cNvPr id="8" name="Image" descr="Image">
              <a:extLst>
                <a:ext uri="{FF2B5EF4-FFF2-40B4-BE49-F238E27FC236}">
                  <a16:creationId xmlns:a16="http://schemas.microsoft.com/office/drawing/2014/main" id="{E865FCA5-0A41-30B0-844C-A7AAC57DB970}"/>
                </a:ext>
              </a:extLst>
            </p:cNvPr>
            <p:cNvPicPr>
              <a:picLocks noChangeAspect="1"/>
            </p:cNvPicPr>
            <p:nvPr/>
          </p:nvPicPr>
          <p:blipFill>
            <a:blip r:embed="rId3"/>
            <a:stretch>
              <a:fillRect/>
            </a:stretch>
          </p:blipFill>
          <p:spPr>
            <a:xfrm>
              <a:off x="0" y="0"/>
              <a:ext cx="910015" cy="910015"/>
            </a:xfrm>
            <a:prstGeom prst="rect">
              <a:avLst/>
            </a:prstGeom>
            <a:ln w="12700" cap="flat">
              <a:noFill/>
              <a:miter lim="400000"/>
            </a:ln>
            <a:effectLst/>
          </p:spPr>
        </p:pic>
        <p:pic>
          <p:nvPicPr>
            <p:cNvPr id="9" name="Image" descr="Image">
              <a:extLst>
                <a:ext uri="{FF2B5EF4-FFF2-40B4-BE49-F238E27FC236}">
                  <a16:creationId xmlns:a16="http://schemas.microsoft.com/office/drawing/2014/main" id="{5125352A-1F30-B79F-EF5B-2CE7F1A5E5A4}"/>
                </a:ext>
              </a:extLst>
            </p:cNvPr>
            <p:cNvPicPr>
              <a:picLocks noChangeAspect="1"/>
            </p:cNvPicPr>
            <p:nvPr/>
          </p:nvPicPr>
          <p:blipFill>
            <a:blip r:embed="rId3"/>
            <a:stretch>
              <a:fillRect/>
            </a:stretch>
          </p:blipFill>
          <p:spPr>
            <a:xfrm>
              <a:off x="744682" y="394003"/>
              <a:ext cx="910016" cy="910015"/>
            </a:xfrm>
            <a:prstGeom prst="rect">
              <a:avLst/>
            </a:prstGeom>
            <a:ln w="12700" cap="flat">
              <a:noFill/>
              <a:miter lim="400000"/>
            </a:ln>
            <a:effectLst/>
          </p:spPr>
        </p:pic>
      </p:grpSp>
      <p:sp>
        <p:nvSpPr>
          <p:cNvPr id="10" name="Exploratory Data Analysis (EDA)">
            <a:extLst>
              <a:ext uri="{FF2B5EF4-FFF2-40B4-BE49-F238E27FC236}">
                <a16:creationId xmlns:a16="http://schemas.microsoft.com/office/drawing/2014/main" id="{40C8FEB7-C193-B236-B9FE-6FD0D3FB7BDA}"/>
              </a:ext>
            </a:extLst>
          </p:cNvPr>
          <p:cNvSpPr txBox="1"/>
          <p:nvPr/>
        </p:nvSpPr>
        <p:spPr>
          <a:xfrm>
            <a:off x="3012481" y="1651459"/>
            <a:ext cx="2130630"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000" spc="-79">
                <a:solidFill>
                  <a:srgbClr val="000000"/>
                </a:solidFill>
                <a:latin typeface="Andale Mono"/>
                <a:ea typeface="Andale Mono"/>
                <a:cs typeface="Andale Mono"/>
                <a:sym typeface="Andale Mono"/>
              </a:defRPr>
            </a:lvl1pPr>
          </a:lstStyle>
          <a:p>
            <a:r>
              <a:rPr sz="1500"/>
              <a:t>Exploratory Data Analysis (EDA)</a:t>
            </a:r>
          </a:p>
        </p:txBody>
      </p:sp>
      <p:sp>
        <p:nvSpPr>
          <p:cNvPr id="11" name="Manual work">
            <a:extLst>
              <a:ext uri="{FF2B5EF4-FFF2-40B4-BE49-F238E27FC236}">
                <a16:creationId xmlns:a16="http://schemas.microsoft.com/office/drawing/2014/main" id="{1AFCE136-E25B-913E-373E-DD255BF699F7}"/>
              </a:ext>
            </a:extLst>
          </p:cNvPr>
          <p:cNvSpPr txBox="1"/>
          <p:nvPr/>
        </p:nvSpPr>
        <p:spPr>
          <a:xfrm>
            <a:off x="4830612" y="1283851"/>
            <a:ext cx="1073855" cy="541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Manual work</a:t>
            </a:r>
          </a:p>
        </p:txBody>
      </p:sp>
      <p:sp>
        <p:nvSpPr>
          <p:cNvPr id="12" name="4hrs">
            <a:extLst>
              <a:ext uri="{FF2B5EF4-FFF2-40B4-BE49-F238E27FC236}">
                <a16:creationId xmlns:a16="http://schemas.microsoft.com/office/drawing/2014/main" id="{0B5D02AB-E385-D3EA-F8FA-B29964FA620F}"/>
              </a:ext>
            </a:extLst>
          </p:cNvPr>
          <p:cNvSpPr txBox="1"/>
          <p:nvPr/>
        </p:nvSpPr>
        <p:spPr>
          <a:xfrm>
            <a:off x="5082787" y="1774791"/>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4hrs</a:t>
            </a:r>
          </a:p>
        </p:txBody>
      </p:sp>
      <p:sp>
        <p:nvSpPr>
          <p:cNvPr id="18" name="Arrow">
            <a:extLst>
              <a:ext uri="{FF2B5EF4-FFF2-40B4-BE49-F238E27FC236}">
                <a16:creationId xmlns:a16="http://schemas.microsoft.com/office/drawing/2014/main" id="{A7AE0791-9700-9A37-9B4C-D0343908EA5F}"/>
              </a:ext>
            </a:extLst>
          </p:cNvPr>
          <p:cNvSpPr/>
          <p:nvPr/>
        </p:nvSpPr>
        <p:spPr>
          <a:xfrm rot="5400000">
            <a:off x="3751669" y="2232955"/>
            <a:ext cx="305405" cy="212847"/>
          </a:xfrm>
          <a:prstGeom prst="rightArrow">
            <a:avLst>
              <a:gd name="adj1" fmla="val 32000"/>
              <a:gd name="adj2" fmla="val 91831"/>
            </a:avLst>
          </a:prstGeom>
          <a:solidFill>
            <a:srgbClr val="000000"/>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9" name="Rounded Rectangle">
            <a:extLst>
              <a:ext uri="{FF2B5EF4-FFF2-40B4-BE49-F238E27FC236}">
                <a16:creationId xmlns:a16="http://schemas.microsoft.com/office/drawing/2014/main" id="{F5A731E4-E48E-9D0C-221B-A8ED4724DB75}"/>
              </a:ext>
            </a:extLst>
          </p:cNvPr>
          <p:cNvSpPr/>
          <p:nvPr/>
        </p:nvSpPr>
        <p:spPr>
          <a:xfrm>
            <a:off x="2866923" y="2520771"/>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20" name="Feature Ideation">
            <a:extLst>
              <a:ext uri="{FF2B5EF4-FFF2-40B4-BE49-F238E27FC236}">
                <a16:creationId xmlns:a16="http://schemas.microsoft.com/office/drawing/2014/main" id="{95AE3DAE-9794-1102-E6F4-14EB277EE52B}"/>
              </a:ext>
            </a:extLst>
          </p:cNvPr>
          <p:cNvSpPr txBox="1"/>
          <p:nvPr/>
        </p:nvSpPr>
        <p:spPr>
          <a:xfrm>
            <a:off x="3012479" y="2664888"/>
            <a:ext cx="2130630"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000" spc="-79">
                <a:solidFill>
                  <a:srgbClr val="000000"/>
                </a:solidFill>
                <a:latin typeface="Andale Mono"/>
                <a:ea typeface="Andale Mono"/>
                <a:cs typeface="Andale Mono"/>
                <a:sym typeface="Andale Mono"/>
              </a:defRPr>
            </a:lvl1pPr>
          </a:lstStyle>
          <a:p>
            <a:r>
              <a:rPr sz="1500"/>
              <a:t>Feature Ideation</a:t>
            </a:r>
          </a:p>
        </p:txBody>
      </p:sp>
      <p:sp>
        <p:nvSpPr>
          <p:cNvPr id="21" name="Example features">
            <a:extLst>
              <a:ext uri="{FF2B5EF4-FFF2-40B4-BE49-F238E27FC236}">
                <a16:creationId xmlns:a16="http://schemas.microsoft.com/office/drawing/2014/main" id="{88D714A6-D7D8-026F-5B54-95CBD132E23A}"/>
              </a:ext>
            </a:extLst>
          </p:cNvPr>
          <p:cNvSpPr txBox="1"/>
          <p:nvPr/>
        </p:nvSpPr>
        <p:spPr>
          <a:xfrm>
            <a:off x="200537" y="2186676"/>
            <a:ext cx="3157032" cy="1314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100" i="1" spc="-82">
                <a:solidFill>
                  <a:srgbClr val="FF2600"/>
                </a:solidFill>
                <a:latin typeface="Optima"/>
                <a:ea typeface="Optima"/>
                <a:cs typeface="Optima"/>
                <a:sym typeface="Optima"/>
              </a:defRPr>
            </a:lvl1pPr>
          </a:lstStyle>
          <a:p>
            <a:r>
              <a:rPr sz="1538"/>
              <a:t>Example features</a:t>
            </a:r>
          </a:p>
        </p:txBody>
      </p:sp>
      <p:sp>
        <p:nvSpPr>
          <p:cNvPr id="22" name="0.5hr">
            <a:extLst>
              <a:ext uri="{FF2B5EF4-FFF2-40B4-BE49-F238E27FC236}">
                <a16:creationId xmlns:a16="http://schemas.microsoft.com/office/drawing/2014/main" id="{202A6834-8CBC-5502-24DD-9604D1942295}"/>
              </a:ext>
            </a:extLst>
          </p:cNvPr>
          <p:cNvSpPr txBox="1"/>
          <p:nvPr/>
        </p:nvSpPr>
        <p:spPr>
          <a:xfrm>
            <a:off x="5122200" y="2686030"/>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0.5hr</a:t>
            </a:r>
          </a:p>
        </p:txBody>
      </p:sp>
      <p:sp>
        <p:nvSpPr>
          <p:cNvPr id="23" name="weeks_since_last_comment">
            <a:extLst>
              <a:ext uri="{FF2B5EF4-FFF2-40B4-BE49-F238E27FC236}">
                <a16:creationId xmlns:a16="http://schemas.microsoft.com/office/drawing/2014/main" id="{670393B3-8DD9-1800-29E0-F7E94FAA05B4}"/>
              </a:ext>
            </a:extLst>
          </p:cNvPr>
          <p:cNvSpPr txBox="1"/>
          <p:nvPr/>
        </p:nvSpPr>
        <p:spPr>
          <a:xfrm>
            <a:off x="624054" y="2520491"/>
            <a:ext cx="2168346" cy="237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000" spc="-59">
                <a:solidFill>
                  <a:srgbClr val="000000"/>
                </a:solidFill>
                <a:latin typeface="Andale Mono"/>
                <a:ea typeface="Andale Mono"/>
                <a:cs typeface="Andale Mono"/>
                <a:sym typeface="Andale Mono"/>
              </a:defRPr>
            </a:lvl1pPr>
          </a:lstStyle>
          <a:p>
            <a:r>
              <a:rPr sz="1125" err="1"/>
              <a:t>weeks_since_last_comment</a:t>
            </a:r>
            <a:endParaRPr sz="1125"/>
          </a:p>
        </p:txBody>
      </p:sp>
      <p:sp>
        <p:nvSpPr>
          <p:cNvPr id="24" name="badge_score">
            <a:extLst>
              <a:ext uri="{FF2B5EF4-FFF2-40B4-BE49-F238E27FC236}">
                <a16:creationId xmlns:a16="http://schemas.microsoft.com/office/drawing/2014/main" id="{44DD1379-CFA1-3E02-5CF1-A56332D29D7A}"/>
              </a:ext>
            </a:extLst>
          </p:cNvPr>
          <p:cNvSpPr txBox="1"/>
          <p:nvPr/>
        </p:nvSpPr>
        <p:spPr>
          <a:xfrm>
            <a:off x="77456" y="2828119"/>
            <a:ext cx="2168346" cy="237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000" spc="-59">
                <a:solidFill>
                  <a:srgbClr val="000000"/>
                </a:solidFill>
                <a:latin typeface="Andale Mono"/>
                <a:ea typeface="Andale Mono"/>
                <a:cs typeface="Andale Mono"/>
                <a:sym typeface="Andale Mono"/>
              </a:defRPr>
            </a:lvl1pPr>
          </a:lstStyle>
          <a:p>
            <a:r>
              <a:rPr lang="en-US" sz="1125"/>
              <a:t>       </a:t>
            </a:r>
            <a:r>
              <a:rPr sz="1125" err="1"/>
              <a:t>badge_score</a:t>
            </a:r>
            <a:endParaRPr sz="1125"/>
          </a:p>
        </p:txBody>
      </p:sp>
      <p:pic>
        <p:nvPicPr>
          <p:cNvPr id="25" name="Image" descr="Image">
            <a:extLst>
              <a:ext uri="{FF2B5EF4-FFF2-40B4-BE49-F238E27FC236}">
                <a16:creationId xmlns:a16="http://schemas.microsoft.com/office/drawing/2014/main" id="{3EEF048F-FF3B-9754-2BEB-E8E25CBA232C}"/>
              </a:ext>
            </a:extLst>
          </p:cNvPr>
          <p:cNvPicPr>
            <a:picLocks noChangeAspect="1"/>
          </p:cNvPicPr>
          <p:nvPr/>
        </p:nvPicPr>
        <p:blipFill>
          <a:blip r:embed="rId4"/>
          <a:stretch>
            <a:fillRect/>
          </a:stretch>
        </p:blipFill>
        <p:spPr>
          <a:xfrm>
            <a:off x="341855" y="2520771"/>
            <a:ext cx="207678" cy="237531"/>
          </a:xfrm>
          <a:prstGeom prst="rect">
            <a:avLst/>
          </a:prstGeom>
          <a:ln w="12700">
            <a:miter lim="400000"/>
          </a:ln>
        </p:spPr>
      </p:pic>
      <p:sp>
        <p:nvSpPr>
          <p:cNvPr id="26" name="location_is_null">
            <a:extLst>
              <a:ext uri="{FF2B5EF4-FFF2-40B4-BE49-F238E27FC236}">
                <a16:creationId xmlns:a16="http://schemas.microsoft.com/office/drawing/2014/main" id="{770141CA-89D4-3CE3-DF0C-F55912F1F91E}"/>
              </a:ext>
            </a:extLst>
          </p:cNvPr>
          <p:cNvSpPr txBox="1"/>
          <p:nvPr/>
        </p:nvSpPr>
        <p:spPr>
          <a:xfrm>
            <a:off x="284973" y="3105837"/>
            <a:ext cx="2168346" cy="237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000" spc="-59">
                <a:solidFill>
                  <a:srgbClr val="000000"/>
                </a:solidFill>
                <a:latin typeface="Andale Mono"/>
                <a:ea typeface="Andale Mono"/>
                <a:cs typeface="Andale Mono"/>
                <a:sym typeface="Andale Mono"/>
              </a:defRPr>
            </a:lvl1pPr>
          </a:lstStyle>
          <a:p>
            <a:r>
              <a:rPr lang="en-US" sz="1125"/>
              <a:t>    </a:t>
            </a:r>
            <a:r>
              <a:rPr sz="1125" err="1"/>
              <a:t>location_is_null</a:t>
            </a:r>
            <a:endParaRPr sz="1125"/>
          </a:p>
        </p:txBody>
      </p:sp>
      <p:pic>
        <p:nvPicPr>
          <p:cNvPr id="27" name="Image" descr="Image">
            <a:extLst>
              <a:ext uri="{FF2B5EF4-FFF2-40B4-BE49-F238E27FC236}">
                <a16:creationId xmlns:a16="http://schemas.microsoft.com/office/drawing/2014/main" id="{B5737D78-F958-AB07-4D19-D722B5AE6707}"/>
              </a:ext>
            </a:extLst>
          </p:cNvPr>
          <p:cNvPicPr>
            <a:picLocks noChangeAspect="1"/>
          </p:cNvPicPr>
          <p:nvPr/>
        </p:nvPicPr>
        <p:blipFill>
          <a:blip r:embed="rId4"/>
          <a:stretch>
            <a:fillRect/>
          </a:stretch>
        </p:blipFill>
        <p:spPr>
          <a:xfrm>
            <a:off x="341855" y="2774238"/>
            <a:ext cx="207678" cy="237531"/>
          </a:xfrm>
          <a:prstGeom prst="rect">
            <a:avLst/>
          </a:prstGeom>
          <a:ln w="12700">
            <a:miter lim="400000"/>
          </a:ln>
        </p:spPr>
      </p:pic>
      <p:pic>
        <p:nvPicPr>
          <p:cNvPr id="28" name="Image" descr="Image">
            <a:extLst>
              <a:ext uri="{FF2B5EF4-FFF2-40B4-BE49-F238E27FC236}">
                <a16:creationId xmlns:a16="http://schemas.microsoft.com/office/drawing/2014/main" id="{3D2885AD-1A18-8E25-670C-4800C01002F3}"/>
              </a:ext>
            </a:extLst>
          </p:cNvPr>
          <p:cNvPicPr>
            <a:picLocks noChangeAspect="1"/>
          </p:cNvPicPr>
          <p:nvPr/>
        </p:nvPicPr>
        <p:blipFill>
          <a:blip r:embed="rId4"/>
          <a:stretch>
            <a:fillRect/>
          </a:stretch>
        </p:blipFill>
        <p:spPr>
          <a:xfrm>
            <a:off x="341855" y="3065650"/>
            <a:ext cx="207678" cy="237531"/>
          </a:xfrm>
          <a:prstGeom prst="rect">
            <a:avLst/>
          </a:prstGeom>
          <a:ln w="12700">
            <a:miter lim="400000"/>
          </a:ln>
        </p:spPr>
      </p:pic>
      <p:sp>
        <p:nvSpPr>
          <p:cNvPr id="14" name="Arrow">
            <a:extLst>
              <a:ext uri="{FF2B5EF4-FFF2-40B4-BE49-F238E27FC236}">
                <a16:creationId xmlns:a16="http://schemas.microsoft.com/office/drawing/2014/main" id="{7B9406E4-29E6-335F-45F5-022D3A22EC89}"/>
              </a:ext>
            </a:extLst>
          </p:cNvPr>
          <p:cNvSpPr/>
          <p:nvPr/>
        </p:nvSpPr>
        <p:spPr>
          <a:xfrm rot="5400000">
            <a:off x="3751669" y="3136904"/>
            <a:ext cx="305405" cy="212847"/>
          </a:xfrm>
          <a:prstGeom prst="rightArrow">
            <a:avLst>
              <a:gd name="adj1" fmla="val 32000"/>
              <a:gd name="adj2" fmla="val 91831"/>
            </a:avLst>
          </a:prstGeom>
          <a:solidFill>
            <a:srgbClr val="000000"/>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5" name="Rounded Rectangle">
            <a:extLst>
              <a:ext uri="{FF2B5EF4-FFF2-40B4-BE49-F238E27FC236}">
                <a16:creationId xmlns:a16="http://schemas.microsoft.com/office/drawing/2014/main" id="{720E3869-C7AF-5818-D845-B90F9FAB9B36}"/>
              </a:ext>
            </a:extLst>
          </p:cNvPr>
          <p:cNvSpPr/>
          <p:nvPr/>
        </p:nvSpPr>
        <p:spPr>
          <a:xfrm>
            <a:off x="2866923" y="3424721"/>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6" name="SQL query writing">
            <a:extLst>
              <a:ext uri="{FF2B5EF4-FFF2-40B4-BE49-F238E27FC236}">
                <a16:creationId xmlns:a16="http://schemas.microsoft.com/office/drawing/2014/main" id="{AD4DDE1F-D811-379B-A37C-9BC0B96276C5}"/>
              </a:ext>
            </a:extLst>
          </p:cNvPr>
          <p:cNvSpPr txBox="1"/>
          <p:nvPr/>
        </p:nvSpPr>
        <p:spPr>
          <a:xfrm>
            <a:off x="2988832" y="3568837"/>
            <a:ext cx="2130630"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000" spc="-79">
                <a:solidFill>
                  <a:srgbClr val="000000"/>
                </a:solidFill>
                <a:latin typeface="Andale Mono"/>
                <a:ea typeface="Andale Mono"/>
                <a:cs typeface="Andale Mono"/>
                <a:sym typeface="Andale Mono"/>
              </a:defRPr>
            </a:lvl1pPr>
          </a:lstStyle>
          <a:p>
            <a:r>
              <a:rPr sz="1500"/>
              <a:t>SQL query writing</a:t>
            </a:r>
          </a:p>
        </p:txBody>
      </p:sp>
      <p:pic>
        <p:nvPicPr>
          <p:cNvPr id="17" name="Screenshot 2024-04-15 at 4.11.53 PM.png" descr="Screenshot 2024-04-15 at 4.11.53 PM.png">
            <a:extLst>
              <a:ext uri="{FF2B5EF4-FFF2-40B4-BE49-F238E27FC236}">
                <a16:creationId xmlns:a16="http://schemas.microsoft.com/office/drawing/2014/main" id="{27C0B1FC-91D4-508F-7121-FE4E3DC0A46A}"/>
              </a:ext>
            </a:extLst>
          </p:cNvPr>
          <p:cNvPicPr>
            <a:picLocks noChangeAspect="1"/>
          </p:cNvPicPr>
          <p:nvPr/>
        </p:nvPicPr>
        <p:blipFill>
          <a:blip r:embed="rId5"/>
          <a:stretch>
            <a:fillRect/>
          </a:stretch>
        </p:blipFill>
        <p:spPr>
          <a:xfrm>
            <a:off x="5943452" y="1940719"/>
            <a:ext cx="3048000" cy="2976563"/>
          </a:xfrm>
          <a:prstGeom prst="rect">
            <a:avLst/>
          </a:prstGeom>
          <a:ln w="12700">
            <a:miter lim="400000"/>
          </a:ln>
        </p:spPr>
      </p:pic>
      <p:sp>
        <p:nvSpPr>
          <p:cNvPr id="29" name="100s of lines of code">
            <a:extLst>
              <a:ext uri="{FF2B5EF4-FFF2-40B4-BE49-F238E27FC236}">
                <a16:creationId xmlns:a16="http://schemas.microsoft.com/office/drawing/2014/main" id="{9F1501CB-02DF-1F4D-46E0-1EA529B700BC}"/>
              </a:ext>
            </a:extLst>
          </p:cNvPr>
          <p:cNvSpPr txBox="1"/>
          <p:nvPr/>
        </p:nvSpPr>
        <p:spPr>
          <a:xfrm>
            <a:off x="5888936" y="5066575"/>
            <a:ext cx="3157031" cy="1314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100" spc="-82">
                <a:solidFill>
                  <a:srgbClr val="000000"/>
                </a:solidFill>
                <a:latin typeface="Optima"/>
                <a:ea typeface="Optima"/>
                <a:cs typeface="Optima"/>
                <a:sym typeface="Optima"/>
              </a:defRPr>
            </a:lvl1pPr>
          </a:lstStyle>
          <a:p>
            <a:r>
              <a:rPr sz="1538"/>
              <a:t>100s of lines of code</a:t>
            </a:r>
          </a:p>
        </p:txBody>
      </p:sp>
      <p:sp>
        <p:nvSpPr>
          <p:cNvPr id="30" name="5hr">
            <a:extLst>
              <a:ext uri="{FF2B5EF4-FFF2-40B4-BE49-F238E27FC236}">
                <a16:creationId xmlns:a16="http://schemas.microsoft.com/office/drawing/2014/main" id="{4E6847DB-9155-F6CD-66F2-A9D121B84102}"/>
              </a:ext>
            </a:extLst>
          </p:cNvPr>
          <p:cNvSpPr txBox="1"/>
          <p:nvPr/>
        </p:nvSpPr>
        <p:spPr>
          <a:xfrm>
            <a:off x="5172874" y="3577949"/>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5hr</a:t>
            </a:r>
          </a:p>
        </p:txBody>
      </p:sp>
    </p:spTree>
    <p:extLst>
      <p:ext uri="{BB962C8B-B14F-4D97-AF65-F5344CB8AC3E}">
        <p14:creationId xmlns:p14="http://schemas.microsoft.com/office/powerpoint/2010/main" val="25020551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8E3FA-41FC-5AE0-B363-6ADF27F885A4}"/>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311E1C0E-B296-AFB7-D463-7CAD02578FCB}"/>
              </a:ext>
            </a:extLst>
          </p:cNvPr>
          <p:cNvSpPr/>
          <p:nvPr/>
        </p:nvSpPr>
        <p:spPr>
          <a:xfrm>
            <a:off x="2866923" y="1609614"/>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2" name="Title 1">
            <a:extLst>
              <a:ext uri="{FF2B5EF4-FFF2-40B4-BE49-F238E27FC236}">
                <a16:creationId xmlns:a16="http://schemas.microsoft.com/office/drawing/2014/main" id="{E5546572-E437-EC67-0112-7233D398C837}"/>
              </a:ext>
            </a:extLst>
          </p:cNvPr>
          <p:cNvSpPr>
            <a:spLocks noGrp="1"/>
          </p:cNvSpPr>
          <p:nvPr>
            <p:ph type="title"/>
          </p:nvPr>
        </p:nvSpPr>
        <p:spPr/>
        <p:txBody>
          <a:bodyPr/>
          <a:lstStyle/>
          <a:p>
            <a:r>
              <a:rPr lang="en-US"/>
              <a:t>Expert Data Scientist Workflow</a:t>
            </a:r>
          </a:p>
        </p:txBody>
      </p:sp>
      <p:sp>
        <p:nvSpPr>
          <p:cNvPr id="4" name="Date Placeholder 3">
            <a:extLst>
              <a:ext uri="{FF2B5EF4-FFF2-40B4-BE49-F238E27FC236}">
                <a16:creationId xmlns:a16="http://schemas.microsoft.com/office/drawing/2014/main" id="{2651D873-047E-DE78-62CB-6585DD4530E3}"/>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25CD9888-FD44-B90B-D880-6E98C567C41C}"/>
              </a:ext>
            </a:extLst>
          </p:cNvPr>
          <p:cNvSpPr>
            <a:spLocks noGrp="1"/>
          </p:cNvSpPr>
          <p:nvPr>
            <p:ph type="sldNum" sz="quarter" idx="12"/>
          </p:nvPr>
        </p:nvSpPr>
        <p:spPr/>
        <p:txBody>
          <a:bodyPr/>
          <a:lstStyle/>
          <a:p>
            <a:fld id="{19B12225-5612-419B-A8D5-4B8EEE4C217E}" type="slidenum">
              <a:rPr lang="en-US" smtClean="0"/>
              <a:pPr/>
              <a:t>76</a:t>
            </a:fld>
            <a:endParaRPr lang="en-US"/>
          </a:p>
        </p:txBody>
      </p:sp>
      <p:sp>
        <p:nvSpPr>
          <p:cNvPr id="6" name="Footer Placeholder 5">
            <a:extLst>
              <a:ext uri="{FF2B5EF4-FFF2-40B4-BE49-F238E27FC236}">
                <a16:creationId xmlns:a16="http://schemas.microsoft.com/office/drawing/2014/main" id="{F09F63D1-8AB4-45BE-3230-B6B74A70D01F}"/>
              </a:ext>
            </a:extLst>
          </p:cNvPr>
          <p:cNvSpPr>
            <a:spLocks noGrp="1"/>
          </p:cNvSpPr>
          <p:nvPr>
            <p:ph type="ftr" sz="quarter" idx="3"/>
          </p:nvPr>
        </p:nvSpPr>
        <p:spPr/>
        <p:txBody>
          <a:bodyPr/>
          <a:lstStyle/>
          <a:p>
            <a:r>
              <a:rPr lang="en-US"/>
              <a:t>Jure Leskovec, Stanford CS224W: Machine Learning with Graphs, http://cs224w.stanford.edu</a:t>
            </a:r>
          </a:p>
        </p:txBody>
      </p:sp>
      <p:sp>
        <p:nvSpPr>
          <p:cNvPr id="3" name="Task: Will a user be active in the next 6 months?">
            <a:extLst>
              <a:ext uri="{FF2B5EF4-FFF2-40B4-BE49-F238E27FC236}">
                <a16:creationId xmlns:a16="http://schemas.microsoft.com/office/drawing/2014/main" id="{76D70F73-E971-4BEE-E3AD-49181A664226}"/>
              </a:ext>
            </a:extLst>
          </p:cNvPr>
          <p:cNvSpPr txBox="1"/>
          <p:nvPr/>
        </p:nvSpPr>
        <p:spPr>
          <a:xfrm>
            <a:off x="6177533" y="1294200"/>
            <a:ext cx="2861262"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gn="l" defTabSz="2340805">
              <a:lnSpc>
                <a:spcPct val="80000"/>
              </a:lnSpc>
              <a:defRPr sz="3743" spc="-74">
                <a:solidFill>
                  <a:srgbClr val="000000"/>
                </a:solidFill>
                <a:latin typeface="Andale Mono"/>
                <a:ea typeface="Andale Mono"/>
                <a:cs typeface="Andale Mono"/>
                <a:sym typeface="Andale Mono"/>
              </a:defRPr>
            </a:lvl1pPr>
          </a:lstStyle>
          <a:p>
            <a:r>
              <a:rPr sz="1404"/>
              <a:t>Task: Will a user be active in the next 6 months?</a:t>
            </a:r>
          </a:p>
        </p:txBody>
      </p:sp>
      <p:grpSp>
        <p:nvGrpSpPr>
          <p:cNvPr id="7" name="Group">
            <a:extLst>
              <a:ext uri="{FF2B5EF4-FFF2-40B4-BE49-F238E27FC236}">
                <a16:creationId xmlns:a16="http://schemas.microsoft.com/office/drawing/2014/main" id="{9C2809EB-D0D4-F645-6D4E-396639A8FC36}"/>
              </a:ext>
            </a:extLst>
          </p:cNvPr>
          <p:cNvGrpSpPr/>
          <p:nvPr/>
        </p:nvGrpSpPr>
        <p:grpSpPr>
          <a:xfrm>
            <a:off x="2144142" y="1635693"/>
            <a:ext cx="620512" cy="489007"/>
            <a:chOff x="0" y="0"/>
            <a:chExt cx="1654697" cy="1304017"/>
          </a:xfrm>
        </p:grpSpPr>
        <p:pic>
          <p:nvPicPr>
            <p:cNvPr id="8" name="Image" descr="Image">
              <a:extLst>
                <a:ext uri="{FF2B5EF4-FFF2-40B4-BE49-F238E27FC236}">
                  <a16:creationId xmlns:a16="http://schemas.microsoft.com/office/drawing/2014/main" id="{753D3482-2840-803A-8EF9-42ECC83F1518}"/>
                </a:ext>
              </a:extLst>
            </p:cNvPr>
            <p:cNvPicPr>
              <a:picLocks noChangeAspect="1"/>
            </p:cNvPicPr>
            <p:nvPr/>
          </p:nvPicPr>
          <p:blipFill>
            <a:blip r:embed="rId3"/>
            <a:stretch>
              <a:fillRect/>
            </a:stretch>
          </p:blipFill>
          <p:spPr>
            <a:xfrm>
              <a:off x="0" y="0"/>
              <a:ext cx="910015" cy="910015"/>
            </a:xfrm>
            <a:prstGeom prst="rect">
              <a:avLst/>
            </a:prstGeom>
            <a:ln w="12700" cap="flat">
              <a:noFill/>
              <a:miter lim="400000"/>
            </a:ln>
            <a:effectLst/>
          </p:spPr>
        </p:pic>
        <p:pic>
          <p:nvPicPr>
            <p:cNvPr id="9" name="Image" descr="Image">
              <a:extLst>
                <a:ext uri="{FF2B5EF4-FFF2-40B4-BE49-F238E27FC236}">
                  <a16:creationId xmlns:a16="http://schemas.microsoft.com/office/drawing/2014/main" id="{C0F0FDB8-96FA-0D65-C074-A251FBEFFBA7}"/>
                </a:ext>
              </a:extLst>
            </p:cNvPr>
            <p:cNvPicPr>
              <a:picLocks noChangeAspect="1"/>
            </p:cNvPicPr>
            <p:nvPr/>
          </p:nvPicPr>
          <p:blipFill>
            <a:blip r:embed="rId3"/>
            <a:stretch>
              <a:fillRect/>
            </a:stretch>
          </p:blipFill>
          <p:spPr>
            <a:xfrm>
              <a:off x="744682" y="394003"/>
              <a:ext cx="910016" cy="910015"/>
            </a:xfrm>
            <a:prstGeom prst="rect">
              <a:avLst/>
            </a:prstGeom>
            <a:ln w="12700" cap="flat">
              <a:noFill/>
              <a:miter lim="400000"/>
            </a:ln>
            <a:effectLst/>
          </p:spPr>
        </p:pic>
      </p:grpSp>
      <p:sp>
        <p:nvSpPr>
          <p:cNvPr id="10" name="Exploratory Data Analysis (EDA)">
            <a:extLst>
              <a:ext uri="{FF2B5EF4-FFF2-40B4-BE49-F238E27FC236}">
                <a16:creationId xmlns:a16="http://schemas.microsoft.com/office/drawing/2014/main" id="{D8E1FD66-F7C2-0DB7-BEB3-128E22913260}"/>
              </a:ext>
            </a:extLst>
          </p:cNvPr>
          <p:cNvSpPr txBox="1"/>
          <p:nvPr/>
        </p:nvSpPr>
        <p:spPr>
          <a:xfrm>
            <a:off x="3012481" y="1651459"/>
            <a:ext cx="2130630"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000" spc="-79">
                <a:solidFill>
                  <a:srgbClr val="000000"/>
                </a:solidFill>
                <a:latin typeface="Andale Mono"/>
                <a:ea typeface="Andale Mono"/>
                <a:cs typeface="Andale Mono"/>
                <a:sym typeface="Andale Mono"/>
              </a:defRPr>
            </a:lvl1pPr>
          </a:lstStyle>
          <a:p>
            <a:r>
              <a:rPr sz="1500"/>
              <a:t>Exploratory Data Analysis (EDA)</a:t>
            </a:r>
          </a:p>
        </p:txBody>
      </p:sp>
      <p:sp>
        <p:nvSpPr>
          <p:cNvPr id="11" name="Manual work">
            <a:extLst>
              <a:ext uri="{FF2B5EF4-FFF2-40B4-BE49-F238E27FC236}">
                <a16:creationId xmlns:a16="http://schemas.microsoft.com/office/drawing/2014/main" id="{18A3D347-FA4C-6303-7023-B7FE40BB214C}"/>
              </a:ext>
            </a:extLst>
          </p:cNvPr>
          <p:cNvSpPr txBox="1"/>
          <p:nvPr/>
        </p:nvSpPr>
        <p:spPr>
          <a:xfrm>
            <a:off x="4830612" y="1283851"/>
            <a:ext cx="1073855" cy="541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Manual work</a:t>
            </a:r>
          </a:p>
        </p:txBody>
      </p:sp>
      <p:sp>
        <p:nvSpPr>
          <p:cNvPr id="12" name="4hrs">
            <a:extLst>
              <a:ext uri="{FF2B5EF4-FFF2-40B4-BE49-F238E27FC236}">
                <a16:creationId xmlns:a16="http://schemas.microsoft.com/office/drawing/2014/main" id="{1100636D-5638-4E61-5365-7EDDCE895C62}"/>
              </a:ext>
            </a:extLst>
          </p:cNvPr>
          <p:cNvSpPr txBox="1"/>
          <p:nvPr/>
        </p:nvSpPr>
        <p:spPr>
          <a:xfrm>
            <a:off x="5082787" y="1774791"/>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4hrs</a:t>
            </a:r>
          </a:p>
        </p:txBody>
      </p:sp>
      <p:sp>
        <p:nvSpPr>
          <p:cNvPr id="18" name="Arrow">
            <a:extLst>
              <a:ext uri="{FF2B5EF4-FFF2-40B4-BE49-F238E27FC236}">
                <a16:creationId xmlns:a16="http://schemas.microsoft.com/office/drawing/2014/main" id="{1DCB3556-95A3-988E-F476-2A0A1A845732}"/>
              </a:ext>
            </a:extLst>
          </p:cNvPr>
          <p:cNvSpPr/>
          <p:nvPr/>
        </p:nvSpPr>
        <p:spPr>
          <a:xfrm rot="5400000">
            <a:off x="3751669" y="2232955"/>
            <a:ext cx="305405" cy="212847"/>
          </a:xfrm>
          <a:prstGeom prst="rightArrow">
            <a:avLst>
              <a:gd name="adj1" fmla="val 32000"/>
              <a:gd name="adj2" fmla="val 91831"/>
            </a:avLst>
          </a:prstGeom>
          <a:solidFill>
            <a:srgbClr val="000000"/>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9" name="Rounded Rectangle">
            <a:extLst>
              <a:ext uri="{FF2B5EF4-FFF2-40B4-BE49-F238E27FC236}">
                <a16:creationId xmlns:a16="http://schemas.microsoft.com/office/drawing/2014/main" id="{6247B6FD-56E5-178C-BCD2-8C12D96F1CA3}"/>
              </a:ext>
            </a:extLst>
          </p:cNvPr>
          <p:cNvSpPr/>
          <p:nvPr/>
        </p:nvSpPr>
        <p:spPr>
          <a:xfrm>
            <a:off x="2866923" y="2520771"/>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20" name="Feature Ideation">
            <a:extLst>
              <a:ext uri="{FF2B5EF4-FFF2-40B4-BE49-F238E27FC236}">
                <a16:creationId xmlns:a16="http://schemas.microsoft.com/office/drawing/2014/main" id="{DAD9B90E-9A0A-657D-5CD4-D9E427682F35}"/>
              </a:ext>
            </a:extLst>
          </p:cNvPr>
          <p:cNvSpPr txBox="1"/>
          <p:nvPr/>
        </p:nvSpPr>
        <p:spPr>
          <a:xfrm>
            <a:off x="3012479" y="2664888"/>
            <a:ext cx="2130630"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000" spc="-79">
                <a:solidFill>
                  <a:srgbClr val="000000"/>
                </a:solidFill>
                <a:latin typeface="Andale Mono"/>
                <a:ea typeface="Andale Mono"/>
                <a:cs typeface="Andale Mono"/>
                <a:sym typeface="Andale Mono"/>
              </a:defRPr>
            </a:lvl1pPr>
          </a:lstStyle>
          <a:p>
            <a:r>
              <a:rPr sz="1500"/>
              <a:t>Feature Ideation</a:t>
            </a:r>
          </a:p>
        </p:txBody>
      </p:sp>
      <p:sp>
        <p:nvSpPr>
          <p:cNvPr id="21" name="Example features">
            <a:extLst>
              <a:ext uri="{FF2B5EF4-FFF2-40B4-BE49-F238E27FC236}">
                <a16:creationId xmlns:a16="http://schemas.microsoft.com/office/drawing/2014/main" id="{AEC5777F-BD67-9AEB-23C2-99356EF52207}"/>
              </a:ext>
            </a:extLst>
          </p:cNvPr>
          <p:cNvSpPr txBox="1"/>
          <p:nvPr/>
        </p:nvSpPr>
        <p:spPr>
          <a:xfrm>
            <a:off x="200537" y="2186676"/>
            <a:ext cx="3157032" cy="1314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100" i="1" spc="-82">
                <a:solidFill>
                  <a:srgbClr val="FF2600"/>
                </a:solidFill>
                <a:latin typeface="Optima"/>
                <a:ea typeface="Optima"/>
                <a:cs typeface="Optima"/>
                <a:sym typeface="Optima"/>
              </a:defRPr>
            </a:lvl1pPr>
          </a:lstStyle>
          <a:p>
            <a:r>
              <a:rPr sz="1538"/>
              <a:t>Example features</a:t>
            </a:r>
          </a:p>
        </p:txBody>
      </p:sp>
      <p:sp>
        <p:nvSpPr>
          <p:cNvPr id="22" name="0.5hr">
            <a:extLst>
              <a:ext uri="{FF2B5EF4-FFF2-40B4-BE49-F238E27FC236}">
                <a16:creationId xmlns:a16="http://schemas.microsoft.com/office/drawing/2014/main" id="{30F7AF8A-49F2-D200-4999-EA926FD8F5C9}"/>
              </a:ext>
            </a:extLst>
          </p:cNvPr>
          <p:cNvSpPr txBox="1"/>
          <p:nvPr/>
        </p:nvSpPr>
        <p:spPr>
          <a:xfrm>
            <a:off x="5122200" y="2686030"/>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0.5hr</a:t>
            </a:r>
          </a:p>
        </p:txBody>
      </p:sp>
      <p:sp>
        <p:nvSpPr>
          <p:cNvPr id="23" name="weeks_since_last_comment">
            <a:extLst>
              <a:ext uri="{FF2B5EF4-FFF2-40B4-BE49-F238E27FC236}">
                <a16:creationId xmlns:a16="http://schemas.microsoft.com/office/drawing/2014/main" id="{29085325-5CC0-074D-D937-A46DF3A32194}"/>
              </a:ext>
            </a:extLst>
          </p:cNvPr>
          <p:cNvSpPr txBox="1"/>
          <p:nvPr/>
        </p:nvSpPr>
        <p:spPr>
          <a:xfrm>
            <a:off x="624054" y="2520491"/>
            <a:ext cx="2168346" cy="237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000" spc="-59">
                <a:solidFill>
                  <a:srgbClr val="000000"/>
                </a:solidFill>
                <a:latin typeface="Andale Mono"/>
                <a:ea typeface="Andale Mono"/>
                <a:cs typeface="Andale Mono"/>
                <a:sym typeface="Andale Mono"/>
              </a:defRPr>
            </a:lvl1pPr>
          </a:lstStyle>
          <a:p>
            <a:r>
              <a:rPr sz="1125" err="1"/>
              <a:t>weeks_since_last_comment</a:t>
            </a:r>
            <a:endParaRPr sz="1125"/>
          </a:p>
        </p:txBody>
      </p:sp>
      <p:sp>
        <p:nvSpPr>
          <p:cNvPr id="24" name="badge_score">
            <a:extLst>
              <a:ext uri="{FF2B5EF4-FFF2-40B4-BE49-F238E27FC236}">
                <a16:creationId xmlns:a16="http://schemas.microsoft.com/office/drawing/2014/main" id="{3E614A96-5E2E-0A25-3AE3-02A5578A47E3}"/>
              </a:ext>
            </a:extLst>
          </p:cNvPr>
          <p:cNvSpPr txBox="1"/>
          <p:nvPr/>
        </p:nvSpPr>
        <p:spPr>
          <a:xfrm>
            <a:off x="77456" y="2828119"/>
            <a:ext cx="2168346" cy="237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000" spc="-59">
                <a:solidFill>
                  <a:srgbClr val="000000"/>
                </a:solidFill>
                <a:latin typeface="Andale Mono"/>
                <a:ea typeface="Andale Mono"/>
                <a:cs typeface="Andale Mono"/>
                <a:sym typeface="Andale Mono"/>
              </a:defRPr>
            </a:lvl1pPr>
          </a:lstStyle>
          <a:p>
            <a:r>
              <a:rPr lang="en-US" sz="1125"/>
              <a:t>       </a:t>
            </a:r>
            <a:r>
              <a:rPr sz="1125" err="1"/>
              <a:t>badge_score</a:t>
            </a:r>
            <a:endParaRPr sz="1125"/>
          </a:p>
        </p:txBody>
      </p:sp>
      <p:pic>
        <p:nvPicPr>
          <p:cNvPr id="25" name="Image" descr="Image">
            <a:extLst>
              <a:ext uri="{FF2B5EF4-FFF2-40B4-BE49-F238E27FC236}">
                <a16:creationId xmlns:a16="http://schemas.microsoft.com/office/drawing/2014/main" id="{FADB6FB6-D96F-7639-1C7D-DF678F65B347}"/>
              </a:ext>
            </a:extLst>
          </p:cNvPr>
          <p:cNvPicPr>
            <a:picLocks noChangeAspect="1"/>
          </p:cNvPicPr>
          <p:nvPr/>
        </p:nvPicPr>
        <p:blipFill>
          <a:blip r:embed="rId4"/>
          <a:stretch>
            <a:fillRect/>
          </a:stretch>
        </p:blipFill>
        <p:spPr>
          <a:xfrm>
            <a:off x="341855" y="2520771"/>
            <a:ext cx="207678" cy="237531"/>
          </a:xfrm>
          <a:prstGeom prst="rect">
            <a:avLst/>
          </a:prstGeom>
          <a:ln w="12700">
            <a:miter lim="400000"/>
          </a:ln>
        </p:spPr>
      </p:pic>
      <p:sp>
        <p:nvSpPr>
          <p:cNvPr id="26" name="location_is_null">
            <a:extLst>
              <a:ext uri="{FF2B5EF4-FFF2-40B4-BE49-F238E27FC236}">
                <a16:creationId xmlns:a16="http://schemas.microsoft.com/office/drawing/2014/main" id="{70AFE385-79BA-6B40-1D12-0848D6E69E24}"/>
              </a:ext>
            </a:extLst>
          </p:cNvPr>
          <p:cNvSpPr txBox="1"/>
          <p:nvPr/>
        </p:nvSpPr>
        <p:spPr>
          <a:xfrm>
            <a:off x="284973" y="3105837"/>
            <a:ext cx="2168346" cy="237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000" spc="-59">
                <a:solidFill>
                  <a:srgbClr val="000000"/>
                </a:solidFill>
                <a:latin typeface="Andale Mono"/>
                <a:ea typeface="Andale Mono"/>
                <a:cs typeface="Andale Mono"/>
                <a:sym typeface="Andale Mono"/>
              </a:defRPr>
            </a:lvl1pPr>
          </a:lstStyle>
          <a:p>
            <a:r>
              <a:rPr lang="en-US" sz="1125"/>
              <a:t>    </a:t>
            </a:r>
            <a:r>
              <a:rPr sz="1125" err="1"/>
              <a:t>location_is_null</a:t>
            </a:r>
            <a:endParaRPr sz="1125"/>
          </a:p>
        </p:txBody>
      </p:sp>
      <p:pic>
        <p:nvPicPr>
          <p:cNvPr id="27" name="Image" descr="Image">
            <a:extLst>
              <a:ext uri="{FF2B5EF4-FFF2-40B4-BE49-F238E27FC236}">
                <a16:creationId xmlns:a16="http://schemas.microsoft.com/office/drawing/2014/main" id="{3E5F6196-C5D6-AC1A-BD37-49E7222D562C}"/>
              </a:ext>
            </a:extLst>
          </p:cNvPr>
          <p:cNvPicPr>
            <a:picLocks noChangeAspect="1"/>
          </p:cNvPicPr>
          <p:nvPr/>
        </p:nvPicPr>
        <p:blipFill>
          <a:blip r:embed="rId4"/>
          <a:stretch>
            <a:fillRect/>
          </a:stretch>
        </p:blipFill>
        <p:spPr>
          <a:xfrm>
            <a:off x="341855" y="2774238"/>
            <a:ext cx="207678" cy="237531"/>
          </a:xfrm>
          <a:prstGeom prst="rect">
            <a:avLst/>
          </a:prstGeom>
          <a:ln w="12700">
            <a:miter lim="400000"/>
          </a:ln>
        </p:spPr>
      </p:pic>
      <p:pic>
        <p:nvPicPr>
          <p:cNvPr id="28" name="Image" descr="Image">
            <a:extLst>
              <a:ext uri="{FF2B5EF4-FFF2-40B4-BE49-F238E27FC236}">
                <a16:creationId xmlns:a16="http://schemas.microsoft.com/office/drawing/2014/main" id="{E934294C-24E8-9681-4CFE-A45BE9ABF493}"/>
              </a:ext>
            </a:extLst>
          </p:cNvPr>
          <p:cNvPicPr>
            <a:picLocks noChangeAspect="1"/>
          </p:cNvPicPr>
          <p:nvPr/>
        </p:nvPicPr>
        <p:blipFill>
          <a:blip r:embed="rId4"/>
          <a:stretch>
            <a:fillRect/>
          </a:stretch>
        </p:blipFill>
        <p:spPr>
          <a:xfrm>
            <a:off x="341855" y="3065650"/>
            <a:ext cx="207678" cy="237531"/>
          </a:xfrm>
          <a:prstGeom prst="rect">
            <a:avLst/>
          </a:prstGeom>
          <a:ln w="12700">
            <a:miter lim="400000"/>
          </a:ln>
        </p:spPr>
      </p:pic>
      <p:sp>
        <p:nvSpPr>
          <p:cNvPr id="14" name="Arrow">
            <a:extLst>
              <a:ext uri="{FF2B5EF4-FFF2-40B4-BE49-F238E27FC236}">
                <a16:creationId xmlns:a16="http://schemas.microsoft.com/office/drawing/2014/main" id="{DA123982-1FE9-1F8C-88FD-75E6230EAF6F}"/>
              </a:ext>
            </a:extLst>
          </p:cNvPr>
          <p:cNvSpPr/>
          <p:nvPr/>
        </p:nvSpPr>
        <p:spPr>
          <a:xfrm rot="5400000">
            <a:off x="3751669" y="3136904"/>
            <a:ext cx="305405" cy="212847"/>
          </a:xfrm>
          <a:prstGeom prst="rightArrow">
            <a:avLst>
              <a:gd name="adj1" fmla="val 32000"/>
              <a:gd name="adj2" fmla="val 91831"/>
            </a:avLst>
          </a:prstGeom>
          <a:solidFill>
            <a:srgbClr val="000000"/>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5" name="Rounded Rectangle">
            <a:extLst>
              <a:ext uri="{FF2B5EF4-FFF2-40B4-BE49-F238E27FC236}">
                <a16:creationId xmlns:a16="http://schemas.microsoft.com/office/drawing/2014/main" id="{F03BE3EB-8E77-8154-FD9C-3E373B2BDE21}"/>
              </a:ext>
            </a:extLst>
          </p:cNvPr>
          <p:cNvSpPr/>
          <p:nvPr/>
        </p:nvSpPr>
        <p:spPr>
          <a:xfrm>
            <a:off x="2866923" y="3424721"/>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6" name="SQL query writing">
            <a:extLst>
              <a:ext uri="{FF2B5EF4-FFF2-40B4-BE49-F238E27FC236}">
                <a16:creationId xmlns:a16="http://schemas.microsoft.com/office/drawing/2014/main" id="{3A4A989F-3599-80B7-AD40-75DFA1E3B7E8}"/>
              </a:ext>
            </a:extLst>
          </p:cNvPr>
          <p:cNvSpPr txBox="1"/>
          <p:nvPr/>
        </p:nvSpPr>
        <p:spPr>
          <a:xfrm>
            <a:off x="2988832" y="3568837"/>
            <a:ext cx="2130630"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000" spc="-79">
                <a:solidFill>
                  <a:srgbClr val="000000"/>
                </a:solidFill>
                <a:latin typeface="Andale Mono"/>
                <a:ea typeface="Andale Mono"/>
                <a:cs typeface="Andale Mono"/>
                <a:sym typeface="Andale Mono"/>
              </a:defRPr>
            </a:lvl1pPr>
          </a:lstStyle>
          <a:p>
            <a:r>
              <a:rPr sz="1500"/>
              <a:t>SQL query writing</a:t>
            </a:r>
          </a:p>
        </p:txBody>
      </p:sp>
      <p:sp>
        <p:nvSpPr>
          <p:cNvPr id="30" name="5hr">
            <a:extLst>
              <a:ext uri="{FF2B5EF4-FFF2-40B4-BE49-F238E27FC236}">
                <a16:creationId xmlns:a16="http://schemas.microsoft.com/office/drawing/2014/main" id="{C59895BC-F0C6-40E6-830D-A6EE11AB1B8A}"/>
              </a:ext>
            </a:extLst>
          </p:cNvPr>
          <p:cNvSpPr txBox="1"/>
          <p:nvPr/>
        </p:nvSpPr>
        <p:spPr>
          <a:xfrm>
            <a:off x="5172874" y="3577949"/>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5hr</a:t>
            </a:r>
          </a:p>
        </p:txBody>
      </p:sp>
      <p:sp>
        <p:nvSpPr>
          <p:cNvPr id="31" name="Arrow">
            <a:extLst>
              <a:ext uri="{FF2B5EF4-FFF2-40B4-BE49-F238E27FC236}">
                <a16:creationId xmlns:a16="http://schemas.microsoft.com/office/drawing/2014/main" id="{018900F7-5275-72AF-0EE0-D05E745856AB}"/>
              </a:ext>
            </a:extLst>
          </p:cNvPr>
          <p:cNvSpPr/>
          <p:nvPr/>
        </p:nvSpPr>
        <p:spPr>
          <a:xfrm rot="5400000">
            <a:off x="3751669" y="4036688"/>
            <a:ext cx="305405" cy="212848"/>
          </a:xfrm>
          <a:prstGeom prst="rightArrow">
            <a:avLst>
              <a:gd name="adj1" fmla="val 32000"/>
              <a:gd name="adj2" fmla="val 91831"/>
            </a:avLst>
          </a:prstGeom>
          <a:solidFill>
            <a:srgbClr val="000000"/>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32" name="Rounded Rectangle">
            <a:extLst>
              <a:ext uri="{FF2B5EF4-FFF2-40B4-BE49-F238E27FC236}">
                <a16:creationId xmlns:a16="http://schemas.microsoft.com/office/drawing/2014/main" id="{C8F62E19-7462-44F7-4EDE-B22CEA00DE03}"/>
              </a:ext>
            </a:extLst>
          </p:cNvPr>
          <p:cNvSpPr/>
          <p:nvPr/>
        </p:nvSpPr>
        <p:spPr>
          <a:xfrm>
            <a:off x="2866923" y="4324505"/>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33" name="XGBoost hparam sweep">
            <a:extLst>
              <a:ext uri="{FF2B5EF4-FFF2-40B4-BE49-F238E27FC236}">
                <a16:creationId xmlns:a16="http://schemas.microsoft.com/office/drawing/2014/main" id="{FBC2141D-107C-0799-0C37-9AE127F133CA}"/>
              </a:ext>
            </a:extLst>
          </p:cNvPr>
          <p:cNvSpPr txBox="1"/>
          <p:nvPr/>
        </p:nvSpPr>
        <p:spPr>
          <a:xfrm>
            <a:off x="2965183" y="4468621"/>
            <a:ext cx="2168346"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000000"/>
                </a:solidFill>
                <a:latin typeface="Andale Mono"/>
                <a:ea typeface="Andale Mono"/>
                <a:cs typeface="Andale Mono"/>
                <a:sym typeface="Andale Mono"/>
              </a:defRPr>
            </a:lvl1pPr>
          </a:lstStyle>
          <a:p>
            <a:r>
              <a:rPr sz="1313" err="1"/>
              <a:t>XGBoost</a:t>
            </a:r>
            <a:r>
              <a:rPr sz="1313"/>
              <a:t> </a:t>
            </a:r>
            <a:r>
              <a:rPr sz="1313" err="1"/>
              <a:t>hparam</a:t>
            </a:r>
            <a:r>
              <a:rPr sz="1313"/>
              <a:t> sweep</a:t>
            </a:r>
          </a:p>
        </p:txBody>
      </p:sp>
      <p:pic>
        <p:nvPicPr>
          <p:cNvPr id="34" name="Image" descr="Image">
            <a:extLst>
              <a:ext uri="{FF2B5EF4-FFF2-40B4-BE49-F238E27FC236}">
                <a16:creationId xmlns:a16="http://schemas.microsoft.com/office/drawing/2014/main" id="{5330841B-03C3-4A96-5AB0-AE771C3C8DC7}"/>
              </a:ext>
            </a:extLst>
          </p:cNvPr>
          <p:cNvPicPr>
            <a:picLocks noChangeAspect="1"/>
          </p:cNvPicPr>
          <p:nvPr/>
        </p:nvPicPr>
        <p:blipFill>
          <a:blip r:embed="rId5"/>
          <a:stretch>
            <a:fillRect/>
          </a:stretch>
        </p:blipFill>
        <p:spPr>
          <a:xfrm>
            <a:off x="1705102" y="4324505"/>
            <a:ext cx="1103609" cy="699818"/>
          </a:xfrm>
          <a:prstGeom prst="rect">
            <a:avLst/>
          </a:prstGeom>
          <a:ln w="12700">
            <a:miter lim="400000"/>
          </a:ln>
        </p:spPr>
      </p:pic>
      <p:pic>
        <p:nvPicPr>
          <p:cNvPr id="35" name="Image" descr="Image">
            <a:extLst>
              <a:ext uri="{FF2B5EF4-FFF2-40B4-BE49-F238E27FC236}">
                <a16:creationId xmlns:a16="http://schemas.microsoft.com/office/drawing/2014/main" id="{C6C756FA-B65B-6D54-2C42-B4704C27B39D}"/>
              </a:ext>
            </a:extLst>
          </p:cNvPr>
          <p:cNvPicPr>
            <a:picLocks noChangeAspect="1"/>
          </p:cNvPicPr>
          <p:nvPr/>
        </p:nvPicPr>
        <p:blipFill>
          <a:blip r:embed="rId6"/>
          <a:stretch>
            <a:fillRect/>
          </a:stretch>
        </p:blipFill>
        <p:spPr>
          <a:xfrm>
            <a:off x="1637560" y="3308715"/>
            <a:ext cx="1073855" cy="773176"/>
          </a:xfrm>
          <a:prstGeom prst="rect">
            <a:avLst/>
          </a:prstGeom>
          <a:ln w="12700">
            <a:miter lim="400000"/>
          </a:ln>
        </p:spPr>
      </p:pic>
      <p:sp>
        <p:nvSpPr>
          <p:cNvPr id="36" name="2hr">
            <a:extLst>
              <a:ext uri="{FF2B5EF4-FFF2-40B4-BE49-F238E27FC236}">
                <a16:creationId xmlns:a16="http://schemas.microsoft.com/office/drawing/2014/main" id="{C3206125-9372-664D-0379-F73869718D19}"/>
              </a:ext>
            </a:extLst>
          </p:cNvPr>
          <p:cNvSpPr txBox="1"/>
          <p:nvPr/>
        </p:nvSpPr>
        <p:spPr>
          <a:xfrm>
            <a:off x="5224678" y="4488156"/>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2hr</a:t>
            </a:r>
          </a:p>
        </p:txBody>
      </p:sp>
    </p:spTree>
    <p:extLst>
      <p:ext uri="{BB962C8B-B14F-4D97-AF65-F5344CB8AC3E}">
        <p14:creationId xmlns:p14="http://schemas.microsoft.com/office/powerpoint/2010/main" val="42835739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BC0D5-B757-9A7F-2D3E-9FDFC08F114A}"/>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306AC2DD-6981-CD01-06E5-76AF9E8F31B4}"/>
              </a:ext>
            </a:extLst>
          </p:cNvPr>
          <p:cNvSpPr/>
          <p:nvPr/>
        </p:nvSpPr>
        <p:spPr>
          <a:xfrm>
            <a:off x="2866923" y="1609614"/>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2" name="Title 1">
            <a:extLst>
              <a:ext uri="{FF2B5EF4-FFF2-40B4-BE49-F238E27FC236}">
                <a16:creationId xmlns:a16="http://schemas.microsoft.com/office/drawing/2014/main" id="{2DDCCD09-07E6-F5B6-B021-3E2A0D5857F6}"/>
              </a:ext>
            </a:extLst>
          </p:cNvPr>
          <p:cNvSpPr>
            <a:spLocks noGrp="1"/>
          </p:cNvSpPr>
          <p:nvPr>
            <p:ph type="title"/>
          </p:nvPr>
        </p:nvSpPr>
        <p:spPr/>
        <p:txBody>
          <a:bodyPr/>
          <a:lstStyle/>
          <a:p>
            <a:r>
              <a:rPr lang="en-US"/>
              <a:t>Expert Data Scientist Workflow</a:t>
            </a:r>
          </a:p>
        </p:txBody>
      </p:sp>
      <p:sp>
        <p:nvSpPr>
          <p:cNvPr id="4" name="Date Placeholder 3">
            <a:extLst>
              <a:ext uri="{FF2B5EF4-FFF2-40B4-BE49-F238E27FC236}">
                <a16:creationId xmlns:a16="http://schemas.microsoft.com/office/drawing/2014/main" id="{50965977-AC68-FF3F-8E15-EEF609E7C63D}"/>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90DEAFA2-5CF2-A0DE-5112-41E147941373}"/>
              </a:ext>
            </a:extLst>
          </p:cNvPr>
          <p:cNvSpPr>
            <a:spLocks noGrp="1"/>
          </p:cNvSpPr>
          <p:nvPr>
            <p:ph type="sldNum" sz="quarter" idx="12"/>
          </p:nvPr>
        </p:nvSpPr>
        <p:spPr/>
        <p:txBody>
          <a:bodyPr/>
          <a:lstStyle/>
          <a:p>
            <a:fld id="{19B12225-5612-419B-A8D5-4B8EEE4C217E}" type="slidenum">
              <a:rPr lang="en-US" smtClean="0"/>
              <a:pPr/>
              <a:t>77</a:t>
            </a:fld>
            <a:endParaRPr lang="en-US"/>
          </a:p>
        </p:txBody>
      </p:sp>
      <p:sp>
        <p:nvSpPr>
          <p:cNvPr id="6" name="Footer Placeholder 5">
            <a:extLst>
              <a:ext uri="{FF2B5EF4-FFF2-40B4-BE49-F238E27FC236}">
                <a16:creationId xmlns:a16="http://schemas.microsoft.com/office/drawing/2014/main" id="{1273FACC-E56D-BCA4-092C-1F3ED556C751}"/>
              </a:ext>
            </a:extLst>
          </p:cNvPr>
          <p:cNvSpPr>
            <a:spLocks noGrp="1"/>
          </p:cNvSpPr>
          <p:nvPr>
            <p:ph type="ftr" sz="quarter" idx="3"/>
          </p:nvPr>
        </p:nvSpPr>
        <p:spPr/>
        <p:txBody>
          <a:bodyPr/>
          <a:lstStyle/>
          <a:p>
            <a:r>
              <a:rPr lang="en-US"/>
              <a:t>Jure Leskovec, Stanford CS224W: Machine Learning with Graphs, http://cs224w.stanford.edu</a:t>
            </a:r>
          </a:p>
        </p:txBody>
      </p:sp>
      <p:sp>
        <p:nvSpPr>
          <p:cNvPr id="3" name="Task: Will a user be active in the next 6 months?">
            <a:extLst>
              <a:ext uri="{FF2B5EF4-FFF2-40B4-BE49-F238E27FC236}">
                <a16:creationId xmlns:a16="http://schemas.microsoft.com/office/drawing/2014/main" id="{B91916CE-EBE8-0BFE-D8EF-9CAD05DCCA48}"/>
              </a:ext>
            </a:extLst>
          </p:cNvPr>
          <p:cNvSpPr txBox="1"/>
          <p:nvPr/>
        </p:nvSpPr>
        <p:spPr>
          <a:xfrm>
            <a:off x="6177533" y="1294200"/>
            <a:ext cx="2861262"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gn="l" defTabSz="2340805">
              <a:lnSpc>
                <a:spcPct val="80000"/>
              </a:lnSpc>
              <a:defRPr sz="3743" spc="-74">
                <a:solidFill>
                  <a:srgbClr val="000000"/>
                </a:solidFill>
                <a:latin typeface="Andale Mono"/>
                <a:ea typeface="Andale Mono"/>
                <a:cs typeface="Andale Mono"/>
                <a:sym typeface="Andale Mono"/>
              </a:defRPr>
            </a:lvl1pPr>
          </a:lstStyle>
          <a:p>
            <a:r>
              <a:rPr sz="1404"/>
              <a:t>Task: Will a user be active in the next 6 months?</a:t>
            </a:r>
          </a:p>
        </p:txBody>
      </p:sp>
      <p:grpSp>
        <p:nvGrpSpPr>
          <p:cNvPr id="7" name="Group">
            <a:extLst>
              <a:ext uri="{FF2B5EF4-FFF2-40B4-BE49-F238E27FC236}">
                <a16:creationId xmlns:a16="http://schemas.microsoft.com/office/drawing/2014/main" id="{BCD03AA0-31AA-417D-1119-B0C83CAFCA9D}"/>
              </a:ext>
            </a:extLst>
          </p:cNvPr>
          <p:cNvGrpSpPr/>
          <p:nvPr/>
        </p:nvGrpSpPr>
        <p:grpSpPr>
          <a:xfrm>
            <a:off x="2144142" y="1635693"/>
            <a:ext cx="620512" cy="489007"/>
            <a:chOff x="0" y="0"/>
            <a:chExt cx="1654697" cy="1304017"/>
          </a:xfrm>
        </p:grpSpPr>
        <p:pic>
          <p:nvPicPr>
            <p:cNvPr id="8" name="Image" descr="Image">
              <a:extLst>
                <a:ext uri="{FF2B5EF4-FFF2-40B4-BE49-F238E27FC236}">
                  <a16:creationId xmlns:a16="http://schemas.microsoft.com/office/drawing/2014/main" id="{FEE49D43-B679-4997-9A7C-7405FF843ADF}"/>
                </a:ext>
              </a:extLst>
            </p:cNvPr>
            <p:cNvPicPr>
              <a:picLocks noChangeAspect="1"/>
            </p:cNvPicPr>
            <p:nvPr/>
          </p:nvPicPr>
          <p:blipFill>
            <a:blip r:embed="rId3"/>
            <a:stretch>
              <a:fillRect/>
            </a:stretch>
          </p:blipFill>
          <p:spPr>
            <a:xfrm>
              <a:off x="0" y="0"/>
              <a:ext cx="910015" cy="910015"/>
            </a:xfrm>
            <a:prstGeom prst="rect">
              <a:avLst/>
            </a:prstGeom>
            <a:ln w="12700" cap="flat">
              <a:noFill/>
              <a:miter lim="400000"/>
            </a:ln>
            <a:effectLst/>
          </p:spPr>
        </p:pic>
        <p:pic>
          <p:nvPicPr>
            <p:cNvPr id="9" name="Image" descr="Image">
              <a:extLst>
                <a:ext uri="{FF2B5EF4-FFF2-40B4-BE49-F238E27FC236}">
                  <a16:creationId xmlns:a16="http://schemas.microsoft.com/office/drawing/2014/main" id="{20876DC4-E4E4-8451-C011-F357E8CE54C7}"/>
                </a:ext>
              </a:extLst>
            </p:cNvPr>
            <p:cNvPicPr>
              <a:picLocks noChangeAspect="1"/>
            </p:cNvPicPr>
            <p:nvPr/>
          </p:nvPicPr>
          <p:blipFill>
            <a:blip r:embed="rId3"/>
            <a:stretch>
              <a:fillRect/>
            </a:stretch>
          </p:blipFill>
          <p:spPr>
            <a:xfrm>
              <a:off x="744682" y="394003"/>
              <a:ext cx="910016" cy="910015"/>
            </a:xfrm>
            <a:prstGeom prst="rect">
              <a:avLst/>
            </a:prstGeom>
            <a:ln w="12700" cap="flat">
              <a:noFill/>
              <a:miter lim="400000"/>
            </a:ln>
            <a:effectLst/>
          </p:spPr>
        </p:pic>
      </p:grpSp>
      <p:sp>
        <p:nvSpPr>
          <p:cNvPr id="10" name="Exploratory Data Analysis (EDA)">
            <a:extLst>
              <a:ext uri="{FF2B5EF4-FFF2-40B4-BE49-F238E27FC236}">
                <a16:creationId xmlns:a16="http://schemas.microsoft.com/office/drawing/2014/main" id="{B21E8EBD-5CB4-B4B3-E803-AE8E8EC3AFD2}"/>
              </a:ext>
            </a:extLst>
          </p:cNvPr>
          <p:cNvSpPr txBox="1"/>
          <p:nvPr/>
        </p:nvSpPr>
        <p:spPr>
          <a:xfrm>
            <a:off x="3012481" y="1651459"/>
            <a:ext cx="2130630"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000" spc="-79">
                <a:solidFill>
                  <a:srgbClr val="000000"/>
                </a:solidFill>
                <a:latin typeface="Andale Mono"/>
                <a:ea typeface="Andale Mono"/>
                <a:cs typeface="Andale Mono"/>
                <a:sym typeface="Andale Mono"/>
              </a:defRPr>
            </a:lvl1pPr>
          </a:lstStyle>
          <a:p>
            <a:r>
              <a:rPr sz="1500"/>
              <a:t>Exploratory Data Analysis (EDA)</a:t>
            </a:r>
          </a:p>
        </p:txBody>
      </p:sp>
      <p:sp>
        <p:nvSpPr>
          <p:cNvPr id="11" name="Manual work">
            <a:extLst>
              <a:ext uri="{FF2B5EF4-FFF2-40B4-BE49-F238E27FC236}">
                <a16:creationId xmlns:a16="http://schemas.microsoft.com/office/drawing/2014/main" id="{FE1D0EA5-C055-40F4-A5C8-C9BA0C84EBE7}"/>
              </a:ext>
            </a:extLst>
          </p:cNvPr>
          <p:cNvSpPr txBox="1"/>
          <p:nvPr/>
        </p:nvSpPr>
        <p:spPr>
          <a:xfrm>
            <a:off x="4830612" y="1283851"/>
            <a:ext cx="1073855" cy="541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Manual work</a:t>
            </a:r>
          </a:p>
        </p:txBody>
      </p:sp>
      <p:sp>
        <p:nvSpPr>
          <p:cNvPr id="12" name="4hrs">
            <a:extLst>
              <a:ext uri="{FF2B5EF4-FFF2-40B4-BE49-F238E27FC236}">
                <a16:creationId xmlns:a16="http://schemas.microsoft.com/office/drawing/2014/main" id="{D9BC9FD4-5861-58E9-0E8F-4289C814FE05}"/>
              </a:ext>
            </a:extLst>
          </p:cNvPr>
          <p:cNvSpPr txBox="1"/>
          <p:nvPr/>
        </p:nvSpPr>
        <p:spPr>
          <a:xfrm>
            <a:off x="5082787" y="1774791"/>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4hrs</a:t>
            </a:r>
          </a:p>
        </p:txBody>
      </p:sp>
      <p:sp>
        <p:nvSpPr>
          <p:cNvPr id="18" name="Arrow">
            <a:extLst>
              <a:ext uri="{FF2B5EF4-FFF2-40B4-BE49-F238E27FC236}">
                <a16:creationId xmlns:a16="http://schemas.microsoft.com/office/drawing/2014/main" id="{1F8E366F-8403-D210-883B-3C7A3432703C}"/>
              </a:ext>
            </a:extLst>
          </p:cNvPr>
          <p:cNvSpPr/>
          <p:nvPr/>
        </p:nvSpPr>
        <p:spPr>
          <a:xfrm rot="5400000">
            <a:off x="3751669" y="2232955"/>
            <a:ext cx="305405" cy="212847"/>
          </a:xfrm>
          <a:prstGeom prst="rightArrow">
            <a:avLst>
              <a:gd name="adj1" fmla="val 32000"/>
              <a:gd name="adj2" fmla="val 91831"/>
            </a:avLst>
          </a:prstGeom>
          <a:solidFill>
            <a:srgbClr val="000000"/>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9" name="Rounded Rectangle">
            <a:extLst>
              <a:ext uri="{FF2B5EF4-FFF2-40B4-BE49-F238E27FC236}">
                <a16:creationId xmlns:a16="http://schemas.microsoft.com/office/drawing/2014/main" id="{688623B4-D762-EB54-7DF2-283468A5D6DF}"/>
              </a:ext>
            </a:extLst>
          </p:cNvPr>
          <p:cNvSpPr/>
          <p:nvPr/>
        </p:nvSpPr>
        <p:spPr>
          <a:xfrm>
            <a:off x="2866923" y="2520771"/>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20" name="Feature Ideation">
            <a:extLst>
              <a:ext uri="{FF2B5EF4-FFF2-40B4-BE49-F238E27FC236}">
                <a16:creationId xmlns:a16="http://schemas.microsoft.com/office/drawing/2014/main" id="{DCEE1C54-D948-9FB6-E49D-B48FBA1F1F11}"/>
              </a:ext>
            </a:extLst>
          </p:cNvPr>
          <p:cNvSpPr txBox="1"/>
          <p:nvPr/>
        </p:nvSpPr>
        <p:spPr>
          <a:xfrm>
            <a:off x="3012479" y="2664888"/>
            <a:ext cx="2130630"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000" spc="-79">
                <a:solidFill>
                  <a:srgbClr val="000000"/>
                </a:solidFill>
                <a:latin typeface="Andale Mono"/>
                <a:ea typeface="Andale Mono"/>
                <a:cs typeface="Andale Mono"/>
                <a:sym typeface="Andale Mono"/>
              </a:defRPr>
            </a:lvl1pPr>
          </a:lstStyle>
          <a:p>
            <a:r>
              <a:rPr sz="1500"/>
              <a:t>Feature Ideation</a:t>
            </a:r>
          </a:p>
        </p:txBody>
      </p:sp>
      <p:sp>
        <p:nvSpPr>
          <p:cNvPr id="21" name="Example features">
            <a:extLst>
              <a:ext uri="{FF2B5EF4-FFF2-40B4-BE49-F238E27FC236}">
                <a16:creationId xmlns:a16="http://schemas.microsoft.com/office/drawing/2014/main" id="{82B39B98-2395-FC1F-11EF-6247352B2F40}"/>
              </a:ext>
            </a:extLst>
          </p:cNvPr>
          <p:cNvSpPr txBox="1"/>
          <p:nvPr/>
        </p:nvSpPr>
        <p:spPr>
          <a:xfrm>
            <a:off x="200537" y="2186676"/>
            <a:ext cx="3157032" cy="1314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100" i="1" spc="-82">
                <a:solidFill>
                  <a:srgbClr val="FF2600"/>
                </a:solidFill>
                <a:latin typeface="Optima"/>
                <a:ea typeface="Optima"/>
                <a:cs typeface="Optima"/>
                <a:sym typeface="Optima"/>
              </a:defRPr>
            </a:lvl1pPr>
          </a:lstStyle>
          <a:p>
            <a:r>
              <a:rPr sz="1538"/>
              <a:t>Example features</a:t>
            </a:r>
          </a:p>
        </p:txBody>
      </p:sp>
      <p:sp>
        <p:nvSpPr>
          <p:cNvPr id="22" name="0.5hr">
            <a:extLst>
              <a:ext uri="{FF2B5EF4-FFF2-40B4-BE49-F238E27FC236}">
                <a16:creationId xmlns:a16="http://schemas.microsoft.com/office/drawing/2014/main" id="{8D55178C-825A-9AAC-39FD-51C904E46497}"/>
              </a:ext>
            </a:extLst>
          </p:cNvPr>
          <p:cNvSpPr txBox="1"/>
          <p:nvPr/>
        </p:nvSpPr>
        <p:spPr>
          <a:xfrm>
            <a:off x="5122200" y="2686030"/>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0.5hr</a:t>
            </a:r>
          </a:p>
        </p:txBody>
      </p:sp>
      <p:sp>
        <p:nvSpPr>
          <p:cNvPr id="23" name="weeks_since_last_comment">
            <a:extLst>
              <a:ext uri="{FF2B5EF4-FFF2-40B4-BE49-F238E27FC236}">
                <a16:creationId xmlns:a16="http://schemas.microsoft.com/office/drawing/2014/main" id="{FBABE5B8-F7FC-8D75-BB98-169712B28EDB}"/>
              </a:ext>
            </a:extLst>
          </p:cNvPr>
          <p:cNvSpPr txBox="1"/>
          <p:nvPr/>
        </p:nvSpPr>
        <p:spPr>
          <a:xfrm>
            <a:off x="624054" y="2520491"/>
            <a:ext cx="2168346" cy="237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000" spc="-59">
                <a:solidFill>
                  <a:srgbClr val="000000"/>
                </a:solidFill>
                <a:latin typeface="Andale Mono"/>
                <a:ea typeface="Andale Mono"/>
                <a:cs typeface="Andale Mono"/>
                <a:sym typeface="Andale Mono"/>
              </a:defRPr>
            </a:lvl1pPr>
          </a:lstStyle>
          <a:p>
            <a:r>
              <a:rPr sz="1125" err="1"/>
              <a:t>weeks_since_last_comment</a:t>
            </a:r>
            <a:endParaRPr sz="1125"/>
          </a:p>
        </p:txBody>
      </p:sp>
      <p:sp>
        <p:nvSpPr>
          <p:cNvPr id="24" name="badge_score">
            <a:extLst>
              <a:ext uri="{FF2B5EF4-FFF2-40B4-BE49-F238E27FC236}">
                <a16:creationId xmlns:a16="http://schemas.microsoft.com/office/drawing/2014/main" id="{1432F45F-8756-585D-D6A2-85E186DAF732}"/>
              </a:ext>
            </a:extLst>
          </p:cNvPr>
          <p:cNvSpPr txBox="1"/>
          <p:nvPr/>
        </p:nvSpPr>
        <p:spPr>
          <a:xfrm>
            <a:off x="77456" y="2828119"/>
            <a:ext cx="2168346" cy="237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000" spc="-59">
                <a:solidFill>
                  <a:srgbClr val="000000"/>
                </a:solidFill>
                <a:latin typeface="Andale Mono"/>
                <a:ea typeface="Andale Mono"/>
                <a:cs typeface="Andale Mono"/>
                <a:sym typeface="Andale Mono"/>
              </a:defRPr>
            </a:lvl1pPr>
          </a:lstStyle>
          <a:p>
            <a:r>
              <a:rPr lang="en-US" sz="1125"/>
              <a:t>       </a:t>
            </a:r>
            <a:r>
              <a:rPr sz="1125" err="1"/>
              <a:t>badge_score</a:t>
            </a:r>
            <a:endParaRPr sz="1125"/>
          </a:p>
        </p:txBody>
      </p:sp>
      <p:pic>
        <p:nvPicPr>
          <p:cNvPr id="25" name="Image" descr="Image">
            <a:extLst>
              <a:ext uri="{FF2B5EF4-FFF2-40B4-BE49-F238E27FC236}">
                <a16:creationId xmlns:a16="http://schemas.microsoft.com/office/drawing/2014/main" id="{F20FF31B-88D8-AC44-AF8F-B6ABBF9BDA5C}"/>
              </a:ext>
            </a:extLst>
          </p:cNvPr>
          <p:cNvPicPr>
            <a:picLocks noChangeAspect="1"/>
          </p:cNvPicPr>
          <p:nvPr/>
        </p:nvPicPr>
        <p:blipFill>
          <a:blip r:embed="rId4"/>
          <a:stretch>
            <a:fillRect/>
          </a:stretch>
        </p:blipFill>
        <p:spPr>
          <a:xfrm>
            <a:off x="341855" y="2520771"/>
            <a:ext cx="207678" cy="237531"/>
          </a:xfrm>
          <a:prstGeom prst="rect">
            <a:avLst/>
          </a:prstGeom>
          <a:ln w="12700">
            <a:miter lim="400000"/>
          </a:ln>
        </p:spPr>
      </p:pic>
      <p:sp>
        <p:nvSpPr>
          <p:cNvPr id="26" name="location_is_null">
            <a:extLst>
              <a:ext uri="{FF2B5EF4-FFF2-40B4-BE49-F238E27FC236}">
                <a16:creationId xmlns:a16="http://schemas.microsoft.com/office/drawing/2014/main" id="{1B59CEB8-D46F-09D9-B23F-C6EE93132631}"/>
              </a:ext>
            </a:extLst>
          </p:cNvPr>
          <p:cNvSpPr txBox="1"/>
          <p:nvPr/>
        </p:nvSpPr>
        <p:spPr>
          <a:xfrm>
            <a:off x="284973" y="3105837"/>
            <a:ext cx="2168346" cy="237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000" spc="-59">
                <a:solidFill>
                  <a:srgbClr val="000000"/>
                </a:solidFill>
                <a:latin typeface="Andale Mono"/>
                <a:ea typeface="Andale Mono"/>
                <a:cs typeface="Andale Mono"/>
                <a:sym typeface="Andale Mono"/>
              </a:defRPr>
            </a:lvl1pPr>
          </a:lstStyle>
          <a:p>
            <a:r>
              <a:rPr lang="en-US" sz="1125"/>
              <a:t>    </a:t>
            </a:r>
            <a:r>
              <a:rPr sz="1125" err="1"/>
              <a:t>location_is_null</a:t>
            </a:r>
            <a:endParaRPr sz="1125"/>
          </a:p>
        </p:txBody>
      </p:sp>
      <p:pic>
        <p:nvPicPr>
          <p:cNvPr id="27" name="Image" descr="Image">
            <a:extLst>
              <a:ext uri="{FF2B5EF4-FFF2-40B4-BE49-F238E27FC236}">
                <a16:creationId xmlns:a16="http://schemas.microsoft.com/office/drawing/2014/main" id="{9EC83B44-A2AF-3146-3D67-E3F2504C6E14}"/>
              </a:ext>
            </a:extLst>
          </p:cNvPr>
          <p:cNvPicPr>
            <a:picLocks noChangeAspect="1"/>
          </p:cNvPicPr>
          <p:nvPr/>
        </p:nvPicPr>
        <p:blipFill>
          <a:blip r:embed="rId4"/>
          <a:stretch>
            <a:fillRect/>
          </a:stretch>
        </p:blipFill>
        <p:spPr>
          <a:xfrm>
            <a:off x="341855" y="2774238"/>
            <a:ext cx="207678" cy="237531"/>
          </a:xfrm>
          <a:prstGeom prst="rect">
            <a:avLst/>
          </a:prstGeom>
          <a:ln w="12700">
            <a:miter lim="400000"/>
          </a:ln>
        </p:spPr>
      </p:pic>
      <p:pic>
        <p:nvPicPr>
          <p:cNvPr id="28" name="Image" descr="Image">
            <a:extLst>
              <a:ext uri="{FF2B5EF4-FFF2-40B4-BE49-F238E27FC236}">
                <a16:creationId xmlns:a16="http://schemas.microsoft.com/office/drawing/2014/main" id="{3EF8BD0F-426B-0DC2-73D7-0742A7C0A89F}"/>
              </a:ext>
            </a:extLst>
          </p:cNvPr>
          <p:cNvPicPr>
            <a:picLocks noChangeAspect="1"/>
          </p:cNvPicPr>
          <p:nvPr/>
        </p:nvPicPr>
        <p:blipFill>
          <a:blip r:embed="rId4"/>
          <a:stretch>
            <a:fillRect/>
          </a:stretch>
        </p:blipFill>
        <p:spPr>
          <a:xfrm>
            <a:off x="341855" y="3065650"/>
            <a:ext cx="207678" cy="237531"/>
          </a:xfrm>
          <a:prstGeom prst="rect">
            <a:avLst/>
          </a:prstGeom>
          <a:ln w="12700">
            <a:miter lim="400000"/>
          </a:ln>
        </p:spPr>
      </p:pic>
      <p:sp>
        <p:nvSpPr>
          <p:cNvPr id="14" name="Arrow">
            <a:extLst>
              <a:ext uri="{FF2B5EF4-FFF2-40B4-BE49-F238E27FC236}">
                <a16:creationId xmlns:a16="http://schemas.microsoft.com/office/drawing/2014/main" id="{B111FE2E-BC5A-1347-98A8-EF90CCCBBCFD}"/>
              </a:ext>
            </a:extLst>
          </p:cNvPr>
          <p:cNvSpPr/>
          <p:nvPr/>
        </p:nvSpPr>
        <p:spPr>
          <a:xfrm rot="5400000">
            <a:off x="3751669" y="3136904"/>
            <a:ext cx="305405" cy="212847"/>
          </a:xfrm>
          <a:prstGeom prst="rightArrow">
            <a:avLst>
              <a:gd name="adj1" fmla="val 32000"/>
              <a:gd name="adj2" fmla="val 91831"/>
            </a:avLst>
          </a:prstGeom>
          <a:solidFill>
            <a:srgbClr val="000000"/>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5" name="Rounded Rectangle">
            <a:extLst>
              <a:ext uri="{FF2B5EF4-FFF2-40B4-BE49-F238E27FC236}">
                <a16:creationId xmlns:a16="http://schemas.microsoft.com/office/drawing/2014/main" id="{F67F2D91-087F-6BC3-6A58-03B4863E3167}"/>
              </a:ext>
            </a:extLst>
          </p:cNvPr>
          <p:cNvSpPr/>
          <p:nvPr/>
        </p:nvSpPr>
        <p:spPr>
          <a:xfrm>
            <a:off x="2866923" y="3424721"/>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6" name="SQL query writing">
            <a:extLst>
              <a:ext uri="{FF2B5EF4-FFF2-40B4-BE49-F238E27FC236}">
                <a16:creationId xmlns:a16="http://schemas.microsoft.com/office/drawing/2014/main" id="{F2BC32FC-766F-9159-963C-8718E2340E05}"/>
              </a:ext>
            </a:extLst>
          </p:cNvPr>
          <p:cNvSpPr txBox="1"/>
          <p:nvPr/>
        </p:nvSpPr>
        <p:spPr>
          <a:xfrm>
            <a:off x="2988832" y="3568837"/>
            <a:ext cx="2130630"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000" spc="-79">
                <a:solidFill>
                  <a:srgbClr val="000000"/>
                </a:solidFill>
                <a:latin typeface="Andale Mono"/>
                <a:ea typeface="Andale Mono"/>
                <a:cs typeface="Andale Mono"/>
                <a:sym typeface="Andale Mono"/>
              </a:defRPr>
            </a:lvl1pPr>
          </a:lstStyle>
          <a:p>
            <a:r>
              <a:rPr sz="1500"/>
              <a:t>SQL query writing</a:t>
            </a:r>
          </a:p>
        </p:txBody>
      </p:sp>
      <p:sp>
        <p:nvSpPr>
          <p:cNvPr id="30" name="5hr">
            <a:extLst>
              <a:ext uri="{FF2B5EF4-FFF2-40B4-BE49-F238E27FC236}">
                <a16:creationId xmlns:a16="http://schemas.microsoft.com/office/drawing/2014/main" id="{F8FF5362-0952-5C3C-52CD-0EB2C80EDA40}"/>
              </a:ext>
            </a:extLst>
          </p:cNvPr>
          <p:cNvSpPr txBox="1"/>
          <p:nvPr/>
        </p:nvSpPr>
        <p:spPr>
          <a:xfrm>
            <a:off x="5172874" y="3577949"/>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5hr</a:t>
            </a:r>
          </a:p>
        </p:txBody>
      </p:sp>
      <p:sp>
        <p:nvSpPr>
          <p:cNvPr id="31" name="Arrow">
            <a:extLst>
              <a:ext uri="{FF2B5EF4-FFF2-40B4-BE49-F238E27FC236}">
                <a16:creationId xmlns:a16="http://schemas.microsoft.com/office/drawing/2014/main" id="{0B76FF21-442C-D667-8C5F-4425A8691F65}"/>
              </a:ext>
            </a:extLst>
          </p:cNvPr>
          <p:cNvSpPr/>
          <p:nvPr/>
        </p:nvSpPr>
        <p:spPr>
          <a:xfrm rot="5400000">
            <a:off x="3751669" y="4036688"/>
            <a:ext cx="305405" cy="212848"/>
          </a:xfrm>
          <a:prstGeom prst="rightArrow">
            <a:avLst>
              <a:gd name="adj1" fmla="val 32000"/>
              <a:gd name="adj2" fmla="val 91831"/>
            </a:avLst>
          </a:prstGeom>
          <a:solidFill>
            <a:srgbClr val="000000"/>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32" name="Rounded Rectangle">
            <a:extLst>
              <a:ext uri="{FF2B5EF4-FFF2-40B4-BE49-F238E27FC236}">
                <a16:creationId xmlns:a16="http://schemas.microsoft.com/office/drawing/2014/main" id="{1C4636DB-F984-D5F5-DA13-A8A6F3E77F58}"/>
              </a:ext>
            </a:extLst>
          </p:cNvPr>
          <p:cNvSpPr/>
          <p:nvPr/>
        </p:nvSpPr>
        <p:spPr>
          <a:xfrm>
            <a:off x="2866923" y="4324505"/>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33" name="XGBoost hparam sweep">
            <a:extLst>
              <a:ext uri="{FF2B5EF4-FFF2-40B4-BE49-F238E27FC236}">
                <a16:creationId xmlns:a16="http://schemas.microsoft.com/office/drawing/2014/main" id="{ACC1479D-1005-0244-77D4-CF76FFFDC767}"/>
              </a:ext>
            </a:extLst>
          </p:cNvPr>
          <p:cNvSpPr txBox="1"/>
          <p:nvPr/>
        </p:nvSpPr>
        <p:spPr>
          <a:xfrm>
            <a:off x="2965183" y="4468621"/>
            <a:ext cx="2168346"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000000"/>
                </a:solidFill>
                <a:latin typeface="Andale Mono"/>
                <a:ea typeface="Andale Mono"/>
                <a:cs typeface="Andale Mono"/>
                <a:sym typeface="Andale Mono"/>
              </a:defRPr>
            </a:lvl1pPr>
          </a:lstStyle>
          <a:p>
            <a:r>
              <a:rPr sz="1313" err="1"/>
              <a:t>XGBoost</a:t>
            </a:r>
            <a:r>
              <a:rPr sz="1313"/>
              <a:t> </a:t>
            </a:r>
            <a:r>
              <a:rPr sz="1313" err="1"/>
              <a:t>hparam</a:t>
            </a:r>
            <a:r>
              <a:rPr sz="1313"/>
              <a:t> sweep</a:t>
            </a:r>
          </a:p>
        </p:txBody>
      </p:sp>
      <p:pic>
        <p:nvPicPr>
          <p:cNvPr id="34" name="Image" descr="Image">
            <a:extLst>
              <a:ext uri="{FF2B5EF4-FFF2-40B4-BE49-F238E27FC236}">
                <a16:creationId xmlns:a16="http://schemas.microsoft.com/office/drawing/2014/main" id="{60B860D1-A9BA-867F-07EC-E3BE3EE869C4}"/>
              </a:ext>
            </a:extLst>
          </p:cNvPr>
          <p:cNvPicPr>
            <a:picLocks noChangeAspect="1"/>
          </p:cNvPicPr>
          <p:nvPr/>
        </p:nvPicPr>
        <p:blipFill>
          <a:blip r:embed="rId5"/>
          <a:stretch>
            <a:fillRect/>
          </a:stretch>
        </p:blipFill>
        <p:spPr>
          <a:xfrm>
            <a:off x="1705102" y="4324505"/>
            <a:ext cx="1103609" cy="699818"/>
          </a:xfrm>
          <a:prstGeom prst="rect">
            <a:avLst/>
          </a:prstGeom>
          <a:ln w="12700">
            <a:miter lim="400000"/>
          </a:ln>
        </p:spPr>
      </p:pic>
      <p:pic>
        <p:nvPicPr>
          <p:cNvPr id="35" name="Image" descr="Image">
            <a:extLst>
              <a:ext uri="{FF2B5EF4-FFF2-40B4-BE49-F238E27FC236}">
                <a16:creationId xmlns:a16="http://schemas.microsoft.com/office/drawing/2014/main" id="{3EEEAE74-6600-22B6-E821-8E588F7E730F}"/>
              </a:ext>
            </a:extLst>
          </p:cNvPr>
          <p:cNvPicPr>
            <a:picLocks noChangeAspect="1"/>
          </p:cNvPicPr>
          <p:nvPr/>
        </p:nvPicPr>
        <p:blipFill>
          <a:blip r:embed="rId6"/>
          <a:stretch>
            <a:fillRect/>
          </a:stretch>
        </p:blipFill>
        <p:spPr>
          <a:xfrm>
            <a:off x="1637560" y="3308715"/>
            <a:ext cx="1073855" cy="773176"/>
          </a:xfrm>
          <a:prstGeom prst="rect">
            <a:avLst/>
          </a:prstGeom>
          <a:ln w="12700">
            <a:miter lim="400000"/>
          </a:ln>
        </p:spPr>
      </p:pic>
      <p:sp>
        <p:nvSpPr>
          <p:cNvPr id="36" name="2hr">
            <a:extLst>
              <a:ext uri="{FF2B5EF4-FFF2-40B4-BE49-F238E27FC236}">
                <a16:creationId xmlns:a16="http://schemas.microsoft.com/office/drawing/2014/main" id="{17C6ABAC-84EB-C3E3-9DA9-65D00EE41121}"/>
              </a:ext>
            </a:extLst>
          </p:cNvPr>
          <p:cNvSpPr txBox="1"/>
          <p:nvPr/>
        </p:nvSpPr>
        <p:spPr>
          <a:xfrm>
            <a:off x="5224678" y="4488156"/>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2hr</a:t>
            </a:r>
          </a:p>
        </p:txBody>
      </p:sp>
      <p:sp>
        <p:nvSpPr>
          <p:cNvPr id="17" name="Arrow">
            <a:extLst>
              <a:ext uri="{FF2B5EF4-FFF2-40B4-BE49-F238E27FC236}">
                <a16:creationId xmlns:a16="http://schemas.microsoft.com/office/drawing/2014/main" id="{60AF5AE7-CF1B-059E-FE8A-88B4E784577E}"/>
              </a:ext>
            </a:extLst>
          </p:cNvPr>
          <p:cNvSpPr/>
          <p:nvPr/>
        </p:nvSpPr>
        <p:spPr>
          <a:xfrm rot="5400000">
            <a:off x="3751669" y="4936473"/>
            <a:ext cx="305405" cy="212848"/>
          </a:xfrm>
          <a:prstGeom prst="rightArrow">
            <a:avLst>
              <a:gd name="adj1" fmla="val 32000"/>
              <a:gd name="adj2" fmla="val 91831"/>
            </a:avLst>
          </a:prstGeom>
          <a:solidFill>
            <a:srgbClr val="000000"/>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29" name="Rounded Rectangle">
            <a:extLst>
              <a:ext uri="{FF2B5EF4-FFF2-40B4-BE49-F238E27FC236}">
                <a16:creationId xmlns:a16="http://schemas.microsoft.com/office/drawing/2014/main" id="{D953ED1C-4331-278D-930B-546D6707FFB9}"/>
              </a:ext>
            </a:extLst>
          </p:cNvPr>
          <p:cNvSpPr/>
          <p:nvPr/>
        </p:nvSpPr>
        <p:spPr>
          <a:xfrm>
            <a:off x="2866923" y="5224290"/>
            <a:ext cx="2074897" cy="541164"/>
          </a:xfrm>
          <a:prstGeom prst="roundRect">
            <a:avLst>
              <a:gd name="adj" fmla="val 26512"/>
            </a:avLst>
          </a:prstGeom>
          <a:solidFill>
            <a:srgbClr val="D6D6D6"/>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37" name="SHAP (feature importance analysis)">
            <a:extLst>
              <a:ext uri="{FF2B5EF4-FFF2-40B4-BE49-F238E27FC236}">
                <a16:creationId xmlns:a16="http://schemas.microsoft.com/office/drawing/2014/main" id="{D26B6A4A-10B2-41C1-F204-CF5B32FCB679}"/>
              </a:ext>
            </a:extLst>
          </p:cNvPr>
          <p:cNvSpPr txBox="1"/>
          <p:nvPr/>
        </p:nvSpPr>
        <p:spPr>
          <a:xfrm>
            <a:off x="3067659" y="5299243"/>
            <a:ext cx="2168346"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000000"/>
                </a:solidFill>
                <a:latin typeface="Andale Mono"/>
                <a:ea typeface="Andale Mono"/>
                <a:cs typeface="Andale Mono"/>
                <a:sym typeface="Andale Mono"/>
              </a:defRPr>
            </a:lvl1pPr>
          </a:lstStyle>
          <a:p>
            <a:r>
              <a:rPr sz="1313"/>
              <a:t>SHAP (feature importance analysis)</a:t>
            </a:r>
          </a:p>
        </p:txBody>
      </p:sp>
      <p:sp>
        <p:nvSpPr>
          <p:cNvPr id="38" name="1hr">
            <a:extLst>
              <a:ext uri="{FF2B5EF4-FFF2-40B4-BE49-F238E27FC236}">
                <a16:creationId xmlns:a16="http://schemas.microsoft.com/office/drawing/2014/main" id="{74C47B1B-5A03-AABC-C0B2-89849564D35E}"/>
              </a:ext>
            </a:extLst>
          </p:cNvPr>
          <p:cNvSpPr txBox="1"/>
          <p:nvPr/>
        </p:nvSpPr>
        <p:spPr>
          <a:xfrm>
            <a:off x="5224677" y="5398363"/>
            <a:ext cx="807253" cy="305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3500" spc="-70">
                <a:solidFill>
                  <a:srgbClr val="941100"/>
                </a:solidFill>
                <a:latin typeface="Andale Mono"/>
                <a:ea typeface="Andale Mono"/>
                <a:cs typeface="Andale Mono"/>
                <a:sym typeface="Andale Mono"/>
              </a:defRPr>
            </a:lvl1pPr>
          </a:lstStyle>
          <a:p>
            <a:r>
              <a:rPr sz="1313"/>
              <a:t>1hr</a:t>
            </a:r>
          </a:p>
        </p:txBody>
      </p:sp>
      <p:pic>
        <p:nvPicPr>
          <p:cNvPr id="39" name="Image" descr="Image">
            <a:extLst>
              <a:ext uri="{FF2B5EF4-FFF2-40B4-BE49-F238E27FC236}">
                <a16:creationId xmlns:a16="http://schemas.microsoft.com/office/drawing/2014/main" id="{40E1A42F-00DB-86A5-8461-0555776348EC}"/>
              </a:ext>
            </a:extLst>
          </p:cNvPr>
          <p:cNvPicPr>
            <a:picLocks noChangeAspect="1"/>
          </p:cNvPicPr>
          <p:nvPr/>
        </p:nvPicPr>
        <p:blipFill>
          <a:blip r:embed="rId7"/>
          <a:stretch>
            <a:fillRect/>
          </a:stretch>
        </p:blipFill>
        <p:spPr>
          <a:xfrm>
            <a:off x="1910514" y="5135203"/>
            <a:ext cx="692785" cy="817087"/>
          </a:xfrm>
          <a:prstGeom prst="rect">
            <a:avLst/>
          </a:prstGeom>
          <a:ln w="12700">
            <a:miter lim="400000"/>
          </a:ln>
        </p:spPr>
      </p:pic>
    </p:spTree>
    <p:extLst>
      <p:ext uri="{BB962C8B-B14F-4D97-AF65-F5344CB8AC3E}">
        <p14:creationId xmlns:p14="http://schemas.microsoft.com/office/powerpoint/2010/main" val="8127950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65B2B-C3AB-CFC5-2C2A-747281BBA1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7874D4-D2B2-199C-9569-2E91C8E09F0B}"/>
              </a:ext>
            </a:extLst>
          </p:cNvPr>
          <p:cNvSpPr>
            <a:spLocks noGrp="1"/>
          </p:cNvSpPr>
          <p:nvPr>
            <p:ph type="title"/>
          </p:nvPr>
        </p:nvSpPr>
        <p:spPr/>
        <p:txBody>
          <a:bodyPr>
            <a:normAutofit fontScale="90000"/>
          </a:bodyPr>
          <a:lstStyle/>
          <a:p>
            <a:r>
              <a:rPr lang="en-US"/>
              <a:t>SHAP feature importance analysis</a:t>
            </a:r>
          </a:p>
        </p:txBody>
      </p:sp>
      <p:sp>
        <p:nvSpPr>
          <p:cNvPr id="4" name="Date Placeholder 3">
            <a:extLst>
              <a:ext uri="{FF2B5EF4-FFF2-40B4-BE49-F238E27FC236}">
                <a16:creationId xmlns:a16="http://schemas.microsoft.com/office/drawing/2014/main" id="{E1790B62-FB66-13CF-9DB4-F3A2AAC968C8}"/>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9C82ABD0-5D37-E31F-B671-FCCDDE9B22B5}"/>
              </a:ext>
            </a:extLst>
          </p:cNvPr>
          <p:cNvSpPr>
            <a:spLocks noGrp="1"/>
          </p:cNvSpPr>
          <p:nvPr>
            <p:ph type="sldNum" sz="quarter" idx="12"/>
          </p:nvPr>
        </p:nvSpPr>
        <p:spPr/>
        <p:txBody>
          <a:bodyPr/>
          <a:lstStyle/>
          <a:p>
            <a:fld id="{19B12225-5612-419B-A8D5-4B8EEE4C217E}" type="slidenum">
              <a:rPr lang="en-US" smtClean="0"/>
              <a:pPr/>
              <a:t>78</a:t>
            </a:fld>
            <a:endParaRPr lang="en-US"/>
          </a:p>
        </p:txBody>
      </p:sp>
      <p:sp>
        <p:nvSpPr>
          <p:cNvPr id="6" name="Footer Placeholder 5">
            <a:extLst>
              <a:ext uri="{FF2B5EF4-FFF2-40B4-BE49-F238E27FC236}">
                <a16:creationId xmlns:a16="http://schemas.microsoft.com/office/drawing/2014/main" id="{16650643-156E-FC8D-82B9-95F2E4A9178D}"/>
              </a:ext>
            </a:extLst>
          </p:cNvPr>
          <p:cNvSpPr>
            <a:spLocks noGrp="1"/>
          </p:cNvSpPr>
          <p:nvPr>
            <p:ph type="ftr" sz="quarter" idx="3"/>
          </p:nvPr>
        </p:nvSpPr>
        <p:spPr/>
        <p:txBody>
          <a:bodyPr/>
          <a:lstStyle/>
          <a:p>
            <a:r>
              <a:rPr lang="en-US"/>
              <a:t>Jure Leskovec, Stanford CS224W: Machine Learning with Graphs, http://cs224w.stanford.edu</a:t>
            </a:r>
          </a:p>
        </p:txBody>
      </p:sp>
      <p:sp>
        <p:nvSpPr>
          <p:cNvPr id="40" name="Website “seniority” predictive (total number of comments, badge score etc.)…">
            <a:extLst>
              <a:ext uri="{FF2B5EF4-FFF2-40B4-BE49-F238E27FC236}">
                <a16:creationId xmlns:a16="http://schemas.microsoft.com/office/drawing/2014/main" id="{AA879C60-700F-4C90-C55E-20601946904D}"/>
              </a:ext>
            </a:extLst>
          </p:cNvPr>
          <p:cNvSpPr txBox="1"/>
          <p:nvPr/>
        </p:nvSpPr>
        <p:spPr>
          <a:xfrm>
            <a:off x="381010" y="2697988"/>
            <a:ext cx="4363564" cy="29166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p>
            <a:pPr marL="414338" lvl="1" indent="-185738">
              <a:lnSpc>
                <a:spcPct val="80000"/>
              </a:lnSpc>
              <a:buSzPct val="100000"/>
              <a:buChar char="•"/>
              <a:defRPr sz="3900" i="1" spc="-78">
                <a:solidFill>
                  <a:srgbClr val="000000"/>
                </a:solidFill>
                <a:latin typeface="Optima"/>
                <a:ea typeface="Optima"/>
                <a:cs typeface="Optima"/>
                <a:sym typeface="Optima"/>
              </a:defRPr>
            </a:pPr>
            <a:r>
              <a:rPr sz="1463"/>
              <a:t>Website “seniority” </a:t>
            </a:r>
            <a:r>
              <a:rPr sz="1463" b="1">
                <a:solidFill>
                  <a:srgbClr val="008F00"/>
                </a:solidFill>
              </a:rPr>
              <a:t>predictive</a:t>
            </a:r>
            <a:r>
              <a:rPr sz="1463"/>
              <a:t> (total number of comments, badge score etc.)</a:t>
            </a:r>
          </a:p>
          <a:p>
            <a:pPr algn="l">
              <a:lnSpc>
                <a:spcPct val="80000"/>
              </a:lnSpc>
              <a:defRPr sz="3900" i="1" spc="-78">
                <a:solidFill>
                  <a:srgbClr val="000000"/>
                </a:solidFill>
                <a:latin typeface="Optima"/>
                <a:ea typeface="Optima"/>
                <a:cs typeface="Optima"/>
                <a:sym typeface="Optima"/>
              </a:defRPr>
            </a:pPr>
            <a:endParaRPr sz="1463"/>
          </a:p>
          <a:p>
            <a:pPr marL="414338" lvl="1" indent="-185738">
              <a:lnSpc>
                <a:spcPct val="80000"/>
              </a:lnSpc>
              <a:buSzPct val="100000"/>
              <a:buChar char="•"/>
              <a:defRPr sz="3900" i="1" spc="-78">
                <a:solidFill>
                  <a:srgbClr val="000000"/>
                </a:solidFill>
                <a:latin typeface="Optima"/>
                <a:ea typeface="Optima"/>
                <a:cs typeface="Optima"/>
                <a:sym typeface="Optima"/>
              </a:defRPr>
            </a:pPr>
            <a:r>
              <a:rPr sz="1463"/>
              <a:t>Time since last active / commented </a:t>
            </a:r>
            <a:r>
              <a:rPr sz="1463" b="1">
                <a:solidFill>
                  <a:srgbClr val="008F00"/>
                </a:solidFill>
              </a:rPr>
              <a:t>is predictive</a:t>
            </a:r>
          </a:p>
          <a:p>
            <a:pPr algn="l">
              <a:lnSpc>
                <a:spcPct val="80000"/>
              </a:lnSpc>
              <a:defRPr sz="3900" i="1" spc="-78">
                <a:solidFill>
                  <a:srgbClr val="000000"/>
                </a:solidFill>
                <a:latin typeface="Optima"/>
                <a:ea typeface="Optima"/>
                <a:cs typeface="Optima"/>
                <a:sym typeface="Optima"/>
              </a:defRPr>
            </a:pPr>
            <a:endParaRPr sz="1463" b="1">
              <a:solidFill>
                <a:srgbClr val="008F00"/>
              </a:solidFill>
            </a:endParaRPr>
          </a:p>
          <a:p>
            <a:pPr marL="414338" lvl="1" indent="-185738">
              <a:lnSpc>
                <a:spcPct val="80000"/>
              </a:lnSpc>
              <a:buSzPct val="100000"/>
              <a:buChar char="•"/>
              <a:defRPr sz="3900" i="1" spc="-78">
                <a:solidFill>
                  <a:srgbClr val="000000"/>
                </a:solidFill>
                <a:latin typeface="Optima"/>
                <a:ea typeface="Optima"/>
                <a:cs typeface="Optima"/>
                <a:sym typeface="Optima"/>
              </a:defRPr>
            </a:pPr>
            <a:r>
              <a:rPr sz="1463"/>
              <a:t>Completed bio (about me, location etc.) </a:t>
            </a:r>
            <a:r>
              <a:rPr sz="1463" b="1">
                <a:solidFill>
                  <a:srgbClr val="008F00"/>
                </a:solidFill>
              </a:rPr>
              <a:t>is predictive</a:t>
            </a:r>
          </a:p>
          <a:p>
            <a:pPr algn="l">
              <a:lnSpc>
                <a:spcPct val="80000"/>
              </a:lnSpc>
              <a:defRPr sz="3900" i="1" spc="-78">
                <a:solidFill>
                  <a:srgbClr val="000000"/>
                </a:solidFill>
                <a:latin typeface="Optima"/>
                <a:ea typeface="Optima"/>
                <a:cs typeface="Optima"/>
                <a:sym typeface="Optima"/>
              </a:defRPr>
            </a:pPr>
            <a:endParaRPr sz="1463" b="1">
              <a:solidFill>
                <a:srgbClr val="4F8F00"/>
              </a:solidFill>
            </a:endParaRPr>
          </a:p>
          <a:p>
            <a:pPr marL="414338" lvl="1" indent="-185738">
              <a:lnSpc>
                <a:spcPct val="80000"/>
              </a:lnSpc>
              <a:buSzPct val="100000"/>
              <a:buChar char="•"/>
              <a:defRPr sz="3900" i="1" spc="-78">
                <a:solidFill>
                  <a:srgbClr val="000000"/>
                </a:solidFill>
                <a:latin typeface="Optima"/>
                <a:ea typeface="Optima"/>
                <a:cs typeface="Optima"/>
                <a:sym typeface="Optima"/>
              </a:defRPr>
            </a:pPr>
            <a:r>
              <a:rPr sz="1463"/>
              <a:t>Number of positive/negative votes </a:t>
            </a:r>
            <a:r>
              <a:rPr sz="1463" b="1">
                <a:solidFill>
                  <a:srgbClr val="941100"/>
                </a:solidFill>
              </a:rPr>
              <a:t>not predictive</a:t>
            </a:r>
          </a:p>
          <a:p>
            <a:pPr algn="l">
              <a:lnSpc>
                <a:spcPct val="80000"/>
              </a:lnSpc>
              <a:defRPr sz="3900" i="1" spc="-78">
                <a:solidFill>
                  <a:srgbClr val="000000"/>
                </a:solidFill>
                <a:latin typeface="Optima"/>
                <a:ea typeface="Optima"/>
                <a:cs typeface="Optima"/>
                <a:sym typeface="Optima"/>
              </a:defRPr>
            </a:pPr>
            <a:endParaRPr sz="1463" b="1">
              <a:solidFill>
                <a:srgbClr val="941100"/>
              </a:solidFill>
            </a:endParaRPr>
          </a:p>
          <a:p>
            <a:pPr marL="414338" lvl="1" indent="-185738">
              <a:lnSpc>
                <a:spcPct val="80000"/>
              </a:lnSpc>
              <a:buSzPct val="100000"/>
              <a:buChar char="•"/>
              <a:defRPr sz="3900" i="1" spc="-78">
                <a:solidFill>
                  <a:srgbClr val="000000"/>
                </a:solidFill>
                <a:latin typeface="Optima"/>
                <a:ea typeface="Optima"/>
                <a:cs typeface="Optima"/>
                <a:sym typeface="Optima"/>
              </a:defRPr>
            </a:pPr>
            <a:r>
              <a:rPr sz="1463"/>
              <a:t>Interacting with “senior” community members </a:t>
            </a:r>
            <a:r>
              <a:rPr sz="1463" b="1">
                <a:solidFill>
                  <a:srgbClr val="941100"/>
                </a:solidFill>
              </a:rPr>
              <a:t>not predictive</a:t>
            </a:r>
          </a:p>
        </p:txBody>
      </p:sp>
      <p:pic>
        <p:nvPicPr>
          <p:cNvPr id="41" name="Image" descr="Image">
            <a:extLst>
              <a:ext uri="{FF2B5EF4-FFF2-40B4-BE49-F238E27FC236}">
                <a16:creationId xmlns:a16="http://schemas.microsoft.com/office/drawing/2014/main" id="{0FFA0BB5-FCE6-5DFD-2061-F9296721F3E3}"/>
              </a:ext>
            </a:extLst>
          </p:cNvPr>
          <p:cNvPicPr>
            <a:picLocks noChangeAspect="1"/>
          </p:cNvPicPr>
          <p:nvPr/>
        </p:nvPicPr>
        <p:blipFill>
          <a:blip r:embed="rId3"/>
          <a:stretch>
            <a:fillRect/>
          </a:stretch>
        </p:blipFill>
        <p:spPr>
          <a:xfrm>
            <a:off x="4951116" y="1373812"/>
            <a:ext cx="4166806" cy="4914426"/>
          </a:xfrm>
          <a:prstGeom prst="rect">
            <a:avLst/>
          </a:prstGeom>
          <a:ln w="12700">
            <a:miter lim="400000"/>
          </a:ln>
        </p:spPr>
      </p:pic>
      <p:sp>
        <p:nvSpPr>
          <p:cNvPr id="42" name="Selected Observations">
            <a:extLst>
              <a:ext uri="{FF2B5EF4-FFF2-40B4-BE49-F238E27FC236}">
                <a16:creationId xmlns:a16="http://schemas.microsoft.com/office/drawing/2014/main" id="{312118A3-F5DC-F2C2-A667-3B99B956CB46}"/>
              </a:ext>
            </a:extLst>
          </p:cNvPr>
          <p:cNvSpPr txBox="1"/>
          <p:nvPr/>
        </p:nvSpPr>
        <p:spPr>
          <a:xfrm>
            <a:off x="1319886" y="1728980"/>
            <a:ext cx="3157032" cy="1314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100" i="1" spc="-82">
                <a:solidFill>
                  <a:srgbClr val="FF2600"/>
                </a:solidFill>
                <a:latin typeface="Optima"/>
                <a:ea typeface="Optima"/>
                <a:cs typeface="Optima"/>
                <a:sym typeface="Optima"/>
              </a:defRPr>
            </a:lvl1pPr>
          </a:lstStyle>
          <a:p>
            <a:r>
              <a:rPr sz="1538"/>
              <a:t>Selected Observations</a:t>
            </a:r>
          </a:p>
        </p:txBody>
      </p:sp>
    </p:spTree>
    <p:extLst>
      <p:ext uri="{BB962C8B-B14F-4D97-AF65-F5344CB8AC3E}">
        <p14:creationId xmlns:p14="http://schemas.microsoft.com/office/powerpoint/2010/main" val="21469313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8454B-A425-3B1E-F28B-851A46FC7F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BD8955-B9D8-02ED-97D7-FB6E23863339}"/>
              </a:ext>
            </a:extLst>
          </p:cNvPr>
          <p:cNvSpPr>
            <a:spLocks noGrp="1"/>
          </p:cNvSpPr>
          <p:nvPr>
            <p:ph type="title"/>
          </p:nvPr>
        </p:nvSpPr>
        <p:spPr/>
        <p:txBody>
          <a:bodyPr>
            <a:normAutofit/>
          </a:bodyPr>
          <a:lstStyle/>
          <a:p>
            <a:r>
              <a:rPr lang="en-US"/>
              <a:t>Final list of features</a:t>
            </a:r>
          </a:p>
        </p:txBody>
      </p:sp>
      <p:sp>
        <p:nvSpPr>
          <p:cNvPr id="4" name="Date Placeholder 3">
            <a:extLst>
              <a:ext uri="{FF2B5EF4-FFF2-40B4-BE49-F238E27FC236}">
                <a16:creationId xmlns:a16="http://schemas.microsoft.com/office/drawing/2014/main" id="{D5DD8BE7-F9D8-7113-DD26-4373E2FFCA03}"/>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3396D8C2-1A2B-F6D1-7A99-79231AFFC9E5}"/>
              </a:ext>
            </a:extLst>
          </p:cNvPr>
          <p:cNvSpPr>
            <a:spLocks noGrp="1"/>
          </p:cNvSpPr>
          <p:nvPr>
            <p:ph type="sldNum" sz="quarter" idx="12"/>
          </p:nvPr>
        </p:nvSpPr>
        <p:spPr/>
        <p:txBody>
          <a:bodyPr/>
          <a:lstStyle/>
          <a:p>
            <a:fld id="{19B12225-5612-419B-A8D5-4B8EEE4C217E}" type="slidenum">
              <a:rPr lang="en-US" smtClean="0"/>
              <a:pPr/>
              <a:t>79</a:t>
            </a:fld>
            <a:endParaRPr lang="en-US"/>
          </a:p>
        </p:txBody>
      </p:sp>
      <p:sp>
        <p:nvSpPr>
          <p:cNvPr id="6" name="Footer Placeholder 5">
            <a:extLst>
              <a:ext uri="{FF2B5EF4-FFF2-40B4-BE49-F238E27FC236}">
                <a16:creationId xmlns:a16="http://schemas.microsoft.com/office/drawing/2014/main" id="{872360EF-F769-B1BA-7306-270C9C4E6A11}"/>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3" name="Screenshot 2024-04-13 at 3.20.09 PM.png" descr="Screenshot 2024-04-13 at 3.20.09 PM.png">
            <a:extLst>
              <a:ext uri="{FF2B5EF4-FFF2-40B4-BE49-F238E27FC236}">
                <a16:creationId xmlns:a16="http://schemas.microsoft.com/office/drawing/2014/main" id="{D5815915-250C-3ADF-9BC1-9E2B68B41312}"/>
              </a:ext>
            </a:extLst>
          </p:cNvPr>
          <p:cNvPicPr>
            <a:picLocks noChangeAspect="1"/>
          </p:cNvPicPr>
          <p:nvPr/>
        </p:nvPicPr>
        <p:blipFill>
          <a:blip r:embed="rId3"/>
          <a:stretch>
            <a:fillRect/>
          </a:stretch>
        </p:blipFill>
        <p:spPr>
          <a:xfrm>
            <a:off x="6125533" y="1514527"/>
            <a:ext cx="1672844" cy="4837940"/>
          </a:xfrm>
          <a:prstGeom prst="rect">
            <a:avLst/>
          </a:prstGeom>
          <a:ln w="12700">
            <a:miter lim="400000"/>
          </a:ln>
        </p:spPr>
      </p:pic>
      <p:sp>
        <p:nvSpPr>
          <p:cNvPr id="7" name="~12 hours of high-quality expert work">
            <a:extLst>
              <a:ext uri="{FF2B5EF4-FFF2-40B4-BE49-F238E27FC236}">
                <a16:creationId xmlns:a16="http://schemas.microsoft.com/office/drawing/2014/main" id="{BBFF50AB-CF95-0B43-70D8-B684897E1E8A}"/>
              </a:ext>
            </a:extLst>
          </p:cNvPr>
          <p:cNvSpPr txBox="1"/>
          <p:nvPr/>
        </p:nvSpPr>
        <p:spPr>
          <a:xfrm>
            <a:off x="1154745" y="2773066"/>
            <a:ext cx="3436567" cy="9248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gn="l">
              <a:lnSpc>
                <a:spcPct val="80000"/>
              </a:lnSpc>
              <a:defRPr sz="3900" b="1" i="1" spc="-78">
                <a:solidFill>
                  <a:srgbClr val="000000"/>
                </a:solidFill>
                <a:latin typeface="Optima"/>
                <a:ea typeface="Optima"/>
                <a:cs typeface="Optima"/>
                <a:sym typeface="Optima"/>
              </a:defRPr>
            </a:lvl1pPr>
          </a:lstStyle>
          <a:p>
            <a:r>
              <a:rPr sz="1463"/>
              <a:t>~12 hours of high-quality expert work</a:t>
            </a:r>
          </a:p>
        </p:txBody>
      </p:sp>
    </p:spTree>
    <p:extLst>
      <p:ext uri="{BB962C8B-B14F-4D97-AF65-F5344CB8AC3E}">
        <p14:creationId xmlns:p14="http://schemas.microsoft.com/office/powerpoint/2010/main" val="33873437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E4456-AEAC-CE67-46B0-1B78D0609DF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14663E1-AAD4-1500-1F2D-852CB00DABE1}"/>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2E695680-E9F9-1B1B-AFD3-1323885A073C}"/>
              </a:ext>
            </a:extLst>
          </p:cNvPr>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6" name="Title 1">
            <a:extLst>
              <a:ext uri="{FF2B5EF4-FFF2-40B4-BE49-F238E27FC236}">
                <a16:creationId xmlns:a16="http://schemas.microsoft.com/office/drawing/2014/main" id="{AADA36B7-7089-D261-8F3F-08B8691F1745}"/>
              </a:ext>
            </a:extLst>
          </p:cNvPr>
          <p:cNvSpPr txBox="1">
            <a:spLocks/>
          </p:cNvSpPr>
          <p:nvPr/>
        </p:nvSpPr>
        <p:spPr>
          <a:xfrm>
            <a:off x="685800" y="1447800"/>
            <a:ext cx="8077200" cy="3581400"/>
          </a:xfrm>
          <a:prstGeom prst="rect">
            <a:avLst/>
          </a:prstGeom>
        </p:spPr>
        <p:txBody>
          <a:bodyPr vert="horz" lIns="91440" tIns="0" rIns="45720" bIns="0" rtlCol="0" anchor="b">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700" b="1" kern="1200">
                <a:solidFill>
                  <a:schemeClr val="accent1">
                    <a:satMod val="150000"/>
                  </a:schemeClr>
                </a:solidFill>
                <a:effectLst/>
                <a:latin typeface="+mj-lt"/>
                <a:ea typeface="+mj-ea"/>
                <a:cs typeface="+mj-cs"/>
              </a:defRPr>
            </a:lvl1pPr>
            <a:extLst/>
          </a:lstStyle>
          <a:p>
            <a:r>
              <a:rPr lang="en-US" altLang="zh-CN" sz="4300">
                <a:ea typeface="华文楷体"/>
              </a:rPr>
              <a:t>Stanford CS224W:</a:t>
            </a:r>
            <a:br>
              <a:rPr lang="en-US" sz="4300"/>
            </a:br>
            <a:r>
              <a:rPr lang="en-US" sz="4300"/>
              <a:t>Results</a:t>
            </a:r>
            <a:endParaRPr lang="en-US"/>
          </a:p>
        </p:txBody>
      </p:sp>
    </p:spTree>
    <p:extLst>
      <p:ext uri="{BB962C8B-B14F-4D97-AF65-F5344CB8AC3E}">
        <p14:creationId xmlns:p14="http://schemas.microsoft.com/office/powerpoint/2010/main" val="400252240"/>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33F5B-29C0-E695-EAC5-5C41A69938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5406B5-100E-87FB-C252-7AFEC9F47A6A}"/>
              </a:ext>
            </a:extLst>
          </p:cNvPr>
          <p:cNvSpPr>
            <a:spLocks noGrp="1"/>
          </p:cNvSpPr>
          <p:nvPr>
            <p:ph type="title"/>
          </p:nvPr>
        </p:nvSpPr>
        <p:spPr/>
        <p:txBody>
          <a:bodyPr/>
          <a:lstStyle/>
          <a:p>
            <a:r>
              <a:rPr lang="en-US"/>
              <a:t>Results</a:t>
            </a:r>
          </a:p>
        </p:txBody>
      </p:sp>
      <p:sp>
        <p:nvSpPr>
          <p:cNvPr id="4" name="Date Placeholder 3">
            <a:extLst>
              <a:ext uri="{FF2B5EF4-FFF2-40B4-BE49-F238E27FC236}">
                <a16:creationId xmlns:a16="http://schemas.microsoft.com/office/drawing/2014/main" id="{2419DB35-6177-5DE8-6982-81D7368E0879}"/>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DE5F4DF1-79D4-17F9-C396-E0C5F1A189CB}"/>
              </a:ext>
            </a:extLst>
          </p:cNvPr>
          <p:cNvSpPr>
            <a:spLocks noGrp="1"/>
          </p:cNvSpPr>
          <p:nvPr>
            <p:ph type="sldNum" sz="quarter" idx="12"/>
          </p:nvPr>
        </p:nvSpPr>
        <p:spPr/>
        <p:txBody>
          <a:bodyPr/>
          <a:lstStyle/>
          <a:p>
            <a:fld id="{19B12225-5612-419B-A8D5-4B8EEE4C217E}" type="slidenum">
              <a:rPr lang="en-US" smtClean="0"/>
              <a:pPr/>
              <a:t>81</a:t>
            </a:fld>
            <a:endParaRPr lang="en-US"/>
          </a:p>
        </p:txBody>
      </p:sp>
      <p:sp>
        <p:nvSpPr>
          <p:cNvPr id="6" name="Footer Placeholder 5">
            <a:extLst>
              <a:ext uri="{FF2B5EF4-FFF2-40B4-BE49-F238E27FC236}">
                <a16:creationId xmlns:a16="http://schemas.microsoft.com/office/drawing/2014/main" id="{B33D0C35-41BC-6CFA-2932-1FCF911D253A}"/>
              </a:ext>
            </a:extLst>
          </p:cNvPr>
          <p:cNvSpPr>
            <a:spLocks noGrp="1"/>
          </p:cNvSpPr>
          <p:nvPr>
            <p:ph type="ftr" sz="quarter" idx="3"/>
          </p:nvPr>
        </p:nvSpPr>
        <p:spPr/>
        <p:txBody>
          <a:bodyPr/>
          <a:lstStyle/>
          <a:p>
            <a:r>
              <a:rPr lang="en-US"/>
              <a:t>Jure Leskovec, Stanford CS224W: Machine Learning with Graphs, http://cs224w.stanford.edu</a:t>
            </a:r>
          </a:p>
        </p:txBody>
      </p:sp>
      <p:sp>
        <p:nvSpPr>
          <p:cNvPr id="3" name="Task: Will a user be active in the next 6 months?">
            <a:extLst>
              <a:ext uri="{FF2B5EF4-FFF2-40B4-BE49-F238E27FC236}">
                <a16:creationId xmlns:a16="http://schemas.microsoft.com/office/drawing/2014/main" id="{6423F4E1-5C4C-830B-9E1B-5664E273B54E}"/>
              </a:ext>
            </a:extLst>
          </p:cNvPr>
          <p:cNvSpPr txBox="1"/>
          <p:nvPr/>
        </p:nvSpPr>
        <p:spPr>
          <a:xfrm>
            <a:off x="6177533" y="1294200"/>
            <a:ext cx="2861262"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gn="l" defTabSz="2340805">
              <a:lnSpc>
                <a:spcPct val="80000"/>
              </a:lnSpc>
              <a:defRPr sz="3743" spc="-74">
                <a:solidFill>
                  <a:srgbClr val="000000"/>
                </a:solidFill>
                <a:latin typeface="Andale Mono"/>
                <a:ea typeface="Andale Mono"/>
                <a:cs typeface="Andale Mono"/>
                <a:sym typeface="Andale Mono"/>
              </a:defRPr>
            </a:lvl1pPr>
          </a:lstStyle>
          <a:p>
            <a:r>
              <a:rPr sz="1404"/>
              <a:t>Task: Will a user be active in the next 6 months?</a:t>
            </a:r>
          </a:p>
        </p:txBody>
      </p:sp>
      <p:pic>
        <p:nvPicPr>
          <p:cNvPr id="7" name="Image" descr="Image">
            <a:extLst>
              <a:ext uri="{FF2B5EF4-FFF2-40B4-BE49-F238E27FC236}">
                <a16:creationId xmlns:a16="http://schemas.microsoft.com/office/drawing/2014/main" id="{36332D38-61AC-DCE3-F26A-DA3171174CB8}"/>
              </a:ext>
            </a:extLst>
          </p:cNvPr>
          <p:cNvPicPr>
            <a:picLocks noChangeAspect="1"/>
          </p:cNvPicPr>
          <p:nvPr/>
        </p:nvPicPr>
        <p:blipFill>
          <a:blip r:embed="rId3"/>
          <a:srcRect l="55833" t="36905" r="24857" b="29826"/>
          <a:stretch>
            <a:fillRect/>
          </a:stretch>
        </p:blipFill>
        <p:spPr>
          <a:xfrm>
            <a:off x="5811762" y="2048830"/>
            <a:ext cx="2561269" cy="2973015"/>
          </a:xfrm>
          <a:prstGeom prst="rect">
            <a:avLst/>
          </a:prstGeom>
          <a:ln w="12700">
            <a:miter lim="400000"/>
          </a:ln>
        </p:spPr>
      </p:pic>
      <p:pic>
        <p:nvPicPr>
          <p:cNvPr id="8" name="Image" descr="Image">
            <a:extLst>
              <a:ext uri="{FF2B5EF4-FFF2-40B4-BE49-F238E27FC236}">
                <a16:creationId xmlns:a16="http://schemas.microsoft.com/office/drawing/2014/main" id="{35C05585-D233-AB84-4671-A9B043D88AF3}"/>
              </a:ext>
            </a:extLst>
          </p:cNvPr>
          <p:cNvPicPr>
            <a:picLocks noChangeAspect="1"/>
          </p:cNvPicPr>
          <p:nvPr/>
        </p:nvPicPr>
        <p:blipFill>
          <a:blip r:embed="rId4"/>
          <a:srcRect l="40299" r="34099" b="92899"/>
          <a:stretch>
            <a:fillRect/>
          </a:stretch>
        </p:blipFill>
        <p:spPr>
          <a:xfrm>
            <a:off x="2403132" y="2708641"/>
            <a:ext cx="1392023" cy="230330"/>
          </a:xfrm>
          <a:prstGeom prst="rect">
            <a:avLst/>
          </a:prstGeom>
          <a:ln w="12700">
            <a:miter lim="400000"/>
          </a:ln>
        </p:spPr>
      </p:pic>
      <p:pic>
        <p:nvPicPr>
          <p:cNvPr id="9" name="Image" descr="Image">
            <a:extLst>
              <a:ext uri="{FF2B5EF4-FFF2-40B4-BE49-F238E27FC236}">
                <a16:creationId xmlns:a16="http://schemas.microsoft.com/office/drawing/2014/main" id="{C6D4A3DA-A90B-C4B9-55A8-463E413497A3}"/>
              </a:ext>
            </a:extLst>
          </p:cNvPr>
          <p:cNvPicPr>
            <a:picLocks noChangeAspect="1"/>
          </p:cNvPicPr>
          <p:nvPr/>
        </p:nvPicPr>
        <p:blipFill>
          <a:blip r:embed="rId4"/>
          <a:srcRect t="18531" r="65474"/>
          <a:stretch>
            <a:fillRect/>
          </a:stretch>
        </p:blipFill>
        <p:spPr>
          <a:xfrm>
            <a:off x="1943535" y="3064575"/>
            <a:ext cx="1877252" cy="2642592"/>
          </a:xfrm>
          <a:prstGeom prst="rect">
            <a:avLst/>
          </a:prstGeom>
          <a:ln w="12700">
            <a:miter lim="400000"/>
          </a:ln>
        </p:spPr>
      </p:pic>
      <p:sp>
        <p:nvSpPr>
          <p:cNvPr id="10" name="Naive baseline">
            <a:extLst>
              <a:ext uri="{FF2B5EF4-FFF2-40B4-BE49-F238E27FC236}">
                <a16:creationId xmlns:a16="http://schemas.microsoft.com/office/drawing/2014/main" id="{7DE3B0D4-6A1F-BF30-7AE6-A2A8485CE917}"/>
              </a:ext>
            </a:extLst>
          </p:cNvPr>
          <p:cNvSpPr txBox="1"/>
          <p:nvPr/>
        </p:nvSpPr>
        <p:spPr>
          <a:xfrm>
            <a:off x="352180" y="3868089"/>
            <a:ext cx="3157032" cy="1314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nSpc>
                <a:spcPct val="80000"/>
              </a:lnSpc>
              <a:defRPr sz="4100" i="1" spc="-82">
                <a:solidFill>
                  <a:srgbClr val="FF2600"/>
                </a:solidFill>
                <a:latin typeface="Optima"/>
                <a:ea typeface="Optima"/>
                <a:cs typeface="Optima"/>
                <a:sym typeface="Optima"/>
              </a:defRPr>
            </a:lvl1pPr>
          </a:lstStyle>
          <a:p>
            <a:r>
              <a:rPr sz="1538"/>
              <a:t>Naive baseline</a:t>
            </a:r>
          </a:p>
        </p:txBody>
      </p:sp>
    </p:spTree>
    <p:extLst>
      <p:ext uri="{BB962C8B-B14F-4D97-AF65-F5344CB8AC3E}">
        <p14:creationId xmlns:p14="http://schemas.microsoft.com/office/powerpoint/2010/main" val="29773209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15E1F-F7E8-4C68-46B6-AE598F49BCB1}"/>
              </a:ext>
            </a:extLst>
          </p:cNvPr>
          <p:cNvSpPr>
            <a:spLocks noGrp="1"/>
          </p:cNvSpPr>
          <p:nvPr>
            <p:ph type="title"/>
          </p:nvPr>
        </p:nvSpPr>
        <p:spPr/>
        <p:txBody>
          <a:bodyPr/>
          <a:lstStyle/>
          <a:p>
            <a:r>
              <a:rPr lang="en-US"/>
              <a:t>Results</a:t>
            </a:r>
          </a:p>
        </p:txBody>
      </p:sp>
      <p:sp>
        <p:nvSpPr>
          <p:cNvPr id="4" name="Date Placeholder 3">
            <a:extLst>
              <a:ext uri="{FF2B5EF4-FFF2-40B4-BE49-F238E27FC236}">
                <a16:creationId xmlns:a16="http://schemas.microsoft.com/office/drawing/2014/main" id="{5EE15F6B-A556-56FE-EC84-070A023B481B}"/>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B90D75C9-8E45-19AA-13A5-7B3C2A1E6795}"/>
              </a:ext>
            </a:extLst>
          </p:cNvPr>
          <p:cNvSpPr>
            <a:spLocks noGrp="1"/>
          </p:cNvSpPr>
          <p:nvPr>
            <p:ph type="sldNum" sz="quarter" idx="12"/>
          </p:nvPr>
        </p:nvSpPr>
        <p:spPr/>
        <p:txBody>
          <a:bodyPr/>
          <a:lstStyle/>
          <a:p>
            <a:fld id="{19B12225-5612-419B-A8D5-4B8EEE4C217E}" type="slidenum">
              <a:rPr lang="en-US" smtClean="0"/>
              <a:pPr/>
              <a:t>82</a:t>
            </a:fld>
            <a:endParaRPr lang="en-US"/>
          </a:p>
        </p:txBody>
      </p:sp>
      <p:sp>
        <p:nvSpPr>
          <p:cNvPr id="6" name="Footer Placeholder 5">
            <a:extLst>
              <a:ext uri="{FF2B5EF4-FFF2-40B4-BE49-F238E27FC236}">
                <a16:creationId xmlns:a16="http://schemas.microsoft.com/office/drawing/2014/main" id="{C0E382A0-4BF5-C68E-3757-8B871E1DDCB1}"/>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7" name="Image" descr="Image">
            <a:extLst>
              <a:ext uri="{FF2B5EF4-FFF2-40B4-BE49-F238E27FC236}">
                <a16:creationId xmlns:a16="http://schemas.microsoft.com/office/drawing/2014/main" id="{FB849832-191C-DFCB-1CDC-188C52D7D294}"/>
              </a:ext>
            </a:extLst>
          </p:cNvPr>
          <p:cNvPicPr>
            <a:picLocks noChangeAspect="1"/>
          </p:cNvPicPr>
          <p:nvPr/>
        </p:nvPicPr>
        <p:blipFill>
          <a:blip r:embed="rId2"/>
          <a:srcRect r="34099"/>
          <a:stretch>
            <a:fillRect/>
          </a:stretch>
        </p:blipFill>
        <p:spPr>
          <a:xfrm>
            <a:off x="1943535" y="2463467"/>
            <a:ext cx="3583208" cy="3243699"/>
          </a:xfrm>
          <a:prstGeom prst="rect">
            <a:avLst/>
          </a:prstGeom>
          <a:ln w="12700">
            <a:miter lim="400000"/>
          </a:ln>
        </p:spPr>
      </p:pic>
      <p:sp>
        <p:nvSpPr>
          <p:cNvPr id="8" name="Arrow">
            <a:extLst>
              <a:ext uri="{FF2B5EF4-FFF2-40B4-BE49-F238E27FC236}">
                <a16:creationId xmlns:a16="http://schemas.microsoft.com/office/drawing/2014/main" id="{8FC88DF2-64EA-3472-CACD-51D8C488D57D}"/>
              </a:ext>
            </a:extLst>
          </p:cNvPr>
          <p:cNvSpPr/>
          <p:nvPr/>
        </p:nvSpPr>
        <p:spPr>
          <a:xfrm rot="1200000">
            <a:off x="2757349" y="2455366"/>
            <a:ext cx="1094433" cy="489007"/>
          </a:xfrm>
          <a:prstGeom prst="rightArrow">
            <a:avLst>
              <a:gd name="adj1" fmla="val 32000"/>
              <a:gd name="adj2" fmla="val 64000"/>
            </a:avLst>
          </a:prstGeom>
          <a:solidFill>
            <a:srgbClr val="941100"/>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9" name="(2 days to model)">
            <a:extLst>
              <a:ext uri="{FF2B5EF4-FFF2-40B4-BE49-F238E27FC236}">
                <a16:creationId xmlns:a16="http://schemas.microsoft.com/office/drawing/2014/main" id="{39C254C7-78BC-86AD-55A3-C4F891874B9F}"/>
              </a:ext>
            </a:extLst>
          </p:cNvPr>
          <p:cNvSpPr txBox="1"/>
          <p:nvPr/>
        </p:nvSpPr>
        <p:spPr>
          <a:xfrm>
            <a:off x="897564" y="2412304"/>
            <a:ext cx="1564403" cy="2612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lgn="l">
              <a:lnSpc>
                <a:spcPct val="80000"/>
              </a:lnSpc>
              <a:defRPr sz="4700" i="1" spc="-94">
                <a:solidFill>
                  <a:srgbClr val="941100"/>
                </a:solidFill>
                <a:latin typeface="Optima"/>
                <a:ea typeface="Optima"/>
                <a:cs typeface="Optima"/>
                <a:sym typeface="Optima"/>
              </a:defRPr>
            </a:lvl1pPr>
          </a:lstStyle>
          <a:p>
            <a:r>
              <a:rPr sz="1763"/>
              <a:t>(2 days to model)</a:t>
            </a:r>
          </a:p>
        </p:txBody>
      </p:sp>
      <p:sp>
        <p:nvSpPr>
          <p:cNvPr id="10" name="12 hours manual work…">
            <a:extLst>
              <a:ext uri="{FF2B5EF4-FFF2-40B4-BE49-F238E27FC236}">
                <a16:creationId xmlns:a16="http://schemas.microsoft.com/office/drawing/2014/main" id="{2A4786E7-A42F-C838-6836-F259FC78321C}"/>
              </a:ext>
            </a:extLst>
          </p:cNvPr>
          <p:cNvSpPr txBox="1"/>
          <p:nvPr/>
        </p:nvSpPr>
        <p:spPr>
          <a:xfrm>
            <a:off x="1457513" y="1591328"/>
            <a:ext cx="2314480" cy="7942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p>
            <a:pPr algn="l">
              <a:lnSpc>
                <a:spcPct val="80000"/>
              </a:lnSpc>
              <a:defRPr sz="5400" b="1" spc="-107">
                <a:solidFill>
                  <a:srgbClr val="941100"/>
                </a:solidFill>
                <a:latin typeface="Optima"/>
                <a:ea typeface="Optima"/>
                <a:cs typeface="Optima"/>
                <a:sym typeface="Optima"/>
              </a:defRPr>
            </a:pPr>
            <a:r>
              <a:rPr sz="2025"/>
              <a:t>12 hours manual work</a:t>
            </a:r>
          </a:p>
          <a:p>
            <a:pPr algn="l">
              <a:lnSpc>
                <a:spcPct val="80000"/>
              </a:lnSpc>
              <a:defRPr sz="5400" b="1" spc="-107">
                <a:solidFill>
                  <a:srgbClr val="941100"/>
                </a:solidFill>
                <a:latin typeface="Optima"/>
                <a:ea typeface="Optima"/>
                <a:cs typeface="Optima"/>
                <a:sym typeface="Optima"/>
              </a:defRPr>
            </a:pPr>
            <a:r>
              <a:rPr sz="2025"/>
              <a:t>~682 lines of code </a:t>
            </a:r>
          </a:p>
          <a:p>
            <a:pPr algn="l">
              <a:lnSpc>
                <a:spcPct val="80000"/>
              </a:lnSpc>
              <a:defRPr sz="5400" b="1" spc="-107">
                <a:solidFill>
                  <a:srgbClr val="941100"/>
                </a:solidFill>
                <a:latin typeface="Optima"/>
                <a:ea typeface="Optima"/>
                <a:cs typeface="Optima"/>
                <a:sym typeface="Optima"/>
              </a:defRPr>
            </a:pPr>
            <a:r>
              <a:rPr sz="2025"/>
              <a:t>1hr model training</a:t>
            </a:r>
          </a:p>
        </p:txBody>
      </p:sp>
      <p:sp>
        <p:nvSpPr>
          <p:cNvPr id="11" name="*Work measured as the marginal effort to solve a new task">
            <a:extLst>
              <a:ext uri="{FF2B5EF4-FFF2-40B4-BE49-F238E27FC236}">
                <a16:creationId xmlns:a16="http://schemas.microsoft.com/office/drawing/2014/main" id="{CF5598FA-592F-BEE9-57F8-3BEB572A5C08}"/>
              </a:ext>
            </a:extLst>
          </p:cNvPr>
          <p:cNvSpPr txBox="1"/>
          <p:nvPr/>
        </p:nvSpPr>
        <p:spPr>
          <a:xfrm>
            <a:off x="6070069" y="1261567"/>
            <a:ext cx="2799629" cy="6953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chor="ctr">
            <a:spAutoFit/>
          </a:bodyPr>
          <a:lstStyle>
            <a:lvl1pPr algn="l">
              <a:lnSpc>
                <a:spcPct val="80000"/>
              </a:lnSpc>
              <a:defRPr sz="4700" i="1" spc="-94">
                <a:solidFill>
                  <a:srgbClr val="941100"/>
                </a:solidFill>
                <a:latin typeface="Optima"/>
                <a:ea typeface="Optima"/>
                <a:cs typeface="Optima"/>
                <a:sym typeface="Optima"/>
              </a:defRPr>
            </a:lvl1pPr>
          </a:lstStyle>
          <a:p>
            <a:r>
              <a:rPr sz="1763"/>
              <a:t>*Work measured as the marginal effort to solve a new task</a:t>
            </a:r>
          </a:p>
        </p:txBody>
      </p:sp>
    </p:spTree>
    <p:extLst>
      <p:ext uri="{BB962C8B-B14F-4D97-AF65-F5344CB8AC3E}">
        <p14:creationId xmlns:p14="http://schemas.microsoft.com/office/powerpoint/2010/main" val="20622790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0EE7C-AEAF-34E5-E426-80543084B52B}"/>
            </a:ext>
          </a:extLst>
        </p:cNvPr>
        <p:cNvGrpSpPr/>
        <p:nvPr/>
      </p:nvGrpSpPr>
      <p:grpSpPr>
        <a:xfrm>
          <a:off x="0" y="0"/>
          <a:ext cx="0" cy="0"/>
          <a:chOff x="0" y="0"/>
          <a:chExt cx="0" cy="0"/>
        </a:xfrm>
      </p:grpSpPr>
      <p:pic>
        <p:nvPicPr>
          <p:cNvPr id="3" name="Image" descr="Image">
            <a:extLst>
              <a:ext uri="{FF2B5EF4-FFF2-40B4-BE49-F238E27FC236}">
                <a16:creationId xmlns:a16="http://schemas.microsoft.com/office/drawing/2014/main" id="{0AEFA4EA-32CA-2F56-CDA9-E0BFC5C3FC7B}"/>
              </a:ext>
            </a:extLst>
          </p:cNvPr>
          <p:cNvPicPr>
            <a:picLocks noChangeAspect="1"/>
          </p:cNvPicPr>
          <p:nvPr/>
        </p:nvPicPr>
        <p:blipFill>
          <a:blip r:embed="rId2"/>
          <a:stretch>
            <a:fillRect/>
          </a:stretch>
        </p:blipFill>
        <p:spPr>
          <a:xfrm>
            <a:off x="1943535" y="2463467"/>
            <a:ext cx="5437319" cy="3243699"/>
          </a:xfrm>
          <a:prstGeom prst="rect">
            <a:avLst/>
          </a:prstGeom>
          <a:ln w="12700">
            <a:miter lim="400000"/>
          </a:ln>
        </p:spPr>
      </p:pic>
      <p:sp>
        <p:nvSpPr>
          <p:cNvPr id="2" name="Title 1">
            <a:extLst>
              <a:ext uri="{FF2B5EF4-FFF2-40B4-BE49-F238E27FC236}">
                <a16:creationId xmlns:a16="http://schemas.microsoft.com/office/drawing/2014/main" id="{44D9543D-F4E1-FDD9-92EA-351FF5DCC382}"/>
              </a:ext>
            </a:extLst>
          </p:cNvPr>
          <p:cNvSpPr>
            <a:spLocks noGrp="1"/>
          </p:cNvSpPr>
          <p:nvPr>
            <p:ph type="title"/>
          </p:nvPr>
        </p:nvSpPr>
        <p:spPr/>
        <p:txBody>
          <a:bodyPr/>
          <a:lstStyle/>
          <a:p>
            <a:r>
              <a:rPr lang="en-US"/>
              <a:t>Results</a:t>
            </a:r>
          </a:p>
        </p:txBody>
      </p:sp>
      <p:sp>
        <p:nvSpPr>
          <p:cNvPr id="4" name="Date Placeholder 3">
            <a:extLst>
              <a:ext uri="{FF2B5EF4-FFF2-40B4-BE49-F238E27FC236}">
                <a16:creationId xmlns:a16="http://schemas.microsoft.com/office/drawing/2014/main" id="{D71AA574-C26F-CFDF-3860-D2D823A9BE63}"/>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5963BFD9-3440-E4F8-7AF5-68D8E193F248}"/>
              </a:ext>
            </a:extLst>
          </p:cNvPr>
          <p:cNvSpPr>
            <a:spLocks noGrp="1"/>
          </p:cNvSpPr>
          <p:nvPr>
            <p:ph type="sldNum" sz="quarter" idx="12"/>
          </p:nvPr>
        </p:nvSpPr>
        <p:spPr/>
        <p:txBody>
          <a:bodyPr/>
          <a:lstStyle/>
          <a:p>
            <a:fld id="{19B12225-5612-419B-A8D5-4B8EEE4C217E}" type="slidenum">
              <a:rPr lang="en-US" smtClean="0"/>
              <a:pPr/>
              <a:t>83</a:t>
            </a:fld>
            <a:endParaRPr lang="en-US"/>
          </a:p>
        </p:txBody>
      </p:sp>
      <p:sp>
        <p:nvSpPr>
          <p:cNvPr id="6" name="Footer Placeholder 5">
            <a:extLst>
              <a:ext uri="{FF2B5EF4-FFF2-40B4-BE49-F238E27FC236}">
                <a16:creationId xmlns:a16="http://schemas.microsoft.com/office/drawing/2014/main" id="{284AF9CA-E893-8C4B-FBB4-5F846ED5A0FF}"/>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7" name="Image" descr="Image">
            <a:extLst>
              <a:ext uri="{FF2B5EF4-FFF2-40B4-BE49-F238E27FC236}">
                <a16:creationId xmlns:a16="http://schemas.microsoft.com/office/drawing/2014/main" id="{CA6F44D7-2C13-D89A-4AF7-8576EFCE4C7C}"/>
              </a:ext>
            </a:extLst>
          </p:cNvPr>
          <p:cNvPicPr>
            <a:picLocks noChangeAspect="1"/>
          </p:cNvPicPr>
          <p:nvPr/>
        </p:nvPicPr>
        <p:blipFill>
          <a:blip r:embed="rId2"/>
          <a:srcRect r="34099"/>
          <a:stretch>
            <a:fillRect/>
          </a:stretch>
        </p:blipFill>
        <p:spPr>
          <a:xfrm>
            <a:off x="1943535" y="2463467"/>
            <a:ext cx="3583208" cy="3243699"/>
          </a:xfrm>
          <a:prstGeom prst="rect">
            <a:avLst/>
          </a:prstGeom>
          <a:ln w="12700">
            <a:miter lim="400000"/>
          </a:ln>
        </p:spPr>
      </p:pic>
      <p:sp>
        <p:nvSpPr>
          <p:cNvPr id="8" name="Arrow">
            <a:extLst>
              <a:ext uri="{FF2B5EF4-FFF2-40B4-BE49-F238E27FC236}">
                <a16:creationId xmlns:a16="http://schemas.microsoft.com/office/drawing/2014/main" id="{CFD56410-0247-ACA4-366A-A3AC9D899D39}"/>
              </a:ext>
            </a:extLst>
          </p:cNvPr>
          <p:cNvSpPr/>
          <p:nvPr/>
        </p:nvSpPr>
        <p:spPr>
          <a:xfrm rot="1200000">
            <a:off x="2757349" y="2455366"/>
            <a:ext cx="1094433" cy="489007"/>
          </a:xfrm>
          <a:prstGeom prst="rightArrow">
            <a:avLst>
              <a:gd name="adj1" fmla="val 32000"/>
              <a:gd name="adj2" fmla="val 64000"/>
            </a:avLst>
          </a:prstGeom>
          <a:solidFill>
            <a:srgbClr val="941100"/>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9" name="(2 days to model)">
            <a:extLst>
              <a:ext uri="{FF2B5EF4-FFF2-40B4-BE49-F238E27FC236}">
                <a16:creationId xmlns:a16="http://schemas.microsoft.com/office/drawing/2014/main" id="{E0D99FF6-8924-7CEA-29FE-C44BAEA53652}"/>
              </a:ext>
            </a:extLst>
          </p:cNvPr>
          <p:cNvSpPr txBox="1"/>
          <p:nvPr/>
        </p:nvSpPr>
        <p:spPr>
          <a:xfrm>
            <a:off x="897564" y="2412304"/>
            <a:ext cx="1564403" cy="2612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lgn="l">
              <a:lnSpc>
                <a:spcPct val="80000"/>
              </a:lnSpc>
              <a:defRPr sz="4700" i="1" spc="-94">
                <a:solidFill>
                  <a:srgbClr val="941100"/>
                </a:solidFill>
                <a:latin typeface="Optima"/>
                <a:ea typeface="Optima"/>
                <a:cs typeface="Optima"/>
                <a:sym typeface="Optima"/>
              </a:defRPr>
            </a:lvl1pPr>
          </a:lstStyle>
          <a:p>
            <a:r>
              <a:rPr sz="1763"/>
              <a:t>(2 days to model)</a:t>
            </a:r>
          </a:p>
        </p:txBody>
      </p:sp>
      <p:sp>
        <p:nvSpPr>
          <p:cNvPr id="10" name="12 hours manual work…">
            <a:extLst>
              <a:ext uri="{FF2B5EF4-FFF2-40B4-BE49-F238E27FC236}">
                <a16:creationId xmlns:a16="http://schemas.microsoft.com/office/drawing/2014/main" id="{67B5C48D-C32C-D378-EC39-720E0438A92A}"/>
              </a:ext>
            </a:extLst>
          </p:cNvPr>
          <p:cNvSpPr txBox="1"/>
          <p:nvPr/>
        </p:nvSpPr>
        <p:spPr>
          <a:xfrm>
            <a:off x="1457513" y="1591328"/>
            <a:ext cx="2314480" cy="7942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p>
            <a:pPr algn="l">
              <a:lnSpc>
                <a:spcPct val="80000"/>
              </a:lnSpc>
              <a:defRPr sz="5400" b="1" spc="-107">
                <a:solidFill>
                  <a:srgbClr val="941100"/>
                </a:solidFill>
                <a:latin typeface="Optima"/>
                <a:ea typeface="Optima"/>
                <a:cs typeface="Optima"/>
                <a:sym typeface="Optima"/>
              </a:defRPr>
            </a:pPr>
            <a:r>
              <a:rPr sz="2025"/>
              <a:t>12 hours manual work</a:t>
            </a:r>
          </a:p>
          <a:p>
            <a:pPr algn="l">
              <a:lnSpc>
                <a:spcPct val="80000"/>
              </a:lnSpc>
              <a:defRPr sz="5400" b="1" spc="-107">
                <a:solidFill>
                  <a:srgbClr val="941100"/>
                </a:solidFill>
                <a:latin typeface="Optima"/>
                <a:ea typeface="Optima"/>
                <a:cs typeface="Optima"/>
                <a:sym typeface="Optima"/>
              </a:defRPr>
            </a:pPr>
            <a:r>
              <a:rPr sz="2025"/>
              <a:t>~682 lines of code </a:t>
            </a:r>
          </a:p>
          <a:p>
            <a:pPr algn="l">
              <a:lnSpc>
                <a:spcPct val="80000"/>
              </a:lnSpc>
              <a:defRPr sz="5400" b="1" spc="-107">
                <a:solidFill>
                  <a:srgbClr val="941100"/>
                </a:solidFill>
                <a:latin typeface="Optima"/>
                <a:ea typeface="Optima"/>
                <a:cs typeface="Optima"/>
                <a:sym typeface="Optima"/>
              </a:defRPr>
            </a:pPr>
            <a:r>
              <a:rPr sz="2025"/>
              <a:t>1hr model training</a:t>
            </a:r>
          </a:p>
        </p:txBody>
      </p:sp>
      <p:sp>
        <p:nvSpPr>
          <p:cNvPr id="12" name="Arrow">
            <a:extLst>
              <a:ext uri="{FF2B5EF4-FFF2-40B4-BE49-F238E27FC236}">
                <a16:creationId xmlns:a16="http://schemas.microsoft.com/office/drawing/2014/main" id="{89194AC6-BDD1-AE17-CF08-5A838629B5B2}"/>
              </a:ext>
            </a:extLst>
          </p:cNvPr>
          <p:cNvSpPr/>
          <p:nvPr/>
        </p:nvSpPr>
        <p:spPr>
          <a:xfrm rot="7800000">
            <a:off x="6679150" y="2246862"/>
            <a:ext cx="542405" cy="489007"/>
          </a:xfrm>
          <a:prstGeom prst="rightArrow">
            <a:avLst>
              <a:gd name="adj1" fmla="val 32000"/>
              <a:gd name="adj2" fmla="val 64000"/>
            </a:avLst>
          </a:prstGeom>
          <a:solidFill>
            <a:srgbClr val="008F00"/>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3" name="&lt;1 hour manual work…">
            <a:extLst>
              <a:ext uri="{FF2B5EF4-FFF2-40B4-BE49-F238E27FC236}">
                <a16:creationId xmlns:a16="http://schemas.microsoft.com/office/drawing/2014/main" id="{0D659EC5-81EA-8EFD-470B-6F517395446B}"/>
              </a:ext>
            </a:extLst>
          </p:cNvPr>
          <p:cNvSpPr txBox="1"/>
          <p:nvPr/>
        </p:nvSpPr>
        <p:spPr>
          <a:xfrm>
            <a:off x="6641483" y="1575138"/>
            <a:ext cx="2413609" cy="8266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p>
            <a:pPr algn="l">
              <a:lnSpc>
                <a:spcPct val="80000"/>
              </a:lnSpc>
              <a:defRPr sz="6100" b="1" spc="-122">
                <a:solidFill>
                  <a:srgbClr val="4F8F00"/>
                </a:solidFill>
                <a:latin typeface="Optima"/>
                <a:ea typeface="Optima"/>
                <a:cs typeface="Optima"/>
                <a:sym typeface="Optima"/>
              </a:defRPr>
            </a:pPr>
            <a:r>
              <a:rPr sz="2288"/>
              <a:t>&lt;</a:t>
            </a:r>
            <a:r>
              <a:rPr sz="2025" spc="-40"/>
              <a:t>1 hour manual work</a:t>
            </a:r>
          </a:p>
          <a:p>
            <a:pPr algn="l">
              <a:lnSpc>
                <a:spcPct val="80000"/>
              </a:lnSpc>
              <a:defRPr sz="6100" b="1" spc="-122">
                <a:solidFill>
                  <a:srgbClr val="4F8F00"/>
                </a:solidFill>
                <a:latin typeface="Optima"/>
                <a:ea typeface="Optima"/>
                <a:cs typeface="Optima"/>
                <a:sym typeface="Optima"/>
              </a:defRPr>
            </a:pPr>
            <a:r>
              <a:rPr sz="2025" spc="-40"/>
              <a:t>54 lines of code</a:t>
            </a:r>
          </a:p>
          <a:p>
            <a:pPr algn="l">
              <a:lnSpc>
                <a:spcPct val="80000"/>
              </a:lnSpc>
              <a:defRPr sz="6100" b="1" spc="-122">
                <a:solidFill>
                  <a:srgbClr val="4F8F00"/>
                </a:solidFill>
                <a:latin typeface="Optima"/>
                <a:ea typeface="Optima"/>
                <a:cs typeface="Optima"/>
                <a:sym typeface="Optima"/>
              </a:defRPr>
            </a:pPr>
            <a:r>
              <a:rPr sz="2025" spc="-40"/>
              <a:t>1hr model training</a:t>
            </a:r>
          </a:p>
        </p:txBody>
      </p:sp>
      <p:sp>
        <p:nvSpPr>
          <p:cNvPr id="14" name="Task: Will a user be active in the next 6 months?">
            <a:extLst>
              <a:ext uri="{FF2B5EF4-FFF2-40B4-BE49-F238E27FC236}">
                <a16:creationId xmlns:a16="http://schemas.microsoft.com/office/drawing/2014/main" id="{556009B9-EFC5-DCF5-8E59-34468916F937}"/>
              </a:ext>
            </a:extLst>
          </p:cNvPr>
          <p:cNvSpPr txBox="1"/>
          <p:nvPr/>
        </p:nvSpPr>
        <p:spPr>
          <a:xfrm>
            <a:off x="6177533" y="1215370"/>
            <a:ext cx="2861262"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gn="l" defTabSz="2340805">
              <a:lnSpc>
                <a:spcPct val="80000"/>
              </a:lnSpc>
              <a:defRPr sz="3743" spc="-74">
                <a:solidFill>
                  <a:srgbClr val="000000"/>
                </a:solidFill>
                <a:latin typeface="Andale Mono"/>
                <a:ea typeface="Andale Mono"/>
                <a:cs typeface="Andale Mono"/>
                <a:sym typeface="Andale Mono"/>
              </a:defRPr>
            </a:lvl1pPr>
          </a:lstStyle>
          <a:p>
            <a:r>
              <a:rPr sz="1404"/>
              <a:t>Task: Will a user be active in the next 6 months?</a:t>
            </a:r>
          </a:p>
        </p:txBody>
      </p:sp>
    </p:spTree>
    <p:extLst>
      <p:ext uri="{BB962C8B-B14F-4D97-AF65-F5344CB8AC3E}">
        <p14:creationId xmlns:p14="http://schemas.microsoft.com/office/powerpoint/2010/main" val="26560921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C0B79-B4DD-0582-1D8F-0ADBC5DFD9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B22F0E-DB33-AB4A-7D15-E86CC43B4E88}"/>
              </a:ext>
            </a:extLst>
          </p:cNvPr>
          <p:cNvSpPr>
            <a:spLocks noGrp="1"/>
          </p:cNvSpPr>
          <p:nvPr>
            <p:ph type="title"/>
          </p:nvPr>
        </p:nvSpPr>
        <p:spPr/>
        <p:txBody>
          <a:bodyPr/>
          <a:lstStyle/>
          <a:p>
            <a:r>
              <a:rPr lang="en-US"/>
              <a:t>Results</a:t>
            </a:r>
          </a:p>
        </p:txBody>
      </p:sp>
      <p:sp>
        <p:nvSpPr>
          <p:cNvPr id="4" name="Date Placeholder 3">
            <a:extLst>
              <a:ext uri="{FF2B5EF4-FFF2-40B4-BE49-F238E27FC236}">
                <a16:creationId xmlns:a16="http://schemas.microsoft.com/office/drawing/2014/main" id="{C22D045B-270E-68CE-9FE9-CBCDA61F1FDE}"/>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DB5B4268-7C04-60D8-02BE-E4B24B43E95E}"/>
              </a:ext>
            </a:extLst>
          </p:cNvPr>
          <p:cNvSpPr>
            <a:spLocks noGrp="1"/>
          </p:cNvSpPr>
          <p:nvPr>
            <p:ph type="sldNum" sz="quarter" idx="12"/>
          </p:nvPr>
        </p:nvSpPr>
        <p:spPr/>
        <p:txBody>
          <a:bodyPr/>
          <a:lstStyle/>
          <a:p>
            <a:fld id="{19B12225-5612-419B-A8D5-4B8EEE4C217E}" type="slidenum">
              <a:rPr lang="en-US" smtClean="0"/>
              <a:pPr/>
              <a:t>84</a:t>
            </a:fld>
            <a:endParaRPr lang="en-US"/>
          </a:p>
        </p:txBody>
      </p:sp>
      <p:sp>
        <p:nvSpPr>
          <p:cNvPr id="6" name="Footer Placeholder 5">
            <a:extLst>
              <a:ext uri="{FF2B5EF4-FFF2-40B4-BE49-F238E27FC236}">
                <a16:creationId xmlns:a16="http://schemas.microsoft.com/office/drawing/2014/main" id="{2A88073C-8CC9-2701-580F-0735F3F8D961}"/>
              </a:ext>
            </a:extLst>
          </p:cNvPr>
          <p:cNvSpPr>
            <a:spLocks noGrp="1"/>
          </p:cNvSpPr>
          <p:nvPr>
            <p:ph type="ftr" sz="quarter" idx="3"/>
          </p:nvPr>
        </p:nvSpPr>
        <p:spPr/>
        <p:txBody>
          <a:bodyPr/>
          <a:lstStyle/>
          <a:p>
            <a:r>
              <a:rPr lang="en-US"/>
              <a:t>Jure Leskovec, Stanford CS224W: Machine Learning with Graphs, http://cs224w.stanford.edu</a:t>
            </a:r>
          </a:p>
        </p:txBody>
      </p:sp>
      <p:sp>
        <p:nvSpPr>
          <p:cNvPr id="14" name="Task: Will a user be active in the next 6 months?">
            <a:extLst>
              <a:ext uri="{FF2B5EF4-FFF2-40B4-BE49-F238E27FC236}">
                <a16:creationId xmlns:a16="http://schemas.microsoft.com/office/drawing/2014/main" id="{5BDD7497-65EF-0339-DDBC-61E63069BE3A}"/>
              </a:ext>
            </a:extLst>
          </p:cNvPr>
          <p:cNvSpPr txBox="1"/>
          <p:nvPr/>
        </p:nvSpPr>
        <p:spPr>
          <a:xfrm>
            <a:off x="6177533" y="1215370"/>
            <a:ext cx="2861262" cy="489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ormAutofit/>
          </a:bodyPr>
          <a:lstStyle>
            <a:lvl1pPr algn="l" defTabSz="2340805">
              <a:lnSpc>
                <a:spcPct val="80000"/>
              </a:lnSpc>
              <a:defRPr sz="3743" spc="-74">
                <a:solidFill>
                  <a:srgbClr val="000000"/>
                </a:solidFill>
                <a:latin typeface="Andale Mono"/>
                <a:ea typeface="Andale Mono"/>
                <a:cs typeface="Andale Mono"/>
                <a:sym typeface="Andale Mono"/>
              </a:defRPr>
            </a:lvl1pPr>
          </a:lstStyle>
          <a:p>
            <a:r>
              <a:rPr sz="1404"/>
              <a:t>Task: Will a user be active in the next 6 months?</a:t>
            </a:r>
          </a:p>
        </p:txBody>
      </p:sp>
      <p:pic>
        <p:nvPicPr>
          <p:cNvPr id="11" name="relbench_user_study.png" descr="relbench_user_study.png">
            <a:extLst>
              <a:ext uri="{FF2B5EF4-FFF2-40B4-BE49-F238E27FC236}">
                <a16:creationId xmlns:a16="http://schemas.microsoft.com/office/drawing/2014/main" id="{B23AA5B7-02CB-6EC7-7DDF-986FBC011F3A}"/>
              </a:ext>
            </a:extLst>
          </p:cNvPr>
          <p:cNvPicPr>
            <a:picLocks noChangeAspect="1"/>
          </p:cNvPicPr>
          <p:nvPr/>
        </p:nvPicPr>
        <p:blipFill>
          <a:blip r:embed="rId2"/>
          <a:stretch>
            <a:fillRect/>
          </a:stretch>
        </p:blipFill>
        <p:spPr>
          <a:xfrm>
            <a:off x="55181" y="2425433"/>
            <a:ext cx="9144000" cy="2286000"/>
          </a:xfrm>
          <a:prstGeom prst="rect">
            <a:avLst/>
          </a:prstGeom>
          <a:ln w="12700">
            <a:miter lim="400000"/>
          </a:ln>
        </p:spPr>
      </p:pic>
    </p:spTree>
    <p:extLst>
      <p:ext uri="{BB962C8B-B14F-4D97-AF65-F5344CB8AC3E}">
        <p14:creationId xmlns:p14="http://schemas.microsoft.com/office/powerpoint/2010/main" val="28188065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013D8-3CD8-1D74-2090-0067A62706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C4CCC1-1B78-8FCD-7FB0-D707103B8355}"/>
              </a:ext>
            </a:extLst>
          </p:cNvPr>
          <p:cNvSpPr>
            <a:spLocks noGrp="1"/>
          </p:cNvSpPr>
          <p:nvPr>
            <p:ph type="title"/>
          </p:nvPr>
        </p:nvSpPr>
        <p:spPr/>
        <p:txBody>
          <a:bodyPr/>
          <a:lstStyle/>
          <a:p>
            <a:r>
              <a:rPr lang="en-US"/>
              <a:t>More </a:t>
            </a:r>
            <a:r>
              <a:rPr lang="en-US" err="1"/>
              <a:t>Relbench</a:t>
            </a:r>
            <a:r>
              <a:rPr lang="en-US"/>
              <a:t> tasks</a:t>
            </a:r>
          </a:p>
        </p:txBody>
      </p:sp>
      <p:sp>
        <p:nvSpPr>
          <p:cNvPr id="4" name="Date Placeholder 3">
            <a:extLst>
              <a:ext uri="{FF2B5EF4-FFF2-40B4-BE49-F238E27FC236}">
                <a16:creationId xmlns:a16="http://schemas.microsoft.com/office/drawing/2014/main" id="{AB83ED64-4B8C-C47B-7942-0346FFA4C1DF}"/>
              </a:ext>
            </a:extLst>
          </p:cNvPr>
          <p:cNvSpPr>
            <a:spLocks noGrp="1"/>
          </p:cNvSpPr>
          <p:nvPr>
            <p:ph type="dt" sz="half" idx="10"/>
          </p:nvPr>
        </p:nvSpPr>
        <p:spPr/>
        <p:txBody>
          <a:bodyPr/>
          <a:lstStyle/>
          <a:p>
            <a:fld id="{4802919A-D486-FF43-8405-DAF36A913666}" type="datetime1">
              <a:rPr lang="en-US" smtClean="0"/>
              <a:t>11/7/2024</a:t>
            </a:fld>
            <a:endParaRPr lang="en-US"/>
          </a:p>
        </p:txBody>
      </p:sp>
      <p:sp>
        <p:nvSpPr>
          <p:cNvPr id="5" name="Slide Number Placeholder 4">
            <a:extLst>
              <a:ext uri="{FF2B5EF4-FFF2-40B4-BE49-F238E27FC236}">
                <a16:creationId xmlns:a16="http://schemas.microsoft.com/office/drawing/2014/main" id="{CB5F598F-2C98-D1FD-53AA-0A937E5CFD91}"/>
              </a:ext>
            </a:extLst>
          </p:cNvPr>
          <p:cNvSpPr>
            <a:spLocks noGrp="1"/>
          </p:cNvSpPr>
          <p:nvPr>
            <p:ph type="sldNum" sz="quarter" idx="12"/>
          </p:nvPr>
        </p:nvSpPr>
        <p:spPr/>
        <p:txBody>
          <a:bodyPr/>
          <a:lstStyle/>
          <a:p>
            <a:fld id="{19B12225-5612-419B-A8D5-4B8EEE4C217E}" type="slidenum">
              <a:rPr lang="en-US" smtClean="0"/>
              <a:pPr/>
              <a:t>85</a:t>
            </a:fld>
            <a:endParaRPr lang="en-US"/>
          </a:p>
        </p:txBody>
      </p:sp>
      <p:sp>
        <p:nvSpPr>
          <p:cNvPr id="6" name="Footer Placeholder 5">
            <a:extLst>
              <a:ext uri="{FF2B5EF4-FFF2-40B4-BE49-F238E27FC236}">
                <a16:creationId xmlns:a16="http://schemas.microsoft.com/office/drawing/2014/main" id="{8628FA10-570B-E4BE-AA84-B226F7B6D35F}"/>
              </a:ext>
            </a:extLst>
          </p:cNvPr>
          <p:cNvSpPr>
            <a:spLocks noGrp="1"/>
          </p:cNvSpPr>
          <p:nvPr>
            <p:ph type="ftr" sz="quarter" idx="3"/>
          </p:nvPr>
        </p:nvSpPr>
        <p:spPr/>
        <p:txBody>
          <a:bodyPr/>
          <a:lstStyle/>
          <a:p>
            <a:r>
              <a:rPr lang="en-US"/>
              <a:t>Jure Leskovec, Stanford CS224W: Machine Learning with Graphs, http://cs224w.stanford.edu</a:t>
            </a:r>
          </a:p>
        </p:txBody>
      </p:sp>
      <p:pic>
        <p:nvPicPr>
          <p:cNvPr id="3" name="relbench_user_study_all.png" descr="relbench_user_study_all.png">
            <a:extLst>
              <a:ext uri="{FF2B5EF4-FFF2-40B4-BE49-F238E27FC236}">
                <a16:creationId xmlns:a16="http://schemas.microsoft.com/office/drawing/2014/main" id="{9F7013AF-D51F-E967-9377-0F9D7AF339BC}"/>
              </a:ext>
            </a:extLst>
          </p:cNvPr>
          <p:cNvPicPr>
            <a:picLocks noChangeAspect="1"/>
          </p:cNvPicPr>
          <p:nvPr/>
        </p:nvPicPr>
        <p:blipFill>
          <a:blip r:embed="rId2"/>
          <a:stretch>
            <a:fillRect/>
          </a:stretch>
        </p:blipFill>
        <p:spPr>
          <a:xfrm>
            <a:off x="0" y="2286000"/>
            <a:ext cx="9144000" cy="2286000"/>
          </a:xfrm>
          <a:prstGeom prst="rect">
            <a:avLst/>
          </a:prstGeom>
          <a:ln w="12700">
            <a:miter lim="400000"/>
          </a:ln>
        </p:spPr>
      </p:pic>
    </p:spTree>
    <p:extLst>
      <p:ext uri="{BB962C8B-B14F-4D97-AF65-F5344CB8AC3E}">
        <p14:creationId xmlns:p14="http://schemas.microsoft.com/office/powerpoint/2010/main" val="2143832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5715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(4:3)</PresentationFormat>
  <Slides>85</Slides>
  <Notes>71</Notes>
  <HiddenSlides>1</HiddenSlide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Module</vt:lpstr>
      <vt:lpstr>PowerPoint Presentation</vt:lpstr>
      <vt:lpstr>Announcements</vt:lpstr>
      <vt:lpstr>Response to high-frequency feedbacks</vt:lpstr>
      <vt:lpstr>PowerPoint Presentation</vt:lpstr>
      <vt:lpstr>Deep Learning Revolution</vt:lpstr>
      <vt:lpstr>Deep Learning Revolution</vt:lpstr>
      <vt:lpstr>Deep Learning Revolution</vt:lpstr>
      <vt:lpstr>Data stored in Relational Databases</vt:lpstr>
      <vt:lpstr>Database Management Systems</vt:lpstr>
      <vt:lpstr>Predictions on Relational Data</vt:lpstr>
      <vt:lpstr>Predictions on Relational Data</vt:lpstr>
      <vt:lpstr>Doing AI is slow &amp; complex</vt:lpstr>
      <vt:lpstr>Impedance Mismatch</vt:lpstr>
      <vt:lpstr>Key Question</vt:lpstr>
      <vt:lpstr>CV moved to end-to-end learning</vt:lpstr>
      <vt:lpstr>Modern ML</vt:lpstr>
      <vt:lpstr>PowerPoint Presentation</vt:lpstr>
      <vt:lpstr>Deep Learning on Relational Tables</vt:lpstr>
      <vt:lpstr>What is RDL?</vt:lpstr>
      <vt:lpstr>Impact and Consequences</vt:lpstr>
      <vt:lpstr>Related Work: Tabular ML</vt:lpstr>
      <vt:lpstr>Related Work: Stat. Rel. Learning</vt:lpstr>
      <vt:lpstr>PowerPoint Presentation</vt:lpstr>
      <vt:lpstr>Insight: A Data is a graph!</vt:lpstr>
      <vt:lpstr>A Database is a graph!</vt:lpstr>
      <vt:lpstr>Just do ML on a Graph!</vt:lpstr>
      <vt:lpstr>Graph ML Problem Solving Pipeline</vt:lpstr>
      <vt:lpstr>PowerPoint Presentation</vt:lpstr>
      <vt:lpstr>Databases</vt:lpstr>
      <vt:lpstr>Relational Databases</vt:lpstr>
      <vt:lpstr>Mathematically…</vt:lpstr>
      <vt:lpstr>Schema Graph</vt:lpstr>
      <vt:lpstr>Rel-trial Schema Graph</vt:lpstr>
      <vt:lpstr>Relational Entity Graph</vt:lpstr>
      <vt:lpstr>Mathematically…</vt:lpstr>
      <vt:lpstr>Entities in Relational Entity Graph</vt:lpstr>
      <vt:lpstr>PowerPoint Presentation</vt:lpstr>
      <vt:lpstr>Overview of the Approach </vt:lpstr>
      <vt:lpstr>Defining a Task</vt:lpstr>
      <vt:lpstr>Defining a Task: Training Table</vt:lpstr>
      <vt:lpstr>Defining a Task: Training Table</vt:lpstr>
      <vt:lpstr>Example: Churn</vt:lpstr>
      <vt:lpstr>Relational Deep Learning</vt:lpstr>
      <vt:lpstr>Relational Entity Graph</vt:lpstr>
      <vt:lpstr>Connect the Training Table</vt:lpstr>
      <vt:lpstr>PowerPoint Presentation</vt:lpstr>
      <vt:lpstr>Relational Deep Learning</vt:lpstr>
      <vt:lpstr>GNN on the Entity Graph</vt:lpstr>
      <vt:lpstr>GNNs on Temporal Graphs</vt:lpstr>
      <vt:lpstr>GNN vs Feature Engineering</vt:lpstr>
      <vt:lpstr>SQL joins vs Graph edges</vt:lpstr>
      <vt:lpstr>SQL joins vs Graph edges</vt:lpstr>
      <vt:lpstr>GNNs perform a JOIN+AGG</vt:lpstr>
      <vt:lpstr>Benefits of GNNs</vt:lpstr>
      <vt:lpstr>Benefits of GNNs</vt:lpstr>
      <vt:lpstr>Benefits of GNNs</vt:lpstr>
      <vt:lpstr>Benefits of GNNs</vt:lpstr>
      <vt:lpstr>Full Vision Described in Paper</vt:lpstr>
      <vt:lpstr>PowerPoint Presentation</vt:lpstr>
      <vt:lpstr>Enabling Research on RDL</vt:lpstr>
      <vt:lpstr>PyF and PyG Integration</vt:lpstr>
      <vt:lpstr>RelBench Datasets</vt:lpstr>
      <vt:lpstr>RelBench Datasets</vt:lpstr>
      <vt:lpstr>RelBench Tasks</vt:lpstr>
      <vt:lpstr>RelBench Tasks</vt:lpstr>
      <vt:lpstr>See website to get started</vt:lpstr>
      <vt:lpstr>PowerPoint Presentation</vt:lpstr>
      <vt:lpstr>Expert Data Scientist</vt:lpstr>
      <vt:lpstr>PowerPoint Presentation</vt:lpstr>
      <vt:lpstr>Representative Relbench task</vt:lpstr>
      <vt:lpstr>Expert Data Scientist Workflow</vt:lpstr>
      <vt:lpstr>Expert Data Scientist Workflow</vt:lpstr>
      <vt:lpstr>Expert Data Scientist Workflow</vt:lpstr>
      <vt:lpstr>Expert Data Scientist Workflow</vt:lpstr>
      <vt:lpstr>Expert Data Scientist Workflow</vt:lpstr>
      <vt:lpstr>Expert Data Scientist Workflow</vt:lpstr>
      <vt:lpstr>Expert Data Scientist Workflow</vt:lpstr>
      <vt:lpstr>SHAP feature importance analysis</vt:lpstr>
      <vt:lpstr>Final list of features</vt:lpstr>
      <vt:lpstr>PowerPoint Presentation</vt:lpstr>
      <vt:lpstr>Results</vt:lpstr>
      <vt:lpstr>Results</vt:lpstr>
      <vt:lpstr>Results</vt:lpstr>
      <vt:lpstr>Results</vt:lpstr>
      <vt:lpstr>More Relbench tasks</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revision>3</cp:revision>
  <cp:lastPrinted>2019-10-10T21:48:56Z</cp:lastPrinted>
  <dcterms:created xsi:type="dcterms:W3CDTF">2009-06-12T17:14:38Z</dcterms:created>
  <dcterms:modified xsi:type="dcterms:W3CDTF">2024-11-07T22:48:32Z</dcterms:modified>
</cp:coreProperties>
</file>