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0"/>
  </p:notesMasterIdLst>
  <p:handoutMasterIdLst>
    <p:handoutMasterId r:id="rId81"/>
  </p:handoutMasterIdLst>
  <p:sldIdLst>
    <p:sldId id="256" r:id="rId2"/>
    <p:sldId id="1852" r:id="rId3"/>
    <p:sldId id="1885" r:id="rId4"/>
    <p:sldId id="387" r:id="rId5"/>
    <p:sldId id="2042" r:id="rId6"/>
    <p:sldId id="2040" r:id="rId7"/>
    <p:sldId id="435" r:id="rId8"/>
    <p:sldId id="2041" r:id="rId9"/>
    <p:sldId id="2043" r:id="rId10"/>
    <p:sldId id="2044" r:id="rId11"/>
    <p:sldId id="1888" r:id="rId12"/>
    <p:sldId id="2045" r:id="rId13"/>
    <p:sldId id="2046" r:id="rId14"/>
    <p:sldId id="2047" r:id="rId15"/>
    <p:sldId id="2001" r:id="rId16"/>
    <p:sldId id="2014" r:id="rId17"/>
    <p:sldId id="1870" r:id="rId18"/>
    <p:sldId id="758" r:id="rId19"/>
    <p:sldId id="2000" r:id="rId20"/>
    <p:sldId id="2048" r:id="rId21"/>
    <p:sldId id="2049" r:id="rId22"/>
    <p:sldId id="2050" r:id="rId23"/>
    <p:sldId id="2051" r:id="rId24"/>
    <p:sldId id="2002" r:id="rId25"/>
    <p:sldId id="1818" r:id="rId26"/>
    <p:sldId id="908" r:id="rId27"/>
    <p:sldId id="1819" r:id="rId28"/>
    <p:sldId id="1904" r:id="rId29"/>
    <p:sldId id="2052" r:id="rId30"/>
    <p:sldId id="2003" r:id="rId31"/>
    <p:sldId id="2054" r:id="rId32"/>
    <p:sldId id="1989" r:id="rId33"/>
    <p:sldId id="2056" r:id="rId34"/>
    <p:sldId id="2006" r:id="rId35"/>
    <p:sldId id="2007" r:id="rId36"/>
    <p:sldId id="2008" r:id="rId37"/>
    <p:sldId id="2009" r:id="rId38"/>
    <p:sldId id="2010" r:id="rId39"/>
    <p:sldId id="2011" r:id="rId40"/>
    <p:sldId id="2013" r:id="rId41"/>
    <p:sldId id="2055" r:id="rId42"/>
    <p:sldId id="1987" r:id="rId43"/>
    <p:sldId id="2057" r:id="rId44"/>
    <p:sldId id="2015" r:id="rId45"/>
    <p:sldId id="2018" r:id="rId46"/>
    <p:sldId id="1988" r:id="rId47"/>
    <p:sldId id="2058" r:id="rId48"/>
    <p:sldId id="2060" r:id="rId49"/>
    <p:sldId id="1933" r:id="rId50"/>
    <p:sldId id="2035" r:id="rId51"/>
    <p:sldId id="2036" r:id="rId52"/>
    <p:sldId id="2034" r:id="rId53"/>
    <p:sldId id="2019" r:id="rId54"/>
    <p:sldId id="2020" r:id="rId55"/>
    <p:sldId id="2023" r:id="rId56"/>
    <p:sldId id="2024" r:id="rId57"/>
    <p:sldId id="2025" r:id="rId58"/>
    <p:sldId id="2027" r:id="rId59"/>
    <p:sldId id="2029" r:id="rId60"/>
    <p:sldId id="2028" r:id="rId61"/>
    <p:sldId id="2030" r:id="rId62"/>
    <p:sldId id="2031" r:id="rId63"/>
    <p:sldId id="2032" r:id="rId64"/>
    <p:sldId id="2061" r:id="rId65"/>
    <p:sldId id="1707" r:id="rId66"/>
    <p:sldId id="1618" r:id="rId67"/>
    <p:sldId id="393" r:id="rId68"/>
    <p:sldId id="1620" r:id="rId69"/>
    <p:sldId id="2037" r:id="rId70"/>
    <p:sldId id="2062" r:id="rId71"/>
    <p:sldId id="2038" r:id="rId72"/>
    <p:sldId id="2063" r:id="rId73"/>
    <p:sldId id="2064" r:id="rId74"/>
    <p:sldId id="2059" r:id="rId75"/>
    <p:sldId id="2065" r:id="rId76"/>
    <p:sldId id="2066" r:id="rId77"/>
    <p:sldId id="2067" r:id="rId78"/>
    <p:sldId id="2068" r:id="rId7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6BB76D"/>
    <a:srgbClr val="D60093"/>
    <a:srgbClr val="CC0066"/>
    <a:srgbClr val="FF0000"/>
    <a:srgbClr val="FF0066"/>
    <a:srgbClr val="60B5CC"/>
    <a:srgbClr val="E88651"/>
    <a:srgbClr val="CC9A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2ABE39-93C8-5A4E-B6B8-8B10D503500A}" v="1295" dt="2024-11-14T22:06:11.782"/>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11/14/2024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11/14/2024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t>We introduce a new data structure a more complex data structure that of Heterogeneous graphs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t>Over the past few lectures we have developed powerful and efficient framework, a GNN toolbox to do ML on graphs. Today we will expand this framework to a larger class of problems that involve heterogeneous graphs.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916986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4091473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BECCC-FEA5-4D30-8755-32241C60A2D1}" type="slidenum">
              <a:rPr lang="en-US"/>
              <a:pPr/>
              <a:t>4</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US"/>
              <a:t>As I have mentioned before, these days we are experiencing an AI revolution, we are observing the revolution of large language models and more generally foundation models</a:t>
            </a:r>
          </a:p>
          <a:p>
            <a:endParaRPr lang="en-US"/>
          </a:p>
          <a:p>
            <a:r>
              <a:rPr lang="en-US"/>
              <a:t>The opportunities for technology and research this tools have initiated are endless</a:t>
            </a:r>
          </a:p>
          <a:p>
            <a:endParaRPr lang="en-US"/>
          </a:p>
          <a:p>
            <a:r>
              <a:rPr lang="en-US"/>
              <a:t>All started by the decision of OpenAI engineers to scale up their models </a:t>
            </a:r>
          </a:p>
          <a:p>
            <a:endParaRPr lang="en-US"/>
          </a:p>
          <a:p>
            <a:r>
              <a:rPr lang="en-US"/>
              <a:t>Long story short they started training over the whole web with with billion or trillion parameter models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57875-33DF-EEC7-1707-8CD418F08A2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518E7662-D5EE-07A8-4AFF-BAA477E14B63}"/>
              </a:ext>
            </a:extLst>
          </p:cNvPr>
          <p:cNvSpPr>
            <a:spLocks noGrp="1" noChangeArrowheads="1"/>
          </p:cNvSpPr>
          <p:nvPr>
            <p:ph type="sldNum" sz="quarter" idx="5"/>
          </p:nvPr>
        </p:nvSpPr>
        <p:spPr>
          <a:ln/>
        </p:spPr>
        <p:txBody>
          <a:bodyPr/>
          <a:lstStyle/>
          <a:p>
            <a:fld id="{FDBBECCC-FEA5-4D30-8755-32241C60A2D1}" type="slidenum">
              <a:rPr lang="en-US"/>
              <a:pPr/>
              <a:t>5</a:t>
            </a:fld>
            <a:endParaRPr lang="en-US"/>
          </a:p>
        </p:txBody>
      </p:sp>
      <p:sp>
        <p:nvSpPr>
          <p:cNvPr id="82946" name="Rectangle 2">
            <a:extLst>
              <a:ext uri="{FF2B5EF4-FFF2-40B4-BE49-F238E27FC236}">
                <a16:creationId xmlns:a16="http://schemas.microsoft.com/office/drawing/2014/main" id="{12BC050D-F69E-81C5-88D0-BA02AED49705}"/>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9B6106EB-D35E-7114-F4DB-BE707D1A5368}"/>
              </a:ext>
            </a:extLst>
          </p:cNvPr>
          <p:cNvSpPr>
            <a:spLocks noGrp="1" noChangeArrowheads="1"/>
          </p:cNvSpPr>
          <p:nvPr>
            <p:ph type="body" idx="1"/>
          </p:nvPr>
        </p:nvSpPr>
        <p:spPr/>
        <p:txBody>
          <a:bodyPr/>
          <a:lstStyle/>
          <a:p>
            <a:r>
              <a:rPr lang="en-US" b="0" i="0">
                <a:solidFill>
                  <a:srgbClr val="242424"/>
                </a:solidFill>
                <a:effectLst/>
                <a:latin typeface="source-serif-pro"/>
              </a:rPr>
              <a:t>Motivated by these results scientist and engineers are now building foundation models in various high impact domains</a:t>
            </a:r>
          </a:p>
          <a:p>
            <a:endParaRPr lang="en-US" b="0" i="0">
              <a:solidFill>
                <a:srgbClr val="242424"/>
              </a:solidFill>
              <a:effectLst/>
              <a:latin typeface="source-serif-pro"/>
            </a:endParaRPr>
          </a:p>
          <a:p>
            <a:r>
              <a:rPr lang="en-US" b="0" i="0">
                <a:solidFill>
                  <a:srgbClr val="242424"/>
                </a:solidFill>
                <a:effectLst/>
                <a:latin typeface="source-serif-pro"/>
              </a:rPr>
              <a:t>Foundation models have come to computer vision! Initially limited to language tasks, foundation models can now serve as the backbone of computer vision tasks such as image classification, object detection, and image segmentation. </a:t>
            </a:r>
            <a:endParaRPr lang="en-US"/>
          </a:p>
        </p:txBody>
      </p:sp>
    </p:spTree>
    <p:extLst>
      <p:ext uri="{BB962C8B-B14F-4D97-AF65-F5344CB8AC3E}">
        <p14:creationId xmlns:p14="http://schemas.microsoft.com/office/powerpoint/2010/main" val="2098204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of these endeavors come from </a:t>
            </a:r>
            <a:r>
              <a:rPr lang="en-US" err="1"/>
              <a:t>Jure’s</a:t>
            </a:r>
            <a:r>
              <a:rPr lang="en-US"/>
              <a:t> lab. One of ours projects which made the front page of the NYT is building foundation models for cell biology</a:t>
            </a:r>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155163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input to the model is different cells that are represented by gene expression</a:t>
            </a:r>
          </a:p>
          <a:p>
            <a:endParaRPr lang="en-US"/>
          </a:p>
          <a:p>
            <a:r>
              <a:rPr lang="en-US"/>
              <a:t>In the output of the model we want to generate universal and rich embeddings for each cell </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3184402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some results we have observed, I don’t want to go into the very details but we can show that we can generalize to data that have not been used during training </a:t>
            </a:r>
          </a:p>
          <a:p>
            <a:endParaRPr lang="en-US"/>
          </a:p>
          <a:p>
            <a:r>
              <a:rPr lang="en-US"/>
              <a:t>Represent monkey cells and we can also </a:t>
            </a:r>
            <a:r>
              <a:rPr lang="en-US" err="1"/>
              <a:t>observwe</a:t>
            </a:r>
            <a:r>
              <a:rPr lang="en-US"/>
              <a:t> a hierarchical structure of these cells</a:t>
            </a:r>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563556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36974-F821-083A-7486-0E31FD027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909E6-D0E4-71F7-DD25-26731CB9D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2CF07-0DF3-53EC-80E3-871553B210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2A455D-5397-B708-47D7-9C9FB98E3B6F}"/>
              </a:ext>
            </a:extLst>
          </p:cNvPr>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901380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9742D-7ED7-B045-97B9-89C46DEF1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DD677-C2DC-C637-01B7-7838139DA0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C8A100-3B04-2B0B-43CC-DFB342681E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6B77D5-BD60-7F7F-36D6-7017899336E6}"/>
              </a:ext>
            </a:extLst>
          </p:cNvPr>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2855575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3383464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16E03-9EE5-7B78-76DF-87B23BCC4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144CAE-7404-8806-D739-A73EBC9059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DF713-2CD5-86F5-AB39-B6FD13AAC0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266FE1-67CF-0E64-0ECE-46F58D7475F5}"/>
              </a:ext>
            </a:extLst>
          </p:cNvPr>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2985462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43091-07AF-0E40-0CCE-6A203FD8D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61430-04CC-9116-7D98-1D6A25AEB6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85A73-45E4-224D-5510-9D8F87DB84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4020AC-AE70-491F-4589-0B869E288FAA}"/>
              </a:ext>
            </a:extLst>
          </p:cNvPr>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3636598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1ECE9-3C9D-C374-D384-ED09218E41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76AF2-7426-C5E2-20A4-3D12C6F88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6B4059-D7C5-8EF6-608C-8E5E05AAC36E}"/>
              </a:ext>
            </a:extLst>
          </p:cNvPr>
          <p:cNvSpPr>
            <a:spLocks noGrp="1"/>
          </p:cNvSpPr>
          <p:nvPr>
            <p:ph type="body" idx="1"/>
          </p:nvPr>
        </p:nvSpPr>
        <p:spPr/>
        <p:txBody>
          <a:bodyPr/>
          <a:lstStyle/>
          <a:p>
            <a:r>
              <a:rPr lang="en-US"/>
              <a:t>First bullet. These embeddings can be later used to perform link prediction in a few shot or zero shot manner</a:t>
            </a:r>
          </a:p>
        </p:txBody>
      </p:sp>
      <p:sp>
        <p:nvSpPr>
          <p:cNvPr id="4" name="Slide Number Placeholder 3">
            <a:extLst>
              <a:ext uri="{FF2B5EF4-FFF2-40B4-BE49-F238E27FC236}">
                <a16:creationId xmlns:a16="http://schemas.microsoft.com/office/drawing/2014/main" id="{2129A090-6966-AEA4-8CD2-196726358AAD}"/>
              </a:ext>
            </a:extLst>
          </p:cNvPr>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1151818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Refresh your memory</a:t>
            </a:r>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2666303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525A7-C727-A766-2DD4-3060BDA63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81D761-5C14-B1B9-30F2-DE0EA7FFDB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1A317-DC9D-42AC-E943-9450EFC74B35}"/>
              </a:ext>
            </a:extLst>
          </p:cNvPr>
          <p:cNvSpPr>
            <a:spLocks noGrp="1"/>
          </p:cNvSpPr>
          <p:nvPr>
            <p:ph type="body" idx="1"/>
          </p:nvPr>
        </p:nvSpPr>
        <p:spPr/>
        <p:txBody>
          <a:bodyPr/>
          <a:lstStyle/>
          <a:p>
            <a:r>
              <a:rPr lang="en-US"/>
              <a:t>We are going to think of a KG as a set of triples Maria studies CS224w node for maria node for CS224W and there is a relation of type teaches</a:t>
            </a:r>
          </a:p>
          <a:p>
            <a:endParaRPr lang="en-US"/>
          </a:p>
          <a:p>
            <a:r>
              <a:rPr lang="en-US"/>
              <a:t>We are going to </a:t>
            </a:r>
            <a:r>
              <a:rPr lang="en-US" b="1"/>
              <a:t>compose</a:t>
            </a:r>
            <a:r>
              <a:rPr lang="en-US"/>
              <a:t> the </a:t>
            </a:r>
            <a:r>
              <a:rPr lang="en-US" err="1"/>
              <a:t>entity+relation</a:t>
            </a:r>
            <a:endParaRPr lang="en-US"/>
          </a:p>
          <a:p>
            <a:endParaRPr lang="en-US"/>
          </a:p>
          <a:p>
            <a:r>
              <a:rPr lang="en-US"/>
              <a:t>Embedding of </a:t>
            </a:r>
            <a:r>
              <a:rPr lang="en-US" b="1"/>
              <a:t>entity, embedding of relation </a:t>
            </a:r>
            <a:r>
              <a:rPr lang="en-US"/>
              <a:t>and we will guess the tail</a:t>
            </a:r>
          </a:p>
          <a:p>
            <a:endParaRPr lang="en-US"/>
          </a:p>
          <a:p>
            <a:r>
              <a:rPr lang="en-US"/>
              <a:t>No GNNs today, but shallow embeddings</a:t>
            </a:r>
          </a:p>
          <a:p>
            <a:endParaRPr lang="en-US"/>
          </a:p>
          <a:p>
            <a:endParaRPr lang="en-US"/>
          </a:p>
          <a:p>
            <a:r>
              <a:rPr lang="en-US"/>
              <a:t>How do I score the proximity to the tail</a:t>
            </a:r>
          </a:p>
        </p:txBody>
      </p:sp>
      <p:sp>
        <p:nvSpPr>
          <p:cNvPr id="4" name="Slide Number Placeholder 3">
            <a:extLst>
              <a:ext uri="{FF2B5EF4-FFF2-40B4-BE49-F238E27FC236}">
                <a16:creationId xmlns:a16="http://schemas.microsoft.com/office/drawing/2014/main" id="{A8C8CCC6-7958-2E39-5054-C77C18800574}"/>
              </a:ext>
            </a:extLst>
          </p:cNvPr>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2070235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a:t>
            </a:r>
            <a:r>
              <a:rPr lang="en-US" err="1"/>
              <a:t>home.cse.ust.hk</a:t>
            </a:r>
            <a:r>
              <a:rPr lang="en-US"/>
              <a:t>/~</a:t>
            </a:r>
            <a:r>
              <a:rPr lang="en-US" err="1"/>
              <a:t>yqsong</a:t>
            </a:r>
            <a:r>
              <a:rPr lang="en-US"/>
              <a:t>/papers/2017-HIN-Metagraph.pdf</a:t>
            </a:r>
          </a:p>
          <a:p>
            <a:endParaRPr lang="en-US"/>
          </a:p>
          <a:p>
            <a:r>
              <a:rPr lang="en-US" b="1"/>
              <a:t>Another example where graphs are heavily used is in biology and medicine</a:t>
            </a:r>
          </a:p>
          <a:p>
            <a:endParaRPr lang="en-US"/>
          </a:p>
          <a:p>
            <a:r>
              <a:rPr lang="en-US" b="1"/>
              <a:t>Biology and medicine is doing, is trying to find relationships between different biomedical entities</a:t>
            </a:r>
          </a:p>
          <a:p>
            <a:endParaRPr lang="en-US"/>
          </a:p>
          <a:p>
            <a:r>
              <a:rPr lang="en-US"/>
              <a:t>Here are some proteins that do not work well in your body because you have that disease</a:t>
            </a:r>
          </a:p>
          <a:p>
            <a:endParaRPr lang="en-US"/>
          </a:p>
          <a:p>
            <a:r>
              <a:rPr lang="en-US" b="1"/>
              <a:t>This proteins are part of some biological processes called pathways</a:t>
            </a:r>
          </a:p>
          <a:p>
            <a:endParaRPr lang="en-US"/>
          </a:p>
          <a:p>
            <a:r>
              <a:rPr lang="en-US"/>
              <a:t>If you take this drug you will have these adverse side effects, </a:t>
            </a:r>
          </a:p>
          <a:p>
            <a:endParaRPr lang="en-US"/>
          </a:p>
          <a:p>
            <a:r>
              <a:rPr lang="en-US"/>
              <a:t>So overall I codify knowledge from biology and medicine</a:t>
            </a:r>
          </a:p>
          <a:p>
            <a:endParaRPr lang="en-US"/>
          </a:p>
          <a:p>
            <a:r>
              <a:rPr lang="en-US"/>
              <a:t>The links might take months or years to figure out that these proteins interact with each other</a:t>
            </a:r>
          </a:p>
          <a:p>
            <a:endParaRPr lang="en-US"/>
          </a:p>
          <a:p>
            <a:r>
              <a:rPr lang="en-US"/>
              <a:t>Tons of medical analysis to end up with a particular link, e.g., this drug has this side effect.</a:t>
            </a:r>
          </a:p>
          <a:p>
            <a:endParaRPr lang="en-US"/>
          </a:p>
          <a:p>
            <a:r>
              <a:rPr lang="en-US"/>
              <a:t>A way to codify knowledge</a:t>
            </a:r>
          </a:p>
        </p:txBody>
      </p:sp>
      <p:sp>
        <p:nvSpPr>
          <p:cNvPr id="4" name="Slide Number Placeholder 3"/>
          <p:cNvSpPr>
            <a:spLocks noGrp="1"/>
          </p:cNvSpPr>
          <p:nvPr>
            <p:ph type="sldNum" sz="quarter" idx="10"/>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1263518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are some examples of these graphs</a:t>
            </a:r>
          </a:p>
          <a:p>
            <a:endParaRPr lang="en-US"/>
          </a:p>
          <a:p>
            <a:r>
              <a:rPr lang="en-US"/>
              <a:t>I want to understand the </a:t>
            </a:r>
            <a:r>
              <a:rPr lang="en-US" b="1"/>
              <a:t>structure of science and what a scientist is doing</a:t>
            </a:r>
          </a:p>
          <a:p>
            <a:endParaRPr lang="en-US"/>
          </a:p>
          <a:p>
            <a:r>
              <a:rPr lang="en-US"/>
              <a:t>Graph with node types and different relation types between them. So here I have a schema of this graph</a:t>
            </a:r>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467205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more</a:t>
            </a:r>
          </a:p>
          <a:p>
            <a:endParaRPr lang="en-US"/>
          </a:p>
          <a:p>
            <a:r>
              <a:rPr lang="en-US"/>
              <a:t>User considered or viewed an item, purchased, went in the website but didn’t buy anything</a:t>
            </a:r>
          </a:p>
          <a:p>
            <a:endParaRPr lang="en-US"/>
          </a:p>
          <a:p>
            <a:r>
              <a:rPr lang="en-US" b="1"/>
              <a:t>What is super cool here Data in business world look like this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181089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E926D-BF58-58A8-4BA8-E17E427F1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D0F83-01DE-08EC-6F5B-69BD639797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F1745-A1A9-0680-D5B5-E4412BA089D9}"/>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C13F8E9E-023D-AE53-BFDD-5C070F9A4BB3}"/>
              </a:ext>
            </a:extLst>
          </p:cNvPr>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2553983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86094-0B46-3ADD-F599-A58F21FEF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7EF55-8341-8B38-8F38-8296F3981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771DAC-3123-925A-3560-F76A22476506}"/>
              </a:ext>
            </a:extLst>
          </p:cNvPr>
          <p:cNvSpPr>
            <a:spLocks noGrp="1"/>
          </p:cNvSpPr>
          <p:nvPr>
            <p:ph type="body" idx="1"/>
          </p:nvPr>
        </p:nvSpPr>
        <p:spPr/>
        <p:txBody>
          <a:bodyPr/>
          <a:lstStyle/>
          <a:p>
            <a:r>
              <a:rPr lang="en-US"/>
              <a:t>There is more</a:t>
            </a:r>
          </a:p>
          <a:p>
            <a:endParaRPr lang="en-US"/>
          </a:p>
          <a:p>
            <a:r>
              <a:rPr lang="en-US"/>
              <a:t>User considered or viewed an item, purchased, went in the website but didn’t buy anything</a:t>
            </a:r>
          </a:p>
          <a:p>
            <a:endParaRPr lang="en-US"/>
          </a:p>
          <a:p>
            <a:r>
              <a:rPr lang="en-US" b="1"/>
              <a:t>What is super cool here Data in business world look like this</a:t>
            </a:r>
          </a:p>
        </p:txBody>
      </p:sp>
      <p:sp>
        <p:nvSpPr>
          <p:cNvPr id="4" name="Slide Number Placeholder 3">
            <a:extLst>
              <a:ext uri="{FF2B5EF4-FFF2-40B4-BE49-F238E27FC236}">
                <a16:creationId xmlns:a16="http://schemas.microsoft.com/office/drawing/2014/main" id="{1F05560D-1B8F-7658-4F72-667CAFA7E3AB}"/>
              </a:ext>
            </a:extLst>
          </p:cNvPr>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29018020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B0FF2-7F20-6B4E-AD7C-F4B78FEBB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92E2D-4564-4DCC-2EAD-ABCE9C0BA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01A92-3C1E-1FD2-F308-4E433B962164}"/>
              </a:ext>
            </a:extLst>
          </p:cNvPr>
          <p:cNvSpPr>
            <a:spLocks noGrp="1"/>
          </p:cNvSpPr>
          <p:nvPr>
            <p:ph type="body" idx="1"/>
          </p:nvPr>
        </p:nvSpPr>
        <p:spPr/>
        <p:txBody>
          <a:bodyPr/>
          <a:lstStyle/>
          <a:p>
            <a:r>
              <a:rPr lang="en-US"/>
              <a:t>Benefit of KGs is that we can leverage structure and for example avoid hallucinations that happen in LLMs</a:t>
            </a:r>
            <a:endParaRPr lang="en-US" b="1"/>
          </a:p>
        </p:txBody>
      </p:sp>
      <p:sp>
        <p:nvSpPr>
          <p:cNvPr id="4" name="Slide Number Placeholder 3">
            <a:extLst>
              <a:ext uri="{FF2B5EF4-FFF2-40B4-BE49-F238E27FC236}">
                <a16:creationId xmlns:a16="http://schemas.microsoft.com/office/drawing/2014/main" id="{A8E184E1-FFDF-D578-3A51-659AB9B762B6}"/>
              </a:ext>
            </a:extLst>
          </p:cNvPr>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1583614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1F30A-C12F-DC47-8275-F92EE31A9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4DF1A-86D6-8841-EC78-ABB5E53D4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67CAB2-8E3A-E2FE-53C3-9464E0CA0CD2}"/>
              </a:ext>
            </a:extLst>
          </p:cNvPr>
          <p:cNvSpPr>
            <a:spLocks noGrp="1"/>
          </p:cNvSpPr>
          <p:nvPr>
            <p:ph type="body" idx="1"/>
          </p:nvPr>
        </p:nvSpPr>
        <p:spPr/>
        <p:txBody>
          <a:bodyPr/>
          <a:lstStyle/>
          <a:p>
            <a:r>
              <a:rPr lang="en-US"/>
              <a:t>First bullet. These embeddings can be later used to perform link prediction in a few shot or zero shot manner</a:t>
            </a:r>
          </a:p>
        </p:txBody>
      </p:sp>
      <p:sp>
        <p:nvSpPr>
          <p:cNvPr id="4" name="Slide Number Placeholder 3">
            <a:extLst>
              <a:ext uri="{FF2B5EF4-FFF2-40B4-BE49-F238E27FC236}">
                <a16:creationId xmlns:a16="http://schemas.microsoft.com/office/drawing/2014/main" id="{AE31186E-B932-897B-E611-70F730A33965}"/>
              </a:ext>
            </a:extLst>
          </p:cNvPr>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3907289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a:p>
            <a:endParaRPr lang="en-US" b="1"/>
          </a:p>
          <a:p>
            <a:r>
              <a:rPr lang="en-US" b="1"/>
              <a:t>Similar to next token prediction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3910306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are we going to do that</a:t>
            </a:r>
          </a:p>
          <a:p>
            <a:endParaRPr lang="en-US"/>
          </a:p>
          <a:p>
            <a:r>
              <a:rPr lang="en-US"/>
              <a:t>We are going </a:t>
            </a:r>
            <a:r>
              <a:rPr lang="en-US" b="1"/>
              <a:t>to learn a shallow embedding for every </a:t>
            </a:r>
            <a:r>
              <a:rPr lang="en-US"/>
              <a:t>node, for every entity and we are also going to learn an embedding for every relation</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3557621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going to think of a KG as a set of triples Maria studies CS224w node for maria node for CS224W and there is a relation of type teaches</a:t>
            </a:r>
          </a:p>
          <a:p>
            <a:endParaRPr lang="en-US"/>
          </a:p>
          <a:p>
            <a:r>
              <a:rPr lang="en-US"/>
              <a:t>We are going to </a:t>
            </a:r>
            <a:r>
              <a:rPr lang="en-US" b="1"/>
              <a:t>compose</a:t>
            </a:r>
            <a:r>
              <a:rPr lang="en-US"/>
              <a:t> the </a:t>
            </a:r>
            <a:r>
              <a:rPr lang="en-US" err="1"/>
              <a:t>entity+relation</a:t>
            </a:r>
            <a:endParaRPr lang="en-US"/>
          </a:p>
          <a:p>
            <a:endParaRPr lang="en-US"/>
          </a:p>
          <a:p>
            <a:r>
              <a:rPr lang="en-US"/>
              <a:t>Embedding of </a:t>
            </a:r>
            <a:r>
              <a:rPr lang="en-US" b="1"/>
              <a:t>entity, embedding of relation </a:t>
            </a:r>
            <a:r>
              <a:rPr lang="en-US"/>
              <a:t>and we will guess the tail</a:t>
            </a:r>
          </a:p>
          <a:p>
            <a:endParaRPr lang="en-US"/>
          </a:p>
          <a:p>
            <a:r>
              <a:rPr lang="en-US"/>
              <a:t>No GNNs today, but shallow embeddings</a:t>
            </a:r>
          </a:p>
          <a:p>
            <a:endParaRPr lang="en-US"/>
          </a:p>
          <a:p>
            <a:endParaRPr lang="en-US"/>
          </a:p>
          <a:p>
            <a:r>
              <a:rPr lang="en-US"/>
              <a:t>How do I score the proximity to the tail</a:t>
            </a:r>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3641364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536057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2E767-58DE-394E-04FD-CD4383159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2D272-A7C2-7359-DDE6-02D0143F7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B4867-6240-B9BB-49C6-C3E01F6C2516}"/>
              </a:ext>
            </a:extLst>
          </p:cNvPr>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p:txBody>
      </p:sp>
      <p:sp>
        <p:nvSpPr>
          <p:cNvPr id="4" name="Slide Number Placeholder 3">
            <a:extLst>
              <a:ext uri="{FF2B5EF4-FFF2-40B4-BE49-F238E27FC236}">
                <a16:creationId xmlns:a16="http://schemas.microsoft.com/office/drawing/2014/main" id="{6B7D6752-A011-CF58-7DED-FC7043331BF5}"/>
              </a:ext>
            </a:extLst>
          </p:cNvPr>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11749344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BB61E-C402-D9CA-B0EF-2712EE20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42E32E-BDED-C162-0D23-F6852A50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B23E72-9F42-D664-C2DC-0B1EDEFA0E8D}"/>
              </a:ext>
            </a:extLst>
          </p:cNvPr>
          <p:cNvSpPr>
            <a:spLocks noGrp="1"/>
          </p:cNvSpPr>
          <p:nvPr>
            <p:ph type="body" idx="1"/>
          </p:nvPr>
        </p:nvSpPr>
        <p:spPr/>
        <p:txBody>
          <a:bodyPr/>
          <a:lstStyle/>
          <a:p>
            <a:r>
              <a:rPr lang="en-US"/>
              <a:t>http://</a:t>
            </a:r>
            <a:r>
              <a:rPr lang="en-US" err="1"/>
              <a:t>home.cse.ust.hk</a:t>
            </a:r>
            <a:r>
              <a:rPr lang="en-US"/>
              <a:t>/~</a:t>
            </a:r>
            <a:r>
              <a:rPr lang="en-US" err="1"/>
              <a:t>yqsong</a:t>
            </a:r>
            <a:r>
              <a:rPr lang="en-US"/>
              <a:t>/papers/2017-HIN-Metagraph.pdf</a:t>
            </a:r>
          </a:p>
          <a:p>
            <a:endParaRPr lang="en-US"/>
          </a:p>
          <a:p>
            <a:r>
              <a:rPr lang="en-US" b="1"/>
              <a:t>Another example where graphs are heavily used is in biology and medicine</a:t>
            </a:r>
          </a:p>
          <a:p>
            <a:endParaRPr lang="en-US"/>
          </a:p>
          <a:p>
            <a:r>
              <a:rPr lang="en-US" b="1"/>
              <a:t>Biology and medicine is doing, is trying to find relationships between different biomedical entities</a:t>
            </a:r>
          </a:p>
          <a:p>
            <a:endParaRPr lang="en-US"/>
          </a:p>
          <a:p>
            <a:r>
              <a:rPr lang="en-US"/>
              <a:t>Here are some proteins that do not work well in your body because you have that disease</a:t>
            </a:r>
          </a:p>
          <a:p>
            <a:endParaRPr lang="en-US"/>
          </a:p>
          <a:p>
            <a:r>
              <a:rPr lang="en-US" b="1"/>
              <a:t>This proteins are part of some biological processes called pathways</a:t>
            </a:r>
          </a:p>
          <a:p>
            <a:endParaRPr lang="en-US"/>
          </a:p>
          <a:p>
            <a:r>
              <a:rPr lang="en-US"/>
              <a:t>If you take this drug you will have these adverse side effects, </a:t>
            </a:r>
          </a:p>
          <a:p>
            <a:endParaRPr lang="en-US"/>
          </a:p>
          <a:p>
            <a:r>
              <a:rPr lang="en-US"/>
              <a:t>So overall I codify knowledge from biology and medicine</a:t>
            </a:r>
          </a:p>
          <a:p>
            <a:endParaRPr lang="en-US"/>
          </a:p>
          <a:p>
            <a:r>
              <a:rPr lang="en-US"/>
              <a:t>The links might take months or years to figure out that these proteins interact with each other</a:t>
            </a:r>
          </a:p>
          <a:p>
            <a:endParaRPr lang="en-US"/>
          </a:p>
          <a:p>
            <a:r>
              <a:rPr lang="en-US"/>
              <a:t>Tons of medical analysis to end up with a particular link, e.g., this drug has this side effect.</a:t>
            </a:r>
          </a:p>
          <a:p>
            <a:endParaRPr lang="en-US"/>
          </a:p>
          <a:p>
            <a:r>
              <a:rPr lang="en-US"/>
              <a:t>A way to codify knowledge</a:t>
            </a:r>
          </a:p>
        </p:txBody>
      </p:sp>
      <p:sp>
        <p:nvSpPr>
          <p:cNvPr id="4" name="Slide Number Placeholder 3">
            <a:extLst>
              <a:ext uri="{FF2B5EF4-FFF2-40B4-BE49-F238E27FC236}">
                <a16:creationId xmlns:a16="http://schemas.microsoft.com/office/drawing/2014/main" id="{0A617D68-3679-20EA-2125-5FBA0FD58C36}"/>
              </a:ext>
            </a:extLst>
          </p:cNvPr>
          <p:cNvSpPr>
            <a:spLocks noGrp="1"/>
          </p:cNvSpPr>
          <p:nvPr>
            <p:ph type="sldNum" sz="quarter" idx="10"/>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4080588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DF29D-4447-D301-E879-140257B78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8ED79-6058-33E9-42B6-7D8950170F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F6A3B-A27B-6328-558B-6D600FCC3C9A}"/>
              </a:ext>
            </a:extLst>
          </p:cNvPr>
          <p:cNvSpPr>
            <a:spLocks noGrp="1"/>
          </p:cNvSpPr>
          <p:nvPr>
            <p:ph type="body" idx="1"/>
          </p:nvPr>
        </p:nvSpPr>
        <p:spPr/>
        <p:txBody>
          <a:bodyPr/>
          <a:lstStyle/>
          <a:p>
            <a:r>
              <a:rPr lang="en-US"/>
              <a:t>http://</a:t>
            </a:r>
            <a:r>
              <a:rPr lang="en-US" err="1"/>
              <a:t>home.cse.ust.hk</a:t>
            </a:r>
            <a:r>
              <a:rPr lang="en-US"/>
              <a:t>/~</a:t>
            </a:r>
            <a:r>
              <a:rPr lang="en-US" err="1"/>
              <a:t>yqsong</a:t>
            </a:r>
            <a:r>
              <a:rPr lang="en-US"/>
              <a:t>/papers/2017-HIN-Metagraph.pdf</a:t>
            </a:r>
          </a:p>
          <a:p>
            <a:endParaRPr lang="en-US"/>
          </a:p>
          <a:p>
            <a:r>
              <a:rPr lang="en-US" b="1"/>
              <a:t>Another example where graphs are heavily used is in biology and medicine</a:t>
            </a:r>
          </a:p>
          <a:p>
            <a:endParaRPr lang="en-US"/>
          </a:p>
          <a:p>
            <a:r>
              <a:rPr lang="en-US" b="1"/>
              <a:t>Biology and medicine is doing, is trying to find relationships between different biomedical entities</a:t>
            </a:r>
          </a:p>
          <a:p>
            <a:endParaRPr lang="en-US"/>
          </a:p>
          <a:p>
            <a:r>
              <a:rPr lang="en-US"/>
              <a:t>Here are some proteins that do not work well in your body because you have that disease</a:t>
            </a:r>
          </a:p>
          <a:p>
            <a:endParaRPr lang="en-US"/>
          </a:p>
          <a:p>
            <a:r>
              <a:rPr lang="en-US" b="1"/>
              <a:t>This proteins are part of some biological processes called pathways</a:t>
            </a:r>
          </a:p>
          <a:p>
            <a:endParaRPr lang="en-US"/>
          </a:p>
          <a:p>
            <a:r>
              <a:rPr lang="en-US"/>
              <a:t>If you take this drug you will have these adverse side effects, </a:t>
            </a:r>
          </a:p>
          <a:p>
            <a:endParaRPr lang="en-US"/>
          </a:p>
          <a:p>
            <a:r>
              <a:rPr lang="en-US"/>
              <a:t>So overall I codify knowledge from biology and medicine</a:t>
            </a:r>
          </a:p>
          <a:p>
            <a:endParaRPr lang="en-US"/>
          </a:p>
          <a:p>
            <a:r>
              <a:rPr lang="en-US"/>
              <a:t>The links might take months or years to figure out that these proteins interact with each other</a:t>
            </a:r>
          </a:p>
          <a:p>
            <a:endParaRPr lang="en-US"/>
          </a:p>
          <a:p>
            <a:r>
              <a:rPr lang="en-US"/>
              <a:t>Tons of medical analysis to end up with a particular link, e.g., this drug has this side effect.</a:t>
            </a:r>
          </a:p>
          <a:p>
            <a:endParaRPr lang="en-US"/>
          </a:p>
          <a:p>
            <a:r>
              <a:rPr lang="en-US"/>
              <a:t>A way to codify knowledge</a:t>
            </a:r>
          </a:p>
        </p:txBody>
      </p:sp>
      <p:sp>
        <p:nvSpPr>
          <p:cNvPr id="4" name="Slide Number Placeholder 3">
            <a:extLst>
              <a:ext uri="{FF2B5EF4-FFF2-40B4-BE49-F238E27FC236}">
                <a16:creationId xmlns:a16="http://schemas.microsoft.com/office/drawing/2014/main" id="{F0CD1EBA-EDDE-3510-7F00-8DC2E4D73A00}"/>
              </a:ext>
            </a:extLst>
          </p:cNvPr>
          <p:cNvSpPr>
            <a:spLocks noGrp="1"/>
          </p:cNvSpPr>
          <p:nvPr>
            <p:ph type="sldNum" sz="quarter" idx="10"/>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20415106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650A2-2F01-0BF9-FB7D-1D15A88EE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15325-D5B5-513A-E926-E2D94D3EF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D40CA-2F8D-63D0-BEB0-2469A01AA6BA}"/>
              </a:ext>
            </a:extLst>
          </p:cNvPr>
          <p:cNvSpPr>
            <a:spLocks noGrp="1"/>
          </p:cNvSpPr>
          <p:nvPr>
            <p:ph type="body" idx="1"/>
          </p:nvPr>
        </p:nvSpPr>
        <p:spPr/>
        <p:txBody>
          <a:bodyPr/>
          <a:lstStyle/>
          <a:p>
            <a:r>
              <a:rPr lang="en-US"/>
              <a:t>http://</a:t>
            </a:r>
            <a:r>
              <a:rPr lang="en-US" err="1"/>
              <a:t>home.cse.ust.hk</a:t>
            </a:r>
            <a:r>
              <a:rPr lang="en-US"/>
              <a:t>/~</a:t>
            </a:r>
            <a:r>
              <a:rPr lang="en-US" err="1"/>
              <a:t>yqsong</a:t>
            </a:r>
            <a:r>
              <a:rPr lang="en-US"/>
              <a:t>/papers/2017-HIN-Metagraph.pdf</a:t>
            </a:r>
          </a:p>
          <a:p>
            <a:endParaRPr lang="en-US"/>
          </a:p>
          <a:p>
            <a:r>
              <a:rPr lang="en-US" b="1"/>
              <a:t>Another example where graphs are heavily used is in biology and medicine</a:t>
            </a:r>
          </a:p>
          <a:p>
            <a:endParaRPr lang="en-US"/>
          </a:p>
          <a:p>
            <a:r>
              <a:rPr lang="en-US" b="1"/>
              <a:t>Biology and medicine is doing, is trying to find relationships between different biomedical entities</a:t>
            </a:r>
          </a:p>
          <a:p>
            <a:endParaRPr lang="en-US"/>
          </a:p>
          <a:p>
            <a:r>
              <a:rPr lang="en-US"/>
              <a:t>Here are some proteins that do not work well in your body because you have that disease</a:t>
            </a:r>
          </a:p>
          <a:p>
            <a:endParaRPr lang="en-US"/>
          </a:p>
          <a:p>
            <a:r>
              <a:rPr lang="en-US" b="1"/>
              <a:t>This proteins are part of some biological processes called pathways</a:t>
            </a:r>
          </a:p>
          <a:p>
            <a:endParaRPr lang="en-US"/>
          </a:p>
          <a:p>
            <a:r>
              <a:rPr lang="en-US"/>
              <a:t>If you take this drug you will have these adverse side effects, </a:t>
            </a:r>
          </a:p>
          <a:p>
            <a:endParaRPr lang="en-US"/>
          </a:p>
          <a:p>
            <a:r>
              <a:rPr lang="en-US"/>
              <a:t>So overall I codify knowledge from biology and medicine</a:t>
            </a:r>
          </a:p>
          <a:p>
            <a:endParaRPr lang="en-US"/>
          </a:p>
          <a:p>
            <a:r>
              <a:rPr lang="en-US"/>
              <a:t>The links might take months or years to figure out that these proteins interact with each other</a:t>
            </a:r>
          </a:p>
          <a:p>
            <a:endParaRPr lang="en-US"/>
          </a:p>
          <a:p>
            <a:r>
              <a:rPr lang="en-US"/>
              <a:t>Tons of medical analysis to end up with a particular link, e.g., this drug has this side effect.</a:t>
            </a:r>
          </a:p>
          <a:p>
            <a:endParaRPr lang="en-US"/>
          </a:p>
          <a:p>
            <a:r>
              <a:rPr lang="en-US"/>
              <a:t>A way to codify knowledge</a:t>
            </a:r>
          </a:p>
        </p:txBody>
      </p:sp>
      <p:sp>
        <p:nvSpPr>
          <p:cNvPr id="4" name="Slide Number Placeholder 3">
            <a:extLst>
              <a:ext uri="{FF2B5EF4-FFF2-40B4-BE49-F238E27FC236}">
                <a16:creationId xmlns:a16="http://schemas.microsoft.com/office/drawing/2014/main" id="{3A0790E2-C747-12EC-1BDD-ACC600F8FE38}"/>
              </a:ext>
            </a:extLst>
          </p:cNvPr>
          <p:cNvSpPr>
            <a:spLocks noGrp="1"/>
          </p:cNvSpPr>
          <p:nvPr>
            <p:ph type="sldNum" sz="quarter" idx="10"/>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297292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that relation type is different than an edge type. For instance r1 and r2 can be the same edge type but because b and  c have different node types we end up modeling the link between b and a and c and a with different relation types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13558601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Different update depending on the relation type, different message and different aggregation</a:t>
            </a:r>
          </a:p>
          <a:p>
            <a:endParaRPr lang="en-US"/>
          </a:p>
          <a:p>
            <a:r>
              <a:rPr lang="en-US"/>
              <a:t>Linear transformation depends on a w2, message different depending on the relation type</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2861836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Linear transformation depends on a w2, message different depending on the relation type</a:t>
            </a:r>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3090980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0EF9-81F0-6C8C-6F35-26821C12D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C3691-F94D-6742-A6C6-DAFBBA272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7AB4A-C33D-0F85-C986-D1BCA79780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41518F-8027-072B-4625-6DC91DCB716E}"/>
              </a:ext>
            </a:extLst>
          </p:cNvPr>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2041214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Remember than in GCN </a:t>
            </a:r>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19547146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Let’s go from right to left</a:t>
            </a:r>
          </a:p>
          <a:p>
            <a:endParaRPr lang="en-US"/>
          </a:p>
          <a:p>
            <a:r>
              <a:rPr lang="en-US"/>
              <a:t>Aggregation is very similar to a standard GNN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Any issues you can identify?</a:t>
            </a:r>
          </a:p>
          <a:p>
            <a:endParaRPr lang="en-US"/>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12043131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link prediction, </a:t>
            </a:r>
            <a:r>
              <a:rPr lang="en-US" b="1"/>
              <a:t>you make a prediction for each edge, so if you have different relation types</a:t>
            </a:r>
            <a:r>
              <a:rPr lang="en-US"/>
              <a:t>, you want to make sure </a:t>
            </a:r>
            <a:r>
              <a:rPr lang="en-US" b="1"/>
              <a:t>that prediction head depends on the relation type</a:t>
            </a:r>
          </a:p>
          <a:p>
            <a:endParaRPr lang="en-US"/>
          </a:p>
          <a:p>
            <a:r>
              <a:rPr lang="en-US" b="1"/>
              <a:t>Previously</a:t>
            </a:r>
            <a:r>
              <a:rPr lang="en-US"/>
              <a:t> if you predict a link between two nodes you take their inner product or you can put a weight matrix between them. </a:t>
            </a:r>
            <a:r>
              <a:rPr lang="en-US" b="1"/>
              <a:t>All we are doing here is adding this weight matrix in-between is dependent on the relation type</a:t>
            </a:r>
          </a:p>
          <a:p>
            <a:endParaRPr lang="en-US" b="1"/>
          </a:p>
          <a:p>
            <a:r>
              <a:rPr lang="en-US"/>
              <a:t>So the </a:t>
            </a:r>
            <a:r>
              <a:rPr lang="en-US" b="1"/>
              <a:t>score</a:t>
            </a:r>
            <a:r>
              <a:rPr lang="en-US"/>
              <a:t> for each link the probability of a link is dependent on the relation type. Another case of having a different prediction head for each relation type.</a:t>
            </a:r>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10208213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33AF0-84A3-9CD3-455F-D2192A3AE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8B6BA-6CF3-03D9-02D0-FBEDB2677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14C47-3929-92D6-6A28-2A01D5951242}"/>
              </a:ext>
            </a:extLst>
          </p:cNvPr>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p:txBody>
      </p:sp>
      <p:sp>
        <p:nvSpPr>
          <p:cNvPr id="4" name="Slide Number Placeholder 3">
            <a:extLst>
              <a:ext uri="{FF2B5EF4-FFF2-40B4-BE49-F238E27FC236}">
                <a16:creationId xmlns:a16="http://schemas.microsoft.com/office/drawing/2014/main" id="{2917BB8A-B882-192A-91ED-218D7CEC81AD}"/>
              </a:ext>
            </a:extLst>
          </p:cNvPr>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25383275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DCFFA-80FB-D4E4-34E9-EDE140098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8C3454-2861-0978-CEC3-2FF9D7A44D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0B082-966F-EE59-D4DD-7EF756B259D5}"/>
              </a:ext>
            </a:extLst>
          </p:cNvPr>
          <p:cNvSpPr>
            <a:spLocks noGrp="1"/>
          </p:cNvSpPr>
          <p:nvPr>
            <p:ph type="body" idx="1"/>
          </p:nvPr>
        </p:nvSpPr>
        <p:spPr/>
        <p:txBody>
          <a:bodyPr/>
          <a:lstStyle/>
          <a:p>
            <a:r>
              <a:rPr lang="en-US"/>
              <a:t>http://</a:t>
            </a:r>
            <a:r>
              <a:rPr lang="en-US" err="1"/>
              <a:t>home.cse.ust.hk</a:t>
            </a:r>
            <a:r>
              <a:rPr lang="en-US"/>
              <a:t>/~</a:t>
            </a:r>
            <a:r>
              <a:rPr lang="en-US" err="1"/>
              <a:t>yqsong</a:t>
            </a:r>
            <a:r>
              <a:rPr lang="en-US"/>
              <a:t>/papers/2017-HIN-Metagraph.pdf</a:t>
            </a:r>
          </a:p>
          <a:p>
            <a:endParaRPr lang="en-US"/>
          </a:p>
          <a:p>
            <a:r>
              <a:rPr lang="en-US" b="1"/>
              <a:t>Another example where graphs are heavily used is in biology and medicine</a:t>
            </a:r>
          </a:p>
          <a:p>
            <a:endParaRPr lang="en-US"/>
          </a:p>
          <a:p>
            <a:r>
              <a:rPr lang="en-US" b="1"/>
              <a:t>Biology and medicine is doing, is trying to find relationships between different biomedical entities</a:t>
            </a:r>
          </a:p>
          <a:p>
            <a:endParaRPr lang="en-US"/>
          </a:p>
          <a:p>
            <a:r>
              <a:rPr lang="en-US"/>
              <a:t>Here are some proteins that do not work well in your body because you have that disease</a:t>
            </a:r>
          </a:p>
          <a:p>
            <a:endParaRPr lang="en-US"/>
          </a:p>
          <a:p>
            <a:r>
              <a:rPr lang="en-US" b="1"/>
              <a:t>This proteins are part of some biological processes called pathways</a:t>
            </a:r>
          </a:p>
          <a:p>
            <a:endParaRPr lang="en-US"/>
          </a:p>
          <a:p>
            <a:r>
              <a:rPr lang="en-US"/>
              <a:t>If you take this drug you will have these adverse side effects, </a:t>
            </a:r>
          </a:p>
          <a:p>
            <a:endParaRPr lang="en-US"/>
          </a:p>
          <a:p>
            <a:r>
              <a:rPr lang="en-US"/>
              <a:t>So overall I codify knowledge from biology and medicine</a:t>
            </a:r>
          </a:p>
          <a:p>
            <a:endParaRPr lang="en-US"/>
          </a:p>
          <a:p>
            <a:r>
              <a:rPr lang="en-US"/>
              <a:t>The links might take months or years to figure out that these proteins interact with each other</a:t>
            </a:r>
          </a:p>
          <a:p>
            <a:endParaRPr lang="en-US"/>
          </a:p>
          <a:p>
            <a:r>
              <a:rPr lang="en-US"/>
              <a:t>Tons of medical analysis to end up with a particular link, e.g., this drug has this side effect.</a:t>
            </a:r>
          </a:p>
          <a:p>
            <a:endParaRPr lang="en-US"/>
          </a:p>
          <a:p>
            <a:r>
              <a:rPr lang="en-US"/>
              <a:t>A way to codify knowledge</a:t>
            </a:r>
          </a:p>
        </p:txBody>
      </p:sp>
      <p:sp>
        <p:nvSpPr>
          <p:cNvPr id="4" name="Slide Number Placeholder 3">
            <a:extLst>
              <a:ext uri="{FF2B5EF4-FFF2-40B4-BE49-F238E27FC236}">
                <a16:creationId xmlns:a16="http://schemas.microsoft.com/office/drawing/2014/main" id="{620556A5-C77D-7790-803E-6BAD7CBA79FD}"/>
              </a:ext>
            </a:extLst>
          </p:cNvPr>
          <p:cNvSpPr>
            <a:spLocks noGrp="1"/>
          </p:cNvSpPr>
          <p:nvPr>
            <p:ph type="sldNum" sz="quarter" idx="10"/>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2098358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75D2A-8B41-4CE5-F235-1018D2A9F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EA02E-C3A5-5185-129C-358570EE5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AEA1A9-AB7B-0F35-D14B-D766E86428AE}"/>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D53D6E5A-3157-988B-DF39-34EA0BB7BDD7}"/>
              </a:ext>
            </a:extLst>
          </p:cNvPr>
          <p:cNvSpPr>
            <a:spLocks noGrp="1"/>
          </p:cNvSpPr>
          <p:nvPr>
            <p:ph type="sldNum" sz="quarter" idx="5"/>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19514378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A4A1-7CD7-EE42-F580-4D3207A2E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BCEF3-4031-525E-7D00-459EB9354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72C59-0D03-EA6D-0CF4-858EF75F1DDD}"/>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DB87B4EA-7DC0-F24B-CF7E-33D6CD1EBC15}"/>
              </a:ext>
            </a:extLst>
          </p:cNvPr>
          <p:cNvSpPr>
            <a:spLocks noGrp="1"/>
          </p:cNvSpPr>
          <p:nvPr>
            <p:ph type="sldNum" sz="quarter" idx="5"/>
          </p:nvPr>
        </p:nvSpPr>
        <p:spPr/>
        <p:txBody>
          <a:bodyPr/>
          <a:lstStyle/>
          <a:p>
            <a:fld id="{EE707532-839C-41A2-9E71-D5288AEAE66A}" type="slidenum">
              <a:rPr lang="en-US" smtClean="0"/>
              <a:pPr/>
              <a:t>45</a:t>
            </a:fld>
            <a:endParaRPr lang="en-US"/>
          </a:p>
        </p:txBody>
      </p:sp>
    </p:spTree>
    <p:extLst>
      <p:ext uri="{BB962C8B-B14F-4D97-AF65-F5344CB8AC3E}">
        <p14:creationId xmlns:p14="http://schemas.microsoft.com/office/powerpoint/2010/main" val="1403514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DC934-5213-BC8E-C065-A70A644302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1AC88-B5E6-3CC3-71A5-5B970D6877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DDCA3-6862-24F8-E9D9-3CA35697862E}"/>
              </a:ext>
            </a:extLst>
          </p:cNvPr>
          <p:cNvSpPr>
            <a:spLocks noGrp="1"/>
          </p:cNvSpPr>
          <p:nvPr>
            <p:ph type="body" idx="1"/>
          </p:nvPr>
        </p:nvSpPr>
        <p:spPr/>
        <p:txBody>
          <a:bodyPr/>
          <a:lstStyle/>
          <a:p>
            <a:r>
              <a:rPr lang="en-US"/>
              <a:t>http://</a:t>
            </a:r>
            <a:r>
              <a:rPr lang="en-US" err="1"/>
              <a:t>home.cse.ust.hk</a:t>
            </a:r>
            <a:r>
              <a:rPr lang="en-US"/>
              <a:t>/~</a:t>
            </a:r>
            <a:r>
              <a:rPr lang="en-US" err="1"/>
              <a:t>yqsong</a:t>
            </a:r>
            <a:r>
              <a:rPr lang="en-US"/>
              <a:t>/papers/2017-HIN-Metagraph.pdf</a:t>
            </a:r>
          </a:p>
          <a:p>
            <a:endParaRPr lang="en-US"/>
          </a:p>
          <a:p>
            <a:r>
              <a:rPr lang="en-US" b="1"/>
              <a:t>Another example where graphs are heavily used is in biology and medicine</a:t>
            </a:r>
          </a:p>
          <a:p>
            <a:endParaRPr lang="en-US"/>
          </a:p>
          <a:p>
            <a:r>
              <a:rPr lang="en-US" b="1"/>
              <a:t>Biology and medicine is doing, is trying to find relationships between different biomedical entities</a:t>
            </a:r>
          </a:p>
          <a:p>
            <a:endParaRPr lang="en-US"/>
          </a:p>
          <a:p>
            <a:r>
              <a:rPr lang="en-US"/>
              <a:t>Here are some proteins that do not work well in your body because you have that disease</a:t>
            </a:r>
          </a:p>
          <a:p>
            <a:endParaRPr lang="en-US"/>
          </a:p>
          <a:p>
            <a:r>
              <a:rPr lang="en-US" b="1"/>
              <a:t>This proteins are part of some biological processes called pathways</a:t>
            </a:r>
          </a:p>
          <a:p>
            <a:endParaRPr lang="en-US"/>
          </a:p>
          <a:p>
            <a:r>
              <a:rPr lang="en-US"/>
              <a:t>If you take this drug you will have these adverse side effects, </a:t>
            </a:r>
          </a:p>
          <a:p>
            <a:endParaRPr lang="en-US"/>
          </a:p>
          <a:p>
            <a:r>
              <a:rPr lang="en-US"/>
              <a:t>So overall I codify knowledge from biology and medicine</a:t>
            </a:r>
          </a:p>
          <a:p>
            <a:endParaRPr lang="en-US"/>
          </a:p>
          <a:p>
            <a:r>
              <a:rPr lang="en-US"/>
              <a:t>The links might take months or years to figure out that these proteins interact with each other</a:t>
            </a:r>
          </a:p>
          <a:p>
            <a:endParaRPr lang="en-US"/>
          </a:p>
          <a:p>
            <a:r>
              <a:rPr lang="en-US"/>
              <a:t>Tons of medical analysis to end up with a particular link, e.g., this drug has this side effect.</a:t>
            </a:r>
          </a:p>
          <a:p>
            <a:endParaRPr lang="en-US"/>
          </a:p>
          <a:p>
            <a:r>
              <a:rPr lang="en-US"/>
              <a:t>A way to codify knowledge</a:t>
            </a:r>
          </a:p>
        </p:txBody>
      </p:sp>
      <p:sp>
        <p:nvSpPr>
          <p:cNvPr id="4" name="Slide Number Placeholder 3">
            <a:extLst>
              <a:ext uri="{FF2B5EF4-FFF2-40B4-BE49-F238E27FC236}">
                <a16:creationId xmlns:a16="http://schemas.microsoft.com/office/drawing/2014/main" id="{452AD4F8-71C6-C87A-2BBE-B6B47D8BDBAE}"/>
              </a:ext>
            </a:extLst>
          </p:cNvPr>
          <p:cNvSpPr>
            <a:spLocks noGrp="1"/>
          </p:cNvSpPr>
          <p:nvPr>
            <p:ph type="sldNum" sz="quarter" idx="10"/>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40693505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BD02E-1A93-EF47-C37B-1F0704704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557BF-C57B-B5EE-3FC9-AF9F2D5C0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5A071-FEA7-E877-2A23-8D04311EA0E6}"/>
              </a:ext>
            </a:extLst>
          </p:cNvPr>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p:txBody>
      </p:sp>
      <p:sp>
        <p:nvSpPr>
          <p:cNvPr id="4" name="Slide Number Placeholder 3">
            <a:extLst>
              <a:ext uri="{FF2B5EF4-FFF2-40B4-BE49-F238E27FC236}">
                <a16:creationId xmlns:a16="http://schemas.microsoft.com/office/drawing/2014/main" id="{7E536FDA-424A-4DAF-C687-C464049363FA}"/>
              </a:ext>
            </a:extLst>
          </p:cNvPr>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31150051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099"/>
              </a:lnSpc>
              <a:spcAft>
                <a:spcPts val="900"/>
              </a:spcAft>
            </a:pPr>
            <a:r>
              <a:rPr lang="en-US" b="1" i="0" err="1">
                <a:solidFill>
                  <a:srgbClr val="000000"/>
                </a:solidFill>
                <a:effectLst/>
                <a:latin typeface="Lucida Grande" panose="020B0600040502020204" pitchFamily="34" charset="0"/>
              </a:rPr>
              <a:t>InGram</a:t>
            </a:r>
            <a:r>
              <a:rPr lang="en-US" b="1" i="0">
                <a:solidFill>
                  <a:srgbClr val="000000"/>
                </a:solidFill>
                <a:effectLst/>
                <a:latin typeface="Lucida Grande" panose="020B0600040502020204" pitchFamily="34" charset="0"/>
              </a:rPr>
              <a:t>: Inductive Knowledge Graph Embedding via Relation Graphs</a:t>
            </a:r>
          </a:p>
          <a:p>
            <a:br>
              <a:rPr lang="en-US"/>
            </a:br>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49</a:t>
            </a:fld>
            <a:endParaRPr lang="en-US"/>
          </a:p>
        </p:txBody>
      </p:sp>
    </p:spTree>
    <p:extLst>
      <p:ext uri="{BB962C8B-B14F-4D97-AF65-F5344CB8AC3E}">
        <p14:creationId xmlns:p14="http://schemas.microsoft.com/office/powerpoint/2010/main" val="2870324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A591F-1F05-FDC0-EF42-EB51184B0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7E399-DFA1-F508-13B4-952FCC9F5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E9989-89EF-1269-4814-F838947385D7}"/>
              </a:ext>
            </a:extLst>
          </p:cNvPr>
          <p:cNvSpPr>
            <a:spLocks noGrp="1"/>
          </p:cNvSpPr>
          <p:nvPr>
            <p:ph type="body" idx="1"/>
          </p:nvPr>
        </p:nvSpPr>
        <p:spPr/>
        <p:txBody>
          <a:bodyPr/>
          <a:lstStyle/>
          <a:p>
            <a:r>
              <a:rPr lang="en-US"/>
              <a:t>Formally we can write a hetero</a:t>
            </a:r>
          </a:p>
          <a:p>
            <a:endParaRPr lang="en-US"/>
          </a:p>
          <a:p>
            <a:r>
              <a:rPr lang="en-US"/>
              <a:t>Normal graph has vertices as nodes and edges between vertices, </a:t>
            </a:r>
            <a:r>
              <a:rPr lang="en-US" err="1"/>
              <a:t>edgeset</a:t>
            </a:r>
            <a:r>
              <a:rPr lang="en-US"/>
              <a:t> is a subset of all possible pairs u v</a:t>
            </a:r>
          </a:p>
          <a:p>
            <a:endParaRPr lang="en-US"/>
          </a:p>
          <a:p>
            <a:r>
              <a:rPr lang="en-US"/>
              <a:t>We add two things</a:t>
            </a:r>
          </a:p>
          <a:p>
            <a:endParaRPr lang="en-US"/>
          </a:p>
          <a:p>
            <a:r>
              <a:rPr lang="en-US"/>
              <a:t>a function tau that </a:t>
            </a:r>
            <a:r>
              <a:rPr lang="en-US" b="1"/>
              <a:t>maps nodes to some categorical variable that describes the node type</a:t>
            </a:r>
          </a:p>
          <a:p>
            <a:endParaRPr lang="en-US"/>
          </a:p>
          <a:p>
            <a:r>
              <a:rPr lang="en-US"/>
              <a:t>Tau is defined on nodes</a:t>
            </a:r>
          </a:p>
          <a:p>
            <a:endParaRPr lang="en-US"/>
          </a:p>
          <a:p>
            <a:r>
              <a:rPr lang="en-US"/>
              <a:t>We  introduce a function phi that is defined on edges that gives us the edge types</a:t>
            </a:r>
          </a:p>
          <a:p>
            <a:endParaRPr lang="en-US"/>
          </a:p>
          <a:p>
            <a:r>
              <a:rPr lang="en-US"/>
              <a:t>To the point I made in the previous slide today I will focus on </a:t>
            </a:r>
            <a:r>
              <a:rPr lang="en-US" b="1"/>
              <a:t>another object r that is a function on a pair of nodes that captures both t </a:t>
            </a:r>
            <a:r>
              <a:rPr lang="en-US" b="1" err="1"/>
              <a:t>anf</a:t>
            </a:r>
            <a:r>
              <a:rPr lang="en-US" b="1"/>
              <a:t> phi,</a:t>
            </a:r>
          </a:p>
          <a:p>
            <a:endParaRPr lang="en-US" b="1"/>
          </a:p>
          <a:p>
            <a:r>
              <a:rPr lang="en-US" b="1"/>
              <a:t> so we introduce this parametrization r and we do not need to worry about tau and phi</a:t>
            </a:r>
          </a:p>
          <a:p>
            <a:endParaRPr lang="en-US" b="1"/>
          </a:p>
          <a:p>
            <a:r>
              <a:rPr lang="en-US" b="1"/>
              <a:t>Let me repeat because this is important</a:t>
            </a:r>
          </a:p>
        </p:txBody>
      </p:sp>
      <p:sp>
        <p:nvSpPr>
          <p:cNvPr id="4" name="Slide Number Placeholder 3">
            <a:extLst>
              <a:ext uri="{FF2B5EF4-FFF2-40B4-BE49-F238E27FC236}">
                <a16:creationId xmlns:a16="http://schemas.microsoft.com/office/drawing/2014/main" id="{6E1E172C-C4FC-DD66-96A6-10C3F4F7F509}"/>
              </a:ext>
            </a:extLst>
          </p:cNvPr>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10602763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AA32A-DE51-E53E-2FBC-92760F59A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575C5-2321-A0B1-4962-62F54B3347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AD5F0-E34F-0ADF-9DE1-84C98125F297}"/>
              </a:ext>
            </a:extLst>
          </p:cNvPr>
          <p:cNvSpPr>
            <a:spLocks noGrp="1"/>
          </p:cNvSpPr>
          <p:nvPr>
            <p:ph type="body" idx="1"/>
          </p:nvPr>
        </p:nvSpPr>
        <p:spPr/>
        <p:txBody>
          <a:bodyPr/>
          <a:lstStyle/>
          <a:p>
            <a:r>
              <a:rPr lang="en-US"/>
              <a:t>Formally we can write a hetero</a:t>
            </a:r>
          </a:p>
          <a:p>
            <a:endParaRPr lang="en-US"/>
          </a:p>
          <a:p>
            <a:r>
              <a:rPr lang="en-US"/>
              <a:t>Normal graph has vertices as nodes and edges between vertices, </a:t>
            </a:r>
            <a:r>
              <a:rPr lang="en-US" err="1"/>
              <a:t>edgeset</a:t>
            </a:r>
            <a:r>
              <a:rPr lang="en-US"/>
              <a:t> is a subset of all possible pairs u v</a:t>
            </a:r>
          </a:p>
          <a:p>
            <a:endParaRPr lang="en-US"/>
          </a:p>
          <a:p>
            <a:r>
              <a:rPr lang="en-US"/>
              <a:t>We add two things</a:t>
            </a:r>
          </a:p>
          <a:p>
            <a:endParaRPr lang="en-US"/>
          </a:p>
          <a:p>
            <a:r>
              <a:rPr lang="en-US"/>
              <a:t>a function tau that </a:t>
            </a:r>
            <a:r>
              <a:rPr lang="en-US" b="1"/>
              <a:t>maps nodes to some categorical variable that describes the node type</a:t>
            </a:r>
          </a:p>
          <a:p>
            <a:endParaRPr lang="en-US"/>
          </a:p>
          <a:p>
            <a:r>
              <a:rPr lang="en-US"/>
              <a:t>Tau is defined on nodes</a:t>
            </a:r>
          </a:p>
          <a:p>
            <a:endParaRPr lang="en-US"/>
          </a:p>
          <a:p>
            <a:r>
              <a:rPr lang="en-US"/>
              <a:t>We  introduce a function phi that is defined on edges that gives us the edge types</a:t>
            </a:r>
          </a:p>
          <a:p>
            <a:endParaRPr lang="en-US"/>
          </a:p>
          <a:p>
            <a:r>
              <a:rPr lang="en-US"/>
              <a:t>To the point I made in the previous slide today I will focus on </a:t>
            </a:r>
            <a:r>
              <a:rPr lang="en-US" b="1"/>
              <a:t>another object r that is a function on a pair of nodes that captures both t </a:t>
            </a:r>
            <a:r>
              <a:rPr lang="en-US" b="1" err="1"/>
              <a:t>anf</a:t>
            </a:r>
            <a:r>
              <a:rPr lang="en-US" b="1"/>
              <a:t> phi,</a:t>
            </a:r>
          </a:p>
          <a:p>
            <a:endParaRPr lang="en-US" b="1"/>
          </a:p>
          <a:p>
            <a:r>
              <a:rPr lang="en-US" b="1"/>
              <a:t> so we introduce this parametrization r and we do not need to worry about tau and phi</a:t>
            </a:r>
          </a:p>
          <a:p>
            <a:endParaRPr lang="en-US" b="1"/>
          </a:p>
          <a:p>
            <a:r>
              <a:rPr lang="en-US" b="1"/>
              <a:t>Let me repeat because this is important</a:t>
            </a:r>
          </a:p>
        </p:txBody>
      </p:sp>
      <p:sp>
        <p:nvSpPr>
          <p:cNvPr id="4" name="Slide Number Placeholder 3">
            <a:extLst>
              <a:ext uri="{FF2B5EF4-FFF2-40B4-BE49-F238E27FC236}">
                <a16:creationId xmlns:a16="http://schemas.microsoft.com/office/drawing/2014/main" id="{9E4926B2-855E-F4B5-FCFD-491D87510286}"/>
              </a:ext>
            </a:extLst>
          </p:cNvPr>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28941362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0DC04-906C-547E-E86D-869EEF181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00743-A4E9-D057-30E2-B8B833658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9F128D-7EC4-43AC-C33E-F4FE7FFABA5E}"/>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DD9AAAD7-DF03-DC5B-FC5B-598030B11AB2}"/>
              </a:ext>
            </a:extLst>
          </p:cNvPr>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30214839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0FAA6-6DA0-7893-33D5-F8CD5D891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77573-68BD-F3B4-E151-834BE92EB0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61E9C-A917-207C-EBAF-C7DF8F56D6AE}"/>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5C71D497-ECC9-A5FF-6B4C-86BCA889611C}"/>
              </a:ext>
            </a:extLst>
          </p:cNvPr>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31071499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C34FA-9BD1-6A61-786C-77590070B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3B347-B219-D076-D3EB-345433A14C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E1F559-95F5-D027-3B5D-9AB7AA1713E8}"/>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7EEB6890-660F-37BD-9970-D462CD0836C5}"/>
              </a:ext>
            </a:extLst>
          </p:cNvPr>
          <p:cNvSpPr>
            <a:spLocks noGrp="1"/>
          </p:cNvSpPr>
          <p:nvPr>
            <p:ph type="sldNum" sz="quarter" idx="5"/>
          </p:nvPr>
        </p:nvSpPr>
        <p:spPr/>
        <p:txBody>
          <a:bodyPr/>
          <a:lstStyle/>
          <a:p>
            <a:fld id="{EE707532-839C-41A2-9E71-D5288AEAE66A}" type="slidenum">
              <a:rPr lang="en-US" smtClean="0"/>
              <a:pPr/>
              <a:t>54</a:t>
            </a:fld>
            <a:endParaRPr lang="en-US"/>
          </a:p>
        </p:txBody>
      </p:sp>
    </p:spTree>
    <p:extLst>
      <p:ext uri="{BB962C8B-B14F-4D97-AF65-F5344CB8AC3E}">
        <p14:creationId xmlns:p14="http://schemas.microsoft.com/office/powerpoint/2010/main" val="33657734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32483-E955-46DA-ED27-60A51FF63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FD3D1-DDA5-5809-8F7B-019E0EE473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497CC1-E5C4-486B-1E84-B10628BC4784}"/>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20F689F7-9A0A-E5E2-21DA-BBDC17A01358}"/>
              </a:ext>
            </a:extLst>
          </p:cNvPr>
          <p:cNvSpPr>
            <a:spLocks noGrp="1"/>
          </p:cNvSpPr>
          <p:nvPr>
            <p:ph type="sldNum" sz="quarter" idx="5"/>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35340835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5EFA1-A1EC-9126-7A62-D46BB59E5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A4C8D-1F57-5F94-A099-21D7F31239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7274C-8A60-CFFC-F670-E1ECFE2D2EB8}"/>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D5B78F16-89B1-BB62-FA5E-FD0999083486}"/>
              </a:ext>
            </a:extLst>
          </p:cNvPr>
          <p:cNvSpPr>
            <a:spLocks noGrp="1"/>
          </p:cNvSpPr>
          <p:nvPr>
            <p:ph type="sldNum" sz="quarter" idx="5"/>
          </p:nvPr>
        </p:nvSpPr>
        <p:spPr/>
        <p:txBody>
          <a:bodyPr/>
          <a:lstStyle/>
          <a:p>
            <a:fld id="{EE707532-839C-41A2-9E71-D5288AEAE66A}" type="slidenum">
              <a:rPr lang="en-US" smtClean="0"/>
              <a:pPr/>
              <a:t>56</a:t>
            </a:fld>
            <a:endParaRPr lang="en-US"/>
          </a:p>
        </p:txBody>
      </p:sp>
    </p:spTree>
    <p:extLst>
      <p:ext uri="{BB962C8B-B14F-4D97-AF65-F5344CB8AC3E}">
        <p14:creationId xmlns:p14="http://schemas.microsoft.com/office/powerpoint/2010/main" val="2697723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D9D2-A7AA-3013-E786-C40354E560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C0AF5-5DAC-C170-BD90-2F091C28D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215619-569E-13EB-5F35-F7BB3A33B2A0}"/>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CA326503-4BFC-0DA9-0DA1-082414270A01}"/>
              </a:ext>
            </a:extLst>
          </p:cNvPr>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12757318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2B170-BBF4-8142-E381-5D808407C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A061F-C1FB-DF14-700D-27588AB5B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FFB88-4E97-D7A4-C8EB-42C5A8ACD471}"/>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3BE61D2E-313C-88AF-C52D-37D6BC3C08AB}"/>
              </a:ext>
            </a:extLst>
          </p:cNvPr>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12697872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7BC30-79C4-BC27-44CC-D159AF6D0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AF0052-C31D-2E4A-0B1A-E890430540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979C8-B16E-423D-AE29-6A0A42C98D35}"/>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C413EACB-A95F-EA0A-75B5-4BD336F4B765}"/>
              </a:ext>
            </a:extLst>
          </p:cNvPr>
          <p:cNvSpPr>
            <a:spLocks noGrp="1"/>
          </p:cNvSpPr>
          <p:nvPr>
            <p:ph type="sldNum" sz="quarter" idx="5"/>
          </p:nvPr>
        </p:nvSpPr>
        <p:spPr/>
        <p:txBody>
          <a:bodyPr/>
          <a:lstStyle/>
          <a:p>
            <a:fld id="{EE707532-839C-41A2-9E71-D5288AEAE66A}" type="slidenum">
              <a:rPr lang="en-US" smtClean="0"/>
              <a:pPr/>
              <a:t>59</a:t>
            </a:fld>
            <a:endParaRPr lang="en-US"/>
          </a:p>
        </p:txBody>
      </p:sp>
    </p:spTree>
    <p:extLst>
      <p:ext uri="{BB962C8B-B14F-4D97-AF65-F5344CB8AC3E}">
        <p14:creationId xmlns:p14="http://schemas.microsoft.com/office/powerpoint/2010/main" val="8238786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D6B21-9189-1B69-43A2-1B90D317A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A352E-3C46-2885-D4E1-19A3CA24F2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28956C-DD9F-FD0B-D02E-0F08F9272846}"/>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0560AD5E-8626-387E-1643-4731997A1B7C}"/>
              </a:ext>
            </a:extLst>
          </p:cNvPr>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28286443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7BE06-D076-941F-39D5-AFF304A48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A1888-3699-06B4-0697-3154A41EDD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F2CCB-C22E-A52F-811E-A2423837C2B5}"/>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0F7C7B8F-A92C-3963-58FB-8BA496D10A27}"/>
              </a:ext>
            </a:extLst>
          </p:cNvPr>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30528357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2CFBA-4144-1ACD-DBD0-C7C6B0A43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13083-3FF7-7358-5326-6D8BCB237D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61ABC-1EF9-9790-EBB1-B778A1415FED}"/>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3294AB91-3C6A-410B-1FD3-9C86A53ED807}"/>
              </a:ext>
            </a:extLst>
          </p:cNvPr>
          <p:cNvSpPr>
            <a:spLocks noGrp="1"/>
          </p:cNvSpPr>
          <p:nvPr>
            <p:ph type="sldNum" sz="quarter" idx="5"/>
          </p:nvPr>
        </p:nvSpPr>
        <p:spPr/>
        <p:txBody>
          <a:bodyPr/>
          <a:lstStyle/>
          <a:p>
            <a:fld id="{EE707532-839C-41A2-9E71-D5288AEAE66A}" type="slidenum">
              <a:rPr lang="en-US" smtClean="0"/>
              <a:pPr/>
              <a:t>62</a:t>
            </a:fld>
            <a:endParaRPr lang="en-US"/>
          </a:p>
        </p:txBody>
      </p:sp>
    </p:spTree>
    <p:extLst>
      <p:ext uri="{BB962C8B-B14F-4D97-AF65-F5344CB8AC3E}">
        <p14:creationId xmlns:p14="http://schemas.microsoft.com/office/powerpoint/2010/main" val="40252266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50BA-EE5C-55C7-69A0-91D288ED03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45661-97DD-A3C8-CA74-128F3FA66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3DC1CC-1BC4-DAAA-5CE7-35D1496CFD39}"/>
              </a:ext>
            </a:extLst>
          </p:cNvPr>
          <p:cNvSpPr>
            <a:spLocks noGrp="1"/>
          </p:cNvSpPr>
          <p:nvPr>
            <p:ph type="body" idx="1"/>
          </p:nvPr>
        </p:nvSpPr>
        <p:spPr/>
        <p:txBody>
          <a:bodyPr/>
          <a:lstStyle/>
          <a:p>
            <a:r>
              <a:rPr lang="en-US" b="1"/>
              <a:t>Figure out relationships </a:t>
            </a:r>
            <a:r>
              <a:rPr lang="en-US"/>
              <a:t>that are not </a:t>
            </a:r>
            <a:r>
              <a:rPr lang="en-US" b="1"/>
              <a:t>explicitly stated in the KG</a:t>
            </a:r>
          </a:p>
          <a:p>
            <a:endParaRPr lang="en-US"/>
          </a:p>
          <a:p>
            <a:r>
              <a:rPr lang="en-US"/>
              <a:t>Slightly different than link prediction</a:t>
            </a:r>
          </a:p>
          <a:p>
            <a:endParaRPr lang="en-US"/>
          </a:p>
          <a:p>
            <a:r>
              <a:rPr lang="en-US"/>
              <a:t>KG about literature, books authors and genres </a:t>
            </a:r>
            <a:r>
              <a:rPr lang="en-US" b="1"/>
              <a:t>The link of a particular genre or author is missing</a:t>
            </a:r>
            <a:r>
              <a:rPr lang="en-US"/>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JK </a:t>
            </a:r>
            <a:r>
              <a:rPr lang="en-US" err="1"/>
              <a:t>rowling</a:t>
            </a:r>
            <a:r>
              <a:rPr lang="en-US"/>
              <a:t> genre I want to predict science </a:t>
            </a:r>
            <a:r>
              <a:rPr lang="en-US" err="1"/>
              <a:t>finction</a:t>
            </a:r>
            <a:endParaRPr lang="en-US"/>
          </a:p>
          <a:p>
            <a:endParaRPr lang="en-US"/>
          </a:p>
          <a:p>
            <a:r>
              <a:rPr lang="en-US" b="1"/>
              <a:t>Pattern of connection to predict this missing genre</a:t>
            </a:r>
          </a:p>
          <a:p>
            <a:endParaRPr lang="en-US"/>
          </a:p>
          <a:p>
            <a:r>
              <a:rPr lang="en-US" b="1"/>
              <a:t>How is that different from link prediction, I am giving a head the relation and I want to find the tail</a:t>
            </a:r>
          </a:p>
        </p:txBody>
      </p:sp>
      <p:sp>
        <p:nvSpPr>
          <p:cNvPr id="4" name="Slide Number Placeholder 3">
            <a:extLst>
              <a:ext uri="{FF2B5EF4-FFF2-40B4-BE49-F238E27FC236}">
                <a16:creationId xmlns:a16="http://schemas.microsoft.com/office/drawing/2014/main" id="{8B893B00-3853-9F09-6746-3898486E894C}"/>
              </a:ext>
            </a:extLst>
          </p:cNvPr>
          <p:cNvSpPr>
            <a:spLocks noGrp="1"/>
          </p:cNvSpPr>
          <p:nvPr>
            <p:ph type="sldNum" sz="quarter" idx="5"/>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31423738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1A0FB-B4ED-495E-1D42-DD9145B0D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18B767-5163-68A1-53EC-932A8E5649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9E2CF2-DF68-E47A-7D01-6E134E7AC693}"/>
              </a:ext>
            </a:extLst>
          </p:cNvPr>
          <p:cNvSpPr>
            <a:spLocks noGrp="1"/>
          </p:cNvSpPr>
          <p:nvPr>
            <p:ph type="body" idx="1"/>
          </p:nvPr>
        </p:nvSpPr>
        <p:spPr/>
        <p:txBody>
          <a:bodyPr/>
          <a:lstStyle/>
          <a:p>
            <a:r>
              <a:rPr lang="en-US" b="1"/>
              <a:t>Let’s go back to the basics</a:t>
            </a:r>
            <a:r>
              <a:rPr lang="en-US"/>
              <a:t>, so a graph is an abstract structure that models the connectivity information between different objects or different </a:t>
            </a:r>
            <a:r>
              <a:rPr lang="en-US" b="1"/>
              <a:t>entities and these objects or entities are the nodes of the graph.</a:t>
            </a:r>
          </a:p>
          <a:p>
            <a:endParaRPr lang="en-US"/>
          </a:p>
          <a:p>
            <a:r>
              <a:rPr lang="en-US"/>
              <a:t>Now it so happens </a:t>
            </a:r>
            <a:r>
              <a:rPr lang="en-US" b="1"/>
              <a:t>that graphs might consist of </a:t>
            </a:r>
            <a:r>
              <a:rPr lang="en-US"/>
              <a:t>different node types. In the paradigm illustrated here we have two types of nodes the blue and the red nodes. In a real world graph these correspond to paper nodes and author nodes when we talk about academic graphs</a:t>
            </a:r>
          </a:p>
          <a:p>
            <a:endParaRPr lang="en-US"/>
          </a:p>
          <a:p>
            <a:r>
              <a:rPr lang="en-US"/>
              <a:t>Or they can represent users and items in e-commerce networks or drugs and diseases in biological networks</a:t>
            </a:r>
          </a:p>
          <a:p>
            <a:endParaRPr lang="en-US"/>
          </a:p>
        </p:txBody>
      </p:sp>
      <p:sp>
        <p:nvSpPr>
          <p:cNvPr id="4" name="Slide Number Placeholder 3">
            <a:extLst>
              <a:ext uri="{FF2B5EF4-FFF2-40B4-BE49-F238E27FC236}">
                <a16:creationId xmlns:a16="http://schemas.microsoft.com/office/drawing/2014/main" id="{D7F1FFFC-3AE3-E8F9-F7A2-606B70FB3BC0}"/>
              </a:ext>
            </a:extLst>
          </p:cNvPr>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11202611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Let's see why I want to break this assumption. You want your model to put more focus on some parts of the data than others</a:t>
            </a:r>
          </a:p>
          <a:p>
            <a:endParaRPr lang="en-US">
              <a:ea typeface="Calibri"/>
              <a:cs typeface="Calibri"/>
            </a:endParaRPr>
          </a:p>
          <a:p>
            <a:r>
              <a:rPr lang="en-US">
                <a:ea typeface="Calibri"/>
                <a:cs typeface="Calibri"/>
              </a:rPr>
              <a:t>Cognitive attention, so you want your model to put more emphasis on some parts of the data, so in a SN you want your model to learn which of your friends are more important to you than others</a:t>
            </a:r>
          </a:p>
          <a:p>
            <a:endParaRPr lang="en-US">
              <a:ea typeface="Calibri"/>
              <a:cs typeface="Calibri"/>
            </a:endParaRPr>
          </a:p>
          <a:p>
            <a:r>
              <a:rPr lang="en-US">
                <a:ea typeface="Calibri"/>
                <a:cs typeface="Calibri"/>
              </a:rPr>
              <a:t>Last comment: Importance is represented by the alpha weight and this alpha weight is learned through training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65</a:t>
            </a:fld>
            <a:endParaRPr lang="en-US"/>
          </a:p>
        </p:txBody>
      </p:sp>
    </p:spTree>
    <p:extLst>
      <p:ext uri="{BB962C8B-B14F-4D97-AF65-F5344CB8AC3E}">
        <p14:creationId xmlns:p14="http://schemas.microsoft.com/office/powerpoint/2010/main" val="41633239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To be more specific the attention weight alpha will by a function a that we call attention mechanism</a:t>
            </a:r>
          </a:p>
          <a:p>
            <a:endParaRPr lang="en-US">
              <a:ea typeface="Calibri"/>
              <a:cs typeface="Calibri"/>
            </a:endParaRPr>
          </a:p>
          <a:p>
            <a:r>
              <a:rPr lang="en-US">
                <a:ea typeface="Calibri"/>
                <a:cs typeface="Calibri"/>
              </a:rPr>
              <a:t>To see this We </a:t>
            </a:r>
            <a:r>
              <a:rPr lang="en-US" err="1">
                <a:ea typeface="Calibri"/>
                <a:cs typeface="Calibri"/>
              </a:rPr>
              <a:t>intorduce</a:t>
            </a:r>
            <a:r>
              <a:rPr lang="en-US">
                <a:ea typeface="Calibri"/>
                <a:cs typeface="Calibri"/>
              </a:rPr>
              <a:t> the attention coefficients </a:t>
            </a:r>
            <a:r>
              <a:rPr lang="en-US" err="1">
                <a:ea typeface="Calibri"/>
                <a:cs typeface="Calibri"/>
              </a:rPr>
              <a:t>e_VU</a:t>
            </a:r>
            <a:r>
              <a:rPr lang="en-US">
                <a:ea typeface="Calibri"/>
                <a:cs typeface="Calibri"/>
              </a:rPr>
              <a:t> that are computed by a function a that operates on the messages of </a:t>
            </a:r>
            <a:r>
              <a:rPr lang="en-US" err="1">
                <a:ea typeface="Calibri"/>
                <a:cs typeface="Calibri"/>
              </a:rPr>
              <a:t>u,v</a:t>
            </a:r>
            <a:r>
              <a:rPr lang="en-US">
                <a:ea typeface="Calibri"/>
                <a:cs typeface="Calibri"/>
              </a:rPr>
              <a:t>. To be more precise</a:t>
            </a:r>
          </a:p>
          <a:p>
            <a:endParaRPr lang="en-US">
              <a:ea typeface="Calibri"/>
              <a:cs typeface="Calibri"/>
            </a:endParaRPr>
          </a:p>
          <a:p>
            <a:r>
              <a:rPr lang="en-US">
                <a:ea typeface="Calibri"/>
                <a:cs typeface="Calibri"/>
              </a:rPr>
              <a:t>and the reason we do that is because we will later transform this </a:t>
            </a:r>
            <a:r>
              <a:rPr lang="en-US" err="1">
                <a:ea typeface="Calibri"/>
                <a:cs typeface="Calibri"/>
              </a:rPr>
              <a:t>evu</a:t>
            </a:r>
            <a:r>
              <a:rPr lang="en-US">
                <a:ea typeface="Calibri"/>
                <a:cs typeface="Calibri"/>
              </a:rPr>
              <a:t> to a </a:t>
            </a:r>
            <a:r>
              <a:rPr lang="en-US" err="1">
                <a:ea typeface="Calibri"/>
                <a:cs typeface="Calibri"/>
              </a:rPr>
              <a:t>vn</a:t>
            </a:r>
            <a:r>
              <a:rPr lang="en-US">
                <a:ea typeface="Calibri"/>
                <a:cs typeface="Calibri"/>
              </a:rPr>
              <a:t> transform this attention coefficients to attention scores</a:t>
            </a:r>
          </a:p>
          <a:p>
            <a:endParaRPr lang="en-US">
              <a:ea typeface="Calibri"/>
              <a:cs typeface="Calibri"/>
            </a:endParaRPr>
          </a:p>
          <a:p>
            <a:r>
              <a:rPr lang="en-US">
                <a:ea typeface="Calibri"/>
                <a:cs typeface="Calibri"/>
              </a:rPr>
              <a:t>If I </a:t>
            </a:r>
            <a:r>
              <a:rPr lang="en-US" err="1">
                <a:ea typeface="Calibri"/>
                <a:cs typeface="Calibri"/>
              </a:rPr>
              <a:t>aam</a:t>
            </a:r>
            <a:r>
              <a:rPr lang="en-US">
                <a:ea typeface="Calibri"/>
                <a:cs typeface="Calibri"/>
              </a:rPr>
              <a:t> node a the importance </a:t>
            </a:r>
            <a:r>
              <a:rPr lang="en-US" err="1">
                <a:ea typeface="Calibri"/>
                <a:cs typeface="Calibri"/>
              </a:rPr>
              <a:t>eab</a:t>
            </a:r>
            <a:r>
              <a:rPr lang="en-US">
                <a:ea typeface="Calibri"/>
                <a:cs typeface="Calibri"/>
              </a:rPr>
              <a:t> shows the importance of node b and this importance is compute as a function alpha of the message of a and the message of b</a:t>
            </a:r>
          </a:p>
        </p:txBody>
      </p:sp>
      <p:sp>
        <p:nvSpPr>
          <p:cNvPr id="4" name="Slide Number Placeholder 3"/>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947332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A9F63-4629-40C9-81D2-31BBD8337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3F21D-4495-DE04-E5CE-039AB8F733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9F90A9-9476-8506-8700-83D11C87E667}"/>
              </a:ext>
            </a:extLst>
          </p:cNvPr>
          <p:cNvSpPr>
            <a:spLocks noGrp="1"/>
          </p:cNvSpPr>
          <p:nvPr>
            <p:ph type="body" idx="1"/>
          </p:nvPr>
        </p:nvSpPr>
        <p:spPr/>
        <p:txBody>
          <a:bodyPr/>
          <a:lstStyle/>
          <a:p>
            <a:r>
              <a:rPr lang="en-US" b="1"/>
              <a:t>Let’s go back to the basics</a:t>
            </a:r>
            <a:r>
              <a:rPr lang="en-US"/>
              <a:t>, so a graph is an abstract structure that models the connectivity information between different objects or different </a:t>
            </a:r>
            <a:r>
              <a:rPr lang="en-US" b="1"/>
              <a:t>entities and these objects or entities are the nodes of the graph.</a:t>
            </a:r>
          </a:p>
          <a:p>
            <a:endParaRPr lang="en-US"/>
          </a:p>
          <a:p>
            <a:r>
              <a:rPr lang="en-US"/>
              <a:t>Now it so happens </a:t>
            </a:r>
            <a:r>
              <a:rPr lang="en-US" b="1"/>
              <a:t>that graphs might consist of </a:t>
            </a:r>
            <a:r>
              <a:rPr lang="en-US"/>
              <a:t>different node types. In the paradigm illustrated here we have two types of nodes the blue and the red nodes. In a real world graph these correspond to paper nodes and author nodes when we talk about academic graphs</a:t>
            </a:r>
          </a:p>
          <a:p>
            <a:endParaRPr lang="en-US"/>
          </a:p>
          <a:p>
            <a:r>
              <a:rPr lang="en-US"/>
              <a:t>Or they can represent users and items in e-commerce networks or drugs and diseases in biological networks</a:t>
            </a:r>
          </a:p>
          <a:p>
            <a:endParaRPr lang="en-US"/>
          </a:p>
        </p:txBody>
      </p:sp>
      <p:sp>
        <p:nvSpPr>
          <p:cNvPr id="4" name="Slide Number Placeholder 3">
            <a:extLst>
              <a:ext uri="{FF2B5EF4-FFF2-40B4-BE49-F238E27FC236}">
                <a16:creationId xmlns:a16="http://schemas.microsoft.com/office/drawing/2014/main" id="{AB025FBA-3950-FE4C-13B0-37ECC653C868}"/>
              </a:ext>
            </a:extLst>
          </p:cNvPr>
          <p:cNvSpPr>
            <a:spLocks noGrp="1"/>
          </p:cNvSpPr>
          <p:nvPr>
            <p:ph type="sldNum" sz="quarter" idx="5"/>
          </p:nvPr>
        </p:nvSpPr>
        <p:spPr/>
        <p:txBody>
          <a:bodyPr/>
          <a:lstStyle/>
          <a:p>
            <a:fld id="{EE707532-839C-41A2-9E71-D5288AEAE66A}" type="slidenum">
              <a:rPr lang="en-US" smtClean="0"/>
              <a:pPr/>
              <a:t>70</a:t>
            </a:fld>
            <a:endParaRPr lang="en-US"/>
          </a:p>
        </p:txBody>
      </p:sp>
    </p:spTree>
    <p:extLst>
      <p:ext uri="{BB962C8B-B14F-4D97-AF65-F5344CB8AC3E}">
        <p14:creationId xmlns:p14="http://schemas.microsoft.com/office/powerpoint/2010/main" val="31064144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81A53-C561-36AC-506D-ED9B0B3B7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12FCB-B086-1EBB-5CFA-0144017B31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A1BD7-67E1-B86D-263C-F4244A39E3C7}"/>
              </a:ext>
            </a:extLst>
          </p:cNvPr>
          <p:cNvSpPr>
            <a:spLocks noGrp="1"/>
          </p:cNvSpPr>
          <p:nvPr>
            <p:ph type="body" idx="1"/>
          </p:nvPr>
        </p:nvSpPr>
        <p:spPr/>
        <p:txBody>
          <a:bodyPr/>
          <a:lstStyle/>
          <a:p>
            <a:r>
              <a:rPr lang="en-US" b="1"/>
              <a:t>Let’s go from right to left</a:t>
            </a:r>
          </a:p>
          <a:p>
            <a:endParaRPr lang="en-US"/>
          </a:p>
          <a:p>
            <a:r>
              <a:rPr lang="en-US"/>
              <a:t>Aggregation is very similar to a standard GNN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Any issues you can identify?</a:t>
            </a:r>
          </a:p>
          <a:p>
            <a:endParaRPr lang="en-US"/>
          </a:p>
          <a:p>
            <a:endParaRPr lang="en-US"/>
          </a:p>
        </p:txBody>
      </p:sp>
      <p:sp>
        <p:nvSpPr>
          <p:cNvPr id="4" name="Slide Number Placeholder 3">
            <a:extLst>
              <a:ext uri="{FF2B5EF4-FFF2-40B4-BE49-F238E27FC236}">
                <a16:creationId xmlns:a16="http://schemas.microsoft.com/office/drawing/2014/main" id="{53370171-4C54-364E-454E-6C97FCE0D541}"/>
              </a:ext>
            </a:extLst>
          </p:cNvPr>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22636777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3D660-299B-46BA-0BB5-D18BEE803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9F330-59FA-7AD2-FF1D-FA9D89AEF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694420-9DDD-CC03-BF46-42E52A152C7D}"/>
              </a:ext>
            </a:extLst>
          </p:cNvPr>
          <p:cNvSpPr>
            <a:spLocks noGrp="1"/>
          </p:cNvSpPr>
          <p:nvPr>
            <p:ph type="body" idx="1"/>
          </p:nvPr>
        </p:nvSpPr>
        <p:spPr/>
        <p:txBody>
          <a:bodyPr/>
          <a:lstStyle/>
          <a:p>
            <a:r>
              <a:rPr lang="en-US" b="1"/>
              <a:t>Let’s go back to the basics</a:t>
            </a:r>
            <a:r>
              <a:rPr lang="en-US"/>
              <a:t>, so a graph is an abstract structure that models the connectivity information between different objects or different </a:t>
            </a:r>
            <a:r>
              <a:rPr lang="en-US" b="1"/>
              <a:t>entities and these objects or entities are the nodes of the graph.</a:t>
            </a:r>
          </a:p>
          <a:p>
            <a:endParaRPr lang="en-US"/>
          </a:p>
          <a:p>
            <a:r>
              <a:rPr lang="en-US"/>
              <a:t>Now it so happens </a:t>
            </a:r>
            <a:r>
              <a:rPr lang="en-US" b="1"/>
              <a:t>that graphs might consist of </a:t>
            </a:r>
            <a:r>
              <a:rPr lang="en-US"/>
              <a:t>different node types. In the paradigm illustrated here we have two types of nodes the blue and the red nodes. In a real world graph these correspond to paper nodes and author nodes when we talk about academic graphs</a:t>
            </a:r>
          </a:p>
          <a:p>
            <a:endParaRPr lang="en-US"/>
          </a:p>
          <a:p>
            <a:r>
              <a:rPr lang="en-US"/>
              <a:t>Or they can represent users and items in e-commerce networks or drugs and diseases in biological networks</a:t>
            </a:r>
          </a:p>
          <a:p>
            <a:endParaRPr lang="en-US"/>
          </a:p>
        </p:txBody>
      </p:sp>
      <p:sp>
        <p:nvSpPr>
          <p:cNvPr id="4" name="Slide Number Placeholder 3">
            <a:extLst>
              <a:ext uri="{FF2B5EF4-FFF2-40B4-BE49-F238E27FC236}">
                <a16:creationId xmlns:a16="http://schemas.microsoft.com/office/drawing/2014/main" id="{3E4FD5AB-3225-CCDD-C561-794B99C14621}"/>
              </a:ext>
            </a:extLst>
          </p:cNvPr>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39569280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DC8C7-5BF6-4D20-2A0A-283B2FF2F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68DE0-944D-FC17-4A53-8B0ABE6205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86C8B4-5EDE-5A98-CB9A-437C5788F1A4}"/>
              </a:ext>
            </a:extLst>
          </p:cNvPr>
          <p:cNvSpPr>
            <a:spLocks noGrp="1"/>
          </p:cNvSpPr>
          <p:nvPr>
            <p:ph type="body" idx="1"/>
          </p:nvPr>
        </p:nvSpPr>
        <p:spPr/>
        <p:txBody>
          <a:bodyPr/>
          <a:lstStyle/>
          <a:p>
            <a:r>
              <a:rPr lang="en-US" b="1"/>
              <a:t>Let’s go back to the basics</a:t>
            </a:r>
            <a:r>
              <a:rPr lang="en-US"/>
              <a:t>, so a graph is an abstract structure that models the connectivity information between different objects or different </a:t>
            </a:r>
            <a:r>
              <a:rPr lang="en-US" b="1"/>
              <a:t>entities and these objects or entities are the nodes of the graph.</a:t>
            </a:r>
          </a:p>
          <a:p>
            <a:endParaRPr lang="en-US"/>
          </a:p>
          <a:p>
            <a:r>
              <a:rPr lang="en-US"/>
              <a:t>Now it so happens </a:t>
            </a:r>
            <a:r>
              <a:rPr lang="en-US" b="1"/>
              <a:t>that graphs might consist of </a:t>
            </a:r>
            <a:r>
              <a:rPr lang="en-US"/>
              <a:t>different node types. In the paradigm illustrated here we have two types of nodes the blue and the red nodes. In a real world graph these correspond to paper nodes and author nodes when we talk about academic graphs</a:t>
            </a:r>
          </a:p>
          <a:p>
            <a:endParaRPr lang="en-US"/>
          </a:p>
          <a:p>
            <a:r>
              <a:rPr lang="en-US"/>
              <a:t>Or they can represent users and items in e-commerce networks or drugs and diseases in biological networks</a:t>
            </a:r>
          </a:p>
          <a:p>
            <a:endParaRPr lang="en-US"/>
          </a:p>
        </p:txBody>
      </p:sp>
      <p:sp>
        <p:nvSpPr>
          <p:cNvPr id="4" name="Slide Number Placeholder 3">
            <a:extLst>
              <a:ext uri="{FF2B5EF4-FFF2-40B4-BE49-F238E27FC236}">
                <a16:creationId xmlns:a16="http://schemas.microsoft.com/office/drawing/2014/main" id="{5B1EB32A-DA2E-1F51-F15A-4BE862278D71}"/>
              </a:ext>
            </a:extLst>
          </p:cNvPr>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9788739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D1A92-0BEB-331D-D2FA-454B60958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D6B92-96BE-AEE5-7506-DB0AC47830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A6848-B2AB-E669-3E75-A6497ADB8D3A}"/>
              </a:ext>
            </a:extLst>
          </p:cNvPr>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p:txBody>
      </p:sp>
      <p:sp>
        <p:nvSpPr>
          <p:cNvPr id="4" name="Slide Number Placeholder 3">
            <a:extLst>
              <a:ext uri="{FF2B5EF4-FFF2-40B4-BE49-F238E27FC236}">
                <a16:creationId xmlns:a16="http://schemas.microsoft.com/office/drawing/2014/main" id="{16837679-2E91-DA5E-14A4-F504651C20DB}"/>
              </a:ext>
            </a:extLst>
          </p:cNvPr>
          <p:cNvSpPr>
            <a:spLocks noGrp="1"/>
          </p:cNvSpPr>
          <p:nvPr>
            <p:ph type="sldNum" sz="quarter" idx="5"/>
          </p:nvPr>
        </p:nvSpPr>
        <p:spPr/>
        <p:txBody>
          <a:bodyPr/>
          <a:lstStyle/>
          <a:p>
            <a:fld id="{EE707532-839C-41A2-9E71-D5288AEAE66A}" type="slidenum">
              <a:rPr lang="en-US" smtClean="0"/>
              <a:pPr/>
              <a:t>74</a:t>
            </a:fld>
            <a:endParaRPr lang="en-US"/>
          </a:p>
        </p:txBody>
      </p:sp>
    </p:spTree>
    <p:extLst>
      <p:ext uri="{BB962C8B-B14F-4D97-AF65-F5344CB8AC3E}">
        <p14:creationId xmlns:p14="http://schemas.microsoft.com/office/powerpoint/2010/main" val="26382718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C40F5-F65A-C719-25B3-18D7D1D1E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5857D6-4323-4186-2A1D-A404A80369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15018-7106-BAED-8E8A-306422124658}"/>
              </a:ext>
            </a:extLst>
          </p:cNvPr>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p:txBody>
      </p:sp>
      <p:sp>
        <p:nvSpPr>
          <p:cNvPr id="4" name="Slide Number Placeholder 3">
            <a:extLst>
              <a:ext uri="{FF2B5EF4-FFF2-40B4-BE49-F238E27FC236}">
                <a16:creationId xmlns:a16="http://schemas.microsoft.com/office/drawing/2014/main" id="{A6C42E4A-1238-6B3F-CBE8-B091FB5D4D34}"/>
              </a:ext>
            </a:extLst>
          </p:cNvPr>
          <p:cNvSpPr>
            <a:spLocks noGrp="1"/>
          </p:cNvSpPr>
          <p:nvPr>
            <p:ph type="sldNum" sz="quarter" idx="5"/>
          </p:nvPr>
        </p:nvSpPr>
        <p:spPr/>
        <p:txBody>
          <a:bodyPr/>
          <a:lstStyle/>
          <a:p>
            <a:fld id="{EE707532-839C-41A2-9E71-D5288AEAE66A}" type="slidenum">
              <a:rPr lang="en-US" smtClean="0"/>
              <a:pPr/>
              <a:t>75</a:t>
            </a:fld>
            <a:endParaRPr lang="en-US"/>
          </a:p>
        </p:txBody>
      </p:sp>
    </p:spTree>
    <p:extLst>
      <p:ext uri="{BB962C8B-B14F-4D97-AF65-F5344CB8AC3E}">
        <p14:creationId xmlns:p14="http://schemas.microsoft.com/office/powerpoint/2010/main" val="689538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FDE85-31CE-398B-AD81-1DE234210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15A5F-5A6E-E4B4-7B1C-D2C9B39DB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E9C79-3B2F-3BFE-8DE5-2F667CCA6F92}"/>
              </a:ext>
            </a:extLst>
          </p:cNvPr>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p:txBody>
      </p:sp>
      <p:sp>
        <p:nvSpPr>
          <p:cNvPr id="4" name="Slide Number Placeholder 3">
            <a:extLst>
              <a:ext uri="{FF2B5EF4-FFF2-40B4-BE49-F238E27FC236}">
                <a16:creationId xmlns:a16="http://schemas.microsoft.com/office/drawing/2014/main" id="{C6C15BFA-CCC8-2A4E-4E4B-39D7C6235835}"/>
              </a:ext>
            </a:extLst>
          </p:cNvPr>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13226680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60318-9098-B151-10B8-D133731B7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3350E-4CAD-B131-4C07-16428D261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530A2-3C84-57B4-7222-12C3F4BE6C28}"/>
              </a:ext>
            </a:extLst>
          </p:cNvPr>
          <p:cNvSpPr>
            <a:spLocks noGrp="1"/>
          </p:cNvSpPr>
          <p:nvPr>
            <p:ph type="body" idx="1"/>
          </p:nvPr>
        </p:nvSpPr>
        <p:spPr/>
        <p:txBody>
          <a:bodyPr/>
          <a:lstStyle/>
          <a:p>
            <a:r>
              <a:rPr lang="en-US">
                <a:latin typeface="Arial" pitchFamily="34" charset="0"/>
                <a:cs typeface="Arial" pitchFamily="34" charset="0"/>
              </a:rPr>
              <a:t>We use structure agnostic shallow encoders to produce entity and relation embeddings. </a:t>
            </a:r>
          </a:p>
          <a:p>
            <a:r>
              <a:rPr lang="en-US">
                <a:latin typeface="Arial" pitchFamily="34" charset="0"/>
                <a:cs typeface="Arial" pitchFamily="34" charset="0"/>
              </a:rPr>
              <a:t>The structure of the KG is used only in the loss</a:t>
            </a:r>
          </a:p>
        </p:txBody>
      </p:sp>
      <p:sp>
        <p:nvSpPr>
          <p:cNvPr id="4" name="Slide Number Placeholder 3">
            <a:extLst>
              <a:ext uri="{FF2B5EF4-FFF2-40B4-BE49-F238E27FC236}">
                <a16:creationId xmlns:a16="http://schemas.microsoft.com/office/drawing/2014/main" id="{66B006F8-E8E3-5CA7-BD12-BCB9668CD819}"/>
              </a:ext>
            </a:extLst>
          </p:cNvPr>
          <p:cNvSpPr>
            <a:spLocks noGrp="1"/>
          </p:cNvSpPr>
          <p:nvPr>
            <p:ph type="sldNum" sz="quarter" idx="5"/>
          </p:nvPr>
        </p:nvSpPr>
        <p:spPr/>
        <p:txBody>
          <a:bodyPr/>
          <a:lstStyle/>
          <a:p>
            <a:fld id="{EE707532-839C-41A2-9E71-D5288AEAE66A}" type="slidenum">
              <a:rPr lang="en-US" smtClean="0"/>
              <a:pPr/>
              <a:t>77</a:t>
            </a:fld>
            <a:endParaRPr lang="en-US"/>
          </a:p>
        </p:txBody>
      </p:sp>
    </p:spTree>
    <p:extLst>
      <p:ext uri="{BB962C8B-B14F-4D97-AF65-F5344CB8AC3E}">
        <p14:creationId xmlns:p14="http://schemas.microsoft.com/office/powerpoint/2010/main" val="16493681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18D25-D1A5-AD14-9BCA-749DB70E2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C0512-511D-AD5C-5F2E-B741996983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1E797F-AC7B-68A8-4888-46F6A8669480}"/>
              </a:ext>
            </a:extLst>
          </p:cNvPr>
          <p:cNvSpPr>
            <a:spLocks noGrp="1"/>
          </p:cNvSpPr>
          <p:nvPr>
            <p:ph type="body" idx="1"/>
          </p:nvPr>
        </p:nvSpPr>
        <p:spPr/>
        <p:txBody>
          <a:bodyPr/>
          <a:lstStyle/>
          <a:p>
            <a:r>
              <a:rPr lang="en-US"/>
              <a:t>First bullet. These embeddings can be later used to perform link prediction in a few shot or zero shot manner</a:t>
            </a:r>
          </a:p>
        </p:txBody>
      </p:sp>
      <p:sp>
        <p:nvSpPr>
          <p:cNvPr id="4" name="Slide Number Placeholder 3">
            <a:extLst>
              <a:ext uri="{FF2B5EF4-FFF2-40B4-BE49-F238E27FC236}">
                <a16:creationId xmlns:a16="http://schemas.microsoft.com/office/drawing/2014/main" id="{375ABC7D-9415-9863-C8D7-EF057187DE65}"/>
              </a:ext>
            </a:extLst>
          </p:cNvPr>
          <p:cNvSpPr>
            <a:spLocks noGrp="1"/>
          </p:cNvSpPr>
          <p:nvPr>
            <p:ph type="sldNum" sz="quarter" idx="5"/>
          </p:nvPr>
        </p:nvSpPr>
        <p:spPr/>
        <p:txBody>
          <a:bodyPr/>
          <a:lstStyle/>
          <a:p>
            <a:fld id="{EE707532-839C-41A2-9E71-D5288AEAE66A}" type="slidenum">
              <a:rPr lang="en-US" smtClean="0"/>
              <a:pPr/>
              <a:t>78</a:t>
            </a:fld>
            <a:endParaRPr lang="en-US"/>
          </a:p>
        </p:txBody>
      </p:sp>
    </p:spTree>
    <p:extLst>
      <p:ext uri="{BB962C8B-B14F-4D97-AF65-F5344CB8AC3E}">
        <p14:creationId xmlns:p14="http://schemas.microsoft.com/office/powerpoint/2010/main" val="35393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AE7D99A-ED1E-F14E-B6B4-8CE3FA3C41EA}"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92E24A4-695B-5E43-8E46-547C8EC35220}"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D71F32-763D-8B4D-817D-7CB380994959}" type="datetime1">
              <a:rPr lang="en-US" smtClean="0"/>
              <a:t>11/14/2024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1EE78C8-E91E-274F-91D5-7FE456A0E5A7}" type="datetime1">
              <a:rPr lang="en-US" smtClean="0"/>
              <a:t>11/14/2024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19298D0-F12A-6541-8130-E76090D65CBD}" type="datetime1">
              <a:rPr lang="en-US" smtClean="0"/>
              <a:t>11/14/2024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0C75B-9637-A941-981C-48D18F7C9AD0}" type="datetime1">
              <a:rPr lang="en-US" smtClean="0"/>
              <a:t>11/14/2024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14F244-E8AD-1C46-A7A8-633A6014936B}" type="datetime1">
              <a:rPr lang="en-US" smtClean="0"/>
              <a:t>11/14/2024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81C6E4F-4E31-5945-A8A4-84E50AF753C2}" type="datetime1">
              <a:rPr lang="en-US" smtClean="0"/>
              <a:t>11/14/2024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649EE6-1520-E441-B67B-DD48E330E2C5}"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67415-535F-3F41-AC32-F666961A8523}" type="datetime1">
              <a:rPr lang="en-US" smtClean="0"/>
              <a:t>11/14/2024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0E9F1AE-2FC1-8A49-9968-5488F9F94518}" type="datetime1">
              <a:rPr lang="en-US" smtClean="0"/>
              <a:t>11/14/2024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C182A47-2709-A846-8DB8-55407248EF62}" type="datetime1">
              <a:rPr lang="en-US" smtClean="0"/>
              <a:t>11/14/2024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3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3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hyperlink" Target="https://arxiv.org/pdf/1609.02907.pdf"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64.tiff"/></Relationships>
</file>

<file path=ppt/slides/_rels/slide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6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64.tiff"/><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6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8.png"/><Relationship Id="rId7" Type="http://schemas.openxmlformats.org/officeDocument/2006/relationships/image" Target="../media/image91.png"/><Relationship Id="rId2" Type="http://schemas.openxmlformats.org/officeDocument/2006/relationships/image" Target="../media/image64.tiff"/><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2.png"/><Relationship Id="rId9" Type="http://schemas.openxmlformats.org/officeDocument/2006/relationships/image" Target="../media/image87.png"/></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a:rPr>
              <a:t>Stanford CS224W:</a:t>
            </a:r>
            <a:br>
              <a:rPr lang="en-US" sz="4800"/>
            </a:br>
            <a:r>
              <a:rPr lang="en-US" sz="4800"/>
              <a:t>Towards Foundation Models for Knowledge Graphs</a:t>
            </a:r>
          </a:p>
        </p:txBody>
      </p:sp>
      <p:sp>
        <p:nvSpPr>
          <p:cNvPr id="7" name="TextBox 6"/>
          <p:cNvSpPr txBox="1"/>
          <p:nvPr/>
        </p:nvSpPr>
        <p:spPr>
          <a:xfrm>
            <a:off x="762000" y="5257800"/>
            <a:ext cx="6705600" cy="1631216"/>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r>
              <a:rPr lang="en-US" sz="2400"/>
              <a:t> and 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a:noFill/>
        </p:spPr>
        <p:txBody>
          <a:bodyPr vert="horz" lIns="54864" tIns="91440" rIns="91440" bIns="45720" rtlCol="0" anchor="t">
            <a:normAutofit/>
          </a:bodyPr>
          <a:lstStyle/>
          <a:p>
            <a:pPr marL="438785"/>
            <a:r>
              <a:rPr lang="en-US" b="1">
                <a:solidFill>
                  <a:srgbClr val="FF0000"/>
                </a:solidFill>
                <a:latin typeface="Calibri"/>
                <a:ea typeface="Calibri"/>
                <a:cs typeface="Calibri"/>
              </a:rPr>
              <a:t>Homework 3</a:t>
            </a:r>
            <a:r>
              <a:rPr lang="en-US" b="1">
                <a:latin typeface="Calibri"/>
                <a:ea typeface="Calibri"/>
                <a:cs typeface="Calibri"/>
              </a:rPr>
              <a:t> </a:t>
            </a:r>
            <a:r>
              <a:rPr lang="en-US">
                <a:latin typeface="Calibri"/>
                <a:ea typeface="Calibri"/>
                <a:cs typeface="Calibri"/>
              </a:rPr>
              <a:t>due </a:t>
            </a:r>
            <a:r>
              <a:rPr lang="en-US" b="1">
                <a:latin typeface="Calibri"/>
                <a:ea typeface="Calibri"/>
                <a:cs typeface="Calibri"/>
              </a:rPr>
              <a:t>today</a:t>
            </a:r>
            <a:endParaRPr lang="en-US">
              <a:latin typeface="Calibri"/>
              <a:ea typeface="Calibri"/>
              <a:cs typeface="Calibri"/>
            </a:endParaRPr>
          </a:p>
          <a:p>
            <a:pPr lvl="1"/>
            <a:r>
              <a:rPr lang="en-US" err="1">
                <a:latin typeface="Calibri"/>
                <a:ea typeface="Calibri"/>
                <a:cs typeface="Calibri"/>
              </a:rPr>
              <a:t>Gradescope</a:t>
            </a:r>
            <a:r>
              <a:rPr lang="en-US">
                <a:latin typeface="Calibri"/>
                <a:ea typeface="Calibri"/>
                <a:cs typeface="Calibri"/>
              </a:rPr>
              <a:t> submissions close at 11:59 PM</a:t>
            </a:r>
            <a:endParaRPr lang="en-US" b="1">
              <a:solidFill>
                <a:srgbClr val="0000FF"/>
              </a:solidFill>
              <a:latin typeface="Calibri"/>
              <a:ea typeface="Calibri"/>
              <a:cs typeface="Calibri"/>
            </a:endParaRPr>
          </a:p>
          <a:p>
            <a:pPr marL="438785"/>
            <a:r>
              <a:rPr lang="en-US" b="1">
                <a:solidFill>
                  <a:srgbClr val="FF0000"/>
                </a:solidFill>
                <a:latin typeface="Calibri"/>
                <a:ea typeface="Calibri"/>
                <a:cs typeface="Calibri"/>
              </a:rPr>
              <a:t>Exam </a:t>
            </a:r>
            <a:r>
              <a:rPr lang="en-US">
                <a:solidFill>
                  <a:srgbClr val="000000"/>
                </a:solidFill>
                <a:latin typeface="Calibri"/>
                <a:ea typeface="Calibri"/>
                <a:cs typeface="Calibri"/>
              </a:rPr>
              <a:t>opens in one week</a:t>
            </a:r>
            <a:endParaRPr lang="en-US">
              <a:latin typeface="Calibri"/>
              <a:ea typeface="Calibri"/>
              <a:cs typeface="Calibri"/>
            </a:endParaRPr>
          </a:p>
          <a:p>
            <a:pPr lvl="1"/>
            <a:r>
              <a:rPr lang="en-US">
                <a:solidFill>
                  <a:srgbClr val="000000"/>
                </a:solidFill>
                <a:latin typeface="Calibri"/>
                <a:ea typeface="Calibri"/>
                <a:cs typeface="Calibri"/>
              </a:rPr>
              <a:t>Ed post soon about Exam Recitation</a:t>
            </a:r>
          </a:p>
          <a:p>
            <a:pPr marL="438785"/>
            <a:r>
              <a:rPr lang="en-US" b="1" err="1">
                <a:solidFill>
                  <a:srgbClr val="0000FF"/>
                </a:solidFill>
                <a:latin typeface="Calibri"/>
                <a:ea typeface="Calibri"/>
                <a:cs typeface="Calibri"/>
              </a:rPr>
              <a:t>Colab</a:t>
            </a:r>
            <a:r>
              <a:rPr lang="en-US" b="1">
                <a:solidFill>
                  <a:srgbClr val="0000FF"/>
                </a:solidFill>
                <a:latin typeface="Calibri"/>
                <a:ea typeface="Calibri"/>
                <a:cs typeface="Calibri"/>
              </a:rPr>
              <a:t> 5: </a:t>
            </a:r>
            <a:r>
              <a:rPr lang="en-US" sz="2800" b="1">
                <a:solidFill>
                  <a:srgbClr val="000000"/>
                </a:solidFill>
                <a:latin typeface="Calibri"/>
                <a:ea typeface="Calibri"/>
                <a:cs typeface="Calibri"/>
              </a:rPr>
              <a:t>will be released today</a:t>
            </a:r>
            <a:endParaRPr lang="en-US" b="1">
              <a:solidFill>
                <a:srgbClr val="000000"/>
              </a:solidFill>
              <a:latin typeface="Calibri"/>
              <a:ea typeface="Calibri"/>
              <a:cs typeface="Calibri"/>
            </a:endParaRPr>
          </a:p>
          <a:p>
            <a:pPr lvl="1"/>
            <a:r>
              <a:rPr lang="en-US" b="1">
                <a:latin typeface="Calibri"/>
                <a:ea typeface="Calibri"/>
                <a:cs typeface="Calibri"/>
              </a:rPr>
              <a:t>Due Thurs 12/5</a:t>
            </a:r>
            <a:endParaRPr lang="en-US" b="1">
              <a:ea typeface="Calibri"/>
            </a:endParaRPr>
          </a:p>
          <a:p>
            <a:pPr marL="457200" lvl="1" indent="0">
              <a:buNone/>
            </a:pPr>
            <a:endParaRPr lang="en-US" b="1">
              <a:latin typeface="Calibri"/>
              <a:ea typeface="Calibri"/>
              <a:cs typeface="Calibri"/>
            </a:endParaRP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11/14/2024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18461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Foundation Models</a:t>
            </a:r>
          </a:p>
        </p:txBody>
      </p:sp>
    </p:spTree>
    <p:extLst>
      <p:ext uri="{BB962C8B-B14F-4D97-AF65-F5344CB8AC3E}">
        <p14:creationId xmlns:p14="http://schemas.microsoft.com/office/powerpoint/2010/main" val="2789453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04801" y="76200"/>
            <a:ext cx="8824912" cy="987552"/>
          </a:xfrm>
        </p:spPr>
        <p:txBody>
          <a:bodyPr>
            <a:normAutofit/>
          </a:bodyPr>
          <a:lstStyle/>
          <a:p>
            <a:r>
              <a:rPr lang="en-US"/>
              <a:t>Large Language Models</a:t>
            </a:r>
          </a:p>
        </p:txBody>
      </p:sp>
      <p:sp>
        <p:nvSpPr>
          <p:cNvPr id="4" name="Date Placeholder 3"/>
          <p:cNvSpPr>
            <a:spLocks noGrp="1"/>
          </p:cNvSpPr>
          <p:nvPr>
            <p:ph type="dt" sz="half" idx="10"/>
          </p:nvPr>
        </p:nvSpPr>
        <p:spPr/>
        <p:txBody>
          <a:bodyPr/>
          <a:lstStyle/>
          <a:p>
            <a:r>
              <a:rPr lang="en-US"/>
              <a:t>3/14/24</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a:t>
            </a:fld>
            <a:endParaRPr lang="en-US"/>
          </a:p>
        </p:txBody>
      </p:sp>
      <p:sp>
        <p:nvSpPr>
          <p:cNvPr id="6" name="Footer Placeholder 5"/>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12" name="TextBox 11">
            <a:extLst>
              <a:ext uri="{FF2B5EF4-FFF2-40B4-BE49-F238E27FC236}">
                <a16:creationId xmlns:a16="http://schemas.microsoft.com/office/drawing/2014/main" id="{4CADFAD8-95AB-F8A5-1B0E-6FA149B7EE48}"/>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sp>
        <p:nvSpPr>
          <p:cNvPr id="14" name="TextBox 13">
            <a:extLst>
              <a:ext uri="{FF2B5EF4-FFF2-40B4-BE49-F238E27FC236}">
                <a16:creationId xmlns:a16="http://schemas.microsoft.com/office/drawing/2014/main" id="{A8D15C31-6E6C-53A9-1771-936A63411C09}"/>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sp>
        <p:nvSpPr>
          <p:cNvPr id="16" name="TextBox 15">
            <a:extLst>
              <a:ext uri="{FF2B5EF4-FFF2-40B4-BE49-F238E27FC236}">
                <a16:creationId xmlns:a16="http://schemas.microsoft.com/office/drawing/2014/main" id="{EBE4C88B-E7A1-1EA9-DD92-79408899BA3A}"/>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sp>
        <p:nvSpPr>
          <p:cNvPr id="22" name="TextBox 21">
            <a:extLst>
              <a:ext uri="{FF2B5EF4-FFF2-40B4-BE49-F238E27FC236}">
                <a16:creationId xmlns:a16="http://schemas.microsoft.com/office/drawing/2014/main" id="{F6CD3EF3-4E55-B8D8-7668-79E0633F0E83}"/>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pic>
        <p:nvPicPr>
          <p:cNvPr id="19" name="Picture 18" descr="A screenshot of a cell phone&#10;&#10;Description automatically generated">
            <a:extLst>
              <a:ext uri="{FF2B5EF4-FFF2-40B4-BE49-F238E27FC236}">
                <a16:creationId xmlns:a16="http://schemas.microsoft.com/office/drawing/2014/main" id="{6D10517F-7657-9480-5D82-B8B48679B1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89" y="1207516"/>
            <a:ext cx="4419600" cy="5232400"/>
          </a:xfrm>
          <a:prstGeom prst="rect">
            <a:avLst/>
          </a:prstGeom>
        </p:spPr>
      </p:pic>
      <p:pic>
        <p:nvPicPr>
          <p:cNvPr id="24" name="Picture 23" descr="A graph of different colored lines&#10;&#10;Description automatically generated">
            <a:extLst>
              <a:ext uri="{FF2B5EF4-FFF2-40B4-BE49-F238E27FC236}">
                <a16:creationId xmlns:a16="http://schemas.microsoft.com/office/drawing/2014/main" id="{6B89AAE4-49C4-9ADB-6E19-BEAA15A761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389" y="3716707"/>
            <a:ext cx="4336142" cy="2655887"/>
          </a:xfrm>
          <a:prstGeom prst="rect">
            <a:avLst/>
          </a:prstGeom>
        </p:spPr>
      </p:pic>
      <p:pic>
        <p:nvPicPr>
          <p:cNvPr id="29" name="Picture 28" descr="A white paper with black text&#10;&#10;Description automatically generated">
            <a:extLst>
              <a:ext uri="{FF2B5EF4-FFF2-40B4-BE49-F238E27FC236}">
                <a16:creationId xmlns:a16="http://schemas.microsoft.com/office/drawing/2014/main" id="{64036379-A220-D219-523C-781A38E89F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4050" y="1169500"/>
            <a:ext cx="3756819" cy="2441459"/>
          </a:xfrm>
          <a:prstGeom prst="rect">
            <a:avLst/>
          </a:prstGeom>
        </p:spPr>
      </p:pic>
    </p:spTree>
    <p:extLst>
      <p:ext uri="{BB962C8B-B14F-4D97-AF65-F5344CB8AC3E}">
        <p14:creationId xmlns:p14="http://schemas.microsoft.com/office/powerpoint/2010/main" val="391639803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C80EF-BBE8-6607-1535-5B2692E9AB65}"/>
            </a:ext>
          </a:extLst>
        </p:cNvPr>
        <p:cNvGrpSpPr/>
        <p:nvPr/>
      </p:nvGrpSpPr>
      <p:grpSpPr>
        <a:xfrm>
          <a:off x="0" y="0"/>
          <a:ext cx="0" cy="0"/>
          <a:chOff x="0" y="0"/>
          <a:chExt cx="0" cy="0"/>
        </a:xfrm>
      </p:grpSpPr>
      <p:sp>
        <p:nvSpPr>
          <p:cNvPr id="44034" name="Rectangle 2">
            <a:extLst>
              <a:ext uri="{FF2B5EF4-FFF2-40B4-BE49-F238E27FC236}">
                <a16:creationId xmlns:a16="http://schemas.microsoft.com/office/drawing/2014/main" id="{E2BD2CE0-6285-0537-0F5C-B6CBB04AB97D}"/>
              </a:ext>
            </a:extLst>
          </p:cNvPr>
          <p:cNvSpPr>
            <a:spLocks noGrp="1" noChangeArrowheads="1"/>
          </p:cNvSpPr>
          <p:nvPr>
            <p:ph type="title"/>
          </p:nvPr>
        </p:nvSpPr>
        <p:spPr>
          <a:xfrm>
            <a:off x="304801" y="76200"/>
            <a:ext cx="8967787" cy="987552"/>
          </a:xfrm>
        </p:spPr>
        <p:txBody>
          <a:bodyPr>
            <a:normAutofit fontScale="90000"/>
          </a:bodyPr>
          <a:lstStyle/>
          <a:p>
            <a:r>
              <a:rPr lang="en-US"/>
              <a:t>Foundation Models for Comp. Vision</a:t>
            </a:r>
          </a:p>
        </p:txBody>
      </p:sp>
      <p:sp>
        <p:nvSpPr>
          <p:cNvPr id="4" name="Date Placeholder 3">
            <a:extLst>
              <a:ext uri="{FF2B5EF4-FFF2-40B4-BE49-F238E27FC236}">
                <a16:creationId xmlns:a16="http://schemas.microsoft.com/office/drawing/2014/main" id="{ABA1720F-1D83-6898-0C56-D32D590D14CD}"/>
              </a:ext>
            </a:extLst>
          </p:cNvPr>
          <p:cNvSpPr>
            <a:spLocks noGrp="1"/>
          </p:cNvSpPr>
          <p:nvPr>
            <p:ph type="dt" sz="half" idx="10"/>
          </p:nvPr>
        </p:nvSpPr>
        <p:spPr/>
        <p:txBody>
          <a:bodyPr/>
          <a:lstStyle/>
          <a:p>
            <a:r>
              <a:rPr lang="en-US"/>
              <a:t>3/14/24</a:t>
            </a:r>
          </a:p>
        </p:txBody>
      </p:sp>
      <p:sp>
        <p:nvSpPr>
          <p:cNvPr id="5" name="Slide Number Placeholder 4">
            <a:extLst>
              <a:ext uri="{FF2B5EF4-FFF2-40B4-BE49-F238E27FC236}">
                <a16:creationId xmlns:a16="http://schemas.microsoft.com/office/drawing/2014/main" id="{EA182C44-BF90-3701-4EC5-33FDA2ED8897}"/>
              </a:ext>
            </a:extLst>
          </p:cNvPr>
          <p:cNvSpPr>
            <a:spLocks noGrp="1"/>
          </p:cNvSpPr>
          <p:nvPr>
            <p:ph type="sldNum" sz="quarter" idx="12"/>
          </p:nvPr>
        </p:nvSpPr>
        <p:spPr/>
        <p:txBody>
          <a:bodyPr/>
          <a:lstStyle/>
          <a:p>
            <a:fld id="{19B12225-5612-419B-A8D5-4B8EEE4C217E}" type="slidenum">
              <a:rPr lang="en-US" smtClean="0"/>
              <a:pPr/>
              <a:t>5</a:t>
            </a:fld>
            <a:endParaRPr lang="en-US"/>
          </a:p>
        </p:txBody>
      </p:sp>
      <p:sp>
        <p:nvSpPr>
          <p:cNvPr id="6" name="Footer Placeholder 5">
            <a:extLst>
              <a:ext uri="{FF2B5EF4-FFF2-40B4-BE49-F238E27FC236}">
                <a16:creationId xmlns:a16="http://schemas.microsoft.com/office/drawing/2014/main" id="{4FB893A2-1349-732F-3689-09661D888F1E}"/>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12" name="TextBox 11">
            <a:extLst>
              <a:ext uri="{FF2B5EF4-FFF2-40B4-BE49-F238E27FC236}">
                <a16:creationId xmlns:a16="http://schemas.microsoft.com/office/drawing/2014/main" id="{ECEF0795-8218-879B-677A-1E83744F250C}"/>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sp>
        <p:nvSpPr>
          <p:cNvPr id="14" name="TextBox 13">
            <a:extLst>
              <a:ext uri="{FF2B5EF4-FFF2-40B4-BE49-F238E27FC236}">
                <a16:creationId xmlns:a16="http://schemas.microsoft.com/office/drawing/2014/main" id="{6D227638-3306-C503-E8B5-224F5A8A0473}"/>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sp>
        <p:nvSpPr>
          <p:cNvPr id="16" name="TextBox 15">
            <a:extLst>
              <a:ext uri="{FF2B5EF4-FFF2-40B4-BE49-F238E27FC236}">
                <a16:creationId xmlns:a16="http://schemas.microsoft.com/office/drawing/2014/main" id="{3120BBF6-358B-92FB-C622-918DA8C7A124}"/>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sp>
        <p:nvSpPr>
          <p:cNvPr id="22" name="TextBox 21">
            <a:extLst>
              <a:ext uri="{FF2B5EF4-FFF2-40B4-BE49-F238E27FC236}">
                <a16:creationId xmlns:a16="http://schemas.microsoft.com/office/drawing/2014/main" id="{CA5A9CB0-57C2-6543-3545-81E9F33119BB}"/>
              </a:ext>
            </a:extLst>
          </p:cNvPr>
          <p:cNvSpPr txBox="1"/>
          <p:nvPr/>
        </p:nvSpPr>
        <p:spPr>
          <a:xfrm>
            <a:off x="2268141" y="3280053"/>
            <a:ext cx="4607718" cy="369332"/>
          </a:xfrm>
          <a:prstGeom prst="rect">
            <a:avLst/>
          </a:prstGeom>
          <a:noFill/>
        </p:spPr>
        <p:txBody>
          <a:bodyPr wrap="square">
            <a:spAutoFit/>
          </a:bodyPr>
          <a:lstStyle/>
          <a:p>
            <a:r>
              <a:rPr lang="en-US" b="0">
                <a:effectLst/>
              </a:rPr>
              <a:t> </a:t>
            </a:r>
            <a:endParaRPr lang="en-US"/>
          </a:p>
        </p:txBody>
      </p:sp>
      <p:pic>
        <p:nvPicPr>
          <p:cNvPr id="3" name="Picture 2">
            <a:extLst>
              <a:ext uri="{FF2B5EF4-FFF2-40B4-BE49-F238E27FC236}">
                <a16:creationId xmlns:a16="http://schemas.microsoft.com/office/drawing/2014/main" id="{633C777C-1682-3847-ED45-317C1DDD4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515785"/>
            <a:ext cx="7772400" cy="4267199"/>
          </a:xfrm>
          <a:prstGeom prst="rect">
            <a:avLst/>
          </a:prstGeom>
        </p:spPr>
      </p:pic>
      <p:sp>
        <p:nvSpPr>
          <p:cNvPr id="7" name="TextBox 6">
            <a:extLst>
              <a:ext uri="{FF2B5EF4-FFF2-40B4-BE49-F238E27FC236}">
                <a16:creationId xmlns:a16="http://schemas.microsoft.com/office/drawing/2014/main" id="{AE937717-8F30-9A3C-4544-D819F338CB26}"/>
              </a:ext>
            </a:extLst>
          </p:cNvPr>
          <p:cNvSpPr txBox="1"/>
          <p:nvPr/>
        </p:nvSpPr>
        <p:spPr>
          <a:xfrm>
            <a:off x="976159" y="5921722"/>
            <a:ext cx="7172156" cy="261610"/>
          </a:xfrm>
          <a:prstGeom prst="rect">
            <a:avLst/>
          </a:prstGeom>
          <a:noFill/>
        </p:spPr>
        <p:txBody>
          <a:bodyPr wrap="none" rtlCol="0">
            <a:spAutoFit/>
          </a:bodyPr>
          <a:lstStyle/>
          <a:p>
            <a:r>
              <a:rPr lang="en-US" sz="1100">
                <a:latin typeface="Arial" pitchFamily="34" charset="0"/>
                <a:cs typeface="Arial" pitchFamily="34" charset="0"/>
              </a:rPr>
              <a:t>Source: https://</a:t>
            </a:r>
            <a:r>
              <a:rPr lang="en-US" sz="1100" err="1">
                <a:latin typeface="Arial" pitchFamily="34" charset="0"/>
                <a:cs typeface="Arial" pitchFamily="34" charset="0"/>
              </a:rPr>
              <a:t>medium.com</a:t>
            </a:r>
            <a:r>
              <a:rPr lang="en-US" sz="1100">
                <a:latin typeface="Arial" pitchFamily="34" charset="0"/>
                <a:cs typeface="Arial" pitchFamily="34" charset="0"/>
              </a:rPr>
              <a:t>/@</a:t>
            </a:r>
            <a:r>
              <a:rPr lang="en-US" sz="1100" err="1">
                <a:latin typeface="Arial" pitchFamily="34" charset="0"/>
                <a:cs typeface="Arial" pitchFamily="34" charset="0"/>
              </a:rPr>
              <a:t>tenyks_blogger</a:t>
            </a:r>
            <a:r>
              <a:rPr lang="en-US" sz="1100">
                <a:latin typeface="Arial" pitchFamily="34" charset="0"/>
                <a:cs typeface="Arial" pitchFamily="34" charset="0"/>
              </a:rPr>
              <a:t>/the-foundation-models-reshaping-computer-vision-b299a91527fb</a:t>
            </a:r>
          </a:p>
        </p:txBody>
      </p:sp>
    </p:spTree>
    <p:extLst>
      <p:ext uri="{BB962C8B-B14F-4D97-AF65-F5344CB8AC3E}">
        <p14:creationId xmlns:p14="http://schemas.microsoft.com/office/powerpoint/2010/main" val="22064624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Foundation Models for Biology</a:t>
            </a:r>
          </a:p>
        </p:txBody>
      </p:sp>
      <p:sp>
        <p:nvSpPr>
          <p:cNvPr id="4" name="Date Placeholder 3"/>
          <p:cNvSpPr>
            <a:spLocks noGrp="1"/>
          </p:cNvSpPr>
          <p:nvPr>
            <p:ph type="dt" sz="half" idx="10"/>
          </p:nvPr>
        </p:nvSpPr>
        <p:spPr/>
        <p:txBody>
          <a:bodyPr/>
          <a:lstStyle/>
          <a:p>
            <a:fld id="{09AA305B-95B7-B943-A5E2-13A73F3E5351}"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pic>
        <p:nvPicPr>
          <p:cNvPr id="12" name="Picture 11" descr="A screenshot of a news page&#10;&#10;Description automatically generated">
            <a:extLst>
              <a:ext uri="{FF2B5EF4-FFF2-40B4-BE49-F238E27FC236}">
                <a16:creationId xmlns:a16="http://schemas.microsoft.com/office/drawing/2014/main" id="{8093E77D-2A6C-41BA-6D93-BDF650D55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686" y="1237678"/>
            <a:ext cx="2962275" cy="5172075"/>
          </a:xfrm>
          <a:prstGeom prst="rect">
            <a:avLst/>
          </a:prstGeom>
        </p:spPr>
      </p:pic>
      <p:pic>
        <p:nvPicPr>
          <p:cNvPr id="14" name="Picture 13" descr="A circle with colorful balls and text&#10;&#10;Description automatically generated with medium confidence">
            <a:extLst>
              <a:ext uri="{FF2B5EF4-FFF2-40B4-BE49-F238E27FC236}">
                <a16:creationId xmlns:a16="http://schemas.microsoft.com/office/drawing/2014/main" id="{42343542-097B-35CA-B6EF-69B26A55C3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0047" y="1130284"/>
            <a:ext cx="5016085" cy="2967753"/>
          </a:xfrm>
          <a:prstGeom prst="rect">
            <a:avLst/>
          </a:prstGeom>
        </p:spPr>
      </p:pic>
      <p:pic>
        <p:nvPicPr>
          <p:cNvPr id="7" name="Picture 6" descr="A diagram of a block diagram&#10;&#10;Description automatically generated">
            <a:extLst>
              <a:ext uri="{FF2B5EF4-FFF2-40B4-BE49-F238E27FC236}">
                <a16:creationId xmlns:a16="http://schemas.microsoft.com/office/drawing/2014/main" id="{92024ECD-02D1-A1C5-D940-5A791249B5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2569" y="3990272"/>
            <a:ext cx="3640745" cy="2554908"/>
          </a:xfrm>
          <a:prstGeom prst="rect">
            <a:avLst/>
          </a:prstGeom>
        </p:spPr>
      </p:pic>
      <p:sp>
        <p:nvSpPr>
          <p:cNvPr id="8" name="TextBox 7">
            <a:extLst>
              <a:ext uri="{FF2B5EF4-FFF2-40B4-BE49-F238E27FC236}">
                <a16:creationId xmlns:a16="http://schemas.microsoft.com/office/drawing/2014/main" id="{B2CE6D8F-86CF-A6DB-5C0C-78ACF268BB64}"/>
              </a:ext>
            </a:extLst>
          </p:cNvPr>
          <p:cNvSpPr txBox="1"/>
          <p:nvPr/>
        </p:nvSpPr>
        <p:spPr>
          <a:xfrm>
            <a:off x="5626798" y="6503663"/>
            <a:ext cx="2433680"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github.com</a:t>
            </a:r>
            <a:r>
              <a:rPr lang="en-US" sz="800">
                <a:latin typeface="Arial" pitchFamily="34" charset="0"/>
                <a:cs typeface="Arial" pitchFamily="34" charset="0"/>
              </a:rPr>
              <a:t>/</a:t>
            </a:r>
            <a:r>
              <a:rPr lang="en-US" sz="800" err="1">
                <a:latin typeface="Arial" pitchFamily="34" charset="0"/>
                <a:cs typeface="Arial" pitchFamily="34" charset="0"/>
              </a:rPr>
              <a:t>evolutionaryscale</a:t>
            </a:r>
            <a:r>
              <a:rPr lang="en-US" sz="800">
                <a:latin typeface="Arial" pitchFamily="34" charset="0"/>
                <a:cs typeface="Arial" pitchFamily="34" charset="0"/>
              </a:rPr>
              <a:t>/</a:t>
            </a:r>
            <a:r>
              <a:rPr lang="en-US" sz="800" err="1">
                <a:latin typeface="Arial" pitchFamily="34" charset="0"/>
                <a:cs typeface="Arial" pitchFamily="34" charset="0"/>
              </a:rPr>
              <a:t>esm</a:t>
            </a:r>
            <a:endParaRPr lang="en-US" sz="800">
              <a:latin typeface="Arial" pitchFamily="34" charset="0"/>
              <a:cs typeface="Arial" pitchFamily="34" charset="0"/>
            </a:endParaRPr>
          </a:p>
        </p:txBody>
      </p:sp>
    </p:spTree>
    <p:extLst>
      <p:ext uri="{BB962C8B-B14F-4D97-AF65-F5344CB8AC3E}">
        <p14:creationId xmlns:p14="http://schemas.microsoft.com/office/powerpoint/2010/main" val="29124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Foundation Models for Cell Biology</a:t>
            </a:r>
          </a:p>
        </p:txBody>
      </p:sp>
      <p:sp>
        <p:nvSpPr>
          <p:cNvPr id="4" name="Date Placeholder 3"/>
          <p:cNvSpPr>
            <a:spLocks noGrp="1"/>
          </p:cNvSpPr>
          <p:nvPr>
            <p:ph type="dt" sz="half" idx="10"/>
          </p:nvPr>
        </p:nvSpPr>
        <p:spPr/>
        <p:txBody>
          <a:bodyPr/>
          <a:lstStyle/>
          <a:p>
            <a:fld id="{09AA305B-95B7-B943-A5E2-13A73F3E5351}"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7</a:t>
            </a:fld>
            <a:endParaRPr lang="en-US"/>
          </a:p>
        </p:txBody>
      </p:sp>
      <p:sp>
        <p:nvSpPr>
          <p:cNvPr id="8" name="Content Placeholder 7">
            <a:extLst>
              <a:ext uri="{FF2B5EF4-FFF2-40B4-BE49-F238E27FC236}">
                <a16:creationId xmlns:a16="http://schemas.microsoft.com/office/drawing/2014/main" id="{074747A8-726B-631E-C5E3-E918020FFCD7}"/>
              </a:ext>
            </a:extLst>
          </p:cNvPr>
          <p:cNvSpPr>
            <a:spLocks noGrp="1"/>
          </p:cNvSpPr>
          <p:nvPr>
            <p:ph idx="1"/>
          </p:nvPr>
        </p:nvSpPr>
        <p:spPr/>
        <p:txBody>
          <a:bodyPr/>
          <a:lstStyle/>
          <a:p>
            <a:r>
              <a:rPr lang="en-US"/>
              <a:t>UCE creates universal representations of cells</a:t>
            </a:r>
          </a:p>
        </p:txBody>
      </p:sp>
      <p:sp>
        <p:nvSpPr>
          <p:cNvPr id="9" name="Google Shape;352;p46">
            <a:extLst>
              <a:ext uri="{FF2B5EF4-FFF2-40B4-BE49-F238E27FC236}">
                <a16:creationId xmlns:a16="http://schemas.microsoft.com/office/drawing/2014/main" id="{21C5B598-9F06-FF0F-6430-B033FAAF23EC}"/>
              </a:ext>
            </a:extLst>
          </p:cNvPr>
          <p:cNvSpPr txBox="1"/>
          <p:nvPr/>
        </p:nvSpPr>
        <p:spPr>
          <a:xfrm>
            <a:off x="730350" y="2372557"/>
            <a:ext cx="3720900" cy="3640800"/>
          </a:xfrm>
          <a:prstGeom prst="rect">
            <a:avLst/>
          </a:prstGeom>
          <a:noFill/>
          <a:ln>
            <a:noFill/>
          </a:ln>
        </p:spPr>
        <p:txBody>
          <a:bodyPr spcFirstLastPara="1" wrap="square" lIns="91425" tIns="91425" rIns="91425" bIns="91425" anchor="t" anchorCtr="0">
            <a:noAutofit/>
          </a:bodyPr>
          <a:lstStyle/>
          <a:p>
            <a:r>
              <a:rPr lang="en" b="1">
                <a:solidFill>
                  <a:schemeClr val="dk1"/>
                </a:solidFill>
                <a:latin typeface="Lato"/>
                <a:ea typeface="Lato"/>
                <a:cs typeface="Lato"/>
                <a:sym typeface="Lato"/>
              </a:rPr>
              <a:t>Input:</a:t>
            </a:r>
            <a:endParaRPr b="1">
              <a:solidFill>
                <a:schemeClr val="dk1"/>
              </a:solidFill>
              <a:latin typeface="Lato"/>
              <a:ea typeface="Lato"/>
              <a:cs typeface="Lato"/>
              <a:sym typeface="Lato"/>
            </a:endParaRPr>
          </a:p>
          <a:p>
            <a:r>
              <a:rPr lang="en">
                <a:solidFill>
                  <a:schemeClr val="dk1"/>
                </a:solidFill>
                <a:latin typeface="Lato"/>
                <a:ea typeface="Lato"/>
                <a:cs typeface="Lato"/>
                <a:sym typeface="Lato"/>
              </a:rPr>
              <a:t>RNA expression of a single cell/nucleus</a:t>
            </a:r>
            <a:endParaRPr>
              <a:solidFill>
                <a:schemeClr val="dk1"/>
              </a:solidFill>
              <a:latin typeface="Lato"/>
              <a:ea typeface="Lato"/>
              <a:cs typeface="Lato"/>
              <a:sym typeface="Lato"/>
            </a:endParaRPr>
          </a:p>
          <a:p>
            <a:endParaRPr>
              <a:solidFill>
                <a:schemeClr val="dk1"/>
              </a:solidFill>
              <a:latin typeface="Lato"/>
              <a:ea typeface="Lato"/>
              <a:cs typeface="Lato"/>
              <a:sym typeface="Lato"/>
            </a:endParaRPr>
          </a:p>
          <a:p>
            <a:endParaRPr>
              <a:solidFill>
                <a:schemeClr val="dk1"/>
              </a:solidFill>
              <a:latin typeface="Lato"/>
              <a:ea typeface="Lato"/>
              <a:cs typeface="Lato"/>
              <a:sym typeface="Lato"/>
            </a:endParaRPr>
          </a:p>
          <a:p>
            <a:r>
              <a:rPr lang="en" b="1">
                <a:solidFill>
                  <a:schemeClr val="dk1"/>
                </a:solidFill>
                <a:latin typeface="Lato"/>
                <a:ea typeface="Lato"/>
                <a:cs typeface="Lato"/>
                <a:sym typeface="Lato"/>
              </a:rPr>
              <a:t>Output:</a:t>
            </a:r>
            <a:endParaRPr b="1">
              <a:solidFill>
                <a:schemeClr val="dk1"/>
              </a:solidFill>
              <a:latin typeface="Lato"/>
              <a:ea typeface="Lato"/>
              <a:cs typeface="Lato"/>
              <a:sym typeface="Lato"/>
            </a:endParaRPr>
          </a:p>
          <a:p>
            <a:r>
              <a:rPr lang="en">
                <a:solidFill>
                  <a:schemeClr val="dk1"/>
                </a:solidFill>
                <a:latin typeface="Lato"/>
                <a:ea typeface="Lato"/>
                <a:cs typeface="Lato"/>
                <a:sym typeface="Lato"/>
              </a:rPr>
              <a:t>Cell Embedding</a:t>
            </a:r>
            <a:endParaRPr>
              <a:solidFill>
                <a:schemeClr val="dk1"/>
              </a:solidFill>
              <a:latin typeface="Lato"/>
              <a:ea typeface="Lato"/>
              <a:cs typeface="Lato"/>
              <a:sym typeface="Lato"/>
            </a:endParaRPr>
          </a:p>
        </p:txBody>
      </p:sp>
      <p:pic>
        <p:nvPicPr>
          <p:cNvPr id="10" name="Google Shape;351;p46">
            <a:extLst>
              <a:ext uri="{FF2B5EF4-FFF2-40B4-BE49-F238E27FC236}">
                <a16:creationId xmlns:a16="http://schemas.microsoft.com/office/drawing/2014/main" id="{51B9A628-3D38-B7B0-E90D-79DF493B4849}"/>
              </a:ext>
            </a:extLst>
          </p:cNvPr>
          <p:cNvPicPr preferRelativeResize="0"/>
          <p:nvPr/>
        </p:nvPicPr>
        <p:blipFill rotWithShape="1">
          <a:blip r:embed="rId3">
            <a:alphaModFix/>
          </a:blip>
          <a:srcRect l="48419"/>
          <a:stretch/>
        </p:blipFill>
        <p:spPr>
          <a:xfrm>
            <a:off x="3854224" y="2080068"/>
            <a:ext cx="4559426" cy="4034649"/>
          </a:xfrm>
          <a:prstGeom prst="rect">
            <a:avLst/>
          </a:prstGeom>
          <a:noFill/>
          <a:ln>
            <a:noFill/>
          </a:ln>
        </p:spPr>
      </p:pic>
    </p:spTree>
    <p:extLst>
      <p:ext uri="{BB962C8B-B14F-4D97-AF65-F5344CB8AC3E}">
        <p14:creationId xmlns:p14="http://schemas.microsoft.com/office/powerpoint/2010/main" val="2412183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Foundation Models for Cell Biology</a:t>
            </a:r>
          </a:p>
        </p:txBody>
      </p:sp>
      <p:sp>
        <p:nvSpPr>
          <p:cNvPr id="4" name="Date Placeholder 3"/>
          <p:cNvSpPr>
            <a:spLocks noGrp="1"/>
          </p:cNvSpPr>
          <p:nvPr>
            <p:ph type="dt" sz="half" idx="10"/>
          </p:nvPr>
        </p:nvSpPr>
        <p:spPr/>
        <p:txBody>
          <a:bodyPr/>
          <a:lstStyle/>
          <a:p>
            <a:fld id="{09AA305B-95B7-B943-A5E2-13A73F3E5351}"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pic>
        <p:nvPicPr>
          <p:cNvPr id="11" name="Google Shape;364;p48">
            <a:extLst>
              <a:ext uri="{FF2B5EF4-FFF2-40B4-BE49-F238E27FC236}">
                <a16:creationId xmlns:a16="http://schemas.microsoft.com/office/drawing/2014/main" id="{E4E27B93-221E-A9D1-D182-E239853CA797}"/>
              </a:ext>
            </a:extLst>
          </p:cNvPr>
          <p:cNvPicPr preferRelativeResize="0"/>
          <p:nvPr/>
        </p:nvPicPr>
        <p:blipFill>
          <a:blip r:embed="rId3">
            <a:alphaModFix/>
          </a:blip>
          <a:stretch>
            <a:fillRect/>
          </a:stretch>
        </p:blipFill>
        <p:spPr>
          <a:xfrm>
            <a:off x="472276" y="1769921"/>
            <a:ext cx="4661999" cy="3965054"/>
          </a:xfrm>
          <a:prstGeom prst="rect">
            <a:avLst/>
          </a:prstGeom>
          <a:noFill/>
          <a:ln>
            <a:noFill/>
          </a:ln>
        </p:spPr>
      </p:pic>
      <p:pic>
        <p:nvPicPr>
          <p:cNvPr id="12" name="Google Shape;365;p48">
            <a:extLst>
              <a:ext uri="{FF2B5EF4-FFF2-40B4-BE49-F238E27FC236}">
                <a16:creationId xmlns:a16="http://schemas.microsoft.com/office/drawing/2014/main" id="{3E39FCCC-A2A8-1D13-55A5-90F4128F59FF}"/>
              </a:ext>
            </a:extLst>
          </p:cNvPr>
          <p:cNvPicPr preferRelativeResize="0"/>
          <p:nvPr/>
        </p:nvPicPr>
        <p:blipFill rotWithShape="1">
          <a:blip r:embed="rId4">
            <a:alphaModFix/>
          </a:blip>
          <a:srcRect r="53785"/>
          <a:stretch/>
        </p:blipFill>
        <p:spPr>
          <a:xfrm>
            <a:off x="5529676" y="2046700"/>
            <a:ext cx="3171025" cy="1829238"/>
          </a:xfrm>
          <a:prstGeom prst="rect">
            <a:avLst/>
          </a:prstGeom>
          <a:noFill/>
          <a:ln>
            <a:noFill/>
          </a:ln>
        </p:spPr>
      </p:pic>
      <p:pic>
        <p:nvPicPr>
          <p:cNvPr id="13" name="Google Shape;366;p48">
            <a:extLst>
              <a:ext uri="{FF2B5EF4-FFF2-40B4-BE49-F238E27FC236}">
                <a16:creationId xmlns:a16="http://schemas.microsoft.com/office/drawing/2014/main" id="{ECEEC2C5-7F04-5934-CC1C-A353CF55D115}"/>
              </a:ext>
            </a:extLst>
          </p:cNvPr>
          <p:cNvPicPr preferRelativeResize="0"/>
          <p:nvPr/>
        </p:nvPicPr>
        <p:blipFill rotWithShape="1">
          <a:blip r:embed="rId4">
            <a:alphaModFix/>
          </a:blip>
          <a:srcRect l="46213"/>
          <a:stretch/>
        </p:blipFill>
        <p:spPr>
          <a:xfrm>
            <a:off x="5301076" y="3841457"/>
            <a:ext cx="3690522" cy="1829218"/>
          </a:xfrm>
          <a:prstGeom prst="rect">
            <a:avLst/>
          </a:prstGeom>
          <a:noFill/>
          <a:ln>
            <a:noFill/>
          </a:ln>
        </p:spPr>
      </p:pic>
      <p:sp>
        <p:nvSpPr>
          <p:cNvPr id="14" name="Google Shape;367;p48">
            <a:extLst>
              <a:ext uri="{FF2B5EF4-FFF2-40B4-BE49-F238E27FC236}">
                <a16:creationId xmlns:a16="http://schemas.microsoft.com/office/drawing/2014/main" id="{BB580566-19E6-EDC4-E73E-7F358E9DC0A4}"/>
              </a:ext>
            </a:extLst>
          </p:cNvPr>
          <p:cNvSpPr txBox="1"/>
          <p:nvPr/>
        </p:nvSpPr>
        <p:spPr>
          <a:xfrm>
            <a:off x="514350" y="1374150"/>
            <a:ext cx="4662000" cy="667500"/>
          </a:xfrm>
          <a:prstGeom prst="rect">
            <a:avLst/>
          </a:prstGeom>
          <a:noFill/>
          <a:ln>
            <a:noFill/>
          </a:ln>
        </p:spPr>
        <p:txBody>
          <a:bodyPr spcFirstLastPara="1" wrap="square" lIns="91425" tIns="91425" rIns="91425" bIns="91425" anchor="t" anchorCtr="0">
            <a:noAutofit/>
          </a:bodyPr>
          <a:lstStyle/>
          <a:p>
            <a:pPr algn="ctr"/>
            <a:r>
              <a:rPr lang="en">
                <a:solidFill>
                  <a:schemeClr val="dk1"/>
                </a:solidFill>
                <a:latin typeface="Lato"/>
                <a:ea typeface="Lato"/>
                <a:cs typeface="Lato"/>
                <a:sym typeface="Lato"/>
              </a:rPr>
              <a:t>Visualize and transfer annotations</a:t>
            </a:r>
            <a:endParaRPr>
              <a:solidFill>
                <a:schemeClr val="dk1"/>
              </a:solidFill>
              <a:latin typeface="Lato"/>
              <a:ea typeface="Lato"/>
              <a:cs typeface="Lato"/>
              <a:sym typeface="Lato"/>
            </a:endParaRPr>
          </a:p>
        </p:txBody>
      </p:sp>
      <p:sp>
        <p:nvSpPr>
          <p:cNvPr id="15" name="Google Shape;368;p48">
            <a:extLst>
              <a:ext uri="{FF2B5EF4-FFF2-40B4-BE49-F238E27FC236}">
                <a16:creationId xmlns:a16="http://schemas.microsoft.com/office/drawing/2014/main" id="{D5949485-6056-CBA3-8BBF-FE127AF35AB0}"/>
              </a:ext>
            </a:extLst>
          </p:cNvPr>
          <p:cNvSpPr txBox="1"/>
          <p:nvPr/>
        </p:nvSpPr>
        <p:spPr>
          <a:xfrm>
            <a:off x="4639300" y="1374150"/>
            <a:ext cx="4662000" cy="667500"/>
          </a:xfrm>
          <a:prstGeom prst="rect">
            <a:avLst/>
          </a:prstGeom>
          <a:noFill/>
          <a:ln>
            <a:noFill/>
          </a:ln>
        </p:spPr>
        <p:txBody>
          <a:bodyPr spcFirstLastPara="1" wrap="square" lIns="91425" tIns="91425" rIns="91425" bIns="91425" anchor="t" anchorCtr="0">
            <a:noAutofit/>
          </a:bodyPr>
          <a:lstStyle/>
          <a:p>
            <a:pPr algn="ctr"/>
            <a:r>
              <a:rPr lang="en">
                <a:solidFill>
                  <a:schemeClr val="dk1"/>
                </a:solidFill>
                <a:latin typeface="Lato"/>
                <a:ea typeface="Lato"/>
                <a:cs typeface="Lato"/>
                <a:sym typeface="Lato"/>
              </a:rPr>
              <a:t>Infer Hierarchies</a:t>
            </a:r>
            <a:endParaRPr>
              <a:solidFill>
                <a:schemeClr val="dk1"/>
              </a:solidFill>
              <a:latin typeface="Lato"/>
              <a:ea typeface="Lato"/>
              <a:cs typeface="Lato"/>
              <a:sym typeface="Lato"/>
            </a:endParaRPr>
          </a:p>
        </p:txBody>
      </p:sp>
    </p:spTree>
    <p:extLst>
      <p:ext uri="{BB962C8B-B14F-4D97-AF65-F5344CB8AC3E}">
        <p14:creationId xmlns:p14="http://schemas.microsoft.com/office/powerpoint/2010/main" val="4019581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F7BC1-9E13-2A39-FCB5-9D6D2A82BF02}"/>
            </a:ext>
          </a:extLst>
        </p:cNvPr>
        <p:cNvGrpSpPr/>
        <p:nvPr/>
      </p:nvGrpSpPr>
      <p:grpSpPr>
        <a:xfrm>
          <a:off x="0" y="0"/>
          <a:ext cx="0" cy="0"/>
          <a:chOff x="0" y="0"/>
          <a:chExt cx="0" cy="0"/>
        </a:xfrm>
      </p:grpSpPr>
      <p:pic>
        <p:nvPicPr>
          <p:cNvPr id="9" name="Picture 8" descr="A close-up of a paper&#10;&#10;Description automatically generated">
            <a:extLst>
              <a:ext uri="{FF2B5EF4-FFF2-40B4-BE49-F238E27FC236}">
                <a16:creationId xmlns:a16="http://schemas.microsoft.com/office/drawing/2014/main" id="{F3C521D7-1262-AE1D-F6D5-CB64AA417784}"/>
              </a:ext>
            </a:extLst>
          </p:cNvPr>
          <p:cNvPicPr>
            <a:picLocks noChangeAspect="1"/>
          </p:cNvPicPr>
          <p:nvPr/>
        </p:nvPicPr>
        <p:blipFill>
          <a:blip r:embed="rId3">
            <a:extLst>
              <a:ext uri="{28A0092B-C50C-407E-A947-70E740481C1C}">
                <a14:useLocalDpi xmlns:a14="http://schemas.microsoft.com/office/drawing/2010/main" val="0"/>
              </a:ext>
            </a:extLst>
          </a:blip>
          <a:srcRect b="72062"/>
          <a:stretch/>
        </p:blipFill>
        <p:spPr>
          <a:xfrm>
            <a:off x="1524000" y="1089801"/>
            <a:ext cx="5507719" cy="1023130"/>
          </a:xfrm>
          <a:prstGeom prst="rect">
            <a:avLst/>
          </a:prstGeom>
        </p:spPr>
      </p:pic>
      <p:sp>
        <p:nvSpPr>
          <p:cNvPr id="2" name="Title 1">
            <a:extLst>
              <a:ext uri="{FF2B5EF4-FFF2-40B4-BE49-F238E27FC236}">
                <a16:creationId xmlns:a16="http://schemas.microsoft.com/office/drawing/2014/main" id="{DBE773DB-5EB2-0F96-0D73-4B85343CFA35}"/>
              </a:ext>
            </a:extLst>
          </p:cNvPr>
          <p:cNvSpPr>
            <a:spLocks noGrp="1"/>
          </p:cNvSpPr>
          <p:nvPr>
            <p:ph type="title"/>
          </p:nvPr>
        </p:nvSpPr>
        <p:spPr/>
        <p:txBody>
          <a:bodyPr>
            <a:normAutofit/>
          </a:bodyPr>
          <a:lstStyle/>
          <a:p>
            <a:r>
              <a:rPr lang="en-US"/>
              <a:t>Foundation Models for Medicine</a:t>
            </a:r>
          </a:p>
        </p:txBody>
      </p:sp>
      <p:sp>
        <p:nvSpPr>
          <p:cNvPr id="4" name="Date Placeholder 3">
            <a:extLst>
              <a:ext uri="{FF2B5EF4-FFF2-40B4-BE49-F238E27FC236}">
                <a16:creationId xmlns:a16="http://schemas.microsoft.com/office/drawing/2014/main" id="{18346F16-B9EE-B9C5-DA2A-1C76FCBA97E9}"/>
              </a:ext>
            </a:extLst>
          </p:cNvPr>
          <p:cNvSpPr>
            <a:spLocks noGrp="1"/>
          </p:cNvSpPr>
          <p:nvPr>
            <p:ph type="dt" sz="half" idx="10"/>
          </p:nvPr>
        </p:nvSpPr>
        <p:spPr/>
        <p:txBody>
          <a:bodyPr/>
          <a:lstStyle/>
          <a:p>
            <a:fld id="{09AA305B-95B7-B943-A5E2-13A73F3E5351}" type="datetime1">
              <a:rPr lang="en-US" smtClean="0"/>
              <a:t>11/14/2024</a:t>
            </a:fld>
            <a:endParaRPr lang="en-US"/>
          </a:p>
        </p:txBody>
      </p:sp>
      <p:sp>
        <p:nvSpPr>
          <p:cNvPr id="5" name="Footer Placeholder 4">
            <a:extLst>
              <a:ext uri="{FF2B5EF4-FFF2-40B4-BE49-F238E27FC236}">
                <a16:creationId xmlns:a16="http://schemas.microsoft.com/office/drawing/2014/main" id="{090F4126-9EFB-0E6A-AF8D-4A2DBC80E39D}"/>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F7132BD0-01AD-8F17-B923-C89D95A18E91}"/>
              </a:ext>
            </a:extLst>
          </p:cNvPr>
          <p:cNvSpPr>
            <a:spLocks noGrp="1"/>
          </p:cNvSpPr>
          <p:nvPr>
            <p:ph type="sldNum" sz="quarter" idx="12"/>
          </p:nvPr>
        </p:nvSpPr>
        <p:spPr/>
        <p:txBody>
          <a:bodyPr/>
          <a:lstStyle/>
          <a:p>
            <a:fld id="{19B12225-5612-419B-A8D5-4B8EEE4C217E}" type="slidenum">
              <a:rPr lang="en-US" smtClean="0"/>
              <a:pPr/>
              <a:t>9</a:t>
            </a:fld>
            <a:endParaRPr lang="en-US"/>
          </a:p>
        </p:txBody>
      </p:sp>
      <p:pic>
        <p:nvPicPr>
          <p:cNvPr id="7" name="Picture 6" descr="A diagram of a medical information&#10;&#10;Description automatically generated">
            <a:extLst>
              <a:ext uri="{FF2B5EF4-FFF2-40B4-BE49-F238E27FC236}">
                <a16:creationId xmlns:a16="http://schemas.microsoft.com/office/drawing/2014/main" id="{EA18D19B-667B-87FB-31A9-457DDEA61F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726" y="2081231"/>
            <a:ext cx="6920566" cy="4642819"/>
          </a:xfrm>
          <a:prstGeom prst="rect">
            <a:avLst/>
          </a:prstGeom>
        </p:spPr>
      </p:pic>
    </p:spTree>
    <p:extLst>
      <p:ext uri="{BB962C8B-B14F-4D97-AF65-F5344CB8AC3E}">
        <p14:creationId xmlns:p14="http://schemas.microsoft.com/office/powerpoint/2010/main" val="1915157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07894-1DDD-B2A5-77E3-171BC96DA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A0AE5-61E5-50F0-5BA2-0C8E9B367AC9}"/>
              </a:ext>
            </a:extLst>
          </p:cNvPr>
          <p:cNvSpPr>
            <a:spLocks noGrp="1"/>
          </p:cNvSpPr>
          <p:nvPr>
            <p:ph type="title"/>
          </p:nvPr>
        </p:nvSpPr>
        <p:spPr/>
        <p:txBody>
          <a:bodyPr>
            <a:normAutofit/>
          </a:bodyPr>
          <a:lstStyle/>
          <a:p>
            <a:r>
              <a:rPr lang="en-US"/>
              <a:t>Foundation Models</a:t>
            </a:r>
          </a:p>
        </p:txBody>
      </p:sp>
      <p:sp>
        <p:nvSpPr>
          <p:cNvPr id="4" name="Date Placeholder 3">
            <a:extLst>
              <a:ext uri="{FF2B5EF4-FFF2-40B4-BE49-F238E27FC236}">
                <a16:creationId xmlns:a16="http://schemas.microsoft.com/office/drawing/2014/main" id="{F79827D4-20BB-7004-8392-836596FEF220}"/>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9A23DEC6-8D15-ADE5-39FC-787DA2F9D388}"/>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512271B1-2E22-CDE2-E223-4A202ADB9DC2}"/>
              </a:ext>
            </a:extLst>
          </p:cNvPr>
          <p:cNvSpPr>
            <a:spLocks noGrp="1"/>
          </p:cNvSpPr>
          <p:nvPr>
            <p:ph type="sldNum" sz="quarter" idx="12"/>
          </p:nvPr>
        </p:nvSpPr>
        <p:spPr/>
        <p:txBody>
          <a:bodyPr/>
          <a:lstStyle/>
          <a:p>
            <a:fld id="{19B12225-5612-419B-A8D5-4B8EEE4C217E}" type="slidenum">
              <a:rPr lang="en-US" smtClean="0"/>
              <a:pPr/>
              <a:t>10</a:t>
            </a:fld>
            <a:endParaRPr lang="en-US"/>
          </a:p>
        </p:txBody>
      </p:sp>
      <p:pic>
        <p:nvPicPr>
          <p:cNvPr id="10" name="Picture 9" descr="A white text on a black background&#10;&#10;Description automatically generated">
            <a:extLst>
              <a:ext uri="{FF2B5EF4-FFF2-40B4-BE49-F238E27FC236}">
                <a16:creationId xmlns:a16="http://schemas.microsoft.com/office/drawing/2014/main" id="{D7C7510A-0191-EC05-4F23-FCF0F63C3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177" y="1358306"/>
            <a:ext cx="7081787" cy="4930819"/>
          </a:xfrm>
          <a:prstGeom prst="rect">
            <a:avLst/>
          </a:prstGeom>
        </p:spPr>
      </p:pic>
    </p:spTree>
    <p:extLst>
      <p:ext uri="{BB962C8B-B14F-4D97-AF65-F5344CB8AC3E}">
        <p14:creationId xmlns:p14="http://schemas.microsoft.com/office/powerpoint/2010/main" val="2506906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Foundation Models Characteristics</a:t>
            </a:r>
          </a:p>
        </p:txBody>
      </p:sp>
      <p:sp>
        <p:nvSpPr>
          <p:cNvPr id="3" name="Content Placeholder 2"/>
          <p:cNvSpPr>
            <a:spLocks noGrp="1"/>
          </p:cNvSpPr>
          <p:nvPr>
            <p:ph idx="1"/>
          </p:nvPr>
        </p:nvSpPr>
        <p:spPr>
          <a:xfrm>
            <a:off x="304800" y="1533222"/>
            <a:ext cx="8633460" cy="4950446"/>
          </a:xfrm>
        </p:spPr>
        <p:txBody>
          <a:bodyPr vert="horz" lIns="54864" tIns="91440" rIns="91440" bIns="45720" rtlCol="0" anchor="t">
            <a:normAutofit fontScale="92500"/>
          </a:bodyPr>
          <a:lstStyle/>
          <a:p>
            <a:pPr marL="438785"/>
            <a:r>
              <a:rPr lang="en-US" b="1">
                <a:latin typeface="Calibri"/>
                <a:cs typeface="Calibri"/>
              </a:rPr>
              <a:t>Foundation models are pretrained architectures</a:t>
            </a:r>
          </a:p>
          <a:p>
            <a:pPr marL="438785"/>
            <a:endParaRPr lang="en-US" b="1"/>
          </a:p>
          <a:p>
            <a:pPr marL="438785"/>
            <a:r>
              <a:rPr lang="en-US" b="1"/>
              <a:t>Modern AI trains very large models with a huge amount of data</a:t>
            </a:r>
          </a:p>
          <a:p>
            <a:pPr marL="438785"/>
            <a:endParaRPr lang="en-US" b="1">
              <a:solidFill>
                <a:srgbClr val="0000FF"/>
              </a:solidFill>
            </a:endParaRPr>
          </a:p>
          <a:p>
            <a:pPr marL="438785"/>
            <a:r>
              <a:rPr lang="en-US" b="1">
                <a:solidFill>
                  <a:srgbClr val="0000FF"/>
                </a:solidFill>
              </a:rPr>
              <a:t>Foundation models can be used as zero-shot or few-shot learners</a:t>
            </a:r>
          </a:p>
          <a:p>
            <a:pPr marL="438785"/>
            <a:endParaRPr lang="en-US" b="1">
              <a:solidFill>
                <a:srgbClr val="0000FF"/>
              </a:solidFill>
            </a:endParaRPr>
          </a:p>
          <a:p>
            <a:pPr marL="438785"/>
            <a:r>
              <a:rPr lang="en-US" b="1">
                <a:solidFill>
                  <a:srgbClr val="0000FF"/>
                </a:solidFill>
              </a:rPr>
              <a:t>They generalize to new entities that have not been observed during training</a:t>
            </a:r>
          </a:p>
          <a:p>
            <a:pPr marL="438785"/>
            <a:endParaRPr lang="en-US" b="1">
              <a:solidFill>
                <a:srgbClr val="0000FF"/>
              </a:solidFill>
            </a:endParaRPr>
          </a:p>
        </p:txBody>
      </p:sp>
      <p:sp>
        <p:nvSpPr>
          <p:cNvPr id="4" name="Date Placeholder 3"/>
          <p:cNvSpPr>
            <a:spLocks noGrp="1"/>
          </p:cNvSpPr>
          <p:nvPr>
            <p:ph type="dt" sz="half" idx="10"/>
          </p:nvPr>
        </p:nvSpPr>
        <p:spPr/>
        <p:txBody>
          <a:bodyPr/>
          <a:lstStyle/>
          <a:p>
            <a:r>
              <a:rPr lang="en-US"/>
              <a:t>3/14/24</a:t>
            </a:r>
          </a:p>
        </p:txBody>
      </p:sp>
      <p:sp>
        <p:nvSpPr>
          <p:cNvPr id="5" name="Footer Placeholder 4"/>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11</a:t>
            </a:fld>
            <a:endParaRPr lang="en-US"/>
          </a:p>
        </p:txBody>
      </p:sp>
    </p:spTree>
    <p:extLst>
      <p:ext uri="{BB962C8B-B14F-4D97-AF65-F5344CB8AC3E}">
        <p14:creationId xmlns:p14="http://schemas.microsoft.com/office/powerpoint/2010/main" val="290796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75B35-2AAF-66AC-766B-C02040C0A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D6ED0A-E4DC-D113-EBB9-4C401F2B9473}"/>
              </a:ext>
            </a:extLst>
          </p:cNvPr>
          <p:cNvSpPr>
            <a:spLocks noGrp="1"/>
          </p:cNvSpPr>
          <p:nvPr>
            <p:ph type="title"/>
          </p:nvPr>
        </p:nvSpPr>
        <p:spPr/>
        <p:txBody>
          <a:bodyPr>
            <a:normAutofit/>
          </a:bodyPr>
          <a:lstStyle/>
          <a:p>
            <a:r>
              <a:rPr lang="en-US"/>
              <a:t>Graph Foundation Models</a:t>
            </a:r>
          </a:p>
        </p:txBody>
      </p:sp>
      <p:sp>
        <p:nvSpPr>
          <p:cNvPr id="3" name="Content Placeholder 2">
            <a:extLst>
              <a:ext uri="{FF2B5EF4-FFF2-40B4-BE49-F238E27FC236}">
                <a16:creationId xmlns:a16="http://schemas.microsoft.com/office/drawing/2014/main" id="{E8CF83DA-7BCD-C34C-768B-21F3FD0ED4C1}"/>
              </a:ext>
            </a:extLst>
          </p:cNvPr>
          <p:cNvSpPr>
            <a:spLocks noGrp="1"/>
          </p:cNvSpPr>
          <p:nvPr>
            <p:ph idx="1"/>
          </p:nvPr>
        </p:nvSpPr>
        <p:spPr>
          <a:xfrm>
            <a:off x="304800" y="1063752"/>
            <a:ext cx="8633460" cy="5419916"/>
          </a:xfrm>
        </p:spPr>
        <p:txBody>
          <a:bodyPr vert="horz" lIns="54864" tIns="91440" rIns="91440" bIns="45720" rtlCol="0" anchor="t">
            <a:normAutofit/>
          </a:bodyPr>
          <a:lstStyle/>
          <a:p>
            <a:pPr marL="118745" indent="0">
              <a:buNone/>
            </a:pPr>
            <a:r>
              <a:rPr lang="en-US" b="1">
                <a:latin typeface="Calibri"/>
                <a:cs typeface="Calibri"/>
              </a:rPr>
              <a:t>Challenges</a:t>
            </a:r>
          </a:p>
          <a:p>
            <a:pPr marL="438785"/>
            <a:r>
              <a:rPr lang="en-US" b="1">
                <a:latin typeface="Calibri"/>
                <a:cs typeface="Calibri"/>
              </a:rPr>
              <a:t>Multiple types of graphs</a:t>
            </a:r>
          </a:p>
          <a:p>
            <a:pPr marL="438785"/>
            <a:endParaRPr lang="en-US" b="1"/>
          </a:p>
          <a:p>
            <a:pPr marL="438785"/>
            <a:r>
              <a:rPr lang="en-US" b="1"/>
              <a:t>Multiple types of tasks</a:t>
            </a:r>
          </a:p>
          <a:p>
            <a:pPr marL="438785"/>
            <a:endParaRPr lang="en-US" b="1">
              <a:solidFill>
                <a:srgbClr val="0000FF"/>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5387770B-43FB-4A75-BC72-3505F0C2BE13}"/>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01ABC30C-86EC-E03F-D994-2928D2843B7B}"/>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E6DEFA2D-190B-4887-6621-603CCE9DBDE3}"/>
              </a:ext>
            </a:extLst>
          </p:cNvPr>
          <p:cNvSpPr>
            <a:spLocks noGrp="1"/>
          </p:cNvSpPr>
          <p:nvPr>
            <p:ph type="sldNum" sz="quarter" idx="12"/>
          </p:nvPr>
        </p:nvSpPr>
        <p:spPr/>
        <p:txBody>
          <a:bodyPr/>
          <a:lstStyle/>
          <a:p>
            <a:fld id="{19B12225-5612-419B-A8D5-4B8EEE4C217E}" type="slidenum">
              <a:rPr lang="en-US" smtClean="0"/>
              <a:pPr/>
              <a:t>12</a:t>
            </a:fld>
            <a:endParaRPr lang="en-US"/>
          </a:p>
        </p:txBody>
      </p:sp>
      <p:pic>
        <p:nvPicPr>
          <p:cNvPr id="7" name="Google Shape;228;p21">
            <a:extLst>
              <a:ext uri="{FF2B5EF4-FFF2-40B4-BE49-F238E27FC236}">
                <a16:creationId xmlns:a16="http://schemas.microsoft.com/office/drawing/2014/main" id="{24DB205A-7801-9C01-7E4C-38C417D3837B}"/>
              </a:ext>
            </a:extLst>
          </p:cNvPr>
          <p:cNvPicPr preferRelativeResize="0"/>
          <p:nvPr/>
        </p:nvPicPr>
        <p:blipFill>
          <a:blip r:embed="rId3">
            <a:alphaModFix/>
          </a:blip>
          <a:stretch>
            <a:fillRect/>
          </a:stretch>
        </p:blipFill>
        <p:spPr>
          <a:xfrm>
            <a:off x="5486816" y="1767743"/>
            <a:ext cx="2661499" cy="1886278"/>
          </a:xfrm>
          <a:prstGeom prst="rect">
            <a:avLst/>
          </a:prstGeom>
          <a:noFill/>
          <a:ln>
            <a:noFill/>
          </a:ln>
        </p:spPr>
      </p:pic>
      <p:pic>
        <p:nvPicPr>
          <p:cNvPr id="8" name="Google Shape;229;p21">
            <a:extLst>
              <a:ext uri="{FF2B5EF4-FFF2-40B4-BE49-F238E27FC236}">
                <a16:creationId xmlns:a16="http://schemas.microsoft.com/office/drawing/2014/main" id="{7492404D-B292-EF2C-60BC-5613D431DD11}"/>
              </a:ext>
            </a:extLst>
          </p:cNvPr>
          <p:cNvPicPr preferRelativeResize="0"/>
          <p:nvPr/>
        </p:nvPicPr>
        <p:blipFill>
          <a:blip r:embed="rId4">
            <a:alphaModFix/>
          </a:blip>
          <a:stretch>
            <a:fillRect/>
          </a:stretch>
        </p:blipFill>
        <p:spPr>
          <a:xfrm>
            <a:off x="905344" y="3773710"/>
            <a:ext cx="3300808" cy="2136648"/>
          </a:xfrm>
          <a:prstGeom prst="rect">
            <a:avLst/>
          </a:prstGeom>
          <a:noFill/>
          <a:ln>
            <a:noFill/>
          </a:ln>
        </p:spPr>
      </p:pic>
      <p:pic>
        <p:nvPicPr>
          <p:cNvPr id="9" name="Google Shape;230;p21">
            <a:extLst>
              <a:ext uri="{FF2B5EF4-FFF2-40B4-BE49-F238E27FC236}">
                <a16:creationId xmlns:a16="http://schemas.microsoft.com/office/drawing/2014/main" id="{6149D8C5-747C-543F-DCD5-CC1D04B85C27}"/>
              </a:ext>
            </a:extLst>
          </p:cNvPr>
          <p:cNvPicPr preferRelativeResize="0"/>
          <p:nvPr/>
        </p:nvPicPr>
        <p:blipFill>
          <a:blip r:embed="rId5">
            <a:alphaModFix/>
          </a:blip>
          <a:stretch>
            <a:fillRect/>
          </a:stretch>
        </p:blipFill>
        <p:spPr>
          <a:xfrm>
            <a:off x="5176486" y="4125706"/>
            <a:ext cx="3062170" cy="1886277"/>
          </a:xfrm>
          <a:prstGeom prst="rect">
            <a:avLst/>
          </a:prstGeom>
          <a:noFill/>
          <a:ln>
            <a:noFill/>
          </a:ln>
        </p:spPr>
      </p:pic>
    </p:spTree>
    <p:extLst>
      <p:ext uri="{BB962C8B-B14F-4D97-AF65-F5344CB8AC3E}">
        <p14:creationId xmlns:p14="http://schemas.microsoft.com/office/powerpoint/2010/main" val="3514249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AE531-4C22-F719-7DBF-8EF56005FB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860650-0B07-C241-3999-D4E1D09EFD19}"/>
              </a:ext>
            </a:extLst>
          </p:cNvPr>
          <p:cNvSpPr>
            <a:spLocks noGrp="1"/>
          </p:cNvSpPr>
          <p:nvPr>
            <p:ph type="title"/>
          </p:nvPr>
        </p:nvSpPr>
        <p:spPr/>
        <p:txBody>
          <a:bodyPr>
            <a:normAutofit/>
          </a:bodyPr>
          <a:lstStyle/>
          <a:p>
            <a:r>
              <a:rPr lang="en-US"/>
              <a:t>Recap: PRODIGY</a:t>
            </a:r>
          </a:p>
        </p:txBody>
      </p:sp>
      <p:sp>
        <p:nvSpPr>
          <p:cNvPr id="3" name="Content Placeholder 2">
            <a:extLst>
              <a:ext uri="{FF2B5EF4-FFF2-40B4-BE49-F238E27FC236}">
                <a16:creationId xmlns:a16="http://schemas.microsoft.com/office/drawing/2014/main" id="{46BCA0F9-F357-8B49-7CA6-8E2D5AFB414E}"/>
              </a:ext>
            </a:extLst>
          </p:cNvPr>
          <p:cNvSpPr>
            <a:spLocks noGrp="1"/>
          </p:cNvSpPr>
          <p:nvPr>
            <p:ph idx="1"/>
          </p:nvPr>
        </p:nvSpPr>
        <p:spPr>
          <a:xfrm>
            <a:off x="304800" y="1482290"/>
            <a:ext cx="8633460" cy="5001377"/>
          </a:xfrm>
        </p:spPr>
        <p:txBody>
          <a:bodyPr vert="horz" lIns="54864" tIns="91440" rIns="91440" bIns="45720" rtlCol="0" anchor="t">
            <a:normAutofit/>
          </a:bodyPr>
          <a:lstStyle/>
          <a:p>
            <a:pPr marL="438785"/>
            <a:r>
              <a:rPr lang="en-US" b="1">
                <a:latin typeface="Calibri"/>
                <a:cs typeface="Calibri"/>
              </a:rPr>
              <a:t>Unified framework to learn graph tasks of multiple levels</a:t>
            </a:r>
          </a:p>
          <a:p>
            <a:pPr marL="438785"/>
            <a:endParaRPr lang="en-US" b="1"/>
          </a:p>
          <a:p>
            <a:pPr marL="438785"/>
            <a:r>
              <a:rPr lang="en-US" b="1"/>
              <a:t>Agnostic of the graph type</a:t>
            </a:r>
          </a:p>
          <a:p>
            <a:pPr marL="438785"/>
            <a:endParaRPr lang="en-US" b="1">
              <a:solidFill>
                <a:srgbClr val="0000FF"/>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E55771E6-4998-D3E8-A9E6-9EA2E73BA318}"/>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AFE87AD7-BA11-7A8A-5933-3F5F5B8882AF}"/>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062D93F4-5A6B-F8E1-C527-C5A280D44413}"/>
              </a:ext>
            </a:extLst>
          </p:cNvPr>
          <p:cNvSpPr>
            <a:spLocks noGrp="1"/>
          </p:cNvSpPr>
          <p:nvPr>
            <p:ph type="sldNum" sz="quarter" idx="12"/>
          </p:nvPr>
        </p:nvSpPr>
        <p:spPr/>
        <p:txBody>
          <a:bodyPr/>
          <a:lstStyle/>
          <a:p>
            <a:fld id="{19B12225-5612-419B-A8D5-4B8EEE4C217E}" type="slidenum">
              <a:rPr lang="en-US" smtClean="0"/>
              <a:pPr/>
              <a:t>13</a:t>
            </a:fld>
            <a:endParaRPr lang="en-US"/>
          </a:p>
        </p:txBody>
      </p:sp>
      <p:sp>
        <p:nvSpPr>
          <p:cNvPr id="10" name="Google Shape;562;p52">
            <a:extLst>
              <a:ext uri="{FF2B5EF4-FFF2-40B4-BE49-F238E27FC236}">
                <a16:creationId xmlns:a16="http://schemas.microsoft.com/office/drawing/2014/main" id="{FA832E3E-643B-8B22-38FB-98199C2F09BA}"/>
              </a:ext>
            </a:extLst>
          </p:cNvPr>
          <p:cNvSpPr/>
          <p:nvPr/>
        </p:nvSpPr>
        <p:spPr>
          <a:xfrm>
            <a:off x="304800" y="4217966"/>
            <a:ext cx="1348800" cy="1598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Lato"/>
                <a:ea typeface="Lato"/>
                <a:cs typeface="Lato"/>
                <a:sym typeface="Lato"/>
              </a:rPr>
              <a:t>Pretraining </a:t>
            </a:r>
            <a:endParaRPr b="1">
              <a:latin typeface="Lato"/>
              <a:ea typeface="Lato"/>
              <a:cs typeface="Lato"/>
              <a:sym typeface="Lato"/>
            </a:endParaRPr>
          </a:p>
          <a:p>
            <a:pPr marL="0" lvl="0" indent="0" algn="ctr" rtl="0">
              <a:spcBef>
                <a:spcPts val="0"/>
              </a:spcBef>
              <a:spcAft>
                <a:spcPts val="0"/>
              </a:spcAft>
              <a:buNone/>
            </a:pPr>
            <a:endParaRPr b="1">
              <a:latin typeface="Lato"/>
              <a:ea typeface="Lato"/>
              <a:cs typeface="Lato"/>
              <a:sym typeface="Lato"/>
            </a:endParaRPr>
          </a:p>
          <a:p>
            <a:pPr marL="0" lvl="0" indent="0" algn="ctr" rtl="0">
              <a:spcBef>
                <a:spcPts val="0"/>
              </a:spcBef>
              <a:spcAft>
                <a:spcPts val="0"/>
              </a:spcAft>
              <a:buNone/>
            </a:pPr>
            <a:r>
              <a:rPr lang="en" b="1">
                <a:latin typeface="Lato"/>
                <a:ea typeface="Lato"/>
                <a:cs typeface="Lato"/>
                <a:sym typeface="Lato"/>
              </a:rPr>
              <a:t>Data/Graph</a:t>
            </a:r>
            <a:endParaRPr b="1">
              <a:latin typeface="Lato"/>
              <a:ea typeface="Lato"/>
              <a:cs typeface="Lato"/>
              <a:sym typeface="Lato"/>
            </a:endParaRPr>
          </a:p>
          <a:p>
            <a:pPr marL="0" lvl="0" indent="0" algn="l" rtl="0">
              <a:spcBef>
                <a:spcPts val="0"/>
              </a:spcBef>
              <a:spcAft>
                <a:spcPts val="0"/>
              </a:spcAft>
              <a:buNone/>
            </a:pPr>
            <a:endParaRPr/>
          </a:p>
        </p:txBody>
      </p:sp>
      <p:pic>
        <p:nvPicPr>
          <p:cNvPr id="11" name="Google Shape;563;p52">
            <a:extLst>
              <a:ext uri="{FF2B5EF4-FFF2-40B4-BE49-F238E27FC236}">
                <a16:creationId xmlns:a16="http://schemas.microsoft.com/office/drawing/2014/main" id="{408F413F-6A2F-DFD7-AE58-BE84C3DC8AA7}"/>
              </a:ext>
            </a:extLst>
          </p:cNvPr>
          <p:cNvPicPr preferRelativeResize="0"/>
          <p:nvPr/>
        </p:nvPicPr>
        <p:blipFill>
          <a:blip r:embed="rId3">
            <a:alphaModFix/>
          </a:blip>
          <a:stretch>
            <a:fillRect/>
          </a:stretch>
        </p:blipFill>
        <p:spPr>
          <a:xfrm>
            <a:off x="2745251" y="4312119"/>
            <a:ext cx="3120049" cy="1410101"/>
          </a:xfrm>
          <a:prstGeom prst="rect">
            <a:avLst/>
          </a:prstGeom>
          <a:noFill/>
          <a:ln>
            <a:noFill/>
          </a:ln>
        </p:spPr>
      </p:pic>
      <p:sp>
        <p:nvSpPr>
          <p:cNvPr id="12" name="Google Shape;564;p52">
            <a:extLst>
              <a:ext uri="{FF2B5EF4-FFF2-40B4-BE49-F238E27FC236}">
                <a16:creationId xmlns:a16="http://schemas.microsoft.com/office/drawing/2014/main" id="{072D8FE3-E000-B0BD-2AF3-A973B9493C76}"/>
              </a:ext>
            </a:extLst>
          </p:cNvPr>
          <p:cNvSpPr/>
          <p:nvPr/>
        </p:nvSpPr>
        <p:spPr>
          <a:xfrm>
            <a:off x="1777225" y="4384894"/>
            <a:ext cx="906300" cy="1122300"/>
          </a:xfrm>
          <a:prstGeom prst="rightArrow">
            <a:avLst>
              <a:gd name="adj1" fmla="val 50000"/>
              <a:gd name="adj2" fmla="val 50000"/>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Data</a:t>
            </a:r>
            <a:endParaRPr/>
          </a:p>
          <a:p>
            <a:pPr marL="0" lvl="0" indent="0" algn="l" rtl="0">
              <a:spcBef>
                <a:spcPts val="0"/>
              </a:spcBef>
              <a:spcAft>
                <a:spcPts val="0"/>
              </a:spcAft>
              <a:buNone/>
            </a:pPr>
            <a:r>
              <a:rPr lang="en"/>
              <a:t>Gen</a:t>
            </a:r>
            <a:endParaRPr/>
          </a:p>
        </p:txBody>
      </p:sp>
      <p:sp>
        <p:nvSpPr>
          <p:cNvPr id="13" name="Google Shape;565;p52">
            <a:extLst>
              <a:ext uri="{FF2B5EF4-FFF2-40B4-BE49-F238E27FC236}">
                <a16:creationId xmlns:a16="http://schemas.microsoft.com/office/drawing/2014/main" id="{8C340BDC-E61B-25E3-7AC0-755CC50FCE6F}"/>
              </a:ext>
            </a:extLst>
          </p:cNvPr>
          <p:cNvSpPr/>
          <p:nvPr/>
        </p:nvSpPr>
        <p:spPr>
          <a:xfrm rot="5400000">
            <a:off x="6138050" y="4206094"/>
            <a:ext cx="1346400" cy="1479900"/>
          </a:xfrm>
          <a:prstGeom prst="trapezoid">
            <a:avLst>
              <a:gd name="adj" fmla="val 25000"/>
            </a:avLst>
          </a:prstGeom>
          <a:solidFill>
            <a:srgbClr val="3C78D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66;p52">
            <a:extLst>
              <a:ext uri="{FF2B5EF4-FFF2-40B4-BE49-F238E27FC236}">
                <a16:creationId xmlns:a16="http://schemas.microsoft.com/office/drawing/2014/main" id="{7EC856E1-0690-3BF7-1FCF-96D8DBACF963}"/>
              </a:ext>
            </a:extLst>
          </p:cNvPr>
          <p:cNvSpPr txBox="1"/>
          <p:nvPr/>
        </p:nvSpPr>
        <p:spPr>
          <a:xfrm>
            <a:off x="7674825" y="4745944"/>
            <a:ext cx="1369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Lato"/>
                <a:ea typeface="Lato"/>
                <a:cs typeface="Lato"/>
                <a:sym typeface="Lato"/>
              </a:rPr>
              <a:t>Optimize Loss</a:t>
            </a:r>
            <a:endParaRPr>
              <a:latin typeface="Lato"/>
              <a:ea typeface="Lato"/>
              <a:cs typeface="Lato"/>
              <a:sym typeface="Lato"/>
            </a:endParaRPr>
          </a:p>
        </p:txBody>
      </p:sp>
      <p:sp>
        <p:nvSpPr>
          <p:cNvPr id="15" name="Google Shape;567;p52">
            <a:extLst>
              <a:ext uri="{FF2B5EF4-FFF2-40B4-BE49-F238E27FC236}">
                <a16:creationId xmlns:a16="http://schemas.microsoft.com/office/drawing/2014/main" id="{0D73BC10-DF79-653C-82BC-4658859BA047}"/>
              </a:ext>
            </a:extLst>
          </p:cNvPr>
          <p:cNvSpPr txBox="1"/>
          <p:nvPr/>
        </p:nvSpPr>
        <p:spPr>
          <a:xfrm>
            <a:off x="6250240" y="5026436"/>
            <a:ext cx="88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Lato"/>
                <a:ea typeface="Lato"/>
                <a:cs typeface="Lato"/>
                <a:sym typeface="Lato"/>
              </a:rPr>
              <a:t>Model</a:t>
            </a:r>
            <a:endParaRPr>
              <a:latin typeface="Lato"/>
              <a:ea typeface="Lato"/>
              <a:cs typeface="Lato"/>
              <a:sym typeface="Lato"/>
            </a:endParaRPr>
          </a:p>
        </p:txBody>
      </p:sp>
    </p:spTree>
    <p:extLst>
      <p:ext uri="{BB962C8B-B14F-4D97-AF65-F5344CB8AC3E}">
        <p14:creationId xmlns:p14="http://schemas.microsoft.com/office/powerpoint/2010/main" val="2983038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14DE-227A-410D-F91F-CFA5E5377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40DA4-DC6C-D5A9-277B-3E2100EE96CD}"/>
              </a:ext>
            </a:extLst>
          </p:cNvPr>
          <p:cNvSpPr>
            <a:spLocks noGrp="1"/>
          </p:cNvSpPr>
          <p:nvPr>
            <p:ph type="title"/>
          </p:nvPr>
        </p:nvSpPr>
        <p:spPr>
          <a:xfrm>
            <a:off x="457199" y="76200"/>
            <a:ext cx="8340291" cy="987552"/>
          </a:xfrm>
        </p:spPr>
        <p:txBody>
          <a:bodyPr>
            <a:normAutofit fontScale="90000"/>
          </a:bodyPr>
          <a:lstStyle/>
          <a:p>
            <a:r>
              <a:rPr lang="en-US" sz="4400"/>
              <a:t>Towards Foundation Models for KGs</a:t>
            </a:r>
            <a:endParaRPr lang="en-US"/>
          </a:p>
        </p:txBody>
      </p:sp>
      <p:sp>
        <p:nvSpPr>
          <p:cNvPr id="3" name="Content Placeholder 2">
            <a:extLst>
              <a:ext uri="{FF2B5EF4-FFF2-40B4-BE49-F238E27FC236}">
                <a16:creationId xmlns:a16="http://schemas.microsoft.com/office/drawing/2014/main" id="{F8EC940F-D6E7-56C5-C545-80461D13EB55}"/>
              </a:ext>
            </a:extLst>
          </p:cNvPr>
          <p:cNvSpPr>
            <a:spLocks noGrp="1"/>
          </p:cNvSpPr>
          <p:nvPr>
            <p:ph idx="1"/>
          </p:nvPr>
        </p:nvSpPr>
        <p:spPr>
          <a:xfrm>
            <a:off x="304800" y="1482290"/>
            <a:ext cx="8633460" cy="5001377"/>
          </a:xfrm>
        </p:spPr>
        <p:txBody>
          <a:bodyPr vert="horz" lIns="54864" tIns="91440" rIns="91440" bIns="45720" rtlCol="0" anchor="t">
            <a:normAutofit lnSpcReduction="10000"/>
          </a:bodyPr>
          <a:lstStyle/>
          <a:p>
            <a:pPr marL="438785"/>
            <a:r>
              <a:rPr lang="en-US" b="1">
                <a:latin typeface="Calibri"/>
                <a:cs typeface="Calibri"/>
              </a:rPr>
              <a:t>Build a model that </a:t>
            </a:r>
            <a:r>
              <a:rPr lang="en-US" b="1">
                <a:solidFill>
                  <a:srgbClr val="C00000"/>
                </a:solidFill>
                <a:latin typeface="Calibri"/>
                <a:cs typeface="Calibri"/>
              </a:rPr>
              <a:t>learns embeddings </a:t>
            </a:r>
            <a:r>
              <a:rPr lang="en-US" b="1">
                <a:latin typeface="Calibri"/>
                <a:cs typeface="Calibri"/>
              </a:rPr>
              <a:t>for </a:t>
            </a:r>
            <a:r>
              <a:rPr lang="en-US" b="1">
                <a:solidFill>
                  <a:srgbClr val="0000FF"/>
                </a:solidFill>
                <a:latin typeface="Calibri"/>
                <a:cs typeface="Calibri"/>
              </a:rPr>
              <a:t>entities</a:t>
            </a:r>
            <a:r>
              <a:rPr lang="en-US" b="1">
                <a:latin typeface="Calibri"/>
                <a:cs typeface="Calibri"/>
              </a:rPr>
              <a:t> and </a:t>
            </a:r>
            <a:r>
              <a:rPr lang="en-US" b="1">
                <a:solidFill>
                  <a:srgbClr val="0000FF"/>
                </a:solidFill>
                <a:latin typeface="Calibri"/>
                <a:cs typeface="Calibri"/>
              </a:rPr>
              <a:t>relations</a:t>
            </a:r>
            <a:r>
              <a:rPr lang="en-US" b="1">
                <a:latin typeface="Calibri"/>
                <a:cs typeface="Calibri"/>
              </a:rPr>
              <a:t> of </a:t>
            </a:r>
            <a:r>
              <a:rPr lang="en-US" b="1">
                <a:solidFill>
                  <a:srgbClr val="C00000"/>
                </a:solidFill>
                <a:latin typeface="Calibri"/>
                <a:cs typeface="Calibri"/>
              </a:rPr>
              <a:t>any KG</a:t>
            </a:r>
          </a:p>
          <a:p>
            <a:pPr marL="438785"/>
            <a:endParaRPr lang="en-US" b="1"/>
          </a:p>
          <a:p>
            <a:pPr marL="438785"/>
            <a:r>
              <a:rPr lang="en-US" b="1"/>
              <a:t>The model will be trained in an </a:t>
            </a:r>
            <a:r>
              <a:rPr lang="en-US" b="1">
                <a:solidFill>
                  <a:srgbClr val="C00000"/>
                </a:solidFill>
              </a:rPr>
              <a:t>unsupervised fashion</a:t>
            </a:r>
          </a:p>
          <a:p>
            <a:pPr marL="438785"/>
            <a:endParaRPr lang="en-US" b="1"/>
          </a:p>
          <a:p>
            <a:pPr marL="438785"/>
            <a:r>
              <a:rPr lang="en-US" b="1"/>
              <a:t>The model will </a:t>
            </a:r>
            <a:r>
              <a:rPr lang="en-US" b="1">
                <a:solidFill>
                  <a:srgbClr val="C00000"/>
                </a:solidFill>
              </a:rPr>
              <a:t>transfer knowledge </a:t>
            </a:r>
            <a:r>
              <a:rPr lang="en-US" b="1"/>
              <a:t>between different KGs</a:t>
            </a:r>
          </a:p>
          <a:p>
            <a:pPr marL="438785"/>
            <a:endParaRPr lang="en-US" b="1"/>
          </a:p>
          <a:p>
            <a:pPr marL="438785"/>
            <a:r>
              <a:rPr lang="en-US" b="1"/>
              <a:t>We </a:t>
            </a:r>
            <a:r>
              <a:rPr lang="en-US" b="1">
                <a:solidFill>
                  <a:srgbClr val="C00000"/>
                </a:solidFill>
              </a:rPr>
              <a:t>will not discuss</a:t>
            </a:r>
            <a:r>
              <a:rPr lang="en-US" b="1"/>
              <a:t> scalability of the training data and the model</a:t>
            </a:r>
          </a:p>
          <a:p>
            <a:pPr marL="438785"/>
            <a:endParaRPr lang="en-US" b="1">
              <a:solidFill>
                <a:srgbClr val="0000FF"/>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0E5A93C5-1FA6-7B5A-6C62-DE83EB7C7472}"/>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8131B57B-5616-67C8-5FB6-EDDB4E498C33}"/>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CBDF5A7C-89FF-46C8-8548-1D21422E82B3}"/>
              </a:ext>
            </a:extLst>
          </p:cNvPr>
          <p:cNvSpPr>
            <a:spLocks noGrp="1"/>
          </p:cNvSpPr>
          <p:nvPr>
            <p:ph type="sldNum" sz="quarter" idx="12"/>
          </p:nvPr>
        </p:nvSpPr>
        <p:spPr/>
        <p:txBody>
          <a:bodyPr/>
          <a:lstStyle/>
          <a:p>
            <a:fld id="{19B12225-5612-419B-A8D5-4B8EEE4C217E}" type="slidenum">
              <a:rPr lang="en-US" smtClean="0"/>
              <a:pPr/>
              <a:t>14</a:t>
            </a:fld>
            <a:endParaRPr lang="en-US"/>
          </a:p>
        </p:txBody>
      </p:sp>
    </p:spTree>
    <p:extLst>
      <p:ext uri="{BB962C8B-B14F-4D97-AF65-F5344CB8AC3E}">
        <p14:creationId xmlns:p14="http://schemas.microsoft.com/office/powerpoint/2010/main" val="2089547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6C1C0-2E18-993A-CF5A-7BCCB9AB111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0959B4E-7612-40FA-4CD0-B5A2795793ED}"/>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911987A6-0934-6CF1-8D88-671EB35AB74D}"/>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97603115-CFF0-D3AB-ABF6-A06B45A6E8F6}"/>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Knowledge Graphs</a:t>
            </a:r>
          </a:p>
        </p:txBody>
      </p:sp>
    </p:spTree>
    <p:extLst>
      <p:ext uri="{BB962C8B-B14F-4D97-AF65-F5344CB8AC3E}">
        <p14:creationId xmlns:p14="http://schemas.microsoft.com/office/powerpoint/2010/main" val="1621721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CE639-12F4-C07D-5179-4DB4C0D6F3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D1709-9200-4E41-E443-51CC22C84277}"/>
              </a:ext>
            </a:extLst>
          </p:cNvPr>
          <p:cNvSpPr>
            <a:spLocks noGrp="1"/>
          </p:cNvSpPr>
          <p:nvPr>
            <p:ph type="title"/>
          </p:nvPr>
        </p:nvSpPr>
        <p:spPr/>
        <p:txBody>
          <a:bodyPr/>
          <a:lstStyle/>
          <a:p>
            <a:r>
              <a:rPr lang="en-US"/>
              <a:t>KG Representation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A3CCDA-D735-2C0F-6100-F537C79D8A16}"/>
                  </a:ext>
                </a:extLst>
              </p:cNvPr>
              <p:cNvSpPr>
                <a:spLocks noGrp="1"/>
              </p:cNvSpPr>
              <p:nvPr>
                <p:ph idx="1"/>
              </p:nvPr>
            </p:nvSpPr>
            <p:spPr>
              <a:xfrm>
                <a:off x="288758" y="1295400"/>
                <a:ext cx="8855242" cy="5562600"/>
              </a:xfrm>
            </p:spPr>
            <p:txBody>
              <a:bodyPr>
                <a:normAutofit/>
              </a:bodyPr>
              <a:lstStyle/>
              <a:p>
                <a:r>
                  <a:rPr lang="en-US"/>
                  <a:t>Edges in KG are represented as </a:t>
                </a:r>
                <a:r>
                  <a:rPr lang="en-US" b="1"/>
                  <a:t>triples</a:t>
                </a:r>
                <a:r>
                  <a:rPr lang="en-US"/>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a:p>
              <a:p>
                <a:pPr lvl="1"/>
                <a:r>
                  <a:rPr lang="en-US">
                    <a:solidFill>
                      <a:srgbClr val="0000FF"/>
                    </a:solidFill>
                  </a:rPr>
                  <a:t>head</a:t>
                </a:r>
                <a:r>
                  <a:rPr lang="en-US"/>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r>
                  <a:rPr lang="en-US"/>
                  <a:t> has </a:t>
                </a:r>
                <a:r>
                  <a:rPr lang="en-US">
                    <a:solidFill>
                      <a:srgbClr val="D60093"/>
                    </a:solidFill>
                  </a:rPr>
                  <a:t>relation</a:t>
                </a:r>
                <a:r>
                  <a:rPr lang="en-US"/>
                  <a:t>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𝑟</m:t>
                        </m:r>
                      </m:e>
                    </m:d>
                  </m:oMath>
                </a14:m>
                <a:r>
                  <a:rPr lang="en-US"/>
                  <a:t> with </a:t>
                </a:r>
                <a:r>
                  <a:rPr lang="en-US">
                    <a:solidFill>
                      <a:srgbClr val="00B050"/>
                    </a:solidFill>
                  </a:rPr>
                  <a:t>tail</a:t>
                </a:r>
                <a:r>
                  <a:rPr lang="en-US"/>
                  <a:t> </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a:p>
              <a:p>
                <a:r>
                  <a:rPr lang="en-US" b="1"/>
                  <a:t>Key Idea: </a:t>
                </a:r>
              </a:p>
              <a:p>
                <a:pPr lvl="1"/>
                <a:r>
                  <a:rPr lang="en-US"/>
                  <a:t>Model entities and relations in embedding space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ℝ</m:t>
                        </m:r>
                      </m:e>
                      <m:sup>
                        <m:r>
                          <a:rPr lang="en-US" b="0" i="1" smtClean="0">
                            <a:latin typeface="Cambria Math" panose="02040503050406030204" pitchFamily="18" charset="0"/>
                          </a:rPr>
                          <m:t>𝑘</m:t>
                        </m:r>
                      </m:sup>
                    </m:sSup>
                  </m:oMath>
                </a14:m>
                <a:endParaRPr lang="en-US"/>
              </a:p>
              <a:p>
                <a:pPr lvl="2"/>
                <a:r>
                  <a:rPr lang="en-US"/>
                  <a:t>Associate entities and relations with </a:t>
                </a:r>
                <a:r>
                  <a:rPr lang="en-US" b="1">
                    <a:solidFill>
                      <a:schemeClr val="accent4">
                        <a:lumMod val="75000"/>
                      </a:schemeClr>
                    </a:solidFill>
                  </a:rPr>
                  <a:t>shallow embeddings</a:t>
                </a:r>
              </a:p>
              <a:p>
                <a:pPr lvl="3"/>
                <a:r>
                  <a:rPr lang="en-US" b="1">
                    <a:solidFill>
                      <a:srgbClr val="FF0000"/>
                    </a:solidFill>
                  </a:rPr>
                  <a:t>Note we do not learn a GNN here!</a:t>
                </a:r>
              </a:p>
              <a:p>
                <a:pPr lvl="1"/>
                <a:r>
                  <a:rPr lang="en-US"/>
                  <a:t>Given a triple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a:t>, the goal is that the </a:t>
                </a:r>
                <a:r>
                  <a:rPr lang="en-US">
                    <a:solidFill>
                      <a:srgbClr val="D60093"/>
                    </a:solidFill>
                  </a:rPr>
                  <a:t>embedding of </a:t>
                </a:r>
                <a14:m>
                  <m:oMath xmlns:m="http://schemas.openxmlformats.org/officeDocument/2006/math">
                    <m:r>
                      <a:rPr lang="en-US" b="0" i="1" smtClean="0">
                        <a:solidFill>
                          <a:srgbClr val="D60093"/>
                        </a:solidFill>
                        <a:latin typeface="Cambria Math" panose="02040503050406030204" pitchFamily="18" charset="0"/>
                      </a:rPr>
                      <m:t>(</m:t>
                    </m:r>
                    <m:r>
                      <a:rPr lang="en-US" b="0" i="1" smtClean="0">
                        <a:solidFill>
                          <a:srgbClr val="D60093"/>
                        </a:solidFill>
                        <a:latin typeface="Cambria Math" panose="02040503050406030204" pitchFamily="18" charset="0"/>
                      </a:rPr>
                      <m:t>h</m:t>
                    </m:r>
                    <m:r>
                      <a:rPr lang="en-US" b="0" i="1" smtClean="0">
                        <a:solidFill>
                          <a:srgbClr val="D60093"/>
                        </a:solidFill>
                        <a:latin typeface="Cambria Math" panose="02040503050406030204" pitchFamily="18" charset="0"/>
                      </a:rPr>
                      <m:t>,</m:t>
                    </m:r>
                    <m:r>
                      <a:rPr lang="en-US" b="0" i="1" smtClean="0">
                        <a:solidFill>
                          <a:srgbClr val="D60093"/>
                        </a:solidFill>
                        <a:latin typeface="Cambria Math" panose="02040503050406030204" pitchFamily="18" charset="0"/>
                      </a:rPr>
                      <m:t>𝑟</m:t>
                    </m:r>
                    <m:r>
                      <a:rPr lang="en-US" b="0" i="1" smtClean="0">
                        <a:solidFill>
                          <a:srgbClr val="D60093"/>
                        </a:solidFill>
                        <a:latin typeface="Cambria Math" panose="02040503050406030204" pitchFamily="18" charset="0"/>
                      </a:rPr>
                      <m:t>)</m:t>
                    </m:r>
                  </m:oMath>
                </a14:m>
                <a:r>
                  <a:rPr lang="en-US"/>
                  <a:t> </a:t>
                </a:r>
                <a:r>
                  <a:rPr lang="en-US" b="1"/>
                  <a:t>should be close</a:t>
                </a:r>
                <a:r>
                  <a:rPr lang="en-US"/>
                  <a:t> to the </a:t>
                </a:r>
                <a:r>
                  <a:rPr lang="en-US">
                    <a:solidFill>
                      <a:srgbClr val="00B050"/>
                    </a:solidFill>
                  </a:rPr>
                  <a:t>embedding of </a:t>
                </a:r>
                <a14:m>
                  <m:oMath xmlns:m="http://schemas.openxmlformats.org/officeDocument/2006/math">
                    <m:r>
                      <a:rPr lang="en-US" b="0" i="1" smtClean="0">
                        <a:solidFill>
                          <a:srgbClr val="00B050"/>
                        </a:solidFill>
                        <a:latin typeface="Cambria Math" panose="02040503050406030204" pitchFamily="18" charset="0"/>
                      </a:rPr>
                      <m:t>𝑡</m:t>
                    </m:r>
                  </m:oMath>
                </a14:m>
                <a:r>
                  <a:rPr lang="en-US">
                    <a:solidFill>
                      <a:srgbClr val="0000FF"/>
                    </a:solidFill>
                  </a:rPr>
                  <a:t>.</a:t>
                </a:r>
                <a:endParaRPr lang="en-US"/>
              </a:p>
              <a:p>
                <a:pPr lvl="2"/>
                <a:r>
                  <a:rPr lang="en-US"/>
                  <a:t>How to embed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e>
                    </m:d>
                  </m:oMath>
                </a14:m>
                <a:r>
                  <a:rPr lang="en-US"/>
                  <a:t>?</a:t>
                </a:r>
              </a:p>
              <a:p>
                <a:pPr lvl="2"/>
                <a:r>
                  <a:rPr lang="en-US"/>
                  <a:t>How to define score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oMath>
                </a14:m>
                <a:r>
                  <a:rPr lang="en-US"/>
                  <a:t>?</a:t>
                </a:r>
              </a:p>
              <a:p>
                <a:pPr lvl="3"/>
                <a:r>
                  <a:rPr lang="en-US"/>
                  <a:t>Score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𝑟</m:t>
                        </m:r>
                      </m:sub>
                    </m:sSub>
                    <m:r>
                      <a:rPr lang="en-US" i="1">
                        <a:latin typeface="Cambria Math" panose="02040503050406030204" pitchFamily="18" charset="0"/>
                      </a:rPr>
                      <m:t> </m:t>
                    </m:r>
                  </m:oMath>
                </a14:m>
                <a:r>
                  <a:rPr lang="en-US"/>
                  <a:t>is high if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e>
                    </m:d>
                  </m:oMath>
                </a14:m>
                <a:r>
                  <a:rPr lang="en-US"/>
                  <a:t> exists, else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𝑟</m:t>
                        </m:r>
                      </m:sub>
                    </m:sSub>
                  </m:oMath>
                </a14:m>
                <a:r>
                  <a:rPr lang="en-US"/>
                  <a:t> is low</a:t>
                </a:r>
              </a:p>
              <a:p>
                <a:pPr marL="457200" lvl="1" indent="0">
                  <a:buNone/>
                </a:pPr>
                <a:endParaRPr lang="en-US"/>
              </a:p>
            </p:txBody>
          </p:sp>
        </mc:Choice>
        <mc:Fallback xmlns="">
          <p:sp>
            <p:nvSpPr>
              <p:cNvPr id="3" name="Content Placeholder 2">
                <a:extLst>
                  <a:ext uri="{FF2B5EF4-FFF2-40B4-BE49-F238E27FC236}">
                    <a16:creationId xmlns:a16="http://schemas.microsoft.com/office/drawing/2014/main" id="{60A3CCDA-D735-2C0F-6100-F537C79D8A16}"/>
                  </a:ext>
                </a:extLst>
              </p:cNvPr>
              <p:cNvSpPr>
                <a:spLocks noGrp="1" noRot="1" noChangeAspect="1" noMove="1" noResize="1" noEditPoints="1" noAdjustHandles="1" noChangeArrowheads="1" noChangeShapeType="1" noTextEdit="1"/>
              </p:cNvSpPr>
              <p:nvPr>
                <p:ph idx="1"/>
              </p:nvPr>
            </p:nvSpPr>
            <p:spPr>
              <a:xfrm>
                <a:off x="288758" y="1295400"/>
                <a:ext cx="8855242" cy="5562600"/>
              </a:xfrm>
              <a:blipFill>
                <a:blip r:embed="rId3"/>
                <a:stretch>
                  <a:fillRect l="-275" t="-54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3D7FB1D-46C7-A352-059D-C4D97E61CB0D}"/>
              </a:ext>
            </a:extLst>
          </p:cNvPr>
          <p:cNvSpPr>
            <a:spLocks noGrp="1"/>
          </p:cNvSpPr>
          <p:nvPr>
            <p:ph type="dt" sz="half" idx="10"/>
          </p:nvPr>
        </p:nvSpPr>
        <p:spPr/>
        <p:txBody>
          <a:bodyPr/>
          <a:lstStyle/>
          <a:p>
            <a:fld id="{61AFA821-0265-5143-B96A-76E608A1FF0E}" type="datetime1">
              <a:rPr lang="en-US" smtClean="0"/>
              <a:t>11/14/2024</a:t>
            </a:fld>
            <a:endParaRPr lang="en-US"/>
          </a:p>
        </p:txBody>
      </p:sp>
      <p:sp>
        <p:nvSpPr>
          <p:cNvPr id="5" name="Footer Placeholder 4">
            <a:extLst>
              <a:ext uri="{FF2B5EF4-FFF2-40B4-BE49-F238E27FC236}">
                <a16:creationId xmlns:a16="http://schemas.microsoft.com/office/drawing/2014/main" id="{26668823-3C78-9595-947E-F74AC55662A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F89C5AB-6DAB-10BD-0E0C-80C6485821D1}"/>
              </a:ext>
            </a:extLst>
          </p:cNvPr>
          <p:cNvSpPr>
            <a:spLocks noGrp="1"/>
          </p:cNvSpPr>
          <p:nvPr>
            <p:ph type="sldNum" sz="quarter" idx="12"/>
          </p:nvPr>
        </p:nvSpPr>
        <p:spPr/>
        <p:txBody>
          <a:bodyPr/>
          <a:lstStyle/>
          <a:p>
            <a:fld id="{19B12225-5612-419B-A8D5-4B8EEE4C217E}" type="slidenum">
              <a:rPr lang="en-US" dirty="0" smtClean="0"/>
              <a:pPr/>
              <a:t>16</a:t>
            </a:fld>
            <a:endParaRPr lang="en-US"/>
          </a:p>
        </p:txBody>
      </p:sp>
    </p:spTree>
    <p:extLst>
      <p:ext uri="{BB962C8B-B14F-4D97-AF65-F5344CB8AC3E}">
        <p14:creationId xmlns:p14="http://schemas.microsoft.com/office/powerpoint/2010/main" val="3012195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 Bio Knowledge Graphs</a:t>
            </a:r>
          </a:p>
        </p:txBody>
      </p:sp>
      <p:sp>
        <p:nvSpPr>
          <p:cNvPr id="3" name="Content Placeholder 2"/>
          <p:cNvSpPr>
            <a:spLocks noGrp="1"/>
          </p:cNvSpPr>
          <p:nvPr>
            <p:ph idx="1"/>
          </p:nvPr>
        </p:nvSpPr>
        <p:spPr>
          <a:xfrm>
            <a:off x="76200" y="1295400"/>
            <a:ext cx="8610600" cy="5257801"/>
          </a:xfrm>
        </p:spPr>
        <p:txBody>
          <a:bodyPr/>
          <a:lstStyle/>
          <a:p>
            <a:r>
              <a:rPr lang="en-US" b="1">
                <a:solidFill>
                  <a:srgbClr val="FF0000"/>
                </a:solidFill>
              </a:rPr>
              <a:t>Node types</a:t>
            </a:r>
            <a:r>
              <a:rPr lang="en-US"/>
              <a:t>: drug, disease, adverse event, protein, pathways</a:t>
            </a:r>
          </a:p>
          <a:p>
            <a:r>
              <a:rPr lang="en-US" b="1">
                <a:solidFill>
                  <a:srgbClr val="D60093"/>
                </a:solidFill>
              </a:rPr>
              <a:t>Relation types</a:t>
            </a:r>
            <a:r>
              <a:rPr lang="en-US"/>
              <a:t>: </a:t>
            </a:r>
            <a:r>
              <a:rPr lang="en-US" err="1"/>
              <a:t>has_func</a:t>
            </a:r>
            <a:r>
              <a:rPr lang="en-US"/>
              <a:t>, causes, </a:t>
            </a:r>
            <a:r>
              <a:rPr lang="en-US" err="1"/>
              <a:t>assoc</a:t>
            </a:r>
            <a:r>
              <a:rPr lang="en-US"/>
              <a:t>, treats, </a:t>
            </a:r>
            <a:r>
              <a:rPr lang="en-US" err="1"/>
              <a:t>is_a</a:t>
            </a:r>
            <a:endParaRPr lang="en-US"/>
          </a:p>
          <a:p>
            <a:endParaRPr lang="en-US"/>
          </a:p>
        </p:txBody>
      </p:sp>
      <p:sp>
        <p:nvSpPr>
          <p:cNvPr id="4" name="Date Placeholder 3"/>
          <p:cNvSpPr>
            <a:spLocks noGrp="1"/>
          </p:cNvSpPr>
          <p:nvPr>
            <p:ph type="dt" sz="half" idx="10"/>
          </p:nvPr>
        </p:nvSpPr>
        <p:spPr/>
        <p:txBody>
          <a:bodyPr/>
          <a:lstStyle/>
          <a:p>
            <a:fld id="{4CC5F969-9218-2E44-ABB2-2E7BFA956614}" type="datetime1">
              <a:rPr lang="en-US" smtClean="0"/>
              <a:t>11/14/2024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17</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7" name="Picture 6">
            <a:extLst>
              <a:ext uri="{FF2B5EF4-FFF2-40B4-BE49-F238E27FC236}">
                <a16:creationId xmlns:a16="http://schemas.microsoft.com/office/drawing/2014/main" id="{DE60E351-5A9B-1D49-9898-31F3032FBEED}"/>
              </a:ext>
            </a:extLst>
          </p:cNvPr>
          <p:cNvPicPr>
            <a:picLocks noChangeAspect="1"/>
          </p:cNvPicPr>
          <p:nvPr/>
        </p:nvPicPr>
        <p:blipFill>
          <a:blip r:embed="rId3"/>
          <a:stretch>
            <a:fillRect/>
          </a:stretch>
        </p:blipFill>
        <p:spPr>
          <a:xfrm>
            <a:off x="1200765" y="3429000"/>
            <a:ext cx="6350410" cy="2887809"/>
          </a:xfrm>
          <a:prstGeom prst="rect">
            <a:avLst/>
          </a:prstGeom>
        </p:spPr>
      </p:pic>
    </p:spTree>
    <p:extLst>
      <p:ext uri="{BB962C8B-B14F-4D97-AF65-F5344CB8AC3E}">
        <p14:creationId xmlns:p14="http://schemas.microsoft.com/office/powerpoint/2010/main" val="3478164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a:t>Example: Bibliographic Networks</a:t>
            </a:r>
          </a:p>
        </p:txBody>
      </p:sp>
      <p:sp>
        <p:nvSpPr>
          <p:cNvPr id="3" name="Content Placeholder 2"/>
          <p:cNvSpPr>
            <a:spLocks noGrp="1"/>
          </p:cNvSpPr>
          <p:nvPr>
            <p:ph idx="1"/>
          </p:nvPr>
        </p:nvSpPr>
        <p:spPr/>
        <p:txBody>
          <a:bodyPr/>
          <a:lstStyle/>
          <a:p>
            <a:r>
              <a:rPr lang="en-US" b="1">
                <a:solidFill>
                  <a:srgbClr val="FF0000"/>
                </a:solidFill>
              </a:rPr>
              <a:t>Node types</a:t>
            </a:r>
            <a:r>
              <a:rPr lang="en-US"/>
              <a:t>: paper, title, author, conference, year </a:t>
            </a:r>
          </a:p>
          <a:p>
            <a:r>
              <a:rPr lang="en-US" b="1">
                <a:solidFill>
                  <a:srgbClr val="D60093"/>
                </a:solidFill>
              </a:rPr>
              <a:t>Relation types</a:t>
            </a:r>
            <a:r>
              <a:rPr lang="en-US"/>
              <a:t>: </a:t>
            </a:r>
            <a:r>
              <a:rPr lang="en-US" err="1"/>
              <a:t>pubWhere</a:t>
            </a:r>
            <a:r>
              <a:rPr lang="en-US"/>
              <a:t>, </a:t>
            </a:r>
            <a:r>
              <a:rPr lang="en-US" err="1"/>
              <a:t>pubYear</a:t>
            </a:r>
            <a:r>
              <a:rPr lang="en-US"/>
              <a:t>, </a:t>
            </a:r>
            <a:r>
              <a:rPr lang="en-US" err="1"/>
              <a:t>hasTitle</a:t>
            </a:r>
            <a:r>
              <a:rPr lang="en-US"/>
              <a:t>, </a:t>
            </a:r>
            <a:r>
              <a:rPr lang="en-US" err="1"/>
              <a:t>hasAuthor</a:t>
            </a:r>
            <a:r>
              <a:rPr lang="en-US"/>
              <a:t>, cite</a:t>
            </a:r>
          </a:p>
        </p:txBody>
      </p:sp>
      <p:sp>
        <p:nvSpPr>
          <p:cNvPr id="4" name="Date Placeholder 3"/>
          <p:cNvSpPr>
            <a:spLocks noGrp="1"/>
          </p:cNvSpPr>
          <p:nvPr>
            <p:ph type="dt" sz="half" idx="10"/>
          </p:nvPr>
        </p:nvSpPr>
        <p:spPr/>
        <p:txBody>
          <a:bodyPr/>
          <a:lstStyle/>
          <a:p>
            <a:fld id="{44182610-622A-6E4F-82CB-DE62CD7212F1}" type="datetime1">
              <a:rPr lang="en-US" smtClean="0"/>
              <a:t>11/14/2024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18</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56" name="Picture 55">
            <a:extLst>
              <a:ext uri="{FF2B5EF4-FFF2-40B4-BE49-F238E27FC236}">
                <a16:creationId xmlns:a16="http://schemas.microsoft.com/office/drawing/2014/main" id="{C0F235D3-B3F5-E543-9EDC-83DF12CF514D}"/>
              </a:ext>
            </a:extLst>
          </p:cNvPr>
          <p:cNvPicPr>
            <a:picLocks noChangeAspect="1"/>
          </p:cNvPicPr>
          <p:nvPr/>
        </p:nvPicPr>
        <p:blipFill>
          <a:blip r:embed="rId3"/>
          <a:stretch>
            <a:fillRect/>
          </a:stretch>
        </p:blipFill>
        <p:spPr>
          <a:xfrm>
            <a:off x="1897497" y="3429000"/>
            <a:ext cx="5349006" cy="2656697"/>
          </a:xfrm>
          <a:prstGeom prst="rect">
            <a:avLst/>
          </a:prstGeom>
        </p:spPr>
      </p:pic>
    </p:spTree>
    <p:extLst>
      <p:ext uri="{BB962C8B-B14F-4D97-AF65-F5344CB8AC3E}">
        <p14:creationId xmlns:p14="http://schemas.microsoft.com/office/powerpoint/2010/main" val="2725183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900C7-6076-E7BD-452D-8C7D0587B194}"/>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a:t>Example: E-Commerce Networks</a:t>
            </a:r>
            <a:endParaRPr lang="en-US" sz="3400" b="0">
              <a:ea typeface="+mj-lt"/>
              <a:cs typeface="+mj-lt"/>
            </a:endParaRPr>
          </a:p>
        </p:txBody>
      </p:sp>
      <p:sp>
        <p:nvSpPr>
          <p:cNvPr id="3" name="Content Placeholder 2">
            <a:extLst>
              <a:ext uri="{FF2B5EF4-FFF2-40B4-BE49-F238E27FC236}">
                <a16:creationId xmlns:a16="http://schemas.microsoft.com/office/drawing/2014/main" id="{D0E8D1BA-389D-1F59-A155-C0EB7B299E4E}"/>
              </a:ext>
            </a:extLst>
          </p:cNvPr>
          <p:cNvSpPr>
            <a:spLocks noGrp="1"/>
          </p:cNvSpPr>
          <p:nvPr>
            <p:ph idx="1"/>
          </p:nvPr>
        </p:nvSpPr>
        <p:spPr>
          <a:xfrm>
            <a:off x="457200" y="1237963"/>
            <a:ext cx="8229600" cy="5257801"/>
          </a:xfrm>
        </p:spPr>
        <p:txBody>
          <a:bodyPr vert="horz" lIns="54864" tIns="91440" rIns="91440" bIns="45720" rtlCol="0" anchor="t">
            <a:normAutofit/>
          </a:bodyPr>
          <a:lstStyle/>
          <a:p>
            <a:pPr marL="438785"/>
            <a:r>
              <a:rPr lang="en-US" sz="2800">
                <a:latin typeface="Calibri"/>
                <a:cs typeface="Calibri"/>
              </a:rPr>
              <a:t>Example: </a:t>
            </a:r>
            <a:r>
              <a:rPr lang="en-US" sz="2800">
                <a:solidFill>
                  <a:srgbClr val="7030A0"/>
                </a:solidFill>
                <a:latin typeface="Calibri"/>
                <a:cs typeface="Calibri"/>
              </a:rPr>
              <a:t>E-Commerce Graph</a:t>
            </a:r>
            <a:endParaRPr lang="en-US" sz="2800">
              <a:latin typeface="Calibri"/>
              <a:cs typeface="Calibri"/>
            </a:endParaRPr>
          </a:p>
          <a:p>
            <a:pPr lvl="1"/>
            <a:r>
              <a:rPr lang="en-US" sz="2400" b="1">
                <a:solidFill>
                  <a:srgbClr val="C00000"/>
                </a:solidFill>
                <a:latin typeface="Calibri"/>
                <a:cs typeface="Calibri"/>
              </a:rPr>
              <a:t>Node types: </a:t>
            </a:r>
            <a:r>
              <a:rPr lang="en-US" sz="2400">
                <a:solidFill>
                  <a:srgbClr val="000000"/>
                </a:solidFill>
                <a:latin typeface="Calibri"/>
                <a:cs typeface="Calibri"/>
              </a:rPr>
              <a:t>User, Item, Query, Location, ...</a:t>
            </a:r>
            <a:endParaRPr lang="en-US" sz="2400">
              <a:solidFill>
                <a:srgbClr val="000000"/>
              </a:solidFill>
            </a:endParaRPr>
          </a:p>
          <a:p>
            <a:pPr lvl="1"/>
            <a:r>
              <a:rPr lang="en-US" sz="2400" b="1">
                <a:solidFill>
                  <a:srgbClr val="0070C0"/>
                </a:solidFill>
                <a:latin typeface="Calibri"/>
                <a:cs typeface="Calibri"/>
              </a:rPr>
              <a:t>Edge types: </a:t>
            </a:r>
            <a:r>
              <a:rPr lang="en-US" sz="2400">
                <a:latin typeface="Calibri"/>
                <a:cs typeface="Calibri"/>
              </a:rPr>
              <a:t>Purchase, Visit, Guide, Search, …</a:t>
            </a:r>
          </a:p>
          <a:p>
            <a:pPr lvl="1"/>
            <a:r>
              <a:rPr lang="en-US" sz="2400">
                <a:solidFill>
                  <a:srgbClr val="000000"/>
                </a:solidFill>
                <a:latin typeface="Calibri"/>
                <a:cs typeface="Calibri"/>
              </a:rPr>
              <a:t>Different node type's features spaces can be different!</a:t>
            </a:r>
            <a:endParaRPr lang="en-US" sz="2400">
              <a:solidFill>
                <a:srgbClr val="000000"/>
              </a:solidFill>
            </a:endParaRPr>
          </a:p>
          <a:p>
            <a:pPr lvl="1"/>
            <a:endParaRPr lang="en-US" sz="2400" b="1">
              <a:solidFill>
                <a:srgbClr val="C00000"/>
              </a:solidFill>
            </a:endParaRPr>
          </a:p>
          <a:p>
            <a:pPr lvl="1"/>
            <a:endParaRPr lang="en-US" sz="2400"/>
          </a:p>
        </p:txBody>
      </p:sp>
      <p:sp>
        <p:nvSpPr>
          <p:cNvPr id="4" name="Date Placeholder 3">
            <a:extLst>
              <a:ext uri="{FF2B5EF4-FFF2-40B4-BE49-F238E27FC236}">
                <a16:creationId xmlns:a16="http://schemas.microsoft.com/office/drawing/2014/main" id="{1C07050D-8D50-E719-065C-381C900D8B2A}"/>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AA28338D-C9E6-C380-AACA-181DE910ABC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E4B9B97-6ABB-F62B-8436-DF08ECD55DE2}"/>
              </a:ext>
            </a:extLst>
          </p:cNvPr>
          <p:cNvSpPr>
            <a:spLocks noGrp="1"/>
          </p:cNvSpPr>
          <p:nvPr>
            <p:ph type="sldNum" sz="quarter" idx="12"/>
          </p:nvPr>
        </p:nvSpPr>
        <p:spPr/>
        <p:txBody>
          <a:bodyPr/>
          <a:lstStyle/>
          <a:p>
            <a:fld id="{19B12225-5612-419B-A8D5-4B8EEE4C217E}" type="slidenum">
              <a:rPr lang="en-US" smtClean="0"/>
              <a:pPr/>
              <a:t>19</a:t>
            </a:fld>
            <a:endParaRPr lang="en-US"/>
          </a:p>
        </p:txBody>
      </p:sp>
      <p:pic>
        <p:nvPicPr>
          <p:cNvPr id="7" name="Picture 7" descr="Diagram&#10;&#10;Description automatically generated">
            <a:extLst>
              <a:ext uri="{FF2B5EF4-FFF2-40B4-BE49-F238E27FC236}">
                <a16:creationId xmlns:a16="http://schemas.microsoft.com/office/drawing/2014/main" id="{1859C62B-9A4C-B210-0575-752CA5F52134}"/>
              </a:ext>
            </a:extLst>
          </p:cNvPr>
          <p:cNvPicPr>
            <a:picLocks noChangeAspect="1"/>
          </p:cNvPicPr>
          <p:nvPr/>
        </p:nvPicPr>
        <p:blipFill>
          <a:blip r:embed="rId3"/>
          <a:stretch>
            <a:fillRect/>
          </a:stretch>
        </p:blipFill>
        <p:spPr>
          <a:xfrm>
            <a:off x="2608875" y="3198696"/>
            <a:ext cx="3926250" cy="3297201"/>
          </a:xfrm>
          <a:prstGeom prst="rect">
            <a:avLst/>
          </a:prstGeom>
        </p:spPr>
      </p:pic>
    </p:spTree>
    <p:extLst>
      <p:ext uri="{BB962C8B-B14F-4D97-AF65-F5344CB8AC3E}">
        <p14:creationId xmlns:p14="http://schemas.microsoft.com/office/powerpoint/2010/main" val="3218940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5FEA2-A126-D800-07DE-300065FD86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183A2F-980A-684A-8C29-802DF82A9852}"/>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a:t>KG vs Natural Language</a:t>
            </a:r>
            <a:endParaRPr lang="en-US" sz="3400" b="0">
              <a:ea typeface="+mj-lt"/>
              <a:cs typeface="+mj-lt"/>
            </a:endParaRPr>
          </a:p>
        </p:txBody>
      </p:sp>
      <p:sp>
        <p:nvSpPr>
          <p:cNvPr id="3" name="Content Placeholder 2">
            <a:extLst>
              <a:ext uri="{FF2B5EF4-FFF2-40B4-BE49-F238E27FC236}">
                <a16:creationId xmlns:a16="http://schemas.microsoft.com/office/drawing/2014/main" id="{546283F4-4490-80D1-37AF-A83B20B33A89}"/>
              </a:ext>
            </a:extLst>
          </p:cNvPr>
          <p:cNvSpPr>
            <a:spLocks noGrp="1"/>
          </p:cNvSpPr>
          <p:nvPr>
            <p:ph idx="1"/>
          </p:nvPr>
        </p:nvSpPr>
        <p:spPr>
          <a:xfrm>
            <a:off x="457200" y="1237963"/>
            <a:ext cx="8229600" cy="5257801"/>
          </a:xfrm>
        </p:spPr>
        <p:txBody>
          <a:bodyPr vert="horz" lIns="54864" tIns="91440" rIns="91440" bIns="45720" rtlCol="0" anchor="t">
            <a:normAutofit/>
          </a:bodyPr>
          <a:lstStyle/>
          <a:p>
            <a:pPr marL="438785"/>
            <a:r>
              <a:rPr lang="en-US" sz="2800">
                <a:latin typeface="Calibri"/>
                <a:cs typeface="Calibri"/>
              </a:rPr>
              <a:t>Example: </a:t>
            </a:r>
            <a:r>
              <a:rPr lang="en-US" sz="2800">
                <a:solidFill>
                  <a:srgbClr val="7030A0"/>
                </a:solidFill>
                <a:latin typeface="Calibri"/>
                <a:cs typeface="Calibri"/>
              </a:rPr>
              <a:t>E-Commerce Graph</a:t>
            </a:r>
            <a:endParaRPr lang="en-US" sz="2800">
              <a:latin typeface="Calibri"/>
              <a:cs typeface="Calibri"/>
            </a:endParaRPr>
          </a:p>
          <a:p>
            <a:pPr lvl="1"/>
            <a:r>
              <a:rPr lang="en-US" sz="2400" b="1">
                <a:solidFill>
                  <a:srgbClr val="0000FF"/>
                </a:solidFill>
                <a:latin typeface="Calibri"/>
                <a:cs typeface="Calibri"/>
              </a:rPr>
              <a:t>Natural Language: </a:t>
            </a:r>
          </a:p>
          <a:p>
            <a:pPr lvl="1"/>
            <a:r>
              <a:rPr lang="en-US" sz="2400">
                <a:solidFill>
                  <a:srgbClr val="000000"/>
                </a:solidFill>
                <a:latin typeface="Calibri"/>
                <a:cs typeface="Calibri"/>
              </a:rPr>
              <a:t>User searches for shoes, User buys hand-bag</a:t>
            </a:r>
            <a:endParaRPr lang="en-US" sz="2400">
              <a:solidFill>
                <a:srgbClr val="000000"/>
              </a:solidFill>
            </a:endParaRPr>
          </a:p>
          <a:p>
            <a:pPr lvl="1"/>
            <a:endParaRPr lang="en-US" sz="2400" b="1">
              <a:solidFill>
                <a:srgbClr val="C00000"/>
              </a:solidFill>
            </a:endParaRPr>
          </a:p>
          <a:p>
            <a:pPr lvl="1"/>
            <a:endParaRPr lang="en-US" sz="2400"/>
          </a:p>
        </p:txBody>
      </p:sp>
      <p:sp>
        <p:nvSpPr>
          <p:cNvPr id="4" name="Date Placeholder 3">
            <a:extLst>
              <a:ext uri="{FF2B5EF4-FFF2-40B4-BE49-F238E27FC236}">
                <a16:creationId xmlns:a16="http://schemas.microsoft.com/office/drawing/2014/main" id="{C6320777-DC57-2C88-12CE-2286B5AA8371}"/>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D594DFBA-E707-E88B-E8D0-96CAF006718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C093B2E-E135-DD98-F42B-EEA78BF58F2C}"/>
              </a:ext>
            </a:extLst>
          </p:cNvPr>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val="436752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5995-9312-51AF-EE5E-A68717BEB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662067-FEFE-085C-D31D-D007B363D6FC}"/>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a:t>KG vs Natural Language</a:t>
            </a:r>
            <a:endParaRPr lang="en-US" sz="3400" b="0">
              <a:ea typeface="+mj-lt"/>
              <a:cs typeface="+mj-lt"/>
            </a:endParaRPr>
          </a:p>
        </p:txBody>
      </p:sp>
      <p:sp>
        <p:nvSpPr>
          <p:cNvPr id="3" name="Content Placeholder 2">
            <a:extLst>
              <a:ext uri="{FF2B5EF4-FFF2-40B4-BE49-F238E27FC236}">
                <a16:creationId xmlns:a16="http://schemas.microsoft.com/office/drawing/2014/main" id="{A6097824-553D-357B-3DF6-805346FEB066}"/>
              </a:ext>
            </a:extLst>
          </p:cNvPr>
          <p:cNvSpPr>
            <a:spLocks noGrp="1"/>
          </p:cNvSpPr>
          <p:nvPr>
            <p:ph idx="1"/>
          </p:nvPr>
        </p:nvSpPr>
        <p:spPr>
          <a:xfrm>
            <a:off x="457200" y="1237963"/>
            <a:ext cx="8229600" cy="5257801"/>
          </a:xfrm>
        </p:spPr>
        <p:txBody>
          <a:bodyPr vert="horz" lIns="54864" tIns="91440" rIns="91440" bIns="45720" rtlCol="0" anchor="t">
            <a:normAutofit/>
          </a:bodyPr>
          <a:lstStyle/>
          <a:p>
            <a:pPr marL="438785"/>
            <a:r>
              <a:rPr lang="en-US" sz="2800">
                <a:latin typeface="Calibri"/>
                <a:cs typeface="Calibri"/>
              </a:rPr>
              <a:t>Example: </a:t>
            </a:r>
            <a:r>
              <a:rPr lang="en-US" sz="2800">
                <a:solidFill>
                  <a:srgbClr val="7030A0"/>
                </a:solidFill>
                <a:latin typeface="Calibri"/>
                <a:cs typeface="Calibri"/>
              </a:rPr>
              <a:t>E-Commerce Graph</a:t>
            </a:r>
            <a:endParaRPr lang="en-US" sz="2800">
              <a:latin typeface="Calibri"/>
              <a:cs typeface="Calibri"/>
            </a:endParaRPr>
          </a:p>
          <a:p>
            <a:pPr lvl="1"/>
            <a:r>
              <a:rPr lang="en-US" sz="2400" b="1">
                <a:solidFill>
                  <a:srgbClr val="0000FF"/>
                </a:solidFill>
                <a:latin typeface="Calibri"/>
                <a:cs typeface="Calibri"/>
              </a:rPr>
              <a:t>Natural Language: </a:t>
            </a:r>
          </a:p>
          <a:p>
            <a:pPr lvl="1"/>
            <a:r>
              <a:rPr lang="en-US" sz="2400">
                <a:solidFill>
                  <a:srgbClr val="000000"/>
                </a:solidFill>
                <a:latin typeface="Calibri"/>
                <a:cs typeface="Calibri"/>
              </a:rPr>
              <a:t>User searches for shoes, User buys hand-bag</a:t>
            </a:r>
            <a:endParaRPr lang="en-US" sz="2400">
              <a:solidFill>
                <a:srgbClr val="000000"/>
              </a:solidFill>
            </a:endParaRPr>
          </a:p>
          <a:p>
            <a:pPr lvl="1"/>
            <a:r>
              <a:rPr lang="en-US" sz="2400" b="1">
                <a:solidFill>
                  <a:srgbClr val="C00000"/>
                </a:solidFill>
              </a:rPr>
              <a:t>All entities are words or tokens of the same type</a:t>
            </a:r>
          </a:p>
          <a:p>
            <a:pPr lvl="2"/>
            <a:r>
              <a:rPr lang="en-US" sz="2000" b="1">
                <a:solidFill>
                  <a:srgbClr val="C00000"/>
                </a:solidFill>
              </a:rPr>
              <a:t>Homogeneous vocabulary</a:t>
            </a:r>
          </a:p>
          <a:p>
            <a:pPr lvl="2"/>
            <a:endParaRPr lang="en-US" sz="2000" b="1">
              <a:solidFill>
                <a:srgbClr val="C00000"/>
              </a:solidFill>
            </a:endParaRPr>
          </a:p>
          <a:p>
            <a:pPr lvl="1"/>
            <a:r>
              <a:rPr lang="en-US" sz="2400" b="1">
                <a:solidFill>
                  <a:srgbClr val="0000FF"/>
                </a:solidFill>
              </a:rPr>
              <a:t>Knowledge Graph:</a:t>
            </a:r>
          </a:p>
          <a:p>
            <a:pPr lvl="2"/>
            <a:r>
              <a:rPr lang="en-US" sz="2000" b="1">
                <a:solidFill>
                  <a:srgbClr val="008000"/>
                </a:solidFill>
              </a:rPr>
              <a:t>User, shoes, hand-bag </a:t>
            </a:r>
            <a:r>
              <a:rPr lang="en-US" sz="2000" b="1">
                <a:solidFill>
                  <a:srgbClr val="008000"/>
                </a:solidFill>
                <a:sym typeface="Wingdings" pitchFamily="2" charset="2"/>
              </a:rPr>
              <a:t> entities</a:t>
            </a:r>
          </a:p>
          <a:p>
            <a:pPr lvl="2"/>
            <a:r>
              <a:rPr lang="en-US" sz="2000" b="1">
                <a:solidFill>
                  <a:srgbClr val="008000"/>
                </a:solidFill>
                <a:sym typeface="Wingdings" pitchFamily="2" charset="2"/>
              </a:rPr>
              <a:t>Searches, buys  relations</a:t>
            </a:r>
          </a:p>
          <a:p>
            <a:pPr lvl="2"/>
            <a:r>
              <a:rPr lang="en-US" sz="2000" b="1">
                <a:solidFill>
                  <a:srgbClr val="C00000"/>
                </a:solidFill>
                <a:sym typeface="Wingdings" pitchFamily="2" charset="2"/>
              </a:rPr>
              <a:t>Two modalities, heterogeneous vocabulary</a:t>
            </a:r>
            <a:endParaRPr lang="en-US" sz="2000" b="1">
              <a:solidFill>
                <a:srgbClr val="C00000"/>
              </a:solidFill>
            </a:endParaRPr>
          </a:p>
        </p:txBody>
      </p:sp>
      <p:sp>
        <p:nvSpPr>
          <p:cNvPr id="4" name="Date Placeholder 3">
            <a:extLst>
              <a:ext uri="{FF2B5EF4-FFF2-40B4-BE49-F238E27FC236}">
                <a16:creationId xmlns:a16="http://schemas.microsoft.com/office/drawing/2014/main" id="{9B0AD731-4940-3892-665E-81A84A295975}"/>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E30F3EA7-9F64-FB76-EAD7-DA56542CD63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90C5D49-C982-8667-A18F-5BC009A9D6A9}"/>
              </a:ext>
            </a:extLst>
          </p:cNvPr>
          <p:cNvSpPr>
            <a:spLocks noGrp="1"/>
          </p:cNvSpPr>
          <p:nvPr>
            <p:ph type="sldNum" sz="quarter" idx="12"/>
          </p:nvPr>
        </p:nvSpPr>
        <p:spPr/>
        <p:txBody>
          <a:bodyPr/>
          <a:lstStyle/>
          <a:p>
            <a:fld id="{19B12225-5612-419B-A8D5-4B8EEE4C217E}" type="slidenum">
              <a:rPr lang="en-US" smtClean="0"/>
              <a:pPr/>
              <a:t>21</a:t>
            </a:fld>
            <a:endParaRPr lang="en-US"/>
          </a:p>
        </p:txBody>
      </p:sp>
      <p:sp>
        <p:nvSpPr>
          <p:cNvPr id="7" name="Rectangle 6">
            <a:extLst>
              <a:ext uri="{FF2B5EF4-FFF2-40B4-BE49-F238E27FC236}">
                <a16:creationId xmlns:a16="http://schemas.microsoft.com/office/drawing/2014/main" id="{1BF5E86D-A322-9407-9D1A-7B97CEB0042F}"/>
              </a:ext>
            </a:extLst>
          </p:cNvPr>
          <p:cNvSpPr/>
          <p:nvPr/>
        </p:nvSpPr>
        <p:spPr>
          <a:xfrm>
            <a:off x="1174282" y="2252312"/>
            <a:ext cx="683394"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Rectangle 7">
            <a:extLst>
              <a:ext uri="{FF2B5EF4-FFF2-40B4-BE49-F238E27FC236}">
                <a16:creationId xmlns:a16="http://schemas.microsoft.com/office/drawing/2014/main" id="{DFFD8EC7-23E2-BC6D-3A08-48F1FBAE1F30}"/>
              </a:ext>
            </a:extLst>
          </p:cNvPr>
          <p:cNvSpPr/>
          <p:nvPr/>
        </p:nvSpPr>
        <p:spPr>
          <a:xfrm>
            <a:off x="1891364" y="2252312"/>
            <a:ext cx="1092468"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75357394-27EC-5A1A-3E1E-94372A917DF5}"/>
              </a:ext>
            </a:extLst>
          </p:cNvPr>
          <p:cNvSpPr/>
          <p:nvPr/>
        </p:nvSpPr>
        <p:spPr>
          <a:xfrm>
            <a:off x="3426593" y="2252312"/>
            <a:ext cx="770021"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Rectangle 9">
            <a:extLst>
              <a:ext uri="{FF2B5EF4-FFF2-40B4-BE49-F238E27FC236}">
                <a16:creationId xmlns:a16="http://schemas.microsoft.com/office/drawing/2014/main" id="{0EF7194C-2979-1DCA-5073-A226EC4A65C9}"/>
              </a:ext>
            </a:extLst>
          </p:cNvPr>
          <p:cNvSpPr/>
          <p:nvPr/>
        </p:nvSpPr>
        <p:spPr>
          <a:xfrm>
            <a:off x="4230303" y="2252312"/>
            <a:ext cx="683394"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ectangle 10">
            <a:extLst>
              <a:ext uri="{FF2B5EF4-FFF2-40B4-BE49-F238E27FC236}">
                <a16:creationId xmlns:a16="http://schemas.microsoft.com/office/drawing/2014/main" id="{BFF13985-C954-44F5-A24A-264D2C813498}"/>
              </a:ext>
            </a:extLst>
          </p:cNvPr>
          <p:cNvSpPr/>
          <p:nvPr/>
        </p:nvSpPr>
        <p:spPr>
          <a:xfrm>
            <a:off x="4952197" y="2252312"/>
            <a:ext cx="591955"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ectangle 11">
            <a:extLst>
              <a:ext uri="{FF2B5EF4-FFF2-40B4-BE49-F238E27FC236}">
                <a16:creationId xmlns:a16="http://schemas.microsoft.com/office/drawing/2014/main" id="{55A2E929-F6BB-B5E9-33FA-4D32729B19B6}"/>
              </a:ext>
            </a:extLst>
          </p:cNvPr>
          <p:cNvSpPr/>
          <p:nvPr/>
        </p:nvSpPr>
        <p:spPr>
          <a:xfrm>
            <a:off x="5582652" y="2257124"/>
            <a:ext cx="1232034"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38465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C6339-B892-1061-788E-281CBC727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302D7-5061-D087-A042-174B3CB2562D}"/>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a:t>KG vs Natural Language</a:t>
            </a:r>
            <a:endParaRPr lang="en-US" sz="3400" b="0">
              <a:ea typeface="+mj-lt"/>
              <a:cs typeface="+mj-lt"/>
            </a:endParaRPr>
          </a:p>
        </p:txBody>
      </p:sp>
      <p:sp>
        <p:nvSpPr>
          <p:cNvPr id="3" name="Content Placeholder 2">
            <a:extLst>
              <a:ext uri="{FF2B5EF4-FFF2-40B4-BE49-F238E27FC236}">
                <a16:creationId xmlns:a16="http://schemas.microsoft.com/office/drawing/2014/main" id="{D8F83F7D-B675-A10F-92D6-0586F2EC14B9}"/>
              </a:ext>
            </a:extLst>
          </p:cNvPr>
          <p:cNvSpPr>
            <a:spLocks noGrp="1"/>
          </p:cNvSpPr>
          <p:nvPr>
            <p:ph idx="1"/>
          </p:nvPr>
        </p:nvSpPr>
        <p:spPr>
          <a:xfrm>
            <a:off x="457200" y="1237963"/>
            <a:ext cx="8229600" cy="5257801"/>
          </a:xfrm>
        </p:spPr>
        <p:txBody>
          <a:bodyPr vert="horz" lIns="54864" tIns="91440" rIns="91440" bIns="45720" rtlCol="0" anchor="t">
            <a:normAutofit/>
          </a:bodyPr>
          <a:lstStyle/>
          <a:p>
            <a:pPr marL="438785"/>
            <a:r>
              <a:rPr lang="en-US" sz="2800">
                <a:latin typeface="Calibri"/>
                <a:cs typeface="Calibri"/>
              </a:rPr>
              <a:t>Example: </a:t>
            </a:r>
            <a:r>
              <a:rPr lang="en-US" sz="2800">
                <a:solidFill>
                  <a:srgbClr val="7030A0"/>
                </a:solidFill>
                <a:latin typeface="Calibri"/>
                <a:cs typeface="Calibri"/>
              </a:rPr>
              <a:t>E-Commerce Graph</a:t>
            </a:r>
            <a:endParaRPr lang="en-US" sz="2800">
              <a:latin typeface="Calibri"/>
              <a:cs typeface="Calibri"/>
            </a:endParaRPr>
          </a:p>
          <a:p>
            <a:pPr lvl="1"/>
            <a:r>
              <a:rPr lang="en-US" sz="2400" b="1">
                <a:solidFill>
                  <a:srgbClr val="0000FF"/>
                </a:solidFill>
                <a:latin typeface="Calibri"/>
                <a:cs typeface="Calibri"/>
              </a:rPr>
              <a:t>Natural Language: </a:t>
            </a:r>
          </a:p>
          <a:p>
            <a:pPr lvl="1"/>
            <a:r>
              <a:rPr lang="en-US" sz="2400">
                <a:solidFill>
                  <a:srgbClr val="000000"/>
                </a:solidFill>
                <a:latin typeface="Calibri"/>
                <a:cs typeface="Calibri"/>
              </a:rPr>
              <a:t>User searches for shoes, User buys hand-bag</a:t>
            </a:r>
            <a:endParaRPr lang="en-US" sz="2400">
              <a:solidFill>
                <a:srgbClr val="000000"/>
              </a:solidFill>
            </a:endParaRPr>
          </a:p>
          <a:p>
            <a:pPr lvl="1"/>
            <a:r>
              <a:rPr lang="en-US" sz="2400" b="1">
                <a:solidFill>
                  <a:srgbClr val="C00000"/>
                </a:solidFill>
              </a:rPr>
              <a:t>Tokens are connected sequentially</a:t>
            </a:r>
          </a:p>
          <a:p>
            <a:pPr lvl="1"/>
            <a:r>
              <a:rPr lang="en-US" sz="2400" b="1">
                <a:solidFill>
                  <a:srgbClr val="0000FF"/>
                </a:solidFill>
              </a:rPr>
              <a:t>Knowledge Graph:</a:t>
            </a:r>
          </a:p>
          <a:p>
            <a:pPr lvl="2"/>
            <a:r>
              <a:rPr lang="en-US" sz="2000" b="1">
                <a:solidFill>
                  <a:srgbClr val="008000"/>
                </a:solidFill>
              </a:rPr>
              <a:t>Entities have an underlying arbitrary graph structure</a:t>
            </a:r>
            <a:endParaRPr lang="en-US" sz="2000" b="1">
              <a:solidFill>
                <a:srgbClr val="C00000"/>
              </a:solidFill>
            </a:endParaRPr>
          </a:p>
        </p:txBody>
      </p:sp>
      <p:sp>
        <p:nvSpPr>
          <p:cNvPr id="4" name="Date Placeholder 3">
            <a:extLst>
              <a:ext uri="{FF2B5EF4-FFF2-40B4-BE49-F238E27FC236}">
                <a16:creationId xmlns:a16="http://schemas.microsoft.com/office/drawing/2014/main" id="{C0A7472E-DA1B-D0E6-0A37-3A525AAB76DA}"/>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2C3C9F9F-FA63-793A-E76B-1C2BB3BBC48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91C0FC4-ED9E-1635-FE74-E08AD3BEF98C}"/>
              </a:ext>
            </a:extLst>
          </p:cNvPr>
          <p:cNvSpPr>
            <a:spLocks noGrp="1"/>
          </p:cNvSpPr>
          <p:nvPr>
            <p:ph type="sldNum" sz="quarter" idx="12"/>
          </p:nvPr>
        </p:nvSpPr>
        <p:spPr/>
        <p:txBody>
          <a:bodyPr/>
          <a:lstStyle/>
          <a:p>
            <a:fld id="{19B12225-5612-419B-A8D5-4B8EEE4C217E}" type="slidenum">
              <a:rPr lang="en-US" smtClean="0"/>
              <a:pPr/>
              <a:t>22</a:t>
            </a:fld>
            <a:endParaRPr lang="en-US"/>
          </a:p>
        </p:txBody>
      </p:sp>
      <p:sp>
        <p:nvSpPr>
          <p:cNvPr id="7" name="Rectangle 6">
            <a:extLst>
              <a:ext uri="{FF2B5EF4-FFF2-40B4-BE49-F238E27FC236}">
                <a16:creationId xmlns:a16="http://schemas.microsoft.com/office/drawing/2014/main" id="{2CC14BA3-AF03-B505-1FC2-67A14E8B344B}"/>
              </a:ext>
            </a:extLst>
          </p:cNvPr>
          <p:cNvSpPr/>
          <p:nvPr/>
        </p:nvSpPr>
        <p:spPr>
          <a:xfrm>
            <a:off x="1174282" y="2252312"/>
            <a:ext cx="683394"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Rectangle 7">
            <a:extLst>
              <a:ext uri="{FF2B5EF4-FFF2-40B4-BE49-F238E27FC236}">
                <a16:creationId xmlns:a16="http://schemas.microsoft.com/office/drawing/2014/main" id="{3C3C3951-49D8-15C9-14BF-B79E58EA223E}"/>
              </a:ext>
            </a:extLst>
          </p:cNvPr>
          <p:cNvSpPr/>
          <p:nvPr/>
        </p:nvSpPr>
        <p:spPr>
          <a:xfrm>
            <a:off x="1891364" y="2252312"/>
            <a:ext cx="1092468"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A52F44E9-849C-8003-F5B2-B1569AE5A685}"/>
              </a:ext>
            </a:extLst>
          </p:cNvPr>
          <p:cNvSpPr/>
          <p:nvPr/>
        </p:nvSpPr>
        <p:spPr>
          <a:xfrm>
            <a:off x="3426593" y="2252312"/>
            <a:ext cx="770021"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Rectangle 9">
            <a:extLst>
              <a:ext uri="{FF2B5EF4-FFF2-40B4-BE49-F238E27FC236}">
                <a16:creationId xmlns:a16="http://schemas.microsoft.com/office/drawing/2014/main" id="{B86A2AC6-B44D-591C-F830-56A2F4015D12}"/>
              </a:ext>
            </a:extLst>
          </p:cNvPr>
          <p:cNvSpPr/>
          <p:nvPr/>
        </p:nvSpPr>
        <p:spPr>
          <a:xfrm>
            <a:off x="4230303" y="2252312"/>
            <a:ext cx="683394"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ectangle 10">
            <a:extLst>
              <a:ext uri="{FF2B5EF4-FFF2-40B4-BE49-F238E27FC236}">
                <a16:creationId xmlns:a16="http://schemas.microsoft.com/office/drawing/2014/main" id="{EE7F1C02-A9DC-3972-BAE2-E2E6A47BABC5}"/>
              </a:ext>
            </a:extLst>
          </p:cNvPr>
          <p:cNvSpPr/>
          <p:nvPr/>
        </p:nvSpPr>
        <p:spPr>
          <a:xfrm>
            <a:off x="4952197" y="2252312"/>
            <a:ext cx="591955"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ectangle 11">
            <a:extLst>
              <a:ext uri="{FF2B5EF4-FFF2-40B4-BE49-F238E27FC236}">
                <a16:creationId xmlns:a16="http://schemas.microsoft.com/office/drawing/2014/main" id="{2581434C-C03B-3F91-E3DD-5E4C0A9B5D87}"/>
              </a:ext>
            </a:extLst>
          </p:cNvPr>
          <p:cNvSpPr/>
          <p:nvPr/>
        </p:nvSpPr>
        <p:spPr>
          <a:xfrm>
            <a:off x="5582652" y="2257124"/>
            <a:ext cx="1232034" cy="394636"/>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13" name="Picture 7" descr="Diagram&#10;&#10;Description automatically generated">
            <a:extLst>
              <a:ext uri="{FF2B5EF4-FFF2-40B4-BE49-F238E27FC236}">
                <a16:creationId xmlns:a16="http://schemas.microsoft.com/office/drawing/2014/main" id="{7A4A522D-A9E3-8D8B-DEE1-5695C352F0BF}"/>
              </a:ext>
            </a:extLst>
          </p:cNvPr>
          <p:cNvPicPr>
            <a:picLocks noChangeAspect="1"/>
          </p:cNvPicPr>
          <p:nvPr/>
        </p:nvPicPr>
        <p:blipFill>
          <a:blip r:embed="rId3"/>
          <a:stretch>
            <a:fillRect/>
          </a:stretch>
        </p:blipFill>
        <p:spPr>
          <a:xfrm>
            <a:off x="2890680" y="4211053"/>
            <a:ext cx="2611868" cy="2193404"/>
          </a:xfrm>
          <a:prstGeom prst="rect">
            <a:avLst/>
          </a:prstGeom>
        </p:spPr>
      </p:pic>
    </p:spTree>
    <p:extLst>
      <p:ext uri="{BB962C8B-B14F-4D97-AF65-F5344CB8AC3E}">
        <p14:creationId xmlns:p14="http://schemas.microsoft.com/office/powerpoint/2010/main" val="1851163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22A38-8733-A7F9-197A-ECF06A68DE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200D4-C9A0-5ADC-53F9-7354827C54B2}"/>
              </a:ext>
            </a:extLst>
          </p:cNvPr>
          <p:cNvSpPr>
            <a:spLocks noGrp="1"/>
          </p:cNvSpPr>
          <p:nvPr>
            <p:ph type="title"/>
          </p:nvPr>
        </p:nvSpPr>
        <p:spPr>
          <a:xfrm>
            <a:off x="457199" y="76200"/>
            <a:ext cx="8340291" cy="987552"/>
          </a:xfrm>
        </p:spPr>
        <p:txBody>
          <a:bodyPr>
            <a:normAutofit fontScale="90000"/>
          </a:bodyPr>
          <a:lstStyle/>
          <a:p>
            <a:r>
              <a:rPr lang="en-US" sz="4400"/>
              <a:t>Towards Foundation Models for KGs</a:t>
            </a:r>
            <a:endParaRPr lang="en-US"/>
          </a:p>
        </p:txBody>
      </p:sp>
      <p:sp>
        <p:nvSpPr>
          <p:cNvPr id="3" name="Content Placeholder 2">
            <a:extLst>
              <a:ext uri="{FF2B5EF4-FFF2-40B4-BE49-F238E27FC236}">
                <a16:creationId xmlns:a16="http://schemas.microsoft.com/office/drawing/2014/main" id="{9EA6C40C-ADD2-8B8E-A618-27DE6ECBF7B1}"/>
              </a:ext>
            </a:extLst>
          </p:cNvPr>
          <p:cNvSpPr>
            <a:spLocks noGrp="1"/>
          </p:cNvSpPr>
          <p:nvPr>
            <p:ph idx="1"/>
          </p:nvPr>
        </p:nvSpPr>
        <p:spPr>
          <a:xfrm>
            <a:off x="304800" y="1482290"/>
            <a:ext cx="8633460" cy="5001377"/>
          </a:xfrm>
        </p:spPr>
        <p:txBody>
          <a:bodyPr vert="horz" lIns="54864" tIns="91440" rIns="91440" bIns="45720" rtlCol="0" anchor="t">
            <a:normAutofit/>
          </a:bodyPr>
          <a:lstStyle/>
          <a:p>
            <a:pPr marL="438785"/>
            <a:r>
              <a:rPr lang="en-US" b="1">
                <a:latin typeface="Calibri"/>
                <a:cs typeface="Calibri"/>
              </a:rPr>
              <a:t>Build a model that </a:t>
            </a:r>
            <a:r>
              <a:rPr lang="en-US" b="1">
                <a:solidFill>
                  <a:srgbClr val="C00000"/>
                </a:solidFill>
                <a:latin typeface="Calibri"/>
                <a:cs typeface="Calibri"/>
              </a:rPr>
              <a:t>learns embeddings </a:t>
            </a:r>
            <a:r>
              <a:rPr lang="en-US" b="1">
                <a:latin typeface="Calibri"/>
                <a:cs typeface="Calibri"/>
              </a:rPr>
              <a:t>for </a:t>
            </a:r>
            <a:r>
              <a:rPr lang="en-US" b="1">
                <a:solidFill>
                  <a:srgbClr val="0000FF"/>
                </a:solidFill>
                <a:latin typeface="Calibri"/>
                <a:cs typeface="Calibri"/>
              </a:rPr>
              <a:t>entities</a:t>
            </a:r>
            <a:r>
              <a:rPr lang="en-US" b="1">
                <a:latin typeface="Calibri"/>
                <a:cs typeface="Calibri"/>
              </a:rPr>
              <a:t> and </a:t>
            </a:r>
            <a:r>
              <a:rPr lang="en-US" b="1">
                <a:solidFill>
                  <a:srgbClr val="0000FF"/>
                </a:solidFill>
                <a:latin typeface="Calibri"/>
                <a:cs typeface="Calibri"/>
              </a:rPr>
              <a:t>relations</a:t>
            </a:r>
            <a:r>
              <a:rPr lang="en-US" b="1">
                <a:latin typeface="Calibri"/>
                <a:cs typeface="Calibri"/>
              </a:rPr>
              <a:t> of </a:t>
            </a:r>
            <a:r>
              <a:rPr lang="en-US" b="1">
                <a:solidFill>
                  <a:srgbClr val="C00000"/>
                </a:solidFill>
                <a:latin typeface="Calibri"/>
                <a:cs typeface="Calibri"/>
              </a:rPr>
              <a:t>any KG</a:t>
            </a:r>
          </a:p>
          <a:p>
            <a:pPr marL="731393" lvl="1"/>
            <a:r>
              <a:rPr lang="en-US" b="1">
                <a:solidFill>
                  <a:srgbClr val="C00000"/>
                </a:solidFill>
                <a:latin typeface="Calibri"/>
                <a:cs typeface="Calibri"/>
              </a:rPr>
              <a:t>Double equivariant architectures</a:t>
            </a:r>
          </a:p>
          <a:p>
            <a:pPr marL="438785"/>
            <a:endParaRPr lang="en-US" b="1">
              <a:solidFill>
                <a:srgbClr val="C00000"/>
              </a:solidFill>
              <a:latin typeface="Calibri"/>
              <a:cs typeface="Calibri"/>
            </a:endParaRPr>
          </a:p>
          <a:p>
            <a:pPr marL="438785"/>
            <a:r>
              <a:rPr lang="en-US" b="1">
                <a:latin typeface="Calibri"/>
                <a:cs typeface="Calibri"/>
              </a:rPr>
              <a:t>Process the graph structure between entities</a:t>
            </a:r>
          </a:p>
          <a:p>
            <a:pPr marL="731393" lvl="1"/>
            <a:r>
              <a:rPr lang="en-US" b="1">
                <a:solidFill>
                  <a:srgbClr val="C00000"/>
                </a:solidFill>
                <a:latin typeface="Calibri"/>
                <a:cs typeface="Calibri"/>
              </a:rPr>
              <a:t>Use Graph Neural Networks</a:t>
            </a:r>
          </a:p>
          <a:p>
            <a:pPr marL="731393" lvl="1"/>
            <a:endParaRPr lang="en-US" b="1">
              <a:solidFill>
                <a:srgbClr val="C00000"/>
              </a:solidFill>
              <a:latin typeface="Calibri"/>
              <a:cs typeface="Calibri"/>
            </a:endParaRPr>
          </a:p>
          <a:p>
            <a:pPr marL="438785"/>
            <a:r>
              <a:rPr lang="en-US" b="1">
                <a:latin typeface="Calibri"/>
                <a:cs typeface="Calibri"/>
              </a:rPr>
              <a:t>Find a canonical task for unsupervised training</a:t>
            </a:r>
          </a:p>
          <a:p>
            <a:pPr marL="731393" lvl="1"/>
            <a:r>
              <a:rPr lang="en-US" b="1">
                <a:solidFill>
                  <a:srgbClr val="C00000"/>
                </a:solidFill>
                <a:latin typeface="Calibri"/>
                <a:cs typeface="Calibri"/>
              </a:rPr>
              <a:t>Knowledge Graph Completion</a:t>
            </a:r>
            <a:endParaRPr lang="en-US" b="1">
              <a:solidFill>
                <a:srgbClr val="C00000"/>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EC8AF19F-278E-49AB-7C51-766C8ED45B78}"/>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332C1B4B-7EF1-C34E-E323-E7874AB805F3}"/>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61D55389-D146-4CF2-A249-90EFBE48B0B0}"/>
              </a:ext>
            </a:extLst>
          </p:cNvPr>
          <p:cNvSpPr>
            <a:spLocks noGrp="1"/>
          </p:cNvSpPr>
          <p:nvPr>
            <p:ph type="sldNum" sz="quarter" idx="12"/>
          </p:nvPr>
        </p:nvSpPr>
        <p:spPr/>
        <p:txBody>
          <a:bodyPr/>
          <a:lstStyle/>
          <a:p>
            <a:fld id="{19B12225-5612-419B-A8D5-4B8EEE4C217E}" type="slidenum">
              <a:rPr lang="en-US" smtClean="0"/>
              <a:pPr/>
              <a:t>23</a:t>
            </a:fld>
            <a:endParaRPr lang="en-US"/>
          </a:p>
        </p:txBody>
      </p:sp>
    </p:spTree>
    <p:extLst>
      <p:ext uri="{BB962C8B-B14F-4D97-AF65-F5344CB8AC3E}">
        <p14:creationId xmlns:p14="http://schemas.microsoft.com/office/powerpoint/2010/main" val="1179622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ED707-074A-F104-DA4E-15B5D0BDD89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B04AB2E-1829-DA46-0081-DFEC4C4ABEF9}"/>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4CE96740-E3BA-DA39-A960-7A215E38163D}"/>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D335AD82-618D-5DB8-DC8A-FB03BD5C4E8F}"/>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err="1"/>
              <a:t>Transductive</a:t>
            </a:r>
            <a:r>
              <a:rPr lang="en-US" sz="4800"/>
              <a:t> Link prediction</a:t>
            </a:r>
          </a:p>
        </p:txBody>
      </p:sp>
    </p:spTree>
    <p:extLst>
      <p:ext uri="{BB962C8B-B14F-4D97-AF65-F5344CB8AC3E}">
        <p14:creationId xmlns:p14="http://schemas.microsoft.com/office/powerpoint/2010/main" val="3363072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B4D9-87B5-454D-BEBE-00E96FE319CE}"/>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1282502A-BCD5-49E9-887C-569BC475096C}"/>
              </a:ext>
            </a:extLst>
          </p:cNvPr>
          <p:cNvSpPr>
            <a:spLocks noGrp="1"/>
          </p:cNvSpPr>
          <p:nvPr>
            <p:ph idx="1"/>
          </p:nvPr>
        </p:nvSpPr>
        <p:spPr>
          <a:xfrm>
            <a:off x="261257" y="1295400"/>
            <a:ext cx="8560827" cy="5257801"/>
          </a:xfrm>
        </p:spPr>
        <p:txBody>
          <a:bodyPr/>
          <a:lstStyle/>
          <a:p>
            <a:pPr marL="118872" indent="0">
              <a:buNone/>
            </a:pPr>
            <a:r>
              <a:rPr lang="en-US" b="1"/>
              <a:t>Given an enormous KG, can we complete the KG?</a:t>
            </a:r>
          </a:p>
          <a:p>
            <a:pPr lvl="1"/>
            <a:r>
              <a:rPr lang="en-US"/>
              <a:t>For a given (</a:t>
            </a:r>
            <a:r>
              <a:rPr lang="en-US" b="1">
                <a:solidFill>
                  <a:schemeClr val="accent2">
                    <a:lumMod val="75000"/>
                  </a:schemeClr>
                </a:solidFill>
              </a:rPr>
              <a:t>head</a:t>
            </a:r>
            <a:r>
              <a:rPr lang="en-US"/>
              <a:t>, </a:t>
            </a:r>
            <a:r>
              <a:rPr lang="en-US" b="1">
                <a:solidFill>
                  <a:schemeClr val="accent1">
                    <a:lumMod val="75000"/>
                  </a:schemeClr>
                </a:solidFill>
              </a:rPr>
              <a:t>relation</a:t>
            </a:r>
            <a:r>
              <a:rPr lang="en-US"/>
              <a:t>), we predict missing </a:t>
            </a:r>
            <a:r>
              <a:rPr lang="en-US" b="1">
                <a:solidFill>
                  <a:schemeClr val="accent4">
                    <a:lumMod val="50000"/>
                  </a:schemeClr>
                </a:solidFill>
              </a:rPr>
              <a:t>tails</a:t>
            </a:r>
            <a:r>
              <a:rPr lang="en-US"/>
              <a:t>.</a:t>
            </a:r>
          </a:p>
        </p:txBody>
      </p:sp>
      <p:sp>
        <p:nvSpPr>
          <p:cNvPr id="4" name="Date Placeholder 3">
            <a:extLst>
              <a:ext uri="{FF2B5EF4-FFF2-40B4-BE49-F238E27FC236}">
                <a16:creationId xmlns:a16="http://schemas.microsoft.com/office/drawing/2014/main" id="{1A6EC581-577A-449B-849B-0E864B776D19}"/>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CE2C6A6E-B907-4790-A8CA-0245A3E7A07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8212618-6EE6-45BC-8F4F-E6549DBE657B}"/>
              </a:ext>
            </a:extLst>
          </p:cNvPr>
          <p:cNvSpPr>
            <a:spLocks noGrp="1"/>
          </p:cNvSpPr>
          <p:nvPr>
            <p:ph type="sldNum" sz="quarter" idx="12"/>
          </p:nvPr>
        </p:nvSpPr>
        <p:spPr/>
        <p:txBody>
          <a:bodyPr/>
          <a:lstStyle/>
          <a:p>
            <a:fld id="{19B12225-5612-419B-A8D5-4B8EEE4C217E}" type="slidenum">
              <a:rPr lang="en-US" smtClean="0"/>
              <a:pPr/>
              <a:t>25</a:t>
            </a:fld>
            <a:endParaRPr lang="en-US"/>
          </a:p>
        </p:txBody>
      </p:sp>
      <p:grpSp>
        <p:nvGrpSpPr>
          <p:cNvPr id="79" name="Group 78">
            <a:extLst>
              <a:ext uri="{FF2B5EF4-FFF2-40B4-BE49-F238E27FC236}">
                <a16:creationId xmlns:a16="http://schemas.microsoft.com/office/drawing/2014/main" id="{3BCB73E6-EF91-46A9-BD7D-518536C4EC55}"/>
              </a:ext>
            </a:extLst>
          </p:cNvPr>
          <p:cNvGrpSpPr/>
          <p:nvPr/>
        </p:nvGrpSpPr>
        <p:grpSpPr>
          <a:xfrm>
            <a:off x="2231722" y="2888287"/>
            <a:ext cx="6455078" cy="3893513"/>
            <a:chOff x="357509" y="2950426"/>
            <a:chExt cx="6455078" cy="3893513"/>
          </a:xfrm>
        </p:grpSpPr>
        <p:grpSp>
          <p:nvGrpSpPr>
            <p:cNvPr id="15" name="Group 14">
              <a:extLst>
                <a:ext uri="{FF2B5EF4-FFF2-40B4-BE49-F238E27FC236}">
                  <a16:creationId xmlns:a16="http://schemas.microsoft.com/office/drawing/2014/main" id="{BD7B5A5B-9D13-4417-BD30-2363E7CBBA26}"/>
                </a:ext>
              </a:extLst>
            </p:cNvPr>
            <p:cNvGrpSpPr/>
            <p:nvPr/>
          </p:nvGrpSpPr>
          <p:grpSpPr>
            <a:xfrm>
              <a:off x="2313569" y="3172973"/>
              <a:ext cx="2211834" cy="1069541"/>
              <a:chOff x="10013640" y="2750363"/>
              <a:chExt cx="2519572" cy="1273975"/>
            </a:xfrm>
          </p:grpSpPr>
          <p:cxnSp>
            <p:nvCxnSpPr>
              <p:cNvPr id="8" name="Straight Arrow Connector 7">
                <a:extLst>
                  <a:ext uri="{FF2B5EF4-FFF2-40B4-BE49-F238E27FC236}">
                    <a16:creationId xmlns:a16="http://schemas.microsoft.com/office/drawing/2014/main" id="{E59443FF-32B2-44FF-ACF9-C67D502F22C9}"/>
                  </a:ext>
                </a:extLst>
              </p:cNvPr>
              <p:cNvCxnSpPr>
                <a:cxnSpLocks/>
              </p:cNvCxnSpPr>
              <p:nvPr/>
            </p:nvCxnSpPr>
            <p:spPr>
              <a:xfrm flipH="1">
                <a:off x="10758761" y="3631340"/>
                <a:ext cx="381000" cy="392998"/>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93ADD60-D1CB-4961-A06A-24DE31742187}"/>
                  </a:ext>
                </a:extLst>
              </p:cNvPr>
              <p:cNvSpPr txBox="1"/>
              <p:nvPr/>
            </p:nvSpPr>
            <p:spPr>
              <a:xfrm>
                <a:off x="10013640" y="2750363"/>
                <a:ext cx="2519572" cy="878432"/>
              </a:xfrm>
              <a:prstGeom prst="rect">
                <a:avLst/>
              </a:prstGeom>
              <a:noFill/>
              <a:ln>
                <a:noFill/>
              </a:ln>
            </p:spPr>
            <p:txBody>
              <a:bodyPr wrap="square" lIns="91425" tIns="91425" rIns="91425" bIns="91425" rtlCol="0" anchor="t" anchorCtr="0">
                <a:noAutofit/>
              </a:bodyPr>
              <a:lstStyle/>
              <a:p>
                <a:pPr algn="ctr"/>
                <a:r>
                  <a:rPr lang="en-US">
                    <a:solidFill>
                      <a:srgbClr val="D60093"/>
                    </a:solidFill>
                    <a:latin typeface="Calibri" panose="020F0502020204030204" pitchFamily="34" charset="0"/>
                    <a:ea typeface="Helvetica Neue Light" charset="0"/>
                    <a:cs typeface="Calibri" panose="020F0502020204030204" pitchFamily="34" charset="0"/>
                    <a:sym typeface="Open Sans"/>
                  </a:rPr>
                  <a:t>missing relation: genre</a:t>
                </a:r>
                <a:endParaRPr lang="en-US" i="1">
                  <a:solidFill>
                    <a:srgbClr val="D60093"/>
                  </a:solidFill>
                  <a:latin typeface="Calibri" panose="020F0502020204030204" pitchFamily="34" charset="0"/>
                  <a:ea typeface="Cambria Math" charset="0"/>
                  <a:cs typeface="Calibri" panose="020F0502020204030204" pitchFamily="34" charset="0"/>
                  <a:sym typeface="Open Sans"/>
                </a:endParaRPr>
              </a:p>
            </p:txBody>
          </p:sp>
        </p:grpSp>
        <p:sp>
          <p:nvSpPr>
            <p:cNvPr id="10" name="Oval 9">
              <a:extLst>
                <a:ext uri="{FF2B5EF4-FFF2-40B4-BE49-F238E27FC236}">
                  <a16:creationId xmlns:a16="http://schemas.microsoft.com/office/drawing/2014/main" id="{9D4B8D56-9C37-4F4A-A44C-749E8E6EF6C1}"/>
                </a:ext>
              </a:extLst>
            </p:cNvPr>
            <p:cNvSpPr/>
            <p:nvPr/>
          </p:nvSpPr>
          <p:spPr>
            <a:xfrm>
              <a:off x="4080703" y="4398369"/>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Oval 13">
              <a:extLst>
                <a:ext uri="{FF2B5EF4-FFF2-40B4-BE49-F238E27FC236}">
                  <a16:creationId xmlns:a16="http://schemas.microsoft.com/office/drawing/2014/main" id="{1E822BC2-BB47-430C-89B2-507E834A0AE8}"/>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a:extLst>
                <a:ext uri="{FF2B5EF4-FFF2-40B4-BE49-F238E27FC236}">
                  <a16:creationId xmlns:a16="http://schemas.microsoft.com/office/drawing/2014/main" id="{64222CB7-82C8-41F7-8F11-5B319AC726E3}"/>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Oval 16">
              <a:extLst>
                <a:ext uri="{FF2B5EF4-FFF2-40B4-BE49-F238E27FC236}">
                  <a16:creationId xmlns:a16="http://schemas.microsoft.com/office/drawing/2014/main" id="{19607E06-03C9-476E-955B-302DAD5F09D7}"/>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a:extLst>
                <a:ext uri="{FF2B5EF4-FFF2-40B4-BE49-F238E27FC236}">
                  <a16:creationId xmlns:a16="http://schemas.microsoft.com/office/drawing/2014/main" id="{527E8C39-7058-4AD9-8EA3-D5B8C6CF5FFC}"/>
                </a:ext>
              </a:extLst>
            </p:cNvPr>
            <p:cNvSpPr/>
            <p:nvPr/>
          </p:nvSpPr>
          <p:spPr>
            <a:xfrm>
              <a:off x="5035362" y="641635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a:extLst>
                <a:ext uri="{FF2B5EF4-FFF2-40B4-BE49-F238E27FC236}">
                  <a16:creationId xmlns:a16="http://schemas.microsoft.com/office/drawing/2014/main" id="{2CAFCA77-14C0-455A-8212-52CEED3000CB}"/>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a:extLst>
                <a:ext uri="{FF2B5EF4-FFF2-40B4-BE49-F238E27FC236}">
                  <a16:creationId xmlns:a16="http://schemas.microsoft.com/office/drawing/2014/main" id="{345229A2-765D-40A6-8BEF-5DEF0427B151}"/>
                </a:ext>
              </a:extLst>
            </p:cNvPr>
            <p:cNvSpPr/>
            <p:nvPr/>
          </p:nvSpPr>
          <p:spPr>
            <a:xfrm>
              <a:off x="1524000" y="626706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a:extLst>
                <a:ext uri="{FF2B5EF4-FFF2-40B4-BE49-F238E27FC236}">
                  <a16:creationId xmlns:a16="http://schemas.microsoft.com/office/drawing/2014/main" id="{B2AEF0A4-350B-44A8-B222-3E19F3E31476}"/>
                </a:ext>
              </a:extLst>
            </p:cNvPr>
            <p:cNvSpPr/>
            <p:nvPr/>
          </p:nvSpPr>
          <p:spPr>
            <a:xfrm>
              <a:off x="3564397" y="6267063"/>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a:extLst>
                <a:ext uri="{FF2B5EF4-FFF2-40B4-BE49-F238E27FC236}">
                  <a16:creationId xmlns:a16="http://schemas.microsoft.com/office/drawing/2014/main" id="{3EC1F26B-BBAA-4F83-A287-ECC7038A547C}"/>
                </a:ext>
              </a:extLst>
            </p:cNvPr>
            <p:cNvSpPr/>
            <p:nvPr/>
          </p:nvSpPr>
          <p:spPr>
            <a:xfrm>
              <a:off x="1660791" y="3507534"/>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824B7552-DD89-4580-B97E-1D40C799B0A4}"/>
                </a:ext>
              </a:extLst>
            </p:cNvPr>
            <p:cNvCxnSpPr>
              <a:cxnSpLocks/>
              <a:stCxn id="14" idx="3"/>
              <a:endCxn id="10" idx="0"/>
            </p:cNvCxnSpPr>
            <p:nvPr/>
          </p:nvCxnSpPr>
          <p:spPr>
            <a:xfrm flipH="1">
              <a:off x="4217494" y="3388918"/>
              <a:ext cx="484768" cy="1009451"/>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FECCC2C2-E7F2-4278-B357-5BC8FFDDAF62}"/>
                </a:ext>
              </a:extLst>
            </p:cNvPr>
            <p:cNvCxnSpPr>
              <a:cxnSpLocks/>
              <a:stCxn id="17" idx="3"/>
              <a:endCxn id="21" idx="7"/>
            </p:cNvCxnSpPr>
            <p:nvPr/>
          </p:nvCxnSpPr>
          <p:spPr>
            <a:xfrm flipH="1">
              <a:off x="3797914" y="5706020"/>
              <a:ext cx="434648" cy="60112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74B32158-AD24-4C17-954C-D38FB18A5CBC}"/>
                </a:ext>
              </a:extLst>
            </p:cNvPr>
            <p:cNvSpPr txBox="1"/>
            <p:nvPr/>
          </p:nvSpPr>
          <p:spPr>
            <a:xfrm>
              <a:off x="3712763" y="5832653"/>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sp>
          <p:nvSpPr>
            <p:cNvPr id="33" name="TextBox 32">
              <a:extLst>
                <a:ext uri="{FF2B5EF4-FFF2-40B4-BE49-F238E27FC236}">
                  <a16:creationId xmlns:a16="http://schemas.microsoft.com/office/drawing/2014/main" id="{14E2FA2D-194B-4B74-93A1-6BC274D7F802}"/>
                </a:ext>
              </a:extLst>
            </p:cNvPr>
            <p:cNvSpPr txBox="1"/>
            <p:nvPr/>
          </p:nvSpPr>
          <p:spPr>
            <a:xfrm>
              <a:off x="4151995" y="372117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4" name="Straight Arrow Connector 33">
              <a:extLst>
                <a:ext uri="{FF2B5EF4-FFF2-40B4-BE49-F238E27FC236}">
                  <a16:creationId xmlns:a16="http://schemas.microsoft.com/office/drawing/2014/main" id="{04BD4E50-693B-459D-A632-C9F53F7F4728}"/>
                </a:ext>
              </a:extLst>
            </p:cNvPr>
            <p:cNvCxnSpPr>
              <a:cxnSpLocks/>
              <a:stCxn id="16" idx="2"/>
              <a:endCxn id="10" idx="6"/>
            </p:cNvCxnSpPr>
            <p:nvPr/>
          </p:nvCxnSpPr>
          <p:spPr>
            <a:xfrm flipH="1" flipV="1">
              <a:off x="4354285" y="4535218"/>
              <a:ext cx="1604867" cy="107403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887E1DBD-874A-47B6-B396-768AE398346F}"/>
                </a:ext>
              </a:extLst>
            </p:cNvPr>
            <p:cNvSpPr txBox="1"/>
            <p:nvPr/>
          </p:nvSpPr>
          <p:spPr>
            <a:xfrm>
              <a:off x="4759903" y="488615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8" name="Straight Arrow Connector 37">
              <a:extLst>
                <a:ext uri="{FF2B5EF4-FFF2-40B4-BE49-F238E27FC236}">
                  <a16:creationId xmlns:a16="http://schemas.microsoft.com/office/drawing/2014/main" id="{D4F14B98-6871-45F8-BF55-69CA8861890E}"/>
                </a:ext>
              </a:extLst>
            </p:cNvPr>
            <p:cNvCxnSpPr>
              <a:cxnSpLocks/>
              <a:stCxn id="19" idx="6"/>
              <a:endCxn id="10" idx="2"/>
            </p:cNvCxnSpPr>
            <p:nvPr/>
          </p:nvCxnSpPr>
          <p:spPr>
            <a:xfrm flipV="1">
              <a:off x="2620320" y="4535218"/>
              <a:ext cx="1460383" cy="53441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93FA4E55-6B1D-402E-8099-1F1339D236E8}"/>
                </a:ext>
              </a:extLst>
            </p:cNvPr>
            <p:cNvSpPr txBox="1"/>
            <p:nvPr/>
          </p:nvSpPr>
          <p:spPr>
            <a:xfrm>
              <a:off x="2760879" y="4761834"/>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2" name="Straight Arrow Connector 41">
              <a:extLst>
                <a:ext uri="{FF2B5EF4-FFF2-40B4-BE49-F238E27FC236}">
                  <a16:creationId xmlns:a16="http://schemas.microsoft.com/office/drawing/2014/main" id="{B41F4139-48B4-47DD-8568-3070CEB6C66C}"/>
                </a:ext>
              </a:extLst>
            </p:cNvPr>
            <p:cNvCxnSpPr>
              <a:cxnSpLocks/>
              <a:stCxn id="19" idx="1"/>
              <a:endCxn id="22" idx="5"/>
            </p:cNvCxnSpPr>
            <p:nvPr/>
          </p:nvCxnSpPr>
          <p:spPr>
            <a:xfrm flipH="1" flipV="1">
              <a:off x="1894308" y="3741150"/>
              <a:ext cx="492495" cy="1231716"/>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F393EA29-4EFE-4596-AA27-9E2EA126B735}"/>
                </a:ext>
              </a:extLst>
            </p:cNvPr>
            <p:cNvSpPr txBox="1"/>
            <p:nvPr/>
          </p:nvSpPr>
          <p:spPr>
            <a:xfrm>
              <a:off x="1867439" y="4203119"/>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6" name="Straight Arrow Connector 45">
              <a:extLst>
                <a:ext uri="{FF2B5EF4-FFF2-40B4-BE49-F238E27FC236}">
                  <a16:creationId xmlns:a16="http://schemas.microsoft.com/office/drawing/2014/main" id="{15C1BDC5-0D53-4C48-B7C6-3F9DACB1FE89}"/>
                </a:ext>
              </a:extLst>
            </p:cNvPr>
            <p:cNvCxnSpPr>
              <a:cxnSpLocks/>
              <a:stCxn id="19" idx="3"/>
              <a:endCxn id="20" idx="0"/>
            </p:cNvCxnSpPr>
            <p:nvPr/>
          </p:nvCxnSpPr>
          <p:spPr>
            <a:xfrm flipH="1">
              <a:off x="1660791" y="5166400"/>
              <a:ext cx="726012" cy="110066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126A547B-DC33-4899-9D8E-2BAA9597ED67}"/>
                </a:ext>
              </a:extLst>
            </p:cNvPr>
            <p:cNvSpPr txBox="1"/>
            <p:nvPr/>
          </p:nvSpPr>
          <p:spPr>
            <a:xfrm>
              <a:off x="1564517" y="561155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0" name="Straight Arrow Connector 49">
              <a:extLst>
                <a:ext uri="{FF2B5EF4-FFF2-40B4-BE49-F238E27FC236}">
                  <a16:creationId xmlns:a16="http://schemas.microsoft.com/office/drawing/2014/main" id="{A1EB66FE-2F06-497C-9BF0-956697CBD85E}"/>
                </a:ext>
              </a:extLst>
            </p:cNvPr>
            <p:cNvCxnSpPr>
              <a:cxnSpLocks/>
              <a:stCxn id="19" idx="5"/>
              <a:endCxn id="17" idx="2"/>
            </p:cNvCxnSpPr>
            <p:nvPr/>
          </p:nvCxnSpPr>
          <p:spPr>
            <a:xfrm>
              <a:off x="2580255" y="5166400"/>
              <a:ext cx="1612242" cy="44285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05585F72-E0AE-4584-AC40-DBFB02B3D67A}"/>
                </a:ext>
              </a:extLst>
            </p:cNvPr>
            <p:cNvSpPr txBox="1"/>
            <p:nvPr/>
          </p:nvSpPr>
          <p:spPr>
            <a:xfrm>
              <a:off x="2909068" y="524464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4" name="Straight Arrow Connector 53">
              <a:extLst>
                <a:ext uri="{FF2B5EF4-FFF2-40B4-BE49-F238E27FC236}">
                  <a16:creationId xmlns:a16="http://schemas.microsoft.com/office/drawing/2014/main" id="{84111909-3194-4AF1-87F5-65B522635E8D}"/>
                </a:ext>
              </a:extLst>
            </p:cNvPr>
            <p:cNvCxnSpPr>
              <a:cxnSpLocks/>
              <a:stCxn id="17" idx="5"/>
              <a:endCxn id="18" idx="1"/>
            </p:cNvCxnSpPr>
            <p:nvPr/>
          </p:nvCxnSpPr>
          <p:spPr>
            <a:xfrm>
              <a:off x="4426014" y="5706020"/>
              <a:ext cx="649413" cy="750414"/>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FC93F4DC-84C4-4C1D-86AF-46DED3421F13}"/>
                </a:ext>
              </a:extLst>
            </p:cNvPr>
            <p:cNvCxnSpPr>
              <a:cxnSpLocks/>
              <a:stCxn id="17" idx="6"/>
              <a:endCxn id="16" idx="2"/>
            </p:cNvCxnSpPr>
            <p:nvPr/>
          </p:nvCxnSpPr>
          <p:spPr>
            <a:xfrm>
              <a:off x="4466079" y="5609253"/>
              <a:ext cx="1493073" cy="0"/>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99E1ACAF-425D-490C-8ECF-9C1699477F2A}"/>
                </a:ext>
              </a:extLst>
            </p:cNvPr>
            <p:cNvSpPr txBox="1"/>
            <p:nvPr/>
          </p:nvSpPr>
          <p:spPr>
            <a:xfrm>
              <a:off x="4677923" y="5455364"/>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2" name="TextBox 61">
              <a:extLst>
                <a:ext uri="{FF2B5EF4-FFF2-40B4-BE49-F238E27FC236}">
                  <a16:creationId xmlns:a16="http://schemas.microsoft.com/office/drawing/2014/main" id="{C2A6331C-04AE-4AC4-84DA-DE6FF8EF2DB8}"/>
                </a:ext>
              </a:extLst>
            </p:cNvPr>
            <p:cNvSpPr txBox="1"/>
            <p:nvPr/>
          </p:nvSpPr>
          <p:spPr>
            <a:xfrm>
              <a:off x="4453976" y="5927337"/>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63" name="Straight Arrow Connector 62">
              <a:extLst>
                <a:ext uri="{FF2B5EF4-FFF2-40B4-BE49-F238E27FC236}">
                  <a16:creationId xmlns:a16="http://schemas.microsoft.com/office/drawing/2014/main" id="{1A2021F3-47A1-4C07-A311-2EF8AB8248F6}"/>
                </a:ext>
              </a:extLst>
            </p:cNvPr>
            <p:cNvCxnSpPr>
              <a:cxnSpLocks/>
              <a:stCxn id="16" idx="0"/>
              <a:endCxn id="14" idx="5"/>
            </p:cNvCxnSpPr>
            <p:nvPr/>
          </p:nvCxnSpPr>
          <p:spPr>
            <a:xfrm flipH="1" flipV="1">
              <a:off x="4895714" y="3388918"/>
              <a:ext cx="1200229" cy="2083486"/>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DD948618-05B3-4FC0-8524-7D7C2D9C610A}"/>
                </a:ext>
              </a:extLst>
            </p:cNvPr>
            <p:cNvSpPr txBox="1"/>
            <p:nvPr/>
          </p:nvSpPr>
          <p:spPr>
            <a:xfrm>
              <a:off x="5116720" y="4333873"/>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7" name="TextBox 66">
              <a:extLst>
                <a:ext uri="{FF2B5EF4-FFF2-40B4-BE49-F238E27FC236}">
                  <a16:creationId xmlns:a16="http://schemas.microsoft.com/office/drawing/2014/main" id="{61DE9A61-6533-4A6A-8321-CA021A552705}"/>
                </a:ext>
              </a:extLst>
            </p:cNvPr>
            <p:cNvSpPr txBox="1"/>
            <p:nvPr/>
          </p:nvSpPr>
          <p:spPr>
            <a:xfrm>
              <a:off x="4837554" y="2950426"/>
              <a:ext cx="12371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J.R.R Tolkien</a:t>
              </a:r>
            </a:p>
          </p:txBody>
        </p:sp>
        <p:sp>
          <p:nvSpPr>
            <p:cNvPr id="68" name="TextBox 67">
              <a:extLst>
                <a:ext uri="{FF2B5EF4-FFF2-40B4-BE49-F238E27FC236}">
                  <a16:creationId xmlns:a16="http://schemas.microsoft.com/office/drawing/2014/main" id="{65CBA241-105E-4388-9DEB-7905713A85B1}"/>
                </a:ext>
              </a:extLst>
            </p:cNvPr>
            <p:cNvSpPr txBox="1"/>
            <p:nvPr/>
          </p:nvSpPr>
          <p:spPr>
            <a:xfrm>
              <a:off x="5770314" y="5721194"/>
              <a:ext cx="1042273"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C.S. Lewis</a:t>
              </a:r>
            </a:p>
          </p:txBody>
        </p:sp>
        <p:sp>
          <p:nvSpPr>
            <p:cNvPr id="69" name="TextBox 68">
              <a:extLst>
                <a:ext uri="{FF2B5EF4-FFF2-40B4-BE49-F238E27FC236}">
                  <a16:creationId xmlns:a16="http://schemas.microsoft.com/office/drawing/2014/main" id="{F2A0421C-2598-41A6-B1D5-205EA2C75EDF}"/>
                </a:ext>
              </a:extLst>
            </p:cNvPr>
            <p:cNvSpPr txBox="1"/>
            <p:nvPr/>
          </p:nvSpPr>
          <p:spPr>
            <a:xfrm>
              <a:off x="4182976" y="5178251"/>
              <a:ext cx="11817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J.K. Rowling</a:t>
              </a:r>
            </a:p>
          </p:txBody>
        </p:sp>
        <p:sp>
          <p:nvSpPr>
            <p:cNvPr id="70" name="TextBox 69">
              <a:extLst>
                <a:ext uri="{FF2B5EF4-FFF2-40B4-BE49-F238E27FC236}">
                  <a16:creationId xmlns:a16="http://schemas.microsoft.com/office/drawing/2014/main" id="{0F22DC51-EF81-42B1-807E-B0634F91D6E8}"/>
                </a:ext>
              </a:extLst>
            </p:cNvPr>
            <p:cNvSpPr txBox="1"/>
            <p:nvPr/>
          </p:nvSpPr>
          <p:spPr>
            <a:xfrm>
              <a:off x="5307182" y="6419187"/>
              <a:ext cx="1458797"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Lloyd Alexander</a:t>
              </a:r>
            </a:p>
          </p:txBody>
        </p:sp>
        <p:sp>
          <p:nvSpPr>
            <p:cNvPr id="71" name="TextBox 70">
              <a:extLst>
                <a:ext uri="{FF2B5EF4-FFF2-40B4-BE49-F238E27FC236}">
                  <a16:creationId xmlns:a16="http://schemas.microsoft.com/office/drawing/2014/main" id="{583C7112-871D-4926-A94F-9901D139AE55}"/>
                </a:ext>
              </a:extLst>
            </p:cNvPr>
            <p:cNvSpPr txBox="1"/>
            <p:nvPr/>
          </p:nvSpPr>
          <p:spPr>
            <a:xfrm>
              <a:off x="1049259" y="4892595"/>
              <a:ext cx="1260281"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Stephen King</a:t>
              </a:r>
            </a:p>
          </p:txBody>
        </p:sp>
        <p:sp>
          <p:nvSpPr>
            <p:cNvPr id="72" name="TextBox 71">
              <a:extLst>
                <a:ext uri="{FF2B5EF4-FFF2-40B4-BE49-F238E27FC236}">
                  <a16:creationId xmlns:a16="http://schemas.microsoft.com/office/drawing/2014/main" id="{50FBE7C4-7C1D-4B28-BEF7-7D30A1F9400E}"/>
                </a:ext>
              </a:extLst>
            </p:cNvPr>
            <p:cNvSpPr txBox="1"/>
            <p:nvPr/>
          </p:nvSpPr>
          <p:spPr>
            <a:xfrm>
              <a:off x="1126522" y="6536162"/>
              <a:ext cx="912429"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Alan Poe</a:t>
              </a:r>
            </a:p>
          </p:txBody>
        </p:sp>
        <p:sp>
          <p:nvSpPr>
            <p:cNvPr id="73" name="TextBox 72">
              <a:extLst>
                <a:ext uri="{FF2B5EF4-FFF2-40B4-BE49-F238E27FC236}">
                  <a16:creationId xmlns:a16="http://schemas.microsoft.com/office/drawing/2014/main" id="{16319898-7547-4B63-8EE3-0FB9A5549FFB}"/>
                </a:ext>
              </a:extLst>
            </p:cNvPr>
            <p:cNvSpPr txBox="1"/>
            <p:nvPr/>
          </p:nvSpPr>
          <p:spPr>
            <a:xfrm>
              <a:off x="357509" y="3275886"/>
              <a:ext cx="1399742"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Science Fiction</a:t>
              </a:r>
            </a:p>
          </p:txBody>
        </p:sp>
        <p:sp>
          <p:nvSpPr>
            <p:cNvPr id="74" name="TextBox 73">
              <a:extLst>
                <a:ext uri="{FF2B5EF4-FFF2-40B4-BE49-F238E27FC236}">
                  <a16:creationId xmlns:a16="http://schemas.microsoft.com/office/drawing/2014/main" id="{DF8B4516-4B70-47B3-9EDC-64318708DC88}"/>
                </a:ext>
              </a:extLst>
            </p:cNvPr>
            <p:cNvSpPr txBox="1"/>
            <p:nvPr/>
          </p:nvSpPr>
          <p:spPr>
            <a:xfrm>
              <a:off x="3857950" y="4627753"/>
              <a:ext cx="821059"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Fantasy</a:t>
              </a:r>
            </a:p>
          </p:txBody>
        </p:sp>
        <p:sp>
          <p:nvSpPr>
            <p:cNvPr id="75" name="TextBox 74">
              <a:extLst>
                <a:ext uri="{FF2B5EF4-FFF2-40B4-BE49-F238E27FC236}">
                  <a16:creationId xmlns:a16="http://schemas.microsoft.com/office/drawing/2014/main" id="{A842E1A4-348E-4526-ABB7-3EA9A314C75B}"/>
                </a:ext>
              </a:extLst>
            </p:cNvPr>
            <p:cNvSpPr txBox="1"/>
            <p:nvPr/>
          </p:nvSpPr>
          <p:spPr>
            <a:xfrm>
              <a:off x="3084533" y="6491974"/>
              <a:ext cx="1211935"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Tragicomedy</a:t>
              </a:r>
            </a:p>
          </p:txBody>
        </p:sp>
        <p:cxnSp>
          <p:nvCxnSpPr>
            <p:cNvPr id="76" name="Straight Arrow Connector 75">
              <a:extLst>
                <a:ext uri="{FF2B5EF4-FFF2-40B4-BE49-F238E27FC236}">
                  <a16:creationId xmlns:a16="http://schemas.microsoft.com/office/drawing/2014/main" id="{22B69BA6-23C8-4184-9F2F-9142F7239E65}"/>
                </a:ext>
              </a:extLst>
            </p:cNvPr>
            <p:cNvCxnSpPr>
              <a:cxnSpLocks/>
              <a:stCxn id="17" idx="1"/>
              <a:endCxn id="22" idx="6"/>
            </p:cNvCxnSpPr>
            <p:nvPr/>
          </p:nvCxnSpPr>
          <p:spPr>
            <a:xfrm flipH="1" flipV="1">
              <a:off x="1934373" y="3644383"/>
              <a:ext cx="2298189" cy="1868103"/>
            </a:xfrm>
            <a:prstGeom prst="straightConnector1">
              <a:avLst/>
            </a:prstGeom>
            <a:ln w="28575">
              <a:solidFill>
                <a:srgbClr val="D60093"/>
              </a:solidFill>
              <a:prstDash val="sysDash"/>
              <a:tailEnd type="triangle"/>
            </a:ln>
          </p:spPr>
          <p:style>
            <a:lnRef idx="1">
              <a:schemeClr val="dk1"/>
            </a:lnRef>
            <a:fillRef idx="0">
              <a:schemeClr val="dk1"/>
            </a:fillRef>
            <a:effectRef idx="0">
              <a:schemeClr val="dk1"/>
            </a:effectRef>
            <a:fontRef idx="minor">
              <a:schemeClr val="tx1"/>
            </a:fontRef>
          </p:style>
        </p:cxnSp>
      </p:grpSp>
      <p:sp>
        <p:nvSpPr>
          <p:cNvPr id="81" name="TextBox 80">
            <a:extLst>
              <a:ext uri="{FF2B5EF4-FFF2-40B4-BE49-F238E27FC236}">
                <a16:creationId xmlns:a16="http://schemas.microsoft.com/office/drawing/2014/main" id="{2B0EFF2C-0AFD-4C29-B19C-BAA94F94D2E5}"/>
              </a:ext>
            </a:extLst>
          </p:cNvPr>
          <p:cNvSpPr txBox="1"/>
          <p:nvPr/>
        </p:nvSpPr>
        <p:spPr>
          <a:xfrm>
            <a:off x="190062" y="3623901"/>
            <a:ext cx="2965743" cy="923330"/>
          </a:xfrm>
          <a:prstGeom prst="rect">
            <a:avLst/>
          </a:prstGeom>
          <a:noFill/>
        </p:spPr>
        <p:txBody>
          <a:bodyPr wrap="square" rtlCol="0">
            <a:spAutoFit/>
          </a:bodyPr>
          <a:lstStyle/>
          <a:p>
            <a:r>
              <a:rPr lang="en-US" b="1">
                <a:latin typeface="Arial" pitchFamily="34" charset="0"/>
                <a:cs typeface="Arial" pitchFamily="34" charset="0"/>
              </a:rPr>
              <a:t>Example task</a:t>
            </a:r>
            <a:r>
              <a:rPr lang="en-US">
                <a:latin typeface="Arial" pitchFamily="34" charset="0"/>
                <a:cs typeface="Arial" pitchFamily="34" charset="0"/>
              </a:rPr>
              <a:t>: predict the tail “</a:t>
            </a:r>
            <a:r>
              <a:rPr lang="en-US">
                <a:solidFill>
                  <a:srgbClr val="00B050"/>
                </a:solidFill>
                <a:latin typeface="Arial" pitchFamily="34" charset="0"/>
                <a:cs typeface="Arial" pitchFamily="34" charset="0"/>
              </a:rPr>
              <a:t>Science Fiction</a:t>
            </a:r>
            <a:r>
              <a:rPr lang="en-US">
                <a:latin typeface="Arial" pitchFamily="34" charset="0"/>
                <a:cs typeface="Arial" pitchFamily="34" charset="0"/>
              </a:rPr>
              <a:t>” for (“</a:t>
            </a:r>
            <a:r>
              <a:rPr lang="en-US">
                <a:solidFill>
                  <a:srgbClr val="0070C0"/>
                </a:solidFill>
                <a:latin typeface="Arial" pitchFamily="34" charset="0"/>
                <a:cs typeface="Arial" pitchFamily="34" charset="0"/>
              </a:rPr>
              <a:t>J.K. Rowling</a:t>
            </a:r>
            <a:r>
              <a:rPr lang="en-US">
                <a:latin typeface="Arial" pitchFamily="34" charset="0"/>
                <a:cs typeface="Arial" pitchFamily="34" charset="0"/>
              </a:rPr>
              <a:t>”, “genre”)</a:t>
            </a:r>
          </a:p>
        </p:txBody>
      </p:sp>
    </p:spTree>
    <p:extLst>
      <p:ext uri="{BB962C8B-B14F-4D97-AF65-F5344CB8AC3E}">
        <p14:creationId xmlns:p14="http://schemas.microsoft.com/office/powerpoint/2010/main" val="4106288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Recap: “Shallow” Encoding</a:t>
            </a:r>
          </a:p>
        </p:txBody>
      </p:sp>
      <p:sp>
        <p:nvSpPr>
          <p:cNvPr id="3" name="Content Placeholder 2"/>
          <p:cNvSpPr>
            <a:spLocks noGrp="1"/>
          </p:cNvSpPr>
          <p:nvPr>
            <p:ph idx="1"/>
          </p:nvPr>
        </p:nvSpPr>
        <p:spPr/>
        <p:txBody>
          <a:bodyPr/>
          <a:lstStyle/>
          <a:p>
            <a:r>
              <a:rPr lang="en-US"/>
              <a:t>Simplest encoding approach: </a:t>
            </a:r>
            <a:r>
              <a:rPr lang="en-US" b="1">
                <a:solidFill>
                  <a:srgbClr val="C00000"/>
                </a:solidFill>
              </a:rPr>
              <a:t>encoder is just an embedding-lookup</a:t>
            </a:r>
            <a:endParaRPr lang="en-US">
              <a:solidFill>
                <a:srgbClr val="C00000"/>
              </a:solidFill>
            </a:endParaRP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26</a:t>
            </a:fld>
            <a:endParaRPr lang="en-US"/>
          </a:p>
        </p:txBody>
      </p:sp>
      <p:sp>
        <p:nvSpPr>
          <p:cNvPr id="6" name="Rectangle 5"/>
          <p:cNvSpPr/>
          <p:nvPr/>
        </p:nvSpPr>
        <p:spPr>
          <a:xfrm>
            <a:off x="2170546" y="3392725"/>
            <a:ext cx="4217940" cy="2046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p:cNvPicPr>
            <a:picLocks noChangeAspect="1"/>
          </p:cNvPicPr>
          <p:nvPr/>
        </p:nvPicPr>
        <p:blipFill>
          <a:blip r:embed="rId3"/>
          <a:stretch>
            <a:fillRect/>
          </a:stretch>
        </p:blipFill>
        <p:spPr>
          <a:xfrm>
            <a:off x="914400" y="4186535"/>
            <a:ext cx="1016000" cy="423333"/>
          </a:xfrm>
          <a:prstGeom prst="rect">
            <a:avLst/>
          </a:prstGeom>
        </p:spPr>
      </p:pic>
      <p:sp>
        <p:nvSpPr>
          <p:cNvPr id="8" name="Rounded Rectangle 7"/>
          <p:cNvSpPr/>
          <p:nvPr/>
        </p:nvSpPr>
        <p:spPr>
          <a:xfrm>
            <a:off x="3262407" y="3408636"/>
            <a:ext cx="219456" cy="2030967"/>
          </a:xfrm>
          <a:prstGeom prst="round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0" name="Group 19"/>
          <p:cNvGrpSpPr/>
          <p:nvPr/>
        </p:nvGrpSpPr>
        <p:grpSpPr>
          <a:xfrm>
            <a:off x="3298983" y="3436142"/>
            <a:ext cx="158496" cy="768096"/>
            <a:chOff x="3081528" y="2681478"/>
            <a:chExt cx="118872" cy="576072"/>
          </a:xfrm>
        </p:grpSpPr>
        <p:sp>
          <p:nvSpPr>
            <p:cNvPr id="16" name="Oval 15"/>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17"/>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1" name="Group 20"/>
          <p:cNvGrpSpPr/>
          <p:nvPr/>
        </p:nvGrpSpPr>
        <p:grpSpPr>
          <a:xfrm>
            <a:off x="3298983" y="4248942"/>
            <a:ext cx="158496" cy="768096"/>
            <a:chOff x="3081528" y="2681478"/>
            <a:chExt cx="118872" cy="576072"/>
          </a:xfrm>
        </p:grpSpPr>
        <p:sp>
          <p:nvSpPr>
            <p:cNvPr id="22" name="Oval 21"/>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Oval 23"/>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7" name="Oval 26"/>
          <p:cNvSpPr>
            <a:spLocks noChangeAspect="1"/>
          </p:cNvSpPr>
          <p:nvPr/>
        </p:nvSpPr>
        <p:spPr>
          <a:xfrm>
            <a:off x="3298983" y="5061742"/>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p:cNvSpPr>
            <a:spLocks noChangeAspect="1"/>
          </p:cNvSpPr>
          <p:nvPr/>
        </p:nvSpPr>
        <p:spPr>
          <a:xfrm>
            <a:off x="3298983" y="5264942"/>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Left Brace 31"/>
          <p:cNvSpPr/>
          <p:nvPr/>
        </p:nvSpPr>
        <p:spPr>
          <a:xfrm rot="16200000">
            <a:off x="4033212" y="3582322"/>
            <a:ext cx="440267" cy="427027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3" name="Left Brace 32"/>
          <p:cNvSpPr/>
          <p:nvPr/>
        </p:nvSpPr>
        <p:spPr>
          <a:xfrm rot="10800000">
            <a:off x="6425061" y="3392723"/>
            <a:ext cx="417545" cy="20307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4" name="TextBox 33"/>
          <p:cNvSpPr txBox="1"/>
          <p:nvPr/>
        </p:nvSpPr>
        <p:spPr>
          <a:xfrm>
            <a:off x="6854921" y="3887122"/>
            <a:ext cx="2286000" cy="1625600"/>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Dimension/size of </a:t>
            </a:r>
            <a:r>
              <a:rPr lang="en-US" sz="2400" err="1">
                <a:latin typeface="Helvetica Neue Light" charset="0"/>
                <a:ea typeface="Helvetica Neue Light" charset="0"/>
                <a:cs typeface="Helvetica Neue Light" charset="0"/>
                <a:sym typeface="Open Sans"/>
              </a:rPr>
              <a:t>embeddings</a:t>
            </a:r>
            <a:endParaRPr lang="en-US" sz="2400">
              <a:latin typeface="Helvetica Neue Light" charset="0"/>
              <a:ea typeface="Helvetica Neue Light" charset="0"/>
              <a:cs typeface="Helvetica Neue Light" charset="0"/>
              <a:sym typeface="Open Sans"/>
            </a:endParaRPr>
          </a:p>
        </p:txBody>
      </p:sp>
      <p:sp>
        <p:nvSpPr>
          <p:cNvPr id="35" name="TextBox 34"/>
          <p:cNvSpPr txBox="1"/>
          <p:nvPr/>
        </p:nvSpPr>
        <p:spPr>
          <a:xfrm>
            <a:off x="2724420" y="5760414"/>
            <a:ext cx="3107113" cy="543708"/>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one column per node </a:t>
            </a:r>
          </a:p>
        </p:txBody>
      </p:sp>
      <p:sp>
        <p:nvSpPr>
          <p:cNvPr id="36" name="TextBox 35"/>
          <p:cNvSpPr txBox="1"/>
          <p:nvPr/>
        </p:nvSpPr>
        <p:spPr>
          <a:xfrm>
            <a:off x="-114224" y="2826328"/>
            <a:ext cx="1935328" cy="763753"/>
          </a:xfrm>
          <a:prstGeom prst="rect">
            <a:avLst/>
          </a:prstGeom>
          <a:noFill/>
          <a:ln>
            <a:noFill/>
          </a:ln>
        </p:spPr>
        <p:txBody>
          <a:bodyPr wrap="square" lIns="91425" tIns="91425" rIns="91425" bIns="91425" rtlCol="0" anchor="t" anchorCtr="0">
            <a:noAutofit/>
          </a:bodyPr>
          <a:lstStyle/>
          <a:p>
            <a:pPr algn="ctr"/>
            <a:r>
              <a:rPr lang="en-US" sz="2400">
                <a:latin typeface="Helvetica Neue Light" charset="0"/>
                <a:ea typeface="Helvetica Neue Light" charset="0"/>
                <a:cs typeface="Helvetica Neue Light" charset="0"/>
                <a:sym typeface="Open Sans"/>
              </a:rPr>
              <a:t>embedding matrix</a:t>
            </a:r>
          </a:p>
        </p:txBody>
      </p:sp>
      <p:cxnSp>
        <p:nvCxnSpPr>
          <p:cNvPr id="38" name="Straight Arrow Connector 37"/>
          <p:cNvCxnSpPr/>
          <p:nvPr/>
        </p:nvCxnSpPr>
        <p:spPr>
          <a:xfrm>
            <a:off x="865756" y="3639341"/>
            <a:ext cx="181033" cy="411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872199" y="2438400"/>
            <a:ext cx="3707171" cy="763753"/>
          </a:xfrm>
          <a:prstGeom prst="rect">
            <a:avLst/>
          </a:prstGeom>
          <a:noFill/>
          <a:ln>
            <a:noFill/>
          </a:ln>
        </p:spPr>
        <p:txBody>
          <a:bodyPr wrap="square" lIns="91425" tIns="91425" rIns="91425" bIns="91425" rtlCol="0" anchor="t" anchorCtr="0">
            <a:noAutofit/>
          </a:bodyPr>
          <a:lstStyle/>
          <a:p>
            <a:pPr algn="ctr"/>
            <a:r>
              <a:rPr lang="en-US" sz="2400">
                <a:latin typeface="Helvetica Neue Light" charset="0"/>
                <a:ea typeface="Helvetica Neue Light" charset="0"/>
                <a:cs typeface="Helvetica Neue Light" charset="0"/>
                <a:sym typeface="Open Sans"/>
              </a:rPr>
              <a:t>embedding vector for a specific node</a:t>
            </a:r>
          </a:p>
        </p:txBody>
      </p:sp>
      <p:cxnSp>
        <p:nvCxnSpPr>
          <p:cNvPr id="40" name="Straight Arrow Connector 39"/>
          <p:cNvCxnSpPr/>
          <p:nvPr/>
        </p:nvCxnSpPr>
        <p:spPr>
          <a:xfrm flipH="1">
            <a:off x="3559081" y="3238268"/>
            <a:ext cx="1083731" cy="886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Date Placeholder 8">
            <a:extLst>
              <a:ext uri="{FF2B5EF4-FFF2-40B4-BE49-F238E27FC236}">
                <a16:creationId xmlns:a16="http://schemas.microsoft.com/office/drawing/2014/main" id="{942AD24E-53E3-924F-B922-F44B7A5F4CDF}"/>
              </a:ext>
            </a:extLst>
          </p:cNvPr>
          <p:cNvSpPr>
            <a:spLocks noGrp="1"/>
          </p:cNvSpPr>
          <p:nvPr>
            <p:ph type="dt" sz="half" idx="10"/>
          </p:nvPr>
        </p:nvSpPr>
        <p:spPr/>
        <p:txBody>
          <a:bodyPr/>
          <a:lstStyle/>
          <a:p>
            <a:fld id="{6F649016-0613-EE4C-9E4A-C4A9E84715B2}" type="datetime1">
              <a:rPr lang="en-US" smtClean="0"/>
              <a:t>11/14/2024</a:t>
            </a:fld>
            <a:endParaRPr lang="en-US"/>
          </a:p>
        </p:txBody>
      </p:sp>
    </p:spTree>
    <p:extLst>
      <p:ext uri="{BB962C8B-B14F-4D97-AF65-F5344CB8AC3E}">
        <p14:creationId xmlns:p14="http://schemas.microsoft.com/office/powerpoint/2010/main" val="2596859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0BB1-8CA7-4A80-8A90-153A48BECC5D}"/>
              </a:ext>
            </a:extLst>
          </p:cNvPr>
          <p:cNvSpPr>
            <a:spLocks noGrp="1"/>
          </p:cNvSpPr>
          <p:nvPr>
            <p:ph type="title"/>
          </p:nvPr>
        </p:nvSpPr>
        <p:spPr/>
        <p:txBody>
          <a:bodyPr/>
          <a:lstStyle/>
          <a:p>
            <a:r>
              <a:rPr lang="en-US"/>
              <a:t>Recap: KG Representation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27C97D-BDAD-4838-B025-3BBC3CD795D0}"/>
                  </a:ext>
                </a:extLst>
              </p:cNvPr>
              <p:cNvSpPr>
                <a:spLocks noGrp="1"/>
              </p:cNvSpPr>
              <p:nvPr>
                <p:ph idx="1"/>
              </p:nvPr>
            </p:nvSpPr>
            <p:spPr>
              <a:xfrm>
                <a:off x="288758" y="1295400"/>
                <a:ext cx="8855242" cy="5562600"/>
              </a:xfrm>
            </p:spPr>
            <p:txBody>
              <a:bodyPr>
                <a:normAutofit/>
              </a:bodyPr>
              <a:lstStyle/>
              <a:p>
                <a:r>
                  <a:rPr lang="en-US"/>
                  <a:t>Edges in KG are represented as </a:t>
                </a:r>
                <a:r>
                  <a:rPr lang="en-US" b="1"/>
                  <a:t>triples</a:t>
                </a:r>
                <a:r>
                  <a:rPr lang="en-US"/>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a:p>
              <a:p>
                <a:pPr lvl="1"/>
                <a:r>
                  <a:rPr lang="en-US">
                    <a:solidFill>
                      <a:srgbClr val="0000FF"/>
                    </a:solidFill>
                  </a:rPr>
                  <a:t>head</a:t>
                </a:r>
                <a:r>
                  <a:rPr lang="en-US"/>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r>
                  <a:rPr lang="en-US"/>
                  <a:t> has </a:t>
                </a:r>
                <a:r>
                  <a:rPr lang="en-US">
                    <a:solidFill>
                      <a:srgbClr val="D60093"/>
                    </a:solidFill>
                  </a:rPr>
                  <a:t>relation</a:t>
                </a:r>
                <a:r>
                  <a:rPr lang="en-US"/>
                  <a:t>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𝑟</m:t>
                        </m:r>
                      </m:e>
                    </m:d>
                  </m:oMath>
                </a14:m>
                <a:r>
                  <a:rPr lang="en-US"/>
                  <a:t> with </a:t>
                </a:r>
                <a:r>
                  <a:rPr lang="en-US">
                    <a:solidFill>
                      <a:srgbClr val="00B050"/>
                    </a:solidFill>
                  </a:rPr>
                  <a:t>tail</a:t>
                </a:r>
                <a:r>
                  <a:rPr lang="en-US"/>
                  <a:t> </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a:p>
              <a:p>
                <a:r>
                  <a:rPr lang="en-US" b="1"/>
                  <a:t>Key Idea: </a:t>
                </a:r>
              </a:p>
              <a:p>
                <a:pPr lvl="1"/>
                <a:r>
                  <a:rPr lang="en-US"/>
                  <a:t>Model entities and relations in embedding space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ℝ</m:t>
                        </m:r>
                      </m:e>
                      <m:sup>
                        <m:r>
                          <a:rPr lang="en-US" b="0" i="1" smtClean="0">
                            <a:latin typeface="Cambria Math" panose="02040503050406030204" pitchFamily="18" charset="0"/>
                          </a:rPr>
                          <m:t>𝑘</m:t>
                        </m:r>
                      </m:sup>
                    </m:sSup>
                  </m:oMath>
                </a14:m>
                <a:endParaRPr lang="en-US"/>
              </a:p>
              <a:p>
                <a:pPr lvl="2"/>
                <a:r>
                  <a:rPr lang="en-US"/>
                  <a:t>Associate entities and relations with </a:t>
                </a:r>
                <a:r>
                  <a:rPr lang="en-US" b="1">
                    <a:solidFill>
                      <a:schemeClr val="accent4">
                        <a:lumMod val="75000"/>
                      </a:schemeClr>
                    </a:solidFill>
                  </a:rPr>
                  <a:t>shallow embeddings</a:t>
                </a:r>
              </a:p>
              <a:p>
                <a:pPr lvl="3"/>
                <a:r>
                  <a:rPr lang="en-US" b="1">
                    <a:solidFill>
                      <a:srgbClr val="FF0000"/>
                    </a:solidFill>
                  </a:rPr>
                  <a:t>Note we do not learn a GNN here!</a:t>
                </a:r>
              </a:p>
              <a:p>
                <a:pPr lvl="1"/>
                <a:r>
                  <a:rPr lang="en-US"/>
                  <a:t>Given a triple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a:t>, the goal is that the </a:t>
                </a:r>
                <a:r>
                  <a:rPr lang="en-US">
                    <a:solidFill>
                      <a:srgbClr val="D60093"/>
                    </a:solidFill>
                  </a:rPr>
                  <a:t>embedding of </a:t>
                </a:r>
                <a14:m>
                  <m:oMath xmlns:m="http://schemas.openxmlformats.org/officeDocument/2006/math">
                    <m:r>
                      <a:rPr lang="en-US" b="0" i="1" smtClean="0">
                        <a:solidFill>
                          <a:srgbClr val="D60093"/>
                        </a:solidFill>
                        <a:latin typeface="Cambria Math" panose="02040503050406030204" pitchFamily="18" charset="0"/>
                      </a:rPr>
                      <m:t>(</m:t>
                    </m:r>
                    <m:r>
                      <a:rPr lang="en-US" b="0" i="1" smtClean="0">
                        <a:solidFill>
                          <a:srgbClr val="D60093"/>
                        </a:solidFill>
                        <a:latin typeface="Cambria Math" panose="02040503050406030204" pitchFamily="18" charset="0"/>
                      </a:rPr>
                      <m:t>h</m:t>
                    </m:r>
                    <m:r>
                      <a:rPr lang="en-US" b="0" i="1" smtClean="0">
                        <a:solidFill>
                          <a:srgbClr val="D60093"/>
                        </a:solidFill>
                        <a:latin typeface="Cambria Math" panose="02040503050406030204" pitchFamily="18" charset="0"/>
                      </a:rPr>
                      <m:t>,</m:t>
                    </m:r>
                    <m:r>
                      <a:rPr lang="en-US" b="0" i="1" smtClean="0">
                        <a:solidFill>
                          <a:srgbClr val="D60093"/>
                        </a:solidFill>
                        <a:latin typeface="Cambria Math" panose="02040503050406030204" pitchFamily="18" charset="0"/>
                      </a:rPr>
                      <m:t>𝑟</m:t>
                    </m:r>
                    <m:r>
                      <a:rPr lang="en-US" b="0" i="1" smtClean="0">
                        <a:solidFill>
                          <a:srgbClr val="D60093"/>
                        </a:solidFill>
                        <a:latin typeface="Cambria Math" panose="02040503050406030204" pitchFamily="18" charset="0"/>
                      </a:rPr>
                      <m:t>)</m:t>
                    </m:r>
                  </m:oMath>
                </a14:m>
                <a:r>
                  <a:rPr lang="en-US"/>
                  <a:t> </a:t>
                </a:r>
                <a:r>
                  <a:rPr lang="en-US" b="1"/>
                  <a:t>should be close</a:t>
                </a:r>
                <a:r>
                  <a:rPr lang="en-US"/>
                  <a:t> to the </a:t>
                </a:r>
                <a:r>
                  <a:rPr lang="en-US">
                    <a:solidFill>
                      <a:srgbClr val="00B050"/>
                    </a:solidFill>
                  </a:rPr>
                  <a:t>embedding of </a:t>
                </a:r>
                <a14:m>
                  <m:oMath xmlns:m="http://schemas.openxmlformats.org/officeDocument/2006/math">
                    <m:r>
                      <a:rPr lang="en-US" b="0" i="1" smtClean="0">
                        <a:solidFill>
                          <a:srgbClr val="00B050"/>
                        </a:solidFill>
                        <a:latin typeface="Cambria Math" panose="02040503050406030204" pitchFamily="18" charset="0"/>
                      </a:rPr>
                      <m:t>𝑡</m:t>
                    </m:r>
                  </m:oMath>
                </a14:m>
                <a:r>
                  <a:rPr lang="en-US">
                    <a:solidFill>
                      <a:srgbClr val="0000FF"/>
                    </a:solidFill>
                  </a:rPr>
                  <a:t>.</a:t>
                </a:r>
                <a:endParaRPr lang="en-US"/>
              </a:p>
              <a:p>
                <a:pPr lvl="2"/>
                <a:r>
                  <a:rPr lang="en-US"/>
                  <a:t>How to embed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e>
                    </m:d>
                  </m:oMath>
                </a14:m>
                <a:r>
                  <a:rPr lang="en-US"/>
                  <a:t>?</a:t>
                </a:r>
              </a:p>
              <a:p>
                <a:pPr lvl="2"/>
                <a:r>
                  <a:rPr lang="en-US"/>
                  <a:t>How to define score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oMath>
                </a14:m>
                <a:r>
                  <a:rPr lang="en-US"/>
                  <a:t>?</a:t>
                </a:r>
              </a:p>
              <a:p>
                <a:pPr lvl="3"/>
                <a:r>
                  <a:rPr lang="en-US"/>
                  <a:t>Score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𝑟</m:t>
                        </m:r>
                      </m:sub>
                    </m:sSub>
                    <m:r>
                      <a:rPr lang="en-US" i="1">
                        <a:latin typeface="Cambria Math" panose="02040503050406030204" pitchFamily="18" charset="0"/>
                      </a:rPr>
                      <m:t> </m:t>
                    </m:r>
                  </m:oMath>
                </a14:m>
                <a:r>
                  <a:rPr lang="en-US"/>
                  <a:t>is high if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e>
                    </m:d>
                  </m:oMath>
                </a14:m>
                <a:r>
                  <a:rPr lang="en-US"/>
                  <a:t> exists, else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𝑟</m:t>
                        </m:r>
                      </m:sub>
                    </m:sSub>
                  </m:oMath>
                </a14:m>
                <a:r>
                  <a:rPr lang="en-US"/>
                  <a:t> is low</a:t>
                </a:r>
              </a:p>
              <a:p>
                <a:pPr marL="457200" lvl="1" indent="0">
                  <a:buNone/>
                </a:pPr>
                <a:endParaRPr lang="en-US"/>
              </a:p>
            </p:txBody>
          </p:sp>
        </mc:Choice>
        <mc:Fallback xmlns="">
          <p:sp>
            <p:nvSpPr>
              <p:cNvPr id="3" name="Content Placeholder 2">
                <a:extLst>
                  <a:ext uri="{FF2B5EF4-FFF2-40B4-BE49-F238E27FC236}">
                    <a16:creationId xmlns:a16="http://schemas.microsoft.com/office/drawing/2014/main" id="{6227C97D-BDAD-4838-B025-3BBC3CD795D0}"/>
                  </a:ext>
                </a:extLst>
              </p:cNvPr>
              <p:cNvSpPr>
                <a:spLocks noGrp="1" noRot="1" noChangeAspect="1" noMove="1" noResize="1" noEditPoints="1" noAdjustHandles="1" noChangeArrowheads="1" noChangeShapeType="1" noTextEdit="1"/>
              </p:cNvSpPr>
              <p:nvPr>
                <p:ph idx="1"/>
              </p:nvPr>
            </p:nvSpPr>
            <p:spPr>
              <a:xfrm>
                <a:off x="288758" y="1295400"/>
                <a:ext cx="8855242" cy="5562600"/>
              </a:xfrm>
              <a:blipFill>
                <a:blip r:embed="rId3"/>
                <a:stretch>
                  <a:fillRect l="-275" t="-54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8B28A77-9433-4872-9779-AAE1DB06D354}"/>
              </a:ext>
            </a:extLst>
          </p:cNvPr>
          <p:cNvSpPr>
            <a:spLocks noGrp="1"/>
          </p:cNvSpPr>
          <p:nvPr>
            <p:ph type="dt" sz="half" idx="10"/>
          </p:nvPr>
        </p:nvSpPr>
        <p:spPr/>
        <p:txBody>
          <a:bodyPr/>
          <a:lstStyle/>
          <a:p>
            <a:fld id="{61AFA821-0265-5143-B96A-76E608A1FF0E}" type="datetime1">
              <a:rPr lang="en-US" smtClean="0"/>
              <a:t>11/14/2024</a:t>
            </a:fld>
            <a:endParaRPr lang="en-US"/>
          </a:p>
        </p:txBody>
      </p:sp>
      <p:sp>
        <p:nvSpPr>
          <p:cNvPr id="5" name="Footer Placeholder 4">
            <a:extLst>
              <a:ext uri="{FF2B5EF4-FFF2-40B4-BE49-F238E27FC236}">
                <a16:creationId xmlns:a16="http://schemas.microsoft.com/office/drawing/2014/main" id="{5F468EEE-1C4D-47A6-9888-6A0F95D7DEF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ECDB6F0-3321-4700-87EE-6B46AAFFF8EA}"/>
              </a:ext>
            </a:extLst>
          </p:cNvPr>
          <p:cNvSpPr>
            <a:spLocks noGrp="1"/>
          </p:cNvSpPr>
          <p:nvPr>
            <p:ph type="sldNum" sz="quarter" idx="12"/>
          </p:nvPr>
        </p:nvSpPr>
        <p:spPr/>
        <p:txBody>
          <a:bodyPr/>
          <a:lstStyle/>
          <a:p>
            <a:fld id="{19B12225-5612-419B-A8D5-4B8EEE4C217E}" type="slidenum">
              <a:rPr lang="en-US" dirty="0" smtClean="0"/>
              <a:pPr/>
              <a:t>27</a:t>
            </a:fld>
            <a:endParaRPr lang="en-US"/>
          </a:p>
        </p:txBody>
      </p:sp>
    </p:spTree>
    <p:extLst>
      <p:ext uri="{BB962C8B-B14F-4D97-AF65-F5344CB8AC3E}">
        <p14:creationId xmlns:p14="http://schemas.microsoft.com/office/powerpoint/2010/main" val="3703623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D6A5-D0A8-4B03-95C1-83A21AE4CCFC}"/>
              </a:ext>
            </a:extLst>
          </p:cNvPr>
          <p:cNvSpPr>
            <a:spLocks noGrp="1"/>
          </p:cNvSpPr>
          <p:nvPr>
            <p:ph type="title"/>
          </p:nvPr>
        </p:nvSpPr>
        <p:spPr/>
        <p:txBody>
          <a:bodyPr/>
          <a:lstStyle/>
          <a:p>
            <a:r>
              <a:rPr lang="en-US"/>
              <a:t>Recap: KG Completion Models</a:t>
            </a:r>
          </a:p>
        </p:txBody>
      </p:sp>
      <p:sp>
        <p:nvSpPr>
          <p:cNvPr id="4" name="Date Placeholder 3">
            <a:extLst>
              <a:ext uri="{FF2B5EF4-FFF2-40B4-BE49-F238E27FC236}">
                <a16:creationId xmlns:a16="http://schemas.microsoft.com/office/drawing/2014/main" id="{F9B82CAE-3FD9-4059-BFD8-F505AE056A32}"/>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2FECD4F6-0048-4452-998E-97FD0075E2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224B085-25C2-4243-9A3A-342B800607D7}"/>
              </a:ext>
            </a:extLst>
          </p:cNvPr>
          <p:cNvSpPr>
            <a:spLocks noGrp="1"/>
          </p:cNvSpPr>
          <p:nvPr>
            <p:ph type="sldNum" sz="quarter" idx="12"/>
          </p:nvPr>
        </p:nvSpPr>
        <p:spPr/>
        <p:txBody>
          <a:bodyPr/>
          <a:lstStyle/>
          <a:p>
            <a:fld id="{19B12225-5612-419B-A8D5-4B8EEE4C217E}" type="slidenum">
              <a:rPr lang="en-US" smtClean="0"/>
              <a:pPr/>
              <a:t>28</a:t>
            </a:fld>
            <a:endParaRPr lang="en-US"/>
          </a:p>
        </p:txBody>
      </p:sp>
      <p:sp>
        <p:nvSpPr>
          <p:cNvPr id="10" name="Content Placeholder 9">
            <a:extLst>
              <a:ext uri="{FF2B5EF4-FFF2-40B4-BE49-F238E27FC236}">
                <a16:creationId xmlns:a16="http://schemas.microsoft.com/office/drawing/2014/main" id="{EC792093-136F-E944-BF92-2D937C3FB2F3}"/>
              </a:ext>
            </a:extLst>
          </p:cNvPr>
          <p:cNvSpPr>
            <a:spLocks noGrp="1"/>
          </p:cNvSpPr>
          <p:nvPr>
            <p:ph idx="1"/>
          </p:nvPr>
        </p:nvSpPr>
        <p:spPr>
          <a:xfrm>
            <a:off x="457200" y="1295400"/>
            <a:ext cx="8686800" cy="3231204"/>
          </a:xfrm>
        </p:spPr>
        <p:txBody>
          <a:bodyPr>
            <a:normAutofit/>
          </a:bodyPr>
          <a:lstStyle/>
          <a:p>
            <a:pPr marL="118872" indent="0">
              <a:buNone/>
            </a:pPr>
            <a:r>
              <a:rPr lang="en-US" b="1">
                <a:solidFill>
                  <a:srgbClr val="D00E89"/>
                </a:solidFill>
              </a:rPr>
              <a:t>KG embedding Models:</a:t>
            </a:r>
            <a:endParaRPr lang="en-US"/>
          </a:p>
        </p:txBody>
      </p:sp>
      <mc:AlternateContent xmlns:mc="http://schemas.openxmlformats.org/markup-compatibility/2006" xmlns:a14="http://schemas.microsoft.com/office/drawing/2010/main">
        <mc:Choice Requires="a14">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nvGraphicFramePr>
            <p:xfrm>
              <a:off x="457200" y="1936499"/>
              <a:ext cx="8404167" cy="315410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370840">
                    <a:tc>
                      <a:txBody>
                        <a:bodyPr/>
                        <a:lstStyle/>
                        <a:p>
                          <a:pPr algn="ctr"/>
                          <a:r>
                            <a:rPr lang="en-US" b="1"/>
                            <a:t>TransR</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r>
                                  <a:rPr lang="en-US" b="0" i="0" smtClean="0">
                                    <a:latin typeface="Cambria Math" panose="02040503050406030204" pitchFamily="18" charset="0"/>
                                  </a:rPr>
                                  <m:t>,</m:t>
                                </m:r>
                              </m:oMath>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1" smtClean="0">
                                    <a:latin typeface="Cambria Math" panose="02040503050406030204" pitchFamily="18" charset="0"/>
                                  </a:rPr>
                                  <m:t>, </m:t>
                                </m:r>
                              </m:oMath>
                              <m:oMath xmlns:m="http://schemas.openxmlformats.org/officeDocument/2006/math">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r>
                                      <a:rPr lang="en-US" b="0" i="1" smtClean="0">
                                        <a:latin typeface="Cambria Math" panose="02040503050406030204" pitchFamily="18" charset="0"/>
                                      </a:rPr>
                                      <m:t>×</m:t>
                                    </m:r>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&gt;</m:t>
                                </m:r>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r>
                            <a:rPr lang="en-US" b="1"/>
                            <a:t>ComplEx</a:t>
                          </a:r>
                        </a:p>
                      </a:txBody>
                      <a:tcPr anchor="ctr"/>
                    </a:tc>
                    <a:tc>
                      <a:txBody>
                        <a:bodyPr/>
                        <a:lstStyle/>
                        <a:p>
                          <a:pPr algn="ct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Re</m:t>
                                </m:r>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1" i="0" smtClean="0">
                                        <a:latin typeface="Cambria Math" panose="02040503050406030204" pitchFamily="18" charset="0"/>
                                      </a:rPr>
                                      <m:t>𝐭</m:t>
                                    </m:r>
                                  </m:e>
                                </m:acc>
                                <m:r>
                                  <a:rPr lang="en-US" b="0" i="1" smtClean="0">
                                    <a:latin typeface="Cambria Math" panose="02040503050406030204" pitchFamily="18" charset="0"/>
                                  </a:rPr>
                                  <m:t>&gt;)</m:t>
                                </m:r>
                              </m:oMath>
                            </m:oMathPara>
                          </a14:m>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smtClean="0">
                                        <a:latin typeface="Cambria Math" panose="02040503050406030204" pitchFamily="18" charset="0"/>
                                      </a:rPr>
                                      <m:t>ℂ</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071987559"/>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2292798631"/>
                      </a:ext>
                    </a:extLst>
                  </a:tr>
                  <a:tr h="370840">
                    <a:tc>
                      <a:txBody>
                        <a:bodyPr/>
                        <a:lstStyle/>
                        <a:p>
                          <a:pPr algn="ctr"/>
                          <a:r>
                            <a:rPr lang="en-US" b="1" err="1"/>
                            <a:t>RotateE</a:t>
                          </a:r>
                          <a:endParaRPr lang="en-US" b="1"/>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1"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0" i="1" smtClean="0">
                                        <a:latin typeface="Cambria Math" panose="02040503050406030204" pitchFamily="18" charset="0"/>
                                      </a:rPr>
                                      <m:t>𝑡</m:t>
                                    </m:r>
                                  </m:e>
                                </m:d>
                              </m:oMath>
                            </m:oMathPara>
                          </a14:m>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smtClean="0">
                                        <a:latin typeface="Cambria Math" panose="02040503050406030204" pitchFamily="18" charset="0"/>
                                      </a:rPr>
                                      <m:t>ℂ</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3077292919"/>
                      </a:ext>
                    </a:extLst>
                  </a:tr>
                </a:tbl>
              </a:graphicData>
            </a:graphic>
          </p:graphicFrame>
        </mc:Choice>
        <mc:Fallback xmlns="">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nvGraphicFramePr>
            <p:xfrm>
              <a:off x="457200" y="1936499"/>
              <a:ext cx="8404167" cy="315410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endParaRPr lang="en-US"/>
                        </a:p>
                      </a:txBody>
                      <a:tcPr anchor="ctr">
                        <a:blipFill>
                          <a:blip r:embed="rId3"/>
                          <a:stretch>
                            <a:fillRect l="-67803" t="-108197" r="-356818" b="-675410"/>
                          </a:stretch>
                        </a:blipFill>
                      </a:tcPr>
                    </a:tc>
                    <a:tc>
                      <a:txBody>
                        <a:bodyPr/>
                        <a:lstStyle/>
                        <a:p>
                          <a:endParaRPr lang="en-US"/>
                        </a:p>
                      </a:txBody>
                      <a:tcPr anchor="ctr">
                        <a:blipFill>
                          <a:blip r:embed="rId3"/>
                          <a:stretch>
                            <a:fillRect l="-200452" t="-108197" r="-326244" b="-675410"/>
                          </a:stretch>
                        </a:blipFill>
                      </a:tcP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929069">
                    <a:tc>
                      <a:txBody>
                        <a:bodyPr/>
                        <a:lstStyle/>
                        <a:p>
                          <a:pPr algn="ctr"/>
                          <a:r>
                            <a:rPr lang="en-US" b="1"/>
                            <a:t>TransR</a:t>
                          </a:r>
                        </a:p>
                      </a:txBody>
                      <a:tcPr anchor="ctr"/>
                    </a:tc>
                    <a:tc>
                      <a:txBody>
                        <a:bodyPr/>
                        <a:lstStyle/>
                        <a:p>
                          <a:endParaRPr lang="en-US"/>
                        </a:p>
                      </a:txBody>
                      <a:tcPr anchor="ctr">
                        <a:blipFill>
                          <a:blip r:embed="rId3"/>
                          <a:stretch>
                            <a:fillRect l="-67803" t="-83007" r="-356818" b="-169281"/>
                          </a:stretch>
                        </a:blipFill>
                      </a:tcPr>
                    </a:tc>
                    <a:tc>
                      <a:txBody>
                        <a:bodyPr/>
                        <a:lstStyle/>
                        <a:p>
                          <a:endParaRPr lang="en-US"/>
                        </a:p>
                      </a:txBody>
                      <a:tcPr anchor="ctr">
                        <a:blipFill>
                          <a:blip r:embed="rId3"/>
                          <a:stretch>
                            <a:fillRect l="-200452" t="-83007" r="-326244" b="-169281"/>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endParaRPr lang="en-US"/>
                        </a:p>
                      </a:txBody>
                      <a:tcPr anchor="ctr">
                        <a:blipFill>
                          <a:blip r:embed="rId3"/>
                          <a:stretch>
                            <a:fillRect l="-67803" t="-459016" r="-356818" b="-324590"/>
                          </a:stretch>
                        </a:blipFill>
                      </a:tcPr>
                    </a:tc>
                    <a:tc>
                      <a:txBody>
                        <a:bodyPr/>
                        <a:lstStyle/>
                        <a:p>
                          <a:endParaRPr lang="en-US"/>
                        </a:p>
                      </a:txBody>
                      <a:tcPr anchor="ctr">
                        <a:blipFill>
                          <a:blip r:embed="rId3"/>
                          <a:stretch>
                            <a:fillRect l="-200452" t="-459016" r="-326244" b="-32459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r>
                            <a:rPr lang="en-US" b="1"/>
                            <a:t>ComplEx</a:t>
                          </a:r>
                        </a:p>
                      </a:txBody>
                      <a:tcPr anchor="ctr"/>
                    </a:tc>
                    <a:tc>
                      <a:txBody>
                        <a:bodyPr/>
                        <a:lstStyle/>
                        <a:p>
                          <a:endParaRPr lang="en-US"/>
                        </a:p>
                      </a:txBody>
                      <a:tcPr anchor="ctr">
                        <a:blipFill>
                          <a:blip r:embed="rId3"/>
                          <a:stretch>
                            <a:fillRect l="-67803" t="-559016" r="-356818" b="-224590"/>
                          </a:stretch>
                        </a:blipFill>
                      </a:tcPr>
                    </a:tc>
                    <a:tc>
                      <a:txBody>
                        <a:bodyPr/>
                        <a:lstStyle/>
                        <a:p>
                          <a:endParaRPr lang="en-US"/>
                        </a:p>
                      </a:txBody>
                      <a:tcPr anchor="ctr">
                        <a:blipFill>
                          <a:blip r:embed="rId3"/>
                          <a:stretch>
                            <a:fillRect l="-200452" t="-559016" r="-326244" b="-22459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071987559"/>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2292798631"/>
                      </a:ext>
                    </a:extLst>
                  </a:tr>
                  <a:tr h="370840">
                    <a:tc>
                      <a:txBody>
                        <a:bodyPr/>
                        <a:lstStyle/>
                        <a:p>
                          <a:pPr algn="ctr"/>
                          <a:r>
                            <a:rPr lang="en-US" b="1" err="1"/>
                            <a:t>RotateE</a:t>
                          </a:r>
                          <a:endParaRPr lang="en-US" b="1"/>
                        </a:p>
                      </a:txBody>
                      <a:tcPr anchor="ctr"/>
                    </a:tc>
                    <a:tc>
                      <a:txBody>
                        <a:bodyPr/>
                        <a:lstStyle/>
                        <a:p>
                          <a:endParaRPr lang="en-US"/>
                        </a:p>
                      </a:txBody>
                      <a:tcPr anchor="ctr">
                        <a:blipFill>
                          <a:blip r:embed="rId3"/>
                          <a:stretch>
                            <a:fillRect l="-67803" t="-759016" r="-356818" b="-24590"/>
                          </a:stretch>
                        </a:blipFill>
                      </a:tcPr>
                    </a:tc>
                    <a:tc>
                      <a:txBody>
                        <a:bodyPr/>
                        <a:lstStyle/>
                        <a:p>
                          <a:endParaRPr lang="en-US"/>
                        </a:p>
                      </a:txBody>
                      <a:tcPr anchor="ctr">
                        <a:blipFill>
                          <a:blip r:embed="rId3"/>
                          <a:stretch>
                            <a:fillRect l="-200452" t="-759016" r="-326244" b="-2459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3077292919"/>
                      </a:ext>
                    </a:extLst>
                  </a:tr>
                </a:tbl>
              </a:graphicData>
            </a:graphic>
          </p:graphicFrame>
        </mc:Fallback>
      </mc:AlternateContent>
      <p:sp>
        <p:nvSpPr>
          <p:cNvPr id="7" name="TextBox 6">
            <a:extLst>
              <a:ext uri="{FF2B5EF4-FFF2-40B4-BE49-F238E27FC236}">
                <a16:creationId xmlns:a16="http://schemas.microsoft.com/office/drawing/2014/main" id="{745D3555-285A-CFD1-497C-F9B26E4F6259}"/>
              </a:ext>
            </a:extLst>
          </p:cNvPr>
          <p:cNvSpPr txBox="1"/>
          <p:nvPr/>
        </p:nvSpPr>
        <p:spPr>
          <a:xfrm>
            <a:off x="567159" y="6063959"/>
            <a:ext cx="7425160" cy="369332"/>
          </a:xfrm>
          <a:prstGeom prst="rect">
            <a:avLst/>
          </a:prstGeom>
          <a:noFill/>
        </p:spPr>
        <p:txBody>
          <a:bodyPr wrap="square">
            <a:spAutoFit/>
          </a:bodyPr>
          <a:lstStyle/>
          <a:p>
            <a:r>
              <a:rPr lang="en-US" b="0" i="0">
                <a:solidFill>
                  <a:srgbClr val="1D1C1D"/>
                </a:solidFill>
                <a:effectLst/>
                <a:latin typeface="Slack-Lato"/>
              </a:rPr>
              <a:t> </a:t>
            </a:r>
            <a:endParaRPr lang="en-US"/>
          </a:p>
        </p:txBody>
      </p:sp>
    </p:spTree>
    <p:extLst>
      <p:ext uri="{BB962C8B-B14F-4D97-AF65-F5344CB8AC3E}">
        <p14:creationId xmlns:p14="http://schemas.microsoft.com/office/powerpoint/2010/main" val="1244812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87AF1-F906-5374-291F-FA3ACB123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50B7C-406E-8FDF-570B-2CD4F4444D3A}"/>
              </a:ext>
            </a:extLst>
          </p:cNvPr>
          <p:cNvSpPr>
            <a:spLocks noGrp="1"/>
          </p:cNvSpPr>
          <p:nvPr>
            <p:ph type="title"/>
          </p:nvPr>
        </p:nvSpPr>
        <p:spPr>
          <a:xfrm>
            <a:off x="457199" y="76200"/>
            <a:ext cx="8340291" cy="987552"/>
          </a:xfrm>
        </p:spPr>
        <p:txBody>
          <a:bodyPr>
            <a:normAutofit/>
          </a:bodyPr>
          <a:lstStyle/>
          <a:p>
            <a:r>
              <a:rPr lang="en-US" sz="4400"/>
              <a:t>KG embedding methods</a:t>
            </a:r>
            <a:endParaRPr lang="en-US"/>
          </a:p>
        </p:txBody>
      </p:sp>
      <p:sp>
        <p:nvSpPr>
          <p:cNvPr id="3" name="Content Placeholder 2">
            <a:extLst>
              <a:ext uri="{FF2B5EF4-FFF2-40B4-BE49-F238E27FC236}">
                <a16:creationId xmlns:a16="http://schemas.microsoft.com/office/drawing/2014/main" id="{ED538EA3-5DE9-C84D-C202-11B71FB99521}"/>
              </a:ext>
            </a:extLst>
          </p:cNvPr>
          <p:cNvSpPr>
            <a:spLocks noGrp="1"/>
          </p:cNvSpPr>
          <p:nvPr>
            <p:ph idx="1"/>
          </p:nvPr>
        </p:nvSpPr>
        <p:spPr>
          <a:xfrm>
            <a:off x="304800" y="1482290"/>
            <a:ext cx="8633460" cy="5001377"/>
          </a:xfrm>
        </p:spPr>
        <p:txBody>
          <a:bodyPr vert="horz" lIns="54864" tIns="91440" rIns="91440" bIns="45720" rtlCol="0" anchor="t">
            <a:normAutofit fontScale="92500" lnSpcReduction="10000"/>
          </a:bodyPr>
          <a:lstStyle/>
          <a:p>
            <a:pPr marL="438785"/>
            <a:r>
              <a:rPr lang="en-US" b="1">
                <a:latin typeface="Calibri"/>
                <a:cs typeface="Calibri"/>
              </a:rPr>
              <a:t>Structure agnostic shallow encoders </a:t>
            </a:r>
            <a:r>
              <a:rPr lang="en-US" b="1">
                <a:solidFill>
                  <a:srgbClr val="C00000"/>
                </a:solidFill>
                <a:latin typeface="Calibri"/>
                <a:cs typeface="Calibri"/>
              </a:rPr>
              <a:t>learn embeddings </a:t>
            </a:r>
            <a:r>
              <a:rPr lang="en-US" b="1">
                <a:latin typeface="Calibri"/>
                <a:cs typeface="Calibri"/>
              </a:rPr>
              <a:t>for </a:t>
            </a:r>
            <a:r>
              <a:rPr lang="en-US" b="1">
                <a:solidFill>
                  <a:srgbClr val="0000FF"/>
                </a:solidFill>
                <a:latin typeface="Calibri"/>
                <a:cs typeface="Calibri"/>
              </a:rPr>
              <a:t>entities</a:t>
            </a:r>
            <a:r>
              <a:rPr lang="en-US" b="1">
                <a:latin typeface="Calibri"/>
                <a:cs typeface="Calibri"/>
              </a:rPr>
              <a:t> and </a:t>
            </a:r>
            <a:r>
              <a:rPr lang="en-US" b="1">
                <a:solidFill>
                  <a:srgbClr val="0000FF"/>
                </a:solidFill>
                <a:latin typeface="Calibri"/>
                <a:cs typeface="Calibri"/>
              </a:rPr>
              <a:t>relations</a:t>
            </a:r>
          </a:p>
          <a:p>
            <a:pPr marL="731393" lvl="1"/>
            <a:r>
              <a:rPr lang="en-US" b="1">
                <a:solidFill>
                  <a:srgbClr val="C00000"/>
                </a:solidFill>
                <a:latin typeface="Calibri"/>
                <a:cs typeface="Calibri"/>
              </a:rPr>
              <a:t>The entity and relation embeddings are the trainable weights</a:t>
            </a:r>
          </a:p>
          <a:p>
            <a:pPr marL="731393" lvl="1"/>
            <a:endParaRPr lang="en-US" b="1">
              <a:solidFill>
                <a:srgbClr val="C00000"/>
              </a:solidFill>
              <a:latin typeface="Calibri"/>
              <a:cs typeface="Calibri"/>
            </a:endParaRPr>
          </a:p>
          <a:p>
            <a:pPr marL="438785"/>
            <a:r>
              <a:rPr lang="en-US" b="1">
                <a:latin typeface="Calibri"/>
                <a:cs typeface="Calibri"/>
              </a:rPr>
              <a:t>The structure of the KG is utilized in the loss function</a:t>
            </a:r>
          </a:p>
          <a:p>
            <a:pPr marL="731393" lvl="1"/>
            <a:endParaRPr lang="en-US" b="1">
              <a:solidFill>
                <a:srgbClr val="C00000"/>
              </a:solidFill>
              <a:latin typeface="Calibri"/>
              <a:cs typeface="Calibri"/>
            </a:endParaRPr>
          </a:p>
          <a:p>
            <a:pPr marL="438785"/>
            <a:r>
              <a:rPr lang="en-US" b="1">
                <a:latin typeface="Calibri"/>
                <a:cs typeface="Calibri"/>
              </a:rPr>
              <a:t>KG embedding methods can only be used on a single KG</a:t>
            </a:r>
          </a:p>
          <a:p>
            <a:pPr marL="731393" lvl="1"/>
            <a:r>
              <a:rPr lang="en-US" b="1">
                <a:solidFill>
                  <a:srgbClr val="C00000"/>
                </a:solidFill>
                <a:latin typeface="Calibri"/>
                <a:cs typeface="Calibri"/>
              </a:rPr>
              <a:t>They cannot transfer knowledge between KGs</a:t>
            </a:r>
            <a:endParaRPr lang="en-US" b="1">
              <a:solidFill>
                <a:srgbClr val="C00000"/>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2A55C99A-738A-CC7D-99EE-4A2F64E96F86}"/>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55DA7482-3FB2-8672-6FF0-A634C18B7188}"/>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6118F6FA-4B86-3B65-162F-41482CC8FF6D}"/>
              </a:ext>
            </a:extLst>
          </p:cNvPr>
          <p:cNvSpPr>
            <a:spLocks noGrp="1"/>
          </p:cNvSpPr>
          <p:nvPr>
            <p:ph type="sldNum" sz="quarter" idx="12"/>
          </p:nvPr>
        </p:nvSpPr>
        <p:spPr/>
        <p:txBody>
          <a:bodyPr/>
          <a:lstStyle/>
          <a:p>
            <a:fld id="{19B12225-5612-419B-A8D5-4B8EEE4C217E}" type="slidenum">
              <a:rPr lang="en-US" smtClean="0"/>
              <a:pPr/>
              <a:t>29</a:t>
            </a:fld>
            <a:endParaRPr lang="en-US"/>
          </a:p>
        </p:txBody>
      </p:sp>
    </p:spTree>
    <p:extLst>
      <p:ext uri="{BB962C8B-B14F-4D97-AF65-F5344CB8AC3E}">
        <p14:creationId xmlns:p14="http://schemas.microsoft.com/office/powerpoint/2010/main" val="3468774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1CAB1-CBE3-51F7-73B7-9BBB8AB147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E1ECDB-2535-2476-4541-1E6B5A825F8E}"/>
              </a:ext>
            </a:extLst>
          </p:cNvPr>
          <p:cNvSpPr>
            <a:spLocks noGrp="1"/>
          </p:cNvSpPr>
          <p:nvPr>
            <p:ph type="title"/>
          </p:nvPr>
        </p:nvSpPr>
        <p:spPr/>
        <p:txBody>
          <a:bodyPr>
            <a:normAutofit/>
          </a:bodyPr>
          <a:lstStyle/>
          <a:p>
            <a:r>
              <a:rPr lang="en-US"/>
              <a:t>New entities in Bio KGs</a:t>
            </a:r>
          </a:p>
        </p:txBody>
      </p:sp>
      <p:sp>
        <p:nvSpPr>
          <p:cNvPr id="3" name="Content Placeholder 2">
            <a:extLst>
              <a:ext uri="{FF2B5EF4-FFF2-40B4-BE49-F238E27FC236}">
                <a16:creationId xmlns:a16="http://schemas.microsoft.com/office/drawing/2014/main" id="{BFA53018-51A3-21C2-487E-F17543755E7F}"/>
              </a:ext>
            </a:extLst>
          </p:cNvPr>
          <p:cNvSpPr>
            <a:spLocks noGrp="1"/>
          </p:cNvSpPr>
          <p:nvPr>
            <p:ph idx="1"/>
          </p:nvPr>
        </p:nvSpPr>
        <p:spPr>
          <a:xfrm>
            <a:off x="76200" y="1295400"/>
            <a:ext cx="8610600" cy="5257801"/>
          </a:xfrm>
        </p:spPr>
        <p:txBody>
          <a:bodyPr/>
          <a:lstStyle/>
          <a:p>
            <a:r>
              <a:rPr lang="en-US" b="1">
                <a:solidFill>
                  <a:srgbClr val="FF0000"/>
                </a:solidFill>
              </a:rPr>
              <a:t>What if a new drug comes in?</a:t>
            </a:r>
            <a:endParaRPr lang="en-US"/>
          </a:p>
          <a:p>
            <a:r>
              <a:rPr lang="en-US" b="1">
                <a:solidFill>
                  <a:srgbClr val="D60093"/>
                </a:solidFill>
              </a:rPr>
              <a:t>Need to retrain the shallow encoder</a:t>
            </a:r>
            <a:endParaRPr lang="en-US"/>
          </a:p>
          <a:p>
            <a:endParaRPr lang="en-US"/>
          </a:p>
        </p:txBody>
      </p:sp>
      <p:sp>
        <p:nvSpPr>
          <p:cNvPr id="4" name="Date Placeholder 3">
            <a:extLst>
              <a:ext uri="{FF2B5EF4-FFF2-40B4-BE49-F238E27FC236}">
                <a16:creationId xmlns:a16="http://schemas.microsoft.com/office/drawing/2014/main" id="{833A9885-51FF-5C9F-6B06-85179F59C489}"/>
              </a:ext>
            </a:extLst>
          </p:cNvPr>
          <p:cNvSpPr>
            <a:spLocks noGrp="1"/>
          </p:cNvSpPr>
          <p:nvPr>
            <p:ph type="dt" sz="half" idx="10"/>
          </p:nvPr>
        </p:nvSpPr>
        <p:spPr/>
        <p:txBody>
          <a:bodyPr/>
          <a:lstStyle/>
          <a:p>
            <a:fld id="{4CC5F969-9218-2E44-ABB2-2E7BFA956614}" type="datetime1">
              <a:rPr lang="en-US" smtClean="0"/>
              <a:t>11/14/2024</a:t>
            </a:fld>
            <a:endParaRPr lang="en-US"/>
          </a:p>
        </p:txBody>
      </p:sp>
      <p:sp>
        <p:nvSpPr>
          <p:cNvPr id="5" name="Slide Number Placeholder 4">
            <a:extLst>
              <a:ext uri="{FF2B5EF4-FFF2-40B4-BE49-F238E27FC236}">
                <a16:creationId xmlns:a16="http://schemas.microsoft.com/office/drawing/2014/main" id="{9C8E94B8-EDD4-B4DD-3AE3-F2D54F085CCB}"/>
              </a:ext>
            </a:extLst>
          </p:cNvPr>
          <p:cNvSpPr>
            <a:spLocks noGrp="1"/>
          </p:cNvSpPr>
          <p:nvPr>
            <p:ph type="sldNum" sz="quarter" idx="12"/>
          </p:nvPr>
        </p:nvSpPr>
        <p:spPr/>
        <p:txBody>
          <a:bodyPr/>
          <a:lstStyle/>
          <a:p>
            <a:fld id="{19B12225-5612-419B-A8D5-4B8EEE4C217E}" type="slidenum">
              <a:rPr lang="en-US" smtClean="0"/>
              <a:pPr/>
              <a:t>30</a:t>
            </a:fld>
            <a:endParaRPr lang="en-US"/>
          </a:p>
        </p:txBody>
      </p:sp>
      <p:sp>
        <p:nvSpPr>
          <p:cNvPr id="6" name="Footer Placeholder 5">
            <a:extLst>
              <a:ext uri="{FF2B5EF4-FFF2-40B4-BE49-F238E27FC236}">
                <a16:creationId xmlns:a16="http://schemas.microsoft.com/office/drawing/2014/main" id="{9737A1FA-F74E-244F-0480-7E36DE0A097A}"/>
              </a:ext>
            </a:extLst>
          </p:cNvPr>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7" name="Picture 6">
            <a:extLst>
              <a:ext uri="{FF2B5EF4-FFF2-40B4-BE49-F238E27FC236}">
                <a16:creationId xmlns:a16="http://schemas.microsoft.com/office/drawing/2014/main" id="{2AABB58B-4FD7-13D8-B2B1-FABDBB37F55D}"/>
              </a:ext>
            </a:extLst>
          </p:cNvPr>
          <p:cNvPicPr>
            <a:picLocks noChangeAspect="1"/>
          </p:cNvPicPr>
          <p:nvPr/>
        </p:nvPicPr>
        <p:blipFill>
          <a:blip r:embed="rId3"/>
          <a:stretch>
            <a:fillRect/>
          </a:stretch>
        </p:blipFill>
        <p:spPr>
          <a:xfrm>
            <a:off x="1206295" y="2832233"/>
            <a:ext cx="6350410" cy="2887809"/>
          </a:xfrm>
          <a:prstGeom prst="rect">
            <a:avLst/>
          </a:prstGeom>
        </p:spPr>
      </p:pic>
    </p:spTree>
    <p:extLst>
      <p:ext uri="{BB962C8B-B14F-4D97-AF65-F5344CB8AC3E}">
        <p14:creationId xmlns:p14="http://schemas.microsoft.com/office/powerpoint/2010/main" val="1651535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68D74-7177-80EC-BFC7-431CB562E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7FB724-67F8-35D0-5D56-BEABC93F6580}"/>
              </a:ext>
            </a:extLst>
          </p:cNvPr>
          <p:cNvSpPr>
            <a:spLocks noGrp="1"/>
          </p:cNvSpPr>
          <p:nvPr>
            <p:ph type="title"/>
          </p:nvPr>
        </p:nvSpPr>
        <p:spPr/>
        <p:txBody>
          <a:bodyPr>
            <a:normAutofit/>
          </a:bodyPr>
          <a:lstStyle/>
          <a:p>
            <a:r>
              <a:rPr lang="en-US"/>
              <a:t>Generalize across similar KGs</a:t>
            </a:r>
          </a:p>
        </p:txBody>
      </p:sp>
      <p:sp>
        <p:nvSpPr>
          <p:cNvPr id="3" name="Content Placeholder 2">
            <a:extLst>
              <a:ext uri="{FF2B5EF4-FFF2-40B4-BE49-F238E27FC236}">
                <a16:creationId xmlns:a16="http://schemas.microsoft.com/office/drawing/2014/main" id="{86B9C7E3-7827-2D05-DF4B-952BA6920B7D}"/>
              </a:ext>
            </a:extLst>
          </p:cNvPr>
          <p:cNvSpPr>
            <a:spLocks noGrp="1"/>
          </p:cNvSpPr>
          <p:nvPr>
            <p:ph idx="1"/>
          </p:nvPr>
        </p:nvSpPr>
        <p:spPr>
          <a:xfrm>
            <a:off x="76200" y="1295400"/>
            <a:ext cx="8610600" cy="5257801"/>
          </a:xfrm>
        </p:spPr>
        <p:txBody>
          <a:bodyPr/>
          <a:lstStyle/>
          <a:p>
            <a:r>
              <a:rPr lang="en-US" b="1">
                <a:solidFill>
                  <a:srgbClr val="FF0000"/>
                </a:solidFill>
              </a:rPr>
              <a:t>What if I want to transfer knowledge from one KG to another?</a:t>
            </a:r>
            <a:endParaRPr lang="en-US"/>
          </a:p>
          <a:p>
            <a:r>
              <a:rPr lang="en-US" b="1">
                <a:solidFill>
                  <a:srgbClr val="D60093"/>
                </a:solidFill>
              </a:rPr>
              <a:t>The KGs have the same relations</a:t>
            </a:r>
            <a:endParaRPr lang="en-US"/>
          </a:p>
          <a:p>
            <a:endParaRPr lang="en-US"/>
          </a:p>
        </p:txBody>
      </p:sp>
      <p:sp>
        <p:nvSpPr>
          <p:cNvPr id="4" name="Date Placeholder 3">
            <a:extLst>
              <a:ext uri="{FF2B5EF4-FFF2-40B4-BE49-F238E27FC236}">
                <a16:creationId xmlns:a16="http://schemas.microsoft.com/office/drawing/2014/main" id="{869053A5-70C0-30D1-4969-F4860BD6AC97}"/>
              </a:ext>
            </a:extLst>
          </p:cNvPr>
          <p:cNvSpPr>
            <a:spLocks noGrp="1"/>
          </p:cNvSpPr>
          <p:nvPr>
            <p:ph type="dt" sz="half" idx="10"/>
          </p:nvPr>
        </p:nvSpPr>
        <p:spPr/>
        <p:txBody>
          <a:bodyPr/>
          <a:lstStyle/>
          <a:p>
            <a:fld id="{4CC5F969-9218-2E44-ABB2-2E7BFA956614}" type="datetime1">
              <a:rPr lang="en-US" smtClean="0"/>
              <a:t>11/14/2024</a:t>
            </a:fld>
            <a:endParaRPr lang="en-US"/>
          </a:p>
        </p:txBody>
      </p:sp>
      <p:sp>
        <p:nvSpPr>
          <p:cNvPr id="5" name="Slide Number Placeholder 4">
            <a:extLst>
              <a:ext uri="{FF2B5EF4-FFF2-40B4-BE49-F238E27FC236}">
                <a16:creationId xmlns:a16="http://schemas.microsoft.com/office/drawing/2014/main" id="{BB62B6CF-02F0-725A-BB51-A29B323D1300}"/>
              </a:ext>
            </a:extLst>
          </p:cNvPr>
          <p:cNvSpPr>
            <a:spLocks noGrp="1"/>
          </p:cNvSpPr>
          <p:nvPr>
            <p:ph type="sldNum" sz="quarter" idx="12"/>
          </p:nvPr>
        </p:nvSpPr>
        <p:spPr/>
        <p:txBody>
          <a:bodyPr/>
          <a:lstStyle/>
          <a:p>
            <a:fld id="{19B12225-5612-419B-A8D5-4B8EEE4C217E}" type="slidenum">
              <a:rPr lang="en-US" smtClean="0"/>
              <a:pPr/>
              <a:t>31</a:t>
            </a:fld>
            <a:endParaRPr lang="en-US"/>
          </a:p>
        </p:txBody>
      </p:sp>
      <p:sp>
        <p:nvSpPr>
          <p:cNvPr id="6" name="Footer Placeholder 5">
            <a:extLst>
              <a:ext uri="{FF2B5EF4-FFF2-40B4-BE49-F238E27FC236}">
                <a16:creationId xmlns:a16="http://schemas.microsoft.com/office/drawing/2014/main" id="{37418C83-667D-8B11-CDA4-AC5AF2F23489}"/>
              </a:ext>
            </a:extLst>
          </p:cNvPr>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8" name="Picture 7" descr="Diagram&#10;&#10;Description automatically generated">
            <a:extLst>
              <a:ext uri="{FF2B5EF4-FFF2-40B4-BE49-F238E27FC236}">
                <a16:creationId xmlns:a16="http://schemas.microsoft.com/office/drawing/2014/main" id="{D81E83A0-6C16-0AE0-746E-EF0C113DE481}"/>
              </a:ext>
            </a:extLst>
          </p:cNvPr>
          <p:cNvPicPr>
            <a:picLocks noChangeAspect="1"/>
          </p:cNvPicPr>
          <p:nvPr/>
        </p:nvPicPr>
        <p:blipFill>
          <a:blip r:embed="rId3"/>
          <a:stretch>
            <a:fillRect/>
          </a:stretch>
        </p:blipFill>
        <p:spPr>
          <a:xfrm>
            <a:off x="351896" y="3030074"/>
            <a:ext cx="3926250" cy="3297201"/>
          </a:xfrm>
          <a:prstGeom prst="rect">
            <a:avLst/>
          </a:prstGeom>
        </p:spPr>
      </p:pic>
      <p:pic>
        <p:nvPicPr>
          <p:cNvPr id="9" name="Picture 8" descr="Diagram&#10;&#10;Description automatically generated">
            <a:extLst>
              <a:ext uri="{FF2B5EF4-FFF2-40B4-BE49-F238E27FC236}">
                <a16:creationId xmlns:a16="http://schemas.microsoft.com/office/drawing/2014/main" id="{CEDFC0B0-E2DD-F423-9435-A6250E3A6E32}"/>
              </a:ext>
            </a:extLst>
          </p:cNvPr>
          <p:cNvPicPr>
            <a:picLocks noChangeAspect="1"/>
          </p:cNvPicPr>
          <p:nvPr/>
        </p:nvPicPr>
        <p:blipFill>
          <a:blip r:embed="rId3"/>
          <a:stretch>
            <a:fillRect/>
          </a:stretch>
        </p:blipFill>
        <p:spPr>
          <a:xfrm>
            <a:off x="4865854" y="3030073"/>
            <a:ext cx="3926250" cy="3297201"/>
          </a:xfrm>
          <a:prstGeom prst="rect">
            <a:avLst/>
          </a:prstGeom>
        </p:spPr>
      </p:pic>
      <p:sp>
        <p:nvSpPr>
          <p:cNvPr id="10" name="TextBox 9">
            <a:extLst>
              <a:ext uri="{FF2B5EF4-FFF2-40B4-BE49-F238E27FC236}">
                <a16:creationId xmlns:a16="http://schemas.microsoft.com/office/drawing/2014/main" id="{4A4CFF66-0EA3-1DE0-08D2-71FEB3697029}"/>
              </a:ext>
            </a:extLst>
          </p:cNvPr>
          <p:cNvSpPr txBox="1"/>
          <p:nvPr/>
        </p:nvSpPr>
        <p:spPr>
          <a:xfrm>
            <a:off x="8008219" y="3513222"/>
            <a:ext cx="678581" cy="261610"/>
          </a:xfrm>
          <a:prstGeom prst="rect">
            <a:avLst/>
          </a:prstGeom>
          <a:solidFill>
            <a:schemeClr val="bg1"/>
          </a:solidFill>
        </p:spPr>
        <p:txBody>
          <a:bodyPr wrap="square" rtlCol="0">
            <a:spAutoFit/>
          </a:bodyPr>
          <a:lstStyle/>
          <a:p>
            <a:r>
              <a:rPr lang="en-US" sz="1100">
                <a:latin typeface="Arial" pitchFamily="34" charset="0"/>
                <a:cs typeface="Arial" pitchFamily="34" charset="0"/>
              </a:rPr>
              <a:t>Books</a:t>
            </a:r>
          </a:p>
        </p:txBody>
      </p:sp>
      <p:sp>
        <p:nvSpPr>
          <p:cNvPr id="11" name="TextBox 10">
            <a:extLst>
              <a:ext uri="{FF2B5EF4-FFF2-40B4-BE49-F238E27FC236}">
                <a16:creationId xmlns:a16="http://schemas.microsoft.com/office/drawing/2014/main" id="{5B3499A5-773D-FDF9-1DE7-F944ECDCC2C6}"/>
              </a:ext>
            </a:extLst>
          </p:cNvPr>
          <p:cNvSpPr txBox="1"/>
          <p:nvPr/>
        </p:nvSpPr>
        <p:spPr>
          <a:xfrm>
            <a:off x="7973469" y="4547868"/>
            <a:ext cx="748080" cy="261610"/>
          </a:xfrm>
          <a:prstGeom prst="rect">
            <a:avLst/>
          </a:prstGeom>
          <a:solidFill>
            <a:schemeClr val="bg1"/>
          </a:solidFill>
        </p:spPr>
        <p:txBody>
          <a:bodyPr wrap="square" rtlCol="0">
            <a:spAutoFit/>
          </a:bodyPr>
          <a:lstStyle/>
          <a:p>
            <a:r>
              <a:rPr lang="en-US" sz="1100">
                <a:latin typeface="Arial" pitchFamily="34" charset="0"/>
                <a:cs typeface="Arial" pitchFamily="34" charset="0"/>
              </a:rPr>
              <a:t>  Xbox</a:t>
            </a:r>
          </a:p>
        </p:txBody>
      </p:sp>
      <p:sp>
        <p:nvSpPr>
          <p:cNvPr id="12" name="TextBox 11">
            <a:extLst>
              <a:ext uri="{FF2B5EF4-FFF2-40B4-BE49-F238E27FC236}">
                <a16:creationId xmlns:a16="http://schemas.microsoft.com/office/drawing/2014/main" id="{C5643C47-86B1-EC17-F0B1-07C4415163C9}"/>
              </a:ext>
            </a:extLst>
          </p:cNvPr>
          <p:cNvSpPr txBox="1"/>
          <p:nvPr/>
        </p:nvSpPr>
        <p:spPr>
          <a:xfrm>
            <a:off x="7971833" y="5562600"/>
            <a:ext cx="748080" cy="261610"/>
          </a:xfrm>
          <a:prstGeom prst="rect">
            <a:avLst/>
          </a:prstGeom>
          <a:solidFill>
            <a:schemeClr val="bg1"/>
          </a:solidFill>
        </p:spPr>
        <p:txBody>
          <a:bodyPr wrap="square" rtlCol="0">
            <a:spAutoFit/>
          </a:bodyPr>
          <a:lstStyle/>
          <a:p>
            <a:r>
              <a:rPr lang="en-US" sz="1100">
                <a:latin typeface="Arial" pitchFamily="34" charset="0"/>
                <a:cs typeface="Arial" pitchFamily="34" charset="0"/>
              </a:rPr>
              <a:t> NBA2K</a:t>
            </a:r>
          </a:p>
        </p:txBody>
      </p:sp>
      <p:pic>
        <p:nvPicPr>
          <p:cNvPr id="13" name="Picture 12">
            <a:extLst>
              <a:ext uri="{FF2B5EF4-FFF2-40B4-BE49-F238E27FC236}">
                <a16:creationId xmlns:a16="http://schemas.microsoft.com/office/drawing/2014/main" id="{2FA6BFD9-6F27-288C-3D25-A23B20D41BFC}"/>
              </a:ext>
            </a:extLst>
          </p:cNvPr>
          <p:cNvPicPr>
            <a:picLocks noChangeAspect="1"/>
          </p:cNvPicPr>
          <p:nvPr/>
        </p:nvPicPr>
        <p:blipFill>
          <a:blip r:embed="rId4"/>
          <a:stretch>
            <a:fillRect/>
          </a:stretch>
        </p:blipFill>
        <p:spPr>
          <a:xfrm>
            <a:off x="6401468" y="3513222"/>
            <a:ext cx="673100" cy="622300"/>
          </a:xfrm>
          <a:prstGeom prst="rect">
            <a:avLst/>
          </a:prstGeom>
        </p:spPr>
      </p:pic>
      <p:pic>
        <p:nvPicPr>
          <p:cNvPr id="15" name="Picture 14" descr="A black video game console&#10;&#10;Description automatically generated">
            <a:extLst>
              <a:ext uri="{FF2B5EF4-FFF2-40B4-BE49-F238E27FC236}">
                <a16:creationId xmlns:a16="http://schemas.microsoft.com/office/drawing/2014/main" id="{F179DA59-8A23-08D9-AA63-66E70D5C9F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9755" y="4809478"/>
            <a:ext cx="1135256" cy="622300"/>
          </a:xfrm>
          <a:prstGeom prst="rect">
            <a:avLst/>
          </a:prstGeom>
        </p:spPr>
      </p:pic>
    </p:spTree>
    <p:extLst>
      <p:ext uri="{BB962C8B-B14F-4D97-AF65-F5344CB8AC3E}">
        <p14:creationId xmlns:p14="http://schemas.microsoft.com/office/powerpoint/2010/main" val="12788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7418D-2C85-2C51-7B0E-1119EEC2F3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5521F39-5E37-B633-0D76-309F2A281FC3}"/>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965622CA-2F2F-A5CD-9290-E7E9CA8E0075}"/>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6CEBBC3E-42F5-8190-1AFA-FFCC44103E47}"/>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a:rPr>
              <a:t>Stanford CS224W:</a:t>
            </a:r>
            <a:br>
              <a:rPr lang="en-US" sz="4800"/>
            </a:br>
            <a:r>
              <a:rPr lang="en-US" sz="4800"/>
              <a:t>Inductive Link prediction</a:t>
            </a:r>
          </a:p>
        </p:txBody>
      </p:sp>
    </p:spTree>
    <p:extLst>
      <p:ext uri="{BB962C8B-B14F-4D97-AF65-F5344CB8AC3E}">
        <p14:creationId xmlns:p14="http://schemas.microsoft.com/office/powerpoint/2010/main" val="1847024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44C4D-8CE0-EF8D-6E4A-3CAC36D3BA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B3FB1-6636-EF2C-6132-CEAA13E52C6C}"/>
              </a:ext>
            </a:extLst>
          </p:cNvPr>
          <p:cNvSpPr>
            <a:spLocks noGrp="1"/>
          </p:cNvSpPr>
          <p:nvPr>
            <p:ph type="title"/>
          </p:nvPr>
        </p:nvSpPr>
        <p:spPr/>
        <p:txBody>
          <a:bodyPr>
            <a:normAutofit/>
          </a:bodyPr>
          <a:lstStyle/>
          <a:p>
            <a:r>
              <a:rPr lang="en-US"/>
              <a:t>Generalize across similar KGs</a:t>
            </a:r>
          </a:p>
        </p:txBody>
      </p:sp>
      <p:sp>
        <p:nvSpPr>
          <p:cNvPr id="3" name="Content Placeholder 2">
            <a:extLst>
              <a:ext uri="{FF2B5EF4-FFF2-40B4-BE49-F238E27FC236}">
                <a16:creationId xmlns:a16="http://schemas.microsoft.com/office/drawing/2014/main" id="{7B46C9B6-6BF6-48A5-C655-56096B2DF2DD}"/>
              </a:ext>
            </a:extLst>
          </p:cNvPr>
          <p:cNvSpPr>
            <a:spLocks noGrp="1"/>
          </p:cNvSpPr>
          <p:nvPr>
            <p:ph idx="1"/>
          </p:nvPr>
        </p:nvSpPr>
        <p:spPr>
          <a:xfrm>
            <a:off x="76200" y="1295400"/>
            <a:ext cx="8610600" cy="5257801"/>
          </a:xfrm>
        </p:spPr>
        <p:txBody>
          <a:bodyPr/>
          <a:lstStyle/>
          <a:p>
            <a:r>
              <a:rPr lang="en-US" b="1">
                <a:solidFill>
                  <a:srgbClr val="FF0000"/>
                </a:solidFill>
              </a:rPr>
              <a:t>What if I want to transfer knowledge from one KG to another?</a:t>
            </a:r>
            <a:endParaRPr lang="en-US"/>
          </a:p>
          <a:p>
            <a:r>
              <a:rPr lang="en-US" b="1">
                <a:solidFill>
                  <a:srgbClr val="D60093"/>
                </a:solidFill>
              </a:rPr>
              <a:t>The KGs have the same relations</a:t>
            </a:r>
          </a:p>
          <a:p>
            <a:endParaRPr lang="en-US" b="1">
              <a:solidFill>
                <a:srgbClr val="D60093"/>
              </a:solidFill>
            </a:endParaRPr>
          </a:p>
          <a:p>
            <a:pPr marL="118872" indent="0">
              <a:buNone/>
            </a:pPr>
            <a:r>
              <a:rPr lang="en-US" b="1"/>
              <a:t>Solution:</a:t>
            </a:r>
          </a:p>
          <a:p>
            <a:pPr marL="118872" indent="0">
              <a:buNone/>
            </a:pPr>
            <a:endParaRPr lang="en-US" b="1">
              <a:solidFill>
                <a:srgbClr val="D60093"/>
              </a:solidFill>
            </a:endParaRPr>
          </a:p>
          <a:p>
            <a:r>
              <a:rPr lang="en-US" b="1"/>
              <a:t>Observe that a </a:t>
            </a:r>
            <a:r>
              <a:rPr lang="en-US" b="1">
                <a:solidFill>
                  <a:srgbClr val="0000FF"/>
                </a:solidFill>
              </a:rPr>
              <a:t>KG</a:t>
            </a:r>
            <a:r>
              <a:rPr lang="en-US" b="1"/>
              <a:t> is a </a:t>
            </a:r>
            <a:r>
              <a:rPr lang="en-US" b="1">
                <a:solidFill>
                  <a:srgbClr val="0000FF"/>
                </a:solidFill>
              </a:rPr>
              <a:t>heterogeneous graph</a:t>
            </a:r>
          </a:p>
          <a:p>
            <a:r>
              <a:rPr lang="en-US" b="1"/>
              <a:t>Use a </a:t>
            </a:r>
            <a:r>
              <a:rPr lang="en-US" b="1">
                <a:solidFill>
                  <a:srgbClr val="0000FF"/>
                </a:solidFill>
              </a:rPr>
              <a:t>heterogenous GNN</a:t>
            </a:r>
          </a:p>
          <a:p>
            <a:pPr lvl="1"/>
            <a:r>
              <a:rPr lang="en-US" b="1">
                <a:solidFill>
                  <a:srgbClr val="D60093"/>
                </a:solidFill>
              </a:rPr>
              <a:t>E.g., RGCN, Heterogenous Graph Transformer</a:t>
            </a:r>
          </a:p>
          <a:p>
            <a:pPr marL="118872" indent="0">
              <a:buNone/>
            </a:pPr>
            <a:endParaRPr lang="en-US" b="1">
              <a:solidFill>
                <a:srgbClr val="D60093"/>
              </a:solidFill>
            </a:endParaRPr>
          </a:p>
          <a:p>
            <a:pPr marL="118872" indent="0">
              <a:buNone/>
            </a:pPr>
            <a:endParaRPr lang="en-US"/>
          </a:p>
          <a:p>
            <a:endParaRPr lang="en-US"/>
          </a:p>
        </p:txBody>
      </p:sp>
      <p:sp>
        <p:nvSpPr>
          <p:cNvPr id="4" name="Date Placeholder 3">
            <a:extLst>
              <a:ext uri="{FF2B5EF4-FFF2-40B4-BE49-F238E27FC236}">
                <a16:creationId xmlns:a16="http://schemas.microsoft.com/office/drawing/2014/main" id="{373A3C33-2DD8-DB47-FA41-C79E9D3B1AF2}"/>
              </a:ext>
            </a:extLst>
          </p:cNvPr>
          <p:cNvSpPr>
            <a:spLocks noGrp="1"/>
          </p:cNvSpPr>
          <p:nvPr>
            <p:ph type="dt" sz="half" idx="10"/>
          </p:nvPr>
        </p:nvSpPr>
        <p:spPr/>
        <p:txBody>
          <a:bodyPr/>
          <a:lstStyle/>
          <a:p>
            <a:fld id="{4CC5F969-9218-2E44-ABB2-2E7BFA956614}" type="datetime1">
              <a:rPr lang="en-US" smtClean="0"/>
              <a:t>11/14/2024</a:t>
            </a:fld>
            <a:endParaRPr lang="en-US"/>
          </a:p>
        </p:txBody>
      </p:sp>
      <p:sp>
        <p:nvSpPr>
          <p:cNvPr id="5" name="Slide Number Placeholder 4">
            <a:extLst>
              <a:ext uri="{FF2B5EF4-FFF2-40B4-BE49-F238E27FC236}">
                <a16:creationId xmlns:a16="http://schemas.microsoft.com/office/drawing/2014/main" id="{95C1BD24-7296-FF92-E758-534CCADA733E}"/>
              </a:ext>
            </a:extLst>
          </p:cNvPr>
          <p:cNvSpPr>
            <a:spLocks noGrp="1"/>
          </p:cNvSpPr>
          <p:nvPr>
            <p:ph type="sldNum" sz="quarter" idx="12"/>
          </p:nvPr>
        </p:nvSpPr>
        <p:spPr/>
        <p:txBody>
          <a:bodyPr/>
          <a:lstStyle/>
          <a:p>
            <a:fld id="{19B12225-5612-419B-A8D5-4B8EEE4C217E}" type="slidenum">
              <a:rPr lang="en-US" smtClean="0"/>
              <a:pPr/>
              <a:t>33</a:t>
            </a:fld>
            <a:endParaRPr lang="en-US"/>
          </a:p>
        </p:txBody>
      </p:sp>
      <p:sp>
        <p:nvSpPr>
          <p:cNvPr id="6" name="Footer Placeholder 5">
            <a:extLst>
              <a:ext uri="{FF2B5EF4-FFF2-40B4-BE49-F238E27FC236}">
                <a16:creationId xmlns:a16="http://schemas.microsoft.com/office/drawing/2014/main" id="{84D70A68-584D-BFC6-176A-0E4D2F39A535}"/>
              </a:ext>
            </a:extLst>
          </p:cNvPr>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4024065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200" y="1295400"/>
            <a:ext cx="8391236" cy="5257801"/>
          </a:xfrm>
        </p:spPr>
        <p:txBody>
          <a:bodyPr/>
          <a:lstStyle/>
          <a:p>
            <a:r>
              <a:rPr lang="en-US" b="1"/>
              <a:t>What if the graph has </a:t>
            </a:r>
            <a:r>
              <a:rPr lang="en-US" b="1">
                <a:solidFill>
                  <a:schemeClr val="accent3">
                    <a:lumMod val="75000"/>
                  </a:schemeClr>
                </a:solidFill>
              </a:rPr>
              <a:t>multiple relation types</a:t>
            </a:r>
            <a:r>
              <a:rPr lang="en-US" b="1"/>
              <a:t>?</a:t>
            </a:r>
          </a:p>
          <a:p>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34</a:t>
            </a:fld>
            <a:endParaRPr lang="en-US"/>
          </a:p>
        </p:txBody>
      </p:sp>
      <p:grpSp>
        <p:nvGrpSpPr>
          <p:cNvPr id="8" name="Group 7">
            <a:extLst>
              <a:ext uri="{FF2B5EF4-FFF2-40B4-BE49-F238E27FC236}">
                <a16:creationId xmlns:a16="http://schemas.microsoft.com/office/drawing/2014/main" id="{AB240A71-4D5A-4DDF-99EB-6A05261DB2B4}"/>
              </a:ext>
            </a:extLst>
          </p:cNvPr>
          <p:cNvGrpSpPr/>
          <p:nvPr/>
        </p:nvGrpSpPr>
        <p:grpSpPr>
          <a:xfrm>
            <a:off x="2855877" y="2506567"/>
            <a:ext cx="3371748" cy="2915776"/>
            <a:chOff x="2855877" y="2506567"/>
            <a:chExt cx="3371748" cy="2915776"/>
          </a:xfrm>
        </p:grpSpPr>
        <p:sp>
          <p:nvSpPr>
            <p:cNvPr id="16" name="Oval 15">
              <a:extLst>
                <a:ext uri="{FF2B5EF4-FFF2-40B4-BE49-F238E27FC236}">
                  <a16:creationId xmlns:a16="http://schemas.microsoft.com/office/drawing/2014/main" id="{F3B6086A-A6FD-4AE7-853E-FE3A0CC292C0}"/>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22" name="Straight Arrow Connector 21">
              <a:extLst>
                <a:ext uri="{FF2B5EF4-FFF2-40B4-BE49-F238E27FC236}">
                  <a16:creationId xmlns:a16="http://schemas.microsoft.com/office/drawing/2014/main" id="{48C581BF-0FCE-461F-8721-AFF622C32ADA}"/>
                </a:ext>
              </a:extLst>
            </p:cNvPr>
            <p:cNvCxnSpPr>
              <a:cxnSpLocks/>
              <a:stCxn id="17" idx="0"/>
              <a:endCxn id="18"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A091EFA6-6691-4C45-B1EF-9C14953CC770}"/>
                </a:ext>
              </a:extLst>
            </p:cNvPr>
            <p:cNvCxnSpPr>
              <a:cxnSpLocks/>
              <a:stCxn id="18" idx="2"/>
              <a:endCxn id="16"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85CED7D9-1108-4845-92A0-28F3D276779B}"/>
                </a:ext>
              </a:extLst>
            </p:cNvPr>
            <p:cNvCxnSpPr>
              <a:cxnSpLocks/>
              <a:stCxn id="21" idx="0"/>
              <a:endCxn id="16"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D3EC069-45A7-499F-A354-238462A47020}"/>
                </a:ext>
              </a:extLst>
            </p:cNvPr>
            <p:cNvCxnSpPr>
              <a:cxnSpLocks/>
              <a:stCxn id="17" idx="2"/>
              <a:endCxn id="16"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4920B6E0-7AD0-4C18-80F8-991932053592}"/>
                </a:ext>
              </a:extLst>
            </p:cNvPr>
            <p:cNvCxnSpPr>
              <a:cxnSpLocks/>
              <a:stCxn id="19" idx="7"/>
              <a:endCxn id="17"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A922C423-7B16-4429-AADD-5848B7BB1F87}"/>
                </a:ext>
              </a:extLst>
            </p:cNvPr>
            <p:cNvCxnSpPr>
              <a:cxnSpLocks/>
              <a:stCxn id="20" idx="1"/>
              <a:endCxn id="17"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AF0C4A1F-D642-474E-82C2-9177DDE135EC}"/>
                </a:ext>
              </a:extLst>
            </p:cNvPr>
            <p:cNvCxnSpPr>
              <a:cxnSpLocks/>
              <a:stCxn id="20" idx="2"/>
              <a:endCxn id="19"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296D19A4-D37F-4E1F-8883-10D9F58D081F}"/>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15" name="TextBox 14">
              <a:extLst>
                <a:ext uri="{FF2B5EF4-FFF2-40B4-BE49-F238E27FC236}">
                  <a16:creationId xmlns:a16="http://schemas.microsoft.com/office/drawing/2014/main" id="{0B0D31FD-8B67-4E3E-8773-7509D4152345}"/>
                </a:ext>
              </a:extLst>
            </p:cNvPr>
            <p:cNvSpPr txBox="1"/>
            <p:nvPr/>
          </p:nvSpPr>
          <p:spPr>
            <a:xfrm>
              <a:off x="3767770" y="5053011"/>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E793C5D-953F-419D-8720-DD1DB2EFBD32}"/>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BE793C5D-953F-419D-8720-DD1DB2EFBD32}"/>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54182EA-5256-402D-883E-177B11BC9411}"/>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D54182EA-5256-402D-883E-177B11BC9411}"/>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FB3F76D-7A83-4657-9D8B-4072304BCC83}"/>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6FB3F76D-7A83-4657-9D8B-4072304BCC83}"/>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6F1F037-45EE-4004-A9EC-06766F1ABF8D}"/>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31" name="TextBox 30">
                  <a:extLst>
                    <a:ext uri="{FF2B5EF4-FFF2-40B4-BE49-F238E27FC236}">
                      <a16:creationId xmlns:a16="http://schemas.microsoft.com/office/drawing/2014/main" id="{E6F1F037-45EE-4004-A9EC-06766F1ABF8D}"/>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78B627F-BE29-44B1-A790-03AABC4794E1}"/>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32" name="TextBox 31">
                  <a:extLst>
                    <a:ext uri="{FF2B5EF4-FFF2-40B4-BE49-F238E27FC236}">
                      <a16:creationId xmlns:a16="http://schemas.microsoft.com/office/drawing/2014/main" id="{778B627F-BE29-44B1-A790-03AABC4794E1}"/>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A93E42A-1AB2-45FF-9A33-56976A380023}"/>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33" name="TextBox 32">
                  <a:extLst>
                    <a:ext uri="{FF2B5EF4-FFF2-40B4-BE49-F238E27FC236}">
                      <a16:creationId xmlns:a16="http://schemas.microsoft.com/office/drawing/2014/main" id="{BA93E42A-1AB2-45FF-9A33-56976A380023}"/>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A9957583-06E9-4925-A13F-1778D0D841D4}"/>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34" name="TextBox 33">
                  <a:extLst>
                    <a:ext uri="{FF2B5EF4-FFF2-40B4-BE49-F238E27FC236}">
                      <a16:creationId xmlns:a16="http://schemas.microsoft.com/office/drawing/2014/main" id="{A9957583-06E9-4925-A13F-1778D0D841D4}"/>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9"/>
                  <a:stretch>
                    <a:fillRect/>
                  </a:stretch>
                </a:blipFill>
              </p:spPr>
              <p:txBody>
                <a:bodyPr/>
                <a:lstStyle/>
                <a:p>
                  <a:r>
                    <a:rPr lang="en-US">
                      <a:noFill/>
                    </a:rPr>
                    <a:t> </a:t>
                  </a:r>
                </a:p>
              </p:txBody>
            </p:sp>
          </mc:Fallback>
        </mc:AlternateContent>
        <p:sp>
          <p:nvSpPr>
            <p:cNvPr id="17" name="Oval 16">
              <a:extLst>
                <a:ext uri="{FF2B5EF4-FFF2-40B4-BE49-F238E27FC236}">
                  <a16:creationId xmlns:a16="http://schemas.microsoft.com/office/drawing/2014/main" id="{B711C473-DD5B-48DE-9704-1DCE97F56EDA}"/>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8" name="Oval 17">
              <a:extLst>
                <a:ext uri="{FF2B5EF4-FFF2-40B4-BE49-F238E27FC236}">
                  <a16:creationId xmlns:a16="http://schemas.microsoft.com/office/drawing/2014/main" id="{6D640284-7948-4430-AEBB-C28B920435A3}"/>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9" name="Oval 18">
              <a:extLst>
                <a:ext uri="{FF2B5EF4-FFF2-40B4-BE49-F238E27FC236}">
                  <a16:creationId xmlns:a16="http://schemas.microsoft.com/office/drawing/2014/main" id="{30B4D22B-D50E-4DDA-9338-3469B4AFF9C0}"/>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20" name="Oval 19">
              <a:extLst>
                <a:ext uri="{FF2B5EF4-FFF2-40B4-BE49-F238E27FC236}">
                  <a16:creationId xmlns:a16="http://schemas.microsoft.com/office/drawing/2014/main" id="{B37E9FC6-C994-47CA-9B7C-61914FEECE4D}"/>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21" name="Oval 20">
              <a:extLst>
                <a:ext uri="{FF2B5EF4-FFF2-40B4-BE49-F238E27FC236}">
                  <a16:creationId xmlns:a16="http://schemas.microsoft.com/office/drawing/2014/main" id="{440A548E-9EC8-48FA-8A2D-F18345993CAD}"/>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1334689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(2)</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199" y="1295400"/>
            <a:ext cx="8400473" cy="5257801"/>
          </a:xfrm>
        </p:spPr>
        <p:txBody>
          <a:bodyPr/>
          <a:lstStyle/>
          <a:p>
            <a:r>
              <a:rPr lang="en-US" b="1"/>
              <a:t>What if the graph has </a:t>
            </a:r>
            <a:r>
              <a:rPr lang="en-US" b="1">
                <a:solidFill>
                  <a:schemeClr val="accent3">
                    <a:lumMod val="75000"/>
                  </a:schemeClr>
                </a:solidFill>
              </a:rPr>
              <a:t>multiple relation types</a:t>
            </a:r>
            <a:r>
              <a:rPr lang="en-US" b="1"/>
              <a:t>?</a:t>
            </a:r>
          </a:p>
          <a:p>
            <a:r>
              <a:rPr lang="en-US"/>
              <a:t>Use different neural network weights for different relation types.</a:t>
            </a:r>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35</a:t>
            </a:fld>
            <a:endParaRPr lang="en-US"/>
          </a:p>
        </p:txBody>
      </p:sp>
      <p:sp>
        <p:nvSpPr>
          <p:cNvPr id="82" name="Rectangle 81">
            <a:extLst>
              <a:ext uri="{FF2B5EF4-FFF2-40B4-BE49-F238E27FC236}">
                <a16:creationId xmlns:a16="http://schemas.microsoft.com/office/drawing/2014/main" id="{836832E8-C682-4FB4-B22A-167996D7FAF4}"/>
              </a:ext>
            </a:extLst>
          </p:cNvPr>
          <p:cNvSpPr/>
          <p:nvPr/>
        </p:nvSpPr>
        <p:spPr>
          <a:xfrm>
            <a:off x="6861440" y="4037297"/>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3" name="Rectangle 82">
            <a:extLst>
              <a:ext uri="{FF2B5EF4-FFF2-40B4-BE49-F238E27FC236}">
                <a16:creationId xmlns:a16="http://schemas.microsoft.com/office/drawing/2014/main" id="{391C9168-60F8-4178-8A3D-A9897CE9C8D6}"/>
              </a:ext>
            </a:extLst>
          </p:cNvPr>
          <p:cNvSpPr/>
          <p:nvPr/>
        </p:nvSpPr>
        <p:spPr>
          <a:xfrm>
            <a:off x="6861441" y="3151183"/>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Rectangle 83">
            <a:extLst>
              <a:ext uri="{FF2B5EF4-FFF2-40B4-BE49-F238E27FC236}">
                <a16:creationId xmlns:a16="http://schemas.microsoft.com/office/drawing/2014/main" id="{5867996B-D024-4630-9332-F2F7669C9F86}"/>
              </a:ext>
            </a:extLst>
          </p:cNvPr>
          <p:cNvSpPr/>
          <p:nvPr/>
        </p:nvSpPr>
        <p:spPr>
          <a:xfrm>
            <a:off x="6861440" y="5035646"/>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D81BE0C3-FC3F-431E-9669-1A5480032B4A}"/>
                  </a:ext>
                </a:extLst>
              </p:cNvPr>
              <p:cNvSpPr txBox="1"/>
              <p:nvPr/>
            </p:nvSpPr>
            <p:spPr>
              <a:xfrm>
                <a:off x="4904048" y="3210618"/>
                <a:ext cx="2025939" cy="393121"/>
              </a:xfrm>
              <a:prstGeom prst="rect">
                <a:avLst/>
              </a:prstGeom>
              <a:noFill/>
            </p:spPr>
            <p:txBody>
              <a:bodyPr wrap="none" rtlCol="0">
                <a:spAutoFit/>
              </a:bodyPr>
              <a:lstStyle/>
              <a:p>
                <a:r>
                  <a:rPr lang="en-US">
                    <a:solidFill>
                      <a:schemeClr val="accent2"/>
                    </a:solidFill>
                    <a:latin typeface="Arial" pitchFamily="34" charset="0"/>
                    <a:cs typeface="Arial" pitchFamily="34" charset="0"/>
                  </a:rPr>
                  <a:t>Weights </a:t>
                </a:r>
                <a14:m>
                  <m:oMath xmlns:m="http://schemas.openxmlformats.org/officeDocument/2006/math">
                    <m:sSub>
                      <m:sSubPr>
                        <m:ctrlPr>
                          <a:rPr lang="en-US" b="0" i="1" smtClean="0">
                            <a:solidFill>
                              <a:schemeClr val="accent2"/>
                            </a:solidFill>
                            <a:latin typeface="Cambria Math" panose="02040503050406030204" pitchFamily="18" charset="0"/>
                            <a:cs typeface="Arial" pitchFamily="34" charset="0"/>
                          </a:rPr>
                        </m:ctrlPr>
                      </m:sSubPr>
                      <m:e>
                        <m:r>
                          <a:rPr lang="en-US" b="1" i="0" smtClean="0">
                            <a:solidFill>
                              <a:schemeClr val="accent2"/>
                            </a:solidFill>
                            <a:latin typeface="Cambria Math" panose="02040503050406030204" pitchFamily="18" charset="0"/>
                            <a:cs typeface="Arial" pitchFamily="34" charset="0"/>
                          </a:rPr>
                          <m:t>𝐖</m:t>
                        </m:r>
                      </m:e>
                      <m:sub>
                        <m:sSub>
                          <m:sSubPr>
                            <m:ctrlPr>
                              <a:rPr lang="en-US" b="0" i="1" smtClean="0">
                                <a:solidFill>
                                  <a:schemeClr val="accent2"/>
                                </a:solidFill>
                                <a:latin typeface="Cambria Math" panose="02040503050406030204" pitchFamily="18" charset="0"/>
                                <a:cs typeface="Arial" pitchFamily="34" charset="0"/>
                              </a:rPr>
                            </m:ctrlPr>
                          </m:sSubPr>
                          <m:e>
                            <m:r>
                              <a:rPr lang="en-US" b="0" i="1" smtClean="0">
                                <a:solidFill>
                                  <a:schemeClr val="accent2"/>
                                </a:solidFill>
                                <a:latin typeface="Cambria Math" panose="02040503050406030204" pitchFamily="18" charset="0"/>
                                <a:cs typeface="Arial" pitchFamily="34" charset="0"/>
                              </a:rPr>
                              <m:t>𝑟</m:t>
                            </m:r>
                          </m:e>
                          <m:sub>
                            <m:r>
                              <a:rPr lang="en-US" b="0" i="1" smtClean="0">
                                <a:solidFill>
                                  <a:schemeClr val="accent2"/>
                                </a:solidFill>
                                <a:latin typeface="Cambria Math" panose="02040503050406030204" pitchFamily="18" charset="0"/>
                                <a:cs typeface="Arial" pitchFamily="34" charset="0"/>
                              </a:rPr>
                              <m:t>1</m:t>
                            </m:r>
                          </m:sub>
                        </m:sSub>
                      </m:sub>
                    </m:sSub>
                  </m:oMath>
                </a14:m>
                <a:r>
                  <a:rPr lang="en-US">
                    <a:solidFill>
                      <a:schemeClr val="accent2"/>
                    </a:solidFill>
                    <a:latin typeface="Arial" pitchFamily="34" charset="0"/>
                    <a:cs typeface="Arial" pitchFamily="34" charset="0"/>
                  </a:rPr>
                  <a:t> for </a:t>
                </a:r>
                <a14:m>
                  <m:oMath xmlns:m="http://schemas.openxmlformats.org/officeDocument/2006/math">
                    <m:sSub>
                      <m:sSubPr>
                        <m:ctrlPr>
                          <a:rPr lang="en-US" b="0" i="1" smtClean="0">
                            <a:solidFill>
                              <a:schemeClr val="accent2"/>
                            </a:solidFill>
                            <a:latin typeface="Cambria Math" panose="02040503050406030204" pitchFamily="18" charset="0"/>
                            <a:cs typeface="Arial" pitchFamily="34" charset="0"/>
                          </a:rPr>
                        </m:ctrlPr>
                      </m:sSubPr>
                      <m:e>
                        <m:r>
                          <a:rPr lang="en-US" b="0" i="1" smtClean="0">
                            <a:solidFill>
                              <a:schemeClr val="accent2"/>
                            </a:solidFill>
                            <a:latin typeface="Cambria Math" panose="02040503050406030204" pitchFamily="18" charset="0"/>
                            <a:cs typeface="Arial" pitchFamily="34" charset="0"/>
                          </a:rPr>
                          <m:t>𝑟</m:t>
                        </m:r>
                      </m:e>
                      <m:sub>
                        <m:r>
                          <a:rPr lang="en-US" b="0" i="1" smtClean="0">
                            <a:solidFill>
                              <a:schemeClr val="accent2"/>
                            </a:solidFill>
                            <a:latin typeface="Cambria Math" panose="02040503050406030204" pitchFamily="18" charset="0"/>
                            <a:cs typeface="Arial" pitchFamily="34" charset="0"/>
                          </a:rPr>
                          <m:t>1</m:t>
                        </m:r>
                      </m:sub>
                    </m:sSub>
                  </m:oMath>
                </a14:m>
                <a:endParaRPr lang="en-US">
                  <a:solidFill>
                    <a:schemeClr val="accent2"/>
                  </a:solidFill>
                  <a:latin typeface="Arial" pitchFamily="34" charset="0"/>
                  <a:cs typeface="Arial" pitchFamily="34" charset="0"/>
                </a:endParaRPr>
              </a:p>
            </p:txBody>
          </p:sp>
        </mc:Choice>
        <mc:Fallback xmlns="">
          <p:sp>
            <p:nvSpPr>
              <p:cNvPr id="108" name="TextBox 107">
                <a:extLst>
                  <a:ext uri="{FF2B5EF4-FFF2-40B4-BE49-F238E27FC236}">
                    <a16:creationId xmlns:a16="http://schemas.microsoft.com/office/drawing/2014/main" id="{D81BE0C3-FC3F-431E-9669-1A5480032B4A}"/>
                  </a:ext>
                </a:extLst>
              </p:cNvPr>
              <p:cNvSpPr txBox="1">
                <a:spLocks noRot="1" noChangeAspect="1" noMove="1" noResize="1" noEditPoints="1" noAdjustHandles="1" noChangeArrowheads="1" noChangeShapeType="1" noTextEdit="1"/>
              </p:cNvSpPr>
              <p:nvPr/>
            </p:nvSpPr>
            <p:spPr>
              <a:xfrm>
                <a:off x="4904048" y="3210618"/>
                <a:ext cx="2025939" cy="393121"/>
              </a:xfrm>
              <a:prstGeom prst="rect">
                <a:avLst/>
              </a:prstGeom>
              <a:blipFill>
                <a:blip r:embed="rId3"/>
                <a:stretch>
                  <a:fillRect l="-2402" t="-9375" b="-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67E04A29-7DF1-43DA-9701-A5706587679B}"/>
                  </a:ext>
                </a:extLst>
              </p:cNvPr>
              <p:cNvSpPr txBox="1"/>
              <p:nvPr/>
            </p:nvSpPr>
            <p:spPr>
              <a:xfrm>
                <a:off x="4909937" y="4137378"/>
                <a:ext cx="2031262" cy="393121"/>
              </a:xfrm>
              <a:prstGeom prst="rect">
                <a:avLst/>
              </a:prstGeom>
              <a:noFill/>
            </p:spPr>
            <p:txBody>
              <a:bodyPr wrap="none" rtlCol="0">
                <a:spAutoFit/>
              </a:bodyPr>
              <a:lstStyle/>
              <a:p>
                <a:r>
                  <a:rPr lang="en-US">
                    <a:solidFill>
                      <a:schemeClr val="accent6"/>
                    </a:solidFill>
                    <a:latin typeface="Arial" pitchFamily="34" charset="0"/>
                    <a:cs typeface="Arial" pitchFamily="34" charset="0"/>
                  </a:rPr>
                  <a:t>Weights </a:t>
                </a:r>
                <a14:m>
                  <m:oMath xmlns:m="http://schemas.openxmlformats.org/officeDocument/2006/math">
                    <m:sSub>
                      <m:sSubPr>
                        <m:ctrlPr>
                          <a:rPr lang="en-US" b="0" i="1" smtClean="0">
                            <a:solidFill>
                              <a:schemeClr val="accent6"/>
                            </a:solidFill>
                            <a:latin typeface="Cambria Math" panose="02040503050406030204" pitchFamily="18" charset="0"/>
                            <a:cs typeface="Arial" pitchFamily="34" charset="0"/>
                          </a:rPr>
                        </m:ctrlPr>
                      </m:sSubPr>
                      <m:e>
                        <m:r>
                          <a:rPr lang="en-US" b="1" i="0" smtClean="0">
                            <a:solidFill>
                              <a:schemeClr val="accent6"/>
                            </a:solidFill>
                            <a:latin typeface="Cambria Math" panose="02040503050406030204" pitchFamily="18" charset="0"/>
                            <a:cs typeface="Arial" pitchFamily="34" charset="0"/>
                          </a:rPr>
                          <m:t>𝐖</m:t>
                        </m:r>
                      </m:e>
                      <m:sub>
                        <m:sSub>
                          <m:sSubPr>
                            <m:ctrlPr>
                              <a:rPr lang="en-US" b="0" i="1" smtClean="0">
                                <a:solidFill>
                                  <a:schemeClr val="accent6"/>
                                </a:solidFill>
                                <a:latin typeface="Cambria Math" panose="02040503050406030204" pitchFamily="18" charset="0"/>
                                <a:cs typeface="Arial" pitchFamily="34" charset="0"/>
                              </a:rPr>
                            </m:ctrlPr>
                          </m:sSubPr>
                          <m:e>
                            <m:r>
                              <a:rPr lang="en-US" b="0" i="1" smtClean="0">
                                <a:solidFill>
                                  <a:schemeClr val="accent6"/>
                                </a:solidFill>
                                <a:latin typeface="Cambria Math" panose="02040503050406030204" pitchFamily="18" charset="0"/>
                                <a:cs typeface="Arial" pitchFamily="34" charset="0"/>
                              </a:rPr>
                              <m:t>𝑟</m:t>
                            </m:r>
                          </m:e>
                          <m:sub>
                            <m:r>
                              <a:rPr lang="en-US" b="0" i="1" smtClean="0">
                                <a:solidFill>
                                  <a:schemeClr val="accent6"/>
                                </a:solidFill>
                                <a:latin typeface="Cambria Math" panose="02040503050406030204" pitchFamily="18" charset="0"/>
                                <a:cs typeface="Arial" pitchFamily="34" charset="0"/>
                              </a:rPr>
                              <m:t>2</m:t>
                            </m:r>
                          </m:sub>
                        </m:sSub>
                      </m:sub>
                    </m:sSub>
                  </m:oMath>
                </a14:m>
                <a:r>
                  <a:rPr lang="en-US">
                    <a:solidFill>
                      <a:schemeClr val="accent6"/>
                    </a:solidFill>
                    <a:latin typeface="Arial" pitchFamily="34" charset="0"/>
                    <a:cs typeface="Arial" pitchFamily="34" charset="0"/>
                  </a:rPr>
                  <a:t> for </a:t>
                </a:r>
                <a14:m>
                  <m:oMath xmlns:m="http://schemas.openxmlformats.org/officeDocument/2006/math">
                    <m:sSub>
                      <m:sSubPr>
                        <m:ctrlPr>
                          <a:rPr lang="en-US" b="0" i="1" smtClean="0">
                            <a:solidFill>
                              <a:schemeClr val="accent6"/>
                            </a:solidFill>
                            <a:latin typeface="Cambria Math" panose="02040503050406030204" pitchFamily="18" charset="0"/>
                            <a:cs typeface="Arial" pitchFamily="34" charset="0"/>
                          </a:rPr>
                        </m:ctrlPr>
                      </m:sSubPr>
                      <m:e>
                        <m:r>
                          <a:rPr lang="en-US" b="0" i="1" smtClean="0">
                            <a:solidFill>
                              <a:schemeClr val="accent6"/>
                            </a:solidFill>
                            <a:latin typeface="Cambria Math" panose="02040503050406030204" pitchFamily="18" charset="0"/>
                            <a:cs typeface="Arial" pitchFamily="34" charset="0"/>
                          </a:rPr>
                          <m:t>𝑟</m:t>
                        </m:r>
                      </m:e>
                      <m:sub>
                        <m:r>
                          <a:rPr lang="en-US" b="0" i="1" smtClean="0">
                            <a:solidFill>
                              <a:schemeClr val="accent6"/>
                            </a:solidFill>
                            <a:latin typeface="Cambria Math" panose="02040503050406030204" pitchFamily="18" charset="0"/>
                            <a:cs typeface="Arial" pitchFamily="34" charset="0"/>
                          </a:rPr>
                          <m:t>2</m:t>
                        </m:r>
                      </m:sub>
                    </m:sSub>
                  </m:oMath>
                </a14:m>
                <a:endParaRPr lang="en-US">
                  <a:solidFill>
                    <a:schemeClr val="accent6"/>
                  </a:solidFill>
                  <a:latin typeface="Arial" pitchFamily="34" charset="0"/>
                  <a:cs typeface="Arial" pitchFamily="34" charset="0"/>
                </a:endParaRPr>
              </a:p>
            </p:txBody>
          </p:sp>
        </mc:Choice>
        <mc:Fallback xmlns="">
          <p:sp>
            <p:nvSpPr>
              <p:cNvPr id="109" name="TextBox 108">
                <a:extLst>
                  <a:ext uri="{FF2B5EF4-FFF2-40B4-BE49-F238E27FC236}">
                    <a16:creationId xmlns:a16="http://schemas.microsoft.com/office/drawing/2014/main" id="{67E04A29-7DF1-43DA-9701-A5706587679B}"/>
                  </a:ext>
                </a:extLst>
              </p:cNvPr>
              <p:cNvSpPr txBox="1">
                <a:spLocks noRot="1" noChangeAspect="1" noMove="1" noResize="1" noEditPoints="1" noAdjustHandles="1" noChangeArrowheads="1" noChangeShapeType="1" noTextEdit="1"/>
              </p:cNvSpPr>
              <p:nvPr/>
            </p:nvSpPr>
            <p:spPr>
              <a:xfrm>
                <a:off x="4909937" y="4137378"/>
                <a:ext cx="2031262" cy="393121"/>
              </a:xfrm>
              <a:prstGeom prst="rect">
                <a:avLst/>
              </a:prstGeom>
              <a:blipFill>
                <a:blip r:embed="rId4"/>
                <a:stretch>
                  <a:fillRect l="-2395" t="-9375" b="-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F4B56D60-1EA7-417F-9AB2-C3AD18433C84}"/>
                  </a:ext>
                </a:extLst>
              </p:cNvPr>
              <p:cNvSpPr txBox="1"/>
              <p:nvPr/>
            </p:nvSpPr>
            <p:spPr>
              <a:xfrm>
                <a:off x="4893101" y="5106996"/>
                <a:ext cx="2031262" cy="394403"/>
              </a:xfrm>
              <a:prstGeom prst="rect">
                <a:avLst/>
              </a:prstGeom>
              <a:noFill/>
            </p:spPr>
            <p:txBody>
              <a:bodyPr wrap="none" rtlCol="0">
                <a:spAutoFit/>
              </a:bodyPr>
              <a:lstStyle/>
              <a:p>
                <a:r>
                  <a:rPr lang="en-US">
                    <a:solidFill>
                      <a:schemeClr val="accent1"/>
                    </a:solidFill>
                    <a:latin typeface="Arial" pitchFamily="34" charset="0"/>
                    <a:cs typeface="Arial" pitchFamily="34" charset="0"/>
                  </a:rPr>
                  <a:t>Weights </a:t>
                </a:r>
                <a14:m>
                  <m:oMath xmlns:m="http://schemas.openxmlformats.org/officeDocument/2006/math">
                    <m:sSub>
                      <m:sSubPr>
                        <m:ctrlPr>
                          <a:rPr lang="en-US" b="0" i="1" smtClean="0">
                            <a:solidFill>
                              <a:schemeClr val="accent1"/>
                            </a:solidFill>
                            <a:latin typeface="Cambria Math" panose="02040503050406030204" pitchFamily="18" charset="0"/>
                            <a:cs typeface="Arial" pitchFamily="34" charset="0"/>
                          </a:rPr>
                        </m:ctrlPr>
                      </m:sSubPr>
                      <m:e>
                        <m:r>
                          <a:rPr lang="en-US" b="1" i="0" smtClean="0">
                            <a:solidFill>
                              <a:schemeClr val="accent1"/>
                            </a:solidFill>
                            <a:latin typeface="Cambria Math" panose="02040503050406030204" pitchFamily="18" charset="0"/>
                            <a:cs typeface="Arial" pitchFamily="34" charset="0"/>
                          </a:rPr>
                          <m:t>𝐖</m:t>
                        </m:r>
                      </m:e>
                      <m:sub>
                        <m:sSub>
                          <m:sSubPr>
                            <m:ctrlPr>
                              <a:rPr lang="en-US" b="0" i="1" smtClean="0">
                                <a:solidFill>
                                  <a:schemeClr val="accent1"/>
                                </a:solidFill>
                                <a:latin typeface="Cambria Math" panose="02040503050406030204" pitchFamily="18" charset="0"/>
                                <a:cs typeface="Arial" pitchFamily="34" charset="0"/>
                              </a:rPr>
                            </m:ctrlPr>
                          </m:sSubPr>
                          <m:e>
                            <m:r>
                              <a:rPr lang="en-US" b="0" i="1" smtClean="0">
                                <a:solidFill>
                                  <a:schemeClr val="accent1"/>
                                </a:solidFill>
                                <a:latin typeface="Cambria Math" panose="02040503050406030204" pitchFamily="18" charset="0"/>
                                <a:cs typeface="Arial" pitchFamily="34" charset="0"/>
                              </a:rPr>
                              <m:t>𝑟</m:t>
                            </m:r>
                          </m:e>
                          <m:sub>
                            <m:r>
                              <a:rPr lang="en-US" b="0" i="1" smtClean="0">
                                <a:solidFill>
                                  <a:schemeClr val="accent1"/>
                                </a:solidFill>
                                <a:latin typeface="Cambria Math" panose="02040503050406030204" pitchFamily="18" charset="0"/>
                                <a:cs typeface="Arial" pitchFamily="34" charset="0"/>
                              </a:rPr>
                              <m:t>3</m:t>
                            </m:r>
                          </m:sub>
                        </m:sSub>
                      </m:sub>
                    </m:sSub>
                  </m:oMath>
                </a14:m>
                <a:r>
                  <a:rPr lang="en-US">
                    <a:solidFill>
                      <a:schemeClr val="accent1"/>
                    </a:solidFill>
                    <a:latin typeface="Arial" pitchFamily="34" charset="0"/>
                    <a:cs typeface="Arial" pitchFamily="34" charset="0"/>
                  </a:rPr>
                  <a:t> for </a:t>
                </a:r>
                <a14:m>
                  <m:oMath xmlns:m="http://schemas.openxmlformats.org/officeDocument/2006/math">
                    <m:sSub>
                      <m:sSubPr>
                        <m:ctrlPr>
                          <a:rPr lang="en-US" b="0" i="1" smtClean="0">
                            <a:solidFill>
                              <a:schemeClr val="accent1"/>
                            </a:solidFill>
                            <a:latin typeface="Cambria Math" panose="02040503050406030204" pitchFamily="18" charset="0"/>
                            <a:cs typeface="Arial" pitchFamily="34" charset="0"/>
                          </a:rPr>
                        </m:ctrlPr>
                      </m:sSubPr>
                      <m:e>
                        <m:r>
                          <a:rPr lang="en-US" b="0" i="1" smtClean="0">
                            <a:solidFill>
                              <a:schemeClr val="accent1"/>
                            </a:solidFill>
                            <a:latin typeface="Cambria Math" panose="02040503050406030204" pitchFamily="18" charset="0"/>
                            <a:cs typeface="Arial" pitchFamily="34" charset="0"/>
                          </a:rPr>
                          <m:t>𝑟</m:t>
                        </m:r>
                      </m:e>
                      <m:sub>
                        <m:r>
                          <a:rPr lang="en-US" b="0" i="1" smtClean="0">
                            <a:solidFill>
                              <a:schemeClr val="accent1"/>
                            </a:solidFill>
                            <a:latin typeface="Cambria Math" panose="02040503050406030204" pitchFamily="18" charset="0"/>
                            <a:cs typeface="Arial" pitchFamily="34" charset="0"/>
                          </a:rPr>
                          <m:t>3</m:t>
                        </m:r>
                      </m:sub>
                    </m:sSub>
                  </m:oMath>
                </a14:m>
                <a:endParaRPr lang="en-US">
                  <a:solidFill>
                    <a:schemeClr val="accent1"/>
                  </a:solidFill>
                  <a:latin typeface="Arial" pitchFamily="34" charset="0"/>
                  <a:cs typeface="Arial" pitchFamily="34" charset="0"/>
                </a:endParaRPr>
              </a:p>
            </p:txBody>
          </p:sp>
        </mc:Choice>
        <mc:Fallback xmlns="">
          <p:sp>
            <p:nvSpPr>
              <p:cNvPr id="110" name="TextBox 109">
                <a:extLst>
                  <a:ext uri="{FF2B5EF4-FFF2-40B4-BE49-F238E27FC236}">
                    <a16:creationId xmlns:a16="http://schemas.microsoft.com/office/drawing/2014/main" id="{F4B56D60-1EA7-417F-9AB2-C3AD18433C84}"/>
                  </a:ext>
                </a:extLst>
              </p:cNvPr>
              <p:cNvSpPr txBox="1">
                <a:spLocks noRot="1" noChangeAspect="1" noMove="1" noResize="1" noEditPoints="1" noAdjustHandles="1" noChangeArrowheads="1" noChangeShapeType="1" noTextEdit="1"/>
              </p:cNvSpPr>
              <p:nvPr/>
            </p:nvSpPr>
            <p:spPr>
              <a:xfrm>
                <a:off x="4893101" y="5106996"/>
                <a:ext cx="2031262" cy="394403"/>
              </a:xfrm>
              <a:prstGeom prst="rect">
                <a:avLst/>
              </a:prstGeom>
              <a:blipFill>
                <a:blip r:embed="rId5"/>
                <a:stretch>
                  <a:fillRect l="-2703" t="-9375" b="-18750"/>
                </a:stretch>
              </a:blipFill>
            </p:spPr>
            <p:txBody>
              <a:bodyPr/>
              <a:lstStyle/>
              <a:p>
                <a:r>
                  <a:rPr lang="en-US">
                    <a:noFill/>
                  </a:rPr>
                  <a:t> </a:t>
                </a:r>
              </a:p>
            </p:txBody>
          </p:sp>
        </mc:Fallback>
      </mc:AlternateContent>
      <p:grpSp>
        <p:nvGrpSpPr>
          <p:cNvPr id="36" name="Group 35">
            <a:extLst>
              <a:ext uri="{FF2B5EF4-FFF2-40B4-BE49-F238E27FC236}">
                <a16:creationId xmlns:a16="http://schemas.microsoft.com/office/drawing/2014/main" id="{D03F7786-4A86-B54D-B755-78C4FBB6D6E1}"/>
              </a:ext>
            </a:extLst>
          </p:cNvPr>
          <p:cNvGrpSpPr/>
          <p:nvPr/>
        </p:nvGrpSpPr>
        <p:grpSpPr>
          <a:xfrm>
            <a:off x="350663" y="3354358"/>
            <a:ext cx="3371748" cy="2683602"/>
            <a:chOff x="2855877" y="2506567"/>
            <a:chExt cx="3371748" cy="2683602"/>
          </a:xfrm>
        </p:grpSpPr>
        <p:sp>
          <p:nvSpPr>
            <p:cNvPr id="37" name="Oval 36">
              <a:extLst>
                <a:ext uri="{FF2B5EF4-FFF2-40B4-BE49-F238E27FC236}">
                  <a16:creationId xmlns:a16="http://schemas.microsoft.com/office/drawing/2014/main" id="{F2796FEE-2853-C14E-A9E8-014B4629529F}"/>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38" name="Straight Arrow Connector 37">
              <a:extLst>
                <a:ext uri="{FF2B5EF4-FFF2-40B4-BE49-F238E27FC236}">
                  <a16:creationId xmlns:a16="http://schemas.microsoft.com/office/drawing/2014/main" id="{022013B1-B8D2-AF43-8D10-399AC8B6F3B5}"/>
                </a:ext>
              </a:extLst>
            </p:cNvPr>
            <p:cNvCxnSpPr>
              <a:cxnSpLocks/>
              <a:stCxn id="54" idx="0"/>
              <a:endCxn id="55"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B2AD4D55-2F1D-654B-9C7F-603D60788477}"/>
                </a:ext>
              </a:extLst>
            </p:cNvPr>
            <p:cNvCxnSpPr>
              <a:cxnSpLocks/>
              <a:stCxn id="55" idx="2"/>
              <a:endCxn id="37"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3F31DA9A-718F-E348-9B9B-AEC957521E53}"/>
                </a:ext>
              </a:extLst>
            </p:cNvPr>
            <p:cNvCxnSpPr>
              <a:cxnSpLocks/>
              <a:stCxn id="58" idx="0"/>
              <a:endCxn id="37"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FED37CAB-F4B1-6A41-84E8-5D8410C1FE50}"/>
                </a:ext>
              </a:extLst>
            </p:cNvPr>
            <p:cNvCxnSpPr>
              <a:cxnSpLocks/>
              <a:stCxn id="54" idx="2"/>
              <a:endCxn id="37"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E84D733F-F850-B048-ACA1-BC0E11FA23DF}"/>
                </a:ext>
              </a:extLst>
            </p:cNvPr>
            <p:cNvCxnSpPr>
              <a:cxnSpLocks/>
              <a:stCxn id="56" idx="7"/>
              <a:endCxn id="54"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D56B0140-45EE-4D41-B633-33E386659945}"/>
                </a:ext>
              </a:extLst>
            </p:cNvPr>
            <p:cNvCxnSpPr>
              <a:cxnSpLocks/>
              <a:stCxn id="57" idx="1"/>
              <a:endCxn id="54"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CC22DE9-5518-F047-970C-D1ECB5E4CC15}"/>
                </a:ext>
              </a:extLst>
            </p:cNvPr>
            <p:cNvCxnSpPr>
              <a:cxnSpLocks/>
              <a:stCxn id="57" idx="2"/>
              <a:endCxn id="56"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62EC3911-E3B8-C549-BD2C-BED84EB9F804}"/>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46" name="TextBox 45">
              <a:extLst>
                <a:ext uri="{FF2B5EF4-FFF2-40B4-BE49-F238E27FC236}">
                  <a16:creationId xmlns:a16="http://schemas.microsoft.com/office/drawing/2014/main" id="{379AB153-ED64-544F-A6C3-EBA9AF33E2F6}"/>
                </a:ext>
              </a:extLst>
            </p:cNvPr>
            <p:cNvSpPr txBox="1"/>
            <p:nvPr/>
          </p:nvSpPr>
          <p:spPr>
            <a:xfrm>
              <a:off x="3939416" y="4820837"/>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EF745F6-B7E6-0248-8AD8-E6E6BCBCF338}"/>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47" name="TextBox 46">
                  <a:extLst>
                    <a:ext uri="{FF2B5EF4-FFF2-40B4-BE49-F238E27FC236}">
                      <a16:creationId xmlns:a16="http://schemas.microsoft.com/office/drawing/2014/main" id="{7EF745F6-B7E6-0248-8AD8-E6E6BCBCF338}"/>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4B9013D-004E-DB4A-8DD6-F488417A62D8}"/>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48" name="TextBox 47">
                  <a:extLst>
                    <a:ext uri="{FF2B5EF4-FFF2-40B4-BE49-F238E27FC236}">
                      <a16:creationId xmlns:a16="http://schemas.microsoft.com/office/drawing/2014/main" id="{54B9013D-004E-DB4A-8DD6-F488417A62D8}"/>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CB6A293B-F170-BD42-8752-6F2AB35CA602}"/>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49" name="TextBox 48">
                  <a:extLst>
                    <a:ext uri="{FF2B5EF4-FFF2-40B4-BE49-F238E27FC236}">
                      <a16:creationId xmlns:a16="http://schemas.microsoft.com/office/drawing/2014/main" id="{CB6A293B-F170-BD42-8752-6F2AB35CA602}"/>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D25D00D-D1A2-4047-BC91-8BBA484BE66E}"/>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50" name="TextBox 49">
                  <a:extLst>
                    <a:ext uri="{FF2B5EF4-FFF2-40B4-BE49-F238E27FC236}">
                      <a16:creationId xmlns:a16="http://schemas.microsoft.com/office/drawing/2014/main" id="{5D25D00D-D1A2-4047-BC91-8BBA484BE66E}"/>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1ECCB563-1043-D244-B0BC-FAAC382B008E}"/>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1" name="TextBox 50">
                  <a:extLst>
                    <a:ext uri="{FF2B5EF4-FFF2-40B4-BE49-F238E27FC236}">
                      <a16:creationId xmlns:a16="http://schemas.microsoft.com/office/drawing/2014/main" id="{1ECCB563-1043-D244-B0BC-FAAC382B008E}"/>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0F44A2C6-743B-AA48-A82C-6272B60127E4}"/>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0F44A2C6-743B-AA48-A82C-6272B60127E4}"/>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B7FE21C9-A036-0A4B-B852-ABA30D0F21D5}"/>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3" name="TextBox 52">
                  <a:extLst>
                    <a:ext uri="{FF2B5EF4-FFF2-40B4-BE49-F238E27FC236}">
                      <a16:creationId xmlns:a16="http://schemas.microsoft.com/office/drawing/2014/main" id="{B7FE21C9-A036-0A4B-B852-ABA30D0F21D5}"/>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2"/>
                  <a:stretch>
                    <a:fillRect/>
                  </a:stretch>
                </a:blipFill>
              </p:spPr>
              <p:txBody>
                <a:bodyPr/>
                <a:lstStyle/>
                <a:p>
                  <a:r>
                    <a:rPr lang="en-US">
                      <a:noFill/>
                    </a:rPr>
                    <a:t> </a:t>
                  </a:r>
                </a:p>
              </p:txBody>
            </p:sp>
          </mc:Fallback>
        </mc:AlternateContent>
        <p:sp>
          <p:nvSpPr>
            <p:cNvPr id="54" name="Oval 53">
              <a:extLst>
                <a:ext uri="{FF2B5EF4-FFF2-40B4-BE49-F238E27FC236}">
                  <a16:creationId xmlns:a16="http://schemas.microsoft.com/office/drawing/2014/main" id="{078CE11E-ACB3-4B41-95E7-F04812AA191C}"/>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55" name="Oval 54">
              <a:extLst>
                <a:ext uri="{FF2B5EF4-FFF2-40B4-BE49-F238E27FC236}">
                  <a16:creationId xmlns:a16="http://schemas.microsoft.com/office/drawing/2014/main" id="{FC64C9C0-5553-C648-AE7D-5CBC147B211C}"/>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56" name="Oval 55">
              <a:extLst>
                <a:ext uri="{FF2B5EF4-FFF2-40B4-BE49-F238E27FC236}">
                  <a16:creationId xmlns:a16="http://schemas.microsoft.com/office/drawing/2014/main" id="{583A89C2-AACB-0149-A3C9-74C2B93D7ADA}"/>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57" name="Oval 56">
              <a:extLst>
                <a:ext uri="{FF2B5EF4-FFF2-40B4-BE49-F238E27FC236}">
                  <a16:creationId xmlns:a16="http://schemas.microsoft.com/office/drawing/2014/main" id="{C1B41F02-D9C7-D547-94EE-58377AA403D8}"/>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58" name="Oval 57">
              <a:extLst>
                <a:ext uri="{FF2B5EF4-FFF2-40B4-BE49-F238E27FC236}">
                  <a16:creationId xmlns:a16="http://schemas.microsoft.com/office/drawing/2014/main" id="{2D49E962-1046-994C-B59F-C06CF76AD035}"/>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418290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(3)</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199" y="1295400"/>
            <a:ext cx="8401863" cy="5257801"/>
          </a:xfrm>
        </p:spPr>
        <p:txBody>
          <a:bodyPr/>
          <a:lstStyle/>
          <a:p>
            <a:r>
              <a:rPr lang="en-US" b="1"/>
              <a:t>What if the graph has </a:t>
            </a:r>
            <a:r>
              <a:rPr lang="en-US" b="1">
                <a:solidFill>
                  <a:schemeClr val="accent3">
                    <a:lumMod val="75000"/>
                  </a:schemeClr>
                </a:solidFill>
              </a:rPr>
              <a:t>multiple relation types</a:t>
            </a:r>
            <a:r>
              <a:rPr lang="en-US" b="1"/>
              <a:t>?</a:t>
            </a:r>
          </a:p>
          <a:p>
            <a:r>
              <a:rPr lang="en-US"/>
              <a:t>Use different neural network weights for different relation types!</a:t>
            </a:r>
          </a:p>
          <a:p>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36</a:t>
            </a:fld>
            <a:endParaRPr lang="en-US"/>
          </a:p>
        </p:txBody>
      </p:sp>
      <p:grpSp>
        <p:nvGrpSpPr>
          <p:cNvPr id="50" name="Group 49">
            <a:extLst>
              <a:ext uri="{FF2B5EF4-FFF2-40B4-BE49-F238E27FC236}">
                <a16:creationId xmlns:a16="http://schemas.microsoft.com/office/drawing/2014/main" id="{FFCD90DF-5C10-4FC4-A878-892DCB80F10A}"/>
              </a:ext>
            </a:extLst>
          </p:cNvPr>
          <p:cNvGrpSpPr/>
          <p:nvPr/>
        </p:nvGrpSpPr>
        <p:grpSpPr>
          <a:xfrm>
            <a:off x="3936476" y="3035248"/>
            <a:ext cx="4979472" cy="2483654"/>
            <a:chOff x="3918623" y="4009782"/>
            <a:chExt cx="4979472" cy="2483654"/>
          </a:xfrm>
        </p:grpSpPr>
        <p:sp>
          <p:nvSpPr>
            <p:cNvPr id="51" name="Oval 50">
              <a:extLst>
                <a:ext uri="{FF2B5EF4-FFF2-40B4-BE49-F238E27FC236}">
                  <a16:creationId xmlns:a16="http://schemas.microsoft.com/office/drawing/2014/main" id="{1DBC40A0-0DCF-4A3D-9F6F-09942A3AB95C}"/>
                </a:ext>
              </a:extLst>
            </p:cNvPr>
            <p:cNvSpPr/>
            <p:nvPr/>
          </p:nvSpPr>
          <p:spPr>
            <a:xfrm>
              <a:off x="3918623" y="5270181"/>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52" name="Oval 51">
              <a:extLst>
                <a:ext uri="{FF2B5EF4-FFF2-40B4-BE49-F238E27FC236}">
                  <a16:creationId xmlns:a16="http://schemas.microsoft.com/office/drawing/2014/main" id="{0097E70E-2ED5-48CD-860A-D47A79F08E75}"/>
                </a:ext>
              </a:extLst>
            </p:cNvPr>
            <p:cNvSpPr/>
            <p:nvPr/>
          </p:nvSpPr>
          <p:spPr>
            <a:xfrm>
              <a:off x="6535149" y="6009674"/>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sp>
          <p:nvSpPr>
            <p:cNvPr id="53" name="Oval 52">
              <a:extLst>
                <a:ext uri="{FF2B5EF4-FFF2-40B4-BE49-F238E27FC236}">
                  <a16:creationId xmlns:a16="http://schemas.microsoft.com/office/drawing/2014/main" id="{701A5A4D-61AF-44AC-BCE5-72DA1E33D4AD}"/>
                </a:ext>
              </a:extLst>
            </p:cNvPr>
            <p:cNvSpPr/>
            <p:nvPr/>
          </p:nvSpPr>
          <p:spPr>
            <a:xfrm>
              <a:off x="6525650" y="5284345"/>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54" name="Oval 53">
              <a:extLst>
                <a:ext uri="{FF2B5EF4-FFF2-40B4-BE49-F238E27FC236}">
                  <a16:creationId xmlns:a16="http://schemas.microsoft.com/office/drawing/2014/main" id="{AB361F93-1D22-414E-8C2D-613BC6433ED9}"/>
                </a:ext>
              </a:extLst>
            </p:cNvPr>
            <p:cNvSpPr/>
            <p:nvPr/>
          </p:nvSpPr>
          <p:spPr>
            <a:xfrm>
              <a:off x="6535149" y="4540119"/>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55" name="Oval 54">
              <a:extLst>
                <a:ext uri="{FF2B5EF4-FFF2-40B4-BE49-F238E27FC236}">
                  <a16:creationId xmlns:a16="http://schemas.microsoft.com/office/drawing/2014/main" id="{4FE2820C-1BA8-4752-B416-C8826067F193}"/>
                </a:ext>
              </a:extLst>
            </p:cNvPr>
            <p:cNvSpPr/>
            <p:nvPr/>
          </p:nvSpPr>
          <p:spPr>
            <a:xfrm>
              <a:off x="8537539" y="5726010"/>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56" name="Oval 55">
              <a:extLst>
                <a:ext uri="{FF2B5EF4-FFF2-40B4-BE49-F238E27FC236}">
                  <a16:creationId xmlns:a16="http://schemas.microsoft.com/office/drawing/2014/main" id="{B7063CDD-BF52-40F6-8A35-C304E87B2AA0}"/>
                </a:ext>
              </a:extLst>
            </p:cNvPr>
            <p:cNvSpPr/>
            <p:nvPr/>
          </p:nvSpPr>
          <p:spPr>
            <a:xfrm>
              <a:off x="8537539" y="49572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57" name="Oval 56">
              <a:extLst>
                <a:ext uri="{FF2B5EF4-FFF2-40B4-BE49-F238E27FC236}">
                  <a16:creationId xmlns:a16="http://schemas.microsoft.com/office/drawing/2014/main" id="{01C07B81-995F-485A-B958-131E8D371E91}"/>
                </a:ext>
              </a:extLst>
            </p:cNvPr>
            <p:cNvSpPr/>
            <p:nvPr/>
          </p:nvSpPr>
          <p:spPr>
            <a:xfrm>
              <a:off x="8533974" y="4122911"/>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cxnSp>
          <p:nvCxnSpPr>
            <p:cNvPr id="59" name="Straight Arrow Connector 58">
              <a:extLst>
                <a:ext uri="{FF2B5EF4-FFF2-40B4-BE49-F238E27FC236}">
                  <a16:creationId xmlns:a16="http://schemas.microsoft.com/office/drawing/2014/main" id="{E21745F2-7FB6-4E23-BD1E-96358680CE83}"/>
                </a:ext>
              </a:extLst>
            </p:cNvPr>
            <p:cNvCxnSpPr>
              <a:cxnSpLocks/>
              <a:stCxn id="57" idx="2"/>
              <a:endCxn id="58" idx="3"/>
            </p:cNvCxnSpPr>
            <p:nvPr/>
          </p:nvCxnSpPr>
          <p:spPr>
            <a:xfrm flipH="1">
              <a:off x="8302249" y="4308261"/>
              <a:ext cx="231725" cy="464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BBDD7A97-901B-4F2B-8601-6F049AC9223F}"/>
                </a:ext>
              </a:extLst>
            </p:cNvPr>
            <p:cNvCxnSpPr>
              <a:cxnSpLocks/>
              <a:stCxn id="56" idx="2"/>
              <a:endCxn id="68" idx="3"/>
            </p:cNvCxnSpPr>
            <p:nvPr/>
          </p:nvCxnSpPr>
          <p:spPr>
            <a:xfrm flipH="1">
              <a:off x="8310659" y="5142577"/>
              <a:ext cx="226880" cy="15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C1975E65-FA12-4D7D-B7C6-88300DD64850}"/>
                </a:ext>
              </a:extLst>
            </p:cNvPr>
            <p:cNvCxnSpPr>
              <a:cxnSpLocks/>
              <a:stCxn id="55" idx="2"/>
              <a:endCxn id="71" idx="3"/>
            </p:cNvCxnSpPr>
            <p:nvPr/>
          </p:nvCxnSpPr>
          <p:spPr>
            <a:xfrm flipH="1">
              <a:off x="8308966" y="5911360"/>
              <a:ext cx="228573"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7B39CCE9-5239-4DA4-97F5-DBAFCC83885E}"/>
                </a:ext>
              </a:extLst>
            </p:cNvPr>
            <p:cNvCxnSpPr>
              <a:cxnSpLocks/>
              <a:stCxn id="69" idx="1"/>
              <a:endCxn id="54" idx="7"/>
            </p:cNvCxnSpPr>
            <p:nvPr/>
          </p:nvCxnSpPr>
          <p:spPr>
            <a:xfrm flipH="1">
              <a:off x="6842903" y="4312905"/>
              <a:ext cx="323218" cy="28150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FFBBD79B-58D5-42C6-BADB-9E881C85CA47}"/>
                </a:ext>
              </a:extLst>
            </p:cNvPr>
            <p:cNvCxnSpPr>
              <a:cxnSpLocks/>
              <a:stCxn id="74" idx="1"/>
              <a:endCxn id="53" idx="6"/>
            </p:cNvCxnSpPr>
            <p:nvPr/>
          </p:nvCxnSpPr>
          <p:spPr>
            <a:xfrm flipH="1" flipV="1">
              <a:off x="6886206" y="5469695"/>
              <a:ext cx="296031" cy="24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BDCB3779-1A1C-4304-8578-B87FA5EC5FB7}"/>
                </a:ext>
              </a:extLst>
            </p:cNvPr>
            <p:cNvCxnSpPr>
              <a:cxnSpLocks/>
              <a:stCxn id="54" idx="2"/>
              <a:endCxn id="75" idx="3"/>
            </p:cNvCxnSpPr>
            <p:nvPr/>
          </p:nvCxnSpPr>
          <p:spPr>
            <a:xfrm flipH="1" flipV="1">
              <a:off x="6096180" y="4721399"/>
              <a:ext cx="438969" cy="407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AC2D2BE4-74CD-4C77-8695-7ED606769F8C}"/>
                </a:ext>
              </a:extLst>
            </p:cNvPr>
            <p:cNvCxnSpPr>
              <a:cxnSpLocks/>
              <a:stCxn id="53" idx="2"/>
              <a:endCxn id="76" idx="3"/>
            </p:cNvCxnSpPr>
            <p:nvPr/>
          </p:nvCxnSpPr>
          <p:spPr>
            <a:xfrm flipH="1" flipV="1">
              <a:off x="6103937" y="5464009"/>
              <a:ext cx="421713" cy="568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F2608C95-FE51-49DB-B80E-30A0F11C9ED8}"/>
                </a:ext>
              </a:extLst>
            </p:cNvPr>
            <p:cNvCxnSpPr>
              <a:cxnSpLocks/>
              <a:stCxn id="52" idx="2"/>
              <a:endCxn id="77" idx="3"/>
            </p:cNvCxnSpPr>
            <p:nvPr/>
          </p:nvCxnSpPr>
          <p:spPr>
            <a:xfrm flipH="1" flipV="1">
              <a:off x="6113655" y="6190314"/>
              <a:ext cx="421494" cy="471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B839C017-CCA0-472D-87ED-87B61FE6FBCF}"/>
                </a:ext>
              </a:extLst>
            </p:cNvPr>
            <p:cNvCxnSpPr>
              <a:cxnSpLocks/>
              <a:stCxn id="78" idx="1"/>
              <a:endCxn id="51" idx="6"/>
            </p:cNvCxnSpPr>
            <p:nvPr/>
          </p:nvCxnSpPr>
          <p:spPr>
            <a:xfrm flipH="1" flipV="1">
              <a:off x="4279179" y="5455531"/>
              <a:ext cx="400701"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69" name="Rectangle 68">
              <a:extLst>
                <a:ext uri="{FF2B5EF4-FFF2-40B4-BE49-F238E27FC236}">
                  <a16:creationId xmlns:a16="http://schemas.microsoft.com/office/drawing/2014/main" id="{10F34016-C97E-46B0-9087-62B5CB8B5B8F}"/>
                </a:ext>
              </a:extLst>
            </p:cNvPr>
            <p:cNvSpPr/>
            <p:nvPr/>
          </p:nvSpPr>
          <p:spPr>
            <a:xfrm>
              <a:off x="7166121" y="4009782"/>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219A1F1A-5B80-4782-9D27-D5EB82C26638}"/>
                </a:ext>
              </a:extLst>
            </p:cNvPr>
            <p:cNvCxnSpPr>
              <a:cxnSpLocks/>
              <a:stCxn id="58" idx="1"/>
              <a:endCxn id="69" idx="3"/>
            </p:cNvCxnSpPr>
            <p:nvPr/>
          </p:nvCxnSpPr>
          <p:spPr>
            <a:xfrm flipH="1">
              <a:off x="7686509" y="4312905"/>
              <a:ext cx="38723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E7CACE3E-8AFD-442D-B6E3-BD1D605B3A16}"/>
                </a:ext>
              </a:extLst>
            </p:cNvPr>
            <p:cNvCxnSpPr>
              <a:cxnSpLocks/>
              <a:stCxn id="68" idx="1"/>
              <a:endCxn id="74" idx="3"/>
            </p:cNvCxnSpPr>
            <p:nvPr/>
          </p:nvCxnSpPr>
          <p:spPr>
            <a:xfrm flipH="1">
              <a:off x="7702625" y="5144094"/>
              <a:ext cx="379527" cy="32584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B95F99DA-356B-4418-A21F-FA3544B9198D}"/>
                </a:ext>
              </a:extLst>
            </p:cNvPr>
            <p:cNvCxnSpPr>
              <a:cxnSpLocks/>
              <a:stCxn id="71" idx="1"/>
              <a:endCxn id="74" idx="3"/>
            </p:cNvCxnSpPr>
            <p:nvPr/>
          </p:nvCxnSpPr>
          <p:spPr>
            <a:xfrm flipH="1" flipV="1">
              <a:off x="7702625" y="5469937"/>
              <a:ext cx="377834" cy="44142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4" name="Rectangle 73">
              <a:extLst>
                <a:ext uri="{FF2B5EF4-FFF2-40B4-BE49-F238E27FC236}">
                  <a16:creationId xmlns:a16="http://schemas.microsoft.com/office/drawing/2014/main" id="{B21D6D0D-C083-4794-A91A-E6307019636C}"/>
                </a:ext>
              </a:extLst>
            </p:cNvPr>
            <p:cNvSpPr/>
            <p:nvPr/>
          </p:nvSpPr>
          <p:spPr>
            <a:xfrm>
              <a:off x="7182237" y="5166814"/>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6" name="Rectangle 75">
              <a:extLst>
                <a:ext uri="{FF2B5EF4-FFF2-40B4-BE49-F238E27FC236}">
                  <a16:creationId xmlns:a16="http://schemas.microsoft.com/office/drawing/2014/main" id="{F4A3AABE-EBE0-4797-9E72-9D2A8F1D53B4}"/>
                </a:ext>
              </a:extLst>
            </p:cNvPr>
            <p:cNvSpPr/>
            <p:nvPr/>
          </p:nvSpPr>
          <p:spPr>
            <a:xfrm>
              <a:off x="5875430" y="5160886"/>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8" name="Rectangle 77">
              <a:extLst>
                <a:ext uri="{FF2B5EF4-FFF2-40B4-BE49-F238E27FC236}">
                  <a16:creationId xmlns:a16="http://schemas.microsoft.com/office/drawing/2014/main" id="{D115BB76-A768-456D-8B07-D51D04F4DA35}"/>
                </a:ext>
              </a:extLst>
            </p:cNvPr>
            <p:cNvSpPr/>
            <p:nvPr/>
          </p:nvSpPr>
          <p:spPr>
            <a:xfrm>
              <a:off x="4679880" y="5152409"/>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31D996B4-DDE4-48DC-B6D5-40ED12E7DEF4}"/>
                </a:ext>
              </a:extLst>
            </p:cNvPr>
            <p:cNvCxnSpPr>
              <a:cxnSpLocks/>
              <a:stCxn id="76" idx="1"/>
              <a:endCxn id="78" idx="3"/>
            </p:cNvCxnSpPr>
            <p:nvPr/>
          </p:nvCxnSpPr>
          <p:spPr>
            <a:xfrm flipH="1" flipV="1">
              <a:off x="5200268" y="5455532"/>
              <a:ext cx="675162" cy="847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851630F0-A3E8-4582-B7C5-9AD0F9AF3BD5}"/>
                </a:ext>
              </a:extLst>
            </p:cNvPr>
            <p:cNvCxnSpPr>
              <a:cxnSpLocks/>
              <a:stCxn id="75" idx="1"/>
              <a:endCxn id="78" idx="3"/>
            </p:cNvCxnSpPr>
            <p:nvPr/>
          </p:nvCxnSpPr>
          <p:spPr>
            <a:xfrm flipH="1">
              <a:off x="5200268" y="4721399"/>
              <a:ext cx="667405" cy="73413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3CAAF2A1-D53F-4CF4-9BB1-08FDDC1236D0}"/>
                </a:ext>
              </a:extLst>
            </p:cNvPr>
            <p:cNvCxnSpPr>
              <a:cxnSpLocks/>
              <a:stCxn id="77" idx="1"/>
              <a:endCxn id="78" idx="3"/>
            </p:cNvCxnSpPr>
            <p:nvPr/>
          </p:nvCxnSpPr>
          <p:spPr>
            <a:xfrm flipH="1" flipV="1">
              <a:off x="5200268" y="5455532"/>
              <a:ext cx="684880" cy="73478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5" name="Rectangle 74">
              <a:extLst>
                <a:ext uri="{FF2B5EF4-FFF2-40B4-BE49-F238E27FC236}">
                  <a16:creationId xmlns:a16="http://schemas.microsoft.com/office/drawing/2014/main" id="{60E033FD-93B1-4F61-9BD1-B7899116AE71}"/>
                </a:ext>
              </a:extLst>
            </p:cNvPr>
            <p:cNvSpPr/>
            <p:nvPr/>
          </p:nvSpPr>
          <p:spPr>
            <a:xfrm>
              <a:off x="5867673" y="4418276"/>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Rectangle 76">
              <a:extLst>
                <a:ext uri="{FF2B5EF4-FFF2-40B4-BE49-F238E27FC236}">
                  <a16:creationId xmlns:a16="http://schemas.microsoft.com/office/drawing/2014/main" id="{2A14BFFA-4775-4B0B-94FA-A93FB58DFCA5}"/>
                </a:ext>
              </a:extLst>
            </p:cNvPr>
            <p:cNvSpPr/>
            <p:nvPr/>
          </p:nvSpPr>
          <p:spPr>
            <a:xfrm>
              <a:off x="5885148" y="5887191"/>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8" name="Rectangle 57">
              <a:extLst>
                <a:ext uri="{FF2B5EF4-FFF2-40B4-BE49-F238E27FC236}">
                  <a16:creationId xmlns:a16="http://schemas.microsoft.com/office/drawing/2014/main" id="{6B7FD041-A3F9-4467-9BE3-3E41EFBC7525}"/>
                </a:ext>
              </a:extLst>
            </p:cNvPr>
            <p:cNvSpPr/>
            <p:nvPr/>
          </p:nvSpPr>
          <p:spPr>
            <a:xfrm>
              <a:off x="8073742" y="4009782"/>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8" name="Rectangle 67">
              <a:extLst>
                <a:ext uri="{FF2B5EF4-FFF2-40B4-BE49-F238E27FC236}">
                  <a16:creationId xmlns:a16="http://schemas.microsoft.com/office/drawing/2014/main" id="{E072F78C-D2B6-4357-A8C0-0C341827D5C8}"/>
                </a:ext>
              </a:extLst>
            </p:cNvPr>
            <p:cNvSpPr/>
            <p:nvPr/>
          </p:nvSpPr>
          <p:spPr>
            <a:xfrm>
              <a:off x="8082152" y="4840971"/>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1" name="Rectangle 70">
              <a:extLst>
                <a:ext uri="{FF2B5EF4-FFF2-40B4-BE49-F238E27FC236}">
                  <a16:creationId xmlns:a16="http://schemas.microsoft.com/office/drawing/2014/main" id="{8375CF9F-E0CD-4ABD-9D25-78FC4BAC68FD}"/>
                </a:ext>
              </a:extLst>
            </p:cNvPr>
            <p:cNvSpPr/>
            <p:nvPr/>
          </p:nvSpPr>
          <p:spPr>
            <a:xfrm>
              <a:off x="8080459" y="5608238"/>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6D1B8183-8D20-48F2-9083-D6543EE3F6C7}"/>
              </a:ext>
            </a:extLst>
          </p:cNvPr>
          <p:cNvGrpSpPr/>
          <p:nvPr/>
        </p:nvGrpSpPr>
        <p:grpSpPr>
          <a:xfrm>
            <a:off x="5720065" y="5518902"/>
            <a:ext cx="2438400" cy="1043516"/>
            <a:chOff x="5720099" y="5246063"/>
            <a:chExt cx="2438400" cy="1043516"/>
          </a:xfrm>
        </p:grpSpPr>
        <p:cxnSp>
          <p:nvCxnSpPr>
            <p:cNvPr id="83" name="Straight Arrow Connector 82">
              <a:extLst>
                <a:ext uri="{FF2B5EF4-FFF2-40B4-BE49-F238E27FC236}">
                  <a16:creationId xmlns:a16="http://schemas.microsoft.com/office/drawing/2014/main" id="{B0D2E013-0943-4C2D-A5A0-1E372EF87897}"/>
                </a:ext>
              </a:extLst>
            </p:cNvPr>
            <p:cNvCxnSpPr>
              <a:cxnSpLocks/>
              <a:stCxn id="84" idx="0"/>
              <a:endCxn id="77" idx="2"/>
            </p:cNvCxnSpPr>
            <p:nvPr/>
          </p:nvCxnSpPr>
          <p:spPr>
            <a:xfrm flipH="1" flipV="1">
              <a:off x="6017289" y="5246063"/>
              <a:ext cx="922010" cy="602404"/>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B3A359A4-5F89-4C4F-9309-F403D14E807C}"/>
                </a:ext>
              </a:extLst>
            </p:cNvPr>
            <p:cNvSpPr txBox="1"/>
            <p:nvPr/>
          </p:nvSpPr>
          <p:spPr>
            <a:xfrm>
              <a:off x="5720099" y="5848467"/>
              <a:ext cx="2438400" cy="441112"/>
            </a:xfrm>
            <a:prstGeom prst="rect">
              <a:avLst/>
            </a:prstGeom>
            <a:noFill/>
            <a:ln>
              <a:noFill/>
            </a:ln>
          </p:spPr>
          <p:txBody>
            <a:bodyPr wrap="none" lIns="91425" tIns="91425" rIns="91425" bIns="91425" rtlCol="0" anchor="t" anchorCtr="0">
              <a:noAutofit/>
            </a:bodyPr>
            <a:lstStyle/>
            <a:p>
              <a:r>
                <a:rPr lang="en-US" sz="2800" b="1">
                  <a:solidFill>
                    <a:srgbClr val="D60093"/>
                  </a:solidFill>
                  <a:latin typeface="Calibri" charset="0"/>
                  <a:ea typeface="Calibri" charset="0"/>
                  <a:cs typeface="Calibri" charset="0"/>
                  <a:sym typeface="Open Sans"/>
                </a:rPr>
                <a:t>Neural networks</a:t>
              </a:r>
            </a:p>
          </p:txBody>
        </p:sp>
      </p:grpSp>
      <p:grpSp>
        <p:nvGrpSpPr>
          <p:cNvPr id="90" name="Group 89">
            <a:extLst>
              <a:ext uri="{FF2B5EF4-FFF2-40B4-BE49-F238E27FC236}">
                <a16:creationId xmlns:a16="http://schemas.microsoft.com/office/drawing/2014/main" id="{DD0A9B59-379E-4BD2-9FA9-A4D93242B49D}"/>
              </a:ext>
            </a:extLst>
          </p:cNvPr>
          <p:cNvGrpSpPr/>
          <p:nvPr/>
        </p:nvGrpSpPr>
        <p:grpSpPr>
          <a:xfrm>
            <a:off x="4957927" y="2329266"/>
            <a:ext cx="2762551" cy="1848609"/>
            <a:chOff x="5076694" y="2466861"/>
            <a:chExt cx="2762551" cy="1848609"/>
          </a:xfrm>
        </p:grpSpPr>
        <p:sp>
          <p:nvSpPr>
            <p:cNvPr id="91" name="TextBox 90">
              <a:extLst>
                <a:ext uri="{FF2B5EF4-FFF2-40B4-BE49-F238E27FC236}">
                  <a16:creationId xmlns:a16="http://schemas.microsoft.com/office/drawing/2014/main" id="{70CA4F9D-88A0-4E8F-9976-7E06E809AB39}"/>
                </a:ext>
              </a:extLst>
            </p:cNvPr>
            <p:cNvSpPr txBox="1"/>
            <p:nvPr/>
          </p:nvSpPr>
          <p:spPr>
            <a:xfrm>
              <a:off x="5400845" y="2466861"/>
              <a:ext cx="2438400" cy="419352"/>
            </a:xfrm>
            <a:prstGeom prst="rect">
              <a:avLst/>
            </a:prstGeom>
            <a:noFill/>
            <a:ln>
              <a:noFill/>
            </a:ln>
          </p:spPr>
          <p:txBody>
            <a:bodyPr wrap="none" lIns="91425" tIns="91425" rIns="91425" bIns="91425" rtlCol="0" anchor="t" anchorCtr="0">
              <a:noAutofit/>
            </a:bodyPr>
            <a:lstStyle/>
            <a:p>
              <a:r>
                <a:rPr lang="en-US" altLang="zh-CN" sz="2800" b="1">
                  <a:solidFill>
                    <a:schemeClr val="accent4"/>
                  </a:solidFill>
                  <a:latin typeface="Calibri" charset="0"/>
                  <a:ea typeface="Calibri" charset="0"/>
                  <a:cs typeface="Calibri" charset="0"/>
                  <a:sym typeface="Open Sans"/>
                </a:rPr>
                <a:t>Aggregation</a:t>
              </a:r>
              <a:endParaRPr lang="en-US" sz="2800" b="1">
                <a:solidFill>
                  <a:schemeClr val="accent4"/>
                </a:solidFill>
                <a:latin typeface="Calibri" charset="0"/>
                <a:ea typeface="Calibri" charset="0"/>
                <a:cs typeface="Calibri" charset="0"/>
                <a:sym typeface="Open Sans"/>
              </a:endParaRPr>
            </a:p>
          </p:txBody>
        </p:sp>
        <p:cxnSp>
          <p:nvCxnSpPr>
            <p:cNvPr id="92" name="Straight Arrow Connector 91">
              <a:extLst>
                <a:ext uri="{FF2B5EF4-FFF2-40B4-BE49-F238E27FC236}">
                  <a16:creationId xmlns:a16="http://schemas.microsoft.com/office/drawing/2014/main" id="{AAA82612-9EA8-41F7-A030-8EAE0A9D6E83}"/>
                </a:ext>
              </a:extLst>
            </p:cNvPr>
            <p:cNvCxnSpPr>
              <a:cxnSpLocks/>
              <a:endCxn id="78" idx="0"/>
            </p:cNvCxnSpPr>
            <p:nvPr/>
          </p:nvCxnSpPr>
          <p:spPr>
            <a:xfrm flipH="1">
              <a:off x="5076694" y="3057776"/>
              <a:ext cx="1406256" cy="1257694"/>
            </a:xfrm>
            <a:prstGeom prst="straightConnector1">
              <a:avLst/>
            </a:prstGeom>
            <a:ln w="28575">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8" name="Group 117">
            <a:extLst>
              <a:ext uri="{FF2B5EF4-FFF2-40B4-BE49-F238E27FC236}">
                <a16:creationId xmlns:a16="http://schemas.microsoft.com/office/drawing/2014/main" id="{10FDCAA2-1C44-6143-BA28-B4537E0059ED}"/>
              </a:ext>
            </a:extLst>
          </p:cNvPr>
          <p:cNvGrpSpPr/>
          <p:nvPr/>
        </p:nvGrpSpPr>
        <p:grpSpPr>
          <a:xfrm>
            <a:off x="350663" y="3354358"/>
            <a:ext cx="3371748" cy="2683602"/>
            <a:chOff x="2855877" y="2506567"/>
            <a:chExt cx="3371748" cy="2683602"/>
          </a:xfrm>
        </p:grpSpPr>
        <p:sp>
          <p:nvSpPr>
            <p:cNvPr id="119" name="Oval 118">
              <a:extLst>
                <a:ext uri="{FF2B5EF4-FFF2-40B4-BE49-F238E27FC236}">
                  <a16:creationId xmlns:a16="http://schemas.microsoft.com/office/drawing/2014/main" id="{5D9D90EC-C804-7E40-BF7E-7F647DE12603}"/>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120" name="Straight Arrow Connector 119">
              <a:extLst>
                <a:ext uri="{FF2B5EF4-FFF2-40B4-BE49-F238E27FC236}">
                  <a16:creationId xmlns:a16="http://schemas.microsoft.com/office/drawing/2014/main" id="{17960EB2-5F37-4540-8607-0AB5CE8E4A50}"/>
                </a:ext>
              </a:extLst>
            </p:cNvPr>
            <p:cNvCxnSpPr>
              <a:cxnSpLocks/>
              <a:stCxn id="136" idx="0"/>
              <a:endCxn id="137"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21" name="Straight Arrow Connector 120">
              <a:extLst>
                <a:ext uri="{FF2B5EF4-FFF2-40B4-BE49-F238E27FC236}">
                  <a16:creationId xmlns:a16="http://schemas.microsoft.com/office/drawing/2014/main" id="{DB73AD4E-21EA-A942-86AF-788A35658B07}"/>
                </a:ext>
              </a:extLst>
            </p:cNvPr>
            <p:cNvCxnSpPr>
              <a:cxnSpLocks/>
              <a:stCxn id="137" idx="2"/>
              <a:endCxn id="119"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22" name="Straight Arrow Connector 121">
              <a:extLst>
                <a:ext uri="{FF2B5EF4-FFF2-40B4-BE49-F238E27FC236}">
                  <a16:creationId xmlns:a16="http://schemas.microsoft.com/office/drawing/2014/main" id="{B2C65925-EB14-D24D-93FC-210A431439B9}"/>
                </a:ext>
              </a:extLst>
            </p:cNvPr>
            <p:cNvCxnSpPr>
              <a:cxnSpLocks/>
              <a:stCxn id="140" idx="0"/>
              <a:endCxn id="119"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23" name="Straight Arrow Connector 122">
              <a:extLst>
                <a:ext uri="{FF2B5EF4-FFF2-40B4-BE49-F238E27FC236}">
                  <a16:creationId xmlns:a16="http://schemas.microsoft.com/office/drawing/2014/main" id="{C137EA71-2CE6-F341-9FB7-AFF07467189C}"/>
                </a:ext>
              </a:extLst>
            </p:cNvPr>
            <p:cNvCxnSpPr>
              <a:cxnSpLocks/>
              <a:stCxn id="136" idx="2"/>
              <a:endCxn id="119"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124" name="Straight Arrow Connector 123">
              <a:extLst>
                <a:ext uri="{FF2B5EF4-FFF2-40B4-BE49-F238E27FC236}">
                  <a16:creationId xmlns:a16="http://schemas.microsoft.com/office/drawing/2014/main" id="{FC762A43-604E-9D4E-8188-C5BCD94CC218}"/>
                </a:ext>
              </a:extLst>
            </p:cNvPr>
            <p:cNvCxnSpPr>
              <a:cxnSpLocks/>
              <a:stCxn id="138" idx="7"/>
              <a:endCxn id="136"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25" name="Straight Arrow Connector 124">
              <a:extLst>
                <a:ext uri="{FF2B5EF4-FFF2-40B4-BE49-F238E27FC236}">
                  <a16:creationId xmlns:a16="http://schemas.microsoft.com/office/drawing/2014/main" id="{3F37CA15-1140-B945-9C7C-250DE77586BC}"/>
                </a:ext>
              </a:extLst>
            </p:cNvPr>
            <p:cNvCxnSpPr>
              <a:cxnSpLocks/>
              <a:stCxn id="139" idx="1"/>
              <a:endCxn id="136"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74671790-D266-0E43-A59D-71AA14C8E873}"/>
                </a:ext>
              </a:extLst>
            </p:cNvPr>
            <p:cNvCxnSpPr>
              <a:cxnSpLocks/>
              <a:stCxn id="139" idx="2"/>
              <a:endCxn id="138"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127" name="TextBox 126">
              <a:extLst>
                <a:ext uri="{FF2B5EF4-FFF2-40B4-BE49-F238E27FC236}">
                  <a16:creationId xmlns:a16="http://schemas.microsoft.com/office/drawing/2014/main" id="{199EC02D-A383-FE46-9B75-04BC43D7D7BE}"/>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128" name="TextBox 127">
              <a:extLst>
                <a:ext uri="{FF2B5EF4-FFF2-40B4-BE49-F238E27FC236}">
                  <a16:creationId xmlns:a16="http://schemas.microsoft.com/office/drawing/2014/main" id="{87457455-FC8B-A043-A586-40D208DA6E68}"/>
                </a:ext>
              </a:extLst>
            </p:cNvPr>
            <p:cNvSpPr txBox="1"/>
            <p:nvPr/>
          </p:nvSpPr>
          <p:spPr>
            <a:xfrm>
              <a:off x="3939416" y="4820837"/>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CEBBBF35-07DD-9547-8C23-E04210799CE7}"/>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29" name="TextBox 128">
                  <a:extLst>
                    <a:ext uri="{FF2B5EF4-FFF2-40B4-BE49-F238E27FC236}">
                      <a16:creationId xmlns:a16="http://schemas.microsoft.com/office/drawing/2014/main" id="{CEBBBF35-07DD-9547-8C23-E04210799CE7}"/>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A8EB7E63-ABCE-A443-8377-BA94C1D31D8A}"/>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30" name="TextBox 129">
                  <a:extLst>
                    <a:ext uri="{FF2B5EF4-FFF2-40B4-BE49-F238E27FC236}">
                      <a16:creationId xmlns:a16="http://schemas.microsoft.com/office/drawing/2014/main" id="{A8EB7E63-ABCE-A443-8377-BA94C1D31D8A}"/>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E1E03B81-1817-7742-AA2E-FFDE152D2461}"/>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131" name="TextBox 130">
                  <a:extLst>
                    <a:ext uri="{FF2B5EF4-FFF2-40B4-BE49-F238E27FC236}">
                      <a16:creationId xmlns:a16="http://schemas.microsoft.com/office/drawing/2014/main" id="{E1E03B81-1817-7742-AA2E-FFDE152D2461}"/>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909EFBC4-05B4-9545-94C4-6250612BE11E}"/>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132" name="TextBox 131">
                  <a:extLst>
                    <a:ext uri="{FF2B5EF4-FFF2-40B4-BE49-F238E27FC236}">
                      <a16:creationId xmlns:a16="http://schemas.microsoft.com/office/drawing/2014/main" id="{909EFBC4-05B4-9545-94C4-6250612BE11E}"/>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2A7A1A95-18AB-B74F-819D-A4B44189191B}"/>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133" name="TextBox 132">
                  <a:extLst>
                    <a:ext uri="{FF2B5EF4-FFF2-40B4-BE49-F238E27FC236}">
                      <a16:creationId xmlns:a16="http://schemas.microsoft.com/office/drawing/2014/main" id="{2A7A1A95-18AB-B74F-819D-A4B44189191B}"/>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F6C2F40B-703B-9841-B7A3-F6D64755412D}"/>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134" name="TextBox 133">
                  <a:extLst>
                    <a:ext uri="{FF2B5EF4-FFF2-40B4-BE49-F238E27FC236}">
                      <a16:creationId xmlns:a16="http://schemas.microsoft.com/office/drawing/2014/main" id="{F6C2F40B-703B-9841-B7A3-F6D64755412D}"/>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0CEEE4A0-F3CD-2544-8E89-52264D1CBC79}"/>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35" name="TextBox 134">
                  <a:extLst>
                    <a:ext uri="{FF2B5EF4-FFF2-40B4-BE49-F238E27FC236}">
                      <a16:creationId xmlns:a16="http://schemas.microsoft.com/office/drawing/2014/main" id="{0CEEE4A0-F3CD-2544-8E89-52264D1CBC79}"/>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9"/>
                  <a:stretch>
                    <a:fillRect/>
                  </a:stretch>
                </a:blipFill>
              </p:spPr>
              <p:txBody>
                <a:bodyPr/>
                <a:lstStyle/>
                <a:p>
                  <a:r>
                    <a:rPr lang="en-US">
                      <a:noFill/>
                    </a:rPr>
                    <a:t> </a:t>
                  </a:r>
                </a:p>
              </p:txBody>
            </p:sp>
          </mc:Fallback>
        </mc:AlternateContent>
        <p:sp>
          <p:nvSpPr>
            <p:cNvPr id="136" name="Oval 135">
              <a:extLst>
                <a:ext uri="{FF2B5EF4-FFF2-40B4-BE49-F238E27FC236}">
                  <a16:creationId xmlns:a16="http://schemas.microsoft.com/office/drawing/2014/main" id="{D5717E92-5A93-6044-9016-99FA476E8A79}"/>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37" name="Oval 136">
              <a:extLst>
                <a:ext uri="{FF2B5EF4-FFF2-40B4-BE49-F238E27FC236}">
                  <a16:creationId xmlns:a16="http://schemas.microsoft.com/office/drawing/2014/main" id="{F47A2249-F38D-F44A-9B27-0F1EF08134F6}"/>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38" name="Oval 137">
              <a:extLst>
                <a:ext uri="{FF2B5EF4-FFF2-40B4-BE49-F238E27FC236}">
                  <a16:creationId xmlns:a16="http://schemas.microsoft.com/office/drawing/2014/main" id="{3FB064EF-4190-2640-87D7-4383CC8A00E0}"/>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139" name="Oval 138">
              <a:extLst>
                <a:ext uri="{FF2B5EF4-FFF2-40B4-BE49-F238E27FC236}">
                  <a16:creationId xmlns:a16="http://schemas.microsoft.com/office/drawing/2014/main" id="{3719FEE0-A9FF-A947-A6AC-DFC4B247E261}"/>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140" name="Oval 139">
              <a:extLst>
                <a:ext uri="{FF2B5EF4-FFF2-40B4-BE49-F238E27FC236}">
                  <a16:creationId xmlns:a16="http://schemas.microsoft.com/office/drawing/2014/main" id="{F030F83D-77C1-EB43-A272-63EDEE23C587}"/>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3913392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FA791-2A5A-EEA5-B46F-95AE94C107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5A7F00-AA3E-8BBB-517E-3B622CA32ED0}"/>
              </a:ext>
            </a:extLst>
          </p:cNvPr>
          <p:cNvSpPr>
            <a:spLocks noGrp="1"/>
          </p:cNvSpPr>
          <p:nvPr>
            <p:ph type="title"/>
          </p:nvPr>
        </p:nvSpPr>
        <p:spPr/>
        <p:txBody>
          <a:bodyPr>
            <a:normAutofit/>
          </a:bodyPr>
          <a:lstStyle/>
          <a:p>
            <a:r>
              <a:rPr lang="en-US" sz="4000"/>
              <a:t>Recap: Classical GNN Layers: GCN </a:t>
            </a:r>
          </a:p>
        </p:txBody>
      </p:sp>
      <p:sp>
        <p:nvSpPr>
          <p:cNvPr id="3" name="Content Placeholder 2">
            <a:extLst>
              <a:ext uri="{FF2B5EF4-FFF2-40B4-BE49-F238E27FC236}">
                <a16:creationId xmlns:a16="http://schemas.microsoft.com/office/drawing/2014/main" id="{1F2682D1-7E4F-DE08-F54A-D0DFC548FEB8}"/>
              </a:ext>
            </a:extLst>
          </p:cNvPr>
          <p:cNvSpPr>
            <a:spLocks noGrp="1"/>
          </p:cNvSpPr>
          <p:nvPr>
            <p:ph idx="1"/>
          </p:nvPr>
        </p:nvSpPr>
        <p:spPr>
          <a:xfrm>
            <a:off x="457199" y="1295400"/>
            <a:ext cx="8307805" cy="4461711"/>
          </a:xfrm>
        </p:spPr>
        <p:txBody>
          <a:bodyPr>
            <a:normAutofit/>
          </a:bodyPr>
          <a:lstStyle/>
          <a:p>
            <a:r>
              <a:rPr lang="en-US" b="1">
                <a:solidFill>
                  <a:schemeClr val="accent4"/>
                </a:solidFill>
              </a:rPr>
              <a:t>(1) Graph Convolutional Networks (GCN)</a:t>
            </a:r>
          </a:p>
          <a:p>
            <a:endParaRPr lang="en-US"/>
          </a:p>
          <a:p>
            <a:endParaRPr lang="en-US"/>
          </a:p>
          <a:p>
            <a:pPr marL="118872" indent="0">
              <a:buNone/>
            </a:pPr>
            <a:endParaRPr lang="en-US" sz="2800" b="1"/>
          </a:p>
          <a:p>
            <a:endParaRPr lang="en-US" sz="2800" b="1"/>
          </a:p>
          <a:p>
            <a:r>
              <a:rPr lang="en-US" sz="2800" b="1"/>
              <a:t>We add a self-loop</a:t>
            </a:r>
            <a:endParaRPr lang="en-US" sz="2400"/>
          </a:p>
        </p:txBody>
      </p:sp>
      <p:sp>
        <p:nvSpPr>
          <p:cNvPr id="4" name="Date Placeholder 3">
            <a:extLst>
              <a:ext uri="{FF2B5EF4-FFF2-40B4-BE49-F238E27FC236}">
                <a16:creationId xmlns:a16="http://schemas.microsoft.com/office/drawing/2014/main" id="{A3487013-5C72-5BC3-27D5-D9E9C8C5B793}"/>
              </a:ext>
            </a:extLst>
          </p:cNvPr>
          <p:cNvSpPr>
            <a:spLocks noGrp="1"/>
          </p:cNvSpPr>
          <p:nvPr>
            <p:ph type="dt" sz="half" idx="10"/>
          </p:nvPr>
        </p:nvSpPr>
        <p:spPr/>
        <p:txBody>
          <a:bodyPr/>
          <a:lstStyle/>
          <a:p>
            <a:fld id="{D6F3707F-E267-CC40-8F4D-FF6C109CDEDA}" type="datetime1">
              <a:rPr lang="en-US" smtClean="0"/>
              <a:t>11/14/2024</a:t>
            </a:fld>
            <a:endParaRPr lang="en-US"/>
          </a:p>
        </p:txBody>
      </p:sp>
      <p:sp>
        <p:nvSpPr>
          <p:cNvPr id="5" name="Footer Placeholder 4">
            <a:extLst>
              <a:ext uri="{FF2B5EF4-FFF2-40B4-BE49-F238E27FC236}">
                <a16:creationId xmlns:a16="http://schemas.microsoft.com/office/drawing/2014/main" id="{554A31FF-6EB4-C4FC-C014-30FBAEB478D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86EC81A-3A74-3753-7304-68212FA72FB4}"/>
              </a:ext>
            </a:extLst>
          </p:cNvPr>
          <p:cNvSpPr>
            <a:spLocks noGrp="1"/>
          </p:cNvSpPr>
          <p:nvPr>
            <p:ph type="sldNum" sz="quarter" idx="12"/>
          </p:nvPr>
        </p:nvSpPr>
        <p:spPr/>
        <p:txBody>
          <a:bodyPr/>
          <a:lstStyle/>
          <a:p>
            <a:fld id="{19B12225-5612-419B-A8D5-4B8EEE4C217E}" type="slidenum">
              <a:rPr lang="en-US" smtClean="0"/>
              <a:pPr/>
              <a:t>37</a:t>
            </a:fld>
            <a:endParaRPr lang="en-US"/>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3E5F6F93-1DD8-81E9-3B21-08C655B6B92D}"/>
                  </a:ext>
                </a:extLst>
              </p:cNvPr>
              <p:cNvSpPr/>
              <p:nvPr/>
            </p:nvSpPr>
            <p:spPr>
              <a:xfrm>
                <a:off x="724902" y="4701171"/>
                <a:ext cx="7014411" cy="1281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d>
                        <m:dPr>
                          <m:ctrlPr>
                            <a:rPr lang="en-US" sz="2400" i="1">
                              <a:latin typeface="Cambria Math" panose="02040503050406030204" pitchFamily="18" charset="0"/>
                              <a:ea typeface="Cambria Math" panose="02040503050406030204" pitchFamily="18" charset="0"/>
                            </a:rPr>
                          </m:ctrlPr>
                        </m:dPr>
                        <m:e>
                          <m:nary>
                            <m:naryPr>
                              <m:chr m:val="∑"/>
                              <m:supHide m:val="on"/>
                              <m:ctrlPr>
                                <a:rPr lang="en-US" sz="2400" i="1">
                                  <a:latin typeface="Cambria Math" panose="02040503050406030204" pitchFamily="18" charset="0"/>
                                  <a:ea typeface="Cambria Math" panose="02040503050406030204" pitchFamily="18" charset="0"/>
                                </a:rPr>
                              </m:ctrlPr>
                            </m:naryPr>
                            <m:sub>
                              <m:r>
                                <m:rPr>
                                  <m:brk m:alnAt="7"/>
                                </m:rPr>
                                <a:rPr lang="en-US" sz="2400" i="1">
                                  <a:latin typeface="Cambria Math" panose="02040503050406030204" pitchFamily="18" charset="0"/>
                                  <a:ea typeface="Cambria Math" panose="02040503050406030204" pitchFamily="18" charset="0"/>
                                </a:rPr>
                                <m:t>𝑢</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sub>
                            <m:sup/>
                            <m:e>
                              <m:sSup>
                                <m:sSupPr>
                                  <m:ctrlPr>
                                    <a:rPr lang="en-US" sz="2400" i="1" smtClean="0">
                                      <a:solidFill>
                                        <a:srgbClr val="C00000"/>
                                      </a:solidFill>
                                      <a:latin typeface="Cambria Math" panose="02040503050406030204" pitchFamily="18" charset="0"/>
                                      <a:ea typeface="Cambria Math" panose="02040503050406030204" pitchFamily="18" charset="0"/>
                                    </a:rPr>
                                  </m:ctrlPr>
                                </m:sSupPr>
                                <m:e>
                                  <m:r>
                                    <a:rPr lang="en-US" sz="2400" b="1">
                                      <a:solidFill>
                                        <a:srgbClr val="C00000"/>
                                      </a:solidFill>
                                      <a:latin typeface="Cambria Math" panose="02040503050406030204" pitchFamily="18" charset="0"/>
                                      <a:ea typeface="Cambria Math" panose="02040503050406030204" pitchFamily="18" charset="0"/>
                                    </a:rPr>
                                    <m:t>𝐖</m:t>
                                  </m:r>
                                </m:e>
                                <m:sup>
                                  <m:d>
                                    <m:dPr>
                                      <m:ctrlPr>
                                        <a:rPr lang="en-US" sz="2400" i="1">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𝑙</m:t>
                                      </m:r>
                                    </m:e>
                                  </m:d>
                                </m:sup>
                              </m:sSup>
                              <m:f>
                                <m:fPr>
                                  <m:ctrlPr>
                                    <a:rPr lang="en-US" sz="2400" i="1">
                                      <a:latin typeface="Cambria Math" panose="02040503050406030204" pitchFamily="18" charset="0"/>
                                      <a:ea typeface="Cambria Math" panose="02040503050406030204" pitchFamily="18" charset="0"/>
                                    </a:rPr>
                                  </m:ctrlPr>
                                </m:fPr>
                                <m:num>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𝑢</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b="0" i="1" smtClean="0">
                                              <a:latin typeface="Cambria Math" panose="02040503050406030204" pitchFamily="18" charset="0"/>
                                              <a:ea typeface="Cambria Math" panose="02040503050406030204" pitchFamily="18" charset="0"/>
                                            </a:rPr>
                                            <m:t>−1</m:t>
                                          </m:r>
                                        </m:e>
                                      </m:d>
                                    </m:sup>
                                  </m:sSubSup>
                                </m:num>
                                <m:den>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e>
                                  </m:d>
                                </m:den>
                              </m:f>
                              <m:r>
                                <a:rPr lang="en-US" sz="2400" b="0" i="1" smtClean="0">
                                  <a:latin typeface="Cambria Math" panose="02040503050406030204" pitchFamily="18" charset="0"/>
                                  <a:ea typeface="Cambria Math" panose="02040503050406030204" pitchFamily="18" charset="0"/>
                                </a:rPr>
                                <m:t>+</m:t>
                              </m:r>
                              <m:sSup>
                                <m:sSupPr>
                                  <m:ctrlPr>
                                    <a:rPr lang="en-US" sz="2400" i="1">
                                      <a:solidFill>
                                        <a:srgbClr val="C00000"/>
                                      </a:solidFill>
                                      <a:latin typeface="Cambria Math" panose="02040503050406030204" pitchFamily="18" charset="0"/>
                                      <a:ea typeface="Cambria Math" panose="02040503050406030204" pitchFamily="18" charset="0"/>
                                    </a:rPr>
                                  </m:ctrlPr>
                                </m:sSupPr>
                                <m:e>
                                  <m:r>
                                    <a:rPr lang="en-US" sz="2400" b="1">
                                      <a:solidFill>
                                        <a:srgbClr val="C00000"/>
                                      </a:solidFill>
                                      <a:latin typeface="Cambria Math" panose="02040503050406030204" pitchFamily="18" charset="0"/>
                                      <a:ea typeface="Cambria Math" panose="02040503050406030204" pitchFamily="18" charset="0"/>
                                    </a:rPr>
                                    <m:t>𝐖</m:t>
                                  </m:r>
                                </m:e>
                                <m:sup>
                                  <m:d>
                                    <m:dPr>
                                      <m:ctrlPr>
                                        <a:rPr lang="en-US" sz="2400" i="1">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𝑙</m:t>
                                      </m:r>
                                    </m:e>
                                  </m:d>
                                </m:sup>
                              </m:sSup>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𝑣</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i="1">
                                          <a:latin typeface="Cambria Math" panose="02040503050406030204" pitchFamily="18" charset="0"/>
                                          <a:ea typeface="Cambria Math" panose="02040503050406030204" pitchFamily="18" charset="0"/>
                                        </a:rPr>
                                        <m:t>−1</m:t>
                                      </m:r>
                                    </m:e>
                                  </m:d>
                                </m:sup>
                              </m:sSubSup>
                            </m:e>
                          </m:nary>
                        </m:e>
                      </m:d>
                    </m:oMath>
                  </m:oMathPara>
                </a14:m>
                <a:endParaRPr lang="en-US" sz="2400"/>
              </a:p>
            </p:txBody>
          </p:sp>
        </mc:Choice>
        <mc:Fallback xmlns="">
          <p:sp>
            <p:nvSpPr>
              <p:cNvPr id="12" name="Rectangle 11">
                <a:extLst>
                  <a:ext uri="{FF2B5EF4-FFF2-40B4-BE49-F238E27FC236}">
                    <a16:creationId xmlns:a16="http://schemas.microsoft.com/office/drawing/2014/main" id="{3E5F6F93-1DD8-81E9-3B21-08C655B6B92D}"/>
                  </a:ext>
                </a:extLst>
              </p:cNvPr>
              <p:cNvSpPr>
                <a:spLocks noRot="1" noChangeAspect="1" noMove="1" noResize="1" noEditPoints="1" noAdjustHandles="1" noChangeArrowheads="1" noChangeShapeType="1" noTextEdit="1"/>
              </p:cNvSpPr>
              <p:nvPr/>
            </p:nvSpPr>
            <p:spPr>
              <a:xfrm>
                <a:off x="724902" y="4701171"/>
                <a:ext cx="7014411" cy="1281376"/>
              </a:xfrm>
              <a:prstGeom prst="rect">
                <a:avLst/>
              </a:prstGeom>
              <a:blipFill>
                <a:blip r:embed="rId3"/>
                <a:stretch>
                  <a:fillRect/>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31791C2B-C4EF-D924-E814-C3BA9901482E}"/>
              </a:ext>
            </a:extLst>
          </p:cNvPr>
          <p:cNvSpPr/>
          <p:nvPr/>
        </p:nvSpPr>
        <p:spPr>
          <a:xfrm>
            <a:off x="2977344" y="10342"/>
            <a:ext cx="6166656" cy="276999"/>
          </a:xfrm>
          <a:prstGeom prst="rect">
            <a:avLst/>
          </a:prstGeom>
        </p:spPr>
        <p:txBody>
          <a:bodyPr wrap="square">
            <a:spAutoFit/>
          </a:bodyPr>
          <a:lstStyle/>
          <a:p>
            <a:r>
              <a:rPr lang="en-US" sz="1200" err="1">
                <a:solidFill>
                  <a:schemeClr val="bg1"/>
                </a:solidFill>
              </a:rPr>
              <a:t>Kipf</a:t>
            </a:r>
            <a:r>
              <a:rPr lang="en-US" sz="1200">
                <a:solidFill>
                  <a:schemeClr val="bg1"/>
                </a:solidFill>
              </a:rPr>
              <a:t> and Welling</a:t>
            </a:r>
            <a:r>
              <a:rPr lang="en-US" altLang="zh-CN" sz="1200">
                <a:solidFill>
                  <a:schemeClr val="bg1"/>
                </a:solidFill>
              </a:rPr>
              <a:t>.</a:t>
            </a:r>
            <a:r>
              <a:rPr lang="en-US" sz="1200">
                <a:solidFill>
                  <a:schemeClr val="bg1"/>
                </a:solidFill>
              </a:rPr>
              <a:t> </a:t>
            </a:r>
            <a:r>
              <a:rPr lang="en-US" sz="1200">
                <a:solidFill>
                  <a:schemeClr val="bg1"/>
                </a:solidFill>
                <a:hlinkClick r:id="rId4"/>
              </a:rPr>
              <a:t>Semi-Supervised Classification with Graph Convolutional Networks</a:t>
            </a:r>
            <a:r>
              <a:rPr lang="en-US" sz="1200">
                <a:solidFill>
                  <a:schemeClr val="bg1"/>
                </a:solidFill>
              </a:rPr>
              <a:t>, ICLR 2017</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E38F119A-A16B-F13E-0E2D-2C45D80A1D40}"/>
                  </a:ext>
                </a:extLst>
              </p:cNvPr>
              <p:cNvSpPr/>
              <p:nvPr/>
            </p:nvSpPr>
            <p:spPr>
              <a:xfrm>
                <a:off x="717911" y="2160702"/>
                <a:ext cx="7014411" cy="1281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d>
                        <m:dPr>
                          <m:ctrlPr>
                            <a:rPr lang="en-US" sz="2400" i="1">
                              <a:latin typeface="Cambria Math" panose="02040503050406030204" pitchFamily="18" charset="0"/>
                              <a:ea typeface="Cambria Math" panose="02040503050406030204" pitchFamily="18" charset="0"/>
                            </a:rPr>
                          </m:ctrlPr>
                        </m:dPr>
                        <m:e>
                          <m:nary>
                            <m:naryPr>
                              <m:chr m:val="∑"/>
                              <m:supHide m:val="on"/>
                              <m:ctrlPr>
                                <a:rPr lang="en-US" sz="2400" i="1">
                                  <a:latin typeface="Cambria Math" panose="02040503050406030204" pitchFamily="18" charset="0"/>
                                  <a:ea typeface="Cambria Math" panose="02040503050406030204" pitchFamily="18" charset="0"/>
                                </a:rPr>
                              </m:ctrlPr>
                            </m:naryPr>
                            <m:sub>
                              <m:r>
                                <m:rPr>
                                  <m:brk m:alnAt="7"/>
                                </m:rPr>
                                <a:rPr lang="en-US" sz="2400" i="1">
                                  <a:latin typeface="Cambria Math" panose="02040503050406030204" pitchFamily="18" charset="0"/>
                                  <a:ea typeface="Cambria Math" panose="02040503050406030204" pitchFamily="18" charset="0"/>
                                </a:rPr>
                                <m:t>𝑢</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sub>
                            <m:sup/>
                            <m:e>
                              <m:sSup>
                                <m:sSupPr>
                                  <m:ctrlPr>
                                    <a:rPr lang="en-US" sz="2400" i="1" smtClean="0">
                                      <a:solidFill>
                                        <a:srgbClr val="C00000"/>
                                      </a:solidFill>
                                      <a:latin typeface="Cambria Math" panose="02040503050406030204" pitchFamily="18" charset="0"/>
                                      <a:ea typeface="Cambria Math" panose="02040503050406030204" pitchFamily="18" charset="0"/>
                                    </a:rPr>
                                  </m:ctrlPr>
                                </m:sSupPr>
                                <m:e>
                                  <m:r>
                                    <a:rPr lang="en-US" sz="2400" b="1">
                                      <a:solidFill>
                                        <a:srgbClr val="C00000"/>
                                      </a:solidFill>
                                      <a:latin typeface="Cambria Math" panose="02040503050406030204" pitchFamily="18" charset="0"/>
                                      <a:ea typeface="Cambria Math" panose="02040503050406030204" pitchFamily="18" charset="0"/>
                                    </a:rPr>
                                    <m:t>𝐖</m:t>
                                  </m:r>
                                </m:e>
                                <m:sup>
                                  <m:d>
                                    <m:dPr>
                                      <m:ctrlPr>
                                        <a:rPr lang="en-US" sz="2400" i="1">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𝑙</m:t>
                                      </m:r>
                                    </m:e>
                                  </m:d>
                                </m:sup>
                              </m:sSup>
                              <m:f>
                                <m:fPr>
                                  <m:ctrlPr>
                                    <a:rPr lang="en-US" sz="2400" i="1">
                                      <a:latin typeface="Cambria Math" panose="02040503050406030204" pitchFamily="18" charset="0"/>
                                      <a:ea typeface="Cambria Math" panose="02040503050406030204" pitchFamily="18" charset="0"/>
                                    </a:rPr>
                                  </m:ctrlPr>
                                </m:fPr>
                                <m:num>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𝑢</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b="0" i="1" smtClean="0">
                                              <a:latin typeface="Cambria Math" panose="02040503050406030204" pitchFamily="18" charset="0"/>
                                              <a:ea typeface="Cambria Math" panose="02040503050406030204" pitchFamily="18" charset="0"/>
                                            </a:rPr>
                                            <m:t>−1</m:t>
                                          </m:r>
                                        </m:e>
                                      </m:d>
                                    </m:sup>
                                  </m:sSubSup>
                                </m:num>
                                <m:den>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e>
                                  </m:d>
                                </m:den>
                              </m:f>
                              <m:r>
                                <a:rPr lang="en-US" sz="2400" i="1">
                                  <a:latin typeface="Cambria Math" panose="02040503050406030204" pitchFamily="18" charset="0"/>
                                  <a:ea typeface="Cambria Math" panose="02040503050406030204" pitchFamily="18" charset="0"/>
                                </a:rPr>
                                <m:t> </m:t>
                              </m:r>
                            </m:e>
                          </m:nary>
                        </m:e>
                      </m:d>
                    </m:oMath>
                  </m:oMathPara>
                </a14:m>
                <a:endParaRPr lang="en-US" sz="2400"/>
              </a:p>
            </p:txBody>
          </p:sp>
        </mc:Choice>
        <mc:Fallback xmlns="">
          <p:sp>
            <p:nvSpPr>
              <p:cNvPr id="10" name="Rectangle 9">
                <a:extLst>
                  <a:ext uri="{FF2B5EF4-FFF2-40B4-BE49-F238E27FC236}">
                    <a16:creationId xmlns:a16="http://schemas.microsoft.com/office/drawing/2014/main" id="{E38F119A-A16B-F13E-0E2D-2C45D80A1D40}"/>
                  </a:ext>
                </a:extLst>
              </p:cNvPr>
              <p:cNvSpPr>
                <a:spLocks noRot="1" noChangeAspect="1" noMove="1" noResize="1" noEditPoints="1" noAdjustHandles="1" noChangeArrowheads="1" noChangeShapeType="1" noTextEdit="1"/>
              </p:cNvSpPr>
              <p:nvPr/>
            </p:nvSpPr>
            <p:spPr>
              <a:xfrm>
                <a:off x="717911" y="2160702"/>
                <a:ext cx="7014411" cy="128137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4847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(4)</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p:txBody>
          <a:bodyPr vert="horz" lIns="54864" tIns="91440" rIns="91440" bIns="45720" rtlCol="0" anchor="t">
            <a:normAutofit/>
          </a:bodyPr>
          <a:lstStyle/>
          <a:p>
            <a:pPr marL="438785"/>
            <a:r>
              <a:rPr lang="en-US">
                <a:latin typeface="Calibri"/>
                <a:cs typeface="Calibri"/>
              </a:rPr>
              <a:t>Introduce a set of neural networks for each relation type!</a:t>
            </a:r>
            <a:endParaRPr lang="en-US"/>
          </a:p>
          <a:p>
            <a:pPr marL="438785"/>
            <a:endParaRPr lang="en-US"/>
          </a:p>
          <a:p>
            <a:pPr marL="438785"/>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38</a:t>
            </a:fld>
            <a:endParaRPr lang="en-US"/>
          </a:p>
        </p:txBody>
      </p:sp>
      <p:pic>
        <p:nvPicPr>
          <p:cNvPr id="9" name="Picture 8" descr="Shape&#10;&#10;Description automatically generated">
            <a:extLst>
              <a:ext uri="{FF2B5EF4-FFF2-40B4-BE49-F238E27FC236}">
                <a16:creationId xmlns:a16="http://schemas.microsoft.com/office/drawing/2014/main" id="{0D318559-12BF-487B-BAA9-3E96EC62BE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1637" y="2087382"/>
            <a:ext cx="2505425" cy="2581635"/>
          </a:xfrm>
          <a:prstGeom prst="rect">
            <a:avLst/>
          </a:prstGeom>
        </p:spPr>
      </p:pic>
      <p:pic>
        <p:nvPicPr>
          <p:cNvPr id="12" name="Picture 11" descr="A picture containing schematic&#10;&#10;Description automatically generated">
            <a:extLst>
              <a:ext uri="{FF2B5EF4-FFF2-40B4-BE49-F238E27FC236}">
                <a16:creationId xmlns:a16="http://schemas.microsoft.com/office/drawing/2014/main" id="{781FC867-0B33-48CE-B58A-4C27C6D1E9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3743" y="3924300"/>
            <a:ext cx="2553056" cy="2505425"/>
          </a:xfrm>
          <a:prstGeom prst="rect">
            <a:avLst/>
          </a:prstGeom>
        </p:spPr>
      </p:pic>
      <p:sp>
        <p:nvSpPr>
          <p:cNvPr id="13" name="TextBox 12">
            <a:extLst>
              <a:ext uri="{FF2B5EF4-FFF2-40B4-BE49-F238E27FC236}">
                <a16:creationId xmlns:a16="http://schemas.microsoft.com/office/drawing/2014/main" id="{650C7BC5-D673-4CAA-A928-21F9DA823173}"/>
              </a:ext>
            </a:extLst>
          </p:cNvPr>
          <p:cNvSpPr txBox="1"/>
          <p:nvPr/>
        </p:nvSpPr>
        <p:spPr>
          <a:xfrm>
            <a:off x="6918455" y="3133001"/>
            <a:ext cx="646331" cy="646331"/>
          </a:xfrm>
          <a:prstGeom prst="rect">
            <a:avLst/>
          </a:prstGeom>
          <a:noFill/>
        </p:spPr>
        <p:txBody>
          <a:bodyPr wrap="none" rtlCol="0">
            <a:spAutoFit/>
          </a:bodyPr>
          <a:lstStyle/>
          <a:p>
            <a:r>
              <a:rPr lang="en-US" sz="3600" b="1">
                <a:latin typeface="Arial" pitchFamily="34" charset="0"/>
                <a:cs typeface="Arial" pitchFamily="34" charset="0"/>
              </a:rPr>
              <a:t>…</a:t>
            </a:r>
          </a:p>
        </p:txBody>
      </p:sp>
      <p:sp>
        <p:nvSpPr>
          <p:cNvPr id="7" name="Rectangle 6">
            <a:extLst>
              <a:ext uri="{FF2B5EF4-FFF2-40B4-BE49-F238E27FC236}">
                <a16:creationId xmlns:a16="http://schemas.microsoft.com/office/drawing/2014/main" id="{44A4D779-3447-455A-980A-F16C694FAF85}"/>
              </a:ext>
            </a:extLst>
          </p:cNvPr>
          <p:cNvSpPr/>
          <p:nvPr/>
        </p:nvSpPr>
        <p:spPr>
          <a:xfrm>
            <a:off x="3403600" y="2711450"/>
            <a:ext cx="520700" cy="914400"/>
          </a:xfrm>
          <a:prstGeom prst="rect">
            <a:avLst/>
          </a:prstGeom>
          <a:solidFill>
            <a:srgbClr val="008000"/>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2FBF3F0-8729-4FD7-A81A-DDA2ECAE0729}"/>
              </a:ext>
            </a:extLst>
          </p:cNvPr>
          <p:cNvSpPr txBox="1"/>
          <p:nvPr/>
        </p:nvSpPr>
        <p:spPr>
          <a:xfrm>
            <a:off x="25400" y="2812798"/>
            <a:ext cx="2438400" cy="419352"/>
          </a:xfrm>
          <a:prstGeom prst="rect">
            <a:avLst/>
          </a:prstGeom>
          <a:noFill/>
          <a:ln>
            <a:noFill/>
          </a:ln>
        </p:spPr>
        <p:txBody>
          <a:bodyPr wrap="none" lIns="91425" tIns="91425" rIns="91425" bIns="91425" rtlCol="0" anchor="t" anchorCtr="0">
            <a:noAutofit/>
          </a:bodyPr>
          <a:lstStyle/>
          <a:p>
            <a:r>
              <a:rPr lang="en-US" sz="2800" b="1">
                <a:solidFill>
                  <a:srgbClr val="008000"/>
                </a:solidFill>
                <a:latin typeface="Calibri"/>
                <a:cs typeface="Calibri"/>
                <a:sym typeface="Open Sans"/>
              </a:rPr>
              <a:t>Weight for rel_1</a:t>
            </a:r>
            <a:endParaRPr lang="en-US">
              <a:solidFill>
                <a:srgbClr val="008000"/>
              </a:solidFill>
            </a:endParaRPr>
          </a:p>
        </p:txBody>
      </p:sp>
      <p:sp>
        <p:nvSpPr>
          <p:cNvPr id="14" name="Rectangle 13">
            <a:extLst>
              <a:ext uri="{FF2B5EF4-FFF2-40B4-BE49-F238E27FC236}">
                <a16:creationId xmlns:a16="http://schemas.microsoft.com/office/drawing/2014/main" id="{903DAD33-802A-4FB6-BFF1-FE084E03AF33}"/>
              </a:ext>
            </a:extLst>
          </p:cNvPr>
          <p:cNvSpPr/>
          <p:nvPr/>
        </p:nvSpPr>
        <p:spPr>
          <a:xfrm>
            <a:off x="3403600" y="3981450"/>
            <a:ext cx="520700" cy="914400"/>
          </a:xfrm>
          <a:prstGeom prst="rect">
            <a:avLst/>
          </a:prstGeom>
          <a:solidFill>
            <a:schemeClr val="accent1">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1C9FB19D-085D-4196-94DD-566019F00F0C}"/>
              </a:ext>
            </a:extLst>
          </p:cNvPr>
          <p:cNvSpPr txBox="1"/>
          <p:nvPr/>
        </p:nvSpPr>
        <p:spPr>
          <a:xfrm>
            <a:off x="25400" y="4139947"/>
            <a:ext cx="2438400" cy="419352"/>
          </a:xfrm>
          <a:prstGeom prst="rect">
            <a:avLst/>
          </a:prstGeom>
          <a:noFill/>
          <a:ln>
            <a:noFill/>
          </a:ln>
        </p:spPr>
        <p:txBody>
          <a:bodyPr wrap="none" lIns="91425" tIns="91425" rIns="91425" bIns="91425" rtlCol="0" anchor="t" anchorCtr="0">
            <a:noAutofit/>
          </a:bodyPr>
          <a:lstStyle/>
          <a:p>
            <a:r>
              <a:rPr lang="en-US" sz="2800" b="1">
                <a:solidFill>
                  <a:schemeClr val="accent1">
                    <a:lumMod val="75000"/>
                  </a:schemeClr>
                </a:solidFill>
                <a:latin typeface="Calibri"/>
                <a:cs typeface="Calibri"/>
                <a:sym typeface="Open Sans"/>
              </a:rPr>
              <a:t>Weight for </a:t>
            </a:r>
            <a:r>
              <a:rPr lang="en-US" sz="2800" b="1" err="1">
                <a:solidFill>
                  <a:schemeClr val="accent1">
                    <a:lumMod val="75000"/>
                  </a:schemeClr>
                </a:solidFill>
                <a:latin typeface="Calibri"/>
                <a:cs typeface="Calibri"/>
                <a:sym typeface="Open Sans"/>
              </a:rPr>
              <a:t>rel_N</a:t>
            </a:r>
            <a:endParaRPr lang="en-US">
              <a:solidFill>
                <a:schemeClr val="accent1">
                  <a:lumMod val="75000"/>
                </a:schemeClr>
              </a:solidFill>
            </a:endParaRPr>
          </a:p>
        </p:txBody>
      </p:sp>
      <p:sp>
        <p:nvSpPr>
          <p:cNvPr id="16" name="TextBox 15">
            <a:extLst>
              <a:ext uri="{FF2B5EF4-FFF2-40B4-BE49-F238E27FC236}">
                <a16:creationId xmlns:a16="http://schemas.microsoft.com/office/drawing/2014/main" id="{929109A5-B8D9-41DE-9EEE-B88A8DB2C97C}"/>
              </a:ext>
            </a:extLst>
          </p:cNvPr>
          <p:cNvSpPr txBox="1"/>
          <p:nvPr/>
        </p:nvSpPr>
        <p:spPr>
          <a:xfrm>
            <a:off x="822454" y="3374300"/>
            <a:ext cx="646331" cy="646331"/>
          </a:xfrm>
          <a:prstGeom prst="rect">
            <a:avLst/>
          </a:prstGeom>
          <a:noFill/>
        </p:spPr>
        <p:txBody>
          <a:bodyPr wrap="none" rtlCol="0">
            <a:spAutoFit/>
          </a:bodyPr>
          <a:lstStyle/>
          <a:p>
            <a:r>
              <a:rPr lang="en-US" sz="3600" b="1">
                <a:latin typeface="Arial" pitchFamily="34" charset="0"/>
                <a:cs typeface="Arial" pitchFamily="34" charset="0"/>
              </a:rPr>
              <a:t>…</a:t>
            </a:r>
          </a:p>
        </p:txBody>
      </p:sp>
      <p:sp>
        <p:nvSpPr>
          <p:cNvPr id="17" name="TextBox 16">
            <a:extLst>
              <a:ext uri="{FF2B5EF4-FFF2-40B4-BE49-F238E27FC236}">
                <a16:creationId xmlns:a16="http://schemas.microsoft.com/office/drawing/2014/main" id="{7883F5F8-DAAE-4CC2-ACA8-6F75057F1872}"/>
              </a:ext>
            </a:extLst>
          </p:cNvPr>
          <p:cNvSpPr txBox="1"/>
          <p:nvPr/>
        </p:nvSpPr>
        <p:spPr>
          <a:xfrm>
            <a:off x="25400" y="5511547"/>
            <a:ext cx="2438400" cy="419352"/>
          </a:xfrm>
          <a:prstGeom prst="rect">
            <a:avLst/>
          </a:prstGeom>
          <a:noFill/>
          <a:ln>
            <a:noFill/>
          </a:ln>
        </p:spPr>
        <p:txBody>
          <a:bodyPr wrap="none" lIns="91425" tIns="91425" rIns="91425" bIns="91425" rtlCol="0" anchor="t" anchorCtr="0">
            <a:noAutofit/>
          </a:bodyPr>
          <a:lstStyle/>
          <a:p>
            <a:r>
              <a:rPr lang="en-US" sz="2800" b="1">
                <a:solidFill>
                  <a:schemeClr val="accent6">
                    <a:lumMod val="60000"/>
                    <a:lumOff val="40000"/>
                  </a:schemeClr>
                </a:solidFill>
                <a:latin typeface="Calibri"/>
                <a:cs typeface="Calibri"/>
                <a:sym typeface="Open Sans"/>
              </a:rPr>
              <a:t>Weight for self-loop</a:t>
            </a:r>
            <a:endParaRPr lang="en-US">
              <a:solidFill>
                <a:schemeClr val="accent6">
                  <a:lumMod val="60000"/>
                  <a:lumOff val="40000"/>
                </a:schemeClr>
              </a:solidFill>
            </a:endParaRPr>
          </a:p>
        </p:txBody>
      </p:sp>
      <p:sp>
        <p:nvSpPr>
          <p:cNvPr id="18" name="Rectangle 17">
            <a:extLst>
              <a:ext uri="{FF2B5EF4-FFF2-40B4-BE49-F238E27FC236}">
                <a16:creationId xmlns:a16="http://schemas.microsoft.com/office/drawing/2014/main" id="{510D866A-ACAD-45EA-8B52-306DDC43E08E}"/>
              </a:ext>
            </a:extLst>
          </p:cNvPr>
          <p:cNvSpPr/>
          <p:nvPr/>
        </p:nvSpPr>
        <p:spPr>
          <a:xfrm>
            <a:off x="3403599" y="5283200"/>
            <a:ext cx="520700" cy="914400"/>
          </a:xfrm>
          <a:prstGeom prst="rect">
            <a:avLst/>
          </a:prstGeom>
          <a:solidFill>
            <a:schemeClr val="accent6">
              <a:lumMod val="60000"/>
              <a:lumOff val="4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32299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133814" y="1272425"/>
                <a:ext cx="9010185" cy="5562600"/>
              </a:xfrm>
            </p:spPr>
            <p:txBody>
              <a:bodyPr>
                <a:normAutofit fontScale="77500" lnSpcReduction="20000"/>
              </a:bodyPr>
              <a:lstStyle/>
              <a:p>
                <a:r>
                  <a:rPr lang="en-US" b="1">
                    <a:solidFill>
                      <a:schemeClr val="accent4"/>
                    </a:solidFill>
                  </a:rPr>
                  <a:t>Relational GCN (RGCN):</a:t>
                </a:r>
              </a:p>
              <a:p>
                <a:pPr marL="118872"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𝑣</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𝑙</m:t>
                              </m:r>
                              <m:r>
                                <a:rPr lang="en-US" b="0" i="1" smtClean="0">
                                  <a:latin typeface="Cambria Math" panose="02040503050406030204" pitchFamily="18" charset="0"/>
                                </a:rPr>
                                <m:t>+1</m:t>
                              </m:r>
                            </m:e>
                          </m:d>
                        </m:sup>
                      </m:sSubSup>
                      <m:r>
                        <a:rPr lang="en-US" b="0" i="1" smtClean="0">
                          <a:latin typeface="Cambria Math" panose="02040503050406030204" pitchFamily="18" charset="0"/>
                        </a:rPr>
                        <m:t>=</m:t>
                      </m:r>
                      <m:r>
                        <a:rPr lang="en-US" b="0" i="1" smtClean="0">
                          <a:latin typeface="Cambria Math" panose="02040503050406030204" pitchFamily="18" charset="0"/>
                        </a:rPr>
                        <m:t>𝜎</m:t>
                      </m:r>
                      <m:d>
                        <m:dPr>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a:rPr lang="en-US" b="0" i="1" smtClean="0">
                                  <a:solidFill>
                                    <a:srgbClr val="0000FF"/>
                                  </a:solidFill>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𝑅</m:t>
                              </m:r>
                            </m:sub>
                            <m:sup/>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𝑁</m:t>
                                      </m:r>
                                    </m:e>
                                    <m:sub>
                                      <m:r>
                                        <a:rPr lang="en-US" b="0" i="1" smtClean="0">
                                          <a:latin typeface="Cambria Math" panose="02040503050406030204" pitchFamily="18" charset="0"/>
                                        </a:rPr>
                                        <m:t>𝑣</m:t>
                                      </m:r>
                                    </m:sub>
                                    <m:sup>
                                      <m:r>
                                        <a:rPr lang="en-US" b="0" i="1" smtClean="0">
                                          <a:solidFill>
                                            <a:srgbClr val="0000FF"/>
                                          </a:solidFill>
                                          <a:latin typeface="Cambria Math" panose="02040503050406030204" pitchFamily="18" charset="0"/>
                                        </a:rPr>
                                        <m:t>𝑟</m:t>
                                      </m:r>
                                    </m:sup>
                                  </m:sSubSup>
                                </m:sub>
                                <m:sup/>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𝑟</m:t>
                                          </m:r>
                                        </m:sub>
                                      </m:sSub>
                                    </m:den>
                                  </m:f>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𝐖</m:t>
                                      </m:r>
                                    </m:e>
                                    <m:sub>
                                      <m:r>
                                        <a:rPr lang="en-US" b="0" i="1" smtClean="0">
                                          <a:solidFill>
                                            <a:srgbClr val="0000FF"/>
                                          </a:solidFill>
                                          <a:latin typeface="Cambria Math" panose="02040503050406030204" pitchFamily="18" charset="0"/>
                                        </a:rPr>
                                        <m:t>𝑟</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𝑙</m:t>
                                          </m:r>
                                        </m:e>
                                      </m:d>
                                    </m:sup>
                                  </m:sSubSup>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𝑢</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𝐖</m:t>
                                      </m:r>
                                    </m:e>
                                    <m:sub>
                                      <m:r>
                                        <a:rPr lang="en-US" b="0" i="1" smtClean="0">
                                          <a:latin typeface="Cambria Math" panose="02040503050406030204" pitchFamily="18" charset="0"/>
                                        </a:rPr>
                                        <m:t>0</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𝑣</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e>
                              </m:nary>
                            </m:e>
                          </m:nary>
                        </m:e>
                      </m:d>
                    </m:oMath>
                  </m:oMathPara>
                </a14:m>
                <a:endParaRPr lang="en-US"/>
              </a:p>
              <a:p>
                <a:r>
                  <a:rPr lang="en-US" b="1">
                    <a:solidFill>
                      <a:schemeClr val="accent6"/>
                    </a:solidFill>
                  </a:rPr>
                  <a:t>How to write this as Message + Aggregation?</a:t>
                </a:r>
              </a:p>
              <a:p>
                <a:r>
                  <a:rPr lang="en-US" b="1">
                    <a:solidFill>
                      <a:schemeClr val="accent6"/>
                    </a:solidFill>
                  </a:rPr>
                  <a:t>Message:</a:t>
                </a:r>
              </a:p>
              <a:p>
                <a:pPr lvl="1"/>
                <a:r>
                  <a:rPr lang="en-US"/>
                  <a:t>Each neighbor of a given relation: </a:t>
                </a:r>
                <a:endParaRPr lang="en-US" i="1">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𝐦</m:t>
                          </m:r>
                        </m:e>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solidFill>
                                <a:srgbClr val="0000FF"/>
                              </a:solidFill>
                              <a:latin typeface="Cambria Math" panose="02040503050406030204" pitchFamily="18" charset="0"/>
                            </a:rPr>
                            <m:t>𝑟</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𝑣</m:t>
                              </m:r>
                              <m:r>
                                <a:rPr lang="en-US" i="1">
                                  <a:latin typeface="Cambria Math" panose="02040503050406030204" pitchFamily="18" charset="0"/>
                                </a:rPr>
                                <m:t>,</m:t>
                              </m:r>
                              <m:r>
                                <a:rPr lang="en-US" i="1" smtClean="0">
                                  <a:solidFill>
                                    <a:srgbClr val="0000FF"/>
                                  </a:solidFill>
                                  <a:latin typeface="Cambria Math" panose="02040503050406030204" pitchFamily="18" charset="0"/>
                                </a:rPr>
                                <m:t>𝑟</m:t>
                              </m:r>
                            </m:sub>
                          </m:sSub>
                        </m:den>
                      </m:f>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i="1" smtClean="0">
                              <a:solidFill>
                                <a:srgbClr val="0000FF"/>
                              </a:solidFill>
                              <a:latin typeface="Cambria Math" panose="02040503050406030204" pitchFamily="18" charset="0"/>
                            </a:rPr>
                            <m:t>𝑟</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𝑢</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oMath>
                  </m:oMathPara>
                </a14:m>
                <a:endParaRPr lang="en-US" b="1">
                  <a:solidFill>
                    <a:schemeClr val="accent6"/>
                  </a:solidFill>
                </a:endParaRPr>
              </a:p>
              <a:p>
                <a:pPr lvl="1"/>
                <a:r>
                  <a:rPr lang="en-US"/>
                  <a:t>Self-loop:</a:t>
                </a:r>
                <a:endParaRPr lang="en-US" i="1">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𝐦</m:t>
                          </m:r>
                        </m:e>
                        <m:sub>
                          <m:r>
                            <a:rPr lang="en-US" b="0" i="1" smtClean="0">
                              <a:latin typeface="Cambria Math" panose="02040503050406030204" pitchFamily="18" charset="0"/>
                            </a:rPr>
                            <m:t>𝑣</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b="0" i="1" smtClean="0">
                              <a:latin typeface="Cambria Math" panose="02040503050406030204" pitchFamily="18" charset="0"/>
                            </a:rPr>
                            <m:t>0</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b="0" i="1" smtClean="0">
                              <a:latin typeface="Cambria Math" panose="02040503050406030204" pitchFamily="18" charset="0"/>
                            </a:rPr>
                            <m:t>𝑣</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oMath>
                  </m:oMathPara>
                </a14:m>
                <a:endParaRPr lang="en-US"/>
              </a:p>
              <a:p>
                <a:r>
                  <a:rPr lang="en-US" b="1">
                    <a:solidFill>
                      <a:schemeClr val="accent6"/>
                    </a:solidFill>
                  </a:rPr>
                  <a:t>Aggregation:</a:t>
                </a:r>
              </a:p>
              <a:p>
                <a:pPr lvl="1"/>
                <a:r>
                  <a:rPr lang="en-US"/>
                  <a:t>Sum over messages from neighbors and self-loop, then apply activation</a:t>
                </a:r>
              </a:p>
              <a:p>
                <a:pPr lvl="1"/>
                <a14:m>
                  <m:oMath xmlns:m="http://schemas.openxmlformats.org/officeDocument/2006/math">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𝑙</m:t>
                            </m:r>
                            <m:r>
                              <a:rPr lang="en-US" b="0" i="1" smtClean="0">
                                <a:latin typeface="Cambria Math" panose="02040503050406030204" pitchFamily="18" charset="0"/>
                              </a:rPr>
                              <m:t>+1</m:t>
                            </m:r>
                          </m:e>
                        </m:d>
                      </m:sup>
                    </m:sSubSup>
                    <m:r>
                      <a:rPr lang="en-US" i="1">
                        <a:latin typeface="Cambria Math" panose="02040503050406030204" pitchFamily="18" charset="0"/>
                      </a:rPr>
                      <m:t>=</m:t>
                    </m:r>
                    <m:r>
                      <a:rPr lang="en-US" i="1">
                        <a:latin typeface="Cambria Math" panose="02040503050406030204" pitchFamily="18" charset="0"/>
                      </a:rPr>
                      <m:t>𝜎</m:t>
                    </m:r>
                    <m:d>
                      <m:dPr>
                        <m:ctrlPr>
                          <a:rPr lang="en-US" i="1">
                            <a:latin typeface="Cambria Math" panose="02040503050406030204" pitchFamily="18" charset="0"/>
                          </a:rPr>
                        </m:ctrlPr>
                      </m:dPr>
                      <m:e>
                        <m:r>
                          <m:rPr>
                            <m:sty m:val="p"/>
                          </m:rPr>
                          <a:rPr lang="en-US">
                            <a:solidFill>
                              <a:srgbClr val="C00000"/>
                            </a:solidFill>
                            <a:latin typeface="Cambria Math" panose="02040503050406030204" pitchFamily="18" charset="0"/>
                          </a:rPr>
                          <m:t>Sum</m:t>
                        </m:r>
                        <m:d>
                          <m:dPr>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b="1">
                                        <a:latin typeface="Cambria Math" panose="02040503050406030204" pitchFamily="18" charset="0"/>
                                      </a:rPr>
                                      <m:t>𝐦</m:t>
                                    </m:r>
                                  </m:e>
                                  <m:sub>
                                    <m:r>
                                      <a:rPr lang="en-US" i="1">
                                        <a:latin typeface="Cambria Math" panose="02040503050406030204" pitchFamily="18" charset="0"/>
                                      </a:rPr>
                                      <m:t>𝑢</m:t>
                                    </m:r>
                                    <m:r>
                                      <a:rPr lang="en-US" i="1">
                                        <a:latin typeface="Cambria Math" panose="02040503050406030204" pitchFamily="18" charset="0"/>
                                      </a:rPr>
                                      <m:t>,</m:t>
                                    </m:r>
                                    <m:r>
                                      <a:rPr lang="en-US" i="1">
                                        <a:solidFill>
                                          <a:srgbClr val="0000FF"/>
                                        </a:solidFill>
                                        <a:latin typeface="Cambria Math" panose="02040503050406030204" pitchFamily="18" charset="0"/>
                                      </a:rPr>
                                      <m:t>𝑟</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r>
                                  <a:rPr lang="en-US" i="1">
                                    <a:latin typeface="Cambria Math" panose="02040503050406030204" pitchFamily="18" charset="0"/>
                                  </a:rPr>
                                  <m:t>, </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𝑣</m:t>
                                </m:r>
                                <m:r>
                                  <a:rPr lang="en-US" i="1">
                                    <a:latin typeface="Cambria Math" panose="02040503050406030204" pitchFamily="18" charset="0"/>
                                  </a:rPr>
                                  <m:t>)</m:t>
                                </m:r>
                              </m:e>
                            </m:d>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sSubSup>
                                  <m:sSubSupPr>
                                    <m:ctrlPr>
                                      <a:rPr lang="en-US" i="1">
                                        <a:latin typeface="Cambria Math" panose="02040503050406030204" pitchFamily="18" charset="0"/>
                                      </a:rPr>
                                    </m:ctrlPr>
                                  </m:sSubSupPr>
                                  <m:e>
                                    <m:r>
                                      <a:rPr lang="en-US" b="1">
                                        <a:latin typeface="Cambria Math" panose="02040503050406030204" pitchFamily="18" charset="0"/>
                                      </a:rPr>
                                      <m:t>𝐦</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e>
                            </m:d>
                          </m:e>
                        </m:d>
                      </m:e>
                    </m:d>
                  </m:oMath>
                </a14:m>
                <a:endParaRPr lang="en-US">
                  <a:solidFill>
                    <a:schemeClr val="accent6"/>
                  </a:solidFill>
                </a:endParaRPr>
              </a:p>
            </p:txBody>
          </p:sp>
        </mc:Choice>
        <mc:Fallback xmlns="">
          <p:sp>
            <p:nvSpPr>
              <p:cNvPr id="3" name="Content Placeholder 2">
                <a:extLst>
                  <a:ext uri="{FF2B5EF4-FFF2-40B4-BE49-F238E27FC236}">
                    <a16:creationId xmlns:a16="http://schemas.microsoft.com/office/drawing/2014/main" id="{7A4E24A0-E686-4969-80E2-D9D5B0E50D82}"/>
                  </a:ext>
                </a:extLst>
              </p:cNvPr>
              <p:cNvSpPr>
                <a:spLocks noGrp="1" noRot="1" noChangeAspect="1" noMove="1" noResize="1" noEditPoints="1" noAdjustHandles="1" noChangeArrowheads="1" noChangeShapeType="1" noTextEdit="1"/>
              </p:cNvSpPr>
              <p:nvPr>
                <p:ph idx="1"/>
              </p:nvPr>
            </p:nvSpPr>
            <p:spPr>
              <a:xfrm>
                <a:off x="133814" y="1272425"/>
                <a:ext cx="9010185" cy="5562600"/>
              </a:xfrm>
              <a:blipFill>
                <a:blip r:embed="rId3"/>
                <a:stretch>
                  <a:fillRect t="-1206" r="-33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39</a:t>
            </a:fld>
            <a:endParaRPr lang="en-US"/>
          </a:p>
        </p:txBody>
      </p: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5150D79F-D112-4BFB-ADA9-204F3B31C31A}"/>
                  </a:ext>
                </a:extLst>
              </p:cNvPr>
              <p:cNvSpPr txBox="1"/>
              <p:nvPr/>
            </p:nvSpPr>
            <p:spPr>
              <a:xfrm>
                <a:off x="6259500" y="2951769"/>
                <a:ext cx="2884499" cy="658514"/>
              </a:xfrm>
              <a:prstGeom prst="rect">
                <a:avLst/>
              </a:prstGeom>
              <a:noFill/>
            </p:spPr>
            <p:txBody>
              <a:bodyPr wrap="square" rtlCol="0">
                <a:spAutoFit/>
              </a:bodyPr>
              <a:lstStyle/>
              <a:p>
                <a:r>
                  <a:rPr lang="en-US" b="1">
                    <a:solidFill>
                      <a:schemeClr val="accent2"/>
                    </a:solidFill>
                    <a:latin typeface="Calibri" panose="020F0502020204030204" pitchFamily="34" charset="0"/>
                    <a:cs typeface="Calibri" panose="020F0502020204030204" pitchFamily="34" charset="0"/>
                  </a:rPr>
                  <a:t>Normalized by node degree of the relation</a:t>
                </a:r>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0" i="1" smtClean="0">
                            <a:latin typeface="Cambria Math" panose="02040503050406030204" pitchFamily="18" charset="0"/>
                            <a:cs typeface="Calibri" panose="020F0502020204030204" pitchFamily="34" charset="0"/>
                          </a:rPr>
                          <m:t>𝑐</m:t>
                        </m:r>
                      </m:e>
                      <m:sub>
                        <m:r>
                          <a:rPr lang="en-US" b="0" i="1" smtClean="0">
                            <a:latin typeface="Cambria Math" panose="02040503050406030204" pitchFamily="18" charset="0"/>
                            <a:cs typeface="Calibri" panose="020F0502020204030204" pitchFamily="34" charset="0"/>
                          </a:rPr>
                          <m:t>𝑣</m:t>
                        </m:r>
                        <m:r>
                          <a:rPr lang="en-US" b="0" i="1" smtClean="0">
                            <a:latin typeface="Cambria Math" panose="02040503050406030204" pitchFamily="18" charset="0"/>
                            <a:cs typeface="Calibri" panose="020F0502020204030204" pitchFamily="34" charset="0"/>
                          </a:rPr>
                          <m:t>,</m:t>
                        </m:r>
                        <m:r>
                          <a:rPr lang="en-US" b="0" i="1" smtClean="0">
                            <a:latin typeface="Cambria Math" panose="02040503050406030204" pitchFamily="18" charset="0"/>
                            <a:cs typeface="Calibri" panose="020F0502020204030204" pitchFamily="34" charset="0"/>
                          </a:rPr>
                          <m:t>𝑟</m:t>
                        </m:r>
                      </m:sub>
                    </m:sSub>
                    <m:r>
                      <a:rPr lang="en-US" b="0" i="1" smtClean="0">
                        <a:latin typeface="Cambria Math" panose="02040503050406030204" pitchFamily="18" charset="0"/>
                        <a:cs typeface="Calibri" panose="020F0502020204030204" pitchFamily="34" charset="0"/>
                      </a:rPr>
                      <m:t>=</m:t>
                    </m:r>
                    <m:d>
                      <m:dPr>
                        <m:begChr m:val="|"/>
                        <m:endChr m:val="|"/>
                        <m:ctrlPr>
                          <a:rPr lang="en-US" b="0" i="1" smtClean="0">
                            <a:latin typeface="Cambria Math" panose="02040503050406030204" pitchFamily="18" charset="0"/>
                            <a:cs typeface="Calibri" panose="020F0502020204030204" pitchFamily="34" charset="0"/>
                          </a:rPr>
                        </m:ctrlPr>
                      </m:dPr>
                      <m:e>
                        <m:sSubSup>
                          <m:sSubSupPr>
                            <m:ctrlPr>
                              <a:rPr lang="en-US" b="0" i="1" smtClean="0">
                                <a:latin typeface="Cambria Math" panose="02040503050406030204" pitchFamily="18" charset="0"/>
                                <a:cs typeface="Calibri" panose="020F0502020204030204" pitchFamily="34" charset="0"/>
                              </a:rPr>
                            </m:ctrlPr>
                          </m:sSubSupPr>
                          <m:e>
                            <m:r>
                              <a:rPr lang="en-US" b="0" i="1" smtClean="0">
                                <a:latin typeface="Cambria Math" panose="02040503050406030204" pitchFamily="18" charset="0"/>
                                <a:cs typeface="Calibri" panose="020F0502020204030204" pitchFamily="34" charset="0"/>
                              </a:rPr>
                              <m:t>𝑁</m:t>
                            </m:r>
                          </m:e>
                          <m:sub>
                            <m:r>
                              <a:rPr lang="en-US" b="0" i="1" smtClean="0">
                                <a:latin typeface="Cambria Math" panose="02040503050406030204" pitchFamily="18" charset="0"/>
                                <a:cs typeface="Calibri" panose="020F0502020204030204" pitchFamily="34" charset="0"/>
                              </a:rPr>
                              <m:t>𝑣</m:t>
                            </m:r>
                          </m:sub>
                          <m:sup>
                            <m:r>
                              <a:rPr lang="en-US" b="0" i="1" smtClean="0">
                                <a:latin typeface="Cambria Math" panose="02040503050406030204" pitchFamily="18" charset="0"/>
                                <a:cs typeface="Calibri" panose="020F0502020204030204" pitchFamily="34" charset="0"/>
                              </a:rPr>
                              <m:t>𝑟</m:t>
                            </m:r>
                          </m:sup>
                        </m:sSubSup>
                      </m:e>
                    </m:d>
                  </m:oMath>
                </a14:m>
                <a:endParaRPr lang="en-US" b="1">
                  <a:solidFill>
                    <a:schemeClr val="accent2"/>
                  </a:solidFill>
                  <a:latin typeface="Calibri" panose="020F0502020204030204" pitchFamily="34" charset="0"/>
                  <a:cs typeface="Calibri" panose="020F0502020204030204" pitchFamily="34" charset="0"/>
                </a:endParaRPr>
              </a:p>
            </p:txBody>
          </p:sp>
        </mc:Choice>
        <mc:Fallback xmlns="">
          <p:sp>
            <p:nvSpPr>
              <p:cNvPr id="95" name="TextBox 94">
                <a:extLst>
                  <a:ext uri="{FF2B5EF4-FFF2-40B4-BE49-F238E27FC236}">
                    <a16:creationId xmlns:a16="http://schemas.microsoft.com/office/drawing/2014/main" id="{5150D79F-D112-4BFB-ADA9-204F3B31C31A}"/>
                  </a:ext>
                </a:extLst>
              </p:cNvPr>
              <p:cNvSpPr txBox="1">
                <a:spLocks noRot="1" noChangeAspect="1" noMove="1" noResize="1" noEditPoints="1" noAdjustHandles="1" noChangeArrowheads="1" noChangeShapeType="1" noTextEdit="1"/>
              </p:cNvSpPr>
              <p:nvPr/>
            </p:nvSpPr>
            <p:spPr>
              <a:xfrm>
                <a:off x="6259500" y="2951769"/>
                <a:ext cx="2884499" cy="658514"/>
              </a:xfrm>
              <a:prstGeom prst="rect">
                <a:avLst/>
              </a:prstGeom>
              <a:blipFill>
                <a:blip r:embed="rId4"/>
                <a:stretch>
                  <a:fillRect l="-1903" t="-4630" r="-211" b="-12963"/>
                </a:stretch>
              </a:blipFill>
            </p:spPr>
            <p:txBody>
              <a:bodyPr/>
              <a:lstStyle/>
              <a:p>
                <a:r>
                  <a:rPr lang="en-US">
                    <a:noFill/>
                  </a:rPr>
                  <a:t> </a:t>
                </a:r>
              </a:p>
            </p:txBody>
          </p:sp>
        </mc:Fallback>
      </mc:AlternateContent>
    </p:spTree>
    <p:extLst>
      <p:ext uri="{BB962C8B-B14F-4D97-AF65-F5344CB8AC3E}">
        <p14:creationId xmlns:p14="http://schemas.microsoft.com/office/powerpoint/2010/main" val="3973225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D4435-C67E-4D9E-BA10-C286D7FA27DD}"/>
              </a:ext>
            </a:extLst>
          </p:cNvPr>
          <p:cNvSpPr>
            <a:spLocks noGrp="1"/>
          </p:cNvSpPr>
          <p:nvPr>
            <p:ph type="title"/>
          </p:nvPr>
        </p:nvSpPr>
        <p:spPr/>
        <p:txBody>
          <a:bodyPr/>
          <a:lstStyle/>
          <a:p>
            <a:r>
              <a:rPr lang="en-US"/>
              <a:t>RGCN for Link Prediction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AE07E93-345B-4AAC-91E5-36EC7997B109}"/>
                  </a:ext>
                </a:extLst>
              </p:cNvPr>
              <p:cNvSpPr>
                <a:spLocks noGrp="1"/>
              </p:cNvSpPr>
              <p:nvPr>
                <p:ph idx="1"/>
              </p:nvPr>
            </p:nvSpPr>
            <p:spPr>
              <a:xfrm>
                <a:off x="457200" y="1295400"/>
                <a:ext cx="8229600" cy="2714067"/>
              </a:xfrm>
            </p:spPr>
            <p:txBody>
              <a:bodyPr>
                <a:normAutofit fontScale="92500" lnSpcReduction="20000"/>
              </a:bodyPr>
              <a:lstStyle/>
              <a:p>
                <a:r>
                  <a:rPr lang="en-US" b="1"/>
                  <a:t>Assume </a:t>
                </a:r>
                <a14:m>
                  <m:oMath xmlns:m="http://schemas.openxmlformats.org/officeDocument/2006/math">
                    <m:d>
                      <m:dPr>
                        <m:ctrlPr>
                          <a:rPr lang="en-US" b="1" i="1" smtClean="0">
                            <a:solidFill>
                              <a:schemeClr val="tx1"/>
                            </a:solidFill>
                            <a:latin typeface="Cambria Math" panose="02040503050406030204" pitchFamily="18" charset="0"/>
                          </a:rPr>
                        </m:ctrlPr>
                      </m:dPr>
                      <m:e>
                        <m:r>
                          <a:rPr lang="en-US" b="1" i="1">
                            <a:solidFill>
                              <a:srgbClr val="7030A0"/>
                            </a:solidFill>
                            <a:latin typeface="Cambria Math" panose="02040503050406030204" pitchFamily="18" charset="0"/>
                          </a:rPr>
                          <m:t>𝑬</m:t>
                        </m:r>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𝒓</m:t>
                            </m:r>
                          </m:e>
                          <m:sub>
                            <m:r>
                              <a:rPr lang="en-US" b="1" i="1" smtClean="0">
                                <a:solidFill>
                                  <a:schemeClr val="accent1"/>
                                </a:solidFill>
                                <a:latin typeface="Cambria Math" panose="02040503050406030204" pitchFamily="18" charset="0"/>
                              </a:rPr>
                              <m:t>𝟑</m:t>
                            </m:r>
                          </m:sub>
                        </m:sSub>
                        <m:r>
                          <a:rPr lang="en-US" b="1" i="1">
                            <a:latin typeface="Cambria Math" panose="02040503050406030204" pitchFamily="18" charset="0"/>
                          </a:rPr>
                          <m:t>,</m:t>
                        </m:r>
                        <m:r>
                          <a:rPr lang="en-US" b="1" i="1">
                            <a:solidFill>
                              <a:schemeClr val="accent1">
                                <a:lumMod val="50000"/>
                              </a:schemeClr>
                            </a:solidFill>
                            <a:latin typeface="Cambria Math" panose="02040503050406030204" pitchFamily="18" charset="0"/>
                          </a:rPr>
                          <m:t>𝑨</m:t>
                        </m:r>
                      </m:e>
                    </m:d>
                  </m:oMath>
                </a14:m>
                <a:r>
                  <a:rPr lang="en-US" b="1"/>
                  <a:t> is </a:t>
                </a:r>
                <a:r>
                  <a:rPr lang="en-US" b="1">
                    <a:solidFill>
                      <a:schemeClr val="accent5"/>
                    </a:solidFill>
                  </a:rPr>
                  <a:t>training supervision edge, </a:t>
                </a:r>
                <a:r>
                  <a:rPr lang="en-US" b="1"/>
                  <a:t>all the other edges are </a:t>
                </a:r>
                <a:r>
                  <a:rPr lang="en-US" b="1">
                    <a:solidFill>
                      <a:srgbClr val="C00000"/>
                    </a:solidFill>
                  </a:rPr>
                  <a:t>training message edges</a:t>
                </a:r>
                <a:endParaRPr lang="en-US" b="1"/>
              </a:p>
              <a:p>
                <a:r>
                  <a:rPr lang="en-US" b="1"/>
                  <a:t>Use </a:t>
                </a:r>
                <a:r>
                  <a:rPr lang="en-US" b="1">
                    <a:solidFill>
                      <a:srgbClr val="00B050"/>
                    </a:solidFill>
                  </a:rPr>
                  <a:t>RGCN</a:t>
                </a:r>
                <a:r>
                  <a:rPr lang="en-US" b="1"/>
                  <a:t> to score </a:t>
                </a:r>
                <a14:m>
                  <m:oMath xmlns:m="http://schemas.openxmlformats.org/officeDocument/2006/math">
                    <m:d>
                      <m:dPr>
                        <m:ctrlPr>
                          <a:rPr lang="en-US" b="1" i="1" smtClean="0">
                            <a:solidFill>
                              <a:schemeClr val="tx1"/>
                            </a:solidFill>
                            <a:latin typeface="Cambria Math" panose="02040503050406030204" pitchFamily="18" charset="0"/>
                          </a:rPr>
                        </m:ctrlPr>
                      </m:dPr>
                      <m:e>
                        <m:r>
                          <a:rPr lang="en-US" b="1" i="1">
                            <a:solidFill>
                              <a:srgbClr val="7030A0"/>
                            </a:solidFill>
                            <a:latin typeface="Cambria Math" panose="02040503050406030204" pitchFamily="18" charset="0"/>
                          </a:rPr>
                          <m:t>𝑬</m:t>
                        </m:r>
                        <m:r>
                          <a:rPr lang="en-US" b="1" i="1">
                            <a:latin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𝒓</m:t>
                            </m:r>
                          </m:e>
                          <m:sub>
                            <m:r>
                              <a:rPr lang="en-US" b="1" i="1">
                                <a:solidFill>
                                  <a:schemeClr val="accent1"/>
                                </a:solidFill>
                                <a:latin typeface="Cambria Math" panose="02040503050406030204" pitchFamily="18" charset="0"/>
                              </a:rPr>
                              <m:t>𝟑</m:t>
                            </m:r>
                          </m:sub>
                        </m:sSub>
                        <m:r>
                          <a:rPr lang="en-US" b="1" i="1">
                            <a:latin typeface="Cambria Math" panose="02040503050406030204" pitchFamily="18" charset="0"/>
                          </a:rPr>
                          <m:t>,</m:t>
                        </m:r>
                        <m:r>
                          <a:rPr lang="en-US" b="1" i="1">
                            <a:solidFill>
                              <a:schemeClr val="accent1">
                                <a:lumMod val="50000"/>
                              </a:schemeClr>
                            </a:solidFill>
                            <a:latin typeface="Cambria Math" panose="02040503050406030204" pitchFamily="18" charset="0"/>
                          </a:rPr>
                          <m:t>𝑨</m:t>
                        </m:r>
                      </m:e>
                    </m:d>
                  </m:oMath>
                </a14:m>
                <a:r>
                  <a:rPr lang="en-US" b="1"/>
                  <a:t>! </a:t>
                </a:r>
              </a:p>
              <a:p>
                <a:pPr lvl="1"/>
                <a:r>
                  <a:rPr lang="en-US"/>
                  <a:t>Take the final layer of </a:t>
                </a:r>
                <a14:m>
                  <m:oMath xmlns:m="http://schemas.openxmlformats.org/officeDocument/2006/math">
                    <m:r>
                      <a:rPr lang="en-US" b="0" i="1" smtClean="0">
                        <a:latin typeface="Cambria Math" panose="02040503050406030204" pitchFamily="18" charset="0"/>
                      </a:rPr>
                      <m:t>𝐸</m:t>
                    </m:r>
                  </m:oMath>
                </a14:m>
                <a:r>
                  <a:rPr lang="en-US"/>
                  <a:t> and </a:t>
                </a:r>
                <a14:m>
                  <m:oMath xmlns:m="http://schemas.openxmlformats.org/officeDocument/2006/math">
                    <m:r>
                      <a:rPr lang="en-US" b="0" i="1" smtClean="0">
                        <a:latin typeface="Cambria Math" panose="02040503050406030204" pitchFamily="18" charset="0"/>
                      </a:rPr>
                      <m:t>𝐴</m:t>
                    </m:r>
                  </m:oMath>
                </a14:m>
                <a:r>
                  <a:rPr lang="en-US"/>
                  <a:t>: </a:t>
                </a:r>
                <a14:m>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𝐸</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𝐿</m:t>
                            </m:r>
                          </m:e>
                        </m:d>
                      </m:sup>
                    </m:sSubSup>
                  </m:oMath>
                </a14:m>
                <a:r>
                  <a:rPr lang="en-US"/>
                  <a:t> and </a:t>
                </a:r>
                <a14:m>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𝐴</m:t>
                        </m:r>
                      </m:sub>
                      <m:sup>
                        <m:r>
                          <a:rPr lang="en-US" b="0" i="1" smtClean="0">
                            <a:latin typeface="Cambria Math" panose="02040503050406030204" pitchFamily="18" charset="0"/>
                          </a:rPr>
                          <m:t>(</m:t>
                        </m:r>
                        <m:r>
                          <a:rPr lang="en-US" b="0" i="1" smtClean="0">
                            <a:latin typeface="Cambria Math" panose="02040503050406030204" pitchFamily="18" charset="0"/>
                          </a:rPr>
                          <m:t>𝐿</m:t>
                        </m:r>
                        <m:r>
                          <a:rPr lang="en-US" b="0" i="1" smtClean="0">
                            <a:latin typeface="Cambria Math" panose="02040503050406030204" pitchFamily="18" charset="0"/>
                          </a:rPr>
                          <m:t>)</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oMath>
                </a14:m>
                <a:endParaRPr lang="en-US"/>
              </a:p>
              <a:p>
                <a:pPr lvl="1"/>
                <a:r>
                  <a:rPr lang="en-US"/>
                  <a:t>Relation-specific score function </a:t>
                </a:r>
                <a14:m>
                  <m:oMath xmlns:m="http://schemas.openxmlformats.org/officeDocument/2006/math">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𝑓</m:t>
                        </m:r>
                      </m:e>
                      <m:sub>
                        <m:r>
                          <a:rPr lang="en-US" b="0" i="1" smtClean="0">
                            <a:solidFill>
                              <a:srgbClr val="0000FF"/>
                            </a:solidFill>
                            <a:latin typeface="Cambria Math" panose="02040503050406030204" pitchFamily="18" charset="0"/>
                          </a:rPr>
                          <m:t>𝑟</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1" smtClean="0">
                        <a:latin typeface="Cambria Math" panose="02040503050406030204" pitchFamily="18" charset="0"/>
                      </a:rPr>
                      <m:t>→</m:t>
                    </m:r>
                    <m:r>
                      <a:rPr lang="en-US" i="1">
                        <a:latin typeface="Cambria Math" panose="02040503050406030204" pitchFamily="18" charset="0"/>
                      </a:rPr>
                      <m:t>ℝ</m:t>
                    </m:r>
                  </m:oMath>
                </a14:m>
                <a:endParaRPr lang="en-US"/>
              </a:p>
              <a:p>
                <a:pPr lvl="2"/>
                <a:r>
                  <a:rPr lang="en-US"/>
                  <a:t>One example </a:t>
                </a:r>
                <a14:m>
                  <m:oMath xmlns:m="http://schemas.openxmlformats.org/officeDocument/2006/math">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𝑓</m:t>
                        </m:r>
                      </m:e>
                      <m:sub>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𝑟</m:t>
                            </m:r>
                          </m:e>
                          <m:sub>
                            <m:r>
                              <a:rPr lang="en-US" b="0" i="1" smtClean="0">
                                <a:solidFill>
                                  <a:srgbClr val="0000FF"/>
                                </a:solidFill>
                                <a:latin typeface="Cambria Math" panose="02040503050406030204" pitchFamily="18" charset="0"/>
                              </a:rPr>
                              <m:t>3</m:t>
                            </m:r>
                          </m:sub>
                        </m:sSub>
                      </m:sub>
                    </m:sSub>
                    <m:d>
                      <m:dPr>
                        <m:ctrlPr>
                          <a:rPr lang="en-US" b="0" i="1" smtClean="0">
                            <a:latin typeface="Cambria Math" panose="02040503050406030204" pitchFamily="18" charset="0"/>
                          </a:rPr>
                        </m:ctrlPr>
                      </m:dPr>
                      <m:e>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𝐸</m:t>
                            </m:r>
                          </m:sub>
                          <m:sup>
                            <m:r>
                              <a:rPr lang="en-US" b="0" i="1" smtClean="0">
                                <a:latin typeface="Cambria Math" panose="02040503050406030204" pitchFamily="18" charset="0"/>
                              </a:rPr>
                              <m:t> </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𝐴</m:t>
                            </m:r>
                          </m:sub>
                          <m:sup>
                            <m:r>
                              <a:rPr lang="en-US" b="0" i="1" smtClean="0">
                                <a:latin typeface="Cambria Math" panose="02040503050406030204" pitchFamily="18" charset="0"/>
                              </a:rPr>
                              <m:t> </m:t>
                            </m:r>
                          </m:sup>
                        </m:sSubSup>
                      </m:e>
                    </m:d>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b="0" i="1" smtClean="0">
                            <a:latin typeface="Cambria Math" panose="02040503050406030204" pitchFamily="18" charset="0"/>
                          </a:rPr>
                          <m:t>𝐸</m:t>
                        </m:r>
                      </m:sub>
                      <m:sup>
                        <m:r>
                          <a:rPr lang="en-US" b="0" i="1" smtClean="0">
                            <a:latin typeface="Cambria Math" panose="02040503050406030204" pitchFamily="18" charset="0"/>
                          </a:rPr>
                          <m:t>𝑇</m:t>
                        </m:r>
                      </m:sup>
                    </m:sSubSup>
                    <m:sSub>
                      <m:sSubPr>
                        <m:ctrlPr>
                          <a:rPr lang="en-US" b="0" i="1" smtClean="0">
                            <a:solidFill>
                              <a:srgbClr val="0000FF"/>
                            </a:solidFill>
                            <a:latin typeface="Cambria Math" panose="02040503050406030204" pitchFamily="18" charset="0"/>
                          </a:rPr>
                        </m:ctrlPr>
                      </m:sSubPr>
                      <m:e>
                        <m:r>
                          <a:rPr lang="en-US" b="1" i="0" smtClean="0">
                            <a:solidFill>
                              <a:srgbClr val="0000FF"/>
                            </a:solidFill>
                            <a:latin typeface="Cambria Math" panose="02040503050406030204" pitchFamily="18" charset="0"/>
                          </a:rPr>
                          <m:t>𝐖</m:t>
                        </m:r>
                      </m:e>
                      <m:sub>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𝑟</m:t>
                            </m:r>
                          </m:e>
                          <m:sub>
                            <m:r>
                              <a:rPr lang="en-US" b="0" i="1" smtClean="0">
                                <a:solidFill>
                                  <a:srgbClr val="0000FF"/>
                                </a:solidFill>
                                <a:latin typeface="Cambria Math" panose="02040503050406030204" pitchFamily="18" charset="0"/>
                              </a:rPr>
                              <m:t>3</m:t>
                            </m:r>
                          </m:sub>
                        </m:sSub>
                      </m:sub>
                    </m:sSub>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𝐴</m:t>
                        </m:r>
                      </m:sub>
                      <m:sup>
                        <m:r>
                          <a:rPr lang="en-US" b="0" i="1" smtClean="0">
                            <a:latin typeface="Cambria Math" panose="02040503050406030204" pitchFamily="18" charset="0"/>
                          </a:rPr>
                          <m:t> </m:t>
                        </m:r>
                      </m:sup>
                    </m:sSubSup>
                  </m:oMath>
                </a14:m>
                <a:r>
                  <a:rPr lang="en-US"/>
                  <a:t>,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𝐖</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𝑑</m:t>
                        </m:r>
                      </m:sup>
                    </m:sSup>
                  </m:oMath>
                </a14:m>
                <a:endParaRPr lang="en-US"/>
              </a:p>
            </p:txBody>
          </p:sp>
        </mc:Choice>
        <mc:Fallback xmlns="">
          <p:sp>
            <p:nvSpPr>
              <p:cNvPr id="3" name="Content Placeholder 2">
                <a:extLst>
                  <a:ext uri="{FF2B5EF4-FFF2-40B4-BE49-F238E27FC236}">
                    <a16:creationId xmlns:a16="http://schemas.microsoft.com/office/drawing/2014/main" id="{5AE07E93-345B-4AAC-91E5-36EC7997B109}"/>
                  </a:ext>
                </a:extLst>
              </p:cNvPr>
              <p:cNvSpPr>
                <a:spLocks noGrp="1" noRot="1" noChangeAspect="1" noMove="1" noResize="1" noEditPoints="1" noAdjustHandles="1" noChangeArrowheads="1" noChangeShapeType="1" noTextEdit="1"/>
              </p:cNvSpPr>
              <p:nvPr>
                <p:ph idx="1"/>
              </p:nvPr>
            </p:nvSpPr>
            <p:spPr>
              <a:xfrm>
                <a:off x="457200" y="1295400"/>
                <a:ext cx="8229600" cy="2714067"/>
              </a:xfrm>
              <a:blipFill>
                <a:blip r:embed="rId3"/>
                <a:stretch>
                  <a:fillRect l="-222" t="-427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CE660B9-B624-4B3C-8879-BDCBC41C1479}"/>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35EF0524-C305-45E0-A512-3D1525C4700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EEED3AF-EC5F-4924-91F0-AA4C0A079327}"/>
              </a:ext>
            </a:extLst>
          </p:cNvPr>
          <p:cNvSpPr>
            <a:spLocks noGrp="1"/>
          </p:cNvSpPr>
          <p:nvPr>
            <p:ph type="sldNum" sz="quarter" idx="12"/>
          </p:nvPr>
        </p:nvSpPr>
        <p:spPr/>
        <p:txBody>
          <a:bodyPr/>
          <a:lstStyle/>
          <a:p>
            <a:fld id="{19B12225-5612-419B-A8D5-4B8EEE4C217E}" type="slidenum">
              <a:rPr lang="en-US" smtClean="0"/>
              <a:pPr/>
              <a:t>40</a:t>
            </a:fld>
            <a:endParaRPr lang="en-US"/>
          </a:p>
        </p:txBody>
      </p:sp>
      <p:grpSp>
        <p:nvGrpSpPr>
          <p:cNvPr id="35" name="Group 34">
            <a:extLst>
              <a:ext uri="{FF2B5EF4-FFF2-40B4-BE49-F238E27FC236}">
                <a16:creationId xmlns:a16="http://schemas.microsoft.com/office/drawing/2014/main" id="{9E7933C3-942B-4BA5-88AD-F5EBBEE08696}"/>
              </a:ext>
            </a:extLst>
          </p:cNvPr>
          <p:cNvGrpSpPr/>
          <p:nvPr/>
        </p:nvGrpSpPr>
        <p:grpSpPr>
          <a:xfrm>
            <a:off x="2640596" y="4065007"/>
            <a:ext cx="3371748" cy="2463133"/>
            <a:chOff x="2722754" y="2300328"/>
            <a:chExt cx="3371748" cy="2463133"/>
          </a:xfrm>
        </p:grpSpPr>
        <p:grpSp>
          <p:nvGrpSpPr>
            <p:cNvPr id="7" name="Group 6">
              <a:extLst>
                <a:ext uri="{FF2B5EF4-FFF2-40B4-BE49-F238E27FC236}">
                  <a16:creationId xmlns:a16="http://schemas.microsoft.com/office/drawing/2014/main" id="{CDF10C26-C03D-4B2E-8358-5E2C44B7EBCD}"/>
                </a:ext>
              </a:extLst>
            </p:cNvPr>
            <p:cNvGrpSpPr/>
            <p:nvPr/>
          </p:nvGrpSpPr>
          <p:grpSpPr>
            <a:xfrm>
              <a:off x="2722754" y="2300328"/>
              <a:ext cx="3371748" cy="2463133"/>
              <a:chOff x="2855877" y="2506567"/>
              <a:chExt cx="3371748" cy="2463133"/>
            </a:xfrm>
          </p:grpSpPr>
          <p:sp>
            <p:nvSpPr>
              <p:cNvPr id="8" name="Oval 7">
                <a:extLst>
                  <a:ext uri="{FF2B5EF4-FFF2-40B4-BE49-F238E27FC236}">
                    <a16:creationId xmlns:a16="http://schemas.microsoft.com/office/drawing/2014/main" id="{8ADD4AF8-009A-48A0-8FA2-C63C7B45AE14}"/>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9" name="Oval 8">
                <a:extLst>
                  <a:ext uri="{FF2B5EF4-FFF2-40B4-BE49-F238E27FC236}">
                    <a16:creationId xmlns:a16="http://schemas.microsoft.com/office/drawing/2014/main" id="{9C42288B-3CB8-41DC-9840-A3403C149DBF}"/>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0" name="Oval 9">
                <a:extLst>
                  <a:ext uri="{FF2B5EF4-FFF2-40B4-BE49-F238E27FC236}">
                    <a16:creationId xmlns:a16="http://schemas.microsoft.com/office/drawing/2014/main" id="{171EB0AF-B582-4900-A096-68A9E649FC49}"/>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1" name="Oval 10">
                <a:extLst>
                  <a:ext uri="{FF2B5EF4-FFF2-40B4-BE49-F238E27FC236}">
                    <a16:creationId xmlns:a16="http://schemas.microsoft.com/office/drawing/2014/main" id="{C8DECB17-368E-4384-A6B6-0918A4F95F88}"/>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12" name="Oval 11">
                <a:extLst>
                  <a:ext uri="{FF2B5EF4-FFF2-40B4-BE49-F238E27FC236}">
                    <a16:creationId xmlns:a16="http://schemas.microsoft.com/office/drawing/2014/main" id="{087E0401-EFA2-443A-B015-DF86C4A6222C}"/>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13" name="Oval 12">
                <a:extLst>
                  <a:ext uri="{FF2B5EF4-FFF2-40B4-BE49-F238E27FC236}">
                    <a16:creationId xmlns:a16="http://schemas.microsoft.com/office/drawing/2014/main" id="{71E821EA-890C-4349-BF67-9F5937C2F827}"/>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14" name="Straight Arrow Connector 13">
                <a:extLst>
                  <a:ext uri="{FF2B5EF4-FFF2-40B4-BE49-F238E27FC236}">
                    <a16:creationId xmlns:a16="http://schemas.microsoft.com/office/drawing/2014/main" id="{FF48D463-487D-4D62-A16E-2EA1DE5794BD}"/>
                  </a:ext>
                </a:extLst>
              </p:cNvPr>
              <p:cNvCxnSpPr>
                <a:cxnSpLocks/>
                <a:stCxn id="9" idx="0"/>
                <a:endCxn id="10"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F7785902-7D5C-4F67-BEBA-B8F278959383}"/>
                  </a:ext>
                </a:extLst>
              </p:cNvPr>
              <p:cNvCxnSpPr>
                <a:cxnSpLocks/>
                <a:stCxn id="10" idx="2"/>
                <a:endCxn id="8"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9EB257E-DE21-481D-8A89-163E2D808C58}"/>
                  </a:ext>
                </a:extLst>
              </p:cNvPr>
              <p:cNvCxnSpPr>
                <a:cxnSpLocks/>
                <a:stCxn id="13" idx="0"/>
                <a:endCxn id="8"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5EB57489-CEA0-4802-8281-31A1B208D2F0}"/>
                  </a:ext>
                </a:extLst>
              </p:cNvPr>
              <p:cNvCxnSpPr>
                <a:cxnSpLocks/>
                <a:stCxn id="9" idx="2"/>
                <a:endCxn id="8"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6BD0FF11-B635-42A1-A990-65DB8DD13A37}"/>
                  </a:ext>
                </a:extLst>
              </p:cNvPr>
              <p:cNvCxnSpPr>
                <a:cxnSpLocks/>
                <a:stCxn id="11" idx="7"/>
                <a:endCxn id="9"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B21B30FB-FC34-44AE-BDDC-8420CE42EC80}"/>
                  </a:ext>
                </a:extLst>
              </p:cNvPr>
              <p:cNvCxnSpPr>
                <a:cxnSpLocks/>
                <a:stCxn id="12" idx="1"/>
                <a:endCxn id="9"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8B88CD98-5989-479B-900F-075801A4D275}"/>
                  </a:ext>
                </a:extLst>
              </p:cNvPr>
              <p:cNvCxnSpPr>
                <a:cxnSpLocks/>
                <a:stCxn id="12" idx="2"/>
                <a:endCxn id="11"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E1B697D2-6D06-476E-B686-C4BD6B203BB2}"/>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76F62BE-F6F2-4F0B-A751-965F01D0365F}"/>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3" name="TextBox 22">
                    <a:extLst>
                      <a:ext uri="{FF2B5EF4-FFF2-40B4-BE49-F238E27FC236}">
                        <a16:creationId xmlns:a16="http://schemas.microsoft.com/office/drawing/2014/main" id="{476F62BE-F6F2-4F0B-A751-965F01D0365F}"/>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B3B2977-5D8C-481B-9607-D821C60C8779}"/>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9B3B2977-5D8C-481B-9607-D821C60C8779}"/>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7C96849-9F73-47B4-BE61-49000DC31F68}"/>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5" name="TextBox 24">
                    <a:extLst>
                      <a:ext uri="{FF2B5EF4-FFF2-40B4-BE49-F238E27FC236}">
                        <a16:creationId xmlns:a16="http://schemas.microsoft.com/office/drawing/2014/main" id="{37C96849-9F73-47B4-BE61-49000DC31F68}"/>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F75C498-61D0-4EE5-A929-903D630525CA}"/>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6" name="TextBox 25">
                    <a:extLst>
                      <a:ext uri="{FF2B5EF4-FFF2-40B4-BE49-F238E27FC236}">
                        <a16:creationId xmlns:a16="http://schemas.microsoft.com/office/drawing/2014/main" id="{3F75C498-61D0-4EE5-A929-903D630525CA}"/>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D2AC462-33F6-43E8-9698-27CC0D459040}"/>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8D2AC462-33F6-43E8-9698-27CC0D459040}"/>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523D86D-D46B-48EE-A8C4-6D856D5D92EE}"/>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28" name="TextBox 27">
                    <a:extLst>
                      <a:ext uri="{FF2B5EF4-FFF2-40B4-BE49-F238E27FC236}">
                        <a16:creationId xmlns:a16="http://schemas.microsoft.com/office/drawing/2014/main" id="{5523D86D-D46B-48EE-A8C4-6D856D5D92EE}"/>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270C60E4-EE1A-4D3B-9DF5-4F5715CBA7B8}"/>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270C60E4-EE1A-4D3B-9DF5-4F5715CBA7B8}"/>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a:stretch>
                  </a:blipFill>
                </p:spPr>
                <p:txBody>
                  <a:bodyPr/>
                  <a:lstStyle/>
                  <a:p>
                    <a:r>
                      <a:rPr lang="en-US">
                        <a:noFill/>
                      </a:rPr>
                      <a:t> </a:t>
                    </a:r>
                  </a:p>
                </p:txBody>
              </p:sp>
            </mc:Fallback>
          </mc:AlternateContent>
        </p:grpSp>
        <p:cxnSp>
          <p:nvCxnSpPr>
            <p:cNvPr id="30" name="Straight Arrow Connector 29">
              <a:extLst>
                <a:ext uri="{FF2B5EF4-FFF2-40B4-BE49-F238E27FC236}">
                  <a16:creationId xmlns:a16="http://schemas.microsoft.com/office/drawing/2014/main" id="{6CD70BFC-C6B8-48BD-9C65-4C02891A075E}"/>
                </a:ext>
              </a:extLst>
            </p:cNvPr>
            <p:cNvCxnSpPr>
              <a:cxnSpLocks/>
              <a:stCxn id="11" idx="1"/>
              <a:endCxn id="8" idx="4"/>
            </p:cNvCxnSpPr>
            <p:nvPr/>
          </p:nvCxnSpPr>
          <p:spPr>
            <a:xfrm flipH="1" flipV="1">
              <a:off x="3742855" y="3317168"/>
              <a:ext cx="707007" cy="715158"/>
            </a:xfrm>
            <a:prstGeom prst="straightConnector1">
              <a:avLst/>
            </a:prstGeom>
            <a:ln w="28575">
              <a:solidFill>
                <a:srgbClr val="FFC000"/>
              </a:solidFill>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714EFA3-C89E-47C0-A71F-73E5DC750471}"/>
                    </a:ext>
                  </a:extLst>
                </p:cNvPr>
                <p:cNvSpPr txBox="1"/>
                <p:nvPr/>
              </p:nvSpPr>
              <p:spPr>
                <a:xfrm>
                  <a:off x="3668843" y="3554983"/>
                  <a:ext cx="598754"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m:oMathPara>
                  </a14:m>
                  <a:endParaRPr lang="en-US" sz="2500" b="1">
                    <a:solidFill>
                      <a:schemeClr val="accent1"/>
                    </a:solidFill>
                    <a:latin typeface="Arial" pitchFamily="34" charset="0"/>
                    <a:cs typeface="Arial" pitchFamily="34" charset="0"/>
                  </a:endParaRPr>
                </a:p>
              </p:txBody>
            </p:sp>
          </mc:Choice>
          <mc:Fallback xmlns="">
            <p:sp>
              <p:nvSpPr>
                <p:cNvPr id="33" name="TextBox 32">
                  <a:extLst>
                    <a:ext uri="{FF2B5EF4-FFF2-40B4-BE49-F238E27FC236}">
                      <a16:creationId xmlns:a16="http://schemas.microsoft.com/office/drawing/2014/main" id="{C714EFA3-C89E-47C0-A71F-73E5DC750471}"/>
                    </a:ext>
                  </a:extLst>
                </p:cNvPr>
                <p:cNvSpPr txBox="1">
                  <a:spLocks noRot="1" noChangeAspect="1" noMove="1" noResize="1" noEditPoints="1" noAdjustHandles="1" noChangeArrowheads="1" noChangeShapeType="1" noTextEdit="1"/>
                </p:cNvSpPr>
                <p:nvPr/>
              </p:nvSpPr>
              <p:spPr>
                <a:xfrm>
                  <a:off x="3668843" y="3554983"/>
                  <a:ext cx="598754" cy="477054"/>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651732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A1212-AA49-E583-7ACC-02D37F5B4C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F7410-EF75-229E-47D5-24F23FDF837F}"/>
              </a:ext>
            </a:extLst>
          </p:cNvPr>
          <p:cNvSpPr>
            <a:spLocks noGrp="1"/>
          </p:cNvSpPr>
          <p:nvPr>
            <p:ph type="title"/>
          </p:nvPr>
        </p:nvSpPr>
        <p:spPr>
          <a:xfrm>
            <a:off x="457199" y="76200"/>
            <a:ext cx="8340291" cy="987552"/>
          </a:xfrm>
        </p:spPr>
        <p:txBody>
          <a:bodyPr>
            <a:normAutofit/>
          </a:bodyPr>
          <a:lstStyle/>
          <a:p>
            <a:r>
              <a:rPr lang="en-US" sz="4400"/>
              <a:t>Heterogeneous GNNs</a:t>
            </a:r>
            <a:endParaRPr lang="en-US"/>
          </a:p>
        </p:txBody>
      </p:sp>
      <p:sp>
        <p:nvSpPr>
          <p:cNvPr id="3" name="Content Placeholder 2">
            <a:extLst>
              <a:ext uri="{FF2B5EF4-FFF2-40B4-BE49-F238E27FC236}">
                <a16:creationId xmlns:a16="http://schemas.microsoft.com/office/drawing/2014/main" id="{8FD8B67E-D491-93B2-5B97-8147ABEB96E8}"/>
              </a:ext>
            </a:extLst>
          </p:cNvPr>
          <p:cNvSpPr>
            <a:spLocks noGrp="1"/>
          </p:cNvSpPr>
          <p:nvPr>
            <p:ph idx="1"/>
          </p:nvPr>
        </p:nvSpPr>
        <p:spPr>
          <a:xfrm>
            <a:off x="304800" y="1482290"/>
            <a:ext cx="8633460" cy="5001377"/>
          </a:xfrm>
        </p:spPr>
        <p:txBody>
          <a:bodyPr vert="horz" lIns="54864" tIns="91440" rIns="91440" bIns="45720" rtlCol="0" anchor="t">
            <a:normAutofit fontScale="85000" lnSpcReduction="20000"/>
          </a:bodyPr>
          <a:lstStyle/>
          <a:p>
            <a:pPr marL="438785"/>
            <a:r>
              <a:rPr lang="en-US" b="1">
                <a:latin typeface="Calibri"/>
                <a:cs typeface="Calibri"/>
              </a:rPr>
              <a:t>Structure aware GNN encoders </a:t>
            </a:r>
            <a:r>
              <a:rPr lang="en-US" b="1">
                <a:solidFill>
                  <a:srgbClr val="C00000"/>
                </a:solidFill>
                <a:latin typeface="Calibri"/>
                <a:cs typeface="Calibri"/>
              </a:rPr>
              <a:t>learn embeddings </a:t>
            </a:r>
            <a:r>
              <a:rPr lang="en-US" b="1">
                <a:latin typeface="Calibri"/>
                <a:cs typeface="Calibri"/>
              </a:rPr>
              <a:t>for </a:t>
            </a:r>
            <a:r>
              <a:rPr lang="en-US" b="1">
                <a:solidFill>
                  <a:srgbClr val="0000FF"/>
                </a:solidFill>
                <a:latin typeface="Calibri"/>
                <a:cs typeface="Calibri"/>
              </a:rPr>
              <a:t>entities</a:t>
            </a:r>
          </a:p>
          <a:p>
            <a:pPr marL="438785"/>
            <a:endParaRPr lang="en-US" b="1">
              <a:solidFill>
                <a:srgbClr val="0000FF"/>
              </a:solidFill>
              <a:latin typeface="Calibri"/>
              <a:cs typeface="Calibri"/>
            </a:endParaRPr>
          </a:p>
          <a:p>
            <a:pPr marL="438785"/>
            <a:r>
              <a:rPr lang="en-US" b="1">
                <a:latin typeface="Calibri"/>
                <a:cs typeface="Calibri"/>
              </a:rPr>
              <a:t>Structure agnostic shallow encoders </a:t>
            </a:r>
            <a:r>
              <a:rPr lang="en-US" b="1">
                <a:solidFill>
                  <a:srgbClr val="C00000"/>
                </a:solidFill>
                <a:latin typeface="Calibri"/>
                <a:cs typeface="Calibri"/>
              </a:rPr>
              <a:t>learn embeddings </a:t>
            </a:r>
            <a:r>
              <a:rPr lang="en-US" b="1">
                <a:latin typeface="Calibri"/>
                <a:cs typeface="Calibri"/>
              </a:rPr>
              <a:t>for </a:t>
            </a:r>
            <a:r>
              <a:rPr lang="en-US" b="1">
                <a:solidFill>
                  <a:srgbClr val="0000FF"/>
                </a:solidFill>
                <a:latin typeface="Calibri"/>
                <a:cs typeface="Calibri"/>
              </a:rPr>
              <a:t>relations</a:t>
            </a:r>
          </a:p>
          <a:p>
            <a:pPr marL="731393" lvl="1"/>
            <a:r>
              <a:rPr lang="en-US" b="1">
                <a:solidFill>
                  <a:srgbClr val="C00000"/>
                </a:solidFill>
                <a:latin typeface="Calibri"/>
                <a:cs typeface="Calibri"/>
              </a:rPr>
              <a:t>The relation embeddings are trainable weights</a:t>
            </a:r>
          </a:p>
          <a:p>
            <a:pPr marL="731393" lvl="1"/>
            <a:endParaRPr lang="en-US" b="1">
              <a:solidFill>
                <a:srgbClr val="C00000"/>
              </a:solidFill>
              <a:latin typeface="Calibri"/>
              <a:cs typeface="Calibri"/>
            </a:endParaRPr>
          </a:p>
          <a:p>
            <a:pPr marL="438785"/>
            <a:r>
              <a:rPr lang="en-US" b="1">
                <a:latin typeface="Calibri"/>
                <a:cs typeface="Calibri"/>
              </a:rPr>
              <a:t>The structure of the KG is also utilized in the loss function</a:t>
            </a:r>
          </a:p>
          <a:p>
            <a:pPr marL="731393" lvl="1"/>
            <a:endParaRPr lang="en-US" b="1">
              <a:solidFill>
                <a:srgbClr val="C00000"/>
              </a:solidFill>
              <a:latin typeface="Calibri"/>
              <a:cs typeface="Calibri"/>
            </a:endParaRPr>
          </a:p>
          <a:p>
            <a:pPr marL="438785"/>
            <a:r>
              <a:rPr lang="en-US" b="1">
                <a:latin typeface="Calibri"/>
                <a:cs typeface="Calibri"/>
              </a:rPr>
              <a:t>RGCN can be used for inductive link prediction across new entities</a:t>
            </a:r>
          </a:p>
          <a:p>
            <a:pPr marL="731393" lvl="1"/>
            <a:r>
              <a:rPr lang="en-US" b="1">
                <a:solidFill>
                  <a:srgbClr val="C00000"/>
                </a:solidFill>
                <a:latin typeface="Calibri"/>
                <a:cs typeface="Calibri"/>
              </a:rPr>
              <a:t>It cannot transfer knowledge between KGs with different relation types</a:t>
            </a:r>
            <a:endParaRPr lang="en-US" b="1">
              <a:solidFill>
                <a:srgbClr val="C00000"/>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6144B08B-ED9E-73C3-AB20-7AC357E9441F}"/>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372646FF-647A-FFB5-C2E4-6104B6AB564C}"/>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E1462579-ED35-AC1B-B091-902B70B741FE}"/>
              </a:ext>
            </a:extLst>
          </p:cNvPr>
          <p:cNvSpPr>
            <a:spLocks noGrp="1"/>
          </p:cNvSpPr>
          <p:nvPr>
            <p:ph type="sldNum" sz="quarter" idx="12"/>
          </p:nvPr>
        </p:nvSpPr>
        <p:spPr/>
        <p:txBody>
          <a:bodyPr/>
          <a:lstStyle/>
          <a:p>
            <a:fld id="{19B12225-5612-419B-A8D5-4B8EEE4C217E}" type="slidenum">
              <a:rPr lang="en-US" smtClean="0"/>
              <a:pPr/>
              <a:t>41</a:t>
            </a:fld>
            <a:endParaRPr lang="en-US"/>
          </a:p>
        </p:txBody>
      </p:sp>
    </p:spTree>
    <p:extLst>
      <p:ext uri="{BB962C8B-B14F-4D97-AF65-F5344CB8AC3E}">
        <p14:creationId xmlns:p14="http://schemas.microsoft.com/office/powerpoint/2010/main" val="2217218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1D0EB-C184-15F4-C43B-CF4A0E17341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C556E53-7379-7E3A-CB13-878CDED90E4A}"/>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E6455B87-C952-E97F-494B-5968AFD0CF65}"/>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4BB66EB9-3BFE-525F-9082-89B0257BABAA}"/>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Inductive Link prediction for new entity and relation types</a:t>
            </a:r>
          </a:p>
        </p:txBody>
      </p:sp>
    </p:spTree>
    <p:extLst>
      <p:ext uri="{BB962C8B-B14F-4D97-AF65-F5344CB8AC3E}">
        <p14:creationId xmlns:p14="http://schemas.microsoft.com/office/powerpoint/2010/main" val="20061585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19AFC-03D9-5813-3868-BB5B4A033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07BA39-D0FE-C441-67D1-4D02DE4C5FA3}"/>
              </a:ext>
            </a:extLst>
          </p:cNvPr>
          <p:cNvSpPr>
            <a:spLocks noGrp="1"/>
          </p:cNvSpPr>
          <p:nvPr>
            <p:ph type="title"/>
          </p:nvPr>
        </p:nvSpPr>
        <p:spPr/>
        <p:txBody>
          <a:bodyPr>
            <a:normAutofit/>
          </a:bodyPr>
          <a:lstStyle/>
          <a:p>
            <a:r>
              <a:rPr lang="en-US"/>
              <a:t>Generalize across different KGs</a:t>
            </a:r>
          </a:p>
        </p:txBody>
      </p:sp>
      <p:sp>
        <p:nvSpPr>
          <p:cNvPr id="3" name="Content Placeholder 2">
            <a:extLst>
              <a:ext uri="{FF2B5EF4-FFF2-40B4-BE49-F238E27FC236}">
                <a16:creationId xmlns:a16="http://schemas.microsoft.com/office/drawing/2014/main" id="{07D03013-73BF-A740-CA26-4F7585852114}"/>
              </a:ext>
            </a:extLst>
          </p:cNvPr>
          <p:cNvSpPr>
            <a:spLocks noGrp="1"/>
          </p:cNvSpPr>
          <p:nvPr>
            <p:ph idx="1"/>
          </p:nvPr>
        </p:nvSpPr>
        <p:spPr>
          <a:xfrm>
            <a:off x="76200" y="1295400"/>
            <a:ext cx="8610600" cy="5257801"/>
          </a:xfrm>
        </p:spPr>
        <p:txBody>
          <a:bodyPr/>
          <a:lstStyle/>
          <a:p>
            <a:r>
              <a:rPr lang="en-US" b="1">
                <a:solidFill>
                  <a:srgbClr val="FF0000"/>
                </a:solidFill>
              </a:rPr>
              <a:t>What if I want to transfer knowledge from one KG to another?</a:t>
            </a:r>
            <a:endParaRPr lang="en-US"/>
          </a:p>
          <a:p>
            <a:r>
              <a:rPr lang="en-US" b="1">
                <a:solidFill>
                  <a:srgbClr val="D60093"/>
                </a:solidFill>
              </a:rPr>
              <a:t>The KGs have different entities and relations</a:t>
            </a:r>
          </a:p>
          <a:p>
            <a:pPr marL="118872" indent="0">
              <a:buNone/>
            </a:pPr>
            <a:endParaRPr lang="en-US" b="1">
              <a:solidFill>
                <a:srgbClr val="D60093"/>
              </a:solidFill>
            </a:endParaRPr>
          </a:p>
          <a:p>
            <a:pPr marL="118872" indent="0">
              <a:buNone/>
            </a:pPr>
            <a:endParaRPr lang="en-US"/>
          </a:p>
          <a:p>
            <a:endParaRPr lang="en-US"/>
          </a:p>
        </p:txBody>
      </p:sp>
      <p:sp>
        <p:nvSpPr>
          <p:cNvPr id="4" name="Date Placeholder 3">
            <a:extLst>
              <a:ext uri="{FF2B5EF4-FFF2-40B4-BE49-F238E27FC236}">
                <a16:creationId xmlns:a16="http://schemas.microsoft.com/office/drawing/2014/main" id="{AA396AED-259B-3FEC-158A-B56F1E98F0DC}"/>
              </a:ext>
            </a:extLst>
          </p:cNvPr>
          <p:cNvSpPr>
            <a:spLocks noGrp="1"/>
          </p:cNvSpPr>
          <p:nvPr>
            <p:ph type="dt" sz="half" idx="10"/>
          </p:nvPr>
        </p:nvSpPr>
        <p:spPr/>
        <p:txBody>
          <a:bodyPr/>
          <a:lstStyle/>
          <a:p>
            <a:fld id="{4CC5F969-9218-2E44-ABB2-2E7BFA956614}" type="datetime1">
              <a:rPr lang="en-US" smtClean="0"/>
              <a:t>11/14/2024</a:t>
            </a:fld>
            <a:endParaRPr lang="en-US"/>
          </a:p>
        </p:txBody>
      </p:sp>
      <p:sp>
        <p:nvSpPr>
          <p:cNvPr id="5" name="Slide Number Placeholder 4">
            <a:extLst>
              <a:ext uri="{FF2B5EF4-FFF2-40B4-BE49-F238E27FC236}">
                <a16:creationId xmlns:a16="http://schemas.microsoft.com/office/drawing/2014/main" id="{45C806C4-090D-FFA9-4246-97F03E5B33AB}"/>
              </a:ext>
            </a:extLst>
          </p:cNvPr>
          <p:cNvSpPr>
            <a:spLocks noGrp="1"/>
          </p:cNvSpPr>
          <p:nvPr>
            <p:ph type="sldNum" sz="quarter" idx="12"/>
          </p:nvPr>
        </p:nvSpPr>
        <p:spPr/>
        <p:txBody>
          <a:bodyPr/>
          <a:lstStyle/>
          <a:p>
            <a:fld id="{19B12225-5612-419B-A8D5-4B8EEE4C217E}" type="slidenum">
              <a:rPr lang="en-US" smtClean="0"/>
              <a:pPr/>
              <a:t>43</a:t>
            </a:fld>
            <a:endParaRPr lang="en-US"/>
          </a:p>
        </p:txBody>
      </p:sp>
      <p:sp>
        <p:nvSpPr>
          <p:cNvPr id="6" name="Footer Placeholder 5">
            <a:extLst>
              <a:ext uri="{FF2B5EF4-FFF2-40B4-BE49-F238E27FC236}">
                <a16:creationId xmlns:a16="http://schemas.microsoft.com/office/drawing/2014/main" id="{5C8206B5-E3AA-25E2-4FAC-247CE4738E73}"/>
              </a:ext>
            </a:extLst>
          </p:cNvPr>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2388581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4C3A0-6539-EB5C-F47F-7B238ECF2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4BDD96-B2A5-5AF1-590A-310295D365F6}"/>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248A635F-BCC5-2F36-6BC9-AA4EB93300C6}"/>
              </a:ext>
            </a:extLst>
          </p:cNvPr>
          <p:cNvSpPr>
            <a:spLocks noGrp="1"/>
          </p:cNvSpPr>
          <p:nvPr>
            <p:ph idx="1"/>
          </p:nvPr>
        </p:nvSpPr>
        <p:spPr>
          <a:xfrm>
            <a:off x="261257" y="1295400"/>
            <a:ext cx="8560827" cy="5257801"/>
          </a:xfrm>
        </p:spPr>
        <p:txBody>
          <a:bodyPr/>
          <a:lstStyle/>
          <a:p>
            <a:pPr marL="118872" indent="0">
              <a:buNone/>
            </a:pPr>
            <a:r>
              <a:rPr lang="en-US" b="1"/>
              <a:t>Given a KG, we train a model such that:</a:t>
            </a:r>
          </a:p>
          <a:p>
            <a:pPr lvl="1"/>
            <a:r>
              <a:rPr lang="en-US"/>
              <a:t>For a given (</a:t>
            </a:r>
            <a:r>
              <a:rPr lang="en-US" b="1">
                <a:solidFill>
                  <a:schemeClr val="accent2">
                    <a:lumMod val="75000"/>
                  </a:schemeClr>
                </a:solidFill>
              </a:rPr>
              <a:t>head</a:t>
            </a:r>
            <a:r>
              <a:rPr lang="en-US"/>
              <a:t>, </a:t>
            </a:r>
            <a:r>
              <a:rPr lang="en-US" b="1">
                <a:solidFill>
                  <a:schemeClr val="accent1">
                    <a:lumMod val="75000"/>
                  </a:schemeClr>
                </a:solidFill>
              </a:rPr>
              <a:t>relation</a:t>
            </a:r>
            <a:r>
              <a:rPr lang="en-US"/>
              <a:t>), we predict missing </a:t>
            </a:r>
            <a:r>
              <a:rPr lang="en-US" b="1">
                <a:solidFill>
                  <a:schemeClr val="accent4">
                    <a:lumMod val="50000"/>
                  </a:schemeClr>
                </a:solidFill>
              </a:rPr>
              <a:t>tails</a:t>
            </a:r>
            <a:r>
              <a:rPr lang="en-US"/>
              <a:t>.</a:t>
            </a:r>
          </a:p>
        </p:txBody>
      </p:sp>
      <p:sp>
        <p:nvSpPr>
          <p:cNvPr id="4" name="Date Placeholder 3">
            <a:extLst>
              <a:ext uri="{FF2B5EF4-FFF2-40B4-BE49-F238E27FC236}">
                <a16:creationId xmlns:a16="http://schemas.microsoft.com/office/drawing/2014/main" id="{CD189A8B-CEA6-9A90-D7FC-9BDFB1FD4697}"/>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3047A771-C6EE-867C-1CC7-328C62B7C9C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D411559-9102-62D6-D3CA-2809B277E864}"/>
              </a:ext>
            </a:extLst>
          </p:cNvPr>
          <p:cNvSpPr>
            <a:spLocks noGrp="1"/>
          </p:cNvSpPr>
          <p:nvPr>
            <p:ph type="sldNum" sz="quarter" idx="12"/>
          </p:nvPr>
        </p:nvSpPr>
        <p:spPr/>
        <p:txBody>
          <a:bodyPr/>
          <a:lstStyle/>
          <a:p>
            <a:fld id="{19B12225-5612-419B-A8D5-4B8EEE4C217E}" type="slidenum">
              <a:rPr lang="en-US" smtClean="0"/>
              <a:pPr/>
              <a:t>44</a:t>
            </a:fld>
            <a:endParaRPr lang="en-US"/>
          </a:p>
        </p:txBody>
      </p:sp>
      <p:grpSp>
        <p:nvGrpSpPr>
          <p:cNvPr id="79" name="Group 78">
            <a:extLst>
              <a:ext uri="{FF2B5EF4-FFF2-40B4-BE49-F238E27FC236}">
                <a16:creationId xmlns:a16="http://schemas.microsoft.com/office/drawing/2014/main" id="{AB77FD67-97B3-A2B2-EE9F-9D4D0A412418}"/>
              </a:ext>
            </a:extLst>
          </p:cNvPr>
          <p:cNvGrpSpPr/>
          <p:nvPr/>
        </p:nvGrpSpPr>
        <p:grpSpPr>
          <a:xfrm>
            <a:off x="2231722" y="2733739"/>
            <a:ext cx="6455078" cy="3893513"/>
            <a:chOff x="357509" y="2950426"/>
            <a:chExt cx="6455078" cy="3893513"/>
          </a:xfrm>
        </p:grpSpPr>
        <p:grpSp>
          <p:nvGrpSpPr>
            <p:cNvPr id="15" name="Group 14">
              <a:extLst>
                <a:ext uri="{FF2B5EF4-FFF2-40B4-BE49-F238E27FC236}">
                  <a16:creationId xmlns:a16="http://schemas.microsoft.com/office/drawing/2014/main" id="{93B4BC22-7B8E-9FDA-B24D-3E43ACF23883}"/>
                </a:ext>
              </a:extLst>
            </p:cNvPr>
            <p:cNvGrpSpPr/>
            <p:nvPr/>
          </p:nvGrpSpPr>
          <p:grpSpPr>
            <a:xfrm>
              <a:off x="2313570" y="3172972"/>
              <a:ext cx="2211834" cy="1069543"/>
              <a:chOff x="10013642" y="2750361"/>
              <a:chExt cx="2519572" cy="1273977"/>
            </a:xfrm>
          </p:grpSpPr>
          <p:cxnSp>
            <p:nvCxnSpPr>
              <p:cNvPr id="8" name="Straight Arrow Connector 7">
                <a:extLst>
                  <a:ext uri="{FF2B5EF4-FFF2-40B4-BE49-F238E27FC236}">
                    <a16:creationId xmlns:a16="http://schemas.microsoft.com/office/drawing/2014/main" id="{3E97595D-316B-96D7-A57F-09BDB9B21638}"/>
                  </a:ext>
                </a:extLst>
              </p:cNvPr>
              <p:cNvCxnSpPr>
                <a:cxnSpLocks/>
              </p:cNvCxnSpPr>
              <p:nvPr/>
            </p:nvCxnSpPr>
            <p:spPr>
              <a:xfrm flipH="1">
                <a:off x="10758761" y="3631340"/>
                <a:ext cx="381000" cy="392998"/>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77DFE59-D359-E7B7-4C44-491022E4C625}"/>
                  </a:ext>
                </a:extLst>
              </p:cNvPr>
              <p:cNvSpPr txBox="1"/>
              <p:nvPr/>
            </p:nvSpPr>
            <p:spPr>
              <a:xfrm>
                <a:off x="10013640" y="2750363"/>
                <a:ext cx="2519572" cy="878432"/>
              </a:xfrm>
              <a:prstGeom prst="rect">
                <a:avLst/>
              </a:prstGeom>
              <a:noFill/>
              <a:ln>
                <a:noFill/>
              </a:ln>
            </p:spPr>
            <p:txBody>
              <a:bodyPr wrap="square" lIns="91425" tIns="91425" rIns="91425" bIns="91425" rtlCol="0" anchor="t" anchorCtr="0">
                <a:noAutofit/>
              </a:bodyPr>
              <a:lstStyle/>
              <a:p>
                <a:pPr algn="ctr"/>
                <a:r>
                  <a:rPr lang="en-US">
                    <a:solidFill>
                      <a:srgbClr val="D60093"/>
                    </a:solidFill>
                    <a:latin typeface="Calibri" panose="020F0502020204030204" pitchFamily="34" charset="0"/>
                    <a:ea typeface="Helvetica Neue Light" charset="0"/>
                    <a:cs typeface="Calibri" panose="020F0502020204030204" pitchFamily="34" charset="0"/>
                    <a:sym typeface="Open Sans"/>
                  </a:rPr>
                  <a:t>missing relation: genre</a:t>
                </a:r>
                <a:endParaRPr lang="en-US" i="1">
                  <a:solidFill>
                    <a:srgbClr val="D60093"/>
                  </a:solidFill>
                  <a:latin typeface="Calibri" panose="020F0502020204030204" pitchFamily="34" charset="0"/>
                  <a:ea typeface="Cambria Math" charset="0"/>
                  <a:cs typeface="Calibri" panose="020F0502020204030204" pitchFamily="34" charset="0"/>
                  <a:sym typeface="Open Sans"/>
                </a:endParaRPr>
              </a:p>
            </p:txBody>
          </p:sp>
        </p:grpSp>
        <p:sp>
          <p:nvSpPr>
            <p:cNvPr id="10" name="Oval 9">
              <a:extLst>
                <a:ext uri="{FF2B5EF4-FFF2-40B4-BE49-F238E27FC236}">
                  <a16:creationId xmlns:a16="http://schemas.microsoft.com/office/drawing/2014/main" id="{ED515E6A-77FF-9BD6-4963-03450DE3B1E7}"/>
                </a:ext>
              </a:extLst>
            </p:cNvPr>
            <p:cNvSpPr/>
            <p:nvPr/>
          </p:nvSpPr>
          <p:spPr>
            <a:xfrm>
              <a:off x="4080703" y="4398369"/>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Oval 13">
              <a:extLst>
                <a:ext uri="{FF2B5EF4-FFF2-40B4-BE49-F238E27FC236}">
                  <a16:creationId xmlns:a16="http://schemas.microsoft.com/office/drawing/2014/main" id="{F6022D22-F8AB-4A0B-D5CB-0594B5D50BE1}"/>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a:extLst>
                <a:ext uri="{FF2B5EF4-FFF2-40B4-BE49-F238E27FC236}">
                  <a16:creationId xmlns:a16="http://schemas.microsoft.com/office/drawing/2014/main" id="{A0F0F819-7417-F73C-BB56-876483530126}"/>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Oval 16">
              <a:extLst>
                <a:ext uri="{FF2B5EF4-FFF2-40B4-BE49-F238E27FC236}">
                  <a16:creationId xmlns:a16="http://schemas.microsoft.com/office/drawing/2014/main" id="{E5AF9A6C-B56B-82AC-3D78-BA5C70B00E0C}"/>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a:extLst>
                <a:ext uri="{FF2B5EF4-FFF2-40B4-BE49-F238E27FC236}">
                  <a16:creationId xmlns:a16="http://schemas.microsoft.com/office/drawing/2014/main" id="{C6C6A795-C599-8D81-6CCE-23CA489DBF93}"/>
                </a:ext>
              </a:extLst>
            </p:cNvPr>
            <p:cNvSpPr/>
            <p:nvPr/>
          </p:nvSpPr>
          <p:spPr>
            <a:xfrm>
              <a:off x="5035362" y="641635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a:extLst>
                <a:ext uri="{FF2B5EF4-FFF2-40B4-BE49-F238E27FC236}">
                  <a16:creationId xmlns:a16="http://schemas.microsoft.com/office/drawing/2014/main" id="{5D95B3E2-7A93-A6A8-9E52-06CBDAB4308F}"/>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a:extLst>
                <a:ext uri="{FF2B5EF4-FFF2-40B4-BE49-F238E27FC236}">
                  <a16:creationId xmlns:a16="http://schemas.microsoft.com/office/drawing/2014/main" id="{D362A443-A14B-8FD8-4CF2-CFE598B79D60}"/>
                </a:ext>
              </a:extLst>
            </p:cNvPr>
            <p:cNvSpPr/>
            <p:nvPr/>
          </p:nvSpPr>
          <p:spPr>
            <a:xfrm>
              <a:off x="1524000" y="626706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a:extLst>
                <a:ext uri="{FF2B5EF4-FFF2-40B4-BE49-F238E27FC236}">
                  <a16:creationId xmlns:a16="http://schemas.microsoft.com/office/drawing/2014/main" id="{0F9C01FD-B5B0-B031-8165-DBF2F1174723}"/>
                </a:ext>
              </a:extLst>
            </p:cNvPr>
            <p:cNvSpPr/>
            <p:nvPr/>
          </p:nvSpPr>
          <p:spPr>
            <a:xfrm>
              <a:off x="3564397" y="6267063"/>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a:extLst>
                <a:ext uri="{FF2B5EF4-FFF2-40B4-BE49-F238E27FC236}">
                  <a16:creationId xmlns:a16="http://schemas.microsoft.com/office/drawing/2014/main" id="{1F6973B6-F434-F8AE-AAA5-DA926A0B0129}"/>
                </a:ext>
              </a:extLst>
            </p:cNvPr>
            <p:cNvSpPr/>
            <p:nvPr/>
          </p:nvSpPr>
          <p:spPr>
            <a:xfrm>
              <a:off x="1660791" y="3507534"/>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15D7CF74-88D6-F483-794F-2DEF2AFF1EB6}"/>
                </a:ext>
              </a:extLst>
            </p:cNvPr>
            <p:cNvCxnSpPr>
              <a:cxnSpLocks/>
              <a:stCxn id="14" idx="3"/>
              <a:endCxn id="10" idx="0"/>
            </p:cNvCxnSpPr>
            <p:nvPr/>
          </p:nvCxnSpPr>
          <p:spPr>
            <a:xfrm flipH="1">
              <a:off x="4217494" y="3388918"/>
              <a:ext cx="484768" cy="1009451"/>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A82A8787-A2FE-AFE6-259E-EEA3B87DCD3D}"/>
                </a:ext>
              </a:extLst>
            </p:cNvPr>
            <p:cNvCxnSpPr>
              <a:cxnSpLocks/>
              <a:stCxn id="17" idx="3"/>
              <a:endCxn id="21" idx="7"/>
            </p:cNvCxnSpPr>
            <p:nvPr/>
          </p:nvCxnSpPr>
          <p:spPr>
            <a:xfrm flipH="1">
              <a:off x="3797914" y="5706020"/>
              <a:ext cx="434648" cy="60112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88C60B92-F86D-A928-8AE3-311F8AC8A140}"/>
                </a:ext>
              </a:extLst>
            </p:cNvPr>
            <p:cNvSpPr txBox="1"/>
            <p:nvPr/>
          </p:nvSpPr>
          <p:spPr>
            <a:xfrm>
              <a:off x="3712763" y="5832653"/>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sp>
          <p:nvSpPr>
            <p:cNvPr id="33" name="TextBox 32">
              <a:extLst>
                <a:ext uri="{FF2B5EF4-FFF2-40B4-BE49-F238E27FC236}">
                  <a16:creationId xmlns:a16="http://schemas.microsoft.com/office/drawing/2014/main" id="{4DF7C91A-499F-4222-26F8-3D918F123684}"/>
                </a:ext>
              </a:extLst>
            </p:cNvPr>
            <p:cNvSpPr txBox="1"/>
            <p:nvPr/>
          </p:nvSpPr>
          <p:spPr>
            <a:xfrm>
              <a:off x="4151995" y="372117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4" name="Straight Arrow Connector 33">
              <a:extLst>
                <a:ext uri="{FF2B5EF4-FFF2-40B4-BE49-F238E27FC236}">
                  <a16:creationId xmlns:a16="http://schemas.microsoft.com/office/drawing/2014/main" id="{D69A8094-CDB9-663F-1222-92C36E698BF9}"/>
                </a:ext>
              </a:extLst>
            </p:cNvPr>
            <p:cNvCxnSpPr>
              <a:cxnSpLocks/>
              <a:stCxn id="16" idx="2"/>
              <a:endCxn id="10" idx="6"/>
            </p:cNvCxnSpPr>
            <p:nvPr/>
          </p:nvCxnSpPr>
          <p:spPr>
            <a:xfrm flipH="1" flipV="1">
              <a:off x="4354285" y="4535218"/>
              <a:ext cx="1604867" cy="107403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C0F7F18C-E87A-A0A2-A99A-A984AD8AF250}"/>
                </a:ext>
              </a:extLst>
            </p:cNvPr>
            <p:cNvSpPr txBox="1"/>
            <p:nvPr/>
          </p:nvSpPr>
          <p:spPr>
            <a:xfrm>
              <a:off x="4759903" y="488615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8" name="Straight Arrow Connector 37">
              <a:extLst>
                <a:ext uri="{FF2B5EF4-FFF2-40B4-BE49-F238E27FC236}">
                  <a16:creationId xmlns:a16="http://schemas.microsoft.com/office/drawing/2014/main" id="{5458BFF7-1604-3139-225B-CA4ED7B95571}"/>
                </a:ext>
              </a:extLst>
            </p:cNvPr>
            <p:cNvCxnSpPr>
              <a:cxnSpLocks/>
              <a:stCxn id="19" idx="6"/>
              <a:endCxn id="10" idx="2"/>
            </p:cNvCxnSpPr>
            <p:nvPr/>
          </p:nvCxnSpPr>
          <p:spPr>
            <a:xfrm flipV="1">
              <a:off x="2620320" y="4535218"/>
              <a:ext cx="1460383" cy="53441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EB7809A2-8C86-1FA8-E940-3C5A38101470}"/>
                </a:ext>
              </a:extLst>
            </p:cNvPr>
            <p:cNvSpPr txBox="1"/>
            <p:nvPr/>
          </p:nvSpPr>
          <p:spPr>
            <a:xfrm>
              <a:off x="2760879" y="4761834"/>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2" name="Straight Arrow Connector 41">
              <a:extLst>
                <a:ext uri="{FF2B5EF4-FFF2-40B4-BE49-F238E27FC236}">
                  <a16:creationId xmlns:a16="http://schemas.microsoft.com/office/drawing/2014/main" id="{388CF2A1-9D20-731D-9ABC-CE3BDA377E31}"/>
                </a:ext>
              </a:extLst>
            </p:cNvPr>
            <p:cNvCxnSpPr>
              <a:cxnSpLocks/>
              <a:stCxn id="19" idx="1"/>
              <a:endCxn id="22" idx="5"/>
            </p:cNvCxnSpPr>
            <p:nvPr/>
          </p:nvCxnSpPr>
          <p:spPr>
            <a:xfrm flipH="1" flipV="1">
              <a:off x="1894308" y="3741150"/>
              <a:ext cx="492495" cy="1231716"/>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7756B256-E2BB-E33D-7C6A-BBB1AA71CB90}"/>
                </a:ext>
              </a:extLst>
            </p:cNvPr>
            <p:cNvSpPr txBox="1"/>
            <p:nvPr/>
          </p:nvSpPr>
          <p:spPr>
            <a:xfrm>
              <a:off x="1867439" y="4203119"/>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6" name="Straight Arrow Connector 45">
              <a:extLst>
                <a:ext uri="{FF2B5EF4-FFF2-40B4-BE49-F238E27FC236}">
                  <a16:creationId xmlns:a16="http://schemas.microsoft.com/office/drawing/2014/main" id="{62E4FD06-05FA-FB51-6627-A020055538C0}"/>
                </a:ext>
              </a:extLst>
            </p:cNvPr>
            <p:cNvCxnSpPr>
              <a:cxnSpLocks/>
              <a:stCxn id="19" idx="3"/>
              <a:endCxn id="20" idx="0"/>
            </p:cNvCxnSpPr>
            <p:nvPr/>
          </p:nvCxnSpPr>
          <p:spPr>
            <a:xfrm flipH="1">
              <a:off x="1660791" y="5166400"/>
              <a:ext cx="726012" cy="110066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C5547C0E-5B51-8393-430C-F33DB398FB84}"/>
                </a:ext>
              </a:extLst>
            </p:cNvPr>
            <p:cNvSpPr txBox="1"/>
            <p:nvPr/>
          </p:nvSpPr>
          <p:spPr>
            <a:xfrm>
              <a:off x="1564517" y="561155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0" name="Straight Arrow Connector 49">
              <a:extLst>
                <a:ext uri="{FF2B5EF4-FFF2-40B4-BE49-F238E27FC236}">
                  <a16:creationId xmlns:a16="http://schemas.microsoft.com/office/drawing/2014/main" id="{F03CBEA6-D350-D865-7F54-333A5EA5CA6B}"/>
                </a:ext>
              </a:extLst>
            </p:cNvPr>
            <p:cNvCxnSpPr>
              <a:cxnSpLocks/>
              <a:stCxn id="19" idx="5"/>
              <a:endCxn id="17" idx="2"/>
            </p:cNvCxnSpPr>
            <p:nvPr/>
          </p:nvCxnSpPr>
          <p:spPr>
            <a:xfrm>
              <a:off x="2580255" y="5166400"/>
              <a:ext cx="1612242" cy="44285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C9100FFF-6DE0-D0C5-0990-A76411209D64}"/>
                </a:ext>
              </a:extLst>
            </p:cNvPr>
            <p:cNvSpPr txBox="1"/>
            <p:nvPr/>
          </p:nvSpPr>
          <p:spPr>
            <a:xfrm>
              <a:off x="2909068" y="524464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4" name="Straight Arrow Connector 53">
              <a:extLst>
                <a:ext uri="{FF2B5EF4-FFF2-40B4-BE49-F238E27FC236}">
                  <a16:creationId xmlns:a16="http://schemas.microsoft.com/office/drawing/2014/main" id="{5EED36BE-428E-EB68-70C6-60CC6F8AEDE9}"/>
                </a:ext>
              </a:extLst>
            </p:cNvPr>
            <p:cNvCxnSpPr>
              <a:cxnSpLocks/>
              <a:stCxn id="17" idx="5"/>
              <a:endCxn id="18" idx="1"/>
            </p:cNvCxnSpPr>
            <p:nvPr/>
          </p:nvCxnSpPr>
          <p:spPr>
            <a:xfrm>
              <a:off x="4426014" y="5706020"/>
              <a:ext cx="649413" cy="750414"/>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C8A1ACCF-7311-57F5-95B3-05ECB3F2EB5C}"/>
                </a:ext>
              </a:extLst>
            </p:cNvPr>
            <p:cNvCxnSpPr>
              <a:cxnSpLocks/>
              <a:stCxn id="17" idx="6"/>
              <a:endCxn id="16" idx="2"/>
            </p:cNvCxnSpPr>
            <p:nvPr/>
          </p:nvCxnSpPr>
          <p:spPr>
            <a:xfrm>
              <a:off x="4466079" y="5609253"/>
              <a:ext cx="1493073" cy="0"/>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61D0C3E7-3176-CF9F-D8EE-A60748B9714B}"/>
                </a:ext>
              </a:extLst>
            </p:cNvPr>
            <p:cNvSpPr txBox="1"/>
            <p:nvPr/>
          </p:nvSpPr>
          <p:spPr>
            <a:xfrm>
              <a:off x="4677923" y="5455364"/>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2" name="TextBox 61">
              <a:extLst>
                <a:ext uri="{FF2B5EF4-FFF2-40B4-BE49-F238E27FC236}">
                  <a16:creationId xmlns:a16="http://schemas.microsoft.com/office/drawing/2014/main" id="{2ED767D1-6479-3149-7A0B-0EDFE13FC3AB}"/>
                </a:ext>
              </a:extLst>
            </p:cNvPr>
            <p:cNvSpPr txBox="1"/>
            <p:nvPr/>
          </p:nvSpPr>
          <p:spPr>
            <a:xfrm>
              <a:off x="4453976" y="5927337"/>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63" name="Straight Arrow Connector 62">
              <a:extLst>
                <a:ext uri="{FF2B5EF4-FFF2-40B4-BE49-F238E27FC236}">
                  <a16:creationId xmlns:a16="http://schemas.microsoft.com/office/drawing/2014/main" id="{97606652-D66A-435B-F31E-CCBE49A4568F}"/>
                </a:ext>
              </a:extLst>
            </p:cNvPr>
            <p:cNvCxnSpPr>
              <a:cxnSpLocks/>
              <a:stCxn id="16" idx="0"/>
              <a:endCxn id="14" idx="5"/>
            </p:cNvCxnSpPr>
            <p:nvPr/>
          </p:nvCxnSpPr>
          <p:spPr>
            <a:xfrm flipH="1" flipV="1">
              <a:off x="4895714" y="3388918"/>
              <a:ext cx="1200229" cy="2083486"/>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175C0CBE-01B5-48E5-8251-32509E73D25A}"/>
                </a:ext>
              </a:extLst>
            </p:cNvPr>
            <p:cNvSpPr txBox="1"/>
            <p:nvPr/>
          </p:nvSpPr>
          <p:spPr>
            <a:xfrm>
              <a:off x="5116720" y="4333873"/>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7" name="TextBox 66">
              <a:extLst>
                <a:ext uri="{FF2B5EF4-FFF2-40B4-BE49-F238E27FC236}">
                  <a16:creationId xmlns:a16="http://schemas.microsoft.com/office/drawing/2014/main" id="{954E258A-7C4F-53C2-1978-E8512DE6F327}"/>
                </a:ext>
              </a:extLst>
            </p:cNvPr>
            <p:cNvSpPr txBox="1"/>
            <p:nvPr/>
          </p:nvSpPr>
          <p:spPr>
            <a:xfrm>
              <a:off x="4837554" y="2950426"/>
              <a:ext cx="12371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J.R.R Tolkien</a:t>
              </a:r>
            </a:p>
          </p:txBody>
        </p:sp>
        <p:sp>
          <p:nvSpPr>
            <p:cNvPr id="68" name="TextBox 67">
              <a:extLst>
                <a:ext uri="{FF2B5EF4-FFF2-40B4-BE49-F238E27FC236}">
                  <a16:creationId xmlns:a16="http://schemas.microsoft.com/office/drawing/2014/main" id="{409BA6DA-15F1-7A05-8B6C-0802264DD070}"/>
                </a:ext>
              </a:extLst>
            </p:cNvPr>
            <p:cNvSpPr txBox="1"/>
            <p:nvPr/>
          </p:nvSpPr>
          <p:spPr>
            <a:xfrm>
              <a:off x="5770314" y="5721194"/>
              <a:ext cx="1042273"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C.S. Lewis</a:t>
              </a:r>
            </a:p>
          </p:txBody>
        </p:sp>
        <p:sp>
          <p:nvSpPr>
            <p:cNvPr id="69" name="TextBox 68">
              <a:extLst>
                <a:ext uri="{FF2B5EF4-FFF2-40B4-BE49-F238E27FC236}">
                  <a16:creationId xmlns:a16="http://schemas.microsoft.com/office/drawing/2014/main" id="{23EFE3AB-6629-6878-0754-255D0CD8DFC1}"/>
                </a:ext>
              </a:extLst>
            </p:cNvPr>
            <p:cNvSpPr txBox="1"/>
            <p:nvPr/>
          </p:nvSpPr>
          <p:spPr>
            <a:xfrm>
              <a:off x="4182976" y="5178251"/>
              <a:ext cx="11817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J.K. Rowling</a:t>
              </a:r>
            </a:p>
          </p:txBody>
        </p:sp>
        <p:sp>
          <p:nvSpPr>
            <p:cNvPr id="70" name="TextBox 69">
              <a:extLst>
                <a:ext uri="{FF2B5EF4-FFF2-40B4-BE49-F238E27FC236}">
                  <a16:creationId xmlns:a16="http://schemas.microsoft.com/office/drawing/2014/main" id="{8C0F2996-2FAC-72CC-E430-724DA0C619CD}"/>
                </a:ext>
              </a:extLst>
            </p:cNvPr>
            <p:cNvSpPr txBox="1"/>
            <p:nvPr/>
          </p:nvSpPr>
          <p:spPr>
            <a:xfrm>
              <a:off x="5307182" y="6419187"/>
              <a:ext cx="1458797"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Lloyd Alexander</a:t>
              </a:r>
            </a:p>
          </p:txBody>
        </p:sp>
        <p:sp>
          <p:nvSpPr>
            <p:cNvPr id="71" name="TextBox 70">
              <a:extLst>
                <a:ext uri="{FF2B5EF4-FFF2-40B4-BE49-F238E27FC236}">
                  <a16:creationId xmlns:a16="http://schemas.microsoft.com/office/drawing/2014/main" id="{49C90B7E-82DA-3E2E-85DF-520BA50FF5D3}"/>
                </a:ext>
              </a:extLst>
            </p:cNvPr>
            <p:cNvSpPr txBox="1"/>
            <p:nvPr/>
          </p:nvSpPr>
          <p:spPr>
            <a:xfrm>
              <a:off x="1049259" y="4892595"/>
              <a:ext cx="1260281"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Stephen King</a:t>
              </a:r>
            </a:p>
          </p:txBody>
        </p:sp>
        <p:sp>
          <p:nvSpPr>
            <p:cNvPr id="72" name="TextBox 71">
              <a:extLst>
                <a:ext uri="{FF2B5EF4-FFF2-40B4-BE49-F238E27FC236}">
                  <a16:creationId xmlns:a16="http://schemas.microsoft.com/office/drawing/2014/main" id="{6E2677A3-A637-C720-9949-52E05B793086}"/>
                </a:ext>
              </a:extLst>
            </p:cNvPr>
            <p:cNvSpPr txBox="1"/>
            <p:nvPr/>
          </p:nvSpPr>
          <p:spPr>
            <a:xfrm>
              <a:off x="1126522" y="6536162"/>
              <a:ext cx="912429"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Alan Poe</a:t>
              </a:r>
            </a:p>
          </p:txBody>
        </p:sp>
        <p:sp>
          <p:nvSpPr>
            <p:cNvPr id="73" name="TextBox 72">
              <a:extLst>
                <a:ext uri="{FF2B5EF4-FFF2-40B4-BE49-F238E27FC236}">
                  <a16:creationId xmlns:a16="http://schemas.microsoft.com/office/drawing/2014/main" id="{83497145-B122-EF12-83BD-0FAC34F963EC}"/>
                </a:ext>
              </a:extLst>
            </p:cNvPr>
            <p:cNvSpPr txBox="1"/>
            <p:nvPr/>
          </p:nvSpPr>
          <p:spPr>
            <a:xfrm>
              <a:off x="357509" y="3275886"/>
              <a:ext cx="1399742"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Science Fiction</a:t>
              </a:r>
            </a:p>
          </p:txBody>
        </p:sp>
        <p:sp>
          <p:nvSpPr>
            <p:cNvPr id="74" name="TextBox 73">
              <a:extLst>
                <a:ext uri="{FF2B5EF4-FFF2-40B4-BE49-F238E27FC236}">
                  <a16:creationId xmlns:a16="http://schemas.microsoft.com/office/drawing/2014/main" id="{FE3F9A65-9CE4-BAD8-2162-89596255655A}"/>
                </a:ext>
              </a:extLst>
            </p:cNvPr>
            <p:cNvSpPr txBox="1"/>
            <p:nvPr/>
          </p:nvSpPr>
          <p:spPr>
            <a:xfrm>
              <a:off x="3857950" y="4627753"/>
              <a:ext cx="821059"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Fantasy</a:t>
              </a:r>
            </a:p>
          </p:txBody>
        </p:sp>
        <p:sp>
          <p:nvSpPr>
            <p:cNvPr id="75" name="TextBox 74">
              <a:extLst>
                <a:ext uri="{FF2B5EF4-FFF2-40B4-BE49-F238E27FC236}">
                  <a16:creationId xmlns:a16="http://schemas.microsoft.com/office/drawing/2014/main" id="{52D0C91E-854F-692D-7B96-0867FF9A72B7}"/>
                </a:ext>
              </a:extLst>
            </p:cNvPr>
            <p:cNvSpPr txBox="1"/>
            <p:nvPr/>
          </p:nvSpPr>
          <p:spPr>
            <a:xfrm>
              <a:off x="3084533" y="6491974"/>
              <a:ext cx="1211935"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Tragicomedy</a:t>
              </a:r>
            </a:p>
          </p:txBody>
        </p:sp>
        <p:cxnSp>
          <p:nvCxnSpPr>
            <p:cNvPr id="76" name="Straight Arrow Connector 75">
              <a:extLst>
                <a:ext uri="{FF2B5EF4-FFF2-40B4-BE49-F238E27FC236}">
                  <a16:creationId xmlns:a16="http://schemas.microsoft.com/office/drawing/2014/main" id="{D645B905-E317-F378-60B9-79E4D2701FDD}"/>
                </a:ext>
              </a:extLst>
            </p:cNvPr>
            <p:cNvCxnSpPr>
              <a:cxnSpLocks/>
              <a:stCxn id="17" idx="1"/>
              <a:endCxn id="22" idx="6"/>
            </p:cNvCxnSpPr>
            <p:nvPr/>
          </p:nvCxnSpPr>
          <p:spPr>
            <a:xfrm flipH="1" flipV="1">
              <a:off x="1934373" y="3644383"/>
              <a:ext cx="2298189" cy="1868103"/>
            </a:xfrm>
            <a:prstGeom prst="straightConnector1">
              <a:avLst/>
            </a:prstGeom>
            <a:ln w="28575">
              <a:solidFill>
                <a:srgbClr val="D60093"/>
              </a:solidFill>
              <a:prstDash val="sysDash"/>
              <a:tailEnd type="triangle"/>
            </a:ln>
          </p:spPr>
          <p:style>
            <a:lnRef idx="1">
              <a:schemeClr val="dk1"/>
            </a:lnRef>
            <a:fillRef idx="0">
              <a:schemeClr val="dk1"/>
            </a:fillRef>
            <a:effectRef idx="0">
              <a:schemeClr val="dk1"/>
            </a:effectRef>
            <a:fontRef idx="minor">
              <a:schemeClr val="tx1"/>
            </a:fontRef>
          </p:style>
        </p:cxnSp>
      </p:grpSp>
      <p:sp>
        <p:nvSpPr>
          <p:cNvPr id="81" name="TextBox 80">
            <a:extLst>
              <a:ext uri="{FF2B5EF4-FFF2-40B4-BE49-F238E27FC236}">
                <a16:creationId xmlns:a16="http://schemas.microsoft.com/office/drawing/2014/main" id="{476CC0E4-8A90-2303-B479-19C1F831D162}"/>
              </a:ext>
            </a:extLst>
          </p:cNvPr>
          <p:cNvSpPr txBox="1"/>
          <p:nvPr/>
        </p:nvSpPr>
        <p:spPr>
          <a:xfrm>
            <a:off x="190062" y="3623901"/>
            <a:ext cx="2965743" cy="923330"/>
          </a:xfrm>
          <a:prstGeom prst="rect">
            <a:avLst/>
          </a:prstGeom>
          <a:noFill/>
        </p:spPr>
        <p:txBody>
          <a:bodyPr wrap="square" rtlCol="0">
            <a:spAutoFit/>
          </a:bodyPr>
          <a:lstStyle/>
          <a:p>
            <a:r>
              <a:rPr lang="en-US" b="1">
                <a:latin typeface="Arial" pitchFamily="34" charset="0"/>
                <a:cs typeface="Arial" pitchFamily="34" charset="0"/>
              </a:rPr>
              <a:t>Example task</a:t>
            </a:r>
            <a:r>
              <a:rPr lang="en-US">
                <a:latin typeface="Arial" pitchFamily="34" charset="0"/>
                <a:cs typeface="Arial" pitchFamily="34" charset="0"/>
              </a:rPr>
              <a:t>: predict the tail “</a:t>
            </a:r>
            <a:r>
              <a:rPr lang="en-US">
                <a:solidFill>
                  <a:srgbClr val="00B050"/>
                </a:solidFill>
                <a:latin typeface="Arial" pitchFamily="34" charset="0"/>
                <a:cs typeface="Arial" pitchFamily="34" charset="0"/>
              </a:rPr>
              <a:t>Science Fiction</a:t>
            </a:r>
            <a:r>
              <a:rPr lang="en-US">
                <a:latin typeface="Arial" pitchFamily="34" charset="0"/>
                <a:cs typeface="Arial" pitchFamily="34" charset="0"/>
              </a:rPr>
              <a:t>” for (“</a:t>
            </a:r>
            <a:r>
              <a:rPr lang="en-US">
                <a:solidFill>
                  <a:srgbClr val="0070C0"/>
                </a:solidFill>
                <a:latin typeface="Arial" pitchFamily="34" charset="0"/>
                <a:cs typeface="Arial" pitchFamily="34" charset="0"/>
              </a:rPr>
              <a:t>J.K. Rowling</a:t>
            </a:r>
            <a:r>
              <a:rPr lang="en-US">
                <a:latin typeface="Arial" pitchFamily="34" charset="0"/>
                <a:cs typeface="Arial" pitchFamily="34" charset="0"/>
              </a:rPr>
              <a:t>”, “genre”)</a:t>
            </a:r>
          </a:p>
        </p:txBody>
      </p:sp>
    </p:spTree>
    <p:extLst>
      <p:ext uri="{BB962C8B-B14F-4D97-AF65-F5344CB8AC3E}">
        <p14:creationId xmlns:p14="http://schemas.microsoft.com/office/powerpoint/2010/main" val="2468177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B0183-EA5B-28F2-A6A8-9CCB8745A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3B5B7-45D9-5111-3B78-795664A6AD9F}"/>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61B0A300-FDD8-9E03-46D9-6E7A30A84E04}"/>
              </a:ext>
            </a:extLst>
          </p:cNvPr>
          <p:cNvSpPr>
            <a:spLocks noGrp="1"/>
          </p:cNvSpPr>
          <p:nvPr>
            <p:ph idx="1"/>
          </p:nvPr>
        </p:nvSpPr>
        <p:spPr>
          <a:xfrm>
            <a:off x="261257" y="1295400"/>
            <a:ext cx="8560827" cy="5257801"/>
          </a:xfrm>
        </p:spPr>
        <p:txBody>
          <a:bodyPr/>
          <a:lstStyle/>
          <a:p>
            <a:pPr marL="118872" indent="0">
              <a:buNone/>
            </a:pPr>
            <a:r>
              <a:rPr lang="en-US" b="1"/>
              <a:t>Given a trained model we want:</a:t>
            </a:r>
          </a:p>
          <a:p>
            <a:pPr lvl="1"/>
            <a:r>
              <a:rPr lang="en-US"/>
              <a:t>For a given (</a:t>
            </a:r>
            <a:r>
              <a:rPr lang="en-US" b="1">
                <a:solidFill>
                  <a:schemeClr val="accent2">
                    <a:lumMod val="75000"/>
                  </a:schemeClr>
                </a:solidFill>
              </a:rPr>
              <a:t>head</a:t>
            </a:r>
            <a:r>
              <a:rPr lang="en-US"/>
              <a:t>, </a:t>
            </a:r>
            <a:r>
              <a:rPr lang="en-US" b="1">
                <a:solidFill>
                  <a:schemeClr val="accent1">
                    <a:lumMod val="75000"/>
                  </a:schemeClr>
                </a:solidFill>
              </a:rPr>
              <a:t>relation</a:t>
            </a:r>
            <a:r>
              <a:rPr lang="en-US"/>
              <a:t>), we predict missing </a:t>
            </a:r>
            <a:r>
              <a:rPr lang="en-US" b="1">
                <a:solidFill>
                  <a:schemeClr val="accent4">
                    <a:lumMod val="50000"/>
                  </a:schemeClr>
                </a:solidFill>
              </a:rPr>
              <a:t>tails</a:t>
            </a:r>
            <a:r>
              <a:rPr lang="en-US"/>
              <a:t>.</a:t>
            </a:r>
          </a:p>
        </p:txBody>
      </p:sp>
      <p:sp>
        <p:nvSpPr>
          <p:cNvPr id="4" name="Date Placeholder 3">
            <a:extLst>
              <a:ext uri="{FF2B5EF4-FFF2-40B4-BE49-F238E27FC236}">
                <a16:creationId xmlns:a16="http://schemas.microsoft.com/office/drawing/2014/main" id="{68B73794-4360-8C0F-08E8-BC516C7F1B95}"/>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A53CF02A-5DED-38BB-018A-603E5780ACD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F315DA8-BB73-7B44-E99D-65AB5D1AEBE1}"/>
              </a:ext>
            </a:extLst>
          </p:cNvPr>
          <p:cNvSpPr>
            <a:spLocks noGrp="1"/>
          </p:cNvSpPr>
          <p:nvPr>
            <p:ph type="sldNum" sz="quarter" idx="12"/>
          </p:nvPr>
        </p:nvSpPr>
        <p:spPr/>
        <p:txBody>
          <a:bodyPr/>
          <a:lstStyle/>
          <a:p>
            <a:fld id="{19B12225-5612-419B-A8D5-4B8EEE4C217E}" type="slidenum">
              <a:rPr lang="en-US" smtClean="0"/>
              <a:pPr/>
              <a:t>45</a:t>
            </a:fld>
            <a:endParaRPr lang="en-US"/>
          </a:p>
        </p:txBody>
      </p:sp>
      <p:sp>
        <p:nvSpPr>
          <p:cNvPr id="81" name="TextBox 80">
            <a:extLst>
              <a:ext uri="{FF2B5EF4-FFF2-40B4-BE49-F238E27FC236}">
                <a16:creationId xmlns:a16="http://schemas.microsoft.com/office/drawing/2014/main" id="{3F5BE3E1-4E30-C7A9-3F02-5133C055CCB2}"/>
              </a:ext>
            </a:extLst>
          </p:cNvPr>
          <p:cNvSpPr txBox="1"/>
          <p:nvPr/>
        </p:nvSpPr>
        <p:spPr>
          <a:xfrm>
            <a:off x="51385" y="3539001"/>
            <a:ext cx="2965743" cy="738664"/>
          </a:xfrm>
          <a:prstGeom prst="rect">
            <a:avLst/>
          </a:prstGeom>
          <a:noFill/>
        </p:spPr>
        <p:txBody>
          <a:bodyPr wrap="square" rtlCol="0">
            <a:spAutoFit/>
          </a:bodyPr>
          <a:lstStyle/>
          <a:p>
            <a:r>
              <a:rPr lang="en-US" sz="1400" b="1">
                <a:latin typeface="Arial" pitchFamily="34" charset="0"/>
                <a:cs typeface="Arial" pitchFamily="34" charset="0"/>
              </a:rPr>
              <a:t>Example task</a:t>
            </a:r>
            <a:r>
              <a:rPr lang="en-US" sz="1400">
                <a:latin typeface="Arial" pitchFamily="34" charset="0"/>
                <a:cs typeface="Arial" pitchFamily="34" charset="0"/>
              </a:rPr>
              <a:t>: predict the tail “</a:t>
            </a:r>
            <a:r>
              <a:rPr lang="en-US" sz="1400">
                <a:solidFill>
                  <a:srgbClr val="00B050"/>
                </a:solidFill>
                <a:latin typeface="Arial" pitchFamily="34" charset="0"/>
                <a:cs typeface="Arial" pitchFamily="34" charset="0"/>
              </a:rPr>
              <a:t>Actor</a:t>
            </a:r>
            <a:r>
              <a:rPr lang="en-US" sz="1400">
                <a:latin typeface="Arial" pitchFamily="34" charset="0"/>
                <a:cs typeface="Arial" pitchFamily="34" charset="0"/>
              </a:rPr>
              <a:t>” for (“</a:t>
            </a:r>
            <a:r>
              <a:rPr lang="en-US" sz="1400">
                <a:solidFill>
                  <a:srgbClr val="0070C0"/>
                </a:solidFill>
                <a:latin typeface="Arial" pitchFamily="34" charset="0"/>
                <a:cs typeface="Arial" pitchFamily="34" charset="0"/>
              </a:rPr>
              <a:t>R. Gosling</a:t>
            </a:r>
            <a:r>
              <a:rPr lang="en-US" sz="1400">
                <a:latin typeface="Arial" pitchFamily="34" charset="0"/>
                <a:cs typeface="Arial" pitchFamily="34" charset="0"/>
              </a:rPr>
              <a:t>”, “profession”)</a:t>
            </a:r>
          </a:p>
        </p:txBody>
      </p:sp>
      <p:grpSp>
        <p:nvGrpSpPr>
          <p:cNvPr id="7" name="Group 6">
            <a:extLst>
              <a:ext uri="{FF2B5EF4-FFF2-40B4-BE49-F238E27FC236}">
                <a16:creationId xmlns:a16="http://schemas.microsoft.com/office/drawing/2014/main" id="{3F1FE5F4-E73D-1E84-8ABD-B51A8CE27AFD}"/>
              </a:ext>
            </a:extLst>
          </p:cNvPr>
          <p:cNvGrpSpPr/>
          <p:nvPr/>
        </p:nvGrpSpPr>
        <p:grpSpPr>
          <a:xfrm>
            <a:off x="1799923" y="2425728"/>
            <a:ext cx="6116945" cy="4127473"/>
            <a:chOff x="1531641" y="1317443"/>
            <a:chExt cx="7609348" cy="5250687"/>
          </a:xfrm>
        </p:grpSpPr>
        <p:cxnSp>
          <p:nvCxnSpPr>
            <p:cNvPr id="11" name="Straight Arrow Connector 10">
              <a:extLst>
                <a:ext uri="{FF2B5EF4-FFF2-40B4-BE49-F238E27FC236}">
                  <a16:creationId xmlns:a16="http://schemas.microsoft.com/office/drawing/2014/main" id="{C4A53524-0D4F-915A-5ECD-E505B44FC53D}"/>
                </a:ext>
              </a:extLst>
            </p:cNvPr>
            <p:cNvCxnSpPr>
              <a:cxnSpLocks/>
              <a:endCxn id="30" idx="4"/>
            </p:cNvCxnSpPr>
            <p:nvPr/>
          </p:nvCxnSpPr>
          <p:spPr>
            <a:xfrm flipV="1">
              <a:off x="6982960" y="3498133"/>
              <a:ext cx="112079" cy="88598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F2739FCE-00BD-7DC9-B70E-FCC107D450EB}"/>
                </a:ext>
              </a:extLst>
            </p:cNvPr>
            <p:cNvCxnSpPr>
              <a:cxnSpLocks/>
              <a:stCxn id="55" idx="2"/>
              <a:endCxn id="26" idx="5"/>
            </p:cNvCxnSpPr>
            <p:nvPr/>
          </p:nvCxnSpPr>
          <p:spPr>
            <a:xfrm flipH="1" flipV="1">
              <a:off x="3815409" y="1813891"/>
              <a:ext cx="1628407" cy="40874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1DF16740-64E6-099B-6454-2C44A14BE587}"/>
                </a:ext>
              </a:extLst>
            </p:cNvPr>
            <p:cNvGrpSpPr/>
            <p:nvPr/>
          </p:nvGrpSpPr>
          <p:grpSpPr>
            <a:xfrm>
              <a:off x="1531641" y="1671042"/>
              <a:ext cx="7609348" cy="4344651"/>
              <a:chOff x="750022" y="2740560"/>
              <a:chExt cx="7609348" cy="4344651"/>
            </a:xfrm>
          </p:grpSpPr>
          <p:sp>
            <p:nvSpPr>
              <p:cNvPr id="52" name="Oval 51">
                <a:extLst>
                  <a:ext uri="{FF2B5EF4-FFF2-40B4-BE49-F238E27FC236}">
                    <a16:creationId xmlns:a16="http://schemas.microsoft.com/office/drawing/2014/main" id="{8E138DCD-59A5-4067-8FB0-D73867C9B709}"/>
                  </a:ext>
                </a:extLst>
              </p:cNvPr>
              <p:cNvSpPr/>
              <p:nvPr/>
            </p:nvSpPr>
            <p:spPr>
              <a:xfrm>
                <a:off x="4080703" y="439836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31051D20-AC0C-9FB9-F253-BD81C41AF30D}"/>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BEFCDF7E-E711-4F52-3388-A8F7C613EFA6}"/>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3C119CF9-35FA-3464-008B-6C86EC03F675}"/>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9B2FD9D8-6600-C6C8-E327-5C469CFC30DB}"/>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41ABBB3C-C5B0-52A9-140C-9E964539A76D}"/>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Oval 63">
                <a:extLst>
                  <a:ext uri="{FF2B5EF4-FFF2-40B4-BE49-F238E27FC236}">
                    <a16:creationId xmlns:a16="http://schemas.microsoft.com/office/drawing/2014/main" id="{31976F01-ADA2-6BEC-12B6-96856FEBC85C}"/>
                  </a:ext>
                </a:extLst>
              </p:cNvPr>
              <p:cNvSpPr/>
              <p:nvPr/>
            </p:nvSpPr>
            <p:spPr>
              <a:xfrm>
                <a:off x="1514375" y="626706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Oval 64">
                <a:extLst>
                  <a:ext uri="{FF2B5EF4-FFF2-40B4-BE49-F238E27FC236}">
                    <a16:creationId xmlns:a16="http://schemas.microsoft.com/office/drawing/2014/main" id="{113AEE76-0C35-CB98-63C5-1A48E4E16660}"/>
                  </a:ext>
                </a:extLst>
              </p:cNvPr>
              <p:cNvSpPr/>
              <p:nvPr/>
            </p:nvSpPr>
            <p:spPr>
              <a:xfrm>
                <a:off x="5121865" y="652749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Oval 76">
                <a:extLst>
                  <a:ext uri="{FF2B5EF4-FFF2-40B4-BE49-F238E27FC236}">
                    <a16:creationId xmlns:a16="http://schemas.microsoft.com/office/drawing/2014/main" id="{6CFAB3BA-800E-FC6F-B51C-81A63881B9AA}"/>
                  </a:ext>
                </a:extLst>
              </p:cNvPr>
              <p:cNvSpPr/>
              <p:nvPr/>
            </p:nvSpPr>
            <p:spPr>
              <a:xfrm>
                <a:off x="1660791" y="350753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68948D8C-8B0F-56EB-15A0-B36FE8E1FD00}"/>
                  </a:ext>
                </a:extLst>
              </p:cNvPr>
              <p:cNvCxnSpPr>
                <a:cxnSpLocks/>
                <a:stCxn id="55" idx="3"/>
                <a:endCxn id="52" idx="0"/>
              </p:cNvCxnSpPr>
              <p:nvPr/>
            </p:nvCxnSpPr>
            <p:spPr>
              <a:xfrm flipH="1">
                <a:off x="4217494" y="3388918"/>
                <a:ext cx="484768" cy="1009451"/>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2CCDF907-42CF-1008-04DE-437AA7DEBC25}"/>
                  </a:ext>
                </a:extLst>
              </p:cNvPr>
              <p:cNvCxnSpPr>
                <a:cxnSpLocks/>
              </p:cNvCxnSpPr>
              <p:nvPr/>
            </p:nvCxnSpPr>
            <p:spPr>
              <a:xfrm flipH="1">
                <a:off x="5422398" y="5916815"/>
                <a:ext cx="434648" cy="60112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2" name="TextBox 81">
                <a:extLst>
                  <a:ext uri="{FF2B5EF4-FFF2-40B4-BE49-F238E27FC236}">
                    <a16:creationId xmlns:a16="http://schemas.microsoft.com/office/drawing/2014/main" id="{3FF3EB6F-E76C-62D9-DE35-31CAFD612961}"/>
                  </a:ext>
                </a:extLst>
              </p:cNvPr>
              <p:cNvSpPr txBox="1"/>
              <p:nvPr/>
            </p:nvSpPr>
            <p:spPr>
              <a:xfrm>
                <a:off x="5270231" y="6093088"/>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83" name="TextBox 82">
                <a:extLst>
                  <a:ext uri="{FF2B5EF4-FFF2-40B4-BE49-F238E27FC236}">
                    <a16:creationId xmlns:a16="http://schemas.microsoft.com/office/drawing/2014/main" id="{27F38D52-3852-A284-76D2-61ED891F8BAF}"/>
                  </a:ext>
                </a:extLst>
              </p:cNvPr>
              <p:cNvSpPr txBox="1"/>
              <p:nvPr/>
            </p:nvSpPr>
            <p:spPr>
              <a:xfrm>
                <a:off x="4151995" y="372117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4" name="Straight Arrow Connector 83">
                <a:extLst>
                  <a:ext uri="{FF2B5EF4-FFF2-40B4-BE49-F238E27FC236}">
                    <a16:creationId xmlns:a16="http://schemas.microsoft.com/office/drawing/2014/main" id="{14ACB1EC-9932-716A-E192-523256765F0A}"/>
                  </a:ext>
                </a:extLst>
              </p:cNvPr>
              <p:cNvCxnSpPr>
                <a:cxnSpLocks/>
                <a:stCxn id="56" idx="2"/>
                <a:endCxn id="52" idx="6"/>
              </p:cNvCxnSpPr>
              <p:nvPr/>
            </p:nvCxnSpPr>
            <p:spPr>
              <a:xfrm flipH="1" flipV="1">
                <a:off x="4354285" y="4535218"/>
                <a:ext cx="1604867" cy="107403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5" name="TextBox 84">
                <a:extLst>
                  <a:ext uri="{FF2B5EF4-FFF2-40B4-BE49-F238E27FC236}">
                    <a16:creationId xmlns:a16="http://schemas.microsoft.com/office/drawing/2014/main" id="{6F411B3F-2FD3-5A8B-9E8B-5EF730F3203A}"/>
                  </a:ext>
                </a:extLst>
              </p:cNvPr>
              <p:cNvSpPr txBox="1"/>
              <p:nvPr/>
            </p:nvSpPr>
            <p:spPr>
              <a:xfrm>
                <a:off x="4759903" y="488615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6" name="Straight Arrow Connector 85">
                <a:extLst>
                  <a:ext uri="{FF2B5EF4-FFF2-40B4-BE49-F238E27FC236}">
                    <a16:creationId xmlns:a16="http://schemas.microsoft.com/office/drawing/2014/main" id="{348936DE-9DB8-B409-9C1B-E1F960092C19}"/>
                  </a:ext>
                </a:extLst>
              </p:cNvPr>
              <p:cNvCxnSpPr>
                <a:cxnSpLocks/>
                <a:stCxn id="60" idx="6"/>
                <a:endCxn id="52" idx="2"/>
              </p:cNvCxnSpPr>
              <p:nvPr/>
            </p:nvCxnSpPr>
            <p:spPr>
              <a:xfrm flipV="1">
                <a:off x="2620320" y="4535218"/>
                <a:ext cx="1460383" cy="53441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CA5FFA80-226F-D9FB-F1C5-BDF75135E457}"/>
                  </a:ext>
                </a:extLst>
              </p:cNvPr>
              <p:cNvSpPr txBox="1"/>
              <p:nvPr/>
            </p:nvSpPr>
            <p:spPr>
              <a:xfrm>
                <a:off x="2760879" y="4761834"/>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88" name="Straight Arrow Connector 87">
                <a:extLst>
                  <a:ext uri="{FF2B5EF4-FFF2-40B4-BE49-F238E27FC236}">
                    <a16:creationId xmlns:a16="http://schemas.microsoft.com/office/drawing/2014/main" id="{067E95BC-2823-5515-167F-40A1E4A49403}"/>
                  </a:ext>
                </a:extLst>
              </p:cNvPr>
              <p:cNvCxnSpPr>
                <a:cxnSpLocks/>
                <a:stCxn id="60" idx="1"/>
                <a:endCxn id="77" idx="5"/>
              </p:cNvCxnSpPr>
              <p:nvPr/>
            </p:nvCxnSpPr>
            <p:spPr>
              <a:xfrm flipH="1" flipV="1">
                <a:off x="1894308" y="3741150"/>
                <a:ext cx="492495" cy="123171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A78CD9F9-B3D2-1EAF-B135-83CA1E98945B}"/>
                  </a:ext>
                </a:extLst>
              </p:cNvPr>
              <p:cNvCxnSpPr>
                <a:cxnSpLocks/>
                <a:stCxn id="60" idx="3"/>
                <a:endCxn id="64" idx="0"/>
              </p:cNvCxnSpPr>
              <p:nvPr/>
            </p:nvCxnSpPr>
            <p:spPr>
              <a:xfrm flipH="1">
                <a:off x="1651166" y="5166400"/>
                <a:ext cx="735637" cy="1100663"/>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90" name="TextBox 89">
                <a:extLst>
                  <a:ext uri="{FF2B5EF4-FFF2-40B4-BE49-F238E27FC236}">
                    <a16:creationId xmlns:a16="http://schemas.microsoft.com/office/drawing/2014/main" id="{3445B6E1-36C5-297A-B8A4-8F5102CC62AE}"/>
                  </a:ext>
                </a:extLst>
              </p:cNvPr>
              <p:cNvSpPr txBox="1"/>
              <p:nvPr/>
            </p:nvSpPr>
            <p:spPr>
              <a:xfrm>
                <a:off x="1564517" y="5611559"/>
                <a:ext cx="85151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cxnSp>
            <p:nvCxnSpPr>
              <p:cNvPr id="91" name="Straight Arrow Connector 90">
                <a:extLst>
                  <a:ext uri="{FF2B5EF4-FFF2-40B4-BE49-F238E27FC236}">
                    <a16:creationId xmlns:a16="http://schemas.microsoft.com/office/drawing/2014/main" id="{92EB41F7-7E33-09AA-F1AB-C359FC2F4587}"/>
                  </a:ext>
                </a:extLst>
              </p:cNvPr>
              <p:cNvCxnSpPr>
                <a:cxnSpLocks/>
                <a:stCxn id="60" idx="5"/>
                <a:endCxn id="57" idx="2"/>
              </p:cNvCxnSpPr>
              <p:nvPr/>
            </p:nvCxnSpPr>
            <p:spPr>
              <a:xfrm>
                <a:off x="2580255" y="5166400"/>
                <a:ext cx="1612242" cy="442853"/>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92" name="TextBox 91">
                <a:extLst>
                  <a:ext uri="{FF2B5EF4-FFF2-40B4-BE49-F238E27FC236}">
                    <a16:creationId xmlns:a16="http://schemas.microsoft.com/office/drawing/2014/main" id="{F41DAEE7-6055-89D1-7A79-E0A567286A93}"/>
                  </a:ext>
                </a:extLst>
              </p:cNvPr>
              <p:cNvSpPr txBox="1"/>
              <p:nvPr/>
            </p:nvSpPr>
            <p:spPr>
              <a:xfrm>
                <a:off x="2909068" y="5244649"/>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93" name="Straight Arrow Connector 92">
                <a:extLst>
                  <a:ext uri="{FF2B5EF4-FFF2-40B4-BE49-F238E27FC236}">
                    <a16:creationId xmlns:a16="http://schemas.microsoft.com/office/drawing/2014/main" id="{1C5F76A1-10E6-3044-4A9A-D1D823E8383A}"/>
                  </a:ext>
                </a:extLst>
              </p:cNvPr>
              <p:cNvCxnSpPr>
                <a:cxnSpLocks/>
              </p:cNvCxnSpPr>
              <p:nvPr/>
            </p:nvCxnSpPr>
            <p:spPr>
              <a:xfrm>
                <a:off x="6213484" y="5743891"/>
                <a:ext cx="610280" cy="844521"/>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7977DD7F-67E8-00CE-1F0B-D2C1124E6D08}"/>
                  </a:ext>
                </a:extLst>
              </p:cNvPr>
              <p:cNvCxnSpPr>
                <a:cxnSpLocks/>
              </p:cNvCxnSpPr>
              <p:nvPr/>
            </p:nvCxnSpPr>
            <p:spPr>
              <a:xfrm rot="10800000">
                <a:off x="4466079" y="5609253"/>
                <a:ext cx="1493073" cy="0"/>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95" name="TextBox 94">
                <a:extLst>
                  <a:ext uri="{FF2B5EF4-FFF2-40B4-BE49-F238E27FC236}">
                    <a16:creationId xmlns:a16="http://schemas.microsoft.com/office/drawing/2014/main" id="{B347B9DB-A8D2-7040-006F-3473D264929D}"/>
                  </a:ext>
                </a:extLst>
              </p:cNvPr>
              <p:cNvSpPr txBox="1"/>
              <p:nvPr/>
            </p:nvSpPr>
            <p:spPr>
              <a:xfrm>
                <a:off x="6104632" y="6056174"/>
                <a:ext cx="80342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cxnSp>
            <p:nvCxnSpPr>
              <p:cNvPr id="96" name="Straight Arrow Connector 95">
                <a:extLst>
                  <a:ext uri="{FF2B5EF4-FFF2-40B4-BE49-F238E27FC236}">
                    <a16:creationId xmlns:a16="http://schemas.microsoft.com/office/drawing/2014/main" id="{F7D6B6EA-0B6E-0616-D195-AAEA5CD3802F}"/>
                  </a:ext>
                </a:extLst>
              </p:cNvPr>
              <p:cNvCxnSpPr>
                <a:cxnSpLocks/>
                <a:stCxn id="56" idx="0"/>
                <a:endCxn id="55" idx="5"/>
              </p:cNvCxnSpPr>
              <p:nvPr/>
            </p:nvCxnSpPr>
            <p:spPr>
              <a:xfrm flipH="1" flipV="1">
                <a:off x="4895714" y="3388918"/>
                <a:ext cx="1200229" cy="2083486"/>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F4125DD4-C98D-8210-A28A-5C205386EFA4}"/>
                  </a:ext>
                </a:extLst>
              </p:cNvPr>
              <p:cNvSpPr txBox="1"/>
              <p:nvPr/>
            </p:nvSpPr>
            <p:spPr>
              <a:xfrm>
                <a:off x="5116720" y="4333873"/>
                <a:ext cx="77136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sp>
            <p:nvSpPr>
              <p:cNvPr id="98" name="TextBox 97">
                <a:extLst>
                  <a:ext uri="{FF2B5EF4-FFF2-40B4-BE49-F238E27FC236}">
                    <a16:creationId xmlns:a16="http://schemas.microsoft.com/office/drawing/2014/main" id="{20EC1927-F6DE-70B3-85F3-24D7BAF0F068}"/>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918018D6-E9A4-D3CB-78B6-77A48C5A6BC7}"/>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F191A56C-4514-7B0B-613D-4C78DA537BF6}"/>
                  </a:ext>
                </a:extLst>
              </p:cNvPr>
              <p:cNvSpPr txBox="1"/>
              <p:nvPr/>
            </p:nvSpPr>
            <p:spPr>
              <a:xfrm>
                <a:off x="3760212" y="5158992"/>
                <a:ext cx="946093"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BD554022-0CC4-6097-8E6D-5DCAF006CB85}"/>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EF1EC7B9-BAA9-84E8-287A-A6F9F4BFCC3A}"/>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3" name="TextBox 102">
                <a:extLst>
                  <a:ext uri="{FF2B5EF4-FFF2-40B4-BE49-F238E27FC236}">
                    <a16:creationId xmlns:a16="http://schemas.microsoft.com/office/drawing/2014/main" id="{23C0DBA8-4C59-F7E6-3DF5-FCA578A336F7}"/>
                  </a:ext>
                </a:extLst>
              </p:cNvPr>
              <p:cNvSpPr txBox="1"/>
              <p:nvPr/>
            </p:nvSpPr>
            <p:spPr>
              <a:xfrm>
                <a:off x="750022" y="6528264"/>
                <a:ext cx="654346" cy="261610"/>
              </a:xfrm>
              <a:prstGeom prst="rect">
                <a:avLst/>
              </a:prstGeom>
              <a:noFill/>
            </p:spPr>
            <p:txBody>
              <a:bodyPr wrap="none" rtlCol="0">
                <a:spAutoFit/>
              </a:bodyPr>
              <a:lstStyle/>
              <a:p>
                <a:r>
                  <a:rPr lang="en-US" sz="1100">
                    <a:solidFill>
                      <a:schemeClr val="accent1"/>
                    </a:solidFill>
                    <a:latin typeface="Arial" pitchFamily="34" charset="0"/>
                    <a:cs typeface="Arial" pitchFamily="34" charset="0"/>
                  </a:rPr>
                  <a:t>director</a:t>
                </a:r>
              </a:p>
            </p:txBody>
          </p:sp>
          <p:sp>
            <p:nvSpPr>
              <p:cNvPr id="104" name="TextBox 103">
                <a:extLst>
                  <a:ext uri="{FF2B5EF4-FFF2-40B4-BE49-F238E27FC236}">
                    <a16:creationId xmlns:a16="http://schemas.microsoft.com/office/drawing/2014/main" id="{D270A44D-1F4A-2B4D-CDF1-69B428F48A91}"/>
                  </a:ext>
                </a:extLst>
              </p:cNvPr>
              <p:cNvSpPr txBox="1"/>
              <p:nvPr/>
            </p:nvSpPr>
            <p:spPr>
              <a:xfrm>
                <a:off x="873042" y="3161719"/>
                <a:ext cx="804022"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Greece</a:t>
                </a:r>
              </a:p>
            </p:txBody>
          </p:sp>
          <p:sp>
            <p:nvSpPr>
              <p:cNvPr id="105" name="TextBox 104">
                <a:extLst>
                  <a:ext uri="{FF2B5EF4-FFF2-40B4-BE49-F238E27FC236}">
                    <a16:creationId xmlns:a16="http://schemas.microsoft.com/office/drawing/2014/main" id="{2E81CBED-1FE4-9C37-1460-B9E5CF9730AC}"/>
                  </a:ext>
                </a:extLst>
              </p:cNvPr>
              <p:cNvSpPr txBox="1"/>
              <p:nvPr/>
            </p:nvSpPr>
            <p:spPr>
              <a:xfrm>
                <a:off x="3639498" y="4704320"/>
                <a:ext cx="976549"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sp>
            <p:nvSpPr>
              <p:cNvPr id="106" name="TextBox 105">
                <a:extLst>
                  <a:ext uri="{FF2B5EF4-FFF2-40B4-BE49-F238E27FC236}">
                    <a16:creationId xmlns:a16="http://schemas.microsoft.com/office/drawing/2014/main" id="{74B48537-59CB-7E75-F0AB-7B0BB236975C}"/>
                  </a:ext>
                </a:extLst>
              </p:cNvPr>
              <p:cNvSpPr txBox="1"/>
              <p:nvPr/>
            </p:nvSpPr>
            <p:spPr>
              <a:xfrm>
                <a:off x="4642002" y="6752409"/>
                <a:ext cx="1059266" cy="332802"/>
              </a:xfrm>
              <a:prstGeom prst="rect">
                <a:avLst/>
              </a:prstGeom>
              <a:noFill/>
            </p:spPr>
            <p:txBody>
              <a:bodyPr wrap="none" rtlCol="0">
                <a:spAutoFit/>
              </a:bodyPr>
              <a:lstStyle/>
              <a:p>
                <a:r>
                  <a:rPr lang="en-US" sz="1100">
                    <a:solidFill>
                      <a:srgbClr val="008000"/>
                    </a:solidFill>
                    <a:latin typeface="Arial" pitchFamily="34" charset="0"/>
                    <a:cs typeface="Arial" pitchFamily="34" charset="0"/>
                  </a:rPr>
                  <a:t>LaLa Land</a:t>
                </a:r>
              </a:p>
            </p:txBody>
          </p:sp>
          <p:sp>
            <p:nvSpPr>
              <p:cNvPr id="107" name="TextBox 106">
                <a:extLst>
                  <a:ext uri="{FF2B5EF4-FFF2-40B4-BE49-F238E27FC236}">
                    <a16:creationId xmlns:a16="http://schemas.microsoft.com/office/drawing/2014/main" id="{AE405DFE-3153-1E82-2E41-D4F8A00F6E38}"/>
                  </a:ext>
                </a:extLst>
              </p:cNvPr>
              <p:cNvSpPr txBox="1"/>
              <p:nvPr/>
            </p:nvSpPr>
            <p:spPr>
              <a:xfrm>
                <a:off x="3399866" y="2933891"/>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108" name="TextBox 107">
                <a:extLst>
                  <a:ext uri="{FF2B5EF4-FFF2-40B4-BE49-F238E27FC236}">
                    <a16:creationId xmlns:a16="http://schemas.microsoft.com/office/drawing/2014/main" id="{5EE4A051-DF62-82E8-F8E0-3C81EA2D36DA}"/>
                  </a:ext>
                </a:extLst>
              </p:cNvPr>
              <p:cNvSpPr txBox="1"/>
              <p:nvPr/>
            </p:nvSpPr>
            <p:spPr>
              <a:xfrm>
                <a:off x="4676816" y="5443344"/>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grpSp>
        <p:cxnSp>
          <p:nvCxnSpPr>
            <p:cNvPr id="24" name="Straight Arrow Connector 23">
              <a:extLst>
                <a:ext uri="{FF2B5EF4-FFF2-40B4-BE49-F238E27FC236}">
                  <a16:creationId xmlns:a16="http://schemas.microsoft.com/office/drawing/2014/main" id="{165705C7-1B60-DA07-88DE-3F2A16BB6C32}"/>
                </a:ext>
              </a:extLst>
            </p:cNvPr>
            <p:cNvCxnSpPr>
              <a:cxnSpLocks/>
            </p:cNvCxnSpPr>
            <p:nvPr/>
          </p:nvCxnSpPr>
          <p:spPr>
            <a:xfrm flipH="1" flipV="1">
              <a:off x="6177066" y="5634911"/>
              <a:ext cx="1311184" cy="19874"/>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697FB757-99AB-7FDA-975A-3A8974D704FF}"/>
                </a:ext>
              </a:extLst>
            </p:cNvPr>
            <p:cNvSpPr txBox="1"/>
            <p:nvPr/>
          </p:nvSpPr>
          <p:spPr>
            <a:xfrm>
              <a:off x="6403603" y="5501080"/>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26" name="Oval 25">
              <a:extLst>
                <a:ext uri="{FF2B5EF4-FFF2-40B4-BE49-F238E27FC236}">
                  <a16:creationId xmlns:a16="http://schemas.microsoft.com/office/drawing/2014/main" id="{5842D230-78C8-B558-5190-2A63E00A7C7A}"/>
                </a:ext>
              </a:extLst>
            </p:cNvPr>
            <p:cNvSpPr/>
            <p:nvPr/>
          </p:nvSpPr>
          <p:spPr>
            <a:xfrm>
              <a:off x="3581892" y="15802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D8665575-7CC5-A898-3BDF-6EF42D1CF370}"/>
                </a:ext>
              </a:extLst>
            </p:cNvPr>
            <p:cNvSpPr txBox="1"/>
            <p:nvPr/>
          </p:nvSpPr>
          <p:spPr>
            <a:xfrm>
              <a:off x="3107764" y="1317443"/>
              <a:ext cx="47499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UK</a:t>
              </a:r>
            </a:p>
          </p:txBody>
        </p:sp>
        <p:sp>
          <p:nvSpPr>
            <p:cNvPr id="28" name="TextBox 27">
              <a:extLst>
                <a:ext uri="{FF2B5EF4-FFF2-40B4-BE49-F238E27FC236}">
                  <a16:creationId xmlns:a16="http://schemas.microsoft.com/office/drawing/2014/main" id="{D6336A0A-AC09-A535-8BAA-ED9CE3DEB32E}"/>
                </a:ext>
              </a:extLst>
            </p:cNvPr>
            <p:cNvSpPr txBox="1"/>
            <p:nvPr/>
          </p:nvSpPr>
          <p:spPr>
            <a:xfrm>
              <a:off x="2485596" y="3076594"/>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30" name="Oval 29">
              <a:extLst>
                <a:ext uri="{FF2B5EF4-FFF2-40B4-BE49-F238E27FC236}">
                  <a16:creationId xmlns:a16="http://schemas.microsoft.com/office/drawing/2014/main" id="{C974B245-A36F-452D-80BF-F14AB4887D5B}"/>
                </a:ext>
              </a:extLst>
            </p:cNvPr>
            <p:cNvSpPr/>
            <p:nvPr/>
          </p:nvSpPr>
          <p:spPr>
            <a:xfrm>
              <a:off x="6958248" y="322443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54743319-ED57-373B-1F3E-114EB5B14ED1}"/>
                </a:ext>
              </a:extLst>
            </p:cNvPr>
            <p:cNvSpPr txBox="1"/>
            <p:nvPr/>
          </p:nvSpPr>
          <p:spPr>
            <a:xfrm>
              <a:off x="6722213" y="2889662"/>
              <a:ext cx="59264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USA</a:t>
              </a:r>
            </a:p>
          </p:txBody>
        </p:sp>
        <p:cxnSp>
          <p:nvCxnSpPr>
            <p:cNvPr id="35" name="Straight Arrow Connector 34">
              <a:extLst>
                <a:ext uri="{FF2B5EF4-FFF2-40B4-BE49-F238E27FC236}">
                  <a16:creationId xmlns:a16="http://schemas.microsoft.com/office/drawing/2014/main" id="{AF8A0A58-FF1E-75AC-E16E-865D4351176F}"/>
                </a:ext>
              </a:extLst>
            </p:cNvPr>
            <p:cNvCxnSpPr>
              <a:cxnSpLocks/>
            </p:cNvCxnSpPr>
            <p:nvPr/>
          </p:nvCxnSpPr>
          <p:spPr>
            <a:xfrm>
              <a:off x="7801934" y="5789083"/>
              <a:ext cx="376064" cy="479187"/>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36" name="Oval 35">
              <a:extLst>
                <a:ext uri="{FF2B5EF4-FFF2-40B4-BE49-F238E27FC236}">
                  <a16:creationId xmlns:a16="http://schemas.microsoft.com/office/drawing/2014/main" id="{0319286D-D9BA-CA69-C3F5-CB6F6CF1FA0C}"/>
                </a:ext>
              </a:extLst>
            </p:cNvPr>
            <p:cNvSpPr/>
            <p:nvPr/>
          </p:nvSpPr>
          <p:spPr>
            <a:xfrm>
              <a:off x="8153128" y="622280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TextBox 38">
              <a:extLst>
                <a:ext uri="{FF2B5EF4-FFF2-40B4-BE49-F238E27FC236}">
                  <a16:creationId xmlns:a16="http://schemas.microsoft.com/office/drawing/2014/main" id="{9462A73C-F500-CBED-97E3-541F293CFB6D}"/>
                </a:ext>
              </a:extLst>
            </p:cNvPr>
            <p:cNvSpPr txBox="1"/>
            <p:nvPr/>
          </p:nvSpPr>
          <p:spPr>
            <a:xfrm>
              <a:off x="7311195" y="6235328"/>
              <a:ext cx="845898"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Canada</a:t>
              </a:r>
            </a:p>
          </p:txBody>
        </p:sp>
        <p:sp>
          <p:nvSpPr>
            <p:cNvPr id="40" name="TextBox 39">
              <a:extLst>
                <a:ext uri="{FF2B5EF4-FFF2-40B4-BE49-F238E27FC236}">
                  <a16:creationId xmlns:a16="http://schemas.microsoft.com/office/drawing/2014/main" id="{8F8C1AE7-F5BF-9D84-C68E-A40FC91D76E9}"/>
                </a:ext>
              </a:extLst>
            </p:cNvPr>
            <p:cNvSpPr txBox="1"/>
            <p:nvPr/>
          </p:nvSpPr>
          <p:spPr>
            <a:xfrm>
              <a:off x="7610827" y="5850683"/>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cxnSp>
          <p:nvCxnSpPr>
            <p:cNvPr id="43" name="Straight Arrow Connector 42">
              <a:extLst>
                <a:ext uri="{FF2B5EF4-FFF2-40B4-BE49-F238E27FC236}">
                  <a16:creationId xmlns:a16="http://schemas.microsoft.com/office/drawing/2014/main" id="{618F6F97-5FF8-29DF-87A2-3D0546D1AEA4}"/>
                </a:ext>
              </a:extLst>
            </p:cNvPr>
            <p:cNvCxnSpPr>
              <a:cxnSpLocks/>
              <a:endCxn id="47" idx="3"/>
            </p:cNvCxnSpPr>
            <p:nvPr/>
          </p:nvCxnSpPr>
          <p:spPr>
            <a:xfrm flipV="1">
              <a:off x="7049409" y="2249990"/>
              <a:ext cx="1504362" cy="2166775"/>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BA10B0B9-1D28-8DE9-4EC4-1CE571B8E2DA}"/>
                </a:ext>
              </a:extLst>
            </p:cNvPr>
            <p:cNvCxnSpPr>
              <a:cxnSpLocks/>
              <a:endCxn id="47" idx="2"/>
            </p:cNvCxnSpPr>
            <p:nvPr/>
          </p:nvCxnSpPr>
          <p:spPr>
            <a:xfrm flipV="1">
              <a:off x="5733665" y="2153224"/>
              <a:ext cx="2780042" cy="67489"/>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1212BF86-1657-3593-12C8-EBCBE08ECCA6}"/>
                </a:ext>
              </a:extLst>
            </p:cNvPr>
            <p:cNvSpPr/>
            <p:nvPr/>
          </p:nvSpPr>
          <p:spPr>
            <a:xfrm>
              <a:off x="8513706" y="20163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AFE07D29-EDAB-EFCF-73D0-7171B8CFFC41}"/>
                </a:ext>
              </a:extLst>
            </p:cNvPr>
            <p:cNvSpPr txBox="1"/>
            <p:nvPr/>
          </p:nvSpPr>
          <p:spPr>
            <a:xfrm>
              <a:off x="8199286" y="1656078"/>
              <a:ext cx="497252" cy="261610"/>
            </a:xfrm>
            <a:prstGeom prst="rect">
              <a:avLst/>
            </a:prstGeom>
            <a:noFill/>
          </p:spPr>
          <p:txBody>
            <a:bodyPr wrap="none" rtlCol="0">
              <a:spAutoFit/>
            </a:bodyPr>
            <a:lstStyle/>
            <a:p>
              <a:r>
                <a:rPr lang="en-US" sz="1100">
                  <a:solidFill>
                    <a:srgbClr val="FFC000"/>
                  </a:solidFill>
                  <a:latin typeface="Arial" pitchFamily="34" charset="0"/>
                  <a:cs typeface="Arial" pitchFamily="34" charset="0"/>
                </a:rPr>
                <a:t>actor</a:t>
              </a:r>
            </a:p>
          </p:txBody>
        </p:sp>
        <p:sp>
          <p:nvSpPr>
            <p:cNvPr id="51" name="TextBox 50">
              <a:extLst>
                <a:ext uri="{FF2B5EF4-FFF2-40B4-BE49-F238E27FC236}">
                  <a16:creationId xmlns:a16="http://schemas.microsoft.com/office/drawing/2014/main" id="{5EDAC2A4-04EC-6FF1-78BA-B84C06FAD228}"/>
                </a:ext>
              </a:extLst>
            </p:cNvPr>
            <p:cNvSpPr txBox="1"/>
            <p:nvPr/>
          </p:nvSpPr>
          <p:spPr>
            <a:xfrm>
              <a:off x="6736121" y="3731976"/>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cxnSp>
        <p:nvCxnSpPr>
          <p:cNvPr id="109" name="Straight Arrow Connector 108">
            <a:extLst>
              <a:ext uri="{FF2B5EF4-FFF2-40B4-BE49-F238E27FC236}">
                <a16:creationId xmlns:a16="http://schemas.microsoft.com/office/drawing/2014/main" id="{6FE6352E-426F-6216-9EA9-43FC16D3565C}"/>
              </a:ext>
            </a:extLst>
          </p:cNvPr>
          <p:cNvCxnSpPr>
            <a:cxnSpLocks/>
          </p:cNvCxnSpPr>
          <p:nvPr/>
        </p:nvCxnSpPr>
        <p:spPr>
          <a:xfrm flipH="1" flipV="1">
            <a:off x="7485401" y="4305272"/>
            <a:ext cx="513804" cy="489381"/>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F24DD097-4D9E-C6B2-824A-C68C81553884}"/>
              </a:ext>
            </a:extLst>
          </p:cNvPr>
          <p:cNvSpPr txBox="1"/>
          <p:nvPr/>
        </p:nvSpPr>
        <p:spPr>
          <a:xfrm>
            <a:off x="7208177" y="4837910"/>
            <a:ext cx="2211834" cy="737471"/>
          </a:xfrm>
          <a:prstGeom prst="rect">
            <a:avLst/>
          </a:prstGeom>
          <a:noFill/>
          <a:ln>
            <a:noFill/>
          </a:ln>
        </p:spPr>
        <p:txBody>
          <a:bodyPr wrap="square" lIns="91425" tIns="91425" rIns="91425" bIns="91425" rtlCol="0" anchor="t" anchorCtr="0">
            <a:noAutofit/>
          </a:bodyPr>
          <a:lstStyle/>
          <a:p>
            <a:pPr algn="ctr"/>
            <a:r>
              <a:rPr lang="en-US">
                <a:solidFill>
                  <a:srgbClr val="D60093"/>
                </a:solidFill>
                <a:latin typeface="Calibri" panose="020F0502020204030204" pitchFamily="34" charset="0"/>
                <a:ea typeface="Helvetica Neue Light" charset="0"/>
                <a:cs typeface="Calibri" panose="020F0502020204030204" pitchFamily="34" charset="0"/>
                <a:sym typeface="Open Sans"/>
              </a:rPr>
              <a:t>missing relation: profession</a:t>
            </a:r>
            <a:endParaRPr lang="en-US" i="1">
              <a:solidFill>
                <a:srgbClr val="D60093"/>
              </a:solidFill>
              <a:latin typeface="Calibri" panose="020F0502020204030204" pitchFamily="34" charset="0"/>
              <a:ea typeface="Cambria Math" charset="0"/>
              <a:cs typeface="Calibri" panose="020F0502020204030204" pitchFamily="34" charset="0"/>
              <a:sym typeface="Open Sans"/>
            </a:endParaRPr>
          </a:p>
        </p:txBody>
      </p:sp>
      <p:sp>
        <p:nvSpPr>
          <p:cNvPr id="111" name="TextBox 110">
            <a:extLst>
              <a:ext uri="{FF2B5EF4-FFF2-40B4-BE49-F238E27FC236}">
                <a16:creationId xmlns:a16="http://schemas.microsoft.com/office/drawing/2014/main" id="{937F15F9-493B-FCCF-88F2-CCF98F66A679}"/>
              </a:ext>
            </a:extLst>
          </p:cNvPr>
          <p:cNvSpPr txBox="1"/>
          <p:nvPr/>
        </p:nvSpPr>
        <p:spPr>
          <a:xfrm>
            <a:off x="5893866" y="296938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112" name="TextBox 111">
            <a:extLst>
              <a:ext uri="{FF2B5EF4-FFF2-40B4-BE49-F238E27FC236}">
                <a16:creationId xmlns:a16="http://schemas.microsoft.com/office/drawing/2014/main" id="{70851853-8DF4-9390-ACD3-748CFC648217}"/>
              </a:ext>
            </a:extLst>
          </p:cNvPr>
          <p:cNvSpPr txBox="1"/>
          <p:nvPr/>
        </p:nvSpPr>
        <p:spPr>
          <a:xfrm>
            <a:off x="6632057" y="3736159"/>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cxnSp>
        <p:nvCxnSpPr>
          <p:cNvPr id="113" name="Straight Arrow Connector 112">
            <a:extLst>
              <a:ext uri="{FF2B5EF4-FFF2-40B4-BE49-F238E27FC236}">
                <a16:creationId xmlns:a16="http://schemas.microsoft.com/office/drawing/2014/main" id="{0BAA55F2-3D1A-EC0A-EECD-002895C7C078}"/>
              </a:ext>
            </a:extLst>
          </p:cNvPr>
          <p:cNvCxnSpPr>
            <a:cxnSpLocks/>
            <a:endCxn id="47" idx="4"/>
          </p:cNvCxnSpPr>
          <p:nvPr/>
        </p:nvCxnSpPr>
        <p:spPr>
          <a:xfrm flipV="1">
            <a:off x="7282812" y="3190295"/>
            <a:ext cx="239763" cy="3076215"/>
          </a:xfrm>
          <a:prstGeom prst="straightConnector1">
            <a:avLst/>
          </a:prstGeom>
          <a:ln w="28575">
            <a:solidFill>
              <a:srgbClr val="D60093"/>
            </a:solidFill>
            <a:prstDash val="sys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82655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D1D11-2B23-690C-A6B0-4406227FCC7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A3CB6EF-3051-2989-A3F8-1760829925A6}"/>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61F2EAB8-7734-97A9-D651-BA21F6EBD62B}"/>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64F2D74A-B53A-DB82-6E77-A348942F4618}"/>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err="1"/>
              <a:t>InGram</a:t>
            </a:r>
            <a:r>
              <a:rPr lang="en-US" sz="4800"/>
              <a:t>: Inductive KG Embedding via Relation Graphs</a:t>
            </a:r>
          </a:p>
        </p:txBody>
      </p:sp>
      <p:sp>
        <p:nvSpPr>
          <p:cNvPr id="2" name="Rectangle 1">
            <a:extLst>
              <a:ext uri="{FF2B5EF4-FFF2-40B4-BE49-F238E27FC236}">
                <a16:creationId xmlns:a16="http://schemas.microsoft.com/office/drawing/2014/main" id="{B779D976-A158-5727-9BE2-43B54BE105CA}"/>
              </a:ext>
            </a:extLst>
          </p:cNvPr>
          <p:cNvSpPr/>
          <p:nvPr/>
        </p:nvSpPr>
        <p:spPr>
          <a:xfrm>
            <a:off x="2175309" y="0"/>
            <a:ext cx="6968691" cy="276999"/>
          </a:xfrm>
          <a:prstGeom prst="rect">
            <a:avLst/>
          </a:prstGeom>
        </p:spPr>
        <p:txBody>
          <a:bodyPr wrap="square">
            <a:spAutoFit/>
          </a:bodyPr>
          <a:lstStyle/>
          <a:p>
            <a:r>
              <a:rPr lang="en-US" altLang="zh-CN" sz="1200"/>
              <a:t>J. Lee, C. Chung, JJ. Whang, </a:t>
            </a:r>
            <a:r>
              <a:rPr lang="en-US" altLang="zh-CN" sz="1200" err="1"/>
              <a:t>InGram</a:t>
            </a:r>
            <a:r>
              <a:rPr lang="en-US" altLang="zh-CN" sz="1200"/>
              <a:t>: Inductive Knowledge Graph Embedding via Relation Graphs, </a:t>
            </a:r>
            <a:r>
              <a:rPr lang="en-US" sz="1200"/>
              <a:t>ICML 2023</a:t>
            </a:r>
          </a:p>
        </p:txBody>
      </p:sp>
    </p:spTree>
    <p:extLst>
      <p:ext uri="{BB962C8B-B14F-4D97-AF65-F5344CB8AC3E}">
        <p14:creationId xmlns:p14="http://schemas.microsoft.com/office/powerpoint/2010/main" val="3826186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9D8C1-761A-A48C-77DD-140FC4E2D5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31212F-83D4-410D-DB72-2CF077B23B06}"/>
              </a:ext>
            </a:extLst>
          </p:cNvPr>
          <p:cNvSpPr>
            <a:spLocks noGrp="1"/>
          </p:cNvSpPr>
          <p:nvPr>
            <p:ph type="title"/>
          </p:nvPr>
        </p:nvSpPr>
        <p:spPr/>
        <p:txBody>
          <a:bodyPr>
            <a:normAutofit/>
          </a:bodyPr>
          <a:lstStyle/>
          <a:p>
            <a:r>
              <a:rPr lang="en-US"/>
              <a:t>Generalize across different KGs</a:t>
            </a:r>
          </a:p>
        </p:txBody>
      </p:sp>
      <p:sp>
        <p:nvSpPr>
          <p:cNvPr id="3" name="Content Placeholder 2">
            <a:extLst>
              <a:ext uri="{FF2B5EF4-FFF2-40B4-BE49-F238E27FC236}">
                <a16:creationId xmlns:a16="http://schemas.microsoft.com/office/drawing/2014/main" id="{A7568547-5E67-6B82-A7EF-D4258BF664D4}"/>
              </a:ext>
            </a:extLst>
          </p:cNvPr>
          <p:cNvSpPr>
            <a:spLocks noGrp="1"/>
          </p:cNvSpPr>
          <p:nvPr>
            <p:ph idx="1"/>
          </p:nvPr>
        </p:nvSpPr>
        <p:spPr>
          <a:xfrm>
            <a:off x="76200" y="1295400"/>
            <a:ext cx="8610600" cy="5257801"/>
          </a:xfrm>
        </p:spPr>
        <p:txBody>
          <a:bodyPr/>
          <a:lstStyle/>
          <a:p>
            <a:r>
              <a:rPr lang="en-US" b="1">
                <a:solidFill>
                  <a:srgbClr val="FF0000"/>
                </a:solidFill>
              </a:rPr>
              <a:t>What if I want to transfer knowledge from one KG to another?</a:t>
            </a:r>
            <a:endParaRPr lang="en-US"/>
          </a:p>
          <a:p>
            <a:r>
              <a:rPr lang="en-US" b="1">
                <a:solidFill>
                  <a:srgbClr val="D60093"/>
                </a:solidFill>
              </a:rPr>
              <a:t>The KGs have different entities relations</a:t>
            </a:r>
          </a:p>
          <a:p>
            <a:endParaRPr lang="en-US" b="1">
              <a:solidFill>
                <a:srgbClr val="D60093"/>
              </a:solidFill>
            </a:endParaRPr>
          </a:p>
          <a:p>
            <a:pPr marL="118872" indent="0">
              <a:buNone/>
            </a:pPr>
            <a:r>
              <a:rPr lang="en-US" b="1"/>
              <a:t>Solution:</a:t>
            </a:r>
          </a:p>
          <a:p>
            <a:pPr marL="118872" indent="0">
              <a:buNone/>
            </a:pPr>
            <a:endParaRPr lang="en-US" b="1">
              <a:solidFill>
                <a:srgbClr val="D60093"/>
              </a:solidFill>
            </a:endParaRPr>
          </a:p>
          <a:p>
            <a:r>
              <a:rPr lang="en-US" b="1"/>
              <a:t>Build double equivariant models</a:t>
            </a:r>
            <a:endParaRPr lang="en-US" b="1">
              <a:solidFill>
                <a:srgbClr val="0000FF"/>
              </a:solidFill>
            </a:endParaRPr>
          </a:p>
          <a:p>
            <a:pPr lvl="1"/>
            <a:r>
              <a:rPr lang="en-US" b="1">
                <a:solidFill>
                  <a:srgbClr val="D60093"/>
                </a:solidFill>
              </a:rPr>
              <a:t>E.g., </a:t>
            </a:r>
            <a:r>
              <a:rPr lang="en-US" b="1" err="1">
                <a:solidFill>
                  <a:srgbClr val="D60093"/>
                </a:solidFill>
              </a:rPr>
              <a:t>InGram</a:t>
            </a:r>
            <a:endParaRPr lang="en-US" b="1">
              <a:solidFill>
                <a:srgbClr val="D60093"/>
              </a:solidFill>
            </a:endParaRPr>
          </a:p>
          <a:p>
            <a:pPr marL="118872" indent="0">
              <a:buNone/>
            </a:pPr>
            <a:endParaRPr lang="en-US" b="1">
              <a:solidFill>
                <a:srgbClr val="D60093"/>
              </a:solidFill>
            </a:endParaRPr>
          </a:p>
          <a:p>
            <a:pPr marL="118872" indent="0">
              <a:buNone/>
            </a:pPr>
            <a:endParaRPr lang="en-US"/>
          </a:p>
          <a:p>
            <a:endParaRPr lang="en-US"/>
          </a:p>
        </p:txBody>
      </p:sp>
      <p:sp>
        <p:nvSpPr>
          <p:cNvPr id="4" name="Date Placeholder 3">
            <a:extLst>
              <a:ext uri="{FF2B5EF4-FFF2-40B4-BE49-F238E27FC236}">
                <a16:creationId xmlns:a16="http://schemas.microsoft.com/office/drawing/2014/main" id="{F9A4603C-4E40-8F91-7BFD-D9D7EE84C083}"/>
              </a:ext>
            </a:extLst>
          </p:cNvPr>
          <p:cNvSpPr>
            <a:spLocks noGrp="1"/>
          </p:cNvSpPr>
          <p:nvPr>
            <p:ph type="dt" sz="half" idx="10"/>
          </p:nvPr>
        </p:nvSpPr>
        <p:spPr/>
        <p:txBody>
          <a:bodyPr/>
          <a:lstStyle/>
          <a:p>
            <a:fld id="{4CC5F969-9218-2E44-ABB2-2E7BFA956614}" type="datetime1">
              <a:rPr lang="en-US" smtClean="0"/>
              <a:t>11/14/2024</a:t>
            </a:fld>
            <a:endParaRPr lang="en-US"/>
          </a:p>
        </p:txBody>
      </p:sp>
      <p:sp>
        <p:nvSpPr>
          <p:cNvPr id="5" name="Slide Number Placeholder 4">
            <a:extLst>
              <a:ext uri="{FF2B5EF4-FFF2-40B4-BE49-F238E27FC236}">
                <a16:creationId xmlns:a16="http://schemas.microsoft.com/office/drawing/2014/main" id="{35A481E9-D8F0-16B3-11E9-C7A740E2345C}"/>
              </a:ext>
            </a:extLst>
          </p:cNvPr>
          <p:cNvSpPr>
            <a:spLocks noGrp="1"/>
          </p:cNvSpPr>
          <p:nvPr>
            <p:ph type="sldNum" sz="quarter" idx="12"/>
          </p:nvPr>
        </p:nvSpPr>
        <p:spPr/>
        <p:txBody>
          <a:bodyPr/>
          <a:lstStyle/>
          <a:p>
            <a:fld id="{19B12225-5612-419B-A8D5-4B8EEE4C217E}" type="slidenum">
              <a:rPr lang="en-US" smtClean="0"/>
              <a:pPr/>
              <a:t>47</a:t>
            </a:fld>
            <a:endParaRPr lang="en-US"/>
          </a:p>
        </p:txBody>
      </p:sp>
      <p:sp>
        <p:nvSpPr>
          <p:cNvPr id="6" name="Footer Placeholder 5">
            <a:extLst>
              <a:ext uri="{FF2B5EF4-FFF2-40B4-BE49-F238E27FC236}">
                <a16:creationId xmlns:a16="http://schemas.microsoft.com/office/drawing/2014/main" id="{850D108D-6412-5201-4ACE-54124ABA20D8}"/>
              </a:ext>
            </a:extLst>
          </p:cNvPr>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10068794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68490-B5FB-04B7-6B71-CFEB07EBE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FCB9E-06EF-C312-DF86-29F39A48FF6E}"/>
              </a:ext>
            </a:extLst>
          </p:cNvPr>
          <p:cNvSpPr>
            <a:spLocks noGrp="1"/>
          </p:cNvSpPr>
          <p:nvPr>
            <p:ph type="title"/>
          </p:nvPr>
        </p:nvSpPr>
        <p:spPr>
          <a:xfrm>
            <a:off x="457199" y="76200"/>
            <a:ext cx="8340291" cy="987552"/>
          </a:xfrm>
        </p:spPr>
        <p:txBody>
          <a:bodyPr>
            <a:normAutofit/>
          </a:bodyPr>
          <a:lstStyle/>
          <a:p>
            <a:r>
              <a:rPr lang="en-US" sz="4400"/>
              <a:t>KG embedding methods</a:t>
            </a:r>
            <a:endParaRPr lang="en-US"/>
          </a:p>
        </p:txBody>
      </p:sp>
      <p:sp>
        <p:nvSpPr>
          <p:cNvPr id="3" name="Content Placeholder 2">
            <a:extLst>
              <a:ext uri="{FF2B5EF4-FFF2-40B4-BE49-F238E27FC236}">
                <a16:creationId xmlns:a16="http://schemas.microsoft.com/office/drawing/2014/main" id="{2F985A94-4933-F573-4709-5DB38F87B5C0}"/>
              </a:ext>
            </a:extLst>
          </p:cNvPr>
          <p:cNvSpPr>
            <a:spLocks noGrp="1"/>
          </p:cNvSpPr>
          <p:nvPr>
            <p:ph idx="1"/>
          </p:nvPr>
        </p:nvSpPr>
        <p:spPr>
          <a:xfrm>
            <a:off x="304800" y="1482290"/>
            <a:ext cx="8633460" cy="5001377"/>
          </a:xfrm>
        </p:spPr>
        <p:txBody>
          <a:bodyPr vert="horz" lIns="54864" tIns="91440" rIns="91440" bIns="45720" rtlCol="0" anchor="t">
            <a:normAutofit fontScale="92500" lnSpcReduction="20000"/>
          </a:bodyPr>
          <a:lstStyle/>
          <a:p>
            <a:pPr marL="438785"/>
            <a:r>
              <a:rPr lang="en-US" b="1">
                <a:latin typeface="Calibri"/>
                <a:cs typeface="Calibri"/>
              </a:rPr>
              <a:t>We achieve inductive link prediction on new entities by:</a:t>
            </a:r>
          </a:p>
          <a:p>
            <a:pPr marL="438785"/>
            <a:endParaRPr lang="en-US" b="1">
              <a:solidFill>
                <a:srgbClr val="0000FF"/>
              </a:solidFill>
              <a:latin typeface="Calibri"/>
              <a:cs typeface="Calibri"/>
            </a:endParaRPr>
          </a:p>
          <a:p>
            <a:pPr marL="731393" lvl="1"/>
            <a:r>
              <a:rPr lang="en-US" b="1">
                <a:latin typeface="Calibri"/>
                <a:cs typeface="Calibri"/>
              </a:rPr>
              <a:t>Structure agnostic shallow encoders to structure aware GNN encoders to </a:t>
            </a:r>
            <a:r>
              <a:rPr lang="en-US" b="1">
                <a:solidFill>
                  <a:srgbClr val="C00000"/>
                </a:solidFill>
                <a:latin typeface="Calibri"/>
                <a:cs typeface="Calibri"/>
              </a:rPr>
              <a:t>learn embeddings </a:t>
            </a:r>
            <a:r>
              <a:rPr lang="en-US" b="1">
                <a:latin typeface="Calibri"/>
                <a:cs typeface="Calibri"/>
              </a:rPr>
              <a:t>for </a:t>
            </a:r>
            <a:r>
              <a:rPr lang="en-US" b="1">
                <a:solidFill>
                  <a:srgbClr val="0000FF"/>
                </a:solidFill>
                <a:latin typeface="Calibri"/>
                <a:cs typeface="Calibri"/>
              </a:rPr>
              <a:t>entities</a:t>
            </a:r>
          </a:p>
          <a:p>
            <a:pPr marL="438785"/>
            <a:endParaRPr lang="en-US" b="1">
              <a:solidFill>
                <a:srgbClr val="0000FF"/>
              </a:solidFill>
              <a:latin typeface="Calibri"/>
              <a:cs typeface="Calibri"/>
            </a:endParaRPr>
          </a:p>
          <a:p>
            <a:pPr marL="731393" lvl="1"/>
            <a:r>
              <a:rPr lang="en-US" b="1">
                <a:latin typeface="Calibri"/>
                <a:cs typeface="Calibri"/>
              </a:rPr>
              <a:t>The </a:t>
            </a:r>
            <a:r>
              <a:rPr lang="en-US" b="1">
                <a:solidFill>
                  <a:srgbClr val="C00000"/>
                </a:solidFill>
                <a:latin typeface="Calibri"/>
                <a:cs typeface="Calibri"/>
              </a:rPr>
              <a:t>structure of the KG </a:t>
            </a:r>
            <a:r>
              <a:rPr lang="en-US" b="1">
                <a:latin typeface="Calibri"/>
                <a:cs typeface="Calibri"/>
              </a:rPr>
              <a:t>was moved from the loss function to the loss function and the model</a:t>
            </a:r>
          </a:p>
          <a:p>
            <a:pPr marL="118745" indent="0">
              <a:buNone/>
            </a:pPr>
            <a:endParaRPr lang="en-US" b="1">
              <a:latin typeface="Calibri"/>
              <a:cs typeface="Calibri"/>
            </a:endParaRPr>
          </a:p>
          <a:p>
            <a:pPr marL="438785"/>
            <a:r>
              <a:rPr lang="en-US" b="1">
                <a:latin typeface="Calibri"/>
                <a:cs typeface="Calibri"/>
              </a:rPr>
              <a:t>Let’s do the same for </a:t>
            </a:r>
            <a:r>
              <a:rPr lang="en-US" b="1">
                <a:solidFill>
                  <a:srgbClr val="0000FF"/>
                </a:solidFill>
                <a:latin typeface="Calibri"/>
                <a:cs typeface="Calibri"/>
              </a:rPr>
              <a:t>relations</a:t>
            </a:r>
          </a:p>
          <a:p>
            <a:pPr marL="731393" lvl="1"/>
            <a:endParaRPr lang="en-US" b="1">
              <a:solidFill>
                <a:srgbClr val="C00000"/>
              </a:solidFill>
              <a:latin typeface="Calibri"/>
              <a:cs typeface="Calibri"/>
            </a:endParaRPr>
          </a:p>
          <a:p>
            <a:pPr marL="731393" lvl="1"/>
            <a:r>
              <a:rPr lang="en-US" b="1">
                <a:latin typeface="Calibri"/>
                <a:cs typeface="Calibri"/>
              </a:rPr>
              <a:t>Utilize the </a:t>
            </a:r>
            <a:r>
              <a:rPr lang="en-US" b="1">
                <a:solidFill>
                  <a:srgbClr val="C00000"/>
                </a:solidFill>
                <a:latin typeface="Calibri"/>
                <a:cs typeface="Calibri"/>
              </a:rPr>
              <a:t>structure of relations </a:t>
            </a:r>
            <a:r>
              <a:rPr lang="en-US" b="1">
                <a:solidFill>
                  <a:srgbClr val="0000FF"/>
                </a:solidFill>
                <a:latin typeface="Calibri"/>
                <a:cs typeface="Calibri"/>
              </a:rPr>
              <a:t>to generate relation embeddings</a:t>
            </a:r>
          </a:p>
          <a:p>
            <a:pPr marL="438785"/>
            <a:endParaRPr lang="en-US" b="1">
              <a:latin typeface="Calibri"/>
              <a:cs typeface="Calibri"/>
            </a:endParaRPr>
          </a:p>
          <a:p>
            <a:pPr marL="731393" lvl="1"/>
            <a:endParaRPr lang="en-US" b="1">
              <a:solidFill>
                <a:srgbClr val="C00000"/>
              </a:solidFill>
              <a:latin typeface="Calibri"/>
              <a:cs typeface="Calibri"/>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689A6037-4BE0-75DD-C1D1-07567FC8DF64}"/>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593B70DF-0CF5-C38E-7991-0EFE90B45BBF}"/>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B493D4FD-FEA7-863D-60B3-3C0A49C492C3}"/>
              </a:ext>
            </a:extLst>
          </p:cNvPr>
          <p:cNvSpPr>
            <a:spLocks noGrp="1"/>
          </p:cNvSpPr>
          <p:nvPr>
            <p:ph type="sldNum" sz="quarter" idx="12"/>
          </p:nvPr>
        </p:nvSpPr>
        <p:spPr/>
        <p:txBody>
          <a:bodyPr/>
          <a:lstStyle/>
          <a:p>
            <a:fld id="{19B12225-5612-419B-A8D5-4B8EEE4C217E}" type="slidenum">
              <a:rPr lang="en-US" smtClean="0"/>
              <a:pPr/>
              <a:t>48</a:t>
            </a:fld>
            <a:endParaRPr lang="en-US"/>
          </a:p>
        </p:txBody>
      </p:sp>
    </p:spTree>
    <p:extLst>
      <p:ext uri="{BB962C8B-B14F-4D97-AF65-F5344CB8AC3E}">
        <p14:creationId xmlns:p14="http://schemas.microsoft.com/office/powerpoint/2010/main" val="19685253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24CA-8D73-C5A4-A4E9-1E522ECA3963}"/>
              </a:ext>
            </a:extLst>
          </p:cNvPr>
          <p:cNvSpPr>
            <a:spLocks noGrp="1"/>
          </p:cNvSpPr>
          <p:nvPr>
            <p:ph type="title"/>
          </p:nvPr>
        </p:nvSpPr>
        <p:spPr/>
        <p:txBody>
          <a:bodyPr>
            <a:normAutofit/>
          </a:bodyPr>
          <a:lstStyle/>
          <a:p>
            <a:r>
              <a:rPr lang="en-US" err="1"/>
              <a:t>InGram</a:t>
            </a:r>
            <a:r>
              <a:rPr lang="en-US"/>
              <a:t> Model</a:t>
            </a:r>
          </a:p>
        </p:txBody>
      </p:sp>
      <p:sp>
        <p:nvSpPr>
          <p:cNvPr id="4" name="Date Placeholder 3">
            <a:extLst>
              <a:ext uri="{FF2B5EF4-FFF2-40B4-BE49-F238E27FC236}">
                <a16:creationId xmlns:a16="http://schemas.microsoft.com/office/drawing/2014/main" id="{28AA7EE4-9F82-42E3-8273-14F21CEB30D6}"/>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D31F26DC-F50D-B65E-317B-359D69D6BC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7C01043-3DC8-DA7B-1CB7-C55B54FC5F5B}"/>
              </a:ext>
            </a:extLst>
          </p:cNvPr>
          <p:cNvSpPr>
            <a:spLocks noGrp="1"/>
          </p:cNvSpPr>
          <p:nvPr>
            <p:ph type="sldNum" sz="quarter" idx="12"/>
          </p:nvPr>
        </p:nvSpPr>
        <p:spPr/>
        <p:txBody>
          <a:bodyPr/>
          <a:lstStyle/>
          <a:p>
            <a:fld id="{19B12225-5612-419B-A8D5-4B8EEE4C217E}" type="slidenum">
              <a:rPr lang="en-US" smtClean="0"/>
              <a:pPr/>
              <a:t>49</a:t>
            </a:fld>
            <a:endParaRPr lang="en-US"/>
          </a:p>
        </p:txBody>
      </p:sp>
      <p:sp>
        <p:nvSpPr>
          <p:cNvPr id="123" name="Content Placeholder 2">
            <a:extLst>
              <a:ext uri="{FF2B5EF4-FFF2-40B4-BE49-F238E27FC236}">
                <a16:creationId xmlns:a16="http://schemas.microsoft.com/office/drawing/2014/main" id="{F951C1E7-C590-6CD5-F86E-7E9B2E2C1376}"/>
              </a:ext>
            </a:extLst>
          </p:cNvPr>
          <p:cNvSpPr>
            <a:spLocks noGrp="1"/>
          </p:cNvSpPr>
          <p:nvPr>
            <p:ph idx="1"/>
          </p:nvPr>
        </p:nvSpPr>
        <p:spPr>
          <a:xfrm>
            <a:off x="457200" y="5693976"/>
            <a:ext cx="8229600" cy="1435554"/>
          </a:xfrm>
        </p:spPr>
        <p:txBody>
          <a:bodyPr/>
          <a:lstStyle/>
          <a:p>
            <a:r>
              <a:rPr lang="en-US">
                <a:solidFill>
                  <a:srgbClr val="0070C0"/>
                </a:solidFill>
              </a:rPr>
              <a:t>New component: </a:t>
            </a:r>
            <a:r>
              <a:rPr lang="en-US" b="1"/>
              <a:t>Relation Graph</a:t>
            </a:r>
          </a:p>
        </p:txBody>
      </p:sp>
      <p:pic>
        <p:nvPicPr>
          <p:cNvPr id="7" name="Picture 6" descr="A diagram of a graph&#10;&#10;Description automatically generated">
            <a:extLst>
              <a:ext uri="{FF2B5EF4-FFF2-40B4-BE49-F238E27FC236}">
                <a16:creationId xmlns:a16="http://schemas.microsoft.com/office/drawing/2014/main" id="{7387AE5D-1237-BA82-A999-9C904E655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41" y="1294544"/>
            <a:ext cx="8664846" cy="3947157"/>
          </a:xfrm>
          <a:prstGeom prst="rect">
            <a:avLst/>
          </a:prstGeom>
        </p:spPr>
      </p:pic>
      <p:sp>
        <p:nvSpPr>
          <p:cNvPr id="8" name="TextBox 7">
            <a:extLst>
              <a:ext uri="{FF2B5EF4-FFF2-40B4-BE49-F238E27FC236}">
                <a16:creationId xmlns:a16="http://schemas.microsoft.com/office/drawing/2014/main" id="{B83A5BEC-F99F-7BA5-02D5-A69B30B707C1}"/>
              </a:ext>
            </a:extLst>
          </p:cNvPr>
          <p:cNvSpPr txBox="1"/>
          <p:nvPr/>
        </p:nvSpPr>
        <p:spPr>
          <a:xfrm>
            <a:off x="3212210" y="5360116"/>
            <a:ext cx="3264035"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bdi-lab.kaist.ac.kr</a:t>
            </a:r>
            <a:r>
              <a:rPr lang="en-US" sz="800">
                <a:latin typeface="Arial" pitchFamily="34" charset="0"/>
                <a:cs typeface="Arial" pitchFamily="34" charset="0"/>
              </a:rPr>
              <a:t>/down/ingram_icml2023_slides.pdf</a:t>
            </a:r>
          </a:p>
        </p:txBody>
      </p:sp>
      <p:sp>
        <p:nvSpPr>
          <p:cNvPr id="9" name="Rectangle 8">
            <a:extLst>
              <a:ext uri="{FF2B5EF4-FFF2-40B4-BE49-F238E27FC236}">
                <a16:creationId xmlns:a16="http://schemas.microsoft.com/office/drawing/2014/main" id="{04410172-B711-DD1E-EC85-46D4342F65FE}"/>
              </a:ext>
            </a:extLst>
          </p:cNvPr>
          <p:cNvSpPr/>
          <p:nvPr/>
        </p:nvSpPr>
        <p:spPr>
          <a:xfrm>
            <a:off x="2175309" y="0"/>
            <a:ext cx="6968691" cy="276999"/>
          </a:xfrm>
          <a:prstGeom prst="rect">
            <a:avLst/>
          </a:prstGeom>
        </p:spPr>
        <p:txBody>
          <a:bodyPr wrap="square">
            <a:spAutoFit/>
          </a:bodyPr>
          <a:lstStyle/>
          <a:p>
            <a:r>
              <a:rPr lang="en-US" altLang="zh-CN" sz="1200">
                <a:solidFill>
                  <a:schemeClr val="bg1"/>
                </a:solidFill>
              </a:rPr>
              <a:t>J. Lee, C. Chung, JJ. Whang, </a:t>
            </a:r>
            <a:r>
              <a:rPr lang="en-US" altLang="zh-CN" sz="1200" err="1">
                <a:solidFill>
                  <a:schemeClr val="bg1"/>
                </a:solidFill>
              </a:rPr>
              <a:t>InGram</a:t>
            </a:r>
            <a:r>
              <a:rPr lang="en-US" altLang="zh-CN" sz="1200">
                <a:solidFill>
                  <a:schemeClr val="bg1"/>
                </a:solidFill>
              </a:rPr>
              <a:t>: Inductive Knowledge Graph Embedding via Relation Graphs, </a:t>
            </a:r>
            <a:r>
              <a:rPr lang="en-US" sz="1200">
                <a:solidFill>
                  <a:schemeClr val="bg1"/>
                </a:solidFill>
              </a:rPr>
              <a:t>ICML 2023</a:t>
            </a:r>
          </a:p>
        </p:txBody>
      </p:sp>
    </p:spTree>
    <p:extLst>
      <p:ext uri="{BB962C8B-B14F-4D97-AF65-F5344CB8AC3E}">
        <p14:creationId xmlns:p14="http://schemas.microsoft.com/office/powerpoint/2010/main" val="527176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5F459-00B8-DCF7-116E-3D8ADCD255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1AC97-1E1A-AAD6-D184-A804F2A07A33}"/>
              </a:ext>
            </a:extLst>
          </p:cNvPr>
          <p:cNvSpPr>
            <a:spLocks noGrp="1"/>
          </p:cNvSpPr>
          <p:nvPr>
            <p:ph type="title"/>
          </p:nvPr>
        </p:nvSpPr>
        <p:spPr/>
        <p:txBody>
          <a:bodyPr/>
          <a:lstStyle/>
          <a:p>
            <a:r>
              <a:rPr lang="en-US"/>
              <a:t>Relation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FFB9B5A-CDB2-C3C7-A2F4-414BA0534144}"/>
                  </a:ext>
                </a:extLst>
              </p:cNvPr>
              <p:cNvSpPr>
                <a:spLocks noGrp="1"/>
              </p:cNvSpPr>
              <p:nvPr>
                <p:ph idx="1"/>
              </p:nvPr>
            </p:nvSpPr>
            <p:spPr>
              <a:xfrm>
                <a:off x="252663" y="1295400"/>
                <a:ext cx="8583224" cy="5393635"/>
              </a:xfrm>
            </p:spPr>
            <p:txBody>
              <a:bodyPr>
                <a:normAutofit/>
              </a:bodyPr>
              <a:lstStyle/>
              <a:p>
                <a:r>
                  <a:rPr lang="en-US">
                    <a:cs typeface="Arial" pitchFamily="34" charset="0"/>
                  </a:rPr>
                  <a:t>We define </a:t>
                </a:r>
                <a:r>
                  <a:rPr lang="en-US">
                    <a:solidFill>
                      <a:srgbClr val="C00000"/>
                    </a:solidFill>
                    <a:cs typeface="Arial" pitchFamily="34" charset="0"/>
                  </a:rPr>
                  <a:t>tree</a:t>
                </a:r>
                <a:r>
                  <a:rPr lang="en-US">
                    <a:cs typeface="Arial" pitchFamily="34" charset="0"/>
                  </a:rPr>
                  <a:t> </a:t>
                </a:r>
                <a:r>
                  <a:rPr lang="en-US" b="1">
                    <a:cs typeface="Arial" pitchFamily="34" charset="0"/>
                  </a:rPr>
                  <a:t>graph matrices</a:t>
                </a:r>
              </a:p>
              <a:p>
                <a:endParaRPr lang="en-US">
                  <a:cs typeface="Arial" pitchFamily="34" charset="0"/>
                </a:endParaRPr>
              </a:p>
              <a:p>
                <a14:m>
                  <m:oMath xmlns:m="http://schemas.openxmlformats.org/officeDocument/2006/math">
                    <m:sSub>
                      <m:sSubPr>
                        <m:ctrlPr>
                          <a:rPr lang="en-US" i="1" dirty="0" smtClean="0">
                            <a:latin typeface="Cambria Math" panose="02040503050406030204" pitchFamily="18" charset="0"/>
                            <a:cs typeface="Arial" pitchFamily="34" charset="0"/>
                          </a:rPr>
                        </m:ctrlPr>
                      </m:sSubPr>
                      <m:e>
                        <m:r>
                          <a:rPr lang="en-US" b="0" i="1" dirty="0" smtClean="0">
                            <a:latin typeface="Cambria Math" panose="02040503050406030204" pitchFamily="18" charset="0"/>
                            <a:cs typeface="Arial" pitchFamily="34" charset="0"/>
                          </a:rPr>
                          <m:t>𝐴</m:t>
                        </m:r>
                      </m:e>
                      <m:sub>
                        <m:r>
                          <a:rPr lang="en-US" b="0" i="1" dirty="0" smtClean="0">
                            <a:latin typeface="Cambria Math" panose="02040503050406030204" pitchFamily="18" charset="0"/>
                            <a:cs typeface="Arial" pitchFamily="34" charset="0"/>
                          </a:rPr>
                          <m:t>h</m:t>
                        </m:r>
                      </m:sub>
                    </m:sSub>
                  </m:oMath>
                </a14:m>
                <a:r>
                  <a:rPr lang="en-US">
                    <a:cs typeface="Arial" pitchFamily="34" charset="0"/>
                  </a:rPr>
                  <a:t>: </a:t>
                </a:r>
                <a:r>
                  <a:rPr lang="en-US">
                    <a:solidFill>
                      <a:srgbClr val="C00000"/>
                    </a:solidFill>
                    <a:cs typeface="Arial" pitchFamily="34" charset="0"/>
                  </a:rPr>
                  <a:t>head </a:t>
                </a:r>
                <a:r>
                  <a:rPr lang="en-US" b="1">
                    <a:solidFill>
                      <a:srgbClr val="C00000"/>
                    </a:solidFill>
                    <a:cs typeface="Arial" pitchFamily="34" charset="0"/>
                  </a:rPr>
                  <a:t>entities </a:t>
                </a:r>
                <a:r>
                  <a:rPr lang="en-US" b="1">
                    <a:cs typeface="Arial" pitchFamily="34" charset="0"/>
                  </a:rPr>
                  <a:t>x </a:t>
                </a:r>
                <a:r>
                  <a:rPr lang="en-US" b="1">
                    <a:solidFill>
                      <a:srgbClr val="C00000"/>
                    </a:solidFill>
                    <a:cs typeface="Arial" pitchFamily="34" charset="0"/>
                  </a:rPr>
                  <a:t>relations</a:t>
                </a:r>
                <a:r>
                  <a:rPr lang="en-US" b="1">
                    <a:cs typeface="Arial" pitchFamily="34" charset="0"/>
                  </a:rPr>
                  <a:t> </a:t>
                </a:r>
                <a:r>
                  <a:rPr lang="en-US">
                    <a:cs typeface="Arial" pitchFamily="34" charset="0"/>
                  </a:rPr>
                  <a:t>adjacency</a:t>
                </a:r>
              </a:p>
              <a:p>
                <a:pPr lvl="1"/>
                <a14:m>
                  <m:oMath xmlns:m="http://schemas.openxmlformats.org/officeDocument/2006/math">
                    <m:sSub>
                      <m:sSubPr>
                        <m:ctrlPr>
                          <a:rPr lang="en-US" i="1" dirty="0" smtClean="0">
                            <a:latin typeface="Cambria Math" panose="02040503050406030204" pitchFamily="18" charset="0"/>
                            <a:cs typeface="Arial" pitchFamily="34" charset="0"/>
                          </a:rPr>
                        </m:ctrlPr>
                      </m:sSubPr>
                      <m:e>
                        <m:r>
                          <a:rPr lang="en-US" b="0" i="1" dirty="0" smtClean="0">
                            <a:latin typeface="Cambria Math" panose="02040503050406030204" pitchFamily="18" charset="0"/>
                            <a:cs typeface="Arial" pitchFamily="34" charset="0"/>
                          </a:rPr>
                          <m:t>𝐴</m:t>
                        </m:r>
                      </m:e>
                      <m:sub>
                        <m:r>
                          <a:rPr lang="en-US" b="0" i="1" dirty="0" smtClean="0">
                            <a:latin typeface="Cambria Math" panose="02040503050406030204" pitchFamily="18" charset="0"/>
                            <a:cs typeface="Arial" pitchFamily="34" charset="0"/>
                          </a:rPr>
                          <m:t>h</m:t>
                        </m:r>
                      </m:sub>
                    </m:sSub>
                    <m:d>
                      <m:dPr>
                        <m:begChr m:val="["/>
                        <m:endChr m:val="]"/>
                        <m:ctrlPr>
                          <a:rPr lang="en-US" i="1" dirty="0" smtClean="0">
                            <a:latin typeface="Cambria Math" panose="02040503050406030204" pitchFamily="18" charset="0"/>
                            <a:cs typeface="Arial" pitchFamily="34" charset="0"/>
                          </a:rPr>
                        </m:ctrlPr>
                      </m:dPr>
                      <m:e>
                        <m:r>
                          <a:rPr lang="en-US" b="0" i="1" dirty="0" smtClean="0">
                            <a:latin typeface="Cambria Math" panose="02040503050406030204" pitchFamily="18" charset="0"/>
                            <a:cs typeface="Arial" pitchFamily="34" charset="0"/>
                          </a:rPr>
                          <m:t>𝑖</m:t>
                        </m:r>
                        <m:r>
                          <a:rPr lang="en-US" b="0" i="1" dirty="0" smtClean="0">
                            <a:latin typeface="Cambria Math" panose="02040503050406030204" pitchFamily="18" charset="0"/>
                            <a:cs typeface="Arial" pitchFamily="34" charset="0"/>
                          </a:rPr>
                          <m:t>,</m:t>
                        </m:r>
                        <m:r>
                          <a:rPr lang="en-US" b="0" i="1" dirty="0" smtClean="0">
                            <a:latin typeface="Cambria Math" panose="02040503050406030204" pitchFamily="18" charset="0"/>
                            <a:cs typeface="Arial" pitchFamily="34" charset="0"/>
                          </a:rPr>
                          <m:t>𝑗</m:t>
                        </m:r>
                      </m:e>
                    </m:d>
                    <m:r>
                      <a:rPr lang="en-US" b="0" i="1" dirty="0" smtClean="0">
                        <a:latin typeface="Cambria Math" panose="02040503050406030204" pitchFamily="18" charset="0"/>
                        <a:cs typeface="Arial" pitchFamily="34" charset="0"/>
                      </a:rPr>
                      <m:t>=1</m:t>
                    </m:r>
                  </m:oMath>
                </a14:m>
                <a:r>
                  <a:rPr lang="en-US">
                    <a:cs typeface="Arial" pitchFamily="34" charset="0"/>
                  </a:rPr>
                  <a:t> if entity </a:t>
                </a:r>
                <a14:m>
                  <m:oMath xmlns:m="http://schemas.openxmlformats.org/officeDocument/2006/math">
                    <m:r>
                      <a:rPr lang="en-US" b="0" i="1" dirty="0" smtClean="0">
                        <a:latin typeface="Cambria Math" panose="02040503050406030204" pitchFamily="18" charset="0"/>
                        <a:cs typeface="Arial" pitchFamily="34" charset="0"/>
                      </a:rPr>
                      <m:t>𝑖</m:t>
                    </m:r>
                  </m:oMath>
                </a14:m>
                <a:r>
                  <a:rPr lang="en-US">
                    <a:cs typeface="Arial" pitchFamily="34" charset="0"/>
                  </a:rPr>
                  <a:t> is head in relation j</a:t>
                </a:r>
              </a:p>
              <a:p>
                <a:pPr marL="118872" indent="0">
                  <a:buNone/>
                </a:pPr>
                <a:endParaRPr lang="en-US">
                  <a:cs typeface="Arial" pitchFamily="34" charset="0"/>
                </a:endParaRPr>
              </a:p>
              <a:p>
                <a14:m>
                  <m:oMath xmlns:m="http://schemas.openxmlformats.org/officeDocument/2006/math">
                    <m:sSub>
                      <m:sSubPr>
                        <m:ctrlPr>
                          <a:rPr lang="en-US" i="1" dirty="0" smtClean="0">
                            <a:latin typeface="Cambria Math" panose="02040503050406030204" pitchFamily="18" charset="0"/>
                            <a:cs typeface="Arial" pitchFamily="34" charset="0"/>
                          </a:rPr>
                        </m:ctrlPr>
                      </m:sSubPr>
                      <m:e>
                        <m:r>
                          <a:rPr lang="en-US" b="0" i="1" dirty="0" smtClean="0">
                            <a:latin typeface="Cambria Math" panose="02040503050406030204" pitchFamily="18" charset="0"/>
                            <a:cs typeface="Arial" pitchFamily="34" charset="0"/>
                          </a:rPr>
                          <m:t>𝐴</m:t>
                        </m:r>
                      </m:e>
                      <m:sub>
                        <m:r>
                          <a:rPr lang="en-US" b="0" i="1" dirty="0" smtClean="0">
                            <a:latin typeface="Cambria Math" panose="02040503050406030204" pitchFamily="18" charset="0"/>
                            <a:cs typeface="Arial" pitchFamily="34" charset="0"/>
                          </a:rPr>
                          <m:t>𝑡</m:t>
                        </m:r>
                      </m:sub>
                    </m:sSub>
                  </m:oMath>
                </a14:m>
                <a:r>
                  <a:rPr lang="en-US">
                    <a:cs typeface="Arial" pitchFamily="34" charset="0"/>
                  </a:rPr>
                  <a:t>: </a:t>
                </a:r>
                <a:r>
                  <a:rPr lang="en-US">
                    <a:solidFill>
                      <a:srgbClr val="C00000"/>
                    </a:solidFill>
                    <a:cs typeface="Arial" pitchFamily="34" charset="0"/>
                  </a:rPr>
                  <a:t>tail </a:t>
                </a:r>
                <a:r>
                  <a:rPr lang="en-US" b="1">
                    <a:solidFill>
                      <a:srgbClr val="C00000"/>
                    </a:solidFill>
                    <a:cs typeface="Arial" pitchFamily="34" charset="0"/>
                  </a:rPr>
                  <a:t>entities </a:t>
                </a:r>
                <a:r>
                  <a:rPr lang="en-US" b="1">
                    <a:cs typeface="Arial" pitchFamily="34" charset="0"/>
                  </a:rPr>
                  <a:t>x </a:t>
                </a:r>
                <a:r>
                  <a:rPr lang="en-US" b="1">
                    <a:solidFill>
                      <a:srgbClr val="C00000"/>
                    </a:solidFill>
                    <a:cs typeface="Arial" pitchFamily="34" charset="0"/>
                  </a:rPr>
                  <a:t>relations</a:t>
                </a:r>
                <a:r>
                  <a:rPr lang="en-US" b="1">
                    <a:cs typeface="Arial" pitchFamily="34" charset="0"/>
                  </a:rPr>
                  <a:t> </a:t>
                </a:r>
                <a:r>
                  <a:rPr lang="en-US">
                    <a:cs typeface="Arial" pitchFamily="34" charset="0"/>
                  </a:rPr>
                  <a:t>adjacency</a:t>
                </a:r>
              </a:p>
              <a:p>
                <a:pPr lvl="1"/>
                <a14:m>
                  <m:oMath xmlns:m="http://schemas.openxmlformats.org/officeDocument/2006/math">
                    <m:sSub>
                      <m:sSubPr>
                        <m:ctrlPr>
                          <a:rPr lang="en-US" i="1" dirty="0" smtClean="0">
                            <a:latin typeface="Cambria Math" panose="02040503050406030204" pitchFamily="18" charset="0"/>
                            <a:cs typeface="Arial" pitchFamily="34" charset="0"/>
                          </a:rPr>
                        </m:ctrlPr>
                      </m:sSubPr>
                      <m:e>
                        <m:r>
                          <a:rPr lang="en-US" b="0" i="1" dirty="0" smtClean="0">
                            <a:latin typeface="Cambria Math" panose="02040503050406030204" pitchFamily="18" charset="0"/>
                            <a:cs typeface="Arial" pitchFamily="34" charset="0"/>
                          </a:rPr>
                          <m:t>𝐴</m:t>
                        </m:r>
                      </m:e>
                      <m:sub>
                        <m:r>
                          <a:rPr lang="en-US" b="0" i="1" dirty="0" smtClean="0">
                            <a:latin typeface="Cambria Math" panose="02040503050406030204" pitchFamily="18" charset="0"/>
                            <a:cs typeface="Arial" pitchFamily="34" charset="0"/>
                          </a:rPr>
                          <m:t>𝑡</m:t>
                        </m:r>
                      </m:sub>
                    </m:sSub>
                    <m:d>
                      <m:dPr>
                        <m:begChr m:val="["/>
                        <m:endChr m:val="]"/>
                        <m:ctrlPr>
                          <a:rPr lang="en-US" i="1" dirty="0" smtClean="0">
                            <a:latin typeface="Cambria Math" panose="02040503050406030204" pitchFamily="18" charset="0"/>
                            <a:cs typeface="Arial" pitchFamily="34" charset="0"/>
                          </a:rPr>
                        </m:ctrlPr>
                      </m:dPr>
                      <m:e>
                        <m:r>
                          <a:rPr lang="en-US" b="0" i="1" dirty="0" smtClean="0">
                            <a:latin typeface="Cambria Math" panose="02040503050406030204" pitchFamily="18" charset="0"/>
                            <a:cs typeface="Arial" pitchFamily="34" charset="0"/>
                          </a:rPr>
                          <m:t>𝑖</m:t>
                        </m:r>
                        <m:r>
                          <a:rPr lang="en-US" b="0" i="1" dirty="0" smtClean="0">
                            <a:latin typeface="Cambria Math" panose="02040503050406030204" pitchFamily="18" charset="0"/>
                            <a:cs typeface="Arial" pitchFamily="34" charset="0"/>
                          </a:rPr>
                          <m:t>,</m:t>
                        </m:r>
                        <m:r>
                          <a:rPr lang="en-US" b="0" i="1" dirty="0" smtClean="0">
                            <a:latin typeface="Cambria Math" panose="02040503050406030204" pitchFamily="18" charset="0"/>
                            <a:cs typeface="Arial" pitchFamily="34" charset="0"/>
                          </a:rPr>
                          <m:t>𝑗</m:t>
                        </m:r>
                      </m:e>
                    </m:d>
                    <m:r>
                      <a:rPr lang="en-US" b="0" i="1" dirty="0" smtClean="0">
                        <a:latin typeface="Cambria Math" panose="02040503050406030204" pitchFamily="18" charset="0"/>
                        <a:cs typeface="Arial" pitchFamily="34" charset="0"/>
                      </a:rPr>
                      <m:t>=1</m:t>
                    </m:r>
                  </m:oMath>
                </a14:m>
                <a:r>
                  <a:rPr lang="en-US">
                    <a:cs typeface="Arial" pitchFamily="34" charset="0"/>
                  </a:rPr>
                  <a:t> if entity </a:t>
                </a:r>
                <a14:m>
                  <m:oMath xmlns:m="http://schemas.openxmlformats.org/officeDocument/2006/math">
                    <m:r>
                      <a:rPr lang="en-US" b="0" i="1" dirty="0" smtClean="0">
                        <a:latin typeface="Cambria Math" panose="02040503050406030204" pitchFamily="18" charset="0"/>
                        <a:cs typeface="Arial" pitchFamily="34" charset="0"/>
                      </a:rPr>
                      <m:t>𝑖</m:t>
                    </m:r>
                  </m:oMath>
                </a14:m>
                <a:r>
                  <a:rPr lang="en-US">
                    <a:cs typeface="Arial" pitchFamily="34" charset="0"/>
                  </a:rPr>
                  <a:t> is tail in relation j</a:t>
                </a:r>
              </a:p>
              <a:p>
                <a:pPr lvl="1"/>
                <a:endParaRPr lang="en-US">
                  <a:cs typeface="Arial" pitchFamily="34" charset="0"/>
                </a:endParaRPr>
              </a:p>
              <a:p>
                <a14:m>
                  <m:oMath xmlns:m="http://schemas.openxmlformats.org/officeDocument/2006/math">
                    <m:sSub>
                      <m:sSubPr>
                        <m:ctrlPr>
                          <a:rPr lang="en-US" i="1" dirty="0" smtClean="0">
                            <a:latin typeface="Cambria Math" panose="02040503050406030204" pitchFamily="18" charset="0"/>
                            <a:cs typeface="Arial" pitchFamily="34" charset="0"/>
                          </a:rPr>
                        </m:ctrlPr>
                      </m:sSubPr>
                      <m:e>
                        <m:r>
                          <a:rPr lang="en-US" b="0" i="1" dirty="0" smtClean="0">
                            <a:latin typeface="Cambria Math" panose="02040503050406030204" pitchFamily="18" charset="0"/>
                            <a:cs typeface="Arial" pitchFamily="34" charset="0"/>
                          </a:rPr>
                          <m:t>𝐷</m:t>
                        </m:r>
                      </m:e>
                      <m:sub>
                        <m:r>
                          <a:rPr lang="en-US" b="0" i="1" dirty="0" smtClean="0">
                            <a:latin typeface="Cambria Math" panose="02040503050406030204" pitchFamily="18" charset="0"/>
                            <a:cs typeface="Arial" pitchFamily="34" charset="0"/>
                          </a:rPr>
                          <m:t>h</m:t>
                        </m:r>
                        <m:r>
                          <a:rPr lang="en-US" b="0" i="1" dirty="0" smtClean="0">
                            <a:latin typeface="Cambria Math" panose="02040503050406030204" pitchFamily="18" charset="0"/>
                            <a:cs typeface="Arial" pitchFamily="34" charset="0"/>
                          </a:rPr>
                          <m:t>,</m:t>
                        </m:r>
                      </m:sub>
                    </m:sSub>
                    <m:sSub>
                      <m:sSubPr>
                        <m:ctrlPr>
                          <a:rPr lang="en-US" i="1" dirty="0">
                            <a:latin typeface="Cambria Math" panose="02040503050406030204" pitchFamily="18" charset="0"/>
                            <a:cs typeface="Arial" pitchFamily="34" charset="0"/>
                          </a:rPr>
                        </m:ctrlPr>
                      </m:sSubPr>
                      <m:e>
                        <m:r>
                          <a:rPr lang="en-US" b="0" i="1" dirty="0" smtClean="0">
                            <a:latin typeface="Cambria Math" panose="02040503050406030204" pitchFamily="18" charset="0"/>
                            <a:cs typeface="Arial" pitchFamily="34" charset="0"/>
                          </a:rPr>
                          <m:t> </m:t>
                        </m:r>
                        <m:r>
                          <a:rPr lang="en-US" b="0" i="1" dirty="0" smtClean="0">
                            <a:latin typeface="Cambria Math" panose="02040503050406030204" pitchFamily="18" charset="0"/>
                            <a:cs typeface="Arial" pitchFamily="34" charset="0"/>
                          </a:rPr>
                          <m:t>𝐷</m:t>
                        </m:r>
                      </m:e>
                      <m:sub>
                        <m:r>
                          <a:rPr lang="en-US" b="0" i="1" dirty="0" smtClean="0">
                            <a:latin typeface="Cambria Math" panose="02040503050406030204" pitchFamily="18" charset="0"/>
                            <a:cs typeface="Arial" pitchFamily="34" charset="0"/>
                          </a:rPr>
                          <m:t>𝑡</m:t>
                        </m:r>
                        <m:r>
                          <a:rPr lang="en-US" b="0" i="1" dirty="0" smtClean="0">
                            <a:latin typeface="Cambria Math" panose="02040503050406030204" pitchFamily="18" charset="0"/>
                            <a:cs typeface="Arial" pitchFamily="34" charset="0"/>
                          </a:rPr>
                          <m:t>,</m:t>
                        </m:r>
                      </m:sub>
                    </m:sSub>
                  </m:oMath>
                </a14:m>
                <a:r>
                  <a:rPr lang="en-US">
                    <a:cs typeface="Arial" pitchFamily="34" charset="0"/>
                  </a:rPr>
                  <a:t>: diagonal </a:t>
                </a:r>
                <a:r>
                  <a:rPr lang="en-US" b="1">
                    <a:solidFill>
                      <a:srgbClr val="C00000"/>
                    </a:solidFill>
                    <a:cs typeface="Arial" pitchFamily="34" charset="0"/>
                  </a:rPr>
                  <a:t>entity</a:t>
                </a:r>
                <a:r>
                  <a:rPr lang="en-US" b="1">
                    <a:cs typeface="Arial" pitchFamily="34" charset="0"/>
                  </a:rPr>
                  <a:t> x </a:t>
                </a:r>
                <a:r>
                  <a:rPr lang="en-US" b="1">
                    <a:solidFill>
                      <a:srgbClr val="C00000"/>
                    </a:solidFill>
                    <a:cs typeface="Arial" pitchFamily="34" charset="0"/>
                  </a:rPr>
                  <a:t>entity </a:t>
                </a:r>
                <a:r>
                  <a:rPr lang="en-US">
                    <a:cs typeface="Arial" pitchFamily="34" charset="0"/>
                  </a:rPr>
                  <a:t>matrices with entity degrees as heads and tails</a:t>
                </a:r>
              </a:p>
              <a:p>
                <a:pPr marL="118872" indent="0">
                  <a:buNone/>
                </a:pPr>
                <a:endParaRPr lang="en-US" b="1">
                  <a:cs typeface="Arial" pitchFamily="34" charset="0"/>
                </a:endParaRPr>
              </a:p>
              <a:p>
                <a:endParaRPr lang="en-US">
                  <a:latin typeface="Arial" pitchFamily="34" charset="0"/>
                  <a:cs typeface="Arial" pitchFamily="34" charset="0"/>
                </a:endParaRPr>
              </a:p>
            </p:txBody>
          </p:sp>
        </mc:Choice>
        <mc:Fallback xmlns="">
          <p:sp>
            <p:nvSpPr>
              <p:cNvPr id="3" name="Content Placeholder 2">
                <a:extLst>
                  <a:ext uri="{FF2B5EF4-FFF2-40B4-BE49-F238E27FC236}">
                    <a16:creationId xmlns:a16="http://schemas.microsoft.com/office/drawing/2014/main" id="{FFFB9B5A-CDB2-C3C7-A2F4-414BA0534144}"/>
                  </a:ext>
                </a:extLst>
              </p:cNvPr>
              <p:cNvSpPr>
                <a:spLocks noGrp="1" noRot="1" noChangeAspect="1" noMove="1" noResize="1" noEditPoints="1" noAdjustHandles="1" noChangeArrowheads="1" noChangeShapeType="1" noTextEdit="1"/>
              </p:cNvSpPr>
              <p:nvPr>
                <p:ph idx="1"/>
              </p:nvPr>
            </p:nvSpPr>
            <p:spPr>
              <a:xfrm>
                <a:off x="252663" y="1295400"/>
                <a:ext cx="8583224" cy="5393635"/>
              </a:xfrm>
              <a:blipFill>
                <a:blip r:embed="rId3"/>
                <a:stretch>
                  <a:fillRect l="-284" t="-67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4E29011-8E73-DFA4-B9EC-0610C785D557}"/>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93CEFFA0-7B20-D840-2BA9-8B74F6A9DB1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CC7A7E1-1359-41CC-B6E9-13FB04C68A25}"/>
              </a:ext>
            </a:extLst>
          </p:cNvPr>
          <p:cNvSpPr>
            <a:spLocks noGrp="1"/>
          </p:cNvSpPr>
          <p:nvPr>
            <p:ph type="sldNum" sz="quarter" idx="12"/>
          </p:nvPr>
        </p:nvSpPr>
        <p:spPr/>
        <p:txBody>
          <a:bodyPr/>
          <a:lstStyle/>
          <a:p>
            <a:fld id="{19B12225-5612-419B-A8D5-4B8EEE4C217E}" type="slidenum">
              <a:rPr lang="en-US" smtClean="0"/>
              <a:pPr/>
              <a:t>50</a:t>
            </a:fld>
            <a:endParaRPr lang="en-US"/>
          </a:p>
        </p:txBody>
      </p:sp>
    </p:spTree>
    <p:extLst>
      <p:ext uri="{BB962C8B-B14F-4D97-AF65-F5344CB8AC3E}">
        <p14:creationId xmlns:p14="http://schemas.microsoft.com/office/powerpoint/2010/main" val="1520627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54AC7-77D2-54A1-CBE5-59BF3BCE34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7CED2-CD04-B54F-C28D-BA898796BD2E}"/>
              </a:ext>
            </a:extLst>
          </p:cNvPr>
          <p:cNvSpPr>
            <a:spLocks noGrp="1"/>
          </p:cNvSpPr>
          <p:nvPr>
            <p:ph type="title"/>
          </p:nvPr>
        </p:nvSpPr>
        <p:spPr/>
        <p:txBody>
          <a:bodyPr/>
          <a:lstStyle/>
          <a:p>
            <a:r>
              <a:rPr lang="en-US"/>
              <a:t>Relation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ECB153-5C36-BD49-D38E-1A8757EF654C}"/>
                  </a:ext>
                </a:extLst>
              </p:cNvPr>
              <p:cNvSpPr>
                <a:spLocks noGrp="1"/>
              </p:cNvSpPr>
              <p:nvPr>
                <p:ph idx="1"/>
              </p:nvPr>
            </p:nvSpPr>
            <p:spPr>
              <a:xfrm>
                <a:off x="252663" y="1295400"/>
                <a:ext cx="8583224" cy="5393635"/>
              </a:xfrm>
            </p:spPr>
            <p:txBody>
              <a:bodyPr>
                <a:normAutofit/>
              </a:bodyPr>
              <a:lstStyle/>
              <a:p>
                <a:r>
                  <a:rPr lang="en-US">
                    <a:cs typeface="Arial" pitchFamily="34" charset="0"/>
                  </a:rPr>
                  <a:t>Then the </a:t>
                </a:r>
                <a:r>
                  <a:rPr lang="en-US" b="1">
                    <a:solidFill>
                      <a:srgbClr val="C00000"/>
                    </a:solidFill>
                    <a:cs typeface="Arial" pitchFamily="34" charset="0"/>
                  </a:rPr>
                  <a:t>adjacency matrix of relations </a:t>
                </a:r>
                <a:r>
                  <a:rPr lang="en-US">
                    <a:cs typeface="Arial" pitchFamily="34" charset="0"/>
                  </a:rPr>
                  <a:t>is:</a:t>
                </a:r>
              </a:p>
              <a:p>
                <a:endParaRPr lang="en-US">
                  <a:cs typeface="Arial" pitchFamily="34" charset="0"/>
                </a:endParaRPr>
              </a:p>
              <a:p>
                <a:pPr marL="118872" indent="0">
                  <a:buNone/>
                </a:pPr>
                <a:endParaRPr lang="en-US">
                  <a:cs typeface="Arial" pitchFamily="34" charset="0"/>
                </a:endParaRPr>
              </a:p>
              <a:p>
                <a:pPr marL="118872" indent="0">
                  <a:buNone/>
                </a:pPr>
                <a:endParaRPr lang="en-US">
                  <a:cs typeface="Arial" pitchFamily="34" charset="0"/>
                </a:endParaRPr>
              </a:p>
              <a:p>
                <a14:m>
                  <m:oMath xmlns:m="http://schemas.openxmlformats.org/officeDocument/2006/math">
                    <m:r>
                      <a:rPr lang="en-US" i="1" dirty="0" smtClean="0">
                        <a:latin typeface="Cambria Math" panose="02040503050406030204" pitchFamily="18" charset="0"/>
                        <a:cs typeface="Arial" pitchFamily="34" charset="0"/>
                      </a:rPr>
                      <m:t>𝐴</m:t>
                    </m:r>
                    <m:r>
                      <a:rPr lang="en-US" b="0" i="0" dirty="0" smtClean="0">
                        <a:latin typeface="Cambria Math" panose="02040503050406030204" pitchFamily="18" charset="0"/>
                        <a:cs typeface="Arial" pitchFamily="34" charset="0"/>
                      </a:rPr>
                      <m:t> </m:t>
                    </m:r>
                  </m:oMath>
                </a14:m>
                <a:r>
                  <a:rPr lang="en-US">
                    <a:cs typeface="Arial" pitchFamily="34" charset="0"/>
                  </a:rPr>
                  <a:t> is a </a:t>
                </a:r>
                <a:r>
                  <a:rPr lang="en-US" b="1">
                    <a:cs typeface="Arial" pitchFamily="34" charset="0"/>
                  </a:rPr>
                  <a:t>weighted adjacency matrix</a:t>
                </a:r>
              </a:p>
              <a:p>
                <a:pPr lvl="1"/>
                <a:r>
                  <a:rPr lang="en-US">
                    <a:cs typeface="Arial" pitchFamily="34" charset="0"/>
                  </a:rPr>
                  <a:t>Every edge has a weight that determines the </a:t>
                </a:r>
                <a:r>
                  <a:rPr lang="en-US" b="1">
                    <a:cs typeface="Arial" pitchFamily="34" charset="0"/>
                  </a:rPr>
                  <a:t>importance of the edge </a:t>
                </a:r>
              </a:p>
              <a:p>
                <a:pPr lvl="1"/>
                <a:endParaRPr lang="en-US">
                  <a:cs typeface="Arial" pitchFamily="34" charset="0"/>
                </a:endParaRPr>
              </a:p>
              <a:p>
                <a:r>
                  <a:rPr lang="en-US" b="1">
                    <a:cs typeface="Arial" pitchFamily="34" charset="0"/>
                  </a:rPr>
                  <a:t>In practice we are looking for entities that serve as heads and/or tails for relation pairs</a:t>
                </a:r>
              </a:p>
              <a:p>
                <a:endParaRPr lang="en-US">
                  <a:latin typeface="Arial" pitchFamily="34" charset="0"/>
                  <a:cs typeface="Arial" pitchFamily="34" charset="0"/>
                </a:endParaRPr>
              </a:p>
            </p:txBody>
          </p:sp>
        </mc:Choice>
        <mc:Fallback xmlns="">
          <p:sp>
            <p:nvSpPr>
              <p:cNvPr id="3" name="Content Placeholder 2">
                <a:extLst>
                  <a:ext uri="{FF2B5EF4-FFF2-40B4-BE49-F238E27FC236}">
                    <a16:creationId xmlns:a16="http://schemas.microsoft.com/office/drawing/2014/main" id="{32ECB153-5C36-BD49-D38E-1A8757EF654C}"/>
                  </a:ext>
                </a:extLst>
              </p:cNvPr>
              <p:cNvSpPr>
                <a:spLocks noGrp="1" noRot="1" noChangeAspect="1" noMove="1" noResize="1" noEditPoints="1" noAdjustHandles="1" noChangeArrowheads="1" noChangeShapeType="1" noTextEdit="1"/>
              </p:cNvSpPr>
              <p:nvPr>
                <p:ph idx="1"/>
              </p:nvPr>
            </p:nvSpPr>
            <p:spPr>
              <a:xfrm>
                <a:off x="252663" y="1295400"/>
                <a:ext cx="8583224" cy="5393635"/>
              </a:xfrm>
              <a:blipFill>
                <a:blip r:embed="rId3"/>
                <a:stretch>
                  <a:fillRect l="-284" t="-67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EDC3138F-567B-CF28-EA23-70E3169D1435}"/>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81F6C66B-40C1-00C6-2B87-1F9331FC4C1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5EE19B2-8FD5-33B3-3F76-731D99D12E53}"/>
              </a:ext>
            </a:extLst>
          </p:cNvPr>
          <p:cNvSpPr>
            <a:spLocks noGrp="1"/>
          </p:cNvSpPr>
          <p:nvPr>
            <p:ph type="sldNum" sz="quarter" idx="12"/>
          </p:nvPr>
        </p:nvSpPr>
        <p:spPr/>
        <p:txBody>
          <a:bodyPr/>
          <a:lstStyle/>
          <a:p>
            <a:fld id="{19B12225-5612-419B-A8D5-4B8EEE4C217E}" type="slidenum">
              <a:rPr lang="en-US" smtClean="0"/>
              <a:pPr/>
              <a:t>51</a:t>
            </a:fld>
            <a:endParaRPr lang="en-US"/>
          </a:p>
        </p:txBody>
      </p:sp>
      <p:pic>
        <p:nvPicPr>
          <p:cNvPr id="8" name="Picture 7" descr="A black letter on a white background&#10;&#10;Description automatically generated">
            <a:extLst>
              <a:ext uri="{FF2B5EF4-FFF2-40B4-BE49-F238E27FC236}">
                <a16:creationId xmlns:a16="http://schemas.microsoft.com/office/drawing/2014/main" id="{10918681-918B-15E8-B46E-F50A149BC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6712" y="2144712"/>
            <a:ext cx="5384800" cy="711200"/>
          </a:xfrm>
          <a:prstGeom prst="rect">
            <a:avLst/>
          </a:prstGeom>
        </p:spPr>
      </p:pic>
    </p:spTree>
    <p:extLst>
      <p:ext uri="{BB962C8B-B14F-4D97-AF65-F5344CB8AC3E}">
        <p14:creationId xmlns:p14="http://schemas.microsoft.com/office/powerpoint/2010/main" val="40904443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68DB6-1D9F-842C-3B6E-859EB32242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E0FDD8-6957-725F-D895-F9B9D23936FA}"/>
              </a:ext>
            </a:extLst>
          </p:cNvPr>
          <p:cNvSpPr>
            <a:spLocks noGrp="1"/>
          </p:cNvSpPr>
          <p:nvPr>
            <p:ph type="title"/>
          </p:nvPr>
        </p:nvSpPr>
        <p:spPr/>
        <p:txBody>
          <a:bodyPr/>
          <a:lstStyle/>
          <a:p>
            <a:r>
              <a:rPr lang="en-US"/>
              <a:t>Relation Graph Construction</a:t>
            </a:r>
          </a:p>
        </p:txBody>
      </p:sp>
      <p:sp>
        <p:nvSpPr>
          <p:cNvPr id="3" name="Content Placeholder 2">
            <a:extLst>
              <a:ext uri="{FF2B5EF4-FFF2-40B4-BE49-F238E27FC236}">
                <a16:creationId xmlns:a16="http://schemas.microsoft.com/office/drawing/2014/main" id="{4C852917-5E45-96B4-CF60-55FE7A127925}"/>
              </a:ext>
            </a:extLst>
          </p:cNvPr>
          <p:cNvSpPr>
            <a:spLocks noGrp="1"/>
          </p:cNvSpPr>
          <p:nvPr>
            <p:ph idx="1"/>
          </p:nvPr>
        </p:nvSpPr>
        <p:spPr>
          <a:xfrm>
            <a:off x="261257" y="1295400"/>
            <a:ext cx="8560827" cy="5257801"/>
          </a:xfrm>
        </p:spPr>
        <p:txBody>
          <a:bodyPr/>
          <a:lstStyle/>
          <a:p>
            <a:r>
              <a:rPr lang="en-US" b="1">
                <a:cs typeface="Arial" pitchFamily="34" charset="0"/>
              </a:rPr>
              <a:t>Consider relation pairs</a:t>
            </a:r>
          </a:p>
          <a:p>
            <a:pPr lvl="1"/>
            <a:r>
              <a:rPr lang="en-US" b="1">
                <a:cs typeface="Arial" pitchFamily="34" charset="0"/>
              </a:rPr>
              <a:t>Find entities that serve as heads and/or tails</a:t>
            </a:r>
            <a:endParaRPr lang="en-US"/>
          </a:p>
        </p:txBody>
      </p:sp>
      <p:sp>
        <p:nvSpPr>
          <p:cNvPr id="4" name="Date Placeholder 3">
            <a:extLst>
              <a:ext uri="{FF2B5EF4-FFF2-40B4-BE49-F238E27FC236}">
                <a16:creationId xmlns:a16="http://schemas.microsoft.com/office/drawing/2014/main" id="{E966DA9B-0AB4-1344-F73C-1097C38FE1CF}"/>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3F2EA06A-A0C0-8CBB-965E-C0C075BCF04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5CE9EA9-D352-66CC-2889-C28DB637F953}"/>
              </a:ext>
            </a:extLst>
          </p:cNvPr>
          <p:cNvSpPr>
            <a:spLocks noGrp="1"/>
          </p:cNvSpPr>
          <p:nvPr>
            <p:ph type="sldNum" sz="quarter" idx="12"/>
          </p:nvPr>
        </p:nvSpPr>
        <p:spPr/>
        <p:txBody>
          <a:bodyPr/>
          <a:lstStyle/>
          <a:p>
            <a:fld id="{19B12225-5612-419B-A8D5-4B8EEE4C217E}" type="slidenum">
              <a:rPr lang="en-US" smtClean="0"/>
              <a:pPr/>
              <a:t>52</a:t>
            </a:fld>
            <a:endParaRPr lang="en-US"/>
          </a:p>
        </p:txBody>
      </p:sp>
      <p:grpSp>
        <p:nvGrpSpPr>
          <p:cNvPr id="7" name="Group 6">
            <a:extLst>
              <a:ext uri="{FF2B5EF4-FFF2-40B4-BE49-F238E27FC236}">
                <a16:creationId xmlns:a16="http://schemas.microsoft.com/office/drawing/2014/main" id="{8B5BE4E0-7407-E5F9-829A-6CA621216ED6}"/>
              </a:ext>
            </a:extLst>
          </p:cNvPr>
          <p:cNvGrpSpPr/>
          <p:nvPr/>
        </p:nvGrpSpPr>
        <p:grpSpPr>
          <a:xfrm>
            <a:off x="1799923" y="2425728"/>
            <a:ext cx="6116945" cy="4127473"/>
            <a:chOff x="1531641" y="1317443"/>
            <a:chExt cx="7609348" cy="5250687"/>
          </a:xfrm>
        </p:grpSpPr>
        <p:cxnSp>
          <p:nvCxnSpPr>
            <p:cNvPr id="11" name="Straight Arrow Connector 10">
              <a:extLst>
                <a:ext uri="{FF2B5EF4-FFF2-40B4-BE49-F238E27FC236}">
                  <a16:creationId xmlns:a16="http://schemas.microsoft.com/office/drawing/2014/main" id="{3DDD1459-C38D-9A18-4C5C-C6B4FD4B866C}"/>
                </a:ext>
              </a:extLst>
            </p:cNvPr>
            <p:cNvCxnSpPr>
              <a:cxnSpLocks/>
              <a:endCxn id="30" idx="4"/>
            </p:cNvCxnSpPr>
            <p:nvPr/>
          </p:nvCxnSpPr>
          <p:spPr>
            <a:xfrm flipV="1">
              <a:off x="6982960" y="3498133"/>
              <a:ext cx="112079" cy="88598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6B8A32D0-D875-A6F0-DFC0-EA7E06D3AABC}"/>
                </a:ext>
              </a:extLst>
            </p:cNvPr>
            <p:cNvCxnSpPr>
              <a:cxnSpLocks/>
              <a:stCxn id="55" idx="2"/>
              <a:endCxn id="26" idx="5"/>
            </p:cNvCxnSpPr>
            <p:nvPr/>
          </p:nvCxnSpPr>
          <p:spPr>
            <a:xfrm flipH="1" flipV="1">
              <a:off x="3815409" y="1813891"/>
              <a:ext cx="1628407" cy="40874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EBA4B38D-42B5-44B3-ACCD-DAB5C0F90CDB}"/>
                </a:ext>
              </a:extLst>
            </p:cNvPr>
            <p:cNvGrpSpPr/>
            <p:nvPr/>
          </p:nvGrpSpPr>
          <p:grpSpPr>
            <a:xfrm>
              <a:off x="1531641" y="1671042"/>
              <a:ext cx="7609348" cy="4344651"/>
              <a:chOff x="750022" y="2740560"/>
              <a:chExt cx="7609348" cy="4344651"/>
            </a:xfrm>
          </p:grpSpPr>
          <p:sp>
            <p:nvSpPr>
              <p:cNvPr id="52" name="Oval 51">
                <a:extLst>
                  <a:ext uri="{FF2B5EF4-FFF2-40B4-BE49-F238E27FC236}">
                    <a16:creationId xmlns:a16="http://schemas.microsoft.com/office/drawing/2014/main" id="{063BCA06-46B0-7210-7A20-7DD46511A280}"/>
                  </a:ext>
                </a:extLst>
              </p:cNvPr>
              <p:cNvSpPr/>
              <p:nvPr/>
            </p:nvSpPr>
            <p:spPr>
              <a:xfrm>
                <a:off x="4080703" y="439836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8B2EC488-E68E-9390-F564-534B6945DAD5}"/>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A92420B9-B922-3FDB-6892-E5607CBD542F}"/>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96A4E3E9-BF2A-81A1-CAEE-5E3D29FDDF72}"/>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93575176-8F14-99E5-AEB8-805E5EFAD295}"/>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8F33D4F9-45E9-96C5-7794-DB1D5656163E}"/>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Oval 63">
                <a:extLst>
                  <a:ext uri="{FF2B5EF4-FFF2-40B4-BE49-F238E27FC236}">
                    <a16:creationId xmlns:a16="http://schemas.microsoft.com/office/drawing/2014/main" id="{21B34769-AD1A-DA32-5F78-66E86197ABAE}"/>
                  </a:ext>
                </a:extLst>
              </p:cNvPr>
              <p:cNvSpPr/>
              <p:nvPr/>
            </p:nvSpPr>
            <p:spPr>
              <a:xfrm>
                <a:off x="1514375" y="626706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Oval 64">
                <a:extLst>
                  <a:ext uri="{FF2B5EF4-FFF2-40B4-BE49-F238E27FC236}">
                    <a16:creationId xmlns:a16="http://schemas.microsoft.com/office/drawing/2014/main" id="{99A059AE-6FAD-D6FA-7C4E-2E4D676322D4}"/>
                  </a:ext>
                </a:extLst>
              </p:cNvPr>
              <p:cNvSpPr/>
              <p:nvPr/>
            </p:nvSpPr>
            <p:spPr>
              <a:xfrm>
                <a:off x="5121865" y="652749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Oval 76">
                <a:extLst>
                  <a:ext uri="{FF2B5EF4-FFF2-40B4-BE49-F238E27FC236}">
                    <a16:creationId xmlns:a16="http://schemas.microsoft.com/office/drawing/2014/main" id="{46493006-F3ED-3EBD-708E-4131D2EB1CDB}"/>
                  </a:ext>
                </a:extLst>
              </p:cNvPr>
              <p:cNvSpPr/>
              <p:nvPr/>
            </p:nvSpPr>
            <p:spPr>
              <a:xfrm>
                <a:off x="1660791" y="350753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07824406-39DB-D294-E1EA-9D044F2C75D3}"/>
                  </a:ext>
                </a:extLst>
              </p:cNvPr>
              <p:cNvCxnSpPr>
                <a:cxnSpLocks/>
                <a:stCxn id="55" idx="3"/>
                <a:endCxn id="52" idx="0"/>
              </p:cNvCxnSpPr>
              <p:nvPr/>
            </p:nvCxnSpPr>
            <p:spPr>
              <a:xfrm flipH="1">
                <a:off x="4217494" y="3388918"/>
                <a:ext cx="484768" cy="1009451"/>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25FA3D17-54FC-02AA-9232-34D9EFBE8BFA}"/>
                  </a:ext>
                </a:extLst>
              </p:cNvPr>
              <p:cNvCxnSpPr>
                <a:cxnSpLocks/>
              </p:cNvCxnSpPr>
              <p:nvPr/>
            </p:nvCxnSpPr>
            <p:spPr>
              <a:xfrm flipH="1">
                <a:off x="5422398" y="5916815"/>
                <a:ext cx="434648" cy="60112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2" name="TextBox 81">
                <a:extLst>
                  <a:ext uri="{FF2B5EF4-FFF2-40B4-BE49-F238E27FC236}">
                    <a16:creationId xmlns:a16="http://schemas.microsoft.com/office/drawing/2014/main" id="{F8F2199F-1E4B-1B3A-E923-CD4B6C180112}"/>
                  </a:ext>
                </a:extLst>
              </p:cNvPr>
              <p:cNvSpPr txBox="1"/>
              <p:nvPr/>
            </p:nvSpPr>
            <p:spPr>
              <a:xfrm>
                <a:off x="5270231" y="6093088"/>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83" name="TextBox 82">
                <a:extLst>
                  <a:ext uri="{FF2B5EF4-FFF2-40B4-BE49-F238E27FC236}">
                    <a16:creationId xmlns:a16="http://schemas.microsoft.com/office/drawing/2014/main" id="{4F30BE33-75FE-67F2-D292-73D5BFB1B1A4}"/>
                  </a:ext>
                </a:extLst>
              </p:cNvPr>
              <p:cNvSpPr txBox="1"/>
              <p:nvPr/>
            </p:nvSpPr>
            <p:spPr>
              <a:xfrm>
                <a:off x="4151995" y="372117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4" name="Straight Arrow Connector 83">
                <a:extLst>
                  <a:ext uri="{FF2B5EF4-FFF2-40B4-BE49-F238E27FC236}">
                    <a16:creationId xmlns:a16="http://schemas.microsoft.com/office/drawing/2014/main" id="{6C49CB5C-2B37-8FD3-32AC-0A1F11E97549}"/>
                  </a:ext>
                </a:extLst>
              </p:cNvPr>
              <p:cNvCxnSpPr>
                <a:cxnSpLocks/>
                <a:stCxn id="56" idx="2"/>
                <a:endCxn id="52" idx="6"/>
              </p:cNvCxnSpPr>
              <p:nvPr/>
            </p:nvCxnSpPr>
            <p:spPr>
              <a:xfrm flipH="1" flipV="1">
                <a:off x="4354285" y="4535218"/>
                <a:ext cx="1604867" cy="107403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5" name="TextBox 84">
                <a:extLst>
                  <a:ext uri="{FF2B5EF4-FFF2-40B4-BE49-F238E27FC236}">
                    <a16:creationId xmlns:a16="http://schemas.microsoft.com/office/drawing/2014/main" id="{469FDB83-40D0-15C4-65A4-84CFA0F45D09}"/>
                  </a:ext>
                </a:extLst>
              </p:cNvPr>
              <p:cNvSpPr txBox="1"/>
              <p:nvPr/>
            </p:nvSpPr>
            <p:spPr>
              <a:xfrm>
                <a:off x="4759903" y="488615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6" name="Straight Arrow Connector 85">
                <a:extLst>
                  <a:ext uri="{FF2B5EF4-FFF2-40B4-BE49-F238E27FC236}">
                    <a16:creationId xmlns:a16="http://schemas.microsoft.com/office/drawing/2014/main" id="{FE4676FA-743C-B332-E871-40E95E333AD7}"/>
                  </a:ext>
                </a:extLst>
              </p:cNvPr>
              <p:cNvCxnSpPr>
                <a:cxnSpLocks/>
                <a:stCxn id="60" idx="6"/>
                <a:endCxn id="52" idx="2"/>
              </p:cNvCxnSpPr>
              <p:nvPr/>
            </p:nvCxnSpPr>
            <p:spPr>
              <a:xfrm flipV="1">
                <a:off x="2620320" y="4535218"/>
                <a:ext cx="1460383" cy="53441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33FD576A-25BA-526E-ADAE-22CE3FF2CF08}"/>
                  </a:ext>
                </a:extLst>
              </p:cNvPr>
              <p:cNvSpPr txBox="1"/>
              <p:nvPr/>
            </p:nvSpPr>
            <p:spPr>
              <a:xfrm>
                <a:off x="2760879" y="4761834"/>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88" name="Straight Arrow Connector 87">
                <a:extLst>
                  <a:ext uri="{FF2B5EF4-FFF2-40B4-BE49-F238E27FC236}">
                    <a16:creationId xmlns:a16="http://schemas.microsoft.com/office/drawing/2014/main" id="{E45CE515-4AD1-47ED-A6CA-6058FD6A6134}"/>
                  </a:ext>
                </a:extLst>
              </p:cNvPr>
              <p:cNvCxnSpPr>
                <a:cxnSpLocks/>
                <a:stCxn id="60" idx="1"/>
                <a:endCxn id="77" idx="5"/>
              </p:cNvCxnSpPr>
              <p:nvPr/>
            </p:nvCxnSpPr>
            <p:spPr>
              <a:xfrm flipH="1" flipV="1">
                <a:off x="1894308" y="3741150"/>
                <a:ext cx="492495" cy="123171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8DFE80B4-7202-6DF4-D388-171F7080D597}"/>
                  </a:ext>
                </a:extLst>
              </p:cNvPr>
              <p:cNvCxnSpPr>
                <a:cxnSpLocks/>
                <a:stCxn id="60" idx="3"/>
                <a:endCxn id="64" idx="0"/>
              </p:cNvCxnSpPr>
              <p:nvPr/>
            </p:nvCxnSpPr>
            <p:spPr>
              <a:xfrm flipH="1">
                <a:off x="1651166" y="5166400"/>
                <a:ext cx="735637" cy="1100663"/>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90" name="TextBox 89">
                <a:extLst>
                  <a:ext uri="{FF2B5EF4-FFF2-40B4-BE49-F238E27FC236}">
                    <a16:creationId xmlns:a16="http://schemas.microsoft.com/office/drawing/2014/main" id="{DDAD39ED-5292-E5C3-A5F0-46170A839C20}"/>
                  </a:ext>
                </a:extLst>
              </p:cNvPr>
              <p:cNvSpPr txBox="1"/>
              <p:nvPr/>
            </p:nvSpPr>
            <p:spPr>
              <a:xfrm>
                <a:off x="1564517" y="5611559"/>
                <a:ext cx="85151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cxnSp>
            <p:nvCxnSpPr>
              <p:cNvPr id="91" name="Straight Arrow Connector 90">
                <a:extLst>
                  <a:ext uri="{FF2B5EF4-FFF2-40B4-BE49-F238E27FC236}">
                    <a16:creationId xmlns:a16="http://schemas.microsoft.com/office/drawing/2014/main" id="{4B9B2DD0-32AE-F245-1D08-DDDBF33639AD}"/>
                  </a:ext>
                </a:extLst>
              </p:cNvPr>
              <p:cNvCxnSpPr>
                <a:cxnSpLocks/>
                <a:stCxn id="60" idx="5"/>
                <a:endCxn id="57" idx="2"/>
              </p:cNvCxnSpPr>
              <p:nvPr/>
            </p:nvCxnSpPr>
            <p:spPr>
              <a:xfrm>
                <a:off x="2580255" y="5166400"/>
                <a:ext cx="1612242" cy="442853"/>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92" name="TextBox 91">
                <a:extLst>
                  <a:ext uri="{FF2B5EF4-FFF2-40B4-BE49-F238E27FC236}">
                    <a16:creationId xmlns:a16="http://schemas.microsoft.com/office/drawing/2014/main" id="{656BE789-F504-EF3A-FD8F-5E1A60CB70DC}"/>
                  </a:ext>
                </a:extLst>
              </p:cNvPr>
              <p:cNvSpPr txBox="1"/>
              <p:nvPr/>
            </p:nvSpPr>
            <p:spPr>
              <a:xfrm>
                <a:off x="2909068" y="5244649"/>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93" name="Straight Arrow Connector 92">
                <a:extLst>
                  <a:ext uri="{FF2B5EF4-FFF2-40B4-BE49-F238E27FC236}">
                    <a16:creationId xmlns:a16="http://schemas.microsoft.com/office/drawing/2014/main" id="{434F60B6-4133-E256-4D73-EBC64A1AD27F}"/>
                  </a:ext>
                </a:extLst>
              </p:cNvPr>
              <p:cNvCxnSpPr>
                <a:cxnSpLocks/>
              </p:cNvCxnSpPr>
              <p:nvPr/>
            </p:nvCxnSpPr>
            <p:spPr>
              <a:xfrm>
                <a:off x="6213484" y="5743891"/>
                <a:ext cx="610280" cy="844521"/>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D07A8FF3-1723-8DED-933F-CBCECED86879}"/>
                  </a:ext>
                </a:extLst>
              </p:cNvPr>
              <p:cNvCxnSpPr>
                <a:cxnSpLocks/>
              </p:cNvCxnSpPr>
              <p:nvPr/>
            </p:nvCxnSpPr>
            <p:spPr>
              <a:xfrm rot="10800000">
                <a:off x="4466079" y="5609253"/>
                <a:ext cx="1493073" cy="0"/>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95" name="TextBox 94">
                <a:extLst>
                  <a:ext uri="{FF2B5EF4-FFF2-40B4-BE49-F238E27FC236}">
                    <a16:creationId xmlns:a16="http://schemas.microsoft.com/office/drawing/2014/main" id="{CF7FAC34-0D7B-2CBE-92BB-DA81FEAC7E30}"/>
                  </a:ext>
                </a:extLst>
              </p:cNvPr>
              <p:cNvSpPr txBox="1"/>
              <p:nvPr/>
            </p:nvSpPr>
            <p:spPr>
              <a:xfrm>
                <a:off x="6104632" y="6056174"/>
                <a:ext cx="80342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cxnSp>
            <p:nvCxnSpPr>
              <p:cNvPr id="96" name="Straight Arrow Connector 95">
                <a:extLst>
                  <a:ext uri="{FF2B5EF4-FFF2-40B4-BE49-F238E27FC236}">
                    <a16:creationId xmlns:a16="http://schemas.microsoft.com/office/drawing/2014/main" id="{C8E3D9FE-726D-8819-112D-734C94160BA8}"/>
                  </a:ext>
                </a:extLst>
              </p:cNvPr>
              <p:cNvCxnSpPr>
                <a:cxnSpLocks/>
                <a:stCxn id="56" idx="0"/>
                <a:endCxn id="55" idx="5"/>
              </p:cNvCxnSpPr>
              <p:nvPr/>
            </p:nvCxnSpPr>
            <p:spPr>
              <a:xfrm flipH="1" flipV="1">
                <a:off x="4895714" y="3388918"/>
                <a:ext cx="1200229" cy="2083486"/>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430C5DFD-E104-12E2-4685-CD0643A7D6E9}"/>
                  </a:ext>
                </a:extLst>
              </p:cNvPr>
              <p:cNvSpPr txBox="1"/>
              <p:nvPr/>
            </p:nvSpPr>
            <p:spPr>
              <a:xfrm>
                <a:off x="5116720" y="4333873"/>
                <a:ext cx="77136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sp>
            <p:nvSpPr>
              <p:cNvPr id="98" name="TextBox 97">
                <a:extLst>
                  <a:ext uri="{FF2B5EF4-FFF2-40B4-BE49-F238E27FC236}">
                    <a16:creationId xmlns:a16="http://schemas.microsoft.com/office/drawing/2014/main" id="{414E3572-20A4-3698-C3C9-4AF082A9C575}"/>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2A9B540A-1CAB-1A40-754F-D3BAC49425DC}"/>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8A703DE7-3F18-B5B1-148D-CEAF1BD5DE0B}"/>
                  </a:ext>
                </a:extLst>
              </p:cNvPr>
              <p:cNvSpPr txBox="1"/>
              <p:nvPr/>
            </p:nvSpPr>
            <p:spPr>
              <a:xfrm>
                <a:off x="3760212" y="5158992"/>
                <a:ext cx="946093"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5AD0E38B-4E31-5587-C87B-C89A90C3595C}"/>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6CF6C9A9-5363-4AE4-275F-E84013EB2498}"/>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3" name="TextBox 102">
                <a:extLst>
                  <a:ext uri="{FF2B5EF4-FFF2-40B4-BE49-F238E27FC236}">
                    <a16:creationId xmlns:a16="http://schemas.microsoft.com/office/drawing/2014/main" id="{5B10EF86-E101-6396-1E8F-C2CC590BB59A}"/>
                  </a:ext>
                </a:extLst>
              </p:cNvPr>
              <p:cNvSpPr txBox="1"/>
              <p:nvPr/>
            </p:nvSpPr>
            <p:spPr>
              <a:xfrm>
                <a:off x="750022" y="6528264"/>
                <a:ext cx="654346" cy="261610"/>
              </a:xfrm>
              <a:prstGeom prst="rect">
                <a:avLst/>
              </a:prstGeom>
              <a:noFill/>
            </p:spPr>
            <p:txBody>
              <a:bodyPr wrap="none" rtlCol="0">
                <a:spAutoFit/>
              </a:bodyPr>
              <a:lstStyle/>
              <a:p>
                <a:r>
                  <a:rPr lang="en-US" sz="1100">
                    <a:solidFill>
                      <a:schemeClr val="accent1"/>
                    </a:solidFill>
                    <a:latin typeface="Arial" pitchFamily="34" charset="0"/>
                    <a:cs typeface="Arial" pitchFamily="34" charset="0"/>
                  </a:rPr>
                  <a:t>director</a:t>
                </a:r>
              </a:p>
            </p:txBody>
          </p:sp>
          <p:sp>
            <p:nvSpPr>
              <p:cNvPr id="104" name="TextBox 103">
                <a:extLst>
                  <a:ext uri="{FF2B5EF4-FFF2-40B4-BE49-F238E27FC236}">
                    <a16:creationId xmlns:a16="http://schemas.microsoft.com/office/drawing/2014/main" id="{5E87A1FF-8FC2-E56E-7A26-AC2DDF7F2B0A}"/>
                  </a:ext>
                </a:extLst>
              </p:cNvPr>
              <p:cNvSpPr txBox="1"/>
              <p:nvPr/>
            </p:nvSpPr>
            <p:spPr>
              <a:xfrm>
                <a:off x="873042" y="3161719"/>
                <a:ext cx="804022"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Greece</a:t>
                </a:r>
              </a:p>
            </p:txBody>
          </p:sp>
          <p:sp>
            <p:nvSpPr>
              <p:cNvPr id="105" name="TextBox 104">
                <a:extLst>
                  <a:ext uri="{FF2B5EF4-FFF2-40B4-BE49-F238E27FC236}">
                    <a16:creationId xmlns:a16="http://schemas.microsoft.com/office/drawing/2014/main" id="{7283327B-736C-BE76-F80F-260DEFCD4B04}"/>
                  </a:ext>
                </a:extLst>
              </p:cNvPr>
              <p:cNvSpPr txBox="1"/>
              <p:nvPr/>
            </p:nvSpPr>
            <p:spPr>
              <a:xfrm>
                <a:off x="3639498" y="4704320"/>
                <a:ext cx="976549"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sp>
            <p:nvSpPr>
              <p:cNvPr id="106" name="TextBox 105">
                <a:extLst>
                  <a:ext uri="{FF2B5EF4-FFF2-40B4-BE49-F238E27FC236}">
                    <a16:creationId xmlns:a16="http://schemas.microsoft.com/office/drawing/2014/main" id="{5568074C-ECF8-440A-7BB0-62FF5D78F0DA}"/>
                  </a:ext>
                </a:extLst>
              </p:cNvPr>
              <p:cNvSpPr txBox="1"/>
              <p:nvPr/>
            </p:nvSpPr>
            <p:spPr>
              <a:xfrm>
                <a:off x="4642002" y="6752409"/>
                <a:ext cx="1059266" cy="332802"/>
              </a:xfrm>
              <a:prstGeom prst="rect">
                <a:avLst/>
              </a:prstGeom>
              <a:noFill/>
            </p:spPr>
            <p:txBody>
              <a:bodyPr wrap="none" rtlCol="0">
                <a:spAutoFit/>
              </a:bodyPr>
              <a:lstStyle/>
              <a:p>
                <a:r>
                  <a:rPr lang="en-US" sz="1100">
                    <a:solidFill>
                      <a:srgbClr val="008000"/>
                    </a:solidFill>
                    <a:latin typeface="Arial" pitchFamily="34" charset="0"/>
                    <a:cs typeface="Arial" pitchFamily="34" charset="0"/>
                  </a:rPr>
                  <a:t>LaLa Land</a:t>
                </a:r>
              </a:p>
            </p:txBody>
          </p:sp>
          <p:sp>
            <p:nvSpPr>
              <p:cNvPr id="107" name="TextBox 106">
                <a:extLst>
                  <a:ext uri="{FF2B5EF4-FFF2-40B4-BE49-F238E27FC236}">
                    <a16:creationId xmlns:a16="http://schemas.microsoft.com/office/drawing/2014/main" id="{3EE884B6-84CA-AA88-7577-345DF9C3D1ED}"/>
                  </a:ext>
                </a:extLst>
              </p:cNvPr>
              <p:cNvSpPr txBox="1"/>
              <p:nvPr/>
            </p:nvSpPr>
            <p:spPr>
              <a:xfrm>
                <a:off x="3399866" y="2933891"/>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108" name="TextBox 107">
                <a:extLst>
                  <a:ext uri="{FF2B5EF4-FFF2-40B4-BE49-F238E27FC236}">
                    <a16:creationId xmlns:a16="http://schemas.microsoft.com/office/drawing/2014/main" id="{0B0129E4-A914-8D49-7123-1E0FE16A408D}"/>
                  </a:ext>
                </a:extLst>
              </p:cNvPr>
              <p:cNvSpPr txBox="1"/>
              <p:nvPr/>
            </p:nvSpPr>
            <p:spPr>
              <a:xfrm>
                <a:off x="4676816" y="5443344"/>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grpSp>
        <p:cxnSp>
          <p:nvCxnSpPr>
            <p:cNvPr id="24" name="Straight Arrow Connector 23">
              <a:extLst>
                <a:ext uri="{FF2B5EF4-FFF2-40B4-BE49-F238E27FC236}">
                  <a16:creationId xmlns:a16="http://schemas.microsoft.com/office/drawing/2014/main" id="{5DF6C571-FE2F-9290-9208-B37D10C9708D}"/>
                </a:ext>
              </a:extLst>
            </p:cNvPr>
            <p:cNvCxnSpPr>
              <a:cxnSpLocks/>
            </p:cNvCxnSpPr>
            <p:nvPr/>
          </p:nvCxnSpPr>
          <p:spPr>
            <a:xfrm flipH="1" flipV="1">
              <a:off x="6177066" y="5634911"/>
              <a:ext cx="1311184" cy="19874"/>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5457692D-1EB6-0632-0AA9-D97458143326}"/>
                </a:ext>
              </a:extLst>
            </p:cNvPr>
            <p:cNvSpPr txBox="1"/>
            <p:nvPr/>
          </p:nvSpPr>
          <p:spPr>
            <a:xfrm>
              <a:off x="6403603" y="5501080"/>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26" name="Oval 25">
              <a:extLst>
                <a:ext uri="{FF2B5EF4-FFF2-40B4-BE49-F238E27FC236}">
                  <a16:creationId xmlns:a16="http://schemas.microsoft.com/office/drawing/2014/main" id="{1E3394BC-20A5-426A-C9BD-357734731D11}"/>
                </a:ext>
              </a:extLst>
            </p:cNvPr>
            <p:cNvSpPr/>
            <p:nvPr/>
          </p:nvSpPr>
          <p:spPr>
            <a:xfrm>
              <a:off x="3581892" y="15802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9C70D7C9-422B-31CD-B652-ECE180D8F63F}"/>
                </a:ext>
              </a:extLst>
            </p:cNvPr>
            <p:cNvSpPr txBox="1"/>
            <p:nvPr/>
          </p:nvSpPr>
          <p:spPr>
            <a:xfrm>
              <a:off x="3107764" y="1317443"/>
              <a:ext cx="47499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UK</a:t>
              </a:r>
            </a:p>
          </p:txBody>
        </p:sp>
        <p:sp>
          <p:nvSpPr>
            <p:cNvPr id="28" name="TextBox 27">
              <a:extLst>
                <a:ext uri="{FF2B5EF4-FFF2-40B4-BE49-F238E27FC236}">
                  <a16:creationId xmlns:a16="http://schemas.microsoft.com/office/drawing/2014/main" id="{871C315B-07F1-3B00-6559-7BB9E2EBE313}"/>
                </a:ext>
              </a:extLst>
            </p:cNvPr>
            <p:cNvSpPr txBox="1"/>
            <p:nvPr/>
          </p:nvSpPr>
          <p:spPr>
            <a:xfrm>
              <a:off x="2485596" y="3076594"/>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30" name="Oval 29">
              <a:extLst>
                <a:ext uri="{FF2B5EF4-FFF2-40B4-BE49-F238E27FC236}">
                  <a16:creationId xmlns:a16="http://schemas.microsoft.com/office/drawing/2014/main" id="{C0410B7C-9F47-2273-0F20-6607A3D53284}"/>
                </a:ext>
              </a:extLst>
            </p:cNvPr>
            <p:cNvSpPr/>
            <p:nvPr/>
          </p:nvSpPr>
          <p:spPr>
            <a:xfrm>
              <a:off x="6958248" y="322443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F6B23F5B-2470-9C69-554A-5795CEE93688}"/>
                </a:ext>
              </a:extLst>
            </p:cNvPr>
            <p:cNvSpPr txBox="1"/>
            <p:nvPr/>
          </p:nvSpPr>
          <p:spPr>
            <a:xfrm>
              <a:off x="6722213" y="2889662"/>
              <a:ext cx="59264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USA</a:t>
              </a:r>
            </a:p>
          </p:txBody>
        </p:sp>
        <p:cxnSp>
          <p:nvCxnSpPr>
            <p:cNvPr id="35" name="Straight Arrow Connector 34">
              <a:extLst>
                <a:ext uri="{FF2B5EF4-FFF2-40B4-BE49-F238E27FC236}">
                  <a16:creationId xmlns:a16="http://schemas.microsoft.com/office/drawing/2014/main" id="{C17B6989-81A4-F8C3-2E75-22E9BFB67DF5}"/>
                </a:ext>
              </a:extLst>
            </p:cNvPr>
            <p:cNvCxnSpPr>
              <a:cxnSpLocks/>
            </p:cNvCxnSpPr>
            <p:nvPr/>
          </p:nvCxnSpPr>
          <p:spPr>
            <a:xfrm>
              <a:off x="7801934" y="5789083"/>
              <a:ext cx="376064" cy="479187"/>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36" name="Oval 35">
              <a:extLst>
                <a:ext uri="{FF2B5EF4-FFF2-40B4-BE49-F238E27FC236}">
                  <a16:creationId xmlns:a16="http://schemas.microsoft.com/office/drawing/2014/main" id="{8D586C76-0FAE-B848-2705-FA4A996384E8}"/>
                </a:ext>
              </a:extLst>
            </p:cNvPr>
            <p:cNvSpPr/>
            <p:nvPr/>
          </p:nvSpPr>
          <p:spPr>
            <a:xfrm>
              <a:off x="8153128" y="622280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TextBox 38">
              <a:extLst>
                <a:ext uri="{FF2B5EF4-FFF2-40B4-BE49-F238E27FC236}">
                  <a16:creationId xmlns:a16="http://schemas.microsoft.com/office/drawing/2014/main" id="{9E4C17CE-2A0A-80D7-699F-FDC229DE94C8}"/>
                </a:ext>
              </a:extLst>
            </p:cNvPr>
            <p:cNvSpPr txBox="1"/>
            <p:nvPr/>
          </p:nvSpPr>
          <p:spPr>
            <a:xfrm>
              <a:off x="7311195" y="6235328"/>
              <a:ext cx="845898"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Canada</a:t>
              </a:r>
            </a:p>
          </p:txBody>
        </p:sp>
        <p:sp>
          <p:nvSpPr>
            <p:cNvPr id="40" name="TextBox 39">
              <a:extLst>
                <a:ext uri="{FF2B5EF4-FFF2-40B4-BE49-F238E27FC236}">
                  <a16:creationId xmlns:a16="http://schemas.microsoft.com/office/drawing/2014/main" id="{19847CFD-9DBE-50E0-53BA-567B10891C18}"/>
                </a:ext>
              </a:extLst>
            </p:cNvPr>
            <p:cNvSpPr txBox="1"/>
            <p:nvPr/>
          </p:nvSpPr>
          <p:spPr>
            <a:xfrm>
              <a:off x="7610827" y="5850683"/>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cxnSp>
          <p:nvCxnSpPr>
            <p:cNvPr id="43" name="Straight Arrow Connector 42">
              <a:extLst>
                <a:ext uri="{FF2B5EF4-FFF2-40B4-BE49-F238E27FC236}">
                  <a16:creationId xmlns:a16="http://schemas.microsoft.com/office/drawing/2014/main" id="{C7AFC349-A6D2-0150-412B-A70F4B38FB4E}"/>
                </a:ext>
              </a:extLst>
            </p:cNvPr>
            <p:cNvCxnSpPr>
              <a:cxnSpLocks/>
              <a:endCxn id="47" idx="3"/>
            </p:cNvCxnSpPr>
            <p:nvPr/>
          </p:nvCxnSpPr>
          <p:spPr>
            <a:xfrm flipV="1">
              <a:off x="7049409" y="2249990"/>
              <a:ext cx="1504362" cy="2166775"/>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2267E7A6-39EE-75A1-C467-9F31FB9C53FE}"/>
                </a:ext>
              </a:extLst>
            </p:cNvPr>
            <p:cNvCxnSpPr>
              <a:cxnSpLocks/>
              <a:endCxn id="47" idx="2"/>
            </p:cNvCxnSpPr>
            <p:nvPr/>
          </p:nvCxnSpPr>
          <p:spPr>
            <a:xfrm flipV="1">
              <a:off x="5733665" y="2153224"/>
              <a:ext cx="2780042" cy="67489"/>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A710DF19-2664-C563-7597-41C1FB080752}"/>
                </a:ext>
              </a:extLst>
            </p:cNvPr>
            <p:cNvSpPr/>
            <p:nvPr/>
          </p:nvSpPr>
          <p:spPr>
            <a:xfrm>
              <a:off x="8513706" y="20163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0D7E56B2-31D2-3C3E-4FA6-84342DB079D0}"/>
                </a:ext>
              </a:extLst>
            </p:cNvPr>
            <p:cNvSpPr txBox="1"/>
            <p:nvPr/>
          </p:nvSpPr>
          <p:spPr>
            <a:xfrm>
              <a:off x="8199286" y="1656078"/>
              <a:ext cx="497252" cy="261610"/>
            </a:xfrm>
            <a:prstGeom prst="rect">
              <a:avLst/>
            </a:prstGeom>
            <a:noFill/>
          </p:spPr>
          <p:txBody>
            <a:bodyPr wrap="none" rtlCol="0">
              <a:spAutoFit/>
            </a:bodyPr>
            <a:lstStyle/>
            <a:p>
              <a:r>
                <a:rPr lang="en-US" sz="1100">
                  <a:solidFill>
                    <a:srgbClr val="FFC000"/>
                  </a:solidFill>
                  <a:latin typeface="Arial" pitchFamily="34" charset="0"/>
                  <a:cs typeface="Arial" pitchFamily="34" charset="0"/>
                </a:rPr>
                <a:t>actor</a:t>
              </a:r>
            </a:p>
          </p:txBody>
        </p:sp>
        <p:sp>
          <p:nvSpPr>
            <p:cNvPr id="51" name="TextBox 50">
              <a:extLst>
                <a:ext uri="{FF2B5EF4-FFF2-40B4-BE49-F238E27FC236}">
                  <a16:creationId xmlns:a16="http://schemas.microsoft.com/office/drawing/2014/main" id="{038EEF9F-A781-7F91-B4F2-FDAD0A8A8E78}"/>
                </a:ext>
              </a:extLst>
            </p:cNvPr>
            <p:cNvSpPr txBox="1"/>
            <p:nvPr/>
          </p:nvSpPr>
          <p:spPr>
            <a:xfrm>
              <a:off x="6736121" y="3731976"/>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cxnSp>
        <p:nvCxnSpPr>
          <p:cNvPr id="109" name="Straight Arrow Connector 108">
            <a:extLst>
              <a:ext uri="{FF2B5EF4-FFF2-40B4-BE49-F238E27FC236}">
                <a16:creationId xmlns:a16="http://schemas.microsoft.com/office/drawing/2014/main" id="{D90118B4-8D8E-56C8-9A9D-0AA0B011D28E}"/>
              </a:ext>
            </a:extLst>
          </p:cNvPr>
          <p:cNvCxnSpPr>
            <a:cxnSpLocks/>
          </p:cNvCxnSpPr>
          <p:nvPr/>
        </p:nvCxnSpPr>
        <p:spPr>
          <a:xfrm flipH="1" flipV="1">
            <a:off x="7485401" y="4305272"/>
            <a:ext cx="513804" cy="489381"/>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7AB67B28-3F30-B8FD-84BB-02C73846057C}"/>
              </a:ext>
            </a:extLst>
          </p:cNvPr>
          <p:cNvSpPr txBox="1"/>
          <p:nvPr/>
        </p:nvSpPr>
        <p:spPr>
          <a:xfrm>
            <a:off x="7208177" y="4837910"/>
            <a:ext cx="2211834" cy="737471"/>
          </a:xfrm>
          <a:prstGeom prst="rect">
            <a:avLst/>
          </a:prstGeom>
          <a:noFill/>
          <a:ln>
            <a:noFill/>
          </a:ln>
        </p:spPr>
        <p:txBody>
          <a:bodyPr wrap="square" lIns="91425" tIns="91425" rIns="91425" bIns="91425" rtlCol="0" anchor="t" anchorCtr="0">
            <a:noAutofit/>
          </a:bodyPr>
          <a:lstStyle/>
          <a:p>
            <a:pPr algn="ctr"/>
            <a:r>
              <a:rPr lang="en-US">
                <a:solidFill>
                  <a:srgbClr val="D60093"/>
                </a:solidFill>
                <a:latin typeface="Calibri" panose="020F0502020204030204" pitchFamily="34" charset="0"/>
                <a:ea typeface="Helvetica Neue Light" charset="0"/>
                <a:cs typeface="Calibri" panose="020F0502020204030204" pitchFamily="34" charset="0"/>
                <a:sym typeface="Open Sans"/>
              </a:rPr>
              <a:t>missing relation: profession</a:t>
            </a:r>
            <a:endParaRPr lang="en-US" i="1">
              <a:solidFill>
                <a:srgbClr val="D60093"/>
              </a:solidFill>
              <a:latin typeface="Calibri" panose="020F0502020204030204" pitchFamily="34" charset="0"/>
              <a:ea typeface="Cambria Math" charset="0"/>
              <a:cs typeface="Calibri" panose="020F0502020204030204" pitchFamily="34" charset="0"/>
              <a:sym typeface="Open Sans"/>
            </a:endParaRPr>
          </a:p>
        </p:txBody>
      </p:sp>
      <p:sp>
        <p:nvSpPr>
          <p:cNvPr id="111" name="TextBox 110">
            <a:extLst>
              <a:ext uri="{FF2B5EF4-FFF2-40B4-BE49-F238E27FC236}">
                <a16:creationId xmlns:a16="http://schemas.microsoft.com/office/drawing/2014/main" id="{52177233-80E0-0805-926C-1A5BD642845C}"/>
              </a:ext>
            </a:extLst>
          </p:cNvPr>
          <p:cNvSpPr txBox="1"/>
          <p:nvPr/>
        </p:nvSpPr>
        <p:spPr>
          <a:xfrm>
            <a:off x="5893866" y="296938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112" name="TextBox 111">
            <a:extLst>
              <a:ext uri="{FF2B5EF4-FFF2-40B4-BE49-F238E27FC236}">
                <a16:creationId xmlns:a16="http://schemas.microsoft.com/office/drawing/2014/main" id="{7AEAFB7B-C8A1-C890-369D-B170B7FD1AB9}"/>
              </a:ext>
            </a:extLst>
          </p:cNvPr>
          <p:cNvSpPr txBox="1"/>
          <p:nvPr/>
        </p:nvSpPr>
        <p:spPr>
          <a:xfrm>
            <a:off x="6632057" y="3736159"/>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cxnSp>
        <p:nvCxnSpPr>
          <p:cNvPr id="113" name="Straight Arrow Connector 112">
            <a:extLst>
              <a:ext uri="{FF2B5EF4-FFF2-40B4-BE49-F238E27FC236}">
                <a16:creationId xmlns:a16="http://schemas.microsoft.com/office/drawing/2014/main" id="{514EE427-ABB3-34AD-9FD8-D7278C44A9B1}"/>
              </a:ext>
            </a:extLst>
          </p:cNvPr>
          <p:cNvCxnSpPr>
            <a:cxnSpLocks/>
            <a:endCxn id="47" idx="4"/>
          </p:cNvCxnSpPr>
          <p:nvPr/>
        </p:nvCxnSpPr>
        <p:spPr>
          <a:xfrm flipV="1">
            <a:off x="7282812" y="3190295"/>
            <a:ext cx="239763" cy="3076215"/>
          </a:xfrm>
          <a:prstGeom prst="straightConnector1">
            <a:avLst/>
          </a:prstGeom>
          <a:ln w="28575">
            <a:solidFill>
              <a:srgbClr val="D60093"/>
            </a:solidFill>
            <a:prstDash val="sys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1910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8E412-895B-4BFA-B688-B9E46344FC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0C05C-28CD-BD11-0E1E-A615788AE820}"/>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43CD15EB-B6E5-2409-C34B-7AFC7AD3B55B}"/>
              </a:ext>
            </a:extLst>
          </p:cNvPr>
          <p:cNvSpPr>
            <a:spLocks noGrp="1"/>
          </p:cNvSpPr>
          <p:nvPr>
            <p:ph idx="1"/>
          </p:nvPr>
        </p:nvSpPr>
        <p:spPr>
          <a:xfrm>
            <a:off x="261257" y="1295400"/>
            <a:ext cx="8560827" cy="5257801"/>
          </a:xfrm>
        </p:spPr>
        <p:txBody>
          <a:bodyPr/>
          <a:lstStyle/>
          <a:p>
            <a:r>
              <a:rPr lang="en-US" b="1">
                <a:cs typeface="Arial" pitchFamily="34" charset="0"/>
              </a:rPr>
              <a:t>Consider relation pairs</a:t>
            </a:r>
          </a:p>
          <a:p>
            <a:pPr lvl="1"/>
            <a:r>
              <a:rPr lang="en-US" b="1">
                <a:cs typeface="Arial" pitchFamily="34" charset="0"/>
              </a:rPr>
              <a:t>Find entities that serve as heads and/or tails</a:t>
            </a:r>
            <a:endParaRPr lang="en-US"/>
          </a:p>
        </p:txBody>
      </p:sp>
      <p:sp>
        <p:nvSpPr>
          <p:cNvPr id="4" name="Date Placeholder 3">
            <a:extLst>
              <a:ext uri="{FF2B5EF4-FFF2-40B4-BE49-F238E27FC236}">
                <a16:creationId xmlns:a16="http://schemas.microsoft.com/office/drawing/2014/main" id="{1C98AEF9-D6A8-C9EB-236A-77BE958B6CD8}"/>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F84990BE-D728-6835-F8B2-64F26F2186C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E32BAEC-B804-623F-3617-6793F2DCBCF1}"/>
              </a:ext>
            </a:extLst>
          </p:cNvPr>
          <p:cNvSpPr>
            <a:spLocks noGrp="1"/>
          </p:cNvSpPr>
          <p:nvPr>
            <p:ph type="sldNum" sz="quarter" idx="12"/>
          </p:nvPr>
        </p:nvSpPr>
        <p:spPr/>
        <p:txBody>
          <a:bodyPr/>
          <a:lstStyle/>
          <a:p>
            <a:fld id="{19B12225-5612-419B-A8D5-4B8EEE4C217E}" type="slidenum">
              <a:rPr lang="en-US" smtClean="0"/>
              <a:pPr/>
              <a:t>53</a:t>
            </a:fld>
            <a:endParaRPr lang="en-US"/>
          </a:p>
        </p:txBody>
      </p:sp>
      <p:grpSp>
        <p:nvGrpSpPr>
          <p:cNvPr id="7" name="Group 6">
            <a:extLst>
              <a:ext uri="{FF2B5EF4-FFF2-40B4-BE49-F238E27FC236}">
                <a16:creationId xmlns:a16="http://schemas.microsoft.com/office/drawing/2014/main" id="{0D129952-53C2-638A-68EA-FE79AAFD9DA4}"/>
              </a:ext>
            </a:extLst>
          </p:cNvPr>
          <p:cNvGrpSpPr/>
          <p:nvPr/>
        </p:nvGrpSpPr>
        <p:grpSpPr>
          <a:xfrm>
            <a:off x="1898815" y="2425728"/>
            <a:ext cx="6018053" cy="3693212"/>
            <a:chOff x="1654661" y="1317443"/>
            <a:chExt cx="7486328" cy="4698250"/>
          </a:xfrm>
        </p:grpSpPr>
        <p:cxnSp>
          <p:nvCxnSpPr>
            <p:cNvPr id="11" name="Straight Arrow Connector 10">
              <a:extLst>
                <a:ext uri="{FF2B5EF4-FFF2-40B4-BE49-F238E27FC236}">
                  <a16:creationId xmlns:a16="http://schemas.microsoft.com/office/drawing/2014/main" id="{C9BD2964-3625-09DC-72FC-4F39174D5468}"/>
                </a:ext>
              </a:extLst>
            </p:cNvPr>
            <p:cNvCxnSpPr>
              <a:cxnSpLocks/>
              <a:endCxn id="30" idx="4"/>
            </p:cNvCxnSpPr>
            <p:nvPr/>
          </p:nvCxnSpPr>
          <p:spPr>
            <a:xfrm flipV="1">
              <a:off x="6982960" y="3498133"/>
              <a:ext cx="112079" cy="88598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128CECD3-B3FE-4287-2EC0-DF3C1538E286}"/>
                </a:ext>
              </a:extLst>
            </p:cNvPr>
            <p:cNvCxnSpPr>
              <a:cxnSpLocks/>
              <a:stCxn id="55" idx="2"/>
              <a:endCxn id="26" idx="5"/>
            </p:cNvCxnSpPr>
            <p:nvPr/>
          </p:nvCxnSpPr>
          <p:spPr>
            <a:xfrm flipH="1" flipV="1">
              <a:off x="3815409" y="1813891"/>
              <a:ext cx="1628407" cy="40874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F1A6DFC1-2556-E5DF-926B-F7E1C60F2BD1}"/>
                </a:ext>
              </a:extLst>
            </p:cNvPr>
            <p:cNvGrpSpPr/>
            <p:nvPr/>
          </p:nvGrpSpPr>
          <p:grpSpPr>
            <a:xfrm>
              <a:off x="1654661" y="1671042"/>
              <a:ext cx="7486328" cy="4344651"/>
              <a:chOff x="873042" y="2740560"/>
              <a:chExt cx="7486328" cy="4344651"/>
            </a:xfrm>
          </p:grpSpPr>
          <p:sp>
            <p:nvSpPr>
              <p:cNvPr id="52" name="Oval 51">
                <a:extLst>
                  <a:ext uri="{FF2B5EF4-FFF2-40B4-BE49-F238E27FC236}">
                    <a16:creationId xmlns:a16="http://schemas.microsoft.com/office/drawing/2014/main" id="{014A0B4E-714D-219B-FE90-FCEA73F6EA9D}"/>
                  </a:ext>
                </a:extLst>
              </p:cNvPr>
              <p:cNvSpPr/>
              <p:nvPr/>
            </p:nvSpPr>
            <p:spPr>
              <a:xfrm>
                <a:off x="4080703" y="439836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074E1F14-FF58-D3AD-9FDF-6A98D13D3CFD}"/>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83EFE802-9BB1-42F0-A790-8D7898366BD8}"/>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AA21ED4A-5B86-6F9B-B3AF-57FAAAC7B751}"/>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5E5F3E16-7D60-688C-1B8F-21C55E7ACCB5}"/>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AB3B1772-0284-233A-6FC3-259A4EED90A0}"/>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Oval 64">
                <a:extLst>
                  <a:ext uri="{FF2B5EF4-FFF2-40B4-BE49-F238E27FC236}">
                    <a16:creationId xmlns:a16="http://schemas.microsoft.com/office/drawing/2014/main" id="{EE8AFA02-91FC-A3E1-E683-E4D0B19AD868}"/>
                  </a:ext>
                </a:extLst>
              </p:cNvPr>
              <p:cNvSpPr/>
              <p:nvPr/>
            </p:nvSpPr>
            <p:spPr>
              <a:xfrm>
                <a:off x="5121865" y="652749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Oval 76">
                <a:extLst>
                  <a:ext uri="{FF2B5EF4-FFF2-40B4-BE49-F238E27FC236}">
                    <a16:creationId xmlns:a16="http://schemas.microsoft.com/office/drawing/2014/main" id="{A5D68BCF-9A75-B89D-93AB-F5CDDA4C889D}"/>
                  </a:ext>
                </a:extLst>
              </p:cNvPr>
              <p:cNvSpPr/>
              <p:nvPr/>
            </p:nvSpPr>
            <p:spPr>
              <a:xfrm>
                <a:off x="1660791" y="350753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E804871D-C3BE-5443-2287-8E393C620487}"/>
                  </a:ext>
                </a:extLst>
              </p:cNvPr>
              <p:cNvCxnSpPr>
                <a:cxnSpLocks/>
                <a:stCxn id="55" idx="3"/>
                <a:endCxn id="52" idx="0"/>
              </p:cNvCxnSpPr>
              <p:nvPr/>
            </p:nvCxnSpPr>
            <p:spPr>
              <a:xfrm flipH="1">
                <a:off x="4217494" y="3388918"/>
                <a:ext cx="484768" cy="1009451"/>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CEAE2F84-0E2E-C5D0-C2D8-7622CD2719C9}"/>
                  </a:ext>
                </a:extLst>
              </p:cNvPr>
              <p:cNvCxnSpPr>
                <a:cxnSpLocks/>
              </p:cNvCxnSpPr>
              <p:nvPr/>
            </p:nvCxnSpPr>
            <p:spPr>
              <a:xfrm flipH="1">
                <a:off x="5422398" y="5916815"/>
                <a:ext cx="434648" cy="60112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2" name="TextBox 81">
                <a:extLst>
                  <a:ext uri="{FF2B5EF4-FFF2-40B4-BE49-F238E27FC236}">
                    <a16:creationId xmlns:a16="http://schemas.microsoft.com/office/drawing/2014/main" id="{603009FB-00EF-791C-01EE-4E56F354E2B1}"/>
                  </a:ext>
                </a:extLst>
              </p:cNvPr>
              <p:cNvSpPr txBox="1"/>
              <p:nvPr/>
            </p:nvSpPr>
            <p:spPr>
              <a:xfrm>
                <a:off x="5270231" y="6093088"/>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83" name="TextBox 82">
                <a:extLst>
                  <a:ext uri="{FF2B5EF4-FFF2-40B4-BE49-F238E27FC236}">
                    <a16:creationId xmlns:a16="http://schemas.microsoft.com/office/drawing/2014/main" id="{B3F11E0D-1A89-42A8-76B1-294E53585A57}"/>
                  </a:ext>
                </a:extLst>
              </p:cNvPr>
              <p:cNvSpPr txBox="1"/>
              <p:nvPr/>
            </p:nvSpPr>
            <p:spPr>
              <a:xfrm>
                <a:off x="4151995" y="372117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4" name="Straight Arrow Connector 83">
                <a:extLst>
                  <a:ext uri="{FF2B5EF4-FFF2-40B4-BE49-F238E27FC236}">
                    <a16:creationId xmlns:a16="http://schemas.microsoft.com/office/drawing/2014/main" id="{B6A08AF3-8D99-8226-A144-B47B7AF4F4C4}"/>
                  </a:ext>
                </a:extLst>
              </p:cNvPr>
              <p:cNvCxnSpPr>
                <a:cxnSpLocks/>
                <a:stCxn id="56" idx="2"/>
                <a:endCxn id="52" idx="6"/>
              </p:cNvCxnSpPr>
              <p:nvPr/>
            </p:nvCxnSpPr>
            <p:spPr>
              <a:xfrm flipH="1" flipV="1">
                <a:off x="4354285" y="4535218"/>
                <a:ext cx="1604867" cy="107403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5" name="TextBox 84">
                <a:extLst>
                  <a:ext uri="{FF2B5EF4-FFF2-40B4-BE49-F238E27FC236}">
                    <a16:creationId xmlns:a16="http://schemas.microsoft.com/office/drawing/2014/main" id="{E3D2BC58-696F-2822-169E-B45D64C17034}"/>
                  </a:ext>
                </a:extLst>
              </p:cNvPr>
              <p:cNvSpPr txBox="1"/>
              <p:nvPr/>
            </p:nvSpPr>
            <p:spPr>
              <a:xfrm>
                <a:off x="4759903" y="488615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8" name="Straight Arrow Connector 87">
                <a:extLst>
                  <a:ext uri="{FF2B5EF4-FFF2-40B4-BE49-F238E27FC236}">
                    <a16:creationId xmlns:a16="http://schemas.microsoft.com/office/drawing/2014/main" id="{6F8DD3DD-421F-8E44-1C28-F211DCC74836}"/>
                  </a:ext>
                </a:extLst>
              </p:cNvPr>
              <p:cNvCxnSpPr>
                <a:cxnSpLocks/>
                <a:stCxn id="60" idx="1"/>
                <a:endCxn id="77" idx="5"/>
              </p:cNvCxnSpPr>
              <p:nvPr/>
            </p:nvCxnSpPr>
            <p:spPr>
              <a:xfrm flipH="1" flipV="1">
                <a:off x="1894308" y="3741150"/>
                <a:ext cx="492495" cy="123171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F81117B2-571F-4DC9-3EF6-ACDC67FCD042}"/>
                  </a:ext>
                </a:extLst>
              </p:cNvPr>
              <p:cNvCxnSpPr>
                <a:cxnSpLocks/>
              </p:cNvCxnSpPr>
              <p:nvPr/>
            </p:nvCxnSpPr>
            <p:spPr>
              <a:xfrm rot="10800000">
                <a:off x="4466079" y="5609253"/>
                <a:ext cx="1493073" cy="0"/>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98" name="TextBox 97">
                <a:extLst>
                  <a:ext uri="{FF2B5EF4-FFF2-40B4-BE49-F238E27FC236}">
                    <a16:creationId xmlns:a16="http://schemas.microsoft.com/office/drawing/2014/main" id="{935F16CD-8773-F13B-C6BD-CBE2502027F2}"/>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AE32777A-BB32-D905-595D-DB218F9C9D81}"/>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0E344EC1-1959-24EB-4AEF-06496346199F}"/>
                  </a:ext>
                </a:extLst>
              </p:cNvPr>
              <p:cNvSpPr txBox="1"/>
              <p:nvPr/>
            </p:nvSpPr>
            <p:spPr>
              <a:xfrm>
                <a:off x="3760212" y="5158992"/>
                <a:ext cx="946093"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5039AE80-6631-7EEF-4B6D-CD7A900A0CC6}"/>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BBDC0E6C-69FD-0A19-E418-DE20DBCDE69F}"/>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4" name="TextBox 103">
                <a:extLst>
                  <a:ext uri="{FF2B5EF4-FFF2-40B4-BE49-F238E27FC236}">
                    <a16:creationId xmlns:a16="http://schemas.microsoft.com/office/drawing/2014/main" id="{C5BDC469-5A28-6B2A-0FD1-1548615FEAFD}"/>
                  </a:ext>
                </a:extLst>
              </p:cNvPr>
              <p:cNvSpPr txBox="1"/>
              <p:nvPr/>
            </p:nvSpPr>
            <p:spPr>
              <a:xfrm>
                <a:off x="873042" y="3161719"/>
                <a:ext cx="804022"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Greece</a:t>
                </a:r>
              </a:p>
            </p:txBody>
          </p:sp>
          <p:sp>
            <p:nvSpPr>
              <p:cNvPr id="105" name="TextBox 104">
                <a:extLst>
                  <a:ext uri="{FF2B5EF4-FFF2-40B4-BE49-F238E27FC236}">
                    <a16:creationId xmlns:a16="http://schemas.microsoft.com/office/drawing/2014/main" id="{262AD5C9-37BB-76A9-23DB-5FD84FBCC5C1}"/>
                  </a:ext>
                </a:extLst>
              </p:cNvPr>
              <p:cNvSpPr txBox="1"/>
              <p:nvPr/>
            </p:nvSpPr>
            <p:spPr>
              <a:xfrm>
                <a:off x="3639498" y="4704320"/>
                <a:ext cx="976549"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sp>
            <p:nvSpPr>
              <p:cNvPr id="106" name="TextBox 105">
                <a:extLst>
                  <a:ext uri="{FF2B5EF4-FFF2-40B4-BE49-F238E27FC236}">
                    <a16:creationId xmlns:a16="http://schemas.microsoft.com/office/drawing/2014/main" id="{D22F796E-6C52-E0C4-09FD-EF765D1AD7BE}"/>
                  </a:ext>
                </a:extLst>
              </p:cNvPr>
              <p:cNvSpPr txBox="1"/>
              <p:nvPr/>
            </p:nvSpPr>
            <p:spPr>
              <a:xfrm>
                <a:off x="4642002" y="6752409"/>
                <a:ext cx="1059266" cy="332802"/>
              </a:xfrm>
              <a:prstGeom prst="rect">
                <a:avLst/>
              </a:prstGeom>
              <a:noFill/>
            </p:spPr>
            <p:txBody>
              <a:bodyPr wrap="none" rtlCol="0">
                <a:spAutoFit/>
              </a:bodyPr>
              <a:lstStyle/>
              <a:p>
                <a:r>
                  <a:rPr lang="en-US" sz="1100">
                    <a:solidFill>
                      <a:srgbClr val="008000"/>
                    </a:solidFill>
                    <a:latin typeface="Arial" pitchFamily="34" charset="0"/>
                    <a:cs typeface="Arial" pitchFamily="34" charset="0"/>
                  </a:rPr>
                  <a:t>LaLa Land</a:t>
                </a:r>
              </a:p>
            </p:txBody>
          </p:sp>
          <p:sp>
            <p:nvSpPr>
              <p:cNvPr id="107" name="TextBox 106">
                <a:extLst>
                  <a:ext uri="{FF2B5EF4-FFF2-40B4-BE49-F238E27FC236}">
                    <a16:creationId xmlns:a16="http://schemas.microsoft.com/office/drawing/2014/main" id="{13060F98-ABB5-6192-77DF-A94F4BAA5C48}"/>
                  </a:ext>
                </a:extLst>
              </p:cNvPr>
              <p:cNvSpPr txBox="1"/>
              <p:nvPr/>
            </p:nvSpPr>
            <p:spPr>
              <a:xfrm>
                <a:off x="3399866" y="2933891"/>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108" name="TextBox 107">
                <a:extLst>
                  <a:ext uri="{FF2B5EF4-FFF2-40B4-BE49-F238E27FC236}">
                    <a16:creationId xmlns:a16="http://schemas.microsoft.com/office/drawing/2014/main" id="{B5B2CD5A-CEC0-F749-E514-6A88476F7453}"/>
                  </a:ext>
                </a:extLst>
              </p:cNvPr>
              <p:cNvSpPr txBox="1"/>
              <p:nvPr/>
            </p:nvSpPr>
            <p:spPr>
              <a:xfrm>
                <a:off x="4676816" y="5443344"/>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grpSp>
        <p:cxnSp>
          <p:nvCxnSpPr>
            <p:cNvPr id="24" name="Straight Arrow Connector 23">
              <a:extLst>
                <a:ext uri="{FF2B5EF4-FFF2-40B4-BE49-F238E27FC236}">
                  <a16:creationId xmlns:a16="http://schemas.microsoft.com/office/drawing/2014/main" id="{99DCFDF2-7B94-13E4-27E5-625E495C5DE2}"/>
                </a:ext>
              </a:extLst>
            </p:cNvPr>
            <p:cNvCxnSpPr>
              <a:cxnSpLocks/>
            </p:cNvCxnSpPr>
            <p:nvPr/>
          </p:nvCxnSpPr>
          <p:spPr>
            <a:xfrm flipH="1" flipV="1">
              <a:off x="6177066" y="5634911"/>
              <a:ext cx="1311184" cy="19874"/>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CA8D813B-0CB4-94B0-0B78-B70276A1185B}"/>
                </a:ext>
              </a:extLst>
            </p:cNvPr>
            <p:cNvSpPr txBox="1"/>
            <p:nvPr/>
          </p:nvSpPr>
          <p:spPr>
            <a:xfrm>
              <a:off x="6403603" y="5501080"/>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26" name="Oval 25">
              <a:extLst>
                <a:ext uri="{FF2B5EF4-FFF2-40B4-BE49-F238E27FC236}">
                  <a16:creationId xmlns:a16="http://schemas.microsoft.com/office/drawing/2014/main" id="{5583E5A4-FD79-5379-FCC7-3EC5B525585B}"/>
                </a:ext>
              </a:extLst>
            </p:cNvPr>
            <p:cNvSpPr/>
            <p:nvPr/>
          </p:nvSpPr>
          <p:spPr>
            <a:xfrm>
              <a:off x="3581892" y="15802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6FC51989-9EBC-53E3-D1E6-7860A83B6F5B}"/>
                </a:ext>
              </a:extLst>
            </p:cNvPr>
            <p:cNvSpPr txBox="1"/>
            <p:nvPr/>
          </p:nvSpPr>
          <p:spPr>
            <a:xfrm>
              <a:off x="3107764" y="1317443"/>
              <a:ext cx="47499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UK</a:t>
              </a:r>
            </a:p>
          </p:txBody>
        </p:sp>
        <p:sp>
          <p:nvSpPr>
            <p:cNvPr id="28" name="TextBox 27">
              <a:extLst>
                <a:ext uri="{FF2B5EF4-FFF2-40B4-BE49-F238E27FC236}">
                  <a16:creationId xmlns:a16="http://schemas.microsoft.com/office/drawing/2014/main" id="{EFEE8B74-109F-63CE-D579-C7D8C53F487D}"/>
                </a:ext>
              </a:extLst>
            </p:cNvPr>
            <p:cNvSpPr txBox="1"/>
            <p:nvPr/>
          </p:nvSpPr>
          <p:spPr>
            <a:xfrm>
              <a:off x="2485596" y="3076594"/>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30" name="Oval 29">
              <a:extLst>
                <a:ext uri="{FF2B5EF4-FFF2-40B4-BE49-F238E27FC236}">
                  <a16:creationId xmlns:a16="http://schemas.microsoft.com/office/drawing/2014/main" id="{E0D7E90B-4922-913C-C38A-8FD3118F8C60}"/>
                </a:ext>
              </a:extLst>
            </p:cNvPr>
            <p:cNvSpPr/>
            <p:nvPr/>
          </p:nvSpPr>
          <p:spPr>
            <a:xfrm>
              <a:off x="6958248" y="322443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F6ED9657-A698-8F9C-4457-3F571C2FBED2}"/>
                </a:ext>
              </a:extLst>
            </p:cNvPr>
            <p:cNvSpPr txBox="1"/>
            <p:nvPr/>
          </p:nvSpPr>
          <p:spPr>
            <a:xfrm>
              <a:off x="6722213" y="2889662"/>
              <a:ext cx="59264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USA</a:t>
              </a:r>
            </a:p>
          </p:txBody>
        </p:sp>
        <p:sp>
          <p:nvSpPr>
            <p:cNvPr id="51" name="TextBox 50">
              <a:extLst>
                <a:ext uri="{FF2B5EF4-FFF2-40B4-BE49-F238E27FC236}">
                  <a16:creationId xmlns:a16="http://schemas.microsoft.com/office/drawing/2014/main" id="{9D2A5B09-0758-EC25-FE4F-2F8B2740F410}"/>
                </a:ext>
              </a:extLst>
            </p:cNvPr>
            <p:cNvSpPr txBox="1"/>
            <p:nvPr/>
          </p:nvSpPr>
          <p:spPr>
            <a:xfrm>
              <a:off x="6736121" y="3731976"/>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278C5A3-0583-6722-EDB8-0A4F508FC9D8}"/>
                  </a:ext>
                </a:extLst>
              </p:cNvPr>
              <p:cNvSpPr txBox="1"/>
              <p:nvPr/>
            </p:nvSpPr>
            <p:spPr>
              <a:xfrm>
                <a:off x="6272185" y="2644772"/>
                <a:ext cx="2402055" cy="58099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l-GR" b="0" i="1" smtClean="0">
                          <a:latin typeface="Cambria Math" panose="02040503050406030204" pitchFamily="18" charset="0"/>
                          <a:cs typeface="Arial" pitchFamily="34" charset="0"/>
                        </a:rPr>
                        <m:t>𝛽</m:t>
                      </m:r>
                      <m:r>
                        <a:rPr lang="el-GR" b="0" i="1" smtClean="0">
                          <a:latin typeface="Cambria Math" panose="02040503050406030204" pitchFamily="18" charset="0"/>
                          <a:cs typeface="Arial" pitchFamily="34" charset="0"/>
                        </a:rPr>
                        <m:t>=</m:t>
                      </m:r>
                      <m:sSup>
                        <m:sSupPr>
                          <m:ctrlPr>
                            <a:rPr lang="en-US" i="1" smtClean="0">
                              <a:latin typeface="Cambria Math" panose="02040503050406030204" pitchFamily="18" charset="0"/>
                              <a:cs typeface="Arial" pitchFamily="34" charset="0"/>
                            </a:rPr>
                          </m:ctrlPr>
                        </m:sSupPr>
                        <m:e>
                          <m:d>
                            <m:dPr>
                              <m:ctrlPr>
                                <a:rPr lang="en-US" i="1">
                                  <a:latin typeface="Cambria Math" panose="02040503050406030204" pitchFamily="18" charset="0"/>
                                  <a:cs typeface="Arial" pitchFamily="34" charset="0"/>
                                </a:rPr>
                              </m:ctrlPr>
                            </m:dPr>
                            <m:e>
                              <m:f>
                                <m:fPr>
                                  <m:ctrlPr>
                                    <a:rPr lang="en-US" i="1">
                                      <a:latin typeface="Cambria Math" panose="02040503050406030204" pitchFamily="18" charset="0"/>
                                      <a:cs typeface="Arial" pitchFamily="34" charset="0"/>
                                    </a:rPr>
                                  </m:ctrlPr>
                                </m:fPr>
                                <m:num>
                                  <m:r>
                                    <a:rPr lang="en-US" i="1">
                                      <a:latin typeface="Cambria Math" panose="02040503050406030204" pitchFamily="18" charset="0"/>
                                      <a:cs typeface="Arial" pitchFamily="34" charset="0"/>
                                    </a:rPr>
                                    <m:t>1</m:t>
                                  </m:r>
                                </m:num>
                                <m:den>
                                  <m:r>
                                    <a:rPr lang="en-US" i="1">
                                      <a:latin typeface="Cambria Math" panose="02040503050406030204" pitchFamily="18" charset="0"/>
                                      <a:cs typeface="Arial" pitchFamily="34" charset="0"/>
                                    </a:rPr>
                                    <m:t>3</m:t>
                                  </m:r>
                                </m:den>
                              </m:f>
                            </m:e>
                          </m:d>
                        </m:e>
                        <m:sup>
                          <m:r>
                            <a:rPr lang="en-US" b="0" i="1" smtClean="0">
                              <a:latin typeface="Cambria Math" panose="02040503050406030204" pitchFamily="18" charset="0"/>
                              <a:cs typeface="Arial" pitchFamily="34" charset="0"/>
                            </a:rPr>
                            <m:t>2</m:t>
                          </m:r>
                        </m:sup>
                      </m:sSup>
                      <m:r>
                        <a:rPr lang="en-US" b="0" i="1" smtClean="0">
                          <a:latin typeface="Cambria Math" panose="02040503050406030204" pitchFamily="18" charset="0"/>
                          <a:cs typeface="Arial" pitchFamily="34" charset="0"/>
                        </a:rPr>
                        <m:t>+</m:t>
                      </m:r>
                      <m:sSup>
                        <m:sSupPr>
                          <m:ctrlPr>
                            <a:rPr lang="en-US" i="1">
                              <a:latin typeface="Cambria Math" panose="02040503050406030204" pitchFamily="18" charset="0"/>
                              <a:cs typeface="Arial" pitchFamily="34" charset="0"/>
                            </a:rPr>
                          </m:ctrlPr>
                        </m:sSupPr>
                        <m:e>
                          <m:d>
                            <m:dPr>
                              <m:ctrlPr>
                                <a:rPr lang="en-US" i="1">
                                  <a:latin typeface="Cambria Math" panose="02040503050406030204" pitchFamily="18" charset="0"/>
                                  <a:cs typeface="Arial" pitchFamily="34" charset="0"/>
                                </a:rPr>
                              </m:ctrlPr>
                            </m:dPr>
                            <m:e>
                              <m:f>
                                <m:fPr>
                                  <m:ctrlPr>
                                    <a:rPr lang="en-US" i="1">
                                      <a:latin typeface="Cambria Math" panose="02040503050406030204" pitchFamily="18" charset="0"/>
                                      <a:cs typeface="Arial" pitchFamily="34" charset="0"/>
                                    </a:rPr>
                                  </m:ctrlPr>
                                </m:fPr>
                                <m:num>
                                  <m:r>
                                    <a:rPr lang="en-US" i="1">
                                      <a:latin typeface="Cambria Math" panose="02040503050406030204" pitchFamily="18" charset="0"/>
                                      <a:cs typeface="Arial" pitchFamily="34" charset="0"/>
                                    </a:rPr>
                                    <m:t>1</m:t>
                                  </m:r>
                                </m:num>
                                <m:den>
                                  <m:r>
                                    <a:rPr lang="en-US" b="0" i="1" smtClean="0">
                                      <a:latin typeface="Cambria Math" panose="02040503050406030204" pitchFamily="18" charset="0"/>
                                      <a:cs typeface="Arial" pitchFamily="34" charset="0"/>
                                    </a:rPr>
                                    <m:t>7</m:t>
                                  </m:r>
                                </m:den>
                              </m:f>
                            </m:e>
                          </m:d>
                        </m:e>
                        <m:sup>
                          <m:r>
                            <a:rPr lang="en-US" i="1">
                              <a:latin typeface="Cambria Math" panose="02040503050406030204" pitchFamily="18" charset="0"/>
                              <a:cs typeface="Arial" pitchFamily="34" charset="0"/>
                            </a:rPr>
                            <m:t>2</m:t>
                          </m:r>
                        </m:sup>
                      </m:sSup>
                      <m:r>
                        <a:rPr lang="en-US" b="0" i="1" smtClean="0">
                          <a:latin typeface="Cambria Math" panose="02040503050406030204" pitchFamily="18" charset="0"/>
                          <a:cs typeface="Arial" pitchFamily="34" charset="0"/>
                        </a:rPr>
                        <m:t>=0.13</m:t>
                      </m:r>
                    </m:oMath>
                  </m:oMathPara>
                </a14:m>
                <a:endParaRPr lang="en-US">
                  <a:latin typeface="Arial" pitchFamily="34" charset="0"/>
                  <a:cs typeface="Arial" pitchFamily="34" charset="0"/>
                </a:endParaRPr>
              </a:p>
            </p:txBody>
          </p:sp>
        </mc:Choice>
        <mc:Fallback xmlns="">
          <p:sp>
            <p:nvSpPr>
              <p:cNvPr id="8" name="TextBox 7">
                <a:extLst>
                  <a:ext uri="{FF2B5EF4-FFF2-40B4-BE49-F238E27FC236}">
                    <a16:creationId xmlns:a16="http://schemas.microsoft.com/office/drawing/2014/main" id="{C278C5A3-0583-6722-EDB8-0A4F508FC9D8}"/>
                  </a:ext>
                </a:extLst>
              </p:cNvPr>
              <p:cNvSpPr txBox="1">
                <a:spLocks noRot="1" noChangeAspect="1" noMove="1" noResize="1" noEditPoints="1" noAdjustHandles="1" noChangeArrowheads="1" noChangeShapeType="1" noTextEdit="1"/>
              </p:cNvSpPr>
              <p:nvPr/>
            </p:nvSpPr>
            <p:spPr>
              <a:xfrm>
                <a:off x="6272185" y="2644772"/>
                <a:ext cx="2402055" cy="580993"/>
              </a:xfrm>
              <a:prstGeom prst="rect">
                <a:avLst/>
              </a:prstGeom>
              <a:blipFill>
                <a:blip r:embed="rId3"/>
                <a:stretch>
                  <a:fillRect b="-67368"/>
                </a:stretch>
              </a:blipFill>
            </p:spPr>
            <p:txBody>
              <a:bodyPr/>
              <a:lstStyle/>
              <a:p>
                <a:r>
                  <a:rPr lang="en-US">
                    <a:noFill/>
                  </a:rPr>
                  <a:t> </a:t>
                </a:r>
              </a:p>
            </p:txBody>
          </p:sp>
        </mc:Fallback>
      </mc:AlternateContent>
    </p:spTree>
    <p:extLst>
      <p:ext uri="{BB962C8B-B14F-4D97-AF65-F5344CB8AC3E}">
        <p14:creationId xmlns:p14="http://schemas.microsoft.com/office/powerpoint/2010/main" val="14395265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78A095-B15A-FEBC-9687-4FDA78C109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4FE400-5E54-2297-26FC-FD18BFF21C31}"/>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2AF91326-1606-778A-03C1-FD8B456149FE}"/>
              </a:ext>
            </a:extLst>
          </p:cNvPr>
          <p:cNvSpPr>
            <a:spLocks noGrp="1"/>
          </p:cNvSpPr>
          <p:nvPr>
            <p:ph idx="1"/>
          </p:nvPr>
        </p:nvSpPr>
        <p:spPr>
          <a:xfrm>
            <a:off x="261257" y="1295400"/>
            <a:ext cx="8560827" cy="5257801"/>
          </a:xfrm>
        </p:spPr>
        <p:txBody>
          <a:bodyPr/>
          <a:lstStyle/>
          <a:p>
            <a:pPr marL="118872" indent="0">
              <a:buNone/>
            </a:pPr>
            <a:r>
              <a:rPr lang="en-US" b="1"/>
              <a:t>Given a trained model we want:</a:t>
            </a:r>
          </a:p>
          <a:p>
            <a:pPr lvl="1"/>
            <a:r>
              <a:rPr lang="en-US"/>
              <a:t>(1/3)^2+(1/7)^2+(1/4)^2=0.17</a:t>
            </a:r>
          </a:p>
        </p:txBody>
      </p:sp>
      <p:sp>
        <p:nvSpPr>
          <p:cNvPr id="4" name="Date Placeholder 3">
            <a:extLst>
              <a:ext uri="{FF2B5EF4-FFF2-40B4-BE49-F238E27FC236}">
                <a16:creationId xmlns:a16="http://schemas.microsoft.com/office/drawing/2014/main" id="{7A747ABE-2590-D847-21E9-87BD2C65B28C}"/>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1C3A6657-98C3-00DD-6E6F-CD88A40479D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C249FDD-6B53-0832-E676-10E0630A210F}"/>
              </a:ext>
            </a:extLst>
          </p:cNvPr>
          <p:cNvSpPr>
            <a:spLocks noGrp="1"/>
          </p:cNvSpPr>
          <p:nvPr>
            <p:ph type="sldNum" sz="quarter" idx="12"/>
          </p:nvPr>
        </p:nvSpPr>
        <p:spPr/>
        <p:txBody>
          <a:bodyPr/>
          <a:lstStyle/>
          <a:p>
            <a:fld id="{19B12225-5612-419B-A8D5-4B8EEE4C217E}" type="slidenum">
              <a:rPr lang="en-US" smtClean="0"/>
              <a:pPr/>
              <a:t>54</a:t>
            </a:fld>
            <a:endParaRPr lang="en-US"/>
          </a:p>
        </p:txBody>
      </p:sp>
      <p:grpSp>
        <p:nvGrpSpPr>
          <p:cNvPr id="7" name="Group 6">
            <a:extLst>
              <a:ext uri="{FF2B5EF4-FFF2-40B4-BE49-F238E27FC236}">
                <a16:creationId xmlns:a16="http://schemas.microsoft.com/office/drawing/2014/main" id="{0A892DFC-AD88-3720-F452-DB0B23B10F28}"/>
              </a:ext>
            </a:extLst>
          </p:cNvPr>
          <p:cNvGrpSpPr/>
          <p:nvPr/>
        </p:nvGrpSpPr>
        <p:grpSpPr>
          <a:xfrm>
            <a:off x="1799923" y="2425728"/>
            <a:ext cx="5832615" cy="3461053"/>
            <a:chOff x="1531641" y="1317443"/>
            <a:chExt cx="7255647" cy="4402913"/>
          </a:xfrm>
        </p:grpSpPr>
        <p:cxnSp>
          <p:nvCxnSpPr>
            <p:cNvPr id="11" name="Straight Arrow Connector 10">
              <a:extLst>
                <a:ext uri="{FF2B5EF4-FFF2-40B4-BE49-F238E27FC236}">
                  <a16:creationId xmlns:a16="http://schemas.microsoft.com/office/drawing/2014/main" id="{5390E5C2-D693-0719-D64B-197BCF78E3AF}"/>
                </a:ext>
              </a:extLst>
            </p:cNvPr>
            <p:cNvCxnSpPr>
              <a:cxnSpLocks/>
              <a:endCxn id="30" idx="4"/>
            </p:cNvCxnSpPr>
            <p:nvPr/>
          </p:nvCxnSpPr>
          <p:spPr>
            <a:xfrm flipV="1">
              <a:off x="6982960" y="3498133"/>
              <a:ext cx="112079" cy="88598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B0FF6623-E956-B785-AFA4-6D6A1402CA20}"/>
                </a:ext>
              </a:extLst>
            </p:cNvPr>
            <p:cNvCxnSpPr>
              <a:cxnSpLocks/>
              <a:stCxn id="55" idx="2"/>
              <a:endCxn id="26" idx="5"/>
            </p:cNvCxnSpPr>
            <p:nvPr/>
          </p:nvCxnSpPr>
          <p:spPr>
            <a:xfrm flipH="1" flipV="1">
              <a:off x="3815409" y="1813891"/>
              <a:ext cx="1628407" cy="40874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1949D3EB-A1E4-30F9-1699-FAE925409996}"/>
                </a:ext>
              </a:extLst>
            </p:cNvPr>
            <p:cNvGrpSpPr/>
            <p:nvPr/>
          </p:nvGrpSpPr>
          <p:grpSpPr>
            <a:xfrm>
              <a:off x="1531641" y="1671042"/>
              <a:ext cx="5482712" cy="4049314"/>
              <a:chOff x="750022" y="2740560"/>
              <a:chExt cx="5482712" cy="4049314"/>
            </a:xfrm>
          </p:grpSpPr>
          <p:sp>
            <p:nvSpPr>
              <p:cNvPr id="55" name="Oval 54">
                <a:extLst>
                  <a:ext uri="{FF2B5EF4-FFF2-40B4-BE49-F238E27FC236}">
                    <a16:creationId xmlns:a16="http://schemas.microsoft.com/office/drawing/2014/main" id="{4BDFC2E9-4EE4-EF28-C527-0D108325121A}"/>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AC6C69AA-E802-2CF3-7781-3779BD2D6490}"/>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7BE8B25E-58D5-EC2E-3EEC-36F038B9D257}"/>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Oval 63">
                <a:extLst>
                  <a:ext uri="{FF2B5EF4-FFF2-40B4-BE49-F238E27FC236}">
                    <a16:creationId xmlns:a16="http://schemas.microsoft.com/office/drawing/2014/main" id="{D92ED609-B36A-8DAA-E01E-96C8FB61B0FA}"/>
                  </a:ext>
                </a:extLst>
              </p:cNvPr>
              <p:cNvSpPr/>
              <p:nvPr/>
            </p:nvSpPr>
            <p:spPr>
              <a:xfrm>
                <a:off x="1514375" y="626706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Oval 76">
                <a:extLst>
                  <a:ext uri="{FF2B5EF4-FFF2-40B4-BE49-F238E27FC236}">
                    <a16:creationId xmlns:a16="http://schemas.microsoft.com/office/drawing/2014/main" id="{15E7CFAA-6A2B-A57F-6468-EC0088800D25}"/>
                  </a:ext>
                </a:extLst>
              </p:cNvPr>
              <p:cNvSpPr/>
              <p:nvPr/>
            </p:nvSpPr>
            <p:spPr>
              <a:xfrm>
                <a:off x="1660791" y="350753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8" name="Straight Arrow Connector 87">
                <a:extLst>
                  <a:ext uri="{FF2B5EF4-FFF2-40B4-BE49-F238E27FC236}">
                    <a16:creationId xmlns:a16="http://schemas.microsoft.com/office/drawing/2014/main" id="{3B9A38C6-5CF0-4CA0-397C-6E51B699F020}"/>
                  </a:ext>
                </a:extLst>
              </p:cNvPr>
              <p:cNvCxnSpPr>
                <a:cxnSpLocks/>
                <a:stCxn id="60" idx="1"/>
                <a:endCxn id="77" idx="5"/>
              </p:cNvCxnSpPr>
              <p:nvPr/>
            </p:nvCxnSpPr>
            <p:spPr>
              <a:xfrm flipH="1" flipV="1">
                <a:off x="1894308" y="3741150"/>
                <a:ext cx="492495" cy="123171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9ED9421A-E729-CB0E-EA74-F388261E3695}"/>
                  </a:ext>
                </a:extLst>
              </p:cNvPr>
              <p:cNvCxnSpPr>
                <a:cxnSpLocks/>
                <a:stCxn id="60" idx="3"/>
                <a:endCxn id="64" idx="0"/>
              </p:cNvCxnSpPr>
              <p:nvPr/>
            </p:nvCxnSpPr>
            <p:spPr>
              <a:xfrm flipH="1">
                <a:off x="1651166" y="5166400"/>
                <a:ext cx="735637" cy="1100663"/>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90" name="TextBox 89">
                <a:extLst>
                  <a:ext uri="{FF2B5EF4-FFF2-40B4-BE49-F238E27FC236}">
                    <a16:creationId xmlns:a16="http://schemas.microsoft.com/office/drawing/2014/main" id="{5180A177-3125-1F3B-BDEC-B56832A747F9}"/>
                  </a:ext>
                </a:extLst>
              </p:cNvPr>
              <p:cNvSpPr txBox="1"/>
              <p:nvPr/>
            </p:nvSpPr>
            <p:spPr>
              <a:xfrm>
                <a:off x="1564517" y="5611559"/>
                <a:ext cx="85151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98" name="TextBox 97">
                <a:extLst>
                  <a:ext uri="{FF2B5EF4-FFF2-40B4-BE49-F238E27FC236}">
                    <a16:creationId xmlns:a16="http://schemas.microsoft.com/office/drawing/2014/main" id="{5A494D46-2E56-33B5-A851-ECEE8C414824}"/>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102" name="TextBox 101">
                <a:extLst>
                  <a:ext uri="{FF2B5EF4-FFF2-40B4-BE49-F238E27FC236}">
                    <a16:creationId xmlns:a16="http://schemas.microsoft.com/office/drawing/2014/main" id="{A1D52177-701C-6254-9B60-6D0CFC4A685E}"/>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3" name="TextBox 102">
                <a:extLst>
                  <a:ext uri="{FF2B5EF4-FFF2-40B4-BE49-F238E27FC236}">
                    <a16:creationId xmlns:a16="http://schemas.microsoft.com/office/drawing/2014/main" id="{BD1E944A-00C7-6206-9B17-4909F6A4766C}"/>
                  </a:ext>
                </a:extLst>
              </p:cNvPr>
              <p:cNvSpPr txBox="1"/>
              <p:nvPr/>
            </p:nvSpPr>
            <p:spPr>
              <a:xfrm>
                <a:off x="750022" y="6528264"/>
                <a:ext cx="654346" cy="261610"/>
              </a:xfrm>
              <a:prstGeom prst="rect">
                <a:avLst/>
              </a:prstGeom>
              <a:noFill/>
            </p:spPr>
            <p:txBody>
              <a:bodyPr wrap="none" rtlCol="0">
                <a:spAutoFit/>
              </a:bodyPr>
              <a:lstStyle/>
              <a:p>
                <a:r>
                  <a:rPr lang="en-US" sz="1100">
                    <a:solidFill>
                      <a:schemeClr val="accent1"/>
                    </a:solidFill>
                    <a:latin typeface="Arial" pitchFamily="34" charset="0"/>
                    <a:cs typeface="Arial" pitchFamily="34" charset="0"/>
                  </a:rPr>
                  <a:t>director</a:t>
                </a:r>
              </a:p>
            </p:txBody>
          </p:sp>
          <p:sp>
            <p:nvSpPr>
              <p:cNvPr id="104" name="TextBox 103">
                <a:extLst>
                  <a:ext uri="{FF2B5EF4-FFF2-40B4-BE49-F238E27FC236}">
                    <a16:creationId xmlns:a16="http://schemas.microsoft.com/office/drawing/2014/main" id="{B9664D0E-462D-381C-BC00-E68DFB94579E}"/>
                  </a:ext>
                </a:extLst>
              </p:cNvPr>
              <p:cNvSpPr txBox="1"/>
              <p:nvPr/>
            </p:nvSpPr>
            <p:spPr>
              <a:xfrm>
                <a:off x="873042" y="3161719"/>
                <a:ext cx="804022"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Greece</a:t>
                </a:r>
              </a:p>
            </p:txBody>
          </p:sp>
          <p:sp>
            <p:nvSpPr>
              <p:cNvPr id="107" name="TextBox 106">
                <a:extLst>
                  <a:ext uri="{FF2B5EF4-FFF2-40B4-BE49-F238E27FC236}">
                    <a16:creationId xmlns:a16="http://schemas.microsoft.com/office/drawing/2014/main" id="{C42AF5BA-5E3B-C0D4-6DDB-6FAB5ED681D3}"/>
                  </a:ext>
                </a:extLst>
              </p:cNvPr>
              <p:cNvSpPr txBox="1"/>
              <p:nvPr/>
            </p:nvSpPr>
            <p:spPr>
              <a:xfrm>
                <a:off x="3399866" y="2933891"/>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sp>
          <p:nvSpPr>
            <p:cNvPr id="26" name="Oval 25">
              <a:extLst>
                <a:ext uri="{FF2B5EF4-FFF2-40B4-BE49-F238E27FC236}">
                  <a16:creationId xmlns:a16="http://schemas.microsoft.com/office/drawing/2014/main" id="{DC4126CF-7A33-08B0-78B5-0FD3A77CEF00}"/>
                </a:ext>
              </a:extLst>
            </p:cNvPr>
            <p:cNvSpPr/>
            <p:nvPr/>
          </p:nvSpPr>
          <p:spPr>
            <a:xfrm>
              <a:off x="3581892" y="15802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8A992089-FC34-FAC7-6739-8C67F37CDD67}"/>
                </a:ext>
              </a:extLst>
            </p:cNvPr>
            <p:cNvSpPr txBox="1"/>
            <p:nvPr/>
          </p:nvSpPr>
          <p:spPr>
            <a:xfrm>
              <a:off x="3107764" y="1317443"/>
              <a:ext cx="47499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UK</a:t>
              </a:r>
            </a:p>
          </p:txBody>
        </p:sp>
        <p:sp>
          <p:nvSpPr>
            <p:cNvPr id="28" name="TextBox 27">
              <a:extLst>
                <a:ext uri="{FF2B5EF4-FFF2-40B4-BE49-F238E27FC236}">
                  <a16:creationId xmlns:a16="http://schemas.microsoft.com/office/drawing/2014/main" id="{4404B91D-1895-883E-513B-F7515AD9FC12}"/>
                </a:ext>
              </a:extLst>
            </p:cNvPr>
            <p:cNvSpPr txBox="1"/>
            <p:nvPr/>
          </p:nvSpPr>
          <p:spPr>
            <a:xfrm>
              <a:off x="2485596" y="3076594"/>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30" name="Oval 29">
              <a:extLst>
                <a:ext uri="{FF2B5EF4-FFF2-40B4-BE49-F238E27FC236}">
                  <a16:creationId xmlns:a16="http://schemas.microsoft.com/office/drawing/2014/main" id="{CC09E7E3-6AA9-E036-BCF6-0FC5293058A6}"/>
                </a:ext>
              </a:extLst>
            </p:cNvPr>
            <p:cNvSpPr/>
            <p:nvPr/>
          </p:nvSpPr>
          <p:spPr>
            <a:xfrm>
              <a:off x="6958248" y="322443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16FD22A6-68ED-0204-5367-796BB0CB8EB9}"/>
                </a:ext>
              </a:extLst>
            </p:cNvPr>
            <p:cNvSpPr txBox="1"/>
            <p:nvPr/>
          </p:nvSpPr>
          <p:spPr>
            <a:xfrm>
              <a:off x="6722213" y="2889662"/>
              <a:ext cx="59264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USA</a:t>
              </a:r>
            </a:p>
          </p:txBody>
        </p:sp>
        <p:cxnSp>
          <p:nvCxnSpPr>
            <p:cNvPr id="43" name="Straight Arrow Connector 42">
              <a:extLst>
                <a:ext uri="{FF2B5EF4-FFF2-40B4-BE49-F238E27FC236}">
                  <a16:creationId xmlns:a16="http://schemas.microsoft.com/office/drawing/2014/main" id="{925A450B-6F12-7984-1756-71D874755CD5}"/>
                </a:ext>
              </a:extLst>
            </p:cNvPr>
            <p:cNvCxnSpPr>
              <a:cxnSpLocks/>
              <a:endCxn id="47" idx="3"/>
            </p:cNvCxnSpPr>
            <p:nvPr/>
          </p:nvCxnSpPr>
          <p:spPr>
            <a:xfrm flipV="1">
              <a:off x="7049409" y="2249990"/>
              <a:ext cx="1504362" cy="2166775"/>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631205A4-E4C9-0FF8-38E7-483015FDC3D4}"/>
                </a:ext>
              </a:extLst>
            </p:cNvPr>
            <p:cNvCxnSpPr>
              <a:cxnSpLocks/>
              <a:endCxn id="47" idx="2"/>
            </p:cNvCxnSpPr>
            <p:nvPr/>
          </p:nvCxnSpPr>
          <p:spPr>
            <a:xfrm flipV="1">
              <a:off x="5733665" y="2153224"/>
              <a:ext cx="2780042" cy="67489"/>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96600A7F-230C-F5FA-16A6-DCEE9895BBF1}"/>
                </a:ext>
              </a:extLst>
            </p:cNvPr>
            <p:cNvSpPr/>
            <p:nvPr/>
          </p:nvSpPr>
          <p:spPr>
            <a:xfrm>
              <a:off x="8513706" y="20163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26F38E72-5870-EFE5-A645-E1F80A7B4B9E}"/>
                </a:ext>
              </a:extLst>
            </p:cNvPr>
            <p:cNvSpPr txBox="1"/>
            <p:nvPr/>
          </p:nvSpPr>
          <p:spPr>
            <a:xfrm>
              <a:off x="8199286" y="1656078"/>
              <a:ext cx="497252" cy="261610"/>
            </a:xfrm>
            <a:prstGeom prst="rect">
              <a:avLst/>
            </a:prstGeom>
            <a:noFill/>
          </p:spPr>
          <p:txBody>
            <a:bodyPr wrap="none" rtlCol="0">
              <a:spAutoFit/>
            </a:bodyPr>
            <a:lstStyle/>
            <a:p>
              <a:r>
                <a:rPr lang="en-US" sz="1100">
                  <a:solidFill>
                    <a:srgbClr val="FFC000"/>
                  </a:solidFill>
                  <a:latin typeface="Arial" pitchFamily="34" charset="0"/>
                  <a:cs typeface="Arial" pitchFamily="34" charset="0"/>
                </a:rPr>
                <a:t>actor</a:t>
              </a:r>
            </a:p>
          </p:txBody>
        </p:sp>
        <p:sp>
          <p:nvSpPr>
            <p:cNvPr id="51" name="TextBox 50">
              <a:extLst>
                <a:ext uri="{FF2B5EF4-FFF2-40B4-BE49-F238E27FC236}">
                  <a16:creationId xmlns:a16="http://schemas.microsoft.com/office/drawing/2014/main" id="{7FA7B718-4578-6645-3FDC-797CA12F64FB}"/>
                </a:ext>
              </a:extLst>
            </p:cNvPr>
            <p:cNvSpPr txBox="1"/>
            <p:nvPr/>
          </p:nvSpPr>
          <p:spPr>
            <a:xfrm>
              <a:off x="6736121" y="3731976"/>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sp>
        <p:nvSpPr>
          <p:cNvPr id="111" name="TextBox 110">
            <a:extLst>
              <a:ext uri="{FF2B5EF4-FFF2-40B4-BE49-F238E27FC236}">
                <a16:creationId xmlns:a16="http://schemas.microsoft.com/office/drawing/2014/main" id="{DAFF12E2-74CD-9EE4-A013-02B0993B50DC}"/>
              </a:ext>
            </a:extLst>
          </p:cNvPr>
          <p:cNvSpPr txBox="1"/>
          <p:nvPr/>
        </p:nvSpPr>
        <p:spPr>
          <a:xfrm>
            <a:off x="5893866" y="296938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112" name="TextBox 111">
            <a:extLst>
              <a:ext uri="{FF2B5EF4-FFF2-40B4-BE49-F238E27FC236}">
                <a16:creationId xmlns:a16="http://schemas.microsoft.com/office/drawing/2014/main" id="{67BDF57A-B8FC-4D46-43DA-67B62FB00B22}"/>
              </a:ext>
            </a:extLst>
          </p:cNvPr>
          <p:cNvSpPr txBox="1"/>
          <p:nvPr/>
        </p:nvSpPr>
        <p:spPr>
          <a:xfrm>
            <a:off x="6632057" y="3736159"/>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8" name="TextBox 7">
            <a:extLst>
              <a:ext uri="{FF2B5EF4-FFF2-40B4-BE49-F238E27FC236}">
                <a16:creationId xmlns:a16="http://schemas.microsoft.com/office/drawing/2014/main" id="{3991B212-05EA-091B-D698-C9119B657014}"/>
              </a:ext>
            </a:extLst>
          </p:cNvPr>
          <p:cNvSpPr txBox="1"/>
          <p:nvPr/>
        </p:nvSpPr>
        <p:spPr>
          <a:xfrm>
            <a:off x="6178984" y="4822797"/>
            <a:ext cx="803061" cy="20564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Tree>
    <p:extLst>
      <p:ext uri="{BB962C8B-B14F-4D97-AF65-F5344CB8AC3E}">
        <p14:creationId xmlns:p14="http://schemas.microsoft.com/office/powerpoint/2010/main" val="1387009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819AB35-0344-9AAF-380A-D41124C99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6805B-0BA9-AD93-ABE8-01EAF49CF9FD}"/>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E1284702-CE4E-15DA-E112-0696A229211B}"/>
              </a:ext>
            </a:extLst>
          </p:cNvPr>
          <p:cNvSpPr>
            <a:spLocks noGrp="1"/>
          </p:cNvSpPr>
          <p:nvPr>
            <p:ph idx="1"/>
          </p:nvPr>
        </p:nvSpPr>
        <p:spPr>
          <a:xfrm>
            <a:off x="261257" y="1295400"/>
            <a:ext cx="8560827" cy="5257801"/>
          </a:xfrm>
        </p:spPr>
        <p:txBody>
          <a:bodyPr/>
          <a:lstStyle/>
          <a:p>
            <a:pPr marL="118872" indent="0">
              <a:buNone/>
            </a:pPr>
            <a:r>
              <a:rPr lang="en-US" b="1"/>
              <a:t>Given a trained model we want:</a:t>
            </a:r>
          </a:p>
          <a:p>
            <a:pPr lvl="1"/>
            <a:r>
              <a:rPr lang="en-US"/>
              <a:t>1/6=0.06</a:t>
            </a:r>
          </a:p>
        </p:txBody>
      </p:sp>
      <p:sp>
        <p:nvSpPr>
          <p:cNvPr id="4" name="Date Placeholder 3">
            <a:extLst>
              <a:ext uri="{FF2B5EF4-FFF2-40B4-BE49-F238E27FC236}">
                <a16:creationId xmlns:a16="http://schemas.microsoft.com/office/drawing/2014/main" id="{C98266F0-75D3-7105-99A1-E62C946B4FE2}"/>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4DFF973B-5D53-9D77-654E-098AE00D89D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6A22A10-4B1E-3E22-C7C1-2A0013094797}"/>
              </a:ext>
            </a:extLst>
          </p:cNvPr>
          <p:cNvSpPr>
            <a:spLocks noGrp="1"/>
          </p:cNvSpPr>
          <p:nvPr>
            <p:ph type="sldNum" sz="quarter" idx="12"/>
          </p:nvPr>
        </p:nvSpPr>
        <p:spPr/>
        <p:txBody>
          <a:bodyPr/>
          <a:lstStyle/>
          <a:p>
            <a:fld id="{19B12225-5612-419B-A8D5-4B8EEE4C217E}" type="slidenum">
              <a:rPr lang="en-US" smtClean="0"/>
              <a:pPr/>
              <a:t>55</a:t>
            </a:fld>
            <a:endParaRPr lang="en-US"/>
          </a:p>
        </p:txBody>
      </p:sp>
      <p:sp>
        <p:nvSpPr>
          <p:cNvPr id="81" name="TextBox 80">
            <a:extLst>
              <a:ext uri="{FF2B5EF4-FFF2-40B4-BE49-F238E27FC236}">
                <a16:creationId xmlns:a16="http://schemas.microsoft.com/office/drawing/2014/main" id="{4896CF32-A9AC-0716-DAEE-20FAEEC952BE}"/>
              </a:ext>
            </a:extLst>
          </p:cNvPr>
          <p:cNvSpPr txBox="1"/>
          <p:nvPr/>
        </p:nvSpPr>
        <p:spPr>
          <a:xfrm>
            <a:off x="51385" y="3539001"/>
            <a:ext cx="2965743" cy="738664"/>
          </a:xfrm>
          <a:prstGeom prst="rect">
            <a:avLst/>
          </a:prstGeom>
          <a:noFill/>
        </p:spPr>
        <p:txBody>
          <a:bodyPr wrap="square" rtlCol="0">
            <a:spAutoFit/>
          </a:bodyPr>
          <a:lstStyle/>
          <a:p>
            <a:r>
              <a:rPr lang="en-US" sz="1400" b="1">
                <a:latin typeface="Arial" pitchFamily="34" charset="0"/>
                <a:cs typeface="Arial" pitchFamily="34" charset="0"/>
              </a:rPr>
              <a:t>Example task</a:t>
            </a:r>
            <a:r>
              <a:rPr lang="en-US" sz="1400">
                <a:latin typeface="Arial" pitchFamily="34" charset="0"/>
                <a:cs typeface="Arial" pitchFamily="34" charset="0"/>
              </a:rPr>
              <a:t>: predict the tail “</a:t>
            </a:r>
            <a:r>
              <a:rPr lang="en-US" sz="1400">
                <a:solidFill>
                  <a:srgbClr val="00B050"/>
                </a:solidFill>
                <a:latin typeface="Arial" pitchFamily="34" charset="0"/>
                <a:cs typeface="Arial" pitchFamily="34" charset="0"/>
              </a:rPr>
              <a:t>Actor</a:t>
            </a:r>
            <a:r>
              <a:rPr lang="en-US" sz="1400">
                <a:latin typeface="Arial" pitchFamily="34" charset="0"/>
                <a:cs typeface="Arial" pitchFamily="34" charset="0"/>
              </a:rPr>
              <a:t>” for (“</a:t>
            </a:r>
            <a:r>
              <a:rPr lang="en-US" sz="1400">
                <a:solidFill>
                  <a:srgbClr val="0070C0"/>
                </a:solidFill>
                <a:latin typeface="Arial" pitchFamily="34" charset="0"/>
                <a:cs typeface="Arial" pitchFamily="34" charset="0"/>
              </a:rPr>
              <a:t>R. Gosling</a:t>
            </a:r>
            <a:r>
              <a:rPr lang="en-US" sz="1400">
                <a:latin typeface="Arial" pitchFamily="34" charset="0"/>
                <a:cs typeface="Arial" pitchFamily="34" charset="0"/>
              </a:rPr>
              <a:t>”, “profession”)</a:t>
            </a:r>
          </a:p>
        </p:txBody>
      </p:sp>
      <p:sp>
        <p:nvSpPr>
          <p:cNvPr id="52" name="Oval 51">
            <a:extLst>
              <a:ext uri="{FF2B5EF4-FFF2-40B4-BE49-F238E27FC236}">
                <a16:creationId xmlns:a16="http://schemas.microsoft.com/office/drawing/2014/main" id="{224757C9-08CE-F7AE-21B7-B6C36D3405E9}"/>
              </a:ext>
            </a:extLst>
          </p:cNvPr>
          <p:cNvSpPr/>
          <p:nvPr/>
        </p:nvSpPr>
        <p:spPr>
          <a:xfrm>
            <a:off x="4477366" y="4006861"/>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68CBF8A8-6127-0DAA-8C04-A48BDF572BC2}"/>
              </a:ext>
            </a:extLst>
          </p:cNvPr>
          <p:cNvSpPr/>
          <p:nvPr/>
        </p:nvSpPr>
        <p:spPr>
          <a:xfrm>
            <a:off x="4944813" y="3029707"/>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619C0AE5-04EA-6CC2-0BFA-51B1D688EC27}"/>
              </a:ext>
            </a:extLst>
          </p:cNvPr>
          <p:cNvSpPr/>
          <p:nvPr/>
        </p:nvSpPr>
        <p:spPr>
          <a:xfrm>
            <a:off x="5987399" y="4851141"/>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4E0489ED-8303-7A4E-314D-E366F688AF91}"/>
              </a:ext>
            </a:extLst>
          </p:cNvPr>
          <p:cNvSpPr/>
          <p:nvPr/>
        </p:nvSpPr>
        <p:spPr>
          <a:xfrm>
            <a:off x="4567234" y="4851141"/>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D6C98910-269B-760D-CDB5-22071496E156}"/>
              </a:ext>
            </a:extLst>
          </p:cNvPr>
          <p:cNvSpPr/>
          <p:nvPr/>
        </p:nvSpPr>
        <p:spPr>
          <a:xfrm>
            <a:off x="3083479" y="4426955"/>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Oval 63">
            <a:extLst>
              <a:ext uri="{FF2B5EF4-FFF2-40B4-BE49-F238E27FC236}">
                <a16:creationId xmlns:a16="http://schemas.microsoft.com/office/drawing/2014/main" id="{ED0BB67B-B81D-10B9-F08D-374B0430AC96}"/>
              </a:ext>
            </a:extLst>
          </p:cNvPr>
          <p:cNvSpPr/>
          <p:nvPr/>
        </p:nvSpPr>
        <p:spPr>
          <a:xfrm>
            <a:off x="2414365" y="5475808"/>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6" name="Straight Arrow Connector 85">
            <a:extLst>
              <a:ext uri="{FF2B5EF4-FFF2-40B4-BE49-F238E27FC236}">
                <a16:creationId xmlns:a16="http://schemas.microsoft.com/office/drawing/2014/main" id="{E37EE418-AD1E-5179-2E09-3781F15B4AE4}"/>
              </a:ext>
            </a:extLst>
          </p:cNvPr>
          <p:cNvCxnSpPr>
            <a:cxnSpLocks/>
            <a:stCxn id="60" idx="6"/>
            <a:endCxn id="52" idx="2"/>
          </p:cNvCxnSpPr>
          <p:nvPr/>
        </p:nvCxnSpPr>
        <p:spPr>
          <a:xfrm flipV="1">
            <a:off x="3303404" y="4114435"/>
            <a:ext cx="1173962" cy="42009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3523BCCB-9949-8627-0B58-643F36E4DE09}"/>
              </a:ext>
            </a:extLst>
          </p:cNvPr>
          <p:cNvSpPr txBox="1"/>
          <p:nvPr/>
        </p:nvSpPr>
        <p:spPr>
          <a:xfrm>
            <a:off x="3416395" y="4292574"/>
            <a:ext cx="551783" cy="205647"/>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89" name="Straight Arrow Connector 88">
            <a:extLst>
              <a:ext uri="{FF2B5EF4-FFF2-40B4-BE49-F238E27FC236}">
                <a16:creationId xmlns:a16="http://schemas.microsoft.com/office/drawing/2014/main" id="{5580C056-549A-A2A9-EF2C-F0AE9FF95031}"/>
              </a:ext>
            </a:extLst>
          </p:cNvPr>
          <p:cNvCxnSpPr>
            <a:cxnSpLocks/>
            <a:stCxn id="60" idx="3"/>
            <a:endCxn id="64" idx="0"/>
          </p:cNvCxnSpPr>
          <p:nvPr/>
        </p:nvCxnSpPr>
        <p:spPr>
          <a:xfrm flipH="1">
            <a:off x="2524328" y="4610596"/>
            <a:ext cx="591358" cy="865212"/>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90" name="TextBox 89">
            <a:extLst>
              <a:ext uri="{FF2B5EF4-FFF2-40B4-BE49-F238E27FC236}">
                <a16:creationId xmlns:a16="http://schemas.microsoft.com/office/drawing/2014/main" id="{A7636D68-2DBF-7F83-B67B-F75EA7DC746E}"/>
              </a:ext>
            </a:extLst>
          </p:cNvPr>
          <p:cNvSpPr txBox="1"/>
          <p:nvPr/>
        </p:nvSpPr>
        <p:spPr>
          <a:xfrm>
            <a:off x="2454673" y="496052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cxnSp>
        <p:nvCxnSpPr>
          <p:cNvPr id="91" name="Straight Arrow Connector 90">
            <a:extLst>
              <a:ext uri="{FF2B5EF4-FFF2-40B4-BE49-F238E27FC236}">
                <a16:creationId xmlns:a16="http://schemas.microsoft.com/office/drawing/2014/main" id="{87261046-04E6-7EF5-435F-37DFC754B69F}"/>
              </a:ext>
            </a:extLst>
          </p:cNvPr>
          <p:cNvCxnSpPr>
            <a:cxnSpLocks/>
            <a:stCxn id="60" idx="5"/>
            <a:endCxn id="57" idx="2"/>
          </p:cNvCxnSpPr>
          <p:nvPr/>
        </p:nvCxnSpPr>
        <p:spPr>
          <a:xfrm>
            <a:off x="3271197" y="4610596"/>
            <a:ext cx="1296037" cy="348119"/>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92" name="TextBox 91">
            <a:extLst>
              <a:ext uri="{FF2B5EF4-FFF2-40B4-BE49-F238E27FC236}">
                <a16:creationId xmlns:a16="http://schemas.microsoft.com/office/drawing/2014/main" id="{A82A4AA9-4457-9F6C-BCE7-E8F0526D959F}"/>
              </a:ext>
            </a:extLst>
          </p:cNvPr>
          <p:cNvSpPr txBox="1"/>
          <p:nvPr/>
        </p:nvSpPr>
        <p:spPr>
          <a:xfrm>
            <a:off x="3535521" y="4672106"/>
            <a:ext cx="551783" cy="205647"/>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sp>
        <p:nvSpPr>
          <p:cNvPr id="98" name="TextBox 97">
            <a:extLst>
              <a:ext uri="{FF2B5EF4-FFF2-40B4-BE49-F238E27FC236}">
                <a16:creationId xmlns:a16="http://schemas.microsoft.com/office/drawing/2014/main" id="{B68BF736-7B0B-9F99-5275-F37B61A35AC2}"/>
              </a:ext>
            </a:extLst>
          </p:cNvPr>
          <p:cNvSpPr txBox="1"/>
          <p:nvPr/>
        </p:nvSpPr>
        <p:spPr>
          <a:xfrm>
            <a:off x="4569625" y="2703686"/>
            <a:ext cx="855895" cy="20564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CECBA75B-E540-BD19-7A14-99306182113D}"/>
              </a:ext>
            </a:extLst>
          </p:cNvPr>
          <p:cNvSpPr txBox="1"/>
          <p:nvPr/>
        </p:nvSpPr>
        <p:spPr>
          <a:xfrm>
            <a:off x="6178984" y="4822797"/>
            <a:ext cx="803061" cy="20564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5A1AD981-C626-F860-FCE6-EE8CA22B4F53}"/>
              </a:ext>
            </a:extLst>
          </p:cNvPr>
          <p:cNvSpPr txBox="1"/>
          <p:nvPr/>
        </p:nvSpPr>
        <p:spPr>
          <a:xfrm>
            <a:off x="4219732" y="4604773"/>
            <a:ext cx="760538" cy="205647"/>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2" name="TextBox 101">
            <a:extLst>
              <a:ext uri="{FF2B5EF4-FFF2-40B4-BE49-F238E27FC236}">
                <a16:creationId xmlns:a16="http://schemas.microsoft.com/office/drawing/2014/main" id="{5BA44DB4-C346-7462-06BA-81F18BA18D82}"/>
              </a:ext>
            </a:extLst>
          </p:cNvPr>
          <p:cNvSpPr txBox="1"/>
          <p:nvPr/>
        </p:nvSpPr>
        <p:spPr>
          <a:xfrm>
            <a:off x="2170914" y="4308144"/>
            <a:ext cx="671623" cy="338713"/>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3" name="TextBox 102">
            <a:extLst>
              <a:ext uri="{FF2B5EF4-FFF2-40B4-BE49-F238E27FC236}">
                <a16:creationId xmlns:a16="http://schemas.microsoft.com/office/drawing/2014/main" id="{C87D6A6E-2345-FC06-F2B5-6B2F8883A2A5}"/>
              </a:ext>
            </a:extLst>
          </p:cNvPr>
          <p:cNvSpPr txBox="1"/>
          <p:nvPr/>
        </p:nvSpPr>
        <p:spPr>
          <a:xfrm>
            <a:off x="1799923" y="5681134"/>
            <a:ext cx="526011" cy="205647"/>
          </a:xfrm>
          <a:prstGeom prst="rect">
            <a:avLst/>
          </a:prstGeom>
          <a:noFill/>
        </p:spPr>
        <p:txBody>
          <a:bodyPr wrap="none" rtlCol="0">
            <a:spAutoFit/>
          </a:bodyPr>
          <a:lstStyle/>
          <a:p>
            <a:r>
              <a:rPr lang="en-US" sz="1100">
                <a:solidFill>
                  <a:schemeClr val="accent1"/>
                </a:solidFill>
                <a:latin typeface="Arial" pitchFamily="34" charset="0"/>
                <a:cs typeface="Arial" pitchFamily="34" charset="0"/>
              </a:rPr>
              <a:t>director</a:t>
            </a:r>
          </a:p>
        </p:txBody>
      </p:sp>
      <p:sp>
        <p:nvSpPr>
          <p:cNvPr id="105" name="TextBox 104">
            <a:extLst>
              <a:ext uri="{FF2B5EF4-FFF2-40B4-BE49-F238E27FC236}">
                <a16:creationId xmlns:a16="http://schemas.microsoft.com/office/drawing/2014/main" id="{9E2D58BB-613F-34BB-8D65-B0B5B0D585FF}"/>
              </a:ext>
            </a:extLst>
          </p:cNvPr>
          <p:cNvSpPr txBox="1"/>
          <p:nvPr/>
        </p:nvSpPr>
        <p:spPr>
          <a:xfrm>
            <a:off x="4122693" y="4247363"/>
            <a:ext cx="785021" cy="205647"/>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cxnSp>
        <p:nvCxnSpPr>
          <p:cNvPr id="43" name="Straight Arrow Connector 42">
            <a:extLst>
              <a:ext uri="{FF2B5EF4-FFF2-40B4-BE49-F238E27FC236}">
                <a16:creationId xmlns:a16="http://schemas.microsoft.com/office/drawing/2014/main" id="{C0FAB4BE-F470-F088-6468-B1630E2CEC29}"/>
              </a:ext>
            </a:extLst>
          </p:cNvPr>
          <p:cNvCxnSpPr>
            <a:cxnSpLocks/>
            <a:endCxn id="47" idx="3"/>
          </p:cNvCxnSpPr>
          <p:nvPr/>
        </p:nvCxnSpPr>
        <p:spPr>
          <a:xfrm flipV="1">
            <a:off x="6235505" y="3158787"/>
            <a:ext cx="1209315" cy="1703264"/>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2AC08796-CB58-2234-559B-BB220B2390DC}"/>
              </a:ext>
            </a:extLst>
          </p:cNvPr>
          <p:cNvCxnSpPr>
            <a:cxnSpLocks/>
            <a:endCxn id="47" idx="2"/>
          </p:cNvCxnSpPr>
          <p:nvPr/>
        </p:nvCxnSpPr>
        <p:spPr>
          <a:xfrm flipV="1">
            <a:off x="5177814" y="3082721"/>
            <a:ext cx="2234799" cy="53052"/>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5CA913B7-47AC-4455-5560-09C20C87A7E0}"/>
              </a:ext>
            </a:extLst>
          </p:cNvPr>
          <p:cNvSpPr/>
          <p:nvPr/>
        </p:nvSpPr>
        <p:spPr>
          <a:xfrm>
            <a:off x="7412612" y="2975146"/>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8628CC95-030A-BA7B-06AC-E32622B16AA6}"/>
              </a:ext>
            </a:extLst>
          </p:cNvPr>
          <p:cNvSpPr txBox="1"/>
          <p:nvPr/>
        </p:nvSpPr>
        <p:spPr>
          <a:xfrm>
            <a:off x="7159859" y="2691923"/>
            <a:ext cx="399727" cy="205647"/>
          </a:xfrm>
          <a:prstGeom prst="rect">
            <a:avLst/>
          </a:prstGeom>
          <a:noFill/>
        </p:spPr>
        <p:txBody>
          <a:bodyPr wrap="none" rtlCol="0">
            <a:spAutoFit/>
          </a:bodyPr>
          <a:lstStyle/>
          <a:p>
            <a:r>
              <a:rPr lang="en-US" sz="1100">
                <a:solidFill>
                  <a:srgbClr val="FFC000"/>
                </a:solidFill>
                <a:latin typeface="Arial" pitchFamily="34" charset="0"/>
                <a:cs typeface="Arial" pitchFamily="34" charset="0"/>
              </a:rPr>
              <a:t>actor</a:t>
            </a:r>
          </a:p>
        </p:txBody>
      </p:sp>
      <p:sp>
        <p:nvSpPr>
          <p:cNvPr id="111" name="TextBox 110">
            <a:extLst>
              <a:ext uri="{FF2B5EF4-FFF2-40B4-BE49-F238E27FC236}">
                <a16:creationId xmlns:a16="http://schemas.microsoft.com/office/drawing/2014/main" id="{1D2AFD91-C870-5AE6-8623-4430D261EEA9}"/>
              </a:ext>
            </a:extLst>
          </p:cNvPr>
          <p:cNvSpPr txBox="1"/>
          <p:nvPr/>
        </p:nvSpPr>
        <p:spPr>
          <a:xfrm>
            <a:off x="5893866" y="296938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112" name="TextBox 111">
            <a:extLst>
              <a:ext uri="{FF2B5EF4-FFF2-40B4-BE49-F238E27FC236}">
                <a16:creationId xmlns:a16="http://schemas.microsoft.com/office/drawing/2014/main" id="{CF63059C-CB9B-6F20-AEBD-5D4F5ACDF4BF}"/>
              </a:ext>
            </a:extLst>
          </p:cNvPr>
          <p:cNvSpPr txBox="1"/>
          <p:nvPr/>
        </p:nvSpPr>
        <p:spPr>
          <a:xfrm>
            <a:off x="6632057" y="3736159"/>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Tree>
    <p:extLst>
      <p:ext uri="{BB962C8B-B14F-4D97-AF65-F5344CB8AC3E}">
        <p14:creationId xmlns:p14="http://schemas.microsoft.com/office/powerpoint/2010/main" val="4236220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8E854F1-EC1C-8675-8AA0-5822246E3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CE024E-9E1E-80D3-080B-FC814302E2C9}"/>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B78E3034-BABC-0227-50AC-B5BB48EE51F3}"/>
              </a:ext>
            </a:extLst>
          </p:cNvPr>
          <p:cNvSpPr>
            <a:spLocks noGrp="1"/>
          </p:cNvSpPr>
          <p:nvPr>
            <p:ph idx="1"/>
          </p:nvPr>
        </p:nvSpPr>
        <p:spPr>
          <a:xfrm>
            <a:off x="261257" y="1295400"/>
            <a:ext cx="8560827" cy="5257801"/>
          </a:xfrm>
        </p:spPr>
        <p:txBody>
          <a:bodyPr/>
          <a:lstStyle/>
          <a:p>
            <a:pPr marL="118872" indent="0">
              <a:buNone/>
            </a:pPr>
            <a:r>
              <a:rPr lang="en-US" b="1"/>
              <a:t>Given a trained model we want:</a:t>
            </a:r>
          </a:p>
          <a:p>
            <a:pPr lvl="1"/>
            <a:r>
              <a:rPr lang="en-US"/>
              <a:t>(1/3)^2+(1/7)^2=0.13</a:t>
            </a:r>
          </a:p>
        </p:txBody>
      </p:sp>
      <p:sp>
        <p:nvSpPr>
          <p:cNvPr id="4" name="Date Placeholder 3">
            <a:extLst>
              <a:ext uri="{FF2B5EF4-FFF2-40B4-BE49-F238E27FC236}">
                <a16:creationId xmlns:a16="http://schemas.microsoft.com/office/drawing/2014/main" id="{5B69AF3D-FEF7-4263-6E74-6F37B53BE970}"/>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E8A64FEB-A52E-5EFB-A39C-133A1AA66B5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96FA651-E2E7-FBE5-D880-C2AC5589577B}"/>
              </a:ext>
            </a:extLst>
          </p:cNvPr>
          <p:cNvSpPr>
            <a:spLocks noGrp="1"/>
          </p:cNvSpPr>
          <p:nvPr>
            <p:ph type="sldNum" sz="quarter" idx="12"/>
          </p:nvPr>
        </p:nvSpPr>
        <p:spPr/>
        <p:txBody>
          <a:bodyPr/>
          <a:lstStyle/>
          <a:p>
            <a:fld id="{19B12225-5612-419B-A8D5-4B8EEE4C217E}" type="slidenum">
              <a:rPr lang="en-US" smtClean="0"/>
              <a:pPr/>
              <a:t>56</a:t>
            </a:fld>
            <a:endParaRPr lang="en-US"/>
          </a:p>
        </p:txBody>
      </p:sp>
      <p:sp>
        <p:nvSpPr>
          <p:cNvPr id="81" name="TextBox 80">
            <a:extLst>
              <a:ext uri="{FF2B5EF4-FFF2-40B4-BE49-F238E27FC236}">
                <a16:creationId xmlns:a16="http://schemas.microsoft.com/office/drawing/2014/main" id="{76FEDB1F-59F7-0BBC-A9A1-6CFA4F1DB3E6}"/>
              </a:ext>
            </a:extLst>
          </p:cNvPr>
          <p:cNvSpPr txBox="1"/>
          <p:nvPr/>
        </p:nvSpPr>
        <p:spPr>
          <a:xfrm>
            <a:off x="51385" y="3539001"/>
            <a:ext cx="2965743" cy="738664"/>
          </a:xfrm>
          <a:prstGeom prst="rect">
            <a:avLst/>
          </a:prstGeom>
          <a:noFill/>
        </p:spPr>
        <p:txBody>
          <a:bodyPr wrap="square" rtlCol="0">
            <a:spAutoFit/>
          </a:bodyPr>
          <a:lstStyle/>
          <a:p>
            <a:r>
              <a:rPr lang="en-US" sz="1400" b="1">
                <a:latin typeface="Arial" pitchFamily="34" charset="0"/>
                <a:cs typeface="Arial" pitchFamily="34" charset="0"/>
              </a:rPr>
              <a:t>Example task</a:t>
            </a:r>
            <a:r>
              <a:rPr lang="en-US" sz="1400">
                <a:latin typeface="Arial" pitchFamily="34" charset="0"/>
                <a:cs typeface="Arial" pitchFamily="34" charset="0"/>
              </a:rPr>
              <a:t>: predict the tail “</a:t>
            </a:r>
            <a:r>
              <a:rPr lang="en-US" sz="1400">
                <a:solidFill>
                  <a:srgbClr val="00B050"/>
                </a:solidFill>
                <a:latin typeface="Arial" pitchFamily="34" charset="0"/>
                <a:cs typeface="Arial" pitchFamily="34" charset="0"/>
              </a:rPr>
              <a:t>Actor</a:t>
            </a:r>
            <a:r>
              <a:rPr lang="en-US" sz="1400">
                <a:latin typeface="Arial" pitchFamily="34" charset="0"/>
                <a:cs typeface="Arial" pitchFamily="34" charset="0"/>
              </a:rPr>
              <a:t>” for (“</a:t>
            </a:r>
            <a:r>
              <a:rPr lang="en-US" sz="1400">
                <a:solidFill>
                  <a:srgbClr val="0070C0"/>
                </a:solidFill>
                <a:latin typeface="Arial" pitchFamily="34" charset="0"/>
                <a:cs typeface="Arial" pitchFamily="34" charset="0"/>
              </a:rPr>
              <a:t>R. Gosling</a:t>
            </a:r>
            <a:r>
              <a:rPr lang="en-US" sz="1400">
                <a:latin typeface="Arial" pitchFamily="34" charset="0"/>
                <a:cs typeface="Arial" pitchFamily="34" charset="0"/>
              </a:rPr>
              <a:t>”, “profession”)</a:t>
            </a:r>
          </a:p>
        </p:txBody>
      </p:sp>
      <p:sp>
        <p:nvSpPr>
          <p:cNvPr id="52" name="Oval 51">
            <a:extLst>
              <a:ext uri="{FF2B5EF4-FFF2-40B4-BE49-F238E27FC236}">
                <a16:creationId xmlns:a16="http://schemas.microsoft.com/office/drawing/2014/main" id="{2FAD513F-4CE2-3A91-7EC0-F562DE1A365C}"/>
              </a:ext>
            </a:extLst>
          </p:cNvPr>
          <p:cNvSpPr/>
          <p:nvPr/>
        </p:nvSpPr>
        <p:spPr>
          <a:xfrm>
            <a:off x="4477366" y="4006861"/>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ED32B389-3114-22CC-DE94-6703132ED1A4}"/>
              </a:ext>
            </a:extLst>
          </p:cNvPr>
          <p:cNvSpPr/>
          <p:nvPr/>
        </p:nvSpPr>
        <p:spPr>
          <a:xfrm>
            <a:off x="4944813" y="3029707"/>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FE565355-7E57-A684-D8B9-204F88BDFEC7}"/>
              </a:ext>
            </a:extLst>
          </p:cNvPr>
          <p:cNvSpPr/>
          <p:nvPr/>
        </p:nvSpPr>
        <p:spPr>
          <a:xfrm>
            <a:off x="5987399" y="4851141"/>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F1E6AC32-3C75-9B79-0DD9-F4548376B9B4}"/>
              </a:ext>
            </a:extLst>
          </p:cNvPr>
          <p:cNvSpPr/>
          <p:nvPr/>
        </p:nvSpPr>
        <p:spPr>
          <a:xfrm>
            <a:off x="4567234" y="4851141"/>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1E040E0A-3D1A-6957-70AB-EF40FEA1989B}"/>
              </a:ext>
            </a:extLst>
          </p:cNvPr>
          <p:cNvSpPr/>
          <p:nvPr/>
        </p:nvSpPr>
        <p:spPr>
          <a:xfrm>
            <a:off x="6665704" y="5712039"/>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8AE263AC-4DA9-4E60-F02A-93A40A7C3959}"/>
              </a:ext>
            </a:extLst>
          </p:cNvPr>
          <p:cNvSpPr/>
          <p:nvPr/>
        </p:nvSpPr>
        <p:spPr>
          <a:xfrm>
            <a:off x="3083479" y="4426955"/>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Oval 63">
            <a:extLst>
              <a:ext uri="{FF2B5EF4-FFF2-40B4-BE49-F238E27FC236}">
                <a16:creationId xmlns:a16="http://schemas.microsoft.com/office/drawing/2014/main" id="{4FF39867-29E1-F17E-461D-83F37058885B}"/>
              </a:ext>
            </a:extLst>
          </p:cNvPr>
          <p:cNvSpPr/>
          <p:nvPr/>
        </p:nvSpPr>
        <p:spPr>
          <a:xfrm>
            <a:off x="2414365" y="5475808"/>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Oval 64">
            <a:extLst>
              <a:ext uri="{FF2B5EF4-FFF2-40B4-BE49-F238E27FC236}">
                <a16:creationId xmlns:a16="http://schemas.microsoft.com/office/drawing/2014/main" id="{76A59B1E-D437-4791-4297-FDF848454B14}"/>
              </a:ext>
            </a:extLst>
          </p:cNvPr>
          <p:cNvSpPr/>
          <p:nvPr/>
        </p:nvSpPr>
        <p:spPr>
          <a:xfrm>
            <a:off x="5314327" y="5680532"/>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AD9E4AA1-F3BF-CE82-D620-5024ABF32F6B}"/>
              </a:ext>
            </a:extLst>
          </p:cNvPr>
          <p:cNvCxnSpPr>
            <a:cxnSpLocks/>
            <a:stCxn id="55" idx="3"/>
            <a:endCxn id="52" idx="0"/>
          </p:cNvCxnSpPr>
          <p:nvPr/>
        </p:nvCxnSpPr>
        <p:spPr>
          <a:xfrm flipH="1">
            <a:off x="4587328" y="3213349"/>
            <a:ext cx="389692" cy="793512"/>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A62E1159-2269-FD4D-E5A7-3A004EC89852}"/>
              </a:ext>
            </a:extLst>
          </p:cNvPr>
          <p:cNvCxnSpPr>
            <a:cxnSpLocks/>
          </p:cNvCxnSpPr>
          <p:nvPr/>
        </p:nvCxnSpPr>
        <p:spPr>
          <a:xfrm flipH="1">
            <a:off x="5555917" y="5200484"/>
            <a:ext cx="349402" cy="472534"/>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2" name="TextBox 81">
            <a:extLst>
              <a:ext uri="{FF2B5EF4-FFF2-40B4-BE49-F238E27FC236}">
                <a16:creationId xmlns:a16="http://schemas.microsoft.com/office/drawing/2014/main" id="{7BBCD563-0F8F-C8EB-5B68-938865CCC305}"/>
              </a:ext>
            </a:extLst>
          </p:cNvPr>
          <p:cNvSpPr txBox="1"/>
          <p:nvPr/>
        </p:nvSpPr>
        <p:spPr>
          <a:xfrm>
            <a:off x="5433594" y="5339049"/>
            <a:ext cx="558226" cy="205647"/>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83" name="TextBox 82">
            <a:extLst>
              <a:ext uri="{FF2B5EF4-FFF2-40B4-BE49-F238E27FC236}">
                <a16:creationId xmlns:a16="http://schemas.microsoft.com/office/drawing/2014/main" id="{4C36B906-0AF5-29E3-A7BE-1AE1E4A47F52}"/>
              </a:ext>
            </a:extLst>
          </p:cNvPr>
          <p:cNvSpPr txBox="1"/>
          <p:nvPr/>
        </p:nvSpPr>
        <p:spPr>
          <a:xfrm>
            <a:off x="4534675" y="3474532"/>
            <a:ext cx="558226" cy="205647"/>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4" name="Straight Arrow Connector 83">
            <a:extLst>
              <a:ext uri="{FF2B5EF4-FFF2-40B4-BE49-F238E27FC236}">
                <a16:creationId xmlns:a16="http://schemas.microsoft.com/office/drawing/2014/main" id="{945A5ACE-83F1-06FC-4B15-C72BEBB10EA7}"/>
              </a:ext>
            </a:extLst>
          </p:cNvPr>
          <p:cNvCxnSpPr>
            <a:cxnSpLocks/>
            <a:stCxn id="56" idx="2"/>
            <a:endCxn id="52" idx="6"/>
          </p:cNvCxnSpPr>
          <p:nvPr/>
        </p:nvCxnSpPr>
        <p:spPr>
          <a:xfrm flipH="1" flipV="1">
            <a:off x="4697291" y="4114435"/>
            <a:ext cx="1290108" cy="844280"/>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5" name="TextBox 84">
            <a:extLst>
              <a:ext uri="{FF2B5EF4-FFF2-40B4-BE49-F238E27FC236}">
                <a16:creationId xmlns:a16="http://schemas.microsoft.com/office/drawing/2014/main" id="{263F2F88-3C11-CCD6-95BF-6F50D3B6F33A}"/>
              </a:ext>
            </a:extLst>
          </p:cNvPr>
          <p:cNvSpPr txBox="1"/>
          <p:nvPr/>
        </p:nvSpPr>
        <p:spPr>
          <a:xfrm>
            <a:off x="5023356" y="4390302"/>
            <a:ext cx="558226" cy="205647"/>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9" name="Straight Arrow Connector 88">
            <a:extLst>
              <a:ext uri="{FF2B5EF4-FFF2-40B4-BE49-F238E27FC236}">
                <a16:creationId xmlns:a16="http://schemas.microsoft.com/office/drawing/2014/main" id="{753934DD-02AE-5335-AB2E-98CF8BEABA3D}"/>
              </a:ext>
            </a:extLst>
          </p:cNvPr>
          <p:cNvCxnSpPr>
            <a:cxnSpLocks/>
            <a:stCxn id="60" idx="3"/>
            <a:endCxn id="64" idx="0"/>
          </p:cNvCxnSpPr>
          <p:nvPr/>
        </p:nvCxnSpPr>
        <p:spPr>
          <a:xfrm flipH="1">
            <a:off x="2524328" y="4610596"/>
            <a:ext cx="591358" cy="865212"/>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90" name="TextBox 89">
            <a:extLst>
              <a:ext uri="{FF2B5EF4-FFF2-40B4-BE49-F238E27FC236}">
                <a16:creationId xmlns:a16="http://schemas.microsoft.com/office/drawing/2014/main" id="{48695F93-5A9F-737D-4106-C4270314D949}"/>
              </a:ext>
            </a:extLst>
          </p:cNvPr>
          <p:cNvSpPr txBox="1"/>
          <p:nvPr/>
        </p:nvSpPr>
        <p:spPr>
          <a:xfrm>
            <a:off x="2454673" y="496052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cxnSp>
        <p:nvCxnSpPr>
          <p:cNvPr id="94" name="Straight Arrow Connector 93">
            <a:extLst>
              <a:ext uri="{FF2B5EF4-FFF2-40B4-BE49-F238E27FC236}">
                <a16:creationId xmlns:a16="http://schemas.microsoft.com/office/drawing/2014/main" id="{42583507-3678-6BEB-3915-6AC0F26F7D81}"/>
              </a:ext>
            </a:extLst>
          </p:cNvPr>
          <p:cNvCxnSpPr>
            <a:cxnSpLocks/>
          </p:cNvCxnSpPr>
          <p:nvPr/>
        </p:nvCxnSpPr>
        <p:spPr>
          <a:xfrm rot="10800000">
            <a:off x="4787159" y="4958715"/>
            <a:ext cx="1200240" cy="0"/>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98" name="TextBox 97">
            <a:extLst>
              <a:ext uri="{FF2B5EF4-FFF2-40B4-BE49-F238E27FC236}">
                <a16:creationId xmlns:a16="http://schemas.microsoft.com/office/drawing/2014/main" id="{04182B3A-B583-45AC-47FD-7799B1D8CB14}"/>
              </a:ext>
            </a:extLst>
          </p:cNvPr>
          <p:cNvSpPr txBox="1"/>
          <p:nvPr/>
        </p:nvSpPr>
        <p:spPr>
          <a:xfrm>
            <a:off x="4569625" y="2703686"/>
            <a:ext cx="855895" cy="20564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1E59986C-0F1F-8DFF-40D1-58E62317B9DA}"/>
              </a:ext>
            </a:extLst>
          </p:cNvPr>
          <p:cNvSpPr txBox="1"/>
          <p:nvPr/>
        </p:nvSpPr>
        <p:spPr>
          <a:xfrm>
            <a:off x="6178984" y="4822797"/>
            <a:ext cx="803061" cy="20564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BCA53F49-C780-B8E0-8ADA-5041EA53A7AD}"/>
              </a:ext>
            </a:extLst>
          </p:cNvPr>
          <p:cNvSpPr txBox="1"/>
          <p:nvPr/>
        </p:nvSpPr>
        <p:spPr>
          <a:xfrm>
            <a:off x="4219732" y="4604773"/>
            <a:ext cx="760538" cy="205647"/>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5A6965B0-FB0D-84DE-B9DC-2374F1B876A6}"/>
              </a:ext>
            </a:extLst>
          </p:cNvPr>
          <p:cNvSpPr txBox="1"/>
          <p:nvPr/>
        </p:nvSpPr>
        <p:spPr>
          <a:xfrm>
            <a:off x="6884213" y="5714268"/>
            <a:ext cx="103265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7529F926-FEEF-5DF4-B5DA-BF20FE01B431}"/>
              </a:ext>
            </a:extLst>
          </p:cNvPr>
          <p:cNvSpPr txBox="1"/>
          <p:nvPr/>
        </p:nvSpPr>
        <p:spPr>
          <a:xfrm>
            <a:off x="2170914" y="4308144"/>
            <a:ext cx="671623" cy="338713"/>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3" name="TextBox 102">
            <a:extLst>
              <a:ext uri="{FF2B5EF4-FFF2-40B4-BE49-F238E27FC236}">
                <a16:creationId xmlns:a16="http://schemas.microsoft.com/office/drawing/2014/main" id="{A3E28862-802A-45E4-AE00-D3AE4BDBCCB6}"/>
              </a:ext>
            </a:extLst>
          </p:cNvPr>
          <p:cNvSpPr txBox="1"/>
          <p:nvPr/>
        </p:nvSpPr>
        <p:spPr>
          <a:xfrm>
            <a:off x="1799923" y="5681134"/>
            <a:ext cx="526011" cy="205647"/>
          </a:xfrm>
          <a:prstGeom prst="rect">
            <a:avLst/>
          </a:prstGeom>
          <a:noFill/>
        </p:spPr>
        <p:txBody>
          <a:bodyPr wrap="none" rtlCol="0">
            <a:spAutoFit/>
          </a:bodyPr>
          <a:lstStyle/>
          <a:p>
            <a:r>
              <a:rPr lang="en-US" sz="1100">
                <a:solidFill>
                  <a:schemeClr val="accent1"/>
                </a:solidFill>
                <a:latin typeface="Arial" pitchFamily="34" charset="0"/>
                <a:cs typeface="Arial" pitchFamily="34" charset="0"/>
              </a:rPr>
              <a:t>director</a:t>
            </a:r>
          </a:p>
        </p:txBody>
      </p:sp>
      <p:sp>
        <p:nvSpPr>
          <p:cNvPr id="105" name="TextBox 104">
            <a:extLst>
              <a:ext uri="{FF2B5EF4-FFF2-40B4-BE49-F238E27FC236}">
                <a16:creationId xmlns:a16="http://schemas.microsoft.com/office/drawing/2014/main" id="{ADFE05E6-D038-3B23-FE1F-FB6FCF071D8B}"/>
              </a:ext>
            </a:extLst>
          </p:cNvPr>
          <p:cNvSpPr txBox="1"/>
          <p:nvPr/>
        </p:nvSpPr>
        <p:spPr>
          <a:xfrm>
            <a:off x="4122693" y="4247363"/>
            <a:ext cx="785021" cy="205647"/>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sp>
        <p:nvSpPr>
          <p:cNvPr id="106" name="TextBox 105">
            <a:extLst>
              <a:ext uri="{FF2B5EF4-FFF2-40B4-BE49-F238E27FC236}">
                <a16:creationId xmlns:a16="http://schemas.microsoft.com/office/drawing/2014/main" id="{6D7BDF3F-6DA7-C98C-9052-6132F6D82004}"/>
              </a:ext>
            </a:extLst>
          </p:cNvPr>
          <p:cNvSpPr txBox="1"/>
          <p:nvPr/>
        </p:nvSpPr>
        <p:spPr>
          <a:xfrm>
            <a:off x="4928578" y="5857330"/>
            <a:ext cx="851515"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LaLa Land</a:t>
            </a:r>
          </a:p>
        </p:txBody>
      </p:sp>
      <p:sp>
        <p:nvSpPr>
          <p:cNvPr id="108" name="TextBox 107">
            <a:extLst>
              <a:ext uri="{FF2B5EF4-FFF2-40B4-BE49-F238E27FC236}">
                <a16:creationId xmlns:a16="http://schemas.microsoft.com/office/drawing/2014/main" id="{9C0C848E-0BF7-7754-6691-6A71F4E2FEE3}"/>
              </a:ext>
            </a:extLst>
          </p:cNvPr>
          <p:cNvSpPr txBox="1"/>
          <p:nvPr/>
        </p:nvSpPr>
        <p:spPr>
          <a:xfrm>
            <a:off x="4956564" y="4828297"/>
            <a:ext cx="558226" cy="205647"/>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24" name="Straight Arrow Connector 23">
            <a:extLst>
              <a:ext uri="{FF2B5EF4-FFF2-40B4-BE49-F238E27FC236}">
                <a16:creationId xmlns:a16="http://schemas.microsoft.com/office/drawing/2014/main" id="{5F8C3574-70B9-DD74-BF44-4A3628CF1B3B}"/>
              </a:ext>
            </a:extLst>
          </p:cNvPr>
          <p:cNvCxnSpPr>
            <a:cxnSpLocks/>
          </p:cNvCxnSpPr>
          <p:nvPr/>
        </p:nvCxnSpPr>
        <p:spPr>
          <a:xfrm flipH="1" flipV="1">
            <a:off x="5534252" y="5819614"/>
            <a:ext cx="1054025" cy="15623"/>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7F327662-E0A5-7ADF-26CC-87CDE0D45F0D}"/>
              </a:ext>
            </a:extLst>
          </p:cNvPr>
          <p:cNvSpPr txBox="1"/>
          <p:nvPr/>
        </p:nvSpPr>
        <p:spPr>
          <a:xfrm>
            <a:off x="5716359" y="5714412"/>
            <a:ext cx="558226" cy="205647"/>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43" name="Straight Arrow Connector 42">
            <a:extLst>
              <a:ext uri="{FF2B5EF4-FFF2-40B4-BE49-F238E27FC236}">
                <a16:creationId xmlns:a16="http://schemas.microsoft.com/office/drawing/2014/main" id="{A79984B5-2B77-4257-FC01-C89A9C2337BC}"/>
              </a:ext>
            </a:extLst>
          </p:cNvPr>
          <p:cNvCxnSpPr>
            <a:cxnSpLocks/>
            <a:endCxn id="47" idx="3"/>
          </p:cNvCxnSpPr>
          <p:nvPr/>
        </p:nvCxnSpPr>
        <p:spPr>
          <a:xfrm flipV="1">
            <a:off x="6235505" y="3158787"/>
            <a:ext cx="1209315" cy="1703264"/>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AF16F603-BF61-4B50-4E08-982C521CD6F4}"/>
              </a:ext>
            </a:extLst>
          </p:cNvPr>
          <p:cNvCxnSpPr>
            <a:cxnSpLocks/>
            <a:endCxn id="47" idx="2"/>
          </p:cNvCxnSpPr>
          <p:nvPr/>
        </p:nvCxnSpPr>
        <p:spPr>
          <a:xfrm flipV="1">
            <a:off x="5177814" y="3082721"/>
            <a:ext cx="2234799" cy="53052"/>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88E015F5-081F-AAF5-6301-B871BF197904}"/>
              </a:ext>
            </a:extLst>
          </p:cNvPr>
          <p:cNvSpPr/>
          <p:nvPr/>
        </p:nvSpPr>
        <p:spPr>
          <a:xfrm>
            <a:off x="7412612" y="2975146"/>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CB4B2915-2618-C47B-6943-4BE72B86C7C0}"/>
              </a:ext>
            </a:extLst>
          </p:cNvPr>
          <p:cNvSpPr txBox="1"/>
          <p:nvPr/>
        </p:nvSpPr>
        <p:spPr>
          <a:xfrm>
            <a:off x="7159859" y="2691923"/>
            <a:ext cx="399727" cy="205647"/>
          </a:xfrm>
          <a:prstGeom prst="rect">
            <a:avLst/>
          </a:prstGeom>
          <a:noFill/>
        </p:spPr>
        <p:txBody>
          <a:bodyPr wrap="none" rtlCol="0">
            <a:spAutoFit/>
          </a:bodyPr>
          <a:lstStyle/>
          <a:p>
            <a:r>
              <a:rPr lang="en-US" sz="1100">
                <a:solidFill>
                  <a:srgbClr val="FFC000"/>
                </a:solidFill>
                <a:latin typeface="Arial" pitchFamily="34" charset="0"/>
                <a:cs typeface="Arial" pitchFamily="34" charset="0"/>
              </a:rPr>
              <a:t>actor</a:t>
            </a:r>
          </a:p>
        </p:txBody>
      </p:sp>
      <p:sp>
        <p:nvSpPr>
          <p:cNvPr id="111" name="TextBox 110">
            <a:extLst>
              <a:ext uri="{FF2B5EF4-FFF2-40B4-BE49-F238E27FC236}">
                <a16:creationId xmlns:a16="http://schemas.microsoft.com/office/drawing/2014/main" id="{85D75524-0684-FE96-10A5-9917486A4F42}"/>
              </a:ext>
            </a:extLst>
          </p:cNvPr>
          <p:cNvSpPr txBox="1"/>
          <p:nvPr/>
        </p:nvSpPr>
        <p:spPr>
          <a:xfrm>
            <a:off x="5893866" y="296938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112" name="TextBox 111">
            <a:extLst>
              <a:ext uri="{FF2B5EF4-FFF2-40B4-BE49-F238E27FC236}">
                <a16:creationId xmlns:a16="http://schemas.microsoft.com/office/drawing/2014/main" id="{22EF710E-FC22-250F-E508-5318986154EA}"/>
              </a:ext>
            </a:extLst>
          </p:cNvPr>
          <p:cNvSpPr txBox="1"/>
          <p:nvPr/>
        </p:nvSpPr>
        <p:spPr>
          <a:xfrm>
            <a:off x="6632057" y="3736159"/>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Tree>
    <p:extLst>
      <p:ext uri="{BB962C8B-B14F-4D97-AF65-F5344CB8AC3E}">
        <p14:creationId xmlns:p14="http://schemas.microsoft.com/office/powerpoint/2010/main" val="5787124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82922B0-AC04-EB50-5952-89380C13F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91BE26-836F-701E-F3AD-1466A21FF3EE}"/>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29679C00-7F68-A013-BF20-09133FA0F374}"/>
              </a:ext>
            </a:extLst>
          </p:cNvPr>
          <p:cNvSpPr>
            <a:spLocks noGrp="1"/>
          </p:cNvSpPr>
          <p:nvPr>
            <p:ph idx="1"/>
          </p:nvPr>
        </p:nvSpPr>
        <p:spPr>
          <a:xfrm>
            <a:off x="261257" y="1295400"/>
            <a:ext cx="8560827" cy="5257801"/>
          </a:xfrm>
        </p:spPr>
        <p:txBody>
          <a:bodyPr/>
          <a:lstStyle/>
          <a:p>
            <a:pPr marL="118872" indent="0">
              <a:buNone/>
            </a:pPr>
            <a:r>
              <a:rPr lang="en-US" b="1"/>
              <a:t>Given a trained model we want:</a:t>
            </a:r>
          </a:p>
          <a:p>
            <a:pPr lvl="1"/>
            <a:r>
              <a:rPr lang="en-US"/>
              <a:t>(1/3)^2+(1/7)^2=0.13</a:t>
            </a:r>
          </a:p>
        </p:txBody>
      </p:sp>
      <p:sp>
        <p:nvSpPr>
          <p:cNvPr id="4" name="Date Placeholder 3">
            <a:extLst>
              <a:ext uri="{FF2B5EF4-FFF2-40B4-BE49-F238E27FC236}">
                <a16:creationId xmlns:a16="http://schemas.microsoft.com/office/drawing/2014/main" id="{D0F8AF57-7D8B-E918-EBA1-C9FF77F88A43}"/>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31D0F3E1-EF25-B254-81FE-F220CBC7BD5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3CA6821-E658-1C28-5A57-E270B2AF3D0A}"/>
              </a:ext>
            </a:extLst>
          </p:cNvPr>
          <p:cNvSpPr>
            <a:spLocks noGrp="1"/>
          </p:cNvSpPr>
          <p:nvPr>
            <p:ph type="sldNum" sz="quarter" idx="12"/>
          </p:nvPr>
        </p:nvSpPr>
        <p:spPr/>
        <p:txBody>
          <a:bodyPr/>
          <a:lstStyle/>
          <a:p>
            <a:fld id="{19B12225-5612-419B-A8D5-4B8EEE4C217E}" type="slidenum">
              <a:rPr lang="en-US" smtClean="0"/>
              <a:pPr/>
              <a:t>57</a:t>
            </a:fld>
            <a:endParaRPr lang="en-US"/>
          </a:p>
        </p:txBody>
      </p:sp>
      <p:sp>
        <p:nvSpPr>
          <p:cNvPr id="81" name="TextBox 80">
            <a:extLst>
              <a:ext uri="{FF2B5EF4-FFF2-40B4-BE49-F238E27FC236}">
                <a16:creationId xmlns:a16="http://schemas.microsoft.com/office/drawing/2014/main" id="{F88FA0A9-7D41-0D8B-C8DC-70BEF7F464D5}"/>
              </a:ext>
            </a:extLst>
          </p:cNvPr>
          <p:cNvSpPr txBox="1"/>
          <p:nvPr/>
        </p:nvSpPr>
        <p:spPr>
          <a:xfrm>
            <a:off x="51385" y="3539001"/>
            <a:ext cx="2965743" cy="738664"/>
          </a:xfrm>
          <a:prstGeom prst="rect">
            <a:avLst/>
          </a:prstGeom>
          <a:noFill/>
        </p:spPr>
        <p:txBody>
          <a:bodyPr wrap="square" rtlCol="0">
            <a:spAutoFit/>
          </a:bodyPr>
          <a:lstStyle/>
          <a:p>
            <a:r>
              <a:rPr lang="en-US" sz="1400" b="1">
                <a:latin typeface="Arial" pitchFamily="34" charset="0"/>
                <a:cs typeface="Arial" pitchFamily="34" charset="0"/>
              </a:rPr>
              <a:t>Example task</a:t>
            </a:r>
            <a:r>
              <a:rPr lang="en-US" sz="1400">
                <a:latin typeface="Arial" pitchFamily="34" charset="0"/>
                <a:cs typeface="Arial" pitchFamily="34" charset="0"/>
              </a:rPr>
              <a:t>: predict the tail “</a:t>
            </a:r>
            <a:r>
              <a:rPr lang="en-US" sz="1400">
                <a:solidFill>
                  <a:srgbClr val="00B050"/>
                </a:solidFill>
                <a:latin typeface="Arial" pitchFamily="34" charset="0"/>
                <a:cs typeface="Arial" pitchFamily="34" charset="0"/>
              </a:rPr>
              <a:t>Actor</a:t>
            </a:r>
            <a:r>
              <a:rPr lang="en-US" sz="1400">
                <a:latin typeface="Arial" pitchFamily="34" charset="0"/>
                <a:cs typeface="Arial" pitchFamily="34" charset="0"/>
              </a:rPr>
              <a:t>” for (“</a:t>
            </a:r>
            <a:r>
              <a:rPr lang="en-US" sz="1400">
                <a:solidFill>
                  <a:srgbClr val="0070C0"/>
                </a:solidFill>
                <a:latin typeface="Arial" pitchFamily="34" charset="0"/>
                <a:cs typeface="Arial" pitchFamily="34" charset="0"/>
              </a:rPr>
              <a:t>R. Gosling</a:t>
            </a:r>
            <a:r>
              <a:rPr lang="en-US" sz="1400">
                <a:latin typeface="Arial" pitchFamily="34" charset="0"/>
                <a:cs typeface="Arial" pitchFamily="34" charset="0"/>
              </a:rPr>
              <a:t>”, “profession”)</a:t>
            </a:r>
          </a:p>
        </p:txBody>
      </p:sp>
      <p:sp>
        <p:nvSpPr>
          <p:cNvPr id="55" name="Oval 54">
            <a:extLst>
              <a:ext uri="{FF2B5EF4-FFF2-40B4-BE49-F238E27FC236}">
                <a16:creationId xmlns:a16="http://schemas.microsoft.com/office/drawing/2014/main" id="{E8A25597-0820-9AD0-4F00-54CA6EE2031D}"/>
              </a:ext>
            </a:extLst>
          </p:cNvPr>
          <p:cNvSpPr/>
          <p:nvPr/>
        </p:nvSpPr>
        <p:spPr>
          <a:xfrm>
            <a:off x="4944813" y="3029707"/>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77A53038-F6F2-1755-0309-289273B8723F}"/>
              </a:ext>
            </a:extLst>
          </p:cNvPr>
          <p:cNvSpPr/>
          <p:nvPr/>
        </p:nvSpPr>
        <p:spPr>
          <a:xfrm>
            <a:off x="5987399" y="4851141"/>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BF025B03-63D8-AB66-1251-9B8D2624C948}"/>
              </a:ext>
            </a:extLst>
          </p:cNvPr>
          <p:cNvSpPr/>
          <p:nvPr/>
        </p:nvSpPr>
        <p:spPr>
          <a:xfrm>
            <a:off x="6665704" y="5712039"/>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9310A374-0788-F558-9522-56A8C462C917}"/>
              </a:ext>
            </a:extLst>
          </p:cNvPr>
          <p:cNvSpPr/>
          <p:nvPr/>
        </p:nvSpPr>
        <p:spPr>
          <a:xfrm>
            <a:off x="3083479" y="4426955"/>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Oval 63">
            <a:extLst>
              <a:ext uri="{FF2B5EF4-FFF2-40B4-BE49-F238E27FC236}">
                <a16:creationId xmlns:a16="http://schemas.microsoft.com/office/drawing/2014/main" id="{9B087945-073A-8BB9-DE05-B945167B9145}"/>
              </a:ext>
            </a:extLst>
          </p:cNvPr>
          <p:cNvSpPr/>
          <p:nvPr/>
        </p:nvSpPr>
        <p:spPr>
          <a:xfrm>
            <a:off x="2414365" y="5475808"/>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9" name="Straight Arrow Connector 88">
            <a:extLst>
              <a:ext uri="{FF2B5EF4-FFF2-40B4-BE49-F238E27FC236}">
                <a16:creationId xmlns:a16="http://schemas.microsoft.com/office/drawing/2014/main" id="{621ADA39-C7AF-4857-1E79-6B6E087009E9}"/>
              </a:ext>
            </a:extLst>
          </p:cNvPr>
          <p:cNvCxnSpPr>
            <a:cxnSpLocks/>
            <a:stCxn id="60" idx="3"/>
            <a:endCxn id="64" idx="0"/>
          </p:cNvCxnSpPr>
          <p:nvPr/>
        </p:nvCxnSpPr>
        <p:spPr>
          <a:xfrm flipH="1">
            <a:off x="2524328" y="4610596"/>
            <a:ext cx="591358" cy="865212"/>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90" name="TextBox 89">
            <a:extLst>
              <a:ext uri="{FF2B5EF4-FFF2-40B4-BE49-F238E27FC236}">
                <a16:creationId xmlns:a16="http://schemas.microsoft.com/office/drawing/2014/main" id="{851EB6D8-F1A5-305F-5404-09907B8DF44A}"/>
              </a:ext>
            </a:extLst>
          </p:cNvPr>
          <p:cNvSpPr txBox="1"/>
          <p:nvPr/>
        </p:nvSpPr>
        <p:spPr>
          <a:xfrm>
            <a:off x="2454673" y="496052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cxnSp>
        <p:nvCxnSpPr>
          <p:cNvPr id="93" name="Straight Arrow Connector 92">
            <a:extLst>
              <a:ext uri="{FF2B5EF4-FFF2-40B4-BE49-F238E27FC236}">
                <a16:creationId xmlns:a16="http://schemas.microsoft.com/office/drawing/2014/main" id="{E80D3D83-009D-2535-7AC5-1137079F9944}"/>
              </a:ext>
            </a:extLst>
          </p:cNvPr>
          <p:cNvCxnSpPr>
            <a:cxnSpLocks/>
          </p:cNvCxnSpPr>
          <p:nvPr/>
        </p:nvCxnSpPr>
        <p:spPr>
          <a:xfrm>
            <a:off x="6191849" y="5064552"/>
            <a:ext cx="490587" cy="663863"/>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5" name="TextBox 94">
            <a:extLst>
              <a:ext uri="{FF2B5EF4-FFF2-40B4-BE49-F238E27FC236}">
                <a16:creationId xmlns:a16="http://schemas.microsoft.com/office/drawing/2014/main" id="{44EB2B49-2A77-D496-2EF2-B314F4AB117E}"/>
              </a:ext>
            </a:extLst>
          </p:cNvPr>
          <p:cNvSpPr txBox="1"/>
          <p:nvPr/>
        </p:nvSpPr>
        <p:spPr>
          <a:xfrm>
            <a:off x="6104346" y="5310032"/>
            <a:ext cx="645851" cy="205647"/>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cxnSp>
        <p:nvCxnSpPr>
          <p:cNvPr id="96" name="Straight Arrow Connector 95">
            <a:extLst>
              <a:ext uri="{FF2B5EF4-FFF2-40B4-BE49-F238E27FC236}">
                <a16:creationId xmlns:a16="http://schemas.microsoft.com/office/drawing/2014/main" id="{7A629195-8ADB-ADBA-E7EF-29C6104C5392}"/>
              </a:ext>
            </a:extLst>
          </p:cNvPr>
          <p:cNvCxnSpPr>
            <a:cxnSpLocks/>
            <a:stCxn id="56" idx="0"/>
            <a:endCxn id="55" idx="5"/>
          </p:cNvCxnSpPr>
          <p:nvPr/>
        </p:nvCxnSpPr>
        <p:spPr>
          <a:xfrm flipH="1" flipV="1">
            <a:off x="5132530" y="3213349"/>
            <a:ext cx="964831" cy="1637792"/>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F93BD3A9-9C45-6C0C-84CF-9CEF6DBE96F3}"/>
              </a:ext>
            </a:extLst>
          </p:cNvPr>
          <p:cNvSpPr txBox="1"/>
          <p:nvPr/>
        </p:nvSpPr>
        <p:spPr>
          <a:xfrm>
            <a:off x="5310191" y="3956161"/>
            <a:ext cx="62007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sp>
        <p:nvSpPr>
          <p:cNvPr id="98" name="TextBox 97">
            <a:extLst>
              <a:ext uri="{FF2B5EF4-FFF2-40B4-BE49-F238E27FC236}">
                <a16:creationId xmlns:a16="http://schemas.microsoft.com/office/drawing/2014/main" id="{08B343A8-74DC-A564-9B3D-4CB29F5F9EFB}"/>
              </a:ext>
            </a:extLst>
          </p:cNvPr>
          <p:cNvSpPr txBox="1"/>
          <p:nvPr/>
        </p:nvSpPr>
        <p:spPr>
          <a:xfrm>
            <a:off x="4569625" y="2703686"/>
            <a:ext cx="855895" cy="20564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596E331A-FF78-0209-44D6-F8FB9C81D770}"/>
              </a:ext>
            </a:extLst>
          </p:cNvPr>
          <p:cNvSpPr txBox="1"/>
          <p:nvPr/>
        </p:nvSpPr>
        <p:spPr>
          <a:xfrm>
            <a:off x="6178984" y="4822797"/>
            <a:ext cx="803061" cy="20564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1" name="TextBox 100">
            <a:extLst>
              <a:ext uri="{FF2B5EF4-FFF2-40B4-BE49-F238E27FC236}">
                <a16:creationId xmlns:a16="http://schemas.microsoft.com/office/drawing/2014/main" id="{98C83900-A50A-E3C8-C9EF-470DF1D1C25E}"/>
              </a:ext>
            </a:extLst>
          </p:cNvPr>
          <p:cNvSpPr txBox="1"/>
          <p:nvPr/>
        </p:nvSpPr>
        <p:spPr>
          <a:xfrm>
            <a:off x="6884213" y="5714268"/>
            <a:ext cx="103265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B27FC6C7-4B4A-7D18-2728-F64DAA9D7AF3}"/>
              </a:ext>
            </a:extLst>
          </p:cNvPr>
          <p:cNvSpPr txBox="1"/>
          <p:nvPr/>
        </p:nvSpPr>
        <p:spPr>
          <a:xfrm>
            <a:off x="2170914" y="4308144"/>
            <a:ext cx="671623" cy="338713"/>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3" name="TextBox 102">
            <a:extLst>
              <a:ext uri="{FF2B5EF4-FFF2-40B4-BE49-F238E27FC236}">
                <a16:creationId xmlns:a16="http://schemas.microsoft.com/office/drawing/2014/main" id="{C72E03AB-97A6-A491-5875-978F7F719BCD}"/>
              </a:ext>
            </a:extLst>
          </p:cNvPr>
          <p:cNvSpPr txBox="1"/>
          <p:nvPr/>
        </p:nvSpPr>
        <p:spPr>
          <a:xfrm>
            <a:off x="1799923" y="5681134"/>
            <a:ext cx="526011" cy="205647"/>
          </a:xfrm>
          <a:prstGeom prst="rect">
            <a:avLst/>
          </a:prstGeom>
          <a:noFill/>
        </p:spPr>
        <p:txBody>
          <a:bodyPr wrap="none" rtlCol="0">
            <a:spAutoFit/>
          </a:bodyPr>
          <a:lstStyle/>
          <a:p>
            <a:r>
              <a:rPr lang="en-US" sz="1100">
                <a:solidFill>
                  <a:schemeClr val="accent1"/>
                </a:solidFill>
                <a:latin typeface="Arial" pitchFamily="34" charset="0"/>
                <a:cs typeface="Arial" pitchFamily="34" charset="0"/>
              </a:rPr>
              <a:t>director</a:t>
            </a:r>
          </a:p>
        </p:txBody>
      </p:sp>
      <p:cxnSp>
        <p:nvCxnSpPr>
          <p:cNvPr id="43" name="Straight Arrow Connector 42">
            <a:extLst>
              <a:ext uri="{FF2B5EF4-FFF2-40B4-BE49-F238E27FC236}">
                <a16:creationId xmlns:a16="http://schemas.microsoft.com/office/drawing/2014/main" id="{149CEAA1-809B-45C9-D861-853CAB455D5B}"/>
              </a:ext>
            </a:extLst>
          </p:cNvPr>
          <p:cNvCxnSpPr>
            <a:cxnSpLocks/>
            <a:endCxn id="47" idx="3"/>
          </p:cNvCxnSpPr>
          <p:nvPr/>
        </p:nvCxnSpPr>
        <p:spPr>
          <a:xfrm flipV="1">
            <a:off x="6235505" y="3158787"/>
            <a:ext cx="1209315" cy="1703264"/>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7256D49F-8F47-E937-33F5-E9FABFC16E96}"/>
              </a:ext>
            </a:extLst>
          </p:cNvPr>
          <p:cNvCxnSpPr>
            <a:cxnSpLocks/>
            <a:endCxn id="47" idx="2"/>
          </p:cNvCxnSpPr>
          <p:nvPr/>
        </p:nvCxnSpPr>
        <p:spPr>
          <a:xfrm flipV="1">
            <a:off x="5177814" y="3082721"/>
            <a:ext cx="2234799" cy="53052"/>
          </a:xfrm>
          <a:prstGeom prst="straightConnector1">
            <a:avLst/>
          </a:prstGeom>
          <a:ln w="28575">
            <a:solidFill>
              <a:srgbClr val="FFC000"/>
            </a:solidFill>
            <a:tailEnd type="triangle"/>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83F980FC-7890-E11A-1A14-A8DF4EA6A80D}"/>
              </a:ext>
            </a:extLst>
          </p:cNvPr>
          <p:cNvSpPr/>
          <p:nvPr/>
        </p:nvSpPr>
        <p:spPr>
          <a:xfrm>
            <a:off x="7412612" y="2975146"/>
            <a:ext cx="219925" cy="215149"/>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C7F974FD-421C-6AAD-CF41-460F1A420E43}"/>
              </a:ext>
            </a:extLst>
          </p:cNvPr>
          <p:cNvSpPr txBox="1"/>
          <p:nvPr/>
        </p:nvSpPr>
        <p:spPr>
          <a:xfrm>
            <a:off x="7159859" y="2691923"/>
            <a:ext cx="399727" cy="205647"/>
          </a:xfrm>
          <a:prstGeom prst="rect">
            <a:avLst/>
          </a:prstGeom>
          <a:noFill/>
        </p:spPr>
        <p:txBody>
          <a:bodyPr wrap="none" rtlCol="0">
            <a:spAutoFit/>
          </a:bodyPr>
          <a:lstStyle/>
          <a:p>
            <a:r>
              <a:rPr lang="en-US" sz="1100">
                <a:solidFill>
                  <a:srgbClr val="FFC000"/>
                </a:solidFill>
                <a:latin typeface="Arial" pitchFamily="34" charset="0"/>
                <a:cs typeface="Arial" pitchFamily="34" charset="0"/>
              </a:rPr>
              <a:t>actor</a:t>
            </a:r>
          </a:p>
        </p:txBody>
      </p:sp>
      <p:sp>
        <p:nvSpPr>
          <p:cNvPr id="111" name="TextBox 110">
            <a:extLst>
              <a:ext uri="{FF2B5EF4-FFF2-40B4-BE49-F238E27FC236}">
                <a16:creationId xmlns:a16="http://schemas.microsoft.com/office/drawing/2014/main" id="{231C1A25-826D-75FC-F8B7-190BE123E097}"/>
              </a:ext>
            </a:extLst>
          </p:cNvPr>
          <p:cNvSpPr txBox="1"/>
          <p:nvPr/>
        </p:nvSpPr>
        <p:spPr>
          <a:xfrm>
            <a:off x="5893866" y="2969388"/>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112" name="TextBox 111">
            <a:extLst>
              <a:ext uri="{FF2B5EF4-FFF2-40B4-BE49-F238E27FC236}">
                <a16:creationId xmlns:a16="http://schemas.microsoft.com/office/drawing/2014/main" id="{51A2244E-52F4-CEC0-5E02-B5005F93A4B8}"/>
              </a:ext>
            </a:extLst>
          </p:cNvPr>
          <p:cNvSpPr txBox="1"/>
          <p:nvPr/>
        </p:nvSpPr>
        <p:spPr>
          <a:xfrm>
            <a:off x="6632057" y="3736159"/>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Tree>
    <p:extLst>
      <p:ext uri="{BB962C8B-B14F-4D97-AF65-F5344CB8AC3E}">
        <p14:creationId xmlns:p14="http://schemas.microsoft.com/office/powerpoint/2010/main" val="36411105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F905E-D1D1-9FD4-6819-7945BD8BA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9DCA6-C746-9A23-61C1-0397600D59D2}"/>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0B61B7BB-DCEB-4EE8-550D-CF33356E1D4C}"/>
              </a:ext>
            </a:extLst>
          </p:cNvPr>
          <p:cNvSpPr>
            <a:spLocks noGrp="1"/>
          </p:cNvSpPr>
          <p:nvPr>
            <p:ph idx="1"/>
          </p:nvPr>
        </p:nvSpPr>
        <p:spPr>
          <a:xfrm>
            <a:off x="261257" y="1295400"/>
            <a:ext cx="8560827" cy="5257801"/>
          </a:xfrm>
        </p:spPr>
        <p:txBody>
          <a:bodyPr/>
          <a:lstStyle/>
          <a:p>
            <a:r>
              <a:rPr lang="en-US" b="1">
                <a:cs typeface="Arial" pitchFamily="34" charset="0"/>
              </a:rPr>
              <a:t>Consider relation pairs</a:t>
            </a:r>
          </a:p>
          <a:p>
            <a:pPr lvl="1"/>
            <a:r>
              <a:rPr lang="en-US" b="1">
                <a:cs typeface="Arial" pitchFamily="34" charset="0"/>
              </a:rPr>
              <a:t>Find entities that serve as heads and/or tails</a:t>
            </a:r>
            <a:endParaRPr lang="en-US"/>
          </a:p>
          <a:p>
            <a:pPr marL="118872" indent="0">
              <a:buNone/>
            </a:pPr>
            <a:endParaRPr lang="en-US"/>
          </a:p>
        </p:txBody>
      </p:sp>
      <p:sp>
        <p:nvSpPr>
          <p:cNvPr id="4" name="Date Placeholder 3">
            <a:extLst>
              <a:ext uri="{FF2B5EF4-FFF2-40B4-BE49-F238E27FC236}">
                <a16:creationId xmlns:a16="http://schemas.microsoft.com/office/drawing/2014/main" id="{220C9B3F-D853-8B4D-5745-ABDC4B523F27}"/>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67931882-1488-8A05-8C87-5F7C28CC6AD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1A23493-DF3C-F9D6-5DA8-C2CDFC090BFC}"/>
              </a:ext>
            </a:extLst>
          </p:cNvPr>
          <p:cNvSpPr>
            <a:spLocks noGrp="1"/>
          </p:cNvSpPr>
          <p:nvPr>
            <p:ph type="sldNum" sz="quarter" idx="12"/>
          </p:nvPr>
        </p:nvSpPr>
        <p:spPr/>
        <p:txBody>
          <a:bodyPr/>
          <a:lstStyle/>
          <a:p>
            <a:fld id="{19B12225-5612-419B-A8D5-4B8EEE4C217E}" type="slidenum">
              <a:rPr lang="en-US" smtClean="0"/>
              <a:pPr/>
              <a:t>58</a:t>
            </a:fld>
            <a:endParaRPr lang="en-US"/>
          </a:p>
        </p:txBody>
      </p:sp>
      <p:grpSp>
        <p:nvGrpSpPr>
          <p:cNvPr id="7" name="Group 6">
            <a:extLst>
              <a:ext uri="{FF2B5EF4-FFF2-40B4-BE49-F238E27FC236}">
                <a16:creationId xmlns:a16="http://schemas.microsoft.com/office/drawing/2014/main" id="{F55AE5BE-7845-D4FA-D647-34FD463F7539}"/>
              </a:ext>
            </a:extLst>
          </p:cNvPr>
          <p:cNvGrpSpPr/>
          <p:nvPr/>
        </p:nvGrpSpPr>
        <p:grpSpPr>
          <a:xfrm>
            <a:off x="4122693" y="2703686"/>
            <a:ext cx="3794175" cy="3415254"/>
            <a:chOff x="4421117" y="1671042"/>
            <a:chExt cx="4719872" cy="4344651"/>
          </a:xfrm>
        </p:grpSpPr>
        <p:grpSp>
          <p:nvGrpSpPr>
            <p:cNvPr id="13" name="Group 12">
              <a:extLst>
                <a:ext uri="{FF2B5EF4-FFF2-40B4-BE49-F238E27FC236}">
                  <a16:creationId xmlns:a16="http://schemas.microsoft.com/office/drawing/2014/main" id="{A9358C4F-E60D-A38A-7B7D-210EF5F9E71C}"/>
                </a:ext>
              </a:extLst>
            </p:cNvPr>
            <p:cNvGrpSpPr/>
            <p:nvPr/>
          </p:nvGrpSpPr>
          <p:grpSpPr>
            <a:xfrm>
              <a:off x="4421117" y="1671042"/>
              <a:ext cx="4719872" cy="4344651"/>
              <a:chOff x="3639498" y="2740560"/>
              <a:chExt cx="4719872" cy="4344651"/>
            </a:xfrm>
          </p:grpSpPr>
          <p:sp>
            <p:nvSpPr>
              <p:cNvPr id="52" name="Oval 51">
                <a:extLst>
                  <a:ext uri="{FF2B5EF4-FFF2-40B4-BE49-F238E27FC236}">
                    <a16:creationId xmlns:a16="http://schemas.microsoft.com/office/drawing/2014/main" id="{AD00D6C4-0718-6014-299E-AE98E2C6154E}"/>
                  </a:ext>
                </a:extLst>
              </p:cNvPr>
              <p:cNvSpPr/>
              <p:nvPr/>
            </p:nvSpPr>
            <p:spPr>
              <a:xfrm>
                <a:off x="4080703" y="439836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14543774-A020-2F5B-3A3D-34058F0F480A}"/>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E566A885-5FBC-ED9E-4DC8-F0CD0F412DC2}"/>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58044FEA-297C-0BC3-2EFE-9DEC6D746BD3}"/>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82E8F024-8BDC-EA65-ACAC-72673267E62A}"/>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Oval 64">
                <a:extLst>
                  <a:ext uri="{FF2B5EF4-FFF2-40B4-BE49-F238E27FC236}">
                    <a16:creationId xmlns:a16="http://schemas.microsoft.com/office/drawing/2014/main" id="{3771784F-D748-0F24-FA91-B9A98EC2E419}"/>
                  </a:ext>
                </a:extLst>
              </p:cNvPr>
              <p:cNvSpPr/>
              <p:nvPr/>
            </p:nvSpPr>
            <p:spPr>
              <a:xfrm>
                <a:off x="5121865" y="652749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88478A5F-03C8-206D-3ABD-1A6216D8293D}"/>
                  </a:ext>
                </a:extLst>
              </p:cNvPr>
              <p:cNvCxnSpPr>
                <a:cxnSpLocks/>
                <a:stCxn id="55" idx="3"/>
                <a:endCxn id="52" idx="0"/>
              </p:cNvCxnSpPr>
              <p:nvPr/>
            </p:nvCxnSpPr>
            <p:spPr>
              <a:xfrm flipH="1">
                <a:off x="4217494" y="3388918"/>
                <a:ext cx="484768" cy="1009451"/>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5D218B46-29A9-2F9C-EE46-E19EC68CB7A1}"/>
                  </a:ext>
                </a:extLst>
              </p:cNvPr>
              <p:cNvCxnSpPr>
                <a:cxnSpLocks/>
              </p:cNvCxnSpPr>
              <p:nvPr/>
            </p:nvCxnSpPr>
            <p:spPr>
              <a:xfrm flipH="1">
                <a:off x="5422398" y="5916815"/>
                <a:ext cx="434648" cy="60112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2" name="TextBox 81">
                <a:extLst>
                  <a:ext uri="{FF2B5EF4-FFF2-40B4-BE49-F238E27FC236}">
                    <a16:creationId xmlns:a16="http://schemas.microsoft.com/office/drawing/2014/main" id="{6C5A3C79-AD15-8C99-6D10-F808095FD779}"/>
                  </a:ext>
                </a:extLst>
              </p:cNvPr>
              <p:cNvSpPr txBox="1"/>
              <p:nvPr/>
            </p:nvSpPr>
            <p:spPr>
              <a:xfrm>
                <a:off x="5270231" y="6093088"/>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83" name="TextBox 82">
                <a:extLst>
                  <a:ext uri="{FF2B5EF4-FFF2-40B4-BE49-F238E27FC236}">
                    <a16:creationId xmlns:a16="http://schemas.microsoft.com/office/drawing/2014/main" id="{455AF5AA-95E3-5E27-91E4-1935ADDF4083}"/>
                  </a:ext>
                </a:extLst>
              </p:cNvPr>
              <p:cNvSpPr txBox="1"/>
              <p:nvPr/>
            </p:nvSpPr>
            <p:spPr>
              <a:xfrm>
                <a:off x="4151995" y="372117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4" name="Straight Arrow Connector 83">
                <a:extLst>
                  <a:ext uri="{FF2B5EF4-FFF2-40B4-BE49-F238E27FC236}">
                    <a16:creationId xmlns:a16="http://schemas.microsoft.com/office/drawing/2014/main" id="{FF83F78D-10A0-51DF-9547-EC9D19C1AD2C}"/>
                  </a:ext>
                </a:extLst>
              </p:cNvPr>
              <p:cNvCxnSpPr>
                <a:cxnSpLocks/>
                <a:stCxn id="56" idx="2"/>
                <a:endCxn id="52" idx="6"/>
              </p:cNvCxnSpPr>
              <p:nvPr/>
            </p:nvCxnSpPr>
            <p:spPr>
              <a:xfrm flipH="1" flipV="1">
                <a:off x="4354285" y="4535218"/>
                <a:ext cx="1604867" cy="107403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5" name="TextBox 84">
                <a:extLst>
                  <a:ext uri="{FF2B5EF4-FFF2-40B4-BE49-F238E27FC236}">
                    <a16:creationId xmlns:a16="http://schemas.microsoft.com/office/drawing/2014/main" id="{CF570F39-E3F3-2A1D-9C27-0F9BD17709F7}"/>
                  </a:ext>
                </a:extLst>
              </p:cNvPr>
              <p:cNvSpPr txBox="1"/>
              <p:nvPr/>
            </p:nvSpPr>
            <p:spPr>
              <a:xfrm>
                <a:off x="4759903" y="488615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93" name="Straight Arrow Connector 92">
                <a:extLst>
                  <a:ext uri="{FF2B5EF4-FFF2-40B4-BE49-F238E27FC236}">
                    <a16:creationId xmlns:a16="http://schemas.microsoft.com/office/drawing/2014/main" id="{7191E8C6-3A83-6077-03E0-B119207CC2C0}"/>
                  </a:ext>
                </a:extLst>
              </p:cNvPr>
              <p:cNvCxnSpPr>
                <a:cxnSpLocks/>
              </p:cNvCxnSpPr>
              <p:nvPr/>
            </p:nvCxnSpPr>
            <p:spPr>
              <a:xfrm>
                <a:off x="6213484" y="5743891"/>
                <a:ext cx="610280" cy="844521"/>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F7BB5FB6-4DA8-A308-FB02-B3FDC605B692}"/>
                  </a:ext>
                </a:extLst>
              </p:cNvPr>
              <p:cNvCxnSpPr>
                <a:cxnSpLocks/>
              </p:cNvCxnSpPr>
              <p:nvPr/>
            </p:nvCxnSpPr>
            <p:spPr>
              <a:xfrm rot="10800000">
                <a:off x="4466079" y="5609253"/>
                <a:ext cx="1493073" cy="0"/>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95" name="TextBox 94">
                <a:extLst>
                  <a:ext uri="{FF2B5EF4-FFF2-40B4-BE49-F238E27FC236}">
                    <a16:creationId xmlns:a16="http://schemas.microsoft.com/office/drawing/2014/main" id="{1967CF84-972F-2DE9-1C4E-C0D37508CE45}"/>
                  </a:ext>
                </a:extLst>
              </p:cNvPr>
              <p:cNvSpPr txBox="1"/>
              <p:nvPr/>
            </p:nvSpPr>
            <p:spPr>
              <a:xfrm>
                <a:off x="6104632" y="6056174"/>
                <a:ext cx="80342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cxnSp>
            <p:nvCxnSpPr>
              <p:cNvPr id="96" name="Straight Arrow Connector 95">
                <a:extLst>
                  <a:ext uri="{FF2B5EF4-FFF2-40B4-BE49-F238E27FC236}">
                    <a16:creationId xmlns:a16="http://schemas.microsoft.com/office/drawing/2014/main" id="{DED5613C-A5AF-CEF9-303C-979B1F351367}"/>
                  </a:ext>
                </a:extLst>
              </p:cNvPr>
              <p:cNvCxnSpPr>
                <a:cxnSpLocks/>
                <a:stCxn id="56" idx="0"/>
                <a:endCxn id="55" idx="5"/>
              </p:cNvCxnSpPr>
              <p:nvPr/>
            </p:nvCxnSpPr>
            <p:spPr>
              <a:xfrm flipH="1" flipV="1">
                <a:off x="4895714" y="3388918"/>
                <a:ext cx="1200229" cy="2083486"/>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D070C2B7-C185-EF02-C835-3BAA28E3D8B5}"/>
                  </a:ext>
                </a:extLst>
              </p:cNvPr>
              <p:cNvSpPr txBox="1"/>
              <p:nvPr/>
            </p:nvSpPr>
            <p:spPr>
              <a:xfrm>
                <a:off x="5116720" y="4333873"/>
                <a:ext cx="77136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sp>
            <p:nvSpPr>
              <p:cNvPr id="98" name="TextBox 97">
                <a:extLst>
                  <a:ext uri="{FF2B5EF4-FFF2-40B4-BE49-F238E27FC236}">
                    <a16:creationId xmlns:a16="http://schemas.microsoft.com/office/drawing/2014/main" id="{07863365-EBC9-6847-F9B4-7A85E909219D}"/>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06AF4B94-8447-2B29-3A2A-B5BF0D913647}"/>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EEEF1425-A425-C046-368C-46056A4EC2CB}"/>
                  </a:ext>
                </a:extLst>
              </p:cNvPr>
              <p:cNvSpPr txBox="1"/>
              <p:nvPr/>
            </p:nvSpPr>
            <p:spPr>
              <a:xfrm>
                <a:off x="3760212" y="5158992"/>
                <a:ext cx="946093"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546DD2EE-493A-0FDF-7BC4-C6302CF15860}"/>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5" name="TextBox 104">
                <a:extLst>
                  <a:ext uri="{FF2B5EF4-FFF2-40B4-BE49-F238E27FC236}">
                    <a16:creationId xmlns:a16="http://schemas.microsoft.com/office/drawing/2014/main" id="{21E72A7D-8532-B194-C980-9AFD764D21DC}"/>
                  </a:ext>
                </a:extLst>
              </p:cNvPr>
              <p:cNvSpPr txBox="1"/>
              <p:nvPr/>
            </p:nvSpPr>
            <p:spPr>
              <a:xfrm>
                <a:off x="3639498" y="4704320"/>
                <a:ext cx="976549"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sp>
            <p:nvSpPr>
              <p:cNvPr id="106" name="TextBox 105">
                <a:extLst>
                  <a:ext uri="{FF2B5EF4-FFF2-40B4-BE49-F238E27FC236}">
                    <a16:creationId xmlns:a16="http://schemas.microsoft.com/office/drawing/2014/main" id="{E30B14A1-DB44-E8A0-C86E-84280C9DCE2C}"/>
                  </a:ext>
                </a:extLst>
              </p:cNvPr>
              <p:cNvSpPr txBox="1"/>
              <p:nvPr/>
            </p:nvSpPr>
            <p:spPr>
              <a:xfrm>
                <a:off x="4642002" y="6752409"/>
                <a:ext cx="1059266" cy="332802"/>
              </a:xfrm>
              <a:prstGeom prst="rect">
                <a:avLst/>
              </a:prstGeom>
              <a:noFill/>
            </p:spPr>
            <p:txBody>
              <a:bodyPr wrap="none" rtlCol="0">
                <a:spAutoFit/>
              </a:bodyPr>
              <a:lstStyle/>
              <a:p>
                <a:r>
                  <a:rPr lang="en-US" sz="1100">
                    <a:solidFill>
                      <a:srgbClr val="008000"/>
                    </a:solidFill>
                    <a:latin typeface="Arial" pitchFamily="34" charset="0"/>
                    <a:cs typeface="Arial" pitchFamily="34" charset="0"/>
                  </a:rPr>
                  <a:t>LaLa Land</a:t>
                </a:r>
              </a:p>
            </p:txBody>
          </p:sp>
          <p:sp>
            <p:nvSpPr>
              <p:cNvPr id="108" name="TextBox 107">
                <a:extLst>
                  <a:ext uri="{FF2B5EF4-FFF2-40B4-BE49-F238E27FC236}">
                    <a16:creationId xmlns:a16="http://schemas.microsoft.com/office/drawing/2014/main" id="{1F454A8A-9021-6D3E-F1D0-857B4B02923C}"/>
                  </a:ext>
                </a:extLst>
              </p:cNvPr>
              <p:cNvSpPr txBox="1"/>
              <p:nvPr/>
            </p:nvSpPr>
            <p:spPr>
              <a:xfrm>
                <a:off x="4676816" y="5443344"/>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grpSp>
        <p:cxnSp>
          <p:nvCxnSpPr>
            <p:cNvPr id="24" name="Straight Arrow Connector 23">
              <a:extLst>
                <a:ext uri="{FF2B5EF4-FFF2-40B4-BE49-F238E27FC236}">
                  <a16:creationId xmlns:a16="http://schemas.microsoft.com/office/drawing/2014/main" id="{15DA2275-BF2F-3523-8E2B-2C8B25468E88}"/>
                </a:ext>
              </a:extLst>
            </p:cNvPr>
            <p:cNvCxnSpPr>
              <a:cxnSpLocks/>
            </p:cNvCxnSpPr>
            <p:nvPr/>
          </p:nvCxnSpPr>
          <p:spPr>
            <a:xfrm flipH="1" flipV="1">
              <a:off x="6177066" y="5634911"/>
              <a:ext cx="1311184" cy="19874"/>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D8EF80D9-8C72-3B19-C11B-6F3FD9A80975}"/>
                </a:ext>
              </a:extLst>
            </p:cNvPr>
            <p:cNvSpPr txBox="1"/>
            <p:nvPr/>
          </p:nvSpPr>
          <p:spPr>
            <a:xfrm>
              <a:off x="6403603" y="5501080"/>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3EED62E-A2A0-8CE9-5AEF-CCC12409F694}"/>
                  </a:ext>
                </a:extLst>
              </p:cNvPr>
              <p:cNvSpPr txBox="1"/>
              <p:nvPr/>
            </p:nvSpPr>
            <p:spPr>
              <a:xfrm>
                <a:off x="5716360" y="2656474"/>
                <a:ext cx="3127638" cy="58099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l-GR" b="0" i="1" smtClean="0">
                          <a:latin typeface="Cambria Math" panose="02040503050406030204" pitchFamily="18" charset="0"/>
                          <a:cs typeface="Arial" pitchFamily="34" charset="0"/>
                        </a:rPr>
                        <m:t>𝛽</m:t>
                      </m:r>
                      <m:r>
                        <a:rPr lang="el-GR" b="0" i="1" smtClean="0">
                          <a:latin typeface="Cambria Math" panose="02040503050406030204" pitchFamily="18" charset="0"/>
                          <a:cs typeface="Arial" pitchFamily="34" charset="0"/>
                        </a:rPr>
                        <m:t>=</m:t>
                      </m:r>
                      <m:sSup>
                        <m:sSupPr>
                          <m:ctrlPr>
                            <a:rPr lang="en-US" i="1" smtClean="0">
                              <a:latin typeface="Cambria Math" panose="02040503050406030204" pitchFamily="18" charset="0"/>
                              <a:cs typeface="Arial" pitchFamily="34" charset="0"/>
                            </a:rPr>
                          </m:ctrlPr>
                        </m:sSupPr>
                        <m:e>
                          <m:d>
                            <m:dPr>
                              <m:ctrlPr>
                                <a:rPr lang="en-US" i="1">
                                  <a:latin typeface="Cambria Math" panose="02040503050406030204" pitchFamily="18" charset="0"/>
                                  <a:cs typeface="Arial" pitchFamily="34" charset="0"/>
                                </a:rPr>
                              </m:ctrlPr>
                            </m:dPr>
                            <m:e>
                              <m:f>
                                <m:fPr>
                                  <m:ctrlPr>
                                    <a:rPr lang="en-US" i="1">
                                      <a:latin typeface="Cambria Math" panose="02040503050406030204" pitchFamily="18" charset="0"/>
                                      <a:cs typeface="Arial" pitchFamily="34" charset="0"/>
                                    </a:rPr>
                                  </m:ctrlPr>
                                </m:fPr>
                                <m:num>
                                  <m:r>
                                    <a:rPr lang="en-US" i="1">
                                      <a:latin typeface="Cambria Math" panose="02040503050406030204" pitchFamily="18" charset="0"/>
                                      <a:cs typeface="Arial" pitchFamily="34" charset="0"/>
                                    </a:rPr>
                                    <m:t>1</m:t>
                                  </m:r>
                                </m:num>
                                <m:den>
                                  <m:r>
                                    <a:rPr lang="en-US" i="1">
                                      <a:latin typeface="Cambria Math" panose="02040503050406030204" pitchFamily="18" charset="0"/>
                                      <a:cs typeface="Arial" pitchFamily="34" charset="0"/>
                                    </a:rPr>
                                    <m:t>3</m:t>
                                  </m:r>
                                </m:den>
                              </m:f>
                            </m:e>
                          </m:d>
                        </m:e>
                        <m:sup>
                          <m:r>
                            <a:rPr lang="en-US" b="0" i="1" smtClean="0">
                              <a:latin typeface="Cambria Math" panose="02040503050406030204" pitchFamily="18" charset="0"/>
                              <a:cs typeface="Arial" pitchFamily="34" charset="0"/>
                            </a:rPr>
                            <m:t>2</m:t>
                          </m:r>
                        </m:sup>
                      </m:sSup>
                      <m:r>
                        <a:rPr lang="en-US" b="0" i="1" smtClean="0">
                          <a:latin typeface="Cambria Math" panose="02040503050406030204" pitchFamily="18" charset="0"/>
                          <a:cs typeface="Arial" pitchFamily="34" charset="0"/>
                        </a:rPr>
                        <m:t>+</m:t>
                      </m:r>
                      <m:sSup>
                        <m:sSupPr>
                          <m:ctrlPr>
                            <a:rPr lang="en-US" i="1">
                              <a:latin typeface="Cambria Math" panose="02040503050406030204" pitchFamily="18" charset="0"/>
                              <a:cs typeface="Arial" pitchFamily="34" charset="0"/>
                            </a:rPr>
                          </m:ctrlPr>
                        </m:sSupPr>
                        <m:e>
                          <m:d>
                            <m:dPr>
                              <m:ctrlPr>
                                <a:rPr lang="en-US" i="1">
                                  <a:latin typeface="Cambria Math" panose="02040503050406030204" pitchFamily="18" charset="0"/>
                                  <a:cs typeface="Arial" pitchFamily="34" charset="0"/>
                                </a:rPr>
                              </m:ctrlPr>
                            </m:dPr>
                            <m:e>
                              <m:f>
                                <m:fPr>
                                  <m:ctrlPr>
                                    <a:rPr lang="en-US" i="1">
                                      <a:latin typeface="Cambria Math" panose="02040503050406030204" pitchFamily="18" charset="0"/>
                                      <a:cs typeface="Arial" pitchFamily="34" charset="0"/>
                                    </a:rPr>
                                  </m:ctrlPr>
                                </m:fPr>
                                <m:num>
                                  <m:r>
                                    <a:rPr lang="en-US" i="1">
                                      <a:latin typeface="Cambria Math" panose="02040503050406030204" pitchFamily="18" charset="0"/>
                                      <a:cs typeface="Arial" pitchFamily="34" charset="0"/>
                                    </a:rPr>
                                    <m:t>1</m:t>
                                  </m:r>
                                </m:num>
                                <m:den>
                                  <m:r>
                                    <a:rPr lang="en-US" b="0" i="1" smtClean="0">
                                      <a:latin typeface="Cambria Math" panose="02040503050406030204" pitchFamily="18" charset="0"/>
                                      <a:cs typeface="Arial" pitchFamily="34" charset="0"/>
                                    </a:rPr>
                                    <m:t>7</m:t>
                                  </m:r>
                                </m:den>
                              </m:f>
                            </m:e>
                          </m:d>
                        </m:e>
                        <m:sup>
                          <m:r>
                            <a:rPr lang="en-US" i="1">
                              <a:latin typeface="Cambria Math" panose="02040503050406030204" pitchFamily="18" charset="0"/>
                              <a:cs typeface="Arial" pitchFamily="34" charset="0"/>
                            </a:rPr>
                            <m:t>2</m:t>
                          </m:r>
                        </m:sup>
                      </m:sSup>
                      <m:r>
                        <a:rPr lang="en-US" i="1">
                          <a:latin typeface="Cambria Math" panose="02040503050406030204" pitchFamily="18" charset="0"/>
                          <a:cs typeface="Arial" pitchFamily="34" charset="0"/>
                        </a:rPr>
                        <m:t>+</m:t>
                      </m:r>
                      <m:sSup>
                        <m:sSupPr>
                          <m:ctrlPr>
                            <a:rPr lang="en-US" i="1">
                              <a:latin typeface="Cambria Math" panose="02040503050406030204" pitchFamily="18" charset="0"/>
                              <a:cs typeface="Arial" pitchFamily="34" charset="0"/>
                            </a:rPr>
                          </m:ctrlPr>
                        </m:sSupPr>
                        <m:e>
                          <m:d>
                            <m:dPr>
                              <m:ctrlPr>
                                <a:rPr lang="en-US" i="1">
                                  <a:latin typeface="Cambria Math" panose="02040503050406030204" pitchFamily="18" charset="0"/>
                                  <a:cs typeface="Arial" pitchFamily="34" charset="0"/>
                                </a:rPr>
                              </m:ctrlPr>
                            </m:dPr>
                            <m:e>
                              <m:f>
                                <m:fPr>
                                  <m:ctrlPr>
                                    <a:rPr lang="en-US" i="1">
                                      <a:latin typeface="Cambria Math" panose="02040503050406030204" pitchFamily="18" charset="0"/>
                                      <a:cs typeface="Arial" pitchFamily="34" charset="0"/>
                                    </a:rPr>
                                  </m:ctrlPr>
                                </m:fPr>
                                <m:num>
                                  <m:r>
                                    <a:rPr lang="en-US" i="1">
                                      <a:latin typeface="Cambria Math" panose="02040503050406030204" pitchFamily="18" charset="0"/>
                                      <a:cs typeface="Arial" pitchFamily="34" charset="0"/>
                                    </a:rPr>
                                    <m:t>1</m:t>
                                  </m:r>
                                </m:num>
                                <m:den>
                                  <m:r>
                                    <a:rPr lang="en-US" b="0" i="1" smtClean="0">
                                      <a:latin typeface="Cambria Math" panose="02040503050406030204" pitchFamily="18" charset="0"/>
                                      <a:cs typeface="Arial" pitchFamily="34" charset="0"/>
                                    </a:rPr>
                                    <m:t>2</m:t>
                                  </m:r>
                                </m:den>
                              </m:f>
                            </m:e>
                          </m:d>
                        </m:e>
                        <m:sup>
                          <m:r>
                            <a:rPr lang="en-US" i="1">
                              <a:latin typeface="Cambria Math" panose="02040503050406030204" pitchFamily="18" charset="0"/>
                              <a:cs typeface="Arial" pitchFamily="34" charset="0"/>
                            </a:rPr>
                            <m:t>2</m:t>
                          </m:r>
                        </m:sup>
                      </m:sSup>
                      <m:r>
                        <a:rPr lang="en-US" b="0" i="1" smtClean="0">
                          <a:latin typeface="Cambria Math" panose="02040503050406030204" pitchFamily="18" charset="0"/>
                          <a:cs typeface="Arial" pitchFamily="34" charset="0"/>
                        </a:rPr>
                        <m:t>=0.38</m:t>
                      </m:r>
                    </m:oMath>
                  </m:oMathPara>
                </a14:m>
                <a:endParaRPr lang="en-US">
                  <a:latin typeface="Arial" pitchFamily="34" charset="0"/>
                  <a:cs typeface="Arial" pitchFamily="34" charset="0"/>
                </a:endParaRPr>
              </a:p>
            </p:txBody>
          </p:sp>
        </mc:Choice>
        <mc:Fallback xmlns="">
          <p:sp>
            <p:nvSpPr>
              <p:cNvPr id="8" name="TextBox 7">
                <a:extLst>
                  <a:ext uri="{FF2B5EF4-FFF2-40B4-BE49-F238E27FC236}">
                    <a16:creationId xmlns:a16="http://schemas.microsoft.com/office/drawing/2014/main" id="{C3EED62E-A2A0-8CE9-5AEF-CCC12409F694}"/>
                  </a:ext>
                </a:extLst>
              </p:cNvPr>
              <p:cNvSpPr txBox="1">
                <a:spLocks noRot="1" noChangeAspect="1" noMove="1" noResize="1" noEditPoints="1" noAdjustHandles="1" noChangeArrowheads="1" noChangeShapeType="1" noTextEdit="1"/>
              </p:cNvSpPr>
              <p:nvPr/>
            </p:nvSpPr>
            <p:spPr>
              <a:xfrm>
                <a:off x="5716360" y="2656474"/>
                <a:ext cx="3127638" cy="580993"/>
              </a:xfrm>
              <a:prstGeom prst="rect">
                <a:avLst/>
              </a:prstGeom>
              <a:blipFill>
                <a:blip r:embed="rId3"/>
                <a:stretch>
                  <a:fillRect b="-67368"/>
                </a:stretch>
              </a:blipFill>
            </p:spPr>
            <p:txBody>
              <a:bodyPr/>
              <a:lstStyle/>
              <a:p>
                <a:r>
                  <a:rPr lang="en-US">
                    <a:noFill/>
                  </a:rPr>
                  <a:t> </a:t>
                </a:r>
              </a:p>
            </p:txBody>
          </p:sp>
        </mc:Fallback>
      </mc:AlternateContent>
    </p:spTree>
    <p:extLst>
      <p:ext uri="{BB962C8B-B14F-4D97-AF65-F5344CB8AC3E}">
        <p14:creationId xmlns:p14="http://schemas.microsoft.com/office/powerpoint/2010/main" val="1385196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1560C-57F8-E9AD-4D09-862D208593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276152-6265-903E-EEFD-7C8BE9741778}"/>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E2E32F02-17B9-0F6C-6D5C-B1502085F7F1}"/>
              </a:ext>
            </a:extLst>
          </p:cNvPr>
          <p:cNvSpPr>
            <a:spLocks noGrp="1"/>
          </p:cNvSpPr>
          <p:nvPr>
            <p:ph idx="1"/>
          </p:nvPr>
        </p:nvSpPr>
        <p:spPr>
          <a:xfrm>
            <a:off x="261257" y="1295400"/>
            <a:ext cx="8560827" cy="5257801"/>
          </a:xfrm>
        </p:spPr>
        <p:txBody>
          <a:bodyPr/>
          <a:lstStyle/>
          <a:p>
            <a:r>
              <a:rPr lang="en-US" b="1">
                <a:cs typeface="Arial" pitchFamily="34" charset="0"/>
              </a:rPr>
              <a:t>Consider relation pairs</a:t>
            </a:r>
          </a:p>
          <a:p>
            <a:pPr lvl="1"/>
            <a:r>
              <a:rPr lang="en-US" b="1">
                <a:cs typeface="Arial" pitchFamily="34" charset="0"/>
              </a:rPr>
              <a:t>Find entities that serve as heads and/or tails</a:t>
            </a:r>
            <a:endParaRPr lang="en-US"/>
          </a:p>
          <a:p>
            <a:pPr marL="118872" indent="0">
              <a:buNone/>
            </a:pPr>
            <a:endParaRPr lang="en-US"/>
          </a:p>
        </p:txBody>
      </p:sp>
      <p:sp>
        <p:nvSpPr>
          <p:cNvPr id="4" name="Date Placeholder 3">
            <a:extLst>
              <a:ext uri="{FF2B5EF4-FFF2-40B4-BE49-F238E27FC236}">
                <a16:creationId xmlns:a16="http://schemas.microsoft.com/office/drawing/2014/main" id="{220E2C46-CCBB-C746-F390-ACB8767F3CC7}"/>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019AAA95-92C6-0125-29C2-6386F99B5FA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10C42BC-A642-5071-C878-B4197460C137}"/>
              </a:ext>
            </a:extLst>
          </p:cNvPr>
          <p:cNvSpPr>
            <a:spLocks noGrp="1"/>
          </p:cNvSpPr>
          <p:nvPr>
            <p:ph type="sldNum" sz="quarter" idx="12"/>
          </p:nvPr>
        </p:nvSpPr>
        <p:spPr/>
        <p:txBody>
          <a:bodyPr/>
          <a:lstStyle/>
          <a:p>
            <a:fld id="{19B12225-5612-419B-A8D5-4B8EEE4C217E}" type="slidenum">
              <a:rPr lang="en-US" smtClean="0"/>
              <a:pPr/>
              <a:t>59</a:t>
            </a:fld>
            <a:endParaRPr lang="en-US"/>
          </a:p>
        </p:txBody>
      </p:sp>
      <p:grpSp>
        <p:nvGrpSpPr>
          <p:cNvPr id="7" name="Group 6">
            <a:extLst>
              <a:ext uri="{FF2B5EF4-FFF2-40B4-BE49-F238E27FC236}">
                <a16:creationId xmlns:a16="http://schemas.microsoft.com/office/drawing/2014/main" id="{A06EB940-0D40-DEDD-C1F7-7E1DDF8684FD}"/>
              </a:ext>
            </a:extLst>
          </p:cNvPr>
          <p:cNvGrpSpPr/>
          <p:nvPr/>
        </p:nvGrpSpPr>
        <p:grpSpPr>
          <a:xfrm>
            <a:off x="2170914" y="2691923"/>
            <a:ext cx="5745954" cy="3427017"/>
            <a:chOff x="1993146" y="1656078"/>
            <a:chExt cx="7147843" cy="4359615"/>
          </a:xfrm>
        </p:grpSpPr>
        <p:grpSp>
          <p:nvGrpSpPr>
            <p:cNvPr id="13" name="Group 12">
              <a:extLst>
                <a:ext uri="{FF2B5EF4-FFF2-40B4-BE49-F238E27FC236}">
                  <a16:creationId xmlns:a16="http://schemas.microsoft.com/office/drawing/2014/main" id="{C0822F2F-154F-7465-3DB4-5B837ED39DA8}"/>
                </a:ext>
              </a:extLst>
            </p:cNvPr>
            <p:cNvGrpSpPr/>
            <p:nvPr/>
          </p:nvGrpSpPr>
          <p:grpSpPr>
            <a:xfrm>
              <a:off x="1993146" y="1671042"/>
              <a:ext cx="7147843" cy="4344651"/>
              <a:chOff x="1211527" y="2740560"/>
              <a:chExt cx="7147843" cy="4344651"/>
            </a:xfrm>
          </p:grpSpPr>
          <p:sp>
            <p:nvSpPr>
              <p:cNvPr id="52" name="Oval 51">
                <a:extLst>
                  <a:ext uri="{FF2B5EF4-FFF2-40B4-BE49-F238E27FC236}">
                    <a16:creationId xmlns:a16="http://schemas.microsoft.com/office/drawing/2014/main" id="{AA2DF128-43B3-63CA-F3BA-DBED3BAA26F1}"/>
                  </a:ext>
                </a:extLst>
              </p:cNvPr>
              <p:cNvSpPr/>
              <p:nvPr/>
            </p:nvSpPr>
            <p:spPr>
              <a:xfrm>
                <a:off x="4080703" y="439836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ACEBAA25-B154-1938-FB02-BC820F765BF7}"/>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3772578F-D517-D056-4DB0-E61288BE9033}"/>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790BD7BD-6E29-F91A-907B-624A96807C3F}"/>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EF9B8AE5-C6A5-7454-9030-1BADF5FE7201}"/>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A535BB62-D6A6-AA40-A411-05E2C33BB943}"/>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Oval 64">
                <a:extLst>
                  <a:ext uri="{FF2B5EF4-FFF2-40B4-BE49-F238E27FC236}">
                    <a16:creationId xmlns:a16="http://schemas.microsoft.com/office/drawing/2014/main" id="{60B3C7CB-B94D-B201-F2F4-DF9B5457D3BB}"/>
                  </a:ext>
                </a:extLst>
              </p:cNvPr>
              <p:cNvSpPr/>
              <p:nvPr/>
            </p:nvSpPr>
            <p:spPr>
              <a:xfrm>
                <a:off x="5121865" y="652749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36FA605E-1252-4DB2-9A05-EAADC55B1BA7}"/>
                  </a:ext>
                </a:extLst>
              </p:cNvPr>
              <p:cNvCxnSpPr>
                <a:cxnSpLocks/>
                <a:stCxn id="55" idx="3"/>
                <a:endCxn id="52" idx="0"/>
              </p:cNvCxnSpPr>
              <p:nvPr/>
            </p:nvCxnSpPr>
            <p:spPr>
              <a:xfrm flipH="1">
                <a:off x="4217494" y="3388918"/>
                <a:ext cx="484768" cy="1009451"/>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FBC3C7F4-AD0B-8673-0E9C-CC4F2B1D091C}"/>
                  </a:ext>
                </a:extLst>
              </p:cNvPr>
              <p:cNvCxnSpPr>
                <a:cxnSpLocks/>
              </p:cNvCxnSpPr>
              <p:nvPr/>
            </p:nvCxnSpPr>
            <p:spPr>
              <a:xfrm flipH="1">
                <a:off x="5422398" y="5916815"/>
                <a:ext cx="434648" cy="60112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2" name="TextBox 81">
                <a:extLst>
                  <a:ext uri="{FF2B5EF4-FFF2-40B4-BE49-F238E27FC236}">
                    <a16:creationId xmlns:a16="http://schemas.microsoft.com/office/drawing/2014/main" id="{C4BD1B35-5314-87DB-60E4-A539A5070BD7}"/>
                  </a:ext>
                </a:extLst>
              </p:cNvPr>
              <p:cNvSpPr txBox="1"/>
              <p:nvPr/>
            </p:nvSpPr>
            <p:spPr>
              <a:xfrm>
                <a:off x="5270231" y="6093088"/>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83" name="TextBox 82">
                <a:extLst>
                  <a:ext uri="{FF2B5EF4-FFF2-40B4-BE49-F238E27FC236}">
                    <a16:creationId xmlns:a16="http://schemas.microsoft.com/office/drawing/2014/main" id="{8D231A55-4F39-C02C-BEA9-41338F8D4B7F}"/>
                  </a:ext>
                </a:extLst>
              </p:cNvPr>
              <p:cNvSpPr txBox="1"/>
              <p:nvPr/>
            </p:nvSpPr>
            <p:spPr>
              <a:xfrm>
                <a:off x="4151995" y="372117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4" name="Straight Arrow Connector 83">
                <a:extLst>
                  <a:ext uri="{FF2B5EF4-FFF2-40B4-BE49-F238E27FC236}">
                    <a16:creationId xmlns:a16="http://schemas.microsoft.com/office/drawing/2014/main" id="{0F07B965-EF92-F239-ED90-6733FEF6DB5F}"/>
                  </a:ext>
                </a:extLst>
              </p:cNvPr>
              <p:cNvCxnSpPr>
                <a:cxnSpLocks/>
                <a:stCxn id="56" idx="2"/>
                <a:endCxn id="52" idx="6"/>
              </p:cNvCxnSpPr>
              <p:nvPr/>
            </p:nvCxnSpPr>
            <p:spPr>
              <a:xfrm flipH="1" flipV="1">
                <a:off x="4354285" y="4535218"/>
                <a:ext cx="1604867" cy="1074035"/>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85" name="TextBox 84">
                <a:extLst>
                  <a:ext uri="{FF2B5EF4-FFF2-40B4-BE49-F238E27FC236}">
                    <a16:creationId xmlns:a16="http://schemas.microsoft.com/office/drawing/2014/main" id="{FEB539EB-BDBE-6A0C-9C3F-740EC8A403E7}"/>
                  </a:ext>
                </a:extLst>
              </p:cNvPr>
              <p:cNvSpPr txBox="1"/>
              <p:nvPr/>
            </p:nvSpPr>
            <p:spPr>
              <a:xfrm>
                <a:off x="4759903" y="4886157"/>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cxnSp>
            <p:nvCxnSpPr>
              <p:cNvPr id="86" name="Straight Arrow Connector 85">
                <a:extLst>
                  <a:ext uri="{FF2B5EF4-FFF2-40B4-BE49-F238E27FC236}">
                    <a16:creationId xmlns:a16="http://schemas.microsoft.com/office/drawing/2014/main" id="{33751DBB-0F79-A93A-3F46-124EC881609C}"/>
                  </a:ext>
                </a:extLst>
              </p:cNvPr>
              <p:cNvCxnSpPr>
                <a:cxnSpLocks/>
                <a:stCxn id="60" idx="6"/>
                <a:endCxn id="52" idx="2"/>
              </p:cNvCxnSpPr>
              <p:nvPr/>
            </p:nvCxnSpPr>
            <p:spPr>
              <a:xfrm flipV="1">
                <a:off x="2620320" y="4535218"/>
                <a:ext cx="1460383" cy="53441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FB5C28EF-3F5B-140C-2C0D-F61394B2E466}"/>
                  </a:ext>
                </a:extLst>
              </p:cNvPr>
              <p:cNvSpPr txBox="1"/>
              <p:nvPr/>
            </p:nvSpPr>
            <p:spPr>
              <a:xfrm>
                <a:off x="2760879" y="4761834"/>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91" name="Straight Arrow Connector 90">
                <a:extLst>
                  <a:ext uri="{FF2B5EF4-FFF2-40B4-BE49-F238E27FC236}">
                    <a16:creationId xmlns:a16="http://schemas.microsoft.com/office/drawing/2014/main" id="{1AAA8C8E-8956-20E8-2D7B-6054DD3209C1}"/>
                  </a:ext>
                </a:extLst>
              </p:cNvPr>
              <p:cNvCxnSpPr>
                <a:cxnSpLocks/>
                <a:stCxn id="60" idx="5"/>
                <a:endCxn id="57" idx="2"/>
              </p:cNvCxnSpPr>
              <p:nvPr/>
            </p:nvCxnSpPr>
            <p:spPr>
              <a:xfrm>
                <a:off x="2580255" y="5166400"/>
                <a:ext cx="1612242" cy="442853"/>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92" name="TextBox 91">
                <a:extLst>
                  <a:ext uri="{FF2B5EF4-FFF2-40B4-BE49-F238E27FC236}">
                    <a16:creationId xmlns:a16="http://schemas.microsoft.com/office/drawing/2014/main" id="{930B6AAC-0900-6CD9-7F62-90C88464FCF0}"/>
                  </a:ext>
                </a:extLst>
              </p:cNvPr>
              <p:cNvSpPr txBox="1"/>
              <p:nvPr/>
            </p:nvSpPr>
            <p:spPr>
              <a:xfrm>
                <a:off x="2909068" y="5244649"/>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94" name="Straight Arrow Connector 93">
                <a:extLst>
                  <a:ext uri="{FF2B5EF4-FFF2-40B4-BE49-F238E27FC236}">
                    <a16:creationId xmlns:a16="http://schemas.microsoft.com/office/drawing/2014/main" id="{031E15A2-49CB-2C9C-9A3E-B226D1CA0A1A}"/>
                  </a:ext>
                </a:extLst>
              </p:cNvPr>
              <p:cNvCxnSpPr>
                <a:cxnSpLocks/>
              </p:cNvCxnSpPr>
              <p:nvPr/>
            </p:nvCxnSpPr>
            <p:spPr>
              <a:xfrm rot="10800000">
                <a:off x="4466079" y="5609253"/>
                <a:ext cx="1493073" cy="0"/>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98" name="TextBox 97">
                <a:extLst>
                  <a:ext uri="{FF2B5EF4-FFF2-40B4-BE49-F238E27FC236}">
                    <a16:creationId xmlns:a16="http://schemas.microsoft.com/office/drawing/2014/main" id="{86F7FB48-5537-296D-5D2A-1444031F46BF}"/>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340540C0-C43B-6692-ECF1-5943E1A47ADE}"/>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C7D3DFC6-EC05-995B-772D-99EF1F7F6C2E}"/>
                  </a:ext>
                </a:extLst>
              </p:cNvPr>
              <p:cNvSpPr txBox="1"/>
              <p:nvPr/>
            </p:nvSpPr>
            <p:spPr>
              <a:xfrm>
                <a:off x="3760212" y="5158992"/>
                <a:ext cx="946093"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0A7BBF62-FA45-9B8E-C37D-53064EEDCD47}"/>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51A6A3E9-C1F2-9D36-9053-69851578DCD3}"/>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5" name="TextBox 104">
                <a:extLst>
                  <a:ext uri="{FF2B5EF4-FFF2-40B4-BE49-F238E27FC236}">
                    <a16:creationId xmlns:a16="http://schemas.microsoft.com/office/drawing/2014/main" id="{9BB748B2-7965-8903-753B-368A50248008}"/>
                  </a:ext>
                </a:extLst>
              </p:cNvPr>
              <p:cNvSpPr txBox="1"/>
              <p:nvPr/>
            </p:nvSpPr>
            <p:spPr>
              <a:xfrm>
                <a:off x="3639498" y="4704320"/>
                <a:ext cx="976549"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sp>
            <p:nvSpPr>
              <p:cNvPr id="106" name="TextBox 105">
                <a:extLst>
                  <a:ext uri="{FF2B5EF4-FFF2-40B4-BE49-F238E27FC236}">
                    <a16:creationId xmlns:a16="http://schemas.microsoft.com/office/drawing/2014/main" id="{306282CB-2DCF-3FB1-C783-EC8CD97B6AB4}"/>
                  </a:ext>
                </a:extLst>
              </p:cNvPr>
              <p:cNvSpPr txBox="1"/>
              <p:nvPr/>
            </p:nvSpPr>
            <p:spPr>
              <a:xfrm>
                <a:off x="4642002" y="6752409"/>
                <a:ext cx="1059266" cy="332802"/>
              </a:xfrm>
              <a:prstGeom prst="rect">
                <a:avLst/>
              </a:prstGeom>
              <a:noFill/>
            </p:spPr>
            <p:txBody>
              <a:bodyPr wrap="none" rtlCol="0">
                <a:spAutoFit/>
              </a:bodyPr>
              <a:lstStyle/>
              <a:p>
                <a:r>
                  <a:rPr lang="en-US" sz="1100">
                    <a:solidFill>
                      <a:srgbClr val="008000"/>
                    </a:solidFill>
                    <a:latin typeface="Arial" pitchFamily="34" charset="0"/>
                    <a:cs typeface="Arial" pitchFamily="34" charset="0"/>
                  </a:rPr>
                  <a:t>LaLa Land</a:t>
                </a:r>
              </a:p>
            </p:txBody>
          </p:sp>
          <p:sp>
            <p:nvSpPr>
              <p:cNvPr id="108" name="TextBox 107">
                <a:extLst>
                  <a:ext uri="{FF2B5EF4-FFF2-40B4-BE49-F238E27FC236}">
                    <a16:creationId xmlns:a16="http://schemas.microsoft.com/office/drawing/2014/main" id="{E1EA5A1C-DF4E-D1C9-D6E3-6AE6A9B87599}"/>
                  </a:ext>
                </a:extLst>
              </p:cNvPr>
              <p:cNvSpPr txBox="1"/>
              <p:nvPr/>
            </p:nvSpPr>
            <p:spPr>
              <a:xfrm>
                <a:off x="4676816" y="5443344"/>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grpSp>
        <p:cxnSp>
          <p:nvCxnSpPr>
            <p:cNvPr id="24" name="Straight Arrow Connector 23">
              <a:extLst>
                <a:ext uri="{FF2B5EF4-FFF2-40B4-BE49-F238E27FC236}">
                  <a16:creationId xmlns:a16="http://schemas.microsoft.com/office/drawing/2014/main" id="{83F4DA8A-C62E-16BD-1972-CE3ED8DE0D8A}"/>
                </a:ext>
              </a:extLst>
            </p:cNvPr>
            <p:cNvCxnSpPr>
              <a:cxnSpLocks/>
            </p:cNvCxnSpPr>
            <p:nvPr/>
          </p:nvCxnSpPr>
          <p:spPr>
            <a:xfrm flipH="1" flipV="1">
              <a:off x="6177066" y="5634911"/>
              <a:ext cx="1311184" cy="19874"/>
            </a:xfrm>
            <a:prstGeom prst="straightConnector1">
              <a:avLst/>
            </a:prstGeom>
            <a:ln w="28575">
              <a:solidFill>
                <a:srgbClr val="008000"/>
              </a:solidFill>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5F3343E9-4FCA-7784-92E2-3CC9094C1D14}"/>
                </a:ext>
              </a:extLst>
            </p:cNvPr>
            <p:cNvSpPr txBox="1"/>
            <p:nvPr/>
          </p:nvSpPr>
          <p:spPr>
            <a:xfrm>
              <a:off x="6403603" y="5501080"/>
              <a:ext cx="694421" cy="261610"/>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48" name="TextBox 47">
              <a:extLst>
                <a:ext uri="{FF2B5EF4-FFF2-40B4-BE49-F238E27FC236}">
                  <a16:creationId xmlns:a16="http://schemas.microsoft.com/office/drawing/2014/main" id="{CBE3D6EE-0713-572F-214D-1CEA3DDAD271}"/>
                </a:ext>
              </a:extLst>
            </p:cNvPr>
            <p:cNvSpPr txBox="1"/>
            <p:nvPr/>
          </p:nvSpPr>
          <p:spPr>
            <a:xfrm>
              <a:off x="8199286" y="1656078"/>
              <a:ext cx="229801" cy="332802"/>
            </a:xfrm>
            <a:prstGeom prst="rect">
              <a:avLst/>
            </a:prstGeom>
            <a:noFill/>
          </p:spPr>
          <p:txBody>
            <a:bodyPr wrap="none" rtlCol="0">
              <a:spAutoFit/>
            </a:bodyPr>
            <a:lstStyle/>
            <a:p>
              <a:endParaRPr lang="en-US" sz="1100">
                <a:solidFill>
                  <a:srgbClr val="FFC000"/>
                </a:solidFill>
                <a:latin typeface="Arial" pitchFamily="34" charset="0"/>
                <a:cs typeface="Arial" pitchFamily="34" charset="0"/>
              </a:endParaRPr>
            </a:p>
          </p:txBody>
        </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B4CCFFC-1E77-69FC-58AB-AA5C742A5991}"/>
                  </a:ext>
                </a:extLst>
              </p:cNvPr>
              <p:cNvSpPr txBox="1"/>
              <p:nvPr/>
            </p:nvSpPr>
            <p:spPr>
              <a:xfrm>
                <a:off x="6178984" y="2644772"/>
                <a:ext cx="2495256" cy="58099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l-GR" b="0" i="1" smtClean="0">
                          <a:latin typeface="Cambria Math" panose="02040503050406030204" pitchFamily="18" charset="0"/>
                          <a:cs typeface="Arial" pitchFamily="34" charset="0"/>
                        </a:rPr>
                        <m:t>𝛽</m:t>
                      </m:r>
                      <m:r>
                        <a:rPr lang="el-GR" b="0" i="1" smtClean="0">
                          <a:latin typeface="Cambria Math" panose="02040503050406030204" pitchFamily="18" charset="0"/>
                          <a:cs typeface="Arial" pitchFamily="34" charset="0"/>
                        </a:rPr>
                        <m:t>=</m:t>
                      </m:r>
                      <m:sSup>
                        <m:sSupPr>
                          <m:ctrlPr>
                            <a:rPr lang="en-US" i="1" smtClean="0">
                              <a:latin typeface="Cambria Math" panose="02040503050406030204" pitchFamily="18" charset="0"/>
                              <a:cs typeface="Arial" pitchFamily="34" charset="0"/>
                            </a:rPr>
                          </m:ctrlPr>
                        </m:sSupPr>
                        <m:e>
                          <m:d>
                            <m:dPr>
                              <m:ctrlPr>
                                <a:rPr lang="en-US" i="1">
                                  <a:latin typeface="Cambria Math" panose="02040503050406030204" pitchFamily="18" charset="0"/>
                                  <a:cs typeface="Arial" pitchFamily="34" charset="0"/>
                                </a:rPr>
                              </m:ctrlPr>
                            </m:dPr>
                            <m:e>
                              <m:f>
                                <m:fPr>
                                  <m:ctrlPr>
                                    <a:rPr lang="en-US" i="1">
                                      <a:latin typeface="Cambria Math" panose="02040503050406030204" pitchFamily="18" charset="0"/>
                                      <a:cs typeface="Arial" pitchFamily="34" charset="0"/>
                                    </a:rPr>
                                  </m:ctrlPr>
                                </m:fPr>
                                <m:num>
                                  <m:r>
                                    <a:rPr lang="en-US" i="1">
                                      <a:latin typeface="Cambria Math" panose="02040503050406030204" pitchFamily="18" charset="0"/>
                                      <a:cs typeface="Arial" pitchFamily="34" charset="0"/>
                                    </a:rPr>
                                    <m:t>1</m:t>
                                  </m:r>
                                </m:num>
                                <m:den>
                                  <m:r>
                                    <a:rPr lang="en-US" i="1">
                                      <a:latin typeface="Cambria Math" panose="02040503050406030204" pitchFamily="18" charset="0"/>
                                      <a:cs typeface="Arial" pitchFamily="34" charset="0"/>
                                    </a:rPr>
                                    <m:t>3</m:t>
                                  </m:r>
                                </m:den>
                              </m:f>
                            </m:e>
                          </m:d>
                        </m:e>
                        <m:sup>
                          <m:r>
                            <a:rPr lang="en-US" b="0" i="1" smtClean="0">
                              <a:latin typeface="Cambria Math" panose="02040503050406030204" pitchFamily="18" charset="0"/>
                              <a:cs typeface="Arial" pitchFamily="34" charset="0"/>
                            </a:rPr>
                            <m:t>2</m:t>
                          </m:r>
                        </m:sup>
                      </m:sSup>
                      <m:r>
                        <a:rPr lang="en-US" b="0" i="1" smtClean="0">
                          <a:latin typeface="Cambria Math" panose="02040503050406030204" pitchFamily="18" charset="0"/>
                          <a:cs typeface="Arial" pitchFamily="34" charset="0"/>
                        </a:rPr>
                        <m:t>+</m:t>
                      </m:r>
                      <m:sSup>
                        <m:sSupPr>
                          <m:ctrlPr>
                            <a:rPr lang="en-US" i="1">
                              <a:latin typeface="Cambria Math" panose="02040503050406030204" pitchFamily="18" charset="0"/>
                              <a:cs typeface="Arial" pitchFamily="34" charset="0"/>
                            </a:rPr>
                          </m:ctrlPr>
                        </m:sSupPr>
                        <m:e>
                          <m:d>
                            <m:dPr>
                              <m:ctrlPr>
                                <a:rPr lang="en-US" i="1">
                                  <a:latin typeface="Cambria Math" panose="02040503050406030204" pitchFamily="18" charset="0"/>
                                  <a:cs typeface="Arial" pitchFamily="34" charset="0"/>
                                </a:rPr>
                              </m:ctrlPr>
                            </m:dPr>
                            <m:e>
                              <m:f>
                                <m:fPr>
                                  <m:ctrlPr>
                                    <a:rPr lang="en-US" i="1">
                                      <a:latin typeface="Cambria Math" panose="02040503050406030204" pitchFamily="18" charset="0"/>
                                      <a:cs typeface="Arial" pitchFamily="34" charset="0"/>
                                    </a:rPr>
                                  </m:ctrlPr>
                                </m:fPr>
                                <m:num>
                                  <m:r>
                                    <a:rPr lang="en-US" i="1">
                                      <a:latin typeface="Cambria Math" panose="02040503050406030204" pitchFamily="18" charset="0"/>
                                      <a:cs typeface="Arial" pitchFamily="34" charset="0"/>
                                    </a:rPr>
                                    <m:t>1</m:t>
                                  </m:r>
                                </m:num>
                                <m:den>
                                  <m:r>
                                    <a:rPr lang="en-US" b="0" i="1" smtClean="0">
                                      <a:latin typeface="Cambria Math" panose="02040503050406030204" pitchFamily="18" charset="0"/>
                                      <a:cs typeface="Arial" pitchFamily="34" charset="0"/>
                                    </a:rPr>
                                    <m:t>2</m:t>
                                  </m:r>
                                </m:den>
                              </m:f>
                            </m:e>
                          </m:d>
                        </m:e>
                        <m:sup>
                          <m:r>
                            <a:rPr lang="en-US" i="1">
                              <a:latin typeface="Cambria Math" panose="02040503050406030204" pitchFamily="18" charset="0"/>
                              <a:cs typeface="Arial" pitchFamily="34" charset="0"/>
                            </a:rPr>
                            <m:t>2</m:t>
                          </m:r>
                        </m:sup>
                      </m:sSup>
                      <m:r>
                        <a:rPr lang="en-US" b="0" i="1" smtClean="0">
                          <a:latin typeface="Cambria Math" panose="02040503050406030204" pitchFamily="18" charset="0"/>
                          <a:cs typeface="Arial" pitchFamily="34" charset="0"/>
                        </a:rPr>
                        <m:t>=0.36</m:t>
                      </m:r>
                    </m:oMath>
                  </m:oMathPara>
                </a14:m>
                <a:endParaRPr lang="en-US">
                  <a:latin typeface="Arial" pitchFamily="34" charset="0"/>
                  <a:cs typeface="Arial" pitchFamily="34" charset="0"/>
                </a:endParaRPr>
              </a:p>
            </p:txBody>
          </p:sp>
        </mc:Choice>
        <mc:Fallback xmlns="">
          <p:sp>
            <p:nvSpPr>
              <p:cNvPr id="8" name="TextBox 7">
                <a:extLst>
                  <a:ext uri="{FF2B5EF4-FFF2-40B4-BE49-F238E27FC236}">
                    <a16:creationId xmlns:a16="http://schemas.microsoft.com/office/drawing/2014/main" id="{0B4CCFFC-1E77-69FC-58AB-AA5C742A5991}"/>
                  </a:ext>
                </a:extLst>
              </p:cNvPr>
              <p:cNvSpPr txBox="1">
                <a:spLocks noRot="1" noChangeAspect="1" noMove="1" noResize="1" noEditPoints="1" noAdjustHandles="1" noChangeArrowheads="1" noChangeShapeType="1" noTextEdit="1"/>
              </p:cNvSpPr>
              <p:nvPr/>
            </p:nvSpPr>
            <p:spPr>
              <a:xfrm>
                <a:off x="6178984" y="2644772"/>
                <a:ext cx="2495256" cy="580993"/>
              </a:xfrm>
              <a:prstGeom prst="rect">
                <a:avLst/>
              </a:prstGeom>
              <a:blipFill>
                <a:blip r:embed="rId3"/>
                <a:stretch>
                  <a:fillRect b="-16842"/>
                </a:stretch>
              </a:blipFill>
            </p:spPr>
            <p:txBody>
              <a:bodyPr/>
              <a:lstStyle/>
              <a:p>
                <a:r>
                  <a:rPr lang="en-US">
                    <a:noFill/>
                  </a:rPr>
                  <a:t> </a:t>
                </a:r>
              </a:p>
            </p:txBody>
          </p:sp>
        </mc:Fallback>
      </mc:AlternateContent>
    </p:spTree>
    <p:extLst>
      <p:ext uri="{BB962C8B-B14F-4D97-AF65-F5344CB8AC3E}">
        <p14:creationId xmlns:p14="http://schemas.microsoft.com/office/powerpoint/2010/main" val="665845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5FCB-D0CB-EF76-6E32-B6D31F4EC8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84F2D6-07C6-6AC2-EA49-E15C6B65948C}"/>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BA802CC0-CB76-1E71-B023-7AFBC46930E9}"/>
              </a:ext>
            </a:extLst>
          </p:cNvPr>
          <p:cNvSpPr>
            <a:spLocks noGrp="1"/>
          </p:cNvSpPr>
          <p:nvPr>
            <p:ph idx="1"/>
          </p:nvPr>
        </p:nvSpPr>
        <p:spPr>
          <a:xfrm>
            <a:off x="261257" y="1295400"/>
            <a:ext cx="8560827" cy="5257801"/>
          </a:xfrm>
        </p:spPr>
        <p:txBody>
          <a:bodyPr/>
          <a:lstStyle/>
          <a:p>
            <a:r>
              <a:rPr lang="en-US" b="1">
                <a:cs typeface="Arial" pitchFamily="34" charset="0"/>
              </a:rPr>
              <a:t>Consider relation pairs</a:t>
            </a:r>
          </a:p>
          <a:p>
            <a:pPr lvl="1"/>
            <a:r>
              <a:rPr lang="en-US" b="1">
                <a:cs typeface="Arial" pitchFamily="34" charset="0"/>
              </a:rPr>
              <a:t>Find entities that serve as heads and/or tails</a:t>
            </a:r>
            <a:endParaRPr lang="en-US"/>
          </a:p>
        </p:txBody>
      </p:sp>
      <p:sp>
        <p:nvSpPr>
          <p:cNvPr id="4" name="Date Placeholder 3">
            <a:extLst>
              <a:ext uri="{FF2B5EF4-FFF2-40B4-BE49-F238E27FC236}">
                <a16:creationId xmlns:a16="http://schemas.microsoft.com/office/drawing/2014/main" id="{8FA9F888-2979-E7DB-C07D-ADDEF32BF428}"/>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82A595F0-DAAB-A9BB-D018-028A281279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C042323-CAA1-DB22-440B-F2A9E337E385}"/>
              </a:ext>
            </a:extLst>
          </p:cNvPr>
          <p:cNvSpPr>
            <a:spLocks noGrp="1"/>
          </p:cNvSpPr>
          <p:nvPr>
            <p:ph type="sldNum" sz="quarter" idx="12"/>
          </p:nvPr>
        </p:nvSpPr>
        <p:spPr/>
        <p:txBody>
          <a:bodyPr/>
          <a:lstStyle/>
          <a:p>
            <a:fld id="{19B12225-5612-419B-A8D5-4B8EEE4C217E}" type="slidenum">
              <a:rPr lang="en-US" smtClean="0"/>
              <a:pPr/>
              <a:t>60</a:t>
            </a:fld>
            <a:endParaRPr lang="en-US"/>
          </a:p>
        </p:txBody>
      </p:sp>
      <p:grpSp>
        <p:nvGrpSpPr>
          <p:cNvPr id="13" name="Group 12">
            <a:extLst>
              <a:ext uri="{FF2B5EF4-FFF2-40B4-BE49-F238E27FC236}">
                <a16:creationId xmlns:a16="http://schemas.microsoft.com/office/drawing/2014/main" id="{6F989B0C-B9BC-0B6A-E6CB-A9959E3992B9}"/>
              </a:ext>
            </a:extLst>
          </p:cNvPr>
          <p:cNvGrpSpPr/>
          <p:nvPr/>
        </p:nvGrpSpPr>
        <p:grpSpPr>
          <a:xfrm>
            <a:off x="2170914" y="2703686"/>
            <a:ext cx="5745954" cy="3272192"/>
            <a:chOff x="1211527" y="2740560"/>
            <a:chExt cx="7147843" cy="4162657"/>
          </a:xfrm>
        </p:grpSpPr>
        <p:sp>
          <p:nvSpPr>
            <p:cNvPr id="52" name="Oval 51">
              <a:extLst>
                <a:ext uri="{FF2B5EF4-FFF2-40B4-BE49-F238E27FC236}">
                  <a16:creationId xmlns:a16="http://schemas.microsoft.com/office/drawing/2014/main" id="{29CB90A1-327B-52EC-F6A2-0044C5682A0A}"/>
                </a:ext>
              </a:extLst>
            </p:cNvPr>
            <p:cNvSpPr/>
            <p:nvPr/>
          </p:nvSpPr>
          <p:spPr>
            <a:xfrm>
              <a:off x="4080703" y="439836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1393D375-2281-BF8B-FCE4-B92DA8896F06}"/>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314B9140-757E-E247-2B8C-F90B34CCBDBD}"/>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C598832C-58EC-2167-31F3-5E9BBCEFDB6C}"/>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BDF6757A-1FB1-73B4-75C7-53B57466045D}"/>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570F22EF-1D76-541B-6B4D-6763232084B0}"/>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6" name="Straight Arrow Connector 85">
              <a:extLst>
                <a:ext uri="{FF2B5EF4-FFF2-40B4-BE49-F238E27FC236}">
                  <a16:creationId xmlns:a16="http://schemas.microsoft.com/office/drawing/2014/main" id="{12127CD5-E4AA-1337-056C-FC4EA0701FAA}"/>
                </a:ext>
              </a:extLst>
            </p:cNvPr>
            <p:cNvCxnSpPr>
              <a:cxnSpLocks/>
              <a:stCxn id="60" idx="6"/>
              <a:endCxn id="52" idx="2"/>
            </p:cNvCxnSpPr>
            <p:nvPr/>
          </p:nvCxnSpPr>
          <p:spPr>
            <a:xfrm flipV="1">
              <a:off x="2620320" y="4535218"/>
              <a:ext cx="1460383" cy="53441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8FCACE98-3538-EC48-7264-DB2722E7C3AE}"/>
                </a:ext>
              </a:extLst>
            </p:cNvPr>
            <p:cNvSpPr txBox="1"/>
            <p:nvPr/>
          </p:nvSpPr>
          <p:spPr>
            <a:xfrm>
              <a:off x="2760879" y="4761834"/>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91" name="Straight Arrow Connector 90">
              <a:extLst>
                <a:ext uri="{FF2B5EF4-FFF2-40B4-BE49-F238E27FC236}">
                  <a16:creationId xmlns:a16="http://schemas.microsoft.com/office/drawing/2014/main" id="{7F45350D-A0CB-8037-1DEA-48AC8C5ECE32}"/>
                </a:ext>
              </a:extLst>
            </p:cNvPr>
            <p:cNvCxnSpPr>
              <a:cxnSpLocks/>
              <a:stCxn id="60" idx="5"/>
              <a:endCxn id="57" idx="2"/>
            </p:cNvCxnSpPr>
            <p:nvPr/>
          </p:nvCxnSpPr>
          <p:spPr>
            <a:xfrm>
              <a:off x="2580255" y="5166400"/>
              <a:ext cx="1612242" cy="442853"/>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92" name="TextBox 91">
              <a:extLst>
                <a:ext uri="{FF2B5EF4-FFF2-40B4-BE49-F238E27FC236}">
                  <a16:creationId xmlns:a16="http://schemas.microsoft.com/office/drawing/2014/main" id="{393EB42C-5EA4-457F-103C-BA4F76886F4A}"/>
                </a:ext>
              </a:extLst>
            </p:cNvPr>
            <p:cNvSpPr txBox="1"/>
            <p:nvPr/>
          </p:nvSpPr>
          <p:spPr>
            <a:xfrm>
              <a:off x="2909068" y="5244649"/>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93" name="Straight Arrow Connector 92">
              <a:extLst>
                <a:ext uri="{FF2B5EF4-FFF2-40B4-BE49-F238E27FC236}">
                  <a16:creationId xmlns:a16="http://schemas.microsoft.com/office/drawing/2014/main" id="{93929890-FCCE-C430-801B-7FD33C553486}"/>
                </a:ext>
              </a:extLst>
            </p:cNvPr>
            <p:cNvCxnSpPr>
              <a:cxnSpLocks/>
            </p:cNvCxnSpPr>
            <p:nvPr/>
          </p:nvCxnSpPr>
          <p:spPr>
            <a:xfrm>
              <a:off x="6213484" y="5743891"/>
              <a:ext cx="610280" cy="844521"/>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5" name="TextBox 94">
              <a:extLst>
                <a:ext uri="{FF2B5EF4-FFF2-40B4-BE49-F238E27FC236}">
                  <a16:creationId xmlns:a16="http://schemas.microsoft.com/office/drawing/2014/main" id="{6B48BEA7-C1A8-AF62-2590-4928DFB2EC15}"/>
                </a:ext>
              </a:extLst>
            </p:cNvPr>
            <p:cNvSpPr txBox="1"/>
            <p:nvPr/>
          </p:nvSpPr>
          <p:spPr>
            <a:xfrm>
              <a:off x="6104632" y="6056174"/>
              <a:ext cx="80342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cxnSp>
          <p:nvCxnSpPr>
            <p:cNvPr id="96" name="Straight Arrow Connector 95">
              <a:extLst>
                <a:ext uri="{FF2B5EF4-FFF2-40B4-BE49-F238E27FC236}">
                  <a16:creationId xmlns:a16="http://schemas.microsoft.com/office/drawing/2014/main" id="{A07002AD-4FC4-5E5F-F98F-3255DAB82586}"/>
                </a:ext>
              </a:extLst>
            </p:cNvPr>
            <p:cNvCxnSpPr>
              <a:cxnSpLocks/>
              <a:stCxn id="56" idx="0"/>
              <a:endCxn id="55" idx="5"/>
            </p:cNvCxnSpPr>
            <p:nvPr/>
          </p:nvCxnSpPr>
          <p:spPr>
            <a:xfrm flipH="1" flipV="1">
              <a:off x="4895714" y="3388918"/>
              <a:ext cx="1200229" cy="2083486"/>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56D465BF-071A-CD48-3727-24D246295699}"/>
                </a:ext>
              </a:extLst>
            </p:cNvPr>
            <p:cNvSpPr txBox="1"/>
            <p:nvPr/>
          </p:nvSpPr>
          <p:spPr>
            <a:xfrm>
              <a:off x="5116720" y="4333873"/>
              <a:ext cx="77136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sp>
          <p:nvSpPr>
            <p:cNvPr id="98" name="TextBox 97">
              <a:extLst>
                <a:ext uri="{FF2B5EF4-FFF2-40B4-BE49-F238E27FC236}">
                  <a16:creationId xmlns:a16="http://schemas.microsoft.com/office/drawing/2014/main" id="{897AE548-750D-3942-8B41-1A25D361FB9C}"/>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2E56D021-65A9-6F2D-14F1-73BFA4445DDE}"/>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D82DF8AB-A6C5-D6C2-A06F-8FDFE01D131B}"/>
                </a:ext>
              </a:extLst>
            </p:cNvPr>
            <p:cNvSpPr txBox="1"/>
            <p:nvPr/>
          </p:nvSpPr>
          <p:spPr>
            <a:xfrm>
              <a:off x="3760212" y="5158992"/>
              <a:ext cx="946093"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20979C5C-058F-1843-CFA6-0C855549255A}"/>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CA8C6A18-52E5-A22B-7DCD-A492578F7676}"/>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5" name="TextBox 104">
              <a:extLst>
                <a:ext uri="{FF2B5EF4-FFF2-40B4-BE49-F238E27FC236}">
                  <a16:creationId xmlns:a16="http://schemas.microsoft.com/office/drawing/2014/main" id="{59490CEE-FE50-F234-2E78-FC03B51F855B}"/>
                </a:ext>
              </a:extLst>
            </p:cNvPr>
            <p:cNvSpPr txBox="1"/>
            <p:nvPr/>
          </p:nvSpPr>
          <p:spPr>
            <a:xfrm>
              <a:off x="3639498" y="4704320"/>
              <a:ext cx="976549"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5D8332F-054F-406A-75EF-071CB352E167}"/>
                  </a:ext>
                </a:extLst>
              </p:cNvPr>
              <p:cNvSpPr txBox="1"/>
              <p:nvPr/>
            </p:nvSpPr>
            <p:spPr>
              <a:xfrm>
                <a:off x="6178984" y="2644772"/>
                <a:ext cx="249525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l-GR" b="0" i="1" smtClean="0">
                          <a:latin typeface="Cambria Math" panose="02040503050406030204" pitchFamily="18" charset="0"/>
                          <a:cs typeface="Arial" pitchFamily="34" charset="0"/>
                        </a:rPr>
                        <m:t>𝛽</m:t>
                      </m:r>
                      <m:r>
                        <a:rPr lang="el-GR" b="0" i="1" smtClean="0">
                          <a:latin typeface="Cambria Math" panose="02040503050406030204" pitchFamily="18" charset="0"/>
                          <a:cs typeface="Arial" pitchFamily="34" charset="0"/>
                        </a:rPr>
                        <m:t>=0</m:t>
                      </m:r>
                    </m:oMath>
                  </m:oMathPara>
                </a14:m>
                <a:endParaRPr lang="en-US">
                  <a:latin typeface="Arial" pitchFamily="34" charset="0"/>
                  <a:cs typeface="Arial" pitchFamily="34" charset="0"/>
                </a:endParaRPr>
              </a:p>
            </p:txBody>
          </p:sp>
        </mc:Choice>
        <mc:Fallback xmlns="">
          <p:sp>
            <p:nvSpPr>
              <p:cNvPr id="8" name="TextBox 7">
                <a:extLst>
                  <a:ext uri="{FF2B5EF4-FFF2-40B4-BE49-F238E27FC236}">
                    <a16:creationId xmlns:a16="http://schemas.microsoft.com/office/drawing/2014/main" id="{F5D8332F-054F-406A-75EF-071CB352E167}"/>
                  </a:ext>
                </a:extLst>
              </p:cNvPr>
              <p:cNvSpPr txBox="1">
                <a:spLocks noRot="1" noChangeAspect="1" noMove="1" noResize="1" noEditPoints="1" noAdjustHandles="1" noChangeArrowheads="1" noChangeShapeType="1" noTextEdit="1"/>
              </p:cNvSpPr>
              <p:nvPr/>
            </p:nvSpPr>
            <p:spPr>
              <a:xfrm>
                <a:off x="6178984" y="2644772"/>
                <a:ext cx="2495256" cy="276999"/>
              </a:xfrm>
              <a:prstGeom prst="rect">
                <a:avLst/>
              </a:prstGeom>
              <a:blipFill>
                <a:blip r:embed="rId3"/>
                <a:stretch>
                  <a:fillRect b="-37778"/>
                </a:stretch>
              </a:blipFill>
            </p:spPr>
            <p:txBody>
              <a:bodyPr/>
              <a:lstStyle/>
              <a:p>
                <a:r>
                  <a:rPr lang="en-US">
                    <a:noFill/>
                  </a:rPr>
                  <a:t> </a:t>
                </a:r>
              </a:p>
            </p:txBody>
          </p:sp>
        </mc:Fallback>
      </mc:AlternateContent>
    </p:spTree>
    <p:extLst>
      <p:ext uri="{BB962C8B-B14F-4D97-AF65-F5344CB8AC3E}">
        <p14:creationId xmlns:p14="http://schemas.microsoft.com/office/powerpoint/2010/main" val="21950113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39C2A89-CE50-DBCB-9C4D-F2E56070A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55934-A2FB-3B06-C97E-74773724AFD3}"/>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A5844A20-E6C9-D5A2-71C3-AE40F72A8D19}"/>
              </a:ext>
            </a:extLst>
          </p:cNvPr>
          <p:cNvSpPr>
            <a:spLocks noGrp="1"/>
          </p:cNvSpPr>
          <p:nvPr>
            <p:ph idx="1"/>
          </p:nvPr>
        </p:nvSpPr>
        <p:spPr>
          <a:xfrm>
            <a:off x="261257" y="1295400"/>
            <a:ext cx="8560827" cy="5257801"/>
          </a:xfrm>
        </p:spPr>
        <p:txBody>
          <a:bodyPr/>
          <a:lstStyle/>
          <a:p>
            <a:pPr marL="118872" indent="0">
              <a:buNone/>
            </a:pPr>
            <a:r>
              <a:rPr lang="en-US" b="1"/>
              <a:t>Given a trained model we want:</a:t>
            </a:r>
          </a:p>
          <a:p>
            <a:pPr lvl="1"/>
            <a:r>
              <a:rPr lang="en-US"/>
              <a:t>0.27.</a:t>
            </a:r>
          </a:p>
        </p:txBody>
      </p:sp>
      <p:sp>
        <p:nvSpPr>
          <p:cNvPr id="4" name="Date Placeholder 3">
            <a:extLst>
              <a:ext uri="{FF2B5EF4-FFF2-40B4-BE49-F238E27FC236}">
                <a16:creationId xmlns:a16="http://schemas.microsoft.com/office/drawing/2014/main" id="{DE646136-CEA8-7F2C-AA2C-560C95BD4A78}"/>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E5CC4096-E0A4-9395-3AF6-F92923AB190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F7F1738-4B53-8C00-0007-047C0FCF1D88}"/>
              </a:ext>
            </a:extLst>
          </p:cNvPr>
          <p:cNvSpPr>
            <a:spLocks noGrp="1"/>
          </p:cNvSpPr>
          <p:nvPr>
            <p:ph type="sldNum" sz="quarter" idx="12"/>
          </p:nvPr>
        </p:nvSpPr>
        <p:spPr/>
        <p:txBody>
          <a:bodyPr/>
          <a:lstStyle/>
          <a:p>
            <a:fld id="{19B12225-5612-419B-A8D5-4B8EEE4C217E}" type="slidenum">
              <a:rPr lang="en-US" smtClean="0"/>
              <a:pPr/>
              <a:t>61</a:t>
            </a:fld>
            <a:endParaRPr lang="en-US"/>
          </a:p>
        </p:txBody>
      </p:sp>
      <p:sp>
        <p:nvSpPr>
          <p:cNvPr id="81" name="TextBox 80">
            <a:extLst>
              <a:ext uri="{FF2B5EF4-FFF2-40B4-BE49-F238E27FC236}">
                <a16:creationId xmlns:a16="http://schemas.microsoft.com/office/drawing/2014/main" id="{E556F3B4-5461-D5EC-EFC0-FC96AE26D9DC}"/>
              </a:ext>
            </a:extLst>
          </p:cNvPr>
          <p:cNvSpPr txBox="1"/>
          <p:nvPr/>
        </p:nvSpPr>
        <p:spPr>
          <a:xfrm>
            <a:off x="51385" y="3539001"/>
            <a:ext cx="2965743" cy="738664"/>
          </a:xfrm>
          <a:prstGeom prst="rect">
            <a:avLst/>
          </a:prstGeom>
          <a:noFill/>
        </p:spPr>
        <p:txBody>
          <a:bodyPr wrap="square" rtlCol="0">
            <a:spAutoFit/>
          </a:bodyPr>
          <a:lstStyle/>
          <a:p>
            <a:r>
              <a:rPr lang="en-US" sz="1400" b="1">
                <a:latin typeface="Arial" pitchFamily="34" charset="0"/>
                <a:cs typeface="Arial" pitchFamily="34" charset="0"/>
              </a:rPr>
              <a:t>Example task</a:t>
            </a:r>
            <a:r>
              <a:rPr lang="en-US" sz="1400">
                <a:latin typeface="Arial" pitchFamily="34" charset="0"/>
                <a:cs typeface="Arial" pitchFamily="34" charset="0"/>
              </a:rPr>
              <a:t>: predict the tail “</a:t>
            </a:r>
            <a:r>
              <a:rPr lang="en-US" sz="1400">
                <a:solidFill>
                  <a:srgbClr val="00B050"/>
                </a:solidFill>
                <a:latin typeface="Arial" pitchFamily="34" charset="0"/>
                <a:cs typeface="Arial" pitchFamily="34" charset="0"/>
              </a:rPr>
              <a:t>Actor</a:t>
            </a:r>
            <a:r>
              <a:rPr lang="en-US" sz="1400">
                <a:latin typeface="Arial" pitchFamily="34" charset="0"/>
                <a:cs typeface="Arial" pitchFamily="34" charset="0"/>
              </a:rPr>
              <a:t>” for (“</a:t>
            </a:r>
            <a:r>
              <a:rPr lang="en-US" sz="1400">
                <a:solidFill>
                  <a:srgbClr val="0070C0"/>
                </a:solidFill>
                <a:latin typeface="Arial" pitchFamily="34" charset="0"/>
                <a:cs typeface="Arial" pitchFamily="34" charset="0"/>
              </a:rPr>
              <a:t>R. Gosling</a:t>
            </a:r>
            <a:r>
              <a:rPr lang="en-US" sz="1400">
                <a:latin typeface="Arial" pitchFamily="34" charset="0"/>
                <a:cs typeface="Arial" pitchFamily="34" charset="0"/>
              </a:rPr>
              <a:t>”, “profession”)</a:t>
            </a:r>
          </a:p>
        </p:txBody>
      </p:sp>
      <p:grpSp>
        <p:nvGrpSpPr>
          <p:cNvPr id="7" name="Group 6">
            <a:extLst>
              <a:ext uri="{FF2B5EF4-FFF2-40B4-BE49-F238E27FC236}">
                <a16:creationId xmlns:a16="http://schemas.microsoft.com/office/drawing/2014/main" id="{EDAAA35D-94C6-12D5-878C-DA3B307C61FF}"/>
              </a:ext>
            </a:extLst>
          </p:cNvPr>
          <p:cNvGrpSpPr/>
          <p:nvPr/>
        </p:nvGrpSpPr>
        <p:grpSpPr>
          <a:xfrm>
            <a:off x="1898815" y="2425728"/>
            <a:ext cx="6018053" cy="4127473"/>
            <a:chOff x="1654661" y="1317443"/>
            <a:chExt cx="7486328" cy="5250687"/>
          </a:xfrm>
        </p:grpSpPr>
        <p:cxnSp>
          <p:nvCxnSpPr>
            <p:cNvPr id="11" name="Straight Arrow Connector 10">
              <a:extLst>
                <a:ext uri="{FF2B5EF4-FFF2-40B4-BE49-F238E27FC236}">
                  <a16:creationId xmlns:a16="http://schemas.microsoft.com/office/drawing/2014/main" id="{020C349F-9864-1C15-E3D4-74CEA09E8687}"/>
                </a:ext>
              </a:extLst>
            </p:cNvPr>
            <p:cNvCxnSpPr>
              <a:cxnSpLocks/>
              <a:endCxn id="30" idx="4"/>
            </p:cNvCxnSpPr>
            <p:nvPr/>
          </p:nvCxnSpPr>
          <p:spPr>
            <a:xfrm flipV="1">
              <a:off x="6982960" y="3498133"/>
              <a:ext cx="112079" cy="88598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4038672F-AF10-C2C2-949A-1878D46E9A35}"/>
                </a:ext>
              </a:extLst>
            </p:cNvPr>
            <p:cNvCxnSpPr>
              <a:cxnSpLocks/>
              <a:stCxn id="55" idx="2"/>
              <a:endCxn id="26" idx="5"/>
            </p:cNvCxnSpPr>
            <p:nvPr/>
          </p:nvCxnSpPr>
          <p:spPr>
            <a:xfrm flipH="1" flipV="1">
              <a:off x="3815409" y="1813891"/>
              <a:ext cx="1628407" cy="40874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26ECADC7-D955-BE33-78A7-BC5279509562}"/>
                </a:ext>
              </a:extLst>
            </p:cNvPr>
            <p:cNvGrpSpPr/>
            <p:nvPr/>
          </p:nvGrpSpPr>
          <p:grpSpPr>
            <a:xfrm>
              <a:off x="1654661" y="1671042"/>
              <a:ext cx="7486328" cy="4162657"/>
              <a:chOff x="873042" y="2740560"/>
              <a:chExt cx="7486328" cy="4162657"/>
            </a:xfrm>
          </p:grpSpPr>
          <p:sp>
            <p:nvSpPr>
              <p:cNvPr id="55" name="Oval 54">
                <a:extLst>
                  <a:ext uri="{FF2B5EF4-FFF2-40B4-BE49-F238E27FC236}">
                    <a16:creationId xmlns:a16="http://schemas.microsoft.com/office/drawing/2014/main" id="{149135D3-F7FB-C8A5-C718-14DC753EFBE0}"/>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41FF5951-01CA-6611-D3EE-2464F41C7443}"/>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AE5D0180-6935-5E1D-B8A0-4E1FD1131812}"/>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CD8F56A4-0D7D-B26A-D43E-9F816C8AA29A}"/>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Oval 76">
                <a:extLst>
                  <a:ext uri="{FF2B5EF4-FFF2-40B4-BE49-F238E27FC236}">
                    <a16:creationId xmlns:a16="http://schemas.microsoft.com/office/drawing/2014/main" id="{0BD85E08-4AA6-50D5-681F-B9CB482AC7DA}"/>
                  </a:ext>
                </a:extLst>
              </p:cNvPr>
              <p:cNvSpPr/>
              <p:nvPr/>
            </p:nvSpPr>
            <p:spPr>
              <a:xfrm>
                <a:off x="1660791" y="350753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8" name="Straight Arrow Connector 87">
                <a:extLst>
                  <a:ext uri="{FF2B5EF4-FFF2-40B4-BE49-F238E27FC236}">
                    <a16:creationId xmlns:a16="http://schemas.microsoft.com/office/drawing/2014/main" id="{B78F0644-C869-036B-26F5-7C58E8F62F9F}"/>
                  </a:ext>
                </a:extLst>
              </p:cNvPr>
              <p:cNvCxnSpPr>
                <a:cxnSpLocks/>
                <a:stCxn id="60" idx="1"/>
                <a:endCxn id="77" idx="5"/>
              </p:cNvCxnSpPr>
              <p:nvPr/>
            </p:nvCxnSpPr>
            <p:spPr>
              <a:xfrm flipH="1" flipV="1">
                <a:off x="1894308" y="3741150"/>
                <a:ext cx="492495" cy="123171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29F97B26-8990-F6E5-0BD0-FA07C2D5471C}"/>
                  </a:ext>
                </a:extLst>
              </p:cNvPr>
              <p:cNvCxnSpPr>
                <a:cxnSpLocks/>
              </p:cNvCxnSpPr>
              <p:nvPr/>
            </p:nvCxnSpPr>
            <p:spPr>
              <a:xfrm>
                <a:off x="6213484" y="5743891"/>
                <a:ext cx="610280" cy="844521"/>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5" name="TextBox 94">
                <a:extLst>
                  <a:ext uri="{FF2B5EF4-FFF2-40B4-BE49-F238E27FC236}">
                    <a16:creationId xmlns:a16="http://schemas.microsoft.com/office/drawing/2014/main" id="{07A79E0D-6F25-40DD-BBF1-687EAD319C31}"/>
                  </a:ext>
                </a:extLst>
              </p:cNvPr>
              <p:cNvSpPr txBox="1"/>
              <p:nvPr/>
            </p:nvSpPr>
            <p:spPr>
              <a:xfrm>
                <a:off x="6104632" y="6056174"/>
                <a:ext cx="80342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cxnSp>
            <p:nvCxnSpPr>
              <p:cNvPr id="96" name="Straight Arrow Connector 95">
                <a:extLst>
                  <a:ext uri="{FF2B5EF4-FFF2-40B4-BE49-F238E27FC236}">
                    <a16:creationId xmlns:a16="http://schemas.microsoft.com/office/drawing/2014/main" id="{E22D33BB-FF3E-32A0-D705-E3D3972E828B}"/>
                  </a:ext>
                </a:extLst>
              </p:cNvPr>
              <p:cNvCxnSpPr>
                <a:cxnSpLocks/>
                <a:stCxn id="56" idx="0"/>
                <a:endCxn id="55" idx="5"/>
              </p:cNvCxnSpPr>
              <p:nvPr/>
            </p:nvCxnSpPr>
            <p:spPr>
              <a:xfrm flipH="1" flipV="1">
                <a:off x="4895714" y="3388918"/>
                <a:ext cx="1200229" cy="2083486"/>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CE2E877C-9A37-B817-8590-CB8F65A8B52D}"/>
                  </a:ext>
                </a:extLst>
              </p:cNvPr>
              <p:cNvSpPr txBox="1"/>
              <p:nvPr/>
            </p:nvSpPr>
            <p:spPr>
              <a:xfrm>
                <a:off x="5116720" y="4333873"/>
                <a:ext cx="771365" cy="261610"/>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sp>
            <p:nvSpPr>
              <p:cNvPr id="98" name="TextBox 97">
                <a:extLst>
                  <a:ext uri="{FF2B5EF4-FFF2-40B4-BE49-F238E27FC236}">
                    <a16:creationId xmlns:a16="http://schemas.microsoft.com/office/drawing/2014/main" id="{83F6F560-DEC6-5087-A572-8CE0F0A81F6D}"/>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E70F9032-992F-48BD-1D89-CE8B21C1FF2D}"/>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1" name="TextBox 100">
                <a:extLst>
                  <a:ext uri="{FF2B5EF4-FFF2-40B4-BE49-F238E27FC236}">
                    <a16:creationId xmlns:a16="http://schemas.microsoft.com/office/drawing/2014/main" id="{9D4E87C5-1C2F-2D39-FBF0-AFBEC4F007A4}"/>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E2DA2B5B-2517-03E1-D4C8-7C8DA2EF689A}"/>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4" name="TextBox 103">
                <a:extLst>
                  <a:ext uri="{FF2B5EF4-FFF2-40B4-BE49-F238E27FC236}">
                    <a16:creationId xmlns:a16="http://schemas.microsoft.com/office/drawing/2014/main" id="{25ACD391-1809-4C4E-867D-BBB51EDB35C7}"/>
                  </a:ext>
                </a:extLst>
              </p:cNvPr>
              <p:cNvSpPr txBox="1"/>
              <p:nvPr/>
            </p:nvSpPr>
            <p:spPr>
              <a:xfrm>
                <a:off x="873042" y="3161719"/>
                <a:ext cx="804022"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Greece</a:t>
                </a:r>
              </a:p>
            </p:txBody>
          </p:sp>
          <p:sp>
            <p:nvSpPr>
              <p:cNvPr id="107" name="TextBox 106">
                <a:extLst>
                  <a:ext uri="{FF2B5EF4-FFF2-40B4-BE49-F238E27FC236}">
                    <a16:creationId xmlns:a16="http://schemas.microsoft.com/office/drawing/2014/main" id="{B418D301-EE13-E3EF-6FD7-0327A19204E3}"/>
                  </a:ext>
                </a:extLst>
              </p:cNvPr>
              <p:cNvSpPr txBox="1"/>
              <p:nvPr/>
            </p:nvSpPr>
            <p:spPr>
              <a:xfrm>
                <a:off x="3399866" y="2933891"/>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sp>
          <p:nvSpPr>
            <p:cNvPr id="26" name="Oval 25">
              <a:extLst>
                <a:ext uri="{FF2B5EF4-FFF2-40B4-BE49-F238E27FC236}">
                  <a16:creationId xmlns:a16="http://schemas.microsoft.com/office/drawing/2014/main" id="{8922A9C4-A053-0C89-B4E4-236551DB6186}"/>
                </a:ext>
              </a:extLst>
            </p:cNvPr>
            <p:cNvSpPr/>
            <p:nvPr/>
          </p:nvSpPr>
          <p:spPr>
            <a:xfrm>
              <a:off x="3581892" y="15802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16ACE2FD-F275-5F8D-1885-674CFD27540D}"/>
                </a:ext>
              </a:extLst>
            </p:cNvPr>
            <p:cNvSpPr txBox="1"/>
            <p:nvPr/>
          </p:nvSpPr>
          <p:spPr>
            <a:xfrm>
              <a:off x="3107764" y="1317443"/>
              <a:ext cx="47499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UK</a:t>
              </a:r>
            </a:p>
          </p:txBody>
        </p:sp>
        <p:sp>
          <p:nvSpPr>
            <p:cNvPr id="28" name="TextBox 27">
              <a:extLst>
                <a:ext uri="{FF2B5EF4-FFF2-40B4-BE49-F238E27FC236}">
                  <a16:creationId xmlns:a16="http://schemas.microsoft.com/office/drawing/2014/main" id="{B5BFA2DF-ADAE-295D-D81A-065E8B4F8BC5}"/>
                </a:ext>
              </a:extLst>
            </p:cNvPr>
            <p:cNvSpPr txBox="1"/>
            <p:nvPr/>
          </p:nvSpPr>
          <p:spPr>
            <a:xfrm>
              <a:off x="2485596" y="3076594"/>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30" name="Oval 29">
              <a:extLst>
                <a:ext uri="{FF2B5EF4-FFF2-40B4-BE49-F238E27FC236}">
                  <a16:creationId xmlns:a16="http://schemas.microsoft.com/office/drawing/2014/main" id="{072AEDDF-ECAF-313C-0813-212BE2F50AAF}"/>
                </a:ext>
              </a:extLst>
            </p:cNvPr>
            <p:cNvSpPr/>
            <p:nvPr/>
          </p:nvSpPr>
          <p:spPr>
            <a:xfrm>
              <a:off x="6958248" y="322443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2F7DC707-8B31-66FA-469D-0A6AB4DBD48F}"/>
                </a:ext>
              </a:extLst>
            </p:cNvPr>
            <p:cNvSpPr txBox="1"/>
            <p:nvPr/>
          </p:nvSpPr>
          <p:spPr>
            <a:xfrm>
              <a:off x="6722213" y="2889662"/>
              <a:ext cx="59264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USA</a:t>
              </a:r>
            </a:p>
          </p:txBody>
        </p:sp>
        <p:cxnSp>
          <p:nvCxnSpPr>
            <p:cNvPr id="35" name="Straight Arrow Connector 34">
              <a:extLst>
                <a:ext uri="{FF2B5EF4-FFF2-40B4-BE49-F238E27FC236}">
                  <a16:creationId xmlns:a16="http://schemas.microsoft.com/office/drawing/2014/main" id="{7907A422-530F-0845-7A79-940EEE4270F5}"/>
                </a:ext>
              </a:extLst>
            </p:cNvPr>
            <p:cNvCxnSpPr>
              <a:cxnSpLocks/>
            </p:cNvCxnSpPr>
            <p:nvPr/>
          </p:nvCxnSpPr>
          <p:spPr>
            <a:xfrm>
              <a:off x="7801934" y="5789083"/>
              <a:ext cx="376064" cy="479187"/>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36" name="Oval 35">
              <a:extLst>
                <a:ext uri="{FF2B5EF4-FFF2-40B4-BE49-F238E27FC236}">
                  <a16:creationId xmlns:a16="http://schemas.microsoft.com/office/drawing/2014/main" id="{A7710CE4-A2B7-E580-D856-AAF4DE6A81A3}"/>
                </a:ext>
              </a:extLst>
            </p:cNvPr>
            <p:cNvSpPr/>
            <p:nvPr/>
          </p:nvSpPr>
          <p:spPr>
            <a:xfrm>
              <a:off x="8153128" y="622280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TextBox 38">
              <a:extLst>
                <a:ext uri="{FF2B5EF4-FFF2-40B4-BE49-F238E27FC236}">
                  <a16:creationId xmlns:a16="http://schemas.microsoft.com/office/drawing/2014/main" id="{ECAF71C2-8483-B029-9B73-37547BD5D5D3}"/>
                </a:ext>
              </a:extLst>
            </p:cNvPr>
            <p:cNvSpPr txBox="1"/>
            <p:nvPr/>
          </p:nvSpPr>
          <p:spPr>
            <a:xfrm>
              <a:off x="7311195" y="6235328"/>
              <a:ext cx="845898"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Canada</a:t>
              </a:r>
            </a:p>
          </p:txBody>
        </p:sp>
        <p:sp>
          <p:nvSpPr>
            <p:cNvPr id="40" name="TextBox 39">
              <a:extLst>
                <a:ext uri="{FF2B5EF4-FFF2-40B4-BE49-F238E27FC236}">
                  <a16:creationId xmlns:a16="http://schemas.microsoft.com/office/drawing/2014/main" id="{A3A25D1D-5255-68D3-8C83-7036717A7096}"/>
                </a:ext>
              </a:extLst>
            </p:cNvPr>
            <p:cNvSpPr txBox="1"/>
            <p:nvPr/>
          </p:nvSpPr>
          <p:spPr>
            <a:xfrm>
              <a:off x="7610827" y="5850683"/>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51" name="TextBox 50">
              <a:extLst>
                <a:ext uri="{FF2B5EF4-FFF2-40B4-BE49-F238E27FC236}">
                  <a16:creationId xmlns:a16="http://schemas.microsoft.com/office/drawing/2014/main" id="{84B073B4-6457-86C3-BDC8-ED44C13D5EAA}"/>
                </a:ext>
              </a:extLst>
            </p:cNvPr>
            <p:cNvSpPr txBox="1"/>
            <p:nvPr/>
          </p:nvSpPr>
          <p:spPr>
            <a:xfrm>
              <a:off x="6736121" y="3731976"/>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spTree>
    <p:extLst>
      <p:ext uri="{BB962C8B-B14F-4D97-AF65-F5344CB8AC3E}">
        <p14:creationId xmlns:p14="http://schemas.microsoft.com/office/powerpoint/2010/main" val="8905756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9001D7-FA39-1C43-DC7F-A8EFA05424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1EAF5-5D60-0A72-25ED-C540E6C3DDCF}"/>
              </a:ext>
            </a:extLst>
          </p:cNvPr>
          <p:cNvSpPr>
            <a:spLocks noGrp="1"/>
          </p:cNvSpPr>
          <p:nvPr>
            <p:ph type="title"/>
          </p:nvPr>
        </p:nvSpPr>
        <p:spPr/>
        <p:txBody>
          <a:bodyPr/>
          <a:lstStyle/>
          <a:p>
            <a:r>
              <a:rPr lang="en-US"/>
              <a:t>Recap: KG Completion Task</a:t>
            </a:r>
          </a:p>
        </p:txBody>
      </p:sp>
      <p:sp>
        <p:nvSpPr>
          <p:cNvPr id="3" name="Content Placeholder 2">
            <a:extLst>
              <a:ext uri="{FF2B5EF4-FFF2-40B4-BE49-F238E27FC236}">
                <a16:creationId xmlns:a16="http://schemas.microsoft.com/office/drawing/2014/main" id="{F486BC4F-D37A-9EC8-E1AD-7C0EF701D2CB}"/>
              </a:ext>
            </a:extLst>
          </p:cNvPr>
          <p:cNvSpPr>
            <a:spLocks noGrp="1"/>
          </p:cNvSpPr>
          <p:nvPr>
            <p:ph idx="1"/>
          </p:nvPr>
        </p:nvSpPr>
        <p:spPr>
          <a:xfrm>
            <a:off x="261257" y="1295400"/>
            <a:ext cx="8560827" cy="5257801"/>
          </a:xfrm>
        </p:spPr>
        <p:txBody>
          <a:bodyPr/>
          <a:lstStyle/>
          <a:p>
            <a:pPr marL="118872" indent="0">
              <a:buNone/>
            </a:pPr>
            <a:r>
              <a:rPr lang="en-US" b="1"/>
              <a:t>Given a trained model we want:</a:t>
            </a:r>
          </a:p>
          <a:p>
            <a:pPr lvl="1"/>
            <a:r>
              <a:rPr lang="en-US"/>
              <a:t>0.06.</a:t>
            </a:r>
          </a:p>
        </p:txBody>
      </p:sp>
      <p:sp>
        <p:nvSpPr>
          <p:cNvPr id="4" name="Date Placeholder 3">
            <a:extLst>
              <a:ext uri="{FF2B5EF4-FFF2-40B4-BE49-F238E27FC236}">
                <a16:creationId xmlns:a16="http://schemas.microsoft.com/office/drawing/2014/main" id="{24E87215-305F-B8AA-232E-A13299A95A7A}"/>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003CDE49-D1B9-D581-1F7B-8DF16873878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19DB263-2BC4-F6A5-6115-6A975ED038B8}"/>
              </a:ext>
            </a:extLst>
          </p:cNvPr>
          <p:cNvSpPr>
            <a:spLocks noGrp="1"/>
          </p:cNvSpPr>
          <p:nvPr>
            <p:ph type="sldNum" sz="quarter" idx="12"/>
          </p:nvPr>
        </p:nvSpPr>
        <p:spPr/>
        <p:txBody>
          <a:bodyPr/>
          <a:lstStyle/>
          <a:p>
            <a:fld id="{19B12225-5612-419B-A8D5-4B8EEE4C217E}" type="slidenum">
              <a:rPr lang="en-US" smtClean="0"/>
              <a:pPr/>
              <a:t>62</a:t>
            </a:fld>
            <a:endParaRPr lang="en-US"/>
          </a:p>
        </p:txBody>
      </p:sp>
      <p:sp>
        <p:nvSpPr>
          <p:cNvPr id="81" name="TextBox 80">
            <a:extLst>
              <a:ext uri="{FF2B5EF4-FFF2-40B4-BE49-F238E27FC236}">
                <a16:creationId xmlns:a16="http://schemas.microsoft.com/office/drawing/2014/main" id="{103EC59F-7FD0-50C0-6A49-B4B271B9E70E}"/>
              </a:ext>
            </a:extLst>
          </p:cNvPr>
          <p:cNvSpPr txBox="1"/>
          <p:nvPr/>
        </p:nvSpPr>
        <p:spPr>
          <a:xfrm>
            <a:off x="51385" y="3539001"/>
            <a:ext cx="2965743" cy="738664"/>
          </a:xfrm>
          <a:prstGeom prst="rect">
            <a:avLst/>
          </a:prstGeom>
          <a:noFill/>
        </p:spPr>
        <p:txBody>
          <a:bodyPr wrap="square" rtlCol="0">
            <a:spAutoFit/>
          </a:bodyPr>
          <a:lstStyle/>
          <a:p>
            <a:r>
              <a:rPr lang="en-US" sz="1400" b="1">
                <a:latin typeface="Arial" pitchFamily="34" charset="0"/>
                <a:cs typeface="Arial" pitchFamily="34" charset="0"/>
              </a:rPr>
              <a:t>Example task</a:t>
            </a:r>
            <a:r>
              <a:rPr lang="en-US" sz="1400">
                <a:latin typeface="Arial" pitchFamily="34" charset="0"/>
                <a:cs typeface="Arial" pitchFamily="34" charset="0"/>
              </a:rPr>
              <a:t>: predict the tail “</a:t>
            </a:r>
            <a:r>
              <a:rPr lang="en-US" sz="1400">
                <a:solidFill>
                  <a:srgbClr val="00B050"/>
                </a:solidFill>
                <a:latin typeface="Arial" pitchFamily="34" charset="0"/>
                <a:cs typeface="Arial" pitchFamily="34" charset="0"/>
              </a:rPr>
              <a:t>Actor</a:t>
            </a:r>
            <a:r>
              <a:rPr lang="en-US" sz="1400">
                <a:latin typeface="Arial" pitchFamily="34" charset="0"/>
                <a:cs typeface="Arial" pitchFamily="34" charset="0"/>
              </a:rPr>
              <a:t>” for (“</a:t>
            </a:r>
            <a:r>
              <a:rPr lang="en-US" sz="1400">
                <a:solidFill>
                  <a:srgbClr val="0070C0"/>
                </a:solidFill>
                <a:latin typeface="Arial" pitchFamily="34" charset="0"/>
                <a:cs typeface="Arial" pitchFamily="34" charset="0"/>
              </a:rPr>
              <a:t>R. Gosling</a:t>
            </a:r>
            <a:r>
              <a:rPr lang="en-US" sz="1400">
                <a:latin typeface="Arial" pitchFamily="34" charset="0"/>
                <a:cs typeface="Arial" pitchFamily="34" charset="0"/>
              </a:rPr>
              <a:t>”, “profession”)</a:t>
            </a:r>
          </a:p>
        </p:txBody>
      </p:sp>
      <p:grpSp>
        <p:nvGrpSpPr>
          <p:cNvPr id="7" name="Group 6">
            <a:extLst>
              <a:ext uri="{FF2B5EF4-FFF2-40B4-BE49-F238E27FC236}">
                <a16:creationId xmlns:a16="http://schemas.microsoft.com/office/drawing/2014/main" id="{EABA2A99-C260-C9B6-9E60-D35B9249C5C6}"/>
              </a:ext>
            </a:extLst>
          </p:cNvPr>
          <p:cNvGrpSpPr/>
          <p:nvPr/>
        </p:nvGrpSpPr>
        <p:grpSpPr>
          <a:xfrm>
            <a:off x="1898815" y="2425728"/>
            <a:ext cx="6018053" cy="4127473"/>
            <a:chOff x="1654661" y="1317443"/>
            <a:chExt cx="7486328" cy="5250687"/>
          </a:xfrm>
        </p:grpSpPr>
        <p:cxnSp>
          <p:nvCxnSpPr>
            <p:cNvPr id="11" name="Straight Arrow Connector 10">
              <a:extLst>
                <a:ext uri="{FF2B5EF4-FFF2-40B4-BE49-F238E27FC236}">
                  <a16:creationId xmlns:a16="http://schemas.microsoft.com/office/drawing/2014/main" id="{BA39BF5C-EAEA-43F1-5474-8270C0701F1D}"/>
                </a:ext>
              </a:extLst>
            </p:cNvPr>
            <p:cNvCxnSpPr>
              <a:cxnSpLocks/>
              <a:endCxn id="30" idx="4"/>
            </p:cNvCxnSpPr>
            <p:nvPr/>
          </p:nvCxnSpPr>
          <p:spPr>
            <a:xfrm flipV="1">
              <a:off x="6982960" y="3498133"/>
              <a:ext cx="112079" cy="88598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FB302705-A048-5040-EAEA-79CC34B2FDC5}"/>
                </a:ext>
              </a:extLst>
            </p:cNvPr>
            <p:cNvCxnSpPr>
              <a:cxnSpLocks/>
              <a:stCxn id="55" idx="2"/>
              <a:endCxn id="26" idx="5"/>
            </p:cNvCxnSpPr>
            <p:nvPr/>
          </p:nvCxnSpPr>
          <p:spPr>
            <a:xfrm flipH="1" flipV="1">
              <a:off x="3815409" y="1813891"/>
              <a:ext cx="1628407" cy="408742"/>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grpSp>
          <p:nvGrpSpPr>
            <p:cNvPr id="13" name="Group 12">
              <a:extLst>
                <a:ext uri="{FF2B5EF4-FFF2-40B4-BE49-F238E27FC236}">
                  <a16:creationId xmlns:a16="http://schemas.microsoft.com/office/drawing/2014/main" id="{9EB48BB8-E2AE-CE9D-0A66-9DCC74437BB3}"/>
                </a:ext>
              </a:extLst>
            </p:cNvPr>
            <p:cNvGrpSpPr/>
            <p:nvPr/>
          </p:nvGrpSpPr>
          <p:grpSpPr>
            <a:xfrm>
              <a:off x="1654661" y="1671042"/>
              <a:ext cx="7486328" cy="4162657"/>
              <a:chOff x="873042" y="2740560"/>
              <a:chExt cx="7486328" cy="4162657"/>
            </a:xfrm>
          </p:grpSpPr>
          <p:sp>
            <p:nvSpPr>
              <p:cNvPr id="52" name="Oval 51">
                <a:extLst>
                  <a:ext uri="{FF2B5EF4-FFF2-40B4-BE49-F238E27FC236}">
                    <a16:creationId xmlns:a16="http://schemas.microsoft.com/office/drawing/2014/main" id="{AF84D824-F4A8-B2BF-1275-3166DEC9B3FC}"/>
                  </a:ext>
                </a:extLst>
              </p:cNvPr>
              <p:cNvSpPr/>
              <p:nvPr/>
            </p:nvSpPr>
            <p:spPr>
              <a:xfrm>
                <a:off x="4080703" y="439836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5" name="Oval 54">
                <a:extLst>
                  <a:ext uri="{FF2B5EF4-FFF2-40B4-BE49-F238E27FC236}">
                    <a16:creationId xmlns:a16="http://schemas.microsoft.com/office/drawing/2014/main" id="{4E9053BD-82D0-8158-E539-5F4AE9609DB8}"/>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6" name="Oval 55">
                <a:extLst>
                  <a:ext uri="{FF2B5EF4-FFF2-40B4-BE49-F238E27FC236}">
                    <a16:creationId xmlns:a16="http://schemas.microsoft.com/office/drawing/2014/main" id="{7C514985-7DCA-0698-E1C6-8E37E0A21413}"/>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Oval 56">
                <a:extLst>
                  <a:ext uri="{FF2B5EF4-FFF2-40B4-BE49-F238E27FC236}">
                    <a16:creationId xmlns:a16="http://schemas.microsoft.com/office/drawing/2014/main" id="{9DEC1908-8CC1-FCF8-61FE-7B053AD2E833}"/>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00C95E9A-DED0-CE81-4E3D-B9CDD22DF8A2}"/>
                  </a:ext>
                </a:extLst>
              </p:cNvPr>
              <p:cNvSpPr/>
              <p:nvPr/>
            </p:nvSpPr>
            <p:spPr>
              <a:xfrm>
                <a:off x="6802949" y="6567580"/>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Oval 59">
                <a:extLst>
                  <a:ext uri="{FF2B5EF4-FFF2-40B4-BE49-F238E27FC236}">
                    <a16:creationId xmlns:a16="http://schemas.microsoft.com/office/drawing/2014/main" id="{BDEE7AD9-5D49-7A4F-13FE-4994CE4DE66B}"/>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Oval 76">
                <a:extLst>
                  <a:ext uri="{FF2B5EF4-FFF2-40B4-BE49-F238E27FC236}">
                    <a16:creationId xmlns:a16="http://schemas.microsoft.com/office/drawing/2014/main" id="{C805F9B7-E393-BE42-E5C8-E02D24AFAFCC}"/>
                  </a:ext>
                </a:extLst>
              </p:cNvPr>
              <p:cNvSpPr/>
              <p:nvPr/>
            </p:nvSpPr>
            <p:spPr>
              <a:xfrm>
                <a:off x="1660791" y="350753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6" name="Straight Arrow Connector 85">
                <a:extLst>
                  <a:ext uri="{FF2B5EF4-FFF2-40B4-BE49-F238E27FC236}">
                    <a16:creationId xmlns:a16="http://schemas.microsoft.com/office/drawing/2014/main" id="{FA24D1CD-EDA0-9AB2-3371-2FEEA75F8F7D}"/>
                  </a:ext>
                </a:extLst>
              </p:cNvPr>
              <p:cNvCxnSpPr>
                <a:cxnSpLocks/>
                <a:stCxn id="60" idx="6"/>
                <a:endCxn id="52" idx="2"/>
              </p:cNvCxnSpPr>
              <p:nvPr/>
            </p:nvCxnSpPr>
            <p:spPr>
              <a:xfrm flipV="1">
                <a:off x="2620320" y="4535218"/>
                <a:ext cx="1460383" cy="53441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0E8542F1-4D9F-3364-C58F-5BFCB5AEC649}"/>
                  </a:ext>
                </a:extLst>
              </p:cNvPr>
              <p:cNvSpPr txBox="1"/>
              <p:nvPr/>
            </p:nvSpPr>
            <p:spPr>
              <a:xfrm>
                <a:off x="2760879" y="4761834"/>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cxnSp>
            <p:nvCxnSpPr>
              <p:cNvPr id="88" name="Straight Arrow Connector 87">
                <a:extLst>
                  <a:ext uri="{FF2B5EF4-FFF2-40B4-BE49-F238E27FC236}">
                    <a16:creationId xmlns:a16="http://schemas.microsoft.com/office/drawing/2014/main" id="{320D3572-D584-D39F-667B-A80A2638DD91}"/>
                  </a:ext>
                </a:extLst>
              </p:cNvPr>
              <p:cNvCxnSpPr>
                <a:cxnSpLocks/>
                <a:stCxn id="60" idx="1"/>
                <a:endCxn id="77" idx="5"/>
              </p:cNvCxnSpPr>
              <p:nvPr/>
            </p:nvCxnSpPr>
            <p:spPr>
              <a:xfrm flipH="1" flipV="1">
                <a:off x="1894308" y="3741150"/>
                <a:ext cx="492495" cy="1231716"/>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BFD50CFB-EEAA-8873-3E2C-A988258EF012}"/>
                  </a:ext>
                </a:extLst>
              </p:cNvPr>
              <p:cNvCxnSpPr>
                <a:cxnSpLocks/>
                <a:stCxn id="60" idx="5"/>
                <a:endCxn id="57" idx="2"/>
              </p:cNvCxnSpPr>
              <p:nvPr/>
            </p:nvCxnSpPr>
            <p:spPr>
              <a:xfrm>
                <a:off x="2580255" y="5166400"/>
                <a:ext cx="1612242" cy="442853"/>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92" name="TextBox 91">
                <a:extLst>
                  <a:ext uri="{FF2B5EF4-FFF2-40B4-BE49-F238E27FC236}">
                    <a16:creationId xmlns:a16="http://schemas.microsoft.com/office/drawing/2014/main" id="{34A4781F-9FBB-65B6-E61A-6B3C9652A1E6}"/>
                  </a:ext>
                </a:extLst>
              </p:cNvPr>
              <p:cNvSpPr txBox="1"/>
              <p:nvPr/>
            </p:nvSpPr>
            <p:spPr>
              <a:xfrm>
                <a:off x="2909068" y="5244649"/>
                <a:ext cx="686406" cy="261610"/>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sp>
            <p:nvSpPr>
              <p:cNvPr id="98" name="TextBox 97">
                <a:extLst>
                  <a:ext uri="{FF2B5EF4-FFF2-40B4-BE49-F238E27FC236}">
                    <a16:creationId xmlns:a16="http://schemas.microsoft.com/office/drawing/2014/main" id="{4F876FBD-48CB-1D09-8AF4-8AFC2AC53868}"/>
                  </a:ext>
                </a:extLst>
              </p:cNvPr>
              <p:cNvSpPr txBox="1"/>
              <p:nvPr/>
            </p:nvSpPr>
            <p:spPr>
              <a:xfrm>
                <a:off x="4195472" y="2740560"/>
                <a:ext cx="1064715"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Olivia Colman</a:t>
                </a:r>
              </a:p>
            </p:txBody>
          </p:sp>
          <p:sp>
            <p:nvSpPr>
              <p:cNvPr id="99" name="TextBox 98">
                <a:extLst>
                  <a:ext uri="{FF2B5EF4-FFF2-40B4-BE49-F238E27FC236}">
                    <a16:creationId xmlns:a16="http://schemas.microsoft.com/office/drawing/2014/main" id="{E11EB12F-57ED-42BE-1EFB-951616F79134}"/>
                  </a:ext>
                </a:extLst>
              </p:cNvPr>
              <p:cNvSpPr txBox="1"/>
              <p:nvPr/>
            </p:nvSpPr>
            <p:spPr>
              <a:xfrm>
                <a:off x="6197480" y="5436347"/>
                <a:ext cx="998991" cy="261610"/>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Emma Stone</a:t>
                </a:r>
              </a:p>
            </p:txBody>
          </p:sp>
          <p:sp>
            <p:nvSpPr>
              <p:cNvPr id="100" name="TextBox 99">
                <a:extLst>
                  <a:ext uri="{FF2B5EF4-FFF2-40B4-BE49-F238E27FC236}">
                    <a16:creationId xmlns:a16="http://schemas.microsoft.com/office/drawing/2014/main" id="{639AE3FA-4499-E117-8CA4-84655A4160A4}"/>
                  </a:ext>
                </a:extLst>
              </p:cNvPr>
              <p:cNvSpPr txBox="1"/>
              <p:nvPr/>
            </p:nvSpPr>
            <p:spPr>
              <a:xfrm>
                <a:off x="3760212" y="5158992"/>
                <a:ext cx="946093"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Poor Things</a:t>
                </a:r>
              </a:p>
            </p:txBody>
          </p:sp>
          <p:sp>
            <p:nvSpPr>
              <p:cNvPr id="101" name="TextBox 100">
                <a:extLst>
                  <a:ext uri="{FF2B5EF4-FFF2-40B4-BE49-F238E27FC236}">
                    <a16:creationId xmlns:a16="http://schemas.microsoft.com/office/drawing/2014/main" id="{DD2FA80D-DAE8-2980-CBAA-FC162BBB9740}"/>
                  </a:ext>
                </a:extLst>
              </p:cNvPr>
              <p:cNvSpPr txBox="1"/>
              <p:nvPr/>
            </p:nvSpPr>
            <p:spPr>
              <a:xfrm>
                <a:off x="7074769" y="6570415"/>
                <a:ext cx="1284601" cy="332802"/>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Ryan Gosling</a:t>
                </a:r>
              </a:p>
            </p:txBody>
          </p:sp>
          <p:sp>
            <p:nvSpPr>
              <p:cNvPr id="102" name="TextBox 101">
                <a:extLst>
                  <a:ext uri="{FF2B5EF4-FFF2-40B4-BE49-F238E27FC236}">
                    <a16:creationId xmlns:a16="http://schemas.microsoft.com/office/drawing/2014/main" id="{7FD21CCC-A5AD-44AC-CC42-71A45AC7F80C}"/>
                  </a:ext>
                </a:extLst>
              </p:cNvPr>
              <p:cNvSpPr txBox="1"/>
              <p:nvPr/>
            </p:nvSpPr>
            <p:spPr>
              <a:xfrm>
                <a:off x="1211527" y="4781641"/>
                <a:ext cx="835485" cy="430887"/>
              </a:xfrm>
              <a:prstGeom prst="rect">
                <a:avLst/>
              </a:prstGeom>
              <a:noFill/>
            </p:spPr>
            <p:txBody>
              <a:bodyPr wrap="none" rtlCol="0">
                <a:spAutoFit/>
              </a:bodyPr>
              <a:lstStyle/>
              <a:p>
                <a:r>
                  <a:rPr lang="en-US" sz="1100">
                    <a:solidFill>
                      <a:schemeClr val="accent2">
                        <a:lumMod val="75000"/>
                      </a:schemeClr>
                    </a:solidFill>
                    <a:latin typeface="Arial" pitchFamily="34" charset="0"/>
                    <a:cs typeface="Arial" pitchFamily="34" charset="0"/>
                  </a:rPr>
                  <a:t>Yorgos</a:t>
                </a:r>
              </a:p>
              <a:p>
                <a:r>
                  <a:rPr lang="en-US" sz="1100">
                    <a:solidFill>
                      <a:schemeClr val="accent2">
                        <a:lumMod val="75000"/>
                      </a:schemeClr>
                    </a:solidFill>
                    <a:latin typeface="Arial" pitchFamily="34" charset="0"/>
                    <a:cs typeface="Arial" pitchFamily="34" charset="0"/>
                  </a:rPr>
                  <a:t>Lanthimos</a:t>
                </a:r>
              </a:p>
            </p:txBody>
          </p:sp>
          <p:sp>
            <p:nvSpPr>
              <p:cNvPr id="104" name="TextBox 103">
                <a:extLst>
                  <a:ext uri="{FF2B5EF4-FFF2-40B4-BE49-F238E27FC236}">
                    <a16:creationId xmlns:a16="http://schemas.microsoft.com/office/drawing/2014/main" id="{3C017DA8-5018-8238-EB93-46EE25E0DF99}"/>
                  </a:ext>
                </a:extLst>
              </p:cNvPr>
              <p:cNvSpPr txBox="1"/>
              <p:nvPr/>
            </p:nvSpPr>
            <p:spPr>
              <a:xfrm>
                <a:off x="873042" y="3161719"/>
                <a:ext cx="804022"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Greece</a:t>
                </a:r>
              </a:p>
            </p:txBody>
          </p:sp>
          <p:sp>
            <p:nvSpPr>
              <p:cNvPr id="105" name="TextBox 104">
                <a:extLst>
                  <a:ext uri="{FF2B5EF4-FFF2-40B4-BE49-F238E27FC236}">
                    <a16:creationId xmlns:a16="http://schemas.microsoft.com/office/drawing/2014/main" id="{160AE413-8C69-6717-19DD-75FFD8635F88}"/>
                  </a:ext>
                </a:extLst>
              </p:cNvPr>
              <p:cNvSpPr txBox="1"/>
              <p:nvPr/>
            </p:nvSpPr>
            <p:spPr>
              <a:xfrm>
                <a:off x="3639498" y="4704320"/>
                <a:ext cx="976549" cy="261610"/>
              </a:xfrm>
              <a:prstGeom prst="rect">
                <a:avLst/>
              </a:prstGeom>
              <a:noFill/>
            </p:spPr>
            <p:txBody>
              <a:bodyPr wrap="none" rtlCol="0">
                <a:spAutoFit/>
              </a:bodyPr>
              <a:lstStyle/>
              <a:p>
                <a:r>
                  <a:rPr lang="en-US" sz="1100">
                    <a:solidFill>
                      <a:srgbClr val="008000"/>
                    </a:solidFill>
                    <a:latin typeface="Arial" pitchFamily="34" charset="0"/>
                    <a:cs typeface="Arial" pitchFamily="34" charset="0"/>
                  </a:rPr>
                  <a:t>The Favorite</a:t>
                </a:r>
              </a:p>
            </p:txBody>
          </p:sp>
          <p:sp>
            <p:nvSpPr>
              <p:cNvPr id="107" name="TextBox 106">
                <a:extLst>
                  <a:ext uri="{FF2B5EF4-FFF2-40B4-BE49-F238E27FC236}">
                    <a16:creationId xmlns:a16="http://schemas.microsoft.com/office/drawing/2014/main" id="{8E7C5E1D-7027-A85A-A512-813EA32A5953}"/>
                  </a:ext>
                </a:extLst>
              </p:cNvPr>
              <p:cNvSpPr txBox="1"/>
              <p:nvPr/>
            </p:nvSpPr>
            <p:spPr>
              <a:xfrm>
                <a:off x="3399866" y="2933891"/>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sp>
          <p:nvSpPr>
            <p:cNvPr id="26" name="Oval 25">
              <a:extLst>
                <a:ext uri="{FF2B5EF4-FFF2-40B4-BE49-F238E27FC236}">
                  <a16:creationId xmlns:a16="http://schemas.microsoft.com/office/drawing/2014/main" id="{0D4377D7-FB6F-E13A-8A1E-ACAC5CEE89B4}"/>
                </a:ext>
              </a:extLst>
            </p:cNvPr>
            <p:cNvSpPr/>
            <p:nvPr/>
          </p:nvSpPr>
          <p:spPr>
            <a:xfrm>
              <a:off x="3581892" y="158027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C5D362E6-3415-09BA-9E9D-E9630CD210E8}"/>
                </a:ext>
              </a:extLst>
            </p:cNvPr>
            <p:cNvSpPr txBox="1"/>
            <p:nvPr/>
          </p:nvSpPr>
          <p:spPr>
            <a:xfrm>
              <a:off x="3107764" y="1317443"/>
              <a:ext cx="47499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UK</a:t>
              </a:r>
            </a:p>
          </p:txBody>
        </p:sp>
        <p:sp>
          <p:nvSpPr>
            <p:cNvPr id="28" name="TextBox 27">
              <a:extLst>
                <a:ext uri="{FF2B5EF4-FFF2-40B4-BE49-F238E27FC236}">
                  <a16:creationId xmlns:a16="http://schemas.microsoft.com/office/drawing/2014/main" id="{91B06F90-A89D-3FAF-ABCB-A7295715C176}"/>
                </a:ext>
              </a:extLst>
            </p:cNvPr>
            <p:cNvSpPr txBox="1"/>
            <p:nvPr/>
          </p:nvSpPr>
          <p:spPr>
            <a:xfrm>
              <a:off x="2485596" y="3076594"/>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30" name="Oval 29">
              <a:extLst>
                <a:ext uri="{FF2B5EF4-FFF2-40B4-BE49-F238E27FC236}">
                  <a16:creationId xmlns:a16="http://schemas.microsoft.com/office/drawing/2014/main" id="{C78F298C-F2EF-98E9-71D1-A2ED7715E397}"/>
                </a:ext>
              </a:extLst>
            </p:cNvPr>
            <p:cNvSpPr/>
            <p:nvPr/>
          </p:nvSpPr>
          <p:spPr>
            <a:xfrm>
              <a:off x="6958248" y="3224435"/>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CF74C775-C5CB-7F4B-F4C7-3D6F4C0F1952}"/>
                </a:ext>
              </a:extLst>
            </p:cNvPr>
            <p:cNvSpPr txBox="1"/>
            <p:nvPr/>
          </p:nvSpPr>
          <p:spPr>
            <a:xfrm>
              <a:off x="6722213" y="2889662"/>
              <a:ext cx="592646"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USA</a:t>
              </a:r>
            </a:p>
          </p:txBody>
        </p:sp>
        <p:cxnSp>
          <p:nvCxnSpPr>
            <p:cNvPr id="35" name="Straight Arrow Connector 34">
              <a:extLst>
                <a:ext uri="{FF2B5EF4-FFF2-40B4-BE49-F238E27FC236}">
                  <a16:creationId xmlns:a16="http://schemas.microsoft.com/office/drawing/2014/main" id="{F8BF21DA-AEAD-3DCC-B96E-9BB4CDFDC3EF}"/>
                </a:ext>
              </a:extLst>
            </p:cNvPr>
            <p:cNvCxnSpPr>
              <a:cxnSpLocks/>
            </p:cNvCxnSpPr>
            <p:nvPr/>
          </p:nvCxnSpPr>
          <p:spPr>
            <a:xfrm>
              <a:off x="7801934" y="5789083"/>
              <a:ext cx="376064" cy="479187"/>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36" name="Oval 35">
              <a:extLst>
                <a:ext uri="{FF2B5EF4-FFF2-40B4-BE49-F238E27FC236}">
                  <a16:creationId xmlns:a16="http://schemas.microsoft.com/office/drawing/2014/main" id="{F0744D50-FBA5-C776-96EC-FED51477603E}"/>
                </a:ext>
              </a:extLst>
            </p:cNvPr>
            <p:cNvSpPr/>
            <p:nvPr/>
          </p:nvSpPr>
          <p:spPr>
            <a:xfrm>
              <a:off x="8153128" y="6222808"/>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TextBox 38">
              <a:extLst>
                <a:ext uri="{FF2B5EF4-FFF2-40B4-BE49-F238E27FC236}">
                  <a16:creationId xmlns:a16="http://schemas.microsoft.com/office/drawing/2014/main" id="{9B64FC00-AFAA-4D2F-63AD-69B552AE5CE0}"/>
                </a:ext>
              </a:extLst>
            </p:cNvPr>
            <p:cNvSpPr txBox="1"/>
            <p:nvPr/>
          </p:nvSpPr>
          <p:spPr>
            <a:xfrm>
              <a:off x="7311195" y="6235328"/>
              <a:ext cx="845898" cy="332802"/>
            </a:xfrm>
            <a:prstGeom prst="rect">
              <a:avLst/>
            </a:prstGeom>
            <a:noFill/>
          </p:spPr>
          <p:txBody>
            <a:bodyPr wrap="none" rtlCol="0">
              <a:spAutoFit/>
            </a:bodyPr>
            <a:lstStyle/>
            <a:p>
              <a:r>
                <a:rPr lang="en-US" sz="1100">
                  <a:solidFill>
                    <a:srgbClr val="C00000"/>
                  </a:solidFill>
                  <a:latin typeface="Arial" pitchFamily="34" charset="0"/>
                  <a:cs typeface="Arial" pitchFamily="34" charset="0"/>
                </a:rPr>
                <a:t>Canada</a:t>
              </a:r>
            </a:p>
          </p:txBody>
        </p:sp>
        <p:sp>
          <p:nvSpPr>
            <p:cNvPr id="40" name="TextBox 39">
              <a:extLst>
                <a:ext uri="{FF2B5EF4-FFF2-40B4-BE49-F238E27FC236}">
                  <a16:creationId xmlns:a16="http://schemas.microsoft.com/office/drawing/2014/main" id="{59FE4A90-06FE-C028-41F6-16C240A1316F}"/>
                </a:ext>
              </a:extLst>
            </p:cNvPr>
            <p:cNvSpPr txBox="1"/>
            <p:nvPr/>
          </p:nvSpPr>
          <p:spPr>
            <a:xfrm>
              <a:off x="7610827" y="5850683"/>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51" name="TextBox 50">
              <a:extLst>
                <a:ext uri="{FF2B5EF4-FFF2-40B4-BE49-F238E27FC236}">
                  <a16:creationId xmlns:a16="http://schemas.microsoft.com/office/drawing/2014/main" id="{14051D86-211C-381D-9AA6-1D5E87876ABF}"/>
                </a:ext>
              </a:extLst>
            </p:cNvPr>
            <p:cNvSpPr txBox="1"/>
            <p:nvPr/>
          </p:nvSpPr>
          <p:spPr>
            <a:xfrm>
              <a:off x="6736121" y="3731976"/>
              <a:ext cx="631904" cy="261610"/>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grpSp>
    </p:spTree>
    <p:extLst>
      <p:ext uri="{BB962C8B-B14F-4D97-AF65-F5344CB8AC3E}">
        <p14:creationId xmlns:p14="http://schemas.microsoft.com/office/powerpoint/2010/main" val="2041650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DD050-270C-9E6F-A6DE-41B07BB5B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EE8F4-3B96-63C8-0F5F-07381C5FCD6B}"/>
              </a:ext>
            </a:extLst>
          </p:cNvPr>
          <p:cNvSpPr>
            <a:spLocks noGrp="1"/>
          </p:cNvSpPr>
          <p:nvPr>
            <p:ph type="title"/>
          </p:nvPr>
        </p:nvSpPr>
        <p:spPr/>
        <p:txBody>
          <a:bodyPr/>
          <a:lstStyle/>
          <a:p>
            <a:r>
              <a:rPr lang="en-US"/>
              <a:t>Relation Graph</a:t>
            </a:r>
          </a:p>
        </p:txBody>
      </p:sp>
      <p:sp>
        <p:nvSpPr>
          <p:cNvPr id="3" name="Content Placeholder 2">
            <a:extLst>
              <a:ext uri="{FF2B5EF4-FFF2-40B4-BE49-F238E27FC236}">
                <a16:creationId xmlns:a16="http://schemas.microsoft.com/office/drawing/2014/main" id="{65C51B33-693C-5618-DF60-0528A207A9F5}"/>
              </a:ext>
            </a:extLst>
          </p:cNvPr>
          <p:cNvSpPr>
            <a:spLocks noGrp="1"/>
          </p:cNvSpPr>
          <p:nvPr>
            <p:ph idx="1"/>
          </p:nvPr>
        </p:nvSpPr>
        <p:spPr>
          <a:xfrm>
            <a:off x="261257" y="1295400"/>
            <a:ext cx="8560827" cy="5257801"/>
          </a:xfrm>
        </p:spPr>
        <p:txBody>
          <a:bodyPr/>
          <a:lstStyle/>
          <a:p>
            <a:r>
              <a:rPr lang="en-US" b="1">
                <a:cs typeface="Arial" pitchFamily="34" charset="0"/>
              </a:rPr>
              <a:t>We can construct a graph </a:t>
            </a:r>
            <a:r>
              <a:rPr lang="en-US" b="1">
                <a:solidFill>
                  <a:srgbClr val="C00000"/>
                </a:solidFill>
                <a:cs typeface="Arial" pitchFamily="34" charset="0"/>
              </a:rPr>
              <a:t>between relations</a:t>
            </a:r>
          </a:p>
          <a:p>
            <a:pPr lvl="1"/>
            <a:r>
              <a:rPr lang="en-US" b="1">
                <a:solidFill>
                  <a:srgbClr val="C00000"/>
                </a:solidFill>
                <a:cs typeface="Arial" pitchFamily="34" charset="0"/>
              </a:rPr>
              <a:t>Encodes the proximity</a:t>
            </a:r>
            <a:r>
              <a:rPr lang="en-US" b="1">
                <a:cs typeface="Arial" pitchFamily="34" charset="0"/>
              </a:rPr>
              <a:t> between different relations</a:t>
            </a:r>
            <a:endParaRPr lang="en-US"/>
          </a:p>
        </p:txBody>
      </p:sp>
      <p:sp>
        <p:nvSpPr>
          <p:cNvPr id="4" name="Date Placeholder 3">
            <a:extLst>
              <a:ext uri="{FF2B5EF4-FFF2-40B4-BE49-F238E27FC236}">
                <a16:creationId xmlns:a16="http://schemas.microsoft.com/office/drawing/2014/main" id="{9E0449A4-2869-3B89-F462-5718717184D1}"/>
              </a:ext>
            </a:extLst>
          </p:cNvPr>
          <p:cNvSpPr>
            <a:spLocks noGrp="1"/>
          </p:cNvSpPr>
          <p:nvPr>
            <p:ph type="dt" sz="half" idx="10"/>
          </p:nvPr>
        </p:nvSpPr>
        <p:spPr/>
        <p:txBody>
          <a:bodyPr/>
          <a:lstStyle/>
          <a:p>
            <a:fld id="{8D3B8C03-EABB-0448-97F8-596D7A621B01}" type="datetime1">
              <a:rPr lang="en-US" smtClean="0"/>
              <a:t>11/14/2024</a:t>
            </a:fld>
            <a:endParaRPr lang="en-US"/>
          </a:p>
        </p:txBody>
      </p:sp>
      <p:sp>
        <p:nvSpPr>
          <p:cNvPr id="5" name="Footer Placeholder 4">
            <a:extLst>
              <a:ext uri="{FF2B5EF4-FFF2-40B4-BE49-F238E27FC236}">
                <a16:creationId xmlns:a16="http://schemas.microsoft.com/office/drawing/2014/main" id="{A40FA55B-07DD-5D07-C698-309CE9AF84E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81FA5CD-898A-89E7-C7C4-B28909468C7E}"/>
              </a:ext>
            </a:extLst>
          </p:cNvPr>
          <p:cNvSpPr>
            <a:spLocks noGrp="1"/>
          </p:cNvSpPr>
          <p:nvPr>
            <p:ph type="sldNum" sz="quarter" idx="12"/>
          </p:nvPr>
        </p:nvSpPr>
        <p:spPr/>
        <p:txBody>
          <a:bodyPr/>
          <a:lstStyle/>
          <a:p>
            <a:fld id="{19B12225-5612-419B-A8D5-4B8EEE4C217E}" type="slidenum">
              <a:rPr lang="en-US" smtClean="0"/>
              <a:pPr/>
              <a:t>63</a:t>
            </a:fld>
            <a:endParaRPr lang="en-US"/>
          </a:p>
        </p:txBody>
      </p:sp>
      <p:sp>
        <p:nvSpPr>
          <p:cNvPr id="16" name="Oval 15">
            <a:extLst>
              <a:ext uri="{FF2B5EF4-FFF2-40B4-BE49-F238E27FC236}">
                <a16:creationId xmlns:a16="http://schemas.microsoft.com/office/drawing/2014/main" id="{FC94A6A0-A150-BC54-3553-DDD2C37CD9A5}"/>
              </a:ext>
            </a:extLst>
          </p:cNvPr>
          <p:cNvSpPr/>
          <p:nvPr/>
        </p:nvSpPr>
        <p:spPr>
          <a:xfrm>
            <a:off x="6378082" y="359332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Oval 16">
            <a:extLst>
              <a:ext uri="{FF2B5EF4-FFF2-40B4-BE49-F238E27FC236}">
                <a16:creationId xmlns:a16="http://schemas.microsoft.com/office/drawing/2014/main" id="{971B372E-0D9C-1F66-6A9F-B25920D7D2E6}"/>
              </a:ext>
            </a:extLst>
          </p:cNvPr>
          <p:cNvSpPr/>
          <p:nvPr/>
        </p:nvSpPr>
        <p:spPr>
          <a:xfrm>
            <a:off x="4895092" y="2507487"/>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a:extLst>
              <a:ext uri="{FF2B5EF4-FFF2-40B4-BE49-F238E27FC236}">
                <a16:creationId xmlns:a16="http://schemas.microsoft.com/office/drawing/2014/main" id="{DACE7449-FDFD-BAEA-78D4-5A423E9CA5EB}"/>
              </a:ext>
            </a:extLst>
          </p:cNvPr>
          <p:cNvSpPr/>
          <p:nvPr/>
        </p:nvSpPr>
        <p:spPr>
          <a:xfrm>
            <a:off x="6394199" y="582471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a:extLst>
              <a:ext uri="{FF2B5EF4-FFF2-40B4-BE49-F238E27FC236}">
                <a16:creationId xmlns:a16="http://schemas.microsoft.com/office/drawing/2014/main" id="{E25AB893-6668-0D84-E45D-07AC88AA2806}"/>
              </a:ext>
            </a:extLst>
          </p:cNvPr>
          <p:cNvSpPr/>
          <p:nvPr/>
        </p:nvSpPr>
        <p:spPr>
          <a:xfrm>
            <a:off x="3322953" y="3587789"/>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a:extLst>
              <a:ext uri="{FF2B5EF4-FFF2-40B4-BE49-F238E27FC236}">
                <a16:creationId xmlns:a16="http://schemas.microsoft.com/office/drawing/2014/main" id="{A0CB51B7-D024-3619-CD08-82382B64762A}"/>
              </a:ext>
            </a:extLst>
          </p:cNvPr>
          <p:cNvSpPr/>
          <p:nvPr/>
        </p:nvSpPr>
        <p:spPr>
          <a:xfrm>
            <a:off x="3363018" y="582471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46" name="Straight Arrow Connector 45">
            <a:extLst>
              <a:ext uri="{FF2B5EF4-FFF2-40B4-BE49-F238E27FC236}">
                <a16:creationId xmlns:a16="http://schemas.microsoft.com/office/drawing/2014/main" id="{D2C8F61A-A94C-C30F-5A37-4505266508FB}"/>
              </a:ext>
            </a:extLst>
          </p:cNvPr>
          <p:cNvCxnSpPr>
            <a:cxnSpLocks/>
            <a:stCxn id="19" idx="4"/>
            <a:endCxn id="20" idx="0"/>
          </p:cNvCxnSpPr>
          <p:nvPr/>
        </p:nvCxnSpPr>
        <p:spPr>
          <a:xfrm>
            <a:off x="3459744" y="3861487"/>
            <a:ext cx="40065" cy="1963227"/>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4153DE4A-F735-7CF3-9947-3565A6A29055}"/>
              </a:ext>
            </a:extLst>
          </p:cNvPr>
          <p:cNvCxnSpPr>
            <a:cxnSpLocks/>
            <a:stCxn id="20" idx="7"/>
          </p:cNvCxnSpPr>
          <p:nvPr/>
        </p:nvCxnSpPr>
        <p:spPr>
          <a:xfrm flipV="1">
            <a:off x="3596535" y="2766896"/>
            <a:ext cx="1370695" cy="3097900"/>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B0A88C2D-813A-23F1-D71F-FF8F35FBE0FD}"/>
              </a:ext>
            </a:extLst>
          </p:cNvPr>
          <p:cNvCxnSpPr>
            <a:cxnSpLocks/>
            <a:stCxn id="17" idx="5"/>
            <a:endCxn id="18" idx="1"/>
          </p:cNvCxnSpPr>
          <p:nvPr/>
        </p:nvCxnSpPr>
        <p:spPr>
          <a:xfrm>
            <a:off x="5128609" y="2741103"/>
            <a:ext cx="1305655" cy="3123693"/>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23DB5963-0F73-8284-8881-6256FAEE0F22}"/>
              </a:ext>
            </a:extLst>
          </p:cNvPr>
          <p:cNvCxnSpPr>
            <a:cxnSpLocks/>
          </p:cNvCxnSpPr>
          <p:nvPr/>
        </p:nvCxnSpPr>
        <p:spPr>
          <a:xfrm>
            <a:off x="6510958" y="3865069"/>
            <a:ext cx="40065" cy="1963227"/>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2B4B7DDE-6D94-1092-3D3A-01F612CA10A4}"/>
              </a:ext>
            </a:extLst>
          </p:cNvPr>
          <p:cNvCxnSpPr>
            <a:cxnSpLocks/>
            <a:stCxn id="18" idx="2"/>
            <a:endCxn id="20" idx="6"/>
          </p:cNvCxnSpPr>
          <p:nvPr/>
        </p:nvCxnSpPr>
        <p:spPr>
          <a:xfrm flipH="1">
            <a:off x="3636600" y="5961563"/>
            <a:ext cx="2757599" cy="0"/>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BB9C4BAF-45ED-90B8-E10D-F266BF358945}"/>
              </a:ext>
            </a:extLst>
          </p:cNvPr>
          <p:cNvCxnSpPr>
            <a:cxnSpLocks/>
            <a:endCxn id="19" idx="7"/>
          </p:cNvCxnSpPr>
          <p:nvPr/>
        </p:nvCxnSpPr>
        <p:spPr>
          <a:xfrm flipH="1">
            <a:off x="3556470" y="2670129"/>
            <a:ext cx="1340451" cy="957742"/>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6D8A861E-37A2-54A8-0E04-C5C333617A65}"/>
              </a:ext>
            </a:extLst>
          </p:cNvPr>
          <p:cNvCxnSpPr>
            <a:cxnSpLocks/>
          </p:cNvCxnSpPr>
          <p:nvPr/>
        </p:nvCxnSpPr>
        <p:spPr>
          <a:xfrm flipH="1">
            <a:off x="3620483" y="3724638"/>
            <a:ext cx="2757599" cy="0"/>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A7805CE7-FE06-3B70-2819-BC7416864F12}"/>
              </a:ext>
            </a:extLst>
          </p:cNvPr>
          <p:cNvCxnSpPr>
            <a:cxnSpLocks/>
            <a:stCxn id="18" idx="1"/>
          </p:cNvCxnSpPr>
          <p:nvPr/>
        </p:nvCxnSpPr>
        <p:spPr>
          <a:xfrm flipH="1" flipV="1">
            <a:off x="3556470" y="3846112"/>
            <a:ext cx="2877794" cy="2018684"/>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87" name="Straight Arrow Connector 86">
            <a:extLst>
              <a:ext uri="{FF2B5EF4-FFF2-40B4-BE49-F238E27FC236}">
                <a16:creationId xmlns:a16="http://schemas.microsoft.com/office/drawing/2014/main" id="{2F59E840-E1DB-0514-6CF4-2F18A68E952E}"/>
              </a:ext>
            </a:extLst>
          </p:cNvPr>
          <p:cNvCxnSpPr>
            <a:cxnSpLocks/>
            <a:stCxn id="16" idx="3"/>
            <a:endCxn id="20" idx="7"/>
          </p:cNvCxnSpPr>
          <p:nvPr/>
        </p:nvCxnSpPr>
        <p:spPr>
          <a:xfrm flipH="1">
            <a:off x="3596535" y="3826939"/>
            <a:ext cx="2821612" cy="2037857"/>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90" name="TextBox 89">
            <a:extLst>
              <a:ext uri="{FF2B5EF4-FFF2-40B4-BE49-F238E27FC236}">
                <a16:creationId xmlns:a16="http://schemas.microsoft.com/office/drawing/2014/main" id="{A413408B-AF37-D2EF-DA88-DBF22ED85E83}"/>
              </a:ext>
            </a:extLst>
          </p:cNvPr>
          <p:cNvSpPr txBox="1"/>
          <p:nvPr/>
        </p:nvSpPr>
        <p:spPr>
          <a:xfrm>
            <a:off x="6692408" y="3400173"/>
            <a:ext cx="62007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costarred</a:t>
            </a:r>
          </a:p>
        </p:txBody>
      </p:sp>
      <p:sp>
        <p:nvSpPr>
          <p:cNvPr id="91" name="TextBox 90">
            <a:extLst>
              <a:ext uri="{FF2B5EF4-FFF2-40B4-BE49-F238E27FC236}">
                <a16:creationId xmlns:a16="http://schemas.microsoft.com/office/drawing/2014/main" id="{32868A95-A80D-9B74-849D-AC434FEFF19B}"/>
              </a:ext>
            </a:extLst>
          </p:cNvPr>
          <p:cNvSpPr txBox="1"/>
          <p:nvPr/>
        </p:nvSpPr>
        <p:spPr>
          <a:xfrm>
            <a:off x="2554850" y="3410125"/>
            <a:ext cx="507970" cy="205647"/>
          </a:xfrm>
          <a:prstGeom prst="rect">
            <a:avLst/>
          </a:prstGeom>
          <a:solidFill>
            <a:schemeClr val="bg1"/>
          </a:solidFill>
        </p:spPr>
        <p:txBody>
          <a:bodyPr wrap="none" rtlCol="0">
            <a:spAutoFit/>
          </a:bodyPr>
          <a:lstStyle/>
          <a:p>
            <a:r>
              <a:rPr lang="en-US" sz="1100">
                <a:latin typeface="Arial" pitchFamily="34" charset="0"/>
                <a:cs typeface="Arial" pitchFamily="34" charset="0"/>
              </a:rPr>
              <a:t>Born in</a:t>
            </a:r>
          </a:p>
        </p:txBody>
      </p:sp>
      <p:sp>
        <p:nvSpPr>
          <p:cNvPr id="92" name="TextBox 91">
            <a:extLst>
              <a:ext uri="{FF2B5EF4-FFF2-40B4-BE49-F238E27FC236}">
                <a16:creationId xmlns:a16="http://schemas.microsoft.com/office/drawing/2014/main" id="{FC741B9E-F511-E9FD-867F-4D72CFF1BD1B}"/>
              </a:ext>
            </a:extLst>
          </p:cNvPr>
          <p:cNvSpPr txBox="1"/>
          <p:nvPr/>
        </p:nvSpPr>
        <p:spPr>
          <a:xfrm>
            <a:off x="5297345" y="2418648"/>
            <a:ext cx="551783" cy="205647"/>
          </a:xfrm>
          <a:prstGeom prst="rect">
            <a:avLst/>
          </a:prstGeom>
          <a:solidFill>
            <a:schemeClr val="bg1"/>
          </a:solidFill>
        </p:spPr>
        <p:txBody>
          <a:bodyPr wrap="none" rtlCol="0">
            <a:spAutoFit/>
          </a:bodyPr>
          <a:lstStyle/>
          <a:p>
            <a:r>
              <a:rPr lang="en-US" sz="1100">
                <a:latin typeface="Arial" pitchFamily="34" charset="0"/>
                <a:cs typeface="Arial" pitchFamily="34" charset="0"/>
              </a:rPr>
              <a:t>directed</a:t>
            </a:r>
          </a:p>
        </p:txBody>
      </p:sp>
      <p:sp>
        <p:nvSpPr>
          <p:cNvPr id="93" name="TextBox 92">
            <a:extLst>
              <a:ext uri="{FF2B5EF4-FFF2-40B4-BE49-F238E27FC236}">
                <a16:creationId xmlns:a16="http://schemas.microsoft.com/office/drawing/2014/main" id="{6DCEE583-449C-8015-096E-3A12C27E006B}"/>
              </a:ext>
            </a:extLst>
          </p:cNvPr>
          <p:cNvSpPr txBox="1"/>
          <p:nvPr/>
        </p:nvSpPr>
        <p:spPr>
          <a:xfrm>
            <a:off x="2501376" y="5793154"/>
            <a:ext cx="684509" cy="205647"/>
          </a:xfrm>
          <a:prstGeom prst="rect">
            <a:avLst/>
          </a:prstGeom>
          <a:solidFill>
            <a:schemeClr val="bg1"/>
          </a:solidFill>
        </p:spPr>
        <p:txBody>
          <a:bodyPr wrap="none" rtlCol="0">
            <a:spAutoFit/>
          </a:bodyPr>
          <a:lstStyle/>
          <a:p>
            <a:r>
              <a:rPr lang="en-US" sz="1100">
                <a:latin typeface="Arial" pitchFamily="34" charset="0"/>
                <a:cs typeface="Arial" pitchFamily="34" charset="0"/>
              </a:rPr>
              <a:t>Profession</a:t>
            </a:r>
          </a:p>
        </p:txBody>
      </p:sp>
      <p:sp>
        <p:nvSpPr>
          <p:cNvPr id="94" name="TextBox 93">
            <a:extLst>
              <a:ext uri="{FF2B5EF4-FFF2-40B4-BE49-F238E27FC236}">
                <a16:creationId xmlns:a16="http://schemas.microsoft.com/office/drawing/2014/main" id="{E3AAFD39-C04A-C4AB-31FC-0D909D67E8EE}"/>
              </a:ext>
            </a:extLst>
          </p:cNvPr>
          <p:cNvSpPr txBox="1"/>
          <p:nvPr/>
        </p:nvSpPr>
        <p:spPr>
          <a:xfrm>
            <a:off x="6774718" y="5819996"/>
            <a:ext cx="558226" cy="205647"/>
          </a:xfrm>
          <a:prstGeom prst="rect">
            <a:avLst/>
          </a:prstGeom>
          <a:solidFill>
            <a:schemeClr val="bg1"/>
          </a:solidFill>
        </p:spPr>
        <p:txBody>
          <a:bodyPr wrap="none" rtlCol="0">
            <a:spAutoFit/>
          </a:bodyPr>
          <a:lstStyle/>
          <a:p>
            <a:r>
              <a:rPr lang="en-US" sz="1100">
                <a:latin typeface="Arial" pitchFamily="34" charset="0"/>
                <a:cs typeface="Arial" pitchFamily="34" charset="0"/>
              </a:rPr>
              <a:t>Acted in</a:t>
            </a:r>
          </a:p>
        </p:txBody>
      </p:sp>
      <p:sp>
        <p:nvSpPr>
          <p:cNvPr id="95" name="TextBox 94">
            <a:extLst>
              <a:ext uri="{FF2B5EF4-FFF2-40B4-BE49-F238E27FC236}">
                <a16:creationId xmlns:a16="http://schemas.microsoft.com/office/drawing/2014/main" id="{DFA17A79-6B3B-84C5-A59D-8D96FBC41364}"/>
              </a:ext>
            </a:extLst>
          </p:cNvPr>
          <p:cNvSpPr txBox="1"/>
          <p:nvPr/>
        </p:nvSpPr>
        <p:spPr>
          <a:xfrm>
            <a:off x="3997305" y="3002196"/>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0.06</a:t>
            </a:r>
          </a:p>
        </p:txBody>
      </p:sp>
      <p:sp>
        <p:nvSpPr>
          <p:cNvPr id="96" name="TextBox 95">
            <a:extLst>
              <a:ext uri="{FF2B5EF4-FFF2-40B4-BE49-F238E27FC236}">
                <a16:creationId xmlns:a16="http://schemas.microsoft.com/office/drawing/2014/main" id="{B7616CD6-9179-B494-4578-D434112261EC}"/>
              </a:ext>
            </a:extLst>
          </p:cNvPr>
          <p:cNvSpPr txBox="1"/>
          <p:nvPr/>
        </p:nvSpPr>
        <p:spPr>
          <a:xfrm>
            <a:off x="4808375" y="3584502"/>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0.27</a:t>
            </a:r>
          </a:p>
        </p:txBody>
      </p:sp>
      <p:sp>
        <p:nvSpPr>
          <p:cNvPr id="97" name="TextBox 96">
            <a:extLst>
              <a:ext uri="{FF2B5EF4-FFF2-40B4-BE49-F238E27FC236}">
                <a16:creationId xmlns:a16="http://schemas.microsoft.com/office/drawing/2014/main" id="{EF37B518-FA5D-4BD1-2EB3-A6A3CD1E2259}"/>
              </a:ext>
            </a:extLst>
          </p:cNvPr>
          <p:cNvSpPr txBox="1"/>
          <p:nvPr/>
        </p:nvSpPr>
        <p:spPr>
          <a:xfrm>
            <a:off x="4436312" y="4480601"/>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0.13</a:t>
            </a:r>
          </a:p>
        </p:txBody>
      </p:sp>
      <p:sp>
        <p:nvSpPr>
          <p:cNvPr id="98" name="TextBox 97">
            <a:extLst>
              <a:ext uri="{FF2B5EF4-FFF2-40B4-BE49-F238E27FC236}">
                <a16:creationId xmlns:a16="http://schemas.microsoft.com/office/drawing/2014/main" id="{F6DF8CCE-CA2D-CA50-D900-27E5FCEF7F54}"/>
              </a:ext>
            </a:extLst>
          </p:cNvPr>
          <p:cNvSpPr txBox="1"/>
          <p:nvPr/>
        </p:nvSpPr>
        <p:spPr>
          <a:xfrm>
            <a:off x="5192908" y="4432941"/>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0.13</a:t>
            </a:r>
          </a:p>
        </p:txBody>
      </p:sp>
      <p:sp>
        <p:nvSpPr>
          <p:cNvPr id="99" name="TextBox 98">
            <a:extLst>
              <a:ext uri="{FF2B5EF4-FFF2-40B4-BE49-F238E27FC236}">
                <a16:creationId xmlns:a16="http://schemas.microsoft.com/office/drawing/2014/main" id="{39D347F7-6CA7-1957-565D-8F6DEE80EA53}"/>
              </a:ext>
            </a:extLst>
          </p:cNvPr>
          <p:cNvSpPr txBox="1"/>
          <p:nvPr/>
        </p:nvSpPr>
        <p:spPr>
          <a:xfrm>
            <a:off x="4172826" y="3880660"/>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0.06</a:t>
            </a:r>
          </a:p>
        </p:txBody>
      </p:sp>
      <p:sp>
        <p:nvSpPr>
          <p:cNvPr id="100" name="TextBox 99">
            <a:extLst>
              <a:ext uri="{FF2B5EF4-FFF2-40B4-BE49-F238E27FC236}">
                <a16:creationId xmlns:a16="http://schemas.microsoft.com/office/drawing/2014/main" id="{86C94A5C-F4CF-75CD-F5A3-9DF508F10255}"/>
              </a:ext>
            </a:extLst>
          </p:cNvPr>
          <p:cNvSpPr txBox="1"/>
          <p:nvPr/>
        </p:nvSpPr>
        <p:spPr>
          <a:xfrm>
            <a:off x="5442328" y="3861487"/>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0.36</a:t>
            </a:r>
          </a:p>
        </p:txBody>
      </p:sp>
      <p:sp>
        <p:nvSpPr>
          <p:cNvPr id="101" name="TextBox 100">
            <a:extLst>
              <a:ext uri="{FF2B5EF4-FFF2-40B4-BE49-F238E27FC236}">
                <a16:creationId xmlns:a16="http://schemas.microsoft.com/office/drawing/2014/main" id="{1ED528A6-17A5-FC56-4627-22E5C3BA11D4}"/>
              </a:ext>
            </a:extLst>
          </p:cNvPr>
          <p:cNvSpPr txBox="1"/>
          <p:nvPr/>
        </p:nvSpPr>
        <p:spPr>
          <a:xfrm>
            <a:off x="4931292" y="5802254"/>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0.13</a:t>
            </a:r>
          </a:p>
        </p:txBody>
      </p:sp>
      <p:sp>
        <p:nvSpPr>
          <p:cNvPr id="102" name="TextBox 101">
            <a:extLst>
              <a:ext uri="{FF2B5EF4-FFF2-40B4-BE49-F238E27FC236}">
                <a16:creationId xmlns:a16="http://schemas.microsoft.com/office/drawing/2014/main" id="{D685353C-2406-853E-E9E4-9B8E401AD77D}"/>
              </a:ext>
            </a:extLst>
          </p:cNvPr>
          <p:cNvSpPr txBox="1"/>
          <p:nvPr/>
        </p:nvSpPr>
        <p:spPr>
          <a:xfrm>
            <a:off x="3322953" y="4593844"/>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0.17</a:t>
            </a:r>
          </a:p>
        </p:txBody>
      </p:sp>
      <p:sp>
        <p:nvSpPr>
          <p:cNvPr id="103" name="TextBox 102">
            <a:extLst>
              <a:ext uri="{FF2B5EF4-FFF2-40B4-BE49-F238E27FC236}">
                <a16:creationId xmlns:a16="http://schemas.microsoft.com/office/drawing/2014/main" id="{AD5DBD16-05A3-7E69-70D9-66964798DFB2}"/>
              </a:ext>
            </a:extLst>
          </p:cNvPr>
          <p:cNvSpPr txBox="1"/>
          <p:nvPr/>
        </p:nvSpPr>
        <p:spPr>
          <a:xfrm>
            <a:off x="6360025" y="4604298"/>
            <a:ext cx="458780" cy="261610"/>
          </a:xfrm>
          <a:prstGeom prst="rect">
            <a:avLst/>
          </a:prstGeom>
          <a:solidFill>
            <a:schemeClr val="bg1"/>
          </a:solidFill>
        </p:spPr>
        <p:txBody>
          <a:bodyPr wrap="none" rtlCol="0">
            <a:spAutoFit/>
          </a:bodyPr>
          <a:lstStyle/>
          <a:p>
            <a:r>
              <a:rPr lang="en-US" sz="1100">
                <a:latin typeface="Arial" pitchFamily="34" charset="0"/>
                <a:cs typeface="Arial" pitchFamily="34" charset="0"/>
              </a:rPr>
              <a:t>0.38</a:t>
            </a:r>
          </a:p>
        </p:txBody>
      </p:sp>
    </p:spTree>
    <p:extLst>
      <p:ext uri="{BB962C8B-B14F-4D97-AF65-F5344CB8AC3E}">
        <p14:creationId xmlns:p14="http://schemas.microsoft.com/office/powerpoint/2010/main" val="870387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7C1B1-91D3-5A82-6B37-1F599B4D0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D16EB-1AEE-AA62-9406-C50631D8D66C}"/>
              </a:ext>
            </a:extLst>
          </p:cNvPr>
          <p:cNvSpPr>
            <a:spLocks noGrp="1"/>
          </p:cNvSpPr>
          <p:nvPr>
            <p:ph type="title"/>
          </p:nvPr>
        </p:nvSpPr>
        <p:spPr/>
        <p:txBody>
          <a:bodyPr>
            <a:normAutofit/>
          </a:bodyPr>
          <a:lstStyle/>
          <a:p>
            <a:r>
              <a:rPr lang="en-US" err="1"/>
              <a:t>InGram</a:t>
            </a:r>
            <a:r>
              <a:rPr lang="en-US"/>
              <a:t> Model</a:t>
            </a:r>
          </a:p>
        </p:txBody>
      </p:sp>
      <p:sp>
        <p:nvSpPr>
          <p:cNvPr id="4" name="Date Placeholder 3">
            <a:extLst>
              <a:ext uri="{FF2B5EF4-FFF2-40B4-BE49-F238E27FC236}">
                <a16:creationId xmlns:a16="http://schemas.microsoft.com/office/drawing/2014/main" id="{A77D203C-E584-8D9A-5B22-8943AE03B09A}"/>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B0A7DC3D-C68B-F038-C1D2-05203B1A442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02B964E-0883-B289-53D0-D6F3EAC09D76}"/>
              </a:ext>
            </a:extLst>
          </p:cNvPr>
          <p:cNvSpPr>
            <a:spLocks noGrp="1"/>
          </p:cNvSpPr>
          <p:nvPr>
            <p:ph type="sldNum" sz="quarter" idx="12"/>
          </p:nvPr>
        </p:nvSpPr>
        <p:spPr/>
        <p:txBody>
          <a:bodyPr/>
          <a:lstStyle/>
          <a:p>
            <a:fld id="{19B12225-5612-419B-A8D5-4B8EEE4C217E}" type="slidenum">
              <a:rPr lang="en-US" smtClean="0"/>
              <a:pPr/>
              <a:t>64</a:t>
            </a:fld>
            <a:endParaRPr lang="en-US"/>
          </a:p>
        </p:txBody>
      </p:sp>
      <p:sp>
        <p:nvSpPr>
          <p:cNvPr id="123" name="Content Placeholder 2">
            <a:extLst>
              <a:ext uri="{FF2B5EF4-FFF2-40B4-BE49-F238E27FC236}">
                <a16:creationId xmlns:a16="http://schemas.microsoft.com/office/drawing/2014/main" id="{70386D93-5A91-8E49-A328-9D361DAD0181}"/>
              </a:ext>
            </a:extLst>
          </p:cNvPr>
          <p:cNvSpPr>
            <a:spLocks noGrp="1"/>
          </p:cNvSpPr>
          <p:nvPr>
            <p:ph idx="1"/>
          </p:nvPr>
        </p:nvSpPr>
        <p:spPr>
          <a:xfrm>
            <a:off x="457200" y="5693976"/>
            <a:ext cx="8229600" cy="1435554"/>
          </a:xfrm>
        </p:spPr>
        <p:txBody>
          <a:bodyPr/>
          <a:lstStyle/>
          <a:p>
            <a:r>
              <a:rPr lang="en-US">
                <a:solidFill>
                  <a:srgbClr val="0070C0"/>
                </a:solidFill>
              </a:rPr>
              <a:t>Next: </a:t>
            </a:r>
            <a:r>
              <a:rPr lang="en-US" b="1"/>
              <a:t>Relation-level message-passing</a:t>
            </a:r>
          </a:p>
        </p:txBody>
      </p:sp>
      <p:pic>
        <p:nvPicPr>
          <p:cNvPr id="7" name="Picture 6" descr="A diagram of a graph&#10;&#10;Description automatically generated">
            <a:extLst>
              <a:ext uri="{FF2B5EF4-FFF2-40B4-BE49-F238E27FC236}">
                <a16:creationId xmlns:a16="http://schemas.microsoft.com/office/drawing/2014/main" id="{7DE4F092-54C3-EC1B-5274-B103ECADC0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41" y="1294544"/>
            <a:ext cx="8664846" cy="3947157"/>
          </a:xfrm>
          <a:prstGeom prst="rect">
            <a:avLst/>
          </a:prstGeom>
        </p:spPr>
      </p:pic>
      <p:sp>
        <p:nvSpPr>
          <p:cNvPr id="8" name="TextBox 7">
            <a:extLst>
              <a:ext uri="{FF2B5EF4-FFF2-40B4-BE49-F238E27FC236}">
                <a16:creationId xmlns:a16="http://schemas.microsoft.com/office/drawing/2014/main" id="{0D30EB85-4D0D-43DB-7BEF-3F8AA45FFCCD}"/>
              </a:ext>
            </a:extLst>
          </p:cNvPr>
          <p:cNvSpPr txBox="1"/>
          <p:nvPr/>
        </p:nvSpPr>
        <p:spPr>
          <a:xfrm>
            <a:off x="3212210" y="5360116"/>
            <a:ext cx="3264035"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bdi-lab.kaist.ac.kr</a:t>
            </a:r>
            <a:r>
              <a:rPr lang="en-US" sz="800">
                <a:latin typeface="Arial" pitchFamily="34" charset="0"/>
                <a:cs typeface="Arial" pitchFamily="34" charset="0"/>
              </a:rPr>
              <a:t>/down/ingram_icml2023_slides.pdf</a:t>
            </a:r>
          </a:p>
        </p:txBody>
      </p:sp>
    </p:spTree>
    <p:extLst>
      <p:ext uri="{BB962C8B-B14F-4D97-AF65-F5344CB8AC3E}">
        <p14:creationId xmlns:p14="http://schemas.microsoft.com/office/powerpoint/2010/main" val="9726254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B22A68-325B-4A48-A397-8125EEDB2EE7}"/>
              </a:ext>
            </a:extLst>
          </p:cNvPr>
          <p:cNvSpPr/>
          <p:nvPr/>
        </p:nvSpPr>
        <p:spPr>
          <a:xfrm>
            <a:off x="4671324" y="2061394"/>
            <a:ext cx="585480" cy="422656"/>
          </a:xfrm>
          <a:prstGeom prst="rect">
            <a:avLst/>
          </a:prstGeom>
          <a:solidFill>
            <a:schemeClr val="accent1">
              <a:alpha val="60000"/>
            </a:scheme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945ABE-A83A-7C49-9F59-81CF47EF7D55}"/>
                  </a:ext>
                </a:extLst>
              </p:cNvPr>
              <p:cNvSpPr>
                <a:spLocks noGrp="1"/>
              </p:cNvSpPr>
              <p:nvPr>
                <p:ph idx="1"/>
              </p:nvPr>
            </p:nvSpPr>
            <p:spPr>
              <a:xfrm>
                <a:off x="457200" y="1295400"/>
                <a:ext cx="8686800" cy="5562600"/>
              </a:xfrm>
            </p:spPr>
            <p:txBody>
              <a:bodyPr>
                <a:normAutofit/>
              </a:bodyPr>
              <a:lstStyle/>
              <a:p>
                <a:r>
                  <a:rPr lang="en-US" b="1">
                    <a:solidFill>
                      <a:schemeClr val="accent2"/>
                    </a:solidFill>
                  </a:rPr>
                  <a:t>(3) Graph Attention Networks</a:t>
                </a:r>
              </a:p>
              <a:p>
                <a:endParaRPr lang="en-US" sz="4400" b="1"/>
              </a:p>
              <a:p>
                <a:pPr marL="118872" indent="0">
                  <a:buNone/>
                </a:pPr>
                <a:endParaRPr lang="en-US" b="1"/>
              </a:p>
              <a:p>
                <a:pPr marL="118872" indent="0" algn="ctr">
                  <a:buNone/>
                </a:pPr>
                <a:r>
                  <a:rPr lang="en-US" b="1">
                    <a:solidFill>
                      <a:srgbClr val="D60093"/>
                    </a:solidFill>
                  </a:rPr>
                  <a:t>Not all node’s neighbors are equally important</a:t>
                </a:r>
              </a:p>
              <a:p>
                <a:pPr lvl="1"/>
                <a:r>
                  <a:rPr lang="en-US" b="1"/>
                  <a:t>Attention</a:t>
                </a:r>
                <a:r>
                  <a:rPr lang="en-US"/>
                  <a:t> is inspired by cognitive attention. </a:t>
                </a:r>
              </a:p>
              <a:p>
                <a:pPr lvl="1"/>
                <a:r>
                  <a:rPr lang="en-US"/>
                  <a:t>The </a:t>
                </a:r>
                <a:r>
                  <a:rPr lang="en-US" b="1"/>
                  <a:t>attention </a:t>
                </a:r>
                <a14:m>
                  <m:oMath xmlns:m="http://schemas.openxmlformats.org/officeDocument/2006/math">
                    <m:sSub>
                      <m:sSubPr>
                        <m:ctrlPr>
                          <a:rPr lang="en-US" b="1" i="1">
                            <a:latin typeface="Cambria Math" panose="02040503050406030204" pitchFamily="18" charset="0"/>
                          </a:rPr>
                        </m:ctrlPr>
                      </m:sSubPr>
                      <m:e>
                        <m:r>
                          <a:rPr lang="en-US" b="1" i="1">
                            <a:latin typeface="Cambria Math" charset="0"/>
                          </a:rPr>
                          <m:t>𝜶</m:t>
                        </m:r>
                      </m:e>
                      <m:sub>
                        <m:r>
                          <a:rPr lang="en-US" b="1" i="1">
                            <a:latin typeface="Cambria Math" charset="0"/>
                          </a:rPr>
                          <m:t>𝒗𝒖</m:t>
                        </m:r>
                      </m:sub>
                    </m:sSub>
                    <m:r>
                      <a:rPr lang="en-US" i="1">
                        <a:latin typeface="Cambria Math" panose="02040503050406030204" pitchFamily="18" charset="0"/>
                      </a:rPr>
                      <m:t> </m:t>
                    </m:r>
                  </m:oMath>
                </a14:m>
                <a:r>
                  <a:rPr lang="en-US"/>
                  <a:t>focuses on the important parts of the input data and fades out the rest. </a:t>
                </a:r>
              </a:p>
              <a:p>
                <a:pPr lvl="2"/>
                <a:r>
                  <a:rPr lang="en-US" b="1"/>
                  <a:t>Idea:</a:t>
                </a:r>
                <a:r>
                  <a:rPr lang="en-US"/>
                  <a:t> the NN should devote more computing power on that small but important part of the data. </a:t>
                </a:r>
              </a:p>
              <a:p>
                <a:pPr lvl="2"/>
                <a:r>
                  <a:rPr lang="en-US"/>
                  <a:t>Which part of the data is more important depends on the context and is learned through training.</a:t>
                </a:r>
              </a:p>
              <a:p>
                <a:pPr lvl="1"/>
                <a:endParaRPr lang="en-US"/>
              </a:p>
            </p:txBody>
          </p:sp>
        </mc:Choice>
        <mc:Fallback xmlns="">
          <p:sp>
            <p:nvSpPr>
              <p:cNvPr id="3" name="Content Placeholder 2">
                <a:extLst>
                  <a:ext uri="{FF2B5EF4-FFF2-40B4-BE49-F238E27FC236}">
                    <a16:creationId xmlns:a16="http://schemas.microsoft.com/office/drawing/2014/main" id="{D4945ABE-A83A-7C49-9F59-81CF47EF7D55}"/>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3"/>
                <a:stretch>
                  <a:fillRect l="-281" t="-6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BFE1C62F-CC31-474F-997E-D56E026F7E46}"/>
                  </a:ext>
                </a:extLst>
              </p:cNvPr>
              <p:cNvSpPr/>
              <p:nvPr/>
            </p:nvSpPr>
            <p:spPr>
              <a:xfrm>
                <a:off x="1560262" y="1906179"/>
                <a:ext cx="5519332" cy="663836"/>
              </a:xfrm>
              <a:prstGeom prst="rect">
                <a:avLst/>
              </a:prstGeom>
            </p:spPr>
            <p:txBody>
              <a:bodyPr wrap="none">
                <a:spAutoFit/>
              </a:bodyPr>
              <a:lstStyle/>
              <a:p>
                <a:pPr lvl="1" algn="ctr"/>
                <a14:m>
                  <m:oMath xmlns:m="http://schemas.openxmlformats.org/officeDocument/2006/math">
                    <m:sSubSup>
                      <m:sSubSupPr>
                        <m:ctrlPr>
                          <a:rPr lang="en-US" sz="2800" i="1" smtClean="0">
                            <a:latin typeface="Cambria Math" panose="02040503050406030204" pitchFamily="18" charset="0"/>
                          </a:rPr>
                        </m:ctrlPr>
                      </m:sSubSupPr>
                      <m:e>
                        <m:r>
                          <a:rPr lang="en-US" sz="2800" b="1">
                            <a:latin typeface="Cambria Math" charset="0"/>
                          </a:rPr>
                          <m:t>𝐡</m:t>
                        </m:r>
                      </m:e>
                      <m:sub>
                        <m:r>
                          <a:rPr lang="en-US" sz="2800" i="1">
                            <a:latin typeface="Cambria Math" charset="0"/>
                          </a:rPr>
                          <m:t>𝑣</m:t>
                        </m:r>
                      </m:sub>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b="0" i="1" smtClean="0">
                            <a:latin typeface="Cambria Math" panose="02040503050406030204" pitchFamily="18" charset="0"/>
                          </a:rPr>
                          <m:t>)</m:t>
                        </m:r>
                      </m:sup>
                    </m:sSubSup>
                    <m:r>
                      <a:rPr lang="en-US" sz="2800" i="1">
                        <a:latin typeface="Cambria Math" charset="0"/>
                      </a:rPr>
                      <m:t>=</m:t>
                    </m:r>
                    <m:r>
                      <a:rPr lang="en-US" sz="2800" i="1">
                        <a:latin typeface="Cambria Math" charset="0"/>
                      </a:rPr>
                      <m:t>𝜎</m:t>
                    </m:r>
                    <m:r>
                      <a:rPr lang="en-US" sz="2800" i="1">
                        <a:latin typeface="Cambria Math" charset="0"/>
                      </a:rPr>
                      <m:t>(</m:t>
                    </m:r>
                    <m:nary>
                      <m:naryPr>
                        <m:chr m:val="∑"/>
                        <m:supHide m:val="on"/>
                        <m:ctrlPr>
                          <a:rPr lang="en-US" sz="2800" i="1">
                            <a:latin typeface="Cambria Math" panose="02040503050406030204" pitchFamily="18" charset="0"/>
                          </a:rPr>
                        </m:ctrlPr>
                      </m:naryPr>
                      <m:sub>
                        <m:r>
                          <a:rPr lang="en-US" sz="2800" i="1">
                            <a:latin typeface="Cambria Math" charset="0"/>
                          </a:rPr>
                          <m:t>𝑢</m:t>
                        </m:r>
                        <m:r>
                          <a:rPr lang="en-US" sz="2800" i="1">
                            <a:latin typeface="Cambria Math" charset="0"/>
                          </a:rPr>
                          <m:t>∈</m:t>
                        </m:r>
                        <m:r>
                          <a:rPr lang="en-US" sz="2800" i="1">
                            <a:latin typeface="Cambria Math" charset="0"/>
                          </a:rPr>
                          <m:t>𝑁</m:t>
                        </m:r>
                        <m:d>
                          <m:dPr>
                            <m:ctrlPr>
                              <a:rPr lang="en-US" sz="2800" i="1">
                                <a:latin typeface="Cambria Math" panose="02040503050406030204" pitchFamily="18" charset="0"/>
                              </a:rPr>
                            </m:ctrlPr>
                          </m:dPr>
                          <m:e>
                            <m:r>
                              <a:rPr lang="en-US" sz="2800" i="1">
                                <a:latin typeface="Cambria Math" charset="0"/>
                              </a:rPr>
                              <m:t>𝑣</m:t>
                            </m:r>
                          </m:e>
                        </m:d>
                      </m:sub>
                      <m:sup/>
                      <m:e>
                        <m:sSub>
                          <m:sSubPr>
                            <m:ctrlPr>
                              <a:rPr lang="en-US" sz="2800" i="1">
                                <a:latin typeface="Cambria Math" panose="02040503050406030204" pitchFamily="18" charset="0"/>
                              </a:rPr>
                            </m:ctrlPr>
                          </m:sSubPr>
                          <m:e>
                            <m:r>
                              <a:rPr lang="en-US" sz="2800" i="1">
                                <a:latin typeface="Cambria Math" charset="0"/>
                              </a:rPr>
                              <m:t>𝛼</m:t>
                            </m:r>
                          </m:e>
                          <m:sub>
                            <m:r>
                              <a:rPr lang="en-US" sz="2800" i="1">
                                <a:latin typeface="Cambria Math" charset="0"/>
                              </a:rPr>
                              <m:t>𝑣𝑢</m:t>
                            </m:r>
                          </m:sub>
                        </m:sSub>
                        <m:sSup>
                          <m:sSupPr>
                            <m:ctrlPr>
                              <a:rPr lang="en-US" sz="2800" i="1" smtClean="0">
                                <a:latin typeface="Cambria Math" panose="02040503050406030204" pitchFamily="18" charset="0"/>
                              </a:rPr>
                            </m:ctrlPr>
                          </m:sSupPr>
                          <m:e>
                            <m:r>
                              <a:rPr lang="en-US" sz="2800" b="1" i="0" smtClean="0">
                                <a:latin typeface="Cambria Math" panose="02040503050406030204" pitchFamily="18" charset="0"/>
                              </a:rPr>
                              <m:t>𝐖</m:t>
                            </m:r>
                          </m:e>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b="0" i="1" smtClean="0">
                                <a:latin typeface="Cambria Math" panose="02040503050406030204" pitchFamily="18" charset="0"/>
                              </a:rPr>
                              <m:t>)</m:t>
                            </m:r>
                          </m:sup>
                        </m:sSup>
                        <m:sSubSup>
                          <m:sSubSupPr>
                            <m:ctrlPr>
                              <a:rPr lang="en-US" sz="2800" i="1" smtClean="0">
                                <a:latin typeface="Cambria Math" panose="02040503050406030204" pitchFamily="18" charset="0"/>
                              </a:rPr>
                            </m:ctrlPr>
                          </m:sSubSupPr>
                          <m:e>
                            <m:r>
                              <a:rPr lang="en-US" sz="2800" b="1">
                                <a:latin typeface="Cambria Math" charset="0"/>
                              </a:rPr>
                              <m:t>𝐡</m:t>
                            </m:r>
                          </m:e>
                          <m:sub>
                            <m:r>
                              <a:rPr lang="en-US" sz="2800" i="1">
                                <a:latin typeface="Cambria Math" charset="0"/>
                              </a:rPr>
                              <m:t>𝑢</m:t>
                            </m:r>
                          </m:sub>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i="1">
                                <a:latin typeface="Cambria Math" charset="0"/>
                              </a:rPr>
                              <m:t>−1</m:t>
                            </m:r>
                            <m:r>
                              <a:rPr lang="en-US" sz="2800" b="0" i="1" smtClean="0">
                                <a:latin typeface="Cambria Math" panose="02040503050406030204" pitchFamily="18" charset="0"/>
                              </a:rPr>
                              <m:t>)</m:t>
                            </m:r>
                          </m:sup>
                        </m:sSubSup>
                      </m:e>
                    </m:nary>
                  </m:oMath>
                </a14:m>
                <a:r>
                  <a:rPr lang="en-US" sz="2800"/>
                  <a:t>)</a:t>
                </a:r>
              </a:p>
            </p:txBody>
          </p:sp>
        </mc:Choice>
        <mc:Fallback xmlns="">
          <p:sp>
            <p:nvSpPr>
              <p:cNvPr id="7" name="Rectangle 6">
                <a:extLst>
                  <a:ext uri="{FF2B5EF4-FFF2-40B4-BE49-F238E27FC236}">
                    <a16:creationId xmlns:a16="http://schemas.microsoft.com/office/drawing/2014/main" id="{BFE1C62F-CC31-474F-997E-D56E026F7E46}"/>
                  </a:ext>
                </a:extLst>
              </p:cNvPr>
              <p:cNvSpPr>
                <a:spLocks noRot="1" noChangeAspect="1" noMove="1" noResize="1" noEditPoints="1" noAdjustHandles="1" noChangeArrowheads="1" noChangeShapeType="1" noTextEdit="1"/>
              </p:cNvSpPr>
              <p:nvPr/>
            </p:nvSpPr>
            <p:spPr>
              <a:xfrm>
                <a:off x="1560262" y="1906179"/>
                <a:ext cx="5519332" cy="663836"/>
              </a:xfrm>
              <a:prstGeom prst="rect">
                <a:avLst/>
              </a:prstGeom>
              <a:blipFill>
                <a:blip r:embed="rId4"/>
                <a:stretch>
                  <a:fillRect r="-1768" b="-18349"/>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0089E790-8BF9-7647-80EB-DB7F54E04F17}"/>
              </a:ext>
            </a:extLst>
          </p:cNvPr>
          <p:cNvSpPr>
            <a:spLocks noGrp="1"/>
          </p:cNvSpPr>
          <p:nvPr>
            <p:ph type="title"/>
          </p:nvPr>
        </p:nvSpPr>
        <p:spPr/>
        <p:txBody>
          <a:bodyPr/>
          <a:lstStyle/>
          <a:p>
            <a:r>
              <a:rPr lang="en-US"/>
              <a:t>Recap: Graph Attention Network</a:t>
            </a:r>
          </a:p>
        </p:txBody>
      </p:sp>
      <p:sp>
        <p:nvSpPr>
          <p:cNvPr id="4" name="Date Placeholder 3">
            <a:extLst>
              <a:ext uri="{FF2B5EF4-FFF2-40B4-BE49-F238E27FC236}">
                <a16:creationId xmlns:a16="http://schemas.microsoft.com/office/drawing/2014/main" id="{E1F5FD12-4D06-2644-BAB8-4F1656A8DE4E}"/>
              </a:ext>
            </a:extLst>
          </p:cNvPr>
          <p:cNvSpPr>
            <a:spLocks noGrp="1"/>
          </p:cNvSpPr>
          <p:nvPr>
            <p:ph type="dt" sz="half" idx="10"/>
          </p:nvPr>
        </p:nvSpPr>
        <p:spPr/>
        <p:txBody>
          <a:bodyPr/>
          <a:lstStyle/>
          <a:p>
            <a:fld id="{76D55738-F8C4-B241-BDB2-4166760DFA6C}" type="datetime1">
              <a:rPr lang="en-US" smtClean="0"/>
              <a:t>11/14/2024</a:t>
            </a:fld>
            <a:endParaRPr lang="en-US"/>
          </a:p>
        </p:txBody>
      </p:sp>
      <p:sp>
        <p:nvSpPr>
          <p:cNvPr id="5" name="Footer Placeholder 4">
            <a:extLst>
              <a:ext uri="{FF2B5EF4-FFF2-40B4-BE49-F238E27FC236}">
                <a16:creationId xmlns:a16="http://schemas.microsoft.com/office/drawing/2014/main" id="{7107CA1E-B99A-8243-B2A8-3329747C15C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75A17C1-D97C-5240-B283-C52233893728}"/>
              </a:ext>
            </a:extLst>
          </p:cNvPr>
          <p:cNvSpPr>
            <a:spLocks noGrp="1"/>
          </p:cNvSpPr>
          <p:nvPr>
            <p:ph type="sldNum" sz="quarter" idx="12"/>
          </p:nvPr>
        </p:nvSpPr>
        <p:spPr/>
        <p:txBody>
          <a:bodyPr/>
          <a:lstStyle/>
          <a:p>
            <a:fld id="{19B12225-5612-419B-A8D5-4B8EEE4C217E}" type="slidenum">
              <a:rPr lang="en-US" smtClean="0"/>
              <a:pPr/>
              <a:t>65</a:t>
            </a:fld>
            <a:endParaRPr lang="en-US"/>
          </a:p>
        </p:txBody>
      </p:sp>
      <p:sp>
        <p:nvSpPr>
          <p:cNvPr id="9" name="TextBox 8">
            <a:extLst>
              <a:ext uri="{FF2B5EF4-FFF2-40B4-BE49-F238E27FC236}">
                <a16:creationId xmlns:a16="http://schemas.microsoft.com/office/drawing/2014/main" id="{D05D1FBC-2189-2A4E-AC83-A280E3122121}"/>
              </a:ext>
            </a:extLst>
          </p:cNvPr>
          <p:cNvSpPr txBox="1"/>
          <p:nvPr/>
        </p:nvSpPr>
        <p:spPr>
          <a:xfrm>
            <a:off x="4020247" y="2497836"/>
            <a:ext cx="1887633" cy="369332"/>
          </a:xfrm>
          <a:prstGeom prst="rect">
            <a:avLst/>
          </a:prstGeom>
          <a:noFill/>
        </p:spPr>
        <p:txBody>
          <a:bodyPr wrap="none" rtlCol="0">
            <a:spAutoFit/>
          </a:bodyPr>
          <a:lstStyle/>
          <a:p>
            <a:r>
              <a:rPr lang="en-US" b="1">
                <a:solidFill>
                  <a:schemeClr val="accent4"/>
                </a:solidFill>
                <a:latin typeface="Calibri" panose="020F0502020204030204" pitchFamily="34" charset="0"/>
                <a:cs typeface="Calibri" panose="020F0502020204030204" pitchFamily="34" charset="0"/>
              </a:rPr>
              <a:t>Attention weights</a:t>
            </a:r>
          </a:p>
        </p:txBody>
      </p:sp>
      <p:sp>
        <p:nvSpPr>
          <p:cNvPr id="10" name="Rectangle 9">
            <a:extLst>
              <a:ext uri="{FF2B5EF4-FFF2-40B4-BE49-F238E27FC236}">
                <a16:creationId xmlns:a16="http://schemas.microsoft.com/office/drawing/2014/main" id="{AE5BF274-8FA0-E14F-B960-093DB770A084}"/>
              </a:ext>
            </a:extLst>
          </p:cNvPr>
          <p:cNvSpPr/>
          <p:nvPr/>
        </p:nvSpPr>
        <p:spPr>
          <a:xfrm>
            <a:off x="7024744" y="1059629"/>
            <a:ext cx="2113879" cy="261610"/>
          </a:xfrm>
          <a:prstGeom prst="rect">
            <a:avLst/>
          </a:prstGeom>
        </p:spPr>
        <p:txBody>
          <a:bodyPr wrap="square">
            <a:spAutoFit/>
          </a:bodyPr>
          <a:lstStyle/>
          <a:p>
            <a:endParaRPr lang="en-US" sz="1100">
              <a:solidFill>
                <a:srgbClr val="008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23931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Recap: Attention Mechanism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3492688"/>
              </a:xfrm>
            </p:spPr>
            <p:txBody>
              <a:bodyPr>
                <a:normAutofit/>
              </a:bodyPr>
              <a:lstStyle/>
              <a:p>
                <a:r>
                  <a:rPr lang="en-US"/>
                  <a:t>Let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𝛼</m:t>
                        </m:r>
                      </m:e>
                      <m:sub>
                        <m:r>
                          <a:rPr lang="en-US" b="0" i="1" smtClean="0">
                            <a:latin typeface="Cambria Math" charset="0"/>
                          </a:rPr>
                          <m:t>𝑣𝑢</m:t>
                        </m:r>
                      </m:sub>
                    </m:sSub>
                  </m:oMath>
                </a14:m>
                <a:r>
                  <a:rPr lang="en-US"/>
                  <a:t> be computed as a byproduct of an </a:t>
                </a:r>
                <a:r>
                  <a:rPr lang="en-US" b="1"/>
                  <a:t>attention mechanism </a:t>
                </a:r>
                <a14:m>
                  <m:oMath xmlns:m="http://schemas.openxmlformats.org/officeDocument/2006/math">
                    <m:r>
                      <a:rPr lang="en-US" b="1" i="1" smtClean="0">
                        <a:latin typeface="Cambria Math" charset="0"/>
                      </a:rPr>
                      <m:t>𝒂</m:t>
                    </m:r>
                  </m:oMath>
                </a14:m>
                <a:r>
                  <a:rPr lang="en-US" b="1"/>
                  <a:t>:</a:t>
                </a:r>
              </a:p>
              <a:p>
                <a:pPr lvl="1"/>
                <a:r>
                  <a:rPr lang="en-US" b="0"/>
                  <a:t>(1) Let </a:t>
                </a:r>
                <a14:m>
                  <m:oMath xmlns:m="http://schemas.openxmlformats.org/officeDocument/2006/math">
                    <m:r>
                      <a:rPr lang="en-US" b="0" i="1" smtClean="0">
                        <a:latin typeface="Cambria Math" charset="0"/>
                      </a:rPr>
                      <m:t>𝑎</m:t>
                    </m:r>
                  </m:oMath>
                </a14:m>
                <a:r>
                  <a:rPr lang="en-US"/>
                  <a:t> compute </a:t>
                </a:r>
                <a:r>
                  <a:rPr lang="en-US" b="1">
                    <a:solidFill>
                      <a:srgbClr val="0000FF"/>
                    </a:solidFill>
                  </a:rPr>
                  <a:t>attention coefficients </a:t>
                </a:r>
                <a14:m>
                  <m:oMath xmlns:m="http://schemas.openxmlformats.org/officeDocument/2006/math">
                    <m:sSub>
                      <m:sSubPr>
                        <m:ctrlPr>
                          <a:rPr lang="en-US" b="1" i="1" smtClean="0">
                            <a:solidFill>
                              <a:srgbClr val="0000FF"/>
                            </a:solidFill>
                            <a:latin typeface="Cambria Math" panose="02040503050406030204" pitchFamily="18" charset="0"/>
                          </a:rPr>
                        </m:ctrlPr>
                      </m:sSubPr>
                      <m:e>
                        <m:r>
                          <a:rPr lang="en-US" b="1" i="1" smtClean="0">
                            <a:solidFill>
                              <a:srgbClr val="0000FF"/>
                            </a:solidFill>
                            <a:latin typeface="Cambria Math" charset="0"/>
                          </a:rPr>
                          <m:t>𝒆</m:t>
                        </m:r>
                      </m:e>
                      <m:sub>
                        <m:r>
                          <a:rPr lang="en-US" b="1" i="1" smtClean="0">
                            <a:solidFill>
                              <a:srgbClr val="0000FF"/>
                            </a:solidFill>
                            <a:latin typeface="Cambria Math" charset="0"/>
                          </a:rPr>
                          <m:t>𝒗𝒖</m:t>
                        </m:r>
                      </m:sub>
                    </m:sSub>
                  </m:oMath>
                </a14:m>
                <a:r>
                  <a:rPr lang="en-US"/>
                  <a:t> across pairs of nodes </a:t>
                </a:r>
                <a14:m>
                  <m:oMath xmlns:m="http://schemas.openxmlformats.org/officeDocument/2006/math">
                    <m:r>
                      <a:rPr lang="en-US" b="0" i="1" smtClean="0">
                        <a:latin typeface="Cambria Math" charset="0"/>
                      </a:rPr>
                      <m:t>𝑢</m:t>
                    </m:r>
                  </m:oMath>
                </a14:m>
                <a:r>
                  <a:rPr lang="en-US"/>
                  <a:t>, </a:t>
                </a:r>
                <a14:m>
                  <m:oMath xmlns:m="http://schemas.openxmlformats.org/officeDocument/2006/math">
                    <m:r>
                      <a:rPr lang="en-US" b="0" i="1" smtClean="0">
                        <a:latin typeface="Cambria Math" charset="0"/>
                      </a:rPr>
                      <m:t>𝑣</m:t>
                    </m:r>
                  </m:oMath>
                </a14:m>
                <a:r>
                  <a:rPr lang="en-US"/>
                  <a:t> based on their messages:</a:t>
                </a:r>
              </a:p>
              <a:p>
                <a:pPr marL="457200" lvl="1" indent="0">
                  <a:buNone/>
                </a:pPr>
                <a14:m>
                  <m:oMathPara xmlns:m="http://schemas.openxmlformats.org/officeDocument/2006/math">
                    <m:oMathParaPr>
                      <m:jc m:val="centerGroup"/>
                    </m:oMathParaPr>
                    <m:oMath xmlns:m="http://schemas.openxmlformats.org/officeDocument/2006/math">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charset="0"/>
                            </a:rPr>
                            <m:t>𝑒</m:t>
                          </m:r>
                        </m:e>
                        <m:sub>
                          <m:r>
                            <a:rPr lang="en-US" b="0" i="1" smtClean="0">
                              <a:solidFill>
                                <a:srgbClr val="0000FF"/>
                              </a:solidFill>
                              <a:latin typeface="Cambria Math" charset="0"/>
                            </a:rPr>
                            <m:t>𝑣𝑢</m:t>
                          </m:r>
                        </m:sub>
                      </m:sSub>
                      <m:r>
                        <a:rPr lang="en-US" b="0" i="1" smtClean="0">
                          <a:solidFill>
                            <a:srgbClr val="0000FF"/>
                          </a:solidFill>
                          <a:latin typeface="Cambria Math" charset="0"/>
                        </a:rPr>
                        <m:t>=</m:t>
                      </m:r>
                      <m:r>
                        <a:rPr lang="en-US" b="0" i="1" smtClean="0">
                          <a:latin typeface="Cambria Math" charset="0"/>
                        </a:rPr>
                        <m:t>𝑎</m:t>
                      </m:r>
                      <m:r>
                        <a:rPr lang="en-US" b="0" i="1" smtClean="0">
                          <a:latin typeface="Cambria Math" charset="0"/>
                        </a:rPr>
                        <m:t>(</m:t>
                      </m:r>
                      <m:sSup>
                        <m:sSupPr>
                          <m:ctrlPr>
                            <a:rPr lang="en-US" i="1">
                              <a:latin typeface="Cambria Math" panose="02040503050406030204" pitchFamily="18" charset="0"/>
                            </a:rPr>
                          </m:ctrlPr>
                        </m:sSupPr>
                        <m:e>
                          <m:r>
                            <a:rPr lang="en-US" b="1">
                              <a:latin typeface="Cambria Math" panose="02040503050406030204" pitchFamily="18" charset="0"/>
                            </a:rPr>
                            <m:t>𝐖</m:t>
                          </m:r>
                        </m:e>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p>
                      <m:sSubSup>
                        <m:sSubSupPr>
                          <m:ctrlPr>
                            <a:rPr lang="en-US" b="0" i="1" smtClean="0">
                              <a:latin typeface="Cambria Math" panose="02040503050406030204" pitchFamily="18" charset="0"/>
                            </a:rPr>
                          </m:ctrlPr>
                        </m:sSubSupPr>
                        <m:e>
                          <m:r>
                            <a:rPr lang="en-US" b="1" i="0" smtClean="0">
                              <a:latin typeface="Cambria Math" charset="0"/>
                            </a:rPr>
                            <m:t>𝐡</m:t>
                          </m:r>
                        </m:e>
                        <m:sub>
                          <m:r>
                            <a:rPr lang="en-US" b="0" i="1" smtClean="0">
                              <a:latin typeface="Cambria Math" charset="0"/>
                            </a:rPr>
                            <m:t>𝑢</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charset="0"/>
                            </a:rPr>
                            <m:t>−1</m:t>
                          </m:r>
                          <m:r>
                            <a:rPr lang="en-US" b="0" i="1" smtClean="0">
                              <a:latin typeface="Cambria Math" panose="02040503050406030204" pitchFamily="18" charset="0"/>
                            </a:rPr>
                            <m:t>)</m:t>
                          </m:r>
                        </m:sup>
                      </m:sSubSup>
                      <m:r>
                        <a:rPr lang="en-US" b="0" i="1" smtClean="0">
                          <a:latin typeface="Cambria Math" charset="0"/>
                        </a:rPr>
                        <m:t>,</m:t>
                      </m:r>
                      <m:sSup>
                        <m:sSupPr>
                          <m:ctrlPr>
                            <a:rPr lang="en-US" i="1">
                              <a:latin typeface="Cambria Math" panose="02040503050406030204" pitchFamily="18" charset="0"/>
                            </a:rPr>
                          </m:ctrlPr>
                        </m:sSupPr>
                        <m:e>
                          <m:r>
                            <a:rPr lang="en-US" b="1">
                              <a:latin typeface="Cambria Math" panose="02040503050406030204" pitchFamily="18" charset="0"/>
                            </a:rPr>
                            <m:t>𝐖</m:t>
                          </m:r>
                        </m:e>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p>
                      <m:sSubSup>
                        <m:sSubSupPr>
                          <m:ctrlPr>
                            <a:rPr lang="en-US" b="0" i="1" smtClean="0">
                              <a:latin typeface="Cambria Math" panose="02040503050406030204" pitchFamily="18" charset="0"/>
                            </a:rPr>
                          </m:ctrlPr>
                        </m:sSubSupPr>
                        <m:e>
                          <m:r>
                            <a:rPr lang="en-US" b="1" i="1" smtClean="0">
                              <a:latin typeface="Cambria Math" charset="0"/>
                            </a:rPr>
                            <m:t>𝒉</m:t>
                          </m:r>
                        </m:e>
                        <m:sub>
                          <m:r>
                            <a:rPr lang="en-US" b="0" i="1" smtClean="0">
                              <a:latin typeface="Cambria Math" charset="0"/>
                            </a:rPr>
                            <m:t>𝑣</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charset="0"/>
                            </a:rPr>
                            <m:t>−1</m:t>
                          </m:r>
                          <m:r>
                            <a:rPr lang="en-US" b="0" i="1" smtClean="0">
                              <a:latin typeface="Cambria Math" panose="02040503050406030204" pitchFamily="18" charset="0"/>
                            </a:rPr>
                            <m:t>)</m:t>
                          </m:r>
                        </m:sup>
                      </m:sSubSup>
                      <m:r>
                        <a:rPr lang="en-US" b="0" i="1" smtClean="0">
                          <a:latin typeface="Cambria Math" charset="0"/>
                        </a:rPr>
                        <m:t>)</m:t>
                      </m:r>
                    </m:oMath>
                  </m:oMathPara>
                </a14:m>
                <a:endParaRPr lang="en-US"/>
              </a:p>
              <a:p>
                <a:pPr lvl="2"/>
                <a14:m>
                  <m:oMath xmlns:m="http://schemas.openxmlformats.org/officeDocument/2006/math">
                    <m:sSub>
                      <m:sSubPr>
                        <m:ctrlPr>
                          <a:rPr lang="en-US" b="1" i="1" smtClean="0">
                            <a:solidFill>
                              <a:srgbClr val="0000FF"/>
                            </a:solidFill>
                            <a:latin typeface="Cambria Math" panose="02040503050406030204" pitchFamily="18" charset="0"/>
                          </a:rPr>
                        </m:ctrlPr>
                      </m:sSubPr>
                      <m:e>
                        <m:r>
                          <a:rPr lang="en-US" b="1" i="1" smtClean="0">
                            <a:solidFill>
                              <a:srgbClr val="0000FF"/>
                            </a:solidFill>
                            <a:latin typeface="Cambria Math" charset="0"/>
                          </a:rPr>
                          <m:t>𝒆</m:t>
                        </m:r>
                      </m:e>
                      <m:sub>
                        <m:r>
                          <a:rPr lang="en-US" b="1" i="1" smtClean="0">
                            <a:solidFill>
                              <a:srgbClr val="0000FF"/>
                            </a:solidFill>
                            <a:latin typeface="Cambria Math" charset="0"/>
                          </a:rPr>
                          <m:t>𝒗𝒖</m:t>
                        </m:r>
                      </m:sub>
                    </m:sSub>
                  </m:oMath>
                </a14:m>
                <a:r>
                  <a:rPr lang="en-US" b="1">
                    <a:solidFill>
                      <a:srgbClr val="0000FF"/>
                    </a:solidFill>
                  </a:rPr>
                  <a:t> indicates the importance of </a:t>
                </a:r>
                <a14:m>
                  <m:oMath xmlns:m="http://schemas.openxmlformats.org/officeDocument/2006/math">
                    <m:sSup>
                      <m:sSupPr>
                        <m:ctrlPr>
                          <a:rPr lang="en-US" b="1" i="1" smtClean="0">
                            <a:solidFill>
                              <a:srgbClr val="0000FF"/>
                            </a:solidFill>
                            <a:latin typeface="Cambria Math" panose="02040503050406030204" pitchFamily="18" charset="0"/>
                          </a:rPr>
                        </m:ctrlPr>
                      </m:sSupPr>
                      <m:e>
                        <m:r>
                          <a:rPr lang="en-US" b="1" i="1" smtClean="0">
                            <a:solidFill>
                              <a:srgbClr val="0000FF"/>
                            </a:solidFill>
                            <a:latin typeface="Cambria Math" charset="0"/>
                          </a:rPr>
                          <m:t>𝒖</m:t>
                        </m:r>
                      </m:e>
                      <m:sup>
                        <m:r>
                          <a:rPr lang="en-US" b="1" i="0" smtClean="0">
                            <a:solidFill>
                              <a:srgbClr val="0000FF"/>
                            </a:solidFill>
                            <a:latin typeface="Cambria Math" charset="0"/>
                          </a:rPr>
                          <m:t>′</m:t>
                        </m:r>
                      </m:sup>
                    </m:sSup>
                    <m:r>
                      <a:rPr lang="en-US" b="1" i="0" smtClean="0">
                        <a:solidFill>
                          <a:srgbClr val="0000FF"/>
                        </a:solidFill>
                        <a:latin typeface="Cambria Math" charset="0"/>
                      </a:rPr>
                      <m:t>𝐬</m:t>
                    </m:r>
                    <m:r>
                      <a:rPr lang="en-US" b="1" i="0" smtClean="0">
                        <a:solidFill>
                          <a:srgbClr val="0000FF"/>
                        </a:solidFill>
                        <a:latin typeface="Cambria Math" charset="0"/>
                      </a:rPr>
                      <m:t> </m:t>
                    </m:r>
                  </m:oMath>
                </a14:m>
                <a:r>
                  <a:rPr lang="en-US" b="1">
                    <a:solidFill>
                      <a:srgbClr val="0000FF"/>
                    </a:solidFill>
                  </a:rPr>
                  <a:t>message to node </a:t>
                </a:r>
                <a14:m>
                  <m:oMath xmlns:m="http://schemas.openxmlformats.org/officeDocument/2006/math">
                    <m:r>
                      <a:rPr lang="en-US" b="1" i="1" smtClean="0">
                        <a:solidFill>
                          <a:srgbClr val="0000FF"/>
                        </a:solidFill>
                        <a:latin typeface="Cambria Math" charset="0"/>
                      </a:rPr>
                      <m:t>𝒗</m:t>
                    </m:r>
                  </m:oMath>
                </a14:m>
                <a:endParaRPr lang="en-US" b="1">
                  <a:solidFill>
                    <a:srgbClr val="0000FF"/>
                  </a:solidFill>
                </a:endParaRPr>
              </a:p>
              <a:p>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3492688"/>
              </a:xfrm>
              <a:blipFill>
                <a:blip r:embed="rId3"/>
                <a:stretch>
                  <a:fillRect l="-281" t="-874"/>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9BB1D7CC-EEEC-9F45-8C12-6C2C72BBC0D6}"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66</a:t>
            </a:fld>
            <a:endParaRPr lang="en-US"/>
          </a:p>
        </p:txBody>
      </p:sp>
      <p:pic>
        <p:nvPicPr>
          <p:cNvPr id="7" name="Picture 6">
            <a:extLst>
              <a:ext uri="{FF2B5EF4-FFF2-40B4-BE49-F238E27FC236}">
                <a16:creationId xmlns:a16="http://schemas.microsoft.com/office/drawing/2014/main" id="{118CD3A1-8AB7-1C40-B9F1-17F87DC6DE4B}"/>
              </a:ext>
            </a:extLst>
          </p:cNvPr>
          <p:cNvPicPr>
            <a:picLocks noChangeAspect="1"/>
          </p:cNvPicPr>
          <p:nvPr/>
        </p:nvPicPr>
        <p:blipFill rotWithShape="1">
          <a:blip r:embed="rId4"/>
          <a:srcRect b="13652"/>
          <a:stretch/>
        </p:blipFill>
        <p:spPr>
          <a:xfrm>
            <a:off x="5707090" y="4824207"/>
            <a:ext cx="2133601" cy="1864173"/>
          </a:xfrm>
          <a:prstGeom prst="rect">
            <a:avLst/>
          </a:prstGeom>
        </p:spPr>
      </p:pic>
      <p:sp>
        <p:nvSpPr>
          <p:cNvPr id="9" name="矩形 21">
            <a:extLst>
              <a:ext uri="{FF2B5EF4-FFF2-40B4-BE49-F238E27FC236}">
                <a16:creationId xmlns:a16="http://schemas.microsoft.com/office/drawing/2014/main" id="{CD383412-4368-A049-AF69-44DD508F6CDA}"/>
              </a:ext>
            </a:extLst>
          </p:cNvPr>
          <p:cNvSpPr/>
          <p:nvPr/>
        </p:nvSpPr>
        <p:spPr>
          <a:xfrm>
            <a:off x="5891841" y="5282830"/>
            <a:ext cx="105702" cy="396383"/>
          </a:xfrm>
          <a:prstGeom prst="rect">
            <a:avLst/>
          </a:prstGeom>
          <a:solidFill>
            <a:schemeClr val="accent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53F0E8D-B600-8F44-8445-B2741B7E5154}"/>
                  </a:ext>
                </a:extLst>
              </p:cNvPr>
              <p:cNvSpPr txBox="1"/>
              <p:nvPr/>
            </p:nvSpPr>
            <p:spPr>
              <a:xfrm>
                <a:off x="5198825" y="5285037"/>
                <a:ext cx="807529" cy="4392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𝐴</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−1)</m:t>
                          </m:r>
                        </m:sup>
                      </m:sSubSup>
                    </m:oMath>
                  </m:oMathPara>
                </a14:m>
                <a:endParaRPr lang="en-US"/>
              </a:p>
            </p:txBody>
          </p:sp>
        </mc:Choice>
        <mc:Fallback xmlns="">
          <p:sp>
            <p:nvSpPr>
              <p:cNvPr id="10" name="TextBox 9">
                <a:extLst>
                  <a:ext uri="{FF2B5EF4-FFF2-40B4-BE49-F238E27FC236}">
                    <a16:creationId xmlns:a16="http://schemas.microsoft.com/office/drawing/2014/main" id="{A53F0E8D-B600-8F44-8445-B2741B7E5154}"/>
                  </a:ext>
                </a:extLst>
              </p:cNvPr>
              <p:cNvSpPr txBox="1">
                <a:spLocks noRot="1" noChangeAspect="1" noMove="1" noResize="1" noEditPoints="1" noAdjustHandles="1" noChangeArrowheads="1" noChangeShapeType="1" noTextEdit="1"/>
              </p:cNvSpPr>
              <p:nvPr/>
            </p:nvSpPr>
            <p:spPr>
              <a:xfrm>
                <a:off x="5198825" y="5285037"/>
                <a:ext cx="807529" cy="439287"/>
              </a:xfrm>
              <a:prstGeom prst="rect">
                <a:avLst/>
              </a:prstGeom>
              <a:blipFill>
                <a:blip r:embed="rId5"/>
                <a:stretch>
                  <a:fillRect b="-2778"/>
                </a:stretch>
              </a:blipFill>
            </p:spPr>
            <p:txBody>
              <a:bodyPr/>
              <a:lstStyle/>
              <a:p>
                <a:r>
                  <a:rPr lang="en-US">
                    <a:noFill/>
                  </a:rPr>
                  <a:t> </a:t>
                </a:r>
              </a:p>
            </p:txBody>
          </p:sp>
        </mc:Fallback>
      </mc:AlternateContent>
      <p:sp>
        <p:nvSpPr>
          <p:cNvPr id="11" name="矩形 21">
            <a:extLst>
              <a:ext uri="{FF2B5EF4-FFF2-40B4-BE49-F238E27FC236}">
                <a16:creationId xmlns:a16="http://schemas.microsoft.com/office/drawing/2014/main" id="{59CBF7DE-3963-7F41-9820-6707F81A46C1}"/>
              </a:ext>
            </a:extLst>
          </p:cNvPr>
          <p:cNvSpPr/>
          <p:nvPr/>
        </p:nvSpPr>
        <p:spPr>
          <a:xfrm>
            <a:off x="7304781" y="4524017"/>
            <a:ext cx="105702" cy="396383"/>
          </a:xfrm>
          <a:prstGeom prst="rect">
            <a:avLst/>
          </a:prstGeom>
          <a:solidFill>
            <a:srgbClr val="C0000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234198C-117D-DF46-BF6F-1DD126001F4C}"/>
                  </a:ext>
                </a:extLst>
              </p:cNvPr>
              <p:cNvSpPr txBox="1"/>
              <p:nvPr/>
            </p:nvSpPr>
            <p:spPr>
              <a:xfrm>
                <a:off x="7396867" y="4512950"/>
                <a:ext cx="807529" cy="4385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𝐵</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−1)</m:t>
                          </m:r>
                        </m:sup>
                      </m:sSubSup>
                    </m:oMath>
                  </m:oMathPara>
                </a14:m>
                <a:endParaRPr lang="en-US"/>
              </a:p>
            </p:txBody>
          </p:sp>
        </mc:Choice>
        <mc:Fallback xmlns="">
          <p:sp>
            <p:nvSpPr>
              <p:cNvPr id="12" name="TextBox 11">
                <a:extLst>
                  <a:ext uri="{FF2B5EF4-FFF2-40B4-BE49-F238E27FC236}">
                    <a16:creationId xmlns:a16="http://schemas.microsoft.com/office/drawing/2014/main" id="{A234198C-117D-DF46-BF6F-1DD126001F4C}"/>
                  </a:ext>
                </a:extLst>
              </p:cNvPr>
              <p:cNvSpPr txBox="1">
                <a:spLocks noRot="1" noChangeAspect="1" noMove="1" noResize="1" noEditPoints="1" noAdjustHandles="1" noChangeArrowheads="1" noChangeShapeType="1" noTextEdit="1"/>
              </p:cNvSpPr>
              <p:nvPr/>
            </p:nvSpPr>
            <p:spPr>
              <a:xfrm>
                <a:off x="7396867" y="4512950"/>
                <a:ext cx="807529" cy="438582"/>
              </a:xfrm>
              <a:prstGeom prst="rect">
                <a:avLst/>
              </a:prstGeom>
              <a:blipFill>
                <a:blip r:embed="rId6"/>
                <a:stretch>
                  <a:fillRect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8FB0497-C9CD-664B-8970-0B4538D4D83C}"/>
                  </a:ext>
                </a:extLst>
              </p:cNvPr>
              <p:cNvSpPr txBox="1"/>
              <p:nvPr/>
            </p:nvSpPr>
            <p:spPr>
              <a:xfrm>
                <a:off x="6205400" y="4718032"/>
                <a:ext cx="5668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𝑒</m:t>
                          </m:r>
                        </m:e>
                        <m:sub>
                          <m:r>
                            <a:rPr lang="en-US" b="0" i="1" smtClean="0">
                              <a:solidFill>
                                <a:srgbClr val="C00000"/>
                              </a:solidFill>
                              <a:latin typeface="Cambria Math" panose="02040503050406030204" pitchFamily="18" charset="0"/>
                            </a:rPr>
                            <m:t>𝐴𝐵</m:t>
                          </m:r>
                        </m:sub>
                      </m:sSub>
                    </m:oMath>
                  </m:oMathPara>
                </a14:m>
                <a:endParaRPr lang="en-US"/>
              </a:p>
            </p:txBody>
          </p:sp>
        </mc:Choice>
        <mc:Fallback xmlns="">
          <p:sp>
            <p:nvSpPr>
              <p:cNvPr id="16" name="TextBox 15">
                <a:extLst>
                  <a:ext uri="{FF2B5EF4-FFF2-40B4-BE49-F238E27FC236}">
                    <a16:creationId xmlns:a16="http://schemas.microsoft.com/office/drawing/2014/main" id="{88FB0497-C9CD-664B-8970-0B4538D4D83C}"/>
                  </a:ext>
                </a:extLst>
              </p:cNvPr>
              <p:cNvSpPr txBox="1">
                <a:spLocks noRot="1" noChangeAspect="1" noMove="1" noResize="1" noEditPoints="1" noAdjustHandles="1" noChangeArrowheads="1" noChangeShapeType="1" noTextEdit="1"/>
              </p:cNvSpPr>
              <p:nvPr/>
            </p:nvSpPr>
            <p:spPr>
              <a:xfrm>
                <a:off x="6205400" y="4718032"/>
                <a:ext cx="566822"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1874AC50-A39C-5B48-B64F-D919C94C7F23}"/>
                  </a:ext>
                </a:extLst>
              </p:cNvPr>
              <p:cNvSpPr/>
              <p:nvPr/>
            </p:nvSpPr>
            <p:spPr>
              <a:xfrm>
                <a:off x="465029" y="6165816"/>
                <a:ext cx="4929426" cy="555024"/>
              </a:xfrm>
              <a:prstGeom prst="rect">
                <a:avLst/>
              </a:prstGeom>
            </p:spPr>
            <p:txBody>
              <a:bodyPr wrap="none">
                <a:spAutoFit/>
              </a:bodyPr>
              <a:lstStyle/>
              <a:p>
                <a:pPr lvl="1"/>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charset="0"/>
                            </a:rPr>
                            <m:t>𝑒</m:t>
                          </m:r>
                        </m:e>
                        <m:sub>
                          <m:r>
                            <a:rPr lang="en-US" sz="2400" b="0" i="1" smtClean="0">
                              <a:latin typeface="Cambria Math" panose="02040503050406030204" pitchFamily="18" charset="0"/>
                            </a:rPr>
                            <m:t>𝐴𝐵</m:t>
                          </m:r>
                        </m:sub>
                      </m:sSub>
                      <m:r>
                        <a:rPr lang="en-US" sz="2400" b="1" i="1">
                          <a:latin typeface="Cambria Math" charset="0"/>
                        </a:rPr>
                        <m:t>=</m:t>
                      </m:r>
                      <m:r>
                        <a:rPr lang="en-US" sz="2400" b="0" i="1">
                          <a:latin typeface="Cambria Math" charset="0"/>
                        </a:rPr>
                        <m:t>𝑎</m:t>
                      </m:r>
                      <m:r>
                        <a:rPr lang="en-US" sz="2400" b="0" i="1">
                          <a:latin typeface="Cambria Math" charset="0"/>
                        </a:rPr>
                        <m:t>(</m:t>
                      </m:r>
                      <m:sSup>
                        <m:sSupPr>
                          <m:ctrlPr>
                            <a:rPr lang="en-US" sz="2400" i="1">
                              <a:latin typeface="Cambria Math" panose="02040503050406030204" pitchFamily="18" charset="0"/>
                            </a:rPr>
                          </m:ctrlPr>
                        </m:sSupPr>
                        <m:e>
                          <m:r>
                            <a:rPr lang="en-US" sz="2400" b="1">
                              <a:latin typeface="Cambria Math" panose="02040503050406030204" pitchFamily="18" charset="0"/>
                            </a:rPr>
                            <m:t>𝐖</m:t>
                          </m:r>
                        </m:e>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p>
                      <m:sSubSup>
                        <m:sSubSupPr>
                          <m:ctrlPr>
                            <a:rPr lang="en-US" sz="2400" b="1" i="1">
                              <a:latin typeface="Cambria Math" panose="02040503050406030204" pitchFamily="18" charset="0"/>
                            </a:rPr>
                          </m:ctrlPr>
                        </m:sSubSupPr>
                        <m:e>
                          <m:r>
                            <a:rPr lang="en-US" sz="2400" b="1" i="0">
                              <a:latin typeface="Cambria Math" charset="0"/>
                            </a:rPr>
                            <m:t>𝐡</m:t>
                          </m:r>
                        </m:e>
                        <m:sub>
                          <m:r>
                            <a:rPr lang="en-US" sz="2400" b="0" i="1" smtClean="0">
                              <a:latin typeface="Cambria Math" panose="02040503050406030204" pitchFamily="18" charset="0"/>
                            </a:rPr>
                            <m:t>𝐴</m:t>
                          </m:r>
                        </m:sub>
                        <m:sup>
                          <m:r>
                            <a:rPr lang="en-US" sz="2400" b="0" i="1" smtClean="0">
                              <a:latin typeface="Cambria Math" panose="02040503050406030204" pitchFamily="18" charset="0"/>
                            </a:rPr>
                            <m:t>(</m:t>
                          </m:r>
                          <m:r>
                            <a:rPr lang="en-US" sz="2400" b="0" i="1" smtClean="0">
                              <a:latin typeface="Cambria Math" panose="02040503050406030204" pitchFamily="18" charset="0"/>
                            </a:rPr>
                            <m:t>𝑙</m:t>
                          </m:r>
                          <m:r>
                            <a:rPr lang="en-US" sz="2400" b="0" i="1">
                              <a:latin typeface="Cambria Math" charset="0"/>
                            </a:rPr>
                            <m:t>−1</m:t>
                          </m:r>
                          <m:r>
                            <a:rPr lang="en-US" sz="2400" b="0" i="1" smtClean="0">
                              <a:latin typeface="Cambria Math" panose="02040503050406030204" pitchFamily="18" charset="0"/>
                            </a:rPr>
                            <m:t>)</m:t>
                          </m:r>
                        </m:sup>
                      </m:sSubSup>
                      <m:r>
                        <a:rPr lang="en-US" sz="2400" b="1" i="1">
                          <a:latin typeface="Cambria Math" charset="0"/>
                        </a:rPr>
                        <m:t>,</m:t>
                      </m:r>
                      <m:sSup>
                        <m:sSupPr>
                          <m:ctrlPr>
                            <a:rPr lang="en-US" sz="2400" i="1">
                              <a:latin typeface="Cambria Math" panose="02040503050406030204" pitchFamily="18" charset="0"/>
                            </a:rPr>
                          </m:ctrlPr>
                        </m:sSupPr>
                        <m:e>
                          <m:r>
                            <a:rPr lang="en-US" sz="2400" b="1">
                              <a:latin typeface="Cambria Math" panose="02040503050406030204" pitchFamily="18" charset="0"/>
                            </a:rPr>
                            <m:t>𝐖</m:t>
                          </m:r>
                        </m:e>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p>
                      <m:sSubSup>
                        <m:sSubSupPr>
                          <m:ctrlPr>
                            <a:rPr lang="en-US" sz="2400" b="1" i="1">
                              <a:latin typeface="Cambria Math" panose="02040503050406030204" pitchFamily="18" charset="0"/>
                            </a:rPr>
                          </m:ctrlPr>
                        </m:sSubSupPr>
                        <m:e>
                          <m:r>
                            <a:rPr lang="en-US" sz="2400" b="1" i="0">
                              <a:latin typeface="Cambria Math" charset="0"/>
                            </a:rPr>
                            <m:t>𝐡</m:t>
                          </m:r>
                        </m:e>
                        <m:sub>
                          <m:r>
                            <a:rPr lang="en-US" sz="2400" b="0" i="1" smtClean="0">
                              <a:latin typeface="Cambria Math" panose="02040503050406030204" pitchFamily="18" charset="0"/>
                            </a:rPr>
                            <m:t>𝐵</m:t>
                          </m:r>
                        </m:sub>
                        <m:sup>
                          <m:r>
                            <a:rPr lang="en-US" sz="2400" b="0" i="1" smtClean="0">
                              <a:latin typeface="Cambria Math" panose="02040503050406030204" pitchFamily="18" charset="0"/>
                            </a:rPr>
                            <m:t>(</m:t>
                          </m:r>
                          <m:r>
                            <a:rPr lang="en-US" sz="2400" b="0" i="1" smtClean="0">
                              <a:latin typeface="Cambria Math" panose="02040503050406030204" pitchFamily="18" charset="0"/>
                            </a:rPr>
                            <m:t>𝑙</m:t>
                          </m:r>
                          <m:r>
                            <a:rPr lang="en-US" sz="2400" b="0" i="1">
                              <a:latin typeface="Cambria Math" charset="0"/>
                            </a:rPr>
                            <m:t>−1</m:t>
                          </m:r>
                          <m:r>
                            <a:rPr lang="en-US" sz="2400" b="0" i="1" smtClean="0">
                              <a:latin typeface="Cambria Math" panose="02040503050406030204" pitchFamily="18" charset="0"/>
                            </a:rPr>
                            <m:t>)</m:t>
                          </m:r>
                        </m:sup>
                      </m:sSubSup>
                      <m:r>
                        <a:rPr lang="en-US" sz="2400" b="1" i="1">
                          <a:latin typeface="Cambria Math" charset="0"/>
                        </a:rPr>
                        <m:t>)</m:t>
                      </m:r>
                    </m:oMath>
                  </m:oMathPara>
                </a14:m>
                <a:endParaRPr lang="en-US" sz="2400" b="1"/>
              </a:p>
            </p:txBody>
          </p:sp>
        </mc:Choice>
        <mc:Fallback xmlns="">
          <p:sp>
            <p:nvSpPr>
              <p:cNvPr id="17" name="Rectangle 16">
                <a:extLst>
                  <a:ext uri="{FF2B5EF4-FFF2-40B4-BE49-F238E27FC236}">
                    <a16:creationId xmlns:a16="http://schemas.microsoft.com/office/drawing/2014/main" id="{1874AC50-A39C-5B48-B64F-D919C94C7F23}"/>
                  </a:ext>
                </a:extLst>
              </p:cNvPr>
              <p:cNvSpPr>
                <a:spLocks noRot="1" noChangeAspect="1" noMove="1" noResize="1" noEditPoints="1" noAdjustHandles="1" noChangeArrowheads="1" noChangeShapeType="1" noTextEdit="1"/>
              </p:cNvSpPr>
              <p:nvPr/>
            </p:nvSpPr>
            <p:spPr>
              <a:xfrm>
                <a:off x="465029" y="6165816"/>
                <a:ext cx="4929426" cy="555024"/>
              </a:xfrm>
              <a:prstGeom prst="rect">
                <a:avLst/>
              </a:prstGeom>
              <a:blipFill>
                <a:blip r:embed="rId8"/>
                <a:stretch>
                  <a:fillRect/>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68848432-35E5-5944-8FB4-93063F1401CB}"/>
              </a:ext>
            </a:extLst>
          </p:cNvPr>
          <p:cNvCxnSpPr>
            <a:cxnSpLocks/>
          </p:cNvCxnSpPr>
          <p:nvPr/>
        </p:nvCxnSpPr>
        <p:spPr>
          <a:xfrm flipV="1">
            <a:off x="6019983" y="5106921"/>
            <a:ext cx="315642" cy="34533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3B6842CA-18EC-6F41-B117-246C09F6B503}"/>
              </a:ext>
            </a:extLst>
          </p:cNvPr>
          <p:cNvCxnSpPr>
            <a:cxnSpLocks/>
          </p:cNvCxnSpPr>
          <p:nvPr/>
        </p:nvCxnSpPr>
        <p:spPr>
          <a:xfrm flipH="1">
            <a:off x="6708035" y="4718032"/>
            <a:ext cx="506292" cy="125061"/>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347753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Recap: Attention Mechanism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562600"/>
              </a:xfrm>
            </p:spPr>
            <p:txBody>
              <a:bodyPr>
                <a:normAutofit/>
              </a:bodyPr>
              <a:lstStyle/>
              <a:p>
                <a:r>
                  <a:rPr lang="en-US" b="1">
                    <a:solidFill>
                      <a:srgbClr val="008000"/>
                    </a:solidFill>
                  </a:rPr>
                  <a:t>What is the form of attention mechanism </a:t>
                </a:r>
                <a14:m>
                  <m:oMath xmlns:m="http://schemas.openxmlformats.org/officeDocument/2006/math">
                    <m:r>
                      <a:rPr lang="en-US" b="1" i="1">
                        <a:solidFill>
                          <a:srgbClr val="008000"/>
                        </a:solidFill>
                        <a:latin typeface="Cambria Math" charset="0"/>
                      </a:rPr>
                      <m:t>𝒂</m:t>
                    </m:r>
                  </m:oMath>
                </a14:m>
                <a:r>
                  <a:rPr lang="en-US" b="1">
                    <a:solidFill>
                      <a:srgbClr val="008000"/>
                    </a:solidFill>
                  </a:rPr>
                  <a:t>?</a:t>
                </a:r>
              </a:p>
              <a:p>
                <a:pPr lvl="1"/>
                <a:r>
                  <a:rPr lang="en-US"/>
                  <a:t>The approach is agnostic to the choice of </a:t>
                </a:r>
                <a14:m>
                  <m:oMath xmlns:m="http://schemas.openxmlformats.org/officeDocument/2006/math">
                    <m:r>
                      <a:rPr lang="en-US" b="0" i="1" smtClean="0">
                        <a:latin typeface="Cambria Math" charset="0"/>
                      </a:rPr>
                      <m:t>𝑎</m:t>
                    </m:r>
                  </m:oMath>
                </a14:m>
                <a:endParaRPr lang="en-US"/>
              </a:p>
              <a:p>
                <a:pPr lvl="2"/>
                <a:r>
                  <a:rPr lang="en-US"/>
                  <a:t>E.g., use a simple single-layer neural network</a:t>
                </a:r>
              </a:p>
              <a:p>
                <a:pPr lvl="3"/>
                <a14:m>
                  <m:oMath xmlns:m="http://schemas.openxmlformats.org/officeDocument/2006/math">
                    <m:r>
                      <a:rPr lang="en-US" b="0" i="1" smtClean="0">
                        <a:latin typeface="Cambria Math" charset="0"/>
                      </a:rPr>
                      <m:t>𝑎</m:t>
                    </m:r>
                  </m:oMath>
                </a14:m>
                <a:r>
                  <a:rPr lang="en-US"/>
                  <a:t> have trainable parameters (weights in the Linear layer)</a:t>
                </a:r>
              </a:p>
              <a:p>
                <a:pPr lvl="1"/>
                <a:endParaRPr lang="en-US"/>
              </a:p>
              <a:p>
                <a:pPr lvl="1"/>
                <a:endParaRPr lang="en-US"/>
              </a:p>
              <a:p>
                <a:pPr lvl="1"/>
                <a:endParaRPr lang="en-US"/>
              </a:p>
              <a:p>
                <a:pPr lvl="1"/>
                <a:r>
                  <a:rPr lang="en-US">
                    <a:solidFill>
                      <a:srgbClr val="0000FF"/>
                    </a:solidFill>
                  </a:rPr>
                  <a:t>Parameters of </a:t>
                </a:r>
                <a14:m>
                  <m:oMath xmlns:m="http://schemas.openxmlformats.org/officeDocument/2006/math">
                    <m:r>
                      <a:rPr lang="en-US" b="0" i="1" smtClean="0">
                        <a:solidFill>
                          <a:srgbClr val="0000FF"/>
                        </a:solidFill>
                        <a:latin typeface="Cambria Math" charset="0"/>
                      </a:rPr>
                      <m:t>𝑎</m:t>
                    </m:r>
                  </m:oMath>
                </a14:m>
                <a:r>
                  <a:rPr lang="en-US">
                    <a:solidFill>
                      <a:srgbClr val="0000FF"/>
                    </a:solidFill>
                  </a:rPr>
                  <a:t> are trained jointly:</a:t>
                </a:r>
              </a:p>
              <a:p>
                <a:pPr lvl="2"/>
                <a:r>
                  <a:rPr lang="en-US"/>
                  <a:t>Learn the parameters together with </a:t>
                </a:r>
                <a:r>
                  <a:rPr lang="en-US">
                    <a:latin typeface="Calibri" charset="0"/>
                    <a:ea typeface="Calibri" charset="0"/>
                    <a:cs typeface="Calibri" charset="0"/>
                    <a:sym typeface="Open Sans"/>
                  </a:rPr>
                  <a:t>weight matrices (i.e., other parameter of </a:t>
                </a:r>
                <a:r>
                  <a:rPr lang="en-US"/>
                  <a:t>the neural net </a:t>
                </a:r>
                <a14:m>
                  <m:oMath xmlns:m="http://schemas.openxmlformats.org/officeDocument/2006/math">
                    <m:sSup>
                      <m:sSupPr>
                        <m:ctrlPr>
                          <a:rPr lang="en-US" i="1">
                            <a:latin typeface="Cambria Math" panose="02040503050406030204" pitchFamily="18" charset="0"/>
                          </a:rPr>
                        </m:ctrlPr>
                      </m:sSupPr>
                      <m:e>
                        <m:r>
                          <a:rPr lang="en-US" b="1">
                            <a:latin typeface="Cambria Math" panose="02040503050406030204" pitchFamily="18" charset="0"/>
                          </a:rPr>
                          <m:t>𝐖</m:t>
                        </m:r>
                      </m:e>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p>
                  </m:oMath>
                </a14:m>
                <a:r>
                  <a:rPr lang="en-US"/>
                  <a:t>)</a:t>
                </a:r>
                <a:r>
                  <a:rPr lang="en-US">
                    <a:latin typeface="Calibri" charset="0"/>
                    <a:ea typeface="Calibri" charset="0"/>
                    <a:cs typeface="Calibri" charset="0"/>
                    <a:sym typeface="Open Sans"/>
                  </a:rPr>
                  <a:t> </a:t>
                </a:r>
                <a:r>
                  <a:rPr lang="en-US"/>
                  <a:t>in an end-to-end fashion</a:t>
                </a:r>
              </a:p>
              <a:p>
                <a:endParaRPr lang="en-US" b="1">
                  <a:solidFill>
                    <a:srgbClr val="0000FF"/>
                  </a:solidFill>
                </a:endParaRPr>
              </a:p>
              <a:p>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562600"/>
              </a:xfrm>
              <a:blipFill>
                <a:blip r:embed="rId2"/>
                <a:stretch>
                  <a:fillRect l="-281" t="-548"/>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61CE1971-715C-7C44-A7C2-A57F9D0473D9}" type="datetime1">
              <a:rPr lang="en-US" smtClean="0"/>
              <a:t>11/14/2024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67</a:t>
            </a:fld>
            <a:endParaRPr lang="en-US"/>
          </a:p>
        </p:txBody>
      </p:sp>
      <p:sp>
        <p:nvSpPr>
          <p:cNvPr id="8" name="矩形 21">
            <a:extLst>
              <a:ext uri="{FF2B5EF4-FFF2-40B4-BE49-F238E27FC236}">
                <a16:creationId xmlns:a16="http://schemas.microsoft.com/office/drawing/2014/main" id="{31733AB4-3E5F-E443-A4B9-9F6276F796D7}"/>
              </a:ext>
            </a:extLst>
          </p:cNvPr>
          <p:cNvSpPr/>
          <p:nvPr/>
        </p:nvSpPr>
        <p:spPr>
          <a:xfrm>
            <a:off x="2405493" y="3527917"/>
            <a:ext cx="105702" cy="396383"/>
          </a:xfrm>
          <a:prstGeom prst="rect">
            <a:avLst/>
          </a:prstGeom>
          <a:solidFill>
            <a:srgbClr val="C0000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矩形 21">
            <a:extLst>
              <a:ext uri="{FF2B5EF4-FFF2-40B4-BE49-F238E27FC236}">
                <a16:creationId xmlns:a16="http://schemas.microsoft.com/office/drawing/2014/main" id="{52CB376A-4DF8-E646-B12E-84BC494E2E66}"/>
              </a:ext>
            </a:extLst>
          </p:cNvPr>
          <p:cNvSpPr/>
          <p:nvPr/>
        </p:nvSpPr>
        <p:spPr>
          <a:xfrm>
            <a:off x="2405493" y="3924300"/>
            <a:ext cx="105702" cy="396383"/>
          </a:xfrm>
          <a:prstGeom prst="rect">
            <a:avLst/>
          </a:prstGeom>
          <a:solidFill>
            <a:schemeClr val="accent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4FDA8800-F6E5-8643-9889-4142D464D90B}"/>
                  </a:ext>
                </a:extLst>
              </p:cNvPr>
              <p:cNvSpPr/>
              <p:nvPr/>
            </p:nvSpPr>
            <p:spPr>
              <a:xfrm>
                <a:off x="3834652" y="3536610"/>
                <a:ext cx="5596310" cy="1097223"/>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sSub>
                        <m:sSubPr>
                          <m:ctrlPr>
                            <a:rPr lang="en-US" sz="2000" i="1" smtClean="0">
                              <a:solidFill>
                                <a:srgbClr val="0000FF"/>
                              </a:solidFill>
                              <a:latin typeface="Cambria Math" panose="02040503050406030204" pitchFamily="18" charset="0"/>
                            </a:rPr>
                          </m:ctrlPr>
                        </m:sSubPr>
                        <m:e>
                          <m:r>
                            <a:rPr lang="en-US" sz="2000" i="1">
                              <a:solidFill>
                                <a:srgbClr val="0000FF"/>
                              </a:solidFill>
                              <a:latin typeface="Cambria Math" charset="0"/>
                            </a:rPr>
                            <m:t>𝑒</m:t>
                          </m:r>
                        </m:e>
                        <m:sub>
                          <m:r>
                            <a:rPr lang="en-US" sz="2000" i="1">
                              <a:solidFill>
                                <a:srgbClr val="0000FF"/>
                              </a:solidFill>
                              <a:latin typeface="Cambria Math" panose="02040503050406030204" pitchFamily="18" charset="0"/>
                            </a:rPr>
                            <m:t>𝐴𝐵</m:t>
                          </m:r>
                        </m:sub>
                      </m:sSub>
                      <m:r>
                        <a:rPr lang="en-US" sz="2000" b="1" i="1">
                          <a:latin typeface="Cambria Math" charset="0"/>
                        </a:rPr>
                        <m:t>=</m:t>
                      </m:r>
                      <m:r>
                        <a:rPr lang="en-US" sz="2000" i="1">
                          <a:latin typeface="Cambria Math" charset="0"/>
                        </a:rPr>
                        <m:t>𝑎</m:t>
                      </m:r>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b="1">
                                  <a:latin typeface="Cambria Math" panose="02040503050406030204" pitchFamily="18" charset="0"/>
                                </a:rPr>
                                <m:t>𝐖</m:t>
                              </m:r>
                            </m:e>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panose="02040503050406030204" pitchFamily="18" charset="0"/>
                                </a:rPr>
                                <m:t>)</m:t>
                              </m:r>
                            </m:sup>
                          </m:sSup>
                          <m:sSubSup>
                            <m:sSubSupPr>
                              <m:ctrlPr>
                                <a:rPr lang="en-US" sz="2000" b="1" i="1">
                                  <a:latin typeface="Cambria Math" panose="02040503050406030204" pitchFamily="18" charset="0"/>
                                </a:rPr>
                              </m:ctrlPr>
                            </m:sSubSupPr>
                            <m:e>
                              <m:r>
                                <a:rPr lang="en-US" sz="2000" b="1" i="0">
                                  <a:latin typeface="Cambria Math" charset="0"/>
                                </a:rPr>
                                <m:t>𝐡</m:t>
                              </m:r>
                            </m:e>
                            <m:sub>
                              <m:r>
                                <a:rPr lang="en-US" sz="2000" i="1">
                                  <a:latin typeface="Cambria Math" panose="02040503050406030204" pitchFamily="18" charset="0"/>
                                </a:rPr>
                                <m:t>𝐴</m:t>
                              </m:r>
                            </m:sub>
                            <m:sup>
                              <m:r>
                                <a:rPr lang="en-US" sz="2000" b="0" i="1" smtClean="0">
                                  <a:latin typeface="Cambria Math" panose="02040503050406030204" pitchFamily="18" charset="0"/>
                                </a:rPr>
                                <m:t>(</m:t>
                              </m:r>
                              <m:r>
                                <a:rPr lang="en-US" sz="2000" b="0" i="1" smtClean="0">
                                  <a:latin typeface="Cambria Math" panose="02040503050406030204" pitchFamily="18" charset="0"/>
                                </a:rPr>
                                <m:t>𝑙</m:t>
                              </m:r>
                              <m:r>
                                <a:rPr lang="en-US" sz="2000" i="1">
                                  <a:latin typeface="Cambria Math" charset="0"/>
                                </a:rPr>
                                <m:t>−1</m:t>
                              </m:r>
                              <m:r>
                                <a:rPr lang="en-US" sz="2000" b="0" i="1" smtClean="0">
                                  <a:latin typeface="Cambria Math" panose="02040503050406030204" pitchFamily="18" charset="0"/>
                                </a:rPr>
                                <m:t>)</m:t>
                              </m:r>
                            </m:sup>
                          </m:sSubSup>
                          <m:r>
                            <a:rPr lang="en-US" sz="2000" b="1" i="1">
                              <a:latin typeface="Cambria Math" charset="0"/>
                            </a:rPr>
                            <m:t>,</m:t>
                          </m:r>
                          <m:sSup>
                            <m:sSupPr>
                              <m:ctrlPr>
                                <a:rPr lang="en-US" sz="2000" i="1">
                                  <a:latin typeface="Cambria Math" panose="02040503050406030204" pitchFamily="18" charset="0"/>
                                </a:rPr>
                              </m:ctrlPr>
                            </m:sSupPr>
                            <m:e>
                              <m:r>
                                <a:rPr lang="en-US" sz="2000" b="1">
                                  <a:latin typeface="Cambria Math" panose="02040503050406030204" pitchFamily="18" charset="0"/>
                                </a:rPr>
                                <m:t>𝐖</m:t>
                              </m:r>
                            </m:e>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panose="02040503050406030204" pitchFamily="18" charset="0"/>
                                </a:rPr>
                                <m:t>)</m:t>
                              </m:r>
                            </m:sup>
                          </m:sSup>
                          <m:sSubSup>
                            <m:sSubSupPr>
                              <m:ctrlPr>
                                <a:rPr lang="en-US" sz="2000" b="1" i="1">
                                  <a:latin typeface="Cambria Math" panose="02040503050406030204" pitchFamily="18" charset="0"/>
                                </a:rPr>
                              </m:ctrlPr>
                            </m:sSubSupPr>
                            <m:e>
                              <m:r>
                                <a:rPr lang="en-US" sz="2000" b="1" i="0">
                                  <a:latin typeface="Cambria Math" charset="0"/>
                                </a:rPr>
                                <m:t>𝐡</m:t>
                              </m:r>
                            </m:e>
                            <m:sub>
                              <m:r>
                                <a:rPr lang="en-US" sz="2000" i="1">
                                  <a:latin typeface="Cambria Math" panose="02040503050406030204" pitchFamily="18" charset="0"/>
                                </a:rPr>
                                <m:t>𝐵</m:t>
                              </m:r>
                            </m:sub>
                            <m:sup>
                              <m:r>
                                <a:rPr lang="en-US" sz="2000" b="0" i="1" smtClean="0">
                                  <a:latin typeface="Cambria Math" panose="02040503050406030204" pitchFamily="18" charset="0"/>
                                </a:rPr>
                                <m:t>(</m:t>
                              </m:r>
                              <m:r>
                                <a:rPr lang="en-US" sz="2000" b="0" i="1" smtClean="0">
                                  <a:latin typeface="Cambria Math" panose="02040503050406030204" pitchFamily="18" charset="0"/>
                                </a:rPr>
                                <m:t>𝑙</m:t>
                              </m:r>
                              <m:r>
                                <a:rPr lang="en-US" sz="2000" i="1">
                                  <a:latin typeface="Cambria Math" charset="0"/>
                                </a:rPr>
                                <m:t>−1</m:t>
                              </m:r>
                              <m:r>
                                <a:rPr lang="en-US" sz="2000" b="0" i="1" smtClean="0">
                                  <a:latin typeface="Cambria Math" panose="02040503050406030204" pitchFamily="18" charset="0"/>
                                </a:rPr>
                                <m:t>)</m:t>
                              </m:r>
                            </m:sup>
                          </m:sSubSup>
                        </m:e>
                      </m:d>
                      <m:r>
                        <a:rPr lang="en-US" sz="2000" b="1" i="1" smtClean="0">
                          <a:latin typeface="Cambria Math" panose="02040503050406030204" pitchFamily="18" charset="0"/>
                        </a:rPr>
                        <m:t>=</m:t>
                      </m:r>
                      <m:r>
                        <m:rPr>
                          <m:sty m:val="p"/>
                        </m:rPr>
                        <a:rPr lang="en-US" sz="2000" b="0" i="0" smtClean="0">
                          <a:latin typeface="Cambria Math" panose="02040503050406030204" pitchFamily="18" charset="0"/>
                        </a:rPr>
                        <m:t>Linear</m:t>
                      </m:r>
                      <m:d>
                        <m:dPr>
                          <m:ctrlPr>
                            <a:rPr lang="en-US" sz="2000" b="1" i="1" smtClean="0">
                              <a:latin typeface="Cambria Math" panose="02040503050406030204" pitchFamily="18" charset="0"/>
                            </a:rPr>
                          </m:ctrlPr>
                        </m:dPr>
                        <m:e>
                          <m:r>
                            <m:rPr>
                              <m:sty m:val="p"/>
                            </m:rPr>
                            <a:rPr lang="en-US" sz="2000">
                              <a:latin typeface="Cambria Math" panose="02040503050406030204" pitchFamily="18" charset="0"/>
                            </a:rPr>
                            <m:t>Concat</m:t>
                          </m:r>
                          <m:d>
                            <m:dPr>
                              <m:ctrlPr>
                                <a:rPr lang="en-US" sz="2000" b="1" i="1">
                                  <a:latin typeface="Cambria Math" panose="02040503050406030204" pitchFamily="18" charset="0"/>
                                </a:rPr>
                              </m:ctrlPr>
                            </m:dPr>
                            <m:e>
                              <m:sSup>
                                <m:sSupPr>
                                  <m:ctrlPr>
                                    <a:rPr lang="en-US" sz="2000" i="1">
                                      <a:latin typeface="Cambria Math" panose="02040503050406030204" pitchFamily="18" charset="0"/>
                                    </a:rPr>
                                  </m:ctrlPr>
                                </m:sSupPr>
                                <m:e>
                                  <m:r>
                                    <a:rPr lang="en-US" sz="2000" b="1">
                                      <a:latin typeface="Cambria Math" panose="02040503050406030204" pitchFamily="18" charset="0"/>
                                    </a:rPr>
                                    <m:t>𝐖</m:t>
                                  </m:r>
                                </m:e>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panose="02040503050406030204" pitchFamily="18" charset="0"/>
                                    </a:rPr>
                                    <m:t>)</m:t>
                                  </m:r>
                                </m:sup>
                              </m:sSup>
                              <m:sSubSup>
                                <m:sSubSupPr>
                                  <m:ctrlPr>
                                    <a:rPr lang="en-US" sz="2000" b="1" i="1">
                                      <a:latin typeface="Cambria Math" panose="02040503050406030204" pitchFamily="18" charset="0"/>
                                    </a:rPr>
                                  </m:ctrlPr>
                                </m:sSubSupPr>
                                <m:e>
                                  <m:r>
                                    <a:rPr lang="en-US" sz="2000" b="1">
                                      <a:latin typeface="Cambria Math" charset="0"/>
                                    </a:rPr>
                                    <m:t>𝐡</m:t>
                                  </m:r>
                                </m:e>
                                <m:sub>
                                  <m:r>
                                    <a:rPr lang="en-US" sz="2000" i="1">
                                      <a:latin typeface="Cambria Math" panose="02040503050406030204" pitchFamily="18" charset="0"/>
                                    </a:rPr>
                                    <m:t>𝐴</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charset="0"/>
                                    </a:rPr>
                                    <m:t>−1</m:t>
                                  </m:r>
                                  <m:r>
                                    <a:rPr lang="en-US" sz="2000" i="1">
                                      <a:latin typeface="Cambria Math" panose="02040503050406030204" pitchFamily="18" charset="0"/>
                                    </a:rPr>
                                    <m:t>)</m:t>
                                  </m:r>
                                </m:sup>
                              </m:sSubSup>
                              <m:r>
                                <a:rPr lang="en-US" sz="2000" b="1" i="1">
                                  <a:latin typeface="Cambria Math" charset="0"/>
                                </a:rPr>
                                <m:t>,</m:t>
                              </m:r>
                              <m:sSup>
                                <m:sSupPr>
                                  <m:ctrlPr>
                                    <a:rPr lang="en-US" sz="2000" i="1">
                                      <a:latin typeface="Cambria Math" panose="02040503050406030204" pitchFamily="18" charset="0"/>
                                    </a:rPr>
                                  </m:ctrlPr>
                                </m:sSupPr>
                                <m:e>
                                  <m:r>
                                    <a:rPr lang="en-US" sz="2000" b="1">
                                      <a:latin typeface="Cambria Math" panose="02040503050406030204" pitchFamily="18" charset="0"/>
                                    </a:rPr>
                                    <m:t>𝐖</m:t>
                                  </m:r>
                                </m:e>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panose="02040503050406030204" pitchFamily="18" charset="0"/>
                                    </a:rPr>
                                    <m:t>)</m:t>
                                  </m:r>
                                </m:sup>
                              </m:sSup>
                              <m:sSubSup>
                                <m:sSubSupPr>
                                  <m:ctrlPr>
                                    <a:rPr lang="en-US" sz="2000" b="1" i="1">
                                      <a:latin typeface="Cambria Math" panose="02040503050406030204" pitchFamily="18" charset="0"/>
                                    </a:rPr>
                                  </m:ctrlPr>
                                </m:sSubSupPr>
                                <m:e>
                                  <m:r>
                                    <a:rPr lang="en-US" sz="2000" b="1">
                                      <a:latin typeface="Cambria Math" charset="0"/>
                                    </a:rPr>
                                    <m:t>𝐡</m:t>
                                  </m:r>
                                </m:e>
                                <m:sub>
                                  <m:r>
                                    <a:rPr lang="en-US" sz="2000" i="1">
                                      <a:latin typeface="Cambria Math" panose="02040503050406030204" pitchFamily="18" charset="0"/>
                                    </a:rPr>
                                    <m:t>𝐵</m:t>
                                  </m:r>
                                </m:sub>
                                <m:sup>
                                  <m:r>
                                    <a:rPr lang="en-US" sz="2000" i="1">
                                      <a:latin typeface="Cambria Math" panose="02040503050406030204" pitchFamily="18" charset="0"/>
                                    </a:rPr>
                                    <m:t>(</m:t>
                                  </m:r>
                                  <m:r>
                                    <a:rPr lang="en-US" sz="2000" i="1">
                                      <a:latin typeface="Cambria Math" panose="02040503050406030204" pitchFamily="18" charset="0"/>
                                    </a:rPr>
                                    <m:t>𝑙</m:t>
                                  </m:r>
                                  <m:r>
                                    <a:rPr lang="en-US" sz="2000" i="1">
                                      <a:latin typeface="Cambria Math" charset="0"/>
                                    </a:rPr>
                                    <m:t>−1</m:t>
                                  </m:r>
                                  <m:r>
                                    <a:rPr lang="en-US" sz="2000" i="1">
                                      <a:latin typeface="Cambria Math" panose="02040503050406030204" pitchFamily="18" charset="0"/>
                                    </a:rPr>
                                    <m:t>)</m:t>
                                  </m:r>
                                </m:sup>
                              </m:sSubSup>
                            </m:e>
                          </m:d>
                        </m:e>
                      </m:d>
                    </m:oMath>
                  </m:oMathPara>
                </a14:m>
                <a:endParaRPr lang="en-US" sz="2000" b="1"/>
              </a:p>
            </p:txBody>
          </p:sp>
        </mc:Choice>
        <mc:Fallback xmlns="">
          <p:sp>
            <p:nvSpPr>
              <p:cNvPr id="10" name="Rectangle 9">
                <a:extLst>
                  <a:ext uri="{FF2B5EF4-FFF2-40B4-BE49-F238E27FC236}">
                    <a16:creationId xmlns:a16="http://schemas.microsoft.com/office/drawing/2014/main" id="{4FDA8800-F6E5-8643-9889-4142D464D90B}"/>
                  </a:ext>
                </a:extLst>
              </p:cNvPr>
              <p:cNvSpPr>
                <a:spLocks noRot="1" noChangeAspect="1" noMove="1" noResize="1" noEditPoints="1" noAdjustHandles="1" noChangeArrowheads="1" noChangeShapeType="1" noTextEdit="1"/>
              </p:cNvSpPr>
              <p:nvPr/>
            </p:nvSpPr>
            <p:spPr>
              <a:xfrm>
                <a:off x="3834652" y="3536610"/>
                <a:ext cx="5596310" cy="1097223"/>
              </a:xfrm>
              <a:prstGeom prst="rect">
                <a:avLst/>
              </a:prstGeom>
              <a:blipFill>
                <a:blip r:embed="rId3"/>
                <a:stretch>
                  <a:fillRect/>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87D4D717-6B94-E949-9A7E-1F6354CD4497}"/>
              </a:ext>
            </a:extLst>
          </p:cNvPr>
          <p:cNvCxnSpPr>
            <a:cxnSpLocks/>
          </p:cNvCxnSpPr>
          <p:nvPr/>
        </p:nvCxnSpPr>
        <p:spPr>
          <a:xfrm>
            <a:off x="1214689" y="3973898"/>
            <a:ext cx="1048372"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13" name="矩形 21">
            <a:extLst>
              <a:ext uri="{FF2B5EF4-FFF2-40B4-BE49-F238E27FC236}">
                <a16:creationId xmlns:a16="http://schemas.microsoft.com/office/drawing/2014/main" id="{D1BB5CC0-75D4-B04E-B972-FA08BAC19269}"/>
              </a:ext>
            </a:extLst>
          </p:cNvPr>
          <p:cNvSpPr/>
          <p:nvPr/>
        </p:nvSpPr>
        <p:spPr>
          <a:xfrm>
            <a:off x="470356" y="3755023"/>
            <a:ext cx="105702" cy="396383"/>
          </a:xfrm>
          <a:prstGeom prst="rect">
            <a:avLst/>
          </a:prstGeom>
          <a:solidFill>
            <a:srgbClr val="C0000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矩形 21">
            <a:extLst>
              <a:ext uri="{FF2B5EF4-FFF2-40B4-BE49-F238E27FC236}">
                <a16:creationId xmlns:a16="http://schemas.microsoft.com/office/drawing/2014/main" id="{E7B7B180-CAE1-9945-8859-5ECED1FCC105}"/>
              </a:ext>
            </a:extLst>
          </p:cNvPr>
          <p:cNvSpPr/>
          <p:nvPr/>
        </p:nvSpPr>
        <p:spPr>
          <a:xfrm>
            <a:off x="970408" y="3763674"/>
            <a:ext cx="105702" cy="396383"/>
          </a:xfrm>
          <a:prstGeom prst="rect">
            <a:avLst/>
          </a:prstGeom>
          <a:solidFill>
            <a:schemeClr val="accent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A65AE7C6-2F38-3A4A-B25D-801A3DC32B60}"/>
                  </a:ext>
                </a:extLst>
              </p:cNvPr>
              <p:cNvSpPr/>
              <p:nvPr/>
            </p:nvSpPr>
            <p:spPr>
              <a:xfrm>
                <a:off x="129678" y="4230045"/>
                <a:ext cx="807529" cy="4392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b="1" i="1" smtClean="0">
                              <a:latin typeface="Cambria Math" panose="02040503050406030204" pitchFamily="18" charset="0"/>
                            </a:rPr>
                          </m:ctrlPr>
                        </m:sSubSupPr>
                        <m:e>
                          <m:r>
                            <a:rPr lang="en-US" b="1" i="0">
                              <a:latin typeface="Cambria Math" charset="0"/>
                            </a:rPr>
                            <m:t>𝐡</m:t>
                          </m:r>
                        </m:e>
                        <m:sub>
                          <m:r>
                            <a:rPr lang="en-US" i="1">
                              <a:latin typeface="Cambria Math" panose="02040503050406030204" pitchFamily="18" charset="0"/>
                            </a:rPr>
                            <m:t>𝐴</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i="1">
                              <a:latin typeface="Cambria Math" charset="0"/>
                            </a:rPr>
                            <m:t>−1</m:t>
                          </m:r>
                          <m:r>
                            <a:rPr lang="en-US" b="0" i="1" smtClean="0">
                              <a:latin typeface="Cambria Math" panose="02040503050406030204" pitchFamily="18" charset="0"/>
                            </a:rPr>
                            <m:t>)</m:t>
                          </m:r>
                        </m:sup>
                      </m:sSubSup>
                    </m:oMath>
                  </m:oMathPara>
                </a14:m>
                <a:endParaRPr lang="en-US"/>
              </a:p>
            </p:txBody>
          </p:sp>
        </mc:Choice>
        <mc:Fallback xmlns="">
          <p:sp>
            <p:nvSpPr>
              <p:cNvPr id="15" name="Rectangle 14">
                <a:extLst>
                  <a:ext uri="{FF2B5EF4-FFF2-40B4-BE49-F238E27FC236}">
                    <a16:creationId xmlns:a16="http://schemas.microsoft.com/office/drawing/2014/main" id="{A65AE7C6-2F38-3A4A-B25D-801A3DC32B60}"/>
                  </a:ext>
                </a:extLst>
              </p:cNvPr>
              <p:cNvSpPr>
                <a:spLocks noRot="1" noChangeAspect="1" noMove="1" noResize="1" noEditPoints="1" noAdjustHandles="1" noChangeArrowheads="1" noChangeShapeType="1" noTextEdit="1"/>
              </p:cNvSpPr>
              <p:nvPr/>
            </p:nvSpPr>
            <p:spPr>
              <a:xfrm>
                <a:off x="129678" y="4230045"/>
                <a:ext cx="807529" cy="439287"/>
              </a:xfrm>
              <a:prstGeom prst="rect">
                <a:avLst/>
              </a:prstGeom>
              <a:blipFill>
                <a:blip r:embed="rId4"/>
                <a:stretch>
                  <a:fillRect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F7B18999-3426-9F4D-B061-719EEA8DD962}"/>
                  </a:ext>
                </a:extLst>
              </p:cNvPr>
              <p:cNvSpPr/>
              <p:nvPr/>
            </p:nvSpPr>
            <p:spPr>
              <a:xfrm>
                <a:off x="792378" y="4230750"/>
                <a:ext cx="807529" cy="4385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b="1" i="1" smtClean="0">
                              <a:latin typeface="Cambria Math" panose="02040503050406030204" pitchFamily="18" charset="0"/>
                            </a:rPr>
                          </m:ctrlPr>
                        </m:sSubSupPr>
                        <m:e>
                          <m:r>
                            <a:rPr lang="en-US" b="1" i="0">
                              <a:latin typeface="Cambria Math" charset="0"/>
                            </a:rPr>
                            <m:t>𝐡</m:t>
                          </m:r>
                        </m:e>
                        <m:sub>
                          <m:r>
                            <a:rPr lang="en-US" b="0" i="1" smtClean="0">
                              <a:latin typeface="Cambria Math" panose="02040503050406030204" pitchFamily="18" charset="0"/>
                            </a:rPr>
                            <m:t>𝐵</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i="1">
                              <a:latin typeface="Cambria Math" charset="0"/>
                            </a:rPr>
                            <m:t>−1</m:t>
                          </m:r>
                          <m:r>
                            <a:rPr lang="en-US" b="0" i="1" smtClean="0">
                              <a:latin typeface="Cambria Math" panose="02040503050406030204" pitchFamily="18" charset="0"/>
                            </a:rPr>
                            <m:t>)</m:t>
                          </m:r>
                        </m:sup>
                      </m:sSubSup>
                    </m:oMath>
                  </m:oMathPara>
                </a14:m>
                <a:endParaRPr lang="en-US"/>
              </a:p>
            </p:txBody>
          </p:sp>
        </mc:Choice>
        <mc:Fallback xmlns="">
          <p:sp>
            <p:nvSpPr>
              <p:cNvPr id="16" name="Rectangle 15">
                <a:extLst>
                  <a:ext uri="{FF2B5EF4-FFF2-40B4-BE49-F238E27FC236}">
                    <a16:creationId xmlns:a16="http://schemas.microsoft.com/office/drawing/2014/main" id="{F7B18999-3426-9F4D-B061-719EEA8DD962}"/>
                  </a:ext>
                </a:extLst>
              </p:cNvPr>
              <p:cNvSpPr>
                <a:spLocks noRot="1" noChangeAspect="1" noMove="1" noResize="1" noEditPoints="1" noAdjustHandles="1" noChangeArrowheads="1" noChangeShapeType="1" noTextEdit="1"/>
              </p:cNvSpPr>
              <p:nvPr/>
            </p:nvSpPr>
            <p:spPr>
              <a:xfrm>
                <a:off x="792378" y="4230750"/>
                <a:ext cx="807529" cy="438582"/>
              </a:xfrm>
              <a:prstGeom prst="rect">
                <a:avLst/>
              </a:prstGeom>
              <a:blipFill>
                <a:blip r:embed="rId5"/>
                <a:stretch>
                  <a:fillRect b="-2778"/>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C80C2659-BC12-0641-8EE2-ED7D13C41ABB}"/>
              </a:ext>
            </a:extLst>
          </p:cNvPr>
          <p:cNvSpPr txBox="1"/>
          <p:nvPr/>
        </p:nvSpPr>
        <p:spPr>
          <a:xfrm>
            <a:off x="1114764" y="3585746"/>
            <a:ext cx="1316386" cy="338554"/>
          </a:xfrm>
          <a:prstGeom prst="rect">
            <a:avLst/>
          </a:prstGeom>
          <a:noFill/>
        </p:spPr>
        <p:txBody>
          <a:bodyPr wrap="none" rtlCol="0">
            <a:spAutoFit/>
          </a:bodyPr>
          <a:lstStyle/>
          <a:p>
            <a:r>
              <a:rPr lang="en-US" sz="1600" b="1"/>
              <a:t>Concatenate</a:t>
            </a:r>
          </a:p>
        </p:txBody>
      </p:sp>
      <p:cxnSp>
        <p:nvCxnSpPr>
          <p:cNvPr id="19" name="Straight Arrow Connector 18">
            <a:extLst>
              <a:ext uri="{FF2B5EF4-FFF2-40B4-BE49-F238E27FC236}">
                <a16:creationId xmlns:a16="http://schemas.microsoft.com/office/drawing/2014/main" id="{58BC071F-5B0E-A145-9E0C-C645F748BFF6}"/>
              </a:ext>
            </a:extLst>
          </p:cNvPr>
          <p:cNvCxnSpPr>
            <a:cxnSpLocks/>
          </p:cNvCxnSpPr>
          <p:nvPr/>
        </p:nvCxnSpPr>
        <p:spPr>
          <a:xfrm>
            <a:off x="2653752" y="3966054"/>
            <a:ext cx="638009"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0F843039-4857-D441-8860-E9359944197E}"/>
              </a:ext>
            </a:extLst>
          </p:cNvPr>
          <p:cNvSpPr txBox="1"/>
          <p:nvPr/>
        </p:nvSpPr>
        <p:spPr>
          <a:xfrm>
            <a:off x="2630390" y="3589094"/>
            <a:ext cx="744114" cy="338554"/>
          </a:xfrm>
          <a:prstGeom prst="rect">
            <a:avLst/>
          </a:prstGeom>
          <a:noFill/>
        </p:spPr>
        <p:txBody>
          <a:bodyPr wrap="none" rtlCol="0">
            <a:spAutoFit/>
          </a:bodyPr>
          <a:lstStyle/>
          <a:p>
            <a:r>
              <a:rPr lang="en-US" sz="1600" b="1"/>
              <a:t>Linear</a:t>
            </a:r>
          </a:p>
        </p:txBody>
      </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F09B62D5-0D50-A54B-976F-8803C7139CE6}"/>
                  </a:ext>
                </a:extLst>
              </p:cNvPr>
              <p:cNvSpPr/>
              <p:nvPr/>
            </p:nvSpPr>
            <p:spPr>
              <a:xfrm>
                <a:off x="3316781" y="3726108"/>
                <a:ext cx="60798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charset="0"/>
                            </a:rPr>
                            <m:t>𝑒</m:t>
                          </m:r>
                        </m:e>
                        <m:sub>
                          <m:r>
                            <a:rPr lang="en-US" sz="2000" i="1">
                              <a:latin typeface="Cambria Math" panose="02040503050406030204" pitchFamily="18" charset="0"/>
                            </a:rPr>
                            <m:t>𝐴𝐵</m:t>
                          </m:r>
                        </m:sub>
                      </m:sSub>
                    </m:oMath>
                  </m:oMathPara>
                </a14:m>
                <a:endParaRPr lang="en-US" sz="2000"/>
              </a:p>
            </p:txBody>
          </p:sp>
        </mc:Choice>
        <mc:Fallback xmlns="">
          <p:sp>
            <p:nvSpPr>
              <p:cNvPr id="22" name="Rectangle 21">
                <a:extLst>
                  <a:ext uri="{FF2B5EF4-FFF2-40B4-BE49-F238E27FC236}">
                    <a16:creationId xmlns:a16="http://schemas.microsoft.com/office/drawing/2014/main" id="{F09B62D5-0D50-A54B-976F-8803C7139CE6}"/>
                  </a:ext>
                </a:extLst>
              </p:cNvPr>
              <p:cNvSpPr>
                <a:spLocks noRot="1" noChangeAspect="1" noMove="1" noResize="1" noEditPoints="1" noAdjustHandles="1" noChangeArrowheads="1" noChangeShapeType="1" noTextEdit="1"/>
              </p:cNvSpPr>
              <p:nvPr/>
            </p:nvSpPr>
            <p:spPr>
              <a:xfrm>
                <a:off x="3316781" y="3726108"/>
                <a:ext cx="607987" cy="400110"/>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78176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A3B76E-89F9-804C-8FEC-13EA5E8A5254}"/>
              </a:ext>
            </a:extLst>
          </p:cNvPr>
          <p:cNvPicPr>
            <a:picLocks noChangeAspect="1"/>
          </p:cNvPicPr>
          <p:nvPr/>
        </p:nvPicPr>
        <p:blipFill rotWithShape="1">
          <a:blip r:embed="rId2"/>
          <a:srcRect b="13652"/>
          <a:stretch/>
        </p:blipFill>
        <p:spPr>
          <a:xfrm>
            <a:off x="6136519" y="4991318"/>
            <a:ext cx="2133601" cy="1864173"/>
          </a:xfrm>
          <a:prstGeom prst="rect">
            <a:avLst/>
          </a:prstGeom>
        </p:spPr>
      </p:pic>
      <p:sp>
        <p:nvSpPr>
          <p:cNvPr id="2" name="Title 1"/>
          <p:cNvSpPr>
            <a:spLocks noGrp="1"/>
          </p:cNvSpPr>
          <p:nvPr>
            <p:ph type="title"/>
          </p:nvPr>
        </p:nvSpPr>
        <p:spPr/>
        <p:txBody>
          <a:bodyPr/>
          <a:lstStyle/>
          <a:p>
            <a:r>
              <a:rPr lang="en-US"/>
              <a:t>Recap: Attention Mechanism (3)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199" y="1236198"/>
                <a:ext cx="8417085" cy="3715673"/>
              </a:xfrm>
            </p:spPr>
            <p:txBody>
              <a:bodyPr>
                <a:normAutofit/>
              </a:bodyPr>
              <a:lstStyle/>
              <a:p>
                <a:pPr lvl="1"/>
                <a:r>
                  <a:rPr lang="en-US" b="1">
                    <a:solidFill>
                      <a:srgbClr val="0000FF"/>
                    </a:solidFill>
                  </a:rPr>
                  <a:t>Normalize </a:t>
                </a:r>
                <a14:m>
                  <m:oMath xmlns:m="http://schemas.openxmlformats.org/officeDocument/2006/math">
                    <m:sSub>
                      <m:sSubPr>
                        <m:ctrlPr>
                          <a:rPr lang="en-US" i="1" smtClean="0">
                            <a:solidFill>
                              <a:schemeClr val="tx1"/>
                            </a:solidFill>
                            <a:latin typeface="Cambria Math" panose="02040503050406030204" pitchFamily="18" charset="0"/>
                          </a:rPr>
                        </m:ctrlPr>
                      </m:sSubPr>
                      <m:e>
                        <m:r>
                          <a:rPr lang="en-US" b="0" i="1">
                            <a:solidFill>
                              <a:schemeClr val="tx1"/>
                            </a:solidFill>
                            <a:latin typeface="Cambria Math" charset="0"/>
                          </a:rPr>
                          <m:t>𝑒</m:t>
                        </m:r>
                      </m:e>
                      <m:sub>
                        <m:r>
                          <a:rPr lang="en-US" b="0" i="1">
                            <a:solidFill>
                              <a:schemeClr val="tx1"/>
                            </a:solidFill>
                            <a:latin typeface="Cambria Math" charset="0"/>
                          </a:rPr>
                          <m:t>𝑣𝑢</m:t>
                        </m:r>
                      </m:sub>
                    </m:sSub>
                  </m:oMath>
                </a14:m>
                <a:r>
                  <a:rPr lang="en-US">
                    <a:solidFill>
                      <a:schemeClr val="tx1"/>
                    </a:solidFill>
                  </a:rPr>
                  <a:t> into the </a:t>
                </a:r>
                <a:r>
                  <a:rPr lang="en-US" b="1">
                    <a:solidFill>
                      <a:schemeClr val="tx1"/>
                    </a:solidFill>
                  </a:rPr>
                  <a:t>final attention weight </a:t>
                </a:r>
                <a14:m>
                  <m:oMath xmlns:m="http://schemas.openxmlformats.org/officeDocument/2006/math">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𝜶</m:t>
                        </m:r>
                      </m:e>
                      <m:sub>
                        <m:r>
                          <a:rPr lang="en-US" b="1" i="1">
                            <a:solidFill>
                              <a:schemeClr val="tx1"/>
                            </a:solidFill>
                            <a:latin typeface="Cambria Math" panose="02040503050406030204" pitchFamily="18" charset="0"/>
                          </a:rPr>
                          <m:t>𝒗𝒖</m:t>
                        </m:r>
                      </m:sub>
                    </m:sSub>
                    <m:r>
                      <a:rPr lang="en-US" b="1" i="1">
                        <a:latin typeface="Cambria Math" panose="02040503050406030204" pitchFamily="18" charset="0"/>
                      </a:rPr>
                      <m:t> </m:t>
                    </m:r>
                  </m:oMath>
                </a14:m>
                <a:endParaRPr lang="en-US" b="1"/>
              </a:p>
              <a:p>
                <a:pPr lvl="2"/>
                <a:r>
                  <a:rPr lang="en-US"/>
                  <a:t>Use the </a:t>
                </a:r>
                <a:r>
                  <a:rPr lang="en-US" b="1" err="1"/>
                  <a:t>softmax</a:t>
                </a:r>
                <a:r>
                  <a:rPr lang="en-US"/>
                  <a:t> function, so that </a:t>
                </a:r>
                <a14:m>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𝑣𝑢</m:t>
                            </m:r>
                          </m:sub>
                        </m:sSub>
                      </m:e>
                    </m:nary>
                    <m:r>
                      <a:rPr lang="en-US" b="0" i="1" smtClean="0">
                        <a:latin typeface="Cambria Math" panose="02040503050406030204" pitchFamily="18" charset="0"/>
                      </a:rPr>
                      <m:t>=1</m:t>
                    </m:r>
                  </m:oMath>
                </a14:m>
                <a:r>
                  <a:rPr lang="en-US"/>
                  <a:t>:</a:t>
                </a:r>
              </a:p>
              <a:p>
                <a:pPr marL="457200" lvl="1" indent="0">
                  <a:buNone/>
                </a:pPr>
                <a14:m>
                  <m:oMathPara xmlns:m="http://schemas.openxmlformats.org/officeDocument/2006/math">
                    <m:oMathParaPr>
                      <m:jc m:val="centerGroup"/>
                    </m:oMathParaPr>
                    <m:oMath xmlns:m="http://schemas.openxmlformats.org/officeDocument/2006/math">
                      <m:sSub>
                        <m:sSubPr>
                          <m:ctrlPr>
                            <a:rPr lang="en-US" sz="2600" b="0" i="1" smtClean="0">
                              <a:solidFill>
                                <a:schemeClr val="accent3"/>
                              </a:solidFill>
                              <a:latin typeface="Cambria Math" panose="02040503050406030204" pitchFamily="18" charset="0"/>
                            </a:rPr>
                          </m:ctrlPr>
                        </m:sSubPr>
                        <m:e>
                          <m:r>
                            <a:rPr lang="en-US" sz="2600" b="0" i="1" smtClean="0">
                              <a:solidFill>
                                <a:schemeClr val="accent3"/>
                              </a:solidFill>
                              <a:latin typeface="Cambria Math" charset="0"/>
                            </a:rPr>
                            <m:t>𝛼</m:t>
                          </m:r>
                        </m:e>
                        <m:sub>
                          <m:r>
                            <a:rPr lang="en-US" sz="2600" b="0" i="1" smtClean="0">
                              <a:solidFill>
                                <a:schemeClr val="accent3"/>
                              </a:solidFill>
                              <a:latin typeface="Cambria Math" charset="0"/>
                            </a:rPr>
                            <m:t>𝑣𝑢</m:t>
                          </m:r>
                        </m:sub>
                      </m:sSub>
                      <m:r>
                        <a:rPr lang="en-US" sz="2600" b="0" i="1" smtClean="0">
                          <a:latin typeface="Cambria Math" charset="0"/>
                        </a:rPr>
                        <m:t>=</m:t>
                      </m:r>
                      <m:f>
                        <m:fPr>
                          <m:ctrlPr>
                            <a:rPr lang="mr-IN" sz="2600" b="0" i="1" smtClean="0">
                              <a:latin typeface="Cambria Math" panose="02040503050406030204" pitchFamily="18" charset="0"/>
                            </a:rPr>
                          </m:ctrlPr>
                        </m:fPr>
                        <m:num>
                          <m:r>
                            <m:rPr>
                              <m:sty m:val="p"/>
                            </m:rPr>
                            <a:rPr lang="en-US" sz="2600" b="0" i="0" smtClean="0">
                              <a:latin typeface="Cambria Math" charset="0"/>
                            </a:rPr>
                            <m:t>exp</m:t>
                          </m:r>
                          <m:r>
                            <a:rPr lang="en-US" sz="2600" b="0" i="1" smtClean="0">
                              <a:latin typeface="Cambria Math" charset="0"/>
                            </a:rPr>
                            <m:t>⁡(</m:t>
                          </m:r>
                          <m:sSub>
                            <m:sSubPr>
                              <m:ctrlPr>
                                <a:rPr lang="en-US" sz="2600" b="0" i="1" smtClean="0">
                                  <a:latin typeface="Cambria Math" panose="02040503050406030204" pitchFamily="18" charset="0"/>
                                </a:rPr>
                              </m:ctrlPr>
                            </m:sSubPr>
                            <m:e>
                              <m:r>
                                <a:rPr lang="en-US" sz="2600" b="0" i="1" smtClean="0">
                                  <a:latin typeface="Cambria Math" charset="0"/>
                                </a:rPr>
                                <m:t>𝑒</m:t>
                              </m:r>
                            </m:e>
                            <m:sub>
                              <m:r>
                                <a:rPr lang="en-US" sz="2600" b="0" i="1" smtClean="0">
                                  <a:latin typeface="Cambria Math" charset="0"/>
                                </a:rPr>
                                <m:t>𝑣𝑢</m:t>
                              </m:r>
                            </m:sub>
                          </m:sSub>
                          <m:r>
                            <a:rPr lang="en-US" sz="2600" b="0" i="1" smtClean="0">
                              <a:latin typeface="Cambria Math" charset="0"/>
                            </a:rPr>
                            <m:t>)</m:t>
                          </m:r>
                        </m:num>
                        <m:den>
                          <m:nary>
                            <m:naryPr>
                              <m:chr m:val="∑"/>
                              <m:supHide m:val="on"/>
                              <m:ctrlPr>
                                <a:rPr lang="en-US" sz="2600" b="0" i="1" smtClean="0">
                                  <a:latin typeface="Cambria Math" panose="02040503050406030204" pitchFamily="18" charset="0"/>
                                </a:rPr>
                              </m:ctrlPr>
                            </m:naryPr>
                            <m:sub>
                              <m:r>
                                <a:rPr lang="en-US" sz="2600" b="0" i="1" smtClean="0">
                                  <a:latin typeface="Cambria Math" charset="0"/>
                                </a:rPr>
                                <m:t>𝑘</m:t>
                              </m:r>
                              <m:r>
                                <a:rPr lang="en-US" sz="2600" b="0" i="1" smtClean="0">
                                  <a:latin typeface="Cambria Math" charset="0"/>
                                </a:rPr>
                                <m:t>∈</m:t>
                              </m:r>
                              <m:r>
                                <a:rPr lang="en-US" sz="2600" b="0" i="1" smtClean="0">
                                  <a:latin typeface="Cambria Math" charset="0"/>
                                </a:rPr>
                                <m:t>𝑁</m:t>
                              </m:r>
                              <m:d>
                                <m:dPr>
                                  <m:ctrlPr>
                                    <a:rPr lang="en-US" sz="2600" b="0" i="1" smtClean="0">
                                      <a:latin typeface="Cambria Math" panose="02040503050406030204" pitchFamily="18" charset="0"/>
                                    </a:rPr>
                                  </m:ctrlPr>
                                </m:dPr>
                                <m:e>
                                  <m:r>
                                    <a:rPr lang="en-US" sz="2600" b="0" i="1" smtClean="0">
                                      <a:latin typeface="Cambria Math" charset="0"/>
                                    </a:rPr>
                                    <m:t>𝑣</m:t>
                                  </m:r>
                                </m:e>
                              </m:d>
                            </m:sub>
                            <m:sup/>
                            <m:e>
                              <m:r>
                                <m:rPr>
                                  <m:sty m:val="p"/>
                                </m:rPr>
                                <a:rPr lang="en-US" sz="2600" b="0" i="0" smtClean="0">
                                  <a:latin typeface="Cambria Math" charset="0"/>
                                </a:rPr>
                                <m:t>exp</m:t>
                              </m:r>
                              <m:r>
                                <a:rPr lang="en-US" sz="2600" b="0" i="1" smtClean="0">
                                  <a:latin typeface="Cambria Math" charset="0"/>
                                </a:rPr>
                                <m:t>⁡(</m:t>
                              </m:r>
                              <m:sSub>
                                <m:sSubPr>
                                  <m:ctrlPr>
                                    <a:rPr lang="en-US" sz="2600" b="0" i="1" smtClean="0">
                                      <a:latin typeface="Cambria Math" panose="02040503050406030204" pitchFamily="18" charset="0"/>
                                    </a:rPr>
                                  </m:ctrlPr>
                                </m:sSubPr>
                                <m:e>
                                  <m:r>
                                    <a:rPr lang="en-US" sz="2600" b="0" i="1" smtClean="0">
                                      <a:latin typeface="Cambria Math" charset="0"/>
                                    </a:rPr>
                                    <m:t>𝑒</m:t>
                                  </m:r>
                                </m:e>
                                <m:sub>
                                  <m:r>
                                    <a:rPr lang="en-US" sz="2600" b="0" i="1" smtClean="0">
                                      <a:latin typeface="Cambria Math" charset="0"/>
                                    </a:rPr>
                                    <m:t>𝑣𝑘</m:t>
                                  </m:r>
                                </m:sub>
                              </m:sSub>
                              <m:r>
                                <a:rPr lang="en-US" sz="2600" b="0" i="1" smtClean="0">
                                  <a:latin typeface="Cambria Math" charset="0"/>
                                </a:rPr>
                                <m:t>)</m:t>
                              </m:r>
                            </m:e>
                          </m:nary>
                        </m:den>
                      </m:f>
                    </m:oMath>
                  </m:oMathPara>
                </a14:m>
                <a:endParaRPr lang="en-US"/>
              </a:p>
              <a:p>
                <a:pPr lvl="1"/>
                <a:r>
                  <a:rPr lang="en-US" b="1">
                    <a:solidFill>
                      <a:srgbClr val="0000FF"/>
                    </a:solidFill>
                  </a:rPr>
                  <a:t>Weighted sum </a:t>
                </a:r>
                <a:r>
                  <a:rPr lang="en-US">
                    <a:solidFill>
                      <a:schemeClr val="tx1"/>
                    </a:solidFill>
                  </a:rPr>
                  <a:t>based on the </a:t>
                </a:r>
                <a:r>
                  <a:rPr lang="en-US" b="1">
                    <a:solidFill>
                      <a:schemeClr val="tx1"/>
                    </a:solidFill>
                  </a:rPr>
                  <a:t>final attention weight </a:t>
                </a:r>
                <a14:m>
                  <m:oMath xmlns:m="http://schemas.openxmlformats.org/officeDocument/2006/math">
                    <m:sSub>
                      <m:sSubPr>
                        <m:ctrlPr>
                          <a:rPr lang="en-US" b="1" i="1" smtClean="0">
                            <a:solidFill>
                              <a:schemeClr val="accent3"/>
                            </a:solidFill>
                            <a:latin typeface="Cambria Math" panose="02040503050406030204" pitchFamily="18" charset="0"/>
                          </a:rPr>
                        </m:ctrlPr>
                      </m:sSubPr>
                      <m:e>
                        <m:r>
                          <a:rPr lang="en-US" b="1" i="1" smtClean="0">
                            <a:solidFill>
                              <a:schemeClr val="accent3"/>
                            </a:solidFill>
                            <a:latin typeface="Cambria Math" panose="02040503050406030204" pitchFamily="18" charset="0"/>
                          </a:rPr>
                          <m:t>𝜶</m:t>
                        </m:r>
                      </m:e>
                      <m:sub>
                        <m:r>
                          <a:rPr lang="en-US" b="1" i="1" smtClean="0">
                            <a:solidFill>
                              <a:schemeClr val="accent3"/>
                            </a:solidFill>
                            <a:latin typeface="Cambria Math" panose="02040503050406030204" pitchFamily="18" charset="0"/>
                          </a:rPr>
                          <m:t>𝒗𝒖</m:t>
                        </m:r>
                      </m:sub>
                    </m:sSub>
                  </m:oMath>
                </a14:m>
                <a:r>
                  <a:rPr lang="en-US" b="1">
                    <a:solidFill>
                      <a:srgbClr val="0000FF"/>
                    </a:solidFill>
                  </a:rPr>
                  <a:t>:</a:t>
                </a:r>
              </a:p>
              <a:p>
                <a:pPr marL="457200" lvl="1" indent="0" algn="ctr">
                  <a:buNone/>
                </a:pPr>
                <a14:m>
                  <m:oMath xmlns:m="http://schemas.openxmlformats.org/officeDocument/2006/math">
                    <m:sSubSup>
                      <m:sSubSupPr>
                        <m:ctrlPr>
                          <a:rPr lang="en-US" sz="2600" i="1" smtClean="0">
                            <a:solidFill>
                              <a:schemeClr val="tx1"/>
                            </a:solidFill>
                            <a:latin typeface="Cambria Math" panose="02040503050406030204" pitchFamily="18" charset="0"/>
                          </a:rPr>
                        </m:ctrlPr>
                      </m:sSubSupPr>
                      <m:e>
                        <m:r>
                          <a:rPr lang="en-US" sz="2600" b="1" i="0" smtClean="0">
                            <a:solidFill>
                              <a:schemeClr val="tx1"/>
                            </a:solidFill>
                            <a:latin typeface="Cambria Math" charset="0"/>
                          </a:rPr>
                          <m:t>𝐡</m:t>
                        </m:r>
                      </m:e>
                      <m:sub>
                        <m:r>
                          <a:rPr lang="en-US" sz="2600" b="0" i="1" smtClean="0">
                            <a:solidFill>
                              <a:schemeClr val="tx1"/>
                            </a:solidFill>
                            <a:latin typeface="Cambria Math" charset="0"/>
                          </a:rPr>
                          <m:t>𝑣</m:t>
                        </m:r>
                      </m:sub>
                      <m:sup>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𝑙</m:t>
                        </m:r>
                        <m:r>
                          <a:rPr lang="en-US" sz="2600" b="0" i="1" smtClean="0">
                            <a:solidFill>
                              <a:schemeClr val="tx1"/>
                            </a:solidFill>
                            <a:latin typeface="Cambria Math" panose="02040503050406030204" pitchFamily="18" charset="0"/>
                          </a:rPr>
                          <m:t>)</m:t>
                        </m:r>
                      </m:sup>
                    </m:sSubSup>
                    <m:r>
                      <a:rPr lang="en-US" sz="2600" b="0" i="1" smtClean="0">
                        <a:solidFill>
                          <a:schemeClr val="tx1"/>
                        </a:solidFill>
                        <a:latin typeface="Cambria Math" charset="0"/>
                      </a:rPr>
                      <m:t>=</m:t>
                    </m:r>
                    <m:r>
                      <a:rPr lang="en-US" sz="2600" b="0" i="1" smtClean="0">
                        <a:solidFill>
                          <a:schemeClr val="tx1"/>
                        </a:solidFill>
                        <a:latin typeface="Cambria Math" charset="0"/>
                      </a:rPr>
                      <m:t>𝜎</m:t>
                    </m:r>
                    <m:r>
                      <a:rPr lang="en-US" sz="2600" b="0" i="1" smtClean="0">
                        <a:solidFill>
                          <a:schemeClr val="tx1"/>
                        </a:solidFill>
                        <a:latin typeface="Cambria Math" charset="0"/>
                      </a:rPr>
                      <m:t>(</m:t>
                    </m:r>
                    <m:nary>
                      <m:naryPr>
                        <m:chr m:val="∑"/>
                        <m:supHide m:val="on"/>
                        <m:ctrlPr>
                          <a:rPr lang="en-US" sz="2600" i="1" smtClean="0">
                            <a:solidFill>
                              <a:schemeClr val="tx1"/>
                            </a:solidFill>
                            <a:latin typeface="Cambria Math" panose="02040503050406030204" pitchFamily="18" charset="0"/>
                          </a:rPr>
                        </m:ctrlPr>
                      </m:naryPr>
                      <m:sub>
                        <m:r>
                          <a:rPr lang="en-US" sz="2600" b="0" i="1" smtClean="0">
                            <a:solidFill>
                              <a:schemeClr val="tx1"/>
                            </a:solidFill>
                            <a:latin typeface="Cambria Math" charset="0"/>
                          </a:rPr>
                          <m:t>𝑢</m:t>
                        </m:r>
                        <m:r>
                          <a:rPr lang="en-US" sz="2600" b="0" i="1" smtClean="0">
                            <a:solidFill>
                              <a:schemeClr val="tx1"/>
                            </a:solidFill>
                            <a:latin typeface="Cambria Math" charset="0"/>
                          </a:rPr>
                          <m:t>∈</m:t>
                        </m:r>
                        <m:r>
                          <a:rPr lang="en-US" sz="2600" b="0" i="1" smtClean="0">
                            <a:solidFill>
                              <a:schemeClr val="tx1"/>
                            </a:solidFill>
                            <a:latin typeface="Cambria Math" charset="0"/>
                          </a:rPr>
                          <m:t>𝑁</m:t>
                        </m:r>
                        <m:d>
                          <m:dPr>
                            <m:ctrlPr>
                              <a:rPr lang="en-US" sz="2600" i="1" smtClean="0">
                                <a:solidFill>
                                  <a:schemeClr val="tx1"/>
                                </a:solidFill>
                                <a:latin typeface="Cambria Math" panose="02040503050406030204" pitchFamily="18" charset="0"/>
                              </a:rPr>
                            </m:ctrlPr>
                          </m:dPr>
                          <m:e>
                            <m:r>
                              <a:rPr lang="en-US" sz="2600" b="0" i="1" smtClean="0">
                                <a:solidFill>
                                  <a:schemeClr val="tx1"/>
                                </a:solidFill>
                                <a:latin typeface="Cambria Math" charset="0"/>
                              </a:rPr>
                              <m:t>𝑣</m:t>
                            </m:r>
                          </m:e>
                        </m:d>
                      </m:sub>
                      <m:sup/>
                      <m:e>
                        <m:sSub>
                          <m:sSubPr>
                            <m:ctrlPr>
                              <a:rPr lang="en-US" sz="2600" i="1" smtClean="0">
                                <a:solidFill>
                                  <a:schemeClr val="accent3"/>
                                </a:solidFill>
                                <a:latin typeface="Cambria Math" panose="02040503050406030204" pitchFamily="18" charset="0"/>
                              </a:rPr>
                            </m:ctrlPr>
                          </m:sSubPr>
                          <m:e>
                            <m:r>
                              <a:rPr lang="en-US" sz="2600" b="0" i="1" smtClean="0">
                                <a:solidFill>
                                  <a:schemeClr val="accent3"/>
                                </a:solidFill>
                                <a:latin typeface="Cambria Math" charset="0"/>
                              </a:rPr>
                              <m:t>𝛼</m:t>
                            </m:r>
                          </m:e>
                          <m:sub>
                            <m:r>
                              <a:rPr lang="en-US" sz="2600" b="0" i="1" smtClean="0">
                                <a:solidFill>
                                  <a:schemeClr val="accent3"/>
                                </a:solidFill>
                                <a:latin typeface="Cambria Math" charset="0"/>
                              </a:rPr>
                              <m:t>𝑣𝑢</m:t>
                            </m:r>
                          </m:sub>
                        </m:sSub>
                        <m:sSup>
                          <m:sSupPr>
                            <m:ctrlPr>
                              <a:rPr lang="en-US" sz="2400" i="1">
                                <a:latin typeface="Cambria Math" panose="02040503050406030204" pitchFamily="18" charset="0"/>
                              </a:rPr>
                            </m:ctrlPr>
                          </m:sSupPr>
                          <m:e>
                            <m:r>
                              <a:rPr lang="en-US" sz="2400" b="1">
                                <a:latin typeface="Cambria Math" panose="02040503050406030204" pitchFamily="18" charset="0"/>
                              </a:rPr>
                              <m:t>𝐖</m:t>
                            </m:r>
                          </m:e>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p>
                        <m:sSubSup>
                          <m:sSubSupPr>
                            <m:ctrlPr>
                              <a:rPr lang="en-US" sz="2600" i="1" smtClean="0">
                                <a:solidFill>
                                  <a:schemeClr val="tx1"/>
                                </a:solidFill>
                                <a:latin typeface="Cambria Math" panose="02040503050406030204" pitchFamily="18" charset="0"/>
                              </a:rPr>
                            </m:ctrlPr>
                          </m:sSubSupPr>
                          <m:e>
                            <m:r>
                              <a:rPr lang="en-US" sz="2600" b="1" i="0" smtClean="0">
                                <a:solidFill>
                                  <a:schemeClr val="tx1"/>
                                </a:solidFill>
                                <a:latin typeface="Cambria Math" charset="0"/>
                              </a:rPr>
                              <m:t>𝐡</m:t>
                            </m:r>
                          </m:e>
                          <m:sub>
                            <m:r>
                              <a:rPr lang="en-US" sz="2600" b="0" i="1" smtClean="0">
                                <a:solidFill>
                                  <a:schemeClr val="tx1"/>
                                </a:solidFill>
                                <a:latin typeface="Cambria Math" charset="0"/>
                              </a:rPr>
                              <m:t>𝑢</m:t>
                            </m:r>
                          </m:sub>
                          <m:sup>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𝑙</m:t>
                            </m:r>
                            <m:r>
                              <a:rPr lang="en-US" sz="2600" b="0" i="1" smtClean="0">
                                <a:solidFill>
                                  <a:schemeClr val="tx1"/>
                                </a:solidFill>
                                <a:latin typeface="Cambria Math" charset="0"/>
                              </a:rPr>
                              <m:t>−1</m:t>
                            </m:r>
                            <m:r>
                              <a:rPr lang="en-US" sz="2600" b="0" i="1" smtClean="0">
                                <a:solidFill>
                                  <a:schemeClr val="tx1"/>
                                </a:solidFill>
                                <a:latin typeface="Cambria Math" panose="02040503050406030204" pitchFamily="18" charset="0"/>
                              </a:rPr>
                              <m:t>)</m:t>
                            </m:r>
                          </m:sup>
                        </m:sSubSup>
                      </m:e>
                    </m:nary>
                  </m:oMath>
                </a14:m>
                <a:r>
                  <a:rPr lang="en-US" sz="2600">
                    <a:solidFill>
                      <a:schemeClr val="tx1"/>
                    </a:solidFill>
                  </a:rPr>
                  <a:t>)</a:t>
                </a:r>
              </a:p>
              <a:p>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199" y="1236198"/>
                <a:ext cx="8417085" cy="3715673"/>
              </a:xfrm>
              <a:blipFill>
                <a:blip r:embed="rId3"/>
                <a:stretch>
                  <a:fillRect t="-1314" r="-290"/>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21D68114-025E-7844-8996-68F40EFF4DC2}" type="datetime1">
              <a:rPr lang="en-US" smtClean="0"/>
              <a:t>11/14/2024</a:t>
            </a:fld>
            <a:endParaRPr lang="en-US"/>
          </a:p>
        </p:txBody>
      </p:sp>
      <p:sp>
        <p:nvSpPr>
          <p:cNvPr id="5" name="Footer Placeholder 4"/>
          <p:cNvSpPr>
            <a:spLocks noGrp="1"/>
          </p:cNvSpPr>
          <p:nvPr>
            <p:ph type="ftr" sz="quarter" idx="11"/>
          </p:nvPr>
        </p:nvSpPr>
        <p:spPr>
          <a:xfrm>
            <a:off x="2640596" y="6720840"/>
            <a:ext cx="5507719" cy="137160"/>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68</a:t>
            </a:fld>
            <a:endParaRPr lang="en-US"/>
          </a:p>
        </p:txBody>
      </p:sp>
      <p:sp>
        <p:nvSpPr>
          <p:cNvPr id="10" name="矩形 21">
            <a:extLst>
              <a:ext uri="{FF2B5EF4-FFF2-40B4-BE49-F238E27FC236}">
                <a16:creationId xmlns:a16="http://schemas.microsoft.com/office/drawing/2014/main" id="{44132620-2C25-3D4A-8ADE-F073DD85C7A8}"/>
              </a:ext>
            </a:extLst>
          </p:cNvPr>
          <p:cNvSpPr/>
          <p:nvPr/>
        </p:nvSpPr>
        <p:spPr>
          <a:xfrm>
            <a:off x="7734210" y="4691128"/>
            <a:ext cx="105702" cy="396383"/>
          </a:xfrm>
          <a:prstGeom prst="rect">
            <a:avLst/>
          </a:prstGeom>
          <a:solidFill>
            <a:srgbClr val="C0000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33C6B39-BC12-634F-87BC-6E20D0A65F2E}"/>
                  </a:ext>
                </a:extLst>
              </p:cNvPr>
              <p:cNvSpPr txBox="1"/>
              <p:nvPr/>
            </p:nvSpPr>
            <p:spPr>
              <a:xfrm>
                <a:off x="6696775" y="4749723"/>
                <a:ext cx="59759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𝛼</m:t>
                          </m:r>
                        </m:e>
                        <m:sub>
                          <m:r>
                            <a:rPr lang="en-US" b="0" i="1" smtClean="0">
                              <a:solidFill>
                                <a:srgbClr val="C00000"/>
                              </a:solidFill>
                              <a:latin typeface="Cambria Math" panose="02040503050406030204" pitchFamily="18" charset="0"/>
                            </a:rPr>
                            <m:t>𝐴𝐵</m:t>
                          </m:r>
                        </m:sub>
                      </m:sSub>
                    </m:oMath>
                  </m:oMathPara>
                </a14:m>
                <a:endParaRPr lang="en-US"/>
              </a:p>
            </p:txBody>
          </p:sp>
        </mc:Choice>
        <mc:Fallback xmlns="">
          <p:sp>
            <p:nvSpPr>
              <p:cNvPr id="12" name="TextBox 11">
                <a:extLst>
                  <a:ext uri="{FF2B5EF4-FFF2-40B4-BE49-F238E27FC236}">
                    <a16:creationId xmlns:a16="http://schemas.microsoft.com/office/drawing/2014/main" id="{C33C6B39-BC12-634F-87BC-6E20D0A65F2E}"/>
                  </a:ext>
                </a:extLst>
              </p:cNvPr>
              <p:cNvSpPr txBox="1">
                <a:spLocks noRot="1" noChangeAspect="1" noMove="1" noResize="1" noEditPoints="1" noAdjustHandles="1" noChangeArrowheads="1" noChangeShapeType="1" noTextEdit="1"/>
              </p:cNvSpPr>
              <p:nvPr/>
            </p:nvSpPr>
            <p:spPr>
              <a:xfrm>
                <a:off x="6696775" y="4749723"/>
                <a:ext cx="597599" cy="369332"/>
              </a:xfrm>
              <a:prstGeom prst="rect">
                <a:avLst/>
              </a:prstGeom>
              <a:blipFill>
                <a:blip r:embed="rId4"/>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E07602F9-2A88-D343-8C23-DF1574576F1E}"/>
              </a:ext>
            </a:extLst>
          </p:cNvPr>
          <p:cNvCxnSpPr>
            <a:cxnSpLocks/>
          </p:cNvCxnSpPr>
          <p:nvPr/>
        </p:nvCxnSpPr>
        <p:spPr>
          <a:xfrm flipH="1">
            <a:off x="6685144" y="4889319"/>
            <a:ext cx="944636" cy="536537"/>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3B68AAB-3467-4141-B966-8E487CDA7753}"/>
                  </a:ext>
                </a:extLst>
              </p:cNvPr>
              <p:cNvSpPr txBox="1"/>
              <p:nvPr/>
            </p:nvSpPr>
            <p:spPr>
              <a:xfrm>
                <a:off x="360038" y="4951871"/>
                <a:ext cx="5032705" cy="1252394"/>
              </a:xfrm>
              <a:prstGeom prst="rect">
                <a:avLst/>
              </a:prstGeom>
              <a:noFill/>
            </p:spPr>
            <p:txBody>
              <a:bodyPr wrap="square" rtlCol="0">
                <a:spAutoFit/>
              </a:bodyPr>
              <a:lstStyle/>
              <a:p>
                <a:r>
                  <a:rPr lang="en-US" sz="2400" b="1">
                    <a:latin typeface="Calibri" panose="020F0502020204030204" pitchFamily="34" charset="0"/>
                    <a:cs typeface="Calibri" panose="020F0502020204030204" pitchFamily="34" charset="0"/>
                  </a:rPr>
                  <a:t>Weighted sum using </a:t>
                </a:r>
                <a14:m>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𝛼</m:t>
                        </m:r>
                      </m:e>
                      <m:sub>
                        <m:r>
                          <a:rPr lang="en-US" sz="2400" b="0" i="1" smtClean="0">
                            <a:solidFill>
                              <a:srgbClr val="C00000"/>
                            </a:solidFill>
                            <a:latin typeface="Cambria Math" panose="02040503050406030204" pitchFamily="18" charset="0"/>
                          </a:rPr>
                          <m:t>𝐴𝐵</m:t>
                        </m:r>
                      </m:sub>
                    </m:sSub>
                  </m:oMath>
                </a14:m>
                <a:r>
                  <a:rPr lang="en-US" sz="2400">
                    <a:latin typeface="Calibri" panose="020F0502020204030204" pitchFamily="34" charset="0"/>
                    <a:cs typeface="Calibri" panose="020F0502020204030204" pitchFamily="34" charset="0"/>
                  </a:rPr>
                  <a:t>, </a:t>
                </a:r>
                <a14:m>
                  <m:oMath xmlns:m="http://schemas.openxmlformats.org/officeDocument/2006/math">
                    <m:sSub>
                      <m:sSubPr>
                        <m:ctrlPr>
                          <a:rPr lang="en-US" sz="2400" i="1" smtClean="0">
                            <a:solidFill>
                              <a:schemeClr val="accent4">
                                <a:lumMod val="75000"/>
                              </a:schemeClr>
                            </a:solidFill>
                            <a:latin typeface="Cambria Math" panose="02040503050406030204" pitchFamily="18" charset="0"/>
                          </a:rPr>
                        </m:ctrlPr>
                      </m:sSubPr>
                      <m:e>
                        <m:r>
                          <a:rPr lang="en-US" sz="2400" b="0" i="1">
                            <a:solidFill>
                              <a:schemeClr val="accent4">
                                <a:lumMod val="75000"/>
                              </a:schemeClr>
                            </a:solidFill>
                            <a:latin typeface="Cambria Math" panose="02040503050406030204" pitchFamily="18" charset="0"/>
                          </a:rPr>
                          <m:t>𝛼</m:t>
                        </m:r>
                      </m:e>
                      <m:sub>
                        <m:r>
                          <a:rPr lang="en-US" sz="2400" b="0" i="1">
                            <a:solidFill>
                              <a:schemeClr val="accent4">
                                <a:lumMod val="75000"/>
                              </a:schemeClr>
                            </a:solidFill>
                            <a:latin typeface="Cambria Math" panose="02040503050406030204" pitchFamily="18" charset="0"/>
                          </a:rPr>
                          <m:t>𝐴</m:t>
                        </m:r>
                        <m:r>
                          <a:rPr lang="en-US" sz="2400" b="0" i="1" smtClean="0">
                            <a:solidFill>
                              <a:schemeClr val="accent4">
                                <a:lumMod val="75000"/>
                              </a:schemeClr>
                            </a:solidFill>
                            <a:latin typeface="Cambria Math" panose="02040503050406030204" pitchFamily="18" charset="0"/>
                          </a:rPr>
                          <m:t>𝐶</m:t>
                        </m:r>
                      </m:sub>
                    </m:sSub>
                  </m:oMath>
                </a14:m>
                <a:r>
                  <a:rPr lang="en-US" sz="2400">
                    <a:latin typeface="Calibri" panose="020F0502020204030204" pitchFamily="34" charset="0"/>
                    <a:cs typeface="Calibri" panose="020F0502020204030204" pitchFamily="34" charset="0"/>
                  </a:rPr>
                  <a:t>, </a:t>
                </a:r>
                <a14:m>
                  <m:oMath xmlns:m="http://schemas.openxmlformats.org/officeDocument/2006/math">
                    <m:sSub>
                      <m:sSubPr>
                        <m:ctrlPr>
                          <a:rPr lang="en-US" sz="2400" i="1" smtClean="0">
                            <a:solidFill>
                              <a:srgbClr val="0070C0"/>
                            </a:solidFill>
                            <a:latin typeface="Cambria Math" panose="02040503050406030204" pitchFamily="18" charset="0"/>
                          </a:rPr>
                        </m:ctrlPr>
                      </m:sSubPr>
                      <m:e>
                        <m:r>
                          <a:rPr lang="en-US" sz="2400" b="0" i="1">
                            <a:solidFill>
                              <a:srgbClr val="0070C0"/>
                            </a:solidFill>
                            <a:latin typeface="Cambria Math" panose="02040503050406030204" pitchFamily="18" charset="0"/>
                          </a:rPr>
                          <m:t>𝛼</m:t>
                        </m:r>
                      </m:e>
                      <m:sub>
                        <m:r>
                          <a:rPr lang="en-US" sz="2400" b="0" i="1">
                            <a:solidFill>
                              <a:srgbClr val="0070C0"/>
                            </a:solidFill>
                            <a:latin typeface="Cambria Math" panose="02040503050406030204" pitchFamily="18" charset="0"/>
                          </a:rPr>
                          <m:t>𝐴</m:t>
                        </m:r>
                        <m:r>
                          <a:rPr lang="en-US" sz="2400" b="0" i="1" smtClean="0">
                            <a:solidFill>
                              <a:srgbClr val="0070C0"/>
                            </a:solidFill>
                            <a:latin typeface="Cambria Math" panose="02040503050406030204" pitchFamily="18" charset="0"/>
                          </a:rPr>
                          <m:t>𝐷</m:t>
                        </m:r>
                      </m:sub>
                    </m:sSub>
                  </m:oMath>
                </a14:m>
                <a:r>
                  <a:rPr lang="en-US" sz="2400" b="1">
                    <a:latin typeface="Calibri" panose="020F0502020204030204" pitchFamily="34" charset="0"/>
                  </a:rPr>
                  <a:t>:</a:t>
                </a:r>
              </a:p>
              <a:p>
                <a14:m>
                  <m:oMath xmlns:m="http://schemas.openxmlformats.org/officeDocument/2006/math">
                    <m:sSubSup>
                      <m:sSubSupPr>
                        <m:ctrlPr>
                          <a:rPr lang="en-US" sz="2000" i="1">
                            <a:latin typeface="Cambria Math" panose="02040503050406030204" pitchFamily="18" charset="0"/>
                          </a:rPr>
                        </m:ctrlPr>
                      </m:sSubSupPr>
                      <m:e>
                        <m:r>
                          <a:rPr lang="en-US" sz="2000" b="1" i="0">
                            <a:latin typeface="Cambria Math" charset="0"/>
                          </a:rPr>
                          <m:t>𝐡</m:t>
                        </m:r>
                      </m:e>
                      <m:sub>
                        <m:r>
                          <a:rPr lang="en-US" sz="2000" i="1">
                            <a:latin typeface="Cambria Math" panose="02040503050406030204" pitchFamily="18" charset="0"/>
                          </a:rPr>
                          <m:t>𝐴</m:t>
                        </m:r>
                      </m:sub>
                      <m:sup>
                        <m:r>
                          <a:rPr lang="en-US" sz="2000" b="0" i="1" smtClean="0">
                            <a:latin typeface="Cambria Math" panose="02040503050406030204" pitchFamily="18" charset="0"/>
                          </a:rPr>
                          <m:t>(</m:t>
                        </m:r>
                        <m:r>
                          <a:rPr lang="en-US" sz="2000" b="0" i="1" smtClean="0">
                            <a:latin typeface="Cambria Math" panose="02040503050406030204" pitchFamily="18" charset="0"/>
                          </a:rPr>
                          <m:t>𝑙</m:t>
                        </m:r>
                        <m:r>
                          <a:rPr lang="en-US" sz="2000" b="0" i="1" smtClean="0">
                            <a:latin typeface="Cambria Math" panose="02040503050406030204" pitchFamily="18" charset="0"/>
                          </a:rPr>
                          <m:t>)</m:t>
                        </m:r>
                      </m:sup>
                    </m:sSubSup>
                    <m:r>
                      <a:rPr lang="en-US" sz="2000" i="1">
                        <a:latin typeface="Cambria Math" charset="0"/>
                      </a:rPr>
                      <m:t>=</m:t>
                    </m:r>
                    <m:r>
                      <a:rPr lang="en-US" sz="2000" i="1">
                        <a:latin typeface="Cambria Math" charset="0"/>
                      </a:rPr>
                      <m:t>𝜎</m:t>
                    </m:r>
                    <m:r>
                      <a:rPr lang="en-US" sz="2000" i="1">
                        <a:latin typeface="Cambria Math" charset="0"/>
                      </a:rPr>
                      <m:t>(</m:t>
                    </m:r>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charset="0"/>
                          </a:rPr>
                          <m:t>𝛼</m:t>
                        </m:r>
                      </m:e>
                      <m:sub>
                        <m:r>
                          <a:rPr lang="en-US" sz="2000" i="1">
                            <a:solidFill>
                              <a:srgbClr val="C00000"/>
                            </a:solidFill>
                            <a:latin typeface="Cambria Math" panose="02040503050406030204" pitchFamily="18" charset="0"/>
                          </a:rPr>
                          <m:t>𝐴𝐵</m:t>
                        </m:r>
                      </m:sub>
                    </m:sSub>
                    <m:sSup>
                      <m:sSupPr>
                        <m:ctrlPr>
                          <a:rPr lang="en-US" sz="2000" i="1" smtClean="0">
                            <a:solidFill>
                              <a:srgbClr val="C00000"/>
                            </a:solidFill>
                            <a:latin typeface="Cambria Math" panose="02040503050406030204" pitchFamily="18" charset="0"/>
                          </a:rPr>
                        </m:ctrlPr>
                      </m:sSupPr>
                      <m:e>
                        <m:r>
                          <a:rPr lang="en-US" sz="2000" b="1" i="0" smtClean="0">
                            <a:solidFill>
                              <a:srgbClr val="C00000"/>
                            </a:solidFill>
                            <a:latin typeface="Cambria Math" panose="02040503050406030204" pitchFamily="18" charset="0"/>
                          </a:rPr>
                          <m:t>𝐖</m:t>
                        </m:r>
                      </m:e>
                      <m:sup>
                        <m:r>
                          <a:rPr lang="en-US" sz="2000" b="0" i="1" smtClean="0">
                            <a:solidFill>
                              <a:srgbClr val="C00000"/>
                            </a:solidFill>
                            <a:latin typeface="Cambria Math" panose="02040503050406030204" pitchFamily="18" charset="0"/>
                          </a:rPr>
                          <m:t>(</m:t>
                        </m:r>
                        <m:r>
                          <a:rPr lang="en-US" sz="2000" b="0" i="1" smtClean="0">
                            <a:solidFill>
                              <a:srgbClr val="C00000"/>
                            </a:solidFill>
                            <a:latin typeface="Cambria Math" panose="02040503050406030204" pitchFamily="18" charset="0"/>
                          </a:rPr>
                          <m:t>𝑙</m:t>
                        </m:r>
                        <m:r>
                          <a:rPr lang="en-US" sz="2000" b="0" i="1" smtClean="0">
                            <a:solidFill>
                              <a:srgbClr val="C00000"/>
                            </a:solidFill>
                            <a:latin typeface="Cambria Math" panose="02040503050406030204" pitchFamily="18" charset="0"/>
                          </a:rPr>
                          <m:t>)</m:t>
                        </m:r>
                      </m:sup>
                    </m:sSup>
                    <m:sSubSup>
                      <m:sSubSupPr>
                        <m:ctrlPr>
                          <a:rPr lang="en-US" sz="2000" i="1" smtClean="0">
                            <a:solidFill>
                              <a:srgbClr val="C00000"/>
                            </a:solidFill>
                            <a:latin typeface="Cambria Math" panose="02040503050406030204" pitchFamily="18" charset="0"/>
                          </a:rPr>
                        </m:ctrlPr>
                      </m:sSubSupPr>
                      <m:e>
                        <m:r>
                          <a:rPr lang="en-US" sz="2000" b="1" i="0">
                            <a:solidFill>
                              <a:srgbClr val="C00000"/>
                            </a:solidFill>
                            <a:latin typeface="Cambria Math" charset="0"/>
                          </a:rPr>
                          <m:t>𝐡</m:t>
                        </m:r>
                      </m:e>
                      <m:sub>
                        <m:r>
                          <a:rPr lang="en-US" sz="2000" i="1">
                            <a:solidFill>
                              <a:srgbClr val="C00000"/>
                            </a:solidFill>
                            <a:latin typeface="Cambria Math" panose="02040503050406030204" pitchFamily="18" charset="0"/>
                          </a:rPr>
                          <m:t>𝐵</m:t>
                        </m:r>
                      </m:sub>
                      <m:sup>
                        <m:r>
                          <a:rPr lang="en-US" sz="2000" b="0" i="1" smtClean="0">
                            <a:solidFill>
                              <a:srgbClr val="C00000"/>
                            </a:solidFill>
                            <a:latin typeface="Cambria Math" panose="02040503050406030204" pitchFamily="18" charset="0"/>
                          </a:rPr>
                          <m:t>(</m:t>
                        </m:r>
                        <m:r>
                          <a:rPr lang="en-US" sz="2000" b="0" i="1" smtClean="0">
                            <a:solidFill>
                              <a:srgbClr val="C00000"/>
                            </a:solidFill>
                            <a:latin typeface="Cambria Math" panose="02040503050406030204" pitchFamily="18" charset="0"/>
                          </a:rPr>
                          <m:t>𝑙</m:t>
                        </m:r>
                        <m:r>
                          <a:rPr lang="en-US" sz="2000" i="1">
                            <a:solidFill>
                              <a:srgbClr val="C00000"/>
                            </a:solidFill>
                            <a:latin typeface="Cambria Math" charset="0"/>
                          </a:rPr>
                          <m:t>−1</m:t>
                        </m:r>
                        <m:r>
                          <a:rPr lang="en-US" sz="2000" b="0" i="1" smtClean="0">
                            <a:solidFill>
                              <a:srgbClr val="C00000"/>
                            </a:solidFill>
                            <a:latin typeface="Cambria Math" panose="02040503050406030204" pitchFamily="18" charset="0"/>
                          </a:rPr>
                          <m:t>)</m:t>
                        </m:r>
                      </m:sup>
                    </m:sSubSup>
                    <m:r>
                      <m:rPr>
                        <m:nor/>
                      </m:rPr>
                      <a:rPr lang="en-US" sz="2000">
                        <a:latin typeface="Cambria Math" panose="02040503050406030204" pitchFamily="18" charset="0"/>
                      </a:rPr>
                      <m:t>+</m:t>
                    </m:r>
                    <m:sSub>
                      <m:sSubPr>
                        <m:ctrlPr>
                          <a:rPr lang="en-US" sz="2000" i="1" smtClean="0">
                            <a:solidFill>
                              <a:schemeClr val="accent4">
                                <a:lumMod val="75000"/>
                              </a:schemeClr>
                            </a:solidFill>
                            <a:latin typeface="Cambria Math" panose="02040503050406030204" pitchFamily="18" charset="0"/>
                          </a:rPr>
                        </m:ctrlPr>
                      </m:sSubPr>
                      <m:e>
                        <m:r>
                          <a:rPr lang="en-US" sz="2000" i="1">
                            <a:solidFill>
                              <a:schemeClr val="accent4">
                                <a:lumMod val="75000"/>
                              </a:schemeClr>
                            </a:solidFill>
                            <a:latin typeface="Cambria Math" charset="0"/>
                          </a:rPr>
                          <m:t>𝛼</m:t>
                        </m:r>
                      </m:e>
                      <m:sub>
                        <m:r>
                          <a:rPr lang="en-US" sz="2000" i="1">
                            <a:solidFill>
                              <a:schemeClr val="accent4">
                                <a:lumMod val="75000"/>
                              </a:schemeClr>
                            </a:solidFill>
                            <a:latin typeface="Cambria Math" panose="02040503050406030204" pitchFamily="18" charset="0"/>
                          </a:rPr>
                          <m:t>𝐴𝐶</m:t>
                        </m:r>
                      </m:sub>
                    </m:sSub>
                    <m:sSup>
                      <m:sSupPr>
                        <m:ctrlPr>
                          <a:rPr lang="en-US" sz="2000" i="1" smtClean="0">
                            <a:solidFill>
                              <a:schemeClr val="accent4">
                                <a:lumMod val="75000"/>
                              </a:schemeClr>
                            </a:solidFill>
                            <a:latin typeface="Cambria Math" panose="02040503050406030204" pitchFamily="18" charset="0"/>
                          </a:rPr>
                        </m:ctrlPr>
                      </m:sSupPr>
                      <m:e>
                        <m:r>
                          <a:rPr lang="en-US" sz="2000" b="1" i="0" smtClean="0">
                            <a:solidFill>
                              <a:schemeClr val="accent4">
                                <a:lumMod val="75000"/>
                              </a:schemeClr>
                            </a:solidFill>
                            <a:latin typeface="Cambria Math" panose="02040503050406030204" pitchFamily="18" charset="0"/>
                          </a:rPr>
                          <m:t>𝐖</m:t>
                        </m:r>
                      </m:e>
                      <m:sup>
                        <m:r>
                          <a:rPr lang="en-US" sz="2000" b="0" i="1" smtClean="0">
                            <a:solidFill>
                              <a:schemeClr val="accent4">
                                <a:lumMod val="75000"/>
                              </a:schemeClr>
                            </a:solidFill>
                            <a:latin typeface="Cambria Math" panose="02040503050406030204" pitchFamily="18" charset="0"/>
                          </a:rPr>
                          <m:t>(</m:t>
                        </m:r>
                        <m:r>
                          <a:rPr lang="en-US" sz="2000" b="0" i="1" smtClean="0">
                            <a:solidFill>
                              <a:schemeClr val="accent4">
                                <a:lumMod val="75000"/>
                              </a:schemeClr>
                            </a:solidFill>
                            <a:latin typeface="Cambria Math" panose="02040503050406030204" pitchFamily="18" charset="0"/>
                          </a:rPr>
                          <m:t>𝑙</m:t>
                        </m:r>
                        <m:r>
                          <a:rPr lang="en-US" sz="2000" b="0" i="1" smtClean="0">
                            <a:solidFill>
                              <a:schemeClr val="accent4">
                                <a:lumMod val="75000"/>
                              </a:schemeClr>
                            </a:solidFill>
                            <a:latin typeface="Cambria Math" panose="02040503050406030204" pitchFamily="18" charset="0"/>
                          </a:rPr>
                          <m:t>)</m:t>
                        </m:r>
                      </m:sup>
                    </m:sSup>
                    <m:sSubSup>
                      <m:sSubSupPr>
                        <m:ctrlPr>
                          <a:rPr lang="en-US" sz="2000" i="1" smtClean="0">
                            <a:solidFill>
                              <a:schemeClr val="accent4">
                                <a:lumMod val="75000"/>
                              </a:schemeClr>
                            </a:solidFill>
                            <a:latin typeface="Cambria Math" panose="02040503050406030204" pitchFamily="18" charset="0"/>
                          </a:rPr>
                        </m:ctrlPr>
                      </m:sSubSupPr>
                      <m:e>
                        <m:r>
                          <a:rPr lang="en-US" sz="2000" b="1" i="0">
                            <a:solidFill>
                              <a:schemeClr val="accent4">
                                <a:lumMod val="75000"/>
                              </a:schemeClr>
                            </a:solidFill>
                            <a:latin typeface="Cambria Math" charset="0"/>
                          </a:rPr>
                          <m:t>𝐡</m:t>
                        </m:r>
                      </m:e>
                      <m:sub>
                        <m:r>
                          <a:rPr lang="en-US" sz="2000" i="1">
                            <a:solidFill>
                              <a:schemeClr val="accent4">
                                <a:lumMod val="75000"/>
                              </a:schemeClr>
                            </a:solidFill>
                            <a:latin typeface="Cambria Math" panose="02040503050406030204" pitchFamily="18" charset="0"/>
                          </a:rPr>
                          <m:t>𝐶</m:t>
                        </m:r>
                      </m:sub>
                      <m:sup>
                        <m:r>
                          <a:rPr lang="en-US" sz="2000" b="0" i="1" smtClean="0">
                            <a:solidFill>
                              <a:schemeClr val="accent4">
                                <a:lumMod val="75000"/>
                              </a:schemeClr>
                            </a:solidFill>
                            <a:latin typeface="Cambria Math" panose="02040503050406030204" pitchFamily="18" charset="0"/>
                          </a:rPr>
                          <m:t>(</m:t>
                        </m:r>
                        <m:r>
                          <a:rPr lang="en-US" sz="2000" b="0" i="1" smtClean="0">
                            <a:solidFill>
                              <a:schemeClr val="accent4">
                                <a:lumMod val="75000"/>
                              </a:schemeClr>
                            </a:solidFill>
                            <a:latin typeface="Cambria Math" panose="02040503050406030204" pitchFamily="18" charset="0"/>
                          </a:rPr>
                          <m:t>𝑙</m:t>
                        </m:r>
                        <m:r>
                          <a:rPr lang="en-US" sz="2000" i="1">
                            <a:solidFill>
                              <a:schemeClr val="accent4">
                                <a:lumMod val="75000"/>
                              </a:schemeClr>
                            </a:solidFill>
                            <a:latin typeface="Cambria Math" charset="0"/>
                          </a:rPr>
                          <m:t>−1</m:t>
                        </m:r>
                        <m:r>
                          <a:rPr lang="en-US" sz="2000" b="0" i="1" smtClean="0">
                            <a:solidFill>
                              <a:schemeClr val="accent4">
                                <a:lumMod val="75000"/>
                              </a:schemeClr>
                            </a:solidFill>
                            <a:latin typeface="Cambria Math" panose="02040503050406030204" pitchFamily="18" charset="0"/>
                          </a:rPr>
                          <m:t>)</m:t>
                        </m:r>
                      </m:sup>
                    </m:sSubSup>
                  </m:oMath>
                </a14:m>
                <a:r>
                  <a:rPr lang="en-US" sz="2000"/>
                  <a:t>+ </a:t>
                </a:r>
                <a14:m>
                  <m:oMath xmlns:m="http://schemas.openxmlformats.org/officeDocument/2006/math">
                    <m:sSub>
                      <m:sSubPr>
                        <m:ctrlPr>
                          <a:rPr lang="en-US" sz="2000" i="1" smtClean="0">
                            <a:solidFill>
                              <a:srgbClr val="0070C0"/>
                            </a:solidFill>
                            <a:latin typeface="Cambria Math" panose="02040503050406030204" pitchFamily="18" charset="0"/>
                          </a:rPr>
                        </m:ctrlPr>
                      </m:sSubPr>
                      <m:e>
                        <m:r>
                          <a:rPr lang="en-US" sz="2000" i="1">
                            <a:solidFill>
                              <a:srgbClr val="0070C0"/>
                            </a:solidFill>
                            <a:latin typeface="Cambria Math" charset="0"/>
                          </a:rPr>
                          <m:t>𝛼</m:t>
                        </m:r>
                      </m:e>
                      <m:sub>
                        <m:r>
                          <a:rPr lang="en-US" sz="2000" i="1">
                            <a:solidFill>
                              <a:srgbClr val="0070C0"/>
                            </a:solidFill>
                            <a:latin typeface="Cambria Math" panose="02040503050406030204" pitchFamily="18" charset="0"/>
                          </a:rPr>
                          <m:t>𝐴𝐷</m:t>
                        </m:r>
                      </m:sub>
                    </m:sSub>
                    <m:sSup>
                      <m:sSupPr>
                        <m:ctrlPr>
                          <a:rPr lang="en-US" sz="2000" i="1" smtClean="0">
                            <a:solidFill>
                              <a:srgbClr val="0070C0"/>
                            </a:solidFill>
                            <a:latin typeface="Cambria Math" panose="02040503050406030204" pitchFamily="18" charset="0"/>
                          </a:rPr>
                        </m:ctrlPr>
                      </m:sSupPr>
                      <m:e>
                        <m:r>
                          <a:rPr lang="en-US" sz="2000" b="1" i="0" smtClean="0">
                            <a:solidFill>
                              <a:srgbClr val="0070C0"/>
                            </a:solidFill>
                            <a:latin typeface="Cambria Math" panose="02040503050406030204" pitchFamily="18" charset="0"/>
                          </a:rPr>
                          <m:t>𝐖</m:t>
                        </m:r>
                      </m:e>
                      <m:sup>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𝑙</m:t>
                        </m:r>
                        <m:r>
                          <a:rPr lang="en-US" sz="2000" b="0" i="1" smtClean="0">
                            <a:solidFill>
                              <a:srgbClr val="0070C0"/>
                            </a:solidFill>
                            <a:latin typeface="Cambria Math" panose="02040503050406030204" pitchFamily="18" charset="0"/>
                          </a:rPr>
                          <m:t>)</m:t>
                        </m:r>
                      </m:sup>
                    </m:sSup>
                    <m:sSubSup>
                      <m:sSubSupPr>
                        <m:ctrlPr>
                          <a:rPr lang="en-US" sz="2000" i="1" smtClean="0">
                            <a:solidFill>
                              <a:srgbClr val="0070C0"/>
                            </a:solidFill>
                            <a:latin typeface="Cambria Math" panose="02040503050406030204" pitchFamily="18" charset="0"/>
                          </a:rPr>
                        </m:ctrlPr>
                      </m:sSubSupPr>
                      <m:e>
                        <m:r>
                          <a:rPr lang="en-US" sz="2000" b="1" i="0">
                            <a:solidFill>
                              <a:srgbClr val="0070C0"/>
                            </a:solidFill>
                            <a:latin typeface="Cambria Math" charset="0"/>
                          </a:rPr>
                          <m:t>𝐡</m:t>
                        </m:r>
                      </m:e>
                      <m:sub>
                        <m:r>
                          <a:rPr lang="en-US" sz="2000" i="1">
                            <a:solidFill>
                              <a:srgbClr val="0070C0"/>
                            </a:solidFill>
                            <a:latin typeface="Cambria Math" panose="02040503050406030204" pitchFamily="18" charset="0"/>
                          </a:rPr>
                          <m:t>𝐷</m:t>
                        </m:r>
                      </m:sub>
                      <m:sup>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𝑙</m:t>
                        </m:r>
                        <m:r>
                          <a:rPr lang="en-US" sz="2000" i="1">
                            <a:solidFill>
                              <a:srgbClr val="0070C0"/>
                            </a:solidFill>
                            <a:latin typeface="Cambria Math" charset="0"/>
                          </a:rPr>
                          <m:t>−1</m:t>
                        </m:r>
                        <m:r>
                          <a:rPr lang="en-US" sz="2000" b="0" i="1" smtClean="0">
                            <a:solidFill>
                              <a:srgbClr val="0070C0"/>
                            </a:solidFill>
                            <a:latin typeface="Cambria Math" panose="02040503050406030204" pitchFamily="18" charset="0"/>
                          </a:rPr>
                          <m:t>)</m:t>
                        </m:r>
                      </m:sup>
                    </m:sSubSup>
                    <m:r>
                      <m:rPr>
                        <m:nor/>
                      </m:rPr>
                      <a:rPr lang="en-US" sz="2000" dirty="0"/>
                      <m:t>)</m:t>
                    </m:r>
                  </m:oMath>
                </a14:m>
                <a:endParaRPr lang="en-US" sz="2400"/>
              </a:p>
            </p:txBody>
          </p:sp>
        </mc:Choice>
        <mc:Fallback xmlns="">
          <p:sp>
            <p:nvSpPr>
              <p:cNvPr id="16" name="TextBox 15">
                <a:extLst>
                  <a:ext uri="{FF2B5EF4-FFF2-40B4-BE49-F238E27FC236}">
                    <a16:creationId xmlns:a16="http://schemas.microsoft.com/office/drawing/2014/main" id="{83B68AAB-3467-4141-B966-8E487CDA7753}"/>
                  </a:ext>
                </a:extLst>
              </p:cNvPr>
              <p:cNvSpPr txBox="1">
                <a:spLocks noRot="1" noChangeAspect="1" noMove="1" noResize="1" noEditPoints="1" noAdjustHandles="1" noChangeArrowheads="1" noChangeShapeType="1" noTextEdit="1"/>
              </p:cNvSpPr>
              <p:nvPr/>
            </p:nvSpPr>
            <p:spPr>
              <a:xfrm>
                <a:off x="360038" y="4951871"/>
                <a:ext cx="5032705" cy="1252394"/>
              </a:xfrm>
              <a:prstGeom prst="rect">
                <a:avLst/>
              </a:prstGeom>
              <a:blipFill>
                <a:blip r:embed="rId5"/>
                <a:stretch>
                  <a:fillRect l="-1816" t="-3883"/>
                </a:stretch>
              </a:blipFill>
            </p:spPr>
            <p:txBody>
              <a:bodyPr/>
              <a:lstStyle/>
              <a:p>
                <a:r>
                  <a:rPr lang="en-US">
                    <a:noFill/>
                  </a:rPr>
                  <a:t> </a:t>
                </a:r>
              </a:p>
            </p:txBody>
          </p:sp>
        </mc:Fallback>
      </mc:AlternateContent>
      <p:sp>
        <p:nvSpPr>
          <p:cNvPr id="17" name="矩形 21">
            <a:extLst>
              <a:ext uri="{FF2B5EF4-FFF2-40B4-BE49-F238E27FC236}">
                <a16:creationId xmlns:a16="http://schemas.microsoft.com/office/drawing/2014/main" id="{27663A8D-9EE2-A34B-8AFF-FE4EBFE80E79}"/>
              </a:ext>
            </a:extLst>
          </p:cNvPr>
          <p:cNvSpPr/>
          <p:nvPr/>
        </p:nvSpPr>
        <p:spPr>
          <a:xfrm>
            <a:off x="8099070" y="5527021"/>
            <a:ext cx="105702" cy="396383"/>
          </a:xfrm>
          <a:prstGeom prst="rect">
            <a:avLst/>
          </a:prstGeom>
          <a:solidFill>
            <a:schemeClr val="accent4"/>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矩形 21">
            <a:extLst>
              <a:ext uri="{FF2B5EF4-FFF2-40B4-BE49-F238E27FC236}">
                <a16:creationId xmlns:a16="http://schemas.microsoft.com/office/drawing/2014/main" id="{16D861B2-1531-EF49-920C-8126A52ADBF9}"/>
              </a:ext>
            </a:extLst>
          </p:cNvPr>
          <p:cNvSpPr/>
          <p:nvPr/>
        </p:nvSpPr>
        <p:spPr>
          <a:xfrm>
            <a:off x="6083668" y="6259377"/>
            <a:ext cx="105702" cy="396383"/>
          </a:xfrm>
          <a:prstGeom prst="rect">
            <a:avLst/>
          </a:prstGeom>
          <a:solidFill>
            <a:srgbClr val="0070C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1" name="矩形 21">
            <a:extLst>
              <a:ext uri="{FF2B5EF4-FFF2-40B4-BE49-F238E27FC236}">
                <a16:creationId xmlns:a16="http://schemas.microsoft.com/office/drawing/2014/main" id="{AB07A28F-DE44-2642-B606-9217EA631FCF}"/>
              </a:ext>
            </a:extLst>
          </p:cNvPr>
          <p:cNvSpPr/>
          <p:nvPr/>
        </p:nvSpPr>
        <p:spPr>
          <a:xfrm>
            <a:off x="6429531" y="5108893"/>
            <a:ext cx="105702" cy="396383"/>
          </a:xfrm>
          <a:prstGeom prst="rect">
            <a:avLst/>
          </a:prstGeom>
          <a:solidFill>
            <a:schemeClr val="accent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22" name="Straight Arrow Connector 21">
            <a:extLst>
              <a:ext uri="{FF2B5EF4-FFF2-40B4-BE49-F238E27FC236}">
                <a16:creationId xmlns:a16="http://schemas.microsoft.com/office/drawing/2014/main" id="{1BD02E48-88AA-1241-9A54-AE0B6B3F0542}"/>
              </a:ext>
            </a:extLst>
          </p:cNvPr>
          <p:cNvCxnSpPr>
            <a:cxnSpLocks/>
          </p:cNvCxnSpPr>
          <p:nvPr/>
        </p:nvCxnSpPr>
        <p:spPr>
          <a:xfrm flipH="1" flipV="1">
            <a:off x="6635761" y="5527021"/>
            <a:ext cx="1385709" cy="106063"/>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127CA997-B643-3047-9C49-9254F2ED7CA6}"/>
              </a:ext>
            </a:extLst>
          </p:cNvPr>
          <p:cNvCxnSpPr>
            <a:cxnSpLocks/>
            <a:stCxn id="18" idx="0"/>
          </p:cNvCxnSpPr>
          <p:nvPr/>
        </p:nvCxnSpPr>
        <p:spPr>
          <a:xfrm flipV="1">
            <a:off x="6136519" y="5576963"/>
            <a:ext cx="302725" cy="682414"/>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429ACC9-BD7A-824B-A8BF-4B99C835DEE6}"/>
                  </a:ext>
                </a:extLst>
              </p:cNvPr>
              <p:cNvSpPr txBox="1"/>
              <p:nvPr/>
            </p:nvSpPr>
            <p:spPr>
              <a:xfrm>
                <a:off x="7826296" y="4680061"/>
                <a:ext cx="807529" cy="4385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𝐵</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−1)</m:t>
                          </m:r>
                        </m:sup>
                      </m:sSubSup>
                    </m:oMath>
                  </m:oMathPara>
                </a14:m>
                <a:endParaRPr lang="en-US"/>
              </a:p>
            </p:txBody>
          </p:sp>
        </mc:Choice>
        <mc:Fallback xmlns="">
          <p:sp>
            <p:nvSpPr>
              <p:cNvPr id="32" name="TextBox 31">
                <a:extLst>
                  <a:ext uri="{FF2B5EF4-FFF2-40B4-BE49-F238E27FC236}">
                    <a16:creationId xmlns:a16="http://schemas.microsoft.com/office/drawing/2014/main" id="{C429ACC9-BD7A-824B-A8BF-4B99C835DEE6}"/>
                  </a:ext>
                </a:extLst>
              </p:cNvPr>
              <p:cNvSpPr txBox="1">
                <a:spLocks noRot="1" noChangeAspect="1" noMove="1" noResize="1" noEditPoints="1" noAdjustHandles="1" noChangeArrowheads="1" noChangeShapeType="1" noTextEdit="1"/>
              </p:cNvSpPr>
              <p:nvPr/>
            </p:nvSpPr>
            <p:spPr>
              <a:xfrm>
                <a:off x="7826296" y="4680061"/>
                <a:ext cx="807529" cy="438582"/>
              </a:xfrm>
              <a:prstGeom prst="rect">
                <a:avLst/>
              </a:prstGeom>
              <a:blipFill>
                <a:blip r:embed="rId6"/>
                <a:stretch>
                  <a:fillRect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4B43D23-FCFD-334D-A7F1-161BF055DC1A}"/>
                  </a:ext>
                </a:extLst>
              </p:cNvPr>
              <p:cNvSpPr txBox="1"/>
              <p:nvPr/>
            </p:nvSpPr>
            <p:spPr>
              <a:xfrm>
                <a:off x="8163916" y="5532015"/>
                <a:ext cx="807529" cy="4412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𝐶</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−1)</m:t>
                          </m:r>
                        </m:sup>
                      </m:sSubSup>
                    </m:oMath>
                  </m:oMathPara>
                </a14:m>
                <a:endParaRPr lang="en-US"/>
              </a:p>
            </p:txBody>
          </p:sp>
        </mc:Choice>
        <mc:Fallback xmlns="">
          <p:sp>
            <p:nvSpPr>
              <p:cNvPr id="33" name="TextBox 32">
                <a:extLst>
                  <a:ext uri="{FF2B5EF4-FFF2-40B4-BE49-F238E27FC236}">
                    <a16:creationId xmlns:a16="http://schemas.microsoft.com/office/drawing/2014/main" id="{64B43D23-FCFD-334D-A7F1-161BF055DC1A}"/>
                  </a:ext>
                </a:extLst>
              </p:cNvPr>
              <p:cNvSpPr txBox="1">
                <a:spLocks noRot="1" noChangeAspect="1" noMove="1" noResize="1" noEditPoints="1" noAdjustHandles="1" noChangeArrowheads="1" noChangeShapeType="1" noTextEdit="1"/>
              </p:cNvSpPr>
              <p:nvPr/>
            </p:nvSpPr>
            <p:spPr>
              <a:xfrm>
                <a:off x="8163916" y="5532015"/>
                <a:ext cx="807529" cy="441211"/>
              </a:xfrm>
              <a:prstGeom prst="rect">
                <a:avLst/>
              </a:prstGeom>
              <a:blipFill>
                <a:blip r:embed="rId7"/>
                <a:stretch>
                  <a:fillRect b="-13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4AC8E7E-BAD9-6F47-9922-3CA9BC875821}"/>
                  </a:ext>
                </a:extLst>
              </p:cNvPr>
              <p:cNvSpPr txBox="1"/>
              <p:nvPr/>
            </p:nvSpPr>
            <p:spPr>
              <a:xfrm>
                <a:off x="7171251" y="5237821"/>
                <a:ext cx="58926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accent4"/>
                              </a:solidFill>
                              <a:latin typeface="Cambria Math" panose="02040503050406030204" pitchFamily="18" charset="0"/>
                            </a:rPr>
                          </m:ctrlPr>
                        </m:sSubPr>
                        <m:e>
                          <m:r>
                            <a:rPr lang="en-US" b="0" i="1" smtClean="0">
                              <a:solidFill>
                                <a:schemeClr val="accent4"/>
                              </a:solidFill>
                              <a:latin typeface="Cambria Math" panose="02040503050406030204" pitchFamily="18" charset="0"/>
                            </a:rPr>
                            <m:t>𝛼</m:t>
                          </m:r>
                        </m:e>
                        <m:sub>
                          <m:r>
                            <a:rPr lang="en-US" b="0" i="1" smtClean="0">
                              <a:solidFill>
                                <a:schemeClr val="accent4"/>
                              </a:solidFill>
                              <a:latin typeface="Cambria Math" panose="02040503050406030204" pitchFamily="18" charset="0"/>
                            </a:rPr>
                            <m:t>𝐴𝐶</m:t>
                          </m:r>
                        </m:sub>
                      </m:sSub>
                    </m:oMath>
                  </m:oMathPara>
                </a14:m>
                <a:endParaRPr lang="en-US">
                  <a:solidFill>
                    <a:schemeClr val="accent4"/>
                  </a:solidFill>
                </a:endParaRPr>
              </a:p>
            </p:txBody>
          </p:sp>
        </mc:Choice>
        <mc:Fallback xmlns="">
          <p:sp>
            <p:nvSpPr>
              <p:cNvPr id="34" name="TextBox 33">
                <a:extLst>
                  <a:ext uri="{FF2B5EF4-FFF2-40B4-BE49-F238E27FC236}">
                    <a16:creationId xmlns:a16="http://schemas.microsoft.com/office/drawing/2014/main" id="{B4AC8E7E-BAD9-6F47-9922-3CA9BC875821}"/>
                  </a:ext>
                </a:extLst>
              </p:cNvPr>
              <p:cNvSpPr txBox="1">
                <a:spLocks noRot="1" noChangeAspect="1" noMove="1" noResize="1" noEditPoints="1" noAdjustHandles="1" noChangeArrowheads="1" noChangeShapeType="1" noTextEdit="1"/>
              </p:cNvSpPr>
              <p:nvPr/>
            </p:nvSpPr>
            <p:spPr>
              <a:xfrm>
                <a:off x="7171251" y="5237821"/>
                <a:ext cx="589264"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AAAB906-2E2D-3843-A780-AECE6260E581}"/>
                  </a:ext>
                </a:extLst>
              </p:cNvPr>
              <p:cNvSpPr txBox="1"/>
              <p:nvPr/>
            </p:nvSpPr>
            <p:spPr>
              <a:xfrm>
                <a:off x="5761682" y="5706634"/>
                <a:ext cx="60362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𝛼</m:t>
                          </m:r>
                        </m:e>
                        <m:sub>
                          <m:r>
                            <a:rPr lang="en-US" b="0" i="1" smtClean="0">
                              <a:solidFill>
                                <a:srgbClr val="0070C0"/>
                              </a:solidFill>
                              <a:latin typeface="Cambria Math" panose="02040503050406030204" pitchFamily="18" charset="0"/>
                            </a:rPr>
                            <m:t>𝐴𝐷</m:t>
                          </m:r>
                        </m:sub>
                      </m:sSub>
                    </m:oMath>
                  </m:oMathPara>
                </a14:m>
                <a:endParaRPr lang="en-US">
                  <a:solidFill>
                    <a:srgbClr val="0070C0"/>
                  </a:solidFill>
                </a:endParaRPr>
              </a:p>
            </p:txBody>
          </p:sp>
        </mc:Choice>
        <mc:Fallback xmlns="">
          <p:sp>
            <p:nvSpPr>
              <p:cNvPr id="35" name="TextBox 34">
                <a:extLst>
                  <a:ext uri="{FF2B5EF4-FFF2-40B4-BE49-F238E27FC236}">
                    <a16:creationId xmlns:a16="http://schemas.microsoft.com/office/drawing/2014/main" id="{2AAAB906-2E2D-3843-A780-AECE6260E581}"/>
                  </a:ext>
                </a:extLst>
              </p:cNvPr>
              <p:cNvSpPr txBox="1">
                <a:spLocks noRot="1" noChangeAspect="1" noMove="1" noResize="1" noEditPoints="1" noAdjustHandles="1" noChangeArrowheads="1" noChangeShapeType="1" noTextEdit="1"/>
              </p:cNvSpPr>
              <p:nvPr/>
            </p:nvSpPr>
            <p:spPr>
              <a:xfrm>
                <a:off x="5761682" y="5706634"/>
                <a:ext cx="603627" cy="369332"/>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828330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E1D21-468B-8087-2A58-3921C935669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27B70DF-4BBE-94F4-BF7D-10CD85161523}"/>
              </a:ext>
            </a:extLst>
          </p:cNvPr>
          <p:cNvPicPr>
            <a:picLocks noChangeAspect="1"/>
          </p:cNvPicPr>
          <p:nvPr/>
        </p:nvPicPr>
        <p:blipFill rotWithShape="1">
          <a:blip r:embed="rId2"/>
          <a:srcRect b="13652"/>
          <a:stretch/>
        </p:blipFill>
        <p:spPr>
          <a:xfrm>
            <a:off x="6136519" y="4991318"/>
            <a:ext cx="2133601" cy="1864173"/>
          </a:xfrm>
          <a:prstGeom prst="rect">
            <a:avLst/>
          </a:prstGeom>
        </p:spPr>
      </p:pic>
      <p:sp>
        <p:nvSpPr>
          <p:cNvPr id="2" name="Title 1">
            <a:extLst>
              <a:ext uri="{FF2B5EF4-FFF2-40B4-BE49-F238E27FC236}">
                <a16:creationId xmlns:a16="http://schemas.microsoft.com/office/drawing/2014/main" id="{263FFDA6-E1DE-D724-FAF5-A69E0F5DB2FE}"/>
              </a:ext>
            </a:extLst>
          </p:cNvPr>
          <p:cNvSpPr>
            <a:spLocks noGrp="1"/>
          </p:cNvSpPr>
          <p:nvPr>
            <p:ph type="title"/>
          </p:nvPr>
        </p:nvSpPr>
        <p:spPr/>
        <p:txBody>
          <a:bodyPr>
            <a:normAutofit/>
          </a:bodyPr>
          <a:lstStyle/>
          <a:p>
            <a:r>
              <a:rPr lang="en-US"/>
              <a:t>Relation Attention Mechanism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8BCA27E-FF72-2C75-9820-A64D6DEAE53E}"/>
                  </a:ext>
                </a:extLst>
              </p:cNvPr>
              <p:cNvSpPr>
                <a:spLocks noGrp="1"/>
              </p:cNvSpPr>
              <p:nvPr>
                <p:ph idx="1"/>
              </p:nvPr>
            </p:nvSpPr>
            <p:spPr>
              <a:xfrm>
                <a:off x="457199" y="1236198"/>
                <a:ext cx="8417085" cy="3715673"/>
              </a:xfrm>
            </p:spPr>
            <p:txBody>
              <a:bodyPr>
                <a:normAutofit/>
              </a:bodyPr>
              <a:lstStyle/>
              <a:p>
                <a:pPr lvl="1"/>
                <a:r>
                  <a:rPr lang="en-US" b="1">
                    <a:solidFill>
                      <a:srgbClr val="0000FF"/>
                    </a:solidFill>
                  </a:rPr>
                  <a:t>Normalize </a:t>
                </a:r>
                <a14:m>
                  <m:oMath xmlns:m="http://schemas.openxmlformats.org/officeDocument/2006/math">
                    <m:sSub>
                      <m:sSubPr>
                        <m:ctrlPr>
                          <a:rPr lang="en-US" i="1" smtClean="0">
                            <a:solidFill>
                              <a:schemeClr val="tx1"/>
                            </a:solidFill>
                            <a:latin typeface="Cambria Math" panose="02040503050406030204" pitchFamily="18" charset="0"/>
                          </a:rPr>
                        </m:ctrlPr>
                      </m:sSubPr>
                      <m:e>
                        <m:r>
                          <a:rPr lang="en-US" b="0" i="1">
                            <a:solidFill>
                              <a:schemeClr val="tx1"/>
                            </a:solidFill>
                            <a:latin typeface="Cambria Math" charset="0"/>
                          </a:rPr>
                          <m:t>𝑒</m:t>
                        </m:r>
                      </m:e>
                      <m:sub>
                        <m:r>
                          <a:rPr lang="en-US" b="0" i="1">
                            <a:solidFill>
                              <a:schemeClr val="tx1"/>
                            </a:solidFill>
                            <a:latin typeface="Cambria Math" charset="0"/>
                          </a:rPr>
                          <m:t>𝑣𝑢</m:t>
                        </m:r>
                      </m:sub>
                    </m:sSub>
                  </m:oMath>
                </a14:m>
                <a:r>
                  <a:rPr lang="en-US">
                    <a:solidFill>
                      <a:schemeClr val="tx1"/>
                    </a:solidFill>
                  </a:rPr>
                  <a:t> into the </a:t>
                </a:r>
                <a:r>
                  <a:rPr lang="en-US" b="1">
                    <a:solidFill>
                      <a:schemeClr val="tx1"/>
                    </a:solidFill>
                  </a:rPr>
                  <a:t>final attention weight </a:t>
                </a:r>
                <a14:m>
                  <m:oMath xmlns:m="http://schemas.openxmlformats.org/officeDocument/2006/math">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𝜶</m:t>
                        </m:r>
                      </m:e>
                      <m:sub>
                        <m:r>
                          <a:rPr lang="en-US" b="1" i="1">
                            <a:solidFill>
                              <a:schemeClr val="tx1"/>
                            </a:solidFill>
                            <a:latin typeface="Cambria Math" panose="02040503050406030204" pitchFamily="18" charset="0"/>
                          </a:rPr>
                          <m:t>𝒗𝒖</m:t>
                        </m:r>
                      </m:sub>
                    </m:sSub>
                    <m:r>
                      <a:rPr lang="en-US" b="1" i="1">
                        <a:latin typeface="Cambria Math" panose="02040503050406030204" pitchFamily="18" charset="0"/>
                      </a:rPr>
                      <m:t> </m:t>
                    </m:r>
                  </m:oMath>
                </a14:m>
                <a:endParaRPr lang="en-US" b="1"/>
              </a:p>
              <a:p>
                <a:pPr lvl="2"/>
                <a:r>
                  <a:rPr lang="en-US"/>
                  <a:t>Use the </a:t>
                </a:r>
                <a:r>
                  <a:rPr lang="en-US" b="1" err="1"/>
                  <a:t>softmax</a:t>
                </a:r>
                <a:r>
                  <a:rPr lang="en-US"/>
                  <a:t> function, so that </a:t>
                </a:r>
                <a14:m>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𝑣𝑢</m:t>
                            </m:r>
                          </m:sub>
                        </m:sSub>
                      </m:e>
                    </m:nary>
                    <m:r>
                      <a:rPr lang="en-US" b="0" i="1" smtClean="0">
                        <a:latin typeface="Cambria Math" panose="02040503050406030204" pitchFamily="18" charset="0"/>
                      </a:rPr>
                      <m:t>=1</m:t>
                    </m:r>
                  </m:oMath>
                </a14:m>
                <a:r>
                  <a:rPr lang="en-US"/>
                  <a:t>:</a:t>
                </a:r>
              </a:p>
              <a:p>
                <a:pPr marL="457200" lvl="1" indent="0">
                  <a:buNone/>
                </a:pPr>
                <a14:m>
                  <m:oMathPara xmlns:m="http://schemas.openxmlformats.org/officeDocument/2006/math">
                    <m:oMathParaPr>
                      <m:jc m:val="centerGroup"/>
                    </m:oMathParaPr>
                    <m:oMath xmlns:m="http://schemas.openxmlformats.org/officeDocument/2006/math">
                      <m:sSub>
                        <m:sSubPr>
                          <m:ctrlPr>
                            <a:rPr lang="en-US" sz="2600" b="0" i="1" smtClean="0">
                              <a:solidFill>
                                <a:schemeClr val="accent3"/>
                              </a:solidFill>
                              <a:latin typeface="Cambria Math" panose="02040503050406030204" pitchFamily="18" charset="0"/>
                            </a:rPr>
                          </m:ctrlPr>
                        </m:sSubPr>
                        <m:e>
                          <m:r>
                            <a:rPr lang="en-US" sz="2600" b="0" i="1" smtClean="0">
                              <a:solidFill>
                                <a:schemeClr val="accent3"/>
                              </a:solidFill>
                              <a:latin typeface="Cambria Math" charset="0"/>
                            </a:rPr>
                            <m:t>𝛼</m:t>
                          </m:r>
                        </m:e>
                        <m:sub>
                          <m:r>
                            <a:rPr lang="en-US" sz="2600" b="0" i="1" smtClean="0">
                              <a:solidFill>
                                <a:schemeClr val="accent3"/>
                              </a:solidFill>
                              <a:latin typeface="Cambria Math" charset="0"/>
                            </a:rPr>
                            <m:t>𝑣𝑢</m:t>
                          </m:r>
                        </m:sub>
                      </m:sSub>
                      <m:r>
                        <a:rPr lang="en-US" sz="2600" b="0" i="1" smtClean="0">
                          <a:latin typeface="Cambria Math" charset="0"/>
                        </a:rPr>
                        <m:t>=</m:t>
                      </m:r>
                      <m:f>
                        <m:fPr>
                          <m:ctrlPr>
                            <a:rPr lang="mr-IN" sz="2600" b="0" i="1" smtClean="0">
                              <a:latin typeface="Cambria Math" panose="02040503050406030204" pitchFamily="18" charset="0"/>
                            </a:rPr>
                          </m:ctrlPr>
                        </m:fPr>
                        <m:num>
                          <m:r>
                            <m:rPr>
                              <m:sty m:val="p"/>
                            </m:rPr>
                            <a:rPr lang="en-US" sz="2600" b="0" i="0" smtClean="0">
                              <a:latin typeface="Cambria Math" charset="0"/>
                            </a:rPr>
                            <m:t>exp</m:t>
                          </m:r>
                          <m:r>
                            <a:rPr lang="en-US" sz="2600" b="0" i="1" smtClean="0">
                              <a:latin typeface="Cambria Math" charset="0"/>
                            </a:rPr>
                            <m:t>⁡(</m:t>
                          </m:r>
                          <m:sSub>
                            <m:sSubPr>
                              <m:ctrlPr>
                                <a:rPr lang="en-US" sz="2600" b="0" i="1" smtClean="0">
                                  <a:latin typeface="Cambria Math" panose="02040503050406030204" pitchFamily="18" charset="0"/>
                                </a:rPr>
                              </m:ctrlPr>
                            </m:sSubPr>
                            <m:e>
                              <m:r>
                                <a:rPr lang="en-US" sz="2600" b="0" i="1" smtClean="0">
                                  <a:latin typeface="Cambria Math" charset="0"/>
                                </a:rPr>
                                <m:t>𝑒</m:t>
                              </m:r>
                            </m:e>
                            <m:sub>
                              <m:r>
                                <a:rPr lang="en-US" sz="2600" b="0" i="1" smtClean="0">
                                  <a:latin typeface="Cambria Math" charset="0"/>
                                </a:rPr>
                                <m:t>𝑣𝑢</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l-GR" sz="2600" b="0" i="1" smtClean="0">
                                  <a:latin typeface="Cambria Math" panose="02040503050406030204" pitchFamily="18" charset="0"/>
                                </a:rPr>
                                <m:t>𝛽</m:t>
                              </m:r>
                            </m:e>
                            <m:sub>
                              <m:r>
                                <a:rPr lang="en-US" sz="2600" b="0" i="1" smtClean="0">
                                  <a:latin typeface="Cambria Math" panose="02040503050406030204" pitchFamily="18" charset="0"/>
                                </a:rPr>
                                <m:t>𝑣𝑢</m:t>
                              </m:r>
                            </m:sub>
                          </m:sSub>
                          <m:r>
                            <a:rPr lang="en-US" sz="2600" b="0" i="1" smtClean="0">
                              <a:latin typeface="Cambria Math" charset="0"/>
                            </a:rPr>
                            <m:t>)</m:t>
                          </m:r>
                        </m:num>
                        <m:den>
                          <m:nary>
                            <m:naryPr>
                              <m:chr m:val="∑"/>
                              <m:supHide m:val="on"/>
                              <m:ctrlPr>
                                <a:rPr lang="en-US" sz="2600" b="0" i="1" smtClean="0">
                                  <a:latin typeface="Cambria Math" panose="02040503050406030204" pitchFamily="18" charset="0"/>
                                </a:rPr>
                              </m:ctrlPr>
                            </m:naryPr>
                            <m:sub>
                              <m:r>
                                <a:rPr lang="en-US" sz="2600" b="0" i="1" smtClean="0">
                                  <a:latin typeface="Cambria Math" charset="0"/>
                                </a:rPr>
                                <m:t>𝑘</m:t>
                              </m:r>
                              <m:r>
                                <a:rPr lang="en-US" sz="2600" b="0" i="1" smtClean="0">
                                  <a:latin typeface="Cambria Math" charset="0"/>
                                </a:rPr>
                                <m:t>∈</m:t>
                              </m:r>
                              <m:r>
                                <a:rPr lang="en-US" sz="2600" b="0" i="1" smtClean="0">
                                  <a:latin typeface="Cambria Math" charset="0"/>
                                </a:rPr>
                                <m:t>𝑁</m:t>
                              </m:r>
                              <m:d>
                                <m:dPr>
                                  <m:ctrlPr>
                                    <a:rPr lang="en-US" sz="2600" b="0" i="1" smtClean="0">
                                      <a:latin typeface="Cambria Math" panose="02040503050406030204" pitchFamily="18" charset="0"/>
                                    </a:rPr>
                                  </m:ctrlPr>
                                </m:dPr>
                                <m:e>
                                  <m:r>
                                    <a:rPr lang="en-US" sz="2600" b="0" i="1" smtClean="0">
                                      <a:latin typeface="Cambria Math" charset="0"/>
                                    </a:rPr>
                                    <m:t>𝑣</m:t>
                                  </m:r>
                                </m:e>
                              </m:d>
                            </m:sub>
                            <m:sup/>
                            <m:e>
                              <m:r>
                                <m:rPr>
                                  <m:sty m:val="p"/>
                                </m:rPr>
                                <a:rPr lang="en-US" sz="2600" b="0" i="0" smtClean="0">
                                  <a:latin typeface="Cambria Math" charset="0"/>
                                </a:rPr>
                                <m:t>exp</m:t>
                              </m:r>
                              <m:r>
                                <a:rPr lang="en-US" sz="2600" b="0" i="1" smtClean="0">
                                  <a:latin typeface="Cambria Math" charset="0"/>
                                </a:rPr>
                                <m:t>⁡(</m:t>
                              </m:r>
                              <m:sSub>
                                <m:sSubPr>
                                  <m:ctrlPr>
                                    <a:rPr lang="en-US" sz="2600" b="0" i="1" smtClean="0">
                                      <a:latin typeface="Cambria Math" panose="02040503050406030204" pitchFamily="18" charset="0"/>
                                    </a:rPr>
                                  </m:ctrlPr>
                                </m:sSubPr>
                                <m:e>
                                  <m:r>
                                    <a:rPr lang="en-US" sz="2600" b="0" i="1" smtClean="0">
                                      <a:latin typeface="Cambria Math" charset="0"/>
                                    </a:rPr>
                                    <m:t>𝑒</m:t>
                                  </m:r>
                                </m:e>
                                <m:sub>
                                  <m:r>
                                    <a:rPr lang="en-US" sz="2600" b="0" i="1" smtClean="0">
                                      <a:latin typeface="Cambria Math" charset="0"/>
                                    </a:rPr>
                                    <m:t>𝑣𝑘</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l-GR" sz="2600" b="0" i="1" smtClean="0">
                                      <a:latin typeface="Cambria Math" panose="02040503050406030204" pitchFamily="18" charset="0"/>
                                    </a:rPr>
                                    <m:t>𝛽</m:t>
                                  </m:r>
                                </m:e>
                                <m:sub>
                                  <m:r>
                                    <a:rPr lang="en-US" sz="2600" b="0" i="1" smtClean="0">
                                      <a:latin typeface="Cambria Math" panose="02040503050406030204" pitchFamily="18" charset="0"/>
                                    </a:rPr>
                                    <m:t>𝑣𝑘</m:t>
                                  </m:r>
                                </m:sub>
                              </m:sSub>
                              <m:r>
                                <a:rPr lang="en-US" sz="2600" b="0" i="1" smtClean="0">
                                  <a:latin typeface="Cambria Math" charset="0"/>
                                </a:rPr>
                                <m:t>)</m:t>
                              </m:r>
                            </m:e>
                          </m:nary>
                        </m:den>
                      </m:f>
                    </m:oMath>
                  </m:oMathPara>
                </a14:m>
                <a:endParaRPr lang="en-US"/>
              </a:p>
              <a:p>
                <a:pPr lvl="1"/>
                <a:r>
                  <a:rPr lang="en-US" b="1">
                    <a:solidFill>
                      <a:srgbClr val="0000FF"/>
                    </a:solidFill>
                  </a:rPr>
                  <a:t>Weighted sum </a:t>
                </a:r>
                <a:r>
                  <a:rPr lang="en-US">
                    <a:solidFill>
                      <a:schemeClr val="tx1"/>
                    </a:solidFill>
                  </a:rPr>
                  <a:t>based on the </a:t>
                </a:r>
                <a:r>
                  <a:rPr lang="en-US" b="1">
                    <a:solidFill>
                      <a:schemeClr val="tx1"/>
                    </a:solidFill>
                  </a:rPr>
                  <a:t>final attention weight </a:t>
                </a:r>
                <a14:m>
                  <m:oMath xmlns:m="http://schemas.openxmlformats.org/officeDocument/2006/math">
                    <m:sSub>
                      <m:sSubPr>
                        <m:ctrlPr>
                          <a:rPr lang="en-US" b="1" i="1" smtClean="0">
                            <a:solidFill>
                              <a:schemeClr val="accent3"/>
                            </a:solidFill>
                            <a:latin typeface="Cambria Math" panose="02040503050406030204" pitchFamily="18" charset="0"/>
                          </a:rPr>
                        </m:ctrlPr>
                      </m:sSubPr>
                      <m:e>
                        <m:r>
                          <a:rPr lang="en-US" b="1" i="1" smtClean="0">
                            <a:solidFill>
                              <a:schemeClr val="accent3"/>
                            </a:solidFill>
                            <a:latin typeface="Cambria Math" panose="02040503050406030204" pitchFamily="18" charset="0"/>
                          </a:rPr>
                          <m:t>𝜶</m:t>
                        </m:r>
                      </m:e>
                      <m:sub>
                        <m:r>
                          <a:rPr lang="en-US" b="1" i="1" smtClean="0">
                            <a:solidFill>
                              <a:schemeClr val="accent3"/>
                            </a:solidFill>
                            <a:latin typeface="Cambria Math" panose="02040503050406030204" pitchFamily="18" charset="0"/>
                          </a:rPr>
                          <m:t>𝒗𝒖</m:t>
                        </m:r>
                      </m:sub>
                    </m:sSub>
                  </m:oMath>
                </a14:m>
                <a:r>
                  <a:rPr lang="en-US" b="1">
                    <a:solidFill>
                      <a:srgbClr val="0000FF"/>
                    </a:solidFill>
                  </a:rPr>
                  <a:t>:</a:t>
                </a:r>
              </a:p>
              <a:p>
                <a:pPr marL="457200" lvl="1" indent="0" algn="ctr">
                  <a:buNone/>
                </a:pPr>
                <a14:m>
                  <m:oMath xmlns:m="http://schemas.openxmlformats.org/officeDocument/2006/math">
                    <m:sSubSup>
                      <m:sSubSupPr>
                        <m:ctrlPr>
                          <a:rPr lang="en-US" sz="2600" i="1" smtClean="0">
                            <a:solidFill>
                              <a:schemeClr val="tx1"/>
                            </a:solidFill>
                            <a:latin typeface="Cambria Math" panose="02040503050406030204" pitchFamily="18" charset="0"/>
                          </a:rPr>
                        </m:ctrlPr>
                      </m:sSubSupPr>
                      <m:e>
                        <m:r>
                          <a:rPr lang="en-US" sz="2600" b="1" i="0" smtClean="0">
                            <a:solidFill>
                              <a:schemeClr val="tx1"/>
                            </a:solidFill>
                            <a:latin typeface="Cambria Math" panose="02040503050406030204" pitchFamily="18" charset="0"/>
                          </a:rPr>
                          <m:t>𝐳</m:t>
                        </m:r>
                      </m:e>
                      <m:sub>
                        <m:r>
                          <a:rPr lang="en-US" sz="2600" b="0" i="1" smtClean="0">
                            <a:solidFill>
                              <a:schemeClr val="tx1"/>
                            </a:solidFill>
                            <a:latin typeface="Cambria Math" charset="0"/>
                          </a:rPr>
                          <m:t>𝑣</m:t>
                        </m:r>
                      </m:sub>
                      <m:sup>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𝑙</m:t>
                        </m:r>
                        <m:r>
                          <a:rPr lang="en-US" sz="2600" b="0" i="1" smtClean="0">
                            <a:solidFill>
                              <a:schemeClr val="tx1"/>
                            </a:solidFill>
                            <a:latin typeface="Cambria Math" panose="02040503050406030204" pitchFamily="18" charset="0"/>
                          </a:rPr>
                          <m:t>)</m:t>
                        </m:r>
                      </m:sup>
                    </m:sSubSup>
                    <m:r>
                      <a:rPr lang="en-US" sz="2600" b="0" i="1" smtClean="0">
                        <a:solidFill>
                          <a:schemeClr val="tx1"/>
                        </a:solidFill>
                        <a:latin typeface="Cambria Math" charset="0"/>
                      </a:rPr>
                      <m:t>=</m:t>
                    </m:r>
                    <m:r>
                      <a:rPr lang="en-US" sz="2600" b="0" i="1" smtClean="0">
                        <a:solidFill>
                          <a:schemeClr val="tx1"/>
                        </a:solidFill>
                        <a:latin typeface="Cambria Math" charset="0"/>
                      </a:rPr>
                      <m:t>𝜎</m:t>
                    </m:r>
                    <m:r>
                      <a:rPr lang="en-US" sz="2600" b="0" i="1" smtClean="0">
                        <a:solidFill>
                          <a:schemeClr val="tx1"/>
                        </a:solidFill>
                        <a:latin typeface="Cambria Math" charset="0"/>
                      </a:rPr>
                      <m:t>(</m:t>
                    </m:r>
                    <m:nary>
                      <m:naryPr>
                        <m:chr m:val="∑"/>
                        <m:supHide m:val="on"/>
                        <m:ctrlPr>
                          <a:rPr lang="en-US" sz="2600" i="1" smtClean="0">
                            <a:solidFill>
                              <a:schemeClr val="tx1"/>
                            </a:solidFill>
                            <a:latin typeface="Cambria Math" panose="02040503050406030204" pitchFamily="18" charset="0"/>
                          </a:rPr>
                        </m:ctrlPr>
                      </m:naryPr>
                      <m:sub>
                        <m:r>
                          <a:rPr lang="en-US" sz="2600" b="0" i="1" smtClean="0">
                            <a:solidFill>
                              <a:schemeClr val="tx1"/>
                            </a:solidFill>
                            <a:latin typeface="Cambria Math" charset="0"/>
                          </a:rPr>
                          <m:t>𝑢</m:t>
                        </m:r>
                        <m:r>
                          <a:rPr lang="en-US" sz="2600" b="0" i="1" smtClean="0">
                            <a:solidFill>
                              <a:schemeClr val="tx1"/>
                            </a:solidFill>
                            <a:latin typeface="Cambria Math" charset="0"/>
                          </a:rPr>
                          <m:t>∈</m:t>
                        </m:r>
                        <m:r>
                          <a:rPr lang="en-US" sz="2600" b="0" i="1" smtClean="0">
                            <a:solidFill>
                              <a:schemeClr val="tx1"/>
                            </a:solidFill>
                            <a:latin typeface="Cambria Math" charset="0"/>
                          </a:rPr>
                          <m:t>𝑁</m:t>
                        </m:r>
                        <m:d>
                          <m:dPr>
                            <m:ctrlPr>
                              <a:rPr lang="en-US" sz="2600" i="1" smtClean="0">
                                <a:solidFill>
                                  <a:schemeClr val="tx1"/>
                                </a:solidFill>
                                <a:latin typeface="Cambria Math" panose="02040503050406030204" pitchFamily="18" charset="0"/>
                              </a:rPr>
                            </m:ctrlPr>
                          </m:dPr>
                          <m:e>
                            <m:r>
                              <a:rPr lang="en-US" sz="2600" b="0" i="1" smtClean="0">
                                <a:solidFill>
                                  <a:schemeClr val="tx1"/>
                                </a:solidFill>
                                <a:latin typeface="Cambria Math" charset="0"/>
                              </a:rPr>
                              <m:t>𝑣</m:t>
                            </m:r>
                          </m:e>
                        </m:d>
                      </m:sub>
                      <m:sup/>
                      <m:e>
                        <m:sSub>
                          <m:sSubPr>
                            <m:ctrlPr>
                              <a:rPr lang="en-US" sz="2600" i="1" smtClean="0">
                                <a:solidFill>
                                  <a:schemeClr val="accent3"/>
                                </a:solidFill>
                                <a:latin typeface="Cambria Math" panose="02040503050406030204" pitchFamily="18" charset="0"/>
                              </a:rPr>
                            </m:ctrlPr>
                          </m:sSubPr>
                          <m:e>
                            <m:r>
                              <a:rPr lang="en-US" sz="2600" b="0" i="1" smtClean="0">
                                <a:solidFill>
                                  <a:schemeClr val="accent3"/>
                                </a:solidFill>
                                <a:latin typeface="Cambria Math" charset="0"/>
                              </a:rPr>
                              <m:t>𝛼</m:t>
                            </m:r>
                          </m:e>
                          <m:sub>
                            <m:r>
                              <a:rPr lang="en-US" sz="2600" b="0" i="1" smtClean="0">
                                <a:solidFill>
                                  <a:schemeClr val="accent3"/>
                                </a:solidFill>
                                <a:latin typeface="Cambria Math" charset="0"/>
                              </a:rPr>
                              <m:t>𝑣𝑢</m:t>
                            </m:r>
                          </m:sub>
                        </m:sSub>
                        <m:sSup>
                          <m:sSupPr>
                            <m:ctrlPr>
                              <a:rPr lang="en-US" sz="2400" i="1">
                                <a:latin typeface="Cambria Math" panose="02040503050406030204" pitchFamily="18" charset="0"/>
                              </a:rPr>
                            </m:ctrlPr>
                          </m:sSupPr>
                          <m:e>
                            <m:r>
                              <a:rPr lang="en-US" sz="2400" b="1">
                                <a:latin typeface="Cambria Math" panose="02040503050406030204" pitchFamily="18" charset="0"/>
                              </a:rPr>
                              <m:t>𝐖</m:t>
                            </m:r>
                          </m:e>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p>
                        <m:sSubSup>
                          <m:sSubSupPr>
                            <m:ctrlPr>
                              <a:rPr lang="en-US" sz="2600" i="1" smtClean="0">
                                <a:solidFill>
                                  <a:schemeClr val="tx1"/>
                                </a:solidFill>
                                <a:latin typeface="Cambria Math" panose="02040503050406030204" pitchFamily="18" charset="0"/>
                              </a:rPr>
                            </m:ctrlPr>
                          </m:sSubSupPr>
                          <m:e>
                            <m:r>
                              <a:rPr lang="en-US" sz="2600" b="1" i="0" smtClean="0">
                                <a:solidFill>
                                  <a:schemeClr val="tx1"/>
                                </a:solidFill>
                                <a:latin typeface="Cambria Math" panose="02040503050406030204" pitchFamily="18" charset="0"/>
                              </a:rPr>
                              <m:t>𝐳</m:t>
                            </m:r>
                          </m:e>
                          <m:sub>
                            <m:r>
                              <a:rPr lang="en-US" sz="2600" b="0" i="1" smtClean="0">
                                <a:solidFill>
                                  <a:schemeClr val="tx1"/>
                                </a:solidFill>
                                <a:latin typeface="Cambria Math" charset="0"/>
                              </a:rPr>
                              <m:t>𝑢</m:t>
                            </m:r>
                          </m:sub>
                          <m:sup>
                            <m:r>
                              <a:rPr lang="en-US" sz="2600" b="0" i="1" smtClean="0">
                                <a:solidFill>
                                  <a:schemeClr val="tx1"/>
                                </a:solidFill>
                                <a:latin typeface="Cambria Math" panose="02040503050406030204" pitchFamily="18" charset="0"/>
                              </a:rPr>
                              <m:t>(</m:t>
                            </m:r>
                            <m:r>
                              <a:rPr lang="en-US" sz="2600" b="0" i="1" smtClean="0">
                                <a:solidFill>
                                  <a:schemeClr val="tx1"/>
                                </a:solidFill>
                                <a:latin typeface="Cambria Math" panose="02040503050406030204" pitchFamily="18" charset="0"/>
                              </a:rPr>
                              <m:t>𝑙</m:t>
                            </m:r>
                            <m:r>
                              <a:rPr lang="en-US" sz="2600" b="0" i="1" smtClean="0">
                                <a:solidFill>
                                  <a:schemeClr val="tx1"/>
                                </a:solidFill>
                                <a:latin typeface="Cambria Math" charset="0"/>
                              </a:rPr>
                              <m:t>−1</m:t>
                            </m:r>
                            <m:r>
                              <a:rPr lang="en-US" sz="2600" b="0" i="1" smtClean="0">
                                <a:solidFill>
                                  <a:schemeClr val="tx1"/>
                                </a:solidFill>
                                <a:latin typeface="Cambria Math" panose="02040503050406030204" pitchFamily="18" charset="0"/>
                              </a:rPr>
                              <m:t>)</m:t>
                            </m:r>
                          </m:sup>
                        </m:sSubSup>
                      </m:e>
                    </m:nary>
                  </m:oMath>
                </a14:m>
                <a:r>
                  <a:rPr lang="en-US" sz="2600">
                    <a:solidFill>
                      <a:schemeClr val="tx1"/>
                    </a:solidFill>
                  </a:rPr>
                  <a:t>)</a:t>
                </a:r>
              </a:p>
              <a:p>
                <a:endParaRPr lang="en-US"/>
              </a:p>
            </p:txBody>
          </p:sp>
        </mc:Choice>
        <mc:Fallback xmlns="">
          <p:sp>
            <p:nvSpPr>
              <p:cNvPr id="3" name="Content Placeholder 2">
                <a:extLst>
                  <a:ext uri="{FF2B5EF4-FFF2-40B4-BE49-F238E27FC236}">
                    <a16:creationId xmlns:a16="http://schemas.microsoft.com/office/drawing/2014/main" id="{38BCA27E-FF72-2C75-9820-A64D6DEAE53E}"/>
                  </a:ext>
                </a:extLst>
              </p:cNvPr>
              <p:cNvSpPr>
                <a:spLocks noGrp="1" noRot="1" noChangeAspect="1" noMove="1" noResize="1" noEditPoints="1" noAdjustHandles="1" noChangeArrowheads="1" noChangeShapeType="1" noTextEdit="1"/>
              </p:cNvSpPr>
              <p:nvPr>
                <p:ph idx="1"/>
              </p:nvPr>
            </p:nvSpPr>
            <p:spPr>
              <a:xfrm>
                <a:off x="457199" y="1236198"/>
                <a:ext cx="8417085" cy="3715673"/>
              </a:xfrm>
              <a:blipFill>
                <a:blip r:embed="rId3"/>
                <a:stretch>
                  <a:fillRect t="-1314" r="-29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A585367-5F7E-F6B4-550B-5E86DDBAD950}"/>
              </a:ext>
            </a:extLst>
          </p:cNvPr>
          <p:cNvSpPr>
            <a:spLocks noGrp="1"/>
          </p:cNvSpPr>
          <p:nvPr>
            <p:ph type="dt" sz="half" idx="10"/>
          </p:nvPr>
        </p:nvSpPr>
        <p:spPr/>
        <p:txBody>
          <a:bodyPr/>
          <a:lstStyle/>
          <a:p>
            <a:fld id="{21D68114-025E-7844-8996-68F40EFF4DC2}" type="datetime1">
              <a:rPr lang="en-US" smtClean="0"/>
              <a:t>11/14/2024</a:t>
            </a:fld>
            <a:endParaRPr lang="en-US"/>
          </a:p>
        </p:txBody>
      </p:sp>
      <p:sp>
        <p:nvSpPr>
          <p:cNvPr id="5" name="Footer Placeholder 4">
            <a:extLst>
              <a:ext uri="{FF2B5EF4-FFF2-40B4-BE49-F238E27FC236}">
                <a16:creationId xmlns:a16="http://schemas.microsoft.com/office/drawing/2014/main" id="{EA6353EA-C247-6CC2-A3D8-2E452775F0E7}"/>
              </a:ext>
            </a:extLst>
          </p:cNvPr>
          <p:cNvSpPr>
            <a:spLocks noGrp="1"/>
          </p:cNvSpPr>
          <p:nvPr>
            <p:ph type="ftr" sz="quarter" idx="11"/>
          </p:nvPr>
        </p:nvSpPr>
        <p:spPr>
          <a:xfrm>
            <a:off x="2640596" y="6720840"/>
            <a:ext cx="5507719" cy="137160"/>
          </a:xfrm>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365C5F3-FD98-00AC-C741-0C850F1B787E}"/>
              </a:ext>
            </a:extLst>
          </p:cNvPr>
          <p:cNvSpPr>
            <a:spLocks noGrp="1"/>
          </p:cNvSpPr>
          <p:nvPr>
            <p:ph type="sldNum" sz="quarter" idx="12"/>
          </p:nvPr>
        </p:nvSpPr>
        <p:spPr/>
        <p:txBody>
          <a:bodyPr/>
          <a:lstStyle/>
          <a:p>
            <a:fld id="{19B12225-5612-419B-A8D5-4B8EEE4C217E}" type="slidenum">
              <a:rPr lang="en-US" smtClean="0"/>
              <a:pPr/>
              <a:t>69</a:t>
            </a:fld>
            <a:endParaRPr lang="en-US"/>
          </a:p>
        </p:txBody>
      </p:sp>
      <p:sp>
        <p:nvSpPr>
          <p:cNvPr id="10" name="矩形 21">
            <a:extLst>
              <a:ext uri="{FF2B5EF4-FFF2-40B4-BE49-F238E27FC236}">
                <a16:creationId xmlns:a16="http://schemas.microsoft.com/office/drawing/2014/main" id="{2D0F1536-8CDF-D313-C08B-E2EEFED28FC4}"/>
              </a:ext>
            </a:extLst>
          </p:cNvPr>
          <p:cNvSpPr/>
          <p:nvPr/>
        </p:nvSpPr>
        <p:spPr>
          <a:xfrm>
            <a:off x="7734210" y="4691128"/>
            <a:ext cx="105702" cy="396383"/>
          </a:xfrm>
          <a:prstGeom prst="rect">
            <a:avLst/>
          </a:prstGeom>
          <a:solidFill>
            <a:srgbClr val="C0000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1CFC8AD-F29D-1341-B490-A6679EB8E8FF}"/>
                  </a:ext>
                </a:extLst>
              </p:cNvPr>
              <p:cNvSpPr txBox="1"/>
              <p:nvPr/>
            </p:nvSpPr>
            <p:spPr>
              <a:xfrm>
                <a:off x="6696775" y="4749723"/>
                <a:ext cx="59759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𝛼</m:t>
                          </m:r>
                        </m:e>
                        <m:sub>
                          <m:r>
                            <a:rPr lang="en-US" b="0" i="1" smtClean="0">
                              <a:solidFill>
                                <a:srgbClr val="C00000"/>
                              </a:solidFill>
                              <a:latin typeface="Cambria Math" panose="02040503050406030204" pitchFamily="18" charset="0"/>
                            </a:rPr>
                            <m:t>𝐴𝐵</m:t>
                          </m:r>
                        </m:sub>
                      </m:sSub>
                    </m:oMath>
                  </m:oMathPara>
                </a14:m>
                <a:endParaRPr lang="en-US"/>
              </a:p>
            </p:txBody>
          </p:sp>
        </mc:Choice>
        <mc:Fallback xmlns="">
          <p:sp>
            <p:nvSpPr>
              <p:cNvPr id="12" name="TextBox 11">
                <a:extLst>
                  <a:ext uri="{FF2B5EF4-FFF2-40B4-BE49-F238E27FC236}">
                    <a16:creationId xmlns:a16="http://schemas.microsoft.com/office/drawing/2014/main" id="{E1CFC8AD-F29D-1341-B490-A6679EB8E8FF}"/>
                  </a:ext>
                </a:extLst>
              </p:cNvPr>
              <p:cNvSpPr txBox="1">
                <a:spLocks noRot="1" noChangeAspect="1" noMove="1" noResize="1" noEditPoints="1" noAdjustHandles="1" noChangeArrowheads="1" noChangeShapeType="1" noTextEdit="1"/>
              </p:cNvSpPr>
              <p:nvPr/>
            </p:nvSpPr>
            <p:spPr>
              <a:xfrm>
                <a:off x="6696775" y="4749723"/>
                <a:ext cx="597599" cy="369332"/>
              </a:xfrm>
              <a:prstGeom prst="rect">
                <a:avLst/>
              </a:prstGeom>
              <a:blipFill>
                <a:blip r:embed="rId4"/>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6C97329A-026F-D57B-F784-99CB6D4807DF}"/>
              </a:ext>
            </a:extLst>
          </p:cNvPr>
          <p:cNvCxnSpPr>
            <a:cxnSpLocks/>
          </p:cNvCxnSpPr>
          <p:nvPr/>
        </p:nvCxnSpPr>
        <p:spPr>
          <a:xfrm flipH="1">
            <a:off x="6685144" y="4889319"/>
            <a:ext cx="944636" cy="536537"/>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83FE024-05ED-23FA-1614-5E931FA08EF9}"/>
                  </a:ext>
                </a:extLst>
              </p:cNvPr>
              <p:cNvSpPr txBox="1"/>
              <p:nvPr/>
            </p:nvSpPr>
            <p:spPr>
              <a:xfrm>
                <a:off x="360038" y="4951871"/>
                <a:ext cx="5032705" cy="1252394"/>
              </a:xfrm>
              <a:prstGeom prst="rect">
                <a:avLst/>
              </a:prstGeom>
              <a:noFill/>
            </p:spPr>
            <p:txBody>
              <a:bodyPr wrap="square" rtlCol="0">
                <a:spAutoFit/>
              </a:bodyPr>
              <a:lstStyle/>
              <a:p>
                <a:r>
                  <a:rPr lang="en-US" sz="2400" b="1">
                    <a:latin typeface="Calibri" panose="020F0502020204030204" pitchFamily="34" charset="0"/>
                    <a:cs typeface="Calibri" panose="020F0502020204030204" pitchFamily="34" charset="0"/>
                  </a:rPr>
                  <a:t>Weighted sum using </a:t>
                </a:r>
                <a14:m>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𝛼</m:t>
                        </m:r>
                      </m:e>
                      <m:sub>
                        <m:r>
                          <a:rPr lang="en-US" sz="2400" b="0" i="1" smtClean="0">
                            <a:solidFill>
                              <a:srgbClr val="C00000"/>
                            </a:solidFill>
                            <a:latin typeface="Cambria Math" panose="02040503050406030204" pitchFamily="18" charset="0"/>
                          </a:rPr>
                          <m:t>𝐴𝐵</m:t>
                        </m:r>
                      </m:sub>
                    </m:sSub>
                  </m:oMath>
                </a14:m>
                <a:r>
                  <a:rPr lang="en-US" sz="2400">
                    <a:latin typeface="Calibri" panose="020F0502020204030204" pitchFamily="34" charset="0"/>
                    <a:cs typeface="Calibri" panose="020F0502020204030204" pitchFamily="34" charset="0"/>
                  </a:rPr>
                  <a:t>, </a:t>
                </a:r>
                <a14:m>
                  <m:oMath xmlns:m="http://schemas.openxmlformats.org/officeDocument/2006/math">
                    <m:sSub>
                      <m:sSubPr>
                        <m:ctrlPr>
                          <a:rPr lang="en-US" sz="2400" i="1" smtClean="0">
                            <a:solidFill>
                              <a:schemeClr val="accent4">
                                <a:lumMod val="75000"/>
                              </a:schemeClr>
                            </a:solidFill>
                            <a:latin typeface="Cambria Math" panose="02040503050406030204" pitchFamily="18" charset="0"/>
                          </a:rPr>
                        </m:ctrlPr>
                      </m:sSubPr>
                      <m:e>
                        <m:r>
                          <a:rPr lang="en-US" sz="2400" b="0" i="1">
                            <a:solidFill>
                              <a:schemeClr val="accent4">
                                <a:lumMod val="75000"/>
                              </a:schemeClr>
                            </a:solidFill>
                            <a:latin typeface="Cambria Math" panose="02040503050406030204" pitchFamily="18" charset="0"/>
                          </a:rPr>
                          <m:t>𝛼</m:t>
                        </m:r>
                      </m:e>
                      <m:sub>
                        <m:r>
                          <a:rPr lang="en-US" sz="2400" b="0" i="1">
                            <a:solidFill>
                              <a:schemeClr val="accent4">
                                <a:lumMod val="75000"/>
                              </a:schemeClr>
                            </a:solidFill>
                            <a:latin typeface="Cambria Math" panose="02040503050406030204" pitchFamily="18" charset="0"/>
                          </a:rPr>
                          <m:t>𝐴</m:t>
                        </m:r>
                        <m:r>
                          <a:rPr lang="en-US" sz="2400" b="0" i="1" smtClean="0">
                            <a:solidFill>
                              <a:schemeClr val="accent4">
                                <a:lumMod val="75000"/>
                              </a:schemeClr>
                            </a:solidFill>
                            <a:latin typeface="Cambria Math" panose="02040503050406030204" pitchFamily="18" charset="0"/>
                          </a:rPr>
                          <m:t>𝐶</m:t>
                        </m:r>
                      </m:sub>
                    </m:sSub>
                  </m:oMath>
                </a14:m>
                <a:r>
                  <a:rPr lang="en-US" sz="2400">
                    <a:latin typeface="Calibri" panose="020F0502020204030204" pitchFamily="34" charset="0"/>
                    <a:cs typeface="Calibri" panose="020F0502020204030204" pitchFamily="34" charset="0"/>
                  </a:rPr>
                  <a:t>, </a:t>
                </a:r>
                <a14:m>
                  <m:oMath xmlns:m="http://schemas.openxmlformats.org/officeDocument/2006/math">
                    <m:sSub>
                      <m:sSubPr>
                        <m:ctrlPr>
                          <a:rPr lang="en-US" sz="2400" i="1" smtClean="0">
                            <a:solidFill>
                              <a:srgbClr val="0070C0"/>
                            </a:solidFill>
                            <a:latin typeface="Cambria Math" panose="02040503050406030204" pitchFamily="18" charset="0"/>
                          </a:rPr>
                        </m:ctrlPr>
                      </m:sSubPr>
                      <m:e>
                        <m:r>
                          <a:rPr lang="en-US" sz="2400" b="0" i="1">
                            <a:solidFill>
                              <a:srgbClr val="0070C0"/>
                            </a:solidFill>
                            <a:latin typeface="Cambria Math" panose="02040503050406030204" pitchFamily="18" charset="0"/>
                          </a:rPr>
                          <m:t>𝛼</m:t>
                        </m:r>
                      </m:e>
                      <m:sub>
                        <m:r>
                          <a:rPr lang="en-US" sz="2400" b="0" i="1">
                            <a:solidFill>
                              <a:srgbClr val="0070C0"/>
                            </a:solidFill>
                            <a:latin typeface="Cambria Math" panose="02040503050406030204" pitchFamily="18" charset="0"/>
                          </a:rPr>
                          <m:t>𝐴</m:t>
                        </m:r>
                        <m:r>
                          <a:rPr lang="en-US" sz="2400" b="0" i="1" smtClean="0">
                            <a:solidFill>
                              <a:srgbClr val="0070C0"/>
                            </a:solidFill>
                            <a:latin typeface="Cambria Math" panose="02040503050406030204" pitchFamily="18" charset="0"/>
                          </a:rPr>
                          <m:t>𝐷</m:t>
                        </m:r>
                      </m:sub>
                    </m:sSub>
                  </m:oMath>
                </a14:m>
                <a:r>
                  <a:rPr lang="en-US" sz="2400" b="1">
                    <a:latin typeface="Calibri" panose="020F0502020204030204" pitchFamily="34" charset="0"/>
                  </a:rPr>
                  <a:t>:</a:t>
                </a:r>
              </a:p>
              <a:p>
                <a14:m>
                  <m:oMath xmlns:m="http://schemas.openxmlformats.org/officeDocument/2006/math">
                    <m:sSubSup>
                      <m:sSubSupPr>
                        <m:ctrlPr>
                          <a:rPr lang="en-US" sz="2000" i="1">
                            <a:latin typeface="Cambria Math" panose="02040503050406030204" pitchFamily="18" charset="0"/>
                          </a:rPr>
                        </m:ctrlPr>
                      </m:sSubSupPr>
                      <m:e>
                        <m:r>
                          <a:rPr lang="en-US" sz="2000" b="1" i="1" smtClean="0">
                            <a:latin typeface="Cambria Math" panose="02040503050406030204" pitchFamily="18" charset="0"/>
                          </a:rPr>
                          <m:t>𝒛</m:t>
                        </m:r>
                      </m:e>
                      <m:sub>
                        <m:r>
                          <a:rPr lang="en-US" sz="2000" i="1">
                            <a:latin typeface="Cambria Math" panose="02040503050406030204" pitchFamily="18" charset="0"/>
                          </a:rPr>
                          <m:t>𝐴</m:t>
                        </m:r>
                      </m:sub>
                      <m:sup>
                        <m:r>
                          <a:rPr lang="en-US" sz="2000" b="0" i="1" smtClean="0">
                            <a:latin typeface="Cambria Math" panose="02040503050406030204" pitchFamily="18" charset="0"/>
                          </a:rPr>
                          <m:t>(</m:t>
                        </m:r>
                        <m:r>
                          <a:rPr lang="en-US" sz="2000" b="0" i="1" smtClean="0">
                            <a:latin typeface="Cambria Math" panose="02040503050406030204" pitchFamily="18" charset="0"/>
                          </a:rPr>
                          <m:t>𝑙</m:t>
                        </m:r>
                        <m:r>
                          <a:rPr lang="en-US" sz="2000" b="0" i="1" smtClean="0">
                            <a:latin typeface="Cambria Math" panose="02040503050406030204" pitchFamily="18" charset="0"/>
                          </a:rPr>
                          <m:t>)</m:t>
                        </m:r>
                      </m:sup>
                    </m:sSubSup>
                    <m:r>
                      <a:rPr lang="en-US" sz="2000" i="1">
                        <a:latin typeface="Cambria Math" charset="0"/>
                      </a:rPr>
                      <m:t>=</m:t>
                    </m:r>
                    <m:r>
                      <a:rPr lang="en-US" sz="2000" i="1">
                        <a:latin typeface="Cambria Math" charset="0"/>
                      </a:rPr>
                      <m:t>𝜎</m:t>
                    </m:r>
                    <m:r>
                      <a:rPr lang="en-US" sz="2000" i="1">
                        <a:latin typeface="Cambria Math" charset="0"/>
                      </a:rPr>
                      <m:t>(</m:t>
                    </m:r>
                    <m:sSub>
                      <m:sSubPr>
                        <m:ctrlPr>
                          <a:rPr lang="en-US" sz="2000" i="1" smtClean="0">
                            <a:solidFill>
                              <a:srgbClr val="C00000"/>
                            </a:solidFill>
                            <a:latin typeface="Cambria Math" panose="02040503050406030204" pitchFamily="18" charset="0"/>
                          </a:rPr>
                        </m:ctrlPr>
                      </m:sSubPr>
                      <m:e>
                        <m:r>
                          <a:rPr lang="en-US" sz="2000" i="1">
                            <a:solidFill>
                              <a:srgbClr val="C00000"/>
                            </a:solidFill>
                            <a:latin typeface="Cambria Math" charset="0"/>
                          </a:rPr>
                          <m:t>𝛼</m:t>
                        </m:r>
                      </m:e>
                      <m:sub>
                        <m:r>
                          <a:rPr lang="en-US" sz="2000" i="1">
                            <a:solidFill>
                              <a:srgbClr val="C00000"/>
                            </a:solidFill>
                            <a:latin typeface="Cambria Math" panose="02040503050406030204" pitchFamily="18" charset="0"/>
                          </a:rPr>
                          <m:t>𝐴𝐵</m:t>
                        </m:r>
                      </m:sub>
                    </m:sSub>
                    <m:sSup>
                      <m:sSupPr>
                        <m:ctrlPr>
                          <a:rPr lang="en-US" sz="2000" i="1" smtClean="0">
                            <a:solidFill>
                              <a:srgbClr val="C00000"/>
                            </a:solidFill>
                            <a:latin typeface="Cambria Math" panose="02040503050406030204" pitchFamily="18" charset="0"/>
                          </a:rPr>
                        </m:ctrlPr>
                      </m:sSupPr>
                      <m:e>
                        <m:r>
                          <a:rPr lang="en-US" sz="2000" b="1" i="0" smtClean="0">
                            <a:solidFill>
                              <a:srgbClr val="C00000"/>
                            </a:solidFill>
                            <a:latin typeface="Cambria Math" panose="02040503050406030204" pitchFamily="18" charset="0"/>
                          </a:rPr>
                          <m:t>𝐖</m:t>
                        </m:r>
                      </m:e>
                      <m:sup>
                        <m:r>
                          <a:rPr lang="en-US" sz="2000" b="0" i="1" smtClean="0">
                            <a:solidFill>
                              <a:srgbClr val="C00000"/>
                            </a:solidFill>
                            <a:latin typeface="Cambria Math" panose="02040503050406030204" pitchFamily="18" charset="0"/>
                          </a:rPr>
                          <m:t>(</m:t>
                        </m:r>
                        <m:r>
                          <a:rPr lang="en-US" sz="2000" b="0" i="1" smtClean="0">
                            <a:solidFill>
                              <a:srgbClr val="C00000"/>
                            </a:solidFill>
                            <a:latin typeface="Cambria Math" panose="02040503050406030204" pitchFamily="18" charset="0"/>
                          </a:rPr>
                          <m:t>𝑙</m:t>
                        </m:r>
                        <m:r>
                          <a:rPr lang="en-US" sz="2000" b="0" i="1" smtClean="0">
                            <a:solidFill>
                              <a:srgbClr val="C00000"/>
                            </a:solidFill>
                            <a:latin typeface="Cambria Math" panose="02040503050406030204" pitchFamily="18" charset="0"/>
                          </a:rPr>
                          <m:t>)</m:t>
                        </m:r>
                      </m:sup>
                    </m:sSup>
                    <m:sSubSup>
                      <m:sSubSupPr>
                        <m:ctrlPr>
                          <a:rPr lang="en-US" sz="2000" i="1" smtClean="0">
                            <a:solidFill>
                              <a:srgbClr val="C00000"/>
                            </a:solidFill>
                            <a:latin typeface="Cambria Math" panose="02040503050406030204" pitchFamily="18" charset="0"/>
                          </a:rPr>
                        </m:ctrlPr>
                      </m:sSubSupPr>
                      <m:e>
                        <m:r>
                          <a:rPr lang="en-US" sz="2000" b="1" i="1" smtClean="0">
                            <a:solidFill>
                              <a:srgbClr val="C00000"/>
                            </a:solidFill>
                            <a:latin typeface="Cambria Math" panose="02040503050406030204" pitchFamily="18" charset="0"/>
                          </a:rPr>
                          <m:t>𝒛</m:t>
                        </m:r>
                      </m:e>
                      <m:sub>
                        <m:r>
                          <a:rPr lang="en-US" sz="2000" i="1">
                            <a:solidFill>
                              <a:srgbClr val="C00000"/>
                            </a:solidFill>
                            <a:latin typeface="Cambria Math" panose="02040503050406030204" pitchFamily="18" charset="0"/>
                          </a:rPr>
                          <m:t>𝐵</m:t>
                        </m:r>
                      </m:sub>
                      <m:sup>
                        <m:r>
                          <a:rPr lang="en-US" sz="2000" b="0" i="1" smtClean="0">
                            <a:solidFill>
                              <a:srgbClr val="C00000"/>
                            </a:solidFill>
                            <a:latin typeface="Cambria Math" panose="02040503050406030204" pitchFamily="18" charset="0"/>
                          </a:rPr>
                          <m:t>(</m:t>
                        </m:r>
                        <m:r>
                          <a:rPr lang="en-US" sz="2000" b="0" i="1" smtClean="0">
                            <a:solidFill>
                              <a:srgbClr val="C00000"/>
                            </a:solidFill>
                            <a:latin typeface="Cambria Math" panose="02040503050406030204" pitchFamily="18" charset="0"/>
                          </a:rPr>
                          <m:t>𝑙</m:t>
                        </m:r>
                        <m:r>
                          <a:rPr lang="en-US" sz="2000" i="1">
                            <a:solidFill>
                              <a:srgbClr val="C00000"/>
                            </a:solidFill>
                            <a:latin typeface="Cambria Math" charset="0"/>
                          </a:rPr>
                          <m:t>−1</m:t>
                        </m:r>
                        <m:r>
                          <a:rPr lang="en-US" sz="2000" b="0" i="1" smtClean="0">
                            <a:solidFill>
                              <a:srgbClr val="C00000"/>
                            </a:solidFill>
                            <a:latin typeface="Cambria Math" panose="02040503050406030204" pitchFamily="18" charset="0"/>
                          </a:rPr>
                          <m:t>)</m:t>
                        </m:r>
                      </m:sup>
                    </m:sSubSup>
                    <m:r>
                      <m:rPr>
                        <m:nor/>
                      </m:rPr>
                      <a:rPr lang="en-US" sz="2000">
                        <a:latin typeface="Cambria Math" panose="02040503050406030204" pitchFamily="18" charset="0"/>
                      </a:rPr>
                      <m:t>+</m:t>
                    </m:r>
                    <m:sSub>
                      <m:sSubPr>
                        <m:ctrlPr>
                          <a:rPr lang="en-US" sz="2000" i="1" smtClean="0">
                            <a:solidFill>
                              <a:schemeClr val="accent4">
                                <a:lumMod val="75000"/>
                              </a:schemeClr>
                            </a:solidFill>
                            <a:latin typeface="Cambria Math" panose="02040503050406030204" pitchFamily="18" charset="0"/>
                          </a:rPr>
                        </m:ctrlPr>
                      </m:sSubPr>
                      <m:e>
                        <m:r>
                          <a:rPr lang="en-US" sz="2000" i="1">
                            <a:solidFill>
                              <a:schemeClr val="accent4">
                                <a:lumMod val="75000"/>
                              </a:schemeClr>
                            </a:solidFill>
                            <a:latin typeface="Cambria Math" charset="0"/>
                          </a:rPr>
                          <m:t>𝛼</m:t>
                        </m:r>
                      </m:e>
                      <m:sub>
                        <m:r>
                          <a:rPr lang="en-US" sz="2000" i="1">
                            <a:solidFill>
                              <a:schemeClr val="accent4">
                                <a:lumMod val="75000"/>
                              </a:schemeClr>
                            </a:solidFill>
                            <a:latin typeface="Cambria Math" panose="02040503050406030204" pitchFamily="18" charset="0"/>
                          </a:rPr>
                          <m:t>𝐴𝐶</m:t>
                        </m:r>
                      </m:sub>
                    </m:sSub>
                    <m:sSup>
                      <m:sSupPr>
                        <m:ctrlPr>
                          <a:rPr lang="en-US" sz="2000" i="1" smtClean="0">
                            <a:solidFill>
                              <a:schemeClr val="accent4">
                                <a:lumMod val="75000"/>
                              </a:schemeClr>
                            </a:solidFill>
                            <a:latin typeface="Cambria Math" panose="02040503050406030204" pitchFamily="18" charset="0"/>
                          </a:rPr>
                        </m:ctrlPr>
                      </m:sSupPr>
                      <m:e>
                        <m:r>
                          <a:rPr lang="en-US" sz="2000" b="1" i="0" smtClean="0">
                            <a:solidFill>
                              <a:schemeClr val="accent4">
                                <a:lumMod val="75000"/>
                              </a:schemeClr>
                            </a:solidFill>
                            <a:latin typeface="Cambria Math" panose="02040503050406030204" pitchFamily="18" charset="0"/>
                          </a:rPr>
                          <m:t>𝐖</m:t>
                        </m:r>
                      </m:e>
                      <m:sup>
                        <m:r>
                          <a:rPr lang="en-US" sz="2000" b="0" i="1" smtClean="0">
                            <a:solidFill>
                              <a:schemeClr val="accent4">
                                <a:lumMod val="75000"/>
                              </a:schemeClr>
                            </a:solidFill>
                            <a:latin typeface="Cambria Math" panose="02040503050406030204" pitchFamily="18" charset="0"/>
                          </a:rPr>
                          <m:t>(</m:t>
                        </m:r>
                        <m:r>
                          <a:rPr lang="en-US" sz="2000" b="0" i="1" smtClean="0">
                            <a:solidFill>
                              <a:schemeClr val="accent4">
                                <a:lumMod val="75000"/>
                              </a:schemeClr>
                            </a:solidFill>
                            <a:latin typeface="Cambria Math" panose="02040503050406030204" pitchFamily="18" charset="0"/>
                          </a:rPr>
                          <m:t>𝑙</m:t>
                        </m:r>
                        <m:r>
                          <a:rPr lang="en-US" sz="2000" b="0" i="1" smtClean="0">
                            <a:solidFill>
                              <a:schemeClr val="accent4">
                                <a:lumMod val="75000"/>
                              </a:schemeClr>
                            </a:solidFill>
                            <a:latin typeface="Cambria Math" panose="02040503050406030204" pitchFamily="18" charset="0"/>
                          </a:rPr>
                          <m:t>)</m:t>
                        </m:r>
                      </m:sup>
                    </m:sSup>
                    <m:sSubSup>
                      <m:sSubSupPr>
                        <m:ctrlPr>
                          <a:rPr lang="en-US" sz="2000" i="1" smtClean="0">
                            <a:solidFill>
                              <a:schemeClr val="accent4">
                                <a:lumMod val="75000"/>
                              </a:schemeClr>
                            </a:solidFill>
                            <a:latin typeface="Cambria Math" panose="02040503050406030204" pitchFamily="18" charset="0"/>
                          </a:rPr>
                        </m:ctrlPr>
                      </m:sSubSupPr>
                      <m:e>
                        <m:r>
                          <a:rPr lang="en-US" sz="2000" b="1" i="1" smtClean="0">
                            <a:solidFill>
                              <a:schemeClr val="accent4">
                                <a:lumMod val="75000"/>
                              </a:schemeClr>
                            </a:solidFill>
                            <a:latin typeface="Cambria Math" panose="02040503050406030204" pitchFamily="18" charset="0"/>
                          </a:rPr>
                          <m:t>𝒛</m:t>
                        </m:r>
                      </m:e>
                      <m:sub>
                        <m:r>
                          <a:rPr lang="en-US" sz="2000" i="1">
                            <a:solidFill>
                              <a:schemeClr val="accent4">
                                <a:lumMod val="75000"/>
                              </a:schemeClr>
                            </a:solidFill>
                            <a:latin typeface="Cambria Math" panose="02040503050406030204" pitchFamily="18" charset="0"/>
                          </a:rPr>
                          <m:t>𝐶</m:t>
                        </m:r>
                      </m:sub>
                      <m:sup>
                        <m:r>
                          <a:rPr lang="en-US" sz="2000" b="0" i="1" smtClean="0">
                            <a:solidFill>
                              <a:schemeClr val="accent4">
                                <a:lumMod val="75000"/>
                              </a:schemeClr>
                            </a:solidFill>
                            <a:latin typeface="Cambria Math" panose="02040503050406030204" pitchFamily="18" charset="0"/>
                          </a:rPr>
                          <m:t>(</m:t>
                        </m:r>
                        <m:r>
                          <a:rPr lang="en-US" sz="2000" b="0" i="1" smtClean="0">
                            <a:solidFill>
                              <a:schemeClr val="accent4">
                                <a:lumMod val="75000"/>
                              </a:schemeClr>
                            </a:solidFill>
                            <a:latin typeface="Cambria Math" panose="02040503050406030204" pitchFamily="18" charset="0"/>
                          </a:rPr>
                          <m:t>𝑙</m:t>
                        </m:r>
                        <m:r>
                          <a:rPr lang="en-US" sz="2000" i="1">
                            <a:solidFill>
                              <a:schemeClr val="accent4">
                                <a:lumMod val="75000"/>
                              </a:schemeClr>
                            </a:solidFill>
                            <a:latin typeface="Cambria Math" charset="0"/>
                          </a:rPr>
                          <m:t>−1</m:t>
                        </m:r>
                        <m:r>
                          <a:rPr lang="en-US" sz="2000" b="0" i="1" smtClean="0">
                            <a:solidFill>
                              <a:schemeClr val="accent4">
                                <a:lumMod val="75000"/>
                              </a:schemeClr>
                            </a:solidFill>
                            <a:latin typeface="Cambria Math" panose="02040503050406030204" pitchFamily="18" charset="0"/>
                          </a:rPr>
                          <m:t>)</m:t>
                        </m:r>
                      </m:sup>
                    </m:sSubSup>
                  </m:oMath>
                </a14:m>
                <a:r>
                  <a:rPr lang="en-US" sz="2000"/>
                  <a:t>+ </a:t>
                </a:r>
                <a14:m>
                  <m:oMath xmlns:m="http://schemas.openxmlformats.org/officeDocument/2006/math">
                    <m:sSub>
                      <m:sSubPr>
                        <m:ctrlPr>
                          <a:rPr lang="en-US" sz="2000" i="1" smtClean="0">
                            <a:solidFill>
                              <a:srgbClr val="0070C0"/>
                            </a:solidFill>
                            <a:latin typeface="Cambria Math" panose="02040503050406030204" pitchFamily="18" charset="0"/>
                          </a:rPr>
                        </m:ctrlPr>
                      </m:sSubPr>
                      <m:e>
                        <m:r>
                          <a:rPr lang="en-US" sz="2000" i="1">
                            <a:solidFill>
                              <a:srgbClr val="0070C0"/>
                            </a:solidFill>
                            <a:latin typeface="Cambria Math" charset="0"/>
                          </a:rPr>
                          <m:t>𝛼</m:t>
                        </m:r>
                      </m:e>
                      <m:sub>
                        <m:r>
                          <a:rPr lang="en-US" sz="2000" i="1">
                            <a:solidFill>
                              <a:srgbClr val="0070C0"/>
                            </a:solidFill>
                            <a:latin typeface="Cambria Math" panose="02040503050406030204" pitchFamily="18" charset="0"/>
                          </a:rPr>
                          <m:t>𝐴𝐷</m:t>
                        </m:r>
                      </m:sub>
                    </m:sSub>
                    <m:sSup>
                      <m:sSupPr>
                        <m:ctrlPr>
                          <a:rPr lang="en-US" sz="2000" i="1" smtClean="0">
                            <a:solidFill>
                              <a:srgbClr val="0070C0"/>
                            </a:solidFill>
                            <a:latin typeface="Cambria Math" panose="02040503050406030204" pitchFamily="18" charset="0"/>
                          </a:rPr>
                        </m:ctrlPr>
                      </m:sSupPr>
                      <m:e>
                        <m:r>
                          <a:rPr lang="en-US" sz="2000" b="1" i="0" smtClean="0">
                            <a:solidFill>
                              <a:srgbClr val="0070C0"/>
                            </a:solidFill>
                            <a:latin typeface="Cambria Math" panose="02040503050406030204" pitchFamily="18" charset="0"/>
                          </a:rPr>
                          <m:t>𝐖</m:t>
                        </m:r>
                      </m:e>
                      <m:sup>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𝑙</m:t>
                        </m:r>
                        <m:r>
                          <a:rPr lang="en-US" sz="2000" b="0" i="1" smtClean="0">
                            <a:solidFill>
                              <a:srgbClr val="0070C0"/>
                            </a:solidFill>
                            <a:latin typeface="Cambria Math" panose="02040503050406030204" pitchFamily="18" charset="0"/>
                          </a:rPr>
                          <m:t>)</m:t>
                        </m:r>
                      </m:sup>
                    </m:sSup>
                    <m:sSubSup>
                      <m:sSubSupPr>
                        <m:ctrlPr>
                          <a:rPr lang="en-US" sz="2000" i="1" smtClean="0">
                            <a:solidFill>
                              <a:srgbClr val="0070C0"/>
                            </a:solidFill>
                            <a:latin typeface="Cambria Math" panose="02040503050406030204" pitchFamily="18" charset="0"/>
                          </a:rPr>
                        </m:ctrlPr>
                      </m:sSubSupPr>
                      <m:e>
                        <m:r>
                          <a:rPr lang="en-US" sz="2000" b="1" i="1" smtClean="0">
                            <a:solidFill>
                              <a:srgbClr val="0070C0"/>
                            </a:solidFill>
                            <a:latin typeface="Cambria Math" panose="02040503050406030204" pitchFamily="18" charset="0"/>
                          </a:rPr>
                          <m:t>𝒛</m:t>
                        </m:r>
                      </m:e>
                      <m:sub>
                        <m:r>
                          <a:rPr lang="en-US" sz="2000" i="1">
                            <a:solidFill>
                              <a:srgbClr val="0070C0"/>
                            </a:solidFill>
                            <a:latin typeface="Cambria Math" panose="02040503050406030204" pitchFamily="18" charset="0"/>
                          </a:rPr>
                          <m:t>𝐷</m:t>
                        </m:r>
                      </m:sub>
                      <m:sup>
                        <m:r>
                          <a:rPr lang="en-US" sz="2000" b="0" i="1" smtClean="0">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𝑙</m:t>
                        </m:r>
                        <m:r>
                          <a:rPr lang="en-US" sz="2000" i="1">
                            <a:solidFill>
                              <a:srgbClr val="0070C0"/>
                            </a:solidFill>
                            <a:latin typeface="Cambria Math" charset="0"/>
                          </a:rPr>
                          <m:t>−1</m:t>
                        </m:r>
                        <m:r>
                          <a:rPr lang="en-US" sz="2000" b="0" i="1" smtClean="0">
                            <a:solidFill>
                              <a:srgbClr val="0070C0"/>
                            </a:solidFill>
                            <a:latin typeface="Cambria Math" panose="02040503050406030204" pitchFamily="18" charset="0"/>
                          </a:rPr>
                          <m:t>)</m:t>
                        </m:r>
                      </m:sup>
                    </m:sSubSup>
                    <m:r>
                      <m:rPr>
                        <m:nor/>
                      </m:rPr>
                      <a:rPr lang="en-US" sz="2000" dirty="0"/>
                      <m:t>)</m:t>
                    </m:r>
                  </m:oMath>
                </a14:m>
                <a:endParaRPr lang="en-US" sz="2400"/>
              </a:p>
            </p:txBody>
          </p:sp>
        </mc:Choice>
        <mc:Fallback xmlns="">
          <p:sp>
            <p:nvSpPr>
              <p:cNvPr id="16" name="TextBox 15">
                <a:extLst>
                  <a:ext uri="{FF2B5EF4-FFF2-40B4-BE49-F238E27FC236}">
                    <a16:creationId xmlns:a16="http://schemas.microsoft.com/office/drawing/2014/main" id="{683FE024-05ED-23FA-1614-5E931FA08EF9}"/>
                  </a:ext>
                </a:extLst>
              </p:cNvPr>
              <p:cNvSpPr txBox="1">
                <a:spLocks noRot="1" noChangeAspect="1" noMove="1" noResize="1" noEditPoints="1" noAdjustHandles="1" noChangeArrowheads="1" noChangeShapeType="1" noTextEdit="1"/>
              </p:cNvSpPr>
              <p:nvPr/>
            </p:nvSpPr>
            <p:spPr>
              <a:xfrm>
                <a:off x="360038" y="4951871"/>
                <a:ext cx="5032705" cy="1252394"/>
              </a:xfrm>
              <a:prstGeom prst="rect">
                <a:avLst/>
              </a:prstGeom>
              <a:blipFill>
                <a:blip r:embed="rId5"/>
                <a:stretch>
                  <a:fillRect l="-1816" t="-3883"/>
                </a:stretch>
              </a:blipFill>
            </p:spPr>
            <p:txBody>
              <a:bodyPr/>
              <a:lstStyle/>
              <a:p>
                <a:r>
                  <a:rPr lang="en-US">
                    <a:noFill/>
                  </a:rPr>
                  <a:t> </a:t>
                </a:r>
              </a:p>
            </p:txBody>
          </p:sp>
        </mc:Fallback>
      </mc:AlternateContent>
      <p:sp>
        <p:nvSpPr>
          <p:cNvPr id="17" name="矩形 21">
            <a:extLst>
              <a:ext uri="{FF2B5EF4-FFF2-40B4-BE49-F238E27FC236}">
                <a16:creationId xmlns:a16="http://schemas.microsoft.com/office/drawing/2014/main" id="{C826A04B-7F2E-4CBF-9A1D-ACDD235FA5FC}"/>
              </a:ext>
            </a:extLst>
          </p:cNvPr>
          <p:cNvSpPr/>
          <p:nvPr/>
        </p:nvSpPr>
        <p:spPr>
          <a:xfrm>
            <a:off x="8099070" y="5527021"/>
            <a:ext cx="105702" cy="396383"/>
          </a:xfrm>
          <a:prstGeom prst="rect">
            <a:avLst/>
          </a:prstGeom>
          <a:solidFill>
            <a:schemeClr val="accent4"/>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矩形 21">
            <a:extLst>
              <a:ext uri="{FF2B5EF4-FFF2-40B4-BE49-F238E27FC236}">
                <a16:creationId xmlns:a16="http://schemas.microsoft.com/office/drawing/2014/main" id="{B6D4D825-8284-2981-CBCF-583A525BF11B}"/>
              </a:ext>
            </a:extLst>
          </p:cNvPr>
          <p:cNvSpPr/>
          <p:nvPr/>
        </p:nvSpPr>
        <p:spPr>
          <a:xfrm>
            <a:off x="6083668" y="6259377"/>
            <a:ext cx="105702" cy="396383"/>
          </a:xfrm>
          <a:prstGeom prst="rect">
            <a:avLst/>
          </a:prstGeom>
          <a:solidFill>
            <a:srgbClr val="0070C0"/>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1" name="矩形 21">
            <a:extLst>
              <a:ext uri="{FF2B5EF4-FFF2-40B4-BE49-F238E27FC236}">
                <a16:creationId xmlns:a16="http://schemas.microsoft.com/office/drawing/2014/main" id="{6E163176-44C5-9D37-F4BD-87F2239EFD84}"/>
              </a:ext>
            </a:extLst>
          </p:cNvPr>
          <p:cNvSpPr/>
          <p:nvPr/>
        </p:nvSpPr>
        <p:spPr>
          <a:xfrm>
            <a:off x="6429531" y="5108893"/>
            <a:ext cx="105702" cy="396383"/>
          </a:xfrm>
          <a:prstGeom prst="rect">
            <a:avLst/>
          </a:prstGeom>
          <a:solidFill>
            <a:schemeClr val="accent1"/>
          </a:solidFill>
          <a:ln w="1270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22" name="Straight Arrow Connector 21">
            <a:extLst>
              <a:ext uri="{FF2B5EF4-FFF2-40B4-BE49-F238E27FC236}">
                <a16:creationId xmlns:a16="http://schemas.microsoft.com/office/drawing/2014/main" id="{0C521B96-9658-B4C3-E5B1-10AF72710D08}"/>
              </a:ext>
            </a:extLst>
          </p:cNvPr>
          <p:cNvCxnSpPr>
            <a:cxnSpLocks/>
          </p:cNvCxnSpPr>
          <p:nvPr/>
        </p:nvCxnSpPr>
        <p:spPr>
          <a:xfrm flipH="1" flipV="1">
            <a:off x="6635761" y="5527021"/>
            <a:ext cx="1385709" cy="106063"/>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FE8ACF3C-8F8A-60D3-EC22-C8639B787276}"/>
              </a:ext>
            </a:extLst>
          </p:cNvPr>
          <p:cNvCxnSpPr>
            <a:cxnSpLocks/>
            <a:stCxn id="18" idx="0"/>
          </p:cNvCxnSpPr>
          <p:nvPr/>
        </p:nvCxnSpPr>
        <p:spPr>
          <a:xfrm flipV="1">
            <a:off x="6136519" y="5576963"/>
            <a:ext cx="302725" cy="682414"/>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2CE5588-2CB9-AFB6-085E-6F9A1D36F7CB}"/>
                  </a:ext>
                </a:extLst>
              </p:cNvPr>
              <p:cNvSpPr txBox="1"/>
              <p:nvPr/>
            </p:nvSpPr>
            <p:spPr>
              <a:xfrm>
                <a:off x="7826296" y="4680061"/>
                <a:ext cx="785087" cy="4385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1" i="1" smtClean="0">
                              <a:latin typeface="Cambria Math" panose="02040503050406030204" pitchFamily="18" charset="0"/>
                            </a:rPr>
                            <m:t>𝒛</m:t>
                          </m:r>
                        </m:e>
                        <m:sub>
                          <m:r>
                            <a:rPr lang="en-US" b="0" i="1" smtClean="0">
                              <a:latin typeface="Cambria Math" panose="02040503050406030204" pitchFamily="18" charset="0"/>
                            </a:rPr>
                            <m:t>𝐵</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−1)</m:t>
                          </m:r>
                        </m:sup>
                      </m:sSubSup>
                    </m:oMath>
                  </m:oMathPara>
                </a14:m>
                <a:endParaRPr lang="en-US"/>
              </a:p>
            </p:txBody>
          </p:sp>
        </mc:Choice>
        <mc:Fallback xmlns="">
          <p:sp>
            <p:nvSpPr>
              <p:cNvPr id="32" name="TextBox 31">
                <a:extLst>
                  <a:ext uri="{FF2B5EF4-FFF2-40B4-BE49-F238E27FC236}">
                    <a16:creationId xmlns:a16="http://schemas.microsoft.com/office/drawing/2014/main" id="{92CE5588-2CB9-AFB6-085E-6F9A1D36F7CB}"/>
                  </a:ext>
                </a:extLst>
              </p:cNvPr>
              <p:cNvSpPr txBox="1">
                <a:spLocks noRot="1" noChangeAspect="1" noMove="1" noResize="1" noEditPoints="1" noAdjustHandles="1" noChangeArrowheads="1" noChangeShapeType="1" noTextEdit="1"/>
              </p:cNvSpPr>
              <p:nvPr/>
            </p:nvSpPr>
            <p:spPr>
              <a:xfrm>
                <a:off x="7826296" y="4680061"/>
                <a:ext cx="785087" cy="438582"/>
              </a:xfrm>
              <a:prstGeom prst="rect">
                <a:avLst/>
              </a:prstGeom>
              <a:blipFill>
                <a:blip r:embed="rId6"/>
                <a:stretch>
                  <a:fillRect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1934FD5-37AF-64F2-CE30-255DA2707D62}"/>
                  </a:ext>
                </a:extLst>
              </p:cNvPr>
              <p:cNvSpPr txBox="1"/>
              <p:nvPr/>
            </p:nvSpPr>
            <p:spPr>
              <a:xfrm>
                <a:off x="8163916" y="5532015"/>
                <a:ext cx="785087" cy="4412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1" i="1" smtClean="0">
                              <a:latin typeface="Cambria Math" panose="02040503050406030204" pitchFamily="18" charset="0"/>
                            </a:rPr>
                            <m:t>𝒛</m:t>
                          </m:r>
                        </m:e>
                        <m:sub>
                          <m:r>
                            <a:rPr lang="en-US" b="0" i="1" smtClean="0">
                              <a:latin typeface="Cambria Math" panose="02040503050406030204" pitchFamily="18" charset="0"/>
                            </a:rPr>
                            <m:t>𝐶</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−1)</m:t>
                          </m:r>
                        </m:sup>
                      </m:sSubSup>
                    </m:oMath>
                  </m:oMathPara>
                </a14:m>
                <a:endParaRPr lang="en-US"/>
              </a:p>
            </p:txBody>
          </p:sp>
        </mc:Choice>
        <mc:Fallback xmlns="">
          <p:sp>
            <p:nvSpPr>
              <p:cNvPr id="33" name="TextBox 32">
                <a:extLst>
                  <a:ext uri="{FF2B5EF4-FFF2-40B4-BE49-F238E27FC236}">
                    <a16:creationId xmlns:a16="http://schemas.microsoft.com/office/drawing/2014/main" id="{F1934FD5-37AF-64F2-CE30-255DA2707D62}"/>
                  </a:ext>
                </a:extLst>
              </p:cNvPr>
              <p:cNvSpPr txBox="1">
                <a:spLocks noRot="1" noChangeAspect="1" noMove="1" noResize="1" noEditPoints="1" noAdjustHandles="1" noChangeArrowheads="1" noChangeShapeType="1" noTextEdit="1"/>
              </p:cNvSpPr>
              <p:nvPr/>
            </p:nvSpPr>
            <p:spPr>
              <a:xfrm>
                <a:off x="8163916" y="5532015"/>
                <a:ext cx="785087" cy="441211"/>
              </a:xfrm>
              <a:prstGeom prst="rect">
                <a:avLst/>
              </a:prstGeom>
              <a:blipFill>
                <a:blip r:embed="rId7"/>
                <a:stretch>
                  <a:fillRect b="-13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3CE09FFA-6DE0-3993-BE77-7505F4E26573}"/>
                  </a:ext>
                </a:extLst>
              </p:cNvPr>
              <p:cNvSpPr txBox="1"/>
              <p:nvPr/>
            </p:nvSpPr>
            <p:spPr>
              <a:xfrm>
                <a:off x="7171251" y="5237821"/>
                <a:ext cx="58926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accent4"/>
                              </a:solidFill>
                              <a:latin typeface="Cambria Math" panose="02040503050406030204" pitchFamily="18" charset="0"/>
                            </a:rPr>
                          </m:ctrlPr>
                        </m:sSubPr>
                        <m:e>
                          <m:r>
                            <a:rPr lang="en-US" b="0" i="1" smtClean="0">
                              <a:solidFill>
                                <a:schemeClr val="accent4"/>
                              </a:solidFill>
                              <a:latin typeface="Cambria Math" panose="02040503050406030204" pitchFamily="18" charset="0"/>
                            </a:rPr>
                            <m:t>𝛼</m:t>
                          </m:r>
                        </m:e>
                        <m:sub>
                          <m:r>
                            <a:rPr lang="en-US" b="0" i="1" smtClean="0">
                              <a:solidFill>
                                <a:schemeClr val="accent4"/>
                              </a:solidFill>
                              <a:latin typeface="Cambria Math" panose="02040503050406030204" pitchFamily="18" charset="0"/>
                            </a:rPr>
                            <m:t>𝐴𝐶</m:t>
                          </m:r>
                        </m:sub>
                      </m:sSub>
                    </m:oMath>
                  </m:oMathPara>
                </a14:m>
                <a:endParaRPr lang="en-US">
                  <a:solidFill>
                    <a:schemeClr val="accent4"/>
                  </a:solidFill>
                </a:endParaRPr>
              </a:p>
            </p:txBody>
          </p:sp>
        </mc:Choice>
        <mc:Fallback xmlns="">
          <p:sp>
            <p:nvSpPr>
              <p:cNvPr id="34" name="TextBox 33">
                <a:extLst>
                  <a:ext uri="{FF2B5EF4-FFF2-40B4-BE49-F238E27FC236}">
                    <a16:creationId xmlns:a16="http://schemas.microsoft.com/office/drawing/2014/main" id="{3CE09FFA-6DE0-3993-BE77-7505F4E26573}"/>
                  </a:ext>
                </a:extLst>
              </p:cNvPr>
              <p:cNvSpPr txBox="1">
                <a:spLocks noRot="1" noChangeAspect="1" noMove="1" noResize="1" noEditPoints="1" noAdjustHandles="1" noChangeArrowheads="1" noChangeShapeType="1" noTextEdit="1"/>
              </p:cNvSpPr>
              <p:nvPr/>
            </p:nvSpPr>
            <p:spPr>
              <a:xfrm>
                <a:off x="7171251" y="5237821"/>
                <a:ext cx="589264"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0A5B553-6CD9-5AF5-CC62-D3D41DA7875C}"/>
                  </a:ext>
                </a:extLst>
              </p:cNvPr>
              <p:cNvSpPr txBox="1"/>
              <p:nvPr/>
            </p:nvSpPr>
            <p:spPr>
              <a:xfrm>
                <a:off x="5761682" y="5706634"/>
                <a:ext cx="60362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𝛼</m:t>
                          </m:r>
                        </m:e>
                        <m:sub>
                          <m:r>
                            <a:rPr lang="en-US" b="0" i="1" smtClean="0">
                              <a:solidFill>
                                <a:srgbClr val="0070C0"/>
                              </a:solidFill>
                              <a:latin typeface="Cambria Math" panose="02040503050406030204" pitchFamily="18" charset="0"/>
                            </a:rPr>
                            <m:t>𝐴𝐷</m:t>
                          </m:r>
                        </m:sub>
                      </m:sSub>
                    </m:oMath>
                  </m:oMathPara>
                </a14:m>
                <a:endParaRPr lang="en-US">
                  <a:solidFill>
                    <a:srgbClr val="0070C0"/>
                  </a:solidFill>
                </a:endParaRPr>
              </a:p>
            </p:txBody>
          </p:sp>
        </mc:Choice>
        <mc:Fallback xmlns="">
          <p:sp>
            <p:nvSpPr>
              <p:cNvPr id="35" name="TextBox 34">
                <a:extLst>
                  <a:ext uri="{FF2B5EF4-FFF2-40B4-BE49-F238E27FC236}">
                    <a16:creationId xmlns:a16="http://schemas.microsoft.com/office/drawing/2014/main" id="{80A5B553-6CD9-5AF5-CC62-D3D41DA7875C}"/>
                  </a:ext>
                </a:extLst>
              </p:cNvPr>
              <p:cNvSpPr txBox="1">
                <a:spLocks noRot="1" noChangeAspect="1" noMove="1" noResize="1" noEditPoints="1" noAdjustHandles="1" noChangeArrowheads="1" noChangeShapeType="1" noTextEdit="1"/>
              </p:cNvSpPr>
              <p:nvPr/>
            </p:nvSpPr>
            <p:spPr>
              <a:xfrm>
                <a:off x="5761682" y="5706634"/>
                <a:ext cx="603627" cy="369332"/>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189973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CB7FA-DBB1-7734-22A1-4CD240924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8A7431-1C7D-9798-51E4-7EF8FEDA84AF}"/>
              </a:ext>
            </a:extLst>
          </p:cNvPr>
          <p:cNvSpPr>
            <a:spLocks noGrp="1"/>
          </p:cNvSpPr>
          <p:nvPr>
            <p:ph type="title"/>
          </p:nvPr>
        </p:nvSpPr>
        <p:spPr/>
        <p:txBody>
          <a:bodyPr>
            <a:normAutofit/>
          </a:bodyPr>
          <a:lstStyle/>
          <a:p>
            <a:r>
              <a:rPr lang="en-US" err="1"/>
              <a:t>InGram</a:t>
            </a:r>
            <a:r>
              <a:rPr lang="en-US"/>
              <a:t> Model</a:t>
            </a:r>
          </a:p>
        </p:txBody>
      </p:sp>
      <p:sp>
        <p:nvSpPr>
          <p:cNvPr id="4" name="Date Placeholder 3">
            <a:extLst>
              <a:ext uri="{FF2B5EF4-FFF2-40B4-BE49-F238E27FC236}">
                <a16:creationId xmlns:a16="http://schemas.microsoft.com/office/drawing/2014/main" id="{C5A7FBA1-E273-DD18-5AD2-F13508E421F9}"/>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5E8D03A6-CBBB-EC6F-CBC2-846FADC5C00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A380FD4-EE29-1479-F5DC-23BDCDF96E5B}"/>
              </a:ext>
            </a:extLst>
          </p:cNvPr>
          <p:cNvSpPr>
            <a:spLocks noGrp="1"/>
          </p:cNvSpPr>
          <p:nvPr>
            <p:ph type="sldNum" sz="quarter" idx="12"/>
          </p:nvPr>
        </p:nvSpPr>
        <p:spPr/>
        <p:txBody>
          <a:bodyPr/>
          <a:lstStyle/>
          <a:p>
            <a:fld id="{19B12225-5612-419B-A8D5-4B8EEE4C217E}" type="slidenum">
              <a:rPr lang="en-US" smtClean="0"/>
              <a:pPr/>
              <a:t>70</a:t>
            </a:fld>
            <a:endParaRPr lang="en-US"/>
          </a:p>
        </p:txBody>
      </p:sp>
      <p:sp>
        <p:nvSpPr>
          <p:cNvPr id="123" name="Content Placeholder 2">
            <a:extLst>
              <a:ext uri="{FF2B5EF4-FFF2-40B4-BE49-F238E27FC236}">
                <a16:creationId xmlns:a16="http://schemas.microsoft.com/office/drawing/2014/main" id="{D1B9B113-DDCE-4CA1-25CF-59E87D398F7A}"/>
              </a:ext>
            </a:extLst>
          </p:cNvPr>
          <p:cNvSpPr>
            <a:spLocks noGrp="1"/>
          </p:cNvSpPr>
          <p:nvPr>
            <p:ph idx="1"/>
          </p:nvPr>
        </p:nvSpPr>
        <p:spPr>
          <a:xfrm>
            <a:off x="457200" y="5693976"/>
            <a:ext cx="8229600" cy="1435554"/>
          </a:xfrm>
        </p:spPr>
        <p:txBody>
          <a:bodyPr/>
          <a:lstStyle/>
          <a:p>
            <a:r>
              <a:rPr lang="en-US">
                <a:solidFill>
                  <a:srgbClr val="0070C0"/>
                </a:solidFill>
              </a:rPr>
              <a:t>Next: </a:t>
            </a:r>
            <a:r>
              <a:rPr lang="en-US" b="1"/>
              <a:t>Entity-level message-passing</a:t>
            </a:r>
          </a:p>
        </p:txBody>
      </p:sp>
      <p:pic>
        <p:nvPicPr>
          <p:cNvPr id="7" name="Picture 6" descr="A diagram of a graph&#10;&#10;Description automatically generated">
            <a:extLst>
              <a:ext uri="{FF2B5EF4-FFF2-40B4-BE49-F238E27FC236}">
                <a16:creationId xmlns:a16="http://schemas.microsoft.com/office/drawing/2014/main" id="{AD46614D-641B-E61C-C1AE-B35C8FD5B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41" y="1294544"/>
            <a:ext cx="8664846" cy="3947157"/>
          </a:xfrm>
          <a:prstGeom prst="rect">
            <a:avLst/>
          </a:prstGeom>
        </p:spPr>
      </p:pic>
      <p:sp>
        <p:nvSpPr>
          <p:cNvPr id="8" name="TextBox 7">
            <a:extLst>
              <a:ext uri="{FF2B5EF4-FFF2-40B4-BE49-F238E27FC236}">
                <a16:creationId xmlns:a16="http://schemas.microsoft.com/office/drawing/2014/main" id="{ADB11A76-2D88-2161-4CF3-8EA619245439}"/>
              </a:ext>
            </a:extLst>
          </p:cNvPr>
          <p:cNvSpPr txBox="1"/>
          <p:nvPr/>
        </p:nvSpPr>
        <p:spPr>
          <a:xfrm>
            <a:off x="3212210" y="5360116"/>
            <a:ext cx="3264035"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bdi-lab.kaist.ac.kr</a:t>
            </a:r>
            <a:r>
              <a:rPr lang="en-US" sz="800">
                <a:latin typeface="Arial" pitchFamily="34" charset="0"/>
                <a:cs typeface="Arial" pitchFamily="34" charset="0"/>
              </a:rPr>
              <a:t>/down/ingram_icml2023_slides.pdf</a:t>
            </a:r>
          </a:p>
        </p:txBody>
      </p:sp>
    </p:spTree>
    <p:extLst>
      <p:ext uri="{BB962C8B-B14F-4D97-AF65-F5344CB8AC3E}">
        <p14:creationId xmlns:p14="http://schemas.microsoft.com/office/powerpoint/2010/main" val="1030640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12A9F-C357-A316-5C83-559C27B796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140909-B032-40F6-3419-8F153D5EABD7}"/>
              </a:ext>
            </a:extLst>
          </p:cNvPr>
          <p:cNvSpPr>
            <a:spLocks noGrp="1"/>
          </p:cNvSpPr>
          <p:nvPr>
            <p:ph type="title"/>
          </p:nvPr>
        </p:nvSpPr>
        <p:spPr/>
        <p:txBody>
          <a:bodyPr/>
          <a:lstStyle/>
          <a:p>
            <a:r>
              <a:rPr lang="en-US"/>
              <a:t>Entity Attention Mechanism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06520F0-79F6-B86F-AB17-32047F326C79}"/>
                  </a:ext>
                </a:extLst>
              </p:cNvPr>
              <p:cNvSpPr>
                <a:spLocks noGrp="1"/>
              </p:cNvSpPr>
              <p:nvPr>
                <p:ph idx="1"/>
              </p:nvPr>
            </p:nvSpPr>
            <p:spPr>
              <a:xfrm>
                <a:off x="133814" y="1272425"/>
                <a:ext cx="9195924" cy="5562600"/>
              </a:xfrm>
            </p:spPr>
            <p:txBody>
              <a:bodyPr>
                <a:normAutofit lnSpcReduction="10000"/>
              </a:bodyPr>
              <a:lstStyle/>
              <a:p>
                <a:r>
                  <a:rPr lang="en-US" b="1">
                    <a:solidFill>
                      <a:schemeClr val="accent4"/>
                    </a:solidFill>
                  </a:rPr>
                  <a:t>Entity-level message-passing</a:t>
                </a:r>
              </a:p>
              <a:p>
                <a:pPr marL="118872"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1" smtClean="0">
                              <a:latin typeface="Cambria Math" panose="02040503050406030204" pitchFamily="18" charset="0"/>
                            </a:rPr>
                            <m:t>𝒉</m:t>
                          </m:r>
                        </m:e>
                        <m:sub>
                          <m:r>
                            <a:rPr lang="en-US" b="0" i="1" smtClean="0">
                              <a:latin typeface="Cambria Math" panose="02040503050406030204" pitchFamily="18" charset="0"/>
                            </a:rPr>
                            <m:t>𝑣</m:t>
                          </m:r>
                        </m:sub>
                        <m:sup>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𝑙</m:t>
                              </m:r>
                              <m:r>
                                <a:rPr lang="en-US" b="0" i="1" smtClean="0">
                                  <a:latin typeface="Cambria Math" panose="02040503050406030204" pitchFamily="18" charset="0"/>
                                </a:rPr>
                                <m:t>+1</m:t>
                              </m:r>
                            </m:e>
                          </m:d>
                        </m:sup>
                      </m:sSubSup>
                      <m:r>
                        <a:rPr lang="en-US" b="0" i="1" smtClean="0">
                          <a:latin typeface="Cambria Math" panose="02040503050406030204" pitchFamily="18" charset="0"/>
                        </a:rPr>
                        <m:t>=</m:t>
                      </m:r>
                      <m:r>
                        <a:rPr lang="en-US" b="0" i="1" smtClean="0">
                          <a:latin typeface="Cambria Math" panose="02040503050406030204" pitchFamily="18" charset="0"/>
                        </a:rPr>
                        <m:t>𝜎</m:t>
                      </m:r>
                      <m:d>
                        <m:dPr>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a:rPr lang="en-US" b="0" i="1" smtClean="0">
                                  <a:solidFill>
                                    <a:srgbClr val="0000FF"/>
                                  </a:solidFill>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𝑅</m:t>
                              </m:r>
                            </m:sub>
                            <m:sup/>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𝑁</m:t>
                                      </m:r>
                                    </m:e>
                                    <m:sub>
                                      <m:r>
                                        <a:rPr lang="en-US" b="0" i="1" smtClean="0">
                                          <a:latin typeface="Cambria Math" panose="02040503050406030204" pitchFamily="18" charset="0"/>
                                        </a:rPr>
                                        <m:t>𝑣</m:t>
                                      </m:r>
                                    </m:sub>
                                    <m:sup>
                                      <m:r>
                                        <a:rPr lang="en-US" b="0" i="1" smtClean="0">
                                          <a:solidFill>
                                            <a:srgbClr val="0000FF"/>
                                          </a:solidFill>
                                          <a:latin typeface="Cambria Math" panose="02040503050406030204" pitchFamily="18" charset="0"/>
                                        </a:rPr>
                                        <m:t>𝑟</m:t>
                                      </m:r>
                                    </m:sup>
                                  </m:sSubSup>
                                </m:sub>
                                <m:sup/>
                                <m:e>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𝐖</m:t>
                                      </m:r>
                                    </m:e>
                                    <m:sub>
                                      <m:r>
                                        <a:rPr lang="en-US" b="0" i="1" smtClean="0">
                                          <a:latin typeface="Cambria Math" panose="02040503050406030204" pitchFamily="18" charset="0"/>
                                        </a:rPr>
                                        <m:t>1</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𝑙</m:t>
                                          </m:r>
                                        </m:e>
                                      </m:d>
                                    </m:sup>
                                  </m:sSubSup>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𝑢</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𝐖</m:t>
                                      </m:r>
                                    </m:e>
                                    <m:sub>
                                      <m:r>
                                        <a:rPr lang="en-US" b="0" i="1" smtClean="0">
                                          <a:latin typeface="Cambria Math" panose="02040503050406030204" pitchFamily="18" charset="0"/>
                                        </a:rPr>
                                        <m:t>0</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𝑣</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e>
                              </m:nary>
                            </m:e>
                          </m:nary>
                        </m:e>
                      </m:d>
                    </m:oMath>
                  </m:oMathPara>
                </a14:m>
                <a:endParaRPr lang="en-US" b="0" i="1">
                  <a:latin typeface="Cambria Math" panose="02040503050406030204" pitchFamily="18" charset="0"/>
                </a:endParaRPr>
              </a:p>
              <a:p>
                <a:pPr marL="118872" indent="0">
                  <a:buNone/>
                </a:pPr>
                <a:endParaRPr lang="en-US" b="0" i="1">
                  <a:latin typeface="Cambria Math" panose="02040503050406030204" pitchFamily="18" charset="0"/>
                </a:endParaRPr>
              </a:p>
              <a:p>
                <a:pPr marL="118872"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𝑣</m:t>
                          </m:r>
                        </m:sub>
                        <m:sup>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𝑙</m:t>
                              </m:r>
                              <m:r>
                                <a:rPr lang="en-US" b="0" i="1" smtClean="0">
                                  <a:latin typeface="Cambria Math" panose="02040503050406030204" pitchFamily="18" charset="0"/>
                                </a:rPr>
                                <m:t>+1</m:t>
                              </m:r>
                            </m:e>
                          </m:d>
                        </m:sup>
                      </m:sSubSup>
                      <m:r>
                        <a:rPr lang="en-US" b="0" i="1" smtClean="0">
                          <a:latin typeface="Cambria Math" panose="02040503050406030204" pitchFamily="18" charset="0"/>
                        </a:rPr>
                        <m:t>=</m:t>
                      </m:r>
                      <m:r>
                        <a:rPr lang="en-US" b="0" i="1" smtClean="0">
                          <a:latin typeface="Cambria Math" panose="02040503050406030204" pitchFamily="18" charset="0"/>
                        </a:rPr>
                        <m:t>𝜎</m:t>
                      </m:r>
                      <m:d>
                        <m:dPr>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a:rPr lang="en-US" b="0" i="1" smtClean="0">
                                  <a:solidFill>
                                    <a:srgbClr val="0000FF"/>
                                  </a:solidFill>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𝑅</m:t>
                              </m:r>
                            </m:sub>
                            <m:sup/>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𝑁</m:t>
                                      </m:r>
                                    </m:e>
                                    <m:sub>
                                      <m:r>
                                        <a:rPr lang="en-US" b="0" i="1" smtClean="0">
                                          <a:latin typeface="Cambria Math" panose="02040503050406030204" pitchFamily="18" charset="0"/>
                                        </a:rPr>
                                        <m:t>𝑣</m:t>
                                      </m:r>
                                    </m:sub>
                                    <m:sup>
                                      <m:r>
                                        <a:rPr lang="en-US" b="0" i="1" smtClean="0">
                                          <a:solidFill>
                                            <a:srgbClr val="0000FF"/>
                                          </a:solidFill>
                                          <a:latin typeface="Cambria Math" panose="02040503050406030204" pitchFamily="18" charset="0"/>
                                        </a:rPr>
                                        <m:t>𝑟</m:t>
                                      </m:r>
                                    </m:sup>
                                  </m:sSubSup>
                                </m:sub>
                                <m:sup/>
                                <m:e>
                                  <m:sSub>
                                    <m:sSubPr>
                                      <m:ctrlPr>
                                        <a:rPr lang="en-US" b="0" i="1" smtClean="0">
                                          <a:solidFill>
                                            <a:srgbClr val="0000FF"/>
                                          </a:solidFill>
                                          <a:latin typeface="Cambria Math" panose="02040503050406030204" pitchFamily="18" charset="0"/>
                                        </a:rPr>
                                      </m:ctrlPr>
                                    </m:sSubPr>
                                    <m:e>
                                      <m:r>
                                        <a:rPr lang="el-GR" b="0" i="1" smtClean="0">
                                          <a:solidFill>
                                            <a:srgbClr val="0000FF"/>
                                          </a:solidFill>
                                          <a:latin typeface="Cambria Math" panose="02040503050406030204" pitchFamily="18" charset="0"/>
                                        </a:rPr>
                                        <m:t>𝛼</m:t>
                                      </m:r>
                                    </m:e>
                                    <m:sub>
                                      <m:r>
                                        <a:rPr lang="en-US" b="0" i="1" smtClean="0">
                                          <a:solidFill>
                                            <a:srgbClr val="0000FF"/>
                                          </a:solidFill>
                                          <a:latin typeface="Cambria Math" panose="02040503050406030204" pitchFamily="18" charset="0"/>
                                        </a:rPr>
                                        <m:t>𝑢𝑟𝑣</m:t>
                                      </m:r>
                                    </m:sub>
                                  </m:sSub>
                                  <m:d>
                                    <m:dPr>
                                      <m:ctrlPr>
                                        <a:rPr lang="en-US" b="0" i="1" smtClean="0">
                                          <a:solidFill>
                                            <a:srgbClr val="0000FF"/>
                                          </a:solidFill>
                                          <a:latin typeface="Cambria Math" panose="02040503050406030204" pitchFamily="18" charset="0"/>
                                        </a:rPr>
                                      </m:ctrlPr>
                                    </m:dPr>
                                    <m:e>
                                      <m:sSubSup>
                                        <m:sSubSupPr>
                                          <m:ctrlPr>
                                            <a:rPr lang="en-US" i="1">
                                              <a:latin typeface="Cambria Math" panose="02040503050406030204" pitchFamily="18" charset="0"/>
                                            </a:rPr>
                                          </m:ctrlPr>
                                        </m:sSubSupPr>
                                        <m:e>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i="1">
                                                  <a:latin typeface="Cambria Math" panose="02040503050406030204" pitchFamily="18" charset="0"/>
                                                </a:rPr>
                                                <m:t>1</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sSubSup>
                                            <m:sSubSupPr>
                                              <m:ctrlPr>
                                                <a:rPr lang="en-US" i="1">
                                                  <a:latin typeface="Cambria Math" panose="02040503050406030204" pitchFamily="18" charset="0"/>
                                                </a:rPr>
                                              </m:ctrlPr>
                                            </m:sSubSupPr>
                                            <m:e>
                                              <m:r>
                                                <a:rPr lang="en-US" b="1">
                                                  <a:latin typeface="Cambria Math" panose="02040503050406030204" pitchFamily="18" charset="0"/>
                                                </a:rPr>
                                                <m:t>𝐳</m:t>
                                              </m:r>
                                            </m:e>
                                            <m:sub>
                                              <m:r>
                                                <a:rPr lang="en-US" i="1">
                                                  <a:latin typeface="Cambria Math" panose="02040503050406030204" pitchFamily="18" charset="0"/>
                                                </a:rPr>
                                                <m:t>𝑟</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r>
                                            <a:rPr lang="en-US" i="1">
                                              <a:latin typeface="Cambria Math" panose="02040503050406030204" pitchFamily="18" charset="0"/>
                                            </a:rPr>
                                            <m:t>+</m:t>
                                          </m:r>
                                          <m:r>
                                            <a:rPr lang="en-US" b="1">
                                              <a:latin typeface="Cambria Math" panose="02040503050406030204" pitchFamily="18" charset="0"/>
                                            </a:rPr>
                                            <m:t>𝐖</m:t>
                                          </m:r>
                                        </m:e>
                                        <m:sub>
                                          <m:r>
                                            <a:rPr lang="en-US" i="1">
                                              <a:latin typeface="Cambria Math" panose="02040503050406030204" pitchFamily="18" charset="0"/>
                                            </a:rPr>
                                            <m:t>0</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𝑢</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e>
                                  </m:d>
                                </m:e>
                              </m:nary>
                            </m:e>
                          </m:nary>
                        </m:e>
                      </m:d>
                    </m:oMath>
                  </m:oMathPara>
                </a14:m>
                <a:endParaRPr lang="en-US" b="0" i="1">
                  <a:latin typeface="Cambria Math" panose="02040503050406030204" pitchFamily="18" charset="0"/>
                </a:endParaRPr>
              </a:p>
              <a:p>
                <a:pPr marL="118872" indent="0">
                  <a:buNone/>
                </a:pPr>
                <a:endParaRPr lang="en-US" i="1">
                  <a:latin typeface="Cambria Math" panose="02040503050406030204" pitchFamily="18" charset="0"/>
                </a:endParaRPr>
              </a:p>
              <a:p>
                <a:pPr marL="118872" indent="0">
                  <a:buNone/>
                </a:pPr>
                <a:r>
                  <a:rPr lang="en-US"/>
                  <a:t>			</a:t>
                </a:r>
                <a14:m>
                  <m:oMath xmlns:m="http://schemas.openxmlformats.org/officeDocument/2006/math">
                    <m:sSubSup>
                      <m:sSubSupPr>
                        <m:ctrlPr>
                          <a:rPr lang="en-US" i="1">
                            <a:latin typeface="Cambria Math" panose="02040503050406030204" pitchFamily="18" charset="0"/>
                          </a:rPr>
                        </m:ctrlPr>
                      </m:sSubSupPr>
                      <m:e>
                        <m:r>
                          <a:rPr lang="en-US" b="1" i="1">
                            <a:latin typeface="Cambria Math" panose="02040503050406030204" pitchFamily="18" charset="0"/>
                          </a:rPr>
                          <m:t>𝒉</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𝑙</m:t>
                            </m:r>
                            <m:r>
                              <a:rPr lang="en-US" i="1">
                                <a:latin typeface="Cambria Math" panose="02040503050406030204" pitchFamily="18" charset="0"/>
                              </a:rPr>
                              <m:t>+1</m:t>
                            </m:r>
                          </m:e>
                        </m:d>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1" i="1" smtClean="0">
                            <a:latin typeface="Cambria Math" panose="02040503050406030204" pitchFamily="18" charset="0"/>
                          </a:rPr>
                          <m:t>𝒉</m:t>
                        </m:r>
                      </m:e>
                      <m:sub>
                        <m:r>
                          <a:rPr lang="en-US" b="0" i="1" smtClean="0">
                            <a:latin typeface="Cambria Math" panose="02040503050406030204" pitchFamily="18" charset="0"/>
                          </a:rPr>
                          <m:t>𝑣</m:t>
                        </m:r>
                      </m:sub>
                      <m:sup>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𝑙</m:t>
                            </m:r>
                            <m:r>
                              <a:rPr lang="en-US" b="0" i="1" smtClean="0">
                                <a:latin typeface="Cambria Math" panose="02040503050406030204" pitchFamily="18" charset="0"/>
                              </a:rPr>
                              <m:t>+1</m:t>
                            </m:r>
                          </m:e>
                        </m:d>
                      </m:sup>
                    </m:sSubSup>
                  </m:oMath>
                </a14:m>
                <a:r>
                  <a:rPr lang="en-US"/>
                  <a:t>+ </a:t>
                </a:r>
                <a14:m>
                  <m:oMath xmlns:m="http://schemas.openxmlformats.org/officeDocument/2006/math">
                    <m:sSubSup>
                      <m:sSubSupPr>
                        <m:ctrlPr>
                          <a:rPr lang="en-US" i="1">
                            <a:latin typeface="Cambria Math" panose="02040503050406030204" pitchFamily="18" charset="0"/>
                          </a:rPr>
                        </m:ctrlPr>
                      </m:sSubSupPr>
                      <m:e>
                        <m:r>
                          <a:rPr lang="en-US" b="1" i="1">
                            <a:latin typeface="Cambria Math" panose="02040503050406030204" pitchFamily="18" charset="0"/>
                          </a:rPr>
                          <m:t>𝒉</m:t>
                        </m:r>
                      </m:e>
                      <m:sub>
                        <m:r>
                          <a:rPr lang="en-US" i="1">
                            <a:latin typeface="Cambria Math" panose="02040503050406030204" pitchFamily="18" charset="0"/>
                          </a:rPr>
                          <m:t>𝑣</m:t>
                        </m:r>
                      </m:sub>
                      <m:sup>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𝑙</m:t>
                            </m:r>
                            <m:r>
                              <a:rPr lang="en-US" i="1">
                                <a:latin typeface="Cambria Math" panose="02040503050406030204" pitchFamily="18" charset="0"/>
                              </a:rPr>
                              <m:t>+1</m:t>
                            </m:r>
                          </m:e>
                        </m:d>
                      </m:sup>
                    </m:sSubSup>
                  </m:oMath>
                </a14:m>
                <a:endParaRPr lang="en-US"/>
              </a:p>
              <a:p>
                <a:pPr marL="118872" indent="0">
                  <a:buNone/>
                </a:pPr>
                <a:endParaRPr lang="en-US"/>
              </a:p>
              <a:p>
                <a:r>
                  <a:rPr lang="en-US"/>
                  <a:t>The entity update depends on the relation update</a:t>
                </a:r>
              </a:p>
              <a:p>
                <a:pPr marL="118872" indent="0">
                  <a:buNone/>
                </a:pPr>
                <a:endParaRPr lang="en-US"/>
              </a:p>
              <a:p>
                <a:pPr lvl="1"/>
                <a:endParaRPr lang="en-US">
                  <a:solidFill>
                    <a:schemeClr val="accent6"/>
                  </a:solidFill>
                </a:endParaRPr>
              </a:p>
            </p:txBody>
          </p:sp>
        </mc:Choice>
        <mc:Fallback xmlns="">
          <p:sp>
            <p:nvSpPr>
              <p:cNvPr id="3" name="Content Placeholder 2">
                <a:extLst>
                  <a:ext uri="{FF2B5EF4-FFF2-40B4-BE49-F238E27FC236}">
                    <a16:creationId xmlns:a16="http://schemas.microsoft.com/office/drawing/2014/main" id="{D06520F0-79F6-B86F-AB17-32047F326C79}"/>
                  </a:ext>
                </a:extLst>
              </p:cNvPr>
              <p:cNvSpPr>
                <a:spLocks noGrp="1" noRot="1" noChangeAspect="1" noMove="1" noResize="1" noEditPoints="1" noAdjustHandles="1" noChangeArrowheads="1" noChangeShapeType="1" noTextEdit="1"/>
              </p:cNvSpPr>
              <p:nvPr>
                <p:ph idx="1"/>
              </p:nvPr>
            </p:nvSpPr>
            <p:spPr>
              <a:xfrm>
                <a:off x="133814" y="1272425"/>
                <a:ext cx="9195924" cy="5562600"/>
              </a:xfrm>
              <a:blipFill>
                <a:blip r:embed="rId3"/>
                <a:stretch>
                  <a:fillRect l="-332" t="-1535" b="-65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EDE5B59-9E20-8C1D-913F-6C08C48C8B1C}"/>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BA188199-044F-4C13-C52F-FF2BCB967BA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3FDA3AA-A90F-8639-3B10-CDB1CA7EB7E4}"/>
              </a:ext>
            </a:extLst>
          </p:cNvPr>
          <p:cNvSpPr>
            <a:spLocks noGrp="1"/>
          </p:cNvSpPr>
          <p:nvPr>
            <p:ph type="sldNum" sz="quarter" idx="12"/>
          </p:nvPr>
        </p:nvSpPr>
        <p:spPr/>
        <p:txBody>
          <a:bodyPr/>
          <a:lstStyle/>
          <a:p>
            <a:fld id="{19B12225-5612-419B-A8D5-4B8EEE4C217E}" type="slidenum">
              <a:rPr lang="en-US" smtClean="0"/>
              <a:pPr/>
              <a:t>71</a:t>
            </a:fld>
            <a:endParaRPr lang="en-US"/>
          </a:p>
        </p:txBody>
      </p:sp>
    </p:spTree>
    <p:extLst>
      <p:ext uri="{BB962C8B-B14F-4D97-AF65-F5344CB8AC3E}">
        <p14:creationId xmlns:p14="http://schemas.microsoft.com/office/powerpoint/2010/main" val="21899092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64275-EE0A-0B92-BC26-496CD9DD1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C77EF-4B28-9DAA-CC9B-28316E41B7AB}"/>
              </a:ext>
            </a:extLst>
          </p:cNvPr>
          <p:cNvSpPr>
            <a:spLocks noGrp="1"/>
          </p:cNvSpPr>
          <p:nvPr>
            <p:ph type="title"/>
          </p:nvPr>
        </p:nvSpPr>
        <p:spPr/>
        <p:txBody>
          <a:bodyPr>
            <a:normAutofit/>
          </a:bodyPr>
          <a:lstStyle/>
          <a:p>
            <a:r>
              <a:rPr lang="en-US" err="1"/>
              <a:t>InGram</a:t>
            </a:r>
            <a:r>
              <a:rPr lang="en-US"/>
              <a:t> Model</a:t>
            </a:r>
          </a:p>
        </p:txBody>
      </p:sp>
      <p:sp>
        <p:nvSpPr>
          <p:cNvPr id="4" name="Date Placeholder 3">
            <a:extLst>
              <a:ext uri="{FF2B5EF4-FFF2-40B4-BE49-F238E27FC236}">
                <a16:creationId xmlns:a16="http://schemas.microsoft.com/office/drawing/2014/main" id="{4A9A35D1-D493-EA1D-2F51-5A35B10793E7}"/>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CDC288D8-6807-D877-A51A-2BAE9B7EE7C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487387E-4DA1-ABB0-A729-DF9D96973A85}"/>
              </a:ext>
            </a:extLst>
          </p:cNvPr>
          <p:cNvSpPr>
            <a:spLocks noGrp="1"/>
          </p:cNvSpPr>
          <p:nvPr>
            <p:ph type="sldNum" sz="quarter" idx="12"/>
          </p:nvPr>
        </p:nvSpPr>
        <p:spPr/>
        <p:txBody>
          <a:bodyPr/>
          <a:lstStyle/>
          <a:p>
            <a:fld id="{19B12225-5612-419B-A8D5-4B8EEE4C217E}" type="slidenum">
              <a:rPr lang="en-US" smtClean="0"/>
              <a:pPr/>
              <a:t>72</a:t>
            </a:fld>
            <a:endParaRPr lang="en-US"/>
          </a:p>
        </p:txBody>
      </p:sp>
      <p:sp>
        <p:nvSpPr>
          <p:cNvPr id="123" name="Content Placeholder 2">
            <a:extLst>
              <a:ext uri="{FF2B5EF4-FFF2-40B4-BE49-F238E27FC236}">
                <a16:creationId xmlns:a16="http://schemas.microsoft.com/office/drawing/2014/main" id="{CCBD36A6-3CE1-28F6-97B1-FF154DDB1951}"/>
              </a:ext>
            </a:extLst>
          </p:cNvPr>
          <p:cNvSpPr>
            <a:spLocks noGrp="1"/>
          </p:cNvSpPr>
          <p:nvPr>
            <p:ph idx="1"/>
          </p:nvPr>
        </p:nvSpPr>
        <p:spPr>
          <a:xfrm>
            <a:off x="457200" y="5693976"/>
            <a:ext cx="8229600" cy="1435554"/>
          </a:xfrm>
        </p:spPr>
        <p:txBody>
          <a:bodyPr/>
          <a:lstStyle/>
          <a:p>
            <a:r>
              <a:rPr lang="en-US">
                <a:solidFill>
                  <a:srgbClr val="0070C0"/>
                </a:solidFill>
              </a:rPr>
              <a:t>Next: </a:t>
            </a:r>
            <a:r>
              <a:rPr lang="en-US" b="1"/>
              <a:t>Link-prediction head</a:t>
            </a:r>
          </a:p>
        </p:txBody>
      </p:sp>
      <p:pic>
        <p:nvPicPr>
          <p:cNvPr id="7" name="Picture 6" descr="A diagram of a graph&#10;&#10;Description automatically generated">
            <a:extLst>
              <a:ext uri="{FF2B5EF4-FFF2-40B4-BE49-F238E27FC236}">
                <a16:creationId xmlns:a16="http://schemas.microsoft.com/office/drawing/2014/main" id="{13DE3E1D-CD34-56B0-DBB9-8FD2B353F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41" y="1294544"/>
            <a:ext cx="8664846" cy="3947157"/>
          </a:xfrm>
          <a:prstGeom prst="rect">
            <a:avLst/>
          </a:prstGeom>
        </p:spPr>
      </p:pic>
      <p:sp>
        <p:nvSpPr>
          <p:cNvPr id="8" name="TextBox 7">
            <a:extLst>
              <a:ext uri="{FF2B5EF4-FFF2-40B4-BE49-F238E27FC236}">
                <a16:creationId xmlns:a16="http://schemas.microsoft.com/office/drawing/2014/main" id="{D4085596-A907-210A-005A-DCBF7BFDEAE3}"/>
              </a:ext>
            </a:extLst>
          </p:cNvPr>
          <p:cNvSpPr txBox="1"/>
          <p:nvPr/>
        </p:nvSpPr>
        <p:spPr>
          <a:xfrm>
            <a:off x="3212210" y="5360116"/>
            <a:ext cx="3264035"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bdi-lab.kaist.ac.kr</a:t>
            </a:r>
            <a:r>
              <a:rPr lang="en-US" sz="800">
                <a:latin typeface="Arial" pitchFamily="34" charset="0"/>
                <a:cs typeface="Arial" pitchFamily="34" charset="0"/>
              </a:rPr>
              <a:t>/down/ingram_icml2023_slides.pdf</a:t>
            </a:r>
          </a:p>
        </p:txBody>
      </p:sp>
    </p:spTree>
    <p:extLst>
      <p:ext uri="{BB962C8B-B14F-4D97-AF65-F5344CB8AC3E}">
        <p14:creationId xmlns:p14="http://schemas.microsoft.com/office/powerpoint/2010/main" val="13085452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4B73F-1DE6-73EC-8D04-7E882F110B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53307-BA1C-F858-12B3-4A45395A672C}"/>
              </a:ext>
            </a:extLst>
          </p:cNvPr>
          <p:cNvSpPr>
            <a:spLocks noGrp="1"/>
          </p:cNvSpPr>
          <p:nvPr>
            <p:ph type="title"/>
          </p:nvPr>
        </p:nvSpPr>
        <p:spPr/>
        <p:txBody>
          <a:bodyPr>
            <a:normAutofit/>
          </a:bodyPr>
          <a:lstStyle/>
          <a:p>
            <a:r>
              <a:rPr lang="en-US"/>
              <a:t>Link-Prediction Head</a:t>
            </a:r>
          </a:p>
        </p:txBody>
      </p:sp>
      <p:sp>
        <p:nvSpPr>
          <p:cNvPr id="4" name="Date Placeholder 3">
            <a:extLst>
              <a:ext uri="{FF2B5EF4-FFF2-40B4-BE49-F238E27FC236}">
                <a16:creationId xmlns:a16="http://schemas.microsoft.com/office/drawing/2014/main" id="{B6F32A45-2231-191F-4580-0CAE6CDA6950}"/>
              </a:ext>
            </a:extLst>
          </p:cNvPr>
          <p:cNvSpPr>
            <a:spLocks noGrp="1"/>
          </p:cNvSpPr>
          <p:nvPr>
            <p:ph type="dt" sz="half" idx="10"/>
          </p:nvPr>
        </p:nvSpPr>
        <p:spPr/>
        <p:txBody>
          <a:bodyPr/>
          <a:lstStyle/>
          <a:p>
            <a:fld id="{8668109C-DBB1-0C40-BB7C-3AE0A686B461}" type="datetime1">
              <a:rPr lang="en-US" smtClean="0"/>
              <a:t>11/14/2024</a:t>
            </a:fld>
            <a:endParaRPr lang="en-US"/>
          </a:p>
        </p:txBody>
      </p:sp>
      <p:sp>
        <p:nvSpPr>
          <p:cNvPr id="5" name="Footer Placeholder 4">
            <a:extLst>
              <a:ext uri="{FF2B5EF4-FFF2-40B4-BE49-F238E27FC236}">
                <a16:creationId xmlns:a16="http://schemas.microsoft.com/office/drawing/2014/main" id="{E7B46E00-9BC6-3334-AC30-2AD37EC5093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FA52AF7-0ADB-016C-508E-49FB38765997}"/>
              </a:ext>
            </a:extLst>
          </p:cNvPr>
          <p:cNvSpPr>
            <a:spLocks noGrp="1"/>
          </p:cNvSpPr>
          <p:nvPr>
            <p:ph type="sldNum" sz="quarter" idx="12"/>
          </p:nvPr>
        </p:nvSpPr>
        <p:spPr/>
        <p:txBody>
          <a:bodyPr/>
          <a:lstStyle/>
          <a:p>
            <a:fld id="{19B12225-5612-419B-A8D5-4B8EEE4C217E}" type="slidenum">
              <a:rPr lang="en-US" smtClean="0"/>
              <a:pPr/>
              <a:t>73</a:t>
            </a:fld>
            <a:endParaRPr lang="en-US"/>
          </a:p>
        </p:txBody>
      </p:sp>
      <p:sp>
        <p:nvSpPr>
          <p:cNvPr id="8" name="TextBox 7">
            <a:extLst>
              <a:ext uri="{FF2B5EF4-FFF2-40B4-BE49-F238E27FC236}">
                <a16:creationId xmlns:a16="http://schemas.microsoft.com/office/drawing/2014/main" id="{C3D57A13-C9D7-4CF1-A061-ED10227E3D47}"/>
              </a:ext>
            </a:extLst>
          </p:cNvPr>
          <p:cNvSpPr txBox="1"/>
          <p:nvPr/>
        </p:nvSpPr>
        <p:spPr>
          <a:xfrm>
            <a:off x="2640596" y="5314724"/>
            <a:ext cx="3264035"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bdi-lab.kaist.ac.kr</a:t>
            </a:r>
            <a:r>
              <a:rPr lang="en-US" sz="800">
                <a:latin typeface="Arial" pitchFamily="34" charset="0"/>
                <a:cs typeface="Arial" pitchFamily="34" charset="0"/>
              </a:rPr>
              <a:t>/down/ingram_icml2023_slides.pdf</a:t>
            </a:r>
          </a:p>
        </p:txBody>
      </p:sp>
      <p:pic>
        <p:nvPicPr>
          <p:cNvPr id="3" name="Picture 2">
            <a:extLst>
              <a:ext uri="{FF2B5EF4-FFF2-40B4-BE49-F238E27FC236}">
                <a16:creationId xmlns:a16="http://schemas.microsoft.com/office/drawing/2014/main" id="{A60E3D69-0665-586B-47E5-D453E78C4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434" y="1467681"/>
            <a:ext cx="8990566" cy="3698650"/>
          </a:xfrm>
          <a:prstGeom prst="rect">
            <a:avLst/>
          </a:prstGeom>
        </p:spPr>
      </p:pic>
    </p:spTree>
    <p:extLst>
      <p:ext uri="{BB962C8B-B14F-4D97-AF65-F5344CB8AC3E}">
        <p14:creationId xmlns:p14="http://schemas.microsoft.com/office/powerpoint/2010/main" val="38088910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82508-E3EC-0C20-A2E2-E10CFB975C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DDFF3-00C9-0A12-D16B-F0FDFEB63EFA}"/>
              </a:ext>
            </a:extLst>
          </p:cNvPr>
          <p:cNvSpPr>
            <a:spLocks noGrp="1"/>
          </p:cNvSpPr>
          <p:nvPr>
            <p:ph type="title"/>
          </p:nvPr>
        </p:nvSpPr>
        <p:spPr>
          <a:xfrm>
            <a:off x="457199" y="76200"/>
            <a:ext cx="8340291" cy="987552"/>
          </a:xfrm>
        </p:spPr>
        <p:txBody>
          <a:bodyPr>
            <a:normAutofit/>
          </a:bodyPr>
          <a:lstStyle/>
          <a:p>
            <a:r>
              <a:rPr lang="en-US" sz="4400" err="1"/>
              <a:t>InGram</a:t>
            </a:r>
            <a:endParaRPr lang="en-US"/>
          </a:p>
        </p:txBody>
      </p:sp>
      <p:sp>
        <p:nvSpPr>
          <p:cNvPr id="3" name="Content Placeholder 2">
            <a:extLst>
              <a:ext uri="{FF2B5EF4-FFF2-40B4-BE49-F238E27FC236}">
                <a16:creationId xmlns:a16="http://schemas.microsoft.com/office/drawing/2014/main" id="{1AE4A9E8-009E-43D0-51B2-84675FBB782F}"/>
              </a:ext>
            </a:extLst>
          </p:cNvPr>
          <p:cNvSpPr>
            <a:spLocks noGrp="1"/>
          </p:cNvSpPr>
          <p:nvPr>
            <p:ph idx="1"/>
          </p:nvPr>
        </p:nvSpPr>
        <p:spPr>
          <a:xfrm>
            <a:off x="304800" y="1482290"/>
            <a:ext cx="8633460" cy="5001377"/>
          </a:xfrm>
        </p:spPr>
        <p:txBody>
          <a:bodyPr vert="horz" lIns="54864" tIns="91440" rIns="91440" bIns="45720" rtlCol="0" anchor="t">
            <a:normAutofit fontScale="92500" lnSpcReduction="20000"/>
          </a:bodyPr>
          <a:lstStyle/>
          <a:p>
            <a:pPr marL="438785"/>
            <a:r>
              <a:rPr lang="en-US" b="1">
                <a:latin typeface="Calibri"/>
                <a:cs typeface="Calibri"/>
              </a:rPr>
              <a:t>Structure aware GNN encoders </a:t>
            </a:r>
            <a:r>
              <a:rPr lang="en-US" b="1">
                <a:solidFill>
                  <a:srgbClr val="C00000"/>
                </a:solidFill>
                <a:latin typeface="Calibri"/>
                <a:cs typeface="Calibri"/>
              </a:rPr>
              <a:t>learn embeddings </a:t>
            </a:r>
            <a:r>
              <a:rPr lang="en-US" b="1">
                <a:latin typeface="Calibri"/>
                <a:cs typeface="Calibri"/>
              </a:rPr>
              <a:t>for </a:t>
            </a:r>
            <a:r>
              <a:rPr lang="en-US" b="1">
                <a:solidFill>
                  <a:srgbClr val="0000FF"/>
                </a:solidFill>
                <a:latin typeface="Calibri"/>
                <a:cs typeface="Calibri"/>
              </a:rPr>
              <a:t>entities</a:t>
            </a:r>
          </a:p>
          <a:p>
            <a:pPr marL="438785"/>
            <a:endParaRPr lang="en-US" b="1">
              <a:solidFill>
                <a:srgbClr val="0000FF"/>
              </a:solidFill>
              <a:latin typeface="Calibri"/>
              <a:cs typeface="Calibri"/>
            </a:endParaRPr>
          </a:p>
          <a:p>
            <a:pPr marL="438785"/>
            <a:r>
              <a:rPr lang="en-US" b="1">
                <a:latin typeface="Calibri"/>
                <a:cs typeface="Calibri"/>
              </a:rPr>
              <a:t>Structure aware GNN encoders </a:t>
            </a:r>
            <a:r>
              <a:rPr lang="en-US" b="1">
                <a:solidFill>
                  <a:srgbClr val="C00000"/>
                </a:solidFill>
                <a:latin typeface="Calibri"/>
                <a:cs typeface="Calibri"/>
              </a:rPr>
              <a:t>learn embeddings </a:t>
            </a:r>
            <a:r>
              <a:rPr lang="en-US" b="1">
                <a:latin typeface="Calibri"/>
                <a:cs typeface="Calibri"/>
              </a:rPr>
              <a:t>for </a:t>
            </a:r>
            <a:r>
              <a:rPr lang="en-US" b="1">
                <a:solidFill>
                  <a:srgbClr val="0000FF"/>
                </a:solidFill>
                <a:latin typeface="Calibri"/>
                <a:cs typeface="Calibri"/>
              </a:rPr>
              <a:t>relations</a:t>
            </a:r>
          </a:p>
          <a:p>
            <a:pPr marL="731393" lvl="1"/>
            <a:endParaRPr lang="en-US" b="1">
              <a:solidFill>
                <a:srgbClr val="C00000"/>
              </a:solidFill>
              <a:latin typeface="Calibri"/>
              <a:cs typeface="Calibri"/>
            </a:endParaRPr>
          </a:p>
          <a:p>
            <a:pPr marL="438785"/>
            <a:r>
              <a:rPr lang="en-US" b="1">
                <a:latin typeface="Calibri"/>
                <a:cs typeface="Calibri"/>
              </a:rPr>
              <a:t>The structure of the KG is also utilized in the loss function</a:t>
            </a:r>
          </a:p>
          <a:p>
            <a:pPr marL="731393" lvl="1"/>
            <a:endParaRPr lang="en-US" b="1">
              <a:solidFill>
                <a:srgbClr val="C00000"/>
              </a:solidFill>
              <a:latin typeface="Calibri"/>
              <a:cs typeface="Calibri"/>
            </a:endParaRPr>
          </a:p>
          <a:p>
            <a:pPr marL="438785"/>
            <a:r>
              <a:rPr lang="en-US" b="1" err="1">
                <a:latin typeface="Calibri"/>
                <a:cs typeface="Calibri"/>
              </a:rPr>
              <a:t>InGram</a:t>
            </a:r>
            <a:r>
              <a:rPr lang="en-US" b="1">
                <a:latin typeface="Calibri"/>
                <a:cs typeface="Calibri"/>
              </a:rPr>
              <a:t> can be used for inductive link prediction across new entities and new relation</a:t>
            </a:r>
          </a:p>
          <a:p>
            <a:pPr marL="731393" lvl="1"/>
            <a:r>
              <a:rPr lang="en-US" b="1">
                <a:solidFill>
                  <a:srgbClr val="C00000"/>
                </a:solidFill>
                <a:latin typeface="Calibri"/>
                <a:cs typeface="Calibri"/>
              </a:rPr>
              <a:t>It is a model we can use to train a foundation model</a:t>
            </a:r>
            <a:endParaRPr lang="en-US" b="1">
              <a:solidFill>
                <a:srgbClr val="C00000"/>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AA55CB35-5884-C26B-D4C7-BE1D029FFCB6}"/>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648CEE5E-B93F-657D-40B5-B8403C4DB269}"/>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7D5194F2-A2F4-FC3F-1244-EB565CFA4CD5}"/>
              </a:ext>
            </a:extLst>
          </p:cNvPr>
          <p:cNvSpPr>
            <a:spLocks noGrp="1"/>
          </p:cNvSpPr>
          <p:nvPr>
            <p:ph type="sldNum" sz="quarter" idx="12"/>
          </p:nvPr>
        </p:nvSpPr>
        <p:spPr/>
        <p:txBody>
          <a:bodyPr/>
          <a:lstStyle/>
          <a:p>
            <a:fld id="{19B12225-5612-419B-A8D5-4B8EEE4C217E}" type="slidenum">
              <a:rPr lang="en-US" smtClean="0"/>
              <a:pPr/>
              <a:t>74</a:t>
            </a:fld>
            <a:endParaRPr lang="en-US"/>
          </a:p>
        </p:txBody>
      </p:sp>
    </p:spTree>
    <p:extLst>
      <p:ext uri="{BB962C8B-B14F-4D97-AF65-F5344CB8AC3E}">
        <p14:creationId xmlns:p14="http://schemas.microsoft.com/office/powerpoint/2010/main" val="6443012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C1FA7-D5F8-4971-D1EB-55600DB49F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1A045-6E6A-DF70-3A26-167F618467CD}"/>
              </a:ext>
            </a:extLst>
          </p:cNvPr>
          <p:cNvSpPr>
            <a:spLocks noGrp="1"/>
          </p:cNvSpPr>
          <p:nvPr>
            <p:ph type="title"/>
          </p:nvPr>
        </p:nvSpPr>
        <p:spPr>
          <a:xfrm>
            <a:off x="457199" y="76200"/>
            <a:ext cx="8340291" cy="987552"/>
          </a:xfrm>
        </p:spPr>
        <p:txBody>
          <a:bodyPr>
            <a:normAutofit/>
          </a:bodyPr>
          <a:lstStyle/>
          <a:p>
            <a:r>
              <a:rPr lang="en-US" sz="4400"/>
              <a:t>Experiments</a:t>
            </a:r>
            <a:endParaRPr lang="en-US"/>
          </a:p>
        </p:txBody>
      </p:sp>
      <p:sp>
        <p:nvSpPr>
          <p:cNvPr id="3" name="Content Placeholder 2">
            <a:extLst>
              <a:ext uri="{FF2B5EF4-FFF2-40B4-BE49-F238E27FC236}">
                <a16:creationId xmlns:a16="http://schemas.microsoft.com/office/drawing/2014/main" id="{75949F31-2E42-C622-4B59-A2E8A59F1C68}"/>
              </a:ext>
            </a:extLst>
          </p:cNvPr>
          <p:cNvSpPr>
            <a:spLocks noGrp="1"/>
          </p:cNvSpPr>
          <p:nvPr>
            <p:ph idx="1"/>
          </p:nvPr>
        </p:nvSpPr>
        <p:spPr>
          <a:xfrm>
            <a:off x="304800" y="1482290"/>
            <a:ext cx="8633460" cy="5001377"/>
          </a:xfrm>
        </p:spPr>
        <p:txBody>
          <a:bodyPr vert="horz" lIns="54864" tIns="91440" rIns="91440" bIns="45720" rtlCol="0" anchor="t">
            <a:normAutofit/>
          </a:bodyPr>
          <a:lstStyle/>
          <a:p>
            <a:pPr marL="438785"/>
            <a:r>
              <a:rPr lang="en-US" b="1">
                <a:latin typeface="Calibri"/>
                <a:cs typeface="Calibri"/>
              </a:rPr>
              <a:t>Create different datasets from NELL, </a:t>
            </a:r>
            <a:r>
              <a:rPr lang="en-US" b="1" err="1">
                <a:latin typeface="Calibri"/>
                <a:cs typeface="Calibri"/>
              </a:rPr>
              <a:t>Wikidata</a:t>
            </a:r>
            <a:r>
              <a:rPr lang="en-US" b="1">
                <a:latin typeface="Calibri"/>
                <a:cs typeface="Calibri"/>
              </a:rPr>
              <a:t>, and Freebase</a:t>
            </a:r>
            <a:endParaRPr lang="en-US" b="1">
              <a:solidFill>
                <a:srgbClr val="0000FF"/>
              </a:solidFill>
              <a:latin typeface="Calibri"/>
              <a:cs typeface="Calibri"/>
            </a:endParaRPr>
          </a:p>
          <a:p>
            <a:pPr marL="438785"/>
            <a:endParaRPr lang="en-US" b="1">
              <a:solidFill>
                <a:srgbClr val="0000FF"/>
              </a:solidFill>
              <a:latin typeface="Calibri"/>
              <a:cs typeface="Calibri"/>
            </a:endParaRPr>
          </a:p>
          <a:p>
            <a:pPr marL="438785"/>
            <a:r>
              <a:rPr lang="en-US" b="1">
                <a:latin typeface="Calibri"/>
                <a:cs typeface="Calibri"/>
              </a:rPr>
              <a:t>Test the performance of </a:t>
            </a:r>
            <a:r>
              <a:rPr lang="en-US" b="1" err="1">
                <a:latin typeface="Calibri"/>
                <a:cs typeface="Calibri"/>
              </a:rPr>
              <a:t>InGram</a:t>
            </a:r>
            <a:r>
              <a:rPr lang="en-US" b="1">
                <a:latin typeface="Calibri"/>
                <a:cs typeface="Calibri"/>
              </a:rPr>
              <a:t> in </a:t>
            </a:r>
            <a:r>
              <a:rPr lang="en-US" b="1" err="1">
                <a:latin typeface="Calibri"/>
                <a:cs typeface="Calibri"/>
              </a:rPr>
              <a:t>Transductive</a:t>
            </a:r>
            <a:r>
              <a:rPr lang="en-US" b="1">
                <a:latin typeface="Calibri"/>
                <a:cs typeface="Calibri"/>
              </a:rPr>
              <a:t> and Inductive link prediction</a:t>
            </a:r>
            <a:endParaRPr lang="en-US" b="1">
              <a:solidFill>
                <a:srgbClr val="0000FF"/>
              </a:solidFill>
              <a:latin typeface="Calibri"/>
              <a:cs typeface="Calibri"/>
            </a:endParaRPr>
          </a:p>
          <a:p>
            <a:pPr marL="731393" lvl="1"/>
            <a:endParaRPr lang="en-US" b="1">
              <a:solidFill>
                <a:srgbClr val="C00000"/>
              </a:solidFill>
              <a:latin typeface="Calibri"/>
              <a:cs typeface="Calibri"/>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647F3407-E388-E31B-FB30-9B0CCD5F2300}"/>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3B28B43F-FFA2-71EF-B185-5F3897ED08C5}"/>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FC59BD94-8BED-DDE9-D364-8F488BB2BABC}"/>
              </a:ext>
            </a:extLst>
          </p:cNvPr>
          <p:cNvSpPr>
            <a:spLocks noGrp="1"/>
          </p:cNvSpPr>
          <p:nvPr>
            <p:ph type="sldNum" sz="quarter" idx="12"/>
          </p:nvPr>
        </p:nvSpPr>
        <p:spPr/>
        <p:txBody>
          <a:bodyPr/>
          <a:lstStyle/>
          <a:p>
            <a:fld id="{19B12225-5612-419B-A8D5-4B8EEE4C217E}" type="slidenum">
              <a:rPr lang="en-US" smtClean="0"/>
              <a:pPr/>
              <a:t>75</a:t>
            </a:fld>
            <a:endParaRPr lang="en-US"/>
          </a:p>
        </p:txBody>
      </p:sp>
    </p:spTree>
    <p:extLst>
      <p:ext uri="{BB962C8B-B14F-4D97-AF65-F5344CB8AC3E}">
        <p14:creationId xmlns:p14="http://schemas.microsoft.com/office/powerpoint/2010/main" val="19423050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2A225-699F-9C5A-EB46-2802EB39AF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AF47B-1817-DA1F-DC08-DD98E1734B87}"/>
              </a:ext>
            </a:extLst>
          </p:cNvPr>
          <p:cNvSpPr>
            <a:spLocks noGrp="1"/>
          </p:cNvSpPr>
          <p:nvPr>
            <p:ph type="title"/>
          </p:nvPr>
        </p:nvSpPr>
        <p:spPr>
          <a:xfrm>
            <a:off x="457199" y="76200"/>
            <a:ext cx="8340291" cy="987552"/>
          </a:xfrm>
        </p:spPr>
        <p:txBody>
          <a:bodyPr>
            <a:normAutofit/>
          </a:bodyPr>
          <a:lstStyle/>
          <a:p>
            <a:r>
              <a:rPr lang="en-US" sz="4400" err="1"/>
              <a:t>Transductive</a:t>
            </a:r>
            <a:r>
              <a:rPr lang="en-US" sz="4400"/>
              <a:t> Link Prediction</a:t>
            </a:r>
            <a:endParaRPr lang="en-US"/>
          </a:p>
        </p:txBody>
      </p:sp>
      <p:sp>
        <p:nvSpPr>
          <p:cNvPr id="4" name="Date Placeholder 3">
            <a:extLst>
              <a:ext uri="{FF2B5EF4-FFF2-40B4-BE49-F238E27FC236}">
                <a16:creationId xmlns:a16="http://schemas.microsoft.com/office/drawing/2014/main" id="{5CEF952A-56DD-99E6-77B6-EA0459FA57B6}"/>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600A8D68-C69B-5C23-8890-386543E9A06B}"/>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88B1E1E7-AE27-3632-BB15-528F19C4F77F}"/>
              </a:ext>
            </a:extLst>
          </p:cNvPr>
          <p:cNvSpPr>
            <a:spLocks noGrp="1"/>
          </p:cNvSpPr>
          <p:nvPr>
            <p:ph type="sldNum" sz="quarter" idx="12"/>
          </p:nvPr>
        </p:nvSpPr>
        <p:spPr/>
        <p:txBody>
          <a:bodyPr/>
          <a:lstStyle/>
          <a:p>
            <a:fld id="{19B12225-5612-419B-A8D5-4B8EEE4C217E}" type="slidenum">
              <a:rPr lang="en-US" smtClean="0"/>
              <a:pPr/>
              <a:t>76</a:t>
            </a:fld>
            <a:endParaRPr lang="en-US"/>
          </a:p>
        </p:txBody>
      </p:sp>
      <p:pic>
        <p:nvPicPr>
          <p:cNvPr id="10" name="Picture 9" descr="A comparison of bar graph&#10;&#10;Description automatically generated with medium confidence">
            <a:extLst>
              <a:ext uri="{FF2B5EF4-FFF2-40B4-BE49-F238E27FC236}">
                <a16:creationId xmlns:a16="http://schemas.microsoft.com/office/drawing/2014/main" id="{CDD36212-B634-6E69-E95E-A77BBA7C0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213" y="1563980"/>
            <a:ext cx="7772400" cy="4519472"/>
          </a:xfrm>
          <a:prstGeom prst="rect">
            <a:avLst/>
          </a:prstGeom>
        </p:spPr>
      </p:pic>
      <p:sp>
        <p:nvSpPr>
          <p:cNvPr id="11" name="TextBox 10">
            <a:extLst>
              <a:ext uri="{FF2B5EF4-FFF2-40B4-BE49-F238E27FC236}">
                <a16:creationId xmlns:a16="http://schemas.microsoft.com/office/drawing/2014/main" id="{5FFA34E7-3B2D-AF3B-C618-4B6FC87D7A39}"/>
              </a:ext>
            </a:extLst>
          </p:cNvPr>
          <p:cNvSpPr txBox="1"/>
          <p:nvPr/>
        </p:nvSpPr>
        <p:spPr>
          <a:xfrm>
            <a:off x="2640596" y="5971956"/>
            <a:ext cx="3264035"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bdi-lab.kaist.ac.kr</a:t>
            </a:r>
            <a:r>
              <a:rPr lang="en-US" sz="800">
                <a:latin typeface="Arial" pitchFamily="34" charset="0"/>
                <a:cs typeface="Arial" pitchFamily="34" charset="0"/>
              </a:rPr>
              <a:t>/down/ingram_icml2023_slides.pdf</a:t>
            </a:r>
          </a:p>
        </p:txBody>
      </p:sp>
    </p:spTree>
    <p:extLst>
      <p:ext uri="{BB962C8B-B14F-4D97-AF65-F5344CB8AC3E}">
        <p14:creationId xmlns:p14="http://schemas.microsoft.com/office/powerpoint/2010/main" val="15468368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3124F-4524-69DD-6BD2-5C4962581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DED33-7FE0-EE37-F054-D424D8DC8D66}"/>
              </a:ext>
            </a:extLst>
          </p:cNvPr>
          <p:cNvSpPr>
            <a:spLocks noGrp="1"/>
          </p:cNvSpPr>
          <p:nvPr>
            <p:ph type="title"/>
          </p:nvPr>
        </p:nvSpPr>
        <p:spPr>
          <a:xfrm>
            <a:off x="457199" y="76200"/>
            <a:ext cx="8340291" cy="987552"/>
          </a:xfrm>
        </p:spPr>
        <p:txBody>
          <a:bodyPr>
            <a:normAutofit/>
          </a:bodyPr>
          <a:lstStyle/>
          <a:p>
            <a:r>
              <a:rPr lang="en-US" sz="4400"/>
              <a:t>Inductive Link Prediction</a:t>
            </a:r>
            <a:endParaRPr lang="en-US"/>
          </a:p>
        </p:txBody>
      </p:sp>
      <p:sp>
        <p:nvSpPr>
          <p:cNvPr id="4" name="Date Placeholder 3">
            <a:extLst>
              <a:ext uri="{FF2B5EF4-FFF2-40B4-BE49-F238E27FC236}">
                <a16:creationId xmlns:a16="http://schemas.microsoft.com/office/drawing/2014/main" id="{26166E38-14E2-0F61-44E4-9FADCD50296C}"/>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5550C1E2-4693-3A55-4BBE-8EFA203409CF}"/>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61266444-AF4D-03C1-0C9B-7C4CDBEDB0C0}"/>
              </a:ext>
            </a:extLst>
          </p:cNvPr>
          <p:cNvSpPr>
            <a:spLocks noGrp="1"/>
          </p:cNvSpPr>
          <p:nvPr>
            <p:ph type="sldNum" sz="quarter" idx="12"/>
          </p:nvPr>
        </p:nvSpPr>
        <p:spPr/>
        <p:txBody>
          <a:bodyPr/>
          <a:lstStyle/>
          <a:p>
            <a:fld id="{19B12225-5612-419B-A8D5-4B8EEE4C217E}" type="slidenum">
              <a:rPr lang="en-US" smtClean="0"/>
              <a:pPr/>
              <a:t>77</a:t>
            </a:fld>
            <a:endParaRPr lang="en-US"/>
          </a:p>
        </p:txBody>
      </p:sp>
      <p:sp>
        <p:nvSpPr>
          <p:cNvPr id="11" name="TextBox 10">
            <a:extLst>
              <a:ext uri="{FF2B5EF4-FFF2-40B4-BE49-F238E27FC236}">
                <a16:creationId xmlns:a16="http://schemas.microsoft.com/office/drawing/2014/main" id="{D01F03A2-3D7B-5C70-BA73-F286C780F50E}"/>
              </a:ext>
            </a:extLst>
          </p:cNvPr>
          <p:cNvSpPr txBox="1"/>
          <p:nvPr/>
        </p:nvSpPr>
        <p:spPr>
          <a:xfrm>
            <a:off x="2640596" y="5971956"/>
            <a:ext cx="3264035" cy="215444"/>
          </a:xfrm>
          <a:prstGeom prst="rect">
            <a:avLst/>
          </a:prstGeom>
          <a:noFill/>
        </p:spPr>
        <p:txBody>
          <a:bodyPr wrap="none" rtlCol="0">
            <a:spAutoFit/>
          </a:bodyPr>
          <a:lstStyle/>
          <a:p>
            <a:r>
              <a:rPr lang="en-US" sz="800">
                <a:latin typeface="Arial" pitchFamily="34" charset="0"/>
                <a:cs typeface="Arial" pitchFamily="34" charset="0"/>
              </a:rPr>
              <a:t>Source: https://</a:t>
            </a:r>
            <a:r>
              <a:rPr lang="en-US" sz="800" err="1">
                <a:latin typeface="Arial" pitchFamily="34" charset="0"/>
                <a:cs typeface="Arial" pitchFamily="34" charset="0"/>
              </a:rPr>
              <a:t>bdi-lab.kaist.ac.kr</a:t>
            </a:r>
            <a:r>
              <a:rPr lang="en-US" sz="800">
                <a:latin typeface="Arial" pitchFamily="34" charset="0"/>
                <a:cs typeface="Arial" pitchFamily="34" charset="0"/>
              </a:rPr>
              <a:t>/down/ingram_icml2023_slides.pdf</a:t>
            </a:r>
          </a:p>
        </p:txBody>
      </p:sp>
      <p:pic>
        <p:nvPicPr>
          <p:cNvPr id="7" name="Picture 6" descr="A graph of data with different colored bars&#10;&#10;Description automatically generated with medium confidence">
            <a:extLst>
              <a:ext uri="{FF2B5EF4-FFF2-40B4-BE49-F238E27FC236}">
                <a16:creationId xmlns:a16="http://schemas.microsoft.com/office/drawing/2014/main" id="{72CC9A28-A8BE-B43F-1B93-0794D374B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357" y="1943101"/>
            <a:ext cx="8913285" cy="3771887"/>
          </a:xfrm>
          <a:prstGeom prst="rect">
            <a:avLst/>
          </a:prstGeom>
        </p:spPr>
      </p:pic>
    </p:spTree>
    <p:extLst>
      <p:ext uri="{BB962C8B-B14F-4D97-AF65-F5344CB8AC3E}">
        <p14:creationId xmlns:p14="http://schemas.microsoft.com/office/powerpoint/2010/main" val="20761156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954B9-2FD1-AEC9-DE8B-7D6400357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8C777A-472E-1CCD-0B4F-BB42BCAD34F8}"/>
              </a:ext>
            </a:extLst>
          </p:cNvPr>
          <p:cNvSpPr>
            <a:spLocks noGrp="1"/>
          </p:cNvSpPr>
          <p:nvPr>
            <p:ph type="title"/>
          </p:nvPr>
        </p:nvSpPr>
        <p:spPr>
          <a:xfrm>
            <a:off x="457199" y="76200"/>
            <a:ext cx="8340291" cy="987552"/>
          </a:xfrm>
        </p:spPr>
        <p:txBody>
          <a:bodyPr>
            <a:normAutofit/>
          </a:bodyPr>
          <a:lstStyle/>
          <a:p>
            <a:r>
              <a:rPr kumimoji="1" lang="en-US" altLang="ja-JP" sz="4400"/>
              <a:t>Summary of the Lecture</a:t>
            </a:r>
            <a:endParaRPr lang="en-US"/>
          </a:p>
        </p:txBody>
      </p:sp>
      <p:sp>
        <p:nvSpPr>
          <p:cNvPr id="3" name="Content Placeholder 2">
            <a:extLst>
              <a:ext uri="{FF2B5EF4-FFF2-40B4-BE49-F238E27FC236}">
                <a16:creationId xmlns:a16="http://schemas.microsoft.com/office/drawing/2014/main" id="{25365D31-ABAD-C1ED-65AA-86ED7FE40AB1}"/>
              </a:ext>
            </a:extLst>
          </p:cNvPr>
          <p:cNvSpPr>
            <a:spLocks noGrp="1"/>
          </p:cNvSpPr>
          <p:nvPr>
            <p:ph idx="1"/>
          </p:nvPr>
        </p:nvSpPr>
        <p:spPr>
          <a:xfrm>
            <a:off x="304800" y="1482290"/>
            <a:ext cx="8839200" cy="5001377"/>
          </a:xfrm>
        </p:spPr>
        <p:txBody>
          <a:bodyPr vert="horz" lIns="54864" tIns="91440" rIns="91440" bIns="45720" rtlCol="0" anchor="t">
            <a:normAutofit lnSpcReduction="10000"/>
          </a:bodyPr>
          <a:lstStyle/>
          <a:p>
            <a:pPr marL="438785"/>
            <a:r>
              <a:rPr lang="en-US" b="1">
                <a:latin typeface="Calibri"/>
                <a:cs typeface="Calibri"/>
              </a:rPr>
              <a:t>Introduced a model that </a:t>
            </a:r>
            <a:r>
              <a:rPr lang="en-US" b="1">
                <a:solidFill>
                  <a:srgbClr val="C00000"/>
                </a:solidFill>
                <a:latin typeface="Calibri"/>
                <a:cs typeface="Calibri"/>
              </a:rPr>
              <a:t>learns embeddings </a:t>
            </a:r>
            <a:r>
              <a:rPr lang="en-US" b="1">
                <a:latin typeface="Calibri"/>
                <a:cs typeface="Calibri"/>
              </a:rPr>
              <a:t>for </a:t>
            </a:r>
            <a:r>
              <a:rPr lang="en-US" b="1">
                <a:solidFill>
                  <a:srgbClr val="0000FF"/>
                </a:solidFill>
                <a:latin typeface="Calibri"/>
                <a:cs typeface="Calibri"/>
              </a:rPr>
              <a:t>entities</a:t>
            </a:r>
            <a:r>
              <a:rPr lang="en-US" b="1">
                <a:latin typeface="Calibri"/>
                <a:cs typeface="Calibri"/>
              </a:rPr>
              <a:t> and </a:t>
            </a:r>
            <a:r>
              <a:rPr lang="en-US" b="1">
                <a:solidFill>
                  <a:srgbClr val="0000FF"/>
                </a:solidFill>
                <a:latin typeface="Calibri"/>
                <a:cs typeface="Calibri"/>
              </a:rPr>
              <a:t>relations</a:t>
            </a:r>
            <a:r>
              <a:rPr lang="en-US" b="1">
                <a:latin typeface="Calibri"/>
                <a:cs typeface="Calibri"/>
              </a:rPr>
              <a:t> of </a:t>
            </a:r>
            <a:r>
              <a:rPr lang="en-US" b="1">
                <a:solidFill>
                  <a:srgbClr val="C00000"/>
                </a:solidFill>
                <a:latin typeface="Calibri"/>
                <a:cs typeface="Calibri"/>
              </a:rPr>
              <a:t>any KG</a:t>
            </a:r>
          </a:p>
          <a:p>
            <a:pPr marL="438785"/>
            <a:endParaRPr lang="en-US" b="1"/>
          </a:p>
          <a:p>
            <a:pPr marL="438785"/>
            <a:r>
              <a:rPr lang="en-US" b="1"/>
              <a:t>The model (</a:t>
            </a:r>
            <a:r>
              <a:rPr lang="en-US" b="1" err="1"/>
              <a:t>InGram</a:t>
            </a:r>
            <a:r>
              <a:rPr lang="en-US" b="1"/>
              <a:t>) is trained in an </a:t>
            </a:r>
            <a:r>
              <a:rPr lang="en-US" b="1">
                <a:solidFill>
                  <a:srgbClr val="C00000"/>
                </a:solidFill>
              </a:rPr>
              <a:t>unsupervised fashion for KG completion</a:t>
            </a:r>
          </a:p>
          <a:p>
            <a:pPr marL="438785"/>
            <a:endParaRPr lang="en-US" b="1"/>
          </a:p>
          <a:p>
            <a:pPr marL="438785"/>
            <a:r>
              <a:rPr lang="en-US" b="1"/>
              <a:t>The model can </a:t>
            </a:r>
            <a:r>
              <a:rPr lang="en-US" b="1">
                <a:solidFill>
                  <a:srgbClr val="C00000"/>
                </a:solidFill>
              </a:rPr>
              <a:t>transfer knowledge </a:t>
            </a:r>
            <a:r>
              <a:rPr lang="en-US" b="1"/>
              <a:t>between different KGs</a:t>
            </a:r>
          </a:p>
          <a:p>
            <a:pPr marL="438785"/>
            <a:endParaRPr lang="en-US" b="1"/>
          </a:p>
          <a:p>
            <a:pPr marL="438785"/>
            <a:r>
              <a:rPr lang="en-US" b="1"/>
              <a:t>This is a step towards </a:t>
            </a:r>
            <a:r>
              <a:rPr lang="en-US" b="1">
                <a:solidFill>
                  <a:srgbClr val="C00000"/>
                </a:solidFill>
              </a:rPr>
              <a:t>foundation models for KGs</a:t>
            </a:r>
          </a:p>
          <a:p>
            <a:pPr marL="438785"/>
            <a:endParaRPr lang="en-US" b="1">
              <a:solidFill>
                <a:srgbClr val="0000FF"/>
              </a:solidFill>
            </a:endParaRPr>
          </a:p>
          <a:p>
            <a:pPr marL="118745" indent="0">
              <a:buNone/>
            </a:pPr>
            <a:endParaRPr lang="en-US" b="1">
              <a:solidFill>
                <a:srgbClr val="0000FF"/>
              </a:solidFill>
            </a:endParaRPr>
          </a:p>
        </p:txBody>
      </p:sp>
      <p:sp>
        <p:nvSpPr>
          <p:cNvPr id="4" name="Date Placeholder 3">
            <a:extLst>
              <a:ext uri="{FF2B5EF4-FFF2-40B4-BE49-F238E27FC236}">
                <a16:creationId xmlns:a16="http://schemas.microsoft.com/office/drawing/2014/main" id="{DADBCA26-DA10-00FB-4CD2-1EC476438EE4}"/>
              </a:ext>
            </a:extLst>
          </p:cNvPr>
          <p:cNvSpPr>
            <a:spLocks noGrp="1"/>
          </p:cNvSpPr>
          <p:nvPr>
            <p:ph type="dt" sz="half" idx="10"/>
          </p:nvPr>
        </p:nvSpPr>
        <p:spPr/>
        <p:txBody>
          <a:bodyPr/>
          <a:lstStyle/>
          <a:p>
            <a:r>
              <a:rPr lang="en-US"/>
              <a:t>3/14/24</a:t>
            </a:r>
          </a:p>
        </p:txBody>
      </p:sp>
      <p:sp>
        <p:nvSpPr>
          <p:cNvPr id="5" name="Footer Placeholder 4">
            <a:extLst>
              <a:ext uri="{FF2B5EF4-FFF2-40B4-BE49-F238E27FC236}">
                <a16:creationId xmlns:a16="http://schemas.microsoft.com/office/drawing/2014/main" id="{35D0905D-17BB-40CC-B034-A9FAA3B255DD}"/>
              </a:ext>
            </a:extLst>
          </p:cNvPr>
          <p:cNvSpPr>
            <a:spLocks noGrp="1"/>
          </p:cNvSpPr>
          <p:nvPr>
            <p:ph type="ftr" sz="quarter" idx="11"/>
          </p:nvPr>
        </p:nvSpPr>
        <p:spPr/>
        <p:txBody>
          <a:bodyPr/>
          <a:lstStyle/>
          <a:p>
            <a:r>
              <a:rPr lang="en-US"/>
              <a:t>Jure </a:t>
            </a:r>
            <a:r>
              <a:rPr lang="en-US" err="1"/>
              <a:t>Leskovec</a:t>
            </a:r>
            <a:r>
              <a:rPr lang="en-US"/>
              <a:t>, Stanford CS246: Mining Massive Datasets, http://cs246.stanford.edu</a:t>
            </a:r>
          </a:p>
        </p:txBody>
      </p:sp>
      <p:sp>
        <p:nvSpPr>
          <p:cNvPr id="6" name="Slide Number Placeholder 5">
            <a:extLst>
              <a:ext uri="{FF2B5EF4-FFF2-40B4-BE49-F238E27FC236}">
                <a16:creationId xmlns:a16="http://schemas.microsoft.com/office/drawing/2014/main" id="{3E1B02E1-F9C9-9D52-BA4C-2BC45A1B7EF8}"/>
              </a:ext>
            </a:extLst>
          </p:cNvPr>
          <p:cNvSpPr>
            <a:spLocks noGrp="1"/>
          </p:cNvSpPr>
          <p:nvPr>
            <p:ph type="sldNum" sz="quarter" idx="12"/>
          </p:nvPr>
        </p:nvSpPr>
        <p:spPr/>
        <p:txBody>
          <a:bodyPr/>
          <a:lstStyle/>
          <a:p>
            <a:fld id="{19B12225-5612-419B-A8D5-4B8EEE4C217E}" type="slidenum">
              <a:rPr lang="en-US" smtClean="0"/>
              <a:pPr/>
              <a:t>78</a:t>
            </a:fld>
            <a:endParaRPr lang="en-US"/>
          </a:p>
        </p:txBody>
      </p:sp>
    </p:spTree>
    <p:extLst>
      <p:ext uri="{BB962C8B-B14F-4D97-AF65-F5344CB8AC3E}">
        <p14:creationId xmlns:p14="http://schemas.microsoft.com/office/powerpoint/2010/main" val="4575796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BF72D44-7D07-4ACF-BB4B-D5B210AA86D3}">
  <we:reference id="WA200002290" version="1.0.0.3" store="en-US" storeType="omex"/>
  <we:alternateReferences/>
  <we:properties>
    <we:property name="sidebarState" value="&quot;[false,true,false,true]&quot;"/>
    <we:property name="nextMathId" value="&quot;2&quot;"/>
    <we:property name="mathList" value="[{&quot;id&quot;:&quot;1&quot;,&quot;code&quot;:&quot;$z_{v}^{T}z_{u}$&quot;,&quot;font&quot;:{&quot;size&quot;:12,&quot;family&quot;:&quot;Arial&quot;,&quot;color&quot;:&quot;black&quot;},&quot;type&quot;:&quot;$&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Module</Template>
  <Application>Microsoft Office PowerPoint</Application>
  <PresentationFormat>On-screen Show (4:3)</PresentationFormat>
  <Slides>78</Slides>
  <Notes>70</Notes>
  <HiddenSlides>7</HiddenSlide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Module</vt:lpstr>
      <vt:lpstr>Stanford CS224W: Towards Foundation Models for Knowledge Graphs</vt:lpstr>
      <vt:lpstr>Announcements</vt:lpstr>
      <vt:lpstr>Stanford CS224W: Foundation Models</vt:lpstr>
      <vt:lpstr>Large Language Models</vt:lpstr>
      <vt:lpstr>Foundation Models for Comp. Vision</vt:lpstr>
      <vt:lpstr>Foundation Models for Biology</vt:lpstr>
      <vt:lpstr>Foundation Models for Cell Biology</vt:lpstr>
      <vt:lpstr>Foundation Models for Cell Biology</vt:lpstr>
      <vt:lpstr>Foundation Models for Medicine</vt:lpstr>
      <vt:lpstr>Foundation Models</vt:lpstr>
      <vt:lpstr>Foundation Models Characteristics</vt:lpstr>
      <vt:lpstr>Graph Foundation Models</vt:lpstr>
      <vt:lpstr>Recap: PRODIGY</vt:lpstr>
      <vt:lpstr>Towards Foundation Models for KGs</vt:lpstr>
      <vt:lpstr>Stanford CS224W: Knowledge Graphs</vt:lpstr>
      <vt:lpstr>KG Representation</vt:lpstr>
      <vt:lpstr>Example: Bio Knowledge Graphs</vt:lpstr>
      <vt:lpstr>Example: Bibliographic Networks</vt:lpstr>
      <vt:lpstr>Example: E-Commerce Networks</vt:lpstr>
      <vt:lpstr>KG vs Natural Language</vt:lpstr>
      <vt:lpstr>KG vs Natural Language</vt:lpstr>
      <vt:lpstr>KG vs Natural Language</vt:lpstr>
      <vt:lpstr>Towards Foundation Models for KGs</vt:lpstr>
      <vt:lpstr>Stanford CS224W: Transductive Link prediction</vt:lpstr>
      <vt:lpstr>Recap: KG Completion Task</vt:lpstr>
      <vt:lpstr>Recap: “Shallow” Encoding</vt:lpstr>
      <vt:lpstr>Recap: KG Representation</vt:lpstr>
      <vt:lpstr>Recap: KG Completion Models</vt:lpstr>
      <vt:lpstr>KG embedding methods</vt:lpstr>
      <vt:lpstr>New entities in Bio KGs</vt:lpstr>
      <vt:lpstr>Generalize across similar KGs</vt:lpstr>
      <vt:lpstr>Stanford CS224W: Inductive Link prediction</vt:lpstr>
      <vt:lpstr>Generalize across similar KGs</vt:lpstr>
      <vt:lpstr>Relational GCN</vt:lpstr>
      <vt:lpstr>Relational GCN (2)</vt:lpstr>
      <vt:lpstr>Relational GCN (3)</vt:lpstr>
      <vt:lpstr>Recap: Classical GNN Layers: GCN </vt:lpstr>
      <vt:lpstr>Relational GCN (4)</vt:lpstr>
      <vt:lpstr>Relational GCN: Definition</vt:lpstr>
      <vt:lpstr>RGCN for Link Prediction (1)</vt:lpstr>
      <vt:lpstr>Heterogeneous GNNs</vt:lpstr>
      <vt:lpstr>Stanford CS224W: Inductive Link prediction for new entity and relation types</vt:lpstr>
      <vt:lpstr>Generalize across different KGs</vt:lpstr>
      <vt:lpstr>Recap: KG Completion Task</vt:lpstr>
      <vt:lpstr>Recap: KG Completion Task</vt:lpstr>
      <vt:lpstr>Stanford CS224W: InGram: Inductive KG Embedding via Relation Graphs</vt:lpstr>
      <vt:lpstr>Generalize across different KGs</vt:lpstr>
      <vt:lpstr>KG embedding methods</vt:lpstr>
      <vt:lpstr>InGram Model</vt:lpstr>
      <vt:lpstr>Relation graph</vt:lpstr>
      <vt:lpstr>Relation graph</vt:lpstr>
      <vt:lpstr>Relation Graph Construction</vt:lpstr>
      <vt:lpstr>Recap: KG Completion Task</vt:lpstr>
      <vt:lpstr>Recap: KG Completion Task</vt:lpstr>
      <vt:lpstr>Recap: KG Completion Task</vt:lpstr>
      <vt:lpstr>Recap: KG Completion Task</vt:lpstr>
      <vt:lpstr>Recap: KG Completion Task</vt:lpstr>
      <vt:lpstr>Recap: KG Completion Task</vt:lpstr>
      <vt:lpstr>Recap: KG Completion Task</vt:lpstr>
      <vt:lpstr>Recap: KG Completion Task</vt:lpstr>
      <vt:lpstr>Recap: KG Completion Task</vt:lpstr>
      <vt:lpstr>Recap: KG Completion Task</vt:lpstr>
      <vt:lpstr>Relation Graph</vt:lpstr>
      <vt:lpstr>InGram Model</vt:lpstr>
      <vt:lpstr>Recap: Graph Attention Network</vt:lpstr>
      <vt:lpstr>Recap: Attention Mechanism (1)</vt:lpstr>
      <vt:lpstr>Recap: Attention Mechanism (2)</vt:lpstr>
      <vt:lpstr>Recap: Attention Mechanism (3)</vt:lpstr>
      <vt:lpstr>Relation Attention Mechanism</vt:lpstr>
      <vt:lpstr>InGram Model</vt:lpstr>
      <vt:lpstr>Entity Attention Mechanism</vt:lpstr>
      <vt:lpstr>InGram Model</vt:lpstr>
      <vt:lpstr>Link-Prediction Head</vt:lpstr>
      <vt:lpstr>InGram</vt:lpstr>
      <vt:lpstr>Experiments</vt:lpstr>
      <vt:lpstr>Transductive Link Prediction</vt:lpstr>
      <vt:lpstr>Inductive Link Prediction</vt:lpstr>
      <vt:lpstr>Summary of the Lecture</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revision>3</cp:revision>
  <cp:lastPrinted>2019-10-15T21:25:12Z</cp:lastPrinted>
  <dcterms:created xsi:type="dcterms:W3CDTF">2009-06-12T17:14:38Z</dcterms:created>
  <dcterms:modified xsi:type="dcterms:W3CDTF">2024-11-15T00:37:59Z</dcterms:modified>
</cp:coreProperties>
</file>