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78"/>
  </p:notesMasterIdLst>
  <p:handoutMasterIdLst>
    <p:handoutMasterId r:id="rId79"/>
  </p:handoutMasterIdLst>
  <p:sldIdLst>
    <p:sldId id="256" r:id="rId2"/>
    <p:sldId id="2061" r:id="rId3"/>
    <p:sldId id="2063" r:id="rId4"/>
    <p:sldId id="1828" r:id="rId5"/>
    <p:sldId id="1802" r:id="rId6"/>
    <p:sldId id="1826" r:id="rId7"/>
    <p:sldId id="1794" r:id="rId8"/>
    <p:sldId id="377" r:id="rId9"/>
    <p:sldId id="378" r:id="rId10"/>
    <p:sldId id="1803" r:id="rId11"/>
    <p:sldId id="382" r:id="rId12"/>
    <p:sldId id="409" r:id="rId13"/>
    <p:sldId id="398" r:id="rId14"/>
    <p:sldId id="404" r:id="rId15"/>
    <p:sldId id="399" r:id="rId16"/>
    <p:sldId id="394" r:id="rId17"/>
    <p:sldId id="1810" r:id="rId18"/>
    <p:sldId id="401" r:id="rId19"/>
    <p:sldId id="411" r:id="rId20"/>
    <p:sldId id="412" r:id="rId21"/>
    <p:sldId id="432" r:id="rId22"/>
    <p:sldId id="433" r:id="rId23"/>
    <p:sldId id="413" r:id="rId24"/>
    <p:sldId id="1811" r:id="rId25"/>
    <p:sldId id="400" r:id="rId26"/>
    <p:sldId id="414" r:id="rId27"/>
    <p:sldId id="415" r:id="rId28"/>
    <p:sldId id="434" r:id="rId29"/>
    <p:sldId id="882" r:id="rId30"/>
    <p:sldId id="419" r:id="rId31"/>
    <p:sldId id="420" r:id="rId32"/>
    <p:sldId id="421" r:id="rId33"/>
    <p:sldId id="422" r:id="rId34"/>
    <p:sldId id="435" r:id="rId35"/>
    <p:sldId id="876" r:id="rId36"/>
    <p:sldId id="883" r:id="rId37"/>
    <p:sldId id="877" r:id="rId38"/>
    <p:sldId id="875" r:id="rId39"/>
    <p:sldId id="879" r:id="rId40"/>
    <p:sldId id="873" r:id="rId41"/>
    <p:sldId id="872" r:id="rId42"/>
    <p:sldId id="1813" r:id="rId43"/>
    <p:sldId id="1814" r:id="rId44"/>
    <p:sldId id="880" r:id="rId45"/>
    <p:sldId id="2064" r:id="rId46"/>
    <p:sldId id="436" r:id="rId47"/>
    <p:sldId id="1824" r:id="rId48"/>
    <p:sldId id="416" r:id="rId49"/>
    <p:sldId id="417" r:id="rId50"/>
    <p:sldId id="424" r:id="rId51"/>
    <p:sldId id="418" r:id="rId52"/>
    <p:sldId id="428" r:id="rId53"/>
    <p:sldId id="426" r:id="rId54"/>
    <p:sldId id="430" r:id="rId55"/>
    <p:sldId id="1815" r:id="rId56"/>
    <p:sldId id="1816" r:id="rId57"/>
    <p:sldId id="1818" r:id="rId58"/>
    <p:sldId id="1820" r:id="rId59"/>
    <p:sldId id="1819" r:id="rId60"/>
    <p:sldId id="1823" r:id="rId61"/>
    <p:sldId id="1821" r:id="rId62"/>
    <p:sldId id="1804" r:id="rId63"/>
    <p:sldId id="384" r:id="rId64"/>
    <p:sldId id="1806" r:id="rId65"/>
    <p:sldId id="894" r:id="rId66"/>
    <p:sldId id="927" r:id="rId67"/>
    <p:sldId id="895" r:id="rId68"/>
    <p:sldId id="1822" r:id="rId69"/>
    <p:sldId id="1809" r:id="rId70"/>
    <p:sldId id="1644" r:id="rId71"/>
    <p:sldId id="901" r:id="rId72"/>
    <p:sldId id="902" r:id="rId73"/>
    <p:sldId id="903" r:id="rId74"/>
    <p:sldId id="1805" r:id="rId75"/>
    <p:sldId id="1642" r:id="rId76"/>
    <p:sldId id="907" r:id="rId7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8000"/>
    <a:srgbClr val="FF0066"/>
    <a:srgbClr val="D60093"/>
    <a:srgbClr val="FF0000"/>
    <a:srgbClr val="E4D1D2"/>
    <a:srgbClr val="E9D8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09947D-7EC7-5A46-8F62-1FA7A889BE81}" v="531" dt="2024-11-19T22:04:12.183"/>
    <p1510:client id="{90706B8A-EAF6-76B1-F36C-4A495530676E}" v="676" dt="2024-11-19T00:19:45.081"/>
  </p1510:revLst>
</p1510:revInfo>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90"/>
    <p:restoredTop sz="69273"/>
  </p:normalViewPr>
  <p:slideViewPr>
    <p:cSldViewPr snapToGrid="0">
      <p:cViewPr varScale="1">
        <p:scale>
          <a:sx n="133" d="100"/>
          <a:sy n="133" d="100"/>
        </p:scale>
        <p:origin x="3544" y="200"/>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microsoft.com/office/2016/11/relationships/changesInfo" Target="changesInfos/changesInfo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85"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h Singh" userId="S::jsingh5@stanford.edu::906e138b-41b6-4748-9ec6-d963ebc43888" providerId="AD" clId="Web-{90706B8A-EAF6-76B1-F36C-4A495530676E}"/>
    <pc:docChg chg="addSld delSld modSld">
      <pc:chgData name="Josh Singh" userId="S::jsingh5@stanford.edu::906e138b-41b6-4748-9ec6-d963ebc43888" providerId="AD" clId="Web-{90706B8A-EAF6-76B1-F36C-4A495530676E}" dt="2024-11-19T00:19:45.081" v="678" actId="20577"/>
      <pc:docMkLst>
        <pc:docMk/>
      </pc:docMkLst>
      <pc:sldChg chg="modSp">
        <pc:chgData name="Josh Singh" userId="S::jsingh5@stanford.edu::906e138b-41b6-4748-9ec6-d963ebc43888" providerId="AD" clId="Web-{90706B8A-EAF6-76B1-F36C-4A495530676E}" dt="2024-11-19T00:19:45.081" v="678" actId="20577"/>
        <pc:sldMkLst>
          <pc:docMk/>
          <pc:sldMk cId="4184610358" sldId="2061"/>
        </pc:sldMkLst>
        <pc:spChg chg="mod">
          <ac:chgData name="Josh Singh" userId="S::jsingh5@stanford.edu::906e138b-41b6-4748-9ec6-d963ebc43888" providerId="AD" clId="Web-{90706B8A-EAF6-76B1-F36C-4A495530676E}" dt="2024-11-19T00:19:45.081" v="678" actId="20577"/>
          <ac:spMkLst>
            <pc:docMk/>
            <pc:sldMk cId="4184610358" sldId="2061"/>
            <ac:spMk id="3" creationId="{CE510082-F9AA-1150-0BA9-50AE448250B1}"/>
          </ac:spMkLst>
        </pc:spChg>
      </pc:sldChg>
      <pc:sldChg chg="new del">
        <pc:chgData name="Josh Singh" userId="S::jsingh5@stanford.edu::906e138b-41b6-4748-9ec6-d963ebc43888" providerId="AD" clId="Web-{90706B8A-EAF6-76B1-F36C-4A495530676E}" dt="2024-11-19T00:13:56.214" v="375"/>
        <pc:sldMkLst>
          <pc:docMk/>
          <pc:sldMk cId="1126429016" sldId="2062"/>
        </pc:sldMkLst>
      </pc:sldChg>
      <pc:sldChg chg="modSp add replId">
        <pc:chgData name="Josh Singh" userId="S::jsingh5@stanford.edu::906e138b-41b6-4748-9ec6-d963ebc43888" providerId="AD" clId="Web-{90706B8A-EAF6-76B1-F36C-4A495530676E}" dt="2024-11-19T00:18:34.158" v="644" actId="20577"/>
        <pc:sldMkLst>
          <pc:docMk/>
          <pc:sldMk cId="947082122" sldId="2063"/>
        </pc:sldMkLst>
        <pc:spChg chg="mod">
          <ac:chgData name="Josh Singh" userId="S::jsingh5@stanford.edu::906e138b-41b6-4748-9ec6-d963ebc43888" providerId="AD" clId="Web-{90706B8A-EAF6-76B1-F36C-4A495530676E}" dt="2024-11-19T00:18:34.158" v="644" actId="20577"/>
          <ac:spMkLst>
            <pc:docMk/>
            <pc:sldMk cId="947082122" sldId="2063"/>
            <ac:spMk id="3" creationId="{CE510082-F9AA-1150-0BA9-50AE448250B1}"/>
          </ac:spMkLst>
        </pc:spChg>
      </pc:sldChg>
    </pc:docChg>
  </pc:docChgLst>
  <pc:docChgLst>
    <pc:chgData name="Charilaos I. Kanatsoulis" userId="030ec4ea-53c0-4988-b931-860f83415eb2" providerId="ADAL" clId="{1D09947D-7EC7-5A46-8F62-1FA7A889BE81}"/>
    <pc:docChg chg="undo custSel addSld modSld">
      <pc:chgData name="Charilaos I. Kanatsoulis" userId="030ec4ea-53c0-4988-b931-860f83415eb2" providerId="ADAL" clId="{1D09947D-7EC7-5A46-8F62-1FA7A889BE81}" dt="2024-11-19T22:50:31.048" v="4670" actId="20577"/>
      <pc:docMkLst>
        <pc:docMk/>
      </pc:docMkLst>
      <pc:sldChg chg="modNotesTx">
        <pc:chgData name="Charilaos I. Kanatsoulis" userId="030ec4ea-53c0-4988-b931-860f83415eb2" providerId="ADAL" clId="{1D09947D-7EC7-5A46-8F62-1FA7A889BE81}" dt="2024-11-18T23:35:57.661" v="916" actId="20577"/>
        <pc:sldMkLst>
          <pc:docMk/>
          <pc:sldMk cId="320212520" sldId="377"/>
        </pc:sldMkLst>
      </pc:sldChg>
      <pc:sldChg chg="modNotesTx">
        <pc:chgData name="Charilaos I. Kanatsoulis" userId="030ec4ea-53c0-4988-b931-860f83415eb2" providerId="ADAL" clId="{1D09947D-7EC7-5A46-8F62-1FA7A889BE81}" dt="2024-11-18T23:36:25.326" v="978"/>
        <pc:sldMkLst>
          <pc:docMk/>
          <pc:sldMk cId="2441598375" sldId="378"/>
        </pc:sldMkLst>
      </pc:sldChg>
      <pc:sldChg chg="modNotesTx">
        <pc:chgData name="Charilaos I. Kanatsoulis" userId="030ec4ea-53c0-4988-b931-860f83415eb2" providerId="ADAL" clId="{1D09947D-7EC7-5A46-8F62-1FA7A889BE81}" dt="2024-11-19T20:54:41.223" v="4270" actId="113"/>
        <pc:sldMkLst>
          <pc:docMk/>
          <pc:sldMk cId="3313954812" sldId="382"/>
        </pc:sldMkLst>
      </pc:sldChg>
      <pc:sldChg chg="modNotesTx">
        <pc:chgData name="Charilaos I. Kanatsoulis" userId="030ec4ea-53c0-4988-b931-860f83415eb2" providerId="ADAL" clId="{1D09947D-7EC7-5A46-8F62-1FA7A889BE81}" dt="2024-11-19T02:06:10.386" v="4131" actId="20577"/>
        <pc:sldMkLst>
          <pc:docMk/>
          <pc:sldMk cId="2698550442" sldId="384"/>
        </pc:sldMkLst>
      </pc:sldChg>
      <pc:sldChg chg="modNotesTx">
        <pc:chgData name="Charilaos I. Kanatsoulis" userId="030ec4ea-53c0-4988-b931-860f83415eb2" providerId="ADAL" clId="{1D09947D-7EC7-5A46-8F62-1FA7A889BE81}" dt="2024-11-19T22:50:31.048" v="4670" actId="20577"/>
        <pc:sldMkLst>
          <pc:docMk/>
          <pc:sldMk cId="2129088455" sldId="394"/>
        </pc:sldMkLst>
      </pc:sldChg>
      <pc:sldChg chg="modSp modNotesTx">
        <pc:chgData name="Charilaos I. Kanatsoulis" userId="030ec4ea-53c0-4988-b931-860f83415eb2" providerId="ADAL" clId="{1D09947D-7EC7-5A46-8F62-1FA7A889BE81}" dt="2024-11-18T23:50:11.501" v="1486" actId="33524"/>
        <pc:sldMkLst>
          <pc:docMk/>
          <pc:sldMk cId="984292690" sldId="398"/>
        </pc:sldMkLst>
        <pc:spChg chg="mod">
          <ac:chgData name="Charilaos I. Kanatsoulis" userId="030ec4ea-53c0-4988-b931-860f83415eb2" providerId="ADAL" clId="{1D09947D-7EC7-5A46-8F62-1FA7A889BE81}" dt="2024-11-18T23:50:11.501" v="1486" actId="33524"/>
          <ac:spMkLst>
            <pc:docMk/>
            <pc:sldMk cId="984292690" sldId="398"/>
            <ac:spMk id="3" creationId="{E507F1E2-9106-804A-8C9D-F02D8660F324}"/>
          </ac:spMkLst>
        </pc:spChg>
      </pc:sldChg>
      <pc:sldChg chg="modNotesTx">
        <pc:chgData name="Charilaos I. Kanatsoulis" userId="030ec4ea-53c0-4988-b931-860f83415eb2" providerId="ADAL" clId="{1D09947D-7EC7-5A46-8F62-1FA7A889BE81}" dt="2024-11-18T23:53:13.600" v="1575" actId="20577"/>
        <pc:sldMkLst>
          <pc:docMk/>
          <pc:sldMk cId="614711264" sldId="399"/>
        </pc:sldMkLst>
      </pc:sldChg>
      <pc:sldChg chg="modNotesTx">
        <pc:chgData name="Charilaos I. Kanatsoulis" userId="030ec4ea-53c0-4988-b931-860f83415eb2" providerId="ADAL" clId="{1D09947D-7EC7-5A46-8F62-1FA7A889BE81}" dt="2024-11-19T21:17:01.583" v="4276" actId="113"/>
        <pc:sldMkLst>
          <pc:docMk/>
          <pc:sldMk cId="2631068534" sldId="400"/>
        </pc:sldMkLst>
      </pc:sldChg>
      <pc:sldChg chg="modNotesTx">
        <pc:chgData name="Charilaos I. Kanatsoulis" userId="030ec4ea-53c0-4988-b931-860f83415eb2" providerId="ADAL" clId="{1D09947D-7EC7-5A46-8F62-1FA7A889BE81}" dt="2024-11-19T00:19:09.525" v="1635" actId="20577"/>
        <pc:sldMkLst>
          <pc:docMk/>
          <pc:sldMk cId="4086547581" sldId="401"/>
        </pc:sldMkLst>
      </pc:sldChg>
      <pc:sldChg chg="modNotesTx">
        <pc:chgData name="Charilaos I. Kanatsoulis" userId="030ec4ea-53c0-4988-b931-860f83415eb2" providerId="ADAL" clId="{1D09947D-7EC7-5A46-8F62-1FA7A889BE81}" dt="2024-11-19T22:47:41.678" v="4393" actId="20577"/>
        <pc:sldMkLst>
          <pc:docMk/>
          <pc:sldMk cId="1281597721" sldId="404"/>
        </pc:sldMkLst>
      </pc:sldChg>
      <pc:sldChg chg="modNotesTx">
        <pc:chgData name="Charilaos I. Kanatsoulis" userId="030ec4ea-53c0-4988-b931-860f83415eb2" providerId="ADAL" clId="{1D09947D-7EC7-5A46-8F62-1FA7A889BE81}" dt="2024-11-18T23:40:51.572" v="1402" actId="20577"/>
        <pc:sldMkLst>
          <pc:docMk/>
          <pc:sldMk cId="3680193426" sldId="409"/>
        </pc:sldMkLst>
      </pc:sldChg>
      <pc:sldChg chg="modNotesTx">
        <pc:chgData name="Charilaos I. Kanatsoulis" userId="030ec4ea-53c0-4988-b931-860f83415eb2" providerId="ADAL" clId="{1D09947D-7EC7-5A46-8F62-1FA7A889BE81}" dt="2024-11-19T00:20:57.600" v="1703" actId="20577"/>
        <pc:sldMkLst>
          <pc:docMk/>
          <pc:sldMk cId="2340641166" sldId="412"/>
        </pc:sldMkLst>
      </pc:sldChg>
      <pc:sldChg chg="modSp mod modNotesTx">
        <pc:chgData name="Charilaos I. Kanatsoulis" userId="030ec4ea-53c0-4988-b931-860f83415eb2" providerId="ADAL" clId="{1D09947D-7EC7-5A46-8F62-1FA7A889BE81}" dt="2024-11-19T00:29:33.482" v="2016" actId="20577"/>
        <pc:sldMkLst>
          <pc:docMk/>
          <pc:sldMk cId="3413560007" sldId="413"/>
        </pc:sldMkLst>
        <pc:spChg chg="mod">
          <ac:chgData name="Charilaos I. Kanatsoulis" userId="030ec4ea-53c0-4988-b931-860f83415eb2" providerId="ADAL" clId="{1D09947D-7EC7-5A46-8F62-1FA7A889BE81}" dt="2024-11-19T00:29:00.129" v="1940" actId="20577"/>
          <ac:spMkLst>
            <pc:docMk/>
            <pc:sldMk cId="3413560007" sldId="413"/>
            <ac:spMk id="3" creationId="{BD26609D-5AB4-DE4C-9433-C85161917E7F}"/>
          </ac:spMkLst>
        </pc:spChg>
      </pc:sldChg>
      <pc:sldChg chg="modNotesTx">
        <pc:chgData name="Charilaos I. Kanatsoulis" userId="030ec4ea-53c0-4988-b931-860f83415eb2" providerId="ADAL" clId="{1D09947D-7EC7-5A46-8F62-1FA7A889BE81}" dt="2024-11-19T00:52:43.769" v="2354" actId="20577"/>
        <pc:sldMkLst>
          <pc:docMk/>
          <pc:sldMk cId="4206910006" sldId="415"/>
        </pc:sldMkLst>
      </pc:sldChg>
      <pc:sldChg chg="modNotesTx">
        <pc:chgData name="Charilaos I. Kanatsoulis" userId="030ec4ea-53c0-4988-b931-860f83415eb2" providerId="ADAL" clId="{1D09947D-7EC7-5A46-8F62-1FA7A889BE81}" dt="2024-11-19T01:55:09.627" v="3745" actId="20577"/>
        <pc:sldMkLst>
          <pc:docMk/>
          <pc:sldMk cId="1323366894" sldId="416"/>
        </pc:sldMkLst>
      </pc:sldChg>
      <pc:sldChg chg="modNotesTx">
        <pc:chgData name="Charilaos I. Kanatsoulis" userId="030ec4ea-53c0-4988-b931-860f83415eb2" providerId="ADAL" clId="{1D09947D-7EC7-5A46-8F62-1FA7A889BE81}" dt="2024-11-19T01:57:22.473" v="3788" actId="20577"/>
        <pc:sldMkLst>
          <pc:docMk/>
          <pc:sldMk cId="73522440" sldId="418"/>
        </pc:sldMkLst>
      </pc:sldChg>
      <pc:sldChg chg="modNotesTx">
        <pc:chgData name="Charilaos I. Kanatsoulis" userId="030ec4ea-53c0-4988-b931-860f83415eb2" providerId="ADAL" clId="{1D09947D-7EC7-5A46-8F62-1FA7A889BE81}" dt="2024-11-19T00:58:31.780" v="2568" actId="20577"/>
        <pc:sldMkLst>
          <pc:docMk/>
          <pc:sldMk cId="354667460" sldId="419"/>
        </pc:sldMkLst>
      </pc:sldChg>
      <pc:sldChg chg="modSp modNotesTx">
        <pc:chgData name="Charilaos I. Kanatsoulis" userId="030ec4ea-53c0-4988-b931-860f83415eb2" providerId="ADAL" clId="{1D09947D-7EC7-5A46-8F62-1FA7A889BE81}" dt="2024-11-19T22:04:12.183" v="4292" actId="20577"/>
        <pc:sldMkLst>
          <pc:docMk/>
          <pc:sldMk cId="1373019787" sldId="420"/>
        </pc:sldMkLst>
        <pc:spChg chg="mod">
          <ac:chgData name="Charilaos I. Kanatsoulis" userId="030ec4ea-53c0-4988-b931-860f83415eb2" providerId="ADAL" clId="{1D09947D-7EC7-5A46-8F62-1FA7A889BE81}" dt="2024-11-19T22:04:12.183" v="4292" actId="20577"/>
          <ac:spMkLst>
            <pc:docMk/>
            <pc:sldMk cId="1373019787" sldId="420"/>
            <ac:spMk id="3" creationId="{948633AA-B555-B342-B82F-894B7FE5A822}"/>
          </ac:spMkLst>
        </pc:spChg>
      </pc:sldChg>
      <pc:sldChg chg="modNotesTx">
        <pc:chgData name="Charilaos I. Kanatsoulis" userId="030ec4ea-53c0-4988-b931-860f83415eb2" providerId="ADAL" clId="{1D09947D-7EC7-5A46-8F62-1FA7A889BE81}" dt="2024-11-19T01:04:37.681" v="3106" actId="20577"/>
        <pc:sldMkLst>
          <pc:docMk/>
          <pc:sldMk cId="2729337108" sldId="421"/>
        </pc:sldMkLst>
      </pc:sldChg>
      <pc:sldChg chg="modNotesTx">
        <pc:chgData name="Charilaos I. Kanatsoulis" userId="030ec4ea-53c0-4988-b931-860f83415eb2" providerId="ADAL" clId="{1D09947D-7EC7-5A46-8F62-1FA7A889BE81}" dt="2024-11-19T01:26:14.819" v="3225" actId="20577"/>
        <pc:sldMkLst>
          <pc:docMk/>
          <pc:sldMk cId="2498779266" sldId="422"/>
        </pc:sldMkLst>
      </pc:sldChg>
      <pc:sldChg chg="modNotesTx">
        <pc:chgData name="Charilaos I. Kanatsoulis" userId="030ec4ea-53c0-4988-b931-860f83415eb2" providerId="ADAL" clId="{1D09947D-7EC7-5A46-8F62-1FA7A889BE81}" dt="2024-11-19T01:59:50.916" v="3926" actId="20577"/>
        <pc:sldMkLst>
          <pc:docMk/>
          <pc:sldMk cId="991688266" sldId="426"/>
        </pc:sldMkLst>
      </pc:sldChg>
      <pc:sldChg chg="modNotesTx">
        <pc:chgData name="Charilaos I. Kanatsoulis" userId="030ec4ea-53c0-4988-b931-860f83415eb2" providerId="ADAL" clId="{1D09947D-7EC7-5A46-8F62-1FA7A889BE81}" dt="2024-11-19T02:01:01.533" v="3936" actId="20577"/>
        <pc:sldMkLst>
          <pc:docMk/>
          <pc:sldMk cId="782468947" sldId="428"/>
        </pc:sldMkLst>
      </pc:sldChg>
      <pc:sldChg chg="modNotesTx">
        <pc:chgData name="Charilaos I. Kanatsoulis" userId="030ec4ea-53c0-4988-b931-860f83415eb2" providerId="ADAL" clId="{1D09947D-7EC7-5A46-8F62-1FA7A889BE81}" dt="2024-11-19T21:29:27.393" v="4278" actId="20577"/>
        <pc:sldMkLst>
          <pc:docMk/>
          <pc:sldMk cId="685077809" sldId="432"/>
        </pc:sldMkLst>
      </pc:sldChg>
      <pc:sldChg chg="modNotesTx">
        <pc:chgData name="Charilaos I. Kanatsoulis" userId="030ec4ea-53c0-4988-b931-860f83415eb2" providerId="ADAL" clId="{1D09947D-7EC7-5A46-8F62-1FA7A889BE81}" dt="2024-11-19T21:15:34.399" v="4273" actId="113"/>
        <pc:sldMkLst>
          <pc:docMk/>
          <pc:sldMk cId="1759946566" sldId="433"/>
        </pc:sldMkLst>
      </pc:sldChg>
      <pc:sldChg chg="modNotesTx">
        <pc:chgData name="Charilaos I. Kanatsoulis" userId="030ec4ea-53c0-4988-b931-860f83415eb2" providerId="ADAL" clId="{1D09947D-7EC7-5A46-8F62-1FA7A889BE81}" dt="2024-11-19T01:28:06.241" v="3267" actId="20577"/>
        <pc:sldMkLst>
          <pc:docMk/>
          <pc:sldMk cId="2700182953" sldId="435"/>
        </pc:sldMkLst>
      </pc:sldChg>
      <pc:sldChg chg="modNotesTx">
        <pc:chgData name="Charilaos I. Kanatsoulis" userId="030ec4ea-53c0-4988-b931-860f83415eb2" providerId="ADAL" clId="{1D09947D-7EC7-5A46-8F62-1FA7A889BE81}" dt="2024-11-19T01:34:24.439" v="3289" actId="20577"/>
        <pc:sldMkLst>
          <pc:docMk/>
          <pc:sldMk cId="116317392" sldId="876"/>
        </pc:sldMkLst>
      </pc:sldChg>
      <pc:sldChg chg="modNotesTx">
        <pc:chgData name="Charilaos I. Kanatsoulis" userId="030ec4ea-53c0-4988-b931-860f83415eb2" providerId="ADAL" clId="{1D09947D-7EC7-5A46-8F62-1FA7A889BE81}" dt="2024-11-19T01:42:11.277" v="3373" actId="20577"/>
        <pc:sldMkLst>
          <pc:docMk/>
          <pc:sldMk cId="2956058193" sldId="877"/>
        </pc:sldMkLst>
      </pc:sldChg>
      <pc:sldChg chg="modNotesTx">
        <pc:chgData name="Charilaos I. Kanatsoulis" userId="030ec4ea-53c0-4988-b931-860f83415eb2" providerId="ADAL" clId="{1D09947D-7EC7-5A46-8F62-1FA7A889BE81}" dt="2024-11-19T01:50:32.646" v="3598" actId="20577"/>
        <pc:sldMkLst>
          <pc:docMk/>
          <pc:sldMk cId="1859753158" sldId="880"/>
        </pc:sldMkLst>
      </pc:sldChg>
      <pc:sldChg chg="modNotesTx">
        <pc:chgData name="Charilaos I. Kanatsoulis" userId="030ec4ea-53c0-4988-b931-860f83415eb2" providerId="ADAL" clId="{1D09947D-7EC7-5A46-8F62-1FA7A889BE81}" dt="2024-11-19T00:56:22.973" v="2420" actId="20577"/>
        <pc:sldMkLst>
          <pc:docMk/>
          <pc:sldMk cId="2383285228" sldId="882"/>
        </pc:sldMkLst>
      </pc:sldChg>
      <pc:sldChg chg="modNotesTx">
        <pc:chgData name="Charilaos I. Kanatsoulis" userId="030ec4ea-53c0-4988-b931-860f83415eb2" providerId="ADAL" clId="{1D09947D-7EC7-5A46-8F62-1FA7A889BE81}" dt="2024-11-19T22:29:05.279" v="4317" actId="20577"/>
        <pc:sldMkLst>
          <pc:docMk/>
          <pc:sldMk cId="2919040740" sldId="895"/>
        </pc:sldMkLst>
      </pc:sldChg>
      <pc:sldChg chg="mod modShow">
        <pc:chgData name="Charilaos I. Kanatsoulis" userId="030ec4ea-53c0-4988-b931-860f83415eb2" providerId="ADAL" clId="{1D09947D-7EC7-5A46-8F62-1FA7A889BE81}" dt="2024-11-19T22:32:30.703" v="4319" actId="729"/>
        <pc:sldMkLst>
          <pc:docMk/>
          <pc:sldMk cId="3581683911" sldId="901"/>
        </pc:sldMkLst>
      </pc:sldChg>
      <pc:sldChg chg="mod modShow">
        <pc:chgData name="Charilaos I. Kanatsoulis" userId="030ec4ea-53c0-4988-b931-860f83415eb2" providerId="ADAL" clId="{1D09947D-7EC7-5A46-8F62-1FA7A889BE81}" dt="2024-11-19T02:33:49.901" v="4250" actId="729"/>
        <pc:sldMkLst>
          <pc:docMk/>
          <pc:sldMk cId="160734472" sldId="902"/>
        </pc:sldMkLst>
      </pc:sldChg>
      <pc:sldChg chg="mod modShow">
        <pc:chgData name="Charilaos I. Kanatsoulis" userId="030ec4ea-53c0-4988-b931-860f83415eb2" providerId="ADAL" clId="{1D09947D-7EC7-5A46-8F62-1FA7A889BE81}" dt="2024-11-19T02:33:49.901" v="4250" actId="729"/>
        <pc:sldMkLst>
          <pc:docMk/>
          <pc:sldMk cId="3028328692" sldId="903"/>
        </pc:sldMkLst>
      </pc:sldChg>
      <pc:sldChg chg="modNotesTx">
        <pc:chgData name="Charilaos I. Kanatsoulis" userId="030ec4ea-53c0-4988-b931-860f83415eb2" providerId="ADAL" clId="{1D09947D-7EC7-5A46-8F62-1FA7A889BE81}" dt="2024-11-19T20:52:53.240" v="4269" actId="20577"/>
        <pc:sldMkLst>
          <pc:docMk/>
          <pc:sldMk cId="4184029604" sldId="1794"/>
        </pc:sldMkLst>
      </pc:sldChg>
      <pc:sldChg chg="modNotesTx">
        <pc:chgData name="Charilaos I. Kanatsoulis" userId="030ec4ea-53c0-4988-b931-860f83415eb2" providerId="ADAL" clId="{1D09947D-7EC7-5A46-8F62-1FA7A889BE81}" dt="2024-11-19T22:41:23.550" v="4329" actId="113"/>
        <pc:sldMkLst>
          <pc:docMk/>
          <pc:sldMk cId="3371497612" sldId="1802"/>
        </pc:sldMkLst>
      </pc:sldChg>
      <pc:sldChg chg="modNotesTx">
        <pc:chgData name="Charilaos I. Kanatsoulis" userId="030ec4ea-53c0-4988-b931-860f83415eb2" providerId="ADAL" clId="{1D09947D-7EC7-5A46-8F62-1FA7A889BE81}" dt="2024-11-19T22:39:09.057" v="4325" actId="20577"/>
        <pc:sldMkLst>
          <pc:docMk/>
          <pc:sldMk cId="1239377596" sldId="1805"/>
        </pc:sldMkLst>
      </pc:sldChg>
      <pc:sldChg chg="modNotesTx">
        <pc:chgData name="Charilaos I. Kanatsoulis" userId="030ec4ea-53c0-4988-b931-860f83415eb2" providerId="ADAL" clId="{1D09947D-7EC7-5A46-8F62-1FA7A889BE81}" dt="2024-11-19T02:07:14.117" v="4192" actId="20577"/>
        <pc:sldMkLst>
          <pc:docMk/>
          <pc:sldMk cId="1450763889" sldId="1806"/>
        </pc:sldMkLst>
      </pc:sldChg>
      <pc:sldChg chg="modNotesTx">
        <pc:chgData name="Charilaos I. Kanatsoulis" userId="030ec4ea-53c0-4988-b931-860f83415eb2" providerId="ADAL" clId="{1D09947D-7EC7-5A46-8F62-1FA7A889BE81}" dt="2024-11-19T21:16:32.336" v="4275" actId="113"/>
        <pc:sldMkLst>
          <pc:docMk/>
          <pc:sldMk cId="1919662786" sldId="1811"/>
        </pc:sldMkLst>
      </pc:sldChg>
      <pc:sldChg chg="modNotesTx">
        <pc:chgData name="Charilaos I. Kanatsoulis" userId="030ec4ea-53c0-4988-b931-860f83415eb2" providerId="ADAL" clId="{1D09947D-7EC7-5A46-8F62-1FA7A889BE81}" dt="2024-11-19T01:43:45.503" v="3413" actId="20577"/>
        <pc:sldMkLst>
          <pc:docMk/>
          <pc:sldMk cId="905224777" sldId="1813"/>
        </pc:sldMkLst>
      </pc:sldChg>
      <pc:sldChg chg="modNotesTx">
        <pc:chgData name="Charilaos I. Kanatsoulis" userId="030ec4ea-53c0-4988-b931-860f83415eb2" providerId="ADAL" clId="{1D09947D-7EC7-5A46-8F62-1FA7A889BE81}" dt="2024-11-19T02:09:50.821" v="4248" actId="20577"/>
        <pc:sldMkLst>
          <pc:docMk/>
          <pc:sldMk cId="4082916828" sldId="1822"/>
        </pc:sldMkLst>
      </pc:sldChg>
      <pc:sldChg chg="modNotesTx">
        <pc:chgData name="Charilaos I. Kanatsoulis" userId="030ec4ea-53c0-4988-b931-860f83415eb2" providerId="ADAL" clId="{1D09947D-7EC7-5A46-8F62-1FA7A889BE81}" dt="2024-11-19T20:47:12.131" v="4267" actId="20577"/>
        <pc:sldMkLst>
          <pc:docMk/>
          <pc:sldMk cId="938569020" sldId="1826"/>
        </pc:sldMkLst>
      </pc:sldChg>
      <pc:sldChg chg="modNotesTx">
        <pc:chgData name="Charilaos I. Kanatsoulis" userId="030ec4ea-53c0-4988-b931-860f83415eb2" providerId="ADAL" clId="{1D09947D-7EC7-5A46-8F62-1FA7A889BE81}" dt="2024-11-18T20:54:31.096" v="67" actId="20577"/>
        <pc:sldMkLst>
          <pc:docMk/>
          <pc:sldMk cId="2066872131" sldId="1828"/>
        </pc:sldMkLst>
      </pc:sldChg>
      <pc:sldChg chg="addSp delSp modSp mod">
        <pc:chgData name="Charilaos I. Kanatsoulis" userId="030ec4ea-53c0-4988-b931-860f83415eb2" providerId="ADAL" clId="{1D09947D-7EC7-5A46-8F62-1FA7A889BE81}" dt="2024-11-19T00:21:19.917" v="1704" actId="478"/>
        <pc:sldMkLst>
          <pc:docMk/>
          <pc:sldMk cId="4184610358" sldId="2061"/>
        </pc:sldMkLst>
        <pc:spChg chg="add del mod">
          <ac:chgData name="Charilaos I. Kanatsoulis" userId="030ec4ea-53c0-4988-b931-860f83415eb2" providerId="ADAL" clId="{1D09947D-7EC7-5A46-8F62-1FA7A889BE81}" dt="2024-11-19T00:21:19.917" v="1704" actId="478"/>
          <ac:spMkLst>
            <pc:docMk/>
            <pc:sldMk cId="4184610358" sldId="2061"/>
            <ac:spMk id="7" creationId="{86D114D0-8232-86CB-59FC-23C73EEBA5B6}"/>
          </ac:spMkLst>
        </pc:spChg>
      </pc:sldChg>
      <pc:sldChg chg="addSp delSp modSp mod">
        <pc:chgData name="Charilaos I. Kanatsoulis" userId="030ec4ea-53c0-4988-b931-860f83415eb2" providerId="ADAL" clId="{1D09947D-7EC7-5A46-8F62-1FA7A889BE81}" dt="2024-11-19T00:22:20.707" v="1710" actId="255"/>
        <pc:sldMkLst>
          <pc:docMk/>
          <pc:sldMk cId="947082122" sldId="2063"/>
        </pc:sldMkLst>
        <pc:spChg chg="add del mod">
          <ac:chgData name="Charilaos I. Kanatsoulis" userId="030ec4ea-53c0-4988-b931-860f83415eb2" providerId="ADAL" clId="{1D09947D-7EC7-5A46-8F62-1FA7A889BE81}" dt="2024-11-19T00:22:20.707" v="1710" actId="255"/>
          <ac:spMkLst>
            <pc:docMk/>
            <pc:sldMk cId="947082122" sldId="2063"/>
            <ac:spMk id="3" creationId="{CE510082-F9AA-1150-0BA9-50AE448250B1}"/>
          </ac:spMkLst>
        </pc:spChg>
        <pc:spChg chg="del">
          <ac:chgData name="Charilaos I. Kanatsoulis" userId="030ec4ea-53c0-4988-b931-860f83415eb2" providerId="ADAL" clId="{1D09947D-7EC7-5A46-8F62-1FA7A889BE81}" dt="2024-11-19T00:21:33.080" v="1707" actId="478"/>
          <ac:spMkLst>
            <pc:docMk/>
            <pc:sldMk cId="947082122" sldId="2063"/>
            <ac:spMk id="7" creationId="{86D114D0-8232-86CB-59FC-23C73EEBA5B6}"/>
          </ac:spMkLst>
        </pc:spChg>
        <pc:spChg chg="add del mod">
          <ac:chgData name="Charilaos I. Kanatsoulis" userId="030ec4ea-53c0-4988-b931-860f83415eb2" providerId="ADAL" clId="{1D09947D-7EC7-5A46-8F62-1FA7A889BE81}" dt="2024-11-19T00:21:24.897" v="1706" actId="478"/>
          <ac:spMkLst>
            <pc:docMk/>
            <pc:sldMk cId="947082122" sldId="2063"/>
            <ac:spMk id="9" creationId="{48CC1CBD-5922-F527-9730-45BFE7DA6050}"/>
          </ac:spMkLst>
        </pc:spChg>
      </pc:sldChg>
      <pc:sldChg chg="delSp modSp add mod">
        <pc:chgData name="Charilaos I. Kanatsoulis" userId="030ec4ea-53c0-4988-b931-860f83415eb2" providerId="ADAL" clId="{1D09947D-7EC7-5A46-8F62-1FA7A889BE81}" dt="2024-11-19T01:48:10.983" v="3513" actId="20577"/>
        <pc:sldMkLst>
          <pc:docMk/>
          <pc:sldMk cId="463791803" sldId="2064"/>
        </pc:sldMkLst>
        <pc:spChg chg="mod">
          <ac:chgData name="Charilaos I. Kanatsoulis" userId="030ec4ea-53c0-4988-b931-860f83415eb2" providerId="ADAL" clId="{1D09947D-7EC7-5A46-8F62-1FA7A889BE81}" dt="2024-11-19T01:47:37.817" v="3507" actId="20577"/>
          <ac:spMkLst>
            <pc:docMk/>
            <pc:sldMk cId="463791803" sldId="2064"/>
            <ac:spMk id="97" creationId="{5488204D-627A-5370-115F-7F320EADEB94}"/>
          </ac:spMkLst>
        </pc:spChg>
        <pc:graphicFrameChg chg="modGraphic">
          <ac:chgData name="Charilaos I. Kanatsoulis" userId="030ec4ea-53c0-4988-b931-860f83415eb2" providerId="ADAL" clId="{1D09947D-7EC7-5A46-8F62-1FA7A889BE81}" dt="2024-11-19T01:48:10.983" v="3513" actId="20577"/>
          <ac:graphicFrameMkLst>
            <pc:docMk/>
            <pc:sldMk cId="463791803" sldId="2064"/>
            <ac:graphicFrameMk id="23" creationId="{C3BEC261-2C4B-1995-9F82-B39EA3A1320C}"/>
          </ac:graphicFrameMkLst>
        </pc:graphicFrameChg>
        <pc:cxnChg chg="del mod">
          <ac:chgData name="Charilaos I. Kanatsoulis" userId="030ec4ea-53c0-4988-b931-860f83415eb2" providerId="ADAL" clId="{1D09947D-7EC7-5A46-8F62-1FA7A889BE81}" dt="2024-11-19T01:47:41.880" v="3508" actId="478"/>
          <ac:cxnSpMkLst>
            <pc:docMk/>
            <pc:sldMk cId="463791803" sldId="2064"/>
            <ac:cxnSpMk id="28" creationId="{43FD0697-55DB-EDB5-203A-EA41136A48FE}"/>
          </ac:cxnSpMkLst>
        </pc:cxn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rexy\Documents\tmp.xlsx" TargetMode="External"/><Relationship Id="rId2" Type="http://schemas.microsoft.com/office/2011/relationships/chartColorStyle" Target="colors23.xml"/><Relationship Id="rId1" Type="http://schemas.microsoft.com/office/2011/relationships/chartStyle" Target="style2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Sheet1!$B$4:$E$4</c:f>
              <c:numCache>
                <c:formatCode>General</c:formatCode>
                <c:ptCount val="4"/>
                <c:pt idx="0">
                  <c:v>0.3</c:v>
                </c:pt>
                <c:pt idx="1">
                  <c:v>0.25</c:v>
                </c:pt>
                <c:pt idx="2">
                  <c:v>0.17</c:v>
                </c:pt>
                <c:pt idx="3">
                  <c:v>0.28000000000000003</c:v>
                </c:pt>
              </c:numCache>
            </c:numRef>
          </c:val>
          <c:extLst>
            <c:ext xmlns:c16="http://schemas.microsoft.com/office/drawing/2014/chart" uri="{C3380CC4-5D6E-409C-BE32-E72D297353CC}">
              <c16:uniqueId val="{00000000-A122-AA40-B1BE-70D4765AE350}"/>
            </c:ext>
          </c:extLst>
        </c:ser>
        <c:dLbls>
          <c:showLegendKey val="0"/>
          <c:showVal val="0"/>
          <c:showCatName val="0"/>
          <c:showSerName val="0"/>
          <c:showPercent val="0"/>
          <c:showBubbleSize val="0"/>
        </c:dLbls>
        <c:gapWidth val="20"/>
        <c:overlap val="-27"/>
        <c:axId val="175255280"/>
        <c:axId val="179508096"/>
      </c:barChart>
      <c:catAx>
        <c:axId val="175255280"/>
        <c:scaling>
          <c:orientation val="minMax"/>
        </c:scaling>
        <c:delete val="1"/>
        <c:axPos val="b"/>
        <c:majorTickMark val="none"/>
        <c:minorTickMark val="none"/>
        <c:tickLblPos val="nextTo"/>
        <c:crossAx val="179508096"/>
        <c:crosses val="autoZero"/>
        <c:auto val="1"/>
        <c:lblAlgn val="ctr"/>
        <c:lblOffset val="100"/>
        <c:noMultiLvlLbl val="0"/>
      </c:catAx>
      <c:valAx>
        <c:axId val="179508096"/>
        <c:scaling>
          <c:orientation val="minMax"/>
        </c:scaling>
        <c:delete val="1"/>
        <c:axPos val="l"/>
        <c:numFmt formatCode="General" sourceLinked="1"/>
        <c:majorTickMark val="none"/>
        <c:minorTickMark val="none"/>
        <c:tickLblPos val="nextTo"/>
        <c:crossAx val="175255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Sheet1!$B$5:$E$5</c:f>
              <c:numCache>
                <c:formatCode>General</c:formatCode>
                <c:ptCount val="4"/>
                <c:pt idx="0">
                  <c:v>0.5</c:v>
                </c:pt>
                <c:pt idx="1">
                  <c:v>0.22</c:v>
                </c:pt>
                <c:pt idx="2">
                  <c:v>0.1</c:v>
                </c:pt>
                <c:pt idx="3">
                  <c:v>0.18</c:v>
                </c:pt>
              </c:numCache>
            </c:numRef>
          </c:val>
          <c:extLst>
            <c:ext xmlns:c16="http://schemas.microsoft.com/office/drawing/2014/chart" uri="{C3380CC4-5D6E-409C-BE32-E72D297353CC}">
              <c16:uniqueId val="{00000000-C779-5741-8ABD-87E4F7342B01}"/>
            </c:ext>
          </c:extLst>
        </c:ser>
        <c:dLbls>
          <c:showLegendKey val="0"/>
          <c:showVal val="0"/>
          <c:showCatName val="0"/>
          <c:showSerName val="0"/>
          <c:showPercent val="0"/>
          <c:showBubbleSize val="0"/>
        </c:dLbls>
        <c:gapWidth val="20"/>
        <c:overlap val="-27"/>
        <c:axId val="856047055"/>
        <c:axId val="664636111"/>
      </c:barChart>
      <c:catAx>
        <c:axId val="856047055"/>
        <c:scaling>
          <c:orientation val="minMax"/>
        </c:scaling>
        <c:delete val="1"/>
        <c:axPos val="b"/>
        <c:majorTickMark val="none"/>
        <c:minorTickMark val="none"/>
        <c:tickLblPos val="nextTo"/>
        <c:crossAx val="664636111"/>
        <c:crosses val="autoZero"/>
        <c:auto val="1"/>
        <c:lblAlgn val="ctr"/>
        <c:lblOffset val="100"/>
        <c:noMultiLvlLbl val="0"/>
      </c:catAx>
      <c:valAx>
        <c:axId val="664636111"/>
        <c:scaling>
          <c:orientation val="minMax"/>
        </c:scaling>
        <c:delete val="1"/>
        <c:axPos val="l"/>
        <c:numFmt formatCode="General" sourceLinked="1"/>
        <c:majorTickMark val="none"/>
        <c:minorTickMark val="none"/>
        <c:tickLblPos val="nextTo"/>
        <c:crossAx val="856047055"/>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showLegendKey val="0"/>
          <c:showVal val="0"/>
          <c:showCatName val="0"/>
          <c:showSerName val="0"/>
          <c:showPercent val="0"/>
          <c:showBubbleSize val="0"/>
        </c:dLbls>
        <c:gapWidth val="20"/>
        <c:overlap val="-27"/>
        <c:axId val="175255280"/>
        <c:axId val="179508096"/>
      </c:barChart>
      <c:catAx>
        <c:axId val="175255280"/>
        <c:scaling>
          <c:orientation val="minMax"/>
        </c:scaling>
        <c:delete val="1"/>
        <c:axPos val="b"/>
        <c:majorTickMark val="none"/>
        <c:minorTickMark val="none"/>
        <c:tickLblPos val="nextTo"/>
        <c:crossAx val="179508096"/>
        <c:crosses val="autoZero"/>
        <c:auto val="1"/>
        <c:lblAlgn val="ctr"/>
        <c:lblOffset val="100"/>
        <c:noMultiLvlLbl val="0"/>
      </c:catAx>
      <c:valAx>
        <c:axId val="179508096"/>
        <c:scaling>
          <c:orientation val="minMax"/>
        </c:scaling>
        <c:delete val="1"/>
        <c:axPos val="l"/>
        <c:numFmt formatCode="General" sourceLinked="1"/>
        <c:majorTickMark val="none"/>
        <c:minorTickMark val="none"/>
        <c:tickLblPos val="nextTo"/>
        <c:crossAx val="175255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Sheet1!$B$5:$E$5</c:f>
              <c:numCache>
                <c:formatCode>General</c:formatCode>
                <c:ptCount val="4"/>
                <c:pt idx="0">
                  <c:v>0.5</c:v>
                </c:pt>
                <c:pt idx="1">
                  <c:v>0.22</c:v>
                </c:pt>
                <c:pt idx="2">
                  <c:v>0.1</c:v>
                </c:pt>
                <c:pt idx="3">
                  <c:v>0.18</c:v>
                </c:pt>
              </c:numCache>
            </c:numRef>
          </c:val>
          <c:extLst>
            <c:ext xmlns:c16="http://schemas.microsoft.com/office/drawing/2014/chart" uri="{C3380CC4-5D6E-409C-BE32-E72D297353CC}">
              <c16:uniqueId val="{00000000-C779-5741-8ABD-87E4F7342B01}"/>
            </c:ext>
          </c:extLst>
        </c:ser>
        <c:dLbls>
          <c:showLegendKey val="0"/>
          <c:showVal val="0"/>
          <c:showCatName val="0"/>
          <c:showSerName val="0"/>
          <c:showPercent val="0"/>
          <c:showBubbleSize val="0"/>
        </c:dLbls>
        <c:gapWidth val="20"/>
        <c:overlap val="-27"/>
        <c:axId val="856047055"/>
        <c:axId val="664636111"/>
      </c:barChart>
      <c:catAx>
        <c:axId val="856047055"/>
        <c:scaling>
          <c:orientation val="minMax"/>
        </c:scaling>
        <c:delete val="1"/>
        <c:axPos val="b"/>
        <c:majorTickMark val="none"/>
        <c:minorTickMark val="none"/>
        <c:tickLblPos val="nextTo"/>
        <c:crossAx val="664636111"/>
        <c:crosses val="autoZero"/>
        <c:auto val="1"/>
        <c:lblAlgn val="ctr"/>
        <c:lblOffset val="100"/>
        <c:noMultiLvlLbl val="0"/>
      </c:catAx>
      <c:valAx>
        <c:axId val="664636111"/>
        <c:scaling>
          <c:orientation val="minMax"/>
        </c:scaling>
        <c:delete val="1"/>
        <c:axPos val="l"/>
        <c:numFmt formatCode="General" sourceLinked="1"/>
        <c:majorTickMark val="none"/>
        <c:minorTickMark val="none"/>
        <c:tickLblPos val="nextTo"/>
        <c:crossAx val="856047055"/>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Sheet1!$B$6:$E$6</c:f>
              <c:numCache>
                <c:formatCode>General</c:formatCode>
                <c:ptCount val="4"/>
                <c:pt idx="0">
                  <c:v>0.4</c:v>
                </c:pt>
                <c:pt idx="1">
                  <c:v>0.2</c:v>
                </c:pt>
                <c:pt idx="2">
                  <c:v>0.15</c:v>
                </c:pt>
                <c:pt idx="3">
                  <c:v>0.25</c:v>
                </c:pt>
              </c:numCache>
            </c:numRef>
          </c:val>
          <c:extLst>
            <c:ext xmlns:c16="http://schemas.microsoft.com/office/drawing/2014/chart" uri="{C3380CC4-5D6E-409C-BE32-E72D297353CC}">
              <c16:uniqueId val="{00000000-986D-4644-8632-D4C5EDA69240}"/>
            </c:ext>
          </c:extLst>
        </c:ser>
        <c:dLbls>
          <c:showLegendKey val="0"/>
          <c:showVal val="0"/>
          <c:showCatName val="0"/>
          <c:showSerName val="0"/>
          <c:showPercent val="0"/>
          <c:showBubbleSize val="0"/>
        </c:dLbls>
        <c:gapWidth val="20"/>
        <c:overlap val="-27"/>
        <c:axId val="756875471"/>
        <c:axId val="849599759"/>
      </c:barChart>
      <c:catAx>
        <c:axId val="756875471"/>
        <c:scaling>
          <c:orientation val="minMax"/>
        </c:scaling>
        <c:delete val="1"/>
        <c:axPos val="b"/>
        <c:numFmt formatCode="General" sourceLinked="1"/>
        <c:majorTickMark val="none"/>
        <c:minorTickMark val="none"/>
        <c:tickLblPos val="nextTo"/>
        <c:crossAx val="849599759"/>
        <c:crosses val="autoZero"/>
        <c:auto val="1"/>
        <c:lblAlgn val="ctr"/>
        <c:lblOffset val="100"/>
        <c:noMultiLvlLbl val="0"/>
      </c:catAx>
      <c:valAx>
        <c:axId val="849599759"/>
        <c:scaling>
          <c:orientation val="minMax"/>
        </c:scaling>
        <c:delete val="1"/>
        <c:axPos val="l"/>
        <c:numFmt formatCode="General" sourceLinked="1"/>
        <c:majorTickMark val="none"/>
        <c:minorTickMark val="none"/>
        <c:tickLblPos val="nextTo"/>
        <c:crossAx val="75687547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Sheet1!$B$4:$E$4</c:f>
              <c:numCache>
                <c:formatCode>General</c:formatCode>
                <c:ptCount val="4"/>
                <c:pt idx="0">
                  <c:v>0.3</c:v>
                </c:pt>
                <c:pt idx="1">
                  <c:v>0.25</c:v>
                </c:pt>
                <c:pt idx="2">
                  <c:v>0.17</c:v>
                </c:pt>
                <c:pt idx="3">
                  <c:v>0.28000000000000003</c:v>
                </c:pt>
              </c:numCache>
            </c:numRef>
          </c:val>
          <c:extLst>
            <c:ext xmlns:c16="http://schemas.microsoft.com/office/drawing/2014/chart" uri="{C3380CC4-5D6E-409C-BE32-E72D297353CC}">
              <c16:uniqueId val="{00000000-A122-AA40-B1BE-70D4765AE350}"/>
            </c:ext>
          </c:extLst>
        </c:ser>
        <c:dLbls>
          <c:showLegendKey val="0"/>
          <c:showVal val="0"/>
          <c:showCatName val="0"/>
          <c:showSerName val="0"/>
          <c:showPercent val="0"/>
          <c:showBubbleSize val="0"/>
        </c:dLbls>
        <c:gapWidth val="20"/>
        <c:overlap val="-27"/>
        <c:axId val="175255280"/>
        <c:axId val="179508096"/>
      </c:barChart>
      <c:catAx>
        <c:axId val="175255280"/>
        <c:scaling>
          <c:orientation val="minMax"/>
        </c:scaling>
        <c:delete val="1"/>
        <c:axPos val="b"/>
        <c:majorTickMark val="none"/>
        <c:minorTickMark val="none"/>
        <c:tickLblPos val="nextTo"/>
        <c:crossAx val="179508096"/>
        <c:crosses val="autoZero"/>
        <c:auto val="1"/>
        <c:lblAlgn val="ctr"/>
        <c:lblOffset val="100"/>
        <c:noMultiLvlLbl val="0"/>
      </c:catAx>
      <c:valAx>
        <c:axId val="179508096"/>
        <c:scaling>
          <c:orientation val="minMax"/>
        </c:scaling>
        <c:delete val="1"/>
        <c:axPos val="l"/>
        <c:numFmt formatCode="General" sourceLinked="1"/>
        <c:majorTickMark val="none"/>
        <c:minorTickMark val="none"/>
        <c:tickLblPos val="nextTo"/>
        <c:crossAx val="175255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Sheet1!$B$5:$E$5</c:f>
              <c:numCache>
                <c:formatCode>General</c:formatCode>
                <c:ptCount val="4"/>
                <c:pt idx="0">
                  <c:v>0.5</c:v>
                </c:pt>
                <c:pt idx="1">
                  <c:v>0.22</c:v>
                </c:pt>
                <c:pt idx="2">
                  <c:v>0.1</c:v>
                </c:pt>
                <c:pt idx="3">
                  <c:v>0.18</c:v>
                </c:pt>
              </c:numCache>
            </c:numRef>
          </c:val>
          <c:extLst>
            <c:ext xmlns:c16="http://schemas.microsoft.com/office/drawing/2014/chart" uri="{C3380CC4-5D6E-409C-BE32-E72D297353CC}">
              <c16:uniqueId val="{00000000-C779-5741-8ABD-87E4F7342B01}"/>
            </c:ext>
          </c:extLst>
        </c:ser>
        <c:dLbls>
          <c:showLegendKey val="0"/>
          <c:showVal val="0"/>
          <c:showCatName val="0"/>
          <c:showSerName val="0"/>
          <c:showPercent val="0"/>
          <c:showBubbleSize val="0"/>
        </c:dLbls>
        <c:gapWidth val="20"/>
        <c:overlap val="-27"/>
        <c:axId val="856047055"/>
        <c:axId val="664636111"/>
      </c:barChart>
      <c:catAx>
        <c:axId val="856047055"/>
        <c:scaling>
          <c:orientation val="minMax"/>
        </c:scaling>
        <c:delete val="1"/>
        <c:axPos val="b"/>
        <c:majorTickMark val="none"/>
        <c:minorTickMark val="none"/>
        <c:tickLblPos val="nextTo"/>
        <c:crossAx val="664636111"/>
        <c:crosses val="autoZero"/>
        <c:auto val="1"/>
        <c:lblAlgn val="ctr"/>
        <c:lblOffset val="100"/>
        <c:noMultiLvlLbl val="0"/>
      </c:catAx>
      <c:valAx>
        <c:axId val="664636111"/>
        <c:scaling>
          <c:orientation val="minMax"/>
        </c:scaling>
        <c:delete val="1"/>
        <c:axPos val="l"/>
        <c:numFmt formatCode="General" sourceLinked="1"/>
        <c:majorTickMark val="none"/>
        <c:minorTickMark val="none"/>
        <c:tickLblPos val="nextTo"/>
        <c:crossAx val="856047055"/>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Sheet1!$B$6:$E$6</c:f>
              <c:numCache>
                <c:formatCode>General</c:formatCode>
                <c:ptCount val="4"/>
                <c:pt idx="0">
                  <c:v>0.4</c:v>
                </c:pt>
                <c:pt idx="1">
                  <c:v>0.2</c:v>
                </c:pt>
                <c:pt idx="2">
                  <c:v>0.15</c:v>
                </c:pt>
                <c:pt idx="3">
                  <c:v>0.25</c:v>
                </c:pt>
              </c:numCache>
            </c:numRef>
          </c:val>
          <c:extLst>
            <c:ext xmlns:c16="http://schemas.microsoft.com/office/drawing/2014/chart" uri="{C3380CC4-5D6E-409C-BE32-E72D297353CC}">
              <c16:uniqueId val="{00000000-986D-4644-8632-D4C5EDA69240}"/>
            </c:ext>
          </c:extLst>
        </c:ser>
        <c:dLbls>
          <c:showLegendKey val="0"/>
          <c:showVal val="0"/>
          <c:showCatName val="0"/>
          <c:showSerName val="0"/>
          <c:showPercent val="0"/>
          <c:showBubbleSize val="0"/>
        </c:dLbls>
        <c:gapWidth val="20"/>
        <c:overlap val="-27"/>
        <c:axId val="756875471"/>
        <c:axId val="849599759"/>
      </c:barChart>
      <c:catAx>
        <c:axId val="756875471"/>
        <c:scaling>
          <c:orientation val="minMax"/>
        </c:scaling>
        <c:delete val="1"/>
        <c:axPos val="b"/>
        <c:numFmt formatCode="General" sourceLinked="1"/>
        <c:majorTickMark val="none"/>
        <c:minorTickMark val="none"/>
        <c:tickLblPos val="nextTo"/>
        <c:crossAx val="849599759"/>
        <c:crosses val="autoZero"/>
        <c:auto val="1"/>
        <c:lblAlgn val="ctr"/>
        <c:lblOffset val="100"/>
        <c:noMultiLvlLbl val="0"/>
      </c:catAx>
      <c:valAx>
        <c:axId val="849599759"/>
        <c:scaling>
          <c:orientation val="minMax"/>
        </c:scaling>
        <c:delete val="1"/>
        <c:axPos val="l"/>
        <c:numFmt formatCode="General" sourceLinked="1"/>
        <c:majorTickMark val="none"/>
        <c:minorTickMark val="none"/>
        <c:tickLblPos val="nextTo"/>
        <c:crossAx val="75687547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Sheet1!$B$4:$E$4</c:f>
              <c:numCache>
                <c:formatCode>General</c:formatCode>
                <c:ptCount val="4"/>
                <c:pt idx="0">
                  <c:v>0.3</c:v>
                </c:pt>
                <c:pt idx="1">
                  <c:v>0.25</c:v>
                </c:pt>
                <c:pt idx="2">
                  <c:v>0.17</c:v>
                </c:pt>
                <c:pt idx="3">
                  <c:v>0.28000000000000003</c:v>
                </c:pt>
              </c:numCache>
            </c:numRef>
          </c:val>
          <c:extLst>
            <c:ext xmlns:c16="http://schemas.microsoft.com/office/drawing/2014/chart" uri="{C3380CC4-5D6E-409C-BE32-E72D297353CC}">
              <c16:uniqueId val="{00000000-A122-AA40-B1BE-70D4765AE350}"/>
            </c:ext>
          </c:extLst>
        </c:ser>
        <c:dLbls>
          <c:showLegendKey val="0"/>
          <c:showVal val="0"/>
          <c:showCatName val="0"/>
          <c:showSerName val="0"/>
          <c:showPercent val="0"/>
          <c:showBubbleSize val="0"/>
        </c:dLbls>
        <c:gapWidth val="20"/>
        <c:overlap val="-27"/>
        <c:axId val="175255280"/>
        <c:axId val="179508096"/>
      </c:barChart>
      <c:catAx>
        <c:axId val="175255280"/>
        <c:scaling>
          <c:orientation val="minMax"/>
        </c:scaling>
        <c:delete val="1"/>
        <c:axPos val="b"/>
        <c:majorTickMark val="none"/>
        <c:minorTickMark val="none"/>
        <c:tickLblPos val="nextTo"/>
        <c:crossAx val="179508096"/>
        <c:crosses val="autoZero"/>
        <c:auto val="1"/>
        <c:lblAlgn val="ctr"/>
        <c:lblOffset val="100"/>
        <c:noMultiLvlLbl val="0"/>
      </c:catAx>
      <c:valAx>
        <c:axId val="179508096"/>
        <c:scaling>
          <c:orientation val="minMax"/>
        </c:scaling>
        <c:delete val="1"/>
        <c:axPos val="l"/>
        <c:numFmt formatCode="General" sourceLinked="1"/>
        <c:majorTickMark val="none"/>
        <c:minorTickMark val="none"/>
        <c:tickLblPos val="nextTo"/>
        <c:crossAx val="175255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Sheet1!$B$5:$E$5</c:f>
              <c:numCache>
                <c:formatCode>General</c:formatCode>
                <c:ptCount val="4"/>
                <c:pt idx="0">
                  <c:v>0.5</c:v>
                </c:pt>
                <c:pt idx="1">
                  <c:v>0.22</c:v>
                </c:pt>
                <c:pt idx="2">
                  <c:v>0.1</c:v>
                </c:pt>
                <c:pt idx="3">
                  <c:v>0.18</c:v>
                </c:pt>
              </c:numCache>
            </c:numRef>
          </c:val>
          <c:extLst>
            <c:ext xmlns:c16="http://schemas.microsoft.com/office/drawing/2014/chart" uri="{C3380CC4-5D6E-409C-BE32-E72D297353CC}">
              <c16:uniqueId val="{00000000-C779-5741-8ABD-87E4F7342B01}"/>
            </c:ext>
          </c:extLst>
        </c:ser>
        <c:dLbls>
          <c:showLegendKey val="0"/>
          <c:showVal val="0"/>
          <c:showCatName val="0"/>
          <c:showSerName val="0"/>
          <c:showPercent val="0"/>
          <c:showBubbleSize val="0"/>
        </c:dLbls>
        <c:gapWidth val="20"/>
        <c:overlap val="-27"/>
        <c:axId val="856047055"/>
        <c:axId val="664636111"/>
      </c:barChart>
      <c:catAx>
        <c:axId val="856047055"/>
        <c:scaling>
          <c:orientation val="minMax"/>
        </c:scaling>
        <c:delete val="1"/>
        <c:axPos val="b"/>
        <c:majorTickMark val="none"/>
        <c:minorTickMark val="none"/>
        <c:tickLblPos val="nextTo"/>
        <c:crossAx val="664636111"/>
        <c:crosses val="autoZero"/>
        <c:auto val="1"/>
        <c:lblAlgn val="ctr"/>
        <c:lblOffset val="100"/>
        <c:noMultiLvlLbl val="0"/>
      </c:catAx>
      <c:valAx>
        <c:axId val="664636111"/>
        <c:scaling>
          <c:orientation val="minMax"/>
        </c:scaling>
        <c:delete val="1"/>
        <c:axPos val="l"/>
        <c:numFmt formatCode="General" sourceLinked="1"/>
        <c:majorTickMark val="none"/>
        <c:minorTickMark val="none"/>
        <c:tickLblPos val="nextTo"/>
        <c:crossAx val="856047055"/>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Sheet1!$B$6:$E$6</c:f>
              <c:numCache>
                <c:formatCode>General</c:formatCode>
                <c:ptCount val="4"/>
                <c:pt idx="0">
                  <c:v>0.4</c:v>
                </c:pt>
                <c:pt idx="1">
                  <c:v>0.2</c:v>
                </c:pt>
                <c:pt idx="2">
                  <c:v>0.15</c:v>
                </c:pt>
                <c:pt idx="3">
                  <c:v>0.25</c:v>
                </c:pt>
              </c:numCache>
            </c:numRef>
          </c:val>
          <c:extLst>
            <c:ext xmlns:c16="http://schemas.microsoft.com/office/drawing/2014/chart" uri="{C3380CC4-5D6E-409C-BE32-E72D297353CC}">
              <c16:uniqueId val="{00000000-986D-4644-8632-D4C5EDA69240}"/>
            </c:ext>
          </c:extLst>
        </c:ser>
        <c:dLbls>
          <c:showLegendKey val="0"/>
          <c:showVal val="0"/>
          <c:showCatName val="0"/>
          <c:showSerName val="0"/>
          <c:showPercent val="0"/>
          <c:showBubbleSize val="0"/>
        </c:dLbls>
        <c:gapWidth val="20"/>
        <c:overlap val="-27"/>
        <c:axId val="756875471"/>
        <c:axId val="849599759"/>
      </c:barChart>
      <c:catAx>
        <c:axId val="756875471"/>
        <c:scaling>
          <c:orientation val="minMax"/>
        </c:scaling>
        <c:delete val="1"/>
        <c:axPos val="b"/>
        <c:numFmt formatCode="General" sourceLinked="1"/>
        <c:majorTickMark val="none"/>
        <c:minorTickMark val="none"/>
        <c:tickLblPos val="nextTo"/>
        <c:crossAx val="849599759"/>
        <c:crosses val="autoZero"/>
        <c:auto val="1"/>
        <c:lblAlgn val="ctr"/>
        <c:lblOffset val="100"/>
        <c:noMultiLvlLbl val="0"/>
      </c:catAx>
      <c:valAx>
        <c:axId val="849599759"/>
        <c:scaling>
          <c:orientation val="minMax"/>
        </c:scaling>
        <c:delete val="1"/>
        <c:axPos val="l"/>
        <c:numFmt formatCode="General" sourceLinked="1"/>
        <c:majorTickMark val="none"/>
        <c:minorTickMark val="none"/>
        <c:tickLblPos val="nextTo"/>
        <c:crossAx val="75687547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Sheet1!$B$4:$E$4</c:f>
              <c:numCache>
                <c:formatCode>General</c:formatCode>
                <c:ptCount val="4"/>
                <c:pt idx="0">
                  <c:v>0.3</c:v>
                </c:pt>
                <c:pt idx="1">
                  <c:v>0.25</c:v>
                </c:pt>
                <c:pt idx="2">
                  <c:v>0.17</c:v>
                </c:pt>
                <c:pt idx="3">
                  <c:v>0.28000000000000003</c:v>
                </c:pt>
              </c:numCache>
            </c:numRef>
          </c:val>
          <c:extLst>
            <c:ext xmlns:c16="http://schemas.microsoft.com/office/drawing/2014/chart" uri="{C3380CC4-5D6E-409C-BE32-E72D297353CC}">
              <c16:uniqueId val="{00000000-A172-BC40-A120-020020C37111}"/>
            </c:ext>
          </c:extLst>
        </c:ser>
        <c:dLbls>
          <c:showLegendKey val="0"/>
          <c:showVal val="0"/>
          <c:showCatName val="0"/>
          <c:showSerName val="0"/>
          <c:showPercent val="0"/>
          <c:showBubbleSize val="0"/>
        </c:dLbls>
        <c:gapWidth val="20"/>
        <c:overlap val="-27"/>
        <c:axId val="175255280"/>
        <c:axId val="179508096"/>
      </c:barChart>
      <c:catAx>
        <c:axId val="175255280"/>
        <c:scaling>
          <c:orientation val="minMax"/>
        </c:scaling>
        <c:delete val="1"/>
        <c:axPos val="b"/>
        <c:majorTickMark val="none"/>
        <c:minorTickMark val="none"/>
        <c:tickLblPos val="nextTo"/>
        <c:crossAx val="179508096"/>
        <c:crosses val="autoZero"/>
        <c:auto val="1"/>
        <c:lblAlgn val="ctr"/>
        <c:lblOffset val="100"/>
        <c:noMultiLvlLbl val="0"/>
      </c:catAx>
      <c:valAx>
        <c:axId val="179508096"/>
        <c:scaling>
          <c:orientation val="minMax"/>
        </c:scaling>
        <c:delete val="1"/>
        <c:axPos val="l"/>
        <c:numFmt formatCode="General" sourceLinked="1"/>
        <c:majorTickMark val="none"/>
        <c:minorTickMark val="none"/>
        <c:tickLblPos val="nextTo"/>
        <c:crossAx val="175255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Sheet1!$B$5:$E$5</c:f>
              <c:numCache>
                <c:formatCode>General</c:formatCode>
                <c:ptCount val="4"/>
                <c:pt idx="0">
                  <c:v>0.5</c:v>
                </c:pt>
                <c:pt idx="1">
                  <c:v>0.22</c:v>
                </c:pt>
                <c:pt idx="2">
                  <c:v>0.1</c:v>
                </c:pt>
                <c:pt idx="3">
                  <c:v>0.18</c:v>
                </c:pt>
              </c:numCache>
            </c:numRef>
          </c:val>
          <c:extLst>
            <c:ext xmlns:c16="http://schemas.microsoft.com/office/drawing/2014/chart" uri="{C3380CC4-5D6E-409C-BE32-E72D297353CC}">
              <c16:uniqueId val="{00000000-6FE5-514D-AC2D-3CA3E4957D7F}"/>
            </c:ext>
          </c:extLst>
        </c:ser>
        <c:dLbls>
          <c:showLegendKey val="0"/>
          <c:showVal val="0"/>
          <c:showCatName val="0"/>
          <c:showSerName val="0"/>
          <c:showPercent val="0"/>
          <c:showBubbleSize val="0"/>
        </c:dLbls>
        <c:gapWidth val="20"/>
        <c:overlap val="-27"/>
        <c:axId val="856047055"/>
        <c:axId val="664636111"/>
      </c:barChart>
      <c:catAx>
        <c:axId val="856047055"/>
        <c:scaling>
          <c:orientation val="minMax"/>
        </c:scaling>
        <c:delete val="1"/>
        <c:axPos val="b"/>
        <c:majorTickMark val="none"/>
        <c:minorTickMark val="none"/>
        <c:tickLblPos val="nextTo"/>
        <c:crossAx val="664636111"/>
        <c:crosses val="autoZero"/>
        <c:auto val="1"/>
        <c:lblAlgn val="ctr"/>
        <c:lblOffset val="100"/>
        <c:noMultiLvlLbl val="0"/>
      </c:catAx>
      <c:valAx>
        <c:axId val="664636111"/>
        <c:scaling>
          <c:orientation val="minMax"/>
        </c:scaling>
        <c:delete val="1"/>
        <c:axPos val="l"/>
        <c:numFmt formatCode="General" sourceLinked="1"/>
        <c:majorTickMark val="none"/>
        <c:minorTickMark val="none"/>
        <c:tickLblPos val="nextTo"/>
        <c:crossAx val="856047055"/>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Sheet1!$B$6:$E$6</c:f>
              <c:numCache>
                <c:formatCode>General</c:formatCode>
                <c:ptCount val="4"/>
                <c:pt idx="0">
                  <c:v>0.4</c:v>
                </c:pt>
                <c:pt idx="1">
                  <c:v>0.2</c:v>
                </c:pt>
                <c:pt idx="2">
                  <c:v>0.15</c:v>
                </c:pt>
                <c:pt idx="3">
                  <c:v>0.25</c:v>
                </c:pt>
              </c:numCache>
            </c:numRef>
          </c:val>
          <c:extLst>
            <c:ext xmlns:c16="http://schemas.microsoft.com/office/drawing/2014/chart" uri="{C3380CC4-5D6E-409C-BE32-E72D297353CC}">
              <c16:uniqueId val="{00000000-91F9-0042-9CAA-00C5EF3F4B70}"/>
            </c:ext>
          </c:extLst>
        </c:ser>
        <c:dLbls>
          <c:showLegendKey val="0"/>
          <c:showVal val="0"/>
          <c:showCatName val="0"/>
          <c:showSerName val="0"/>
          <c:showPercent val="0"/>
          <c:showBubbleSize val="0"/>
        </c:dLbls>
        <c:gapWidth val="20"/>
        <c:overlap val="-27"/>
        <c:axId val="756875471"/>
        <c:axId val="849599759"/>
      </c:barChart>
      <c:catAx>
        <c:axId val="756875471"/>
        <c:scaling>
          <c:orientation val="minMax"/>
        </c:scaling>
        <c:delete val="1"/>
        <c:axPos val="b"/>
        <c:numFmt formatCode="General" sourceLinked="1"/>
        <c:majorTickMark val="none"/>
        <c:minorTickMark val="none"/>
        <c:tickLblPos val="nextTo"/>
        <c:crossAx val="849599759"/>
        <c:crosses val="autoZero"/>
        <c:auto val="1"/>
        <c:lblAlgn val="ctr"/>
        <c:lblOffset val="100"/>
        <c:noMultiLvlLbl val="0"/>
      </c:catAx>
      <c:valAx>
        <c:axId val="849599759"/>
        <c:scaling>
          <c:orientation val="minMax"/>
        </c:scaling>
        <c:delete val="1"/>
        <c:axPos val="l"/>
        <c:numFmt formatCode="General" sourceLinked="1"/>
        <c:majorTickMark val="none"/>
        <c:minorTickMark val="none"/>
        <c:tickLblPos val="nextTo"/>
        <c:crossAx val="75687547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Sheet1!$B$10:$E$10</c:f>
              <c:numCache>
                <c:formatCode>General</c:formatCode>
                <c:ptCount val="4"/>
                <c:pt idx="0">
                  <c:v>0.5</c:v>
                </c:pt>
                <c:pt idx="1">
                  <c:v>0.2</c:v>
                </c:pt>
                <c:pt idx="2">
                  <c:v>0.13</c:v>
                </c:pt>
                <c:pt idx="3">
                  <c:v>0.17</c:v>
                </c:pt>
              </c:numCache>
            </c:numRef>
          </c:val>
          <c:extLst>
            <c:ext xmlns:c16="http://schemas.microsoft.com/office/drawing/2014/chart" uri="{C3380CC4-5D6E-409C-BE32-E72D297353CC}">
              <c16:uniqueId val="{00000000-FB7E-994F-8CFF-4BD746DE1610}"/>
            </c:ext>
          </c:extLst>
        </c:ser>
        <c:dLbls>
          <c:showLegendKey val="0"/>
          <c:showVal val="0"/>
          <c:showCatName val="0"/>
          <c:showSerName val="0"/>
          <c:showPercent val="0"/>
          <c:showBubbleSize val="0"/>
        </c:dLbls>
        <c:gapWidth val="20"/>
        <c:overlap val="-27"/>
        <c:axId val="849473263"/>
        <c:axId val="849565631"/>
      </c:barChart>
      <c:catAx>
        <c:axId val="849473263"/>
        <c:scaling>
          <c:orientation val="minMax"/>
        </c:scaling>
        <c:delete val="1"/>
        <c:axPos val="b"/>
        <c:majorTickMark val="none"/>
        <c:minorTickMark val="none"/>
        <c:tickLblPos val="nextTo"/>
        <c:crossAx val="849565631"/>
        <c:crosses val="autoZero"/>
        <c:auto val="1"/>
        <c:lblAlgn val="ctr"/>
        <c:lblOffset val="100"/>
        <c:noMultiLvlLbl val="0"/>
      </c:catAx>
      <c:valAx>
        <c:axId val="849565631"/>
        <c:scaling>
          <c:orientation val="minMax"/>
        </c:scaling>
        <c:delete val="1"/>
        <c:axPos val="l"/>
        <c:numFmt formatCode="General" sourceLinked="1"/>
        <c:majorTickMark val="none"/>
        <c:minorTickMark val="none"/>
        <c:tickLblPos val="nextTo"/>
        <c:crossAx val="8494732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Sheet1!$B$11:$E$11</c:f>
              <c:numCache>
                <c:formatCode>General</c:formatCode>
                <c:ptCount val="4"/>
                <c:pt idx="0">
                  <c:v>0.35</c:v>
                </c:pt>
                <c:pt idx="1">
                  <c:v>0.25</c:v>
                </c:pt>
                <c:pt idx="2">
                  <c:v>0.15</c:v>
                </c:pt>
                <c:pt idx="3">
                  <c:v>0.25</c:v>
                </c:pt>
              </c:numCache>
            </c:numRef>
          </c:val>
          <c:extLst>
            <c:ext xmlns:c16="http://schemas.microsoft.com/office/drawing/2014/chart" uri="{C3380CC4-5D6E-409C-BE32-E72D297353CC}">
              <c16:uniqueId val="{00000000-CEC7-9343-BE11-08A95B21C662}"/>
            </c:ext>
          </c:extLst>
        </c:ser>
        <c:dLbls>
          <c:showLegendKey val="0"/>
          <c:showVal val="0"/>
          <c:showCatName val="0"/>
          <c:showSerName val="0"/>
          <c:showPercent val="0"/>
          <c:showBubbleSize val="0"/>
        </c:dLbls>
        <c:gapWidth val="20"/>
        <c:overlap val="-27"/>
        <c:axId val="756865071"/>
        <c:axId val="849565199"/>
      </c:barChart>
      <c:catAx>
        <c:axId val="756865071"/>
        <c:scaling>
          <c:orientation val="minMax"/>
        </c:scaling>
        <c:delete val="1"/>
        <c:axPos val="b"/>
        <c:majorTickMark val="none"/>
        <c:minorTickMark val="none"/>
        <c:tickLblPos val="nextTo"/>
        <c:crossAx val="849565199"/>
        <c:crosses val="autoZero"/>
        <c:auto val="1"/>
        <c:lblAlgn val="ctr"/>
        <c:lblOffset val="100"/>
        <c:noMultiLvlLbl val="0"/>
      </c:catAx>
      <c:valAx>
        <c:axId val="849565199"/>
        <c:scaling>
          <c:orientation val="minMax"/>
        </c:scaling>
        <c:delete val="1"/>
        <c:axPos val="l"/>
        <c:numFmt formatCode="General" sourceLinked="1"/>
        <c:majorTickMark val="none"/>
        <c:minorTickMark val="none"/>
        <c:tickLblPos val="nextTo"/>
        <c:crossAx val="75686507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Sheet1!$B$12:$E$12</c:f>
              <c:numCache>
                <c:formatCode>General</c:formatCode>
                <c:ptCount val="4"/>
                <c:pt idx="0">
                  <c:v>0.45</c:v>
                </c:pt>
                <c:pt idx="1">
                  <c:v>0.22</c:v>
                </c:pt>
                <c:pt idx="2">
                  <c:v>0.15</c:v>
                </c:pt>
                <c:pt idx="3">
                  <c:v>0.18</c:v>
                </c:pt>
              </c:numCache>
            </c:numRef>
          </c:val>
          <c:extLst>
            <c:ext xmlns:c16="http://schemas.microsoft.com/office/drawing/2014/chart" uri="{C3380CC4-5D6E-409C-BE32-E72D297353CC}">
              <c16:uniqueId val="{00000000-7A8E-7D43-A436-57D583EDA149}"/>
            </c:ext>
          </c:extLst>
        </c:ser>
        <c:dLbls>
          <c:showLegendKey val="0"/>
          <c:showVal val="0"/>
          <c:showCatName val="0"/>
          <c:showSerName val="0"/>
          <c:showPercent val="0"/>
          <c:showBubbleSize val="0"/>
        </c:dLbls>
        <c:gapWidth val="20"/>
        <c:overlap val="-27"/>
        <c:axId val="849462447"/>
        <c:axId val="849574703"/>
      </c:barChart>
      <c:catAx>
        <c:axId val="849462447"/>
        <c:scaling>
          <c:orientation val="minMax"/>
        </c:scaling>
        <c:delete val="1"/>
        <c:axPos val="b"/>
        <c:majorTickMark val="none"/>
        <c:minorTickMark val="none"/>
        <c:tickLblPos val="nextTo"/>
        <c:crossAx val="849574703"/>
        <c:crosses val="autoZero"/>
        <c:auto val="1"/>
        <c:lblAlgn val="ctr"/>
        <c:lblOffset val="100"/>
        <c:noMultiLvlLbl val="0"/>
      </c:catAx>
      <c:valAx>
        <c:axId val="849574703"/>
        <c:scaling>
          <c:orientation val="minMax"/>
        </c:scaling>
        <c:delete val="1"/>
        <c:axPos val="l"/>
        <c:numFmt formatCode="General" sourceLinked="1"/>
        <c:majorTickMark val="none"/>
        <c:minorTickMark val="none"/>
        <c:tickLblPos val="nextTo"/>
        <c:crossAx val="8494624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Sheet1!$B$4:$E$4</c:f>
              <c:numCache>
                <c:formatCode>General</c:formatCode>
                <c:ptCount val="4"/>
                <c:pt idx="0">
                  <c:v>0.3</c:v>
                </c:pt>
                <c:pt idx="1">
                  <c:v>0.25</c:v>
                </c:pt>
                <c:pt idx="2">
                  <c:v>0.17</c:v>
                </c:pt>
                <c:pt idx="3">
                  <c:v>0.28000000000000003</c:v>
                </c:pt>
              </c:numCache>
            </c:numRef>
          </c:val>
          <c:extLst>
            <c:ext xmlns:c16="http://schemas.microsoft.com/office/drawing/2014/chart" uri="{C3380CC4-5D6E-409C-BE32-E72D297353CC}">
              <c16:uniqueId val="{00000000-A172-BC40-A120-020020C37111}"/>
            </c:ext>
          </c:extLst>
        </c:ser>
        <c:dLbls>
          <c:showLegendKey val="0"/>
          <c:showVal val="0"/>
          <c:showCatName val="0"/>
          <c:showSerName val="0"/>
          <c:showPercent val="0"/>
          <c:showBubbleSize val="0"/>
        </c:dLbls>
        <c:gapWidth val="20"/>
        <c:overlap val="-27"/>
        <c:axId val="175255280"/>
        <c:axId val="179508096"/>
      </c:barChart>
      <c:catAx>
        <c:axId val="175255280"/>
        <c:scaling>
          <c:orientation val="minMax"/>
        </c:scaling>
        <c:delete val="1"/>
        <c:axPos val="b"/>
        <c:majorTickMark val="none"/>
        <c:minorTickMark val="none"/>
        <c:tickLblPos val="nextTo"/>
        <c:crossAx val="179508096"/>
        <c:crosses val="autoZero"/>
        <c:auto val="1"/>
        <c:lblAlgn val="ctr"/>
        <c:lblOffset val="100"/>
        <c:noMultiLvlLbl val="0"/>
      </c:catAx>
      <c:valAx>
        <c:axId val="179508096"/>
        <c:scaling>
          <c:orientation val="minMax"/>
        </c:scaling>
        <c:delete val="1"/>
        <c:axPos val="l"/>
        <c:numFmt formatCode="General" sourceLinked="1"/>
        <c:majorTickMark val="none"/>
        <c:minorTickMark val="none"/>
        <c:tickLblPos val="nextTo"/>
        <c:crossAx val="175255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Sheet1!$B$5:$E$5</c:f>
              <c:numCache>
                <c:formatCode>General</c:formatCode>
                <c:ptCount val="4"/>
                <c:pt idx="0">
                  <c:v>0.5</c:v>
                </c:pt>
                <c:pt idx="1">
                  <c:v>0.22</c:v>
                </c:pt>
                <c:pt idx="2">
                  <c:v>0.1</c:v>
                </c:pt>
                <c:pt idx="3">
                  <c:v>0.18</c:v>
                </c:pt>
              </c:numCache>
            </c:numRef>
          </c:val>
          <c:extLst>
            <c:ext xmlns:c16="http://schemas.microsoft.com/office/drawing/2014/chart" uri="{C3380CC4-5D6E-409C-BE32-E72D297353CC}">
              <c16:uniqueId val="{00000000-6FE5-514D-AC2D-3CA3E4957D7F}"/>
            </c:ext>
          </c:extLst>
        </c:ser>
        <c:dLbls>
          <c:showLegendKey val="0"/>
          <c:showVal val="0"/>
          <c:showCatName val="0"/>
          <c:showSerName val="0"/>
          <c:showPercent val="0"/>
          <c:showBubbleSize val="0"/>
        </c:dLbls>
        <c:gapWidth val="20"/>
        <c:overlap val="-27"/>
        <c:axId val="856047055"/>
        <c:axId val="664636111"/>
      </c:barChart>
      <c:catAx>
        <c:axId val="856047055"/>
        <c:scaling>
          <c:orientation val="minMax"/>
        </c:scaling>
        <c:delete val="1"/>
        <c:axPos val="b"/>
        <c:majorTickMark val="none"/>
        <c:minorTickMark val="none"/>
        <c:tickLblPos val="nextTo"/>
        <c:crossAx val="664636111"/>
        <c:crosses val="autoZero"/>
        <c:auto val="1"/>
        <c:lblAlgn val="ctr"/>
        <c:lblOffset val="100"/>
        <c:noMultiLvlLbl val="0"/>
      </c:catAx>
      <c:valAx>
        <c:axId val="664636111"/>
        <c:scaling>
          <c:orientation val="minMax"/>
        </c:scaling>
        <c:delete val="1"/>
        <c:axPos val="l"/>
        <c:numFmt formatCode="General" sourceLinked="1"/>
        <c:majorTickMark val="none"/>
        <c:minorTickMark val="none"/>
        <c:tickLblPos val="nextTo"/>
        <c:crossAx val="856047055"/>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Sheet1!$B$6:$E$6</c:f>
              <c:numCache>
                <c:formatCode>General</c:formatCode>
                <c:ptCount val="4"/>
                <c:pt idx="0">
                  <c:v>0.4</c:v>
                </c:pt>
                <c:pt idx="1">
                  <c:v>0.2</c:v>
                </c:pt>
                <c:pt idx="2">
                  <c:v>0.15</c:v>
                </c:pt>
                <c:pt idx="3">
                  <c:v>0.25</c:v>
                </c:pt>
              </c:numCache>
            </c:numRef>
          </c:val>
          <c:extLst>
            <c:ext xmlns:c16="http://schemas.microsoft.com/office/drawing/2014/chart" uri="{C3380CC4-5D6E-409C-BE32-E72D297353CC}">
              <c16:uniqueId val="{00000000-91F9-0042-9CAA-00C5EF3F4B70}"/>
            </c:ext>
          </c:extLst>
        </c:ser>
        <c:dLbls>
          <c:showLegendKey val="0"/>
          <c:showVal val="0"/>
          <c:showCatName val="0"/>
          <c:showSerName val="0"/>
          <c:showPercent val="0"/>
          <c:showBubbleSize val="0"/>
        </c:dLbls>
        <c:gapWidth val="20"/>
        <c:overlap val="-27"/>
        <c:axId val="756875471"/>
        <c:axId val="849599759"/>
      </c:barChart>
      <c:catAx>
        <c:axId val="756875471"/>
        <c:scaling>
          <c:orientation val="minMax"/>
        </c:scaling>
        <c:delete val="1"/>
        <c:axPos val="b"/>
        <c:numFmt formatCode="General" sourceLinked="1"/>
        <c:majorTickMark val="none"/>
        <c:minorTickMark val="none"/>
        <c:tickLblPos val="nextTo"/>
        <c:crossAx val="849599759"/>
        <c:crosses val="autoZero"/>
        <c:auto val="1"/>
        <c:lblAlgn val="ctr"/>
        <c:lblOffset val="100"/>
        <c:noMultiLvlLbl val="0"/>
      </c:catAx>
      <c:valAx>
        <c:axId val="849599759"/>
        <c:scaling>
          <c:orientation val="minMax"/>
        </c:scaling>
        <c:delete val="1"/>
        <c:axPos val="l"/>
        <c:numFmt formatCode="General" sourceLinked="1"/>
        <c:majorTickMark val="none"/>
        <c:minorTickMark val="none"/>
        <c:tickLblPos val="nextTo"/>
        <c:crossAx val="75687547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Sheet1!$B$10:$E$10</c:f>
              <c:numCache>
                <c:formatCode>General</c:formatCode>
                <c:ptCount val="4"/>
                <c:pt idx="0">
                  <c:v>0.5</c:v>
                </c:pt>
                <c:pt idx="1">
                  <c:v>0.2</c:v>
                </c:pt>
                <c:pt idx="2">
                  <c:v>0.13</c:v>
                </c:pt>
                <c:pt idx="3">
                  <c:v>0.17</c:v>
                </c:pt>
              </c:numCache>
            </c:numRef>
          </c:val>
          <c:extLst>
            <c:ext xmlns:c16="http://schemas.microsoft.com/office/drawing/2014/chart" uri="{C3380CC4-5D6E-409C-BE32-E72D297353CC}">
              <c16:uniqueId val="{00000000-FB7E-994F-8CFF-4BD746DE1610}"/>
            </c:ext>
          </c:extLst>
        </c:ser>
        <c:dLbls>
          <c:showLegendKey val="0"/>
          <c:showVal val="0"/>
          <c:showCatName val="0"/>
          <c:showSerName val="0"/>
          <c:showPercent val="0"/>
          <c:showBubbleSize val="0"/>
        </c:dLbls>
        <c:gapWidth val="20"/>
        <c:overlap val="-27"/>
        <c:axId val="849473263"/>
        <c:axId val="849565631"/>
      </c:barChart>
      <c:catAx>
        <c:axId val="849473263"/>
        <c:scaling>
          <c:orientation val="minMax"/>
        </c:scaling>
        <c:delete val="1"/>
        <c:axPos val="b"/>
        <c:majorTickMark val="none"/>
        <c:minorTickMark val="none"/>
        <c:tickLblPos val="nextTo"/>
        <c:crossAx val="849565631"/>
        <c:crosses val="autoZero"/>
        <c:auto val="1"/>
        <c:lblAlgn val="ctr"/>
        <c:lblOffset val="100"/>
        <c:noMultiLvlLbl val="0"/>
      </c:catAx>
      <c:valAx>
        <c:axId val="849565631"/>
        <c:scaling>
          <c:orientation val="minMax"/>
        </c:scaling>
        <c:delete val="1"/>
        <c:axPos val="l"/>
        <c:numFmt formatCode="General" sourceLinked="1"/>
        <c:majorTickMark val="none"/>
        <c:minorTickMark val="none"/>
        <c:tickLblPos val="nextTo"/>
        <c:crossAx val="8494732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Sheet1!$B$11:$E$11</c:f>
              <c:numCache>
                <c:formatCode>General</c:formatCode>
                <c:ptCount val="4"/>
                <c:pt idx="0">
                  <c:v>0.35</c:v>
                </c:pt>
                <c:pt idx="1">
                  <c:v>0.25</c:v>
                </c:pt>
                <c:pt idx="2">
                  <c:v>0.15</c:v>
                </c:pt>
                <c:pt idx="3">
                  <c:v>0.25</c:v>
                </c:pt>
              </c:numCache>
            </c:numRef>
          </c:val>
          <c:extLst>
            <c:ext xmlns:c16="http://schemas.microsoft.com/office/drawing/2014/chart" uri="{C3380CC4-5D6E-409C-BE32-E72D297353CC}">
              <c16:uniqueId val="{00000000-CEC7-9343-BE11-08A95B21C662}"/>
            </c:ext>
          </c:extLst>
        </c:ser>
        <c:dLbls>
          <c:showLegendKey val="0"/>
          <c:showVal val="0"/>
          <c:showCatName val="0"/>
          <c:showSerName val="0"/>
          <c:showPercent val="0"/>
          <c:showBubbleSize val="0"/>
        </c:dLbls>
        <c:gapWidth val="20"/>
        <c:overlap val="-27"/>
        <c:axId val="756865071"/>
        <c:axId val="849565199"/>
      </c:barChart>
      <c:catAx>
        <c:axId val="756865071"/>
        <c:scaling>
          <c:orientation val="minMax"/>
        </c:scaling>
        <c:delete val="1"/>
        <c:axPos val="b"/>
        <c:majorTickMark val="none"/>
        <c:minorTickMark val="none"/>
        <c:tickLblPos val="nextTo"/>
        <c:crossAx val="849565199"/>
        <c:crosses val="autoZero"/>
        <c:auto val="1"/>
        <c:lblAlgn val="ctr"/>
        <c:lblOffset val="100"/>
        <c:noMultiLvlLbl val="0"/>
      </c:catAx>
      <c:valAx>
        <c:axId val="849565199"/>
        <c:scaling>
          <c:orientation val="minMax"/>
        </c:scaling>
        <c:delete val="1"/>
        <c:axPos val="l"/>
        <c:numFmt formatCode="General" sourceLinked="1"/>
        <c:majorTickMark val="none"/>
        <c:minorTickMark val="none"/>
        <c:tickLblPos val="nextTo"/>
        <c:crossAx val="75686507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Sheet1!$B$12:$E$12</c:f>
              <c:numCache>
                <c:formatCode>General</c:formatCode>
                <c:ptCount val="4"/>
                <c:pt idx="0">
                  <c:v>0.45</c:v>
                </c:pt>
                <c:pt idx="1">
                  <c:v>0.22</c:v>
                </c:pt>
                <c:pt idx="2">
                  <c:v>0.15</c:v>
                </c:pt>
                <c:pt idx="3">
                  <c:v>0.18</c:v>
                </c:pt>
              </c:numCache>
            </c:numRef>
          </c:val>
          <c:extLst>
            <c:ext xmlns:c16="http://schemas.microsoft.com/office/drawing/2014/chart" uri="{C3380CC4-5D6E-409C-BE32-E72D297353CC}">
              <c16:uniqueId val="{00000000-7A8E-7D43-A436-57D583EDA149}"/>
            </c:ext>
          </c:extLst>
        </c:ser>
        <c:dLbls>
          <c:showLegendKey val="0"/>
          <c:showVal val="0"/>
          <c:showCatName val="0"/>
          <c:showSerName val="0"/>
          <c:showPercent val="0"/>
          <c:showBubbleSize val="0"/>
        </c:dLbls>
        <c:gapWidth val="20"/>
        <c:overlap val="-27"/>
        <c:axId val="849462447"/>
        <c:axId val="849574703"/>
      </c:barChart>
      <c:catAx>
        <c:axId val="849462447"/>
        <c:scaling>
          <c:orientation val="minMax"/>
        </c:scaling>
        <c:delete val="1"/>
        <c:axPos val="b"/>
        <c:majorTickMark val="none"/>
        <c:minorTickMark val="none"/>
        <c:tickLblPos val="nextTo"/>
        <c:crossAx val="849574703"/>
        <c:crosses val="autoZero"/>
        <c:auto val="1"/>
        <c:lblAlgn val="ctr"/>
        <c:lblOffset val="100"/>
        <c:noMultiLvlLbl val="0"/>
      </c:catAx>
      <c:valAx>
        <c:axId val="849574703"/>
        <c:scaling>
          <c:orientation val="minMax"/>
        </c:scaling>
        <c:delete val="1"/>
        <c:axPos val="l"/>
        <c:numFmt formatCode="General" sourceLinked="1"/>
        <c:majorTickMark val="none"/>
        <c:minorTickMark val="none"/>
        <c:tickLblPos val="nextTo"/>
        <c:crossAx val="8494624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fld id="{D3E28C4F-4FE9-4D22-93D8-487A4D01D983}" type="datetimeFigureOut">
              <a:rPr lang="en-US" smtClean="0"/>
              <a:pPr/>
              <a:t>11/18/24</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EE18CB36-612C-4E4A-AC83-E89476AEC2BF}" type="datetimeFigureOut">
              <a:rPr lang="en-US" smtClean="0"/>
              <a:pPr/>
              <a:t>11/18/24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a:p>
        </p:txBody>
      </p:sp>
    </p:spTree>
    <p:extLst>
      <p:ext uri="{BB962C8B-B14F-4D97-AF65-F5344CB8AC3E}">
        <p14:creationId xmlns:p14="http://schemas.microsoft.com/office/powerpoint/2010/main" val="1473407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all know why we study gen models for text or for graphs but </a:t>
            </a:r>
          </a:p>
        </p:txBody>
      </p:sp>
      <p:sp>
        <p:nvSpPr>
          <p:cNvPr id="4" name="Slide Number Placeholder 3"/>
          <p:cNvSpPr>
            <a:spLocks noGrp="1"/>
          </p:cNvSpPr>
          <p:nvPr>
            <p:ph type="sldNum" sz="quarter" idx="5"/>
          </p:nvPr>
        </p:nvSpPr>
        <p:spPr/>
        <p:txBody>
          <a:bodyPr/>
          <a:lstStyle/>
          <a:p>
            <a:fld id="{EE707532-839C-41A2-9E71-D5288AEAE66A}" type="slidenum">
              <a:rPr lang="en-US" smtClean="0"/>
              <a:pPr/>
              <a:t>4</a:t>
            </a:fld>
            <a:endParaRPr lang="en-US"/>
          </a:p>
        </p:txBody>
      </p:sp>
    </p:spTree>
    <p:extLst>
      <p:ext uri="{BB962C8B-B14F-4D97-AF65-F5344CB8AC3E}">
        <p14:creationId xmlns:p14="http://schemas.microsoft.com/office/powerpoint/2010/main" val="3312735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We want them to have same properties </a:t>
            </a:r>
          </a:p>
          <a:p>
            <a:endParaRPr lang="en-US" dirty="0"/>
          </a:p>
          <a:p>
            <a:r>
              <a:rPr lang="en-US" dirty="0"/>
              <a:t>Generating small molecules, design new drugs</a:t>
            </a:r>
          </a:p>
          <a:p>
            <a:endParaRPr lang="en-US" dirty="0"/>
          </a:p>
          <a:p>
            <a:r>
              <a:rPr lang="en-US" dirty="0"/>
              <a:t>Larger molecules for material design</a:t>
            </a:r>
          </a:p>
          <a:p>
            <a:endParaRPr lang="en-US" dirty="0"/>
          </a:p>
          <a:p>
            <a:r>
              <a:rPr lang="en-US" dirty="0"/>
              <a:t>Or allows you to generate a social network and probe it</a:t>
            </a:r>
          </a:p>
          <a:p>
            <a:endParaRPr lang="en-US" dirty="0"/>
          </a:p>
          <a:p>
            <a:r>
              <a:rPr lang="en-US" b="1" dirty="0"/>
              <a:t>Ask scientific questions</a:t>
            </a:r>
          </a:p>
        </p:txBody>
      </p:sp>
      <p:sp>
        <p:nvSpPr>
          <p:cNvPr id="4" name="Slide Number Placeholder 3"/>
          <p:cNvSpPr>
            <a:spLocks noGrp="1"/>
          </p:cNvSpPr>
          <p:nvPr>
            <p:ph type="sldNum" sz="quarter" idx="5"/>
          </p:nvPr>
        </p:nvSpPr>
        <p:spPr/>
        <p:txBody>
          <a:bodyPr/>
          <a:lstStyle/>
          <a:p>
            <a:fld id="{EE707532-839C-41A2-9E71-D5288AEAE66A}" type="slidenum">
              <a:rPr lang="en-US" smtClean="0"/>
              <a:pPr/>
              <a:t>5</a:t>
            </a:fld>
            <a:endParaRPr lang="en-US"/>
          </a:p>
        </p:txBody>
      </p:sp>
    </p:spTree>
    <p:extLst>
      <p:ext uri="{BB962C8B-B14F-4D97-AF65-F5344CB8AC3E}">
        <p14:creationId xmlns:p14="http://schemas.microsoft.com/office/powerpoint/2010/main" val="3091389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Understand the nature of the object, </a:t>
            </a:r>
            <a:r>
              <a:rPr lang="en-US" dirty="0"/>
              <a:t>harder than understanding, intermediate step.</a:t>
            </a:r>
          </a:p>
          <a:p>
            <a:endParaRPr lang="en-US" b="1" dirty="0"/>
          </a:p>
          <a:p>
            <a:r>
              <a:rPr lang="en-US" b="1" dirty="0"/>
              <a:t>Simulate in the future </a:t>
            </a:r>
            <a:r>
              <a:rPr lang="en-US" dirty="0"/>
              <a:t>what might happen</a:t>
            </a:r>
          </a:p>
          <a:p>
            <a:endParaRPr lang="en-US" dirty="0"/>
          </a:p>
          <a:p>
            <a:r>
              <a:rPr lang="en-US" b="1" dirty="0"/>
              <a:t>Explore paths in silico, explore paths that you cannot do by hand for a chemist</a:t>
            </a:r>
          </a:p>
          <a:p>
            <a:endParaRPr lang="en-US" dirty="0"/>
          </a:p>
          <a:p>
            <a:r>
              <a:rPr lang="en-US" dirty="0"/>
              <a:t>More specific</a:t>
            </a:r>
          </a:p>
          <a:p>
            <a:endParaRPr lang="en-US" dirty="0"/>
          </a:p>
          <a:p>
            <a:r>
              <a:rPr lang="en-US" dirty="0"/>
              <a:t>The first three high level the fourth is a particular instance</a:t>
            </a:r>
          </a:p>
        </p:txBody>
      </p:sp>
      <p:sp>
        <p:nvSpPr>
          <p:cNvPr id="4" name="Slide Number Placeholder 3"/>
          <p:cNvSpPr>
            <a:spLocks noGrp="1"/>
          </p:cNvSpPr>
          <p:nvPr>
            <p:ph type="sldNum" sz="quarter" idx="5"/>
          </p:nvPr>
        </p:nvSpPr>
        <p:spPr/>
        <p:txBody>
          <a:bodyPr/>
          <a:lstStyle/>
          <a:p>
            <a:fld id="{EE707532-839C-41A2-9E71-D5288AEAE66A}" type="slidenum">
              <a:rPr lang="en-US" smtClean="0"/>
              <a:pPr/>
              <a:t>6</a:t>
            </a:fld>
            <a:endParaRPr lang="en-US"/>
          </a:p>
        </p:txBody>
      </p:sp>
    </p:spTree>
    <p:extLst>
      <p:ext uri="{BB962C8B-B14F-4D97-AF65-F5344CB8AC3E}">
        <p14:creationId xmlns:p14="http://schemas.microsoft.com/office/powerpoint/2010/main" val="305285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Degree, triangles</a:t>
            </a:r>
          </a:p>
          <a:p>
            <a:endParaRPr lang="en-US" dirty="0"/>
          </a:p>
          <a:p>
            <a:r>
              <a:rPr lang="en-US" dirty="0"/>
              <a:t>Probability distribution over a graph. Distributions have parameters. Fit the distributions parameters to specific graphs and then draw graphs from these distributions</a:t>
            </a:r>
          </a:p>
          <a:p>
            <a:r>
              <a:rPr lang="en-US" dirty="0"/>
              <a:t>.</a:t>
            </a:r>
          </a:p>
          <a:p>
            <a:r>
              <a:rPr lang="en-US" b="1" dirty="0"/>
              <a:t>Predefined statistical model</a:t>
            </a:r>
            <a:r>
              <a:rPr lang="en-US" dirty="0"/>
              <a:t>, we have a deep learning model and train this model with today</a:t>
            </a:r>
          </a:p>
        </p:txBody>
      </p:sp>
      <p:sp>
        <p:nvSpPr>
          <p:cNvPr id="4" name="Slide Number Placeholder 3"/>
          <p:cNvSpPr>
            <a:spLocks noGrp="1"/>
          </p:cNvSpPr>
          <p:nvPr>
            <p:ph type="sldNum" sz="quarter" idx="5"/>
          </p:nvPr>
        </p:nvSpPr>
        <p:spPr/>
        <p:txBody>
          <a:bodyPr/>
          <a:lstStyle/>
          <a:p>
            <a:fld id="{EE707532-839C-41A2-9E71-D5288AEAE66A}" type="slidenum">
              <a:rPr lang="en-US" smtClean="0"/>
              <a:pPr/>
              <a:t>7</a:t>
            </a:fld>
            <a:endParaRPr lang="en-US"/>
          </a:p>
        </p:txBody>
      </p:sp>
    </p:spTree>
    <p:extLst>
      <p:ext uri="{BB962C8B-B14F-4D97-AF65-F5344CB8AC3E}">
        <p14:creationId xmlns:p14="http://schemas.microsoft.com/office/powerpoint/2010/main" val="1020130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far we have discussed about encoders</a:t>
            </a:r>
          </a:p>
        </p:txBody>
      </p:sp>
      <p:sp>
        <p:nvSpPr>
          <p:cNvPr id="4" name="Slide Number Placeholder 3"/>
          <p:cNvSpPr>
            <a:spLocks noGrp="1"/>
          </p:cNvSpPr>
          <p:nvPr>
            <p:ph type="sldNum" sz="quarter" idx="5"/>
          </p:nvPr>
        </p:nvSpPr>
        <p:spPr/>
        <p:txBody>
          <a:bodyPr/>
          <a:lstStyle/>
          <a:p>
            <a:fld id="{EE707532-839C-41A2-9E71-D5288AEAE66A}" type="slidenum">
              <a:rPr lang="en-US" smtClean="0"/>
              <a:pPr/>
              <a:t>8</a:t>
            </a:fld>
            <a:endParaRPr lang="en-US"/>
          </a:p>
        </p:txBody>
      </p:sp>
    </p:spTree>
    <p:extLst>
      <p:ext uri="{BB962C8B-B14F-4D97-AF65-F5344CB8AC3E}">
        <p14:creationId xmlns:p14="http://schemas.microsoft.com/office/powerpoint/2010/main" val="3857162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something as input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output will be the graph</a:t>
            </a: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a:t>
            </a:fld>
            <a:endParaRPr lang="en-US"/>
          </a:p>
        </p:txBody>
      </p:sp>
    </p:spTree>
    <p:extLst>
      <p:ext uri="{BB962C8B-B14F-4D97-AF65-F5344CB8AC3E}">
        <p14:creationId xmlns:p14="http://schemas.microsoft.com/office/powerpoint/2010/main" val="3422919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10</a:t>
            </a:fld>
            <a:endParaRPr lang="en-US"/>
          </a:p>
        </p:txBody>
      </p:sp>
    </p:spTree>
    <p:extLst>
      <p:ext uri="{BB962C8B-B14F-4D97-AF65-F5344CB8AC3E}">
        <p14:creationId xmlns:p14="http://schemas.microsoft.com/office/powerpoint/2010/main" val="2633311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Realistic looking graph</a:t>
            </a:r>
          </a:p>
          <a:p>
            <a:endParaRPr lang="en-US" dirty="0"/>
          </a:p>
          <a:p>
            <a:r>
              <a:rPr lang="en-US" dirty="0"/>
              <a:t>Not just realistic looking graphs</a:t>
            </a:r>
          </a:p>
          <a:p>
            <a:endParaRPr lang="en-US" dirty="0"/>
          </a:p>
          <a:p>
            <a:r>
              <a:rPr lang="en-US" b="1" dirty="0"/>
              <a:t>Generate condition on a property</a:t>
            </a:r>
          </a:p>
          <a:p>
            <a:endParaRPr lang="en-US" dirty="0"/>
          </a:p>
          <a:p>
            <a:r>
              <a:rPr lang="en-US" dirty="0"/>
              <a:t>Instead of generating any molecule we want to generate a specific molecule</a:t>
            </a:r>
          </a:p>
          <a:p>
            <a:endParaRPr lang="en-US" dirty="0"/>
          </a:p>
          <a:p>
            <a:r>
              <a:rPr lang="en-US" dirty="0"/>
              <a:t>We have a molecule it has some properties but not all of them we are interested in and we want to generate one that has all the properties</a:t>
            </a:r>
          </a:p>
          <a:p>
            <a:endParaRPr lang="en-US" dirty="0"/>
          </a:p>
          <a:p>
            <a:r>
              <a:rPr lang="en-US" dirty="0"/>
              <a:t>Lead optimization</a:t>
            </a:r>
          </a:p>
        </p:txBody>
      </p:sp>
      <p:sp>
        <p:nvSpPr>
          <p:cNvPr id="4" name="Slide Number Placeholder 3"/>
          <p:cNvSpPr>
            <a:spLocks noGrp="1"/>
          </p:cNvSpPr>
          <p:nvPr>
            <p:ph type="sldNum" sz="quarter" idx="5"/>
          </p:nvPr>
        </p:nvSpPr>
        <p:spPr/>
        <p:txBody>
          <a:bodyPr/>
          <a:lstStyle/>
          <a:p>
            <a:fld id="{EE707532-839C-41A2-9E71-D5288AEAE66A}" type="slidenum">
              <a:rPr lang="en-US" smtClean="0"/>
              <a:pPr/>
              <a:t>11</a:t>
            </a:fld>
            <a:endParaRPr lang="en-US"/>
          </a:p>
        </p:txBody>
      </p:sp>
    </p:spTree>
    <p:extLst>
      <p:ext uri="{BB962C8B-B14F-4D97-AF65-F5344CB8AC3E}">
        <p14:creationId xmlns:p14="http://schemas.microsoft.com/office/powerpoint/2010/main" val="3303082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we have a lot of graphs</a:t>
            </a:r>
          </a:p>
          <a:p>
            <a:endParaRPr lang="en-US" dirty="0"/>
          </a:p>
          <a:p>
            <a:r>
              <a:rPr lang="en-US" dirty="0"/>
              <a:t>See as samples from a data distribution</a:t>
            </a:r>
          </a:p>
        </p:txBody>
      </p:sp>
      <p:sp>
        <p:nvSpPr>
          <p:cNvPr id="4" name="Slide Number Placeholder 3"/>
          <p:cNvSpPr>
            <a:spLocks noGrp="1"/>
          </p:cNvSpPr>
          <p:nvPr>
            <p:ph type="sldNum" sz="quarter" idx="5"/>
          </p:nvPr>
        </p:nvSpPr>
        <p:spPr/>
        <p:txBody>
          <a:bodyPr/>
          <a:lstStyle/>
          <a:p>
            <a:fld id="{EE707532-839C-41A2-9E71-D5288AEAE66A}" type="slidenum">
              <a:rPr lang="en-US" smtClean="0"/>
              <a:pPr/>
              <a:t>12</a:t>
            </a:fld>
            <a:endParaRPr lang="en-US"/>
          </a:p>
        </p:txBody>
      </p:sp>
    </p:spTree>
    <p:extLst>
      <p:ext uri="{BB962C8B-B14F-4D97-AF65-F5344CB8AC3E}">
        <p14:creationId xmlns:p14="http://schemas.microsoft.com/office/powerpoint/2010/main" val="2748126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a way of parametrizing this model distribution</a:t>
            </a:r>
          </a:p>
        </p:txBody>
      </p:sp>
      <p:sp>
        <p:nvSpPr>
          <p:cNvPr id="4" name="Slide Number Placeholder 3"/>
          <p:cNvSpPr>
            <a:spLocks noGrp="1"/>
          </p:cNvSpPr>
          <p:nvPr>
            <p:ph type="sldNum" sz="quarter" idx="5"/>
          </p:nvPr>
        </p:nvSpPr>
        <p:spPr/>
        <p:txBody>
          <a:bodyPr/>
          <a:lstStyle/>
          <a:p>
            <a:fld id="{EE707532-839C-41A2-9E71-D5288AEAE66A}" type="slidenum">
              <a:rPr lang="en-US" smtClean="0"/>
              <a:pPr/>
              <a:t>13</a:t>
            </a:fld>
            <a:endParaRPr lang="en-US"/>
          </a:p>
        </p:txBody>
      </p:sp>
    </p:spTree>
    <p:extLst>
      <p:ext uri="{BB962C8B-B14F-4D97-AF65-F5344CB8AC3E}">
        <p14:creationId xmlns:p14="http://schemas.microsoft.com/office/powerpoint/2010/main" val="1401250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Model that I have has generated this </a:t>
            </a:r>
          </a:p>
          <a:p>
            <a:endParaRPr lang="en-US" dirty="0"/>
          </a:p>
          <a:p>
            <a:r>
              <a:rPr lang="en-US" dirty="0"/>
              <a:t>Samples are independent</a:t>
            </a:r>
          </a:p>
        </p:txBody>
      </p:sp>
      <p:sp>
        <p:nvSpPr>
          <p:cNvPr id="4" name="Slide Number Placeholder 3"/>
          <p:cNvSpPr>
            <a:spLocks noGrp="1"/>
          </p:cNvSpPr>
          <p:nvPr>
            <p:ph type="sldNum" sz="quarter" idx="5"/>
          </p:nvPr>
        </p:nvSpPr>
        <p:spPr/>
        <p:txBody>
          <a:bodyPr/>
          <a:lstStyle/>
          <a:p>
            <a:fld id="{EE707532-839C-41A2-9E71-D5288AEAE66A}" type="slidenum">
              <a:rPr lang="en-US" smtClean="0"/>
              <a:pPr/>
              <a:t>14</a:t>
            </a:fld>
            <a:endParaRPr lang="en-US"/>
          </a:p>
        </p:txBody>
      </p:sp>
    </p:spTree>
    <p:extLst>
      <p:ext uri="{BB962C8B-B14F-4D97-AF65-F5344CB8AC3E}">
        <p14:creationId xmlns:p14="http://schemas.microsoft.com/office/powerpoint/2010/main" val="6595199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are a lot of models but this one is actually very general</a:t>
            </a:r>
          </a:p>
        </p:txBody>
      </p:sp>
      <p:sp>
        <p:nvSpPr>
          <p:cNvPr id="4" name="Slide Number Placeholder 3"/>
          <p:cNvSpPr>
            <a:spLocks noGrp="1"/>
          </p:cNvSpPr>
          <p:nvPr>
            <p:ph type="sldNum" sz="quarter" idx="5"/>
          </p:nvPr>
        </p:nvSpPr>
        <p:spPr/>
        <p:txBody>
          <a:bodyPr/>
          <a:lstStyle/>
          <a:p>
            <a:fld id="{EE707532-839C-41A2-9E71-D5288AEAE66A}" type="slidenum">
              <a:rPr lang="en-US" smtClean="0"/>
              <a:pPr/>
              <a:t>15</a:t>
            </a:fld>
            <a:endParaRPr lang="en-US"/>
          </a:p>
        </p:txBody>
      </p:sp>
    </p:spTree>
    <p:extLst>
      <p:ext uri="{BB962C8B-B14F-4D97-AF65-F5344CB8AC3E}">
        <p14:creationId xmlns:p14="http://schemas.microsoft.com/office/powerpoint/2010/main" val="42443462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Particular type of generative </a:t>
            </a:r>
            <a:r>
              <a:rPr lang="en-US" dirty="0" err="1"/>
              <a:t>fodel</a:t>
            </a:r>
            <a:r>
              <a:rPr lang="en-US" dirty="0"/>
              <a:t>, autoregressive model</a:t>
            </a:r>
          </a:p>
          <a:p>
            <a:endParaRPr lang="en-US" dirty="0"/>
          </a:p>
          <a:p>
            <a:r>
              <a:rPr lang="en-US" dirty="0"/>
              <a:t>Sentence we split into little pieces, what’s the probability of the next one. What’s the probability of generating a word at a time, next token prediction</a:t>
            </a:r>
          </a:p>
          <a:p>
            <a:endParaRPr lang="en-US" dirty="0"/>
          </a:p>
          <a:p>
            <a:r>
              <a:rPr lang="en-US" dirty="0"/>
              <a:t>These pieces will be nodes and edges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16</a:t>
            </a:fld>
            <a:endParaRPr lang="en-US"/>
          </a:p>
        </p:txBody>
      </p:sp>
    </p:spTree>
    <p:extLst>
      <p:ext uri="{BB962C8B-B14F-4D97-AF65-F5344CB8AC3E}">
        <p14:creationId xmlns:p14="http://schemas.microsoft.com/office/powerpoint/2010/main" val="41620700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17</a:t>
            </a:fld>
            <a:endParaRPr lang="en-US"/>
          </a:p>
        </p:txBody>
      </p:sp>
    </p:spTree>
    <p:extLst>
      <p:ext uri="{BB962C8B-B14F-4D97-AF65-F5344CB8AC3E}">
        <p14:creationId xmlns:p14="http://schemas.microsoft.com/office/powerpoint/2010/main" val="2145603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Generate another node does it connect to node 1 or node 2</a:t>
            </a:r>
          </a:p>
        </p:txBody>
      </p:sp>
      <p:sp>
        <p:nvSpPr>
          <p:cNvPr id="4" name="Slide Number Placeholder 3"/>
          <p:cNvSpPr>
            <a:spLocks noGrp="1"/>
          </p:cNvSpPr>
          <p:nvPr>
            <p:ph type="sldNum" sz="quarter" idx="5"/>
          </p:nvPr>
        </p:nvSpPr>
        <p:spPr/>
        <p:txBody>
          <a:bodyPr/>
          <a:lstStyle/>
          <a:p>
            <a:fld id="{EE707532-839C-41A2-9E71-D5288AEAE66A}" type="slidenum">
              <a:rPr lang="en-US" smtClean="0"/>
              <a:pPr/>
              <a:t>18</a:t>
            </a:fld>
            <a:endParaRPr lang="en-US"/>
          </a:p>
        </p:txBody>
      </p:sp>
    </p:spTree>
    <p:extLst>
      <p:ext uri="{BB962C8B-B14F-4D97-AF65-F5344CB8AC3E}">
        <p14:creationId xmlns:p14="http://schemas.microsoft.com/office/powerpoint/2010/main" val="9979247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Sequence has two axis, adding new node axis and adding new edge axis</a:t>
            </a:r>
          </a:p>
        </p:txBody>
      </p:sp>
      <p:sp>
        <p:nvSpPr>
          <p:cNvPr id="4" name="Slide Number Placeholder 3"/>
          <p:cNvSpPr>
            <a:spLocks noGrp="1"/>
          </p:cNvSpPr>
          <p:nvPr>
            <p:ph type="sldNum" sz="quarter" idx="5"/>
          </p:nvPr>
        </p:nvSpPr>
        <p:spPr/>
        <p:txBody>
          <a:bodyPr/>
          <a:lstStyle/>
          <a:p>
            <a:fld id="{EE707532-839C-41A2-9E71-D5288AEAE66A}" type="slidenum">
              <a:rPr lang="en-US" smtClean="0"/>
              <a:pPr/>
              <a:t>20</a:t>
            </a:fld>
            <a:endParaRPr lang="en-US"/>
          </a:p>
        </p:txBody>
      </p:sp>
    </p:spTree>
    <p:extLst>
      <p:ext uri="{BB962C8B-B14F-4D97-AF65-F5344CB8AC3E}">
        <p14:creationId xmlns:p14="http://schemas.microsoft.com/office/powerpoint/2010/main" val="38983684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At the edge level is also autoregressive</a:t>
            </a:r>
          </a:p>
        </p:txBody>
      </p:sp>
      <p:sp>
        <p:nvSpPr>
          <p:cNvPr id="4" name="Slide Number Placeholder 3"/>
          <p:cNvSpPr>
            <a:spLocks noGrp="1"/>
          </p:cNvSpPr>
          <p:nvPr>
            <p:ph type="sldNum" sz="quarter" idx="5"/>
          </p:nvPr>
        </p:nvSpPr>
        <p:spPr/>
        <p:txBody>
          <a:bodyPr/>
          <a:lstStyle/>
          <a:p>
            <a:fld id="{EE707532-839C-41A2-9E71-D5288AEAE66A}" type="slidenum">
              <a:rPr lang="en-US" smtClean="0"/>
              <a:pPr/>
              <a:t>21</a:t>
            </a:fld>
            <a:endParaRPr lang="en-US"/>
          </a:p>
        </p:txBody>
      </p:sp>
    </p:spTree>
    <p:extLst>
      <p:ext uri="{BB962C8B-B14F-4D97-AF65-F5344CB8AC3E}">
        <p14:creationId xmlns:p14="http://schemas.microsoft.com/office/powerpoint/2010/main" val="27052785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Traversing the adjacency</a:t>
            </a:r>
          </a:p>
          <a:p>
            <a:endParaRPr lang="en-US" dirty="0"/>
          </a:p>
          <a:p>
            <a:r>
              <a:rPr lang="en-US" dirty="0"/>
              <a:t>We will do something more smart about the ordering</a:t>
            </a:r>
          </a:p>
        </p:txBody>
      </p:sp>
      <p:sp>
        <p:nvSpPr>
          <p:cNvPr id="4" name="Slide Number Placeholder 3"/>
          <p:cNvSpPr>
            <a:spLocks noGrp="1"/>
          </p:cNvSpPr>
          <p:nvPr>
            <p:ph type="sldNum" sz="quarter" idx="5"/>
          </p:nvPr>
        </p:nvSpPr>
        <p:spPr/>
        <p:txBody>
          <a:bodyPr/>
          <a:lstStyle/>
          <a:p>
            <a:fld id="{EE707532-839C-41A2-9E71-D5288AEAE66A}" type="slidenum">
              <a:rPr lang="en-US" smtClean="0"/>
              <a:pPr/>
              <a:t>22</a:t>
            </a:fld>
            <a:endParaRPr lang="en-US"/>
          </a:p>
        </p:txBody>
      </p:sp>
    </p:spTree>
    <p:extLst>
      <p:ext uri="{BB962C8B-B14F-4D97-AF65-F5344CB8AC3E}">
        <p14:creationId xmlns:p14="http://schemas.microsoft.com/office/powerpoint/2010/main" val="20930422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RNN is not the only autoregressive model we can use transformers as well</a:t>
            </a:r>
          </a:p>
        </p:txBody>
      </p:sp>
      <p:sp>
        <p:nvSpPr>
          <p:cNvPr id="4" name="Slide Number Placeholder 3"/>
          <p:cNvSpPr>
            <a:spLocks noGrp="1"/>
          </p:cNvSpPr>
          <p:nvPr>
            <p:ph type="sldNum" sz="quarter" idx="5"/>
          </p:nvPr>
        </p:nvSpPr>
        <p:spPr/>
        <p:txBody>
          <a:bodyPr/>
          <a:lstStyle/>
          <a:p>
            <a:fld id="{EE707532-839C-41A2-9E71-D5288AEAE66A}" type="slidenum">
              <a:rPr lang="en-US" smtClean="0"/>
              <a:pPr/>
              <a:t>23</a:t>
            </a:fld>
            <a:endParaRPr lang="en-US"/>
          </a:p>
        </p:txBody>
      </p:sp>
    </p:spTree>
    <p:extLst>
      <p:ext uri="{BB962C8B-B14F-4D97-AF65-F5344CB8AC3E}">
        <p14:creationId xmlns:p14="http://schemas.microsoft.com/office/powerpoint/2010/main" val="2410968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two input and produce two outputs</a:t>
            </a:r>
          </a:p>
          <a:p>
            <a:endParaRPr lang="en-US" dirty="0"/>
          </a:p>
          <a:p>
            <a:r>
              <a:rPr lang="en-US" b="1" dirty="0"/>
              <a:t>Produces an output upon which decisions will be made</a:t>
            </a:r>
          </a:p>
          <a:p>
            <a:endParaRPr lang="en-US" dirty="0"/>
          </a:p>
          <a:p>
            <a:r>
              <a:rPr lang="en-US" b="1" dirty="0"/>
              <a:t>And it also </a:t>
            </a:r>
            <a:r>
              <a:rPr lang="en-US" b="1" dirty="0" err="1"/>
              <a:t>generatest</a:t>
            </a:r>
            <a:r>
              <a:rPr lang="en-US" b="1" dirty="0"/>
              <a:t> an updated state</a:t>
            </a:r>
          </a:p>
          <a:p>
            <a:endParaRPr lang="en-US" dirty="0"/>
          </a:p>
          <a:p>
            <a:r>
              <a:rPr lang="en-US" dirty="0"/>
              <a:t>Roll this out iteratively, autoregressively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24</a:t>
            </a:fld>
            <a:endParaRPr lang="en-US"/>
          </a:p>
        </p:txBody>
      </p:sp>
    </p:spTree>
    <p:extLst>
      <p:ext uri="{BB962C8B-B14F-4D97-AF65-F5344CB8AC3E}">
        <p14:creationId xmlns:p14="http://schemas.microsoft.com/office/powerpoint/2010/main" val="21283167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For each cell we have</a:t>
            </a:r>
          </a:p>
        </p:txBody>
      </p:sp>
      <p:sp>
        <p:nvSpPr>
          <p:cNvPr id="4" name="Slide Number Placeholder 3"/>
          <p:cNvSpPr>
            <a:spLocks noGrp="1"/>
          </p:cNvSpPr>
          <p:nvPr>
            <p:ph type="sldNum" sz="quarter" idx="5"/>
          </p:nvPr>
        </p:nvSpPr>
        <p:spPr/>
        <p:txBody>
          <a:bodyPr/>
          <a:lstStyle/>
          <a:p>
            <a:fld id="{EE707532-839C-41A2-9E71-D5288AEAE66A}" type="slidenum">
              <a:rPr lang="en-US" smtClean="0"/>
              <a:pPr/>
              <a:t>25</a:t>
            </a:fld>
            <a:endParaRPr lang="en-US"/>
          </a:p>
        </p:txBody>
      </p:sp>
    </p:spTree>
    <p:extLst>
      <p:ext uri="{BB962C8B-B14F-4D97-AF65-F5344CB8AC3E}">
        <p14:creationId xmlns:p14="http://schemas.microsoft.com/office/powerpoint/2010/main" val="8649986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Horizontally we have the node level RNN</a:t>
            </a:r>
          </a:p>
          <a:p>
            <a:endParaRPr lang="en-US" dirty="0"/>
          </a:p>
          <a:p>
            <a:r>
              <a:rPr lang="en-US" dirty="0"/>
              <a:t>Start-of-sentence embedding, zero vector, one-vector</a:t>
            </a:r>
          </a:p>
          <a:p>
            <a:endParaRPr lang="en-US" dirty="0"/>
          </a:p>
          <a:p>
            <a:r>
              <a:rPr lang="en-US" dirty="0"/>
              <a:t>AGAIN</a:t>
            </a:r>
          </a:p>
        </p:txBody>
      </p:sp>
      <p:sp>
        <p:nvSpPr>
          <p:cNvPr id="4" name="Slide Number Placeholder 3"/>
          <p:cNvSpPr>
            <a:spLocks noGrp="1"/>
          </p:cNvSpPr>
          <p:nvPr>
            <p:ph type="sldNum" sz="quarter" idx="5"/>
          </p:nvPr>
        </p:nvSpPr>
        <p:spPr/>
        <p:txBody>
          <a:bodyPr/>
          <a:lstStyle/>
          <a:p>
            <a:fld id="{EE707532-839C-41A2-9E71-D5288AEAE66A}" type="slidenum">
              <a:rPr lang="en-US" smtClean="0"/>
              <a:pPr/>
              <a:t>27</a:t>
            </a:fld>
            <a:endParaRPr lang="en-US"/>
          </a:p>
        </p:txBody>
      </p:sp>
    </p:spTree>
    <p:extLst>
      <p:ext uri="{BB962C8B-B14F-4D97-AF65-F5344CB8AC3E}">
        <p14:creationId xmlns:p14="http://schemas.microsoft.com/office/powerpoint/2010/main" val="34973918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707532-839C-41A2-9E71-D5288AEAE66A}" type="slidenum">
              <a:rPr lang="en-US" smtClean="0"/>
              <a:pPr/>
              <a:t>28</a:t>
            </a:fld>
            <a:endParaRPr lang="en-US"/>
          </a:p>
        </p:txBody>
      </p:sp>
    </p:spTree>
    <p:extLst>
      <p:ext uri="{BB962C8B-B14F-4D97-AF65-F5344CB8AC3E}">
        <p14:creationId xmlns:p14="http://schemas.microsoft.com/office/powerpoint/2010/main" val="35629276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SOS is “start of sequence”</a:t>
            </a:r>
          </a:p>
          <a:p>
            <a:endParaRPr lang="en-US" dirty="0"/>
          </a:p>
          <a:p>
            <a:r>
              <a:rPr lang="en-US" dirty="0"/>
              <a:t>Model learns to generate the </a:t>
            </a:r>
            <a:r>
              <a:rPr lang="en-US" dirty="0" err="1"/>
              <a:t>eos</a:t>
            </a:r>
            <a:r>
              <a:rPr lang="en-US" dirty="0"/>
              <a:t> token, augmented in the output</a:t>
            </a:r>
          </a:p>
        </p:txBody>
      </p:sp>
      <p:sp>
        <p:nvSpPr>
          <p:cNvPr id="4" name="Slide Number Placeholder 3"/>
          <p:cNvSpPr>
            <a:spLocks noGrp="1"/>
          </p:cNvSpPr>
          <p:nvPr>
            <p:ph type="sldNum" sz="quarter" idx="5"/>
          </p:nvPr>
        </p:nvSpPr>
        <p:spPr/>
        <p:txBody>
          <a:bodyPr/>
          <a:lstStyle/>
          <a:p>
            <a:fld id="{EE707532-839C-41A2-9E71-D5288AEAE66A}" type="slidenum">
              <a:rPr lang="en-US" smtClean="0"/>
              <a:pPr/>
              <a:t>29</a:t>
            </a:fld>
            <a:endParaRPr lang="en-US"/>
          </a:p>
        </p:txBody>
      </p:sp>
    </p:spTree>
    <p:extLst>
      <p:ext uri="{BB962C8B-B14F-4D97-AF65-F5344CB8AC3E}">
        <p14:creationId xmlns:p14="http://schemas.microsoft.com/office/powerpoint/2010/main" val="3097516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S0 All ones</a:t>
            </a:r>
          </a:p>
          <a:p>
            <a:endParaRPr lang="en-US" dirty="0"/>
          </a:p>
          <a:p>
            <a:r>
              <a:rPr lang="en-US" dirty="0"/>
              <a:t>How do we train this thing? Where is randomness. If this model is deterministic we just learn one graph, our favorite graph</a:t>
            </a:r>
          </a:p>
        </p:txBody>
      </p:sp>
      <p:sp>
        <p:nvSpPr>
          <p:cNvPr id="4" name="Slide Number Placeholder 3"/>
          <p:cNvSpPr>
            <a:spLocks noGrp="1"/>
          </p:cNvSpPr>
          <p:nvPr>
            <p:ph type="sldNum" sz="quarter" idx="5"/>
          </p:nvPr>
        </p:nvSpPr>
        <p:spPr/>
        <p:txBody>
          <a:bodyPr/>
          <a:lstStyle/>
          <a:p>
            <a:fld id="{EE707532-839C-41A2-9E71-D5288AEAE66A}" type="slidenum">
              <a:rPr lang="en-US" smtClean="0"/>
              <a:pPr/>
              <a:t>30</a:t>
            </a:fld>
            <a:endParaRPr lang="en-US"/>
          </a:p>
        </p:txBody>
      </p:sp>
    </p:spTree>
    <p:extLst>
      <p:ext uri="{BB962C8B-B14F-4D97-AF65-F5344CB8AC3E}">
        <p14:creationId xmlns:p14="http://schemas.microsoft.com/office/powerpoint/2010/main" val="5723272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Y1 is not going to be a node or an edge. It will be a distribution. Parameters to sample the next x from. </a:t>
            </a:r>
          </a:p>
          <a:p>
            <a:endParaRPr lang="en-US" dirty="0"/>
          </a:p>
          <a:p>
            <a:r>
              <a:rPr lang="en-US" dirty="0"/>
              <a:t>We predict the distribution of the next term, generate the next term by sampling from that distribution</a:t>
            </a:r>
          </a:p>
          <a:p>
            <a:endParaRPr lang="en-US" dirty="0"/>
          </a:p>
          <a:p>
            <a:r>
              <a:rPr lang="en-US" dirty="0"/>
              <a:t>Y is not x2, it will be a distribution from which we will sample x2 from</a:t>
            </a:r>
          </a:p>
        </p:txBody>
      </p:sp>
      <p:sp>
        <p:nvSpPr>
          <p:cNvPr id="4" name="Slide Number Placeholder 3"/>
          <p:cNvSpPr>
            <a:spLocks noGrp="1"/>
          </p:cNvSpPr>
          <p:nvPr>
            <p:ph type="sldNum" sz="quarter" idx="5"/>
          </p:nvPr>
        </p:nvSpPr>
        <p:spPr/>
        <p:txBody>
          <a:bodyPr/>
          <a:lstStyle/>
          <a:p>
            <a:fld id="{EE707532-839C-41A2-9E71-D5288AEAE66A}" type="slidenum">
              <a:rPr lang="en-US" smtClean="0"/>
              <a:pPr/>
              <a:t>31</a:t>
            </a:fld>
            <a:endParaRPr lang="en-US"/>
          </a:p>
        </p:txBody>
      </p:sp>
    </p:spTree>
    <p:extLst>
      <p:ext uri="{BB962C8B-B14F-4D97-AF65-F5344CB8AC3E}">
        <p14:creationId xmlns:p14="http://schemas.microsoft.com/office/powerpoint/2010/main" val="42300185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a:t>
            </a:r>
          </a:p>
          <a:p>
            <a:endParaRPr lang="en-US" dirty="0"/>
          </a:p>
          <a:p>
            <a:r>
              <a:rPr lang="en-US" dirty="0"/>
              <a:t>Y is a distribution of two choices 0 and 1 </a:t>
            </a:r>
          </a:p>
          <a:p>
            <a:endParaRPr lang="en-US" dirty="0"/>
          </a:p>
          <a:p>
            <a:r>
              <a:rPr lang="en-US" dirty="0" err="1"/>
              <a:t>Bernulli</a:t>
            </a:r>
            <a:r>
              <a:rPr lang="en-US" dirty="0"/>
              <a:t> random variable. Probability of p</a:t>
            </a:r>
          </a:p>
          <a:p>
            <a:endParaRPr lang="en-US" dirty="0"/>
          </a:p>
          <a:p>
            <a:r>
              <a:rPr lang="en-US" dirty="0"/>
              <a:t>Parameters of the </a:t>
            </a:r>
            <a:r>
              <a:rPr lang="en-US" dirty="0" err="1"/>
              <a:t>bernulli</a:t>
            </a:r>
            <a:r>
              <a:rPr lang="en-US" dirty="0"/>
              <a:t> distribution</a:t>
            </a:r>
          </a:p>
          <a:p>
            <a:endParaRPr lang="en-US" dirty="0"/>
          </a:p>
          <a:p>
            <a:r>
              <a:rPr lang="en-US" dirty="0"/>
              <a:t>How to use training data to learn this distribution</a:t>
            </a:r>
          </a:p>
          <a:p>
            <a:endParaRPr lang="en-US" dirty="0"/>
          </a:p>
          <a:p>
            <a:r>
              <a:rPr lang="en-US" dirty="0"/>
              <a:t>State is a summary of our previous decisions</a:t>
            </a:r>
          </a:p>
        </p:txBody>
      </p:sp>
      <p:sp>
        <p:nvSpPr>
          <p:cNvPr id="4" name="Slide Number Placeholder 3"/>
          <p:cNvSpPr>
            <a:spLocks noGrp="1"/>
          </p:cNvSpPr>
          <p:nvPr>
            <p:ph type="sldNum" sz="quarter" idx="5"/>
          </p:nvPr>
        </p:nvSpPr>
        <p:spPr/>
        <p:txBody>
          <a:bodyPr/>
          <a:lstStyle/>
          <a:p>
            <a:fld id="{EE707532-839C-41A2-9E71-D5288AEAE66A}" type="slidenum">
              <a:rPr lang="en-US" smtClean="0"/>
              <a:pPr/>
              <a:t>32</a:t>
            </a:fld>
            <a:endParaRPr lang="en-US"/>
          </a:p>
        </p:txBody>
      </p:sp>
    </p:spTree>
    <p:extLst>
      <p:ext uri="{BB962C8B-B14F-4D97-AF65-F5344CB8AC3E}">
        <p14:creationId xmlns:p14="http://schemas.microsoft.com/office/powerpoint/2010/main" val="12981358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generation we sample from the distribution, In training we take the ground truth</a:t>
            </a:r>
          </a:p>
          <a:p>
            <a:endParaRPr lang="en-US" dirty="0"/>
          </a:p>
          <a:p>
            <a:r>
              <a:rPr lang="en-US" dirty="0"/>
              <a:t>Next sample given real data</a:t>
            </a:r>
          </a:p>
        </p:txBody>
      </p:sp>
      <p:sp>
        <p:nvSpPr>
          <p:cNvPr id="4" name="Slide Number Placeholder 3"/>
          <p:cNvSpPr>
            <a:spLocks noGrp="1"/>
          </p:cNvSpPr>
          <p:nvPr>
            <p:ph type="sldNum" sz="quarter" idx="5"/>
          </p:nvPr>
        </p:nvSpPr>
        <p:spPr/>
        <p:txBody>
          <a:bodyPr/>
          <a:lstStyle/>
          <a:p>
            <a:fld id="{EE707532-839C-41A2-9E71-D5288AEAE66A}" type="slidenum">
              <a:rPr lang="en-US" smtClean="0"/>
              <a:pPr/>
              <a:t>33</a:t>
            </a:fld>
            <a:endParaRPr lang="en-US"/>
          </a:p>
        </p:txBody>
      </p:sp>
    </p:spTree>
    <p:extLst>
      <p:ext uri="{BB962C8B-B14F-4D97-AF65-F5344CB8AC3E}">
        <p14:creationId xmlns:p14="http://schemas.microsoft.com/office/powerpoint/2010/main" val="18851746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some structure in the previous slides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34</a:t>
            </a:fld>
            <a:endParaRPr lang="en-US"/>
          </a:p>
        </p:txBody>
      </p:sp>
    </p:spTree>
    <p:extLst>
      <p:ext uri="{BB962C8B-B14F-4D97-AF65-F5344CB8AC3E}">
        <p14:creationId xmlns:p14="http://schemas.microsoft.com/office/powerpoint/2010/main" val="26005773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Output is in fact vector, instead of scalar. Just to simplify figure</a:t>
            </a:r>
          </a:p>
          <a:p>
            <a:r>
              <a:rPr lang="en-US" dirty="0"/>
              <a:t>Vector has 2 dimensions: whether connect edge, whether stop</a:t>
            </a:r>
          </a:p>
          <a:p>
            <a:endParaRPr lang="en-US" dirty="0"/>
          </a:p>
          <a:p>
            <a:endParaRPr lang="en-US" dirty="0"/>
          </a:p>
          <a:p>
            <a:r>
              <a:rPr lang="en-US" dirty="0"/>
              <a:t>0 1 </a:t>
            </a:r>
            <a:r>
              <a:rPr lang="en-US" dirty="0" err="1"/>
              <a:t>eos</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35</a:t>
            </a:fld>
            <a:endParaRPr lang="en-US"/>
          </a:p>
        </p:txBody>
      </p:sp>
    </p:spTree>
    <p:extLst>
      <p:ext uri="{BB962C8B-B14F-4D97-AF65-F5344CB8AC3E}">
        <p14:creationId xmlns:p14="http://schemas.microsoft.com/office/powerpoint/2010/main" val="8695033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Output is in fact vector, instead of scalar. Just to simplify figure</a:t>
            </a:r>
          </a:p>
          <a:p>
            <a:r>
              <a:rPr lang="en-US"/>
              <a:t>Vector has 2 dimensions: whether connect edge, whether stop</a:t>
            </a:r>
          </a:p>
        </p:txBody>
      </p:sp>
      <p:sp>
        <p:nvSpPr>
          <p:cNvPr id="4" name="Slide Number Placeholder 3"/>
          <p:cNvSpPr>
            <a:spLocks noGrp="1"/>
          </p:cNvSpPr>
          <p:nvPr>
            <p:ph type="sldNum" sz="quarter" idx="5"/>
          </p:nvPr>
        </p:nvSpPr>
        <p:spPr/>
        <p:txBody>
          <a:bodyPr/>
          <a:lstStyle/>
          <a:p>
            <a:fld id="{EE707532-839C-41A2-9E71-D5288AEAE66A}" type="slidenum">
              <a:rPr lang="en-US" smtClean="0"/>
              <a:pPr/>
              <a:t>36</a:t>
            </a:fld>
            <a:endParaRPr lang="en-US"/>
          </a:p>
        </p:txBody>
      </p:sp>
    </p:spTree>
    <p:extLst>
      <p:ext uri="{BB962C8B-B14F-4D97-AF65-F5344CB8AC3E}">
        <p14:creationId xmlns:p14="http://schemas.microsoft.com/office/powerpoint/2010/main" val="32843001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Output is in fact vector, instead of scalar. Just to simplify figure</a:t>
            </a:r>
          </a:p>
          <a:p>
            <a:r>
              <a:rPr lang="en-US" dirty="0"/>
              <a:t>Vector has 2 dimensions: whether connect edge, whether stop</a:t>
            </a:r>
          </a:p>
          <a:p>
            <a:endParaRPr lang="en-US" dirty="0"/>
          </a:p>
          <a:p>
            <a:r>
              <a:rPr lang="en-US" dirty="0"/>
              <a:t>Run node RNN we get a new state vector</a:t>
            </a:r>
          </a:p>
          <a:p>
            <a:endParaRPr lang="en-US" dirty="0"/>
          </a:p>
          <a:p>
            <a:r>
              <a:rPr lang="en-US" dirty="0"/>
              <a:t>Teacher forcing we get the </a:t>
            </a:r>
            <a:r>
              <a:rPr lang="en-US" dirty="0" err="1"/>
              <a:t>groundtruth</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37</a:t>
            </a:fld>
            <a:endParaRPr lang="en-US"/>
          </a:p>
        </p:txBody>
      </p:sp>
    </p:spTree>
    <p:extLst>
      <p:ext uri="{BB962C8B-B14F-4D97-AF65-F5344CB8AC3E}">
        <p14:creationId xmlns:p14="http://schemas.microsoft.com/office/powerpoint/2010/main" val="14338716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Output is in fact vector, instead of scalar. Just to simplify figure</a:t>
            </a:r>
          </a:p>
          <a:p>
            <a:r>
              <a:rPr lang="en-US"/>
              <a:t>Vector has 2 dimensions: whether connect edge, whether stop</a:t>
            </a:r>
          </a:p>
        </p:txBody>
      </p:sp>
      <p:sp>
        <p:nvSpPr>
          <p:cNvPr id="4" name="Slide Number Placeholder 3"/>
          <p:cNvSpPr>
            <a:spLocks noGrp="1"/>
          </p:cNvSpPr>
          <p:nvPr>
            <p:ph type="sldNum" sz="quarter" idx="5"/>
          </p:nvPr>
        </p:nvSpPr>
        <p:spPr/>
        <p:txBody>
          <a:bodyPr/>
          <a:lstStyle/>
          <a:p>
            <a:fld id="{EE707532-839C-41A2-9E71-D5288AEAE66A}" type="slidenum">
              <a:rPr lang="en-US" smtClean="0"/>
              <a:pPr/>
              <a:t>38</a:t>
            </a:fld>
            <a:endParaRPr lang="en-US"/>
          </a:p>
        </p:txBody>
      </p:sp>
    </p:spTree>
    <p:extLst>
      <p:ext uri="{BB962C8B-B14F-4D97-AF65-F5344CB8AC3E}">
        <p14:creationId xmlns:p14="http://schemas.microsoft.com/office/powerpoint/2010/main" val="27319164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Output is in fact vector, instead of scalar. Just to simplify figure</a:t>
            </a:r>
          </a:p>
          <a:p>
            <a:r>
              <a:rPr lang="en-US"/>
              <a:t>Vector has 2 dimensions: whether connect edge, whether stop</a:t>
            </a:r>
          </a:p>
        </p:txBody>
      </p:sp>
      <p:sp>
        <p:nvSpPr>
          <p:cNvPr id="4" name="Slide Number Placeholder 3"/>
          <p:cNvSpPr>
            <a:spLocks noGrp="1"/>
          </p:cNvSpPr>
          <p:nvPr>
            <p:ph type="sldNum" sz="quarter" idx="5"/>
          </p:nvPr>
        </p:nvSpPr>
        <p:spPr/>
        <p:txBody>
          <a:bodyPr/>
          <a:lstStyle/>
          <a:p>
            <a:fld id="{EE707532-839C-41A2-9E71-D5288AEAE66A}" type="slidenum">
              <a:rPr lang="en-US" smtClean="0"/>
              <a:pPr/>
              <a:t>39</a:t>
            </a:fld>
            <a:endParaRPr lang="en-US"/>
          </a:p>
        </p:txBody>
      </p:sp>
    </p:spTree>
    <p:extLst>
      <p:ext uri="{BB962C8B-B14F-4D97-AF65-F5344CB8AC3E}">
        <p14:creationId xmlns:p14="http://schemas.microsoft.com/office/powerpoint/2010/main" val="13335164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Output is in fact vector, instead of scalar. Just to simplify figure</a:t>
            </a:r>
          </a:p>
          <a:p>
            <a:r>
              <a:rPr lang="en-US"/>
              <a:t>Vector has 2 dimensions: whether connect edge, whether stop</a:t>
            </a:r>
          </a:p>
        </p:txBody>
      </p:sp>
      <p:sp>
        <p:nvSpPr>
          <p:cNvPr id="4" name="Slide Number Placeholder 3"/>
          <p:cNvSpPr>
            <a:spLocks noGrp="1"/>
          </p:cNvSpPr>
          <p:nvPr>
            <p:ph type="sldNum" sz="quarter" idx="5"/>
          </p:nvPr>
        </p:nvSpPr>
        <p:spPr/>
        <p:txBody>
          <a:bodyPr/>
          <a:lstStyle/>
          <a:p>
            <a:fld id="{EE707532-839C-41A2-9E71-D5288AEAE66A}" type="slidenum">
              <a:rPr lang="en-US" smtClean="0"/>
              <a:pPr/>
              <a:t>40</a:t>
            </a:fld>
            <a:endParaRPr lang="en-US"/>
          </a:p>
        </p:txBody>
      </p:sp>
    </p:spTree>
    <p:extLst>
      <p:ext uri="{BB962C8B-B14F-4D97-AF65-F5344CB8AC3E}">
        <p14:creationId xmlns:p14="http://schemas.microsoft.com/office/powerpoint/2010/main" val="37818707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Output is in fact vector, instead of scalar. Just to simplify figure</a:t>
            </a:r>
          </a:p>
          <a:p>
            <a:r>
              <a:rPr lang="en-US"/>
              <a:t>Vector has 2 dimensions: whether connect edge, whether stop</a:t>
            </a:r>
          </a:p>
        </p:txBody>
      </p:sp>
      <p:sp>
        <p:nvSpPr>
          <p:cNvPr id="4" name="Slide Number Placeholder 3"/>
          <p:cNvSpPr>
            <a:spLocks noGrp="1"/>
          </p:cNvSpPr>
          <p:nvPr>
            <p:ph type="sldNum" sz="quarter" idx="5"/>
          </p:nvPr>
        </p:nvSpPr>
        <p:spPr/>
        <p:txBody>
          <a:bodyPr/>
          <a:lstStyle/>
          <a:p>
            <a:fld id="{EE707532-839C-41A2-9E71-D5288AEAE66A}" type="slidenum">
              <a:rPr lang="en-US" smtClean="0"/>
              <a:pPr/>
              <a:t>41</a:t>
            </a:fld>
            <a:endParaRPr lang="en-US"/>
          </a:p>
        </p:txBody>
      </p:sp>
    </p:spTree>
    <p:extLst>
      <p:ext uri="{BB962C8B-B14F-4D97-AF65-F5344CB8AC3E}">
        <p14:creationId xmlns:p14="http://schemas.microsoft.com/office/powerpoint/2010/main" val="23182490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Output is in fact vector, instead of scalar. Just to simplify figure</a:t>
            </a:r>
          </a:p>
          <a:p>
            <a:r>
              <a:rPr lang="en-US" dirty="0"/>
              <a:t>Vector has 2 dimensions: whether connect edge, whether stop</a:t>
            </a:r>
          </a:p>
          <a:p>
            <a:endParaRPr lang="en-US" dirty="0"/>
          </a:p>
          <a:p>
            <a:r>
              <a:rPr lang="en-US" dirty="0"/>
              <a:t>Loss on the prediction and the EOS </a:t>
            </a:r>
          </a:p>
        </p:txBody>
      </p:sp>
      <p:sp>
        <p:nvSpPr>
          <p:cNvPr id="4" name="Slide Number Placeholder 3"/>
          <p:cNvSpPr>
            <a:spLocks noGrp="1"/>
          </p:cNvSpPr>
          <p:nvPr>
            <p:ph type="sldNum" sz="quarter" idx="5"/>
          </p:nvPr>
        </p:nvSpPr>
        <p:spPr/>
        <p:txBody>
          <a:bodyPr/>
          <a:lstStyle/>
          <a:p>
            <a:fld id="{EE707532-839C-41A2-9E71-D5288AEAE66A}" type="slidenum">
              <a:rPr lang="en-US" smtClean="0"/>
              <a:pPr/>
              <a:t>42</a:t>
            </a:fld>
            <a:endParaRPr lang="en-US"/>
          </a:p>
        </p:txBody>
      </p:sp>
    </p:spTree>
    <p:extLst>
      <p:ext uri="{BB962C8B-B14F-4D97-AF65-F5344CB8AC3E}">
        <p14:creationId xmlns:p14="http://schemas.microsoft.com/office/powerpoint/2010/main" val="13894575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Output is in fact vector, instead of scalar. Just to simplify figure</a:t>
            </a:r>
          </a:p>
          <a:p>
            <a:r>
              <a:rPr lang="en-US"/>
              <a:t>Vector has 2 dimensions: whether connect edge, whether stop</a:t>
            </a:r>
          </a:p>
        </p:txBody>
      </p:sp>
      <p:sp>
        <p:nvSpPr>
          <p:cNvPr id="4" name="Slide Number Placeholder 3"/>
          <p:cNvSpPr>
            <a:spLocks noGrp="1"/>
          </p:cNvSpPr>
          <p:nvPr>
            <p:ph type="sldNum" sz="quarter" idx="5"/>
          </p:nvPr>
        </p:nvSpPr>
        <p:spPr/>
        <p:txBody>
          <a:bodyPr/>
          <a:lstStyle/>
          <a:p>
            <a:fld id="{EE707532-839C-41A2-9E71-D5288AEAE66A}" type="slidenum">
              <a:rPr lang="en-US" smtClean="0"/>
              <a:pPr/>
              <a:t>43</a:t>
            </a:fld>
            <a:endParaRPr lang="en-US"/>
          </a:p>
        </p:txBody>
      </p:sp>
    </p:spTree>
    <p:extLst>
      <p:ext uri="{BB962C8B-B14F-4D97-AF65-F5344CB8AC3E}">
        <p14:creationId xmlns:p14="http://schemas.microsoft.com/office/powerpoint/2010/main" val="7628507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Output is in fact vector, instead of scalar. Just to simplify figure</a:t>
            </a:r>
          </a:p>
          <a:p>
            <a:r>
              <a:rPr lang="en-US" dirty="0"/>
              <a:t>Vector has 2 dimensions: whether connect edge, whether stop</a:t>
            </a:r>
          </a:p>
          <a:p>
            <a:endParaRPr lang="en-US" dirty="0"/>
          </a:p>
          <a:p>
            <a:r>
              <a:rPr lang="en-US" dirty="0"/>
              <a:t>Connect nodes 1 and 2</a:t>
            </a:r>
          </a:p>
          <a:p>
            <a:endParaRPr lang="en-US" dirty="0"/>
          </a:p>
          <a:p>
            <a:r>
              <a:rPr lang="en-US" dirty="0"/>
              <a:t>Node RNN does not take the output of edge RNN as an input</a:t>
            </a:r>
          </a:p>
          <a:p>
            <a:endParaRPr lang="en-US" dirty="0"/>
          </a:p>
          <a:p>
            <a:r>
              <a:rPr lang="en-US" dirty="0"/>
              <a:t>State vector summarizes the distribution, no need to pass the actual distribution </a:t>
            </a:r>
          </a:p>
        </p:txBody>
      </p:sp>
      <p:sp>
        <p:nvSpPr>
          <p:cNvPr id="4" name="Slide Number Placeholder 3"/>
          <p:cNvSpPr>
            <a:spLocks noGrp="1"/>
          </p:cNvSpPr>
          <p:nvPr>
            <p:ph type="sldNum" sz="quarter" idx="5"/>
          </p:nvPr>
        </p:nvSpPr>
        <p:spPr/>
        <p:txBody>
          <a:bodyPr/>
          <a:lstStyle/>
          <a:p>
            <a:fld id="{EE707532-839C-41A2-9E71-D5288AEAE66A}" type="slidenum">
              <a:rPr lang="en-US" smtClean="0"/>
              <a:pPr/>
              <a:t>44</a:t>
            </a:fld>
            <a:endParaRPr lang="en-US"/>
          </a:p>
        </p:txBody>
      </p:sp>
    </p:spTree>
    <p:extLst>
      <p:ext uri="{BB962C8B-B14F-4D97-AF65-F5344CB8AC3E}">
        <p14:creationId xmlns:p14="http://schemas.microsoft.com/office/powerpoint/2010/main" val="33261919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895E2-4A29-F0BF-A086-A394820B9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A8B5DE-58F9-28E9-A8D7-5F4C404B32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F65F84-7869-C0D9-CFCC-ED0B4AD89520}"/>
              </a:ext>
            </a:extLst>
          </p:cNvPr>
          <p:cNvSpPr>
            <a:spLocks noGrp="1"/>
          </p:cNvSpPr>
          <p:nvPr>
            <p:ph type="body" idx="1"/>
          </p:nvPr>
        </p:nvSpPr>
        <p:spPr/>
        <p:txBody>
          <a:bodyPr/>
          <a:lstStyle/>
          <a:p>
            <a:r>
              <a:rPr lang="en-US" dirty="0"/>
              <a:t>Note: Output is in fact vector, instead of scalar. Just to simplify figure</a:t>
            </a:r>
          </a:p>
          <a:p>
            <a:r>
              <a:rPr lang="en-US" dirty="0"/>
              <a:t>Vector has 2 dimensions: whether connect edge, whether stop</a:t>
            </a:r>
          </a:p>
          <a:p>
            <a:endParaRPr lang="en-US" dirty="0"/>
          </a:p>
          <a:p>
            <a:r>
              <a:rPr lang="en-US" dirty="0"/>
              <a:t>Connect nodes 1 and 2</a:t>
            </a:r>
          </a:p>
          <a:p>
            <a:endParaRPr lang="en-US" dirty="0"/>
          </a:p>
          <a:p>
            <a:r>
              <a:rPr lang="en-US" dirty="0"/>
              <a:t>Node RNN does not take the output of edge RNN as an input</a:t>
            </a:r>
          </a:p>
        </p:txBody>
      </p:sp>
      <p:sp>
        <p:nvSpPr>
          <p:cNvPr id="4" name="Slide Number Placeholder 3">
            <a:extLst>
              <a:ext uri="{FF2B5EF4-FFF2-40B4-BE49-F238E27FC236}">
                <a16:creationId xmlns:a16="http://schemas.microsoft.com/office/drawing/2014/main" id="{CD1C9945-15CE-BC43-FEA0-CF19ADD1B1A1}"/>
              </a:ext>
            </a:extLst>
          </p:cNvPr>
          <p:cNvSpPr>
            <a:spLocks noGrp="1"/>
          </p:cNvSpPr>
          <p:nvPr>
            <p:ph type="sldNum" sz="quarter" idx="5"/>
          </p:nvPr>
        </p:nvSpPr>
        <p:spPr/>
        <p:txBody>
          <a:bodyPr/>
          <a:lstStyle/>
          <a:p>
            <a:fld id="{EE707532-839C-41A2-9E71-D5288AEAE66A}" type="slidenum">
              <a:rPr lang="en-US" smtClean="0"/>
              <a:pPr/>
              <a:t>45</a:t>
            </a:fld>
            <a:endParaRPr lang="en-US"/>
          </a:p>
        </p:txBody>
      </p:sp>
    </p:spTree>
    <p:extLst>
      <p:ext uri="{BB962C8B-B14F-4D97-AF65-F5344CB8AC3E}">
        <p14:creationId xmlns:p14="http://schemas.microsoft.com/office/powerpoint/2010/main" val="3821049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47</a:t>
            </a:fld>
            <a:endParaRPr lang="en-US"/>
          </a:p>
        </p:txBody>
      </p:sp>
    </p:spTree>
    <p:extLst>
      <p:ext uri="{BB962C8B-B14F-4D97-AF65-F5344CB8AC3E}">
        <p14:creationId xmlns:p14="http://schemas.microsoft.com/office/powerpoint/2010/main" val="30672933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are at the n-</a:t>
            </a:r>
            <a:r>
              <a:rPr lang="en-US" dirty="0" err="1"/>
              <a:t>th</a:t>
            </a:r>
            <a:r>
              <a:rPr lang="en-US" dirty="0"/>
              <a:t> node you need to make decisions for n-1 edges</a:t>
            </a:r>
          </a:p>
          <a:p>
            <a:endParaRPr lang="en-US" dirty="0"/>
          </a:p>
          <a:p>
            <a:r>
              <a:rPr lang="en-US" dirty="0"/>
              <a:t>When you are at the 5</a:t>
            </a:r>
            <a:r>
              <a:rPr lang="en-US" baseline="30000" dirty="0"/>
              <a:t>th</a:t>
            </a:r>
            <a:r>
              <a:rPr lang="en-US" dirty="0"/>
              <a:t> node …</a:t>
            </a:r>
          </a:p>
          <a:p>
            <a:endParaRPr lang="en-US" dirty="0"/>
          </a:p>
          <a:p>
            <a:r>
              <a:rPr lang="en-US" dirty="0"/>
              <a:t>Revise </a:t>
            </a:r>
            <a:r>
              <a:rPr lang="en-US" dirty="0" err="1"/>
              <a:t>bfs</a:t>
            </a:r>
            <a:r>
              <a:rPr lang="en-US" dirty="0"/>
              <a:t> 2</a:t>
            </a:r>
            <a:r>
              <a:rPr lang="en-US" baseline="30000" dirty="0"/>
              <a:t>nd</a:t>
            </a:r>
            <a:r>
              <a:rPr lang="en-US" dirty="0"/>
              <a:t> layer deep</a:t>
            </a:r>
          </a:p>
          <a:p>
            <a:endParaRPr lang="en-US" dirty="0"/>
          </a:p>
          <a:p>
            <a:r>
              <a:rPr lang="en-US" dirty="0"/>
              <a:t>1:09</a:t>
            </a:r>
          </a:p>
        </p:txBody>
      </p:sp>
      <p:sp>
        <p:nvSpPr>
          <p:cNvPr id="4" name="Slide Number Placeholder 3"/>
          <p:cNvSpPr>
            <a:spLocks noGrp="1"/>
          </p:cNvSpPr>
          <p:nvPr>
            <p:ph type="sldNum" sz="quarter" idx="5"/>
          </p:nvPr>
        </p:nvSpPr>
        <p:spPr/>
        <p:txBody>
          <a:bodyPr/>
          <a:lstStyle/>
          <a:p>
            <a:fld id="{EE707532-839C-41A2-9E71-D5288AEAE66A}" type="slidenum">
              <a:rPr lang="en-US" smtClean="0"/>
              <a:pPr/>
              <a:t>48</a:t>
            </a:fld>
            <a:endParaRPr lang="en-US"/>
          </a:p>
        </p:txBody>
      </p:sp>
    </p:spTree>
    <p:extLst>
      <p:ext uri="{BB962C8B-B14F-4D97-AF65-F5344CB8AC3E}">
        <p14:creationId xmlns:p14="http://schemas.microsoft.com/office/powerpoint/2010/main" val="41582491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Scales linearly with the size of the graph</a:t>
            </a:r>
          </a:p>
        </p:txBody>
      </p:sp>
      <p:sp>
        <p:nvSpPr>
          <p:cNvPr id="4" name="Slide Number Placeholder 3"/>
          <p:cNvSpPr>
            <a:spLocks noGrp="1"/>
          </p:cNvSpPr>
          <p:nvPr>
            <p:ph type="sldNum" sz="quarter" idx="5"/>
          </p:nvPr>
        </p:nvSpPr>
        <p:spPr/>
        <p:txBody>
          <a:bodyPr/>
          <a:lstStyle/>
          <a:p>
            <a:fld id="{EE707532-839C-41A2-9E71-D5288AEAE66A}" type="slidenum">
              <a:rPr lang="en-US" smtClean="0"/>
              <a:pPr/>
              <a:t>51</a:t>
            </a:fld>
            <a:endParaRPr lang="en-US"/>
          </a:p>
        </p:txBody>
      </p:sp>
    </p:spTree>
    <p:extLst>
      <p:ext uri="{BB962C8B-B14F-4D97-AF65-F5344CB8AC3E}">
        <p14:creationId xmlns:p14="http://schemas.microsoft.com/office/powerpoint/2010/main" val="19917762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Distances between graphs is harder than graph isomorphism</a:t>
            </a:r>
          </a:p>
          <a:p>
            <a:endParaRPr lang="en-US" dirty="0"/>
          </a:p>
          <a:p>
            <a:r>
              <a:rPr lang="en-US" dirty="0"/>
              <a:t>Distances between statistics of graphs</a:t>
            </a:r>
          </a:p>
        </p:txBody>
      </p:sp>
      <p:sp>
        <p:nvSpPr>
          <p:cNvPr id="4" name="Slide Number Placeholder 3"/>
          <p:cNvSpPr>
            <a:spLocks noGrp="1"/>
          </p:cNvSpPr>
          <p:nvPr>
            <p:ph type="sldNum" sz="quarter" idx="5"/>
          </p:nvPr>
        </p:nvSpPr>
        <p:spPr/>
        <p:txBody>
          <a:bodyPr/>
          <a:lstStyle/>
          <a:p>
            <a:fld id="{EE707532-839C-41A2-9E71-D5288AEAE66A}" type="slidenum">
              <a:rPr lang="en-US" smtClean="0"/>
              <a:pPr/>
              <a:t>52</a:t>
            </a:fld>
            <a:endParaRPr lang="en-US"/>
          </a:p>
        </p:txBody>
      </p:sp>
    </p:spTree>
    <p:extLst>
      <p:ext uri="{BB962C8B-B14F-4D97-AF65-F5344CB8AC3E}">
        <p14:creationId xmlns:p14="http://schemas.microsoft.com/office/powerpoint/2010/main" val="6028321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Multiple membership stochastic block model</a:t>
            </a:r>
          </a:p>
        </p:txBody>
      </p:sp>
      <p:sp>
        <p:nvSpPr>
          <p:cNvPr id="4" name="Slide Number Placeholder 3"/>
          <p:cNvSpPr>
            <a:spLocks noGrp="1"/>
          </p:cNvSpPr>
          <p:nvPr>
            <p:ph type="sldNum" sz="quarter" idx="5"/>
          </p:nvPr>
        </p:nvSpPr>
        <p:spPr/>
        <p:txBody>
          <a:bodyPr/>
          <a:lstStyle/>
          <a:p>
            <a:fld id="{EE707532-839C-41A2-9E71-D5288AEAE66A}" type="slidenum">
              <a:rPr lang="en-US" smtClean="0"/>
              <a:pPr/>
              <a:t>53</a:t>
            </a:fld>
            <a:endParaRPr lang="en-US"/>
          </a:p>
        </p:txBody>
      </p:sp>
    </p:spTree>
    <p:extLst>
      <p:ext uri="{BB962C8B-B14F-4D97-AF65-F5344CB8AC3E}">
        <p14:creationId xmlns:p14="http://schemas.microsoft.com/office/powerpoint/2010/main" val="12703969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just generating something but generating something that optimizes a property!</a:t>
            </a:r>
          </a:p>
          <a:p>
            <a:endParaRPr lang="en-US" dirty="0"/>
          </a:p>
          <a:p>
            <a:r>
              <a:rPr lang="en-US" dirty="0"/>
              <a:t>Chemists have a 0 1 score of how drug like a molecule is</a:t>
            </a:r>
          </a:p>
        </p:txBody>
      </p:sp>
      <p:sp>
        <p:nvSpPr>
          <p:cNvPr id="4" name="Slide Number Placeholder 3"/>
          <p:cNvSpPr>
            <a:spLocks noGrp="1"/>
          </p:cNvSpPr>
          <p:nvPr>
            <p:ph type="sldNum" sz="quarter" idx="5"/>
          </p:nvPr>
        </p:nvSpPr>
        <p:spPr/>
        <p:txBody>
          <a:bodyPr/>
          <a:lstStyle/>
          <a:p>
            <a:fld id="{EE707532-839C-41A2-9E71-D5288AEAE66A}" type="slidenum">
              <a:rPr lang="en-US" smtClean="0"/>
              <a:pPr/>
              <a:t>63</a:t>
            </a:fld>
            <a:endParaRPr lang="en-US"/>
          </a:p>
        </p:txBody>
      </p:sp>
    </p:spTree>
    <p:extLst>
      <p:ext uri="{BB962C8B-B14F-4D97-AF65-F5344CB8AC3E}">
        <p14:creationId xmlns:p14="http://schemas.microsoft.com/office/powerpoint/2010/main" val="11830080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Objective we want to optimize, e.g., graph likeness, we want to get high scores </a:t>
            </a:r>
            <a:r>
              <a:rPr lang="en-US" dirty="0" err="1"/>
              <a:t>wrt</a:t>
            </a:r>
            <a:r>
              <a:rPr lang="en-US" dirty="0"/>
              <a:t> that objective</a:t>
            </a:r>
          </a:p>
          <a:p>
            <a:endParaRPr lang="en-US" dirty="0"/>
          </a:p>
          <a:p>
            <a:r>
              <a:rPr lang="en-US" dirty="0"/>
              <a:t>3 properties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64</a:t>
            </a:fld>
            <a:endParaRPr lang="en-US"/>
          </a:p>
        </p:txBody>
      </p:sp>
    </p:spTree>
    <p:extLst>
      <p:ext uri="{BB962C8B-B14F-4D97-AF65-F5344CB8AC3E}">
        <p14:creationId xmlns:p14="http://schemas.microsoft.com/office/powerpoint/2010/main" val="25071723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forms of training</a:t>
            </a:r>
          </a:p>
        </p:txBody>
      </p:sp>
      <p:sp>
        <p:nvSpPr>
          <p:cNvPr id="4" name="Slide Number Placeholder 3"/>
          <p:cNvSpPr>
            <a:spLocks noGrp="1"/>
          </p:cNvSpPr>
          <p:nvPr>
            <p:ph type="sldNum" sz="quarter" idx="5"/>
          </p:nvPr>
        </p:nvSpPr>
        <p:spPr/>
        <p:txBody>
          <a:bodyPr/>
          <a:lstStyle/>
          <a:p>
            <a:fld id="{EE707532-839C-41A2-9E71-D5288AEAE66A}" type="slidenum">
              <a:rPr lang="en-US" smtClean="0"/>
              <a:pPr/>
              <a:t>67</a:t>
            </a:fld>
            <a:endParaRPr lang="en-US"/>
          </a:p>
        </p:txBody>
      </p:sp>
    </p:spTree>
    <p:extLst>
      <p:ext uri="{BB962C8B-B14F-4D97-AF65-F5344CB8AC3E}">
        <p14:creationId xmlns:p14="http://schemas.microsoft.com/office/powerpoint/2010/main" val="37565506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GNN is more expressive takes the whole graph as an input</a:t>
            </a:r>
          </a:p>
        </p:txBody>
      </p:sp>
      <p:sp>
        <p:nvSpPr>
          <p:cNvPr id="4" name="Slide Number Placeholder 3"/>
          <p:cNvSpPr>
            <a:spLocks noGrp="1"/>
          </p:cNvSpPr>
          <p:nvPr>
            <p:ph type="sldNum" sz="quarter" idx="5"/>
          </p:nvPr>
        </p:nvSpPr>
        <p:spPr/>
        <p:txBody>
          <a:bodyPr/>
          <a:lstStyle/>
          <a:p>
            <a:fld id="{EE707532-839C-41A2-9E71-D5288AEAE66A}" type="slidenum">
              <a:rPr lang="en-US" smtClean="0"/>
              <a:pPr/>
              <a:t>68</a:t>
            </a:fld>
            <a:endParaRPr lang="en-US"/>
          </a:p>
        </p:txBody>
      </p:sp>
    </p:spTree>
    <p:extLst>
      <p:ext uri="{BB962C8B-B14F-4D97-AF65-F5344CB8AC3E}">
        <p14:creationId xmlns:p14="http://schemas.microsoft.com/office/powerpoint/2010/main" val="5598237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71</a:t>
            </a:fld>
            <a:endParaRPr lang="en-US"/>
          </a:p>
        </p:txBody>
      </p:sp>
    </p:spTree>
    <p:extLst>
      <p:ext uri="{BB962C8B-B14F-4D97-AF65-F5344CB8AC3E}">
        <p14:creationId xmlns:p14="http://schemas.microsoft.com/office/powerpoint/2010/main" val="9653641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two columns are moles gen to optimize different objectives, and the third column shows how our model improve</a:t>
            </a:r>
          </a:p>
          <a:p>
            <a:endParaRPr lang="en-US" dirty="0"/>
          </a:p>
          <a:p>
            <a:r>
              <a:rPr lang="en-US" dirty="0"/>
              <a:t>More results are shown and</a:t>
            </a:r>
          </a:p>
          <a:p>
            <a:endParaRPr lang="en-US" dirty="0"/>
          </a:p>
          <a:p>
            <a:r>
              <a:rPr lang="en-US" b="1" i="0" dirty="0">
                <a:solidFill>
                  <a:srgbClr val="1F1F1F"/>
                </a:solidFill>
                <a:effectLst/>
                <a:latin typeface="Google Sans"/>
              </a:rPr>
              <a:t>quantitative estimate of drug-likeness</a:t>
            </a:r>
            <a:endParaRPr lang="en-US" b="1" dirty="0"/>
          </a:p>
        </p:txBody>
      </p:sp>
      <p:sp>
        <p:nvSpPr>
          <p:cNvPr id="4" name="Slide Number Placeholder 3"/>
          <p:cNvSpPr>
            <a:spLocks noGrp="1"/>
          </p:cNvSpPr>
          <p:nvPr>
            <p:ph type="sldNum" sz="quarter" idx="5"/>
          </p:nvPr>
        </p:nvSpPr>
        <p:spPr/>
        <p:txBody>
          <a:bodyPr/>
          <a:lstStyle/>
          <a:p>
            <a:fld id="{77E1CAEB-67AD-458E-B98A-1074D66B1EF8}" type="slidenum">
              <a:rPr lang="en-US" smtClean="0"/>
              <a:t>74</a:t>
            </a:fld>
            <a:endParaRPr lang="en-US"/>
          </a:p>
        </p:txBody>
      </p:sp>
    </p:spTree>
    <p:extLst>
      <p:ext uri="{BB962C8B-B14F-4D97-AF65-F5344CB8AC3E}">
        <p14:creationId xmlns:p14="http://schemas.microsoft.com/office/powerpoint/2010/main" val="20658206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two columns are moles gen to optimize different objectives, and the third column shows how our model improve</a:t>
            </a:r>
          </a:p>
          <a:p>
            <a:endParaRPr lang="en-US" dirty="0"/>
          </a:p>
          <a:p>
            <a:r>
              <a:rPr lang="en-US" dirty="0"/>
              <a:t>More results are shown and</a:t>
            </a:r>
          </a:p>
        </p:txBody>
      </p:sp>
      <p:sp>
        <p:nvSpPr>
          <p:cNvPr id="4" name="Slide Number Placeholder 3"/>
          <p:cNvSpPr>
            <a:spLocks noGrp="1"/>
          </p:cNvSpPr>
          <p:nvPr>
            <p:ph type="sldNum" sz="quarter" idx="5"/>
          </p:nvPr>
        </p:nvSpPr>
        <p:spPr/>
        <p:txBody>
          <a:bodyPr/>
          <a:lstStyle/>
          <a:p>
            <a:fld id="{77E1CAEB-67AD-458E-B98A-1074D66B1EF8}" type="slidenum">
              <a:rPr lang="en-US" smtClean="0"/>
              <a:t>75</a:t>
            </a:fld>
            <a:endParaRPr lang="en-US"/>
          </a:p>
        </p:txBody>
      </p:sp>
    </p:spTree>
    <p:extLst>
      <p:ext uri="{BB962C8B-B14F-4D97-AF65-F5344CB8AC3E}">
        <p14:creationId xmlns:p14="http://schemas.microsoft.com/office/powerpoint/2010/main" val="3415743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2A6257DC-ECF4-A145-9C22-CC5CE45971E9}" type="datetime1">
              <a:rPr lang="en-US" smtClean="0"/>
              <a:t>11/18/24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001C635-D0B6-3C4E-A808-7257D90A6EE1}" type="datetime1">
              <a:rPr lang="en-US" smtClean="0"/>
              <a:t>11/18/24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C4DFD6C-D13D-204A-B70D-82F825ABB225}" type="datetime1">
              <a:rPr lang="en-US" smtClean="0"/>
              <a:t>11/18/24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FD8EECA-C47D-F748-8330-77A92359B616}" type="datetime1">
              <a:rPr lang="en-US" smtClean="0"/>
              <a:t>11/18/24</a:t>
            </a:fld>
            <a:endParaRPr lang="en-US"/>
          </a:p>
        </p:txBody>
      </p:sp>
      <p:sp>
        <p:nvSpPr>
          <p:cNvPr id="6" name="Footer Placeholder 5"/>
          <p:cNvSpPr>
            <a:spLocks noGrp="1"/>
          </p:cNvSpPr>
          <p:nvPr>
            <p:ph type="ftr" sz="quarter" idx="11"/>
          </p:nvPr>
        </p:nvSpPr>
        <p:spPr/>
        <p:txBody>
          <a:bodyPr/>
          <a:lstStyle/>
          <a:p>
            <a:r>
              <a:rPr lang="en-US"/>
              <a:t>Jure Leskovec, Stanford CS224W: Machine Learning with Graphs, cs224w.stanford.edu</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A5D49CD-CABB-1341-84A2-52964D426742}" type="datetime1">
              <a:rPr lang="en-US" smtClean="0"/>
              <a:t>11/18/24</a:t>
            </a:fld>
            <a:endParaRPr lang="en-US"/>
          </a:p>
        </p:txBody>
      </p:sp>
      <p:sp>
        <p:nvSpPr>
          <p:cNvPr id="8" name="Footer Placeholder 7"/>
          <p:cNvSpPr>
            <a:spLocks noGrp="1"/>
          </p:cNvSpPr>
          <p:nvPr>
            <p:ph type="ftr" sz="quarter" idx="11"/>
          </p:nvPr>
        </p:nvSpPr>
        <p:spPr/>
        <p:txBody>
          <a:bodyPr/>
          <a:lstStyle/>
          <a:p>
            <a:r>
              <a:rPr lang="en-US"/>
              <a:t>Jure Leskovec, Stanford CS224W: Machine Learning with Graphs, cs224w.stanford.edu</a:t>
            </a:r>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E8C74015-0A2E-5644-9015-E6A9B78756E7}" type="datetime1">
              <a:rPr lang="en-US" smtClean="0"/>
              <a:t>11/18/24</a:t>
            </a:fld>
            <a:endParaRPr lang="en-US"/>
          </a:p>
        </p:txBody>
      </p:sp>
      <p:sp>
        <p:nvSpPr>
          <p:cNvPr id="4" name="Footer Placeholder 3"/>
          <p:cNvSpPr>
            <a:spLocks noGrp="1"/>
          </p:cNvSpPr>
          <p:nvPr>
            <p:ph type="ftr" sz="quarter" idx="11"/>
          </p:nvPr>
        </p:nvSpPr>
        <p:spPr/>
        <p:txBody>
          <a:bodyPr/>
          <a:lstStyle/>
          <a:p>
            <a:r>
              <a:rPr lang="en-US"/>
              <a:t>Jure Leskovec, Stanford CS224W: Machine Learning with Graphs, cs224w.stanford.edu</a:t>
            </a:r>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3372C9-8008-3046-AF17-D9421D06A0A4}" type="datetime1">
              <a:rPr lang="en-US" smtClean="0"/>
              <a:t>11/18/24</a:t>
            </a:fld>
            <a:endParaRPr lang="en-US"/>
          </a:p>
        </p:txBody>
      </p:sp>
      <p:sp>
        <p:nvSpPr>
          <p:cNvPr id="3" name="Footer Placeholder 2"/>
          <p:cNvSpPr>
            <a:spLocks noGrp="1"/>
          </p:cNvSpPr>
          <p:nvPr>
            <p:ph type="ftr" sz="quarter" idx="11"/>
          </p:nvPr>
        </p:nvSpPr>
        <p:spPr/>
        <p:txBody>
          <a:bodyPr/>
          <a:lstStyle/>
          <a:p>
            <a:r>
              <a:rPr lang="en-US"/>
              <a:t>Jure Leskovec, Stanford CS224W: Machine Learning with Graphs, cs224w.stanford.edu</a:t>
            </a:r>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AA1CA5F-A358-DC48-824C-98D799B7BE38}" type="datetime1">
              <a:rPr lang="en-US" smtClean="0"/>
              <a:t>11/18/24</a:t>
            </a:fld>
            <a:endParaRPr lang="en-US"/>
          </a:p>
        </p:txBody>
      </p:sp>
      <p:sp>
        <p:nvSpPr>
          <p:cNvPr id="6" name="Footer Placeholder 5"/>
          <p:cNvSpPr>
            <a:spLocks noGrp="1"/>
          </p:cNvSpPr>
          <p:nvPr>
            <p:ph type="ftr" sz="quarter" idx="11"/>
          </p:nvPr>
        </p:nvSpPr>
        <p:spPr/>
        <p:txBody>
          <a:bodyPr/>
          <a:lstStyle/>
          <a:p>
            <a:r>
              <a:rPr lang="en-US"/>
              <a:t>Jure Leskovec, Stanford CS224W: Machine Learning with Graphs, cs224w.stanford.edu</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3516791C-60D4-C54C-A762-CC78790D0972}" type="datetime1">
              <a:rPr lang="en-US" smtClean="0"/>
              <a:t>11/18/24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a:t>Jure Leskovec, Stanford CS224W: Machine Learning with Graphs, cs224w.stanford.edu</a:t>
            </a:r>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81009AD-DCA6-2B44-96EA-2718B3202600}" type="datetime1">
              <a:rPr lang="en-US" smtClean="0"/>
              <a:t>11/18/24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47EF165-6226-9640-8A1D-B04EBD2C2209}" type="datetime1">
              <a:rPr lang="en-US" smtClean="0"/>
              <a:t>11/18/24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a:t>Jure Leskovec, Stanford CS224W: Machine Learning with Graphs, 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a:t>Click to edit Master title style</a:t>
            </a:r>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2917407B-AB29-A94B-AD4D-59F460FCD658}" type="datetime1">
              <a:rPr lang="en-US" smtClean="0"/>
              <a:t>11/18/24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a:t>Jure Leskovec, Stanford CS224W: Machine Learning with Graphs, cs224w.stanford.edu</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457200" y="-27932"/>
            <a:ext cx="8229600" cy="937600"/>
          </a:xfrm>
          <a:prstGeom prst="rect">
            <a:avLst/>
          </a:prstGeom>
        </p:spPr>
        <p:txBody>
          <a:bodyPr lIns="91425" tIns="91425" rIns="91425" bIns="91425" anchor="b" anchorCtr="0"/>
          <a:lstStyle>
            <a:lvl1pPr lvl="0" rtl="0">
              <a:spcBef>
                <a:spcPts val="0"/>
              </a:spcBef>
              <a:buClr>
                <a:srgbClr val="1C4587"/>
              </a:buClr>
              <a:buSzPct val="100000"/>
              <a:buFont typeface="Georgia"/>
              <a:defRPr sz="3200">
                <a:solidFill>
                  <a:srgbClr val="1C4587"/>
                </a:solidFill>
                <a:latin typeface="Georgia"/>
                <a:ea typeface="Georgia"/>
                <a:cs typeface="Georgia"/>
                <a:sym typeface="Georgia"/>
              </a:defRPr>
            </a:lvl1pPr>
            <a:lvl2pPr lvl="1" rtl="0">
              <a:spcBef>
                <a:spcPts val="0"/>
              </a:spcBef>
              <a:defRPr>
                <a:solidFill>
                  <a:srgbClr val="DA0002"/>
                </a:solidFill>
              </a:defRPr>
            </a:lvl2pPr>
            <a:lvl3pPr lvl="2" rtl="0">
              <a:spcBef>
                <a:spcPts val="0"/>
              </a:spcBef>
              <a:defRPr>
                <a:solidFill>
                  <a:srgbClr val="DA0002"/>
                </a:solidFill>
              </a:defRPr>
            </a:lvl3pPr>
            <a:lvl4pPr lvl="3" rtl="0">
              <a:spcBef>
                <a:spcPts val="0"/>
              </a:spcBef>
              <a:defRPr>
                <a:solidFill>
                  <a:srgbClr val="DA0002"/>
                </a:solidFill>
              </a:defRPr>
            </a:lvl4pPr>
            <a:lvl5pPr lvl="4" rtl="0">
              <a:spcBef>
                <a:spcPts val="0"/>
              </a:spcBef>
              <a:defRPr>
                <a:solidFill>
                  <a:srgbClr val="DA0002"/>
                </a:solidFill>
              </a:defRPr>
            </a:lvl5pPr>
            <a:lvl6pPr lvl="5" rtl="0">
              <a:spcBef>
                <a:spcPts val="0"/>
              </a:spcBef>
              <a:defRPr>
                <a:solidFill>
                  <a:srgbClr val="DA0002"/>
                </a:solidFill>
              </a:defRPr>
            </a:lvl6pPr>
            <a:lvl7pPr lvl="6" rtl="0">
              <a:spcBef>
                <a:spcPts val="0"/>
              </a:spcBef>
              <a:defRPr>
                <a:solidFill>
                  <a:srgbClr val="DA0002"/>
                </a:solidFill>
              </a:defRPr>
            </a:lvl7pPr>
            <a:lvl8pPr lvl="7" rtl="0">
              <a:spcBef>
                <a:spcPts val="0"/>
              </a:spcBef>
              <a:defRPr>
                <a:solidFill>
                  <a:srgbClr val="DA0002"/>
                </a:solidFill>
              </a:defRPr>
            </a:lvl8pPr>
            <a:lvl9pPr lvl="8" rtl="0">
              <a:spcBef>
                <a:spcPts val="0"/>
              </a:spcBef>
              <a:defRPr>
                <a:solidFill>
                  <a:srgbClr val="DA0002"/>
                </a:solidFill>
              </a:defRPr>
            </a:lvl9pPr>
          </a:lstStyle>
          <a:p>
            <a:endParaRPr/>
          </a:p>
        </p:txBody>
      </p:sp>
      <p:sp>
        <p:nvSpPr>
          <p:cNvPr id="17" name="Shape 17"/>
          <p:cNvSpPr txBox="1">
            <a:spLocks noGrp="1"/>
          </p:cNvSpPr>
          <p:nvPr>
            <p:ph type="body" idx="1"/>
          </p:nvPr>
        </p:nvSpPr>
        <p:spPr>
          <a:xfrm>
            <a:off x="457200" y="1600200"/>
            <a:ext cx="8229600" cy="4967600"/>
          </a:xfrm>
          <a:prstGeom prst="rect">
            <a:avLst/>
          </a:prstGeom>
        </p:spPr>
        <p:txBody>
          <a:bodyPr lIns="91425" tIns="91425" rIns="91425" bIns="91425" anchor="t" anchorCtr="0"/>
          <a:lstStyle>
            <a:lvl1pPr lvl="0" rtl="0">
              <a:spcBef>
                <a:spcPts val="0"/>
              </a:spcBef>
              <a:buSzPct val="100000"/>
              <a:buFont typeface="Helvetica Neue"/>
              <a:defRPr sz="1400">
                <a:latin typeface="Helvetica Neue"/>
                <a:ea typeface="Helvetica Neue"/>
                <a:cs typeface="Helvetica Neue"/>
                <a:sym typeface="Helvetica Neue"/>
              </a:defRPr>
            </a:lvl1pPr>
            <a:lvl2pPr lvl="1" rtl="0">
              <a:spcBef>
                <a:spcPts val="0"/>
              </a:spcBef>
              <a:buSzPct val="100000"/>
              <a:buFont typeface="Helvetica Neue"/>
              <a:defRPr sz="1400">
                <a:latin typeface="Helvetica Neue"/>
                <a:ea typeface="Helvetica Neue"/>
                <a:cs typeface="Helvetica Neue"/>
                <a:sym typeface="Helvetica Neue"/>
              </a:defRPr>
            </a:lvl2pPr>
            <a:lvl3pPr lvl="2" rtl="0">
              <a:spcBef>
                <a:spcPts val="0"/>
              </a:spcBef>
              <a:buSzPct val="100000"/>
              <a:buFont typeface="Helvetica Neue"/>
              <a:defRPr sz="1400">
                <a:latin typeface="Helvetica Neue"/>
                <a:ea typeface="Helvetica Neue"/>
                <a:cs typeface="Helvetica Neue"/>
                <a:sym typeface="Helvetica Neue"/>
              </a:defRPr>
            </a:lvl3pPr>
            <a:lvl4pPr lvl="3" rtl="0">
              <a:spcBef>
                <a:spcPts val="0"/>
              </a:spcBef>
              <a:buSzPct val="100000"/>
              <a:buFont typeface="Helvetica Neue"/>
              <a:defRPr sz="1400">
                <a:latin typeface="Helvetica Neue"/>
                <a:ea typeface="Helvetica Neue"/>
                <a:cs typeface="Helvetica Neue"/>
                <a:sym typeface="Helvetica Neue"/>
              </a:defRPr>
            </a:lvl4pPr>
            <a:lvl5pPr lvl="4" rtl="0">
              <a:spcBef>
                <a:spcPts val="0"/>
              </a:spcBef>
              <a:buSzPct val="100000"/>
              <a:buFont typeface="Helvetica Neue"/>
              <a:defRPr sz="1400">
                <a:latin typeface="Helvetica Neue"/>
                <a:ea typeface="Helvetica Neue"/>
                <a:cs typeface="Helvetica Neue"/>
                <a:sym typeface="Helvetica Neue"/>
              </a:defRPr>
            </a:lvl5pPr>
            <a:lvl6pPr lvl="5" rtl="0">
              <a:spcBef>
                <a:spcPts val="0"/>
              </a:spcBef>
              <a:buSzPct val="100000"/>
              <a:buFont typeface="Helvetica Neue"/>
              <a:defRPr sz="1400">
                <a:latin typeface="Helvetica Neue"/>
                <a:ea typeface="Helvetica Neue"/>
                <a:cs typeface="Helvetica Neue"/>
                <a:sym typeface="Helvetica Neue"/>
              </a:defRPr>
            </a:lvl6pPr>
            <a:lvl7pPr lvl="6" rtl="0">
              <a:spcBef>
                <a:spcPts val="0"/>
              </a:spcBef>
              <a:buSzPct val="100000"/>
              <a:buFont typeface="Helvetica Neue"/>
              <a:defRPr sz="1400">
                <a:latin typeface="Helvetica Neue"/>
                <a:ea typeface="Helvetica Neue"/>
                <a:cs typeface="Helvetica Neue"/>
                <a:sym typeface="Helvetica Neue"/>
              </a:defRPr>
            </a:lvl7pPr>
            <a:lvl8pPr lvl="7" rtl="0">
              <a:spcBef>
                <a:spcPts val="0"/>
              </a:spcBef>
              <a:buSzPct val="100000"/>
              <a:buFont typeface="Helvetica Neue"/>
              <a:defRPr sz="1400">
                <a:latin typeface="Helvetica Neue"/>
                <a:ea typeface="Helvetica Neue"/>
                <a:cs typeface="Helvetica Neue"/>
                <a:sym typeface="Helvetica Neue"/>
              </a:defRPr>
            </a:lvl8pPr>
            <a:lvl9pPr lvl="8" rtl="0">
              <a:spcBef>
                <a:spcPts val="0"/>
              </a:spcBef>
              <a:buSzPct val="100000"/>
              <a:buFont typeface="Helvetica Neue"/>
              <a:defRPr sz="1400">
                <a:latin typeface="Helvetica Neue"/>
                <a:ea typeface="Helvetica Neue"/>
                <a:cs typeface="Helvetica Neue"/>
                <a:sym typeface="Helvetica Neue"/>
              </a:defRPr>
            </a:lvl9pPr>
          </a:lstStyle>
          <a:p>
            <a:endParaRPr/>
          </a:p>
        </p:txBody>
      </p:sp>
      <p:cxnSp>
        <p:nvCxnSpPr>
          <p:cNvPr id="18" name="Shape 18"/>
          <p:cNvCxnSpPr/>
          <p:nvPr/>
        </p:nvCxnSpPr>
        <p:spPr>
          <a:xfrm>
            <a:off x="457200" y="914400"/>
            <a:ext cx="8229600" cy="0"/>
          </a:xfrm>
          <a:prstGeom prst="straightConnector1">
            <a:avLst/>
          </a:prstGeom>
          <a:noFill/>
          <a:ln w="28575" cap="flat" cmpd="sng">
            <a:solidFill>
              <a:srgbClr val="1C4587"/>
            </a:solidFill>
            <a:prstDash val="solid"/>
            <a:round/>
            <a:headEnd type="none" w="med" len="med"/>
            <a:tailEnd type="none" w="med" len="med"/>
          </a:ln>
        </p:spPr>
      </p:cxnSp>
      <p:sp>
        <p:nvSpPr>
          <p:cNvPr id="19" name="Shape 19"/>
          <p:cNvSpPr txBox="1">
            <a:spLocks noGrp="1"/>
          </p:cNvSpPr>
          <p:nvPr>
            <p:ph type="sldNum" idx="12"/>
          </p:nvPr>
        </p:nvSpPr>
        <p:spPr>
          <a:xfrm>
            <a:off x="8556783" y="6333133"/>
            <a:ext cx="548700" cy="524800"/>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8622700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itle &amp; Subtitle + Table or Chart">
    <p:spTree>
      <p:nvGrpSpPr>
        <p:cNvPr id="1" name=""/>
        <p:cNvGrpSpPr/>
        <p:nvPr/>
      </p:nvGrpSpPr>
      <p:grpSpPr>
        <a:xfrm>
          <a:off x="0" y="0"/>
          <a:ext cx="0" cy="0"/>
          <a:chOff x="0" y="0"/>
          <a:chExt cx="0" cy="0"/>
        </a:xfrm>
      </p:grpSpPr>
      <p:sp>
        <p:nvSpPr>
          <p:cNvPr id="83" name="Shape 83"/>
          <p:cNvSpPr>
            <a:spLocks noGrp="1"/>
          </p:cNvSpPr>
          <p:nvPr>
            <p:ph type="title"/>
          </p:nvPr>
        </p:nvSpPr>
        <p:spPr>
          <a:xfrm>
            <a:off x="457516" y="461169"/>
            <a:ext cx="8231592" cy="676189"/>
          </a:xfrm>
          <a:prstGeom prst="rect">
            <a:avLst/>
          </a:prstGeom>
        </p:spPr>
        <p:txBody>
          <a:bodyPr anchor="t">
            <a:noAutofit/>
          </a:bodyPr>
          <a:lstStyle>
            <a:lvl1pPr>
              <a:lnSpc>
                <a:spcPct val="80000"/>
              </a:lnSpc>
            </a:lvl1pPr>
          </a:lstStyle>
          <a:p>
            <a:r>
              <a:t>Title Text</a:t>
            </a:r>
          </a:p>
        </p:txBody>
      </p:sp>
      <p:sp>
        <p:nvSpPr>
          <p:cNvPr id="84" name="Shape 84"/>
          <p:cNvSpPr>
            <a:spLocks noGrp="1"/>
          </p:cNvSpPr>
          <p:nvPr>
            <p:ph type="body" sz="quarter" idx="13"/>
          </p:nvPr>
        </p:nvSpPr>
        <p:spPr>
          <a:xfrm>
            <a:off x="454280" y="1081754"/>
            <a:ext cx="8235441" cy="406906"/>
          </a:xfrm>
          <a:prstGeom prst="rect">
            <a:avLst/>
          </a:prstGeom>
        </p:spPr>
        <p:txBody>
          <a:bodyPr>
            <a:spAutoFit/>
          </a:bodyPr>
          <a:lstStyle>
            <a:lvl1pPr marL="0" indent="0" algn="ctr">
              <a:spcBef>
                <a:spcPts val="0"/>
              </a:spcBef>
              <a:buClrTx/>
              <a:buSzTx/>
              <a:buFontTx/>
              <a:buNone/>
              <a:defRPr sz="1744" i="1">
                <a:solidFill>
                  <a:schemeClr val="accent3">
                    <a:hueOff val="2242401"/>
                    <a:satOff val="6752"/>
                    <a:lumOff val="-42137"/>
                  </a:schemeClr>
                </a:solidFill>
                <a:latin typeface="+mn-lt"/>
                <a:ea typeface="+mn-ea"/>
                <a:cs typeface="+mn-cs"/>
                <a:sym typeface="Georgia"/>
              </a:defRPr>
            </a:lvl1pPr>
          </a:lstStyle>
          <a:p>
            <a:r>
              <a:t>Subtitle</a:t>
            </a:r>
          </a:p>
        </p:txBody>
      </p:sp>
      <p:sp>
        <p:nvSpPr>
          <p:cNvPr id="85" name="Shape 85"/>
          <p:cNvSpPr>
            <a:spLocks noGrp="1"/>
          </p:cNvSpPr>
          <p:nvPr>
            <p:ph type="body" sz="quarter" idx="14"/>
          </p:nvPr>
        </p:nvSpPr>
        <p:spPr>
          <a:xfrm>
            <a:off x="454818" y="6480175"/>
            <a:ext cx="606192" cy="242374"/>
          </a:xfrm>
          <a:prstGeom prst="rect">
            <a:avLst/>
          </a:prstGeom>
        </p:spPr>
        <p:txBody>
          <a:bodyPr wrap="none">
            <a:spAutoFit/>
          </a:bodyPr>
          <a:lstStyle>
            <a:lvl1pPr marL="0" indent="0">
              <a:spcBef>
                <a:spcPts val="0"/>
              </a:spcBef>
              <a:buClrTx/>
              <a:buSzTx/>
              <a:buFontTx/>
              <a:buNone/>
              <a:defRPr sz="675" b="1">
                <a:solidFill>
                  <a:schemeClr val="accent2">
                    <a:hueOff val="-397790"/>
                    <a:satOff val="91878"/>
                    <a:lumOff val="-61072"/>
                  </a:schemeClr>
                </a:solidFill>
                <a:latin typeface="+mj-lt"/>
                <a:ea typeface="+mj-ea"/>
                <a:cs typeface="+mj-cs"/>
                <a:sym typeface="Helvetica Neue"/>
              </a:defRPr>
            </a:lvl1pPr>
          </a:lstStyle>
          <a:p>
            <a:r>
              <a:t>Confidential</a:t>
            </a:r>
          </a:p>
        </p:txBody>
      </p:sp>
      <p:sp>
        <p:nvSpPr>
          <p:cNvPr id="86" name="Shape 86"/>
          <p:cNvSpPr>
            <a:spLocks noGrp="1"/>
          </p:cNvSpPr>
          <p:nvPr>
            <p:ph type="sldNum" sz="quarter" idx="2"/>
          </p:nvPr>
        </p:nvSpPr>
        <p:spPr>
          <a:prstGeom prst="rect">
            <a:avLst/>
          </a:prstGeom>
        </p:spPr>
        <p:txBody>
          <a:bodyPr/>
          <a:lstStyle/>
          <a:p>
            <a:fld id="{86CB4B4D-7CA3-9044-876B-883B54F8677D}" type="slidenum">
              <a:t>‹#›</a:t>
            </a:fld>
            <a:endParaRPr/>
          </a:p>
        </p:txBody>
      </p:sp>
      <p:sp>
        <p:nvSpPr>
          <p:cNvPr id="87" name="Shape 87"/>
          <p:cNvSpPr>
            <a:spLocks noGrp="1"/>
          </p:cNvSpPr>
          <p:nvPr>
            <p:ph idx="3"/>
          </p:nvPr>
        </p:nvSpPr>
        <p:spPr>
          <a:xfrm>
            <a:off x="458092" y="1906091"/>
            <a:ext cx="8232578" cy="4271765"/>
          </a:xfrm>
          <a:prstGeom prst="rect">
            <a:avLst/>
          </a:prstGeom>
        </p:spPr>
        <p:txBody>
          <a:bodyPr anchor="ctr"/>
          <a:lstStyle>
            <a:lvl1pPr marL="0" indent="0" algn="ctr">
              <a:spcBef>
                <a:spcPts val="0"/>
              </a:spcBef>
              <a:buClrTx/>
              <a:buSzTx/>
              <a:buFontTx/>
              <a:buNone/>
              <a:defRPr sz="2800">
                <a:solidFill>
                  <a:srgbClr val="314864"/>
                </a:solidFill>
                <a:latin typeface="Palatino"/>
                <a:ea typeface="Palatino"/>
                <a:cs typeface="Palatino"/>
                <a:sym typeface="Palatino"/>
              </a:defRPr>
            </a:lvl1pPr>
          </a:lstStyle>
          <a:p>
            <a:pPr marL="0" indent="0" algn="ctr">
              <a:spcBef>
                <a:spcPts val="0"/>
              </a:spcBef>
              <a:buClrTx/>
              <a:buSzTx/>
              <a:buFontTx/>
              <a:buNone/>
              <a:defRPr sz="2800">
                <a:solidFill>
                  <a:srgbClr val="314864"/>
                </a:solidFill>
                <a:latin typeface="Palatino"/>
                <a:ea typeface="Palatino"/>
                <a:cs typeface="Palatino"/>
                <a:sym typeface="Palatino"/>
              </a:defRPr>
            </a:pPr>
            <a:endParaRPr/>
          </a:p>
        </p:txBody>
      </p:sp>
      <p:sp>
        <p:nvSpPr>
          <p:cNvPr id="88" name="Shape 88"/>
          <p:cNvSpPr>
            <a:spLocks noGrp="1"/>
          </p:cNvSpPr>
          <p:nvPr>
            <p:ph type="body" sz="quarter" idx="15"/>
          </p:nvPr>
        </p:nvSpPr>
        <p:spPr>
          <a:xfrm>
            <a:off x="3979562" y="6454168"/>
            <a:ext cx="1184876" cy="242374"/>
          </a:xfrm>
          <a:prstGeom prst="rect">
            <a:avLst/>
          </a:prstGeom>
        </p:spPr>
        <p:txBody>
          <a:bodyPr wrap="none" anchor="ctr">
            <a:spAutoFit/>
          </a:bodyPr>
          <a:lstStyle>
            <a:lvl1pPr marL="0" indent="0" algn="ctr">
              <a:spcBef>
                <a:spcPts val="0"/>
              </a:spcBef>
              <a:buClrTx/>
              <a:buSzTx/>
              <a:buFontTx/>
              <a:buNone/>
              <a:defRPr sz="675">
                <a:solidFill>
                  <a:schemeClr val="accent4">
                    <a:hueOff val="2242401"/>
                    <a:satOff val="9243"/>
                    <a:lumOff val="-30065"/>
                  </a:schemeClr>
                </a:solidFill>
              </a:defRPr>
            </a:lvl1pPr>
          </a:lstStyle>
          <a:p>
            <a:r>
              <a:t>Source: Placeholder Numbers</a:t>
            </a:r>
          </a:p>
        </p:txBody>
      </p:sp>
      <p:sp>
        <p:nvSpPr>
          <p:cNvPr id="89" name="Shape 89"/>
          <p:cNvSpPr/>
          <p:nvPr/>
        </p:nvSpPr>
        <p:spPr>
          <a:xfrm>
            <a:off x="-2932538" y="1716036"/>
            <a:ext cx="2014975" cy="168379"/>
          </a:xfrm>
          <a:prstGeom prst="rect">
            <a:avLst/>
          </a:prstGeom>
          <a:ln w="3175">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ctr">
              <a:spcBef>
                <a:spcPts val="3400"/>
              </a:spcBef>
              <a:defRPr sz="1500">
                <a:latin typeface="Avenir Next Medium"/>
                <a:ea typeface="Avenir Next Medium"/>
                <a:cs typeface="Avenir Next Medium"/>
                <a:sym typeface="Avenir Next Medium"/>
              </a:defRPr>
            </a:lvl1pPr>
          </a:lstStyle>
          <a:p>
            <a:r>
              <a:rPr sz="844"/>
              <a:t>Two Line Title Subtitle Baseline Guide &gt;</a:t>
            </a:r>
          </a:p>
        </p:txBody>
      </p:sp>
    </p:spTree>
    <p:extLst>
      <p:ext uri="{BB962C8B-B14F-4D97-AF65-F5344CB8AC3E}">
        <p14:creationId xmlns:p14="http://schemas.microsoft.com/office/powerpoint/2010/main" val="62922952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3BD946C9-4B80-C94A-AD1F-7B394BFBC307}" type="datetime1">
              <a:rPr lang="en-US" smtClean="0"/>
              <a:t>11/18/24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a:t>Jure Leskovec, Stanford CS224W: Machine Learning with Graphs, cs224w.stanford.edu</a:t>
            </a:r>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94" r:id="rId13"/>
    <p:sldLayoutId id="2147483695" r:id="rId14"/>
  </p:sldLayoutIdLst>
  <p:hf hdr="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cs224w.stanford.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forms.gle/UtJ3x9dGpNTGCQz1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jpeg"/><Relationship Id="rId7" Type="http://schemas.openxmlformats.org/officeDocument/2006/relationships/hyperlink" Target="https://courses.lumenlearning.com/wmopen-introbusiness/chapter/communication-channels-flows-network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science.sciencemag.org/content/325/5939/422" TargetMode="External"/><Relationship Id="rId5" Type="http://schemas.openxmlformats.org/officeDocument/2006/relationships/image" Target="../media/image4.jpeg"/><Relationship Id="rId4" Type="http://schemas.openxmlformats.org/officeDocument/2006/relationships/hyperlink" Target="https://medium.com/analytics-vidhya/social-network-analytics-f082f4e21b16"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cs.stanford.edu/people/jure/pubs/graphrnn-icml18.pdf" TargetMode="Externa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2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4.png"/><Relationship Id="rId7" Type="http://schemas.openxmlformats.org/officeDocument/2006/relationships/image" Target="../media/image37.png"/><Relationship Id="rId12"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40.png"/><Relationship Id="rId5" Type="http://schemas.openxmlformats.org/officeDocument/2006/relationships/image" Target="../media/image36.png"/><Relationship Id="rId10" Type="http://schemas.openxmlformats.org/officeDocument/2006/relationships/image" Target="../media/image39.png"/><Relationship Id="rId4" Type="http://schemas.openxmlformats.org/officeDocument/2006/relationships/image" Target="../media/image35.png"/><Relationship Id="rId9"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png"/><Relationship Id="rId7"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33.png"/><Relationship Id="rId5" Type="http://schemas.openxmlformats.org/officeDocument/2006/relationships/image" Target="../media/image44.png"/><Relationship Id="rId10" Type="http://schemas.openxmlformats.org/officeDocument/2006/relationships/image" Target="../media/image47.png"/><Relationship Id="rId4" Type="http://schemas.openxmlformats.org/officeDocument/2006/relationships/image" Target="../media/image43.png"/><Relationship Id="rId9"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2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 Id="rId9" Type="http://schemas.openxmlformats.org/officeDocument/2006/relationships/image" Target="../media/image6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6.png"/><Relationship Id="rId3" Type="http://schemas.openxmlformats.org/officeDocument/2006/relationships/image" Target="../media/image67.png"/><Relationship Id="rId7" Type="http://schemas.openxmlformats.org/officeDocument/2006/relationships/image" Target="../media/image71.png"/><Relationship Id="rId12"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image" Target="../media/image75.png"/><Relationship Id="rId5" Type="http://schemas.openxmlformats.org/officeDocument/2006/relationships/image" Target="../media/image69.pn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png"/></Relationships>
</file>

<file path=ppt/slides/_rels/slide31.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5.png"/><Relationship Id="rId3" Type="http://schemas.openxmlformats.org/officeDocument/2006/relationships/image" Target="../media/image77.png"/><Relationship Id="rId7" Type="http://schemas.openxmlformats.org/officeDocument/2006/relationships/image" Target="../media/image80.png"/><Relationship Id="rId12"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79.png"/><Relationship Id="rId11" Type="http://schemas.openxmlformats.org/officeDocument/2006/relationships/image" Target="../media/image84.png"/><Relationship Id="rId5" Type="http://schemas.openxmlformats.org/officeDocument/2006/relationships/image" Target="../media/image69.png"/><Relationship Id="rId10" Type="http://schemas.openxmlformats.org/officeDocument/2006/relationships/image" Target="../media/image83.png"/><Relationship Id="rId4" Type="http://schemas.openxmlformats.org/officeDocument/2006/relationships/image" Target="../media/image78.png"/><Relationship Id="rId9" Type="http://schemas.openxmlformats.org/officeDocument/2006/relationships/image" Target="../media/image82.png"/><Relationship Id="rId14" Type="http://schemas.openxmlformats.org/officeDocument/2006/relationships/image" Target="../media/image86.png"/></Relationships>
</file>

<file path=ppt/slides/_rels/slide32.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94.png"/><Relationship Id="rId3" Type="http://schemas.openxmlformats.org/officeDocument/2006/relationships/image" Target="../media/image87.png"/><Relationship Id="rId7" Type="http://schemas.openxmlformats.org/officeDocument/2006/relationships/image" Target="../media/image81.png"/><Relationship Id="rId12" Type="http://schemas.openxmlformats.org/officeDocument/2006/relationships/image" Target="../media/image93.png"/><Relationship Id="rId17" Type="http://schemas.openxmlformats.org/officeDocument/2006/relationships/image" Target="../media/image98.png"/><Relationship Id="rId2" Type="http://schemas.openxmlformats.org/officeDocument/2006/relationships/notesSlide" Target="../notesSlides/notesSlide28.xml"/><Relationship Id="rId16" Type="http://schemas.openxmlformats.org/officeDocument/2006/relationships/image" Target="../media/image97.png"/><Relationship Id="rId1" Type="http://schemas.openxmlformats.org/officeDocument/2006/relationships/slideLayout" Target="../slideLayouts/slideLayout2.xml"/><Relationship Id="rId6" Type="http://schemas.openxmlformats.org/officeDocument/2006/relationships/image" Target="../media/image89.png"/><Relationship Id="rId11" Type="http://schemas.openxmlformats.org/officeDocument/2006/relationships/image" Target="../media/image92.png"/><Relationship Id="rId5" Type="http://schemas.openxmlformats.org/officeDocument/2006/relationships/image" Target="../media/image70.png"/><Relationship Id="rId15" Type="http://schemas.openxmlformats.org/officeDocument/2006/relationships/image" Target="../media/image96.png"/><Relationship Id="rId10" Type="http://schemas.openxmlformats.org/officeDocument/2006/relationships/image" Target="../media/image91.png"/><Relationship Id="rId4" Type="http://schemas.openxmlformats.org/officeDocument/2006/relationships/image" Target="../media/image88.png"/><Relationship Id="rId9" Type="http://schemas.openxmlformats.org/officeDocument/2006/relationships/image" Target="../media/image90.png"/><Relationship Id="rId14" Type="http://schemas.openxmlformats.org/officeDocument/2006/relationships/image" Target="../media/image95.png"/></Relationships>
</file>

<file path=ppt/slides/_rels/slide33.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92.png"/><Relationship Id="rId3" Type="http://schemas.openxmlformats.org/officeDocument/2006/relationships/image" Target="../media/image99.png"/><Relationship Id="rId7" Type="http://schemas.openxmlformats.org/officeDocument/2006/relationships/image" Target="../media/image103.png"/><Relationship Id="rId12" Type="http://schemas.openxmlformats.org/officeDocument/2006/relationships/image" Target="../media/image108.png"/><Relationship Id="rId2" Type="http://schemas.openxmlformats.org/officeDocument/2006/relationships/notesSlide" Target="../notesSlides/notesSlide29.xml"/><Relationship Id="rId16" Type="http://schemas.openxmlformats.org/officeDocument/2006/relationships/image" Target="../media/image111.png"/><Relationship Id="rId1" Type="http://schemas.openxmlformats.org/officeDocument/2006/relationships/slideLayout" Target="../slideLayouts/slideLayout2.xml"/><Relationship Id="rId6" Type="http://schemas.openxmlformats.org/officeDocument/2006/relationships/image" Target="../media/image102.png"/><Relationship Id="rId11" Type="http://schemas.openxmlformats.org/officeDocument/2006/relationships/image" Target="../media/image107.png"/><Relationship Id="rId5" Type="http://schemas.openxmlformats.org/officeDocument/2006/relationships/image" Target="../media/image101.png"/><Relationship Id="rId15" Type="http://schemas.openxmlformats.org/officeDocument/2006/relationships/image" Target="../media/image110.pn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png"/><Relationship Id="rId14" Type="http://schemas.openxmlformats.org/officeDocument/2006/relationships/image" Target="../media/image109.png"/></Relationships>
</file>

<file path=ppt/slides/_rels/slide3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114.png"/><Relationship Id="rId4" Type="http://schemas.openxmlformats.org/officeDocument/2006/relationships/image" Target="../media/image113.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16.png"/></Relationships>
</file>

<file path=ppt/slides/_rels/slide3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16.png"/></Relationships>
</file>

<file path=ppt/slides/_rels/slide3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16.png"/></Relationships>
</file>

<file path=ppt/slides/_rels/slide4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16.png"/></Relationships>
</file>

<file path=ppt/slides/_rels/slide4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117.png"/><Relationship Id="rId4" Type="http://schemas.openxmlformats.org/officeDocument/2006/relationships/image" Target="../media/image116.png"/></Relationships>
</file>

<file path=ppt/slides/_rels/slide4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118.png"/><Relationship Id="rId4" Type="http://schemas.openxmlformats.org/officeDocument/2006/relationships/image" Target="../media/image116.png"/></Relationships>
</file>

<file path=ppt/slides/_rels/slide4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118.png"/><Relationship Id="rId4" Type="http://schemas.openxmlformats.org/officeDocument/2006/relationships/image" Target="../media/image116.png"/></Relationships>
</file>

<file path=ppt/slides/_rels/slide44.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image" Target="../media/image121.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6.png"/></Relationships>
</file>

<file path=ppt/slides/_rels/slide45.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image" Target="../media/image121.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6.png"/></Relationships>
</file>

<file path=ppt/slides/_rels/slide4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130.png"/><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58.xml.rels><?xml version="1.0" encoding="UTF-8" standalone="yes"?>
<Relationships xmlns="http://schemas.openxmlformats.org/package/2006/relationships"><Relationship Id="rId8" Type="http://schemas.openxmlformats.org/officeDocument/2006/relationships/chart" Target="../charts/chart9.xml"/><Relationship Id="rId13" Type="http://schemas.openxmlformats.org/officeDocument/2006/relationships/image" Target="../media/image136.png"/><Relationship Id="rId3" Type="http://schemas.openxmlformats.org/officeDocument/2006/relationships/chart" Target="../charts/chart7.xml"/><Relationship Id="rId7" Type="http://schemas.openxmlformats.org/officeDocument/2006/relationships/image" Target="../media/image133.png"/><Relationship Id="rId12" Type="http://schemas.openxmlformats.org/officeDocument/2006/relationships/image" Target="../media/image135.png"/><Relationship Id="rId2" Type="http://schemas.openxmlformats.org/officeDocument/2006/relationships/chart" Target="../charts/chart6.xml"/><Relationship Id="rId1" Type="http://schemas.openxmlformats.org/officeDocument/2006/relationships/slideLayout" Target="../slideLayouts/slideLayout2.xml"/><Relationship Id="rId6" Type="http://schemas.openxmlformats.org/officeDocument/2006/relationships/image" Target="../media/image132.png"/><Relationship Id="rId11" Type="http://schemas.openxmlformats.org/officeDocument/2006/relationships/image" Target="../media/image134.png"/><Relationship Id="rId5" Type="http://schemas.openxmlformats.org/officeDocument/2006/relationships/image" Target="../media/image131.png"/><Relationship Id="rId10" Type="http://schemas.openxmlformats.org/officeDocument/2006/relationships/chart" Target="../charts/chart11.xml"/><Relationship Id="rId4" Type="http://schemas.openxmlformats.org/officeDocument/2006/relationships/chart" Target="../charts/chart8.xml"/><Relationship Id="rId9" Type="http://schemas.openxmlformats.org/officeDocument/2006/relationships/chart" Target="../charts/chart10.xml"/></Relationships>
</file>

<file path=ppt/slides/_rels/slide59.xml.rels><?xml version="1.0" encoding="UTF-8" standalone="yes"?>
<Relationships xmlns="http://schemas.openxmlformats.org/package/2006/relationships"><Relationship Id="rId8" Type="http://schemas.openxmlformats.org/officeDocument/2006/relationships/chart" Target="../charts/chart16.xml"/><Relationship Id="rId3" Type="http://schemas.openxmlformats.org/officeDocument/2006/relationships/image" Target="../media/image13.png"/><Relationship Id="rId7" Type="http://schemas.openxmlformats.org/officeDocument/2006/relationships/chart" Target="../charts/chart15.xm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 Id="rId9" Type="http://schemas.openxmlformats.org/officeDocument/2006/relationships/chart" Target="../charts/chart17.xml"/></Relationships>
</file>

<file path=ppt/slides/_rels/slide60.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image" Target="../media/image13.png"/><Relationship Id="rId7" Type="http://schemas.openxmlformats.org/officeDocument/2006/relationships/chart" Target="../charts/chart21.xm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chart" Target="../charts/chart20.xml"/><Relationship Id="rId5" Type="http://schemas.openxmlformats.org/officeDocument/2006/relationships/chart" Target="../charts/chart19.xml"/><Relationship Id="rId4" Type="http://schemas.openxmlformats.org/officeDocument/2006/relationships/chart" Target="../charts/chart18.xml"/><Relationship Id="rId9" Type="http://schemas.openxmlformats.org/officeDocument/2006/relationships/chart" Target="../charts/chart23.xml"/></Relationships>
</file>

<file path=ppt/slides/_rels/slide61.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s://cs.stanford.edu/people/jure/pubs/gcpn-neurips18.pdf" TargetMode="Externa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42.em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76926"/>
            <a:ext cx="8077200" cy="3152275"/>
          </a:xfrm>
        </p:spPr>
        <p:txBody>
          <a:bodyPr anchor="b">
            <a:normAutofit/>
          </a:bodyPr>
          <a:lstStyle/>
          <a:p>
            <a:r>
              <a:rPr lang="en-US"/>
              <a:t>Stanford CS224W:</a:t>
            </a:r>
            <a:br>
              <a:rPr lang="en-US"/>
            </a:br>
            <a:r>
              <a:rPr lang="en-US"/>
              <a:t>Deep Generative Models for Graphs</a:t>
            </a:r>
            <a:br>
              <a:rPr lang="en-US"/>
            </a:br>
            <a:endParaRPr lang="en-US" sz="4000" i="1"/>
          </a:p>
        </p:txBody>
      </p:sp>
      <p:sp>
        <p:nvSpPr>
          <p:cNvPr id="7" name="TextBox 6"/>
          <p:cNvSpPr txBox="1"/>
          <p:nvPr/>
        </p:nvSpPr>
        <p:spPr>
          <a:xfrm>
            <a:off x="762000" y="5257800"/>
            <a:ext cx="6705600" cy="1323439"/>
          </a:xfrm>
          <a:prstGeom prst="rect">
            <a:avLst/>
          </a:prstGeom>
          <a:noFill/>
        </p:spPr>
        <p:txBody>
          <a:bodyPr wrap="square" rtlCol="0">
            <a:spAutoFit/>
          </a:bodyPr>
          <a:lstStyle/>
          <a:p>
            <a:r>
              <a:rPr lang="en-US" sz="2400" dirty="0"/>
              <a:t>CS224W: Machine Learning with Graphs</a:t>
            </a:r>
          </a:p>
          <a:p>
            <a:r>
              <a:rPr lang="en-US" sz="2400" dirty="0"/>
              <a:t>Jure </a:t>
            </a:r>
            <a:r>
              <a:rPr lang="en-US" sz="2400" dirty="0" err="1"/>
              <a:t>Leskovec</a:t>
            </a:r>
            <a:r>
              <a:rPr lang="en-US" sz="2400" dirty="0"/>
              <a:t>, </a:t>
            </a:r>
            <a:r>
              <a:rPr lang="en-US" sz="2000" dirty="0"/>
              <a:t>Stanford University</a:t>
            </a:r>
          </a:p>
          <a:p>
            <a:r>
              <a:rPr lang="en-US" sz="3200" dirty="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1">
            <a:extLst>
              <a:ext uri="{FF2B5EF4-FFF2-40B4-BE49-F238E27FC236}">
                <a16:creationId xmlns:a16="http://schemas.microsoft.com/office/drawing/2014/main" id="{DD821624-4BAF-0C69-603A-4AB60975D2E1}"/>
              </a:ext>
            </a:extLst>
          </p:cNvPr>
          <p:cNvSpPr txBox="1"/>
          <p:nvPr/>
        </p:nvSpPr>
        <p:spPr>
          <a:xfrm>
            <a:off x="2542032" y="34409"/>
            <a:ext cx="6601968"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latin typeface="Arial" panose="020B0604020202020204" pitchFamily="34" charset="0"/>
                <a:cs typeface="Arial" panose="020B0604020202020204" pitchFamily="34" charset="0"/>
              </a:rPr>
              <a:t>Note to other teachers and users of these slides: </a:t>
            </a:r>
            <a:r>
              <a:rPr lang="en-US" sz="1200">
                <a:latin typeface="Arial" panose="020B0604020202020204" pitchFamily="34" charset="0"/>
                <a:cs typeface="Arial" panose="020B0604020202020204" pitchFamily="34" charset="0"/>
              </a:rPr>
              <a:t>We would be delighted if you found our material useful for giving your own lectures. Feel free to use these slides verbatim, or to modify them to fit your own needs. If you make use of a significant portion of these slides in your own lecture, please include this message, or a link to our web site: </a:t>
            </a:r>
            <a:r>
              <a:rPr lang="en-US" sz="1200">
                <a:latin typeface="Arial" panose="020B0604020202020204" pitchFamily="34" charset="0"/>
                <a:cs typeface="Arial" panose="020B0604020202020204" pitchFamily="34" charset="0"/>
                <a:hlinkClick r:id="rId4"/>
              </a:rPr>
              <a:t>http://cs224w.Stanford.edu </a:t>
            </a:r>
            <a:endParaRPr lang="en-US" sz="1200">
              <a:latin typeface="Arial" pitchFamily="34" charset="0"/>
              <a:cs typeface="Arial" pitchFamily="34" charset="0"/>
            </a:endParaRPr>
          </a:p>
          <a:p>
            <a:endParaRPr lang="en-US" sz="1200">
              <a:latin typeface="Arial" pitchFamily="34" charset="0"/>
              <a:cs typeface="Arial"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44A20-EAFD-3E7B-D71E-A9FA8944B039}"/>
              </a:ext>
            </a:extLst>
          </p:cNvPr>
          <p:cNvSpPr>
            <a:spLocks noGrp="1"/>
          </p:cNvSpPr>
          <p:nvPr>
            <p:ph type="title"/>
          </p:nvPr>
        </p:nvSpPr>
        <p:spPr/>
        <p:txBody>
          <a:bodyPr/>
          <a:lstStyle/>
          <a:p>
            <a:r>
              <a:rPr lang="en-US"/>
              <a:t>Announcements</a:t>
            </a:r>
          </a:p>
        </p:txBody>
      </p:sp>
      <p:sp>
        <p:nvSpPr>
          <p:cNvPr id="3" name="Content Placeholder 2">
            <a:extLst>
              <a:ext uri="{FF2B5EF4-FFF2-40B4-BE49-F238E27FC236}">
                <a16:creationId xmlns:a16="http://schemas.microsoft.com/office/drawing/2014/main" id="{CE510082-F9AA-1150-0BA9-50AE448250B1}"/>
              </a:ext>
            </a:extLst>
          </p:cNvPr>
          <p:cNvSpPr>
            <a:spLocks noGrp="1"/>
          </p:cNvSpPr>
          <p:nvPr>
            <p:ph idx="1"/>
          </p:nvPr>
        </p:nvSpPr>
        <p:spPr>
          <a:solidFill>
            <a:schemeClr val="bg1"/>
          </a:solidFill>
        </p:spPr>
        <p:txBody>
          <a:bodyPr vert="horz" lIns="54864" tIns="91440" rIns="91440" bIns="45720" rtlCol="0" anchor="t">
            <a:normAutofit/>
          </a:bodyPr>
          <a:lstStyle/>
          <a:p>
            <a:pPr marL="438785"/>
            <a:r>
              <a:rPr lang="en-US" b="1" dirty="0">
                <a:solidFill>
                  <a:srgbClr val="FF0000"/>
                </a:solidFill>
                <a:latin typeface="Calibri"/>
                <a:ea typeface="Calibri"/>
                <a:cs typeface="Calibri"/>
              </a:rPr>
              <a:t>Exam </a:t>
            </a:r>
            <a:r>
              <a:rPr lang="en-US" dirty="0">
                <a:latin typeface="Calibri"/>
                <a:ea typeface="Calibri"/>
                <a:cs typeface="Calibri"/>
              </a:rPr>
              <a:t>opens this Thursday 11/21</a:t>
            </a:r>
          </a:p>
          <a:p>
            <a:pPr lvl="1">
              <a:buClr>
                <a:srgbClr val="60B5CC"/>
              </a:buClr>
              <a:buFont typeface="Wingdings"/>
              <a:buChar char="§"/>
            </a:pPr>
            <a:r>
              <a:rPr lang="en-US" dirty="0">
                <a:solidFill>
                  <a:srgbClr val="000000"/>
                </a:solidFill>
                <a:latin typeface="Calibri"/>
                <a:ea typeface="Calibri"/>
                <a:cs typeface="Calibri"/>
              </a:rPr>
              <a:t>11/21 5</a:t>
            </a:r>
            <a:r>
              <a:rPr lang="en-US" b="1" u="sng" dirty="0">
                <a:solidFill>
                  <a:srgbClr val="000000"/>
                </a:solidFill>
                <a:latin typeface="Calibri"/>
                <a:ea typeface="Calibri"/>
                <a:cs typeface="Calibri"/>
              </a:rPr>
              <a:t>pm</a:t>
            </a:r>
            <a:r>
              <a:rPr lang="en-US" dirty="0">
                <a:solidFill>
                  <a:srgbClr val="000000"/>
                </a:solidFill>
                <a:latin typeface="Calibri"/>
                <a:ea typeface="Calibri"/>
                <a:cs typeface="Calibri"/>
              </a:rPr>
              <a:t> to 11/23 5</a:t>
            </a:r>
            <a:r>
              <a:rPr lang="en-US" b="1" u="sng" dirty="0">
                <a:solidFill>
                  <a:srgbClr val="000000"/>
                </a:solidFill>
                <a:latin typeface="Calibri"/>
                <a:ea typeface="Calibri"/>
                <a:cs typeface="Calibri"/>
              </a:rPr>
              <a:t>am</a:t>
            </a:r>
            <a:r>
              <a:rPr lang="en-US" dirty="0">
                <a:solidFill>
                  <a:srgbClr val="000000"/>
                </a:solidFill>
                <a:latin typeface="Calibri"/>
                <a:ea typeface="Calibri"/>
                <a:cs typeface="Calibri"/>
              </a:rPr>
              <a:t> (36 hour window)</a:t>
            </a:r>
          </a:p>
          <a:p>
            <a:pPr lvl="1">
              <a:buClr>
                <a:srgbClr val="60B5CC"/>
              </a:buClr>
              <a:buFont typeface="Wingdings"/>
              <a:buChar char="§"/>
            </a:pPr>
            <a:r>
              <a:rPr lang="en-US" dirty="0">
                <a:solidFill>
                  <a:srgbClr val="000000"/>
                </a:solidFill>
                <a:latin typeface="Calibri"/>
                <a:ea typeface="Calibri"/>
                <a:cs typeface="Calibri"/>
              </a:rPr>
              <a:t>2 hours long (can't stop + start)</a:t>
            </a:r>
          </a:p>
          <a:p>
            <a:pPr lvl="1">
              <a:buClr>
                <a:srgbClr val="60B5CC"/>
              </a:buClr>
              <a:buFont typeface="Wingdings"/>
              <a:buChar char="§"/>
            </a:pPr>
            <a:r>
              <a:rPr lang="en-US" dirty="0">
                <a:solidFill>
                  <a:srgbClr val="000000"/>
                </a:solidFill>
                <a:latin typeface="Calibri"/>
                <a:ea typeface="Calibri"/>
                <a:cs typeface="Calibri"/>
              </a:rPr>
              <a:t>On </a:t>
            </a:r>
            <a:r>
              <a:rPr lang="en-US" dirty="0" err="1">
                <a:solidFill>
                  <a:srgbClr val="000000"/>
                </a:solidFill>
                <a:latin typeface="Calibri"/>
                <a:ea typeface="Calibri"/>
                <a:cs typeface="Calibri"/>
              </a:rPr>
              <a:t>gradescope</a:t>
            </a:r>
            <a:r>
              <a:rPr lang="en-US" dirty="0">
                <a:solidFill>
                  <a:srgbClr val="000000"/>
                </a:solidFill>
                <a:latin typeface="Calibri"/>
                <a:ea typeface="Calibri"/>
                <a:cs typeface="Calibri"/>
              </a:rPr>
              <a:t> – typeset your answers in Latex or upload images</a:t>
            </a:r>
          </a:p>
          <a:p>
            <a:pPr lvl="1">
              <a:buClr>
                <a:srgbClr val="60B5CC"/>
              </a:buClr>
              <a:buFont typeface="Wingdings"/>
              <a:buChar char="§"/>
            </a:pPr>
            <a:r>
              <a:rPr lang="en-US" dirty="0">
                <a:solidFill>
                  <a:srgbClr val="000000"/>
                </a:solidFill>
                <a:latin typeface="Calibri"/>
                <a:ea typeface="Calibri"/>
                <a:cs typeface="Calibri"/>
              </a:rPr>
              <a:t>Up to Lecture 13</a:t>
            </a:r>
          </a:p>
          <a:p>
            <a:pPr lvl="1">
              <a:buClr>
                <a:srgbClr val="60B5CC"/>
              </a:buClr>
              <a:buFont typeface="Wingdings"/>
              <a:buChar char="§"/>
            </a:pPr>
            <a:r>
              <a:rPr lang="en-US" dirty="0">
                <a:solidFill>
                  <a:srgbClr val="000000"/>
                </a:solidFill>
                <a:latin typeface="Calibri"/>
                <a:ea typeface="Calibri"/>
                <a:cs typeface="Calibri"/>
              </a:rPr>
              <a:t>Recitation: recording on Ed</a:t>
            </a:r>
          </a:p>
          <a:p>
            <a:pPr lvl="1">
              <a:buClr>
                <a:srgbClr val="60B5CC"/>
              </a:buClr>
              <a:buFont typeface="Wingdings"/>
              <a:buChar char="§"/>
            </a:pPr>
            <a:r>
              <a:rPr lang="en-US" dirty="0">
                <a:solidFill>
                  <a:srgbClr val="000000"/>
                </a:solidFill>
                <a:latin typeface="Calibri"/>
                <a:ea typeface="Calibri"/>
                <a:cs typeface="Calibri"/>
              </a:rPr>
              <a:t>More info on Website + Ed</a:t>
            </a:r>
          </a:p>
          <a:p>
            <a:pPr marL="438785">
              <a:buClr>
                <a:srgbClr val="F0AD00"/>
              </a:buClr>
            </a:pPr>
            <a:r>
              <a:rPr lang="en-US" b="1" dirty="0" err="1">
                <a:solidFill>
                  <a:srgbClr val="FF0000"/>
                </a:solidFill>
                <a:latin typeface="Calibri"/>
                <a:ea typeface="Calibri"/>
                <a:cs typeface="Calibri"/>
              </a:rPr>
              <a:t>Colab</a:t>
            </a:r>
            <a:r>
              <a:rPr lang="en-US" b="1" dirty="0">
                <a:solidFill>
                  <a:srgbClr val="FF0000"/>
                </a:solidFill>
                <a:latin typeface="Calibri"/>
                <a:ea typeface="Calibri"/>
                <a:cs typeface="Calibri"/>
              </a:rPr>
              <a:t> 4 + 5 </a:t>
            </a:r>
            <a:r>
              <a:rPr lang="en-US" dirty="0">
                <a:latin typeface="Calibri"/>
                <a:ea typeface="Calibri"/>
                <a:cs typeface="Calibri"/>
              </a:rPr>
              <a:t>due after the break (12/3 and 12/5)</a:t>
            </a:r>
          </a:p>
        </p:txBody>
      </p:sp>
      <p:sp>
        <p:nvSpPr>
          <p:cNvPr id="4" name="Date Placeholder 3">
            <a:extLst>
              <a:ext uri="{FF2B5EF4-FFF2-40B4-BE49-F238E27FC236}">
                <a16:creationId xmlns:a16="http://schemas.microsoft.com/office/drawing/2014/main" id="{DC44F6E1-0437-8FFF-EA21-90797AD9D13D}"/>
              </a:ext>
            </a:extLst>
          </p:cNvPr>
          <p:cNvSpPr>
            <a:spLocks noGrp="1"/>
          </p:cNvSpPr>
          <p:nvPr>
            <p:ph type="dt" sz="half" idx="10"/>
          </p:nvPr>
        </p:nvSpPr>
        <p:spPr/>
        <p:txBody>
          <a:bodyPr/>
          <a:lstStyle/>
          <a:p>
            <a:fld id="{A9ED9DB3-BE2D-5248-A771-13CAAF4BACE9}" type="datetime1">
              <a:rPr lang="en-US" smtClean="0"/>
              <a:t>11/18/24</a:t>
            </a:fld>
            <a:endParaRPr lang="en-US"/>
          </a:p>
        </p:txBody>
      </p:sp>
      <p:sp>
        <p:nvSpPr>
          <p:cNvPr id="5" name="Footer Placeholder 4">
            <a:extLst>
              <a:ext uri="{FF2B5EF4-FFF2-40B4-BE49-F238E27FC236}">
                <a16:creationId xmlns:a16="http://schemas.microsoft.com/office/drawing/2014/main" id="{80EA1BDC-DD03-55AF-BC72-62D32EDA674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FBC1FF3-0FC4-F862-11C9-7BFB6D17EC1C}"/>
              </a:ext>
            </a:extLst>
          </p:cNvPr>
          <p:cNvSpPr>
            <a:spLocks noGrp="1"/>
          </p:cNvSpPr>
          <p:nvPr>
            <p:ph type="sldNum" sz="quarter" idx="12"/>
          </p:nvPr>
        </p:nvSpPr>
        <p:spPr/>
        <p:txBody>
          <a:bodyPr/>
          <a:lstStyle/>
          <a:p>
            <a:fld id="{19B12225-5612-419B-A8D5-4B8EEE4C217E}" type="slidenum">
              <a:rPr lang="en-US" smtClean="0"/>
              <a:pPr/>
              <a:t>2</a:t>
            </a:fld>
            <a:endParaRPr lang="en-US"/>
          </a:p>
        </p:txBody>
      </p:sp>
    </p:spTree>
    <p:extLst>
      <p:ext uri="{BB962C8B-B14F-4D97-AF65-F5344CB8AC3E}">
        <p14:creationId xmlns:p14="http://schemas.microsoft.com/office/powerpoint/2010/main" val="4184610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44A20-EAFD-3E7B-D71E-A9FA8944B039}"/>
              </a:ext>
            </a:extLst>
          </p:cNvPr>
          <p:cNvSpPr>
            <a:spLocks noGrp="1"/>
          </p:cNvSpPr>
          <p:nvPr>
            <p:ph type="title"/>
          </p:nvPr>
        </p:nvSpPr>
        <p:spPr/>
        <p:txBody>
          <a:bodyPr/>
          <a:lstStyle/>
          <a:p>
            <a:r>
              <a:rPr lang="en-US"/>
              <a:t>Announcements</a:t>
            </a:r>
          </a:p>
        </p:txBody>
      </p:sp>
      <p:sp>
        <p:nvSpPr>
          <p:cNvPr id="3" name="Content Placeholder 2">
            <a:extLst>
              <a:ext uri="{FF2B5EF4-FFF2-40B4-BE49-F238E27FC236}">
                <a16:creationId xmlns:a16="http://schemas.microsoft.com/office/drawing/2014/main" id="{CE510082-F9AA-1150-0BA9-50AE448250B1}"/>
              </a:ext>
            </a:extLst>
          </p:cNvPr>
          <p:cNvSpPr>
            <a:spLocks noGrp="1"/>
          </p:cNvSpPr>
          <p:nvPr>
            <p:ph idx="1"/>
          </p:nvPr>
        </p:nvSpPr>
        <p:spPr>
          <a:solidFill>
            <a:schemeClr val="bg1"/>
          </a:solidFill>
        </p:spPr>
        <p:txBody>
          <a:bodyPr vert="horz" lIns="54864" tIns="91440" rIns="91440" bIns="45720" rtlCol="0" anchor="t">
            <a:normAutofit/>
          </a:bodyPr>
          <a:lstStyle/>
          <a:p>
            <a:pPr marL="438785"/>
            <a:r>
              <a:rPr lang="en-US" b="1" dirty="0">
                <a:latin typeface="Calibri"/>
                <a:ea typeface="Calibri"/>
                <a:cs typeface="Calibri"/>
              </a:rPr>
              <a:t>We need your Medium Account Usernames</a:t>
            </a:r>
          </a:p>
          <a:p>
            <a:pPr lvl="1"/>
            <a:r>
              <a:rPr lang="en-US" dirty="0">
                <a:latin typeface="Calibri"/>
                <a:ea typeface="Calibri"/>
                <a:cs typeface="Calibri"/>
              </a:rPr>
              <a:t>We will add all of you as writers to our CS224w publications. </a:t>
            </a:r>
          </a:p>
          <a:p>
            <a:pPr lvl="1"/>
            <a:r>
              <a:rPr lang="en-US" dirty="0">
                <a:solidFill>
                  <a:srgbClr val="FF0000"/>
                </a:solidFill>
                <a:latin typeface="Calibri"/>
                <a:ea typeface="Calibri"/>
                <a:cs typeface="Calibri"/>
              </a:rPr>
              <a:t>Please fill out the google form on Ed with your medium account username by Wednesday EOD. </a:t>
            </a:r>
          </a:p>
          <a:p>
            <a:pPr marL="996315" lvl="2"/>
            <a:r>
              <a:rPr lang="en-US" dirty="0">
                <a:solidFill>
                  <a:srgbClr val="FF0000"/>
                </a:solidFill>
                <a:ea typeface="Open Sans"/>
                <a:hlinkClick r:id="rId2"/>
              </a:rPr>
              <a:t>https://forms.gle/UtJ3x9dGpNTGCQz1A</a:t>
            </a:r>
          </a:p>
          <a:p>
            <a:pPr marL="996315" lvl="2"/>
            <a:r>
              <a:rPr lang="en-US" dirty="0">
                <a:ea typeface="Open Sans"/>
              </a:rPr>
              <a:t>This is a requirement!</a:t>
            </a:r>
          </a:p>
        </p:txBody>
      </p:sp>
      <p:sp>
        <p:nvSpPr>
          <p:cNvPr id="4" name="Date Placeholder 3">
            <a:extLst>
              <a:ext uri="{FF2B5EF4-FFF2-40B4-BE49-F238E27FC236}">
                <a16:creationId xmlns:a16="http://schemas.microsoft.com/office/drawing/2014/main" id="{DC44F6E1-0437-8FFF-EA21-90797AD9D13D}"/>
              </a:ext>
            </a:extLst>
          </p:cNvPr>
          <p:cNvSpPr>
            <a:spLocks noGrp="1"/>
          </p:cNvSpPr>
          <p:nvPr>
            <p:ph type="dt" sz="half" idx="10"/>
          </p:nvPr>
        </p:nvSpPr>
        <p:spPr/>
        <p:txBody>
          <a:bodyPr/>
          <a:lstStyle/>
          <a:p>
            <a:fld id="{A9ED9DB3-BE2D-5248-A771-13CAAF4BACE9}" type="datetime1">
              <a:rPr lang="en-US" smtClean="0"/>
              <a:t>11/18/24</a:t>
            </a:fld>
            <a:endParaRPr lang="en-US"/>
          </a:p>
        </p:txBody>
      </p:sp>
      <p:sp>
        <p:nvSpPr>
          <p:cNvPr id="5" name="Footer Placeholder 4">
            <a:extLst>
              <a:ext uri="{FF2B5EF4-FFF2-40B4-BE49-F238E27FC236}">
                <a16:creationId xmlns:a16="http://schemas.microsoft.com/office/drawing/2014/main" id="{80EA1BDC-DD03-55AF-BC72-62D32EDA674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DFBC1FF3-0FC4-F862-11C9-7BFB6D17EC1C}"/>
              </a:ext>
            </a:extLst>
          </p:cNvPr>
          <p:cNvSpPr>
            <a:spLocks noGrp="1"/>
          </p:cNvSpPr>
          <p:nvPr>
            <p:ph type="sldNum" sz="quarter" idx="12"/>
          </p:nvPr>
        </p:nvSpPr>
        <p:spPr/>
        <p:txBody>
          <a:bodyPr/>
          <a:lstStyle/>
          <a:p>
            <a:fld id="{19B12225-5612-419B-A8D5-4B8EEE4C217E}" type="slidenum">
              <a:rPr lang="en-US" smtClean="0"/>
              <a:pPr/>
              <a:t>3</a:t>
            </a:fld>
            <a:endParaRPr lang="en-US"/>
          </a:p>
        </p:txBody>
      </p:sp>
    </p:spTree>
    <p:extLst>
      <p:ext uri="{BB962C8B-B14F-4D97-AF65-F5344CB8AC3E}">
        <p14:creationId xmlns:p14="http://schemas.microsoft.com/office/powerpoint/2010/main" val="947082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D02E0-7EE2-4048-A558-83834A4DD1E3}"/>
              </a:ext>
            </a:extLst>
          </p:cNvPr>
          <p:cNvSpPr>
            <a:spLocks noGrp="1"/>
          </p:cNvSpPr>
          <p:nvPr>
            <p:ph type="title"/>
          </p:nvPr>
        </p:nvSpPr>
        <p:spPr/>
        <p:txBody>
          <a:bodyPr/>
          <a:lstStyle/>
          <a:p>
            <a:r>
              <a:rPr lang="en-US"/>
              <a:t>Motivation for Graph Generation</a:t>
            </a:r>
          </a:p>
        </p:txBody>
      </p:sp>
      <p:sp>
        <p:nvSpPr>
          <p:cNvPr id="3" name="Content Placeholder 2">
            <a:extLst>
              <a:ext uri="{FF2B5EF4-FFF2-40B4-BE49-F238E27FC236}">
                <a16:creationId xmlns:a16="http://schemas.microsoft.com/office/drawing/2014/main" id="{B50F56FE-C7D0-E04A-8751-C603796A472C}"/>
              </a:ext>
            </a:extLst>
          </p:cNvPr>
          <p:cNvSpPr>
            <a:spLocks noGrp="1"/>
          </p:cNvSpPr>
          <p:nvPr>
            <p:ph idx="1"/>
          </p:nvPr>
        </p:nvSpPr>
        <p:spPr/>
        <p:txBody>
          <a:bodyPr/>
          <a:lstStyle/>
          <a:p>
            <a:r>
              <a:rPr lang="en-US" dirty="0"/>
              <a:t>So far, we have been </a:t>
            </a:r>
            <a:r>
              <a:rPr lang="en-US" b="1" dirty="0"/>
              <a:t>learning from graphs</a:t>
            </a:r>
          </a:p>
          <a:p>
            <a:pPr lvl="1"/>
            <a:r>
              <a:rPr lang="en-US" dirty="0"/>
              <a:t>We assume the graphs are given</a:t>
            </a:r>
          </a:p>
          <a:p>
            <a:endParaRPr lang="en-US" b="1" dirty="0"/>
          </a:p>
          <a:p>
            <a:endParaRPr lang="en-US" b="1" dirty="0"/>
          </a:p>
          <a:p>
            <a:endParaRPr lang="en-US" b="1" dirty="0"/>
          </a:p>
          <a:p>
            <a:endParaRPr lang="en-US" b="1" dirty="0"/>
          </a:p>
          <a:p>
            <a:endParaRPr lang="en-US" b="1" dirty="0"/>
          </a:p>
          <a:p>
            <a:pPr marL="118872" indent="0">
              <a:buNone/>
            </a:pPr>
            <a:endParaRPr lang="en-US" b="1" dirty="0"/>
          </a:p>
          <a:p>
            <a:endParaRPr lang="en-US" b="1" dirty="0">
              <a:solidFill>
                <a:srgbClr val="C00000"/>
              </a:solidFill>
            </a:endParaRPr>
          </a:p>
          <a:p>
            <a:r>
              <a:rPr lang="en-US" b="1" dirty="0">
                <a:solidFill>
                  <a:srgbClr val="C00000"/>
                </a:solidFill>
              </a:rPr>
              <a:t>But how are these graphs generated?</a:t>
            </a:r>
          </a:p>
        </p:txBody>
      </p:sp>
      <p:sp>
        <p:nvSpPr>
          <p:cNvPr id="4" name="Date Placeholder 3">
            <a:extLst>
              <a:ext uri="{FF2B5EF4-FFF2-40B4-BE49-F238E27FC236}">
                <a16:creationId xmlns:a16="http://schemas.microsoft.com/office/drawing/2014/main" id="{A7BE70E5-A64F-8540-8D30-39F20D6CE14C}"/>
              </a:ext>
            </a:extLst>
          </p:cNvPr>
          <p:cNvSpPr>
            <a:spLocks noGrp="1"/>
          </p:cNvSpPr>
          <p:nvPr>
            <p:ph type="dt" sz="half" idx="10"/>
          </p:nvPr>
        </p:nvSpPr>
        <p:spPr/>
        <p:txBody>
          <a:bodyPr/>
          <a:lstStyle/>
          <a:p>
            <a:fld id="{743022F2-31AF-754D-BACA-AE913E93E3BB}" type="datetime1">
              <a:rPr lang="en-US" smtClean="0"/>
              <a:t>11/18/24</a:t>
            </a:fld>
            <a:endParaRPr lang="en-US"/>
          </a:p>
        </p:txBody>
      </p:sp>
      <p:sp>
        <p:nvSpPr>
          <p:cNvPr id="5" name="Footer Placeholder 4">
            <a:extLst>
              <a:ext uri="{FF2B5EF4-FFF2-40B4-BE49-F238E27FC236}">
                <a16:creationId xmlns:a16="http://schemas.microsoft.com/office/drawing/2014/main" id="{AB33076D-FB72-B140-9CE0-C6FB05F08222}"/>
              </a:ext>
            </a:extLst>
          </p:cNvPr>
          <p:cNvSpPr>
            <a:spLocks noGrp="1"/>
          </p:cNvSpPr>
          <p:nvPr>
            <p:ph type="ftr" sz="quarter" idx="11"/>
          </p:nvPr>
        </p:nvSpPr>
        <p:spPr/>
        <p:txBody>
          <a:bodyPr/>
          <a:lstStyle/>
          <a:p>
            <a:r>
              <a:rPr lang="en-US"/>
              <a:t>Jure Leskovec, Stanford CS224W: Machine Learning with Graphs, cs224w.stanford.edu</a:t>
            </a:r>
          </a:p>
        </p:txBody>
      </p:sp>
      <p:sp>
        <p:nvSpPr>
          <p:cNvPr id="6" name="Slide Number Placeholder 5">
            <a:extLst>
              <a:ext uri="{FF2B5EF4-FFF2-40B4-BE49-F238E27FC236}">
                <a16:creationId xmlns:a16="http://schemas.microsoft.com/office/drawing/2014/main" id="{9F772FE6-AC68-3345-91E3-4B77EDDD3490}"/>
              </a:ext>
            </a:extLst>
          </p:cNvPr>
          <p:cNvSpPr>
            <a:spLocks noGrp="1"/>
          </p:cNvSpPr>
          <p:nvPr>
            <p:ph type="sldNum" sz="quarter" idx="12"/>
          </p:nvPr>
        </p:nvSpPr>
        <p:spPr/>
        <p:txBody>
          <a:bodyPr/>
          <a:lstStyle/>
          <a:p>
            <a:fld id="{19B12225-5612-419B-A8D5-4B8EEE4C217E}" type="slidenum">
              <a:rPr lang="en-US" smtClean="0"/>
              <a:pPr/>
              <a:t>4</a:t>
            </a:fld>
            <a:endParaRPr lang="en-US"/>
          </a:p>
        </p:txBody>
      </p:sp>
      <p:sp>
        <p:nvSpPr>
          <p:cNvPr id="7" name="Text Box 9">
            <a:extLst>
              <a:ext uri="{FF2B5EF4-FFF2-40B4-BE49-F238E27FC236}">
                <a16:creationId xmlns:a16="http://schemas.microsoft.com/office/drawing/2014/main" id="{AE0139C5-7BA4-6748-B1C7-01D6ABD0E78F}"/>
              </a:ext>
            </a:extLst>
          </p:cNvPr>
          <p:cNvSpPr txBox="1">
            <a:spLocks noChangeArrowheads="1"/>
          </p:cNvSpPr>
          <p:nvPr/>
        </p:nvSpPr>
        <p:spPr bwMode="auto">
          <a:xfrm>
            <a:off x="2904929" y="4841692"/>
            <a:ext cx="2708114" cy="461665"/>
          </a:xfrm>
          <a:prstGeom prst="rect">
            <a:avLst/>
          </a:prstGeom>
          <a:noFill/>
          <a:ln>
            <a:noFill/>
            <a:headEnd/>
            <a:tailEnd/>
          </a:ln>
        </p:spPr>
        <p:style>
          <a:lnRef idx="2">
            <a:schemeClr val="dk1">
              <a:shade val="50000"/>
            </a:schemeClr>
          </a:lnRef>
          <a:fillRef idx="1">
            <a:schemeClr val="dk1"/>
          </a:fillRef>
          <a:effectRef idx="0">
            <a:schemeClr val="dk1"/>
          </a:effectRef>
          <a:fontRef idx="minor">
            <a:schemeClr val="lt1"/>
          </a:fontRef>
        </p:style>
        <p:txBody>
          <a:bodyPr wrap="none" lIns="91440" tIns="45720" rIns="91440" bIns="45720" anchor="t">
            <a:spAutoFit/>
          </a:bodyPr>
          <a:lstStyle/>
          <a:p>
            <a:r>
              <a:rPr lang="en-US" sz="2400" b="1">
                <a:solidFill>
                  <a:schemeClr val="tx1"/>
                </a:solidFill>
                <a:latin typeface="Calibri"/>
                <a:cs typeface="Calibri"/>
              </a:rPr>
              <a:t>Economic Networks</a:t>
            </a:r>
          </a:p>
        </p:txBody>
      </p:sp>
      <p:sp>
        <p:nvSpPr>
          <p:cNvPr id="8" name="Text Box 9">
            <a:extLst>
              <a:ext uri="{FF2B5EF4-FFF2-40B4-BE49-F238E27FC236}">
                <a16:creationId xmlns:a16="http://schemas.microsoft.com/office/drawing/2014/main" id="{DB03F231-908A-C549-85FC-1D8E29FD403C}"/>
              </a:ext>
            </a:extLst>
          </p:cNvPr>
          <p:cNvSpPr txBox="1">
            <a:spLocks noChangeArrowheads="1"/>
          </p:cNvSpPr>
          <p:nvPr/>
        </p:nvSpPr>
        <p:spPr bwMode="auto">
          <a:xfrm>
            <a:off x="5604507" y="4845416"/>
            <a:ext cx="3668791" cy="461665"/>
          </a:xfrm>
          <a:prstGeom prst="rect">
            <a:avLst/>
          </a:prstGeom>
          <a:noFill/>
          <a:ln>
            <a:noFill/>
            <a:headEnd/>
            <a:tailEnd/>
          </a:ln>
        </p:spPr>
        <p:style>
          <a:lnRef idx="2">
            <a:schemeClr val="dk1">
              <a:shade val="50000"/>
            </a:schemeClr>
          </a:lnRef>
          <a:fillRef idx="1">
            <a:schemeClr val="dk1"/>
          </a:fillRef>
          <a:effectRef idx="0">
            <a:schemeClr val="dk1"/>
          </a:effectRef>
          <a:fontRef idx="minor">
            <a:schemeClr val="lt1"/>
          </a:fontRef>
        </p:style>
        <p:txBody>
          <a:bodyPr wrap="square" lIns="91440" tIns="45720" rIns="91440" bIns="45720" anchor="t">
            <a:spAutoFit/>
          </a:bodyPr>
          <a:lstStyle/>
          <a:p>
            <a:r>
              <a:rPr lang="en-US" sz="2400" b="1">
                <a:solidFill>
                  <a:schemeClr val="tx1"/>
                </a:solidFill>
                <a:latin typeface="Calibri"/>
                <a:cs typeface="Calibri"/>
              </a:rPr>
              <a:t>Communication Networks</a:t>
            </a:r>
          </a:p>
        </p:txBody>
      </p:sp>
      <p:pic>
        <p:nvPicPr>
          <p:cNvPr id="9" name="Picture 15" descr="A picture containing hanging, table, scale, different&#10;&#10;Description automatically generated">
            <a:extLst>
              <a:ext uri="{FF2B5EF4-FFF2-40B4-BE49-F238E27FC236}">
                <a16:creationId xmlns:a16="http://schemas.microsoft.com/office/drawing/2014/main" id="{72232063-5975-744D-B47A-62E7319CE0BF}"/>
              </a:ext>
            </a:extLst>
          </p:cNvPr>
          <p:cNvPicPr>
            <a:picLocks noChangeAspect="1"/>
          </p:cNvPicPr>
          <p:nvPr/>
        </p:nvPicPr>
        <p:blipFill>
          <a:blip r:embed="rId3"/>
          <a:stretch>
            <a:fillRect/>
          </a:stretch>
        </p:blipFill>
        <p:spPr>
          <a:xfrm>
            <a:off x="296166" y="2785801"/>
            <a:ext cx="2743200" cy="1860302"/>
          </a:xfrm>
          <a:prstGeom prst="rect">
            <a:avLst/>
          </a:prstGeom>
        </p:spPr>
      </p:pic>
      <p:sp>
        <p:nvSpPr>
          <p:cNvPr id="10" name="Text Box 9">
            <a:extLst>
              <a:ext uri="{FF2B5EF4-FFF2-40B4-BE49-F238E27FC236}">
                <a16:creationId xmlns:a16="http://schemas.microsoft.com/office/drawing/2014/main" id="{85A5F29A-6818-6E44-B811-B33C5B612539}"/>
              </a:ext>
            </a:extLst>
          </p:cNvPr>
          <p:cNvSpPr txBox="1">
            <a:spLocks noChangeArrowheads="1"/>
          </p:cNvSpPr>
          <p:nvPr/>
        </p:nvSpPr>
        <p:spPr bwMode="auto">
          <a:xfrm>
            <a:off x="528055" y="4846180"/>
            <a:ext cx="2227661" cy="461665"/>
          </a:xfrm>
          <a:prstGeom prst="rect">
            <a:avLst/>
          </a:prstGeom>
          <a:noFill/>
          <a:ln>
            <a:no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91440" tIns="45720" rIns="91440" bIns="45720" anchor="t">
            <a:spAutoFit/>
          </a:bodyPr>
          <a:lstStyle/>
          <a:p>
            <a:r>
              <a:rPr lang="en-US" sz="2400" b="1">
                <a:solidFill>
                  <a:schemeClr val="tx1"/>
                </a:solidFill>
                <a:latin typeface="Calibri"/>
                <a:cs typeface="Calibri"/>
              </a:rPr>
              <a:t>Social Networks</a:t>
            </a:r>
          </a:p>
        </p:txBody>
      </p:sp>
      <p:sp>
        <p:nvSpPr>
          <p:cNvPr id="11" name="TextBox 10">
            <a:extLst>
              <a:ext uri="{FF2B5EF4-FFF2-40B4-BE49-F238E27FC236}">
                <a16:creationId xmlns:a16="http://schemas.microsoft.com/office/drawing/2014/main" id="{C4398F4F-F601-5E4A-B1FE-35B090DCF887}"/>
              </a:ext>
            </a:extLst>
          </p:cNvPr>
          <p:cNvSpPr txBox="1"/>
          <p:nvPr/>
        </p:nvSpPr>
        <p:spPr>
          <a:xfrm>
            <a:off x="906141" y="4624989"/>
            <a:ext cx="1467068" cy="261610"/>
          </a:xfrm>
          <a:prstGeom prst="rect">
            <a:avLst/>
          </a:prstGeom>
          <a:noFill/>
        </p:spPr>
        <p:txBody>
          <a:bodyPr wrap="none" lIns="91440" tIns="45720" rIns="91440" bIns="45720" rtlCol="0" anchor="t">
            <a:spAutoFit/>
          </a:bodyPr>
          <a:lstStyle/>
          <a:p>
            <a:r>
              <a:rPr lang="en-US" sz="1100">
                <a:solidFill>
                  <a:schemeClr val="bg1">
                    <a:lumMod val="65000"/>
                  </a:schemeClr>
                </a:solidFill>
              </a:rPr>
              <a:t>Image credit: </a:t>
            </a:r>
            <a:r>
              <a:rPr lang="en-US" sz="1100">
                <a:solidFill>
                  <a:schemeClr val="bg1">
                    <a:lumMod val="65000"/>
                  </a:schemeClr>
                </a:solidFill>
                <a:hlinkClick r:id="rId4">
                  <a:extLst>
                    <a:ext uri="{A12FA001-AC4F-418D-AE19-62706E023703}">
                      <ahyp:hlinkClr xmlns:ahyp="http://schemas.microsoft.com/office/drawing/2018/hyperlinkcolor" val="tx"/>
                    </a:ext>
                  </a:extLst>
                </a:hlinkClick>
              </a:rPr>
              <a:t>Medium</a:t>
            </a:r>
            <a:endParaRPr lang="en-US" sz="1100">
              <a:solidFill>
                <a:schemeClr val="bg1">
                  <a:lumMod val="65000"/>
                </a:schemeClr>
              </a:solidFill>
            </a:endParaRPr>
          </a:p>
        </p:txBody>
      </p:sp>
      <p:pic>
        <p:nvPicPr>
          <p:cNvPr id="12" name="Picture 19" descr="Chart, radar chart&#10;&#10;Description automatically generated">
            <a:extLst>
              <a:ext uri="{FF2B5EF4-FFF2-40B4-BE49-F238E27FC236}">
                <a16:creationId xmlns:a16="http://schemas.microsoft.com/office/drawing/2014/main" id="{086F66E0-5E1D-A644-B945-21447165FA0E}"/>
              </a:ext>
            </a:extLst>
          </p:cNvPr>
          <p:cNvPicPr>
            <a:picLocks noChangeAspect="1"/>
          </p:cNvPicPr>
          <p:nvPr/>
        </p:nvPicPr>
        <p:blipFill>
          <a:blip r:embed="rId5"/>
          <a:stretch>
            <a:fillRect/>
          </a:stretch>
        </p:blipFill>
        <p:spPr>
          <a:xfrm>
            <a:off x="3218417" y="2804442"/>
            <a:ext cx="2382846" cy="1823022"/>
          </a:xfrm>
          <a:prstGeom prst="rect">
            <a:avLst/>
          </a:prstGeom>
        </p:spPr>
      </p:pic>
      <p:sp>
        <p:nvSpPr>
          <p:cNvPr id="13" name="TextBox 12">
            <a:extLst>
              <a:ext uri="{FF2B5EF4-FFF2-40B4-BE49-F238E27FC236}">
                <a16:creationId xmlns:a16="http://schemas.microsoft.com/office/drawing/2014/main" id="{3D699DB4-F82C-7446-8D22-DF0C4301C6D2}"/>
              </a:ext>
            </a:extLst>
          </p:cNvPr>
          <p:cNvSpPr txBox="1"/>
          <p:nvPr/>
        </p:nvSpPr>
        <p:spPr>
          <a:xfrm>
            <a:off x="3642584" y="4602467"/>
            <a:ext cx="1433406" cy="261610"/>
          </a:xfrm>
          <a:prstGeom prst="rect">
            <a:avLst/>
          </a:prstGeom>
          <a:noFill/>
        </p:spPr>
        <p:txBody>
          <a:bodyPr wrap="none" lIns="91440" tIns="45720" rIns="91440" bIns="45720" rtlCol="0" anchor="t">
            <a:spAutoFit/>
          </a:bodyPr>
          <a:lstStyle/>
          <a:p>
            <a:r>
              <a:rPr lang="en-US" sz="1100">
                <a:solidFill>
                  <a:schemeClr val="bg1">
                    <a:lumMod val="65000"/>
                  </a:schemeClr>
                </a:solidFill>
              </a:rPr>
              <a:t>Image credit: </a:t>
            </a:r>
            <a:r>
              <a:rPr lang="en-US" sz="1100">
                <a:solidFill>
                  <a:schemeClr val="bg1">
                    <a:lumMod val="65000"/>
                  </a:schemeClr>
                </a:solidFill>
                <a:hlinkClick r:id="rId6">
                  <a:extLst>
                    <a:ext uri="{A12FA001-AC4F-418D-AE19-62706E023703}">
                      <ahyp:hlinkClr xmlns:ahyp="http://schemas.microsoft.com/office/drawing/2018/hyperlinkcolor" val="tx"/>
                    </a:ext>
                  </a:extLst>
                </a:hlinkClick>
              </a:rPr>
              <a:t>Science</a:t>
            </a:r>
            <a:endParaRPr lang="en-US" sz="1100">
              <a:solidFill>
                <a:schemeClr val="bg1">
                  <a:lumMod val="65000"/>
                </a:schemeClr>
              </a:solidFill>
            </a:endParaRPr>
          </a:p>
        </p:txBody>
      </p:sp>
      <p:sp>
        <p:nvSpPr>
          <p:cNvPr id="14" name="TextBox 13">
            <a:extLst>
              <a:ext uri="{FF2B5EF4-FFF2-40B4-BE49-F238E27FC236}">
                <a16:creationId xmlns:a16="http://schemas.microsoft.com/office/drawing/2014/main" id="{0A3C49D6-4220-F94C-84FF-05EB7839F356}"/>
              </a:ext>
            </a:extLst>
          </p:cNvPr>
          <p:cNvSpPr txBox="1"/>
          <p:nvPr/>
        </p:nvSpPr>
        <p:spPr>
          <a:xfrm>
            <a:off x="6514160" y="4624989"/>
            <a:ext cx="1935145" cy="261610"/>
          </a:xfrm>
          <a:prstGeom prst="rect">
            <a:avLst/>
          </a:prstGeom>
          <a:noFill/>
        </p:spPr>
        <p:txBody>
          <a:bodyPr wrap="none" lIns="91440" tIns="45720" rIns="91440" bIns="45720" rtlCol="0" anchor="t">
            <a:spAutoFit/>
          </a:bodyPr>
          <a:lstStyle/>
          <a:p>
            <a:r>
              <a:rPr lang="en-US" sz="1100">
                <a:solidFill>
                  <a:schemeClr val="bg1">
                    <a:lumMod val="65000"/>
                  </a:schemeClr>
                </a:solidFill>
              </a:rPr>
              <a:t>Image credit: </a:t>
            </a:r>
            <a:r>
              <a:rPr lang="en-US" sz="1100">
                <a:solidFill>
                  <a:schemeClr val="bg1">
                    <a:lumMod val="65000"/>
                  </a:schemeClr>
                </a:solidFill>
                <a:hlinkClick r:id="rId7">
                  <a:extLst>
                    <a:ext uri="{A12FA001-AC4F-418D-AE19-62706E023703}">
                      <ahyp:hlinkClr xmlns:ahyp="http://schemas.microsoft.com/office/drawing/2018/hyperlinkcolor" val="tx"/>
                    </a:ext>
                  </a:extLst>
                </a:hlinkClick>
              </a:rPr>
              <a:t>Lumen Learning</a:t>
            </a:r>
            <a:endParaRPr lang="en-US" sz="1100">
              <a:solidFill>
                <a:schemeClr val="bg1">
                  <a:lumMod val="65000"/>
                </a:schemeClr>
              </a:solidFill>
            </a:endParaRPr>
          </a:p>
        </p:txBody>
      </p:sp>
      <p:pic>
        <p:nvPicPr>
          <p:cNvPr id="15" name="Picture 39" descr="A picture containing background pattern&#10;&#10;Description automatically generated">
            <a:extLst>
              <a:ext uri="{FF2B5EF4-FFF2-40B4-BE49-F238E27FC236}">
                <a16:creationId xmlns:a16="http://schemas.microsoft.com/office/drawing/2014/main" id="{1624657E-BD0E-B144-8EEB-842C6E0934C6}"/>
              </a:ext>
            </a:extLst>
          </p:cNvPr>
          <p:cNvPicPr>
            <a:picLocks noChangeAspect="1"/>
          </p:cNvPicPr>
          <p:nvPr/>
        </p:nvPicPr>
        <p:blipFill>
          <a:blip r:embed="rId8"/>
          <a:stretch>
            <a:fillRect/>
          </a:stretch>
        </p:blipFill>
        <p:spPr>
          <a:xfrm>
            <a:off x="5999905" y="2652410"/>
            <a:ext cx="2686895" cy="1980690"/>
          </a:xfrm>
          <a:prstGeom prst="rect">
            <a:avLst/>
          </a:prstGeom>
        </p:spPr>
      </p:pic>
    </p:spTree>
    <p:extLst>
      <p:ext uri="{BB962C8B-B14F-4D97-AF65-F5344CB8AC3E}">
        <p14:creationId xmlns:p14="http://schemas.microsoft.com/office/powerpoint/2010/main" val="2066872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42067-BDBE-1740-BBCC-35052E9B2F73}"/>
              </a:ext>
            </a:extLst>
          </p:cNvPr>
          <p:cNvSpPr>
            <a:spLocks noGrp="1"/>
          </p:cNvSpPr>
          <p:nvPr>
            <p:ph type="title"/>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r>
              <a:rPr lang="en-US"/>
              <a:t>The Problem: Graph Generation</a:t>
            </a:r>
          </a:p>
        </p:txBody>
      </p:sp>
      <p:sp>
        <p:nvSpPr>
          <p:cNvPr id="3" name="Content Placeholder 2">
            <a:extLst>
              <a:ext uri="{FF2B5EF4-FFF2-40B4-BE49-F238E27FC236}">
                <a16:creationId xmlns:a16="http://schemas.microsoft.com/office/drawing/2014/main" id="{BCB8C442-5355-944B-A248-8961926B00F9}"/>
              </a:ext>
            </a:extLst>
          </p:cNvPr>
          <p:cNvSpPr>
            <a:spLocks noGrp="1"/>
          </p:cNvSpPr>
          <p:nvPr>
            <p:ph idx="1"/>
          </p:nvPr>
        </p:nvSpPr>
        <p:spPr>
          <a:xfrm>
            <a:off x="457200" y="1295400"/>
            <a:ext cx="8229600" cy="5562600"/>
          </a:xfrm>
        </p:spPr>
        <p:txBody>
          <a:bodyPr>
            <a:normAutofit/>
          </a:bodyPr>
          <a:lstStyle/>
          <a:p>
            <a:r>
              <a:rPr lang="en-US" altLang="en-US" dirty="0"/>
              <a:t>We want to generate realistic graphs, using </a:t>
            </a:r>
            <a:r>
              <a:rPr lang="en-US" altLang="en-US" b="1" dirty="0"/>
              <a:t>graph generative models</a:t>
            </a:r>
          </a:p>
          <a:p>
            <a:endParaRPr lang="en-US" altLang="en-US" b="1" dirty="0"/>
          </a:p>
          <a:p>
            <a:endParaRPr lang="en-US" altLang="en-US" b="1" dirty="0"/>
          </a:p>
          <a:p>
            <a:endParaRPr lang="en-US" altLang="en-US" b="1" dirty="0"/>
          </a:p>
          <a:p>
            <a:pPr lvl="8"/>
            <a:endParaRPr lang="en-US" altLang="en-US" b="1" dirty="0"/>
          </a:p>
          <a:p>
            <a:pPr lvl="8"/>
            <a:endParaRPr lang="en-US" altLang="en-US" b="1" dirty="0"/>
          </a:p>
          <a:p>
            <a:endParaRPr lang="en-US" altLang="en-US" b="1" dirty="0"/>
          </a:p>
          <a:p>
            <a:r>
              <a:rPr lang="en-US" altLang="en-US" b="1" dirty="0">
                <a:solidFill>
                  <a:srgbClr val="008000"/>
                </a:solidFill>
              </a:rPr>
              <a:t>Applications:</a:t>
            </a:r>
          </a:p>
          <a:p>
            <a:pPr lvl="1"/>
            <a:r>
              <a:rPr lang="en-US" altLang="en-US" b="1" dirty="0"/>
              <a:t>Drug discovery, material design</a:t>
            </a:r>
          </a:p>
          <a:p>
            <a:pPr lvl="1"/>
            <a:r>
              <a:rPr lang="en-US" altLang="en-US" b="1" dirty="0"/>
              <a:t>Social network modeling</a:t>
            </a:r>
          </a:p>
        </p:txBody>
      </p:sp>
      <p:sp>
        <p:nvSpPr>
          <p:cNvPr id="4" name="Date Placeholder 3">
            <a:extLst>
              <a:ext uri="{FF2B5EF4-FFF2-40B4-BE49-F238E27FC236}">
                <a16:creationId xmlns:a16="http://schemas.microsoft.com/office/drawing/2014/main" id="{9C71A6C6-F4C6-7545-9439-58F9D9A91E33}"/>
              </a:ext>
            </a:extLst>
          </p:cNvPr>
          <p:cNvSpPr>
            <a:spLocks noGrp="1"/>
          </p:cNvSpPr>
          <p:nvPr>
            <p:ph type="dt" sz="half" idx="10"/>
          </p:nvPr>
        </p:nvSpPr>
        <p:spPr/>
        <p:txBody>
          <a:bodyPr/>
          <a:lstStyle/>
          <a:p>
            <a:fld id="{C54544B7-2753-5B40-8D7D-DEA5D66FDD33}" type="datetime1">
              <a:rPr lang="en-US" smtClean="0"/>
              <a:t>11/18/24</a:t>
            </a:fld>
            <a:endParaRPr lang="en-US"/>
          </a:p>
        </p:txBody>
      </p:sp>
      <p:sp>
        <p:nvSpPr>
          <p:cNvPr id="5" name="Footer Placeholder 4">
            <a:extLst>
              <a:ext uri="{FF2B5EF4-FFF2-40B4-BE49-F238E27FC236}">
                <a16:creationId xmlns:a16="http://schemas.microsoft.com/office/drawing/2014/main" id="{9CE6FCB4-29AD-9D4C-B6C3-5B50BBE2E1A1}"/>
              </a:ext>
            </a:extLst>
          </p:cNvPr>
          <p:cNvSpPr>
            <a:spLocks noGrp="1"/>
          </p:cNvSpPr>
          <p:nvPr>
            <p:ph type="ftr" sz="quarter" idx="11"/>
          </p:nvPr>
        </p:nvSpPr>
        <p:spPr/>
        <p:txBody>
          <a:bodyPr/>
          <a:lstStyle/>
          <a:p>
            <a:r>
              <a:rPr lang="en-US"/>
              <a:t>Jure Leskovec, Stanford CS224W: Machine Learning with Graphs, cs224w.stanford.edu</a:t>
            </a:r>
          </a:p>
        </p:txBody>
      </p:sp>
      <p:sp>
        <p:nvSpPr>
          <p:cNvPr id="6" name="Slide Number Placeholder 5">
            <a:extLst>
              <a:ext uri="{FF2B5EF4-FFF2-40B4-BE49-F238E27FC236}">
                <a16:creationId xmlns:a16="http://schemas.microsoft.com/office/drawing/2014/main" id="{D57821C4-8E5C-5F48-9177-862C47C30F82}"/>
              </a:ext>
            </a:extLst>
          </p:cNvPr>
          <p:cNvSpPr>
            <a:spLocks noGrp="1"/>
          </p:cNvSpPr>
          <p:nvPr>
            <p:ph type="sldNum" sz="quarter" idx="12"/>
          </p:nvPr>
        </p:nvSpPr>
        <p:spPr/>
        <p:txBody>
          <a:bodyPr/>
          <a:lstStyle/>
          <a:p>
            <a:fld id="{19B12225-5612-419B-A8D5-4B8EEE4C217E}" type="slidenum">
              <a:rPr lang="en-US" smtClean="0"/>
              <a:pPr/>
              <a:t>5</a:t>
            </a:fld>
            <a:endParaRPr lang="en-US"/>
          </a:p>
        </p:txBody>
      </p:sp>
      <p:pic>
        <p:nvPicPr>
          <p:cNvPr id="7" name="Picture 24">
            <a:extLst>
              <a:ext uri="{FF2B5EF4-FFF2-40B4-BE49-F238E27FC236}">
                <a16:creationId xmlns:a16="http://schemas.microsoft.com/office/drawing/2014/main" id="{C22BE865-690C-C543-A0B7-46218987D4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8491" y="2674083"/>
            <a:ext cx="2133600" cy="173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25">
            <a:extLst>
              <a:ext uri="{FF2B5EF4-FFF2-40B4-BE49-F238E27FC236}">
                <a16:creationId xmlns:a16="http://schemas.microsoft.com/office/drawing/2014/main" id="{6438C3D6-0F00-9946-968B-169029E2A5A6}"/>
              </a:ext>
            </a:extLst>
          </p:cNvPr>
          <p:cNvSpPr txBox="1">
            <a:spLocks noChangeArrowheads="1"/>
          </p:cNvSpPr>
          <p:nvPr/>
        </p:nvSpPr>
        <p:spPr bwMode="auto">
          <a:xfrm>
            <a:off x="7084320" y="4401811"/>
            <a:ext cx="160691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400" b="1"/>
              <a:t>Real graph</a:t>
            </a:r>
          </a:p>
        </p:txBody>
      </p:sp>
      <p:sp>
        <p:nvSpPr>
          <p:cNvPr id="9" name="Text Box 27">
            <a:extLst>
              <a:ext uri="{FF2B5EF4-FFF2-40B4-BE49-F238E27FC236}">
                <a16:creationId xmlns:a16="http://schemas.microsoft.com/office/drawing/2014/main" id="{9498391B-CF26-1041-ACF9-334D564B6E5A}"/>
              </a:ext>
            </a:extLst>
          </p:cNvPr>
          <p:cNvSpPr txBox="1">
            <a:spLocks noChangeArrowheads="1"/>
          </p:cNvSpPr>
          <p:nvPr/>
        </p:nvSpPr>
        <p:spPr bwMode="auto">
          <a:xfrm>
            <a:off x="2784688" y="4401811"/>
            <a:ext cx="23102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400" b="1"/>
              <a:t>Synthetic graph</a:t>
            </a:r>
          </a:p>
        </p:txBody>
      </p:sp>
      <p:pic>
        <p:nvPicPr>
          <p:cNvPr id="10" name="Picture 28">
            <a:extLst>
              <a:ext uri="{FF2B5EF4-FFF2-40B4-BE49-F238E27FC236}">
                <a16:creationId xmlns:a16="http://schemas.microsoft.com/office/drawing/2014/main" id="{FAF4EAFB-B198-CE4D-84A3-782AA873EB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4688" y="2559330"/>
            <a:ext cx="2416004" cy="1812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AutoShape 29">
            <a:extLst>
              <a:ext uri="{FF2B5EF4-FFF2-40B4-BE49-F238E27FC236}">
                <a16:creationId xmlns:a16="http://schemas.microsoft.com/office/drawing/2014/main" id="{02AEAA23-546D-1E49-834A-62B51601815E}"/>
              </a:ext>
            </a:extLst>
          </p:cNvPr>
          <p:cNvSpPr>
            <a:spLocks noChangeArrowheads="1"/>
          </p:cNvSpPr>
          <p:nvPr/>
        </p:nvSpPr>
        <p:spPr bwMode="auto">
          <a:xfrm>
            <a:off x="1916696" y="3424478"/>
            <a:ext cx="609600" cy="381000"/>
          </a:xfrm>
          <a:prstGeom prst="rightArrow">
            <a:avLst>
              <a:gd name="adj1" fmla="val 50000"/>
              <a:gd name="adj2" fmla="val 4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 name="Rectangle 12">
            <a:extLst>
              <a:ext uri="{FF2B5EF4-FFF2-40B4-BE49-F238E27FC236}">
                <a16:creationId xmlns:a16="http://schemas.microsoft.com/office/drawing/2014/main" id="{6F3A14C2-391D-3742-A19B-22972913831F}"/>
              </a:ext>
            </a:extLst>
          </p:cNvPr>
          <p:cNvSpPr/>
          <p:nvPr/>
        </p:nvSpPr>
        <p:spPr>
          <a:xfrm>
            <a:off x="212080" y="2853787"/>
            <a:ext cx="1344898" cy="15223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latin typeface="Calibri" panose="020F0502020204030204" pitchFamily="34" charset="0"/>
                <a:cs typeface="Calibri" panose="020F0502020204030204" pitchFamily="34" charset="0"/>
              </a:rPr>
              <a:t>Graph Generative Model</a:t>
            </a:r>
          </a:p>
        </p:txBody>
      </p:sp>
      <p:sp>
        <p:nvSpPr>
          <p:cNvPr id="14" name="Text Box 27">
            <a:extLst>
              <a:ext uri="{FF2B5EF4-FFF2-40B4-BE49-F238E27FC236}">
                <a16:creationId xmlns:a16="http://schemas.microsoft.com/office/drawing/2014/main" id="{F956567B-A317-4146-8F74-1213E3F6B218}"/>
              </a:ext>
            </a:extLst>
          </p:cNvPr>
          <p:cNvSpPr txBox="1">
            <a:spLocks noChangeArrowheads="1"/>
          </p:cNvSpPr>
          <p:nvPr/>
        </p:nvSpPr>
        <p:spPr bwMode="auto">
          <a:xfrm>
            <a:off x="1532804" y="2957264"/>
            <a:ext cx="141737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400" b="1">
                <a:solidFill>
                  <a:srgbClr val="0000FF"/>
                </a:solidFill>
              </a:rPr>
              <a:t>Generate</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E5F58AEC-CC4B-6842-9AF5-C247E2F004BE}"/>
                  </a:ext>
                </a:extLst>
              </p:cNvPr>
              <p:cNvSpPr txBox="1"/>
              <p:nvPr/>
            </p:nvSpPr>
            <p:spPr>
              <a:xfrm>
                <a:off x="5602572" y="3230256"/>
                <a:ext cx="716863" cy="7694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400" b="1" i="1" smtClean="0">
                          <a:latin typeface="Cambria Math" panose="02040503050406030204" pitchFamily="18" charset="0"/>
                          <a:ea typeface="Cambria Math" panose="02040503050406030204" pitchFamily="18" charset="0"/>
                        </a:rPr>
                        <m:t>≈</m:t>
                      </m:r>
                    </m:oMath>
                  </m:oMathPara>
                </a14:m>
                <a:endParaRPr lang="en-US" sz="4400" b="1"/>
              </a:p>
            </p:txBody>
          </p:sp>
        </mc:Choice>
        <mc:Fallback xmlns="">
          <p:sp>
            <p:nvSpPr>
              <p:cNvPr id="15" name="TextBox 14">
                <a:extLst>
                  <a:ext uri="{FF2B5EF4-FFF2-40B4-BE49-F238E27FC236}">
                    <a16:creationId xmlns:a16="http://schemas.microsoft.com/office/drawing/2014/main" id="{E5F58AEC-CC4B-6842-9AF5-C247E2F004BE}"/>
                  </a:ext>
                </a:extLst>
              </p:cNvPr>
              <p:cNvSpPr txBox="1">
                <a:spLocks noRot="1" noChangeAspect="1" noMove="1" noResize="1" noEditPoints="1" noAdjustHandles="1" noChangeArrowheads="1" noChangeShapeType="1" noTextEdit="1"/>
              </p:cNvSpPr>
              <p:nvPr/>
            </p:nvSpPr>
            <p:spPr>
              <a:xfrm>
                <a:off x="5602572" y="3230256"/>
                <a:ext cx="716863" cy="769441"/>
              </a:xfrm>
              <a:prstGeom prst="rect">
                <a:avLst/>
              </a:prstGeom>
              <a:blipFill>
                <a:blip r:embed="rId5"/>
                <a:stretch>
                  <a:fillRect/>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AE19587D-2102-3F48-9649-FB5FEE610382}"/>
              </a:ext>
            </a:extLst>
          </p:cNvPr>
          <p:cNvSpPr txBox="1"/>
          <p:nvPr/>
        </p:nvSpPr>
        <p:spPr>
          <a:xfrm>
            <a:off x="5373931" y="2776635"/>
            <a:ext cx="1417376" cy="707886"/>
          </a:xfrm>
          <a:prstGeom prst="rect">
            <a:avLst/>
          </a:prstGeom>
          <a:noFill/>
        </p:spPr>
        <p:txBody>
          <a:bodyPr wrap="square" rtlCol="0">
            <a:spAutoFit/>
          </a:bodyPr>
          <a:lstStyle/>
          <a:p>
            <a:r>
              <a:rPr lang="en-US" sz="2000" b="1">
                <a:solidFill>
                  <a:srgbClr val="0000FF"/>
                </a:solidFill>
              </a:rPr>
              <a:t>which is similar to</a:t>
            </a:r>
          </a:p>
        </p:txBody>
      </p:sp>
    </p:spTree>
    <p:extLst>
      <p:ext uri="{BB962C8B-B14F-4D97-AF65-F5344CB8AC3E}">
        <p14:creationId xmlns:p14="http://schemas.microsoft.com/office/powerpoint/2010/main" val="3371497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5243A-E833-8441-B9AD-5BD0F9566E3E}"/>
              </a:ext>
            </a:extLst>
          </p:cNvPr>
          <p:cNvSpPr>
            <a:spLocks noGrp="1"/>
          </p:cNvSpPr>
          <p:nvPr>
            <p:ph type="title"/>
          </p:nvPr>
        </p:nvSpPr>
        <p:spPr>
          <a:xfrm>
            <a:off x="457200" y="76200"/>
            <a:ext cx="8638674" cy="987552"/>
          </a:xfrm>
        </p:spPr>
        <p:txBody>
          <a:bodyPr>
            <a:normAutofit fontScale="90000"/>
          </a:bodyPr>
          <a:lstStyle/>
          <a:p>
            <a:r>
              <a:rPr lang="en-US"/>
              <a:t>Why Do We Study Graph Generation</a:t>
            </a:r>
          </a:p>
        </p:txBody>
      </p:sp>
      <p:sp>
        <p:nvSpPr>
          <p:cNvPr id="3" name="Content Placeholder 2">
            <a:extLst>
              <a:ext uri="{FF2B5EF4-FFF2-40B4-BE49-F238E27FC236}">
                <a16:creationId xmlns:a16="http://schemas.microsoft.com/office/drawing/2014/main" id="{B8E04D2F-F456-BF47-A0F2-9A9918434699}"/>
              </a:ext>
            </a:extLst>
          </p:cNvPr>
          <p:cNvSpPr>
            <a:spLocks noGrp="1"/>
          </p:cNvSpPr>
          <p:nvPr>
            <p:ph idx="1"/>
          </p:nvPr>
        </p:nvSpPr>
        <p:spPr/>
        <p:txBody>
          <a:bodyPr/>
          <a:lstStyle/>
          <a:p>
            <a:r>
              <a:rPr lang="en-US" b="1">
                <a:solidFill>
                  <a:srgbClr val="C00000"/>
                </a:solidFill>
              </a:rPr>
              <a:t>Insights </a:t>
            </a:r>
            <a:r>
              <a:rPr lang="en-US"/>
              <a:t>– We can understand the formulation of graphs</a:t>
            </a:r>
          </a:p>
          <a:p>
            <a:r>
              <a:rPr lang="en-US" b="1">
                <a:solidFill>
                  <a:srgbClr val="C00000"/>
                </a:solidFill>
              </a:rPr>
              <a:t>Predictions </a:t>
            </a:r>
            <a:r>
              <a:rPr lang="en-US"/>
              <a:t>– We can predict how will the graph further evolve</a:t>
            </a:r>
          </a:p>
          <a:p>
            <a:r>
              <a:rPr lang="en-US" b="1">
                <a:solidFill>
                  <a:srgbClr val="C00000"/>
                </a:solidFill>
              </a:rPr>
              <a:t>Simulations</a:t>
            </a:r>
            <a:r>
              <a:rPr lang="en-US"/>
              <a:t> – We can use the same process to general novel graph instances</a:t>
            </a:r>
          </a:p>
          <a:p>
            <a:r>
              <a:rPr lang="en-US" b="1">
                <a:solidFill>
                  <a:srgbClr val="C00000"/>
                </a:solidFill>
              </a:rPr>
              <a:t>Anomaly detection </a:t>
            </a:r>
            <a:r>
              <a:rPr lang="en-US"/>
              <a:t>- We can decide if a graph is normal / abnormal</a:t>
            </a:r>
          </a:p>
        </p:txBody>
      </p:sp>
      <p:sp>
        <p:nvSpPr>
          <p:cNvPr id="4" name="Date Placeholder 3">
            <a:extLst>
              <a:ext uri="{FF2B5EF4-FFF2-40B4-BE49-F238E27FC236}">
                <a16:creationId xmlns:a16="http://schemas.microsoft.com/office/drawing/2014/main" id="{5DF57797-3266-804A-BF78-FD9030F50874}"/>
              </a:ext>
            </a:extLst>
          </p:cNvPr>
          <p:cNvSpPr>
            <a:spLocks noGrp="1"/>
          </p:cNvSpPr>
          <p:nvPr>
            <p:ph type="dt" sz="half" idx="10"/>
          </p:nvPr>
        </p:nvSpPr>
        <p:spPr/>
        <p:txBody>
          <a:bodyPr/>
          <a:lstStyle/>
          <a:p>
            <a:fld id="{DD6CFA9C-3ADD-AF42-A462-2F7455C72286}" type="datetime1">
              <a:rPr lang="en-US" smtClean="0"/>
              <a:t>11/18/24</a:t>
            </a:fld>
            <a:endParaRPr lang="en-US"/>
          </a:p>
        </p:txBody>
      </p:sp>
      <p:sp>
        <p:nvSpPr>
          <p:cNvPr id="5" name="Footer Placeholder 4">
            <a:extLst>
              <a:ext uri="{FF2B5EF4-FFF2-40B4-BE49-F238E27FC236}">
                <a16:creationId xmlns:a16="http://schemas.microsoft.com/office/drawing/2014/main" id="{5BCF701F-C659-E444-909C-6E5B87441DEA}"/>
              </a:ext>
            </a:extLst>
          </p:cNvPr>
          <p:cNvSpPr>
            <a:spLocks noGrp="1"/>
          </p:cNvSpPr>
          <p:nvPr>
            <p:ph type="ftr" sz="quarter" idx="11"/>
          </p:nvPr>
        </p:nvSpPr>
        <p:spPr/>
        <p:txBody>
          <a:bodyPr/>
          <a:lstStyle/>
          <a:p>
            <a:r>
              <a:rPr lang="en-US"/>
              <a:t>Jure Leskovec, Stanford CS224W: Machine Learning with Graphs, cs224w.stanford.edu</a:t>
            </a:r>
          </a:p>
        </p:txBody>
      </p:sp>
      <p:sp>
        <p:nvSpPr>
          <p:cNvPr id="6" name="Slide Number Placeholder 5">
            <a:extLst>
              <a:ext uri="{FF2B5EF4-FFF2-40B4-BE49-F238E27FC236}">
                <a16:creationId xmlns:a16="http://schemas.microsoft.com/office/drawing/2014/main" id="{1DCD3BA2-0D5E-0E41-B483-ADEC147F3766}"/>
              </a:ext>
            </a:extLst>
          </p:cNvPr>
          <p:cNvSpPr>
            <a:spLocks noGrp="1"/>
          </p:cNvSpPr>
          <p:nvPr>
            <p:ph type="sldNum" sz="quarter" idx="12"/>
          </p:nvPr>
        </p:nvSpPr>
        <p:spPr/>
        <p:txBody>
          <a:bodyPr/>
          <a:lstStyle/>
          <a:p>
            <a:fld id="{19B12225-5612-419B-A8D5-4B8EEE4C217E}" type="slidenum">
              <a:rPr lang="en-US" smtClean="0"/>
              <a:pPr/>
              <a:t>6</a:t>
            </a:fld>
            <a:endParaRPr lang="en-US"/>
          </a:p>
        </p:txBody>
      </p:sp>
    </p:spTree>
    <p:extLst>
      <p:ext uri="{BB962C8B-B14F-4D97-AF65-F5344CB8AC3E}">
        <p14:creationId xmlns:p14="http://schemas.microsoft.com/office/powerpoint/2010/main" val="938569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23B82-D2E3-D94C-B026-F69556E737CD}"/>
              </a:ext>
            </a:extLst>
          </p:cNvPr>
          <p:cNvSpPr>
            <a:spLocks noGrp="1"/>
          </p:cNvSpPr>
          <p:nvPr>
            <p:ph type="title"/>
          </p:nvPr>
        </p:nvSpPr>
        <p:spPr/>
        <p:txBody>
          <a:bodyPr>
            <a:normAutofit/>
          </a:bodyPr>
          <a:lstStyle/>
          <a:p>
            <a:r>
              <a:rPr lang="en-US"/>
              <a:t>History of Graph Generation</a:t>
            </a:r>
          </a:p>
        </p:txBody>
      </p:sp>
      <p:sp>
        <p:nvSpPr>
          <p:cNvPr id="3" name="Content Placeholder 2">
            <a:extLst>
              <a:ext uri="{FF2B5EF4-FFF2-40B4-BE49-F238E27FC236}">
                <a16:creationId xmlns:a16="http://schemas.microsoft.com/office/drawing/2014/main" id="{135A8F8B-EA7F-4D42-A019-770E69B2C194}"/>
              </a:ext>
            </a:extLst>
          </p:cNvPr>
          <p:cNvSpPr>
            <a:spLocks noGrp="1"/>
          </p:cNvSpPr>
          <p:nvPr>
            <p:ph idx="1"/>
          </p:nvPr>
        </p:nvSpPr>
        <p:spPr>
          <a:xfrm>
            <a:off x="457200" y="1295400"/>
            <a:ext cx="8392026" cy="5257801"/>
          </a:xfrm>
        </p:spPr>
        <p:txBody>
          <a:bodyPr/>
          <a:lstStyle/>
          <a:p>
            <a:r>
              <a:rPr lang="en-US" b="1"/>
              <a:t>Step 1: </a:t>
            </a:r>
            <a:r>
              <a:rPr lang="en-US" b="1">
                <a:solidFill>
                  <a:schemeClr val="accent4">
                    <a:lumMod val="75000"/>
                  </a:schemeClr>
                </a:solidFill>
              </a:rPr>
              <a:t>Properties of real-world graphs</a:t>
            </a:r>
          </a:p>
          <a:p>
            <a:pPr lvl="1"/>
            <a:r>
              <a:rPr lang="en-US"/>
              <a:t>A successful graph generative model should fit these properties</a:t>
            </a:r>
          </a:p>
          <a:p>
            <a:r>
              <a:rPr lang="en-US" b="1"/>
              <a:t>Step 2: </a:t>
            </a:r>
            <a:r>
              <a:rPr lang="en-US" b="1">
                <a:solidFill>
                  <a:srgbClr val="0070C0"/>
                </a:solidFill>
              </a:rPr>
              <a:t>Traditional graph generative models</a:t>
            </a:r>
          </a:p>
          <a:p>
            <a:pPr lvl="1"/>
            <a:r>
              <a:rPr lang="en-US"/>
              <a:t>Each come with different assumptions on the graph formulation process</a:t>
            </a:r>
          </a:p>
          <a:p>
            <a:r>
              <a:rPr lang="en-US" b="1"/>
              <a:t>Step 3: </a:t>
            </a:r>
            <a:r>
              <a:rPr lang="en-US" b="1">
                <a:solidFill>
                  <a:srgbClr val="C00000"/>
                </a:solidFill>
              </a:rPr>
              <a:t>Deep graph generative models</a:t>
            </a:r>
          </a:p>
          <a:p>
            <a:pPr lvl="1"/>
            <a:r>
              <a:rPr lang="en-US"/>
              <a:t>Learn</a:t>
            </a:r>
            <a:r>
              <a:rPr lang="en-US" b="1"/>
              <a:t> </a:t>
            </a:r>
            <a:r>
              <a:rPr lang="en-US"/>
              <a:t>the graph formation process from the data</a:t>
            </a:r>
          </a:p>
          <a:p>
            <a:pPr lvl="1"/>
            <a:r>
              <a:rPr lang="en-US" b="1">
                <a:solidFill>
                  <a:srgbClr val="C00000"/>
                </a:solidFill>
              </a:rPr>
              <a:t>This lecture!</a:t>
            </a:r>
          </a:p>
        </p:txBody>
      </p:sp>
      <p:sp>
        <p:nvSpPr>
          <p:cNvPr id="4" name="Date Placeholder 3">
            <a:extLst>
              <a:ext uri="{FF2B5EF4-FFF2-40B4-BE49-F238E27FC236}">
                <a16:creationId xmlns:a16="http://schemas.microsoft.com/office/drawing/2014/main" id="{A6A2C0BF-4CE2-3948-A221-B0F7E4690AC9}"/>
              </a:ext>
            </a:extLst>
          </p:cNvPr>
          <p:cNvSpPr>
            <a:spLocks noGrp="1"/>
          </p:cNvSpPr>
          <p:nvPr>
            <p:ph type="dt" sz="half" idx="10"/>
          </p:nvPr>
        </p:nvSpPr>
        <p:spPr/>
        <p:txBody>
          <a:bodyPr/>
          <a:lstStyle/>
          <a:p>
            <a:fld id="{759D492B-2FFF-424F-AA59-A1517AFE4708}" type="datetime1">
              <a:rPr lang="en-US" smtClean="0"/>
              <a:t>11/18/24</a:t>
            </a:fld>
            <a:endParaRPr lang="en-US"/>
          </a:p>
        </p:txBody>
      </p:sp>
      <p:sp>
        <p:nvSpPr>
          <p:cNvPr id="5" name="Footer Placeholder 4">
            <a:extLst>
              <a:ext uri="{FF2B5EF4-FFF2-40B4-BE49-F238E27FC236}">
                <a16:creationId xmlns:a16="http://schemas.microsoft.com/office/drawing/2014/main" id="{1D1CA251-3CBE-6748-B927-65D20FD60AA3}"/>
              </a:ext>
            </a:extLst>
          </p:cNvPr>
          <p:cNvSpPr>
            <a:spLocks noGrp="1"/>
          </p:cNvSpPr>
          <p:nvPr>
            <p:ph type="ftr" sz="quarter" idx="11"/>
          </p:nvPr>
        </p:nvSpPr>
        <p:spPr/>
        <p:txBody>
          <a:bodyPr/>
          <a:lstStyle/>
          <a:p>
            <a:r>
              <a:rPr lang="en-US"/>
              <a:t>Jure Leskovec, Stanford CS224W: Machine Learning with Graphs, cs224w.stanford.edu</a:t>
            </a:r>
          </a:p>
        </p:txBody>
      </p:sp>
      <p:sp>
        <p:nvSpPr>
          <p:cNvPr id="6" name="Slide Number Placeholder 5">
            <a:extLst>
              <a:ext uri="{FF2B5EF4-FFF2-40B4-BE49-F238E27FC236}">
                <a16:creationId xmlns:a16="http://schemas.microsoft.com/office/drawing/2014/main" id="{B69D1CBC-D7DD-274B-BBE3-B9AD319DFF0E}"/>
              </a:ext>
            </a:extLst>
          </p:cNvPr>
          <p:cNvSpPr>
            <a:spLocks noGrp="1"/>
          </p:cNvSpPr>
          <p:nvPr>
            <p:ph type="sldNum" sz="quarter" idx="12"/>
          </p:nvPr>
        </p:nvSpPr>
        <p:spPr/>
        <p:txBody>
          <a:bodyPr/>
          <a:lstStyle/>
          <a:p>
            <a:fld id="{19B12225-5612-419B-A8D5-4B8EEE4C217E}" type="slidenum">
              <a:rPr lang="en-US" smtClean="0"/>
              <a:pPr/>
              <a:t>7</a:t>
            </a:fld>
            <a:endParaRPr lang="en-US"/>
          </a:p>
        </p:txBody>
      </p:sp>
    </p:spTree>
    <p:extLst>
      <p:ext uri="{BB962C8B-B14F-4D97-AF65-F5344CB8AC3E}">
        <p14:creationId xmlns:p14="http://schemas.microsoft.com/office/powerpoint/2010/main" val="4184029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So far: Deep Graph </a:t>
            </a:r>
            <a:r>
              <a:rPr lang="en-US" u="sng"/>
              <a:t>Encoders</a:t>
            </a:r>
          </a:p>
        </p:txBody>
      </p:sp>
      <p:sp>
        <p:nvSpPr>
          <p:cNvPr id="4" name="Date Placeholder 3"/>
          <p:cNvSpPr>
            <a:spLocks noGrp="1"/>
          </p:cNvSpPr>
          <p:nvPr>
            <p:ph type="dt" sz="half" idx="10"/>
          </p:nvPr>
        </p:nvSpPr>
        <p:spPr/>
        <p:txBody>
          <a:bodyPr/>
          <a:lstStyle/>
          <a:p>
            <a:fld id="{E40ABB13-19CC-EC48-BA74-1B0FB8D18523}" type="datetime1">
              <a:rPr lang="en-US" smtClean="0"/>
              <a:t>11/18/24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8</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93" y="1600200"/>
            <a:ext cx="8229600" cy="4746008"/>
          </a:xfrm>
          <a:prstGeom prst="rect">
            <a:avLst/>
          </a:prstGeom>
        </p:spPr>
      </p:pic>
      <p:sp>
        <p:nvSpPr>
          <p:cNvPr id="8" name="TextBox 7"/>
          <p:cNvSpPr txBox="1"/>
          <p:nvPr/>
        </p:nvSpPr>
        <p:spPr>
          <a:xfrm>
            <a:off x="8432800" y="3657600"/>
            <a:ext cx="508000" cy="609600"/>
          </a:xfrm>
          <a:prstGeom prst="rect">
            <a:avLst/>
          </a:prstGeom>
          <a:noFill/>
          <a:ln>
            <a:noFill/>
          </a:ln>
        </p:spPr>
        <p:txBody>
          <a:bodyPr wrap="none" lIns="91425" tIns="91425" rIns="91425" bIns="91425" rtlCol="0" anchor="t" anchorCtr="0">
            <a:noAutofit/>
          </a:bodyPr>
          <a:lstStyle/>
          <a:p>
            <a:r>
              <a:rPr lang="mr-IN" sz="3200" b="1">
                <a:latin typeface="Helvetica Neue Light" charset="0"/>
                <a:ea typeface="Helvetica Neue Light" charset="0"/>
                <a:cs typeface="Helvetica Neue Light" charset="0"/>
                <a:sym typeface="Open Sans"/>
              </a:rPr>
              <a:t>…</a:t>
            </a:r>
            <a:endParaRPr lang="en-US" sz="3200" b="1">
              <a:latin typeface="Helvetica Neue Light" charset="0"/>
              <a:ea typeface="Helvetica Neue Light" charset="0"/>
              <a:cs typeface="Helvetica Neue Light" charset="0"/>
              <a:sym typeface="Open Sans"/>
            </a:endParaRPr>
          </a:p>
        </p:txBody>
      </p:sp>
      <p:sp>
        <p:nvSpPr>
          <p:cNvPr id="9" name="Rectangular Callout 8"/>
          <p:cNvSpPr/>
          <p:nvPr/>
        </p:nvSpPr>
        <p:spPr>
          <a:xfrm>
            <a:off x="4343400" y="5370204"/>
            <a:ext cx="4648200" cy="649596"/>
          </a:xfrm>
          <a:prstGeom prst="wedgeRectCallout">
            <a:avLst>
              <a:gd name="adj1" fmla="val 44612"/>
              <a:gd name="adj2" fmla="val -138186"/>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343400" y="5403789"/>
            <a:ext cx="4648201" cy="461665"/>
          </a:xfrm>
          <a:prstGeom prst="rect">
            <a:avLst/>
          </a:prstGeom>
          <a:noFill/>
          <a:ln>
            <a:noFill/>
          </a:ln>
        </p:spPr>
        <p:txBody>
          <a:bodyPr wrap="square" rtlCol="0">
            <a:spAutoFit/>
          </a:bodyPr>
          <a:lstStyle/>
          <a:p>
            <a:r>
              <a:rPr lang="en-US" sz="2400" b="1">
                <a:solidFill>
                  <a:srgbClr val="D60093"/>
                </a:solidFill>
                <a:latin typeface="Arial" panose="020B0604020202020204" pitchFamily="34" charset="0"/>
                <a:ea typeface="Helvetica Neue" charset="0"/>
                <a:cs typeface="Arial" panose="020B0604020202020204" pitchFamily="34" charset="0"/>
              </a:rPr>
              <a:t>Output:</a:t>
            </a:r>
            <a:r>
              <a:rPr lang="en-US" sz="2400" b="1">
                <a:solidFill>
                  <a:srgbClr val="C00000"/>
                </a:solidFill>
                <a:latin typeface="Arial" panose="020B0604020202020204" pitchFamily="34" charset="0"/>
                <a:ea typeface="Helvetica Neue" charset="0"/>
                <a:cs typeface="Arial" panose="020B0604020202020204" pitchFamily="34" charset="0"/>
              </a:rPr>
              <a:t> </a:t>
            </a:r>
            <a:r>
              <a:rPr lang="en-US" sz="2400">
                <a:latin typeface="Arial" panose="020B0604020202020204" pitchFamily="34" charset="0"/>
                <a:ea typeface="Helvetica Neue" charset="0"/>
                <a:cs typeface="Arial" panose="020B0604020202020204" pitchFamily="34" charset="0"/>
              </a:rPr>
              <a:t>node embeddings</a:t>
            </a:r>
          </a:p>
        </p:txBody>
      </p:sp>
      <p:sp>
        <p:nvSpPr>
          <p:cNvPr id="3" name="Right Arrow 2">
            <a:extLst>
              <a:ext uri="{FF2B5EF4-FFF2-40B4-BE49-F238E27FC236}">
                <a16:creationId xmlns:a16="http://schemas.microsoft.com/office/drawing/2014/main" id="{CD5CAB22-E94C-4F40-B756-424CCB4B91CD}"/>
              </a:ext>
            </a:extLst>
          </p:cNvPr>
          <p:cNvSpPr/>
          <p:nvPr/>
        </p:nvSpPr>
        <p:spPr>
          <a:xfrm>
            <a:off x="1504950" y="1160526"/>
            <a:ext cx="5671815"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212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a:t>Today</a:t>
            </a:r>
            <a:r>
              <a:rPr lang="en-US"/>
              <a:t>: Deep Graph </a:t>
            </a:r>
            <a:r>
              <a:rPr lang="en-US" u="sng"/>
              <a:t>Decoders</a:t>
            </a:r>
          </a:p>
        </p:txBody>
      </p:sp>
      <p:sp>
        <p:nvSpPr>
          <p:cNvPr id="4" name="Date Placeholder 3"/>
          <p:cNvSpPr>
            <a:spLocks noGrp="1"/>
          </p:cNvSpPr>
          <p:nvPr>
            <p:ph type="dt" sz="half" idx="10"/>
          </p:nvPr>
        </p:nvSpPr>
        <p:spPr/>
        <p:txBody>
          <a:bodyPr/>
          <a:lstStyle/>
          <a:p>
            <a:fld id="{AED6C375-4FA5-FA4E-9194-643CBEBF6EC5}" type="datetime1">
              <a:rPr lang="en-US" smtClean="0"/>
              <a:t>11/18/24</a:t>
            </a:fld>
            <a:endParaRPr lang="en-US"/>
          </a:p>
        </p:txBody>
      </p:sp>
      <p:sp>
        <p:nvSpPr>
          <p:cNvPr id="5" name="Footer Placeholder 4"/>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9</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93" y="1600200"/>
            <a:ext cx="8229600" cy="4746008"/>
          </a:xfrm>
          <a:prstGeom prst="rect">
            <a:avLst/>
          </a:prstGeom>
        </p:spPr>
      </p:pic>
      <p:sp>
        <p:nvSpPr>
          <p:cNvPr id="8" name="TextBox 7"/>
          <p:cNvSpPr txBox="1"/>
          <p:nvPr/>
        </p:nvSpPr>
        <p:spPr>
          <a:xfrm>
            <a:off x="8432800" y="3657600"/>
            <a:ext cx="508000" cy="609600"/>
          </a:xfrm>
          <a:prstGeom prst="rect">
            <a:avLst/>
          </a:prstGeom>
          <a:noFill/>
          <a:ln>
            <a:noFill/>
          </a:ln>
        </p:spPr>
        <p:txBody>
          <a:bodyPr wrap="none" lIns="91425" tIns="91425" rIns="91425" bIns="91425" rtlCol="0" anchor="t" anchorCtr="0">
            <a:noAutofit/>
          </a:bodyPr>
          <a:lstStyle/>
          <a:p>
            <a:r>
              <a:rPr lang="mr-IN" sz="3200" b="1">
                <a:latin typeface="Helvetica Neue Light" charset="0"/>
                <a:ea typeface="Helvetica Neue Light" charset="0"/>
                <a:cs typeface="Helvetica Neue Light" charset="0"/>
                <a:sym typeface="Open Sans"/>
              </a:rPr>
              <a:t>…</a:t>
            </a:r>
            <a:endParaRPr lang="en-US" sz="3200" b="1">
              <a:latin typeface="Helvetica Neue Light" charset="0"/>
              <a:ea typeface="Helvetica Neue Light" charset="0"/>
              <a:cs typeface="Helvetica Neue Light" charset="0"/>
              <a:sym typeface="Open Sans"/>
            </a:endParaRPr>
          </a:p>
        </p:txBody>
      </p:sp>
      <p:sp>
        <p:nvSpPr>
          <p:cNvPr id="9" name="Rectangular Callout 8"/>
          <p:cNvSpPr/>
          <p:nvPr/>
        </p:nvSpPr>
        <p:spPr>
          <a:xfrm>
            <a:off x="1371600" y="5730766"/>
            <a:ext cx="4648200" cy="746234"/>
          </a:xfrm>
          <a:prstGeom prst="wedgeRectCallout">
            <a:avLst>
              <a:gd name="adj1" fmla="val -44527"/>
              <a:gd name="adj2" fmla="val -121975"/>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371600" y="5764351"/>
            <a:ext cx="4648201" cy="461665"/>
          </a:xfrm>
          <a:prstGeom prst="rect">
            <a:avLst/>
          </a:prstGeom>
          <a:noFill/>
          <a:ln>
            <a:noFill/>
          </a:ln>
        </p:spPr>
        <p:txBody>
          <a:bodyPr wrap="square" rtlCol="0">
            <a:spAutoFit/>
          </a:bodyPr>
          <a:lstStyle/>
          <a:p>
            <a:r>
              <a:rPr lang="en-US" sz="2400" b="1">
                <a:solidFill>
                  <a:srgbClr val="D60093"/>
                </a:solidFill>
                <a:latin typeface="Arial" panose="020B0604020202020204" pitchFamily="34" charset="0"/>
                <a:ea typeface="Helvetica Neue" charset="0"/>
                <a:cs typeface="Arial" panose="020B0604020202020204" pitchFamily="34" charset="0"/>
              </a:rPr>
              <a:t>Output: </a:t>
            </a:r>
            <a:r>
              <a:rPr lang="en-US" sz="2400">
                <a:latin typeface="Arial" panose="020B0604020202020204" pitchFamily="34" charset="0"/>
                <a:ea typeface="Helvetica Neue" charset="0"/>
                <a:cs typeface="Arial" panose="020B0604020202020204" pitchFamily="34" charset="0"/>
              </a:rPr>
              <a:t>Graph Structure!</a:t>
            </a:r>
          </a:p>
        </p:txBody>
      </p:sp>
      <p:sp>
        <p:nvSpPr>
          <p:cNvPr id="11" name="Right Arrow 10">
            <a:extLst>
              <a:ext uri="{FF2B5EF4-FFF2-40B4-BE49-F238E27FC236}">
                <a16:creationId xmlns:a16="http://schemas.microsoft.com/office/drawing/2014/main" id="{5313205E-ED2F-834D-A26C-DCE243FECC43}"/>
              </a:ext>
            </a:extLst>
          </p:cNvPr>
          <p:cNvSpPr/>
          <p:nvPr/>
        </p:nvSpPr>
        <p:spPr>
          <a:xfrm rot="10800000">
            <a:off x="1504950" y="1160526"/>
            <a:ext cx="5671815" cy="38100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1598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76926"/>
            <a:ext cx="8077200" cy="3152275"/>
          </a:xfrm>
        </p:spPr>
        <p:txBody>
          <a:bodyPr anchor="b">
            <a:normAutofit/>
          </a:bodyPr>
          <a:lstStyle/>
          <a:p>
            <a:r>
              <a:rPr lang="en-US"/>
              <a:t>Stanford CS224W:</a:t>
            </a:r>
            <a:br>
              <a:rPr lang="en-US"/>
            </a:br>
            <a:r>
              <a:rPr lang="en-US" sz="4400"/>
              <a:t>Machine Learning for</a:t>
            </a:r>
            <a:br>
              <a:rPr lang="en-US" sz="4400"/>
            </a:br>
            <a:r>
              <a:rPr lang="en-US" sz="4400"/>
              <a:t>Graph Generation</a:t>
            </a:r>
            <a:br>
              <a:rPr lang="en-US"/>
            </a:br>
            <a:endParaRPr lang="en-US" sz="4000" i="1"/>
          </a:p>
        </p:txBody>
      </p:sp>
      <p:sp>
        <p:nvSpPr>
          <p:cNvPr id="7" name="TextBox 6"/>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Leskovec,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329677586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5C97-87EA-3340-B662-138DD21A2AEA}"/>
              </a:ext>
            </a:extLst>
          </p:cNvPr>
          <p:cNvSpPr>
            <a:spLocks noGrp="1"/>
          </p:cNvSpPr>
          <p:nvPr>
            <p:ph type="title"/>
          </p:nvPr>
        </p:nvSpPr>
        <p:spPr/>
        <p:txBody>
          <a:bodyPr/>
          <a:lstStyle/>
          <a:p>
            <a:r>
              <a:rPr lang="en-US" sz="4800"/>
              <a:t>Graph Generation Tasks</a:t>
            </a:r>
            <a:endParaRPr lang="en-US"/>
          </a:p>
        </p:txBody>
      </p:sp>
      <p:sp>
        <p:nvSpPr>
          <p:cNvPr id="3" name="Content Placeholder 2">
            <a:extLst>
              <a:ext uri="{FF2B5EF4-FFF2-40B4-BE49-F238E27FC236}">
                <a16:creationId xmlns:a16="http://schemas.microsoft.com/office/drawing/2014/main" id="{41694520-DE89-DC44-8CF8-11A919638EEE}"/>
              </a:ext>
            </a:extLst>
          </p:cNvPr>
          <p:cNvSpPr>
            <a:spLocks noGrp="1"/>
          </p:cNvSpPr>
          <p:nvPr>
            <p:ph idx="1"/>
          </p:nvPr>
        </p:nvSpPr>
        <p:spPr>
          <a:xfrm>
            <a:off x="495300" y="1361473"/>
            <a:ext cx="8153400" cy="5257801"/>
          </a:xfrm>
        </p:spPr>
        <p:txBody>
          <a:bodyPr/>
          <a:lstStyle/>
          <a:p>
            <a:pPr marL="0" indent="0">
              <a:buNone/>
            </a:pPr>
            <a:r>
              <a:rPr lang="en-US" sz="3600" b="1">
                <a:solidFill>
                  <a:srgbClr val="C00000"/>
                </a:solidFill>
                <a:ea typeface="Helvetica Neue" panose="02000503000000020004" pitchFamily="2" charset="0"/>
              </a:rPr>
              <a:t>Task 1: Realistic graph generation</a:t>
            </a:r>
          </a:p>
          <a:p>
            <a:r>
              <a:rPr lang="en-US"/>
              <a:t>Generate graphs that are </a:t>
            </a:r>
            <a:r>
              <a:rPr lang="en-US" b="1"/>
              <a:t>similar to a given set of graphs</a:t>
            </a:r>
            <a:r>
              <a:rPr lang="en-US"/>
              <a:t> </a:t>
            </a:r>
            <a:r>
              <a:rPr lang="en-US" b="1">
                <a:solidFill>
                  <a:srgbClr val="0000FF"/>
                </a:solidFill>
              </a:rPr>
              <a:t>[Focus of this lecture]</a:t>
            </a:r>
          </a:p>
          <a:p>
            <a:pPr lvl="4"/>
            <a:endParaRPr lang="en-US"/>
          </a:p>
          <a:p>
            <a:pPr marL="0" indent="0">
              <a:buNone/>
            </a:pPr>
            <a:r>
              <a:rPr lang="en-US" sz="3600" b="1">
                <a:solidFill>
                  <a:srgbClr val="C00000"/>
                </a:solidFill>
                <a:ea typeface="Helvetica Neue" panose="02000503000000020004" pitchFamily="2" charset="0"/>
              </a:rPr>
              <a:t>Task 2: Goal-directed graph generation</a:t>
            </a:r>
            <a:endParaRPr lang="en-US" sz="3600" b="1">
              <a:ea typeface="Helvetica Neue" panose="02000503000000020004" pitchFamily="2" charset="0"/>
            </a:endParaRPr>
          </a:p>
          <a:p>
            <a:r>
              <a:rPr lang="en-US"/>
              <a:t>Generate graphs that </a:t>
            </a:r>
            <a:r>
              <a:rPr lang="en-US" b="1"/>
              <a:t>optimize given objectives/constraints</a:t>
            </a:r>
          </a:p>
          <a:p>
            <a:pPr lvl="1"/>
            <a:r>
              <a:rPr lang="en-US"/>
              <a:t>E.g., Drug molecule generation/optimization</a:t>
            </a:r>
          </a:p>
        </p:txBody>
      </p:sp>
      <p:sp>
        <p:nvSpPr>
          <p:cNvPr id="4" name="Date Placeholder 3">
            <a:extLst>
              <a:ext uri="{FF2B5EF4-FFF2-40B4-BE49-F238E27FC236}">
                <a16:creationId xmlns:a16="http://schemas.microsoft.com/office/drawing/2014/main" id="{56E935DE-F821-F74A-9717-B7363005ACEA}"/>
              </a:ext>
            </a:extLst>
          </p:cNvPr>
          <p:cNvSpPr>
            <a:spLocks noGrp="1"/>
          </p:cNvSpPr>
          <p:nvPr>
            <p:ph type="dt" sz="half" idx="10"/>
          </p:nvPr>
        </p:nvSpPr>
        <p:spPr/>
        <p:txBody>
          <a:bodyPr/>
          <a:lstStyle/>
          <a:p>
            <a:fld id="{A287FF70-1913-2A4F-8920-5CAE080A9708}" type="datetime1">
              <a:rPr lang="en-US" smtClean="0"/>
              <a:t>11/18/24</a:t>
            </a:fld>
            <a:endParaRPr lang="en-US"/>
          </a:p>
        </p:txBody>
      </p:sp>
      <p:sp>
        <p:nvSpPr>
          <p:cNvPr id="5" name="Footer Placeholder 4">
            <a:extLst>
              <a:ext uri="{FF2B5EF4-FFF2-40B4-BE49-F238E27FC236}">
                <a16:creationId xmlns:a16="http://schemas.microsoft.com/office/drawing/2014/main" id="{CD3EDAED-F185-584D-9DC9-08BC71EEB165}"/>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EE64778-8FFD-8946-A9D9-079BBC19F28A}"/>
              </a:ext>
            </a:extLst>
          </p:cNvPr>
          <p:cNvSpPr>
            <a:spLocks noGrp="1"/>
          </p:cNvSpPr>
          <p:nvPr>
            <p:ph type="sldNum" sz="quarter" idx="12"/>
          </p:nvPr>
        </p:nvSpPr>
        <p:spPr/>
        <p:txBody>
          <a:bodyPr/>
          <a:lstStyle/>
          <a:p>
            <a:fld id="{19B12225-5612-419B-A8D5-4B8EEE4C217E}" type="slidenum">
              <a:rPr lang="en-US" smtClean="0"/>
              <a:pPr/>
              <a:t>11</a:t>
            </a:fld>
            <a:endParaRPr lang="en-US"/>
          </a:p>
        </p:txBody>
      </p:sp>
    </p:spTree>
    <p:extLst>
      <p:ext uri="{BB962C8B-B14F-4D97-AF65-F5344CB8AC3E}">
        <p14:creationId xmlns:p14="http://schemas.microsoft.com/office/powerpoint/2010/main" val="33139548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29978-1B45-EA4E-89F1-DB7A6647B646}"/>
              </a:ext>
            </a:extLst>
          </p:cNvPr>
          <p:cNvSpPr>
            <a:spLocks noGrp="1"/>
          </p:cNvSpPr>
          <p:nvPr>
            <p:ph type="title"/>
          </p:nvPr>
        </p:nvSpPr>
        <p:spPr/>
        <p:txBody>
          <a:bodyPr/>
          <a:lstStyle/>
          <a:p>
            <a:r>
              <a:rPr lang="en-US"/>
              <a:t>Graph Generative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9EB92FB-7B3C-8141-A4F7-79F7401DAAFA}"/>
                  </a:ext>
                </a:extLst>
              </p:cNvPr>
              <p:cNvSpPr>
                <a:spLocks noGrp="1"/>
              </p:cNvSpPr>
              <p:nvPr>
                <p:ph idx="1"/>
              </p:nvPr>
            </p:nvSpPr>
            <p:spPr>
              <a:xfrm>
                <a:off x="457200" y="1295400"/>
                <a:ext cx="8229600" cy="5257801"/>
              </a:xfrm>
            </p:spPr>
            <p:txBody>
              <a:bodyPr>
                <a:normAutofit/>
              </a:bodyPr>
              <a:lstStyle/>
              <a:p>
                <a:r>
                  <a:rPr lang="en-US" sz="3600" b="1">
                    <a:ea typeface="Helvetica Neue" panose="02000503000000020004" pitchFamily="2" charset="0"/>
                  </a:rPr>
                  <a:t>Given:</a:t>
                </a:r>
                <a:r>
                  <a:rPr lang="en-US" sz="3600"/>
                  <a:t> Graphs sampled from </a:t>
                </a:r>
                <a14:m>
                  <m:oMath xmlns:m="http://schemas.openxmlformats.org/officeDocument/2006/math">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a:rPr lang="en-US" sz="3600" i="1">
                            <a:latin typeface="Cambria Math" panose="02040503050406030204" pitchFamily="18" charset="0"/>
                          </a:rPr>
                          <m:t>𝑑𝑎𝑡𝑎</m:t>
                        </m:r>
                      </m:sub>
                    </m:sSub>
                    <m:r>
                      <a:rPr lang="en-US" sz="3600" i="1">
                        <a:latin typeface="Cambria Math" panose="02040503050406030204" pitchFamily="18" charset="0"/>
                      </a:rPr>
                      <m:t>(</m:t>
                    </m:r>
                    <m:r>
                      <a:rPr lang="en-US" sz="3600" i="1">
                        <a:latin typeface="Cambria Math" panose="02040503050406030204" pitchFamily="18" charset="0"/>
                      </a:rPr>
                      <m:t>𝐺</m:t>
                    </m:r>
                    <m:r>
                      <a:rPr lang="en-US" sz="3600" i="1">
                        <a:latin typeface="Cambria Math" panose="02040503050406030204" pitchFamily="18" charset="0"/>
                      </a:rPr>
                      <m:t>)</m:t>
                    </m:r>
                  </m:oMath>
                </a14:m>
                <a:endParaRPr lang="en-US" sz="3600"/>
              </a:p>
              <a:p>
                <a:r>
                  <a:rPr lang="en-US" sz="3600" b="1">
                    <a:ea typeface="Helvetica Neue" panose="02000503000000020004" pitchFamily="2" charset="0"/>
                  </a:rPr>
                  <a:t>Goal: </a:t>
                </a:r>
              </a:p>
              <a:p>
                <a:pPr lvl="1"/>
                <a:r>
                  <a:rPr lang="en-US" sz="3600"/>
                  <a:t>Learn the distribution </a:t>
                </a:r>
                <a14:m>
                  <m:oMath xmlns:m="http://schemas.openxmlformats.org/officeDocument/2006/math">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a:rPr lang="en-US" sz="3600" i="1">
                            <a:latin typeface="Cambria Math" panose="02040503050406030204" pitchFamily="18" charset="0"/>
                          </a:rPr>
                          <m:t>𝑚𝑜𝑑𝑒𝑙</m:t>
                        </m:r>
                      </m:sub>
                    </m:sSub>
                    <m:r>
                      <a:rPr lang="en-US" sz="3600" i="1">
                        <a:latin typeface="Cambria Math" panose="02040503050406030204" pitchFamily="18" charset="0"/>
                      </a:rPr>
                      <m:t>(</m:t>
                    </m:r>
                    <m:r>
                      <a:rPr lang="en-US" sz="3600" i="1">
                        <a:latin typeface="Cambria Math" panose="02040503050406030204" pitchFamily="18" charset="0"/>
                      </a:rPr>
                      <m:t>𝐺</m:t>
                    </m:r>
                    <m:r>
                      <a:rPr lang="en-US" sz="3600" i="1">
                        <a:latin typeface="Cambria Math" panose="02040503050406030204" pitchFamily="18" charset="0"/>
                      </a:rPr>
                      <m:t>)</m:t>
                    </m:r>
                  </m:oMath>
                </a14:m>
                <a:r>
                  <a:rPr lang="en-US" sz="3600"/>
                  <a:t> </a:t>
                </a:r>
              </a:p>
              <a:p>
                <a:pPr lvl="1"/>
                <a:r>
                  <a:rPr lang="en-US" sz="3600"/>
                  <a:t>Sample from </a:t>
                </a:r>
                <a14:m>
                  <m:oMath xmlns:m="http://schemas.openxmlformats.org/officeDocument/2006/math">
                    <m:sSub>
                      <m:sSubPr>
                        <m:ctrlPr>
                          <a:rPr lang="en-US" sz="3600" i="1">
                            <a:latin typeface="Cambria Math" panose="02040503050406030204" pitchFamily="18" charset="0"/>
                          </a:rPr>
                        </m:ctrlPr>
                      </m:sSubPr>
                      <m:e>
                        <m:r>
                          <a:rPr lang="en-US" sz="3600" i="1">
                            <a:latin typeface="Cambria Math" panose="02040503050406030204" pitchFamily="18" charset="0"/>
                          </a:rPr>
                          <m:t>𝑝</m:t>
                        </m:r>
                      </m:e>
                      <m:sub>
                        <m:r>
                          <a:rPr lang="en-US" sz="3600" i="1">
                            <a:latin typeface="Cambria Math" panose="02040503050406030204" pitchFamily="18" charset="0"/>
                          </a:rPr>
                          <m:t>𝑚𝑜𝑑𝑒𝑙</m:t>
                        </m:r>
                      </m:sub>
                    </m:sSub>
                    <m:r>
                      <a:rPr lang="en-US" sz="3600" i="1">
                        <a:latin typeface="Cambria Math" panose="02040503050406030204" pitchFamily="18" charset="0"/>
                      </a:rPr>
                      <m:t>(</m:t>
                    </m:r>
                    <m:r>
                      <a:rPr lang="en-US" sz="3600" i="1">
                        <a:latin typeface="Cambria Math" panose="02040503050406030204" pitchFamily="18" charset="0"/>
                      </a:rPr>
                      <m:t>𝐺</m:t>
                    </m:r>
                    <m:r>
                      <a:rPr lang="en-US" sz="3600" i="1">
                        <a:latin typeface="Cambria Math" panose="02040503050406030204" pitchFamily="18" charset="0"/>
                      </a:rPr>
                      <m:t>)</m:t>
                    </m:r>
                  </m:oMath>
                </a14:m>
                <a:endParaRPr lang="en-US" sz="3600"/>
              </a:p>
              <a:p>
                <a:pPr marL="609585" lvl="1" indent="0">
                  <a:buNone/>
                </a:pPr>
                <a:endParaRPr lang="en-US" sz="3600"/>
              </a:p>
              <a:p>
                <a:endParaRPr lang="en-US" sz="3600"/>
              </a:p>
              <a:p>
                <a:endParaRPr lang="en-US" sz="3600"/>
              </a:p>
            </p:txBody>
          </p:sp>
        </mc:Choice>
        <mc:Fallback xmlns="">
          <p:sp>
            <p:nvSpPr>
              <p:cNvPr id="3" name="Content Placeholder 2">
                <a:extLst>
                  <a:ext uri="{FF2B5EF4-FFF2-40B4-BE49-F238E27FC236}">
                    <a16:creationId xmlns:a16="http://schemas.microsoft.com/office/drawing/2014/main" id="{39EB92FB-7B3C-8141-A4F7-79F7401DAAFA}"/>
                  </a:ext>
                </a:extLst>
              </p:cNvPr>
              <p:cNvSpPr>
                <a:spLocks noGrp="1" noRot="1" noChangeAspect="1" noMove="1" noResize="1" noEditPoints="1" noAdjustHandles="1" noChangeArrowheads="1" noChangeShapeType="1" noTextEdit="1"/>
              </p:cNvSpPr>
              <p:nvPr>
                <p:ph idx="1"/>
              </p:nvPr>
            </p:nvSpPr>
            <p:spPr>
              <a:xfrm>
                <a:off x="457200" y="1295400"/>
                <a:ext cx="8229600" cy="5257801"/>
              </a:xfrm>
              <a:blipFill>
                <a:blip r:embed="rId3"/>
                <a:stretch>
                  <a:fillRect l="-667" t="-92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5800603-FABF-A941-9AA9-3E1DAD8DAA2F}"/>
              </a:ext>
            </a:extLst>
          </p:cNvPr>
          <p:cNvSpPr>
            <a:spLocks noGrp="1"/>
          </p:cNvSpPr>
          <p:nvPr>
            <p:ph type="dt" sz="half" idx="10"/>
          </p:nvPr>
        </p:nvSpPr>
        <p:spPr/>
        <p:txBody>
          <a:bodyPr/>
          <a:lstStyle/>
          <a:p>
            <a:fld id="{648993D5-D87A-6246-B29A-D829A78D3131}" type="datetime1">
              <a:rPr lang="en-US" smtClean="0"/>
              <a:t>11/18/24</a:t>
            </a:fld>
            <a:endParaRPr lang="en-US"/>
          </a:p>
        </p:txBody>
      </p:sp>
      <p:sp>
        <p:nvSpPr>
          <p:cNvPr id="5" name="Footer Placeholder 4">
            <a:extLst>
              <a:ext uri="{FF2B5EF4-FFF2-40B4-BE49-F238E27FC236}">
                <a16:creationId xmlns:a16="http://schemas.microsoft.com/office/drawing/2014/main" id="{A52F3AF1-CC17-E444-B9E0-6FDE71B53938}"/>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778D5D89-B484-934E-AFD7-0C819AAED545}"/>
              </a:ext>
            </a:extLst>
          </p:cNvPr>
          <p:cNvSpPr>
            <a:spLocks noGrp="1"/>
          </p:cNvSpPr>
          <p:nvPr>
            <p:ph type="sldNum" sz="quarter" idx="12"/>
          </p:nvPr>
        </p:nvSpPr>
        <p:spPr/>
        <p:txBody>
          <a:bodyPr/>
          <a:lstStyle/>
          <a:p>
            <a:fld id="{19B12225-5612-419B-A8D5-4B8EEE4C217E}" type="slidenum">
              <a:rPr lang="en-US" smtClean="0"/>
              <a:pPr/>
              <a:t>12</a:t>
            </a:fld>
            <a:endParaRPr lang="en-US"/>
          </a:p>
        </p:txBody>
      </p:sp>
      <p:grpSp>
        <p:nvGrpSpPr>
          <p:cNvPr id="7" name="Group 6">
            <a:extLst>
              <a:ext uri="{FF2B5EF4-FFF2-40B4-BE49-F238E27FC236}">
                <a16:creationId xmlns:a16="http://schemas.microsoft.com/office/drawing/2014/main" id="{F002EA9F-F5DF-9348-A2DD-1EC3986613D7}"/>
              </a:ext>
            </a:extLst>
          </p:cNvPr>
          <p:cNvGrpSpPr/>
          <p:nvPr/>
        </p:nvGrpSpPr>
        <p:grpSpPr>
          <a:xfrm>
            <a:off x="215900" y="5050556"/>
            <a:ext cx="3474720" cy="1097280"/>
            <a:chOff x="1866900" y="1276350"/>
            <a:chExt cx="4572000" cy="1371600"/>
          </a:xfrm>
        </p:grpSpPr>
        <p:pic>
          <p:nvPicPr>
            <p:cNvPr id="8" name="Picture 7">
              <a:extLst>
                <a:ext uri="{FF2B5EF4-FFF2-40B4-BE49-F238E27FC236}">
                  <a16:creationId xmlns:a16="http://schemas.microsoft.com/office/drawing/2014/main" id="{3019748E-765C-2748-BC66-7E9507E9911B}"/>
                </a:ext>
              </a:extLst>
            </p:cNvPr>
            <p:cNvPicPr>
              <a:picLocks/>
            </p:cNvPicPr>
            <p:nvPr/>
          </p:nvPicPr>
          <p:blipFill>
            <a:blip r:embed="rId4"/>
            <a:stretch>
              <a:fillRect/>
            </a:stretch>
          </p:blipFill>
          <p:spPr>
            <a:xfrm>
              <a:off x="2057400" y="1385592"/>
              <a:ext cx="4343401" cy="1111428"/>
            </a:xfrm>
            <a:prstGeom prst="rect">
              <a:avLst/>
            </a:prstGeom>
          </p:spPr>
        </p:pic>
        <p:sp>
          <p:nvSpPr>
            <p:cNvPr id="9" name="Rectangle: Rounded Corners 6">
              <a:extLst>
                <a:ext uri="{FF2B5EF4-FFF2-40B4-BE49-F238E27FC236}">
                  <a16:creationId xmlns:a16="http://schemas.microsoft.com/office/drawing/2014/main" id="{06FDF923-BB47-3043-BD65-586C650A11A3}"/>
                </a:ext>
              </a:extLst>
            </p:cNvPr>
            <p:cNvSpPr/>
            <p:nvPr/>
          </p:nvSpPr>
          <p:spPr>
            <a:xfrm>
              <a:off x="1866900" y="1276350"/>
              <a:ext cx="4572000" cy="1371600"/>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E261A31-150E-7846-8B2C-E518CDE0BC6B}"/>
                  </a:ext>
                </a:extLst>
              </p:cNvPr>
              <p:cNvSpPr txBox="1"/>
              <p:nvPr/>
            </p:nvSpPr>
            <p:spPr>
              <a:xfrm>
                <a:off x="304800" y="4343400"/>
                <a:ext cx="3416663" cy="1219200"/>
              </a:xfrm>
              <a:prstGeom prst="rect">
                <a:avLst/>
              </a:prstGeom>
              <a:noFill/>
              <a:ln>
                <a:noFill/>
              </a:ln>
            </p:spPr>
            <p:txBody>
              <a:bodyPr wrap="square" lIns="91425" tIns="91425" rIns="91425" bIns="91425" rtlCol="0" anchor="t" anchorCtr="0">
                <a:noAutofit/>
              </a:bodyPr>
              <a:lstStyle/>
              <a:p>
                <a:pPr/>
                <a14:m>
                  <m:oMathPara xmlns:m="http://schemas.openxmlformats.org/officeDocument/2006/math">
                    <m:oMathParaPr>
                      <m:jc m:val="centerGroup"/>
                    </m:oMathParaPr>
                    <m:oMath xmlns:m="http://schemas.openxmlformats.org/officeDocument/2006/math">
                      <m:sSub>
                        <m:sSubPr>
                          <m:ctrlPr>
                            <a:rPr lang="en-US" sz="2800" i="1">
                              <a:solidFill>
                                <a:srgbClr val="0070C0"/>
                              </a:solidFill>
                              <a:latin typeface="Cambria Math" panose="02040503050406030204" pitchFamily="18" charset="0"/>
                              <a:ea typeface="Helvetica Neue Light" charset="0"/>
                              <a:cs typeface="Helvetica Neue Light" charset="0"/>
                              <a:sym typeface="Open Sans"/>
                            </a:rPr>
                          </m:ctrlPr>
                        </m:sSubPr>
                        <m:e>
                          <m:r>
                            <a:rPr lang="en-US" sz="2800" i="1">
                              <a:solidFill>
                                <a:srgbClr val="0070C0"/>
                              </a:solidFill>
                              <a:latin typeface="Cambria Math" panose="02040503050406030204" pitchFamily="18" charset="0"/>
                              <a:ea typeface="Helvetica Neue Light" charset="0"/>
                              <a:cs typeface="Helvetica Neue Light" charset="0"/>
                              <a:sym typeface="Open Sans"/>
                            </a:rPr>
                            <m:t>𝑝</m:t>
                          </m:r>
                        </m:e>
                        <m:sub>
                          <m:r>
                            <a:rPr lang="en-US" sz="2800" b="0" i="1" smtClean="0">
                              <a:solidFill>
                                <a:srgbClr val="0070C0"/>
                              </a:solidFill>
                              <a:latin typeface="Cambria Math" panose="02040503050406030204" pitchFamily="18" charset="0"/>
                              <a:ea typeface="Helvetica Neue Light" charset="0"/>
                              <a:cs typeface="Helvetica Neue Light" charset="0"/>
                              <a:sym typeface="Open Sans"/>
                            </a:rPr>
                            <m:t>𝑑𝑎𝑡𝑎</m:t>
                          </m:r>
                        </m:sub>
                      </m:sSub>
                      <m:r>
                        <a:rPr lang="en-US" sz="2800" i="1">
                          <a:solidFill>
                            <a:srgbClr val="0070C0"/>
                          </a:solidFill>
                          <a:latin typeface="Cambria Math" panose="02040503050406030204" pitchFamily="18" charset="0"/>
                          <a:ea typeface="Helvetica Neue Light" charset="0"/>
                          <a:cs typeface="Helvetica Neue Light" charset="0"/>
                          <a:sym typeface="Open Sans"/>
                        </a:rPr>
                        <m:t>(</m:t>
                      </m:r>
                      <m:r>
                        <a:rPr lang="en-US" sz="2800" i="1">
                          <a:solidFill>
                            <a:srgbClr val="0070C0"/>
                          </a:solidFill>
                          <a:latin typeface="Cambria Math" panose="02040503050406030204" pitchFamily="18" charset="0"/>
                          <a:ea typeface="Helvetica Neue Light" charset="0"/>
                          <a:cs typeface="Helvetica Neue Light" charset="0"/>
                          <a:sym typeface="Open Sans"/>
                        </a:rPr>
                        <m:t>𝐺</m:t>
                      </m:r>
                      <m:r>
                        <a:rPr lang="en-US" sz="2800" i="1">
                          <a:solidFill>
                            <a:srgbClr val="0070C0"/>
                          </a:solidFill>
                          <a:latin typeface="Cambria Math" panose="02040503050406030204" pitchFamily="18" charset="0"/>
                          <a:ea typeface="Helvetica Neue Light" charset="0"/>
                          <a:cs typeface="Helvetica Neue Light" charset="0"/>
                          <a:sym typeface="Open Sans"/>
                        </a:rPr>
                        <m:t>)</m:t>
                      </m:r>
                    </m:oMath>
                  </m:oMathPara>
                </a14:m>
                <a:endParaRPr lang="en-US" sz="2800">
                  <a:solidFill>
                    <a:srgbClr val="0070C0"/>
                  </a:solidFill>
                  <a:latin typeface="Helvetica Neue Light" charset="0"/>
                  <a:ea typeface="Helvetica Neue Light" charset="0"/>
                  <a:cs typeface="Helvetica Neue Light" charset="0"/>
                  <a:sym typeface="Open Sans"/>
                </a:endParaRPr>
              </a:p>
            </p:txBody>
          </p:sp>
        </mc:Choice>
        <mc:Fallback xmlns="">
          <p:sp>
            <p:nvSpPr>
              <p:cNvPr id="10" name="TextBox 9">
                <a:extLst>
                  <a:ext uri="{FF2B5EF4-FFF2-40B4-BE49-F238E27FC236}">
                    <a16:creationId xmlns:a16="http://schemas.microsoft.com/office/drawing/2014/main" id="{3E261A31-150E-7846-8B2C-E518CDE0BC6B}"/>
                  </a:ext>
                </a:extLst>
              </p:cNvPr>
              <p:cNvSpPr txBox="1">
                <a:spLocks noRot="1" noChangeAspect="1" noMove="1" noResize="1" noEditPoints="1" noAdjustHandles="1" noChangeArrowheads="1" noChangeShapeType="1" noTextEdit="1"/>
              </p:cNvSpPr>
              <p:nvPr/>
            </p:nvSpPr>
            <p:spPr>
              <a:xfrm>
                <a:off x="304800" y="4343400"/>
                <a:ext cx="3416663" cy="1219200"/>
              </a:xfrm>
              <a:prstGeom prst="rect">
                <a:avLst/>
              </a:prstGeom>
              <a:blipFill>
                <a:blip r:embed="rId5"/>
                <a:stretch>
                  <a:fillRect/>
                </a:stretch>
              </a:blipFill>
              <a:ln>
                <a:noFill/>
              </a:ln>
            </p:spPr>
            <p:txBody>
              <a:bodyPr/>
              <a:lstStyle/>
              <a:p>
                <a:r>
                  <a:rPr lang="en-US">
                    <a:noFill/>
                  </a:rPr>
                  <a:t> </a:t>
                </a:r>
              </a:p>
            </p:txBody>
          </p:sp>
        </mc:Fallback>
      </mc:AlternateContent>
      <p:grpSp>
        <p:nvGrpSpPr>
          <p:cNvPr id="11" name="Group 10">
            <a:extLst>
              <a:ext uri="{FF2B5EF4-FFF2-40B4-BE49-F238E27FC236}">
                <a16:creationId xmlns:a16="http://schemas.microsoft.com/office/drawing/2014/main" id="{64B15227-35FA-5046-8EE9-A1318C7B3FA9}"/>
              </a:ext>
            </a:extLst>
          </p:cNvPr>
          <p:cNvGrpSpPr/>
          <p:nvPr/>
        </p:nvGrpSpPr>
        <p:grpSpPr>
          <a:xfrm>
            <a:off x="5322026" y="5044025"/>
            <a:ext cx="3474720" cy="1097280"/>
            <a:chOff x="1866900" y="3633605"/>
            <a:chExt cx="4572000" cy="1371600"/>
          </a:xfrm>
        </p:grpSpPr>
        <p:pic>
          <p:nvPicPr>
            <p:cNvPr id="12" name="Picture 11">
              <a:extLst>
                <a:ext uri="{FF2B5EF4-FFF2-40B4-BE49-F238E27FC236}">
                  <a16:creationId xmlns:a16="http://schemas.microsoft.com/office/drawing/2014/main" id="{24473FE1-D558-C845-A81C-E62622B30146}"/>
                </a:ext>
              </a:extLst>
            </p:cNvPr>
            <p:cNvPicPr>
              <a:picLocks noChangeAspect="1"/>
            </p:cNvPicPr>
            <p:nvPr/>
          </p:nvPicPr>
          <p:blipFill>
            <a:blip r:embed="rId6"/>
            <a:stretch>
              <a:fillRect/>
            </a:stretch>
          </p:blipFill>
          <p:spPr>
            <a:xfrm>
              <a:off x="2019300" y="3826259"/>
              <a:ext cx="4419600" cy="1076689"/>
            </a:xfrm>
            <a:prstGeom prst="rect">
              <a:avLst/>
            </a:prstGeom>
          </p:spPr>
        </p:pic>
        <p:sp>
          <p:nvSpPr>
            <p:cNvPr id="13" name="Rectangle: Rounded Corners 11">
              <a:extLst>
                <a:ext uri="{FF2B5EF4-FFF2-40B4-BE49-F238E27FC236}">
                  <a16:creationId xmlns:a16="http://schemas.microsoft.com/office/drawing/2014/main" id="{781C15F7-BC98-4E44-9BA3-D9AAED1BDF23}"/>
                </a:ext>
              </a:extLst>
            </p:cNvPr>
            <p:cNvSpPr/>
            <p:nvPr/>
          </p:nvSpPr>
          <p:spPr>
            <a:xfrm>
              <a:off x="1866900" y="3633605"/>
              <a:ext cx="4572000" cy="1371600"/>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220A82F-BBBB-3342-9A0C-14217151E620}"/>
                  </a:ext>
                </a:extLst>
              </p:cNvPr>
              <p:cNvSpPr txBox="1"/>
              <p:nvPr/>
            </p:nvSpPr>
            <p:spPr>
              <a:xfrm>
                <a:off x="6030323" y="4324584"/>
                <a:ext cx="2336800" cy="628416"/>
              </a:xfrm>
              <a:prstGeom prst="rect">
                <a:avLst/>
              </a:prstGeom>
              <a:noFill/>
              <a:ln>
                <a:noFill/>
              </a:ln>
            </p:spPr>
            <p:txBody>
              <a:bodyPr wrap="square" lIns="91425" tIns="91425" rIns="91425" bIns="91425" rtlCol="0" anchor="t" anchorCtr="0">
                <a:noAutofit/>
              </a:bodyPr>
              <a:lstStyle/>
              <a:p>
                <a:pPr/>
                <a14:m>
                  <m:oMathPara xmlns:m="http://schemas.openxmlformats.org/officeDocument/2006/math">
                    <m:oMathParaPr>
                      <m:jc m:val="centerGroup"/>
                    </m:oMathParaPr>
                    <m:oMath xmlns:m="http://schemas.openxmlformats.org/officeDocument/2006/math">
                      <m:sSub>
                        <m:sSubPr>
                          <m:ctrlPr>
                            <a:rPr lang="en-US" sz="2800" i="1" smtClean="0">
                              <a:solidFill>
                                <a:srgbClr val="0070C0"/>
                              </a:solidFill>
                              <a:latin typeface="Cambria Math" panose="02040503050406030204" pitchFamily="18" charset="0"/>
                              <a:ea typeface="Helvetica Neue Light" charset="0"/>
                              <a:cs typeface="Helvetica Neue Light" charset="0"/>
                              <a:sym typeface="Open Sans"/>
                            </a:rPr>
                          </m:ctrlPr>
                        </m:sSubPr>
                        <m:e>
                          <m:r>
                            <a:rPr lang="en-US" sz="2800" i="1">
                              <a:solidFill>
                                <a:srgbClr val="0070C0"/>
                              </a:solidFill>
                              <a:latin typeface="Cambria Math" panose="02040503050406030204" pitchFamily="18" charset="0"/>
                              <a:ea typeface="Helvetica Neue Light" charset="0"/>
                              <a:cs typeface="Helvetica Neue Light" charset="0"/>
                              <a:sym typeface="Open Sans"/>
                            </a:rPr>
                            <m:t>𝑝</m:t>
                          </m:r>
                        </m:e>
                        <m:sub>
                          <m:r>
                            <a:rPr lang="en-US" sz="2800" b="0" i="1" smtClean="0">
                              <a:solidFill>
                                <a:srgbClr val="0070C0"/>
                              </a:solidFill>
                              <a:latin typeface="Cambria Math" panose="02040503050406030204" pitchFamily="18" charset="0"/>
                              <a:ea typeface="Helvetica Neue Light" charset="0"/>
                              <a:cs typeface="Helvetica Neue Light" charset="0"/>
                              <a:sym typeface="Open Sans"/>
                            </a:rPr>
                            <m:t>𝑚𝑜𝑑𝑒𝑙</m:t>
                          </m:r>
                        </m:sub>
                      </m:sSub>
                      <m:r>
                        <a:rPr lang="en-US" sz="2800" i="1">
                          <a:solidFill>
                            <a:srgbClr val="0070C0"/>
                          </a:solidFill>
                          <a:latin typeface="Cambria Math" panose="02040503050406030204" pitchFamily="18" charset="0"/>
                          <a:ea typeface="Helvetica Neue Light" charset="0"/>
                          <a:cs typeface="Helvetica Neue Light" charset="0"/>
                          <a:sym typeface="Open Sans"/>
                        </a:rPr>
                        <m:t>(</m:t>
                      </m:r>
                      <m:r>
                        <a:rPr lang="en-US" sz="2800" i="1">
                          <a:solidFill>
                            <a:srgbClr val="0070C0"/>
                          </a:solidFill>
                          <a:latin typeface="Cambria Math" panose="02040503050406030204" pitchFamily="18" charset="0"/>
                          <a:ea typeface="Helvetica Neue Light" charset="0"/>
                          <a:cs typeface="Helvetica Neue Light" charset="0"/>
                          <a:sym typeface="Open Sans"/>
                        </a:rPr>
                        <m:t>𝐺</m:t>
                      </m:r>
                      <m:r>
                        <a:rPr lang="en-US" sz="2800" i="1">
                          <a:solidFill>
                            <a:srgbClr val="0070C0"/>
                          </a:solidFill>
                          <a:latin typeface="Cambria Math" panose="02040503050406030204" pitchFamily="18" charset="0"/>
                          <a:ea typeface="Helvetica Neue Light" charset="0"/>
                          <a:cs typeface="Helvetica Neue Light" charset="0"/>
                          <a:sym typeface="Open Sans"/>
                        </a:rPr>
                        <m:t>)</m:t>
                      </m:r>
                    </m:oMath>
                  </m:oMathPara>
                </a14:m>
                <a:endParaRPr lang="en-US" sz="2800">
                  <a:solidFill>
                    <a:srgbClr val="0070C0"/>
                  </a:solidFill>
                  <a:latin typeface="Helvetica Neue Light" charset="0"/>
                  <a:ea typeface="Helvetica Neue Light" charset="0"/>
                  <a:cs typeface="Helvetica Neue Light" charset="0"/>
                  <a:sym typeface="Open Sans"/>
                </a:endParaRPr>
              </a:p>
            </p:txBody>
          </p:sp>
        </mc:Choice>
        <mc:Fallback xmlns="">
          <p:sp>
            <p:nvSpPr>
              <p:cNvPr id="14" name="TextBox 13">
                <a:extLst>
                  <a:ext uri="{FF2B5EF4-FFF2-40B4-BE49-F238E27FC236}">
                    <a16:creationId xmlns:a16="http://schemas.microsoft.com/office/drawing/2014/main" id="{1220A82F-BBBB-3342-9A0C-14217151E620}"/>
                  </a:ext>
                </a:extLst>
              </p:cNvPr>
              <p:cNvSpPr txBox="1">
                <a:spLocks noRot="1" noChangeAspect="1" noMove="1" noResize="1" noEditPoints="1" noAdjustHandles="1" noChangeArrowheads="1" noChangeShapeType="1" noTextEdit="1"/>
              </p:cNvSpPr>
              <p:nvPr/>
            </p:nvSpPr>
            <p:spPr>
              <a:xfrm>
                <a:off x="6030323" y="4324584"/>
                <a:ext cx="2336800" cy="628416"/>
              </a:xfrm>
              <a:prstGeom prst="rect">
                <a:avLst/>
              </a:prstGeom>
              <a:blipFill>
                <a:blip r:embed="rId7"/>
                <a:stretch>
                  <a:fillRect/>
                </a:stretch>
              </a:blipFill>
              <a:ln>
                <a:noFill/>
              </a:ln>
            </p:spPr>
            <p:txBody>
              <a:bodyPr/>
              <a:lstStyle/>
              <a:p>
                <a:r>
                  <a:rPr lang="en-US">
                    <a:noFill/>
                  </a:rPr>
                  <a:t> </a:t>
                </a:r>
              </a:p>
            </p:txBody>
          </p:sp>
        </mc:Fallback>
      </mc:AlternateContent>
      <p:sp>
        <p:nvSpPr>
          <p:cNvPr id="15" name="Arrow: Right 9">
            <a:extLst>
              <a:ext uri="{FF2B5EF4-FFF2-40B4-BE49-F238E27FC236}">
                <a16:creationId xmlns:a16="http://schemas.microsoft.com/office/drawing/2014/main" id="{F730AA68-5BD8-A443-A1C9-CB3B8CB47A86}"/>
              </a:ext>
            </a:extLst>
          </p:cNvPr>
          <p:cNvSpPr/>
          <p:nvPr/>
        </p:nvSpPr>
        <p:spPr>
          <a:xfrm>
            <a:off x="4026626" y="5430121"/>
            <a:ext cx="1016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TextBox 15">
            <a:extLst>
              <a:ext uri="{FF2B5EF4-FFF2-40B4-BE49-F238E27FC236}">
                <a16:creationId xmlns:a16="http://schemas.microsoft.com/office/drawing/2014/main" id="{91C31609-B985-AC45-9E7D-9B95AAE4605E}"/>
              </a:ext>
            </a:extLst>
          </p:cNvPr>
          <p:cNvSpPr txBox="1"/>
          <p:nvPr/>
        </p:nvSpPr>
        <p:spPr>
          <a:xfrm>
            <a:off x="3810363" y="4438756"/>
            <a:ext cx="2336800" cy="628416"/>
          </a:xfrm>
          <a:prstGeom prst="rect">
            <a:avLst/>
          </a:prstGeom>
          <a:noFill/>
          <a:ln>
            <a:noFill/>
          </a:ln>
        </p:spPr>
        <p:txBody>
          <a:bodyPr wrap="square" lIns="91425" tIns="91425" rIns="91425" bIns="91425" rtlCol="0" anchor="t" anchorCtr="0">
            <a:noAutofit/>
          </a:bodyPr>
          <a:lstStyle/>
          <a:p>
            <a:r>
              <a:rPr lang="en-US" sz="2800">
                <a:solidFill>
                  <a:srgbClr val="0070C0"/>
                </a:solidFill>
                <a:latin typeface="Helvetica Neue Light" charset="0"/>
                <a:ea typeface="Helvetica Neue Light" charset="0"/>
                <a:cs typeface="Helvetica Neue Light" charset="0"/>
                <a:sym typeface="Open Sans"/>
              </a:rPr>
              <a:t>Learn &amp; Sample</a:t>
            </a:r>
          </a:p>
        </p:txBody>
      </p:sp>
    </p:spTree>
    <p:extLst>
      <p:ext uri="{BB962C8B-B14F-4D97-AF65-F5344CB8AC3E}">
        <p14:creationId xmlns:p14="http://schemas.microsoft.com/office/powerpoint/2010/main" val="3680193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75227-40FC-DF4F-955C-F5D120E26739}"/>
              </a:ext>
            </a:extLst>
          </p:cNvPr>
          <p:cNvSpPr>
            <a:spLocks noGrp="1"/>
          </p:cNvSpPr>
          <p:nvPr>
            <p:ph type="title"/>
          </p:nvPr>
        </p:nvSpPr>
        <p:spPr/>
        <p:txBody>
          <a:bodyPr/>
          <a:lstStyle/>
          <a:p>
            <a:r>
              <a:rPr lang="en-US"/>
              <a:t>Generative Models Basics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507F1E2-9106-804A-8C9D-F02D8660F324}"/>
                  </a:ext>
                </a:extLst>
              </p:cNvPr>
              <p:cNvSpPr>
                <a:spLocks noGrp="1"/>
              </p:cNvSpPr>
              <p:nvPr>
                <p:ph idx="1"/>
              </p:nvPr>
            </p:nvSpPr>
            <p:spPr>
              <a:xfrm>
                <a:off x="457200" y="1295400"/>
                <a:ext cx="8363415" cy="5562600"/>
              </a:xfrm>
            </p:spPr>
            <p:txBody>
              <a:bodyPr>
                <a:normAutofit fontScale="92500" lnSpcReduction="10000"/>
              </a:bodyPr>
              <a:lstStyle/>
              <a:p>
                <a:pPr marL="118872" indent="0">
                  <a:buNone/>
                </a:pPr>
                <a:r>
                  <a:rPr lang="en-US" b="1" dirty="0">
                    <a:solidFill>
                      <a:srgbClr val="C00000"/>
                    </a:solidFill>
                  </a:rPr>
                  <a:t>Setup:</a:t>
                </a:r>
              </a:p>
              <a:p>
                <a:r>
                  <a:rPr lang="en-US" dirty="0"/>
                  <a:t>Assume we want to learn a generative model from a set of data points (i.e., graphs)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r>
                          <a:rPr lang="en-US" b="1" i="1" smtClean="0">
                            <a:latin typeface="Cambria Math" panose="02040503050406030204" pitchFamily="18" charset="0"/>
                          </a:rPr>
                          <m:t>𝒙</m:t>
                        </m:r>
                      </m:e>
                      <m:sub>
                        <m:r>
                          <a:rPr lang="en-US" b="0" i="1" smtClean="0">
                            <a:latin typeface="Cambria Math" panose="02040503050406030204" pitchFamily="18" charset="0"/>
                          </a:rPr>
                          <m:t>𝑖</m:t>
                        </m:r>
                      </m:sub>
                    </m:sSub>
                    <m:r>
                      <a:rPr lang="en-US" b="0" i="1" smtClean="0">
                        <a:latin typeface="Cambria Math" panose="02040503050406030204" pitchFamily="18" charset="0"/>
                      </a:rPr>
                      <m:t>}</m:t>
                    </m:r>
                  </m:oMath>
                </a14:m>
                <a:endParaRPr lang="en-US"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𝑑𝑎𝑡𝑎</m:t>
                        </m:r>
                      </m:sub>
                    </m:sSub>
                    <m:r>
                      <a:rPr lang="en-US" b="0" i="1" smtClean="0">
                        <a:latin typeface="Cambria Math" panose="02040503050406030204" pitchFamily="18" charset="0"/>
                      </a:rPr>
                      <m:t>(</m:t>
                    </m:r>
                    <m:r>
                      <a:rPr lang="en-US" b="1" i="1" smtClean="0">
                        <a:latin typeface="Cambria Math" panose="02040503050406030204" pitchFamily="18" charset="0"/>
                      </a:rPr>
                      <m:t>𝒙</m:t>
                    </m:r>
                    <m:r>
                      <a:rPr lang="en-US" b="0" i="1" smtClean="0">
                        <a:latin typeface="Cambria Math" panose="02040503050406030204" pitchFamily="18" charset="0"/>
                      </a:rPr>
                      <m:t>)</m:t>
                    </m:r>
                  </m:oMath>
                </a14:m>
                <a:r>
                  <a:rPr lang="en-US" dirty="0"/>
                  <a:t> is the </a:t>
                </a:r>
                <a:r>
                  <a:rPr lang="en-US" dirty="0">
                    <a:solidFill>
                      <a:schemeClr val="accent6"/>
                    </a:solidFill>
                  </a:rPr>
                  <a:t>data distribution</a:t>
                </a:r>
                <a:r>
                  <a:rPr lang="en-US" dirty="0"/>
                  <a:t>, which is never known to us, but we have sampled </a:t>
                </a:r>
                <a14:m>
                  <m:oMath xmlns:m="http://schemas.openxmlformats.org/officeDocument/2006/math">
                    <m:sSub>
                      <m:sSubPr>
                        <m:ctrlPr>
                          <a:rPr lang="en-US" i="1">
                            <a:latin typeface="Cambria Math" panose="02040503050406030204" pitchFamily="18" charset="0"/>
                          </a:rPr>
                        </m:ctrlPr>
                      </m:sSubPr>
                      <m:e>
                        <m:r>
                          <a:rPr lang="en-US" b="1" i="1">
                            <a:latin typeface="Cambria Math" panose="02040503050406030204" pitchFamily="18" charset="0"/>
                          </a:rPr>
                          <m:t>𝒙</m:t>
                        </m:r>
                      </m:e>
                      <m:sub>
                        <m:r>
                          <a:rPr lang="en-US" i="1">
                            <a:latin typeface="Cambria Math" panose="02040503050406030204" pitchFamily="18" charset="0"/>
                          </a:rPr>
                          <m:t>𝑖</m:t>
                        </m:r>
                      </m:sub>
                    </m:sSub>
                    <m:r>
                      <a:rPr lang="en-US" b="0" i="1" smtClean="0">
                        <a:latin typeface="Cambria Math" panose="02040503050406030204" pitchFamily="18" charset="0"/>
                      </a:rPr>
                      <m:t> ~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𝑑𝑎𝑡𝑎</m:t>
                        </m:r>
                      </m:sub>
                    </m:sSub>
                    <m:r>
                      <a:rPr lang="en-US" b="0" i="1" smtClean="0">
                        <a:latin typeface="Cambria Math" panose="02040503050406030204" pitchFamily="18" charset="0"/>
                      </a:rPr>
                      <m:t>(</m:t>
                    </m:r>
                    <m:r>
                      <a:rPr lang="en-US" b="1" i="1" smtClean="0">
                        <a:latin typeface="Cambria Math" panose="02040503050406030204" pitchFamily="18" charset="0"/>
                      </a:rPr>
                      <m:t>𝒙</m:t>
                    </m:r>
                    <m:r>
                      <a:rPr lang="en-US" b="0" i="1" smtClean="0">
                        <a:latin typeface="Cambria Math" panose="02040503050406030204" pitchFamily="18" charset="0"/>
                      </a:rPr>
                      <m:t>)</m:t>
                    </m:r>
                  </m:oMath>
                </a14:m>
                <a:endParaRPr lang="en-US"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b="0" i="1" smtClean="0">
                            <a:latin typeface="Cambria Math" panose="02040503050406030204" pitchFamily="18" charset="0"/>
                          </a:rPr>
                          <m:t>𝑚𝑜𝑑𝑒𝑙</m:t>
                        </m:r>
                      </m:sub>
                    </m:sSub>
                    <m:r>
                      <a:rPr lang="en-US" i="1">
                        <a:latin typeface="Cambria Math" panose="02040503050406030204" pitchFamily="18" charset="0"/>
                      </a:rPr>
                      <m:t>(</m:t>
                    </m:r>
                    <m:r>
                      <a:rPr lang="en-US" b="1" i="1">
                        <a:latin typeface="Cambria Math" panose="02040503050406030204" pitchFamily="18" charset="0"/>
                      </a:rPr>
                      <m:t>𝒙</m:t>
                    </m:r>
                    <m:r>
                      <a:rPr lang="en-US" b="0" i="1" smtClean="0">
                        <a:latin typeface="Cambria Math" panose="02040503050406030204" pitchFamily="18" charset="0"/>
                      </a:rPr>
                      <m:t>;</m:t>
                    </m:r>
                    <m:r>
                      <a:rPr lang="en-US" b="0" i="1" smtClean="0">
                        <a:latin typeface="Cambria Math" panose="02040503050406030204" pitchFamily="18" charset="0"/>
                      </a:rPr>
                      <m:t>𝜃</m:t>
                    </m:r>
                    <m:r>
                      <a:rPr lang="en-US" i="1">
                        <a:latin typeface="Cambria Math" panose="02040503050406030204" pitchFamily="18" charset="0"/>
                      </a:rPr>
                      <m:t>)</m:t>
                    </m:r>
                  </m:oMath>
                </a14:m>
                <a:r>
                  <a:rPr lang="en-US" dirty="0"/>
                  <a:t> is the </a:t>
                </a:r>
                <a:r>
                  <a:rPr lang="en-US" dirty="0">
                    <a:solidFill>
                      <a:schemeClr val="accent6"/>
                    </a:solidFill>
                  </a:rPr>
                  <a:t>model</a:t>
                </a:r>
                <a:r>
                  <a:rPr lang="en-US" dirty="0"/>
                  <a:t>, parametrized by </a:t>
                </a:r>
                <a14:m>
                  <m:oMath xmlns:m="http://schemas.openxmlformats.org/officeDocument/2006/math">
                    <m:r>
                      <a:rPr lang="en-US" i="1">
                        <a:latin typeface="Cambria Math" panose="02040503050406030204" pitchFamily="18" charset="0"/>
                      </a:rPr>
                      <m:t>𝜃</m:t>
                    </m:r>
                  </m:oMath>
                </a14:m>
                <a:r>
                  <a:rPr lang="en-US" dirty="0"/>
                  <a:t>, that we use to approximate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𝑑𝑎𝑡𝑎</m:t>
                        </m:r>
                      </m:sub>
                    </m:sSub>
                    <m:r>
                      <a:rPr lang="en-US" i="1">
                        <a:latin typeface="Cambria Math" panose="02040503050406030204" pitchFamily="18" charset="0"/>
                      </a:rPr>
                      <m:t>(</m:t>
                    </m:r>
                    <m:r>
                      <a:rPr lang="en-US" b="1" i="1">
                        <a:latin typeface="Cambria Math" panose="02040503050406030204" pitchFamily="18" charset="0"/>
                      </a:rPr>
                      <m:t>𝒙</m:t>
                    </m:r>
                    <m:r>
                      <a:rPr lang="en-US" i="1">
                        <a:latin typeface="Cambria Math" panose="02040503050406030204" pitchFamily="18" charset="0"/>
                      </a:rPr>
                      <m:t>)</m:t>
                    </m:r>
                  </m:oMath>
                </a14:m>
                <a:r>
                  <a:rPr lang="en-US" dirty="0"/>
                  <a:t> </a:t>
                </a:r>
              </a:p>
              <a:p>
                <a:r>
                  <a:rPr lang="en-US" b="1" dirty="0">
                    <a:solidFill>
                      <a:srgbClr val="0000FF"/>
                    </a:solidFill>
                  </a:rPr>
                  <a:t>Goal:</a:t>
                </a:r>
              </a:p>
              <a:p>
                <a:pPr lvl="1"/>
                <a:r>
                  <a:rPr lang="en-US" b="1" dirty="0">
                    <a:solidFill>
                      <a:srgbClr val="C00000"/>
                    </a:solidFill>
                  </a:rPr>
                  <a:t>(1) </a:t>
                </a:r>
                <a:r>
                  <a:rPr lang="en-US" dirty="0">
                    <a:solidFill>
                      <a:srgbClr val="C00000"/>
                    </a:solidFill>
                  </a:rPr>
                  <a:t>Make </a:t>
                </a:r>
                <a14:m>
                  <m:oMath xmlns:m="http://schemas.openxmlformats.org/officeDocument/2006/math">
                    <m:sSub>
                      <m:sSubPr>
                        <m:ctrlPr>
                          <a:rPr lang="en-US" i="1">
                            <a:solidFill>
                              <a:srgbClr val="C00000"/>
                            </a:solidFill>
                            <a:latin typeface="Cambria Math" panose="02040503050406030204" pitchFamily="18" charset="0"/>
                          </a:rPr>
                        </m:ctrlPr>
                      </m:sSubPr>
                      <m:e>
                        <m:r>
                          <a:rPr lang="en-US" b="0" i="1">
                            <a:solidFill>
                              <a:srgbClr val="C00000"/>
                            </a:solidFill>
                            <a:latin typeface="Cambria Math" panose="02040503050406030204" pitchFamily="18" charset="0"/>
                          </a:rPr>
                          <m:t>𝑝</m:t>
                        </m:r>
                      </m:e>
                      <m:sub>
                        <m:r>
                          <a:rPr lang="en-US" b="0" i="1">
                            <a:solidFill>
                              <a:srgbClr val="C00000"/>
                            </a:solidFill>
                            <a:latin typeface="Cambria Math" panose="02040503050406030204" pitchFamily="18" charset="0"/>
                          </a:rPr>
                          <m:t>𝑚𝑜𝑑𝑒𝑙</m:t>
                        </m:r>
                      </m:sub>
                    </m:sSub>
                    <m:d>
                      <m:dPr>
                        <m:ctrlPr>
                          <a:rPr lang="en-US" i="1">
                            <a:solidFill>
                              <a:srgbClr val="C00000"/>
                            </a:solidFill>
                            <a:latin typeface="Cambria Math" panose="02040503050406030204" pitchFamily="18" charset="0"/>
                          </a:rPr>
                        </m:ctrlPr>
                      </m:dPr>
                      <m:e>
                        <m:r>
                          <a:rPr lang="en-US" b="1" i="1">
                            <a:solidFill>
                              <a:srgbClr val="C00000"/>
                            </a:solidFill>
                            <a:latin typeface="Cambria Math" panose="02040503050406030204" pitchFamily="18" charset="0"/>
                          </a:rPr>
                          <m:t>𝒙</m:t>
                        </m:r>
                        <m:r>
                          <a:rPr lang="en-US" b="0" i="1">
                            <a:solidFill>
                              <a:srgbClr val="C00000"/>
                            </a:solidFill>
                            <a:latin typeface="Cambria Math" panose="02040503050406030204" pitchFamily="18" charset="0"/>
                          </a:rPr>
                          <m:t>;</m:t>
                        </m:r>
                        <m:r>
                          <a:rPr lang="en-US" b="0" i="1">
                            <a:solidFill>
                              <a:srgbClr val="C00000"/>
                            </a:solidFill>
                            <a:latin typeface="Cambria Math" panose="02040503050406030204" pitchFamily="18" charset="0"/>
                          </a:rPr>
                          <m:t>𝜃</m:t>
                        </m:r>
                      </m:e>
                    </m:d>
                  </m:oMath>
                </a14:m>
                <a:r>
                  <a:rPr lang="en-US" dirty="0">
                    <a:solidFill>
                      <a:srgbClr val="C00000"/>
                    </a:solidFill>
                  </a:rPr>
                  <a:t> close to </a:t>
                </a:r>
                <a14:m>
                  <m:oMath xmlns:m="http://schemas.openxmlformats.org/officeDocument/2006/math">
                    <m:sSub>
                      <m:sSubPr>
                        <m:ctrlPr>
                          <a:rPr lang="en-US" i="1">
                            <a:solidFill>
                              <a:srgbClr val="C00000"/>
                            </a:solidFill>
                            <a:latin typeface="Cambria Math" panose="02040503050406030204" pitchFamily="18" charset="0"/>
                          </a:rPr>
                        </m:ctrlPr>
                      </m:sSubPr>
                      <m:e>
                        <m:r>
                          <a:rPr lang="en-US" b="0" i="1">
                            <a:solidFill>
                              <a:srgbClr val="C00000"/>
                            </a:solidFill>
                            <a:latin typeface="Cambria Math" panose="02040503050406030204" pitchFamily="18" charset="0"/>
                          </a:rPr>
                          <m:t>𝑝</m:t>
                        </m:r>
                      </m:e>
                      <m:sub>
                        <m:r>
                          <a:rPr lang="en-US" b="0" i="1" smtClean="0">
                            <a:solidFill>
                              <a:srgbClr val="C00000"/>
                            </a:solidFill>
                            <a:latin typeface="Cambria Math" panose="02040503050406030204" pitchFamily="18" charset="0"/>
                          </a:rPr>
                          <m:t>𝑑𝑎𝑡𝑎</m:t>
                        </m:r>
                      </m:sub>
                    </m:sSub>
                    <m:d>
                      <m:dPr>
                        <m:ctrlPr>
                          <a:rPr lang="en-US" i="1">
                            <a:solidFill>
                              <a:srgbClr val="C00000"/>
                            </a:solidFill>
                            <a:latin typeface="Cambria Math" panose="02040503050406030204" pitchFamily="18" charset="0"/>
                          </a:rPr>
                        </m:ctrlPr>
                      </m:dPr>
                      <m:e>
                        <m:r>
                          <a:rPr lang="en-US" b="1" i="1" smtClean="0">
                            <a:solidFill>
                              <a:srgbClr val="C00000"/>
                            </a:solidFill>
                            <a:latin typeface="Cambria Math" panose="02040503050406030204" pitchFamily="18" charset="0"/>
                          </a:rPr>
                          <m:t>𝒙</m:t>
                        </m:r>
                      </m:e>
                    </m:d>
                  </m:oMath>
                </a14:m>
                <a:r>
                  <a:rPr lang="en-US" dirty="0">
                    <a:solidFill>
                      <a:srgbClr val="C00000"/>
                    </a:solidFill>
                  </a:rPr>
                  <a:t> (</a:t>
                </a:r>
                <a:r>
                  <a:rPr lang="en-US" b="1" dirty="0">
                    <a:solidFill>
                      <a:srgbClr val="C00000"/>
                    </a:solidFill>
                  </a:rPr>
                  <a:t>Density estimation</a:t>
                </a:r>
                <a:r>
                  <a:rPr lang="en-US" dirty="0">
                    <a:solidFill>
                      <a:srgbClr val="C00000"/>
                    </a:solidFill>
                  </a:rPr>
                  <a:t>)</a:t>
                </a:r>
              </a:p>
              <a:p>
                <a:pPr lvl="1"/>
                <a:r>
                  <a:rPr lang="en-US" b="1" dirty="0">
                    <a:solidFill>
                      <a:srgbClr val="C00000"/>
                    </a:solidFill>
                  </a:rPr>
                  <a:t>(2) </a:t>
                </a:r>
                <a:r>
                  <a:rPr lang="en-US" dirty="0">
                    <a:solidFill>
                      <a:srgbClr val="C00000"/>
                    </a:solidFill>
                  </a:rPr>
                  <a:t>Make sure we can sample from </a:t>
                </a:r>
                <a14:m>
                  <m:oMath xmlns:m="http://schemas.openxmlformats.org/officeDocument/2006/math">
                    <m:sSub>
                      <m:sSubPr>
                        <m:ctrlPr>
                          <a:rPr lang="en-US" i="1">
                            <a:solidFill>
                              <a:srgbClr val="C00000"/>
                            </a:solidFill>
                            <a:latin typeface="Cambria Math" panose="02040503050406030204" pitchFamily="18" charset="0"/>
                          </a:rPr>
                        </m:ctrlPr>
                      </m:sSubPr>
                      <m:e>
                        <m:r>
                          <a:rPr lang="en-US" b="0" i="1">
                            <a:solidFill>
                              <a:srgbClr val="C00000"/>
                            </a:solidFill>
                            <a:latin typeface="Cambria Math" panose="02040503050406030204" pitchFamily="18" charset="0"/>
                          </a:rPr>
                          <m:t>𝑝</m:t>
                        </m:r>
                      </m:e>
                      <m:sub>
                        <m:r>
                          <a:rPr lang="en-US" b="0" i="1">
                            <a:solidFill>
                              <a:srgbClr val="C00000"/>
                            </a:solidFill>
                            <a:latin typeface="Cambria Math" panose="02040503050406030204" pitchFamily="18" charset="0"/>
                          </a:rPr>
                          <m:t>𝑚𝑜𝑑𝑒𝑙</m:t>
                        </m:r>
                      </m:sub>
                    </m:sSub>
                    <m:d>
                      <m:dPr>
                        <m:ctrlPr>
                          <a:rPr lang="en-US" i="1">
                            <a:solidFill>
                              <a:srgbClr val="C00000"/>
                            </a:solidFill>
                            <a:latin typeface="Cambria Math" panose="02040503050406030204" pitchFamily="18" charset="0"/>
                          </a:rPr>
                        </m:ctrlPr>
                      </m:dPr>
                      <m:e>
                        <m:r>
                          <a:rPr lang="en-US" b="1" i="1" smtClean="0">
                            <a:solidFill>
                              <a:srgbClr val="C00000"/>
                            </a:solidFill>
                            <a:latin typeface="Cambria Math" panose="02040503050406030204" pitchFamily="18" charset="0"/>
                          </a:rPr>
                          <m:t>𝒙</m:t>
                        </m:r>
                        <m:r>
                          <a:rPr lang="en-US" b="0" i="1">
                            <a:solidFill>
                              <a:srgbClr val="C00000"/>
                            </a:solidFill>
                            <a:latin typeface="Cambria Math" panose="02040503050406030204" pitchFamily="18" charset="0"/>
                          </a:rPr>
                          <m:t>;</m:t>
                        </m:r>
                        <m:r>
                          <a:rPr lang="en-US" b="0" i="1">
                            <a:solidFill>
                              <a:srgbClr val="C00000"/>
                            </a:solidFill>
                            <a:latin typeface="Cambria Math" panose="02040503050406030204" pitchFamily="18" charset="0"/>
                          </a:rPr>
                          <m:t>𝜃</m:t>
                        </m:r>
                      </m:e>
                    </m:d>
                  </m:oMath>
                </a14:m>
                <a:r>
                  <a:rPr lang="en-US" dirty="0">
                    <a:solidFill>
                      <a:srgbClr val="C00000"/>
                    </a:solidFill>
                  </a:rPr>
                  <a:t> (</a:t>
                </a:r>
                <a:r>
                  <a:rPr lang="en-US" b="1" dirty="0">
                    <a:solidFill>
                      <a:srgbClr val="C00000"/>
                    </a:solidFill>
                  </a:rPr>
                  <a:t>Sampling</a:t>
                </a:r>
                <a:r>
                  <a:rPr lang="en-US" dirty="0">
                    <a:solidFill>
                      <a:srgbClr val="C00000"/>
                    </a:solidFill>
                  </a:rPr>
                  <a:t>)</a:t>
                </a:r>
              </a:p>
              <a:p>
                <a:pPr lvl="2"/>
                <a:r>
                  <a:rPr lang="en-US" dirty="0"/>
                  <a:t>To generate new graphs, we sample from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𝑚𝑜𝑑𝑒𝑙</m:t>
                        </m:r>
                      </m:sub>
                    </m:sSub>
                    <m:d>
                      <m:dPr>
                        <m:ctrlPr>
                          <a:rPr lang="en-US" i="1">
                            <a:latin typeface="Cambria Math" panose="02040503050406030204" pitchFamily="18" charset="0"/>
                          </a:rPr>
                        </m:ctrlPr>
                      </m:dPr>
                      <m:e>
                        <m:r>
                          <a:rPr lang="en-US" b="1" i="1">
                            <a:latin typeface="Cambria Math" panose="02040503050406030204" pitchFamily="18" charset="0"/>
                          </a:rPr>
                          <m:t>𝒙</m:t>
                        </m:r>
                        <m:r>
                          <a:rPr lang="en-US" i="1">
                            <a:latin typeface="Cambria Math" panose="02040503050406030204" pitchFamily="18" charset="0"/>
                          </a:rPr>
                          <m:t>;</m:t>
                        </m:r>
                        <m:r>
                          <a:rPr lang="en-US" i="1">
                            <a:latin typeface="Cambria Math" panose="02040503050406030204" pitchFamily="18" charset="0"/>
                          </a:rPr>
                          <m:t>𝜃</m:t>
                        </m:r>
                      </m:e>
                    </m:d>
                  </m:oMath>
                </a14:m>
                <a:endParaRPr lang="en-US" dirty="0"/>
              </a:p>
              <a:p>
                <a:pPr lvl="1"/>
                <a:endParaRPr lang="en-US" dirty="0">
                  <a:solidFill>
                    <a:schemeClr val="accent6"/>
                  </a:solidFill>
                </a:endParaRPr>
              </a:p>
              <a:p>
                <a:pPr marL="118872" indent="0">
                  <a:buNone/>
                </a:pPr>
                <a:endParaRPr lang="en-US" dirty="0"/>
              </a:p>
            </p:txBody>
          </p:sp>
        </mc:Choice>
        <mc:Fallback>
          <p:sp>
            <p:nvSpPr>
              <p:cNvPr id="3" name="Content Placeholder 2">
                <a:extLst>
                  <a:ext uri="{FF2B5EF4-FFF2-40B4-BE49-F238E27FC236}">
                    <a16:creationId xmlns:a16="http://schemas.microsoft.com/office/drawing/2014/main" id="{E507F1E2-9106-804A-8C9D-F02D8660F324}"/>
                  </a:ext>
                </a:extLst>
              </p:cNvPr>
              <p:cNvSpPr>
                <a:spLocks noGrp="1" noRot="1" noChangeAspect="1" noMove="1" noResize="1" noEditPoints="1" noAdjustHandles="1" noChangeArrowheads="1" noChangeShapeType="1" noTextEdit="1"/>
              </p:cNvSpPr>
              <p:nvPr>
                <p:ph idx="1"/>
              </p:nvPr>
            </p:nvSpPr>
            <p:spPr>
              <a:xfrm>
                <a:off x="457200" y="1295400"/>
                <a:ext cx="8363415" cy="5562600"/>
              </a:xfrm>
              <a:blipFill>
                <a:blip r:embed="rId3"/>
                <a:stretch>
                  <a:fillRect l="-759" t="-1370" r="-91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01E34A27-FD8E-5140-B972-1CD2D170A60C}"/>
              </a:ext>
            </a:extLst>
          </p:cNvPr>
          <p:cNvSpPr>
            <a:spLocks noGrp="1"/>
          </p:cNvSpPr>
          <p:nvPr>
            <p:ph type="dt" sz="half" idx="10"/>
          </p:nvPr>
        </p:nvSpPr>
        <p:spPr/>
        <p:txBody>
          <a:bodyPr/>
          <a:lstStyle/>
          <a:p>
            <a:fld id="{02B2D3B6-5407-CF41-8898-4375FBDE5884}" type="datetime1">
              <a:rPr lang="en-US" smtClean="0"/>
              <a:t>11/18/24</a:t>
            </a:fld>
            <a:endParaRPr lang="en-US"/>
          </a:p>
        </p:txBody>
      </p:sp>
      <p:sp>
        <p:nvSpPr>
          <p:cNvPr id="5" name="Footer Placeholder 4">
            <a:extLst>
              <a:ext uri="{FF2B5EF4-FFF2-40B4-BE49-F238E27FC236}">
                <a16:creationId xmlns:a16="http://schemas.microsoft.com/office/drawing/2014/main" id="{22D9A998-EF85-BC41-B46A-8D63433EB02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4038FB9-9207-3C44-B9A8-A9D53C4C919F}"/>
              </a:ext>
            </a:extLst>
          </p:cNvPr>
          <p:cNvSpPr>
            <a:spLocks noGrp="1"/>
          </p:cNvSpPr>
          <p:nvPr>
            <p:ph type="sldNum" sz="quarter" idx="12"/>
          </p:nvPr>
        </p:nvSpPr>
        <p:spPr/>
        <p:txBody>
          <a:bodyPr/>
          <a:lstStyle/>
          <a:p>
            <a:fld id="{19B12225-5612-419B-A8D5-4B8EEE4C217E}" type="slidenum">
              <a:rPr lang="en-US" smtClean="0"/>
              <a:pPr/>
              <a:t>13</a:t>
            </a:fld>
            <a:endParaRPr lang="en-US"/>
          </a:p>
        </p:txBody>
      </p:sp>
    </p:spTree>
    <p:extLst>
      <p:ext uri="{BB962C8B-B14F-4D97-AF65-F5344CB8AC3E}">
        <p14:creationId xmlns:p14="http://schemas.microsoft.com/office/powerpoint/2010/main" val="984292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75227-40FC-DF4F-955C-F5D120E26739}"/>
              </a:ext>
            </a:extLst>
          </p:cNvPr>
          <p:cNvSpPr>
            <a:spLocks noGrp="1"/>
          </p:cNvSpPr>
          <p:nvPr>
            <p:ph type="title"/>
          </p:nvPr>
        </p:nvSpPr>
        <p:spPr/>
        <p:txBody>
          <a:bodyPr/>
          <a:lstStyle/>
          <a:p>
            <a:r>
              <a:rPr lang="en-US"/>
              <a:t>Generative Models Basics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507F1E2-9106-804A-8C9D-F02D8660F324}"/>
                  </a:ext>
                </a:extLst>
              </p:cNvPr>
              <p:cNvSpPr>
                <a:spLocks noGrp="1"/>
              </p:cNvSpPr>
              <p:nvPr>
                <p:ph idx="1"/>
              </p:nvPr>
            </p:nvSpPr>
            <p:spPr>
              <a:xfrm>
                <a:off x="457200" y="1295400"/>
                <a:ext cx="8481060" cy="5257801"/>
              </a:xfrm>
            </p:spPr>
            <p:txBody>
              <a:bodyPr>
                <a:normAutofit/>
              </a:bodyPr>
              <a:lstStyle/>
              <a:p>
                <a:pPr marL="118872" indent="0">
                  <a:buNone/>
                </a:pPr>
                <a:r>
                  <a:rPr lang="en-US" b="1">
                    <a:solidFill>
                      <a:srgbClr val="0000FF"/>
                    </a:solidFill>
                  </a:rPr>
                  <a:t>(1) Make </a:t>
                </a:r>
                <a14:m>
                  <m:oMath xmlns:m="http://schemas.openxmlformats.org/officeDocument/2006/math">
                    <m:sSub>
                      <m:sSubPr>
                        <m:ctrlPr>
                          <a:rPr lang="en-US" b="1" i="1">
                            <a:solidFill>
                              <a:srgbClr val="0000FF"/>
                            </a:solidFill>
                            <a:latin typeface="Cambria Math" panose="02040503050406030204" pitchFamily="18" charset="0"/>
                          </a:rPr>
                        </m:ctrlPr>
                      </m:sSubPr>
                      <m:e>
                        <m:r>
                          <a:rPr lang="en-US" b="1" i="1">
                            <a:solidFill>
                              <a:srgbClr val="0000FF"/>
                            </a:solidFill>
                            <a:latin typeface="Cambria Math" panose="02040503050406030204" pitchFamily="18" charset="0"/>
                          </a:rPr>
                          <m:t>𝒑</m:t>
                        </m:r>
                      </m:e>
                      <m:sub>
                        <m:r>
                          <a:rPr lang="en-US" b="1" i="1">
                            <a:solidFill>
                              <a:srgbClr val="0000FF"/>
                            </a:solidFill>
                            <a:latin typeface="Cambria Math" panose="02040503050406030204" pitchFamily="18" charset="0"/>
                          </a:rPr>
                          <m:t>𝒎𝒐𝒅𝒆𝒍</m:t>
                        </m:r>
                      </m:sub>
                    </m:sSub>
                    <m:d>
                      <m:dPr>
                        <m:ctrlPr>
                          <a:rPr lang="en-US" b="1" i="1">
                            <a:solidFill>
                              <a:srgbClr val="0000FF"/>
                            </a:solidFill>
                            <a:latin typeface="Cambria Math" panose="02040503050406030204" pitchFamily="18" charset="0"/>
                          </a:rPr>
                        </m:ctrlPr>
                      </m:dPr>
                      <m:e>
                        <m:r>
                          <a:rPr lang="en-US" b="1" i="1">
                            <a:solidFill>
                              <a:srgbClr val="0000FF"/>
                            </a:solidFill>
                            <a:latin typeface="Cambria Math" panose="02040503050406030204" pitchFamily="18" charset="0"/>
                          </a:rPr>
                          <m:t>𝒙</m:t>
                        </m:r>
                        <m:r>
                          <a:rPr lang="en-US" b="1" i="1">
                            <a:solidFill>
                              <a:srgbClr val="0000FF"/>
                            </a:solidFill>
                            <a:latin typeface="Cambria Math" panose="02040503050406030204" pitchFamily="18" charset="0"/>
                          </a:rPr>
                          <m:t>;</m:t>
                        </m:r>
                        <m:r>
                          <a:rPr lang="en-US" b="1" i="1">
                            <a:solidFill>
                              <a:srgbClr val="0000FF"/>
                            </a:solidFill>
                            <a:latin typeface="Cambria Math" panose="02040503050406030204" pitchFamily="18" charset="0"/>
                          </a:rPr>
                          <m:t>𝜽</m:t>
                        </m:r>
                      </m:e>
                    </m:d>
                  </m:oMath>
                </a14:m>
                <a:r>
                  <a:rPr lang="en-US" b="1">
                    <a:solidFill>
                      <a:srgbClr val="0000FF"/>
                    </a:solidFill>
                  </a:rPr>
                  <a:t> close to </a:t>
                </a:r>
                <a14:m>
                  <m:oMath xmlns:m="http://schemas.openxmlformats.org/officeDocument/2006/math">
                    <m:sSub>
                      <m:sSubPr>
                        <m:ctrlPr>
                          <a:rPr lang="en-US" b="1" i="1">
                            <a:solidFill>
                              <a:srgbClr val="0000FF"/>
                            </a:solidFill>
                            <a:latin typeface="Cambria Math" panose="02040503050406030204" pitchFamily="18" charset="0"/>
                          </a:rPr>
                        </m:ctrlPr>
                      </m:sSubPr>
                      <m:e>
                        <m:r>
                          <a:rPr lang="en-US" b="1" i="1">
                            <a:solidFill>
                              <a:srgbClr val="0000FF"/>
                            </a:solidFill>
                            <a:latin typeface="Cambria Math" panose="02040503050406030204" pitchFamily="18" charset="0"/>
                          </a:rPr>
                          <m:t>𝒑</m:t>
                        </m:r>
                      </m:e>
                      <m:sub>
                        <m:r>
                          <a:rPr lang="en-US" b="1" i="1">
                            <a:solidFill>
                              <a:srgbClr val="0000FF"/>
                            </a:solidFill>
                            <a:latin typeface="Cambria Math" panose="02040503050406030204" pitchFamily="18" charset="0"/>
                          </a:rPr>
                          <m:t>𝒅𝒂𝒕𝒂</m:t>
                        </m:r>
                      </m:sub>
                    </m:sSub>
                    <m:d>
                      <m:dPr>
                        <m:ctrlPr>
                          <a:rPr lang="en-US" b="1" i="1">
                            <a:solidFill>
                              <a:srgbClr val="0000FF"/>
                            </a:solidFill>
                            <a:latin typeface="Cambria Math" panose="02040503050406030204" pitchFamily="18" charset="0"/>
                          </a:rPr>
                        </m:ctrlPr>
                      </m:dPr>
                      <m:e>
                        <m:r>
                          <a:rPr lang="en-US" b="1" i="1">
                            <a:solidFill>
                              <a:srgbClr val="0000FF"/>
                            </a:solidFill>
                            <a:latin typeface="Cambria Math" panose="02040503050406030204" pitchFamily="18" charset="0"/>
                          </a:rPr>
                          <m:t>𝒙</m:t>
                        </m:r>
                      </m:e>
                    </m:d>
                  </m:oMath>
                </a14:m>
                <a:endParaRPr lang="en-US" b="1">
                  <a:solidFill>
                    <a:srgbClr val="0000FF"/>
                  </a:solidFill>
                </a:endParaRPr>
              </a:p>
              <a:p>
                <a:r>
                  <a:rPr lang="en-US" b="1"/>
                  <a:t>Key Principle</a:t>
                </a:r>
                <a:r>
                  <a:rPr lang="en-US"/>
                  <a:t>: </a:t>
                </a:r>
                <a:r>
                  <a:rPr lang="en-US" b="1">
                    <a:solidFill>
                      <a:srgbClr val="FF0066"/>
                    </a:solidFill>
                  </a:rPr>
                  <a:t>Maximum Likelihood</a:t>
                </a:r>
              </a:p>
              <a:p>
                <a:r>
                  <a:rPr lang="en-US" sz="3000"/>
                  <a:t>Fundamental approach to modeling distributions</a:t>
                </a:r>
              </a:p>
              <a:p>
                <a:endParaRPr lang="en-US">
                  <a:solidFill>
                    <a:schemeClr val="accent6"/>
                  </a:solidFill>
                </a:endParaRPr>
              </a:p>
              <a:p>
                <a:endParaRPr lang="en-US"/>
              </a:p>
              <a:p>
                <a:pPr marL="118872" indent="0">
                  <a:buNone/>
                </a:pPr>
                <a:endParaRPr lang="en-US"/>
              </a:p>
              <a:p>
                <a:pPr lvl="1"/>
                <a:r>
                  <a:rPr lang="en-US"/>
                  <a:t>Find parameters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𝜃</m:t>
                        </m:r>
                      </m:e>
                      <m:sup>
                        <m:r>
                          <a:rPr lang="en-US" b="0" i="1" smtClean="0">
                            <a:latin typeface="Cambria Math" panose="02040503050406030204" pitchFamily="18" charset="0"/>
                          </a:rPr>
                          <m:t>∗</m:t>
                        </m:r>
                      </m:sup>
                    </m:sSup>
                  </m:oMath>
                </a14:m>
                <a:r>
                  <a:rPr lang="en-US"/>
                  <a:t>, such that for observed data points </a:t>
                </a:r>
                <a14:m>
                  <m:oMath xmlns:m="http://schemas.openxmlformats.org/officeDocument/2006/math">
                    <m:sSub>
                      <m:sSubPr>
                        <m:ctrlPr>
                          <a:rPr lang="en-US" b="0" i="1" smtClean="0">
                            <a:latin typeface="Cambria Math" panose="02040503050406030204" pitchFamily="18" charset="0"/>
                          </a:rPr>
                        </m:ctrlPr>
                      </m:sSubPr>
                      <m:e>
                        <m:r>
                          <a:rPr lang="en-US" b="1" i="1">
                            <a:latin typeface="Cambria Math" panose="02040503050406030204" pitchFamily="18" charset="0"/>
                          </a:rPr>
                          <m:t>𝒙</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𝑑𝑎𝑡𝑎</m:t>
                        </m:r>
                      </m:sub>
                    </m:sSub>
                  </m:oMath>
                </a14:m>
                <a:r>
                  <a:rPr lang="en-US">
                    <a:solidFill>
                      <a:schemeClr val="tx1"/>
                    </a:solidFill>
                  </a:rPr>
                  <a:t> the </a:t>
                </a:r>
                <a14:m>
                  <m:oMath xmlns:m="http://schemas.openxmlformats.org/officeDocument/2006/math">
                    <m:nary>
                      <m:naryPr>
                        <m:chr m:val="∑"/>
                        <m:supHide m:val="on"/>
                        <m:ctrlPr>
                          <a:rPr lang="en-US" i="1">
                            <a:latin typeface="Cambria Math" panose="02040503050406030204" pitchFamily="18" charset="0"/>
                          </a:rPr>
                        </m:ctrlPr>
                      </m:naryPr>
                      <m:sub>
                        <m:r>
                          <a:rPr lang="en-US" i="1">
                            <a:latin typeface="Cambria Math" panose="02040503050406030204" pitchFamily="18" charset="0"/>
                          </a:rPr>
                          <m:t>𝑖</m:t>
                        </m:r>
                      </m:sub>
                      <m:sup/>
                      <m:e>
                        <m:r>
                          <m:rPr>
                            <m:sty m:val="p"/>
                          </m:rPr>
                          <a:rPr lang="en-US" b="0" i="1" smtClean="0">
                            <a:latin typeface="Cambria Math" panose="02040503050406030204" pitchFamily="18" charset="0"/>
                          </a:rPr>
                          <m:t>log</m:t>
                        </m:r>
                        <m:r>
                          <a:rPr lang="en-US" b="0" i="1" smtClean="0">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𝑚𝑜𝑑𝑒𝑙</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b="1" i="1">
                                    <a:latin typeface="Cambria Math" panose="02040503050406030204" pitchFamily="18" charset="0"/>
                                  </a:rPr>
                                  <m:t>𝒙</m:t>
                                </m:r>
                              </m:e>
                              <m:sub>
                                <m:r>
                                  <a:rPr lang="en-US" i="1">
                                    <a:latin typeface="Cambria Math" panose="02040503050406030204" pitchFamily="18" charset="0"/>
                                  </a:rPr>
                                  <m:t>𝑖</m:t>
                                </m:r>
                              </m:sub>
                            </m:sSub>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𝜃</m:t>
                                </m:r>
                              </m:e>
                              <m:sup>
                                <m:r>
                                  <a:rPr lang="en-US" i="1">
                                    <a:latin typeface="Cambria Math" panose="02040503050406030204" pitchFamily="18" charset="0"/>
                                  </a:rPr>
                                  <m:t>∗</m:t>
                                </m:r>
                              </m:sup>
                            </m:sSup>
                          </m:e>
                        </m:d>
                      </m:e>
                    </m:nary>
                    <m:r>
                      <a:rPr lang="en-US" i="1">
                        <a:latin typeface="Cambria Math" panose="02040503050406030204" pitchFamily="18" charset="0"/>
                      </a:rPr>
                      <m:t> </m:t>
                    </m:r>
                  </m:oMath>
                </a14:m>
                <a:r>
                  <a:rPr lang="en-US"/>
                  <a:t>has the highest value, among all possible choices of </a:t>
                </a:r>
                <a14:m>
                  <m:oMath xmlns:m="http://schemas.openxmlformats.org/officeDocument/2006/math">
                    <m:r>
                      <a:rPr lang="en-US" i="1">
                        <a:latin typeface="Cambria Math" panose="02040503050406030204" pitchFamily="18" charset="0"/>
                      </a:rPr>
                      <m:t>𝜃</m:t>
                    </m:r>
                  </m:oMath>
                </a14:m>
                <a:endParaRPr lang="en-US"/>
              </a:p>
              <a:p>
                <a:pPr lvl="2"/>
                <a:r>
                  <a:rPr lang="en-US"/>
                  <a:t>That is, find the model that is most likely to have </a:t>
                </a:r>
                <a:br>
                  <a:rPr lang="en-US"/>
                </a:br>
                <a:r>
                  <a:rPr lang="en-US"/>
                  <a:t>generated the observed data </a:t>
                </a:r>
                <a14:m>
                  <m:oMath xmlns:m="http://schemas.openxmlformats.org/officeDocument/2006/math">
                    <m:r>
                      <a:rPr lang="en-US" i="1" dirty="0" smtClean="0">
                        <a:latin typeface="Cambria Math" panose="02040503050406030204" pitchFamily="18" charset="0"/>
                      </a:rPr>
                      <m:t>𝑥</m:t>
                    </m:r>
                  </m:oMath>
                </a14:m>
                <a:endParaRPr lang="en-US"/>
              </a:p>
              <a:p>
                <a:endParaRPr lang="en-US"/>
              </a:p>
            </p:txBody>
          </p:sp>
        </mc:Choice>
        <mc:Fallback xmlns="">
          <p:sp>
            <p:nvSpPr>
              <p:cNvPr id="3" name="Content Placeholder 2">
                <a:extLst>
                  <a:ext uri="{FF2B5EF4-FFF2-40B4-BE49-F238E27FC236}">
                    <a16:creationId xmlns:a16="http://schemas.microsoft.com/office/drawing/2014/main" id="{E507F1E2-9106-804A-8C9D-F02D8660F324}"/>
                  </a:ext>
                </a:extLst>
              </p:cNvPr>
              <p:cNvSpPr>
                <a:spLocks noGrp="1" noRot="1" noChangeAspect="1" noMove="1" noResize="1" noEditPoints="1" noAdjustHandles="1" noChangeArrowheads="1" noChangeShapeType="1" noTextEdit="1"/>
              </p:cNvSpPr>
              <p:nvPr>
                <p:ph idx="1"/>
              </p:nvPr>
            </p:nvSpPr>
            <p:spPr>
              <a:xfrm>
                <a:off x="457200" y="1295400"/>
                <a:ext cx="8481060" cy="5257801"/>
              </a:xfrm>
              <a:blipFill>
                <a:blip r:embed="rId3"/>
                <a:stretch>
                  <a:fillRect l="-863" t="-580" b="-162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01E34A27-FD8E-5140-B972-1CD2D170A60C}"/>
              </a:ext>
            </a:extLst>
          </p:cNvPr>
          <p:cNvSpPr>
            <a:spLocks noGrp="1"/>
          </p:cNvSpPr>
          <p:nvPr>
            <p:ph type="dt" sz="half" idx="10"/>
          </p:nvPr>
        </p:nvSpPr>
        <p:spPr/>
        <p:txBody>
          <a:bodyPr/>
          <a:lstStyle/>
          <a:p>
            <a:fld id="{5EBFD0EA-0195-4646-B113-67AE5591C933}" type="datetime1">
              <a:rPr lang="en-US" smtClean="0"/>
              <a:t>11/18/24</a:t>
            </a:fld>
            <a:endParaRPr lang="en-US"/>
          </a:p>
        </p:txBody>
      </p:sp>
      <p:sp>
        <p:nvSpPr>
          <p:cNvPr id="5" name="Footer Placeholder 4">
            <a:extLst>
              <a:ext uri="{FF2B5EF4-FFF2-40B4-BE49-F238E27FC236}">
                <a16:creationId xmlns:a16="http://schemas.microsoft.com/office/drawing/2014/main" id="{22D9A998-EF85-BC41-B46A-8D63433EB02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4038FB9-9207-3C44-B9A8-A9D53C4C919F}"/>
              </a:ext>
            </a:extLst>
          </p:cNvPr>
          <p:cNvSpPr>
            <a:spLocks noGrp="1"/>
          </p:cNvSpPr>
          <p:nvPr>
            <p:ph type="sldNum" sz="quarter" idx="12"/>
          </p:nvPr>
        </p:nvSpPr>
        <p:spPr/>
        <p:txBody>
          <a:bodyPr/>
          <a:lstStyle/>
          <a:p>
            <a:fld id="{19B12225-5612-419B-A8D5-4B8EEE4C217E}" type="slidenum">
              <a:rPr lang="en-US" smtClean="0"/>
              <a:pPr/>
              <a:t>14</a:t>
            </a:fld>
            <a:endParaRPr lang="en-US"/>
          </a:p>
        </p:txBody>
      </p:sp>
      <p:pic>
        <p:nvPicPr>
          <p:cNvPr id="8" name="Picture 7">
            <a:extLst>
              <a:ext uri="{FF2B5EF4-FFF2-40B4-BE49-F238E27FC236}">
                <a16:creationId xmlns:a16="http://schemas.microsoft.com/office/drawing/2014/main" id="{53198195-2A6F-3546-BF77-56C5BB049ED2}"/>
              </a:ext>
            </a:extLst>
          </p:cNvPr>
          <p:cNvPicPr>
            <a:picLocks noChangeAspect="1"/>
          </p:cNvPicPr>
          <p:nvPr/>
        </p:nvPicPr>
        <p:blipFill rotWithShape="1">
          <a:blip r:embed="rId4">
            <a:extLst>
              <a:ext uri="{28A0092B-C50C-407E-A947-70E740481C1C}">
                <a14:useLocalDpi xmlns:a14="http://schemas.microsoft.com/office/drawing/2010/main" val="0"/>
              </a:ext>
            </a:extLst>
          </a:blip>
          <a:srcRect r="5186" b="9749"/>
          <a:stretch/>
        </p:blipFill>
        <p:spPr>
          <a:xfrm>
            <a:off x="985515" y="3048000"/>
            <a:ext cx="7162800" cy="979581"/>
          </a:xfrm>
          <a:prstGeom prst="rect">
            <a:avLst/>
          </a:prstGeom>
        </p:spPr>
      </p:pic>
    </p:spTree>
    <p:extLst>
      <p:ext uri="{BB962C8B-B14F-4D97-AF65-F5344CB8AC3E}">
        <p14:creationId xmlns:p14="http://schemas.microsoft.com/office/powerpoint/2010/main" val="1281597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F68EA-4491-AB44-B2C1-43D9B8C3F877}"/>
              </a:ext>
            </a:extLst>
          </p:cNvPr>
          <p:cNvSpPr>
            <a:spLocks noGrp="1"/>
          </p:cNvSpPr>
          <p:nvPr>
            <p:ph type="title"/>
          </p:nvPr>
        </p:nvSpPr>
        <p:spPr/>
        <p:txBody>
          <a:bodyPr/>
          <a:lstStyle/>
          <a:p>
            <a:r>
              <a:rPr lang="en-US"/>
              <a:t>Generative Models Basics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899C1B1-AC6E-D94F-B01C-0B3708847D43}"/>
                  </a:ext>
                </a:extLst>
              </p:cNvPr>
              <p:cNvSpPr>
                <a:spLocks noGrp="1"/>
              </p:cNvSpPr>
              <p:nvPr>
                <p:ph idx="1"/>
              </p:nvPr>
            </p:nvSpPr>
            <p:spPr>
              <a:xfrm>
                <a:off x="457200" y="1295400"/>
                <a:ext cx="8229600" cy="5562600"/>
              </a:xfrm>
            </p:spPr>
            <p:txBody>
              <a:bodyPr>
                <a:normAutofit/>
              </a:bodyPr>
              <a:lstStyle/>
              <a:p>
                <a:pPr marL="118872" indent="0">
                  <a:buNone/>
                </a:pPr>
                <a:r>
                  <a:rPr lang="en-US" b="1">
                    <a:solidFill>
                      <a:srgbClr val="0000FF"/>
                    </a:solidFill>
                  </a:rPr>
                  <a:t>(2) Sample from </a:t>
                </a:r>
                <a14:m>
                  <m:oMath xmlns:m="http://schemas.openxmlformats.org/officeDocument/2006/math">
                    <m:sSub>
                      <m:sSubPr>
                        <m:ctrlPr>
                          <a:rPr lang="en-US" b="1" i="1">
                            <a:solidFill>
                              <a:srgbClr val="0000FF"/>
                            </a:solidFill>
                            <a:latin typeface="Cambria Math" panose="02040503050406030204" pitchFamily="18" charset="0"/>
                          </a:rPr>
                        </m:ctrlPr>
                      </m:sSubPr>
                      <m:e>
                        <m:r>
                          <a:rPr lang="en-US" b="1" i="1">
                            <a:solidFill>
                              <a:srgbClr val="0000FF"/>
                            </a:solidFill>
                            <a:latin typeface="Cambria Math" panose="02040503050406030204" pitchFamily="18" charset="0"/>
                          </a:rPr>
                          <m:t>𝒑</m:t>
                        </m:r>
                      </m:e>
                      <m:sub>
                        <m:r>
                          <a:rPr lang="en-US" b="1" i="1">
                            <a:solidFill>
                              <a:srgbClr val="0000FF"/>
                            </a:solidFill>
                            <a:latin typeface="Cambria Math" panose="02040503050406030204" pitchFamily="18" charset="0"/>
                          </a:rPr>
                          <m:t>𝒎𝒐𝒅𝒆𝒍</m:t>
                        </m:r>
                      </m:sub>
                    </m:sSub>
                    <m:d>
                      <m:dPr>
                        <m:ctrlPr>
                          <a:rPr lang="en-US" b="1" i="1">
                            <a:solidFill>
                              <a:srgbClr val="0000FF"/>
                            </a:solidFill>
                            <a:latin typeface="Cambria Math" panose="02040503050406030204" pitchFamily="18" charset="0"/>
                          </a:rPr>
                        </m:ctrlPr>
                      </m:dPr>
                      <m:e>
                        <m:r>
                          <a:rPr lang="en-US" b="1" i="1">
                            <a:solidFill>
                              <a:srgbClr val="0000FF"/>
                            </a:solidFill>
                            <a:latin typeface="Cambria Math" panose="02040503050406030204" pitchFamily="18" charset="0"/>
                          </a:rPr>
                          <m:t>𝒙</m:t>
                        </m:r>
                        <m:r>
                          <a:rPr lang="en-US" b="1" i="1">
                            <a:solidFill>
                              <a:srgbClr val="0000FF"/>
                            </a:solidFill>
                            <a:latin typeface="Cambria Math" panose="02040503050406030204" pitchFamily="18" charset="0"/>
                          </a:rPr>
                          <m:t>;</m:t>
                        </m:r>
                        <m:r>
                          <a:rPr lang="en-US" b="1" i="1">
                            <a:solidFill>
                              <a:srgbClr val="0000FF"/>
                            </a:solidFill>
                            <a:latin typeface="Cambria Math" panose="02040503050406030204" pitchFamily="18" charset="0"/>
                          </a:rPr>
                          <m:t>𝜽</m:t>
                        </m:r>
                      </m:e>
                    </m:d>
                  </m:oMath>
                </a14:m>
                <a:endParaRPr lang="en-US" b="1">
                  <a:solidFill>
                    <a:srgbClr val="0000FF"/>
                  </a:solidFill>
                </a:endParaRPr>
              </a:p>
              <a:p>
                <a:r>
                  <a:rPr lang="en-US" b="1">
                    <a:solidFill>
                      <a:srgbClr val="D60093"/>
                    </a:solidFill>
                  </a:rPr>
                  <a:t>Goal</a:t>
                </a:r>
                <a:r>
                  <a:rPr lang="en-US">
                    <a:solidFill>
                      <a:srgbClr val="D60093"/>
                    </a:solidFill>
                  </a:rPr>
                  <a:t>:</a:t>
                </a:r>
                <a:r>
                  <a:rPr lang="en-US"/>
                  <a:t> Sample from a complex distribution</a:t>
                </a:r>
              </a:p>
              <a:p>
                <a:r>
                  <a:rPr lang="en-US"/>
                  <a:t>The most common approach:</a:t>
                </a:r>
              </a:p>
              <a:p>
                <a:pPr lvl="1"/>
                <a:r>
                  <a:rPr lang="en-US" b="1"/>
                  <a:t>(1)</a:t>
                </a:r>
                <a:r>
                  <a:rPr lang="en-US"/>
                  <a:t> Sample from a simple noise distribution</a:t>
                </a:r>
              </a:p>
              <a:p>
                <a:pPr marL="768096" lvl="2" indent="0">
                  <a:buNone/>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1" i="1" smtClean="0">
                              <a:latin typeface="Cambria Math" panose="02040503050406030204" pitchFamily="18" charset="0"/>
                            </a:rPr>
                            <m:t>𝒛</m:t>
                          </m:r>
                        </m:e>
                        <m:sub>
                          <m:r>
                            <a:rPr lang="en-US" sz="2800" b="0" i="1" smtClean="0">
                              <a:latin typeface="Cambria Math" panose="02040503050406030204" pitchFamily="18" charset="0"/>
                            </a:rPr>
                            <m:t>𝑖</m:t>
                          </m:r>
                        </m:sub>
                      </m:sSub>
                      <m:r>
                        <a:rPr lang="en-US" sz="2800" b="0" i="1" smtClean="0">
                          <a:latin typeface="Cambria Math" panose="02040503050406030204" pitchFamily="18" charset="0"/>
                        </a:rPr>
                        <m:t>~</m:t>
                      </m:r>
                      <m:r>
                        <a:rPr lang="en-US" sz="2800" b="0" i="1" smtClean="0">
                          <a:latin typeface="Cambria Math" panose="02040503050406030204" pitchFamily="18" charset="0"/>
                        </a:rPr>
                        <m:t>𝑁</m:t>
                      </m:r>
                      <m:r>
                        <a:rPr lang="en-US" sz="2800" b="0" i="1" smtClean="0">
                          <a:latin typeface="Cambria Math" panose="02040503050406030204" pitchFamily="18" charset="0"/>
                        </a:rPr>
                        <m:t>(0,1)</m:t>
                      </m:r>
                    </m:oMath>
                  </m:oMathPara>
                </a14:m>
                <a:endParaRPr lang="en-US" sz="2800"/>
              </a:p>
              <a:p>
                <a:pPr lvl="1"/>
                <a:r>
                  <a:rPr lang="en-US" b="1"/>
                  <a:t>(2)</a:t>
                </a:r>
                <a:r>
                  <a:rPr lang="en-US"/>
                  <a:t> </a:t>
                </a:r>
                <a:r>
                  <a:rPr lang="en-US">
                    <a:solidFill>
                      <a:srgbClr val="D60093"/>
                    </a:solidFill>
                  </a:rPr>
                  <a:t>Transform the noise </a:t>
                </a:r>
                <a14:m>
                  <m:oMath xmlns:m="http://schemas.openxmlformats.org/officeDocument/2006/math">
                    <m:sSub>
                      <m:sSubPr>
                        <m:ctrlPr>
                          <a:rPr lang="en-US" i="1" dirty="0" smtClean="0">
                            <a:solidFill>
                              <a:srgbClr val="D60093"/>
                            </a:solidFill>
                            <a:latin typeface="Cambria Math" panose="02040503050406030204" pitchFamily="18" charset="0"/>
                          </a:rPr>
                        </m:ctrlPr>
                      </m:sSubPr>
                      <m:e>
                        <m:r>
                          <a:rPr lang="en-US" i="1" dirty="0" smtClean="0">
                            <a:solidFill>
                              <a:srgbClr val="D60093"/>
                            </a:solidFill>
                            <a:latin typeface="Cambria Math" panose="02040503050406030204" pitchFamily="18" charset="0"/>
                          </a:rPr>
                          <m:t>𝑧</m:t>
                        </m:r>
                      </m:e>
                      <m:sub>
                        <m:r>
                          <a:rPr lang="en-US" i="1" dirty="0" smtClean="0">
                            <a:solidFill>
                              <a:srgbClr val="D60093"/>
                            </a:solidFill>
                            <a:latin typeface="Cambria Math" panose="02040503050406030204" pitchFamily="18" charset="0"/>
                          </a:rPr>
                          <m:t>𝑖</m:t>
                        </m:r>
                      </m:sub>
                    </m:sSub>
                  </m:oMath>
                </a14:m>
                <a:r>
                  <a:rPr lang="en-US">
                    <a:solidFill>
                      <a:srgbClr val="D60093"/>
                    </a:solidFill>
                  </a:rPr>
                  <a:t> via </a:t>
                </a:r>
                <a14:m>
                  <m:oMath xmlns:m="http://schemas.openxmlformats.org/officeDocument/2006/math">
                    <m:r>
                      <a:rPr lang="en-US" i="1">
                        <a:solidFill>
                          <a:srgbClr val="D60093"/>
                        </a:solidFill>
                        <a:latin typeface="Cambria Math" panose="02040503050406030204" pitchFamily="18" charset="0"/>
                      </a:rPr>
                      <m:t>𝑓</m:t>
                    </m:r>
                    <m:r>
                      <a:rPr lang="en-US" i="1">
                        <a:solidFill>
                          <a:srgbClr val="D60093"/>
                        </a:solidFill>
                        <a:latin typeface="Cambria Math" panose="02040503050406030204" pitchFamily="18" charset="0"/>
                      </a:rPr>
                      <m:t>(⋅)</m:t>
                    </m:r>
                  </m:oMath>
                </a14:m>
                <a:endParaRPr lang="en-US">
                  <a:solidFill>
                    <a:schemeClr val="accent6"/>
                  </a:solidFill>
                </a:endParaRPr>
              </a:p>
              <a:p>
                <a:pPr marL="457200" lvl="1"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b="1" i="1" smtClean="0">
                              <a:latin typeface="Cambria Math" panose="02040503050406030204" pitchFamily="18" charset="0"/>
                            </a:rPr>
                            <m:t>𝒙</m:t>
                          </m:r>
                        </m:e>
                        <m:sub>
                          <m:r>
                            <a:rPr lang="en-US" i="1">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1" smtClean="0">
                              <a:latin typeface="Cambria Math" panose="02040503050406030204" pitchFamily="18" charset="0"/>
                            </a:rPr>
                            <m:t>𝒛</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𝜃</m:t>
                      </m:r>
                      <m:r>
                        <a:rPr lang="en-US" b="0" i="1" smtClean="0">
                          <a:latin typeface="Cambria Math" panose="02040503050406030204" pitchFamily="18" charset="0"/>
                        </a:rPr>
                        <m:t>)</m:t>
                      </m:r>
                    </m:oMath>
                  </m:oMathPara>
                </a14:m>
                <a:endParaRPr lang="en-US"/>
              </a:p>
              <a:p>
                <a:pPr marL="457200" lvl="1" indent="0">
                  <a:buNone/>
                </a:pPr>
                <a:r>
                  <a:rPr lang="en-US"/>
                  <a:t>Then </a:t>
                </a:r>
                <a14:m>
                  <m:oMath xmlns:m="http://schemas.openxmlformats.org/officeDocument/2006/math">
                    <m:sSub>
                      <m:sSubPr>
                        <m:ctrlPr>
                          <a:rPr lang="en-US" i="1">
                            <a:latin typeface="Cambria Math" panose="02040503050406030204" pitchFamily="18" charset="0"/>
                          </a:rPr>
                        </m:ctrlPr>
                      </m:sSubPr>
                      <m:e>
                        <m:r>
                          <a:rPr lang="en-US" b="1" i="1">
                            <a:latin typeface="Cambria Math" panose="02040503050406030204" pitchFamily="18" charset="0"/>
                          </a:rPr>
                          <m:t>𝒙</m:t>
                        </m:r>
                      </m:e>
                      <m:sub>
                        <m:r>
                          <a:rPr lang="en-US" i="1">
                            <a:latin typeface="Cambria Math" panose="02040503050406030204" pitchFamily="18" charset="0"/>
                          </a:rPr>
                          <m:t>𝑖</m:t>
                        </m:r>
                      </m:sub>
                    </m:sSub>
                  </m:oMath>
                </a14:m>
                <a:r>
                  <a:rPr lang="en-US"/>
                  <a:t> follows a complex distribution</a:t>
                </a:r>
              </a:p>
              <a:p>
                <a:r>
                  <a:rPr lang="en-US" b="1">
                    <a:solidFill>
                      <a:srgbClr val="008000"/>
                    </a:solidFill>
                  </a:rPr>
                  <a:t>Q: How to design </a:t>
                </a:r>
                <a14:m>
                  <m:oMath xmlns:m="http://schemas.openxmlformats.org/officeDocument/2006/math">
                    <m:r>
                      <a:rPr lang="en-US" b="1" i="1">
                        <a:solidFill>
                          <a:srgbClr val="008000"/>
                        </a:solidFill>
                        <a:latin typeface="Cambria Math" panose="02040503050406030204" pitchFamily="18" charset="0"/>
                      </a:rPr>
                      <m:t>𝒇</m:t>
                    </m:r>
                    <m:r>
                      <a:rPr lang="en-US" b="1" i="1">
                        <a:solidFill>
                          <a:srgbClr val="008000"/>
                        </a:solidFill>
                        <a:latin typeface="Cambria Math" panose="02040503050406030204" pitchFamily="18" charset="0"/>
                      </a:rPr>
                      <m:t>(⋅)</m:t>
                    </m:r>
                  </m:oMath>
                </a14:m>
                <a:r>
                  <a:rPr lang="en-US" b="1">
                    <a:solidFill>
                      <a:srgbClr val="008000"/>
                    </a:solidFill>
                  </a:rPr>
                  <a:t>?</a:t>
                </a:r>
              </a:p>
              <a:p>
                <a:r>
                  <a:rPr lang="en-US" b="1"/>
                  <a:t>A</a:t>
                </a:r>
                <a:r>
                  <a:rPr lang="en-US"/>
                  <a:t>: </a:t>
                </a:r>
                <a:r>
                  <a:rPr lang="en-US">
                    <a:solidFill>
                      <a:srgbClr val="D60093"/>
                    </a:solidFill>
                  </a:rPr>
                  <a:t>Use Deep Neural Networks</a:t>
                </a:r>
                <a:r>
                  <a:rPr lang="en-US"/>
                  <a:t>, and train it using the data we have!</a:t>
                </a:r>
              </a:p>
            </p:txBody>
          </p:sp>
        </mc:Choice>
        <mc:Fallback xmlns="">
          <p:sp>
            <p:nvSpPr>
              <p:cNvPr id="3" name="Content Placeholder 2">
                <a:extLst>
                  <a:ext uri="{FF2B5EF4-FFF2-40B4-BE49-F238E27FC236}">
                    <a16:creationId xmlns:a16="http://schemas.microsoft.com/office/drawing/2014/main" id="{A899C1B1-AC6E-D94F-B01C-0B3708847D43}"/>
                  </a:ext>
                </a:extLst>
              </p:cNvPr>
              <p:cNvSpPr>
                <a:spLocks noGrp="1" noRot="1" noChangeAspect="1" noMove="1" noResize="1" noEditPoints="1" noAdjustHandles="1" noChangeArrowheads="1" noChangeShapeType="1" noTextEdit="1"/>
              </p:cNvSpPr>
              <p:nvPr>
                <p:ph idx="1"/>
              </p:nvPr>
            </p:nvSpPr>
            <p:spPr>
              <a:xfrm>
                <a:off x="457200" y="1295400"/>
                <a:ext cx="8229600" cy="5562600"/>
              </a:xfrm>
              <a:blipFill>
                <a:blip r:embed="rId3"/>
                <a:stretch>
                  <a:fillRect l="-889" t="-548" b="-1645"/>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238657F0-452F-7B4D-B8D1-0727A2D38F60}"/>
              </a:ext>
            </a:extLst>
          </p:cNvPr>
          <p:cNvSpPr>
            <a:spLocks noGrp="1"/>
          </p:cNvSpPr>
          <p:nvPr>
            <p:ph type="dt" sz="half" idx="10"/>
          </p:nvPr>
        </p:nvSpPr>
        <p:spPr/>
        <p:txBody>
          <a:bodyPr/>
          <a:lstStyle/>
          <a:p>
            <a:fld id="{A84D9090-4003-9949-8E4F-0AA22EEA63E8}" type="datetime1">
              <a:rPr lang="en-US" smtClean="0"/>
              <a:t>11/18/24</a:t>
            </a:fld>
            <a:endParaRPr lang="en-US"/>
          </a:p>
        </p:txBody>
      </p:sp>
      <p:sp>
        <p:nvSpPr>
          <p:cNvPr id="5" name="Footer Placeholder 4">
            <a:extLst>
              <a:ext uri="{FF2B5EF4-FFF2-40B4-BE49-F238E27FC236}">
                <a16:creationId xmlns:a16="http://schemas.microsoft.com/office/drawing/2014/main" id="{2EA5BC3B-BC29-D34F-91ED-29797EF61B3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E7531E41-67D4-FF48-A3ED-545216AAEE87}"/>
              </a:ext>
            </a:extLst>
          </p:cNvPr>
          <p:cNvSpPr>
            <a:spLocks noGrp="1"/>
          </p:cNvSpPr>
          <p:nvPr>
            <p:ph type="sldNum" sz="quarter" idx="12"/>
          </p:nvPr>
        </p:nvSpPr>
        <p:spPr/>
        <p:txBody>
          <a:bodyPr/>
          <a:lstStyle/>
          <a:p>
            <a:fld id="{19B12225-5612-419B-A8D5-4B8EEE4C217E}" type="slidenum">
              <a:rPr lang="en-US" smtClean="0"/>
              <a:pPr/>
              <a:t>15</a:t>
            </a:fld>
            <a:endParaRPr lang="en-US"/>
          </a:p>
        </p:txBody>
      </p:sp>
    </p:spTree>
    <p:extLst>
      <p:ext uri="{BB962C8B-B14F-4D97-AF65-F5344CB8AC3E}">
        <p14:creationId xmlns:p14="http://schemas.microsoft.com/office/powerpoint/2010/main" val="614711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50CF1-AFC5-0F49-ADC3-953CCDCE1FFB}"/>
              </a:ext>
            </a:extLst>
          </p:cNvPr>
          <p:cNvSpPr>
            <a:spLocks noGrp="1"/>
          </p:cNvSpPr>
          <p:nvPr>
            <p:ph type="title"/>
          </p:nvPr>
        </p:nvSpPr>
        <p:spPr/>
        <p:txBody>
          <a:bodyPr>
            <a:normAutofit/>
          </a:bodyPr>
          <a:lstStyle/>
          <a:p>
            <a:r>
              <a:rPr lang="en-US"/>
              <a:t>Deep Generative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40CA685-0E75-EF43-A90A-B66418AA20C5}"/>
                  </a:ext>
                </a:extLst>
              </p:cNvPr>
              <p:cNvSpPr>
                <a:spLocks noGrp="1"/>
              </p:cNvSpPr>
              <p:nvPr>
                <p:ph idx="1"/>
              </p:nvPr>
            </p:nvSpPr>
            <p:spPr>
              <a:xfrm>
                <a:off x="457200" y="1295400"/>
                <a:ext cx="8631044" cy="5562600"/>
              </a:xfrm>
            </p:spPr>
            <p:txBody>
              <a:bodyPr>
                <a:normAutofit/>
              </a:bodyPr>
              <a:lstStyle/>
              <a:p>
                <a:pPr marL="118872" indent="0">
                  <a:buNone/>
                </a:pPr>
                <a:r>
                  <a:rPr lang="en-US" b="1" dirty="0">
                    <a:solidFill>
                      <a:srgbClr val="D60093"/>
                    </a:solidFill>
                  </a:rPr>
                  <a:t>Auto-regressive models:</a:t>
                </a:r>
              </a:p>
              <a:p>
                <a14:m>
                  <m:oMath xmlns:m="http://schemas.openxmlformats.org/officeDocument/2006/math">
                    <m:sSub>
                      <m:sSubPr>
                        <m:ctrlPr>
                          <a:rPr lang="en-US" b="1" i="1" smtClean="0">
                            <a:solidFill>
                              <a:srgbClr val="C00000"/>
                            </a:solidFill>
                            <a:latin typeface="Cambria Math" panose="02040503050406030204" pitchFamily="18" charset="0"/>
                          </a:rPr>
                        </m:ctrlPr>
                      </m:sSubPr>
                      <m:e>
                        <m:r>
                          <a:rPr lang="en-US" b="1" i="1">
                            <a:solidFill>
                              <a:srgbClr val="C00000"/>
                            </a:solidFill>
                            <a:latin typeface="Cambria Math" panose="02040503050406030204" pitchFamily="18" charset="0"/>
                          </a:rPr>
                          <m:t>𝒑</m:t>
                        </m:r>
                      </m:e>
                      <m:sub>
                        <m:r>
                          <a:rPr lang="en-US" b="1" i="1">
                            <a:solidFill>
                              <a:srgbClr val="C00000"/>
                            </a:solidFill>
                            <a:latin typeface="Cambria Math" panose="02040503050406030204" pitchFamily="18" charset="0"/>
                          </a:rPr>
                          <m:t>𝒎𝒐𝒅𝒆𝒍</m:t>
                        </m:r>
                      </m:sub>
                    </m:sSub>
                    <m:d>
                      <m:dPr>
                        <m:ctrlPr>
                          <a:rPr lang="en-US" b="1" i="1">
                            <a:solidFill>
                              <a:srgbClr val="C00000"/>
                            </a:solidFill>
                            <a:latin typeface="Cambria Math" panose="02040503050406030204" pitchFamily="18" charset="0"/>
                          </a:rPr>
                        </m:ctrlPr>
                      </m:dPr>
                      <m:e>
                        <m:r>
                          <a:rPr lang="en-US" b="1" i="1">
                            <a:solidFill>
                              <a:srgbClr val="C00000"/>
                            </a:solidFill>
                            <a:latin typeface="Cambria Math" panose="02040503050406030204" pitchFamily="18" charset="0"/>
                          </a:rPr>
                          <m:t>𝒙</m:t>
                        </m:r>
                        <m:r>
                          <a:rPr lang="en-US" b="1" i="1">
                            <a:solidFill>
                              <a:srgbClr val="C00000"/>
                            </a:solidFill>
                            <a:latin typeface="Cambria Math" panose="02040503050406030204" pitchFamily="18" charset="0"/>
                          </a:rPr>
                          <m:t>;</m:t>
                        </m:r>
                        <m:r>
                          <a:rPr lang="en-US" b="1" i="1">
                            <a:solidFill>
                              <a:srgbClr val="C00000"/>
                            </a:solidFill>
                            <a:latin typeface="Cambria Math" panose="02040503050406030204" pitchFamily="18" charset="0"/>
                          </a:rPr>
                          <m:t>𝜽</m:t>
                        </m:r>
                      </m:e>
                    </m:d>
                  </m:oMath>
                </a14:m>
                <a:r>
                  <a:rPr lang="en-US" dirty="0"/>
                  <a:t> is used for </a:t>
                </a:r>
                <a:r>
                  <a:rPr lang="en-US" b="1" dirty="0"/>
                  <a:t>both</a:t>
                </a:r>
                <a:r>
                  <a:rPr lang="en-US" dirty="0"/>
                  <a:t> </a:t>
                </a:r>
                <a:r>
                  <a:rPr lang="en-US" b="1" dirty="0">
                    <a:solidFill>
                      <a:srgbClr val="C00000"/>
                    </a:solidFill>
                  </a:rPr>
                  <a:t>density estimation</a:t>
                </a:r>
                <a:r>
                  <a:rPr lang="en-US" dirty="0">
                    <a:solidFill>
                      <a:srgbClr val="C00000"/>
                    </a:solidFill>
                  </a:rPr>
                  <a:t> </a:t>
                </a:r>
                <a:r>
                  <a:rPr lang="en-US" b="1" dirty="0"/>
                  <a:t>and</a:t>
                </a:r>
                <a:r>
                  <a:rPr lang="en-US" dirty="0"/>
                  <a:t> </a:t>
                </a:r>
                <a:r>
                  <a:rPr lang="en-US" b="1" dirty="0">
                    <a:solidFill>
                      <a:srgbClr val="C00000"/>
                    </a:solidFill>
                  </a:rPr>
                  <a:t>sampling</a:t>
                </a:r>
                <a:r>
                  <a:rPr lang="en-US" b="1" dirty="0"/>
                  <a:t> </a:t>
                </a:r>
                <a:r>
                  <a:rPr lang="en-US" sz="2800" dirty="0">
                    <a:solidFill>
                      <a:schemeClr val="bg1">
                        <a:lumMod val="50000"/>
                      </a:schemeClr>
                    </a:solidFill>
                  </a:rPr>
                  <a:t>(remember our two goals)</a:t>
                </a:r>
              </a:p>
              <a:p>
                <a:pPr lvl="3"/>
                <a:r>
                  <a:rPr lang="en-US" sz="1800" dirty="0"/>
                  <a:t>Other models like Variational Auto Encoders (VAEs), Generative Adversarial Nets (GANs) have 2 or more models, each playing one of the roles</a:t>
                </a:r>
              </a:p>
              <a:p>
                <a:pPr lvl="1"/>
                <a:r>
                  <a:rPr lang="en-US" b="1" dirty="0">
                    <a:solidFill>
                      <a:srgbClr val="0000FF"/>
                    </a:solidFill>
                  </a:rPr>
                  <a:t>Idea: Chain rule.</a:t>
                </a:r>
                <a:r>
                  <a:rPr lang="en-US" dirty="0"/>
                  <a:t> Joint distribution is a product of conditional distributions:</a:t>
                </a:r>
              </a:p>
              <a:p>
                <a:pPr marL="118872" indent="0">
                  <a:buNone/>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𝑝</m:t>
                          </m:r>
                        </m:e>
                        <m:sub>
                          <m:r>
                            <a:rPr lang="en-US" sz="2400" b="0" i="1" smtClean="0">
                              <a:latin typeface="Cambria Math" panose="02040503050406030204" pitchFamily="18" charset="0"/>
                            </a:rPr>
                            <m:t>𝑚𝑜𝑑𝑒𝑙</m:t>
                          </m:r>
                        </m:sub>
                      </m:sSub>
                      <m:d>
                        <m:dPr>
                          <m:ctrlPr>
                            <a:rPr lang="en-US" sz="2400" b="0" i="1" smtClean="0">
                              <a:latin typeface="Cambria Math" panose="02040503050406030204" pitchFamily="18" charset="0"/>
                            </a:rPr>
                          </m:ctrlPr>
                        </m:dPr>
                        <m:e>
                          <m:r>
                            <a:rPr lang="en-US" sz="2400" b="1" i="1" smtClean="0">
                              <a:latin typeface="Cambria Math" panose="02040503050406030204" pitchFamily="18" charset="0"/>
                            </a:rPr>
                            <m:t>𝒙</m:t>
                          </m:r>
                          <m:r>
                            <a:rPr lang="en-US" sz="2400" b="1" i="1" smtClean="0">
                              <a:latin typeface="Cambria Math" panose="02040503050406030204" pitchFamily="18" charset="0"/>
                            </a:rPr>
                            <m:t>;</m:t>
                          </m:r>
                          <m:r>
                            <a:rPr lang="en-US" sz="2400" b="0" i="1" smtClean="0">
                              <a:latin typeface="Cambria Math" panose="02040503050406030204" pitchFamily="18" charset="0"/>
                            </a:rPr>
                            <m:t>𝜃</m:t>
                          </m:r>
                        </m:e>
                      </m:d>
                      <m:r>
                        <a:rPr lang="en-US" sz="2400" b="0" i="1" smtClean="0">
                          <a:latin typeface="Cambria Math" panose="02040503050406030204" pitchFamily="18" charset="0"/>
                        </a:rPr>
                        <m:t>=</m:t>
                      </m:r>
                      <m:nary>
                        <m:naryPr>
                          <m:chr m:val="∏"/>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𝑡</m:t>
                          </m:r>
                          <m:r>
                            <a:rPr lang="en-US" sz="2400" b="0" i="1" smtClean="0">
                              <a:latin typeface="Cambria Math" panose="02040503050406030204" pitchFamily="18" charset="0"/>
                            </a:rPr>
                            <m:t>=1</m:t>
                          </m:r>
                        </m:sub>
                        <m:sup>
                          <m:r>
                            <a:rPr lang="en-US" sz="2400" b="0" i="1" smtClean="0">
                              <a:latin typeface="Cambria Math" panose="02040503050406030204" pitchFamily="18" charset="0"/>
                            </a:rPr>
                            <m:t>𝑛</m:t>
                          </m:r>
                        </m:sup>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𝑝</m:t>
                              </m:r>
                            </m:e>
                            <m:sub>
                              <m:r>
                                <a:rPr lang="en-US" sz="2400" b="0" i="1" smtClean="0">
                                  <a:latin typeface="Cambria Math" panose="02040503050406030204" pitchFamily="18" charset="0"/>
                                </a:rPr>
                                <m:t>𝑚𝑜𝑑𝑒𝑙</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𝑡</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𝑡</m:t>
                              </m:r>
                              <m:r>
                                <a:rPr lang="en-US" sz="2400" b="0" i="1" smtClean="0">
                                  <a:latin typeface="Cambria Math" panose="02040503050406030204" pitchFamily="18" charset="0"/>
                                </a:rPr>
                                <m:t>−1</m:t>
                              </m:r>
                            </m:sub>
                          </m:sSub>
                          <m:r>
                            <a:rPr lang="en-US" sz="2400" b="0" i="1" smtClean="0">
                              <a:latin typeface="Cambria Math" panose="02040503050406030204" pitchFamily="18" charset="0"/>
                            </a:rPr>
                            <m:t>;</m:t>
                          </m:r>
                          <m:r>
                            <a:rPr lang="en-US" sz="2400" b="0" i="1" smtClean="0">
                              <a:latin typeface="Cambria Math" panose="02040503050406030204" pitchFamily="18" charset="0"/>
                            </a:rPr>
                            <m:t>𝜃</m:t>
                          </m:r>
                          <m:r>
                            <a:rPr lang="en-US" sz="2400" b="0" i="1" smtClean="0">
                              <a:latin typeface="Cambria Math" panose="02040503050406030204" pitchFamily="18" charset="0"/>
                            </a:rPr>
                            <m:t>)</m:t>
                          </m:r>
                        </m:e>
                      </m:nary>
                    </m:oMath>
                  </m:oMathPara>
                </a14:m>
                <a:endParaRPr lang="en-US" dirty="0"/>
              </a:p>
              <a:p>
                <a:pPr lvl="2"/>
                <a:r>
                  <a:rPr lang="en-US" dirty="0"/>
                  <a:t>E.g., </a:t>
                </a:r>
                <a14:m>
                  <m:oMath xmlns:m="http://schemas.openxmlformats.org/officeDocument/2006/math">
                    <m:r>
                      <a:rPr lang="en-US" b="1" i="1">
                        <a:latin typeface="Cambria Math" panose="02040503050406030204" pitchFamily="18" charset="0"/>
                      </a:rPr>
                      <m:t>𝒙</m:t>
                    </m:r>
                  </m:oMath>
                </a14:m>
                <a:r>
                  <a:rPr lang="en-US" dirty="0"/>
                  <a:t> is a vector,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𝑡</m:t>
                        </m:r>
                      </m:sub>
                    </m:sSub>
                  </m:oMath>
                </a14:m>
                <a:r>
                  <a:rPr lang="en-US" b="0" dirty="0"/>
                  <a:t> is the </a:t>
                </a:r>
                <a14:m>
                  <m:oMath xmlns:m="http://schemas.openxmlformats.org/officeDocument/2006/math">
                    <m:r>
                      <a:rPr lang="en-US" b="0" i="1" smtClean="0">
                        <a:latin typeface="Cambria Math" panose="02040503050406030204" pitchFamily="18" charset="0"/>
                      </a:rPr>
                      <m:t>𝑡</m:t>
                    </m:r>
                  </m:oMath>
                </a14:m>
                <a:r>
                  <a:rPr lang="en-US" b="0" dirty="0"/>
                  <a:t>-</a:t>
                </a:r>
                <a:r>
                  <a:rPr lang="en-US" b="0" dirty="0" err="1"/>
                  <a:t>th</a:t>
                </a:r>
                <a:r>
                  <a:rPr lang="en-US" b="0" dirty="0"/>
                  <a:t> dimension; </a:t>
                </a:r>
                <a:br>
                  <a:rPr lang="en-US" b="0" dirty="0"/>
                </a:br>
                <a14:m>
                  <m:oMath xmlns:m="http://schemas.openxmlformats.org/officeDocument/2006/math">
                    <m:r>
                      <a:rPr lang="en-US" b="1" i="1">
                        <a:latin typeface="Cambria Math" panose="02040503050406030204" pitchFamily="18" charset="0"/>
                      </a:rPr>
                      <m:t>𝒙</m:t>
                    </m:r>
                  </m:oMath>
                </a14:m>
                <a:r>
                  <a:rPr lang="en-US" dirty="0"/>
                  <a:t> is a sentence,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𝑡</m:t>
                        </m:r>
                      </m:sub>
                    </m:sSub>
                  </m:oMath>
                </a14:m>
                <a:r>
                  <a:rPr lang="en-US" dirty="0"/>
                  <a:t> is the </a:t>
                </a:r>
                <a14:m>
                  <m:oMath xmlns:m="http://schemas.openxmlformats.org/officeDocument/2006/math">
                    <m:r>
                      <a:rPr lang="en-US" b="0" i="1" smtClean="0">
                        <a:latin typeface="Cambria Math" panose="02040503050406030204" pitchFamily="18" charset="0"/>
                      </a:rPr>
                      <m:t>𝑡</m:t>
                    </m:r>
                  </m:oMath>
                </a14:m>
                <a:r>
                  <a:rPr lang="en-US" dirty="0"/>
                  <a:t>-</a:t>
                </a:r>
                <a:r>
                  <a:rPr lang="en-US" dirty="0" err="1"/>
                  <a:t>th</a:t>
                </a:r>
                <a:r>
                  <a:rPr lang="en-US" dirty="0"/>
                  <a:t> word.</a:t>
                </a:r>
              </a:p>
              <a:p>
                <a:pPr lvl="2"/>
                <a:r>
                  <a:rPr lang="en-US" b="1" dirty="0">
                    <a:solidFill>
                      <a:srgbClr val="0000FF"/>
                    </a:solidFill>
                  </a:rPr>
                  <a:t>In our case:</a:t>
                </a:r>
                <a:r>
                  <a:rPr lang="en-US" b="0" dirty="0"/>
                  <a:t> </a:t>
                </a:r>
                <a14:m>
                  <m:oMath xmlns:m="http://schemas.openxmlformats.org/officeDocument/2006/math">
                    <m:sSub>
                      <m:sSubPr>
                        <m:ctrlPr>
                          <a:rPr lang="en-US" i="1" smtClean="0">
                            <a:solidFill>
                              <a:srgbClr val="FF0066"/>
                            </a:solidFill>
                            <a:latin typeface="Cambria Math" panose="02040503050406030204" pitchFamily="18" charset="0"/>
                          </a:rPr>
                        </m:ctrlPr>
                      </m:sSubPr>
                      <m:e>
                        <m:r>
                          <a:rPr lang="en-US" i="1">
                            <a:solidFill>
                              <a:srgbClr val="FF0066"/>
                            </a:solidFill>
                            <a:latin typeface="Cambria Math" panose="02040503050406030204" pitchFamily="18" charset="0"/>
                          </a:rPr>
                          <m:t>𝑥</m:t>
                        </m:r>
                      </m:e>
                      <m:sub>
                        <m:r>
                          <a:rPr lang="en-US" i="1">
                            <a:solidFill>
                              <a:srgbClr val="FF0066"/>
                            </a:solidFill>
                            <a:latin typeface="Cambria Math" panose="02040503050406030204" pitchFamily="18" charset="0"/>
                          </a:rPr>
                          <m:t>𝑡</m:t>
                        </m:r>
                      </m:sub>
                    </m:sSub>
                  </m:oMath>
                </a14:m>
                <a:r>
                  <a:rPr lang="en-US" dirty="0">
                    <a:solidFill>
                      <a:srgbClr val="FF0066"/>
                    </a:solidFill>
                  </a:rPr>
                  <a:t> will be the </a:t>
                </a:r>
                <a14:m>
                  <m:oMath xmlns:m="http://schemas.openxmlformats.org/officeDocument/2006/math">
                    <m:r>
                      <a:rPr lang="en-US" i="1" dirty="0" smtClean="0">
                        <a:solidFill>
                          <a:srgbClr val="FF0066"/>
                        </a:solidFill>
                        <a:latin typeface="Cambria Math" panose="02040503050406030204" pitchFamily="18" charset="0"/>
                      </a:rPr>
                      <m:t>𝑡</m:t>
                    </m:r>
                  </m:oMath>
                </a14:m>
                <a:r>
                  <a:rPr lang="en-US" dirty="0">
                    <a:solidFill>
                      <a:srgbClr val="FF0066"/>
                    </a:solidFill>
                  </a:rPr>
                  <a:t>-</a:t>
                </a:r>
                <a:r>
                  <a:rPr lang="en-US" dirty="0" err="1">
                    <a:solidFill>
                      <a:srgbClr val="FF0066"/>
                    </a:solidFill>
                  </a:rPr>
                  <a:t>th</a:t>
                </a:r>
                <a:r>
                  <a:rPr lang="en-US" dirty="0">
                    <a:solidFill>
                      <a:srgbClr val="FF0066"/>
                    </a:solidFill>
                  </a:rPr>
                  <a:t> action (add node, add edge)</a:t>
                </a:r>
              </a:p>
            </p:txBody>
          </p:sp>
        </mc:Choice>
        <mc:Fallback xmlns="">
          <p:sp>
            <p:nvSpPr>
              <p:cNvPr id="3" name="Content Placeholder 2">
                <a:extLst>
                  <a:ext uri="{FF2B5EF4-FFF2-40B4-BE49-F238E27FC236}">
                    <a16:creationId xmlns:a16="http://schemas.microsoft.com/office/drawing/2014/main" id="{640CA685-0E75-EF43-A90A-B66418AA20C5}"/>
                  </a:ext>
                </a:extLst>
              </p:cNvPr>
              <p:cNvSpPr>
                <a:spLocks noGrp="1" noRot="1" noChangeAspect="1" noMove="1" noResize="1" noEditPoints="1" noAdjustHandles="1" noChangeArrowheads="1" noChangeShapeType="1" noTextEdit="1"/>
              </p:cNvSpPr>
              <p:nvPr>
                <p:ph idx="1"/>
              </p:nvPr>
            </p:nvSpPr>
            <p:spPr>
              <a:xfrm>
                <a:off x="457200" y="1295400"/>
                <a:ext cx="8631044" cy="5562600"/>
              </a:xfrm>
              <a:blipFill>
                <a:blip r:embed="rId3"/>
                <a:stretch>
                  <a:fillRect l="-847" t="-658" r="-113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59445EB-069A-C646-8E72-A944E58C6452}"/>
              </a:ext>
            </a:extLst>
          </p:cNvPr>
          <p:cNvSpPr>
            <a:spLocks noGrp="1"/>
          </p:cNvSpPr>
          <p:nvPr>
            <p:ph type="dt" sz="half" idx="10"/>
          </p:nvPr>
        </p:nvSpPr>
        <p:spPr/>
        <p:txBody>
          <a:bodyPr/>
          <a:lstStyle/>
          <a:p>
            <a:fld id="{83EADA1B-B541-5E4D-97BB-9ED63FBC3C9F}" type="datetime1">
              <a:rPr lang="en-US" smtClean="0"/>
              <a:t>11/18/24</a:t>
            </a:fld>
            <a:endParaRPr lang="en-US"/>
          </a:p>
        </p:txBody>
      </p:sp>
      <p:sp>
        <p:nvSpPr>
          <p:cNvPr id="5" name="Footer Placeholder 4">
            <a:extLst>
              <a:ext uri="{FF2B5EF4-FFF2-40B4-BE49-F238E27FC236}">
                <a16:creationId xmlns:a16="http://schemas.microsoft.com/office/drawing/2014/main" id="{73D286A5-23AC-4646-8DF3-CD112BA19F3C}"/>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ECAF0BB-027E-A747-A217-40DE4E182986}"/>
              </a:ext>
            </a:extLst>
          </p:cNvPr>
          <p:cNvSpPr>
            <a:spLocks noGrp="1"/>
          </p:cNvSpPr>
          <p:nvPr>
            <p:ph type="sldNum" sz="quarter" idx="12"/>
          </p:nvPr>
        </p:nvSpPr>
        <p:spPr/>
        <p:txBody>
          <a:bodyPr/>
          <a:lstStyle/>
          <a:p>
            <a:fld id="{19B12225-5612-419B-A8D5-4B8EEE4C217E}" type="slidenum">
              <a:rPr lang="en-US" smtClean="0"/>
              <a:pPr/>
              <a:t>16</a:t>
            </a:fld>
            <a:endParaRPr lang="en-US"/>
          </a:p>
        </p:txBody>
      </p:sp>
    </p:spTree>
    <p:extLst>
      <p:ext uri="{BB962C8B-B14F-4D97-AF65-F5344CB8AC3E}">
        <p14:creationId xmlns:p14="http://schemas.microsoft.com/office/powerpoint/2010/main" val="2129088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76926"/>
            <a:ext cx="8077200" cy="3152275"/>
          </a:xfrm>
        </p:spPr>
        <p:txBody>
          <a:bodyPr anchor="b">
            <a:normAutofit/>
          </a:bodyPr>
          <a:lstStyle/>
          <a:p>
            <a:r>
              <a:rPr lang="en-US"/>
              <a:t>Stanford CS224W: </a:t>
            </a:r>
            <a:br>
              <a:rPr lang="en-US"/>
            </a:br>
            <a:r>
              <a:rPr lang="en-US" err="1"/>
              <a:t>GraphRNN</a:t>
            </a:r>
            <a:r>
              <a:rPr lang="en-US"/>
              <a:t>:</a:t>
            </a:r>
            <a:br>
              <a:rPr lang="en-US"/>
            </a:br>
            <a:r>
              <a:rPr lang="en-US"/>
              <a:t>Generating Realistic Graphs</a:t>
            </a:r>
            <a:br>
              <a:rPr lang="en-US"/>
            </a:br>
            <a:endParaRPr lang="en-US" sz="4000" i="1"/>
          </a:p>
        </p:txBody>
      </p:sp>
      <p:sp>
        <p:nvSpPr>
          <p:cNvPr id="7" name="TextBox 6"/>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91979253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DC789-814C-3F41-84CA-292C89FB6507}"/>
              </a:ext>
            </a:extLst>
          </p:cNvPr>
          <p:cNvSpPr>
            <a:spLocks noGrp="1"/>
          </p:cNvSpPr>
          <p:nvPr>
            <p:ph type="title"/>
          </p:nvPr>
        </p:nvSpPr>
        <p:spPr/>
        <p:txBody>
          <a:bodyPr/>
          <a:lstStyle/>
          <a:p>
            <a:r>
              <a:rPr lang="en-US" dirty="0" err="1"/>
              <a:t>GraphRNN</a:t>
            </a:r>
            <a:r>
              <a:rPr lang="en-US" dirty="0"/>
              <a:t> Idea</a:t>
            </a:r>
          </a:p>
        </p:txBody>
      </p:sp>
      <p:sp>
        <p:nvSpPr>
          <p:cNvPr id="3" name="Content Placeholder 2">
            <a:extLst>
              <a:ext uri="{FF2B5EF4-FFF2-40B4-BE49-F238E27FC236}">
                <a16:creationId xmlns:a16="http://schemas.microsoft.com/office/drawing/2014/main" id="{6AD52D6D-7DEC-C047-B902-2E6C9514841E}"/>
              </a:ext>
            </a:extLst>
          </p:cNvPr>
          <p:cNvSpPr>
            <a:spLocks noGrp="1"/>
          </p:cNvSpPr>
          <p:nvPr>
            <p:ph idx="1"/>
          </p:nvPr>
        </p:nvSpPr>
        <p:spPr>
          <a:xfrm>
            <a:off x="457200" y="1177944"/>
            <a:ext cx="8229600" cy="5375257"/>
          </a:xfrm>
        </p:spPr>
        <p:txBody>
          <a:bodyPr/>
          <a:lstStyle/>
          <a:p>
            <a:pPr marL="0" indent="0">
              <a:buNone/>
            </a:pPr>
            <a:r>
              <a:rPr lang="en-US" b="1" dirty="0">
                <a:solidFill>
                  <a:srgbClr val="C00000"/>
                </a:solidFill>
              </a:rPr>
              <a:t>Generating graphs via sequentially adding nodes and edges</a:t>
            </a:r>
          </a:p>
          <a:p>
            <a:pPr marL="118872" indent="0">
              <a:buNone/>
            </a:pPr>
            <a:endParaRPr lang="en-US" b="1" dirty="0">
              <a:solidFill>
                <a:srgbClr val="C00000"/>
              </a:solidFill>
            </a:endParaRPr>
          </a:p>
        </p:txBody>
      </p:sp>
      <p:sp>
        <p:nvSpPr>
          <p:cNvPr id="4" name="Date Placeholder 3">
            <a:extLst>
              <a:ext uri="{FF2B5EF4-FFF2-40B4-BE49-F238E27FC236}">
                <a16:creationId xmlns:a16="http://schemas.microsoft.com/office/drawing/2014/main" id="{316C46A2-FC26-404D-B43E-CD215181DEFE}"/>
              </a:ext>
            </a:extLst>
          </p:cNvPr>
          <p:cNvSpPr>
            <a:spLocks noGrp="1"/>
          </p:cNvSpPr>
          <p:nvPr>
            <p:ph type="dt" sz="half" idx="10"/>
          </p:nvPr>
        </p:nvSpPr>
        <p:spPr/>
        <p:txBody>
          <a:bodyPr/>
          <a:lstStyle/>
          <a:p>
            <a:fld id="{964E9421-5DD9-F640-8475-FA4240971FAC}" type="datetime1">
              <a:rPr lang="en-US" smtClean="0"/>
              <a:t>11/18/24</a:t>
            </a:fld>
            <a:endParaRPr lang="en-US"/>
          </a:p>
        </p:txBody>
      </p:sp>
      <p:sp>
        <p:nvSpPr>
          <p:cNvPr id="5" name="Footer Placeholder 4">
            <a:extLst>
              <a:ext uri="{FF2B5EF4-FFF2-40B4-BE49-F238E27FC236}">
                <a16:creationId xmlns:a16="http://schemas.microsoft.com/office/drawing/2014/main" id="{5F36960C-B066-D34B-903F-7235F72DDDE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30259318-FE12-AC40-BCD8-35052040BAC7}"/>
              </a:ext>
            </a:extLst>
          </p:cNvPr>
          <p:cNvSpPr>
            <a:spLocks noGrp="1"/>
          </p:cNvSpPr>
          <p:nvPr>
            <p:ph type="sldNum" sz="quarter" idx="12"/>
          </p:nvPr>
        </p:nvSpPr>
        <p:spPr/>
        <p:txBody>
          <a:bodyPr/>
          <a:lstStyle/>
          <a:p>
            <a:fld id="{19B12225-5612-419B-A8D5-4B8EEE4C217E}" type="slidenum">
              <a:rPr lang="en-US" smtClean="0"/>
              <a:pPr/>
              <a:t>18</a:t>
            </a:fld>
            <a:endParaRPr lang="en-US"/>
          </a:p>
        </p:txBody>
      </p:sp>
      <p:sp>
        <p:nvSpPr>
          <p:cNvPr id="7" name="Rectangle 6">
            <a:extLst>
              <a:ext uri="{FF2B5EF4-FFF2-40B4-BE49-F238E27FC236}">
                <a16:creationId xmlns:a16="http://schemas.microsoft.com/office/drawing/2014/main" id="{C8CBA881-BC89-D146-B627-EF264BB12034}"/>
              </a:ext>
            </a:extLst>
          </p:cNvPr>
          <p:cNvSpPr/>
          <p:nvPr/>
        </p:nvSpPr>
        <p:spPr>
          <a:xfrm>
            <a:off x="6824198" y="-37992"/>
            <a:ext cx="2319802" cy="369332"/>
          </a:xfrm>
          <a:prstGeom prst="rect">
            <a:avLst/>
          </a:prstGeom>
        </p:spPr>
        <p:txBody>
          <a:bodyPr wrap="none">
            <a:spAutoFit/>
          </a:bodyPr>
          <a:lstStyle/>
          <a:p>
            <a:r>
              <a:rPr lang="en-US">
                <a:solidFill>
                  <a:schemeClr val="bg1"/>
                </a:solidFill>
              </a:rPr>
              <a:t>[You et al., ICML 2018]</a:t>
            </a:r>
          </a:p>
        </p:txBody>
      </p:sp>
      <p:sp>
        <p:nvSpPr>
          <p:cNvPr id="8" name="Oval 7">
            <a:extLst>
              <a:ext uri="{FF2B5EF4-FFF2-40B4-BE49-F238E27FC236}">
                <a16:creationId xmlns:a16="http://schemas.microsoft.com/office/drawing/2014/main" id="{905437F4-96AD-2E4B-9F4C-A0F9FF96DCFE}"/>
              </a:ext>
            </a:extLst>
          </p:cNvPr>
          <p:cNvSpPr>
            <a:spLocks noChangeAspect="1"/>
          </p:cNvSpPr>
          <p:nvPr/>
        </p:nvSpPr>
        <p:spPr>
          <a:xfrm>
            <a:off x="759769" y="4646782"/>
            <a:ext cx="365760" cy="365760"/>
          </a:xfrm>
          <a:prstGeom prst="ellips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solidFill>
                  <a:srgbClr val="C00000"/>
                </a:solidFill>
                <a:latin typeface="Helvetica Neue Light" panose="02000403000000020004" pitchFamily="2" charset="0"/>
                <a:ea typeface="Helvetica Neue Light" panose="02000403000000020004" pitchFamily="2" charset="0"/>
              </a:rPr>
              <a:t>1</a:t>
            </a:r>
          </a:p>
        </p:txBody>
      </p:sp>
      <p:sp>
        <p:nvSpPr>
          <p:cNvPr id="9" name="Oval 8">
            <a:extLst>
              <a:ext uri="{FF2B5EF4-FFF2-40B4-BE49-F238E27FC236}">
                <a16:creationId xmlns:a16="http://schemas.microsoft.com/office/drawing/2014/main" id="{413832DF-5A5A-694C-92B9-228190BF109C}"/>
              </a:ext>
            </a:extLst>
          </p:cNvPr>
          <p:cNvSpPr>
            <a:spLocks noChangeAspect="1"/>
          </p:cNvSpPr>
          <p:nvPr/>
        </p:nvSpPr>
        <p:spPr>
          <a:xfrm>
            <a:off x="1689409" y="4650274"/>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10" name="Oval 9">
            <a:extLst>
              <a:ext uri="{FF2B5EF4-FFF2-40B4-BE49-F238E27FC236}">
                <a16:creationId xmlns:a16="http://schemas.microsoft.com/office/drawing/2014/main" id="{E880D142-AC9D-1840-AB5E-5BFE3620AB6D}"/>
              </a:ext>
            </a:extLst>
          </p:cNvPr>
          <p:cNvSpPr>
            <a:spLocks noChangeAspect="1"/>
          </p:cNvSpPr>
          <p:nvPr/>
        </p:nvSpPr>
        <p:spPr>
          <a:xfrm>
            <a:off x="1689409" y="5483052"/>
            <a:ext cx="365760" cy="365760"/>
          </a:xfrm>
          <a:prstGeom prst="ellips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solidFill>
                  <a:srgbClr val="C00000"/>
                </a:solidFill>
                <a:latin typeface="Helvetica Neue Light" panose="02000403000000020004" pitchFamily="2" charset="0"/>
                <a:ea typeface="Helvetica Neue Light" panose="02000403000000020004" pitchFamily="2" charset="0"/>
              </a:rPr>
              <a:t>2</a:t>
            </a:r>
          </a:p>
        </p:txBody>
      </p:sp>
      <p:cxnSp>
        <p:nvCxnSpPr>
          <p:cNvPr id="11" name="Straight Connector 10">
            <a:extLst>
              <a:ext uri="{FF2B5EF4-FFF2-40B4-BE49-F238E27FC236}">
                <a16:creationId xmlns:a16="http://schemas.microsoft.com/office/drawing/2014/main" id="{E6E386C8-D8A7-1048-8E67-D6556F9A797E}"/>
              </a:ext>
            </a:extLst>
          </p:cNvPr>
          <p:cNvCxnSpPr/>
          <p:nvPr/>
        </p:nvCxnSpPr>
        <p:spPr>
          <a:xfrm>
            <a:off x="1872289" y="5016035"/>
            <a:ext cx="0" cy="46701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6A60E158-2086-6A41-8780-350B242C53CA}"/>
              </a:ext>
            </a:extLst>
          </p:cNvPr>
          <p:cNvSpPr>
            <a:spLocks noChangeAspect="1"/>
          </p:cNvSpPr>
          <p:nvPr/>
        </p:nvSpPr>
        <p:spPr>
          <a:xfrm>
            <a:off x="2719900" y="4642231"/>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13" name="Oval 12">
            <a:extLst>
              <a:ext uri="{FF2B5EF4-FFF2-40B4-BE49-F238E27FC236}">
                <a16:creationId xmlns:a16="http://schemas.microsoft.com/office/drawing/2014/main" id="{99A1EE1F-0C26-F843-8B36-A42EC1AB5D96}"/>
              </a:ext>
            </a:extLst>
          </p:cNvPr>
          <p:cNvSpPr>
            <a:spLocks noChangeAspect="1"/>
          </p:cNvSpPr>
          <p:nvPr/>
        </p:nvSpPr>
        <p:spPr>
          <a:xfrm>
            <a:off x="2719900" y="5475009"/>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2</a:t>
            </a:r>
          </a:p>
        </p:txBody>
      </p:sp>
      <p:sp>
        <p:nvSpPr>
          <p:cNvPr id="14" name="Oval 13">
            <a:extLst>
              <a:ext uri="{FF2B5EF4-FFF2-40B4-BE49-F238E27FC236}">
                <a16:creationId xmlns:a16="http://schemas.microsoft.com/office/drawing/2014/main" id="{662AEE89-C65C-2848-B3B4-8272CF056174}"/>
              </a:ext>
            </a:extLst>
          </p:cNvPr>
          <p:cNvSpPr>
            <a:spLocks noChangeAspect="1"/>
          </p:cNvSpPr>
          <p:nvPr/>
        </p:nvSpPr>
        <p:spPr>
          <a:xfrm>
            <a:off x="3712569" y="4642231"/>
            <a:ext cx="365760" cy="365760"/>
          </a:xfrm>
          <a:prstGeom prst="ellipse">
            <a:avLst/>
          </a:prstGeom>
          <a:ln w="1905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a:solidFill>
                  <a:srgbClr val="C00000"/>
                </a:solidFill>
                <a:latin typeface="Helvetica Neue Light" panose="02000403000000020004" pitchFamily="2" charset="0"/>
                <a:ea typeface="Helvetica Neue Light" panose="02000403000000020004" pitchFamily="2" charset="0"/>
              </a:rPr>
              <a:t>3</a:t>
            </a:r>
          </a:p>
        </p:txBody>
      </p:sp>
      <p:cxnSp>
        <p:nvCxnSpPr>
          <p:cNvPr id="15" name="Straight Connector 14">
            <a:extLst>
              <a:ext uri="{FF2B5EF4-FFF2-40B4-BE49-F238E27FC236}">
                <a16:creationId xmlns:a16="http://schemas.microsoft.com/office/drawing/2014/main" id="{B937337E-F785-0145-94BC-234B5F6EC6F3}"/>
              </a:ext>
            </a:extLst>
          </p:cNvPr>
          <p:cNvCxnSpPr/>
          <p:nvPr/>
        </p:nvCxnSpPr>
        <p:spPr>
          <a:xfrm>
            <a:off x="2902780" y="5007992"/>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53ED6B0-0D2D-AC44-96DD-641A12A06A64}"/>
              </a:ext>
            </a:extLst>
          </p:cNvPr>
          <p:cNvCxnSpPr/>
          <p:nvPr/>
        </p:nvCxnSpPr>
        <p:spPr>
          <a:xfrm>
            <a:off x="3085660" y="4825111"/>
            <a:ext cx="626909"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C0E6CD06-6251-7144-B5B7-92963F8FB281}"/>
              </a:ext>
            </a:extLst>
          </p:cNvPr>
          <p:cNvSpPr>
            <a:spLocks noChangeAspect="1"/>
          </p:cNvSpPr>
          <p:nvPr/>
        </p:nvSpPr>
        <p:spPr>
          <a:xfrm>
            <a:off x="4676729" y="4645574"/>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18" name="Oval 17">
            <a:extLst>
              <a:ext uri="{FF2B5EF4-FFF2-40B4-BE49-F238E27FC236}">
                <a16:creationId xmlns:a16="http://schemas.microsoft.com/office/drawing/2014/main" id="{A062EEBE-38FD-6148-80BF-8992D740B803}"/>
              </a:ext>
            </a:extLst>
          </p:cNvPr>
          <p:cNvSpPr>
            <a:spLocks noChangeAspect="1"/>
          </p:cNvSpPr>
          <p:nvPr/>
        </p:nvSpPr>
        <p:spPr>
          <a:xfrm>
            <a:off x="4676729" y="5478352"/>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2</a:t>
            </a:r>
          </a:p>
        </p:txBody>
      </p:sp>
      <p:sp>
        <p:nvSpPr>
          <p:cNvPr id="19" name="Oval 18">
            <a:extLst>
              <a:ext uri="{FF2B5EF4-FFF2-40B4-BE49-F238E27FC236}">
                <a16:creationId xmlns:a16="http://schemas.microsoft.com/office/drawing/2014/main" id="{A7C13256-2C4C-BE42-AA88-001F99E4E1F1}"/>
              </a:ext>
            </a:extLst>
          </p:cNvPr>
          <p:cNvSpPr>
            <a:spLocks noChangeAspect="1"/>
          </p:cNvSpPr>
          <p:nvPr/>
        </p:nvSpPr>
        <p:spPr>
          <a:xfrm>
            <a:off x="5669398" y="5478352"/>
            <a:ext cx="365760" cy="365760"/>
          </a:xfrm>
          <a:prstGeom prst="ellips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solidFill>
                  <a:srgbClr val="C00000"/>
                </a:solidFill>
                <a:latin typeface="Helvetica Neue Light" panose="02000403000000020004" pitchFamily="2" charset="0"/>
                <a:ea typeface="Helvetica Neue Light" panose="02000403000000020004" pitchFamily="2" charset="0"/>
              </a:rPr>
              <a:t>4</a:t>
            </a:r>
          </a:p>
        </p:txBody>
      </p:sp>
      <p:cxnSp>
        <p:nvCxnSpPr>
          <p:cNvPr id="20" name="Straight Connector 19">
            <a:extLst>
              <a:ext uri="{FF2B5EF4-FFF2-40B4-BE49-F238E27FC236}">
                <a16:creationId xmlns:a16="http://schemas.microsoft.com/office/drawing/2014/main" id="{7881B946-665A-F54F-8216-894326C76C37}"/>
              </a:ext>
            </a:extLst>
          </p:cNvPr>
          <p:cNvCxnSpPr/>
          <p:nvPr/>
        </p:nvCxnSpPr>
        <p:spPr>
          <a:xfrm>
            <a:off x="5042489" y="5657432"/>
            <a:ext cx="626909"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329ACA88-55A5-5B45-9355-8C7CD5D25BC4}"/>
              </a:ext>
            </a:extLst>
          </p:cNvPr>
          <p:cNvSpPr>
            <a:spLocks noChangeAspect="1"/>
          </p:cNvSpPr>
          <p:nvPr/>
        </p:nvSpPr>
        <p:spPr>
          <a:xfrm>
            <a:off x="5669398" y="4645574"/>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cxnSp>
        <p:nvCxnSpPr>
          <p:cNvPr id="22" name="Straight Connector 21">
            <a:extLst>
              <a:ext uri="{FF2B5EF4-FFF2-40B4-BE49-F238E27FC236}">
                <a16:creationId xmlns:a16="http://schemas.microsoft.com/office/drawing/2014/main" id="{946CD052-3BF3-5D4D-965F-0EDB53D13883}"/>
              </a:ext>
            </a:extLst>
          </p:cNvPr>
          <p:cNvCxnSpPr/>
          <p:nvPr/>
        </p:nvCxnSpPr>
        <p:spPr>
          <a:xfrm>
            <a:off x="4859609" y="5011335"/>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996B264-1E45-F144-AF08-FE48E662986C}"/>
              </a:ext>
            </a:extLst>
          </p:cNvPr>
          <p:cNvCxnSpPr/>
          <p:nvPr/>
        </p:nvCxnSpPr>
        <p:spPr>
          <a:xfrm>
            <a:off x="5042489" y="4828454"/>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3D42B2A-7F40-D840-BF96-0E0E65F54250}"/>
              </a:ext>
            </a:extLst>
          </p:cNvPr>
          <p:cNvCxnSpPr/>
          <p:nvPr/>
        </p:nvCxnSpPr>
        <p:spPr>
          <a:xfrm>
            <a:off x="5852278" y="5011335"/>
            <a:ext cx="0" cy="46701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76C91D29-6AE6-3B42-9F3D-1DB2EBE81FF4}"/>
              </a:ext>
            </a:extLst>
          </p:cNvPr>
          <p:cNvSpPr>
            <a:spLocks noChangeAspect="1"/>
          </p:cNvSpPr>
          <p:nvPr/>
        </p:nvSpPr>
        <p:spPr>
          <a:xfrm>
            <a:off x="6707670" y="4649028"/>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26" name="Oval 25">
            <a:extLst>
              <a:ext uri="{FF2B5EF4-FFF2-40B4-BE49-F238E27FC236}">
                <a16:creationId xmlns:a16="http://schemas.microsoft.com/office/drawing/2014/main" id="{7FAC6D4B-0178-104A-954D-DA658C9DFB60}"/>
              </a:ext>
            </a:extLst>
          </p:cNvPr>
          <p:cNvSpPr>
            <a:spLocks noChangeAspect="1"/>
          </p:cNvSpPr>
          <p:nvPr/>
        </p:nvSpPr>
        <p:spPr>
          <a:xfrm>
            <a:off x="6707670" y="5481806"/>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2</a:t>
            </a:r>
          </a:p>
        </p:txBody>
      </p:sp>
      <p:sp>
        <p:nvSpPr>
          <p:cNvPr id="27" name="Oval 26">
            <a:extLst>
              <a:ext uri="{FF2B5EF4-FFF2-40B4-BE49-F238E27FC236}">
                <a16:creationId xmlns:a16="http://schemas.microsoft.com/office/drawing/2014/main" id="{59D5CDFA-49C5-B24F-B044-0E33225AA5A4}"/>
              </a:ext>
            </a:extLst>
          </p:cNvPr>
          <p:cNvSpPr>
            <a:spLocks noChangeAspect="1"/>
          </p:cNvSpPr>
          <p:nvPr/>
        </p:nvSpPr>
        <p:spPr>
          <a:xfrm>
            <a:off x="7700339" y="5481806"/>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4</a:t>
            </a:r>
          </a:p>
        </p:txBody>
      </p:sp>
      <p:cxnSp>
        <p:nvCxnSpPr>
          <p:cNvPr id="28" name="Straight Connector 27">
            <a:extLst>
              <a:ext uri="{FF2B5EF4-FFF2-40B4-BE49-F238E27FC236}">
                <a16:creationId xmlns:a16="http://schemas.microsoft.com/office/drawing/2014/main" id="{1FF94892-934D-7747-B78B-F1F83DE7297C}"/>
              </a:ext>
            </a:extLst>
          </p:cNvPr>
          <p:cNvCxnSpPr/>
          <p:nvPr/>
        </p:nvCxnSpPr>
        <p:spPr>
          <a:xfrm>
            <a:off x="7073430" y="5660886"/>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E3180E82-BB0F-1E40-BFCC-87368D63F63C}"/>
              </a:ext>
            </a:extLst>
          </p:cNvPr>
          <p:cNvSpPr>
            <a:spLocks noChangeAspect="1"/>
          </p:cNvSpPr>
          <p:nvPr/>
        </p:nvSpPr>
        <p:spPr>
          <a:xfrm>
            <a:off x="7700339" y="4649028"/>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sp>
        <p:nvSpPr>
          <p:cNvPr id="30" name="Oval 29">
            <a:extLst>
              <a:ext uri="{FF2B5EF4-FFF2-40B4-BE49-F238E27FC236}">
                <a16:creationId xmlns:a16="http://schemas.microsoft.com/office/drawing/2014/main" id="{48F8B984-C5DF-C64A-B74F-0B98C15FF286}"/>
              </a:ext>
            </a:extLst>
          </p:cNvPr>
          <p:cNvSpPr>
            <a:spLocks noChangeAspect="1"/>
          </p:cNvSpPr>
          <p:nvPr/>
        </p:nvSpPr>
        <p:spPr>
          <a:xfrm>
            <a:off x="8397240" y="5112246"/>
            <a:ext cx="365760" cy="365760"/>
          </a:xfrm>
          <a:prstGeom prst="ellipse">
            <a:avLst/>
          </a:prstGeom>
          <a:ln w="1905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a:solidFill>
                  <a:srgbClr val="C00000"/>
                </a:solidFill>
                <a:latin typeface="Helvetica Neue Light" panose="02000403000000020004" pitchFamily="2" charset="0"/>
                <a:ea typeface="Helvetica Neue Light" panose="02000403000000020004" pitchFamily="2" charset="0"/>
              </a:rPr>
              <a:t>5</a:t>
            </a:r>
          </a:p>
        </p:txBody>
      </p:sp>
      <p:cxnSp>
        <p:nvCxnSpPr>
          <p:cNvPr id="31" name="Straight Connector 30">
            <a:extLst>
              <a:ext uri="{FF2B5EF4-FFF2-40B4-BE49-F238E27FC236}">
                <a16:creationId xmlns:a16="http://schemas.microsoft.com/office/drawing/2014/main" id="{09096829-325E-D94C-80B4-FEFFF7A536E7}"/>
              </a:ext>
            </a:extLst>
          </p:cNvPr>
          <p:cNvCxnSpPr/>
          <p:nvPr/>
        </p:nvCxnSpPr>
        <p:spPr>
          <a:xfrm>
            <a:off x="6890550" y="5014789"/>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E119A48-5D17-F34A-9162-63810F1FF782}"/>
              </a:ext>
            </a:extLst>
          </p:cNvPr>
          <p:cNvCxnSpPr/>
          <p:nvPr/>
        </p:nvCxnSpPr>
        <p:spPr>
          <a:xfrm>
            <a:off x="7073430" y="4831908"/>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A188EBB-197C-9F40-87C6-5CEFFBD0AB9F}"/>
              </a:ext>
            </a:extLst>
          </p:cNvPr>
          <p:cNvCxnSpPr/>
          <p:nvPr/>
        </p:nvCxnSpPr>
        <p:spPr>
          <a:xfrm>
            <a:off x="7883219" y="5014789"/>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CF3CF90-D6A2-7744-A666-A6C922FC6ECD}"/>
              </a:ext>
            </a:extLst>
          </p:cNvPr>
          <p:cNvCxnSpPr/>
          <p:nvPr/>
        </p:nvCxnSpPr>
        <p:spPr>
          <a:xfrm>
            <a:off x="8066100" y="4831909"/>
            <a:ext cx="384705" cy="33390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8A2B92A-2BC0-FF4C-8E94-09C15F236F51}"/>
              </a:ext>
            </a:extLst>
          </p:cNvPr>
          <p:cNvCxnSpPr/>
          <p:nvPr/>
        </p:nvCxnSpPr>
        <p:spPr>
          <a:xfrm flipV="1">
            <a:off x="8066100" y="5424442"/>
            <a:ext cx="384705" cy="240244"/>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E44EA12-4BF5-E64D-A753-958EC878AFC4}"/>
              </a:ext>
            </a:extLst>
          </p:cNvPr>
          <p:cNvSpPr>
            <a:spLocks noChangeAspect="1"/>
          </p:cNvSpPr>
          <p:nvPr/>
        </p:nvSpPr>
        <p:spPr>
          <a:xfrm>
            <a:off x="3655531" y="2690800"/>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37" name="Oval 36">
            <a:extLst>
              <a:ext uri="{FF2B5EF4-FFF2-40B4-BE49-F238E27FC236}">
                <a16:creationId xmlns:a16="http://schemas.microsoft.com/office/drawing/2014/main" id="{DAFECBBE-4450-9A49-82CB-6834397C58C2}"/>
              </a:ext>
            </a:extLst>
          </p:cNvPr>
          <p:cNvSpPr>
            <a:spLocks noChangeAspect="1"/>
          </p:cNvSpPr>
          <p:nvPr/>
        </p:nvSpPr>
        <p:spPr>
          <a:xfrm>
            <a:off x="3655531" y="3523578"/>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2</a:t>
            </a:r>
          </a:p>
        </p:txBody>
      </p:sp>
      <p:sp>
        <p:nvSpPr>
          <p:cNvPr id="38" name="Oval 37">
            <a:extLst>
              <a:ext uri="{FF2B5EF4-FFF2-40B4-BE49-F238E27FC236}">
                <a16:creationId xmlns:a16="http://schemas.microsoft.com/office/drawing/2014/main" id="{B8733836-1C9F-F245-9895-625F23FC08C0}"/>
              </a:ext>
            </a:extLst>
          </p:cNvPr>
          <p:cNvSpPr>
            <a:spLocks noChangeAspect="1"/>
          </p:cNvSpPr>
          <p:nvPr/>
        </p:nvSpPr>
        <p:spPr>
          <a:xfrm>
            <a:off x="4648200" y="3523578"/>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4</a:t>
            </a:r>
          </a:p>
        </p:txBody>
      </p:sp>
      <p:cxnSp>
        <p:nvCxnSpPr>
          <p:cNvPr id="39" name="Straight Connector 38">
            <a:extLst>
              <a:ext uri="{FF2B5EF4-FFF2-40B4-BE49-F238E27FC236}">
                <a16:creationId xmlns:a16="http://schemas.microsoft.com/office/drawing/2014/main" id="{2BF0FEB4-AFCA-094E-9E72-7BB5BF46C5FA}"/>
              </a:ext>
            </a:extLst>
          </p:cNvPr>
          <p:cNvCxnSpPr/>
          <p:nvPr/>
        </p:nvCxnSpPr>
        <p:spPr>
          <a:xfrm>
            <a:off x="4021291" y="3702658"/>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43026C21-FB44-9F49-A238-D2273E2D01FB}"/>
              </a:ext>
            </a:extLst>
          </p:cNvPr>
          <p:cNvSpPr>
            <a:spLocks noChangeAspect="1"/>
          </p:cNvSpPr>
          <p:nvPr/>
        </p:nvSpPr>
        <p:spPr>
          <a:xfrm>
            <a:off x="4648200" y="2690800"/>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sp>
        <p:nvSpPr>
          <p:cNvPr id="41" name="Oval 40">
            <a:extLst>
              <a:ext uri="{FF2B5EF4-FFF2-40B4-BE49-F238E27FC236}">
                <a16:creationId xmlns:a16="http://schemas.microsoft.com/office/drawing/2014/main" id="{1C8F9418-7E28-0847-BE23-DA5C1428BFBE}"/>
              </a:ext>
            </a:extLst>
          </p:cNvPr>
          <p:cNvSpPr>
            <a:spLocks noChangeAspect="1"/>
          </p:cNvSpPr>
          <p:nvPr/>
        </p:nvSpPr>
        <p:spPr>
          <a:xfrm>
            <a:off x="5345101" y="3154018"/>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5</a:t>
            </a:r>
          </a:p>
        </p:txBody>
      </p:sp>
      <p:cxnSp>
        <p:nvCxnSpPr>
          <p:cNvPr id="42" name="Straight Connector 41">
            <a:extLst>
              <a:ext uri="{FF2B5EF4-FFF2-40B4-BE49-F238E27FC236}">
                <a16:creationId xmlns:a16="http://schemas.microsoft.com/office/drawing/2014/main" id="{F5A58ED8-8DD4-D440-8AEF-FDE754912BE9}"/>
              </a:ext>
            </a:extLst>
          </p:cNvPr>
          <p:cNvCxnSpPr/>
          <p:nvPr/>
        </p:nvCxnSpPr>
        <p:spPr>
          <a:xfrm>
            <a:off x="3838411" y="3056561"/>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4E4BE03-0347-2548-BE9F-91CE1A24CC52}"/>
              </a:ext>
            </a:extLst>
          </p:cNvPr>
          <p:cNvCxnSpPr/>
          <p:nvPr/>
        </p:nvCxnSpPr>
        <p:spPr>
          <a:xfrm>
            <a:off x="4021291" y="2873680"/>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52E3D66A-9B91-364A-9E4A-579D7E8603AC}"/>
              </a:ext>
            </a:extLst>
          </p:cNvPr>
          <p:cNvCxnSpPr/>
          <p:nvPr/>
        </p:nvCxnSpPr>
        <p:spPr>
          <a:xfrm>
            <a:off x="4831080" y="3056561"/>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426B429-9E45-0B4B-A77F-3F5174389DA2}"/>
              </a:ext>
            </a:extLst>
          </p:cNvPr>
          <p:cNvCxnSpPr/>
          <p:nvPr/>
        </p:nvCxnSpPr>
        <p:spPr>
          <a:xfrm>
            <a:off x="5013961" y="2873681"/>
            <a:ext cx="384705" cy="33390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7458CE9-B44C-FF40-A60F-FFB5AFBEFCD1}"/>
              </a:ext>
            </a:extLst>
          </p:cNvPr>
          <p:cNvCxnSpPr/>
          <p:nvPr/>
        </p:nvCxnSpPr>
        <p:spPr>
          <a:xfrm flipV="1">
            <a:off x="5013961" y="3466214"/>
            <a:ext cx="384705" cy="24024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Arrow: Right 9">
            <a:extLst>
              <a:ext uri="{FF2B5EF4-FFF2-40B4-BE49-F238E27FC236}">
                <a16:creationId xmlns:a16="http://schemas.microsoft.com/office/drawing/2014/main" id="{297A93C7-042D-9141-A582-3D1F8A33E71E}"/>
              </a:ext>
            </a:extLst>
          </p:cNvPr>
          <p:cNvSpPr/>
          <p:nvPr/>
        </p:nvSpPr>
        <p:spPr>
          <a:xfrm>
            <a:off x="1249715" y="4743425"/>
            <a:ext cx="298362" cy="1658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Helvetica Neue Light" panose="02000403000000020004" pitchFamily="2" charset="0"/>
              <a:ea typeface="Helvetica Neue Light" panose="02000403000000020004" pitchFamily="2" charset="0"/>
            </a:endParaRPr>
          </a:p>
        </p:txBody>
      </p:sp>
      <p:sp>
        <p:nvSpPr>
          <p:cNvPr id="49" name="Arrow: Right 9">
            <a:extLst>
              <a:ext uri="{FF2B5EF4-FFF2-40B4-BE49-F238E27FC236}">
                <a16:creationId xmlns:a16="http://schemas.microsoft.com/office/drawing/2014/main" id="{E99D2029-77FF-604F-B972-C0AE3FAA65B7}"/>
              </a:ext>
            </a:extLst>
          </p:cNvPr>
          <p:cNvSpPr/>
          <p:nvPr/>
        </p:nvSpPr>
        <p:spPr>
          <a:xfrm>
            <a:off x="2216305" y="4743425"/>
            <a:ext cx="298362" cy="1658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Helvetica Neue Light" panose="02000403000000020004" pitchFamily="2" charset="0"/>
              <a:ea typeface="Helvetica Neue Light" panose="02000403000000020004" pitchFamily="2" charset="0"/>
            </a:endParaRPr>
          </a:p>
        </p:txBody>
      </p:sp>
      <p:sp>
        <p:nvSpPr>
          <p:cNvPr id="50" name="Arrow: Right 9">
            <a:extLst>
              <a:ext uri="{FF2B5EF4-FFF2-40B4-BE49-F238E27FC236}">
                <a16:creationId xmlns:a16="http://schemas.microsoft.com/office/drawing/2014/main" id="{F5BF5774-3D55-EE45-847D-20C8D07FBE4F}"/>
              </a:ext>
            </a:extLst>
          </p:cNvPr>
          <p:cNvSpPr/>
          <p:nvPr/>
        </p:nvSpPr>
        <p:spPr>
          <a:xfrm>
            <a:off x="4224290" y="4742179"/>
            <a:ext cx="298362" cy="1658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Helvetica Neue Light" panose="02000403000000020004" pitchFamily="2" charset="0"/>
              <a:ea typeface="Helvetica Neue Light" panose="02000403000000020004" pitchFamily="2" charset="0"/>
            </a:endParaRPr>
          </a:p>
        </p:txBody>
      </p:sp>
      <p:sp>
        <p:nvSpPr>
          <p:cNvPr id="51" name="Arrow: Right 9">
            <a:extLst>
              <a:ext uri="{FF2B5EF4-FFF2-40B4-BE49-F238E27FC236}">
                <a16:creationId xmlns:a16="http://schemas.microsoft.com/office/drawing/2014/main" id="{792A5EB3-D698-3C47-9596-404B3EBAD2C5}"/>
              </a:ext>
            </a:extLst>
          </p:cNvPr>
          <p:cNvSpPr/>
          <p:nvPr/>
        </p:nvSpPr>
        <p:spPr>
          <a:xfrm>
            <a:off x="6188238" y="4750222"/>
            <a:ext cx="298362" cy="1658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Helvetica Neue Light" panose="02000403000000020004" pitchFamily="2" charset="0"/>
              <a:ea typeface="Helvetica Neue Light" panose="02000403000000020004" pitchFamily="2" charset="0"/>
            </a:endParaRPr>
          </a:p>
        </p:txBody>
      </p:sp>
      <mc:AlternateContent xmlns:mc="http://schemas.openxmlformats.org/markup-compatibility/2006" xmlns:a14="http://schemas.microsoft.com/office/drawing/2010/main">
        <mc:Choice Requires="a14">
          <p:sp>
            <p:nvSpPr>
              <p:cNvPr id="47" name="Rectangle 46">
                <a:extLst>
                  <a:ext uri="{FF2B5EF4-FFF2-40B4-BE49-F238E27FC236}">
                    <a16:creationId xmlns:a16="http://schemas.microsoft.com/office/drawing/2014/main" id="{4FF2F32D-4ADB-8F4B-8C42-500F33A24A43}"/>
                  </a:ext>
                </a:extLst>
              </p:cNvPr>
              <p:cNvSpPr/>
              <p:nvPr/>
            </p:nvSpPr>
            <p:spPr>
              <a:xfrm>
                <a:off x="3727530" y="2135458"/>
                <a:ext cx="1518749" cy="523220"/>
              </a:xfrm>
              <a:prstGeom prst="rect">
                <a:avLst/>
              </a:prstGeom>
            </p:spPr>
            <p:txBody>
              <a:bodyPr wrap="none">
                <a:spAutoFit/>
              </a:bodyPr>
              <a:lstStyle/>
              <a:p>
                <a:r>
                  <a:rPr lang="en-US" sz="2800">
                    <a:latin typeface="Calibri" panose="020F0502020204030204" pitchFamily="34" charset="0"/>
                    <a:ea typeface="Helvetica Neue Light" panose="02000403000000020004" pitchFamily="2" charset="0"/>
                    <a:cs typeface="Calibri" panose="020F0502020204030204" pitchFamily="34" charset="0"/>
                  </a:rPr>
                  <a:t>Graph</a:t>
                </a:r>
                <a:r>
                  <a:rPr lang="en-US" sz="2800">
                    <a:latin typeface="Helvetica Neue Light" panose="02000403000000020004" pitchFamily="2" charset="0"/>
                    <a:ea typeface="Helvetica Neue Light" panose="02000403000000020004" pitchFamily="2" charset="0"/>
                  </a:rPr>
                  <a:t> </a:t>
                </a:r>
                <a14:m>
                  <m:oMath xmlns:m="http://schemas.openxmlformats.org/officeDocument/2006/math">
                    <m:r>
                      <a:rPr lang="en-US" sz="2800" i="1">
                        <a:latin typeface="Cambria Math" panose="02040503050406030204" pitchFamily="18" charset="0"/>
                      </a:rPr>
                      <m:t>𝐺</m:t>
                    </m:r>
                  </m:oMath>
                </a14:m>
                <a:r>
                  <a:rPr lang="en-US" sz="2800">
                    <a:latin typeface="Helvetica Neue Light" panose="02000403000000020004" pitchFamily="2" charset="0"/>
                    <a:ea typeface="Helvetica Neue Light" panose="02000403000000020004" pitchFamily="2" charset="0"/>
                  </a:rPr>
                  <a:t> </a:t>
                </a:r>
                <a:endParaRPr lang="en-US" sz="2800"/>
              </a:p>
            </p:txBody>
          </p:sp>
        </mc:Choice>
        <mc:Fallback xmlns="">
          <p:sp>
            <p:nvSpPr>
              <p:cNvPr id="47" name="Rectangle 46">
                <a:extLst>
                  <a:ext uri="{FF2B5EF4-FFF2-40B4-BE49-F238E27FC236}">
                    <a16:creationId xmlns:a16="http://schemas.microsoft.com/office/drawing/2014/main" id="{4FF2F32D-4ADB-8F4B-8C42-500F33A24A43}"/>
                  </a:ext>
                </a:extLst>
              </p:cNvPr>
              <p:cNvSpPr>
                <a:spLocks noRot="1" noChangeAspect="1" noMove="1" noResize="1" noEditPoints="1" noAdjustHandles="1" noChangeArrowheads="1" noChangeShapeType="1" noTextEdit="1"/>
              </p:cNvSpPr>
              <p:nvPr/>
            </p:nvSpPr>
            <p:spPr>
              <a:xfrm>
                <a:off x="3727530" y="2135458"/>
                <a:ext cx="1518749" cy="523220"/>
              </a:xfrm>
              <a:prstGeom prst="rect">
                <a:avLst/>
              </a:prstGeom>
              <a:blipFill>
                <a:blip r:embed="rId3"/>
                <a:stretch>
                  <a:fillRect l="-8000" t="-10465" b="-325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Rectangle 51">
                <a:extLst>
                  <a:ext uri="{FF2B5EF4-FFF2-40B4-BE49-F238E27FC236}">
                    <a16:creationId xmlns:a16="http://schemas.microsoft.com/office/drawing/2014/main" id="{729CAD34-1307-7745-B378-51F2C11CF8C6}"/>
                  </a:ext>
                </a:extLst>
              </p:cNvPr>
              <p:cNvSpPr/>
              <p:nvPr/>
            </p:nvSpPr>
            <p:spPr>
              <a:xfrm>
                <a:off x="2911438" y="4050063"/>
                <a:ext cx="3530582" cy="523220"/>
              </a:xfrm>
              <a:prstGeom prst="rect">
                <a:avLst/>
              </a:prstGeom>
            </p:spPr>
            <p:txBody>
              <a:bodyPr wrap="none">
                <a:spAutoFit/>
              </a:bodyPr>
              <a:lstStyle/>
              <a:p>
                <a:r>
                  <a:rPr lang="en-US" sz="2800">
                    <a:solidFill>
                      <a:srgbClr val="0000FF"/>
                    </a:solidFill>
                    <a:latin typeface="Calibri" panose="020F0502020204030204" pitchFamily="34" charset="0"/>
                    <a:cs typeface="Calibri" panose="020F0502020204030204" pitchFamily="34" charset="0"/>
                  </a:rPr>
                  <a:t>Generation process </a:t>
                </a:r>
                <a14:m>
                  <m:oMath xmlns:m="http://schemas.openxmlformats.org/officeDocument/2006/math">
                    <m:sSup>
                      <m:sSupPr>
                        <m:ctrlPr>
                          <a:rPr lang="en-US" sz="2800" i="1">
                            <a:solidFill>
                              <a:srgbClr val="0000FF"/>
                            </a:solidFill>
                            <a:latin typeface="Cambria Math" panose="02040503050406030204" pitchFamily="18" charset="0"/>
                          </a:rPr>
                        </m:ctrlPr>
                      </m:sSupPr>
                      <m:e>
                        <m:r>
                          <a:rPr lang="en-US" sz="2800" i="1">
                            <a:solidFill>
                              <a:srgbClr val="0000FF"/>
                            </a:solidFill>
                            <a:latin typeface="Cambria Math" panose="02040503050406030204" pitchFamily="18" charset="0"/>
                          </a:rPr>
                          <m:t>𝑆</m:t>
                        </m:r>
                      </m:e>
                      <m:sup>
                        <m:r>
                          <a:rPr lang="en-US" sz="2800" i="1">
                            <a:solidFill>
                              <a:srgbClr val="0000FF"/>
                            </a:solidFill>
                            <a:latin typeface="Cambria Math" panose="02040503050406030204" pitchFamily="18" charset="0"/>
                          </a:rPr>
                          <m:t>𝜋</m:t>
                        </m:r>
                      </m:sup>
                    </m:sSup>
                  </m:oMath>
                </a14:m>
                <a:endParaRPr lang="en-US" sz="2800">
                  <a:solidFill>
                    <a:srgbClr val="0000FF"/>
                  </a:solidFill>
                </a:endParaRPr>
              </a:p>
            </p:txBody>
          </p:sp>
        </mc:Choice>
        <mc:Fallback xmlns="">
          <p:sp>
            <p:nvSpPr>
              <p:cNvPr id="52" name="Rectangle 51">
                <a:extLst>
                  <a:ext uri="{FF2B5EF4-FFF2-40B4-BE49-F238E27FC236}">
                    <a16:creationId xmlns:a16="http://schemas.microsoft.com/office/drawing/2014/main" id="{729CAD34-1307-7745-B378-51F2C11CF8C6}"/>
                  </a:ext>
                </a:extLst>
              </p:cNvPr>
              <p:cNvSpPr>
                <a:spLocks noRot="1" noChangeAspect="1" noMove="1" noResize="1" noEditPoints="1" noAdjustHandles="1" noChangeArrowheads="1" noChangeShapeType="1" noTextEdit="1"/>
              </p:cNvSpPr>
              <p:nvPr/>
            </p:nvSpPr>
            <p:spPr>
              <a:xfrm>
                <a:off x="2911438" y="4050063"/>
                <a:ext cx="3530582" cy="523220"/>
              </a:xfrm>
              <a:prstGeom prst="rect">
                <a:avLst/>
              </a:prstGeom>
              <a:blipFill>
                <a:blip r:embed="rId4"/>
                <a:stretch>
                  <a:fillRect l="-3627" t="-10465" b="-32558"/>
                </a:stretch>
              </a:blipFill>
            </p:spPr>
            <p:txBody>
              <a:bodyPr/>
              <a:lstStyle/>
              <a:p>
                <a:r>
                  <a:rPr lang="en-US">
                    <a:noFill/>
                  </a:rPr>
                  <a:t> </a:t>
                </a:r>
              </a:p>
            </p:txBody>
          </p:sp>
        </mc:Fallback>
      </mc:AlternateContent>
      <p:sp>
        <p:nvSpPr>
          <p:cNvPr id="53" name="Rectangle 52">
            <a:extLst>
              <a:ext uri="{FF2B5EF4-FFF2-40B4-BE49-F238E27FC236}">
                <a16:creationId xmlns:a16="http://schemas.microsoft.com/office/drawing/2014/main" id="{650BAAA0-5B03-E346-8446-32EDC996953B}"/>
              </a:ext>
            </a:extLst>
          </p:cNvPr>
          <p:cNvSpPr/>
          <p:nvPr/>
        </p:nvSpPr>
        <p:spPr>
          <a:xfrm>
            <a:off x="44610" y="6192646"/>
            <a:ext cx="8946990" cy="523220"/>
          </a:xfrm>
          <a:prstGeom prst="rect">
            <a:avLst/>
          </a:prstGeom>
        </p:spPr>
        <p:txBody>
          <a:bodyPr wrap="square">
            <a:spAutoFit/>
          </a:bodyPr>
          <a:lstStyle/>
          <a:p>
            <a:r>
              <a:rPr lang="en-US" sz="1400">
                <a:solidFill>
                  <a:srgbClr val="267ED5"/>
                </a:solidFill>
                <a:latin typeface="verdana" panose="020B0604030504040204" pitchFamily="34" charset="0"/>
                <a:hlinkClick r:id="rId5"/>
              </a:rPr>
              <a:t>GraphRNN: Generating Realistic Graphs with Deep Auto-regressive Models</a:t>
            </a:r>
            <a:r>
              <a:rPr lang="en-US" sz="1400">
                <a:solidFill>
                  <a:srgbClr val="000000"/>
                </a:solidFill>
                <a:latin typeface="verdana" panose="020B0604030504040204" pitchFamily="34" charset="0"/>
              </a:rPr>
              <a:t>. </a:t>
            </a:r>
            <a:r>
              <a:rPr lang="en-US" sz="1400">
                <a:solidFill>
                  <a:schemeClr val="tx1">
                    <a:lumMod val="95000"/>
                  </a:schemeClr>
                </a:solidFill>
                <a:latin typeface="verdana" panose="020B0604030504040204" pitchFamily="34" charset="0"/>
              </a:rPr>
              <a:t>J. You, R. Ying, X. Ren, W. L. Hamilton, J. Leskovec. </a:t>
            </a:r>
            <a:r>
              <a:rPr lang="en-US" sz="1400" i="1">
                <a:solidFill>
                  <a:schemeClr val="tx1">
                    <a:lumMod val="95000"/>
                  </a:schemeClr>
                </a:solidFill>
                <a:latin typeface="verdana" panose="020B0604030504040204" pitchFamily="34" charset="0"/>
              </a:rPr>
              <a:t>International Conference on Machine Learning (ICML)</a:t>
            </a:r>
            <a:r>
              <a:rPr lang="en-US" sz="1400">
                <a:solidFill>
                  <a:schemeClr val="tx1">
                    <a:lumMod val="95000"/>
                  </a:schemeClr>
                </a:solidFill>
                <a:latin typeface="verdana" panose="020B0604030504040204" pitchFamily="34" charset="0"/>
              </a:rPr>
              <a:t>, 2018.</a:t>
            </a:r>
            <a:endParaRPr lang="en-US" sz="1400">
              <a:solidFill>
                <a:schemeClr val="tx1">
                  <a:lumMod val="95000"/>
                </a:schemeClr>
              </a:solidFill>
            </a:endParaRPr>
          </a:p>
        </p:txBody>
      </p:sp>
    </p:spTree>
    <p:extLst>
      <p:ext uri="{BB962C8B-B14F-4D97-AF65-F5344CB8AC3E}">
        <p14:creationId xmlns:p14="http://schemas.microsoft.com/office/powerpoint/2010/main" val="4086547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DC789-814C-3F41-84CA-292C89FB6507}"/>
              </a:ext>
            </a:extLst>
          </p:cNvPr>
          <p:cNvSpPr>
            <a:spLocks noGrp="1"/>
          </p:cNvSpPr>
          <p:nvPr>
            <p:ph type="title"/>
          </p:nvPr>
        </p:nvSpPr>
        <p:spPr/>
        <p:txBody>
          <a:bodyPr/>
          <a:lstStyle/>
          <a:p>
            <a:r>
              <a:rPr lang="en-US"/>
              <a:t>Model Graphs as Sequences</a:t>
            </a:r>
          </a:p>
        </p:txBody>
      </p:sp>
      <p:sp>
        <p:nvSpPr>
          <p:cNvPr id="4" name="Date Placeholder 3">
            <a:extLst>
              <a:ext uri="{FF2B5EF4-FFF2-40B4-BE49-F238E27FC236}">
                <a16:creationId xmlns:a16="http://schemas.microsoft.com/office/drawing/2014/main" id="{316C46A2-FC26-404D-B43E-CD215181DEFE}"/>
              </a:ext>
            </a:extLst>
          </p:cNvPr>
          <p:cNvSpPr>
            <a:spLocks noGrp="1"/>
          </p:cNvSpPr>
          <p:nvPr>
            <p:ph type="dt" sz="half" idx="10"/>
          </p:nvPr>
        </p:nvSpPr>
        <p:spPr/>
        <p:txBody>
          <a:bodyPr/>
          <a:lstStyle/>
          <a:p>
            <a:fld id="{C8FED3EA-C964-FD44-A46B-3188AA0DF1F1}" type="datetime1">
              <a:rPr lang="en-US" smtClean="0"/>
              <a:t>11/18/24</a:t>
            </a:fld>
            <a:endParaRPr lang="en-US"/>
          </a:p>
        </p:txBody>
      </p:sp>
      <p:sp>
        <p:nvSpPr>
          <p:cNvPr id="5" name="Footer Placeholder 4">
            <a:extLst>
              <a:ext uri="{FF2B5EF4-FFF2-40B4-BE49-F238E27FC236}">
                <a16:creationId xmlns:a16="http://schemas.microsoft.com/office/drawing/2014/main" id="{5F36960C-B066-D34B-903F-7235F72DDDE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30259318-FE12-AC40-BCD8-35052040BAC7}"/>
              </a:ext>
            </a:extLst>
          </p:cNvPr>
          <p:cNvSpPr>
            <a:spLocks noGrp="1"/>
          </p:cNvSpPr>
          <p:nvPr>
            <p:ph type="sldNum" sz="quarter" idx="12"/>
          </p:nvPr>
        </p:nvSpPr>
        <p:spPr/>
        <p:txBody>
          <a:bodyPr/>
          <a:lstStyle/>
          <a:p>
            <a:fld id="{19B12225-5612-419B-A8D5-4B8EEE4C217E}" type="slidenum">
              <a:rPr lang="en-US" smtClean="0"/>
              <a:pPr/>
              <a:t>19</a:t>
            </a:fld>
            <a:endParaRPr lang="en-US"/>
          </a:p>
        </p:txBody>
      </p:sp>
      <p:sp>
        <p:nvSpPr>
          <p:cNvPr id="54" name="Rectangle 53">
            <a:extLst>
              <a:ext uri="{FF2B5EF4-FFF2-40B4-BE49-F238E27FC236}">
                <a16:creationId xmlns:a16="http://schemas.microsoft.com/office/drawing/2014/main" id="{C69909F7-22AF-AA4A-B884-0CC544712920}"/>
              </a:ext>
            </a:extLst>
          </p:cNvPr>
          <p:cNvSpPr/>
          <p:nvPr/>
        </p:nvSpPr>
        <p:spPr>
          <a:xfrm>
            <a:off x="265485" y="1219200"/>
            <a:ext cx="8608571" cy="104023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Calibri" panose="020F0502020204030204" pitchFamily="34" charset="0"/>
              <a:ea typeface="Helvetica Neue Light" panose="02000403000000020004" pitchFamily="2" charset="0"/>
              <a:cs typeface="Calibri" panose="020F0502020204030204" pitchFamily="34" charset="0"/>
            </a:endParaRPr>
          </a:p>
        </p:txBody>
      </p:sp>
      <p:sp>
        <p:nvSpPr>
          <p:cNvPr id="55" name="Oval 54">
            <a:extLst>
              <a:ext uri="{FF2B5EF4-FFF2-40B4-BE49-F238E27FC236}">
                <a16:creationId xmlns:a16="http://schemas.microsoft.com/office/drawing/2014/main" id="{B3C777F4-068D-024D-B866-F46793DD8B11}"/>
              </a:ext>
            </a:extLst>
          </p:cNvPr>
          <p:cNvSpPr>
            <a:spLocks noChangeAspect="1"/>
          </p:cNvSpPr>
          <p:nvPr/>
        </p:nvSpPr>
        <p:spPr>
          <a:xfrm>
            <a:off x="3353038" y="2500555"/>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56" name="Oval 55">
            <a:extLst>
              <a:ext uri="{FF2B5EF4-FFF2-40B4-BE49-F238E27FC236}">
                <a16:creationId xmlns:a16="http://schemas.microsoft.com/office/drawing/2014/main" id="{C77B96EA-94F7-814B-BB1B-5602A09E8DDB}"/>
              </a:ext>
            </a:extLst>
          </p:cNvPr>
          <p:cNvSpPr>
            <a:spLocks noChangeAspect="1"/>
          </p:cNvSpPr>
          <p:nvPr/>
        </p:nvSpPr>
        <p:spPr>
          <a:xfrm>
            <a:off x="3353038" y="3333333"/>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2</a:t>
            </a:r>
          </a:p>
        </p:txBody>
      </p:sp>
      <p:sp>
        <p:nvSpPr>
          <p:cNvPr id="57" name="Oval 56">
            <a:extLst>
              <a:ext uri="{FF2B5EF4-FFF2-40B4-BE49-F238E27FC236}">
                <a16:creationId xmlns:a16="http://schemas.microsoft.com/office/drawing/2014/main" id="{EC9D4B0C-5CD2-BE4D-97FC-D268FF310589}"/>
              </a:ext>
            </a:extLst>
          </p:cNvPr>
          <p:cNvSpPr>
            <a:spLocks noChangeAspect="1"/>
          </p:cNvSpPr>
          <p:nvPr/>
        </p:nvSpPr>
        <p:spPr>
          <a:xfrm>
            <a:off x="4345707" y="3333333"/>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4</a:t>
            </a:r>
          </a:p>
        </p:txBody>
      </p:sp>
      <p:cxnSp>
        <p:nvCxnSpPr>
          <p:cNvPr id="58" name="Straight Connector 57">
            <a:extLst>
              <a:ext uri="{FF2B5EF4-FFF2-40B4-BE49-F238E27FC236}">
                <a16:creationId xmlns:a16="http://schemas.microsoft.com/office/drawing/2014/main" id="{7FED20A5-D6C5-DB45-BD7C-4CD76763708F}"/>
              </a:ext>
            </a:extLst>
          </p:cNvPr>
          <p:cNvCxnSpPr/>
          <p:nvPr/>
        </p:nvCxnSpPr>
        <p:spPr>
          <a:xfrm>
            <a:off x="3718798" y="3512413"/>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Oval 58">
            <a:extLst>
              <a:ext uri="{FF2B5EF4-FFF2-40B4-BE49-F238E27FC236}">
                <a16:creationId xmlns:a16="http://schemas.microsoft.com/office/drawing/2014/main" id="{F775AF42-793E-5D45-9ED6-75BAD67BAB63}"/>
              </a:ext>
            </a:extLst>
          </p:cNvPr>
          <p:cNvSpPr>
            <a:spLocks noChangeAspect="1"/>
          </p:cNvSpPr>
          <p:nvPr/>
        </p:nvSpPr>
        <p:spPr>
          <a:xfrm>
            <a:off x="4345707" y="2500555"/>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sp>
        <p:nvSpPr>
          <p:cNvPr id="60" name="Oval 59">
            <a:extLst>
              <a:ext uri="{FF2B5EF4-FFF2-40B4-BE49-F238E27FC236}">
                <a16:creationId xmlns:a16="http://schemas.microsoft.com/office/drawing/2014/main" id="{AC6F9570-AD9C-8A40-B420-AE186073148A}"/>
              </a:ext>
            </a:extLst>
          </p:cNvPr>
          <p:cNvSpPr>
            <a:spLocks noChangeAspect="1"/>
          </p:cNvSpPr>
          <p:nvPr/>
        </p:nvSpPr>
        <p:spPr>
          <a:xfrm>
            <a:off x="5042608" y="2963773"/>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5</a:t>
            </a:r>
          </a:p>
        </p:txBody>
      </p:sp>
      <p:cxnSp>
        <p:nvCxnSpPr>
          <p:cNvPr id="61" name="Straight Connector 60">
            <a:extLst>
              <a:ext uri="{FF2B5EF4-FFF2-40B4-BE49-F238E27FC236}">
                <a16:creationId xmlns:a16="http://schemas.microsoft.com/office/drawing/2014/main" id="{3AEA7851-FAAF-4C4B-88FA-B525654FB46B}"/>
              </a:ext>
            </a:extLst>
          </p:cNvPr>
          <p:cNvCxnSpPr/>
          <p:nvPr/>
        </p:nvCxnSpPr>
        <p:spPr>
          <a:xfrm>
            <a:off x="3535918" y="2866316"/>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250AA7A2-328B-BE4E-92E4-4A5EBB87B158}"/>
              </a:ext>
            </a:extLst>
          </p:cNvPr>
          <p:cNvCxnSpPr/>
          <p:nvPr/>
        </p:nvCxnSpPr>
        <p:spPr>
          <a:xfrm>
            <a:off x="3718798" y="2683435"/>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C35E5A1A-D290-C945-BA43-19491BCFC2DD}"/>
              </a:ext>
            </a:extLst>
          </p:cNvPr>
          <p:cNvCxnSpPr/>
          <p:nvPr/>
        </p:nvCxnSpPr>
        <p:spPr>
          <a:xfrm>
            <a:off x="4528587" y="2866316"/>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8AACFBB-A14B-FF4E-9365-DC08453D0111}"/>
              </a:ext>
            </a:extLst>
          </p:cNvPr>
          <p:cNvCxnSpPr/>
          <p:nvPr/>
        </p:nvCxnSpPr>
        <p:spPr>
          <a:xfrm>
            <a:off x="4711468" y="2683436"/>
            <a:ext cx="384705" cy="33390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9B7C65C9-E92A-954A-8C17-A63C610150C8}"/>
              </a:ext>
            </a:extLst>
          </p:cNvPr>
          <p:cNvCxnSpPr/>
          <p:nvPr/>
        </p:nvCxnSpPr>
        <p:spPr>
          <a:xfrm flipV="1">
            <a:off x="4711468" y="3275969"/>
            <a:ext cx="384705" cy="24024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Arrow: Right 9">
            <a:extLst>
              <a:ext uri="{FF2B5EF4-FFF2-40B4-BE49-F238E27FC236}">
                <a16:creationId xmlns:a16="http://schemas.microsoft.com/office/drawing/2014/main" id="{B0DC4BB5-E251-C34D-A723-91C12D9DF7C0}"/>
              </a:ext>
            </a:extLst>
          </p:cNvPr>
          <p:cNvSpPr/>
          <p:nvPr/>
        </p:nvSpPr>
        <p:spPr>
          <a:xfrm rot="5400000">
            <a:off x="3547196" y="3999848"/>
            <a:ext cx="530505"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Helvetica Neue Light" panose="02000403000000020004" pitchFamily="2" charset="0"/>
              <a:ea typeface="Helvetica Neue Light" panose="02000403000000020004" pitchFamily="2" charset="0"/>
            </a:endParaRPr>
          </a:p>
        </p:txBody>
      </p:sp>
      <p:sp>
        <p:nvSpPr>
          <p:cNvPr id="67" name="Arrow: Right 8">
            <a:extLst>
              <a:ext uri="{FF2B5EF4-FFF2-40B4-BE49-F238E27FC236}">
                <a16:creationId xmlns:a16="http://schemas.microsoft.com/office/drawing/2014/main" id="{A9DE129D-57EB-E14E-ACC3-E10AA3BD88DF}"/>
              </a:ext>
            </a:extLst>
          </p:cNvPr>
          <p:cNvSpPr/>
          <p:nvPr/>
        </p:nvSpPr>
        <p:spPr>
          <a:xfrm rot="16200000">
            <a:off x="4113002" y="3999849"/>
            <a:ext cx="530507" cy="304800"/>
          </a:xfrm>
          <a:prstGeom prst="rightArrow">
            <a:avLst/>
          </a:prstGeom>
          <a:solidFill>
            <a:srgbClr val="00B050"/>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3">
                  <a:lumMod val="75000"/>
                </a:schemeClr>
              </a:solidFill>
              <a:latin typeface="Helvetica Neue Light" panose="02000403000000020004" pitchFamily="2" charset="0"/>
              <a:ea typeface="Helvetica Neue Light" panose="02000403000000020004" pitchFamily="2" charset="0"/>
            </a:endParaRPr>
          </a:p>
        </p:txBody>
      </p:sp>
      <mc:AlternateContent xmlns:mc="http://schemas.openxmlformats.org/markup-compatibility/2006" xmlns:a14="http://schemas.microsoft.com/office/drawing/2010/main">
        <mc:Choice Requires="a14">
          <p:sp>
            <p:nvSpPr>
              <p:cNvPr id="68" name="Rectangle 67">
                <a:extLst>
                  <a:ext uri="{FF2B5EF4-FFF2-40B4-BE49-F238E27FC236}">
                    <a16:creationId xmlns:a16="http://schemas.microsoft.com/office/drawing/2014/main" id="{CBF66CE9-7BC9-7946-B4D8-700C1ACDBC57}"/>
                  </a:ext>
                </a:extLst>
              </p:cNvPr>
              <p:cNvSpPr/>
              <p:nvPr/>
            </p:nvSpPr>
            <p:spPr>
              <a:xfrm>
                <a:off x="265484" y="1234016"/>
                <a:ext cx="8608572" cy="954107"/>
              </a:xfrm>
              <a:prstGeom prst="rect">
                <a:avLst/>
              </a:prstGeom>
            </p:spPr>
            <p:txBody>
              <a:bodyPr wrap="square">
                <a:spAutoFit/>
              </a:bodyPr>
              <a:lstStyle/>
              <a:p>
                <a:pPr algn="ctr"/>
                <a:r>
                  <a:rPr lang="en-US" sz="2800" dirty="0">
                    <a:solidFill>
                      <a:schemeClr val="bg1"/>
                    </a:solidFill>
                    <a:latin typeface="Calibri" panose="020F0502020204030204" pitchFamily="34" charset="0"/>
                    <a:ea typeface="Helvetica Neue Light" panose="02000403000000020004" pitchFamily="2" charset="0"/>
                    <a:cs typeface="Calibri" panose="020F0502020204030204" pitchFamily="34" charset="0"/>
                  </a:rPr>
                  <a:t>Graph </a:t>
                </a:r>
                <a14:m>
                  <m:oMath xmlns:m="http://schemas.openxmlformats.org/officeDocument/2006/math">
                    <m:r>
                      <a:rPr lang="en-US" sz="2800" b="0" i="1" smtClean="0">
                        <a:solidFill>
                          <a:schemeClr val="bg1"/>
                        </a:solidFill>
                        <a:latin typeface="Cambria Math" panose="02040503050406030204" pitchFamily="18" charset="0"/>
                      </a:rPr>
                      <m:t>𝐺</m:t>
                    </m:r>
                  </m:oMath>
                </a14:m>
                <a:r>
                  <a:rPr lang="en-US" sz="2800" dirty="0">
                    <a:solidFill>
                      <a:schemeClr val="bg1"/>
                    </a:solidFill>
                    <a:latin typeface="Calibri" panose="020F0502020204030204" pitchFamily="34" charset="0"/>
                    <a:ea typeface="Helvetica Neue Light" panose="02000403000000020004" pitchFamily="2" charset="0"/>
                    <a:cs typeface="Calibri" panose="020F0502020204030204" pitchFamily="34" charset="0"/>
                  </a:rPr>
                  <a:t> with node ordering </a:t>
                </a:r>
                <a14:m>
                  <m:oMath xmlns:m="http://schemas.openxmlformats.org/officeDocument/2006/math">
                    <m:r>
                      <m:rPr>
                        <m:sty m:val="p"/>
                      </m:rPr>
                      <a:rPr lang="en-US" sz="2800" b="0" i="0" smtClean="0">
                        <a:solidFill>
                          <a:schemeClr val="bg1"/>
                        </a:solidFill>
                        <a:latin typeface="Cambria Math" panose="02040503050406030204" pitchFamily="18" charset="0"/>
                      </a:rPr>
                      <m:t>π</m:t>
                    </m:r>
                  </m:oMath>
                </a14:m>
                <a:r>
                  <a:rPr lang="en-US" sz="2800" dirty="0">
                    <a:solidFill>
                      <a:schemeClr val="bg1"/>
                    </a:solidFill>
                    <a:latin typeface="Calibri" panose="020F0502020204030204" pitchFamily="34" charset="0"/>
                    <a:ea typeface="Helvetica Neue Light" panose="02000403000000020004" pitchFamily="2" charset="0"/>
                    <a:cs typeface="Calibri" panose="020F0502020204030204" pitchFamily="34" charset="0"/>
                  </a:rPr>
                  <a:t> can be uniquely mapped into a sequence of node and edge additions </a:t>
                </a:r>
                <a14:m>
                  <m:oMath xmlns:m="http://schemas.openxmlformats.org/officeDocument/2006/math">
                    <m:sSup>
                      <m:sSupPr>
                        <m:ctrlPr>
                          <a:rPr lang="en-US" sz="2800" i="1">
                            <a:solidFill>
                              <a:schemeClr val="bg1"/>
                            </a:solidFill>
                            <a:latin typeface="Cambria Math" panose="02040503050406030204" pitchFamily="18" charset="0"/>
                          </a:rPr>
                        </m:ctrlPr>
                      </m:sSupPr>
                      <m:e>
                        <m:r>
                          <m:rPr>
                            <m:sty m:val="p"/>
                          </m:rPr>
                          <a:rPr lang="en-US" sz="2800" b="0" i="0">
                            <a:solidFill>
                              <a:schemeClr val="bg1"/>
                            </a:solidFill>
                            <a:latin typeface="Cambria Math" panose="02040503050406030204" pitchFamily="18" charset="0"/>
                          </a:rPr>
                          <m:t>S</m:t>
                        </m:r>
                      </m:e>
                      <m:sup>
                        <m:r>
                          <m:rPr>
                            <m:sty m:val="p"/>
                          </m:rPr>
                          <a:rPr lang="en-US" sz="2800" b="0" i="0">
                            <a:solidFill>
                              <a:schemeClr val="bg1"/>
                            </a:solidFill>
                            <a:latin typeface="Cambria Math" panose="02040503050406030204" pitchFamily="18" charset="0"/>
                          </a:rPr>
                          <m:t>π</m:t>
                        </m:r>
                      </m:sup>
                    </m:sSup>
                  </m:oMath>
                </a14:m>
                <a:r>
                  <a:rPr lang="en-US" sz="2800" dirty="0">
                    <a:solidFill>
                      <a:schemeClr val="bg1"/>
                    </a:solidFill>
                    <a:latin typeface="Calibri" panose="020F0502020204030204" pitchFamily="34" charset="0"/>
                    <a:ea typeface="Helvetica Neue Light" panose="02000403000000020004" pitchFamily="2" charset="0"/>
                    <a:cs typeface="Calibri" panose="020F0502020204030204" pitchFamily="34" charset="0"/>
                  </a:rPr>
                  <a:t> </a:t>
                </a:r>
              </a:p>
            </p:txBody>
          </p:sp>
        </mc:Choice>
        <mc:Fallback xmlns="">
          <p:sp>
            <p:nvSpPr>
              <p:cNvPr id="68" name="Rectangle 67">
                <a:extLst>
                  <a:ext uri="{FF2B5EF4-FFF2-40B4-BE49-F238E27FC236}">
                    <a16:creationId xmlns:a16="http://schemas.microsoft.com/office/drawing/2014/main" id="{CBF66CE9-7BC9-7946-B4D8-700C1ACDBC57}"/>
                  </a:ext>
                </a:extLst>
              </p:cNvPr>
              <p:cNvSpPr>
                <a:spLocks noRot="1" noChangeAspect="1" noMove="1" noResize="1" noEditPoints="1" noAdjustHandles="1" noChangeArrowheads="1" noChangeShapeType="1" noTextEdit="1"/>
              </p:cNvSpPr>
              <p:nvPr/>
            </p:nvSpPr>
            <p:spPr>
              <a:xfrm>
                <a:off x="265484" y="1234016"/>
                <a:ext cx="8608572" cy="954107"/>
              </a:xfrm>
              <a:prstGeom prst="rect">
                <a:avLst/>
              </a:prstGeom>
              <a:blipFill>
                <a:blip r:embed="rId2"/>
                <a:stretch>
                  <a:fillRect t="-5732" b="-17197"/>
                </a:stretch>
              </a:blipFill>
            </p:spPr>
            <p:txBody>
              <a:bodyPr/>
              <a:lstStyle/>
              <a:p>
                <a:r>
                  <a:rPr lang="en-US">
                    <a:noFill/>
                  </a:rPr>
                  <a:t> </a:t>
                </a:r>
              </a:p>
            </p:txBody>
          </p:sp>
        </mc:Fallback>
      </mc:AlternateContent>
      <p:sp>
        <p:nvSpPr>
          <p:cNvPr id="69" name="Oval 68">
            <a:extLst>
              <a:ext uri="{FF2B5EF4-FFF2-40B4-BE49-F238E27FC236}">
                <a16:creationId xmlns:a16="http://schemas.microsoft.com/office/drawing/2014/main" id="{E07A53BC-3ADF-D54B-878F-69E4085DB089}"/>
              </a:ext>
            </a:extLst>
          </p:cNvPr>
          <p:cNvSpPr>
            <a:spLocks noChangeAspect="1"/>
          </p:cNvSpPr>
          <p:nvPr/>
        </p:nvSpPr>
        <p:spPr>
          <a:xfrm>
            <a:off x="1863656" y="4653414"/>
            <a:ext cx="365760" cy="365760"/>
          </a:xfrm>
          <a:prstGeom prst="ellips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solidFill>
                  <a:srgbClr val="C00000"/>
                </a:solidFill>
                <a:latin typeface="Helvetica Neue Light" panose="02000403000000020004" pitchFamily="2" charset="0"/>
                <a:ea typeface="Helvetica Neue Light" panose="02000403000000020004" pitchFamily="2" charset="0"/>
              </a:rPr>
              <a:t>1</a:t>
            </a:r>
          </a:p>
        </p:txBody>
      </p:sp>
      <p:sp>
        <p:nvSpPr>
          <p:cNvPr id="70" name="Oval 69">
            <a:extLst>
              <a:ext uri="{FF2B5EF4-FFF2-40B4-BE49-F238E27FC236}">
                <a16:creationId xmlns:a16="http://schemas.microsoft.com/office/drawing/2014/main" id="{75C95AA0-3007-2541-B277-D05966E27366}"/>
              </a:ext>
            </a:extLst>
          </p:cNvPr>
          <p:cNvSpPr>
            <a:spLocks noChangeAspect="1"/>
          </p:cNvSpPr>
          <p:nvPr/>
        </p:nvSpPr>
        <p:spPr>
          <a:xfrm>
            <a:off x="2625656" y="4656906"/>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71" name="Oval 70">
            <a:extLst>
              <a:ext uri="{FF2B5EF4-FFF2-40B4-BE49-F238E27FC236}">
                <a16:creationId xmlns:a16="http://schemas.microsoft.com/office/drawing/2014/main" id="{1C0E0052-2B09-B344-8406-6C224A559397}"/>
              </a:ext>
            </a:extLst>
          </p:cNvPr>
          <p:cNvSpPr>
            <a:spLocks noChangeAspect="1"/>
          </p:cNvSpPr>
          <p:nvPr/>
        </p:nvSpPr>
        <p:spPr>
          <a:xfrm>
            <a:off x="2625656" y="5489684"/>
            <a:ext cx="365760" cy="365760"/>
          </a:xfrm>
          <a:prstGeom prst="ellips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solidFill>
                  <a:srgbClr val="C00000"/>
                </a:solidFill>
                <a:latin typeface="Helvetica Neue Light" panose="02000403000000020004" pitchFamily="2" charset="0"/>
                <a:ea typeface="Helvetica Neue Light" panose="02000403000000020004" pitchFamily="2" charset="0"/>
              </a:rPr>
              <a:t>2</a:t>
            </a:r>
          </a:p>
        </p:txBody>
      </p:sp>
      <p:cxnSp>
        <p:nvCxnSpPr>
          <p:cNvPr id="72" name="Straight Connector 71">
            <a:extLst>
              <a:ext uri="{FF2B5EF4-FFF2-40B4-BE49-F238E27FC236}">
                <a16:creationId xmlns:a16="http://schemas.microsoft.com/office/drawing/2014/main" id="{674E72D8-921C-2C42-8C77-24D08E67B384}"/>
              </a:ext>
            </a:extLst>
          </p:cNvPr>
          <p:cNvCxnSpPr/>
          <p:nvPr/>
        </p:nvCxnSpPr>
        <p:spPr>
          <a:xfrm>
            <a:off x="2808536" y="5022667"/>
            <a:ext cx="0" cy="46701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3" name="Oval 72">
            <a:extLst>
              <a:ext uri="{FF2B5EF4-FFF2-40B4-BE49-F238E27FC236}">
                <a16:creationId xmlns:a16="http://schemas.microsoft.com/office/drawing/2014/main" id="{8349D953-06ED-4541-B52A-E375B6E1ACAB}"/>
              </a:ext>
            </a:extLst>
          </p:cNvPr>
          <p:cNvSpPr>
            <a:spLocks noChangeAspect="1"/>
          </p:cNvSpPr>
          <p:nvPr/>
        </p:nvSpPr>
        <p:spPr>
          <a:xfrm>
            <a:off x="3324627" y="4653909"/>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74" name="Oval 73">
            <a:extLst>
              <a:ext uri="{FF2B5EF4-FFF2-40B4-BE49-F238E27FC236}">
                <a16:creationId xmlns:a16="http://schemas.microsoft.com/office/drawing/2014/main" id="{9BCDB0F6-9A07-4A4D-85BC-A70DE01C48E6}"/>
              </a:ext>
            </a:extLst>
          </p:cNvPr>
          <p:cNvSpPr>
            <a:spLocks noChangeAspect="1"/>
          </p:cNvSpPr>
          <p:nvPr/>
        </p:nvSpPr>
        <p:spPr>
          <a:xfrm>
            <a:off x="3324627" y="5486687"/>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2</a:t>
            </a:r>
          </a:p>
        </p:txBody>
      </p:sp>
      <p:sp>
        <p:nvSpPr>
          <p:cNvPr id="75" name="Oval 74">
            <a:extLst>
              <a:ext uri="{FF2B5EF4-FFF2-40B4-BE49-F238E27FC236}">
                <a16:creationId xmlns:a16="http://schemas.microsoft.com/office/drawing/2014/main" id="{46BFA174-016C-B745-8235-37B70613A5C1}"/>
              </a:ext>
            </a:extLst>
          </p:cNvPr>
          <p:cNvSpPr>
            <a:spLocks noChangeAspect="1"/>
          </p:cNvSpPr>
          <p:nvPr/>
        </p:nvSpPr>
        <p:spPr>
          <a:xfrm>
            <a:off x="4317296" y="4653909"/>
            <a:ext cx="365760" cy="365760"/>
          </a:xfrm>
          <a:prstGeom prst="ellipse">
            <a:avLst/>
          </a:prstGeom>
          <a:ln w="1905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a:solidFill>
                  <a:srgbClr val="C00000"/>
                </a:solidFill>
                <a:latin typeface="Helvetica Neue Light" panose="02000403000000020004" pitchFamily="2" charset="0"/>
                <a:ea typeface="Helvetica Neue Light" panose="02000403000000020004" pitchFamily="2" charset="0"/>
              </a:rPr>
              <a:t>3</a:t>
            </a:r>
          </a:p>
        </p:txBody>
      </p:sp>
      <p:cxnSp>
        <p:nvCxnSpPr>
          <p:cNvPr id="76" name="Straight Connector 75">
            <a:extLst>
              <a:ext uri="{FF2B5EF4-FFF2-40B4-BE49-F238E27FC236}">
                <a16:creationId xmlns:a16="http://schemas.microsoft.com/office/drawing/2014/main" id="{F4E8C8D6-8F23-2D48-AF8F-58DBB9ADA3C9}"/>
              </a:ext>
            </a:extLst>
          </p:cNvPr>
          <p:cNvCxnSpPr/>
          <p:nvPr/>
        </p:nvCxnSpPr>
        <p:spPr>
          <a:xfrm>
            <a:off x="3507507" y="5019670"/>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225C8CE7-151E-FB4B-9343-B828D54605C5}"/>
              </a:ext>
            </a:extLst>
          </p:cNvPr>
          <p:cNvCxnSpPr/>
          <p:nvPr/>
        </p:nvCxnSpPr>
        <p:spPr>
          <a:xfrm>
            <a:off x="3690387" y="4836789"/>
            <a:ext cx="626909"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8" name="Oval 77">
            <a:extLst>
              <a:ext uri="{FF2B5EF4-FFF2-40B4-BE49-F238E27FC236}">
                <a16:creationId xmlns:a16="http://schemas.microsoft.com/office/drawing/2014/main" id="{428C5D7D-D3BD-2F48-9D77-AE94223430E9}"/>
              </a:ext>
            </a:extLst>
          </p:cNvPr>
          <p:cNvSpPr>
            <a:spLocks noChangeAspect="1"/>
          </p:cNvSpPr>
          <p:nvPr/>
        </p:nvSpPr>
        <p:spPr>
          <a:xfrm>
            <a:off x="5077227" y="4653909"/>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79" name="Oval 78">
            <a:extLst>
              <a:ext uri="{FF2B5EF4-FFF2-40B4-BE49-F238E27FC236}">
                <a16:creationId xmlns:a16="http://schemas.microsoft.com/office/drawing/2014/main" id="{2CA63B69-6355-7648-B6CC-B50C8BCBE826}"/>
              </a:ext>
            </a:extLst>
          </p:cNvPr>
          <p:cNvSpPr>
            <a:spLocks noChangeAspect="1"/>
          </p:cNvSpPr>
          <p:nvPr/>
        </p:nvSpPr>
        <p:spPr>
          <a:xfrm>
            <a:off x="5077227" y="5486687"/>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2</a:t>
            </a:r>
          </a:p>
        </p:txBody>
      </p:sp>
      <p:sp>
        <p:nvSpPr>
          <p:cNvPr id="80" name="Oval 79">
            <a:extLst>
              <a:ext uri="{FF2B5EF4-FFF2-40B4-BE49-F238E27FC236}">
                <a16:creationId xmlns:a16="http://schemas.microsoft.com/office/drawing/2014/main" id="{BDF43C76-340F-B444-A5C3-9E000E2CD913}"/>
              </a:ext>
            </a:extLst>
          </p:cNvPr>
          <p:cNvSpPr>
            <a:spLocks noChangeAspect="1"/>
          </p:cNvSpPr>
          <p:nvPr/>
        </p:nvSpPr>
        <p:spPr>
          <a:xfrm>
            <a:off x="6069896" y="5486687"/>
            <a:ext cx="365760" cy="365760"/>
          </a:xfrm>
          <a:prstGeom prst="ellips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solidFill>
                  <a:srgbClr val="C00000"/>
                </a:solidFill>
                <a:latin typeface="Helvetica Neue Light" panose="02000403000000020004" pitchFamily="2" charset="0"/>
                <a:ea typeface="Helvetica Neue Light" panose="02000403000000020004" pitchFamily="2" charset="0"/>
              </a:rPr>
              <a:t>4</a:t>
            </a:r>
          </a:p>
        </p:txBody>
      </p:sp>
      <p:cxnSp>
        <p:nvCxnSpPr>
          <p:cNvPr id="81" name="Straight Connector 80">
            <a:extLst>
              <a:ext uri="{FF2B5EF4-FFF2-40B4-BE49-F238E27FC236}">
                <a16:creationId xmlns:a16="http://schemas.microsoft.com/office/drawing/2014/main" id="{0FDB6DFF-0CCA-5B44-BD07-B242DE48782F}"/>
              </a:ext>
            </a:extLst>
          </p:cNvPr>
          <p:cNvCxnSpPr/>
          <p:nvPr/>
        </p:nvCxnSpPr>
        <p:spPr>
          <a:xfrm>
            <a:off x="5442987" y="5665767"/>
            <a:ext cx="626909"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82" name="Oval 81">
            <a:extLst>
              <a:ext uri="{FF2B5EF4-FFF2-40B4-BE49-F238E27FC236}">
                <a16:creationId xmlns:a16="http://schemas.microsoft.com/office/drawing/2014/main" id="{CE1EED85-7867-6043-815D-AF57158B7B9C}"/>
              </a:ext>
            </a:extLst>
          </p:cNvPr>
          <p:cNvSpPr>
            <a:spLocks noChangeAspect="1"/>
          </p:cNvSpPr>
          <p:nvPr/>
        </p:nvSpPr>
        <p:spPr>
          <a:xfrm>
            <a:off x="6069896" y="4653909"/>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cxnSp>
        <p:nvCxnSpPr>
          <p:cNvPr id="83" name="Straight Connector 82">
            <a:extLst>
              <a:ext uri="{FF2B5EF4-FFF2-40B4-BE49-F238E27FC236}">
                <a16:creationId xmlns:a16="http://schemas.microsoft.com/office/drawing/2014/main" id="{B2E3466C-B8F9-E74A-8BCC-078500C530B2}"/>
              </a:ext>
            </a:extLst>
          </p:cNvPr>
          <p:cNvCxnSpPr/>
          <p:nvPr/>
        </p:nvCxnSpPr>
        <p:spPr>
          <a:xfrm>
            <a:off x="5260107" y="5019670"/>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F4263D53-1074-5545-BB75-C3C69C021464}"/>
              </a:ext>
            </a:extLst>
          </p:cNvPr>
          <p:cNvCxnSpPr/>
          <p:nvPr/>
        </p:nvCxnSpPr>
        <p:spPr>
          <a:xfrm>
            <a:off x="5442987" y="4836789"/>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3005CD8F-5029-EE43-9BD2-5A4B3C4C92EE}"/>
              </a:ext>
            </a:extLst>
          </p:cNvPr>
          <p:cNvCxnSpPr/>
          <p:nvPr/>
        </p:nvCxnSpPr>
        <p:spPr>
          <a:xfrm>
            <a:off x="6252776" y="5019670"/>
            <a:ext cx="0" cy="46701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86" name="Oval 85">
            <a:extLst>
              <a:ext uri="{FF2B5EF4-FFF2-40B4-BE49-F238E27FC236}">
                <a16:creationId xmlns:a16="http://schemas.microsoft.com/office/drawing/2014/main" id="{CAEE7992-4BBF-EA4F-8EE8-87BB8B82454D}"/>
              </a:ext>
            </a:extLst>
          </p:cNvPr>
          <p:cNvSpPr>
            <a:spLocks noChangeAspect="1"/>
          </p:cNvSpPr>
          <p:nvPr/>
        </p:nvSpPr>
        <p:spPr>
          <a:xfrm>
            <a:off x="6894926" y="4650109"/>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87" name="Oval 86">
            <a:extLst>
              <a:ext uri="{FF2B5EF4-FFF2-40B4-BE49-F238E27FC236}">
                <a16:creationId xmlns:a16="http://schemas.microsoft.com/office/drawing/2014/main" id="{3D7BC45F-A53C-774F-AB0F-6D014DB3AD32}"/>
              </a:ext>
            </a:extLst>
          </p:cNvPr>
          <p:cNvSpPr>
            <a:spLocks noChangeAspect="1"/>
          </p:cNvSpPr>
          <p:nvPr/>
        </p:nvSpPr>
        <p:spPr>
          <a:xfrm>
            <a:off x="6894926" y="5482887"/>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2</a:t>
            </a:r>
          </a:p>
        </p:txBody>
      </p:sp>
      <p:sp>
        <p:nvSpPr>
          <p:cNvPr id="88" name="Oval 87">
            <a:extLst>
              <a:ext uri="{FF2B5EF4-FFF2-40B4-BE49-F238E27FC236}">
                <a16:creationId xmlns:a16="http://schemas.microsoft.com/office/drawing/2014/main" id="{4A4307CF-E01C-A640-BF63-7CC982AE4F54}"/>
              </a:ext>
            </a:extLst>
          </p:cNvPr>
          <p:cNvSpPr>
            <a:spLocks noChangeAspect="1"/>
          </p:cNvSpPr>
          <p:nvPr/>
        </p:nvSpPr>
        <p:spPr>
          <a:xfrm>
            <a:off x="7887595" y="5482887"/>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4</a:t>
            </a:r>
          </a:p>
        </p:txBody>
      </p:sp>
      <p:cxnSp>
        <p:nvCxnSpPr>
          <p:cNvPr id="89" name="Straight Connector 88">
            <a:extLst>
              <a:ext uri="{FF2B5EF4-FFF2-40B4-BE49-F238E27FC236}">
                <a16:creationId xmlns:a16="http://schemas.microsoft.com/office/drawing/2014/main" id="{DD382E8D-F9C7-444D-943C-059F0053A8BC}"/>
              </a:ext>
            </a:extLst>
          </p:cNvPr>
          <p:cNvCxnSpPr/>
          <p:nvPr/>
        </p:nvCxnSpPr>
        <p:spPr>
          <a:xfrm>
            <a:off x="7260686" y="5661967"/>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7DFD9EDE-C23D-C142-9428-7B8AE73B19FB}"/>
              </a:ext>
            </a:extLst>
          </p:cNvPr>
          <p:cNvSpPr>
            <a:spLocks noChangeAspect="1"/>
          </p:cNvSpPr>
          <p:nvPr/>
        </p:nvSpPr>
        <p:spPr>
          <a:xfrm>
            <a:off x="7887595" y="4650109"/>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sp>
        <p:nvSpPr>
          <p:cNvPr id="91" name="Oval 90">
            <a:extLst>
              <a:ext uri="{FF2B5EF4-FFF2-40B4-BE49-F238E27FC236}">
                <a16:creationId xmlns:a16="http://schemas.microsoft.com/office/drawing/2014/main" id="{D80DBBEA-05FB-A34E-B284-104A436D7E8A}"/>
              </a:ext>
            </a:extLst>
          </p:cNvPr>
          <p:cNvSpPr>
            <a:spLocks noChangeAspect="1"/>
          </p:cNvSpPr>
          <p:nvPr/>
        </p:nvSpPr>
        <p:spPr>
          <a:xfrm>
            <a:off x="8584496" y="5113327"/>
            <a:ext cx="365760" cy="365760"/>
          </a:xfrm>
          <a:prstGeom prst="ellipse">
            <a:avLst/>
          </a:prstGeom>
          <a:ln w="1905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a:solidFill>
                  <a:srgbClr val="C00000"/>
                </a:solidFill>
                <a:latin typeface="Helvetica Neue Light" panose="02000403000000020004" pitchFamily="2" charset="0"/>
                <a:ea typeface="Helvetica Neue Light" panose="02000403000000020004" pitchFamily="2" charset="0"/>
              </a:rPr>
              <a:t>5</a:t>
            </a:r>
          </a:p>
        </p:txBody>
      </p:sp>
      <p:cxnSp>
        <p:nvCxnSpPr>
          <p:cNvPr id="92" name="Straight Connector 91">
            <a:extLst>
              <a:ext uri="{FF2B5EF4-FFF2-40B4-BE49-F238E27FC236}">
                <a16:creationId xmlns:a16="http://schemas.microsoft.com/office/drawing/2014/main" id="{00D43AC3-D034-3341-90BD-E5327F4AE751}"/>
              </a:ext>
            </a:extLst>
          </p:cNvPr>
          <p:cNvCxnSpPr/>
          <p:nvPr/>
        </p:nvCxnSpPr>
        <p:spPr>
          <a:xfrm>
            <a:off x="7077806" y="5015870"/>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A533DAB7-3D4B-4946-99AA-63214AC026D4}"/>
              </a:ext>
            </a:extLst>
          </p:cNvPr>
          <p:cNvCxnSpPr/>
          <p:nvPr/>
        </p:nvCxnSpPr>
        <p:spPr>
          <a:xfrm>
            <a:off x="7260686" y="4832989"/>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1A225E82-25BF-874E-A9D9-DD107DF087C7}"/>
              </a:ext>
            </a:extLst>
          </p:cNvPr>
          <p:cNvCxnSpPr/>
          <p:nvPr/>
        </p:nvCxnSpPr>
        <p:spPr>
          <a:xfrm>
            <a:off x="8070475" y="5015870"/>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9D68CEED-3682-814A-8BDE-D6B601867A18}"/>
              </a:ext>
            </a:extLst>
          </p:cNvPr>
          <p:cNvCxnSpPr/>
          <p:nvPr/>
        </p:nvCxnSpPr>
        <p:spPr>
          <a:xfrm>
            <a:off x="8253356" y="4832990"/>
            <a:ext cx="384705" cy="33390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30BE3757-1BF1-2D4B-A7B8-EF03DCBBBE22}"/>
              </a:ext>
            </a:extLst>
          </p:cNvPr>
          <p:cNvCxnSpPr/>
          <p:nvPr/>
        </p:nvCxnSpPr>
        <p:spPr>
          <a:xfrm flipV="1">
            <a:off x="8253356" y="5425523"/>
            <a:ext cx="384705" cy="240244"/>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7" name="Rectangle 96">
                <a:extLst>
                  <a:ext uri="{FF2B5EF4-FFF2-40B4-BE49-F238E27FC236}">
                    <a16:creationId xmlns:a16="http://schemas.microsoft.com/office/drawing/2014/main" id="{74EE7F03-44C7-B147-BE14-F65785899404}"/>
                  </a:ext>
                </a:extLst>
              </p:cNvPr>
              <p:cNvSpPr/>
              <p:nvPr/>
            </p:nvSpPr>
            <p:spPr>
              <a:xfrm>
                <a:off x="187256" y="2540283"/>
                <a:ext cx="2732992" cy="954107"/>
              </a:xfrm>
              <a:prstGeom prst="rect">
                <a:avLst/>
              </a:prstGeom>
            </p:spPr>
            <p:txBody>
              <a:bodyPr wrap="none">
                <a:spAutoFit/>
              </a:bodyPr>
              <a:lstStyle/>
              <a:p>
                <a:r>
                  <a:rPr lang="en-US" sz="2800">
                    <a:solidFill>
                      <a:schemeClr val="tx1"/>
                    </a:solidFill>
                    <a:latin typeface="Calibri" panose="020F0502020204030204" pitchFamily="34" charset="0"/>
                    <a:ea typeface="Helvetica Neue Light" panose="02000403000000020004" pitchFamily="2" charset="0"/>
                    <a:cs typeface="Calibri" panose="020F0502020204030204" pitchFamily="34" charset="0"/>
                  </a:rPr>
                  <a:t>Graph </a:t>
                </a:r>
                <a14:m>
                  <m:oMath xmlns:m="http://schemas.openxmlformats.org/officeDocument/2006/math">
                    <m:r>
                      <a:rPr lang="en-US" sz="2800" b="0" i="1">
                        <a:solidFill>
                          <a:schemeClr val="tx1"/>
                        </a:solidFill>
                        <a:latin typeface="Cambria Math" panose="02040503050406030204" pitchFamily="18" charset="0"/>
                      </a:rPr>
                      <m:t>𝐺</m:t>
                    </m:r>
                  </m:oMath>
                </a14:m>
                <a:r>
                  <a:rPr lang="en-US" sz="2800">
                    <a:solidFill>
                      <a:schemeClr val="tx1"/>
                    </a:solidFill>
                    <a:latin typeface="Calibri" panose="020F0502020204030204" pitchFamily="34" charset="0"/>
                    <a:ea typeface="Helvetica Neue Light" panose="02000403000000020004" pitchFamily="2" charset="0"/>
                    <a:cs typeface="Calibri" panose="020F0502020204030204" pitchFamily="34" charset="0"/>
                  </a:rPr>
                  <a:t> with</a:t>
                </a:r>
              </a:p>
              <a:p>
                <a:r>
                  <a:rPr lang="en-US" sz="2800">
                    <a:solidFill>
                      <a:schemeClr val="tx1"/>
                    </a:solidFill>
                    <a:latin typeface="Calibri" panose="020F0502020204030204" pitchFamily="34" charset="0"/>
                    <a:ea typeface="Helvetica Neue Light" panose="02000403000000020004" pitchFamily="2" charset="0"/>
                    <a:cs typeface="Calibri" panose="020F0502020204030204" pitchFamily="34" charset="0"/>
                  </a:rPr>
                  <a:t>node ordering </a:t>
                </a:r>
                <a14:m>
                  <m:oMath xmlns:m="http://schemas.openxmlformats.org/officeDocument/2006/math">
                    <m:r>
                      <a:rPr lang="en-US" sz="2800" b="0" i="1" smtClean="0">
                        <a:solidFill>
                          <a:schemeClr val="tx1"/>
                        </a:solidFill>
                        <a:latin typeface="Cambria Math" panose="02040503050406030204" pitchFamily="18" charset="0"/>
                      </a:rPr>
                      <m:t>𝜋</m:t>
                    </m:r>
                  </m:oMath>
                </a14:m>
                <a:r>
                  <a:rPr lang="en-US" sz="2800">
                    <a:solidFill>
                      <a:schemeClr val="tx1"/>
                    </a:solidFill>
                    <a:latin typeface="Calibri" panose="020F0502020204030204" pitchFamily="34" charset="0"/>
                    <a:ea typeface="Helvetica Neue Light" panose="02000403000000020004" pitchFamily="2" charset="0"/>
                    <a:cs typeface="Calibri" panose="020F0502020204030204" pitchFamily="34" charset="0"/>
                  </a:rPr>
                  <a:t>: </a:t>
                </a:r>
              </a:p>
            </p:txBody>
          </p:sp>
        </mc:Choice>
        <mc:Fallback xmlns="">
          <p:sp>
            <p:nvSpPr>
              <p:cNvPr id="97" name="Rectangle 96">
                <a:extLst>
                  <a:ext uri="{FF2B5EF4-FFF2-40B4-BE49-F238E27FC236}">
                    <a16:creationId xmlns:a16="http://schemas.microsoft.com/office/drawing/2014/main" id="{74EE7F03-44C7-B147-BE14-F65785899404}"/>
                  </a:ext>
                </a:extLst>
              </p:cNvPr>
              <p:cNvSpPr>
                <a:spLocks noRot="1" noChangeAspect="1" noMove="1" noResize="1" noEditPoints="1" noAdjustHandles="1" noChangeArrowheads="1" noChangeShapeType="1" noTextEdit="1"/>
              </p:cNvSpPr>
              <p:nvPr/>
            </p:nvSpPr>
            <p:spPr>
              <a:xfrm>
                <a:off x="187256" y="2540283"/>
                <a:ext cx="2732992" cy="954107"/>
              </a:xfrm>
              <a:prstGeom prst="rect">
                <a:avLst/>
              </a:prstGeom>
              <a:blipFill>
                <a:blip r:embed="rId3"/>
                <a:stretch>
                  <a:fillRect l="-4688" t="-6410" r="-3571" b="-179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Rectangle 97">
                <a:extLst>
                  <a:ext uri="{FF2B5EF4-FFF2-40B4-BE49-F238E27FC236}">
                    <a16:creationId xmlns:a16="http://schemas.microsoft.com/office/drawing/2014/main" id="{492A9809-5399-DC4A-B0DA-75D6BF4D2226}"/>
                  </a:ext>
                </a:extLst>
              </p:cNvPr>
              <p:cNvSpPr/>
              <p:nvPr/>
            </p:nvSpPr>
            <p:spPr>
              <a:xfrm>
                <a:off x="187256" y="4050689"/>
                <a:ext cx="2906702" cy="523220"/>
              </a:xfrm>
              <a:prstGeom prst="rect">
                <a:avLst/>
              </a:prstGeom>
            </p:spPr>
            <p:txBody>
              <a:bodyPr wrap="square">
                <a:spAutoFit/>
              </a:bodyPr>
              <a:lstStyle/>
              <a:p>
                <a:r>
                  <a:rPr lang="en-US" sz="2800">
                    <a:solidFill>
                      <a:schemeClr val="tx1"/>
                    </a:solidFill>
                    <a:latin typeface="Calibri" panose="020F0502020204030204" pitchFamily="34" charset="0"/>
                    <a:ea typeface="Helvetica Neue Light" panose="02000403000000020004" pitchFamily="2" charset="0"/>
                    <a:cs typeface="Calibri" panose="020F0502020204030204" pitchFamily="34" charset="0"/>
                  </a:rPr>
                  <a:t>Sequence </a:t>
                </a:r>
                <a14:m>
                  <m:oMath xmlns:m="http://schemas.openxmlformats.org/officeDocument/2006/math">
                    <m:sSup>
                      <m:sSupPr>
                        <m:ctrlPr>
                          <a:rPr lang="en-US" sz="2800" i="1" smtClean="0">
                            <a:solidFill>
                              <a:schemeClr val="tx1"/>
                            </a:solidFill>
                            <a:latin typeface="Cambria Math" panose="02040503050406030204" pitchFamily="18" charset="0"/>
                          </a:rPr>
                        </m:ctrlPr>
                      </m:sSupPr>
                      <m:e>
                        <m:r>
                          <a:rPr lang="en-US" sz="2800" b="0" i="1" smtClean="0">
                            <a:solidFill>
                              <a:schemeClr val="tx1"/>
                            </a:solidFill>
                            <a:latin typeface="Cambria Math" panose="02040503050406030204" pitchFamily="18" charset="0"/>
                          </a:rPr>
                          <m:t>𝑆</m:t>
                        </m:r>
                      </m:e>
                      <m:sup>
                        <m:r>
                          <a:rPr lang="en-US" sz="2800" b="0" i="1" smtClean="0">
                            <a:solidFill>
                              <a:schemeClr val="tx1"/>
                            </a:solidFill>
                            <a:latin typeface="Cambria Math" panose="02040503050406030204" pitchFamily="18" charset="0"/>
                          </a:rPr>
                          <m:t>𝜋</m:t>
                        </m:r>
                      </m:sup>
                    </m:sSup>
                  </m:oMath>
                </a14:m>
                <a:r>
                  <a:rPr lang="en-US" sz="2800">
                    <a:solidFill>
                      <a:schemeClr val="tx1"/>
                    </a:solidFill>
                    <a:latin typeface="Calibri" panose="020F0502020204030204" pitchFamily="34" charset="0"/>
                    <a:ea typeface="Helvetica Neue Light" panose="02000403000000020004" pitchFamily="2" charset="0"/>
                    <a:cs typeface="Calibri" panose="020F0502020204030204" pitchFamily="34" charset="0"/>
                  </a:rPr>
                  <a:t>: </a:t>
                </a:r>
              </a:p>
            </p:txBody>
          </p:sp>
        </mc:Choice>
        <mc:Fallback xmlns="">
          <p:sp>
            <p:nvSpPr>
              <p:cNvPr id="98" name="Rectangle 97">
                <a:extLst>
                  <a:ext uri="{FF2B5EF4-FFF2-40B4-BE49-F238E27FC236}">
                    <a16:creationId xmlns:a16="http://schemas.microsoft.com/office/drawing/2014/main" id="{492A9809-5399-DC4A-B0DA-75D6BF4D2226}"/>
                  </a:ext>
                </a:extLst>
              </p:cNvPr>
              <p:cNvSpPr>
                <a:spLocks noRot="1" noChangeAspect="1" noMove="1" noResize="1" noEditPoints="1" noAdjustHandles="1" noChangeArrowheads="1" noChangeShapeType="1" noTextEdit="1"/>
              </p:cNvSpPr>
              <p:nvPr/>
            </p:nvSpPr>
            <p:spPr>
              <a:xfrm>
                <a:off x="187256" y="4050689"/>
                <a:ext cx="2906702" cy="523220"/>
              </a:xfrm>
              <a:prstGeom prst="rect">
                <a:avLst/>
              </a:prstGeom>
              <a:blipFill>
                <a:blip r:embed="rId4"/>
                <a:stretch>
                  <a:fillRect l="-4403" t="-10465" b="-325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9" name="Rectangle 98">
                <a:extLst>
                  <a:ext uri="{FF2B5EF4-FFF2-40B4-BE49-F238E27FC236}">
                    <a16:creationId xmlns:a16="http://schemas.microsoft.com/office/drawing/2014/main" id="{5B21E477-6479-AE41-BB85-547C8FE6D285}"/>
                  </a:ext>
                </a:extLst>
              </p:cNvPr>
              <p:cNvSpPr/>
              <p:nvPr/>
            </p:nvSpPr>
            <p:spPr>
              <a:xfrm>
                <a:off x="1754200" y="5907660"/>
                <a:ext cx="615553"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i="1" smtClean="0">
                              <a:latin typeface="Cambria Math" panose="02040503050406030204" pitchFamily="18" charset="0"/>
                            </a:rPr>
                          </m:ctrlPr>
                        </m:sSubSupPr>
                        <m:e>
                          <m:r>
                            <a:rPr lang="en-US" sz="2400" b="0" i="1">
                              <a:latin typeface="Cambria Math" panose="02040503050406030204" pitchFamily="18" charset="0"/>
                            </a:rPr>
                            <m:t>𝑆</m:t>
                          </m:r>
                        </m:e>
                        <m:sub>
                          <m:r>
                            <a:rPr lang="en-US" altLang="zh-CN" sz="2400" b="0" i="1">
                              <a:latin typeface="Cambria Math" panose="02040503050406030204" pitchFamily="18" charset="0"/>
                            </a:rPr>
                            <m:t>1</m:t>
                          </m:r>
                        </m:sub>
                        <m:sup>
                          <m:r>
                            <a:rPr lang="en-US" sz="2400" b="0" i="1">
                              <a:latin typeface="Cambria Math" panose="02040503050406030204" pitchFamily="18" charset="0"/>
                            </a:rPr>
                            <m:t>𝜋</m:t>
                          </m:r>
                        </m:sup>
                      </m:sSubSup>
                    </m:oMath>
                  </m:oMathPara>
                </a14:m>
                <a:endParaRPr lang="en-US" sz="2400" i="1">
                  <a:latin typeface="Helvetica Neue Light" panose="02000403000000020004" pitchFamily="2" charset="0"/>
                  <a:ea typeface="Helvetica Neue Light" panose="02000403000000020004" pitchFamily="2" charset="0"/>
                </a:endParaRPr>
              </a:p>
            </p:txBody>
          </p:sp>
        </mc:Choice>
        <mc:Fallback xmlns="">
          <p:sp>
            <p:nvSpPr>
              <p:cNvPr id="99" name="Rectangle 98">
                <a:extLst>
                  <a:ext uri="{FF2B5EF4-FFF2-40B4-BE49-F238E27FC236}">
                    <a16:creationId xmlns:a16="http://schemas.microsoft.com/office/drawing/2014/main" id="{5B21E477-6479-AE41-BB85-547C8FE6D285}"/>
                  </a:ext>
                </a:extLst>
              </p:cNvPr>
              <p:cNvSpPr>
                <a:spLocks noRot="1" noChangeAspect="1" noMove="1" noResize="1" noEditPoints="1" noAdjustHandles="1" noChangeArrowheads="1" noChangeShapeType="1" noTextEdit="1"/>
              </p:cNvSpPr>
              <p:nvPr/>
            </p:nvSpPr>
            <p:spPr>
              <a:xfrm>
                <a:off x="1754200" y="5907660"/>
                <a:ext cx="615553" cy="461665"/>
              </a:xfrm>
              <a:prstGeom prst="rect">
                <a:avLst/>
              </a:prstGeom>
              <a:blipFill>
                <a:blip r:embed="rId5"/>
                <a:stretch>
                  <a:fillRect b="-26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0" name="Rectangle 99">
                <a:extLst>
                  <a:ext uri="{FF2B5EF4-FFF2-40B4-BE49-F238E27FC236}">
                    <a16:creationId xmlns:a16="http://schemas.microsoft.com/office/drawing/2014/main" id="{1C360DEF-647A-6E4C-8268-4F17FBFA6CDA}"/>
                  </a:ext>
                </a:extLst>
              </p:cNvPr>
              <p:cNvSpPr/>
              <p:nvPr/>
            </p:nvSpPr>
            <p:spPr>
              <a:xfrm>
                <a:off x="2508774" y="5907659"/>
                <a:ext cx="615553"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i="1">
                              <a:latin typeface="Cambria Math" panose="02040503050406030204" pitchFamily="18" charset="0"/>
                            </a:rPr>
                          </m:ctrlPr>
                        </m:sSubSupPr>
                        <m:e>
                          <m:r>
                            <a:rPr lang="en-US" sz="2400" b="0" i="1">
                              <a:latin typeface="Cambria Math" panose="02040503050406030204" pitchFamily="18" charset="0"/>
                            </a:rPr>
                            <m:t>𝑆</m:t>
                          </m:r>
                        </m:e>
                        <m:sub>
                          <m:r>
                            <a:rPr lang="en-US" sz="2400" b="0" i="1">
                              <a:latin typeface="Cambria Math" panose="02040503050406030204" pitchFamily="18" charset="0"/>
                            </a:rPr>
                            <m:t>2</m:t>
                          </m:r>
                        </m:sub>
                        <m:sup>
                          <m:r>
                            <a:rPr lang="en-US" sz="2400" b="0" i="1">
                              <a:latin typeface="Cambria Math" panose="02040503050406030204" pitchFamily="18" charset="0"/>
                            </a:rPr>
                            <m:t>𝜋</m:t>
                          </m:r>
                        </m:sup>
                      </m:sSubSup>
                    </m:oMath>
                  </m:oMathPara>
                </a14:m>
                <a:endParaRPr lang="en-US" sz="2400" i="1">
                  <a:latin typeface="Helvetica Neue Light" panose="02000403000000020004" pitchFamily="2" charset="0"/>
                  <a:ea typeface="Helvetica Neue Light" panose="02000403000000020004" pitchFamily="2" charset="0"/>
                </a:endParaRPr>
              </a:p>
            </p:txBody>
          </p:sp>
        </mc:Choice>
        <mc:Fallback xmlns="">
          <p:sp>
            <p:nvSpPr>
              <p:cNvPr id="100" name="Rectangle 99">
                <a:extLst>
                  <a:ext uri="{FF2B5EF4-FFF2-40B4-BE49-F238E27FC236}">
                    <a16:creationId xmlns:a16="http://schemas.microsoft.com/office/drawing/2014/main" id="{1C360DEF-647A-6E4C-8268-4F17FBFA6CDA}"/>
                  </a:ext>
                </a:extLst>
              </p:cNvPr>
              <p:cNvSpPr>
                <a:spLocks noRot="1" noChangeAspect="1" noMove="1" noResize="1" noEditPoints="1" noAdjustHandles="1" noChangeArrowheads="1" noChangeShapeType="1" noTextEdit="1"/>
              </p:cNvSpPr>
              <p:nvPr/>
            </p:nvSpPr>
            <p:spPr>
              <a:xfrm>
                <a:off x="2508774" y="5907659"/>
                <a:ext cx="615553" cy="461665"/>
              </a:xfrm>
              <a:prstGeom prst="rect">
                <a:avLst/>
              </a:prstGeom>
              <a:blipFill>
                <a:blip r:embed="rId6"/>
                <a:stretch>
                  <a:fillRect b="-26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1" name="Rectangle 100">
                <a:extLst>
                  <a:ext uri="{FF2B5EF4-FFF2-40B4-BE49-F238E27FC236}">
                    <a16:creationId xmlns:a16="http://schemas.microsoft.com/office/drawing/2014/main" id="{33E40A16-06B6-9846-8958-ABFC7817724D}"/>
                  </a:ext>
                </a:extLst>
              </p:cNvPr>
              <p:cNvSpPr/>
              <p:nvPr/>
            </p:nvSpPr>
            <p:spPr>
              <a:xfrm>
                <a:off x="3610303" y="5887627"/>
                <a:ext cx="615553"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i="1">
                              <a:latin typeface="Cambria Math" panose="02040503050406030204" pitchFamily="18" charset="0"/>
                            </a:rPr>
                          </m:ctrlPr>
                        </m:sSubSupPr>
                        <m:e>
                          <m:r>
                            <a:rPr lang="en-US" sz="2400" b="0" i="1">
                              <a:latin typeface="Cambria Math" panose="02040503050406030204" pitchFamily="18" charset="0"/>
                            </a:rPr>
                            <m:t>𝑆</m:t>
                          </m:r>
                        </m:e>
                        <m:sub>
                          <m:r>
                            <a:rPr lang="en-US" altLang="zh-CN" sz="2400" b="0" i="1">
                              <a:latin typeface="Cambria Math" panose="02040503050406030204" pitchFamily="18" charset="0"/>
                            </a:rPr>
                            <m:t>3</m:t>
                          </m:r>
                        </m:sub>
                        <m:sup>
                          <m:r>
                            <a:rPr lang="en-US" sz="2400" b="0" i="1">
                              <a:latin typeface="Cambria Math" panose="02040503050406030204" pitchFamily="18" charset="0"/>
                            </a:rPr>
                            <m:t>𝜋</m:t>
                          </m:r>
                        </m:sup>
                      </m:sSubSup>
                    </m:oMath>
                  </m:oMathPara>
                </a14:m>
                <a:endParaRPr lang="en-US" sz="2400" i="1">
                  <a:latin typeface="Helvetica Neue Light" panose="02000403000000020004" pitchFamily="2" charset="0"/>
                  <a:ea typeface="Helvetica Neue Light" panose="02000403000000020004" pitchFamily="2" charset="0"/>
                </a:endParaRPr>
              </a:p>
            </p:txBody>
          </p:sp>
        </mc:Choice>
        <mc:Fallback xmlns="">
          <p:sp>
            <p:nvSpPr>
              <p:cNvPr id="101" name="Rectangle 100">
                <a:extLst>
                  <a:ext uri="{FF2B5EF4-FFF2-40B4-BE49-F238E27FC236}">
                    <a16:creationId xmlns:a16="http://schemas.microsoft.com/office/drawing/2014/main" id="{33E40A16-06B6-9846-8958-ABFC7817724D}"/>
                  </a:ext>
                </a:extLst>
              </p:cNvPr>
              <p:cNvSpPr>
                <a:spLocks noRot="1" noChangeAspect="1" noMove="1" noResize="1" noEditPoints="1" noAdjustHandles="1" noChangeArrowheads="1" noChangeShapeType="1" noTextEdit="1"/>
              </p:cNvSpPr>
              <p:nvPr/>
            </p:nvSpPr>
            <p:spPr>
              <a:xfrm>
                <a:off x="3610303" y="5887627"/>
                <a:ext cx="615553" cy="461665"/>
              </a:xfrm>
              <a:prstGeom prst="rect">
                <a:avLst/>
              </a:prstGeom>
              <a:blipFill>
                <a:blip r:embed="rId7"/>
                <a:stretch>
                  <a:fillRect b="-1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 name="Rectangle 101">
                <a:extLst>
                  <a:ext uri="{FF2B5EF4-FFF2-40B4-BE49-F238E27FC236}">
                    <a16:creationId xmlns:a16="http://schemas.microsoft.com/office/drawing/2014/main" id="{D7FF48E6-0FD0-C246-9985-A4577B277CD7}"/>
                  </a:ext>
                </a:extLst>
              </p:cNvPr>
              <p:cNvSpPr/>
              <p:nvPr/>
            </p:nvSpPr>
            <p:spPr>
              <a:xfrm>
                <a:off x="5445056" y="5907183"/>
                <a:ext cx="615553"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i="1">
                              <a:latin typeface="Cambria Math" panose="02040503050406030204" pitchFamily="18" charset="0"/>
                            </a:rPr>
                          </m:ctrlPr>
                        </m:sSubSupPr>
                        <m:e>
                          <m:r>
                            <a:rPr lang="en-US" sz="2400" b="0" i="1">
                              <a:latin typeface="Cambria Math" panose="02040503050406030204" pitchFamily="18" charset="0"/>
                            </a:rPr>
                            <m:t>𝑆</m:t>
                          </m:r>
                        </m:e>
                        <m:sub>
                          <m:r>
                            <a:rPr lang="en-US" altLang="zh-CN" sz="2400" b="0" i="1">
                              <a:latin typeface="Cambria Math" panose="02040503050406030204" pitchFamily="18" charset="0"/>
                            </a:rPr>
                            <m:t>4</m:t>
                          </m:r>
                        </m:sub>
                        <m:sup>
                          <m:r>
                            <a:rPr lang="en-US" sz="2400" b="0" i="1">
                              <a:latin typeface="Cambria Math" panose="02040503050406030204" pitchFamily="18" charset="0"/>
                            </a:rPr>
                            <m:t>𝜋</m:t>
                          </m:r>
                        </m:sup>
                      </m:sSubSup>
                    </m:oMath>
                  </m:oMathPara>
                </a14:m>
                <a:endParaRPr lang="en-US" sz="2400" i="1">
                  <a:latin typeface="Helvetica Neue Light" panose="02000403000000020004" pitchFamily="2" charset="0"/>
                  <a:ea typeface="Helvetica Neue Light" panose="02000403000000020004" pitchFamily="2" charset="0"/>
                </a:endParaRPr>
              </a:p>
            </p:txBody>
          </p:sp>
        </mc:Choice>
        <mc:Fallback xmlns="">
          <p:sp>
            <p:nvSpPr>
              <p:cNvPr id="102" name="Rectangle 101">
                <a:extLst>
                  <a:ext uri="{FF2B5EF4-FFF2-40B4-BE49-F238E27FC236}">
                    <a16:creationId xmlns:a16="http://schemas.microsoft.com/office/drawing/2014/main" id="{D7FF48E6-0FD0-C246-9985-A4577B277CD7}"/>
                  </a:ext>
                </a:extLst>
              </p:cNvPr>
              <p:cNvSpPr>
                <a:spLocks noRot="1" noChangeAspect="1" noMove="1" noResize="1" noEditPoints="1" noAdjustHandles="1" noChangeArrowheads="1" noChangeShapeType="1" noTextEdit="1"/>
              </p:cNvSpPr>
              <p:nvPr/>
            </p:nvSpPr>
            <p:spPr>
              <a:xfrm>
                <a:off x="5445056" y="5907183"/>
                <a:ext cx="615553" cy="461665"/>
              </a:xfrm>
              <a:prstGeom prst="rect">
                <a:avLst/>
              </a:prstGeom>
              <a:blipFill>
                <a:blip r:embed="rId8"/>
                <a:stretch>
                  <a:fillRect b="-26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3" name="Rectangle 102">
                <a:extLst>
                  <a:ext uri="{FF2B5EF4-FFF2-40B4-BE49-F238E27FC236}">
                    <a16:creationId xmlns:a16="http://schemas.microsoft.com/office/drawing/2014/main" id="{7FF8E5A2-D24B-F04A-9D4F-E4735A727A22}"/>
                  </a:ext>
                </a:extLst>
              </p:cNvPr>
              <p:cNvSpPr/>
              <p:nvPr/>
            </p:nvSpPr>
            <p:spPr>
              <a:xfrm>
                <a:off x="7280695" y="5887627"/>
                <a:ext cx="615553"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i="1">
                              <a:latin typeface="Cambria Math" panose="02040503050406030204" pitchFamily="18" charset="0"/>
                            </a:rPr>
                          </m:ctrlPr>
                        </m:sSubSupPr>
                        <m:e>
                          <m:r>
                            <a:rPr lang="en-US" sz="2400" b="0" i="1">
                              <a:latin typeface="Cambria Math" panose="02040503050406030204" pitchFamily="18" charset="0"/>
                            </a:rPr>
                            <m:t>𝑆</m:t>
                          </m:r>
                        </m:e>
                        <m:sub>
                          <m:r>
                            <a:rPr lang="en-US" altLang="zh-CN" sz="2400" b="0" i="1">
                              <a:latin typeface="Cambria Math" panose="02040503050406030204" pitchFamily="18" charset="0"/>
                            </a:rPr>
                            <m:t>5</m:t>
                          </m:r>
                        </m:sub>
                        <m:sup>
                          <m:r>
                            <a:rPr lang="en-US" sz="2400" b="0" i="1">
                              <a:latin typeface="Cambria Math" panose="02040503050406030204" pitchFamily="18" charset="0"/>
                            </a:rPr>
                            <m:t>𝜋</m:t>
                          </m:r>
                        </m:sup>
                      </m:sSubSup>
                    </m:oMath>
                  </m:oMathPara>
                </a14:m>
                <a:endParaRPr lang="en-US" sz="2400" i="1">
                  <a:latin typeface="Helvetica Neue Light" panose="02000403000000020004" pitchFamily="2" charset="0"/>
                  <a:ea typeface="Helvetica Neue Light" panose="02000403000000020004" pitchFamily="2" charset="0"/>
                </a:endParaRPr>
              </a:p>
            </p:txBody>
          </p:sp>
        </mc:Choice>
        <mc:Fallback xmlns="">
          <p:sp>
            <p:nvSpPr>
              <p:cNvPr id="103" name="Rectangle 102">
                <a:extLst>
                  <a:ext uri="{FF2B5EF4-FFF2-40B4-BE49-F238E27FC236}">
                    <a16:creationId xmlns:a16="http://schemas.microsoft.com/office/drawing/2014/main" id="{7FF8E5A2-D24B-F04A-9D4F-E4735A727A22}"/>
                  </a:ext>
                </a:extLst>
              </p:cNvPr>
              <p:cNvSpPr>
                <a:spLocks noRot="1" noChangeAspect="1" noMove="1" noResize="1" noEditPoints="1" noAdjustHandles="1" noChangeArrowheads="1" noChangeShapeType="1" noTextEdit="1"/>
              </p:cNvSpPr>
              <p:nvPr/>
            </p:nvSpPr>
            <p:spPr>
              <a:xfrm>
                <a:off x="7280695" y="5887627"/>
                <a:ext cx="615553" cy="461665"/>
              </a:xfrm>
              <a:prstGeom prst="rect">
                <a:avLst/>
              </a:prstGeom>
              <a:blipFill>
                <a:blip r:embed="rId9"/>
                <a:stretch>
                  <a:fillRect b="-3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5" name="Rectangle 104">
                <a:extLst>
                  <a:ext uri="{FF2B5EF4-FFF2-40B4-BE49-F238E27FC236}">
                    <a16:creationId xmlns:a16="http://schemas.microsoft.com/office/drawing/2014/main" id="{7A7A4BAA-7F85-9040-8D0E-0CC475969A2E}"/>
                  </a:ext>
                </a:extLst>
              </p:cNvPr>
              <p:cNvSpPr/>
              <p:nvPr/>
            </p:nvSpPr>
            <p:spPr>
              <a:xfrm>
                <a:off x="1409717" y="5907182"/>
                <a:ext cx="397866"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oMath>
                  </m:oMathPara>
                </a14:m>
                <a:endParaRPr lang="en-US" sz="2400" i="1">
                  <a:latin typeface="Helvetica Neue Light" panose="02000403000000020004" pitchFamily="2" charset="0"/>
                  <a:ea typeface="Helvetica Neue Light" panose="02000403000000020004" pitchFamily="2" charset="0"/>
                </a:endParaRPr>
              </a:p>
            </p:txBody>
          </p:sp>
        </mc:Choice>
        <mc:Fallback xmlns="">
          <p:sp>
            <p:nvSpPr>
              <p:cNvPr id="105" name="Rectangle 104">
                <a:extLst>
                  <a:ext uri="{FF2B5EF4-FFF2-40B4-BE49-F238E27FC236}">
                    <a16:creationId xmlns:a16="http://schemas.microsoft.com/office/drawing/2014/main" id="{7A7A4BAA-7F85-9040-8D0E-0CC475969A2E}"/>
                  </a:ext>
                </a:extLst>
              </p:cNvPr>
              <p:cNvSpPr>
                <a:spLocks noRot="1" noChangeAspect="1" noMove="1" noResize="1" noEditPoints="1" noAdjustHandles="1" noChangeArrowheads="1" noChangeShapeType="1" noTextEdit="1"/>
              </p:cNvSpPr>
              <p:nvPr/>
            </p:nvSpPr>
            <p:spPr>
              <a:xfrm>
                <a:off x="1409717" y="5907182"/>
                <a:ext cx="397866" cy="461665"/>
              </a:xfrm>
              <a:prstGeom prst="rect">
                <a:avLst/>
              </a:prstGeom>
              <a:blipFill>
                <a:blip r:embed="rId10"/>
                <a:stretch>
                  <a:fillRect l="-1515" r="-1515" b="-171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6" name="Rectangle 105">
                <a:extLst>
                  <a:ext uri="{FF2B5EF4-FFF2-40B4-BE49-F238E27FC236}">
                    <a16:creationId xmlns:a16="http://schemas.microsoft.com/office/drawing/2014/main" id="{98A46B28-2C2B-0549-A5A2-254299025FBC}"/>
                  </a:ext>
                </a:extLst>
              </p:cNvPr>
              <p:cNvSpPr/>
              <p:nvPr/>
            </p:nvSpPr>
            <p:spPr>
              <a:xfrm>
                <a:off x="8254208" y="5893948"/>
                <a:ext cx="397866"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oMath>
                  </m:oMathPara>
                </a14:m>
                <a:endParaRPr lang="en-US" sz="2400" i="1">
                  <a:latin typeface="Helvetica Neue Light" panose="02000403000000020004" pitchFamily="2" charset="0"/>
                  <a:ea typeface="Helvetica Neue Light" panose="02000403000000020004" pitchFamily="2" charset="0"/>
                </a:endParaRPr>
              </a:p>
            </p:txBody>
          </p:sp>
        </mc:Choice>
        <mc:Fallback xmlns="">
          <p:sp>
            <p:nvSpPr>
              <p:cNvPr id="106" name="Rectangle 105">
                <a:extLst>
                  <a:ext uri="{FF2B5EF4-FFF2-40B4-BE49-F238E27FC236}">
                    <a16:creationId xmlns:a16="http://schemas.microsoft.com/office/drawing/2014/main" id="{98A46B28-2C2B-0549-A5A2-254299025FBC}"/>
                  </a:ext>
                </a:extLst>
              </p:cNvPr>
              <p:cNvSpPr>
                <a:spLocks noRot="1" noChangeAspect="1" noMove="1" noResize="1" noEditPoints="1" noAdjustHandles="1" noChangeArrowheads="1" noChangeShapeType="1" noTextEdit="1"/>
              </p:cNvSpPr>
              <p:nvPr/>
            </p:nvSpPr>
            <p:spPr>
              <a:xfrm>
                <a:off x="8254208" y="5893948"/>
                <a:ext cx="397866" cy="461665"/>
              </a:xfrm>
              <a:prstGeom prst="rect">
                <a:avLst/>
              </a:prstGeom>
              <a:blipFill>
                <a:blip r:embed="rId11"/>
                <a:stretch>
                  <a:fillRect l="-1538" r="-3077" b="-171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7" name="Rectangle 106">
                <a:extLst>
                  <a:ext uri="{FF2B5EF4-FFF2-40B4-BE49-F238E27FC236}">
                    <a16:creationId xmlns:a16="http://schemas.microsoft.com/office/drawing/2014/main" id="{81BA35BC-7C90-E14E-87A6-FAF984907F90}"/>
                  </a:ext>
                </a:extLst>
              </p:cNvPr>
              <p:cNvSpPr/>
              <p:nvPr/>
            </p:nvSpPr>
            <p:spPr>
              <a:xfrm>
                <a:off x="569816" y="5902449"/>
                <a:ext cx="951081" cy="461665"/>
              </a:xfrm>
              <a:prstGeom prst="rect">
                <a:avLst/>
              </a:prstGeom>
            </p:spPr>
            <p:txBody>
              <a:bodyPr wrap="square">
                <a:spAutoFit/>
              </a:bodyPr>
              <a:lstStyle/>
              <a:p>
                <a14:m>
                  <m:oMath xmlns:m="http://schemas.openxmlformats.org/officeDocument/2006/math">
                    <m:sSup>
                      <m:sSupPr>
                        <m:ctrlPr>
                          <a:rPr lang="en-US" sz="2400" i="1" smtClean="0">
                            <a:solidFill>
                              <a:schemeClr val="tx1"/>
                            </a:solidFill>
                            <a:latin typeface="Cambria Math" panose="02040503050406030204" pitchFamily="18" charset="0"/>
                          </a:rPr>
                        </m:ctrlPr>
                      </m:sSupPr>
                      <m:e>
                        <m:r>
                          <a:rPr lang="en-US" sz="2400" b="0" i="1" smtClean="0">
                            <a:solidFill>
                              <a:schemeClr val="tx1"/>
                            </a:solidFill>
                            <a:latin typeface="Cambria Math" panose="02040503050406030204" pitchFamily="18" charset="0"/>
                          </a:rPr>
                          <m:t>𝑆</m:t>
                        </m:r>
                      </m:e>
                      <m:sup>
                        <m:r>
                          <a:rPr lang="en-US" sz="2400" b="0" i="1" smtClean="0">
                            <a:solidFill>
                              <a:schemeClr val="tx1"/>
                            </a:solidFill>
                            <a:latin typeface="Cambria Math" panose="02040503050406030204" pitchFamily="18" charset="0"/>
                          </a:rPr>
                          <m:t>𝜋</m:t>
                        </m:r>
                      </m:sup>
                    </m:sSup>
                    <m:r>
                      <a:rPr lang="en-US" sz="2400" b="0" i="1" smtClean="0">
                        <a:solidFill>
                          <a:schemeClr val="tx1"/>
                        </a:solidFill>
                        <a:latin typeface="Cambria Math" panose="02040503050406030204" pitchFamily="18" charset="0"/>
                      </a:rPr>
                      <m:t>=</m:t>
                    </m:r>
                  </m:oMath>
                </a14:m>
                <a:r>
                  <a:rPr lang="en-US" sz="2400" i="1">
                    <a:solidFill>
                      <a:schemeClr val="tx1"/>
                    </a:solidFill>
                    <a:latin typeface="Helvetica Neue Light" panose="02000403000000020004" pitchFamily="2" charset="0"/>
                    <a:ea typeface="Helvetica Neue Light" panose="02000403000000020004" pitchFamily="2" charset="0"/>
                  </a:rPr>
                  <a:t> </a:t>
                </a:r>
              </a:p>
            </p:txBody>
          </p:sp>
        </mc:Choice>
        <mc:Fallback xmlns="">
          <p:sp>
            <p:nvSpPr>
              <p:cNvPr id="107" name="Rectangle 106">
                <a:extLst>
                  <a:ext uri="{FF2B5EF4-FFF2-40B4-BE49-F238E27FC236}">
                    <a16:creationId xmlns:a16="http://schemas.microsoft.com/office/drawing/2014/main" id="{81BA35BC-7C90-E14E-87A6-FAF984907F90}"/>
                  </a:ext>
                </a:extLst>
              </p:cNvPr>
              <p:cNvSpPr>
                <a:spLocks noRot="1" noChangeAspect="1" noMove="1" noResize="1" noEditPoints="1" noAdjustHandles="1" noChangeArrowheads="1" noChangeShapeType="1" noTextEdit="1"/>
              </p:cNvSpPr>
              <p:nvPr/>
            </p:nvSpPr>
            <p:spPr>
              <a:xfrm>
                <a:off x="569816" y="5902449"/>
                <a:ext cx="951081" cy="461665"/>
              </a:xfrm>
              <a:prstGeom prst="rect">
                <a:avLst/>
              </a:prstGeom>
              <a:blipFill>
                <a:blip r:embed="rId12"/>
                <a:stretch>
                  <a:fillRect l="-1282"/>
                </a:stretch>
              </a:blipFill>
            </p:spPr>
            <p:txBody>
              <a:bodyPr/>
              <a:lstStyle/>
              <a:p>
                <a:r>
                  <a:rPr lang="en-US">
                    <a:noFill/>
                  </a:rPr>
                  <a:t> </a:t>
                </a:r>
              </a:p>
            </p:txBody>
          </p:sp>
        </mc:Fallback>
      </mc:AlternateContent>
      <p:sp>
        <p:nvSpPr>
          <p:cNvPr id="110" name="Arrow: Right 9">
            <a:extLst>
              <a:ext uri="{FF2B5EF4-FFF2-40B4-BE49-F238E27FC236}">
                <a16:creationId xmlns:a16="http://schemas.microsoft.com/office/drawing/2014/main" id="{B07104AF-E24A-6A4C-8873-F5E86D95C930}"/>
              </a:ext>
            </a:extLst>
          </p:cNvPr>
          <p:cNvSpPr/>
          <p:nvPr/>
        </p:nvSpPr>
        <p:spPr>
          <a:xfrm rot="5400000">
            <a:off x="803996" y="3606097"/>
            <a:ext cx="530505"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Helvetica Neue Light" panose="02000403000000020004" pitchFamily="2" charset="0"/>
              <a:ea typeface="Helvetica Neue Light" panose="02000403000000020004" pitchFamily="2" charset="0"/>
            </a:endParaRPr>
          </a:p>
        </p:txBody>
      </p:sp>
      <p:sp>
        <p:nvSpPr>
          <p:cNvPr id="111" name="Arrow: Right 8">
            <a:extLst>
              <a:ext uri="{FF2B5EF4-FFF2-40B4-BE49-F238E27FC236}">
                <a16:creationId xmlns:a16="http://schemas.microsoft.com/office/drawing/2014/main" id="{48693FCE-547F-C04F-ADBC-FAF22AD7B47B}"/>
              </a:ext>
            </a:extLst>
          </p:cNvPr>
          <p:cNvSpPr/>
          <p:nvPr/>
        </p:nvSpPr>
        <p:spPr>
          <a:xfrm rot="16200000">
            <a:off x="1369802" y="3606098"/>
            <a:ext cx="530507" cy="304800"/>
          </a:xfrm>
          <a:prstGeom prst="rightArrow">
            <a:avLst/>
          </a:prstGeom>
          <a:solidFill>
            <a:srgbClr val="00B050"/>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3">
                  <a:lumMod val="75000"/>
                </a:schemeClr>
              </a:solidFill>
              <a:latin typeface="Helvetica Neue Light" panose="02000403000000020004" pitchFamily="2" charset="0"/>
              <a:ea typeface="Helvetica Neue Light" panose="02000403000000020004" pitchFamily="2" charset="0"/>
            </a:endParaRPr>
          </a:p>
        </p:txBody>
      </p:sp>
      <mc:AlternateContent xmlns:mc="http://schemas.openxmlformats.org/markup-compatibility/2006" xmlns:a14="http://schemas.microsoft.com/office/drawing/2010/main">
        <mc:Choice Requires="a14">
          <p:sp>
            <p:nvSpPr>
              <p:cNvPr id="112" name="Rectangle 111">
                <a:extLst>
                  <a:ext uri="{FF2B5EF4-FFF2-40B4-BE49-F238E27FC236}">
                    <a16:creationId xmlns:a16="http://schemas.microsoft.com/office/drawing/2014/main" id="{7263489A-DA7A-A442-8E07-7F0BC3FCC28D}"/>
                  </a:ext>
                </a:extLst>
              </p:cNvPr>
              <p:cNvSpPr/>
              <p:nvPr/>
            </p:nvSpPr>
            <p:spPr>
              <a:xfrm>
                <a:off x="2348031" y="5959874"/>
                <a:ext cx="274559" cy="461665"/>
              </a:xfrm>
              <a:prstGeom prst="rect">
                <a:avLst/>
              </a:prstGeom>
            </p:spPr>
            <p:txBody>
              <a:bodyPr wrap="square">
                <a:spAutoFit/>
              </a:bodyPr>
              <a:lstStyle/>
              <a:p>
                <a14:m>
                  <m:oMath xmlns:m="http://schemas.openxmlformats.org/officeDocument/2006/math">
                    <m:r>
                      <a:rPr lang="en-US" sz="2400" b="0" i="0" smtClean="0">
                        <a:solidFill>
                          <a:schemeClr val="tx1"/>
                        </a:solidFill>
                        <a:latin typeface="Cambria Math" panose="02040503050406030204" pitchFamily="18" charset="0"/>
                      </a:rPr>
                      <m:t>,</m:t>
                    </m:r>
                  </m:oMath>
                </a14:m>
                <a:r>
                  <a:rPr lang="en-US" sz="2400">
                    <a:solidFill>
                      <a:schemeClr val="tx1"/>
                    </a:solidFill>
                    <a:latin typeface="Helvetica Neue Light" panose="02000403000000020004" pitchFamily="2" charset="0"/>
                    <a:ea typeface="Helvetica Neue Light" panose="02000403000000020004" pitchFamily="2" charset="0"/>
                  </a:rPr>
                  <a:t> </a:t>
                </a:r>
              </a:p>
            </p:txBody>
          </p:sp>
        </mc:Choice>
        <mc:Fallback xmlns="">
          <p:sp>
            <p:nvSpPr>
              <p:cNvPr id="112" name="Rectangle 111">
                <a:extLst>
                  <a:ext uri="{FF2B5EF4-FFF2-40B4-BE49-F238E27FC236}">
                    <a16:creationId xmlns:a16="http://schemas.microsoft.com/office/drawing/2014/main" id="{7263489A-DA7A-A442-8E07-7F0BC3FCC28D}"/>
                  </a:ext>
                </a:extLst>
              </p:cNvPr>
              <p:cNvSpPr>
                <a:spLocks noRot="1" noChangeAspect="1" noMove="1" noResize="1" noEditPoints="1" noAdjustHandles="1" noChangeArrowheads="1" noChangeShapeType="1" noTextEdit="1"/>
              </p:cNvSpPr>
              <p:nvPr/>
            </p:nvSpPr>
            <p:spPr>
              <a:xfrm>
                <a:off x="2348031" y="5959874"/>
                <a:ext cx="274559" cy="461665"/>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3" name="Rectangle 112">
                <a:extLst>
                  <a:ext uri="{FF2B5EF4-FFF2-40B4-BE49-F238E27FC236}">
                    <a16:creationId xmlns:a16="http://schemas.microsoft.com/office/drawing/2014/main" id="{8AAFD1B1-60FD-5143-9CCA-64B159F6E6A5}"/>
                  </a:ext>
                </a:extLst>
              </p:cNvPr>
              <p:cNvSpPr/>
              <p:nvPr/>
            </p:nvSpPr>
            <p:spPr>
              <a:xfrm>
                <a:off x="3232948" y="5959874"/>
                <a:ext cx="274559" cy="461665"/>
              </a:xfrm>
              <a:prstGeom prst="rect">
                <a:avLst/>
              </a:prstGeom>
            </p:spPr>
            <p:txBody>
              <a:bodyPr wrap="square">
                <a:spAutoFit/>
              </a:bodyPr>
              <a:lstStyle/>
              <a:p>
                <a14:m>
                  <m:oMath xmlns:m="http://schemas.openxmlformats.org/officeDocument/2006/math">
                    <m:r>
                      <a:rPr lang="en-US" sz="2400" b="0" i="0" smtClean="0">
                        <a:solidFill>
                          <a:schemeClr val="tx1"/>
                        </a:solidFill>
                        <a:latin typeface="Cambria Math" panose="02040503050406030204" pitchFamily="18" charset="0"/>
                      </a:rPr>
                      <m:t>,</m:t>
                    </m:r>
                  </m:oMath>
                </a14:m>
                <a:r>
                  <a:rPr lang="en-US" sz="2400">
                    <a:solidFill>
                      <a:schemeClr val="tx1"/>
                    </a:solidFill>
                    <a:latin typeface="Helvetica Neue Light" panose="02000403000000020004" pitchFamily="2" charset="0"/>
                    <a:ea typeface="Helvetica Neue Light" panose="02000403000000020004" pitchFamily="2" charset="0"/>
                  </a:rPr>
                  <a:t> </a:t>
                </a:r>
              </a:p>
            </p:txBody>
          </p:sp>
        </mc:Choice>
        <mc:Fallback xmlns="">
          <p:sp>
            <p:nvSpPr>
              <p:cNvPr id="113" name="Rectangle 112">
                <a:extLst>
                  <a:ext uri="{FF2B5EF4-FFF2-40B4-BE49-F238E27FC236}">
                    <a16:creationId xmlns:a16="http://schemas.microsoft.com/office/drawing/2014/main" id="{8AAFD1B1-60FD-5143-9CCA-64B159F6E6A5}"/>
                  </a:ext>
                </a:extLst>
              </p:cNvPr>
              <p:cNvSpPr>
                <a:spLocks noRot="1" noChangeAspect="1" noMove="1" noResize="1" noEditPoints="1" noAdjustHandles="1" noChangeArrowheads="1" noChangeShapeType="1" noTextEdit="1"/>
              </p:cNvSpPr>
              <p:nvPr/>
            </p:nvSpPr>
            <p:spPr>
              <a:xfrm>
                <a:off x="3232948" y="5959874"/>
                <a:ext cx="274559" cy="461665"/>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4" name="Rectangle 113">
                <a:extLst>
                  <a:ext uri="{FF2B5EF4-FFF2-40B4-BE49-F238E27FC236}">
                    <a16:creationId xmlns:a16="http://schemas.microsoft.com/office/drawing/2014/main" id="{11FF4A2F-8727-E54D-8540-99D055C14A15}"/>
                  </a:ext>
                </a:extLst>
              </p:cNvPr>
              <p:cNvSpPr/>
              <p:nvPr/>
            </p:nvSpPr>
            <p:spPr>
              <a:xfrm>
                <a:off x="4685448" y="5959874"/>
                <a:ext cx="274559" cy="461665"/>
              </a:xfrm>
              <a:prstGeom prst="rect">
                <a:avLst/>
              </a:prstGeom>
            </p:spPr>
            <p:txBody>
              <a:bodyPr wrap="square">
                <a:spAutoFit/>
              </a:bodyPr>
              <a:lstStyle/>
              <a:p>
                <a14:m>
                  <m:oMath xmlns:m="http://schemas.openxmlformats.org/officeDocument/2006/math">
                    <m:r>
                      <a:rPr lang="en-US" sz="2400" b="0" i="0" smtClean="0">
                        <a:solidFill>
                          <a:schemeClr val="tx1"/>
                        </a:solidFill>
                        <a:latin typeface="Cambria Math" panose="02040503050406030204" pitchFamily="18" charset="0"/>
                      </a:rPr>
                      <m:t>,</m:t>
                    </m:r>
                  </m:oMath>
                </a14:m>
                <a:r>
                  <a:rPr lang="en-US" sz="2400">
                    <a:solidFill>
                      <a:schemeClr val="tx1"/>
                    </a:solidFill>
                    <a:latin typeface="Helvetica Neue Light" panose="02000403000000020004" pitchFamily="2" charset="0"/>
                    <a:ea typeface="Helvetica Neue Light" panose="02000403000000020004" pitchFamily="2" charset="0"/>
                  </a:rPr>
                  <a:t> </a:t>
                </a:r>
              </a:p>
            </p:txBody>
          </p:sp>
        </mc:Choice>
        <mc:Fallback xmlns="">
          <p:sp>
            <p:nvSpPr>
              <p:cNvPr id="114" name="Rectangle 113">
                <a:extLst>
                  <a:ext uri="{FF2B5EF4-FFF2-40B4-BE49-F238E27FC236}">
                    <a16:creationId xmlns:a16="http://schemas.microsoft.com/office/drawing/2014/main" id="{11FF4A2F-8727-E54D-8540-99D055C14A15}"/>
                  </a:ext>
                </a:extLst>
              </p:cNvPr>
              <p:cNvSpPr>
                <a:spLocks noRot="1" noChangeAspect="1" noMove="1" noResize="1" noEditPoints="1" noAdjustHandles="1" noChangeArrowheads="1" noChangeShapeType="1" noTextEdit="1"/>
              </p:cNvSpPr>
              <p:nvPr/>
            </p:nvSpPr>
            <p:spPr>
              <a:xfrm>
                <a:off x="4685448" y="5959874"/>
                <a:ext cx="274559" cy="461665"/>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5" name="Rectangle 114">
                <a:extLst>
                  <a:ext uri="{FF2B5EF4-FFF2-40B4-BE49-F238E27FC236}">
                    <a16:creationId xmlns:a16="http://schemas.microsoft.com/office/drawing/2014/main" id="{B16E3834-3E43-C444-A6DF-FD350EFD7760}"/>
                  </a:ext>
                </a:extLst>
              </p:cNvPr>
              <p:cNvSpPr/>
              <p:nvPr/>
            </p:nvSpPr>
            <p:spPr>
              <a:xfrm>
                <a:off x="6648176" y="5959874"/>
                <a:ext cx="274559" cy="461665"/>
              </a:xfrm>
              <a:prstGeom prst="rect">
                <a:avLst/>
              </a:prstGeom>
            </p:spPr>
            <p:txBody>
              <a:bodyPr wrap="square">
                <a:spAutoFit/>
              </a:bodyPr>
              <a:lstStyle/>
              <a:p>
                <a14:m>
                  <m:oMath xmlns:m="http://schemas.openxmlformats.org/officeDocument/2006/math">
                    <m:r>
                      <a:rPr lang="en-US" sz="2400" b="0" i="0" smtClean="0">
                        <a:solidFill>
                          <a:schemeClr val="tx1"/>
                        </a:solidFill>
                        <a:latin typeface="Cambria Math" panose="02040503050406030204" pitchFamily="18" charset="0"/>
                      </a:rPr>
                      <m:t>,</m:t>
                    </m:r>
                  </m:oMath>
                </a14:m>
                <a:r>
                  <a:rPr lang="en-US" sz="2400">
                    <a:solidFill>
                      <a:schemeClr val="tx1"/>
                    </a:solidFill>
                    <a:latin typeface="Helvetica Neue Light" panose="02000403000000020004" pitchFamily="2" charset="0"/>
                    <a:ea typeface="Helvetica Neue Light" panose="02000403000000020004" pitchFamily="2" charset="0"/>
                  </a:rPr>
                  <a:t> </a:t>
                </a:r>
              </a:p>
            </p:txBody>
          </p:sp>
        </mc:Choice>
        <mc:Fallback xmlns="">
          <p:sp>
            <p:nvSpPr>
              <p:cNvPr id="115" name="Rectangle 114">
                <a:extLst>
                  <a:ext uri="{FF2B5EF4-FFF2-40B4-BE49-F238E27FC236}">
                    <a16:creationId xmlns:a16="http://schemas.microsoft.com/office/drawing/2014/main" id="{B16E3834-3E43-C444-A6DF-FD350EFD7760}"/>
                  </a:ext>
                </a:extLst>
              </p:cNvPr>
              <p:cNvSpPr>
                <a:spLocks noRot="1" noChangeAspect="1" noMove="1" noResize="1" noEditPoints="1" noAdjustHandles="1" noChangeArrowheads="1" noChangeShapeType="1" noTextEdit="1"/>
              </p:cNvSpPr>
              <p:nvPr/>
            </p:nvSpPr>
            <p:spPr>
              <a:xfrm>
                <a:off x="6648176" y="5959874"/>
                <a:ext cx="274559" cy="461665"/>
              </a:xfrm>
              <a:prstGeom prst="rect">
                <a:avLst/>
              </a:prstGeom>
              <a:blipFill>
                <a:blip r:embed="rId1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533190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DC789-814C-3F41-84CA-292C89FB6507}"/>
              </a:ext>
            </a:extLst>
          </p:cNvPr>
          <p:cNvSpPr>
            <a:spLocks noGrp="1"/>
          </p:cNvSpPr>
          <p:nvPr>
            <p:ph type="title"/>
          </p:nvPr>
        </p:nvSpPr>
        <p:spPr/>
        <p:txBody>
          <a:bodyPr/>
          <a:lstStyle/>
          <a:p>
            <a:r>
              <a:rPr lang="en-US"/>
              <a:t>Model Graphs as Sequences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AD52D6D-7DEC-C047-B902-2E6C9514841E}"/>
                  </a:ext>
                </a:extLst>
              </p:cNvPr>
              <p:cNvSpPr>
                <a:spLocks noGrp="1"/>
              </p:cNvSpPr>
              <p:nvPr>
                <p:ph idx="1"/>
              </p:nvPr>
            </p:nvSpPr>
            <p:spPr>
              <a:xfrm>
                <a:off x="457200" y="1219200"/>
                <a:ext cx="8481060" cy="5715000"/>
              </a:xfrm>
            </p:spPr>
            <p:txBody>
              <a:bodyPr>
                <a:normAutofit/>
              </a:bodyPr>
              <a:lstStyle/>
              <a:p>
                <a:pPr marL="118872" indent="0">
                  <a:buNone/>
                </a:pPr>
                <a:r>
                  <a:rPr lang="en-US">
                    <a:solidFill>
                      <a:srgbClr val="FF0066"/>
                    </a:solidFill>
                  </a:rPr>
                  <a:t>The sequence </a:t>
                </a:r>
                <a14:m>
                  <m:oMath xmlns:m="http://schemas.openxmlformats.org/officeDocument/2006/math">
                    <m:sSup>
                      <m:sSupPr>
                        <m:ctrlPr>
                          <a:rPr lang="en-US" i="1" dirty="0">
                            <a:solidFill>
                              <a:srgbClr val="FF0066"/>
                            </a:solidFill>
                            <a:latin typeface="Cambria Math" panose="02040503050406030204" pitchFamily="18" charset="0"/>
                          </a:rPr>
                        </m:ctrlPr>
                      </m:sSupPr>
                      <m:e>
                        <m:r>
                          <a:rPr lang="en-US" i="1" dirty="0">
                            <a:solidFill>
                              <a:srgbClr val="FF0066"/>
                            </a:solidFill>
                            <a:latin typeface="Cambria Math" panose="02040503050406030204" pitchFamily="18" charset="0"/>
                          </a:rPr>
                          <m:t>𝑆</m:t>
                        </m:r>
                      </m:e>
                      <m:sup>
                        <m:r>
                          <a:rPr lang="en-US" i="1" dirty="0">
                            <a:solidFill>
                              <a:srgbClr val="FF0066"/>
                            </a:solidFill>
                            <a:latin typeface="Cambria Math" panose="02040503050406030204" pitchFamily="18" charset="0"/>
                          </a:rPr>
                          <m:t>𝜋</m:t>
                        </m:r>
                      </m:sup>
                    </m:sSup>
                  </m:oMath>
                </a14:m>
                <a:r>
                  <a:rPr lang="en-US">
                    <a:solidFill>
                      <a:srgbClr val="FF0066"/>
                    </a:solidFill>
                  </a:rPr>
                  <a:t> has </a:t>
                </a:r>
                <a:r>
                  <a:rPr lang="en-US" b="1">
                    <a:solidFill>
                      <a:srgbClr val="FF0066"/>
                    </a:solidFill>
                  </a:rPr>
                  <a:t>two levels </a:t>
                </a:r>
                <a:br>
                  <a:rPr lang="en-US" b="1">
                    <a:solidFill>
                      <a:srgbClr val="FF0066"/>
                    </a:solidFill>
                  </a:rPr>
                </a:br>
                <a:r>
                  <a:rPr lang="en-US" b="1">
                    <a:solidFill>
                      <a:srgbClr val="008000"/>
                    </a:solidFill>
                  </a:rPr>
                  <a:t>(</a:t>
                </a:r>
                <a14:m>
                  <m:oMath xmlns:m="http://schemas.openxmlformats.org/officeDocument/2006/math">
                    <m:r>
                      <a:rPr lang="en-US" i="1" dirty="0">
                        <a:solidFill>
                          <a:srgbClr val="008000"/>
                        </a:solidFill>
                        <a:latin typeface="Cambria Math" panose="02040503050406030204" pitchFamily="18" charset="0"/>
                      </a:rPr>
                      <m:t>𝑆</m:t>
                    </m:r>
                  </m:oMath>
                </a14:m>
                <a:r>
                  <a:rPr lang="en-US">
                    <a:solidFill>
                      <a:srgbClr val="008000"/>
                    </a:solidFill>
                  </a:rPr>
                  <a:t> is a sequence of sequences</a:t>
                </a:r>
                <a:r>
                  <a:rPr lang="en-US" b="1">
                    <a:solidFill>
                      <a:srgbClr val="008000"/>
                    </a:solidFill>
                  </a:rPr>
                  <a:t>): </a:t>
                </a:r>
              </a:p>
              <a:p>
                <a:pPr lvl="1"/>
                <a:r>
                  <a:rPr lang="en-US" b="1"/>
                  <a:t>Node-level: </a:t>
                </a:r>
                <a:r>
                  <a:rPr lang="en-US"/>
                  <a:t>add nodes, one at a time</a:t>
                </a:r>
              </a:p>
              <a:p>
                <a:pPr lvl="1"/>
                <a:r>
                  <a:rPr lang="en-US" b="1"/>
                  <a:t>Edge-level: </a:t>
                </a:r>
                <a:r>
                  <a:rPr lang="en-US"/>
                  <a:t>add edges between existing nodes</a:t>
                </a:r>
              </a:p>
              <a:p>
                <a:pPr lvl="7"/>
                <a:endParaRPr lang="en-US" b="1">
                  <a:solidFill>
                    <a:srgbClr val="0000FF"/>
                  </a:solidFill>
                </a:endParaRPr>
              </a:p>
              <a:p>
                <a:r>
                  <a:rPr lang="en-US" b="1">
                    <a:solidFill>
                      <a:srgbClr val="008000"/>
                    </a:solidFill>
                  </a:rPr>
                  <a:t>Node-level</a:t>
                </a:r>
                <a:r>
                  <a:rPr lang="en-US">
                    <a:solidFill>
                      <a:srgbClr val="008000"/>
                    </a:solidFill>
                  </a:rPr>
                  <a:t>:</a:t>
                </a:r>
                <a:r>
                  <a:rPr lang="en-US"/>
                  <a:t> At each step, a </a:t>
                </a:r>
                <a:r>
                  <a:rPr lang="en-US">
                    <a:solidFill>
                      <a:srgbClr val="0000FF"/>
                    </a:solidFill>
                  </a:rPr>
                  <a:t>new node is added</a:t>
                </a:r>
              </a:p>
              <a:p>
                <a:endParaRPr lang="en-US"/>
              </a:p>
              <a:p>
                <a:endParaRPr lang="en-US"/>
              </a:p>
            </p:txBody>
          </p:sp>
        </mc:Choice>
        <mc:Fallback xmlns="">
          <p:sp>
            <p:nvSpPr>
              <p:cNvPr id="3" name="Content Placeholder 2">
                <a:extLst>
                  <a:ext uri="{FF2B5EF4-FFF2-40B4-BE49-F238E27FC236}">
                    <a16:creationId xmlns:a16="http://schemas.microsoft.com/office/drawing/2014/main" id="{6AD52D6D-7DEC-C047-B902-2E6C9514841E}"/>
                  </a:ext>
                </a:extLst>
              </p:cNvPr>
              <p:cNvSpPr>
                <a:spLocks noGrp="1" noRot="1" noChangeAspect="1" noMove="1" noResize="1" noEditPoints="1" noAdjustHandles="1" noChangeArrowheads="1" noChangeShapeType="1" noTextEdit="1"/>
              </p:cNvSpPr>
              <p:nvPr>
                <p:ph idx="1"/>
              </p:nvPr>
            </p:nvSpPr>
            <p:spPr>
              <a:xfrm>
                <a:off x="457200" y="1219200"/>
                <a:ext cx="8481060" cy="5715000"/>
              </a:xfrm>
              <a:blipFill>
                <a:blip r:embed="rId3"/>
                <a:stretch>
                  <a:fillRect l="-863" t="-42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316C46A2-FC26-404D-B43E-CD215181DEFE}"/>
              </a:ext>
            </a:extLst>
          </p:cNvPr>
          <p:cNvSpPr>
            <a:spLocks noGrp="1"/>
          </p:cNvSpPr>
          <p:nvPr>
            <p:ph type="dt" sz="half" idx="10"/>
          </p:nvPr>
        </p:nvSpPr>
        <p:spPr/>
        <p:txBody>
          <a:bodyPr/>
          <a:lstStyle/>
          <a:p>
            <a:fld id="{B3C147D5-1F1D-0C47-8B47-51BF2296F7F2}" type="datetime1">
              <a:rPr lang="en-US" smtClean="0"/>
              <a:t>11/18/24</a:t>
            </a:fld>
            <a:endParaRPr lang="en-US"/>
          </a:p>
        </p:txBody>
      </p:sp>
      <p:sp>
        <p:nvSpPr>
          <p:cNvPr id="5" name="Footer Placeholder 4">
            <a:extLst>
              <a:ext uri="{FF2B5EF4-FFF2-40B4-BE49-F238E27FC236}">
                <a16:creationId xmlns:a16="http://schemas.microsoft.com/office/drawing/2014/main" id="{5F36960C-B066-D34B-903F-7235F72DDDE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30259318-FE12-AC40-BCD8-35052040BAC7}"/>
              </a:ext>
            </a:extLst>
          </p:cNvPr>
          <p:cNvSpPr>
            <a:spLocks noGrp="1"/>
          </p:cNvSpPr>
          <p:nvPr>
            <p:ph type="sldNum" sz="quarter" idx="12"/>
          </p:nvPr>
        </p:nvSpPr>
        <p:spPr/>
        <p:txBody>
          <a:bodyPr/>
          <a:lstStyle/>
          <a:p>
            <a:fld id="{19B12225-5612-419B-A8D5-4B8EEE4C217E}" type="slidenum">
              <a:rPr lang="en-US" smtClean="0"/>
              <a:pPr/>
              <a:t>20</a:t>
            </a:fld>
            <a:endParaRPr lang="en-US"/>
          </a:p>
        </p:txBody>
      </p:sp>
      <p:sp>
        <p:nvSpPr>
          <p:cNvPr id="91" name="Oval 90">
            <a:extLst>
              <a:ext uri="{FF2B5EF4-FFF2-40B4-BE49-F238E27FC236}">
                <a16:creationId xmlns:a16="http://schemas.microsoft.com/office/drawing/2014/main" id="{D4B44717-3930-3E43-AD9C-CD894F829F20}"/>
              </a:ext>
            </a:extLst>
          </p:cNvPr>
          <p:cNvSpPr>
            <a:spLocks noChangeAspect="1"/>
          </p:cNvSpPr>
          <p:nvPr/>
        </p:nvSpPr>
        <p:spPr>
          <a:xfrm>
            <a:off x="1636059" y="4251675"/>
            <a:ext cx="365760" cy="365760"/>
          </a:xfrm>
          <a:prstGeom prst="ellips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solidFill>
                  <a:srgbClr val="C00000"/>
                </a:solidFill>
                <a:latin typeface="Helvetica Neue Light" panose="02000403000000020004" pitchFamily="2" charset="0"/>
                <a:ea typeface="Helvetica Neue Light" panose="02000403000000020004" pitchFamily="2" charset="0"/>
              </a:rPr>
              <a:t>1</a:t>
            </a:r>
          </a:p>
        </p:txBody>
      </p:sp>
      <p:sp>
        <p:nvSpPr>
          <p:cNvPr id="92" name="Oval 91">
            <a:extLst>
              <a:ext uri="{FF2B5EF4-FFF2-40B4-BE49-F238E27FC236}">
                <a16:creationId xmlns:a16="http://schemas.microsoft.com/office/drawing/2014/main" id="{06B215D6-3C7D-1540-8725-E238EB2BA536}"/>
              </a:ext>
            </a:extLst>
          </p:cNvPr>
          <p:cNvSpPr>
            <a:spLocks noChangeAspect="1"/>
          </p:cNvSpPr>
          <p:nvPr/>
        </p:nvSpPr>
        <p:spPr>
          <a:xfrm>
            <a:off x="2398059" y="4255167"/>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93" name="Oval 92">
            <a:extLst>
              <a:ext uri="{FF2B5EF4-FFF2-40B4-BE49-F238E27FC236}">
                <a16:creationId xmlns:a16="http://schemas.microsoft.com/office/drawing/2014/main" id="{28C21176-AC83-2E47-8FB4-1E81116B9789}"/>
              </a:ext>
            </a:extLst>
          </p:cNvPr>
          <p:cNvSpPr>
            <a:spLocks noChangeAspect="1"/>
          </p:cNvSpPr>
          <p:nvPr/>
        </p:nvSpPr>
        <p:spPr>
          <a:xfrm>
            <a:off x="2398059" y="5087945"/>
            <a:ext cx="365760" cy="365760"/>
          </a:xfrm>
          <a:prstGeom prst="ellips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solidFill>
                  <a:srgbClr val="C00000"/>
                </a:solidFill>
                <a:latin typeface="Helvetica Neue Light" panose="02000403000000020004" pitchFamily="2" charset="0"/>
                <a:ea typeface="Helvetica Neue Light" panose="02000403000000020004" pitchFamily="2" charset="0"/>
              </a:rPr>
              <a:t>2</a:t>
            </a:r>
          </a:p>
        </p:txBody>
      </p:sp>
      <p:cxnSp>
        <p:nvCxnSpPr>
          <p:cNvPr id="94" name="Straight Connector 93">
            <a:extLst>
              <a:ext uri="{FF2B5EF4-FFF2-40B4-BE49-F238E27FC236}">
                <a16:creationId xmlns:a16="http://schemas.microsoft.com/office/drawing/2014/main" id="{3EA0826C-0234-7245-B54B-6CC2CDA54EE7}"/>
              </a:ext>
            </a:extLst>
          </p:cNvPr>
          <p:cNvCxnSpPr/>
          <p:nvPr/>
        </p:nvCxnSpPr>
        <p:spPr>
          <a:xfrm>
            <a:off x="2580939" y="4620928"/>
            <a:ext cx="0" cy="46701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95" name="Oval 94">
            <a:extLst>
              <a:ext uri="{FF2B5EF4-FFF2-40B4-BE49-F238E27FC236}">
                <a16:creationId xmlns:a16="http://schemas.microsoft.com/office/drawing/2014/main" id="{A520D30E-419D-F348-B9B7-933977217515}"/>
              </a:ext>
            </a:extLst>
          </p:cNvPr>
          <p:cNvSpPr>
            <a:spLocks noChangeAspect="1"/>
          </p:cNvSpPr>
          <p:nvPr/>
        </p:nvSpPr>
        <p:spPr>
          <a:xfrm>
            <a:off x="3097030" y="4252170"/>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96" name="Oval 95">
            <a:extLst>
              <a:ext uri="{FF2B5EF4-FFF2-40B4-BE49-F238E27FC236}">
                <a16:creationId xmlns:a16="http://schemas.microsoft.com/office/drawing/2014/main" id="{0B440831-7C6A-434B-B9F9-2FA95FB3609E}"/>
              </a:ext>
            </a:extLst>
          </p:cNvPr>
          <p:cNvSpPr>
            <a:spLocks noChangeAspect="1"/>
          </p:cNvSpPr>
          <p:nvPr/>
        </p:nvSpPr>
        <p:spPr>
          <a:xfrm>
            <a:off x="3097030" y="5084948"/>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2</a:t>
            </a:r>
          </a:p>
        </p:txBody>
      </p:sp>
      <p:sp>
        <p:nvSpPr>
          <p:cNvPr id="97" name="Oval 96">
            <a:extLst>
              <a:ext uri="{FF2B5EF4-FFF2-40B4-BE49-F238E27FC236}">
                <a16:creationId xmlns:a16="http://schemas.microsoft.com/office/drawing/2014/main" id="{99AABDA3-1CE3-DE4D-A266-8EB9457E75A2}"/>
              </a:ext>
            </a:extLst>
          </p:cNvPr>
          <p:cNvSpPr>
            <a:spLocks noChangeAspect="1"/>
          </p:cNvSpPr>
          <p:nvPr/>
        </p:nvSpPr>
        <p:spPr>
          <a:xfrm>
            <a:off x="4089699" y="4252170"/>
            <a:ext cx="365760" cy="365760"/>
          </a:xfrm>
          <a:prstGeom prst="ellipse">
            <a:avLst/>
          </a:prstGeom>
          <a:ln w="1905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a:solidFill>
                  <a:srgbClr val="C00000"/>
                </a:solidFill>
                <a:latin typeface="Helvetica Neue Light" panose="02000403000000020004" pitchFamily="2" charset="0"/>
                <a:ea typeface="Helvetica Neue Light" panose="02000403000000020004" pitchFamily="2" charset="0"/>
              </a:rPr>
              <a:t>3</a:t>
            </a:r>
          </a:p>
        </p:txBody>
      </p:sp>
      <p:cxnSp>
        <p:nvCxnSpPr>
          <p:cNvPr id="98" name="Straight Connector 97">
            <a:extLst>
              <a:ext uri="{FF2B5EF4-FFF2-40B4-BE49-F238E27FC236}">
                <a16:creationId xmlns:a16="http://schemas.microsoft.com/office/drawing/2014/main" id="{404B443B-8375-AF4C-9022-26E3C6C49BFF}"/>
              </a:ext>
            </a:extLst>
          </p:cNvPr>
          <p:cNvCxnSpPr/>
          <p:nvPr/>
        </p:nvCxnSpPr>
        <p:spPr>
          <a:xfrm>
            <a:off x="3279910" y="4617931"/>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04107D37-2932-514B-80B8-E347B4EEF479}"/>
              </a:ext>
            </a:extLst>
          </p:cNvPr>
          <p:cNvCxnSpPr/>
          <p:nvPr/>
        </p:nvCxnSpPr>
        <p:spPr>
          <a:xfrm>
            <a:off x="3462790" y="4435050"/>
            <a:ext cx="626909"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00" name="Oval 99">
            <a:extLst>
              <a:ext uri="{FF2B5EF4-FFF2-40B4-BE49-F238E27FC236}">
                <a16:creationId xmlns:a16="http://schemas.microsoft.com/office/drawing/2014/main" id="{F9CD71B4-1AA3-4947-82E3-3E1021B1E4DE}"/>
              </a:ext>
            </a:extLst>
          </p:cNvPr>
          <p:cNvSpPr>
            <a:spLocks noChangeAspect="1"/>
          </p:cNvSpPr>
          <p:nvPr/>
        </p:nvSpPr>
        <p:spPr>
          <a:xfrm>
            <a:off x="4849630" y="4252170"/>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101" name="Oval 100">
            <a:extLst>
              <a:ext uri="{FF2B5EF4-FFF2-40B4-BE49-F238E27FC236}">
                <a16:creationId xmlns:a16="http://schemas.microsoft.com/office/drawing/2014/main" id="{74F28030-7F13-B141-8310-A0B1FA33666D}"/>
              </a:ext>
            </a:extLst>
          </p:cNvPr>
          <p:cNvSpPr>
            <a:spLocks noChangeAspect="1"/>
          </p:cNvSpPr>
          <p:nvPr/>
        </p:nvSpPr>
        <p:spPr>
          <a:xfrm>
            <a:off x="4849630" y="5084948"/>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2</a:t>
            </a:r>
          </a:p>
        </p:txBody>
      </p:sp>
      <p:sp>
        <p:nvSpPr>
          <p:cNvPr id="102" name="Oval 101">
            <a:extLst>
              <a:ext uri="{FF2B5EF4-FFF2-40B4-BE49-F238E27FC236}">
                <a16:creationId xmlns:a16="http://schemas.microsoft.com/office/drawing/2014/main" id="{FFAEC59A-C253-7B4C-B98E-DB5DDB405F3B}"/>
              </a:ext>
            </a:extLst>
          </p:cNvPr>
          <p:cNvSpPr>
            <a:spLocks noChangeAspect="1"/>
          </p:cNvSpPr>
          <p:nvPr/>
        </p:nvSpPr>
        <p:spPr>
          <a:xfrm>
            <a:off x="5842299" y="5084948"/>
            <a:ext cx="365760" cy="365760"/>
          </a:xfrm>
          <a:prstGeom prst="ellips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solidFill>
                  <a:srgbClr val="C00000"/>
                </a:solidFill>
                <a:latin typeface="Helvetica Neue Light" panose="02000403000000020004" pitchFamily="2" charset="0"/>
                <a:ea typeface="Helvetica Neue Light" panose="02000403000000020004" pitchFamily="2" charset="0"/>
              </a:rPr>
              <a:t>4</a:t>
            </a:r>
          </a:p>
        </p:txBody>
      </p:sp>
      <p:cxnSp>
        <p:nvCxnSpPr>
          <p:cNvPr id="103" name="Straight Connector 102">
            <a:extLst>
              <a:ext uri="{FF2B5EF4-FFF2-40B4-BE49-F238E27FC236}">
                <a16:creationId xmlns:a16="http://schemas.microsoft.com/office/drawing/2014/main" id="{C605C5D2-968C-E24A-9A59-247802DA25FD}"/>
              </a:ext>
            </a:extLst>
          </p:cNvPr>
          <p:cNvCxnSpPr/>
          <p:nvPr/>
        </p:nvCxnSpPr>
        <p:spPr>
          <a:xfrm>
            <a:off x="5215390" y="5264028"/>
            <a:ext cx="626909"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04" name="Oval 103">
            <a:extLst>
              <a:ext uri="{FF2B5EF4-FFF2-40B4-BE49-F238E27FC236}">
                <a16:creationId xmlns:a16="http://schemas.microsoft.com/office/drawing/2014/main" id="{B32FA3BC-FA3E-4743-9818-247F06D0F327}"/>
              </a:ext>
            </a:extLst>
          </p:cNvPr>
          <p:cNvSpPr>
            <a:spLocks noChangeAspect="1"/>
          </p:cNvSpPr>
          <p:nvPr/>
        </p:nvSpPr>
        <p:spPr>
          <a:xfrm>
            <a:off x="5842299" y="4252170"/>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cxnSp>
        <p:nvCxnSpPr>
          <p:cNvPr id="105" name="Straight Connector 104">
            <a:extLst>
              <a:ext uri="{FF2B5EF4-FFF2-40B4-BE49-F238E27FC236}">
                <a16:creationId xmlns:a16="http://schemas.microsoft.com/office/drawing/2014/main" id="{2400151C-F16D-074D-A2A4-FBE678E91E24}"/>
              </a:ext>
            </a:extLst>
          </p:cNvPr>
          <p:cNvCxnSpPr/>
          <p:nvPr/>
        </p:nvCxnSpPr>
        <p:spPr>
          <a:xfrm>
            <a:off x="5032510" y="4617931"/>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13102772-8CA0-ED46-B173-4A7F6ABFFE48}"/>
              </a:ext>
            </a:extLst>
          </p:cNvPr>
          <p:cNvCxnSpPr/>
          <p:nvPr/>
        </p:nvCxnSpPr>
        <p:spPr>
          <a:xfrm>
            <a:off x="5215390" y="4435050"/>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0363C106-53EF-7746-9A09-35EF1FD44734}"/>
              </a:ext>
            </a:extLst>
          </p:cNvPr>
          <p:cNvCxnSpPr/>
          <p:nvPr/>
        </p:nvCxnSpPr>
        <p:spPr>
          <a:xfrm>
            <a:off x="6025179" y="4617931"/>
            <a:ext cx="0" cy="46701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08" name="Oval 107">
            <a:extLst>
              <a:ext uri="{FF2B5EF4-FFF2-40B4-BE49-F238E27FC236}">
                <a16:creationId xmlns:a16="http://schemas.microsoft.com/office/drawing/2014/main" id="{C9998B3B-DE8F-0C41-9A45-0F1D3DC6A6FB}"/>
              </a:ext>
            </a:extLst>
          </p:cNvPr>
          <p:cNvSpPr>
            <a:spLocks noChangeAspect="1"/>
          </p:cNvSpPr>
          <p:nvPr/>
        </p:nvSpPr>
        <p:spPr>
          <a:xfrm>
            <a:off x="6667329" y="4248370"/>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109" name="Oval 108">
            <a:extLst>
              <a:ext uri="{FF2B5EF4-FFF2-40B4-BE49-F238E27FC236}">
                <a16:creationId xmlns:a16="http://schemas.microsoft.com/office/drawing/2014/main" id="{0AA38A17-E183-4C46-93EF-5043A073C41E}"/>
              </a:ext>
            </a:extLst>
          </p:cNvPr>
          <p:cNvSpPr>
            <a:spLocks noChangeAspect="1"/>
          </p:cNvSpPr>
          <p:nvPr/>
        </p:nvSpPr>
        <p:spPr>
          <a:xfrm>
            <a:off x="6667329" y="5081148"/>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2</a:t>
            </a:r>
          </a:p>
        </p:txBody>
      </p:sp>
      <p:sp>
        <p:nvSpPr>
          <p:cNvPr id="110" name="Oval 109">
            <a:extLst>
              <a:ext uri="{FF2B5EF4-FFF2-40B4-BE49-F238E27FC236}">
                <a16:creationId xmlns:a16="http://schemas.microsoft.com/office/drawing/2014/main" id="{076DDA3B-7648-F445-A856-46437F3B985A}"/>
              </a:ext>
            </a:extLst>
          </p:cNvPr>
          <p:cNvSpPr>
            <a:spLocks noChangeAspect="1"/>
          </p:cNvSpPr>
          <p:nvPr/>
        </p:nvSpPr>
        <p:spPr>
          <a:xfrm>
            <a:off x="7659998" y="5081148"/>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4</a:t>
            </a:r>
          </a:p>
        </p:txBody>
      </p:sp>
      <p:cxnSp>
        <p:nvCxnSpPr>
          <p:cNvPr id="111" name="Straight Connector 110">
            <a:extLst>
              <a:ext uri="{FF2B5EF4-FFF2-40B4-BE49-F238E27FC236}">
                <a16:creationId xmlns:a16="http://schemas.microsoft.com/office/drawing/2014/main" id="{18DCCEFF-5001-3F4D-94A5-EFB1FAE970B8}"/>
              </a:ext>
            </a:extLst>
          </p:cNvPr>
          <p:cNvCxnSpPr/>
          <p:nvPr/>
        </p:nvCxnSpPr>
        <p:spPr>
          <a:xfrm>
            <a:off x="7033089" y="5260228"/>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CCFE115B-B7F9-3B43-88A6-102643E04F8C}"/>
              </a:ext>
            </a:extLst>
          </p:cNvPr>
          <p:cNvSpPr>
            <a:spLocks noChangeAspect="1"/>
          </p:cNvSpPr>
          <p:nvPr/>
        </p:nvSpPr>
        <p:spPr>
          <a:xfrm>
            <a:off x="7659998" y="4248370"/>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sp>
        <p:nvSpPr>
          <p:cNvPr id="113" name="Oval 112">
            <a:extLst>
              <a:ext uri="{FF2B5EF4-FFF2-40B4-BE49-F238E27FC236}">
                <a16:creationId xmlns:a16="http://schemas.microsoft.com/office/drawing/2014/main" id="{E015CF14-23A6-8D4D-98B5-6D581A1303D1}"/>
              </a:ext>
            </a:extLst>
          </p:cNvPr>
          <p:cNvSpPr>
            <a:spLocks noChangeAspect="1"/>
          </p:cNvSpPr>
          <p:nvPr/>
        </p:nvSpPr>
        <p:spPr>
          <a:xfrm>
            <a:off x="8356899" y="4711588"/>
            <a:ext cx="365760" cy="365760"/>
          </a:xfrm>
          <a:prstGeom prst="ellipse">
            <a:avLst/>
          </a:prstGeom>
          <a:ln w="1905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a:solidFill>
                  <a:srgbClr val="C00000"/>
                </a:solidFill>
                <a:latin typeface="Helvetica Neue Light" panose="02000403000000020004" pitchFamily="2" charset="0"/>
                <a:ea typeface="Helvetica Neue Light" panose="02000403000000020004" pitchFamily="2" charset="0"/>
              </a:rPr>
              <a:t>5</a:t>
            </a:r>
          </a:p>
        </p:txBody>
      </p:sp>
      <p:cxnSp>
        <p:nvCxnSpPr>
          <p:cNvPr id="114" name="Straight Connector 113">
            <a:extLst>
              <a:ext uri="{FF2B5EF4-FFF2-40B4-BE49-F238E27FC236}">
                <a16:creationId xmlns:a16="http://schemas.microsoft.com/office/drawing/2014/main" id="{94459C0E-D825-B449-8096-B7F9C5AA3E0E}"/>
              </a:ext>
            </a:extLst>
          </p:cNvPr>
          <p:cNvCxnSpPr/>
          <p:nvPr/>
        </p:nvCxnSpPr>
        <p:spPr>
          <a:xfrm>
            <a:off x="6850209" y="4614131"/>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636638D4-EAC3-9B48-B3E5-81490CEB17DE}"/>
              </a:ext>
            </a:extLst>
          </p:cNvPr>
          <p:cNvCxnSpPr/>
          <p:nvPr/>
        </p:nvCxnSpPr>
        <p:spPr>
          <a:xfrm>
            <a:off x="7033089" y="4431250"/>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D512EEC1-DC59-2242-AA4C-D44CB5B38A65}"/>
              </a:ext>
            </a:extLst>
          </p:cNvPr>
          <p:cNvCxnSpPr/>
          <p:nvPr/>
        </p:nvCxnSpPr>
        <p:spPr>
          <a:xfrm>
            <a:off x="7842878" y="4614131"/>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2EA60417-9D42-B244-99BF-4E149CB72FC8}"/>
              </a:ext>
            </a:extLst>
          </p:cNvPr>
          <p:cNvCxnSpPr/>
          <p:nvPr/>
        </p:nvCxnSpPr>
        <p:spPr>
          <a:xfrm>
            <a:off x="8025759" y="4431251"/>
            <a:ext cx="384705" cy="33390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1FF80A93-BB0E-6F4F-8C4D-DAA4123653F2}"/>
              </a:ext>
            </a:extLst>
          </p:cNvPr>
          <p:cNvCxnSpPr/>
          <p:nvPr/>
        </p:nvCxnSpPr>
        <p:spPr>
          <a:xfrm flipV="1">
            <a:off x="8025759" y="5023784"/>
            <a:ext cx="384705" cy="240244"/>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9" name="Rectangle 118">
                <a:extLst>
                  <a:ext uri="{FF2B5EF4-FFF2-40B4-BE49-F238E27FC236}">
                    <a16:creationId xmlns:a16="http://schemas.microsoft.com/office/drawing/2014/main" id="{072163DF-452A-744B-A7BD-0B196D536B29}"/>
                  </a:ext>
                </a:extLst>
              </p:cNvPr>
              <p:cNvSpPr/>
              <p:nvPr/>
            </p:nvSpPr>
            <p:spPr>
              <a:xfrm>
                <a:off x="1526603" y="5723055"/>
                <a:ext cx="615553"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i="1" smtClean="0">
                              <a:latin typeface="Cambria Math" panose="02040503050406030204" pitchFamily="18" charset="0"/>
                            </a:rPr>
                          </m:ctrlPr>
                        </m:sSubSupPr>
                        <m:e>
                          <m:r>
                            <a:rPr lang="en-US" sz="2400" b="0" i="1">
                              <a:latin typeface="Cambria Math" panose="02040503050406030204" pitchFamily="18" charset="0"/>
                            </a:rPr>
                            <m:t>𝑆</m:t>
                          </m:r>
                        </m:e>
                        <m:sub>
                          <m:r>
                            <a:rPr lang="en-US" altLang="zh-CN" sz="2400" b="0" i="1">
                              <a:latin typeface="Cambria Math" panose="02040503050406030204" pitchFamily="18" charset="0"/>
                            </a:rPr>
                            <m:t>1</m:t>
                          </m:r>
                        </m:sub>
                        <m:sup>
                          <m:r>
                            <a:rPr lang="en-US" sz="2400" b="0" i="1">
                              <a:latin typeface="Cambria Math" panose="02040503050406030204" pitchFamily="18" charset="0"/>
                            </a:rPr>
                            <m:t>𝜋</m:t>
                          </m:r>
                        </m:sup>
                      </m:sSubSup>
                    </m:oMath>
                  </m:oMathPara>
                </a14:m>
                <a:endParaRPr lang="en-US" sz="2400" i="1">
                  <a:latin typeface="Helvetica Neue Light" panose="02000403000000020004" pitchFamily="2" charset="0"/>
                  <a:ea typeface="Helvetica Neue Light" panose="02000403000000020004" pitchFamily="2" charset="0"/>
                </a:endParaRPr>
              </a:p>
            </p:txBody>
          </p:sp>
        </mc:Choice>
        <mc:Fallback xmlns="">
          <p:sp>
            <p:nvSpPr>
              <p:cNvPr id="119" name="Rectangle 118">
                <a:extLst>
                  <a:ext uri="{FF2B5EF4-FFF2-40B4-BE49-F238E27FC236}">
                    <a16:creationId xmlns:a16="http://schemas.microsoft.com/office/drawing/2014/main" id="{072163DF-452A-744B-A7BD-0B196D536B29}"/>
                  </a:ext>
                </a:extLst>
              </p:cNvPr>
              <p:cNvSpPr>
                <a:spLocks noRot="1" noChangeAspect="1" noMove="1" noResize="1" noEditPoints="1" noAdjustHandles="1" noChangeArrowheads="1" noChangeShapeType="1" noTextEdit="1"/>
              </p:cNvSpPr>
              <p:nvPr/>
            </p:nvSpPr>
            <p:spPr>
              <a:xfrm>
                <a:off x="1526603" y="5723055"/>
                <a:ext cx="615553" cy="461665"/>
              </a:xfrm>
              <a:prstGeom prst="rect">
                <a:avLst/>
              </a:prstGeom>
              <a:blipFill>
                <a:blip r:embed="rId4"/>
                <a:stretch>
                  <a:fillRect b="-1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0" name="Rectangle 119">
                <a:extLst>
                  <a:ext uri="{FF2B5EF4-FFF2-40B4-BE49-F238E27FC236}">
                    <a16:creationId xmlns:a16="http://schemas.microsoft.com/office/drawing/2014/main" id="{7F2DADED-4ABF-D844-81C6-4C8D8C8DAA8B}"/>
                  </a:ext>
                </a:extLst>
              </p:cNvPr>
              <p:cNvSpPr/>
              <p:nvPr/>
            </p:nvSpPr>
            <p:spPr>
              <a:xfrm>
                <a:off x="2281177" y="5723054"/>
                <a:ext cx="615553"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i="1">
                              <a:latin typeface="Cambria Math" panose="02040503050406030204" pitchFamily="18" charset="0"/>
                            </a:rPr>
                          </m:ctrlPr>
                        </m:sSubSupPr>
                        <m:e>
                          <m:r>
                            <a:rPr lang="en-US" sz="2400" b="0" i="1">
                              <a:latin typeface="Cambria Math" panose="02040503050406030204" pitchFamily="18" charset="0"/>
                            </a:rPr>
                            <m:t>𝑆</m:t>
                          </m:r>
                        </m:e>
                        <m:sub>
                          <m:r>
                            <a:rPr lang="en-US" sz="2400" b="0" i="1">
                              <a:latin typeface="Cambria Math" panose="02040503050406030204" pitchFamily="18" charset="0"/>
                            </a:rPr>
                            <m:t>2</m:t>
                          </m:r>
                        </m:sub>
                        <m:sup>
                          <m:r>
                            <a:rPr lang="en-US" sz="2400" b="0" i="1">
                              <a:latin typeface="Cambria Math" panose="02040503050406030204" pitchFamily="18" charset="0"/>
                            </a:rPr>
                            <m:t>𝜋</m:t>
                          </m:r>
                        </m:sup>
                      </m:sSubSup>
                    </m:oMath>
                  </m:oMathPara>
                </a14:m>
                <a:endParaRPr lang="en-US" sz="2400" i="1">
                  <a:latin typeface="Helvetica Neue Light" panose="02000403000000020004" pitchFamily="2" charset="0"/>
                  <a:ea typeface="Helvetica Neue Light" panose="02000403000000020004" pitchFamily="2" charset="0"/>
                </a:endParaRPr>
              </a:p>
            </p:txBody>
          </p:sp>
        </mc:Choice>
        <mc:Fallback xmlns="">
          <p:sp>
            <p:nvSpPr>
              <p:cNvPr id="120" name="Rectangle 119">
                <a:extLst>
                  <a:ext uri="{FF2B5EF4-FFF2-40B4-BE49-F238E27FC236}">
                    <a16:creationId xmlns:a16="http://schemas.microsoft.com/office/drawing/2014/main" id="{7F2DADED-4ABF-D844-81C6-4C8D8C8DAA8B}"/>
                  </a:ext>
                </a:extLst>
              </p:cNvPr>
              <p:cNvSpPr>
                <a:spLocks noRot="1" noChangeAspect="1" noMove="1" noResize="1" noEditPoints="1" noAdjustHandles="1" noChangeArrowheads="1" noChangeShapeType="1" noTextEdit="1"/>
              </p:cNvSpPr>
              <p:nvPr/>
            </p:nvSpPr>
            <p:spPr>
              <a:xfrm>
                <a:off x="2281177" y="5723054"/>
                <a:ext cx="615553" cy="461665"/>
              </a:xfrm>
              <a:prstGeom prst="rect">
                <a:avLst/>
              </a:prstGeom>
              <a:blipFill>
                <a:blip r:embed="rId5"/>
                <a:stretch>
                  <a:fillRect b="-1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1" name="Rectangle 120">
                <a:extLst>
                  <a:ext uri="{FF2B5EF4-FFF2-40B4-BE49-F238E27FC236}">
                    <a16:creationId xmlns:a16="http://schemas.microsoft.com/office/drawing/2014/main" id="{45E579F0-AF0F-1A40-B5BF-7C2EA668722A}"/>
                  </a:ext>
                </a:extLst>
              </p:cNvPr>
              <p:cNvSpPr/>
              <p:nvPr/>
            </p:nvSpPr>
            <p:spPr>
              <a:xfrm>
                <a:off x="3382706" y="5703022"/>
                <a:ext cx="615553"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i="1">
                              <a:latin typeface="Cambria Math" panose="02040503050406030204" pitchFamily="18" charset="0"/>
                            </a:rPr>
                          </m:ctrlPr>
                        </m:sSubSupPr>
                        <m:e>
                          <m:r>
                            <a:rPr lang="en-US" sz="2400" b="0" i="1">
                              <a:latin typeface="Cambria Math" panose="02040503050406030204" pitchFamily="18" charset="0"/>
                            </a:rPr>
                            <m:t>𝑆</m:t>
                          </m:r>
                        </m:e>
                        <m:sub>
                          <m:r>
                            <a:rPr lang="en-US" altLang="zh-CN" sz="2400" b="0" i="1">
                              <a:latin typeface="Cambria Math" panose="02040503050406030204" pitchFamily="18" charset="0"/>
                            </a:rPr>
                            <m:t>3</m:t>
                          </m:r>
                        </m:sub>
                        <m:sup>
                          <m:r>
                            <a:rPr lang="en-US" sz="2400" b="0" i="1">
                              <a:latin typeface="Cambria Math" panose="02040503050406030204" pitchFamily="18" charset="0"/>
                            </a:rPr>
                            <m:t>𝜋</m:t>
                          </m:r>
                        </m:sup>
                      </m:sSubSup>
                    </m:oMath>
                  </m:oMathPara>
                </a14:m>
                <a:endParaRPr lang="en-US" sz="2400" i="1">
                  <a:latin typeface="Helvetica Neue Light" panose="02000403000000020004" pitchFamily="2" charset="0"/>
                  <a:ea typeface="Helvetica Neue Light" panose="02000403000000020004" pitchFamily="2" charset="0"/>
                </a:endParaRPr>
              </a:p>
            </p:txBody>
          </p:sp>
        </mc:Choice>
        <mc:Fallback xmlns="">
          <p:sp>
            <p:nvSpPr>
              <p:cNvPr id="121" name="Rectangle 120">
                <a:extLst>
                  <a:ext uri="{FF2B5EF4-FFF2-40B4-BE49-F238E27FC236}">
                    <a16:creationId xmlns:a16="http://schemas.microsoft.com/office/drawing/2014/main" id="{45E579F0-AF0F-1A40-B5BF-7C2EA668722A}"/>
                  </a:ext>
                </a:extLst>
              </p:cNvPr>
              <p:cNvSpPr>
                <a:spLocks noRot="1" noChangeAspect="1" noMove="1" noResize="1" noEditPoints="1" noAdjustHandles="1" noChangeArrowheads="1" noChangeShapeType="1" noTextEdit="1"/>
              </p:cNvSpPr>
              <p:nvPr/>
            </p:nvSpPr>
            <p:spPr>
              <a:xfrm>
                <a:off x="3382706" y="5703022"/>
                <a:ext cx="615553" cy="461665"/>
              </a:xfrm>
              <a:prstGeom prst="rect">
                <a:avLst/>
              </a:prstGeom>
              <a:blipFill>
                <a:blip r:embed="rId6"/>
                <a:stretch>
                  <a:fillRect b="-2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2" name="Rectangle 121">
                <a:extLst>
                  <a:ext uri="{FF2B5EF4-FFF2-40B4-BE49-F238E27FC236}">
                    <a16:creationId xmlns:a16="http://schemas.microsoft.com/office/drawing/2014/main" id="{93C4C1D3-F67F-5F4E-932D-C0B6F2D94A75}"/>
                  </a:ext>
                </a:extLst>
              </p:cNvPr>
              <p:cNvSpPr/>
              <p:nvPr/>
            </p:nvSpPr>
            <p:spPr>
              <a:xfrm>
                <a:off x="5217459" y="5722578"/>
                <a:ext cx="615553"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i="1">
                              <a:latin typeface="Cambria Math" panose="02040503050406030204" pitchFamily="18" charset="0"/>
                            </a:rPr>
                          </m:ctrlPr>
                        </m:sSubSupPr>
                        <m:e>
                          <m:r>
                            <a:rPr lang="en-US" sz="2400" b="0" i="1">
                              <a:latin typeface="Cambria Math" panose="02040503050406030204" pitchFamily="18" charset="0"/>
                            </a:rPr>
                            <m:t>𝑆</m:t>
                          </m:r>
                        </m:e>
                        <m:sub>
                          <m:r>
                            <a:rPr lang="en-US" altLang="zh-CN" sz="2400" b="0" i="1">
                              <a:latin typeface="Cambria Math" panose="02040503050406030204" pitchFamily="18" charset="0"/>
                            </a:rPr>
                            <m:t>4</m:t>
                          </m:r>
                        </m:sub>
                        <m:sup>
                          <m:r>
                            <a:rPr lang="en-US" sz="2400" b="0" i="1">
                              <a:latin typeface="Cambria Math" panose="02040503050406030204" pitchFamily="18" charset="0"/>
                            </a:rPr>
                            <m:t>𝜋</m:t>
                          </m:r>
                        </m:sup>
                      </m:sSubSup>
                    </m:oMath>
                  </m:oMathPara>
                </a14:m>
                <a:endParaRPr lang="en-US" sz="2400" i="1">
                  <a:latin typeface="Helvetica Neue Light" panose="02000403000000020004" pitchFamily="2" charset="0"/>
                  <a:ea typeface="Helvetica Neue Light" panose="02000403000000020004" pitchFamily="2" charset="0"/>
                </a:endParaRPr>
              </a:p>
            </p:txBody>
          </p:sp>
        </mc:Choice>
        <mc:Fallback xmlns="">
          <p:sp>
            <p:nvSpPr>
              <p:cNvPr id="122" name="Rectangle 121">
                <a:extLst>
                  <a:ext uri="{FF2B5EF4-FFF2-40B4-BE49-F238E27FC236}">
                    <a16:creationId xmlns:a16="http://schemas.microsoft.com/office/drawing/2014/main" id="{93C4C1D3-F67F-5F4E-932D-C0B6F2D94A75}"/>
                  </a:ext>
                </a:extLst>
              </p:cNvPr>
              <p:cNvSpPr>
                <a:spLocks noRot="1" noChangeAspect="1" noMove="1" noResize="1" noEditPoints="1" noAdjustHandles="1" noChangeArrowheads="1" noChangeShapeType="1" noTextEdit="1"/>
              </p:cNvSpPr>
              <p:nvPr/>
            </p:nvSpPr>
            <p:spPr>
              <a:xfrm>
                <a:off x="5217459" y="5722578"/>
                <a:ext cx="615553" cy="461665"/>
              </a:xfrm>
              <a:prstGeom prst="rect">
                <a:avLst/>
              </a:prstGeom>
              <a:blipFill>
                <a:blip r:embed="rId7"/>
                <a:stretch>
                  <a:fillRect b="-2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3" name="Rectangle 122">
                <a:extLst>
                  <a:ext uri="{FF2B5EF4-FFF2-40B4-BE49-F238E27FC236}">
                    <a16:creationId xmlns:a16="http://schemas.microsoft.com/office/drawing/2014/main" id="{98D4AC14-63E1-3349-BA9F-47FD2A5D683B}"/>
                  </a:ext>
                </a:extLst>
              </p:cNvPr>
              <p:cNvSpPr/>
              <p:nvPr/>
            </p:nvSpPr>
            <p:spPr>
              <a:xfrm>
                <a:off x="7053098" y="5703022"/>
                <a:ext cx="615553"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i="1">
                              <a:latin typeface="Cambria Math" panose="02040503050406030204" pitchFamily="18" charset="0"/>
                            </a:rPr>
                          </m:ctrlPr>
                        </m:sSubSupPr>
                        <m:e>
                          <m:r>
                            <a:rPr lang="en-US" sz="2400" b="0" i="1">
                              <a:latin typeface="Cambria Math" panose="02040503050406030204" pitchFamily="18" charset="0"/>
                            </a:rPr>
                            <m:t>𝑆</m:t>
                          </m:r>
                        </m:e>
                        <m:sub>
                          <m:r>
                            <a:rPr lang="en-US" altLang="zh-CN" sz="2400" b="0" i="1">
                              <a:latin typeface="Cambria Math" panose="02040503050406030204" pitchFamily="18" charset="0"/>
                            </a:rPr>
                            <m:t>5</m:t>
                          </m:r>
                        </m:sub>
                        <m:sup>
                          <m:r>
                            <a:rPr lang="en-US" sz="2400" b="0" i="1">
                              <a:latin typeface="Cambria Math" panose="02040503050406030204" pitchFamily="18" charset="0"/>
                            </a:rPr>
                            <m:t>𝜋</m:t>
                          </m:r>
                        </m:sup>
                      </m:sSubSup>
                    </m:oMath>
                  </m:oMathPara>
                </a14:m>
                <a:endParaRPr lang="en-US" sz="2400" i="1">
                  <a:latin typeface="Helvetica Neue Light" panose="02000403000000020004" pitchFamily="2" charset="0"/>
                  <a:ea typeface="Helvetica Neue Light" panose="02000403000000020004" pitchFamily="2" charset="0"/>
                </a:endParaRPr>
              </a:p>
            </p:txBody>
          </p:sp>
        </mc:Choice>
        <mc:Fallback xmlns="">
          <p:sp>
            <p:nvSpPr>
              <p:cNvPr id="123" name="Rectangle 122">
                <a:extLst>
                  <a:ext uri="{FF2B5EF4-FFF2-40B4-BE49-F238E27FC236}">
                    <a16:creationId xmlns:a16="http://schemas.microsoft.com/office/drawing/2014/main" id="{98D4AC14-63E1-3349-BA9F-47FD2A5D683B}"/>
                  </a:ext>
                </a:extLst>
              </p:cNvPr>
              <p:cNvSpPr>
                <a:spLocks noRot="1" noChangeAspect="1" noMove="1" noResize="1" noEditPoints="1" noAdjustHandles="1" noChangeArrowheads="1" noChangeShapeType="1" noTextEdit="1"/>
              </p:cNvSpPr>
              <p:nvPr/>
            </p:nvSpPr>
            <p:spPr>
              <a:xfrm>
                <a:off x="7053098" y="5703022"/>
                <a:ext cx="615553" cy="461665"/>
              </a:xfrm>
              <a:prstGeom prst="rect">
                <a:avLst/>
              </a:prstGeom>
              <a:blipFill>
                <a:blip r:embed="rId8"/>
                <a:stretch>
                  <a:fillRect b="-5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4" name="Rectangle 123">
                <a:extLst>
                  <a:ext uri="{FF2B5EF4-FFF2-40B4-BE49-F238E27FC236}">
                    <a16:creationId xmlns:a16="http://schemas.microsoft.com/office/drawing/2014/main" id="{3700A6E7-4BA4-E54F-B5E0-FF9E5673D386}"/>
                  </a:ext>
                </a:extLst>
              </p:cNvPr>
              <p:cNvSpPr/>
              <p:nvPr/>
            </p:nvSpPr>
            <p:spPr>
              <a:xfrm>
                <a:off x="1182120" y="5722577"/>
                <a:ext cx="397866"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oMath>
                  </m:oMathPara>
                </a14:m>
                <a:endParaRPr lang="en-US" sz="2400" i="1">
                  <a:latin typeface="Helvetica Neue Light" panose="02000403000000020004" pitchFamily="2" charset="0"/>
                  <a:ea typeface="Helvetica Neue Light" panose="02000403000000020004" pitchFamily="2" charset="0"/>
                </a:endParaRPr>
              </a:p>
            </p:txBody>
          </p:sp>
        </mc:Choice>
        <mc:Fallback xmlns="">
          <p:sp>
            <p:nvSpPr>
              <p:cNvPr id="124" name="Rectangle 123">
                <a:extLst>
                  <a:ext uri="{FF2B5EF4-FFF2-40B4-BE49-F238E27FC236}">
                    <a16:creationId xmlns:a16="http://schemas.microsoft.com/office/drawing/2014/main" id="{3700A6E7-4BA4-E54F-B5E0-FF9E5673D386}"/>
                  </a:ext>
                </a:extLst>
              </p:cNvPr>
              <p:cNvSpPr>
                <a:spLocks noRot="1" noChangeAspect="1" noMove="1" noResize="1" noEditPoints="1" noAdjustHandles="1" noChangeArrowheads="1" noChangeShapeType="1" noTextEdit="1"/>
              </p:cNvSpPr>
              <p:nvPr/>
            </p:nvSpPr>
            <p:spPr>
              <a:xfrm>
                <a:off x="1182120" y="5722577"/>
                <a:ext cx="397866" cy="461665"/>
              </a:xfrm>
              <a:prstGeom prst="rect">
                <a:avLst/>
              </a:prstGeom>
              <a:blipFill>
                <a:blip r:embed="rId9"/>
                <a:stretch>
                  <a:fillRect l="-3077" r="-1538" b="-18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5" name="Rectangle 124">
                <a:extLst>
                  <a:ext uri="{FF2B5EF4-FFF2-40B4-BE49-F238E27FC236}">
                    <a16:creationId xmlns:a16="http://schemas.microsoft.com/office/drawing/2014/main" id="{96011C81-4DA9-AE40-8C59-489A1CE02764}"/>
                  </a:ext>
                </a:extLst>
              </p:cNvPr>
              <p:cNvSpPr/>
              <p:nvPr/>
            </p:nvSpPr>
            <p:spPr>
              <a:xfrm>
                <a:off x="8026611" y="5709343"/>
                <a:ext cx="397866"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oMath>
                  </m:oMathPara>
                </a14:m>
                <a:endParaRPr lang="en-US" sz="2400" i="1">
                  <a:latin typeface="Helvetica Neue Light" panose="02000403000000020004" pitchFamily="2" charset="0"/>
                  <a:ea typeface="Helvetica Neue Light" panose="02000403000000020004" pitchFamily="2" charset="0"/>
                </a:endParaRPr>
              </a:p>
            </p:txBody>
          </p:sp>
        </mc:Choice>
        <mc:Fallback xmlns="">
          <p:sp>
            <p:nvSpPr>
              <p:cNvPr id="125" name="Rectangle 124">
                <a:extLst>
                  <a:ext uri="{FF2B5EF4-FFF2-40B4-BE49-F238E27FC236}">
                    <a16:creationId xmlns:a16="http://schemas.microsoft.com/office/drawing/2014/main" id="{96011C81-4DA9-AE40-8C59-489A1CE02764}"/>
                  </a:ext>
                </a:extLst>
              </p:cNvPr>
              <p:cNvSpPr>
                <a:spLocks noRot="1" noChangeAspect="1" noMove="1" noResize="1" noEditPoints="1" noAdjustHandles="1" noChangeArrowheads="1" noChangeShapeType="1" noTextEdit="1"/>
              </p:cNvSpPr>
              <p:nvPr/>
            </p:nvSpPr>
            <p:spPr>
              <a:xfrm>
                <a:off x="8026611" y="5709343"/>
                <a:ext cx="397866" cy="461665"/>
              </a:xfrm>
              <a:prstGeom prst="rect">
                <a:avLst/>
              </a:prstGeom>
              <a:blipFill>
                <a:blip r:embed="rId10"/>
                <a:stretch>
                  <a:fillRect l="-3077" r="-1538" b="-18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6" name="Rectangle 125">
                <a:extLst>
                  <a:ext uri="{FF2B5EF4-FFF2-40B4-BE49-F238E27FC236}">
                    <a16:creationId xmlns:a16="http://schemas.microsoft.com/office/drawing/2014/main" id="{21C6EFCA-5DA3-A84B-9605-9EBFF702B393}"/>
                  </a:ext>
                </a:extLst>
              </p:cNvPr>
              <p:cNvSpPr/>
              <p:nvPr/>
            </p:nvSpPr>
            <p:spPr>
              <a:xfrm>
                <a:off x="342219" y="5717844"/>
                <a:ext cx="951081" cy="461665"/>
              </a:xfrm>
              <a:prstGeom prst="rect">
                <a:avLst/>
              </a:prstGeom>
            </p:spPr>
            <p:txBody>
              <a:bodyPr wrap="square">
                <a:spAutoFit/>
              </a:bodyPr>
              <a:lstStyle/>
              <a:p>
                <a14:m>
                  <m:oMath xmlns:m="http://schemas.openxmlformats.org/officeDocument/2006/math">
                    <m:sSup>
                      <m:sSupPr>
                        <m:ctrlPr>
                          <a:rPr lang="en-US" sz="2400" i="1" smtClean="0">
                            <a:solidFill>
                              <a:schemeClr val="tx1"/>
                            </a:solidFill>
                            <a:latin typeface="Cambria Math" panose="02040503050406030204" pitchFamily="18" charset="0"/>
                          </a:rPr>
                        </m:ctrlPr>
                      </m:sSupPr>
                      <m:e>
                        <m:r>
                          <a:rPr lang="en-US" sz="2400" b="0" i="1" smtClean="0">
                            <a:solidFill>
                              <a:schemeClr val="tx1"/>
                            </a:solidFill>
                            <a:latin typeface="Cambria Math" panose="02040503050406030204" pitchFamily="18" charset="0"/>
                          </a:rPr>
                          <m:t>𝑆</m:t>
                        </m:r>
                      </m:e>
                      <m:sup>
                        <m:r>
                          <a:rPr lang="en-US" sz="2400" b="0" i="1" smtClean="0">
                            <a:solidFill>
                              <a:schemeClr val="tx1"/>
                            </a:solidFill>
                            <a:latin typeface="Cambria Math" panose="02040503050406030204" pitchFamily="18" charset="0"/>
                          </a:rPr>
                          <m:t>𝜋</m:t>
                        </m:r>
                      </m:sup>
                    </m:sSup>
                    <m:r>
                      <a:rPr lang="en-US" sz="2400" b="0" i="1" smtClean="0">
                        <a:solidFill>
                          <a:schemeClr val="tx1"/>
                        </a:solidFill>
                        <a:latin typeface="Cambria Math" panose="02040503050406030204" pitchFamily="18" charset="0"/>
                      </a:rPr>
                      <m:t>=</m:t>
                    </m:r>
                  </m:oMath>
                </a14:m>
                <a:r>
                  <a:rPr lang="en-US" sz="2400" i="1">
                    <a:solidFill>
                      <a:schemeClr val="tx1"/>
                    </a:solidFill>
                    <a:latin typeface="Helvetica Neue Light" panose="02000403000000020004" pitchFamily="2" charset="0"/>
                    <a:ea typeface="Helvetica Neue Light" panose="02000403000000020004" pitchFamily="2" charset="0"/>
                  </a:rPr>
                  <a:t> </a:t>
                </a:r>
              </a:p>
            </p:txBody>
          </p:sp>
        </mc:Choice>
        <mc:Fallback xmlns="">
          <p:sp>
            <p:nvSpPr>
              <p:cNvPr id="126" name="Rectangle 125">
                <a:extLst>
                  <a:ext uri="{FF2B5EF4-FFF2-40B4-BE49-F238E27FC236}">
                    <a16:creationId xmlns:a16="http://schemas.microsoft.com/office/drawing/2014/main" id="{21C6EFCA-5DA3-A84B-9605-9EBFF702B393}"/>
                  </a:ext>
                </a:extLst>
              </p:cNvPr>
              <p:cNvSpPr>
                <a:spLocks noRot="1" noChangeAspect="1" noMove="1" noResize="1" noEditPoints="1" noAdjustHandles="1" noChangeArrowheads="1" noChangeShapeType="1" noTextEdit="1"/>
              </p:cNvSpPr>
              <p:nvPr/>
            </p:nvSpPr>
            <p:spPr>
              <a:xfrm>
                <a:off x="342219" y="5717844"/>
                <a:ext cx="951081" cy="461665"/>
              </a:xfrm>
              <a:prstGeom prst="rect">
                <a:avLst/>
              </a:prstGeom>
              <a:blipFill>
                <a:blip r:embed="rId11"/>
                <a:stretch>
                  <a:fillRect l="-12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7" name="Rectangle 126">
                <a:extLst>
                  <a:ext uri="{FF2B5EF4-FFF2-40B4-BE49-F238E27FC236}">
                    <a16:creationId xmlns:a16="http://schemas.microsoft.com/office/drawing/2014/main" id="{61D775D9-8C58-4746-A04A-3D736D7CC37B}"/>
                  </a:ext>
                </a:extLst>
              </p:cNvPr>
              <p:cNvSpPr/>
              <p:nvPr/>
            </p:nvSpPr>
            <p:spPr>
              <a:xfrm>
                <a:off x="2120434" y="5775269"/>
                <a:ext cx="274559" cy="461665"/>
              </a:xfrm>
              <a:prstGeom prst="rect">
                <a:avLst/>
              </a:prstGeom>
            </p:spPr>
            <p:txBody>
              <a:bodyPr wrap="square">
                <a:spAutoFit/>
              </a:bodyPr>
              <a:lstStyle/>
              <a:p>
                <a14:m>
                  <m:oMath xmlns:m="http://schemas.openxmlformats.org/officeDocument/2006/math">
                    <m:r>
                      <a:rPr lang="en-US" sz="2400" b="0" i="0" smtClean="0">
                        <a:solidFill>
                          <a:schemeClr val="tx1"/>
                        </a:solidFill>
                        <a:latin typeface="Cambria Math" panose="02040503050406030204" pitchFamily="18" charset="0"/>
                      </a:rPr>
                      <m:t>,</m:t>
                    </m:r>
                  </m:oMath>
                </a14:m>
                <a:r>
                  <a:rPr lang="en-US" sz="2400">
                    <a:solidFill>
                      <a:schemeClr val="tx1"/>
                    </a:solidFill>
                    <a:latin typeface="Helvetica Neue Light" panose="02000403000000020004" pitchFamily="2" charset="0"/>
                    <a:ea typeface="Helvetica Neue Light" panose="02000403000000020004" pitchFamily="2" charset="0"/>
                  </a:rPr>
                  <a:t> </a:t>
                </a:r>
              </a:p>
            </p:txBody>
          </p:sp>
        </mc:Choice>
        <mc:Fallback xmlns="">
          <p:sp>
            <p:nvSpPr>
              <p:cNvPr id="127" name="Rectangle 126">
                <a:extLst>
                  <a:ext uri="{FF2B5EF4-FFF2-40B4-BE49-F238E27FC236}">
                    <a16:creationId xmlns:a16="http://schemas.microsoft.com/office/drawing/2014/main" id="{61D775D9-8C58-4746-A04A-3D736D7CC37B}"/>
                  </a:ext>
                </a:extLst>
              </p:cNvPr>
              <p:cNvSpPr>
                <a:spLocks noRot="1" noChangeAspect="1" noMove="1" noResize="1" noEditPoints="1" noAdjustHandles="1" noChangeArrowheads="1" noChangeShapeType="1" noTextEdit="1"/>
              </p:cNvSpPr>
              <p:nvPr/>
            </p:nvSpPr>
            <p:spPr>
              <a:xfrm>
                <a:off x="2120434" y="5775269"/>
                <a:ext cx="274559" cy="461665"/>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8" name="Rectangle 127">
                <a:extLst>
                  <a:ext uri="{FF2B5EF4-FFF2-40B4-BE49-F238E27FC236}">
                    <a16:creationId xmlns:a16="http://schemas.microsoft.com/office/drawing/2014/main" id="{51154B7E-2482-1340-9DA5-7E967EB39740}"/>
                  </a:ext>
                </a:extLst>
              </p:cNvPr>
              <p:cNvSpPr/>
              <p:nvPr/>
            </p:nvSpPr>
            <p:spPr>
              <a:xfrm>
                <a:off x="3005351" y="5775269"/>
                <a:ext cx="274559" cy="461665"/>
              </a:xfrm>
              <a:prstGeom prst="rect">
                <a:avLst/>
              </a:prstGeom>
            </p:spPr>
            <p:txBody>
              <a:bodyPr wrap="square">
                <a:spAutoFit/>
              </a:bodyPr>
              <a:lstStyle/>
              <a:p>
                <a14:m>
                  <m:oMath xmlns:m="http://schemas.openxmlformats.org/officeDocument/2006/math">
                    <m:r>
                      <a:rPr lang="en-US" sz="2400" b="0" i="0" smtClean="0">
                        <a:solidFill>
                          <a:schemeClr val="tx1"/>
                        </a:solidFill>
                        <a:latin typeface="Cambria Math" panose="02040503050406030204" pitchFamily="18" charset="0"/>
                      </a:rPr>
                      <m:t>,</m:t>
                    </m:r>
                  </m:oMath>
                </a14:m>
                <a:r>
                  <a:rPr lang="en-US" sz="2400">
                    <a:solidFill>
                      <a:schemeClr val="tx1"/>
                    </a:solidFill>
                    <a:latin typeface="Helvetica Neue Light" panose="02000403000000020004" pitchFamily="2" charset="0"/>
                    <a:ea typeface="Helvetica Neue Light" panose="02000403000000020004" pitchFamily="2" charset="0"/>
                  </a:rPr>
                  <a:t> </a:t>
                </a:r>
              </a:p>
            </p:txBody>
          </p:sp>
        </mc:Choice>
        <mc:Fallback xmlns="">
          <p:sp>
            <p:nvSpPr>
              <p:cNvPr id="128" name="Rectangle 127">
                <a:extLst>
                  <a:ext uri="{FF2B5EF4-FFF2-40B4-BE49-F238E27FC236}">
                    <a16:creationId xmlns:a16="http://schemas.microsoft.com/office/drawing/2014/main" id="{51154B7E-2482-1340-9DA5-7E967EB39740}"/>
                  </a:ext>
                </a:extLst>
              </p:cNvPr>
              <p:cNvSpPr>
                <a:spLocks noRot="1" noChangeAspect="1" noMove="1" noResize="1" noEditPoints="1" noAdjustHandles="1" noChangeArrowheads="1" noChangeShapeType="1" noTextEdit="1"/>
              </p:cNvSpPr>
              <p:nvPr/>
            </p:nvSpPr>
            <p:spPr>
              <a:xfrm>
                <a:off x="3005351" y="5775269"/>
                <a:ext cx="274559" cy="461665"/>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9" name="Rectangle 128">
                <a:extLst>
                  <a:ext uri="{FF2B5EF4-FFF2-40B4-BE49-F238E27FC236}">
                    <a16:creationId xmlns:a16="http://schemas.microsoft.com/office/drawing/2014/main" id="{84BD9EEE-CA3F-7B48-9E35-79DED3A8D301}"/>
                  </a:ext>
                </a:extLst>
              </p:cNvPr>
              <p:cNvSpPr/>
              <p:nvPr/>
            </p:nvSpPr>
            <p:spPr>
              <a:xfrm>
                <a:off x="4457851" y="5775269"/>
                <a:ext cx="274559" cy="461665"/>
              </a:xfrm>
              <a:prstGeom prst="rect">
                <a:avLst/>
              </a:prstGeom>
            </p:spPr>
            <p:txBody>
              <a:bodyPr wrap="square">
                <a:spAutoFit/>
              </a:bodyPr>
              <a:lstStyle/>
              <a:p>
                <a14:m>
                  <m:oMath xmlns:m="http://schemas.openxmlformats.org/officeDocument/2006/math">
                    <m:r>
                      <a:rPr lang="en-US" sz="2400" b="0" i="0" smtClean="0">
                        <a:solidFill>
                          <a:schemeClr val="tx1"/>
                        </a:solidFill>
                        <a:latin typeface="Cambria Math" panose="02040503050406030204" pitchFamily="18" charset="0"/>
                      </a:rPr>
                      <m:t>,</m:t>
                    </m:r>
                  </m:oMath>
                </a14:m>
                <a:r>
                  <a:rPr lang="en-US" sz="2400">
                    <a:solidFill>
                      <a:schemeClr val="tx1"/>
                    </a:solidFill>
                    <a:latin typeface="Helvetica Neue Light" panose="02000403000000020004" pitchFamily="2" charset="0"/>
                    <a:ea typeface="Helvetica Neue Light" panose="02000403000000020004" pitchFamily="2" charset="0"/>
                  </a:rPr>
                  <a:t> </a:t>
                </a:r>
              </a:p>
            </p:txBody>
          </p:sp>
        </mc:Choice>
        <mc:Fallback xmlns="">
          <p:sp>
            <p:nvSpPr>
              <p:cNvPr id="129" name="Rectangle 128">
                <a:extLst>
                  <a:ext uri="{FF2B5EF4-FFF2-40B4-BE49-F238E27FC236}">
                    <a16:creationId xmlns:a16="http://schemas.microsoft.com/office/drawing/2014/main" id="{84BD9EEE-CA3F-7B48-9E35-79DED3A8D301}"/>
                  </a:ext>
                </a:extLst>
              </p:cNvPr>
              <p:cNvSpPr>
                <a:spLocks noRot="1" noChangeAspect="1" noMove="1" noResize="1" noEditPoints="1" noAdjustHandles="1" noChangeArrowheads="1" noChangeShapeType="1" noTextEdit="1"/>
              </p:cNvSpPr>
              <p:nvPr/>
            </p:nvSpPr>
            <p:spPr>
              <a:xfrm>
                <a:off x="4457851" y="5775269"/>
                <a:ext cx="274559" cy="461665"/>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0" name="Rectangle 129">
                <a:extLst>
                  <a:ext uri="{FF2B5EF4-FFF2-40B4-BE49-F238E27FC236}">
                    <a16:creationId xmlns:a16="http://schemas.microsoft.com/office/drawing/2014/main" id="{698F51FC-7C31-AF40-8ABF-EEF44F2A8CF0}"/>
                  </a:ext>
                </a:extLst>
              </p:cNvPr>
              <p:cNvSpPr/>
              <p:nvPr/>
            </p:nvSpPr>
            <p:spPr>
              <a:xfrm>
                <a:off x="6420579" y="5775269"/>
                <a:ext cx="274559" cy="461665"/>
              </a:xfrm>
              <a:prstGeom prst="rect">
                <a:avLst/>
              </a:prstGeom>
            </p:spPr>
            <p:txBody>
              <a:bodyPr wrap="square">
                <a:spAutoFit/>
              </a:bodyPr>
              <a:lstStyle/>
              <a:p>
                <a14:m>
                  <m:oMath xmlns:m="http://schemas.openxmlformats.org/officeDocument/2006/math">
                    <m:r>
                      <a:rPr lang="en-US" sz="2400" b="0" i="0" smtClean="0">
                        <a:solidFill>
                          <a:schemeClr val="tx1"/>
                        </a:solidFill>
                        <a:latin typeface="Cambria Math" panose="02040503050406030204" pitchFamily="18" charset="0"/>
                      </a:rPr>
                      <m:t>,</m:t>
                    </m:r>
                  </m:oMath>
                </a14:m>
                <a:r>
                  <a:rPr lang="en-US" sz="2400">
                    <a:solidFill>
                      <a:schemeClr val="tx1"/>
                    </a:solidFill>
                    <a:latin typeface="Helvetica Neue Light" panose="02000403000000020004" pitchFamily="2" charset="0"/>
                    <a:ea typeface="Helvetica Neue Light" panose="02000403000000020004" pitchFamily="2" charset="0"/>
                  </a:rPr>
                  <a:t> </a:t>
                </a:r>
              </a:p>
            </p:txBody>
          </p:sp>
        </mc:Choice>
        <mc:Fallback xmlns="">
          <p:sp>
            <p:nvSpPr>
              <p:cNvPr id="130" name="Rectangle 129">
                <a:extLst>
                  <a:ext uri="{FF2B5EF4-FFF2-40B4-BE49-F238E27FC236}">
                    <a16:creationId xmlns:a16="http://schemas.microsoft.com/office/drawing/2014/main" id="{698F51FC-7C31-AF40-8ABF-EEF44F2A8CF0}"/>
                  </a:ext>
                </a:extLst>
              </p:cNvPr>
              <p:cNvSpPr>
                <a:spLocks noRot="1" noChangeAspect="1" noMove="1" noResize="1" noEditPoints="1" noAdjustHandles="1" noChangeArrowheads="1" noChangeShapeType="1" noTextEdit="1"/>
              </p:cNvSpPr>
              <p:nvPr/>
            </p:nvSpPr>
            <p:spPr>
              <a:xfrm>
                <a:off x="6420579" y="5775269"/>
                <a:ext cx="274559" cy="461665"/>
              </a:xfrm>
              <a:prstGeom prst="rect">
                <a:avLst/>
              </a:prstGeom>
              <a:blipFill>
                <a:blip r:embed="rId12"/>
                <a:stretch>
                  <a:fillRect/>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9F3C4D5C-F856-7242-A8DC-8F426F5D6B00}"/>
              </a:ext>
            </a:extLst>
          </p:cNvPr>
          <p:cNvSpPr/>
          <p:nvPr/>
        </p:nvSpPr>
        <p:spPr>
          <a:xfrm>
            <a:off x="868812" y="6142933"/>
            <a:ext cx="1965603" cy="461665"/>
          </a:xfrm>
          <a:prstGeom prst="rect">
            <a:avLst/>
          </a:prstGeom>
        </p:spPr>
        <p:txBody>
          <a:bodyPr wrap="none">
            <a:spAutoFit/>
          </a:bodyPr>
          <a:lstStyle/>
          <a:p>
            <a:r>
              <a:rPr lang="en-US" sz="2400">
                <a:solidFill>
                  <a:srgbClr val="C00000"/>
                </a:solidFill>
                <a:latin typeface="Arial" panose="020B0604020202020204" pitchFamily="34" charset="0"/>
                <a:ea typeface="Helvetica Neue Light" charset="0"/>
                <a:cs typeface="Arial" panose="020B0604020202020204" pitchFamily="34" charset="0"/>
              </a:rPr>
              <a:t>“Add node 1”</a:t>
            </a:r>
          </a:p>
        </p:txBody>
      </p:sp>
      <p:sp>
        <p:nvSpPr>
          <p:cNvPr id="131" name="Rectangle 130">
            <a:extLst>
              <a:ext uri="{FF2B5EF4-FFF2-40B4-BE49-F238E27FC236}">
                <a16:creationId xmlns:a16="http://schemas.microsoft.com/office/drawing/2014/main" id="{2D80ED19-A5C2-1B42-8E60-C9E8126AFE33}"/>
              </a:ext>
            </a:extLst>
          </p:cNvPr>
          <p:cNvSpPr/>
          <p:nvPr/>
        </p:nvSpPr>
        <p:spPr>
          <a:xfrm>
            <a:off x="6484101" y="6115694"/>
            <a:ext cx="1965603" cy="461665"/>
          </a:xfrm>
          <a:prstGeom prst="rect">
            <a:avLst/>
          </a:prstGeom>
        </p:spPr>
        <p:txBody>
          <a:bodyPr wrap="none">
            <a:spAutoFit/>
          </a:bodyPr>
          <a:lstStyle/>
          <a:p>
            <a:r>
              <a:rPr lang="en-US" sz="2400">
                <a:solidFill>
                  <a:srgbClr val="C00000"/>
                </a:solidFill>
                <a:latin typeface="Arial" panose="020B0604020202020204" pitchFamily="34" charset="0"/>
                <a:ea typeface="Helvetica Neue Light" charset="0"/>
                <a:cs typeface="Arial" panose="020B0604020202020204" pitchFamily="34" charset="0"/>
              </a:rPr>
              <a:t>“Add node 5”</a:t>
            </a:r>
          </a:p>
        </p:txBody>
      </p:sp>
      <p:sp>
        <p:nvSpPr>
          <p:cNvPr id="132" name="Rectangle 131">
            <a:extLst>
              <a:ext uri="{FF2B5EF4-FFF2-40B4-BE49-F238E27FC236}">
                <a16:creationId xmlns:a16="http://schemas.microsoft.com/office/drawing/2014/main" id="{93EF91F9-3A92-B341-BB57-367E5F7BBD7F}"/>
              </a:ext>
            </a:extLst>
          </p:cNvPr>
          <p:cNvSpPr/>
          <p:nvPr/>
        </p:nvSpPr>
        <p:spPr>
          <a:xfrm>
            <a:off x="4277490" y="5913768"/>
            <a:ext cx="646331" cy="646331"/>
          </a:xfrm>
          <a:prstGeom prst="rect">
            <a:avLst/>
          </a:prstGeom>
        </p:spPr>
        <p:txBody>
          <a:bodyPr wrap="none">
            <a:spAutoFit/>
          </a:bodyPr>
          <a:lstStyle/>
          <a:p>
            <a:r>
              <a:rPr lang="en-US" sz="3600">
                <a:solidFill>
                  <a:srgbClr val="C00000"/>
                </a:solidFill>
                <a:latin typeface="Arial" panose="020B0604020202020204" pitchFamily="34" charset="0"/>
                <a:ea typeface="Helvetica Neue Light" charset="0"/>
                <a:cs typeface="Arial" panose="020B0604020202020204" pitchFamily="34" charset="0"/>
              </a:rPr>
              <a:t>…</a:t>
            </a:r>
          </a:p>
        </p:txBody>
      </p:sp>
    </p:spTree>
    <p:extLst>
      <p:ext uri="{BB962C8B-B14F-4D97-AF65-F5344CB8AC3E}">
        <p14:creationId xmlns:p14="http://schemas.microsoft.com/office/powerpoint/2010/main" val="23406411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DC789-814C-3F41-84CA-292C89FB6507}"/>
              </a:ext>
            </a:extLst>
          </p:cNvPr>
          <p:cNvSpPr>
            <a:spLocks noGrp="1"/>
          </p:cNvSpPr>
          <p:nvPr>
            <p:ph type="title"/>
          </p:nvPr>
        </p:nvSpPr>
        <p:spPr/>
        <p:txBody>
          <a:bodyPr/>
          <a:lstStyle/>
          <a:p>
            <a:r>
              <a:rPr lang="en-US"/>
              <a:t>Model Graphs as Sequences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AD52D6D-7DEC-C047-B902-2E6C9514841E}"/>
                  </a:ext>
                </a:extLst>
              </p:cNvPr>
              <p:cNvSpPr>
                <a:spLocks noGrp="1"/>
              </p:cNvSpPr>
              <p:nvPr>
                <p:ph idx="1"/>
              </p:nvPr>
            </p:nvSpPr>
            <p:spPr>
              <a:xfrm>
                <a:off x="457200" y="1219200"/>
                <a:ext cx="8481060" cy="1861296"/>
              </a:xfrm>
            </p:spPr>
            <p:txBody>
              <a:bodyPr>
                <a:normAutofit/>
              </a:bodyPr>
              <a:lstStyle/>
              <a:p>
                <a:pPr marL="118872" indent="0">
                  <a:buNone/>
                </a:pPr>
                <a:r>
                  <a:rPr lang="en-US">
                    <a:solidFill>
                      <a:srgbClr val="FF0066"/>
                    </a:solidFill>
                  </a:rPr>
                  <a:t>The sequence </a:t>
                </a:r>
                <a14:m>
                  <m:oMath xmlns:m="http://schemas.openxmlformats.org/officeDocument/2006/math">
                    <m:sSup>
                      <m:sSupPr>
                        <m:ctrlPr>
                          <a:rPr lang="en-US" i="1" dirty="0" smtClean="0">
                            <a:solidFill>
                              <a:srgbClr val="FF0066"/>
                            </a:solidFill>
                            <a:latin typeface="Cambria Math" panose="02040503050406030204" pitchFamily="18" charset="0"/>
                          </a:rPr>
                        </m:ctrlPr>
                      </m:sSupPr>
                      <m:e>
                        <m:r>
                          <a:rPr lang="en-US" i="1" dirty="0" smtClean="0">
                            <a:solidFill>
                              <a:srgbClr val="FF0066"/>
                            </a:solidFill>
                            <a:latin typeface="Cambria Math" panose="02040503050406030204" pitchFamily="18" charset="0"/>
                          </a:rPr>
                          <m:t>𝑆</m:t>
                        </m:r>
                      </m:e>
                      <m:sup>
                        <m:r>
                          <a:rPr lang="en-US" b="0" i="1" dirty="0" smtClean="0">
                            <a:solidFill>
                              <a:srgbClr val="FF0066"/>
                            </a:solidFill>
                            <a:latin typeface="Cambria Math" panose="02040503050406030204" pitchFamily="18" charset="0"/>
                          </a:rPr>
                          <m:t>𝜋</m:t>
                        </m:r>
                      </m:sup>
                    </m:sSup>
                  </m:oMath>
                </a14:m>
                <a:r>
                  <a:rPr lang="en-US">
                    <a:solidFill>
                      <a:srgbClr val="FF0066"/>
                    </a:solidFill>
                  </a:rPr>
                  <a:t> has </a:t>
                </a:r>
                <a:r>
                  <a:rPr lang="en-US" b="1">
                    <a:solidFill>
                      <a:srgbClr val="FF0066"/>
                    </a:solidFill>
                  </a:rPr>
                  <a:t>two levels:</a:t>
                </a:r>
              </a:p>
              <a:p>
                <a:r>
                  <a:rPr lang="en-US"/>
                  <a:t>Each </a:t>
                </a:r>
                <a:r>
                  <a:rPr lang="en-US">
                    <a:solidFill>
                      <a:srgbClr val="008000"/>
                    </a:solidFill>
                  </a:rPr>
                  <a:t>Node-level</a:t>
                </a:r>
                <a:r>
                  <a:rPr lang="en-US"/>
                  <a:t> step is an </a:t>
                </a:r>
                <a:r>
                  <a:rPr lang="en-US">
                    <a:solidFill>
                      <a:srgbClr val="0000FF"/>
                    </a:solidFill>
                  </a:rPr>
                  <a:t>edge-level</a:t>
                </a:r>
                <a:r>
                  <a:rPr lang="en-US"/>
                  <a:t> sequence</a:t>
                </a:r>
              </a:p>
              <a:p>
                <a:r>
                  <a:rPr lang="en-US" b="1">
                    <a:solidFill>
                      <a:srgbClr val="0000FF"/>
                    </a:solidFill>
                  </a:rPr>
                  <a:t>Edge-level</a:t>
                </a:r>
                <a:r>
                  <a:rPr lang="en-US">
                    <a:solidFill>
                      <a:srgbClr val="0000FF"/>
                    </a:solidFill>
                  </a:rPr>
                  <a:t>: </a:t>
                </a:r>
                <a:r>
                  <a:rPr lang="en-US"/>
                  <a:t>At each step, </a:t>
                </a:r>
                <a:r>
                  <a:rPr lang="en-US">
                    <a:solidFill>
                      <a:srgbClr val="0000FF"/>
                    </a:solidFill>
                  </a:rPr>
                  <a:t>add a new edge</a:t>
                </a:r>
              </a:p>
              <a:p>
                <a:endParaRPr lang="en-US"/>
              </a:p>
              <a:p>
                <a:endParaRPr lang="en-US"/>
              </a:p>
            </p:txBody>
          </p:sp>
        </mc:Choice>
        <mc:Fallback xmlns="">
          <p:sp>
            <p:nvSpPr>
              <p:cNvPr id="3" name="Content Placeholder 2">
                <a:extLst>
                  <a:ext uri="{FF2B5EF4-FFF2-40B4-BE49-F238E27FC236}">
                    <a16:creationId xmlns:a16="http://schemas.microsoft.com/office/drawing/2014/main" id="{6AD52D6D-7DEC-C047-B902-2E6C9514841E}"/>
                  </a:ext>
                </a:extLst>
              </p:cNvPr>
              <p:cNvSpPr>
                <a:spLocks noGrp="1" noRot="1" noChangeAspect="1" noMove="1" noResize="1" noEditPoints="1" noAdjustHandles="1" noChangeArrowheads="1" noChangeShapeType="1" noTextEdit="1"/>
              </p:cNvSpPr>
              <p:nvPr>
                <p:ph idx="1"/>
              </p:nvPr>
            </p:nvSpPr>
            <p:spPr>
              <a:xfrm>
                <a:off x="457200" y="1219200"/>
                <a:ext cx="8481060" cy="1861296"/>
              </a:xfrm>
              <a:blipFill>
                <a:blip r:embed="rId3"/>
                <a:stretch>
                  <a:fillRect l="-863" t="-1311" r="-72"/>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316C46A2-FC26-404D-B43E-CD215181DEFE}"/>
              </a:ext>
            </a:extLst>
          </p:cNvPr>
          <p:cNvSpPr>
            <a:spLocks noGrp="1"/>
          </p:cNvSpPr>
          <p:nvPr>
            <p:ph type="dt" sz="half" idx="10"/>
          </p:nvPr>
        </p:nvSpPr>
        <p:spPr/>
        <p:txBody>
          <a:bodyPr/>
          <a:lstStyle/>
          <a:p>
            <a:fld id="{BC952983-D247-0D44-8F0C-623257B5B18F}" type="datetime1">
              <a:rPr lang="en-US" smtClean="0"/>
              <a:t>11/18/24</a:t>
            </a:fld>
            <a:endParaRPr lang="en-US"/>
          </a:p>
        </p:txBody>
      </p:sp>
      <p:sp>
        <p:nvSpPr>
          <p:cNvPr id="5" name="Footer Placeholder 4">
            <a:extLst>
              <a:ext uri="{FF2B5EF4-FFF2-40B4-BE49-F238E27FC236}">
                <a16:creationId xmlns:a16="http://schemas.microsoft.com/office/drawing/2014/main" id="{5F36960C-B066-D34B-903F-7235F72DDDE0}"/>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30259318-FE12-AC40-BCD8-35052040BAC7}"/>
              </a:ext>
            </a:extLst>
          </p:cNvPr>
          <p:cNvSpPr>
            <a:spLocks noGrp="1"/>
          </p:cNvSpPr>
          <p:nvPr>
            <p:ph type="sldNum" sz="quarter" idx="12"/>
          </p:nvPr>
        </p:nvSpPr>
        <p:spPr/>
        <p:txBody>
          <a:bodyPr/>
          <a:lstStyle/>
          <a:p>
            <a:fld id="{19B12225-5612-419B-A8D5-4B8EEE4C217E}" type="slidenum">
              <a:rPr lang="en-US" smtClean="0"/>
              <a:pPr/>
              <a:t>21</a:t>
            </a:fld>
            <a:endParaRPr lang="en-US"/>
          </a:p>
        </p:txBody>
      </p:sp>
      <p:sp>
        <p:nvSpPr>
          <p:cNvPr id="100" name="Oval 99">
            <a:extLst>
              <a:ext uri="{FF2B5EF4-FFF2-40B4-BE49-F238E27FC236}">
                <a16:creationId xmlns:a16="http://schemas.microsoft.com/office/drawing/2014/main" id="{F9CD71B4-1AA3-4947-82E3-3E1021B1E4DE}"/>
              </a:ext>
            </a:extLst>
          </p:cNvPr>
          <p:cNvSpPr>
            <a:spLocks noChangeAspect="1"/>
          </p:cNvSpPr>
          <p:nvPr/>
        </p:nvSpPr>
        <p:spPr>
          <a:xfrm>
            <a:off x="3755482" y="3189556"/>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101" name="Oval 100">
            <a:extLst>
              <a:ext uri="{FF2B5EF4-FFF2-40B4-BE49-F238E27FC236}">
                <a16:creationId xmlns:a16="http://schemas.microsoft.com/office/drawing/2014/main" id="{74F28030-7F13-B141-8310-A0B1FA33666D}"/>
              </a:ext>
            </a:extLst>
          </p:cNvPr>
          <p:cNvSpPr>
            <a:spLocks noChangeAspect="1"/>
          </p:cNvSpPr>
          <p:nvPr/>
        </p:nvSpPr>
        <p:spPr>
          <a:xfrm>
            <a:off x="3755482" y="4022334"/>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2</a:t>
            </a:r>
          </a:p>
        </p:txBody>
      </p:sp>
      <p:sp>
        <p:nvSpPr>
          <p:cNvPr id="102" name="Oval 101">
            <a:extLst>
              <a:ext uri="{FF2B5EF4-FFF2-40B4-BE49-F238E27FC236}">
                <a16:creationId xmlns:a16="http://schemas.microsoft.com/office/drawing/2014/main" id="{FFAEC59A-C253-7B4C-B98E-DB5DDB405F3B}"/>
              </a:ext>
            </a:extLst>
          </p:cNvPr>
          <p:cNvSpPr>
            <a:spLocks noChangeAspect="1"/>
          </p:cNvSpPr>
          <p:nvPr/>
        </p:nvSpPr>
        <p:spPr>
          <a:xfrm>
            <a:off x="4748151" y="4022334"/>
            <a:ext cx="365760" cy="365760"/>
          </a:xfrm>
          <a:prstGeom prst="ellips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solidFill>
                  <a:srgbClr val="C00000"/>
                </a:solidFill>
                <a:latin typeface="Helvetica Neue Light" panose="02000403000000020004" pitchFamily="2" charset="0"/>
                <a:ea typeface="Helvetica Neue Light" panose="02000403000000020004" pitchFamily="2" charset="0"/>
              </a:rPr>
              <a:t>4</a:t>
            </a:r>
          </a:p>
        </p:txBody>
      </p:sp>
      <p:cxnSp>
        <p:nvCxnSpPr>
          <p:cNvPr id="103" name="Straight Connector 102">
            <a:extLst>
              <a:ext uri="{FF2B5EF4-FFF2-40B4-BE49-F238E27FC236}">
                <a16:creationId xmlns:a16="http://schemas.microsoft.com/office/drawing/2014/main" id="{C605C5D2-968C-E24A-9A59-247802DA25FD}"/>
              </a:ext>
            </a:extLst>
          </p:cNvPr>
          <p:cNvCxnSpPr/>
          <p:nvPr/>
        </p:nvCxnSpPr>
        <p:spPr>
          <a:xfrm>
            <a:off x="4121242" y="4201414"/>
            <a:ext cx="626909"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04" name="Oval 103">
            <a:extLst>
              <a:ext uri="{FF2B5EF4-FFF2-40B4-BE49-F238E27FC236}">
                <a16:creationId xmlns:a16="http://schemas.microsoft.com/office/drawing/2014/main" id="{B32FA3BC-FA3E-4743-9818-247F06D0F327}"/>
              </a:ext>
            </a:extLst>
          </p:cNvPr>
          <p:cNvSpPr>
            <a:spLocks noChangeAspect="1"/>
          </p:cNvSpPr>
          <p:nvPr/>
        </p:nvSpPr>
        <p:spPr>
          <a:xfrm>
            <a:off x="4748151" y="3189556"/>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cxnSp>
        <p:nvCxnSpPr>
          <p:cNvPr id="105" name="Straight Connector 104">
            <a:extLst>
              <a:ext uri="{FF2B5EF4-FFF2-40B4-BE49-F238E27FC236}">
                <a16:creationId xmlns:a16="http://schemas.microsoft.com/office/drawing/2014/main" id="{2400151C-F16D-074D-A2A4-FBE678E91E24}"/>
              </a:ext>
            </a:extLst>
          </p:cNvPr>
          <p:cNvCxnSpPr/>
          <p:nvPr/>
        </p:nvCxnSpPr>
        <p:spPr>
          <a:xfrm>
            <a:off x="3938362" y="3555317"/>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13102772-8CA0-ED46-B173-4A7F6ABFFE48}"/>
              </a:ext>
            </a:extLst>
          </p:cNvPr>
          <p:cNvCxnSpPr/>
          <p:nvPr/>
        </p:nvCxnSpPr>
        <p:spPr>
          <a:xfrm>
            <a:off x="4121242" y="3372436"/>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0363C106-53EF-7746-9A09-35EF1FD44734}"/>
              </a:ext>
            </a:extLst>
          </p:cNvPr>
          <p:cNvCxnSpPr/>
          <p:nvPr/>
        </p:nvCxnSpPr>
        <p:spPr>
          <a:xfrm>
            <a:off x="4931031" y="3555317"/>
            <a:ext cx="0" cy="46701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9" name="Rectangle 118">
                <a:extLst>
                  <a:ext uri="{FF2B5EF4-FFF2-40B4-BE49-F238E27FC236}">
                    <a16:creationId xmlns:a16="http://schemas.microsoft.com/office/drawing/2014/main" id="{072163DF-452A-744B-A7BD-0B196D536B29}"/>
                  </a:ext>
                </a:extLst>
              </p:cNvPr>
              <p:cNvSpPr/>
              <p:nvPr/>
            </p:nvSpPr>
            <p:spPr>
              <a:xfrm>
                <a:off x="1793984" y="5016740"/>
                <a:ext cx="738536" cy="48430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i="1" smtClean="0">
                              <a:latin typeface="Cambria Math" panose="02040503050406030204" pitchFamily="18" charset="0"/>
                            </a:rPr>
                          </m:ctrlPr>
                        </m:sSubSupPr>
                        <m:e>
                          <m:r>
                            <a:rPr lang="en-US" sz="2400" b="0" i="1">
                              <a:latin typeface="Cambria Math" panose="02040503050406030204" pitchFamily="18" charset="0"/>
                            </a:rPr>
                            <m:t>𝑆</m:t>
                          </m:r>
                        </m:e>
                        <m:sub>
                          <m:r>
                            <a:rPr lang="en-US" sz="2400" b="0" i="1" smtClean="0">
                              <a:latin typeface="Cambria Math" panose="02040503050406030204" pitchFamily="18" charset="0"/>
                            </a:rPr>
                            <m:t>4,1</m:t>
                          </m:r>
                        </m:sub>
                        <m:sup>
                          <m:r>
                            <a:rPr lang="en-US" sz="2400" b="0" i="1">
                              <a:latin typeface="Cambria Math" panose="02040503050406030204" pitchFamily="18" charset="0"/>
                            </a:rPr>
                            <m:t>𝜋</m:t>
                          </m:r>
                        </m:sup>
                      </m:sSubSup>
                    </m:oMath>
                  </m:oMathPara>
                </a14:m>
                <a:endParaRPr lang="en-US" sz="2400" i="1">
                  <a:latin typeface="Helvetica Neue Light" panose="02000403000000020004" pitchFamily="2" charset="0"/>
                  <a:ea typeface="Helvetica Neue Light" panose="02000403000000020004" pitchFamily="2" charset="0"/>
                </a:endParaRPr>
              </a:p>
            </p:txBody>
          </p:sp>
        </mc:Choice>
        <mc:Fallback xmlns="">
          <p:sp>
            <p:nvSpPr>
              <p:cNvPr id="119" name="Rectangle 118">
                <a:extLst>
                  <a:ext uri="{FF2B5EF4-FFF2-40B4-BE49-F238E27FC236}">
                    <a16:creationId xmlns:a16="http://schemas.microsoft.com/office/drawing/2014/main" id="{072163DF-452A-744B-A7BD-0B196D536B29}"/>
                  </a:ext>
                </a:extLst>
              </p:cNvPr>
              <p:cNvSpPr>
                <a:spLocks noRot="1" noChangeAspect="1" noMove="1" noResize="1" noEditPoints="1" noAdjustHandles="1" noChangeArrowheads="1" noChangeShapeType="1" noTextEdit="1"/>
              </p:cNvSpPr>
              <p:nvPr/>
            </p:nvSpPr>
            <p:spPr>
              <a:xfrm>
                <a:off x="1793984" y="5016740"/>
                <a:ext cx="738536" cy="48430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0" name="Rectangle 119">
                <a:extLst>
                  <a:ext uri="{FF2B5EF4-FFF2-40B4-BE49-F238E27FC236}">
                    <a16:creationId xmlns:a16="http://schemas.microsoft.com/office/drawing/2014/main" id="{7F2DADED-4ABF-D844-81C6-4C8D8C8DAA8B}"/>
                  </a:ext>
                </a:extLst>
              </p:cNvPr>
              <p:cNvSpPr/>
              <p:nvPr/>
            </p:nvSpPr>
            <p:spPr>
              <a:xfrm>
                <a:off x="4293418" y="5016739"/>
                <a:ext cx="738536" cy="4846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i="1" smtClean="0">
                              <a:latin typeface="Cambria Math" panose="02040503050406030204" pitchFamily="18" charset="0"/>
                            </a:rPr>
                          </m:ctrlPr>
                        </m:sSubSupPr>
                        <m:e>
                          <m:r>
                            <a:rPr lang="en-US" sz="2400" b="0" i="1">
                              <a:latin typeface="Cambria Math" panose="02040503050406030204" pitchFamily="18" charset="0"/>
                            </a:rPr>
                            <m:t>𝑆</m:t>
                          </m:r>
                        </m:e>
                        <m:sub>
                          <m:r>
                            <a:rPr lang="en-US" sz="2400" b="0" i="1" smtClean="0">
                              <a:latin typeface="Cambria Math" panose="02040503050406030204" pitchFamily="18" charset="0"/>
                            </a:rPr>
                            <m:t>4,</m:t>
                          </m:r>
                          <m:r>
                            <a:rPr lang="en-US" sz="2400" b="0" i="1">
                              <a:latin typeface="Cambria Math" panose="02040503050406030204" pitchFamily="18" charset="0"/>
                            </a:rPr>
                            <m:t>2</m:t>
                          </m:r>
                        </m:sub>
                        <m:sup>
                          <m:r>
                            <a:rPr lang="en-US" sz="2400" b="0" i="1">
                              <a:latin typeface="Cambria Math" panose="02040503050406030204" pitchFamily="18" charset="0"/>
                            </a:rPr>
                            <m:t>𝜋</m:t>
                          </m:r>
                        </m:sup>
                      </m:sSubSup>
                    </m:oMath>
                  </m:oMathPara>
                </a14:m>
                <a:endParaRPr lang="en-US" sz="2400" i="1">
                  <a:latin typeface="Helvetica Neue Light" panose="02000403000000020004" pitchFamily="2" charset="0"/>
                  <a:ea typeface="Helvetica Neue Light" panose="02000403000000020004" pitchFamily="2" charset="0"/>
                </a:endParaRPr>
              </a:p>
            </p:txBody>
          </p:sp>
        </mc:Choice>
        <mc:Fallback xmlns="">
          <p:sp>
            <p:nvSpPr>
              <p:cNvPr id="120" name="Rectangle 119">
                <a:extLst>
                  <a:ext uri="{FF2B5EF4-FFF2-40B4-BE49-F238E27FC236}">
                    <a16:creationId xmlns:a16="http://schemas.microsoft.com/office/drawing/2014/main" id="{7F2DADED-4ABF-D844-81C6-4C8D8C8DAA8B}"/>
                  </a:ext>
                </a:extLst>
              </p:cNvPr>
              <p:cNvSpPr>
                <a:spLocks noRot="1" noChangeAspect="1" noMove="1" noResize="1" noEditPoints="1" noAdjustHandles="1" noChangeArrowheads="1" noChangeShapeType="1" noTextEdit="1"/>
              </p:cNvSpPr>
              <p:nvPr/>
            </p:nvSpPr>
            <p:spPr>
              <a:xfrm>
                <a:off x="4293418" y="5016739"/>
                <a:ext cx="738536" cy="48468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1" name="Rectangle 120">
                <a:extLst>
                  <a:ext uri="{FF2B5EF4-FFF2-40B4-BE49-F238E27FC236}">
                    <a16:creationId xmlns:a16="http://schemas.microsoft.com/office/drawing/2014/main" id="{45E579F0-AF0F-1A40-B5BF-7C2EA668722A}"/>
                  </a:ext>
                </a:extLst>
              </p:cNvPr>
              <p:cNvSpPr/>
              <p:nvPr/>
            </p:nvSpPr>
            <p:spPr>
              <a:xfrm>
                <a:off x="6606210" y="4996707"/>
                <a:ext cx="738536" cy="4846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i="1" smtClean="0">
                              <a:latin typeface="Cambria Math" panose="02040503050406030204" pitchFamily="18" charset="0"/>
                            </a:rPr>
                          </m:ctrlPr>
                        </m:sSubSupPr>
                        <m:e>
                          <m:r>
                            <a:rPr lang="en-US" sz="2400" b="0" i="1">
                              <a:latin typeface="Cambria Math" panose="02040503050406030204" pitchFamily="18" charset="0"/>
                            </a:rPr>
                            <m:t>𝑆</m:t>
                          </m:r>
                        </m:e>
                        <m:sub>
                          <m:r>
                            <a:rPr lang="en-US" sz="2400" b="0" i="1" smtClean="0">
                              <a:latin typeface="Cambria Math" panose="02040503050406030204" pitchFamily="18" charset="0"/>
                            </a:rPr>
                            <m:t>4,</m:t>
                          </m:r>
                          <m:r>
                            <a:rPr lang="en-US" altLang="zh-CN" sz="2400" b="0" i="1">
                              <a:latin typeface="Cambria Math" panose="02040503050406030204" pitchFamily="18" charset="0"/>
                            </a:rPr>
                            <m:t>3</m:t>
                          </m:r>
                        </m:sub>
                        <m:sup>
                          <m:r>
                            <a:rPr lang="en-US" sz="2400" b="0" i="1">
                              <a:latin typeface="Cambria Math" panose="02040503050406030204" pitchFamily="18" charset="0"/>
                            </a:rPr>
                            <m:t>𝜋</m:t>
                          </m:r>
                        </m:sup>
                      </m:sSubSup>
                    </m:oMath>
                  </m:oMathPara>
                </a14:m>
                <a:endParaRPr lang="en-US" sz="2400" i="1">
                  <a:latin typeface="Helvetica Neue Light" panose="02000403000000020004" pitchFamily="2" charset="0"/>
                  <a:ea typeface="Helvetica Neue Light" panose="02000403000000020004" pitchFamily="2" charset="0"/>
                </a:endParaRPr>
              </a:p>
            </p:txBody>
          </p:sp>
        </mc:Choice>
        <mc:Fallback xmlns="">
          <p:sp>
            <p:nvSpPr>
              <p:cNvPr id="121" name="Rectangle 120">
                <a:extLst>
                  <a:ext uri="{FF2B5EF4-FFF2-40B4-BE49-F238E27FC236}">
                    <a16:creationId xmlns:a16="http://schemas.microsoft.com/office/drawing/2014/main" id="{45E579F0-AF0F-1A40-B5BF-7C2EA668722A}"/>
                  </a:ext>
                </a:extLst>
              </p:cNvPr>
              <p:cNvSpPr>
                <a:spLocks noRot="1" noChangeAspect="1" noMove="1" noResize="1" noEditPoints="1" noAdjustHandles="1" noChangeArrowheads="1" noChangeShapeType="1" noTextEdit="1"/>
              </p:cNvSpPr>
              <p:nvPr/>
            </p:nvSpPr>
            <p:spPr>
              <a:xfrm>
                <a:off x="6606210" y="4996707"/>
                <a:ext cx="738536" cy="48468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2" name="Rectangle 121">
                <a:extLst>
                  <a:ext uri="{FF2B5EF4-FFF2-40B4-BE49-F238E27FC236}">
                    <a16:creationId xmlns:a16="http://schemas.microsoft.com/office/drawing/2014/main" id="{93C4C1D3-F67F-5F4E-932D-C0B6F2D94A75}"/>
                  </a:ext>
                </a:extLst>
              </p:cNvPr>
              <p:cNvSpPr/>
              <p:nvPr/>
            </p:nvSpPr>
            <p:spPr>
              <a:xfrm>
                <a:off x="4181156" y="4402673"/>
                <a:ext cx="615553"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i="1">
                              <a:latin typeface="Cambria Math" panose="02040503050406030204" pitchFamily="18" charset="0"/>
                            </a:rPr>
                          </m:ctrlPr>
                        </m:sSubSupPr>
                        <m:e>
                          <m:r>
                            <a:rPr lang="en-US" sz="2400" b="0" i="1">
                              <a:latin typeface="Cambria Math" panose="02040503050406030204" pitchFamily="18" charset="0"/>
                            </a:rPr>
                            <m:t>𝑆</m:t>
                          </m:r>
                        </m:e>
                        <m:sub>
                          <m:r>
                            <a:rPr lang="en-US" altLang="zh-CN" sz="2400" b="0" i="1">
                              <a:latin typeface="Cambria Math" panose="02040503050406030204" pitchFamily="18" charset="0"/>
                            </a:rPr>
                            <m:t>4</m:t>
                          </m:r>
                        </m:sub>
                        <m:sup>
                          <m:r>
                            <a:rPr lang="en-US" sz="2400" b="0" i="1">
                              <a:latin typeface="Cambria Math" panose="02040503050406030204" pitchFamily="18" charset="0"/>
                            </a:rPr>
                            <m:t>𝜋</m:t>
                          </m:r>
                        </m:sup>
                      </m:sSubSup>
                    </m:oMath>
                  </m:oMathPara>
                </a14:m>
                <a:endParaRPr lang="en-US" sz="2400" i="1">
                  <a:latin typeface="Helvetica Neue Light" panose="02000403000000020004" pitchFamily="2" charset="0"/>
                  <a:ea typeface="Helvetica Neue Light" panose="02000403000000020004" pitchFamily="2" charset="0"/>
                </a:endParaRPr>
              </a:p>
            </p:txBody>
          </p:sp>
        </mc:Choice>
        <mc:Fallback xmlns="">
          <p:sp>
            <p:nvSpPr>
              <p:cNvPr id="122" name="Rectangle 121">
                <a:extLst>
                  <a:ext uri="{FF2B5EF4-FFF2-40B4-BE49-F238E27FC236}">
                    <a16:creationId xmlns:a16="http://schemas.microsoft.com/office/drawing/2014/main" id="{93C4C1D3-F67F-5F4E-932D-C0B6F2D94A75}"/>
                  </a:ext>
                </a:extLst>
              </p:cNvPr>
              <p:cNvSpPr>
                <a:spLocks noRot="1" noChangeAspect="1" noMove="1" noResize="1" noEditPoints="1" noAdjustHandles="1" noChangeArrowheads="1" noChangeShapeType="1" noTextEdit="1"/>
              </p:cNvSpPr>
              <p:nvPr/>
            </p:nvSpPr>
            <p:spPr>
              <a:xfrm>
                <a:off x="4181156" y="4402673"/>
                <a:ext cx="615553" cy="461665"/>
              </a:xfrm>
              <a:prstGeom prst="rect">
                <a:avLst/>
              </a:prstGeom>
              <a:blipFill>
                <a:blip r:embed="rId7"/>
                <a:stretch>
                  <a:fillRect b="-26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4" name="Rectangle 123">
                <a:extLst>
                  <a:ext uri="{FF2B5EF4-FFF2-40B4-BE49-F238E27FC236}">
                    <a16:creationId xmlns:a16="http://schemas.microsoft.com/office/drawing/2014/main" id="{3700A6E7-4BA4-E54F-B5E0-FF9E5673D386}"/>
                  </a:ext>
                </a:extLst>
              </p:cNvPr>
              <p:cNvSpPr/>
              <p:nvPr/>
            </p:nvSpPr>
            <p:spPr>
              <a:xfrm>
                <a:off x="1371600" y="5016262"/>
                <a:ext cx="397866"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oMath>
                  </m:oMathPara>
                </a14:m>
                <a:endParaRPr lang="en-US" sz="2400" i="1">
                  <a:latin typeface="Helvetica Neue Light" panose="02000403000000020004" pitchFamily="2" charset="0"/>
                  <a:ea typeface="Helvetica Neue Light" panose="02000403000000020004" pitchFamily="2" charset="0"/>
                </a:endParaRPr>
              </a:p>
            </p:txBody>
          </p:sp>
        </mc:Choice>
        <mc:Fallback xmlns="">
          <p:sp>
            <p:nvSpPr>
              <p:cNvPr id="124" name="Rectangle 123">
                <a:extLst>
                  <a:ext uri="{FF2B5EF4-FFF2-40B4-BE49-F238E27FC236}">
                    <a16:creationId xmlns:a16="http://schemas.microsoft.com/office/drawing/2014/main" id="{3700A6E7-4BA4-E54F-B5E0-FF9E5673D386}"/>
                  </a:ext>
                </a:extLst>
              </p:cNvPr>
              <p:cNvSpPr>
                <a:spLocks noRot="1" noChangeAspect="1" noMove="1" noResize="1" noEditPoints="1" noAdjustHandles="1" noChangeArrowheads="1" noChangeShapeType="1" noTextEdit="1"/>
              </p:cNvSpPr>
              <p:nvPr/>
            </p:nvSpPr>
            <p:spPr>
              <a:xfrm>
                <a:off x="1371600" y="5016262"/>
                <a:ext cx="397866" cy="461665"/>
              </a:xfrm>
              <a:prstGeom prst="rect">
                <a:avLst/>
              </a:prstGeom>
              <a:blipFill>
                <a:blip r:embed="rId8"/>
                <a:stretch>
                  <a:fillRect l="-1538" r="-1538" b="-171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5" name="Rectangle 124">
                <a:extLst>
                  <a:ext uri="{FF2B5EF4-FFF2-40B4-BE49-F238E27FC236}">
                    <a16:creationId xmlns:a16="http://schemas.microsoft.com/office/drawing/2014/main" id="{96011C81-4DA9-AE40-8C59-489A1CE02764}"/>
                  </a:ext>
                </a:extLst>
              </p:cNvPr>
              <p:cNvSpPr/>
              <p:nvPr/>
            </p:nvSpPr>
            <p:spPr>
              <a:xfrm>
                <a:off x="7309873" y="4996707"/>
                <a:ext cx="397866"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oMath>
                  </m:oMathPara>
                </a14:m>
                <a:endParaRPr lang="en-US" sz="2400" i="1">
                  <a:latin typeface="Helvetica Neue Light" panose="02000403000000020004" pitchFamily="2" charset="0"/>
                  <a:ea typeface="Helvetica Neue Light" panose="02000403000000020004" pitchFamily="2" charset="0"/>
                </a:endParaRPr>
              </a:p>
            </p:txBody>
          </p:sp>
        </mc:Choice>
        <mc:Fallback xmlns="">
          <p:sp>
            <p:nvSpPr>
              <p:cNvPr id="125" name="Rectangle 124">
                <a:extLst>
                  <a:ext uri="{FF2B5EF4-FFF2-40B4-BE49-F238E27FC236}">
                    <a16:creationId xmlns:a16="http://schemas.microsoft.com/office/drawing/2014/main" id="{96011C81-4DA9-AE40-8C59-489A1CE02764}"/>
                  </a:ext>
                </a:extLst>
              </p:cNvPr>
              <p:cNvSpPr>
                <a:spLocks noRot="1" noChangeAspect="1" noMove="1" noResize="1" noEditPoints="1" noAdjustHandles="1" noChangeArrowheads="1" noChangeShapeType="1" noTextEdit="1"/>
              </p:cNvSpPr>
              <p:nvPr/>
            </p:nvSpPr>
            <p:spPr>
              <a:xfrm>
                <a:off x="7309873" y="4996707"/>
                <a:ext cx="397866" cy="461665"/>
              </a:xfrm>
              <a:prstGeom prst="rect">
                <a:avLst/>
              </a:prstGeom>
              <a:blipFill>
                <a:blip r:embed="rId9"/>
                <a:stretch>
                  <a:fillRect l="-1538" r="-3077" b="-18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6" name="Rectangle 125">
                <a:extLst>
                  <a:ext uri="{FF2B5EF4-FFF2-40B4-BE49-F238E27FC236}">
                    <a16:creationId xmlns:a16="http://schemas.microsoft.com/office/drawing/2014/main" id="{21C6EFCA-5DA3-A84B-9605-9EBFF702B393}"/>
                  </a:ext>
                </a:extLst>
              </p:cNvPr>
              <p:cNvSpPr/>
              <p:nvPr/>
            </p:nvSpPr>
            <p:spPr>
              <a:xfrm>
                <a:off x="457200" y="5011529"/>
                <a:ext cx="951081" cy="461665"/>
              </a:xfrm>
              <a:prstGeom prst="rect">
                <a:avLst/>
              </a:prstGeom>
            </p:spPr>
            <p:txBody>
              <a:bodyPr wrap="square">
                <a:spAutoFit/>
              </a:bodyPr>
              <a:lstStyle/>
              <a:p>
                <a14:m>
                  <m:oMath xmlns:m="http://schemas.openxmlformats.org/officeDocument/2006/math">
                    <m:sSubSup>
                      <m:sSubSupPr>
                        <m:ctrlPr>
                          <a:rPr lang="en-US" sz="2400" i="1">
                            <a:latin typeface="Cambria Math" panose="02040503050406030204" pitchFamily="18" charset="0"/>
                          </a:rPr>
                        </m:ctrlPr>
                      </m:sSubSupPr>
                      <m:e>
                        <m:r>
                          <a:rPr lang="en-US" sz="2400" i="1">
                            <a:latin typeface="Cambria Math" panose="02040503050406030204" pitchFamily="18" charset="0"/>
                          </a:rPr>
                          <m:t>𝑆</m:t>
                        </m:r>
                      </m:e>
                      <m:sub>
                        <m:r>
                          <a:rPr lang="en-US" altLang="zh-CN" sz="2400" i="1">
                            <a:latin typeface="Cambria Math" panose="02040503050406030204" pitchFamily="18" charset="0"/>
                          </a:rPr>
                          <m:t>4</m:t>
                        </m:r>
                      </m:sub>
                      <m:sup>
                        <m:r>
                          <a:rPr lang="en-US" sz="2400" i="1">
                            <a:latin typeface="Cambria Math" panose="02040503050406030204" pitchFamily="18" charset="0"/>
                          </a:rPr>
                          <m:t>𝜋</m:t>
                        </m:r>
                      </m:sup>
                    </m:sSubSup>
                    <m:r>
                      <a:rPr lang="en-US" sz="2400" b="0" i="1" smtClean="0">
                        <a:solidFill>
                          <a:schemeClr val="tx1"/>
                        </a:solidFill>
                        <a:latin typeface="Cambria Math" panose="02040503050406030204" pitchFamily="18" charset="0"/>
                      </a:rPr>
                      <m:t>=</m:t>
                    </m:r>
                  </m:oMath>
                </a14:m>
                <a:r>
                  <a:rPr lang="en-US" sz="2400" i="1" dirty="0">
                    <a:solidFill>
                      <a:schemeClr val="tx1"/>
                    </a:solidFill>
                    <a:latin typeface="Helvetica Neue Light" panose="02000403000000020004" pitchFamily="2" charset="0"/>
                    <a:ea typeface="Helvetica Neue Light" panose="02000403000000020004" pitchFamily="2" charset="0"/>
                  </a:rPr>
                  <a:t> </a:t>
                </a:r>
              </a:p>
            </p:txBody>
          </p:sp>
        </mc:Choice>
        <mc:Fallback xmlns="">
          <p:sp>
            <p:nvSpPr>
              <p:cNvPr id="126" name="Rectangle 125">
                <a:extLst>
                  <a:ext uri="{FF2B5EF4-FFF2-40B4-BE49-F238E27FC236}">
                    <a16:creationId xmlns:a16="http://schemas.microsoft.com/office/drawing/2014/main" id="{21C6EFCA-5DA3-A84B-9605-9EBFF702B393}"/>
                  </a:ext>
                </a:extLst>
              </p:cNvPr>
              <p:cNvSpPr>
                <a:spLocks noRot="1" noChangeAspect="1" noMove="1" noResize="1" noEditPoints="1" noAdjustHandles="1" noChangeArrowheads="1" noChangeShapeType="1" noTextEdit="1"/>
              </p:cNvSpPr>
              <p:nvPr/>
            </p:nvSpPr>
            <p:spPr>
              <a:xfrm>
                <a:off x="457200" y="5011529"/>
                <a:ext cx="951081" cy="461665"/>
              </a:xfrm>
              <a:prstGeom prst="rect">
                <a:avLst/>
              </a:prstGeom>
              <a:blipFill>
                <a:blip r:embed="rId10"/>
                <a:stretch>
                  <a:fillRect l="-1282" b="-26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7" name="Rectangle 126">
                <a:extLst>
                  <a:ext uri="{FF2B5EF4-FFF2-40B4-BE49-F238E27FC236}">
                    <a16:creationId xmlns:a16="http://schemas.microsoft.com/office/drawing/2014/main" id="{61D775D9-8C58-4746-A04A-3D736D7CC37B}"/>
                  </a:ext>
                </a:extLst>
              </p:cNvPr>
              <p:cNvSpPr/>
              <p:nvPr/>
            </p:nvSpPr>
            <p:spPr>
              <a:xfrm>
                <a:off x="2590800" y="5068954"/>
                <a:ext cx="274559" cy="461665"/>
              </a:xfrm>
              <a:prstGeom prst="rect">
                <a:avLst/>
              </a:prstGeom>
            </p:spPr>
            <p:txBody>
              <a:bodyPr wrap="square">
                <a:spAutoFit/>
              </a:bodyPr>
              <a:lstStyle/>
              <a:p>
                <a14:m>
                  <m:oMath xmlns:m="http://schemas.openxmlformats.org/officeDocument/2006/math">
                    <m:r>
                      <a:rPr lang="en-US" sz="2400" b="0" i="0" smtClean="0">
                        <a:solidFill>
                          <a:schemeClr val="tx1"/>
                        </a:solidFill>
                        <a:latin typeface="Cambria Math" panose="02040503050406030204" pitchFamily="18" charset="0"/>
                      </a:rPr>
                      <m:t>,</m:t>
                    </m:r>
                  </m:oMath>
                </a14:m>
                <a:r>
                  <a:rPr lang="en-US" sz="2400">
                    <a:solidFill>
                      <a:schemeClr val="tx1"/>
                    </a:solidFill>
                    <a:latin typeface="Helvetica Neue Light" panose="02000403000000020004" pitchFamily="2" charset="0"/>
                    <a:ea typeface="Helvetica Neue Light" panose="02000403000000020004" pitchFamily="2" charset="0"/>
                  </a:rPr>
                  <a:t> </a:t>
                </a:r>
              </a:p>
            </p:txBody>
          </p:sp>
        </mc:Choice>
        <mc:Fallback xmlns="">
          <p:sp>
            <p:nvSpPr>
              <p:cNvPr id="127" name="Rectangle 126">
                <a:extLst>
                  <a:ext uri="{FF2B5EF4-FFF2-40B4-BE49-F238E27FC236}">
                    <a16:creationId xmlns:a16="http://schemas.microsoft.com/office/drawing/2014/main" id="{61D775D9-8C58-4746-A04A-3D736D7CC37B}"/>
                  </a:ext>
                </a:extLst>
              </p:cNvPr>
              <p:cNvSpPr>
                <a:spLocks noRot="1" noChangeAspect="1" noMove="1" noResize="1" noEditPoints="1" noAdjustHandles="1" noChangeArrowheads="1" noChangeShapeType="1" noTextEdit="1"/>
              </p:cNvSpPr>
              <p:nvPr/>
            </p:nvSpPr>
            <p:spPr>
              <a:xfrm>
                <a:off x="2590800" y="5068954"/>
                <a:ext cx="274559" cy="461665"/>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8" name="Rectangle 127">
                <a:extLst>
                  <a:ext uri="{FF2B5EF4-FFF2-40B4-BE49-F238E27FC236}">
                    <a16:creationId xmlns:a16="http://schemas.microsoft.com/office/drawing/2014/main" id="{51154B7E-2482-1340-9DA5-7E967EB39740}"/>
                  </a:ext>
                </a:extLst>
              </p:cNvPr>
              <p:cNvSpPr/>
              <p:nvPr/>
            </p:nvSpPr>
            <p:spPr>
              <a:xfrm>
                <a:off x="5017592" y="5068954"/>
                <a:ext cx="274559" cy="461665"/>
              </a:xfrm>
              <a:prstGeom prst="rect">
                <a:avLst/>
              </a:prstGeom>
            </p:spPr>
            <p:txBody>
              <a:bodyPr wrap="square">
                <a:spAutoFit/>
              </a:bodyPr>
              <a:lstStyle/>
              <a:p>
                <a14:m>
                  <m:oMath xmlns:m="http://schemas.openxmlformats.org/officeDocument/2006/math">
                    <m:r>
                      <a:rPr lang="en-US" sz="2400" b="0" i="0" smtClean="0">
                        <a:solidFill>
                          <a:schemeClr val="tx1"/>
                        </a:solidFill>
                        <a:latin typeface="Cambria Math" panose="02040503050406030204" pitchFamily="18" charset="0"/>
                      </a:rPr>
                      <m:t>,</m:t>
                    </m:r>
                  </m:oMath>
                </a14:m>
                <a:r>
                  <a:rPr lang="en-US" sz="2400">
                    <a:solidFill>
                      <a:schemeClr val="tx1"/>
                    </a:solidFill>
                    <a:latin typeface="Helvetica Neue Light" panose="02000403000000020004" pitchFamily="2" charset="0"/>
                    <a:ea typeface="Helvetica Neue Light" panose="02000403000000020004" pitchFamily="2" charset="0"/>
                  </a:rPr>
                  <a:t> </a:t>
                </a:r>
              </a:p>
            </p:txBody>
          </p:sp>
        </mc:Choice>
        <mc:Fallback xmlns="">
          <p:sp>
            <p:nvSpPr>
              <p:cNvPr id="128" name="Rectangle 127">
                <a:extLst>
                  <a:ext uri="{FF2B5EF4-FFF2-40B4-BE49-F238E27FC236}">
                    <a16:creationId xmlns:a16="http://schemas.microsoft.com/office/drawing/2014/main" id="{51154B7E-2482-1340-9DA5-7E967EB39740}"/>
                  </a:ext>
                </a:extLst>
              </p:cNvPr>
              <p:cNvSpPr>
                <a:spLocks noRot="1" noChangeAspect="1" noMove="1" noResize="1" noEditPoints="1" noAdjustHandles="1" noChangeArrowheads="1" noChangeShapeType="1" noTextEdit="1"/>
              </p:cNvSpPr>
              <p:nvPr/>
            </p:nvSpPr>
            <p:spPr>
              <a:xfrm>
                <a:off x="5017592" y="5068954"/>
                <a:ext cx="274559" cy="461665"/>
              </a:xfrm>
              <a:prstGeom prst="rect">
                <a:avLst/>
              </a:prstGeom>
              <a:blipFill>
                <a:blip r:embed="rId11"/>
                <a:stretch>
                  <a:fillRect/>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9F3C4D5C-F856-7242-A8DC-8F426F5D6B00}"/>
              </a:ext>
            </a:extLst>
          </p:cNvPr>
          <p:cNvSpPr/>
          <p:nvPr/>
        </p:nvSpPr>
        <p:spPr>
          <a:xfrm>
            <a:off x="990600" y="5467028"/>
            <a:ext cx="2630848" cy="461665"/>
          </a:xfrm>
          <a:prstGeom prst="rect">
            <a:avLst/>
          </a:prstGeom>
        </p:spPr>
        <p:txBody>
          <a:bodyPr wrap="none">
            <a:spAutoFit/>
          </a:bodyPr>
          <a:lstStyle/>
          <a:p>
            <a:r>
              <a:rPr lang="en-US" sz="2400">
                <a:solidFill>
                  <a:srgbClr val="C00000"/>
                </a:solidFill>
                <a:latin typeface="Arial" panose="020B0604020202020204" pitchFamily="34" charset="0"/>
                <a:ea typeface="Helvetica Neue Light" charset="0"/>
                <a:cs typeface="Arial" panose="020B0604020202020204" pitchFamily="34" charset="0"/>
              </a:rPr>
              <a:t>“Not connect 4, 1”</a:t>
            </a:r>
          </a:p>
        </p:txBody>
      </p:sp>
      <p:sp>
        <p:nvSpPr>
          <p:cNvPr id="50" name="Rectangle 49">
            <a:extLst>
              <a:ext uri="{FF2B5EF4-FFF2-40B4-BE49-F238E27FC236}">
                <a16:creationId xmlns:a16="http://schemas.microsoft.com/office/drawing/2014/main" id="{922F6909-B4D0-6845-89CA-1A28159EE1B0}"/>
              </a:ext>
            </a:extLst>
          </p:cNvPr>
          <p:cNvSpPr/>
          <p:nvPr/>
        </p:nvSpPr>
        <p:spPr>
          <a:xfrm>
            <a:off x="3727070" y="5468913"/>
            <a:ext cx="2135521" cy="461665"/>
          </a:xfrm>
          <a:prstGeom prst="rect">
            <a:avLst/>
          </a:prstGeom>
        </p:spPr>
        <p:txBody>
          <a:bodyPr wrap="none">
            <a:spAutoFit/>
          </a:bodyPr>
          <a:lstStyle/>
          <a:p>
            <a:r>
              <a:rPr lang="en-US" sz="2400">
                <a:solidFill>
                  <a:srgbClr val="C00000"/>
                </a:solidFill>
                <a:latin typeface="Arial" panose="020B0604020202020204" pitchFamily="34" charset="0"/>
                <a:ea typeface="Helvetica Neue Light" charset="0"/>
                <a:cs typeface="Arial" panose="020B0604020202020204" pitchFamily="34" charset="0"/>
              </a:rPr>
              <a:t>“Connect 4, 2”</a:t>
            </a:r>
          </a:p>
        </p:txBody>
      </p:sp>
      <p:sp>
        <p:nvSpPr>
          <p:cNvPr id="51" name="Rectangle 50">
            <a:extLst>
              <a:ext uri="{FF2B5EF4-FFF2-40B4-BE49-F238E27FC236}">
                <a16:creationId xmlns:a16="http://schemas.microsoft.com/office/drawing/2014/main" id="{1492C188-5E91-BE4E-A1D7-8F52B07A7C33}"/>
              </a:ext>
            </a:extLst>
          </p:cNvPr>
          <p:cNvSpPr/>
          <p:nvPr/>
        </p:nvSpPr>
        <p:spPr>
          <a:xfrm>
            <a:off x="6096000" y="5472789"/>
            <a:ext cx="2135521" cy="461665"/>
          </a:xfrm>
          <a:prstGeom prst="rect">
            <a:avLst/>
          </a:prstGeom>
        </p:spPr>
        <p:txBody>
          <a:bodyPr wrap="none">
            <a:spAutoFit/>
          </a:bodyPr>
          <a:lstStyle/>
          <a:p>
            <a:r>
              <a:rPr lang="en-US" sz="2400">
                <a:solidFill>
                  <a:srgbClr val="C00000"/>
                </a:solidFill>
                <a:latin typeface="Arial" panose="020B0604020202020204" pitchFamily="34" charset="0"/>
                <a:ea typeface="Helvetica Neue Light" charset="0"/>
                <a:cs typeface="Arial" panose="020B0604020202020204" pitchFamily="34" charset="0"/>
              </a:rPr>
              <a:t>“Connect 4, 3”</a:t>
            </a:r>
          </a:p>
        </p:txBody>
      </p:sp>
      <p:sp>
        <p:nvSpPr>
          <p:cNvPr id="52" name="Rectangle 51">
            <a:extLst>
              <a:ext uri="{FF2B5EF4-FFF2-40B4-BE49-F238E27FC236}">
                <a16:creationId xmlns:a16="http://schemas.microsoft.com/office/drawing/2014/main" id="{8EA37416-96D6-8D49-94DF-437C85F446A0}"/>
              </a:ext>
            </a:extLst>
          </p:cNvPr>
          <p:cNvSpPr/>
          <p:nvPr/>
        </p:nvSpPr>
        <p:spPr>
          <a:xfrm>
            <a:off x="1929799" y="5994577"/>
            <a:ext cx="385042" cy="523220"/>
          </a:xfrm>
          <a:prstGeom prst="rect">
            <a:avLst/>
          </a:prstGeom>
        </p:spPr>
        <p:txBody>
          <a:bodyPr wrap="none">
            <a:spAutoFit/>
          </a:bodyPr>
          <a:lstStyle/>
          <a:p>
            <a:r>
              <a:rPr lang="en-US" sz="2800">
                <a:solidFill>
                  <a:srgbClr val="C00000"/>
                </a:solidFill>
                <a:latin typeface="Arial" panose="020B0604020202020204" pitchFamily="34" charset="0"/>
                <a:ea typeface="Helvetica Neue Light" charset="0"/>
                <a:cs typeface="Arial" panose="020B0604020202020204" pitchFamily="34" charset="0"/>
              </a:rPr>
              <a:t>0</a:t>
            </a:r>
          </a:p>
        </p:txBody>
      </p:sp>
      <p:sp>
        <p:nvSpPr>
          <p:cNvPr id="30" name="Rectangle 29">
            <a:extLst>
              <a:ext uri="{FF2B5EF4-FFF2-40B4-BE49-F238E27FC236}">
                <a16:creationId xmlns:a16="http://schemas.microsoft.com/office/drawing/2014/main" id="{9125C5F1-2BF5-334B-B0E3-355B067B4438}"/>
              </a:ext>
            </a:extLst>
          </p:cNvPr>
          <p:cNvSpPr/>
          <p:nvPr/>
        </p:nvSpPr>
        <p:spPr>
          <a:xfrm>
            <a:off x="4488932" y="5994577"/>
            <a:ext cx="385042" cy="523220"/>
          </a:xfrm>
          <a:prstGeom prst="rect">
            <a:avLst/>
          </a:prstGeom>
        </p:spPr>
        <p:txBody>
          <a:bodyPr wrap="none">
            <a:spAutoFit/>
          </a:bodyPr>
          <a:lstStyle/>
          <a:p>
            <a:r>
              <a:rPr lang="en-US" altLang="zh-CN" sz="2800">
                <a:solidFill>
                  <a:srgbClr val="C00000"/>
                </a:solidFill>
                <a:latin typeface="Arial" panose="020B0604020202020204" pitchFamily="34" charset="0"/>
                <a:ea typeface="Helvetica Neue Light" charset="0"/>
                <a:cs typeface="Arial" panose="020B0604020202020204" pitchFamily="34" charset="0"/>
              </a:rPr>
              <a:t>1</a:t>
            </a:r>
            <a:endParaRPr lang="en-US" sz="2800">
              <a:solidFill>
                <a:srgbClr val="C00000"/>
              </a:solidFill>
              <a:latin typeface="Arial" panose="020B0604020202020204" pitchFamily="34" charset="0"/>
              <a:ea typeface="Helvetica Neue Light" charset="0"/>
              <a:cs typeface="Arial" panose="020B0604020202020204" pitchFamily="34" charset="0"/>
            </a:endParaRPr>
          </a:p>
        </p:txBody>
      </p:sp>
      <p:sp>
        <p:nvSpPr>
          <p:cNvPr id="31" name="Rectangle 30">
            <a:extLst>
              <a:ext uri="{FF2B5EF4-FFF2-40B4-BE49-F238E27FC236}">
                <a16:creationId xmlns:a16="http://schemas.microsoft.com/office/drawing/2014/main" id="{BDF7CEE7-74A2-E246-A9F8-0AF46C31C0A8}"/>
              </a:ext>
            </a:extLst>
          </p:cNvPr>
          <p:cNvSpPr/>
          <p:nvPr/>
        </p:nvSpPr>
        <p:spPr>
          <a:xfrm>
            <a:off x="6783527" y="5995003"/>
            <a:ext cx="385042" cy="523220"/>
          </a:xfrm>
          <a:prstGeom prst="rect">
            <a:avLst/>
          </a:prstGeom>
        </p:spPr>
        <p:txBody>
          <a:bodyPr wrap="none">
            <a:spAutoFit/>
          </a:bodyPr>
          <a:lstStyle/>
          <a:p>
            <a:r>
              <a:rPr lang="en-US" altLang="zh-CN" sz="2800">
                <a:solidFill>
                  <a:srgbClr val="C00000"/>
                </a:solidFill>
                <a:latin typeface="Arial" panose="020B0604020202020204" pitchFamily="34" charset="0"/>
                <a:ea typeface="Helvetica Neue Light" charset="0"/>
                <a:cs typeface="Arial" panose="020B0604020202020204" pitchFamily="34" charset="0"/>
              </a:rPr>
              <a:t>1</a:t>
            </a:r>
            <a:endParaRPr lang="en-US" sz="2800">
              <a:solidFill>
                <a:srgbClr val="C00000"/>
              </a:solidFill>
              <a:latin typeface="Arial" panose="020B0604020202020204" pitchFamily="34" charset="0"/>
              <a:ea typeface="Helvetica Neue Light" charset="0"/>
              <a:cs typeface="Arial" panose="020B0604020202020204" pitchFamily="34" charset="0"/>
            </a:endParaRPr>
          </a:p>
        </p:txBody>
      </p:sp>
    </p:spTree>
    <p:extLst>
      <p:ext uri="{BB962C8B-B14F-4D97-AF65-F5344CB8AC3E}">
        <p14:creationId xmlns:p14="http://schemas.microsoft.com/office/powerpoint/2010/main" val="685077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45662-88A4-B944-A491-12642DF5AA1A}"/>
              </a:ext>
            </a:extLst>
          </p:cNvPr>
          <p:cNvSpPr>
            <a:spLocks noGrp="1"/>
          </p:cNvSpPr>
          <p:nvPr>
            <p:ph type="title"/>
          </p:nvPr>
        </p:nvSpPr>
        <p:spPr/>
        <p:txBody>
          <a:bodyPr/>
          <a:lstStyle/>
          <a:p>
            <a:r>
              <a:rPr lang="en-US"/>
              <a:t>Model Graphs as Sequences</a:t>
            </a:r>
          </a:p>
        </p:txBody>
      </p:sp>
      <p:sp>
        <p:nvSpPr>
          <p:cNvPr id="3" name="Content Placeholder 2">
            <a:extLst>
              <a:ext uri="{FF2B5EF4-FFF2-40B4-BE49-F238E27FC236}">
                <a16:creationId xmlns:a16="http://schemas.microsoft.com/office/drawing/2014/main" id="{2A4FDD43-9AAB-A742-97CB-AED46881E382}"/>
              </a:ext>
            </a:extLst>
          </p:cNvPr>
          <p:cNvSpPr>
            <a:spLocks noGrp="1"/>
          </p:cNvSpPr>
          <p:nvPr>
            <p:ph idx="1"/>
          </p:nvPr>
        </p:nvSpPr>
        <p:spPr/>
        <p:txBody>
          <a:bodyPr/>
          <a:lstStyle/>
          <a:p>
            <a:r>
              <a:rPr lang="en-US" b="1"/>
              <a:t>Summary: </a:t>
            </a:r>
            <a:r>
              <a:rPr lang="en-US" b="1">
                <a:solidFill>
                  <a:srgbClr val="C00000"/>
                </a:solidFill>
              </a:rPr>
              <a:t>A graph</a:t>
            </a:r>
            <a:r>
              <a:rPr lang="zh-CN" altLang="en-US" b="1">
                <a:solidFill>
                  <a:srgbClr val="C00000"/>
                </a:solidFill>
              </a:rPr>
              <a:t> </a:t>
            </a:r>
            <a:r>
              <a:rPr lang="en-US" altLang="zh-CN" b="1">
                <a:solidFill>
                  <a:srgbClr val="C00000"/>
                </a:solidFill>
              </a:rPr>
              <a:t>+</a:t>
            </a:r>
            <a:r>
              <a:rPr lang="zh-CN" altLang="en-US" b="1">
                <a:solidFill>
                  <a:srgbClr val="C00000"/>
                </a:solidFill>
              </a:rPr>
              <a:t> </a:t>
            </a:r>
            <a:r>
              <a:rPr lang="en-US" altLang="zh-CN" b="1">
                <a:solidFill>
                  <a:srgbClr val="C00000"/>
                </a:solidFill>
              </a:rPr>
              <a:t>a node ordering</a:t>
            </a:r>
            <a:r>
              <a:rPr lang="en-US" b="1">
                <a:solidFill>
                  <a:srgbClr val="C00000"/>
                </a:solidFill>
              </a:rPr>
              <a:t> = </a:t>
            </a:r>
            <a:br>
              <a:rPr lang="en-US" b="1">
                <a:solidFill>
                  <a:srgbClr val="C00000"/>
                </a:solidFill>
              </a:rPr>
            </a:br>
            <a:r>
              <a:rPr lang="en-US" b="1">
                <a:solidFill>
                  <a:srgbClr val="C00000"/>
                </a:solidFill>
              </a:rPr>
              <a:t>A sequence of sequences</a:t>
            </a:r>
          </a:p>
          <a:p>
            <a:r>
              <a:rPr lang="en-US"/>
              <a:t>Node ordering is randomly selected </a:t>
            </a:r>
            <a:r>
              <a:rPr lang="en-US">
                <a:solidFill>
                  <a:schemeClr val="tx1">
                    <a:lumMod val="50000"/>
                    <a:lumOff val="50000"/>
                  </a:schemeClr>
                </a:solidFill>
              </a:rPr>
              <a:t>(we will come back to this)</a:t>
            </a:r>
          </a:p>
        </p:txBody>
      </p:sp>
      <p:sp>
        <p:nvSpPr>
          <p:cNvPr id="4" name="Date Placeholder 3">
            <a:extLst>
              <a:ext uri="{FF2B5EF4-FFF2-40B4-BE49-F238E27FC236}">
                <a16:creationId xmlns:a16="http://schemas.microsoft.com/office/drawing/2014/main" id="{88E46732-1599-FC49-AC1D-09EEB41376F8}"/>
              </a:ext>
            </a:extLst>
          </p:cNvPr>
          <p:cNvSpPr>
            <a:spLocks noGrp="1"/>
          </p:cNvSpPr>
          <p:nvPr>
            <p:ph type="dt" sz="half" idx="10"/>
          </p:nvPr>
        </p:nvSpPr>
        <p:spPr/>
        <p:txBody>
          <a:bodyPr/>
          <a:lstStyle/>
          <a:p>
            <a:fld id="{8D8F86D9-C51D-9640-A09E-7FF145B3BAF8}" type="datetime1">
              <a:rPr lang="en-US" smtClean="0"/>
              <a:t>11/18/24</a:t>
            </a:fld>
            <a:endParaRPr lang="en-US"/>
          </a:p>
        </p:txBody>
      </p:sp>
      <p:sp>
        <p:nvSpPr>
          <p:cNvPr id="5" name="Footer Placeholder 4">
            <a:extLst>
              <a:ext uri="{FF2B5EF4-FFF2-40B4-BE49-F238E27FC236}">
                <a16:creationId xmlns:a16="http://schemas.microsoft.com/office/drawing/2014/main" id="{2B7AE1A8-6326-2B43-97B8-F04501AE32DC}"/>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C17B256C-1A2C-A345-A3C8-207E41C3AF31}"/>
              </a:ext>
            </a:extLst>
          </p:cNvPr>
          <p:cNvSpPr>
            <a:spLocks noGrp="1"/>
          </p:cNvSpPr>
          <p:nvPr>
            <p:ph type="sldNum" sz="quarter" idx="12"/>
          </p:nvPr>
        </p:nvSpPr>
        <p:spPr/>
        <p:txBody>
          <a:bodyPr/>
          <a:lstStyle/>
          <a:p>
            <a:fld id="{19B12225-5612-419B-A8D5-4B8EEE4C217E}" type="slidenum">
              <a:rPr lang="en-US" smtClean="0"/>
              <a:pPr/>
              <a:t>22</a:t>
            </a:fld>
            <a:endParaRPr lang="en-US"/>
          </a:p>
        </p:txBody>
      </p:sp>
      <p:graphicFrame>
        <p:nvGraphicFramePr>
          <p:cNvPr id="7" name="Table 6">
            <a:extLst>
              <a:ext uri="{FF2B5EF4-FFF2-40B4-BE49-F238E27FC236}">
                <a16:creationId xmlns:a16="http://schemas.microsoft.com/office/drawing/2014/main" id="{CC8EA919-9F8F-1F43-AFBA-1F42441093E7}"/>
              </a:ext>
            </a:extLst>
          </p:cNvPr>
          <p:cNvGraphicFramePr>
            <a:graphicFrameLocks noGrp="1"/>
          </p:cNvGraphicFramePr>
          <p:nvPr>
            <p:extLst>
              <p:ext uri="{D42A27DB-BD31-4B8C-83A1-F6EECF244321}">
                <p14:modId xmlns:p14="http://schemas.microsoft.com/office/powerpoint/2010/main" val="2920941441"/>
              </p:ext>
            </p:extLst>
          </p:nvPr>
        </p:nvGraphicFramePr>
        <p:xfrm>
          <a:off x="4312051" y="4184262"/>
          <a:ext cx="2101050" cy="1981200"/>
        </p:xfrm>
        <a:graphic>
          <a:graphicData uri="http://schemas.openxmlformats.org/drawingml/2006/table">
            <a:tbl>
              <a:tblPr firstRow="1" bandRow="1">
                <a:tableStyleId>{2D5ABB26-0587-4C30-8999-92F81FD0307C}</a:tableStyleId>
              </a:tblPr>
              <a:tblGrid>
                <a:gridCol w="420210">
                  <a:extLst>
                    <a:ext uri="{9D8B030D-6E8A-4147-A177-3AD203B41FA5}">
                      <a16:colId xmlns:a16="http://schemas.microsoft.com/office/drawing/2014/main" val="20000"/>
                    </a:ext>
                  </a:extLst>
                </a:gridCol>
                <a:gridCol w="420210">
                  <a:extLst>
                    <a:ext uri="{9D8B030D-6E8A-4147-A177-3AD203B41FA5}">
                      <a16:colId xmlns:a16="http://schemas.microsoft.com/office/drawing/2014/main" val="20001"/>
                    </a:ext>
                  </a:extLst>
                </a:gridCol>
                <a:gridCol w="420210">
                  <a:extLst>
                    <a:ext uri="{9D8B030D-6E8A-4147-A177-3AD203B41FA5}">
                      <a16:colId xmlns:a16="http://schemas.microsoft.com/office/drawing/2014/main" val="20002"/>
                    </a:ext>
                  </a:extLst>
                </a:gridCol>
                <a:gridCol w="420210">
                  <a:extLst>
                    <a:ext uri="{9D8B030D-6E8A-4147-A177-3AD203B41FA5}">
                      <a16:colId xmlns:a16="http://schemas.microsoft.com/office/drawing/2014/main" val="20003"/>
                    </a:ext>
                  </a:extLst>
                </a:gridCol>
                <a:gridCol w="420210">
                  <a:extLst>
                    <a:ext uri="{9D8B030D-6E8A-4147-A177-3AD203B41FA5}">
                      <a16:colId xmlns:a16="http://schemas.microsoft.com/office/drawing/2014/main" val="20004"/>
                    </a:ext>
                  </a:extLst>
                </a:gridCol>
              </a:tblGrid>
              <a:tr h="360680">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dirty="0">
                          <a:solidFill>
                            <a:schemeClr val="tx1"/>
                          </a:solidFill>
                          <a:latin typeface="Helvetica Neue Light" panose="02000403000000020004" pitchFamily="2" charset="0"/>
                          <a:ea typeface="Helvetica Neue Light" panose="02000403000000020004" pitchFamily="2" charset="0"/>
                        </a:rPr>
                        <a:t>1</a:t>
                      </a:r>
                      <a:endParaRPr lang="en-US" sz="1800" b="0" i="0" dirty="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0" i="0" dirty="0">
                          <a:solidFill>
                            <a:schemeClr val="tx1"/>
                          </a:solidFill>
                          <a:latin typeface="Helvetica Neue Light" panose="02000403000000020004" pitchFamily="2" charset="0"/>
                          <a:ea typeface="Helvetica Neue Light" panose="02000403000000020004" pitchFamily="2" charset="0"/>
                        </a:rPr>
                        <a:t>1</a:t>
                      </a:r>
                      <a:endParaRPr lang="en-US" sz="1800" b="0" i="0" dirty="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r>
                        <a:rPr lang="en-US" altLang="zh-CN" sz="1800" b="0" i="0">
                          <a:latin typeface="Helvetica Neue Light" panose="02000403000000020004" pitchFamily="2" charset="0"/>
                          <a:ea typeface="Helvetica Neue Light" panose="02000403000000020004" pitchFamily="2" charset="0"/>
                        </a:rPr>
                        <a:t>0</a:t>
                      </a:r>
                      <a:endParaRPr lang="en-US" sz="1800" b="0"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r>
                        <a:rPr lang="en-US" altLang="zh-CN" sz="1800" b="0" i="0">
                          <a:latin typeface="Helvetica Neue Light" panose="02000403000000020004" pitchFamily="2" charset="0"/>
                          <a:ea typeface="Helvetica Neue Light" panose="02000403000000020004" pitchFamily="2" charset="0"/>
                        </a:rPr>
                        <a:t>0</a:t>
                      </a:r>
                      <a:endParaRPr lang="en-US" sz="1800" b="0"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360680">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latin typeface="Helvetica Neue Light" panose="02000403000000020004" pitchFamily="2" charset="0"/>
                          <a:ea typeface="Helvetica Neue Light" panose="02000403000000020004" pitchFamily="2" charset="0"/>
                        </a:rPr>
                        <a:t>0</a:t>
                      </a:r>
                      <a:endParaRPr lang="en-US" sz="1800" b="0"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r>
                        <a:rPr lang="en-US" altLang="zh-CN" sz="1800" b="0" i="0">
                          <a:latin typeface="Helvetica Neue Light" panose="02000403000000020004" pitchFamily="2" charset="0"/>
                          <a:ea typeface="Helvetica Neue Light" panose="02000403000000020004" pitchFamily="2" charset="0"/>
                        </a:rPr>
                        <a:t>1</a:t>
                      </a:r>
                      <a:endParaRPr lang="en-US" sz="1800" b="0"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r>
                        <a:rPr lang="en-US" altLang="zh-CN" sz="1800" b="0" i="0">
                          <a:latin typeface="Helvetica Neue Light" panose="02000403000000020004" pitchFamily="2" charset="0"/>
                          <a:ea typeface="Helvetica Neue Light" panose="02000403000000020004" pitchFamily="2" charset="0"/>
                        </a:rPr>
                        <a:t>0</a:t>
                      </a:r>
                      <a:endParaRPr lang="en-US" sz="1800" b="0"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1"/>
                  </a:ext>
                </a:extLst>
              </a:tr>
              <a:tr h="360680">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latin typeface="Helvetica Neue Light" panose="02000403000000020004" pitchFamily="2" charset="0"/>
                          <a:ea typeface="Helvetica Neue Light" panose="02000403000000020004" pitchFamily="2" charset="0"/>
                        </a:rPr>
                        <a:t>1</a:t>
                      </a:r>
                      <a:endParaRPr lang="en-US" sz="1800" b="0"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r>
                        <a:rPr lang="en-US" altLang="zh-CN" sz="1800" b="0" i="0">
                          <a:latin typeface="Helvetica Neue Light" panose="02000403000000020004" pitchFamily="2" charset="0"/>
                          <a:ea typeface="Helvetica Neue Light" panose="02000403000000020004" pitchFamily="2" charset="0"/>
                        </a:rPr>
                        <a:t>1</a:t>
                      </a:r>
                      <a:endParaRPr lang="en-US" sz="1800" b="0"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2"/>
                  </a:ext>
                </a:extLst>
              </a:tr>
              <a:tr h="360680">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latin typeface="Helvetica Neue Light" panose="02000403000000020004" pitchFamily="2" charset="0"/>
                          <a:ea typeface="Helvetica Neue Light" panose="02000403000000020004" pitchFamily="2" charset="0"/>
                        </a:rPr>
                        <a:t>1</a:t>
                      </a:r>
                      <a:endParaRPr lang="en-US" sz="1800" b="0"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3"/>
                  </a:ext>
                </a:extLst>
              </a:tr>
              <a:tr h="360680">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dirty="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0" i="0" dirty="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8" name="Oval 7">
            <a:extLst>
              <a:ext uri="{FF2B5EF4-FFF2-40B4-BE49-F238E27FC236}">
                <a16:creationId xmlns:a16="http://schemas.microsoft.com/office/drawing/2014/main" id="{C039A163-ADDA-C84F-BC7D-898474D6591C}"/>
              </a:ext>
            </a:extLst>
          </p:cNvPr>
          <p:cNvSpPr>
            <a:spLocks noChangeAspect="1"/>
          </p:cNvSpPr>
          <p:nvPr/>
        </p:nvSpPr>
        <p:spPr>
          <a:xfrm>
            <a:off x="806851" y="4229018"/>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9" name="Oval 8">
            <a:extLst>
              <a:ext uri="{FF2B5EF4-FFF2-40B4-BE49-F238E27FC236}">
                <a16:creationId xmlns:a16="http://schemas.microsoft.com/office/drawing/2014/main" id="{F6578E2B-7B40-C242-9107-1530450A8F9D}"/>
              </a:ext>
            </a:extLst>
          </p:cNvPr>
          <p:cNvSpPr>
            <a:spLocks noChangeAspect="1"/>
          </p:cNvSpPr>
          <p:nvPr/>
        </p:nvSpPr>
        <p:spPr>
          <a:xfrm>
            <a:off x="806851" y="5061796"/>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2</a:t>
            </a:r>
          </a:p>
        </p:txBody>
      </p:sp>
      <p:sp>
        <p:nvSpPr>
          <p:cNvPr id="10" name="Oval 9">
            <a:extLst>
              <a:ext uri="{FF2B5EF4-FFF2-40B4-BE49-F238E27FC236}">
                <a16:creationId xmlns:a16="http://schemas.microsoft.com/office/drawing/2014/main" id="{3C9702F5-9A42-4C46-9386-BF4D6B2A9F9A}"/>
              </a:ext>
            </a:extLst>
          </p:cNvPr>
          <p:cNvSpPr>
            <a:spLocks noChangeAspect="1"/>
          </p:cNvSpPr>
          <p:nvPr/>
        </p:nvSpPr>
        <p:spPr>
          <a:xfrm>
            <a:off x="1799520" y="5061796"/>
            <a:ext cx="365760" cy="365760"/>
          </a:xfrm>
          <a:prstGeom prst="ellipse">
            <a:avLst/>
          </a:prstGeom>
          <a:solidFill>
            <a:srgbClr val="FFFF00"/>
          </a:solidFill>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4</a:t>
            </a:r>
          </a:p>
        </p:txBody>
      </p:sp>
      <p:cxnSp>
        <p:nvCxnSpPr>
          <p:cNvPr id="11" name="Straight Connector 10">
            <a:extLst>
              <a:ext uri="{FF2B5EF4-FFF2-40B4-BE49-F238E27FC236}">
                <a16:creationId xmlns:a16="http://schemas.microsoft.com/office/drawing/2014/main" id="{9DDFAE00-844F-2C46-9D0E-FF296D64D44A}"/>
              </a:ext>
            </a:extLst>
          </p:cNvPr>
          <p:cNvCxnSpPr/>
          <p:nvPr/>
        </p:nvCxnSpPr>
        <p:spPr>
          <a:xfrm>
            <a:off x="1172611" y="5240876"/>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56888EFA-7219-4D4B-A1F5-47C7281FA066}"/>
              </a:ext>
            </a:extLst>
          </p:cNvPr>
          <p:cNvSpPr>
            <a:spLocks noChangeAspect="1"/>
          </p:cNvSpPr>
          <p:nvPr/>
        </p:nvSpPr>
        <p:spPr>
          <a:xfrm>
            <a:off x="1799520" y="4229018"/>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sp>
        <p:nvSpPr>
          <p:cNvPr id="13" name="Oval 12">
            <a:extLst>
              <a:ext uri="{FF2B5EF4-FFF2-40B4-BE49-F238E27FC236}">
                <a16:creationId xmlns:a16="http://schemas.microsoft.com/office/drawing/2014/main" id="{40ADC332-B1DF-D042-AC54-494DA16A4DFE}"/>
              </a:ext>
            </a:extLst>
          </p:cNvPr>
          <p:cNvSpPr>
            <a:spLocks noChangeAspect="1"/>
          </p:cNvSpPr>
          <p:nvPr/>
        </p:nvSpPr>
        <p:spPr>
          <a:xfrm>
            <a:off x="2496421" y="4692236"/>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5</a:t>
            </a:r>
          </a:p>
        </p:txBody>
      </p:sp>
      <p:cxnSp>
        <p:nvCxnSpPr>
          <p:cNvPr id="14" name="Straight Connector 13">
            <a:extLst>
              <a:ext uri="{FF2B5EF4-FFF2-40B4-BE49-F238E27FC236}">
                <a16:creationId xmlns:a16="http://schemas.microsoft.com/office/drawing/2014/main" id="{99DA44CA-2628-A74B-8367-F639596AC878}"/>
              </a:ext>
            </a:extLst>
          </p:cNvPr>
          <p:cNvCxnSpPr/>
          <p:nvPr/>
        </p:nvCxnSpPr>
        <p:spPr>
          <a:xfrm>
            <a:off x="989731" y="4594779"/>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BD88BE8-2600-644F-8471-7B717C24AC0F}"/>
              </a:ext>
            </a:extLst>
          </p:cNvPr>
          <p:cNvCxnSpPr/>
          <p:nvPr/>
        </p:nvCxnSpPr>
        <p:spPr>
          <a:xfrm>
            <a:off x="1172611" y="4411898"/>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D239BDE-4FA9-BD47-8177-1E22C4E90C03}"/>
              </a:ext>
            </a:extLst>
          </p:cNvPr>
          <p:cNvCxnSpPr/>
          <p:nvPr/>
        </p:nvCxnSpPr>
        <p:spPr>
          <a:xfrm>
            <a:off x="1982400" y="4594779"/>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76512B0-EC52-234D-99D9-4AA040135DB8}"/>
              </a:ext>
            </a:extLst>
          </p:cNvPr>
          <p:cNvCxnSpPr/>
          <p:nvPr/>
        </p:nvCxnSpPr>
        <p:spPr>
          <a:xfrm>
            <a:off x="2165281" y="4411899"/>
            <a:ext cx="384705" cy="33390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A7F88F7-F938-F141-BEB4-60B02BEE580B}"/>
              </a:ext>
            </a:extLst>
          </p:cNvPr>
          <p:cNvCxnSpPr/>
          <p:nvPr/>
        </p:nvCxnSpPr>
        <p:spPr>
          <a:xfrm flipV="1">
            <a:off x="2165281" y="5004432"/>
            <a:ext cx="384705" cy="24024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E41F7BDB-FBC4-0245-899C-45BDC014917F}"/>
                  </a:ext>
                </a:extLst>
              </p:cNvPr>
              <p:cNvSpPr/>
              <p:nvPr/>
            </p:nvSpPr>
            <p:spPr>
              <a:xfrm>
                <a:off x="986323" y="5627597"/>
                <a:ext cx="1418081" cy="461665"/>
              </a:xfrm>
              <a:prstGeom prst="rect">
                <a:avLst/>
              </a:prstGeom>
            </p:spPr>
            <p:txBody>
              <a:bodyPr wrap="none">
                <a:spAutoFit/>
              </a:bodyPr>
              <a:lstStyle/>
              <a:p>
                <a:r>
                  <a:rPr lang="en-US" sz="2400">
                    <a:latin typeface="Arial" panose="020B0604020202020204" pitchFamily="34" charset="0"/>
                    <a:ea typeface="Helvetica Neue Light" panose="02000403000000020004" pitchFamily="2" charset="0"/>
                    <a:cs typeface="Arial" panose="020B0604020202020204" pitchFamily="34" charset="0"/>
                  </a:rPr>
                  <a:t>Graph </a:t>
                </a:r>
                <a14:m>
                  <m:oMath xmlns:m="http://schemas.openxmlformats.org/officeDocument/2006/math">
                    <m:r>
                      <a:rPr lang="en-US" sz="2400" b="0" i="1" smtClean="0">
                        <a:latin typeface="Cambria Math" panose="02040503050406030204" pitchFamily="18" charset="0"/>
                      </a:rPr>
                      <m:t>𝐺</m:t>
                    </m:r>
                  </m:oMath>
                </a14:m>
                <a:r>
                  <a:rPr lang="en-US" sz="2400">
                    <a:latin typeface="Arial" panose="020B0604020202020204" pitchFamily="34" charset="0"/>
                    <a:ea typeface="Helvetica Neue Light" panose="02000403000000020004" pitchFamily="2" charset="0"/>
                    <a:cs typeface="Arial" panose="020B0604020202020204" pitchFamily="34" charset="0"/>
                  </a:rPr>
                  <a:t> </a:t>
                </a:r>
              </a:p>
            </p:txBody>
          </p:sp>
        </mc:Choice>
        <mc:Fallback xmlns="">
          <p:sp>
            <p:nvSpPr>
              <p:cNvPr id="21" name="Rectangle 20">
                <a:extLst>
                  <a:ext uri="{FF2B5EF4-FFF2-40B4-BE49-F238E27FC236}">
                    <a16:creationId xmlns:a16="http://schemas.microsoft.com/office/drawing/2014/main" id="{E41F7BDB-FBC4-0245-899C-45BDC014917F}"/>
                  </a:ext>
                </a:extLst>
              </p:cNvPr>
              <p:cNvSpPr>
                <a:spLocks noRot="1" noChangeAspect="1" noMove="1" noResize="1" noEditPoints="1" noAdjustHandles="1" noChangeArrowheads="1" noChangeShapeType="1" noTextEdit="1"/>
              </p:cNvSpPr>
              <p:nvPr/>
            </p:nvSpPr>
            <p:spPr>
              <a:xfrm>
                <a:off x="986323" y="5627597"/>
                <a:ext cx="1418081" cy="461665"/>
              </a:xfrm>
              <a:prstGeom prst="rect">
                <a:avLst/>
              </a:prstGeom>
              <a:blipFill>
                <a:blip r:embed="rId3"/>
                <a:stretch>
                  <a:fillRect l="-6897" t="-9211" b="-30263"/>
                </a:stretch>
              </a:blipFill>
            </p:spPr>
            <p:txBody>
              <a:bodyPr/>
              <a:lstStyle/>
              <a:p>
                <a:r>
                  <a:rPr lang="en-US">
                    <a:noFill/>
                  </a:rPr>
                  <a:t> </a:t>
                </a:r>
              </a:p>
            </p:txBody>
          </p:sp>
        </mc:Fallback>
      </mc:AlternateContent>
      <p:sp>
        <p:nvSpPr>
          <p:cNvPr id="22" name="TextBox 21">
            <a:extLst>
              <a:ext uri="{FF2B5EF4-FFF2-40B4-BE49-F238E27FC236}">
                <a16:creationId xmlns:a16="http://schemas.microsoft.com/office/drawing/2014/main" id="{93C16418-2973-0346-8316-BDA50EAFEA9F}"/>
              </a:ext>
            </a:extLst>
          </p:cNvPr>
          <p:cNvSpPr txBox="1"/>
          <p:nvPr/>
        </p:nvSpPr>
        <p:spPr>
          <a:xfrm>
            <a:off x="4191000" y="3200400"/>
            <a:ext cx="3352800" cy="711200"/>
          </a:xfrm>
          <a:prstGeom prst="rect">
            <a:avLst/>
          </a:prstGeom>
          <a:noFill/>
          <a:ln>
            <a:noFill/>
          </a:ln>
        </p:spPr>
        <p:txBody>
          <a:bodyPr wrap="square" lIns="91425" tIns="91425" rIns="91425" bIns="91425" rtlCol="0" anchor="t" anchorCtr="0">
            <a:noAutofit/>
          </a:bodyPr>
          <a:lstStyle/>
          <a:p>
            <a:r>
              <a:rPr lang="en-US" sz="2400" b="1">
                <a:solidFill>
                  <a:srgbClr val="008000"/>
                </a:solidFill>
                <a:latin typeface="Arial" panose="020B0604020202020204" pitchFamily="34" charset="0"/>
                <a:ea typeface="Helvetica Neue Light" charset="0"/>
                <a:cs typeface="Arial" panose="020B0604020202020204" pitchFamily="34" charset="0"/>
                <a:sym typeface="Open Sans"/>
              </a:rPr>
              <a:t>Node-level sequence</a:t>
            </a:r>
          </a:p>
        </p:txBody>
      </p:sp>
      <p:sp>
        <p:nvSpPr>
          <p:cNvPr id="23" name="Arrow: Right 8">
            <a:extLst>
              <a:ext uri="{FF2B5EF4-FFF2-40B4-BE49-F238E27FC236}">
                <a16:creationId xmlns:a16="http://schemas.microsoft.com/office/drawing/2014/main" id="{8825F24B-03C4-E64C-88EB-8B65BCC2AB8A}"/>
              </a:ext>
            </a:extLst>
          </p:cNvPr>
          <p:cNvSpPr/>
          <p:nvPr/>
        </p:nvSpPr>
        <p:spPr>
          <a:xfrm>
            <a:off x="4854576" y="3720013"/>
            <a:ext cx="1016000" cy="304800"/>
          </a:xfrm>
          <a:prstGeom prst="rightArrow">
            <a:avLst/>
          </a:prstGeom>
          <a:solidFill>
            <a:srgbClr val="00B050"/>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3">
                  <a:lumMod val="75000"/>
                </a:schemeClr>
              </a:solidFill>
            </a:endParaRPr>
          </a:p>
        </p:txBody>
      </p:sp>
      <p:sp>
        <p:nvSpPr>
          <p:cNvPr id="25" name="TextBox 24">
            <a:extLst>
              <a:ext uri="{FF2B5EF4-FFF2-40B4-BE49-F238E27FC236}">
                <a16:creationId xmlns:a16="http://schemas.microsoft.com/office/drawing/2014/main" id="{FF4B9DFB-D5F8-E84C-8DA5-43EDA9314B3A}"/>
              </a:ext>
            </a:extLst>
          </p:cNvPr>
          <p:cNvSpPr txBox="1"/>
          <p:nvPr/>
        </p:nvSpPr>
        <p:spPr>
          <a:xfrm>
            <a:off x="6922415" y="4523670"/>
            <a:ext cx="2391294" cy="926146"/>
          </a:xfrm>
          <a:prstGeom prst="rect">
            <a:avLst/>
          </a:prstGeom>
          <a:noFill/>
          <a:ln>
            <a:noFill/>
          </a:ln>
        </p:spPr>
        <p:txBody>
          <a:bodyPr wrap="square" lIns="91425" tIns="91425" rIns="91425" bIns="91425" rtlCol="0" anchor="t" anchorCtr="0">
            <a:noAutofit/>
          </a:bodyPr>
          <a:lstStyle/>
          <a:p>
            <a:r>
              <a:rPr lang="en-US" sz="2400" b="1">
                <a:solidFill>
                  <a:srgbClr val="0000FF"/>
                </a:solidFill>
                <a:latin typeface="Arial" panose="020B0604020202020204" pitchFamily="34" charset="0"/>
                <a:ea typeface="Helvetica Neue Light" charset="0"/>
                <a:cs typeface="Arial" panose="020B0604020202020204" pitchFamily="34" charset="0"/>
                <a:sym typeface="Open Sans"/>
              </a:rPr>
              <a:t>Edge-level</a:t>
            </a:r>
          </a:p>
          <a:p>
            <a:r>
              <a:rPr lang="en-US" sz="2400" b="1">
                <a:solidFill>
                  <a:srgbClr val="0000FF"/>
                </a:solidFill>
                <a:latin typeface="Arial" panose="020B0604020202020204" pitchFamily="34" charset="0"/>
                <a:ea typeface="Helvetica Neue Light" charset="0"/>
                <a:cs typeface="Arial" panose="020B0604020202020204" pitchFamily="34" charset="0"/>
                <a:sym typeface="Open Sans"/>
              </a:rPr>
              <a:t>sequence</a:t>
            </a:r>
          </a:p>
        </p:txBody>
      </p:sp>
      <p:sp>
        <p:nvSpPr>
          <p:cNvPr id="29" name="Rectangle 28">
            <a:extLst>
              <a:ext uri="{FF2B5EF4-FFF2-40B4-BE49-F238E27FC236}">
                <a16:creationId xmlns:a16="http://schemas.microsoft.com/office/drawing/2014/main" id="{1B9A5795-84D8-3648-8F36-96741E459D70}"/>
              </a:ext>
            </a:extLst>
          </p:cNvPr>
          <p:cNvSpPr/>
          <p:nvPr/>
        </p:nvSpPr>
        <p:spPr>
          <a:xfrm>
            <a:off x="4211501" y="6167735"/>
            <a:ext cx="2529860" cy="461665"/>
          </a:xfrm>
          <a:prstGeom prst="rect">
            <a:avLst/>
          </a:prstGeom>
        </p:spPr>
        <p:txBody>
          <a:bodyPr wrap="none">
            <a:spAutoFit/>
          </a:bodyPr>
          <a:lstStyle/>
          <a:p>
            <a:r>
              <a:rPr lang="en-US" sz="2400">
                <a:latin typeface="Arial" panose="020B0604020202020204" pitchFamily="34" charset="0"/>
                <a:ea typeface="Helvetica Neue Light" panose="02000403000000020004" pitchFamily="2" charset="0"/>
                <a:cs typeface="Arial" panose="020B0604020202020204" pitchFamily="34" charset="0"/>
              </a:rPr>
              <a:t>Adjacency matrix</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BAE0DE20-6FD1-2A46-86DA-18C8A71BC07D}"/>
                  </a:ext>
                </a:extLst>
              </p:cNvPr>
              <p:cNvSpPr txBox="1"/>
              <p:nvPr/>
            </p:nvSpPr>
            <p:spPr>
              <a:xfrm>
                <a:off x="3021232" y="4594778"/>
                <a:ext cx="1169768"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3600" i="1" smtClean="0">
                          <a:latin typeface="Cambria Math" panose="02040503050406030204" pitchFamily="18" charset="0"/>
                          <a:ea typeface="Cambria Math" panose="02040503050406030204" pitchFamily="18" charset="0"/>
                        </a:rPr>
                        <m:t>⇔</m:t>
                      </m:r>
                    </m:oMath>
                  </m:oMathPara>
                </a14:m>
                <a:endParaRPr lang="en-US" sz="3600"/>
              </a:p>
            </p:txBody>
          </p:sp>
        </mc:Choice>
        <mc:Fallback xmlns="">
          <p:sp>
            <p:nvSpPr>
              <p:cNvPr id="30" name="TextBox 29">
                <a:extLst>
                  <a:ext uri="{FF2B5EF4-FFF2-40B4-BE49-F238E27FC236}">
                    <a16:creationId xmlns:a16="http://schemas.microsoft.com/office/drawing/2014/main" id="{BAE0DE20-6FD1-2A46-86DA-18C8A71BC07D}"/>
                  </a:ext>
                </a:extLst>
              </p:cNvPr>
              <p:cNvSpPr txBox="1">
                <a:spLocks noRot="1" noChangeAspect="1" noMove="1" noResize="1" noEditPoints="1" noAdjustHandles="1" noChangeArrowheads="1" noChangeShapeType="1" noTextEdit="1"/>
              </p:cNvSpPr>
              <p:nvPr/>
            </p:nvSpPr>
            <p:spPr>
              <a:xfrm>
                <a:off x="3021232" y="4594778"/>
                <a:ext cx="1169768" cy="553998"/>
              </a:xfrm>
              <a:prstGeom prst="rect">
                <a:avLst/>
              </a:prstGeom>
              <a:blipFill>
                <a:blip r:embed="rId4"/>
                <a:stretch>
                  <a:fillRect/>
                </a:stretch>
              </a:blipFill>
            </p:spPr>
            <p:txBody>
              <a:bodyPr/>
              <a:lstStyle/>
              <a:p>
                <a:r>
                  <a:rPr lang="en-US">
                    <a:noFill/>
                  </a:rPr>
                  <a:t> </a:t>
                </a:r>
              </a:p>
            </p:txBody>
          </p:sp>
        </mc:Fallback>
      </mc:AlternateContent>
      <p:sp>
        <p:nvSpPr>
          <p:cNvPr id="27" name="Arrow: Right 9">
            <a:extLst>
              <a:ext uri="{FF2B5EF4-FFF2-40B4-BE49-F238E27FC236}">
                <a16:creationId xmlns:a16="http://schemas.microsoft.com/office/drawing/2014/main" id="{5FB63BE4-8E2E-1247-8575-FDF6453CC4D4}"/>
              </a:ext>
            </a:extLst>
          </p:cNvPr>
          <p:cNvSpPr/>
          <p:nvPr/>
        </p:nvSpPr>
        <p:spPr>
          <a:xfrm rot="5400000">
            <a:off x="6219697" y="4862354"/>
            <a:ext cx="1016000" cy="304800"/>
          </a:xfrm>
          <a:prstGeom prst="rightArrow">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7599465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EF03F-9BA1-4648-A0EC-D982B73690FD}"/>
              </a:ext>
            </a:extLst>
          </p:cNvPr>
          <p:cNvSpPr>
            <a:spLocks noGrp="1"/>
          </p:cNvSpPr>
          <p:nvPr>
            <p:ph type="title"/>
          </p:nvPr>
        </p:nvSpPr>
        <p:spPr/>
        <p:txBody>
          <a:bodyPr/>
          <a:lstStyle/>
          <a:p>
            <a:r>
              <a:rPr lang="en-US"/>
              <a:t>Model Graphs as Sequences</a:t>
            </a:r>
          </a:p>
        </p:txBody>
      </p:sp>
      <p:sp>
        <p:nvSpPr>
          <p:cNvPr id="3" name="Content Placeholder 2">
            <a:extLst>
              <a:ext uri="{FF2B5EF4-FFF2-40B4-BE49-F238E27FC236}">
                <a16:creationId xmlns:a16="http://schemas.microsoft.com/office/drawing/2014/main" id="{BD26609D-5AB4-DE4C-9433-C85161917E7F}"/>
              </a:ext>
            </a:extLst>
          </p:cNvPr>
          <p:cNvSpPr>
            <a:spLocks noGrp="1"/>
          </p:cNvSpPr>
          <p:nvPr>
            <p:ph idx="1"/>
          </p:nvPr>
        </p:nvSpPr>
        <p:spPr>
          <a:xfrm>
            <a:off x="457200" y="1295400"/>
            <a:ext cx="8534400" cy="5562600"/>
          </a:xfrm>
        </p:spPr>
        <p:txBody>
          <a:bodyPr>
            <a:normAutofit/>
          </a:bodyPr>
          <a:lstStyle/>
          <a:p>
            <a:r>
              <a:rPr lang="en-US" b="1" dirty="0">
                <a:ea typeface="Helvetica Neue" panose="02000503000000020004" pitchFamily="2" charset="0"/>
              </a:rPr>
              <a:t>We have </a:t>
            </a:r>
            <a:r>
              <a:rPr lang="en-US" b="1" dirty="0">
                <a:solidFill>
                  <a:srgbClr val="C00000"/>
                </a:solidFill>
                <a:ea typeface="Helvetica Neue" panose="02000503000000020004" pitchFamily="2" charset="0"/>
              </a:rPr>
              <a:t>transformed</a:t>
            </a:r>
            <a:r>
              <a:rPr lang="en-US" b="1" dirty="0">
                <a:solidFill>
                  <a:srgbClr val="C00000"/>
                </a:solidFill>
              </a:rPr>
              <a:t> graph generation problem into a sequence generation</a:t>
            </a:r>
            <a:r>
              <a:rPr lang="zh-CN" altLang="en-US" b="1" dirty="0">
                <a:solidFill>
                  <a:srgbClr val="C00000"/>
                </a:solidFill>
              </a:rPr>
              <a:t> </a:t>
            </a:r>
            <a:r>
              <a:rPr lang="en-US" altLang="zh-CN" b="1" dirty="0">
                <a:solidFill>
                  <a:srgbClr val="C00000"/>
                </a:solidFill>
              </a:rPr>
              <a:t>problem</a:t>
            </a:r>
            <a:endParaRPr lang="en-US" b="1" dirty="0">
              <a:solidFill>
                <a:srgbClr val="C00000"/>
              </a:solidFill>
            </a:endParaRPr>
          </a:p>
          <a:p>
            <a:endParaRPr lang="en-US" b="1" dirty="0">
              <a:solidFill>
                <a:srgbClr val="C00000"/>
              </a:solidFill>
              <a:latin typeface="Helvetica Neue" panose="02000503000000020004" pitchFamily="2" charset="0"/>
              <a:ea typeface="Helvetica Neue" panose="02000503000000020004" pitchFamily="2" charset="0"/>
              <a:cs typeface="Helvetica Neue" panose="02000503000000020004" pitchFamily="2" charset="0"/>
            </a:endParaRPr>
          </a:p>
          <a:p>
            <a:r>
              <a:rPr lang="en-US" b="1" dirty="0">
                <a:solidFill>
                  <a:srgbClr val="C00000"/>
                </a:solidFill>
                <a:ea typeface="Helvetica Neue" panose="02000503000000020004" pitchFamily="2" charset="0"/>
              </a:rPr>
              <a:t>Need to model two processes:</a:t>
            </a:r>
          </a:p>
          <a:p>
            <a:pPr lvl="1"/>
            <a:r>
              <a:rPr lang="en-US" b="1" dirty="0">
                <a:solidFill>
                  <a:srgbClr val="008000"/>
                </a:solidFill>
              </a:rPr>
              <a:t>1) </a:t>
            </a:r>
            <a:r>
              <a:rPr lang="en-US" dirty="0">
                <a:solidFill>
                  <a:srgbClr val="008000"/>
                </a:solidFill>
              </a:rPr>
              <a:t>Generate a state for a new node</a:t>
            </a:r>
            <a:br>
              <a:rPr lang="en-US" dirty="0">
                <a:solidFill>
                  <a:srgbClr val="008000"/>
                </a:solidFill>
              </a:rPr>
            </a:br>
            <a:r>
              <a:rPr lang="en-US" dirty="0">
                <a:solidFill>
                  <a:srgbClr val="008000"/>
                </a:solidFill>
              </a:rPr>
              <a:t>(Node-level sequence)</a:t>
            </a:r>
          </a:p>
          <a:p>
            <a:pPr lvl="1"/>
            <a:r>
              <a:rPr lang="en-US" b="1" dirty="0">
                <a:solidFill>
                  <a:srgbClr val="0000FF"/>
                </a:solidFill>
              </a:rPr>
              <a:t>2) </a:t>
            </a:r>
            <a:r>
              <a:rPr lang="en-US" dirty="0">
                <a:solidFill>
                  <a:srgbClr val="0000FF"/>
                </a:solidFill>
              </a:rPr>
              <a:t>Generate edges for the new node based on its state (Edge-level sequence)</a:t>
            </a:r>
            <a:endParaRPr lang="en-US" dirty="0">
              <a:solidFill>
                <a:srgbClr val="0070C0"/>
              </a:solidFill>
            </a:endParaRPr>
          </a:p>
          <a:p>
            <a:r>
              <a:rPr lang="en-US" b="1" dirty="0"/>
              <a:t>Approach</a:t>
            </a:r>
            <a:r>
              <a:rPr lang="en-US" dirty="0"/>
              <a:t>: Use </a:t>
            </a:r>
            <a:r>
              <a:rPr lang="en-US" b="1" dirty="0">
                <a:solidFill>
                  <a:srgbClr val="C00000"/>
                </a:solidFill>
              </a:rPr>
              <a:t>Recurrent Neural Networks (RNNs)</a:t>
            </a:r>
            <a:r>
              <a:rPr lang="en-US" b="1" dirty="0"/>
              <a:t> </a:t>
            </a:r>
            <a:r>
              <a:rPr lang="en-US" dirty="0"/>
              <a:t>to model these processes!</a:t>
            </a:r>
          </a:p>
          <a:p>
            <a:r>
              <a:rPr lang="en-US" dirty="0"/>
              <a:t>Same principles apply to Transformers</a:t>
            </a:r>
          </a:p>
        </p:txBody>
      </p:sp>
      <p:sp>
        <p:nvSpPr>
          <p:cNvPr id="4" name="Date Placeholder 3">
            <a:extLst>
              <a:ext uri="{FF2B5EF4-FFF2-40B4-BE49-F238E27FC236}">
                <a16:creationId xmlns:a16="http://schemas.microsoft.com/office/drawing/2014/main" id="{416A1AD7-9DC9-3B4C-B119-255E3A7BDD43}"/>
              </a:ext>
            </a:extLst>
          </p:cNvPr>
          <p:cNvSpPr>
            <a:spLocks noGrp="1"/>
          </p:cNvSpPr>
          <p:nvPr>
            <p:ph type="dt" sz="half" idx="10"/>
          </p:nvPr>
        </p:nvSpPr>
        <p:spPr/>
        <p:txBody>
          <a:bodyPr/>
          <a:lstStyle/>
          <a:p>
            <a:fld id="{367B1FC4-677E-0A49-9A7D-16F2EFA6C4CD}" type="datetime1">
              <a:rPr lang="en-US" smtClean="0"/>
              <a:t>11/18/24</a:t>
            </a:fld>
            <a:endParaRPr lang="en-US"/>
          </a:p>
        </p:txBody>
      </p:sp>
      <p:sp>
        <p:nvSpPr>
          <p:cNvPr id="5" name="Footer Placeholder 4">
            <a:extLst>
              <a:ext uri="{FF2B5EF4-FFF2-40B4-BE49-F238E27FC236}">
                <a16:creationId xmlns:a16="http://schemas.microsoft.com/office/drawing/2014/main" id="{8952E3EC-F801-F442-8E2B-8C3EE12F276A}"/>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0A3126B9-4E34-7347-9421-7E6BC8BB7EAB}"/>
              </a:ext>
            </a:extLst>
          </p:cNvPr>
          <p:cNvSpPr>
            <a:spLocks noGrp="1"/>
          </p:cNvSpPr>
          <p:nvPr>
            <p:ph type="sldNum" sz="quarter" idx="12"/>
          </p:nvPr>
        </p:nvSpPr>
        <p:spPr/>
        <p:txBody>
          <a:bodyPr/>
          <a:lstStyle/>
          <a:p>
            <a:fld id="{19B12225-5612-419B-A8D5-4B8EEE4C217E}" type="slidenum">
              <a:rPr lang="en-US" smtClean="0"/>
              <a:pPr/>
              <a:t>23</a:t>
            </a:fld>
            <a:endParaRPr lang="en-US"/>
          </a:p>
        </p:txBody>
      </p:sp>
    </p:spTree>
    <p:extLst>
      <p:ext uri="{BB962C8B-B14F-4D97-AF65-F5344CB8AC3E}">
        <p14:creationId xmlns:p14="http://schemas.microsoft.com/office/powerpoint/2010/main" val="34135600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C85F-BBDD-684A-B5F5-E94A8534745E}"/>
              </a:ext>
            </a:extLst>
          </p:cNvPr>
          <p:cNvSpPr>
            <a:spLocks noGrp="1"/>
          </p:cNvSpPr>
          <p:nvPr>
            <p:ph type="title"/>
          </p:nvPr>
        </p:nvSpPr>
        <p:spPr/>
        <p:txBody>
          <a:bodyPr>
            <a:normAutofit/>
          </a:bodyPr>
          <a:lstStyle/>
          <a:p>
            <a:r>
              <a:rPr lang="en-US"/>
              <a:t>Background: Recurrent NNs</a:t>
            </a:r>
          </a:p>
        </p:txBody>
      </p:sp>
      <p:sp>
        <p:nvSpPr>
          <p:cNvPr id="3" name="Content Placeholder 2">
            <a:extLst>
              <a:ext uri="{FF2B5EF4-FFF2-40B4-BE49-F238E27FC236}">
                <a16:creationId xmlns:a16="http://schemas.microsoft.com/office/drawing/2014/main" id="{68AC9FE4-27ED-4145-8017-97828B233724}"/>
              </a:ext>
            </a:extLst>
          </p:cNvPr>
          <p:cNvSpPr>
            <a:spLocks noGrp="1"/>
          </p:cNvSpPr>
          <p:nvPr>
            <p:ph idx="1"/>
          </p:nvPr>
        </p:nvSpPr>
        <p:spPr/>
        <p:txBody>
          <a:bodyPr/>
          <a:lstStyle/>
          <a:p>
            <a:pPr>
              <a:buFont typeface="Wingdings" pitchFamily="2" charset="2"/>
              <a:buChar char="§"/>
            </a:pPr>
            <a:r>
              <a:rPr lang="en-US"/>
              <a:t>RNNs are designed for </a:t>
            </a:r>
            <a:r>
              <a:rPr lang="en-US" b="1">
                <a:solidFill>
                  <a:srgbClr val="C00000"/>
                </a:solidFill>
              </a:rPr>
              <a:t>sequential data</a:t>
            </a:r>
          </a:p>
          <a:p>
            <a:pPr lvl="1"/>
            <a:r>
              <a:rPr lang="en-US"/>
              <a:t>RNN sequentially takes </a:t>
            </a:r>
            <a:r>
              <a:rPr lang="en-US" b="1">
                <a:solidFill>
                  <a:srgbClr val="0070C0"/>
                </a:solidFill>
              </a:rPr>
              <a:t>input sequence </a:t>
            </a:r>
            <a:r>
              <a:rPr lang="en-US"/>
              <a:t>to </a:t>
            </a:r>
            <a:r>
              <a:rPr lang="en-US" b="1"/>
              <a:t>update its </a:t>
            </a:r>
            <a:r>
              <a:rPr lang="en-US" b="1">
                <a:solidFill>
                  <a:schemeClr val="accent4">
                    <a:lumMod val="75000"/>
                  </a:schemeClr>
                </a:solidFill>
              </a:rPr>
              <a:t>hidden states</a:t>
            </a:r>
          </a:p>
          <a:p>
            <a:pPr lvl="1"/>
            <a:r>
              <a:rPr lang="en-US"/>
              <a:t>The</a:t>
            </a:r>
            <a:r>
              <a:rPr lang="en-US" b="1"/>
              <a:t> </a:t>
            </a:r>
            <a:r>
              <a:rPr lang="en-US" b="1">
                <a:solidFill>
                  <a:schemeClr val="accent4">
                    <a:lumMod val="75000"/>
                  </a:schemeClr>
                </a:solidFill>
              </a:rPr>
              <a:t>hidden states </a:t>
            </a:r>
            <a:r>
              <a:rPr lang="en-US"/>
              <a:t>summarize all the information input to RNN</a:t>
            </a:r>
          </a:p>
          <a:p>
            <a:pPr lvl="1"/>
            <a:r>
              <a:rPr lang="en-US"/>
              <a:t>The update is conducted via </a:t>
            </a:r>
            <a:r>
              <a:rPr lang="en-US" b="1">
                <a:solidFill>
                  <a:schemeClr val="accent1"/>
                </a:solidFill>
              </a:rPr>
              <a:t>RNN cells</a:t>
            </a:r>
          </a:p>
        </p:txBody>
      </p:sp>
      <p:sp>
        <p:nvSpPr>
          <p:cNvPr id="4" name="Date Placeholder 3">
            <a:extLst>
              <a:ext uri="{FF2B5EF4-FFF2-40B4-BE49-F238E27FC236}">
                <a16:creationId xmlns:a16="http://schemas.microsoft.com/office/drawing/2014/main" id="{AAB0A5BA-DA4B-2C45-9AAE-8397BE5194B4}"/>
              </a:ext>
            </a:extLst>
          </p:cNvPr>
          <p:cNvSpPr>
            <a:spLocks noGrp="1"/>
          </p:cNvSpPr>
          <p:nvPr>
            <p:ph type="dt" sz="half" idx="10"/>
          </p:nvPr>
        </p:nvSpPr>
        <p:spPr/>
        <p:txBody>
          <a:bodyPr/>
          <a:lstStyle/>
          <a:p>
            <a:fld id="{5001C635-D0B6-3C4E-A808-7257D90A6EE1}" type="datetime1">
              <a:rPr lang="en-US" smtClean="0"/>
              <a:t>11/18/24</a:t>
            </a:fld>
            <a:endParaRPr lang="en-US"/>
          </a:p>
        </p:txBody>
      </p:sp>
      <p:sp>
        <p:nvSpPr>
          <p:cNvPr id="5" name="Footer Placeholder 4">
            <a:extLst>
              <a:ext uri="{FF2B5EF4-FFF2-40B4-BE49-F238E27FC236}">
                <a16:creationId xmlns:a16="http://schemas.microsoft.com/office/drawing/2014/main" id="{2D7150E1-5270-8049-B7D7-854B057209E3}"/>
              </a:ext>
            </a:extLst>
          </p:cNvPr>
          <p:cNvSpPr>
            <a:spLocks noGrp="1"/>
          </p:cNvSpPr>
          <p:nvPr>
            <p:ph type="ftr" sz="quarter" idx="11"/>
          </p:nvPr>
        </p:nvSpPr>
        <p:spPr/>
        <p:txBody>
          <a:bodyPr/>
          <a:lstStyle/>
          <a:p>
            <a:r>
              <a:rPr lang="en-US"/>
              <a:t>Jure Leskovec, Stanford CS224W: Machine Learning with Graphs, cs224w.stanford.edu</a:t>
            </a:r>
          </a:p>
        </p:txBody>
      </p:sp>
      <p:sp>
        <p:nvSpPr>
          <p:cNvPr id="6" name="Slide Number Placeholder 5">
            <a:extLst>
              <a:ext uri="{FF2B5EF4-FFF2-40B4-BE49-F238E27FC236}">
                <a16:creationId xmlns:a16="http://schemas.microsoft.com/office/drawing/2014/main" id="{C32F0095-1D59-8D45-9D24-3CC3E600F2B3}"/>
              </a:ext>
            </a:extLst>
          </p:cNvPr>
          <p:cNvSpPr>
            <a:spLocks noGrp="1"/>
          </p:cNvSpPr>
          <p:nvPr>
            <p:ph type="sldNum" sz="quarter" idx="12"/>
          </p:nvPr>
        </p:nvSpPr>
        <p:spPr/>
        <p:txBody>
          <a:bodyPr/>
          <a:lstStyle/>
          <a:p>
            <a:fld id="{19B12225-5612-419B-A8D5-4B8EEE4C217E}" type="slidenum">
              <a:rPr lang="en-US" smtClean="0"/>
              <a:pPr/>
              <a:t>24</a:t>
            </a:fld>
            <a:endParaRPr lang="en-US"/>
          </a:p>
        </p:txBody>
      </p:sp>
      <p:sp>
        <p:nvSpPr>
          <p:cNvPr id="33" name="Rectangle 32">
            <a:extLst>
              <a:ext uri="{FF2B5EF4-FFF2-40B4-BE49-F238E27FC236}">
                <a16:creationId xmlns:a16="http://schemas.microsoft.com/office/drawing/2014/main" id="{F9485977-3ED4-4E41-8B0E-A5E0F6CD18E6}"/>
              </a:ext>
            </a:extLst>
          </p:cNvPr>
          <p:cNvSpPr/>
          <p:nvPr/>
        </p:nvSpPr>
        <p:spPr>
          <a:xfrm>
            <a:off x="3122415" y="5078506"/>
            <a:ext cx="1058954" cy="762000"/>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RNN cell</a:t>
            </a:r>
          </a:p>
        </p:txBody>
      </p:sp>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5B75B27B-7B07-F24B-90CD-5124959174C7}"/>
                  </a:ext>
                </a:extLst>
              </p:cNvPr>
              <p:cNvSpPr/>
              <p:nvPr/>
            </p:nvSpPr>
            <p:spPr>
              <a:xfrm>
                <a:off x="3410052" y="6279473"/>
                <a:ext cx="541559"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solidFill>
                                <a:srgbClr val="0070C0"/>
                              </a:solidFill>
                              <a:latin typeface="Cambria Math" panose="02040503050406030204" pitchFamily="18" charset="0"/>
                            </a:rPr>
                          </m:ctrlPr>
                        </m:sSubPr>
                        <m:e>
                          <m:r>
                            <a:rPr lang="en-US" sz="2400" b="0" i="1">
                              <a:solidFill>
                                <a:srgbClr val="0070C0"/>
                              </a:solidFill>
                              <a:latin typeface="Cambria Math" panose="02040503050406030204" pitchFamily="18" charset="0"/>
                            </a:rPr>
                            <m:t>𝑥</m:t>
                          </m:r>
                        </m:e>
                        <m:sub>
                          <m:r>
                            <a:rPr lang="en-US" sz="2400" b="0" i="1" smtClean="0">
                              <a:solidFill>
                                <a:srgbClr val="0070C0"/>
                              </a:solidFill>
                              <a:latin typeface="Cambria Math" panose="02040503050406030204" pitchFamily="18" charset="0"/>
                            </a:rPr>
                            <m:t>1</m:t>
                          </m:r>
                        </m:sub>
                      </m:sSub>
                    </m:oMath>
                  </m:oMathPara>
                </a14:m>
                <a:endParaRPr lang="en-US" sz="2400"/>
              </a:p>
            </p:txBody>
          </p:sp>
        </mc:Choice>
        <mc:Fallback xmlns="">
          <p:sp>
            <p:nvSpPr>
              <p:cNvPr id="34" name="Rectangle 33">
                <a:extLst>
                  <a:ext uri="{FF2B5EF4-FFF2-40B4-BE49-F238E27FC236}">
                    <a16:creationId xmlns:a16="http://schemas.microsoft.com/office/drawing/2014/main" id="{5B75B27B-7B07-F24B-90CD-5124959174C7}"/>
                  </a:ext>
                </a:extLst>
              </p:cNvPr>
              <p:cNvSpPr>
                <a:spLocks noRot="1" noChangeAspect="1" noMove="1" noResize="1" noEditPoints="1" noAdjustHandles="1" noChangeArrowheads="1" noChangeShapeType="1" noTextEdit="1"/>
              </p:cNvSpPr>
              <p:nvPr/>
            </p:nvSpPr>
            <p:spPr>
              <a:xfrm>
                <a:off x="3410052" y="6279473"/>
                <a:ext cx="541559" cy="461665"/>
              </a:xfrm>
              <a:prstGeom prst="rect">
                <a:avLst/>
              </a:prstGeom>
              <a:blipFill>
                <a:blip r:embed="rId3"/>
                <a:stretch>
                  <a:fillRect b="-1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539BCDAD-B868-434B-A68B-346295F11CB4}"/>
                  </a:ext>
                </a:extLst>
              </p:cNvPr>
              <p:cNvSpPr/>
              <p:nvPr/>
            </p:nvSpPr>
            <p:spPr>
              <a:xfrm>
                <a:off x="1657426" y="5227242"/>
                <a:ext cx="1422035"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solidFill>
                                <a:srgbClr val="008000"/>
                              </a:solidFill>
                              <a:latin typeface="Cambria Math" panose="02040503050406030204" pitchFamily="18" charset="0"/>
                            </a:rPr>
                          </m:ctrlPr>
                        </m:sSubPr>
                        <m:e>
                          <m:r>
                            <a:rPr lang="en-US" sz="2400" b="0" i="1">
                              <a:solidFill>
                                <a:srgbClr val="008000"/>
                              </a:solidFill>
                              <a:latin typeface="Cambria Math" panose="02040503050406030204" pitchFamily="18" charset="0"/>
                            </a:rPr>
                            <m:t>𝑠</m:t>
                          </m:r>
                        </m:e>
                        <m:sub>
                          <m:r>
                            <a:rPr lang="en-US" sz="2400" b="0" i="1" smtClean="0">
                              <a:solidFill>
                                <a:srgbClr val="008000"/>
                              </a:solidFill>
                              <a:latin typeface="Cambria Math" panose="02040503050406030204" pitchFamily="18" charset="0"/>
                            </a:rPr>
                            <m:t>0</m:t>
                          </m:r>
                        </m:sub>
                      </m:sSub>
                    </m:oMath>
                  </m:oMathPara>
                </a14:m>
                <a:endParaRPr lang="en-US" sz="2400"/>
              </a:p>
            </p:txBody>
          </p:sp>
        </mc:Choice>
        <mc:Fallback xmlns="">
          <p:sp>
            <p:nvSpPr>
              <p:cNvPr id="35" name="Rectangle 34">
                <a:extLst>
                  <a:ext uri="{FF2B5EF4-FFF2-40B4-BE49-F238E27FC236}">
                    <a16:creationId xmlns:a16="http://schemas.microsoft.com/office/drawing/2014/main" id="{539BCDAD-B868-434B-A68B-346295F11CB4}"/>
                  </a:ext>
                </a:extLst>
              </p:cNvPr>
              <p:cNvSpPr>
                <a:spLocks noRot="1" noChangeAspect="1" noMove="1" noResize="1" noEditPoints="1" noAdjustHandles="1" noChangeArrowheads="1" noChangeShapeType="1" noTextEdit="1"/>
              </p:cNvSpPr>
              <p:nvPr/>
            </p:nvSpPr>
            <p:spPr>
              <a:xfrm>
                <a:off x="1657426" y="5227242"/>
                <a:ext cx="1422035" cy="461665"/>
              </a:xfrm>
              <a:prstGeom prst="rect">
                <a:avLst/>
              </a:prstGeom>
              <a:blipFill>
                <a:blip r:embed="rId4"/>
                <a:stretch>
                  <a:fillRect b="-1316"/>
                </a:stretch>
              </a:blipFill>
            </p:spPr>
            <p:txBody>
              <a:bodyPr/>
              <a:lstStyle/>
              <a:p>
                <a:r>
                  <a:rPr lang="en-US">
                    <a:noFill/>
                  </a:rPr>
                  <a:t> </a:t>
                </a:r>
              </a:p>
            </p:txBody>
          </p:sp>
        </mc:Fallback>
      </mc:AlternateContent>
      <p:sp>
        <p:nvSpPr>
          <p:cNvPr id="36" name="Right Arrow 35">
            <a:extLst>
              <a:ext uri="{FF2B5EF4-FFF2-40B4-BE49-F238E27FC236}">
                <a16:creationId xmlns:a16="http://schemas.microsoft.com/office/drawing/2014/main" id="{D187D456-3B80-4A42-B725-7E9873E6BB7A}"/>
              </a:ext>
            </a:extLst>
          </p:cNvPr>
          <p:cNvSpPr/>
          <p:nvPr/>
        </p:nvSpPr>
        <p:spPr>
          <a:xfrm rot="16200000">
            <a:off x="3490740" y="6002365"/>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37" name="Right Arrow 36">
            <a:extLst>
              <a:ext uri="{FF2B5EF4-FFF2-40B4-BE49-F238E27FC236}">
                <a16:creationId xmlns:a16="http://schemas.microsoft.com/office/drawing/2014/main" id="{EC3421E7-2C6F-324E-836F-6A8E14A10D9C}"/>
              </a:ext>
            </a:extLst>
          </p:cNvPr>
          <p:cNvSpPr/>
          <p:nvPr/>
        </p:nvSpPr>
        <p:spPr>
          <a:xfrm>
            <a:off x="2714206" y="5402355"/>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38" name="Right Arrow 37">
            <a:extLst>
              <a:ext uri="{FF2B5EF4-FFF2-40B4-BE49-F238E27FC236}">
                <a16:creationId xmlns:a16="http://schemas.microsoft.com/office/drawing/2014/main" id="{996AB689-8BAE-9A4C-88F5-A98DA9B50E8E}"/>
              </a:ext>
            </a:extLst>
          </p:cNvPr>
          <p:cNvSpPr/>
          <p:nvPr/>
        </p:nvSpPr>
        <p:spPr>
          <a:xfrm>
            <a:off x="4267276" y="5402354"/>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39" name="Right Arrow 38">
            <a:extLst>
              <a:ext uri="{FF2B5EF4-FFF2-40B4-BE49-F238E27FC236}">
                <a16:creationId xmlns:a16="http://schemas.microsoft.com/office/drawing/2014/main" id="{96D82425-1FFF-4347-97EB-26B2D603B01B}"/>
              </a:ext>
            </a:extLst>
          </p:cNvPr>
          <p:cNvSpPr/>
          <p:nvPr/>
        </p:nvSpPr>
        <p:spPr>
          <a:xfrm rot="16200000">
            <a:off x="3490740" y="4727206"/>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40" name="Rectangle 39">
                <a:extLst>
                  <a:ext uri="{FF2B5EF4-FFF2-40B4-BE49-F238E27FC236}">
                    <a16:creationId xmlns:a16="http://schemas.microsoft.com/office/drawing/2014/main" id="{9EB8A75E-039E-F44B-8CFD-EEECBD8250FF}"/>
                  </a:ext>
                </a:extLst>
              </p:cNvPr>
              <p:cNvSpPr/>
              <p:nvPr/>
            </p:nvSpPr>
            <p:spPr>
              <a:xfrm>
                <a:off x="3381047" y="4226463"/>
                <a:ext cx="543289"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solidFill>
                                <a:srgbClr val="C00000"/>
                              </a:solidFill>
                              <a:latin typeface="Cambria Math" panose="02040503050406030204" pitchFamily="18" charset="0"/>
                            </a:rPr>
                          </m:ctrlPr>
                        </m:sSubPr>
                        <m:e>
                          <m:r>
                            <a:rPr lang="en-US" sz="2400" b="0" i="1" smtClean="0">
                              <a:solidFill>
                                <a:srgbClr val="C00000"/>
                              </a:solidFill>
                              <a:latin typeface="Cambria Math" panose="02040503050406030204" pitchFamily="18" charset="0"/>
                            </a:rPr>
                            <m:t>𝑦</m:t>
                          </m:r>
                        </m:e>
                        <m:sub>
                          <m:r>
                            <a:rPr lang="en-US" sz="2400" b="0" i="1" smtClean="0">
                              <a:solidFill>
                                <a:srgbClr val="C00000"/>
                              </a:solidFill>
                              <a:latin typeface="Cambria Math" panose="02040503050406030204" pitchFamily="18" charset="0"/>
                            </a:rPr>
                            <m:t>1</m:t>
                          </m:r>
                        </m:sub>
                      </m:sSub>
                    </m:oMath>
                  </m:oMathPara>
                </a14:m>
                <a:endParaRPr lang="en-US" sz="2400">
                  <a:solidFill>
                    <a:srgbClr val="C00000"/>
                  </a:solidFill>
                </a:endParaRPr>
              </a:p>
            </p:txBody>
          </p:sp>
        </mc:Choice>
        <mc:Fallback xmlns="">
          <p:sp>
            <p:nvSpPr>
              <p:cNvPr id="40" name="Rectangle 39">
                <a:extLst>
                  <a:ext uri="{FF2B5EF4-FFF2-40B4-BE49-F238E27FC236}">
                    <a16:creationId xmlns:a16="http://schemas.microsoft.com/office/drawing/2014/main" id="{9EB8A75E-039E-F44B-8CFD-EEECBD8250FF}"/>
                  </a:ext>
                </a:extLst>
              </p:cNvPr>
              <p:cNvSpPr>
                <a:spLocks noRot="1" noChangeAspect="1" noMove="1" noResize="1" noEditPoints="1" noAdjustHandles="1" noChangeArrowheads="1" noChangeShapeType="1" noTextEdit="1"/>
              </p:cNvSpPr>
              <p:nvPr/>
            </p:nvSpPr>
            <p:spPr>
              <a:xfrm>
                <a:off x="3381047" y="4226463"/>
                <a:ext cx="543289" cy="461665"/>
              </a:xfrm>
              <a:prstGeom prst="rect">
                <a:avLst/>
              </a:prstGeom>
              <a:blipFill>
                <a:blip r:embed="rId5"/>
                <a:stretch>
                  <a:fillRect b="-105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Rectangle 40">
                <a:extLst>
                  <a:ext uri="{FF2B5EF4-FFF2-40B4-BE49-F238E27FC236}">
                    <a16:creationId xmlns:a16="http://schemas.microsoft.com/office/drawing/2014/main" id="{B2E94EA1-E7D6-5D46-AFE5-584649E95C0E}"/>
                  </a:ext>
                </a:extLst>
              </p:cNvPr>
              <p:cNvSpPr/>
              <p:nvPr/>
            </p:nvSpPr>
            <p:spPr>
              <a:xfrm>
                <a:off x="4608000" y="5228672"/>
                <a:ext cx="51623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solidFill>
                                <a:srgbClr val="008000"/>
                              </a:solidFill>
                              <a:latin typeface="Cambria Math" panose="02040503050406030204" pitchFamily="18" charset="0"/>
                            </a:rPr>
                          </m:ctrlPr>
                        </m:sSubPr>
                        <m:e>
                          <m:r>
                            <a:rPr lang="en-US" sz="2400" b="0" i="1">
                              <a:solidFill>
                                <a:srgbClr val="008000"/>
                              </a:solidFill>
                              <a:latin typeface="Cambria Math" panose="02040503050406030204" pitchFamily="18" charset="0"/>
                            </a:rPr>
                            <m:t>𝑠</m:t>
                          </m:r>
                        </m:e>
                        <m:sub>
                          <m:r>
                            <a:rPr lang="en-US" sz="2400" b="0" i="1" smtClean="0">
                              <a:solidFill>
                                <a:srgbClr val="008000"/>
                              </a:solidFill>
                              <a:latin typeface="Cambria Math" panose="02040503050406030204" pitchFamily="18" charset="0"/>
                            </a:rPr>
                            <m:t>1</m:t>
                          </m:r>
                        </m:sub>
                      </m:sSub>
                    </m:oMath>
                  </m:oMathPara>
                </a14:m>
                <a:endParaRPr lang="en-US" sz="2400"/>
              </a:p>
            </p:txBody>
          </p:sp>
        </mc:Choice>
        <mc:Fallback xmlns="">
          <p:sp>
            <p:nvSpPr>
              <p:cNvPr id="41" name="Rectangle 40">
                <a:extLst>
                  <a:ext uri="{FF2B5EF4-FFF2-40B4-BE49-F238E27FC236}">
                    <a16:creationId xmlns:a16="http://schemas.microsoft.com/office/drawing/2014/main" id="{B2E94EA1-E7D6-5D46-AFE5-584649E95C0E}"/>
                  </a:ext>
                </a:extLst>
              </p:cNvPr>
              <p:cNvSpPr>
                <a:spLocks noRot="1" noChangeAspect="1" noMove="1" noResize="1" noEditPoints="1" noAdjustHandles="1" noChangeArrowheads="1" noChangeShapeType="1" noTextEdit="1"/>
              </p:cNvSpPr>
              <p:nvPr/>
            </p:nvSpPr>
            <p:spPr>
              <a:xfrm>
                <a:off x="4608000" y="5228672"/>
                <a:ext cx="516232" cy="461665"/>
              </a:xfrm>
              <a:prstGeom prst="rect">
                <a:avLst/>
              </a:prstGeom>
              <a:blipFill>
                <a:blip r:embed="rId6"/>
                <a:stretch>
                  <a:fillRect b="-1333"/>
                </a:stretch>
              </a:blipFill>
            </p:spPr>
            <p:txBody>
              <a:bodyPr/>
              <a:lstStyle/>
              <a:p>
                <a:r>
                  <a:rPr lang="en-US">
                    <a:noFill/>
                  </a:rPr>
                  <a:t> </a:t>
                </a:r>
              </a:p>
            </p:txBody>
          </p:sp>
        </mc:Fallback>
      </mc:AlternateContent>
      <p:sp>
        <p:nvSpPr>
          <p:cNvPr id="42" name="Rectangle 41">
            <a:extLst>
              <a:ext uri="{FF2B5EF4-FFF2-40B4-BE49-F238E27FC236}">
                <a16:creationId xmlns:a16="http://schemas.microsoft.com/office/drawing/2014/main" id="{4BA92DED-4758-A34F-823F-736B8799F210}"/>
              </a:ext>
            </a:extLst>
          </p:cNvPr>
          <p:cNvSpPr/>
          <p:nvPr/>
        </p:nvSpPr>
        <p:spPr>
          <a:xfrm>
            <a:off x="5532448" y="5078506"/>
            <a:ext cx="1058954" cy="762000"/>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RNN cell</a:t>
            </a:r>
          </a:p>
        </p:txBody>
      </p:sp>
      <mc:AlternateContent xmlns:mc="http://schemas.openxmlformats.org/markup-compatibility/2006" xmlns:a14="http://schemas.microsoft.com/office/drawing/2010/main">
        <mc:Choice Requires="a14">
          <p:sp>
            <p:nvSpPr>
              <p:cNvPr id="43" name="Rectangle 42">
                <a:extLst>
                  <a:ext uri="{FF2B5EF4-FFF2-40B4-BE49-F238E27FC236}">
                    <a16:creationId xmlns:a16="http://schemas.microsoft.com/office/drawing/2014/main" id="{E045CA7B-CA0E-CB47-897D-F0F88FBB8D71}"/>
                  </a:ext>
                </a:extLst>
              </p:cNvPr>
              <p:cNvSpPr/>
              <p:nvPr/>
            </p:nvSpPr>
            <p:spPr>
              <a:xfrm>
                <a:off x="5808418" y="6283063"/>
                <a:ext cx="548676"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solidFill>
                                <a:srgbClr val="0070C0"/>
                              </a:solidFill>
                              <a:latin typeface="Cambria Math" panose="02040503050406030204" pitchFamily="18" charset="0"/>
                            </a:rPr>
                          </m:ctrlPr>
                        </m:sSubPr>
                        <m:e>
                          <m:r>
                            <a:rPr lang="en-US" sz="2400" b="0" i="1">
                              <a:solidFill>
                                <a:srgbClr val="0070C0"/>
                              </a:solidFill>
                              <a:latin typeface="Cambria Math" panose="02040503050406030204" pitchFamily="18" charset="0"/>
                            </a:rPr>
                            <m:t>𝑥</m:t>
                          </m:r>
                        </m:e>
                        <m:sub>
                          <m:r>
                            <a:rPr lang="en-US" sz="2400" b="0" i="1" smtClean="0">
                              <a:solidFill>
                                <a:srgbClr val="0070C0"/>
                              </a:solidFill>
                              <a:latin typeface="Cambria Math" panose="02040503050406030204" pitchFamily="18" charset="0"/>
                            </a:rPr>
                            <m:t>2</m:t>
                          </m:r>
                        </m:sub>
                      </m:sSub>
                    </m:oMath>
                  </m:oMathPara>
                </a14:m>
                <a:endParaRPr lang="en-US" sz="2400"/>
              </a:p>
            </p:txBody>
          </p:sp>
        </mc:Choice>
        <mc:Fallback xmlns="">
          <p:sp>
            <p:nvSpPr>
              <p:cNvPr id="43" name="Rectangle 42">
                <a:extLst>
                  <a:ext uri="{FF2B5EF4-FFF2-40B4-BE49-F238E27FC236}">
                    <a16:creationId xmlns:a16="http://schemas.microsoft.com/office/drawing/2014/main" id="{E045CA7B-CA0E-CB47-897D-F0F88FBB8D71}"/>
                  </a:ext>
                </a:extLst>
              </p:cNvPr>
              <p:cNvSpPr>
                <a:spLocks noRot="1" noChangeAspect="1" noMove="1" noResize="1" noEditPoints="1" noAdjustHandles="1" noChangeArrowheads="1" noChangeShapeType="1" noTextEdit="1"/>
              </p:cNvSpPr>
              <p:nvPr/>
            </p:nvSpPr>
            <p:spPr>
              <a:xfrm>
                <a:off x="5808418" y="6283063"/>
                <a:ext cx="548676" cy="461665"/>
              </a:xfrm>
              <a:prstGeom prst="rect">
                <a:avLst/>
              </a:prstGeom>
              <a:blipFill>
                <a:blip r:embed="rId7"/>
                <a:stretch>
                  <a:fillRect b="-1333"/>
                </a:stretch>
              </a:blipFill>
            </p:spPr>
            <p:txBody>
              <a:bodyPr/>
              <a:lstStyle/>
              <a:p>
                <a:r>
                  <a:rPr lang="en-US">
                    <a:noFill/>
                  </a:rPr>
                  <a:t> </a:t>
                </a:r>
              </a:p>
            </p:txBody>
          </p:sp>
        </mc:Fallback>
      </mc:AlternateContent>
      <p:sp>
        <p:nvSpPr>
          <p:cNvPr id="44" name="Right Arrow 43">
            <a:extLst>
              <a:ext uri="{FF2B5EF4-FFF2-40B4-BE49-F238E27FC236}">
                <a16:creationId xmlns:a16="http://schemas.microsoft.com/office/drawing/2014/main" id="{A39E1D92-D1BF-5849-B21C-528B911E4AE0}"/>
              </a:ext>
            </a:extLst>
          </p:cNvPr>
          <p:cNvSpPr/>
          <p:nvPr/>
        </p:nvSpPr>
        <p:spPr>
          <a:xfrm rot="16200000">
            <a:off x="5900773" y="6002365"/>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5" name="Right Arrow 44">
            <a:extLst>
              <a:ext uri="{FF2B5EF4-FFF2-40B4-BE49-F238E27FC236}">
                <a16:creationId xmlns:a16="http://schemas.microsoft.com/office/drawing/2014/main" id="{CB7EC49F-0B5E-1048-AD5B-79FF112572B6}"/>
              </a:ext>
            </a:extLst>
          </p:cNvPr>
          <p:cNvSpPr/>
          <p:nvPr/>
        </p:nvSpPr>
        <p:spPr>
          <a:xfrm>
            <a:off x="5124239" y="5402355"/>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6" name="Right Arrow 45">
            <a:extLst>
              <a:ext uri="{FF2B5EF4-FFF2-40B4-BE49-F238E27FC236}">
                <a16:creationId xmlns:a16="http://schemas.microsoft.com/office/drawing/2014/main" id="{3C006FDE-2BB5-7C4F-8DE9-378422CD6D34}"/>
              </a:ext>
            </a:extLst>
          </p:cNvPr>
          <p:cNvSpPr/>
          <p:nvPr/>
        </p:nvSpPr>
        <p:spPr>
          <a:xfrm>
            <a:off x="6677309" y="5402354"/>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7" name="Right Arrow 46">
            <a:extLst>
              <a:ext uri="{FF2B5EF4-FFF2-40B4-BE49-F238E27FC236}">
                <a16:creationId xmlns:a16="http://schemas.microsoft.com/office/drawing/2014/main" id="{8FFBCD78-2BE9-E84C-9009-9DB60A6005D3}"/>
              </a:ext>
            </a:extLst>
          </p:cNvPr>
          <p:cNvSpPr/>
          <p:nvPr/>
        </p:nvSpPr>
        <p:spPr>
          <a:xfrm rot="16200000">
            <a:off x="5900773" y="4727206"/>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48" name="Rectangle 47">
                <a:extLst>
                  <a:ext uri="{FF2B5EF4-FFF2-40B4-BE49-F238E27FC236}">
                    <a16:creationId xmlns:a16="http://schemas.microsoft.com/office/drawing/2014/main" id="{D118C6A7-AFA7-4F49-A3D9-78D28AF0CCA4}"/>
                  </a:ext>
                </a:extLst>
              </p:cNvPr>
              <p:cNvSpPr/>
              <p:nvPr/>
            </p:nvSpPr>
            <p:spPr>
              <a:xfrm>
                <a:off x="5791080" y="4226463"/>
                <a:ext cx="550407"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solidFill>
                                <a:srgbClr val="C00000"/>
                              </a:solidFill>
                              <a:latin typeface="Cambria Math" panose="02040503050406030204" pitchFamily="18" charset="0"/>
                            </a:rPr>
                          </m:ctrlPr>
                        </m:sSubPr>
                        <m:e>
                          <m:r>
                            <a:rPr lang="en-US" sz="2400" b="0" i="1" smtClean="0">
                              <a:solidFill>
                                <a:srgbClr val="C00000"/>
                              </a:solidFill>
                              <a:latin typeface="Cambria Math" panose="02040503050406030204" pitchFamily="18" charset="0"/>
                            </a:rPr>
                            <m:t>𝑦</m:t>
                          </m:r>
                        </m:e>
                        <m:sub>
                          <m:r>
                            <a:rPr lang="en-US" sz="2400" b="0" i="1" smtClean="0">
                              <a:solidFill>
                                <a:srgbClr val="C00000"/>
                              </a:solidFill>
                              <a:latin typeface="Cambria Math" panose="02040503050406030204" pitchFamily="18" charset="0"/>
                            </a:rPr>
                            <m:t>2</m:t>
                          </m:r>
                        </m:sub>
                      </m:sSub>
                    </m:oMath>
                  </m:oMathPara>
                </a14:m>
                <a:endParaRPr lang="en-US" sz="2400"/>
              </a:p>
            </p:txBody>
          </p:sp>
        </mc:Choice>
        <mc:Fallback xmlns="">
          <p:sp>
            <p:nvSpPr>
              <p:cNvPr id="48" name="Rectangle 47">
                <a:extLst>
                  <a:ext uri="{FF2B5EF4-FFF2-40B4-BE49-F238E27FC236}">
                    <a16:creationId xmlns:a16="http://schemas.microsoft.com/office/drawing/2014/main" id="{D118C6A7-AFA7-4F49-A3D9-78D28AF0CCA4}"/>
                  </a:ext>
                </a:extLst>
              </p:cNvPr>
              <p:cNvSpPr>
                <a:spLocks noRot="1" noChangeAspect="1" noMove="1" noResize="1" noEditPoints="1" noAdjustHandles="1" noChangeArrowheads="1" noChangeShapeType="1" noTextEdit="1"/>
              </p:cNvSpPr>
              <p:nvPr/>
            </p:nvSpPr>
            <p:spPr>
              <a:xfrm>
                <a:off x="5791080" y="4226463"/>
                <a:ext cx="550407" cy="461665"/>
              </a:xfrm>
              <a:prstGeom prst="rect">
                <a:avLst/>
              </a:prstGeom>
              <a:blipFill>
                <a:blip r:embed="rId8"/>
                <a:stretch>
                  <a:fillRect b="-105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57E29554-5783-CF42-88CB-6EFDB7716A0E}"/>
                  </a:ext>
                </a:extLst>
              </p:cNvPr>
              <p:cNvSpPr/>
              <p:nvPr/>
            </p:nvSpPr>
            <p:spPr>
              <a:xfrm>
                <a:off x="7513799" y="5227243"/>
                <a:ext cx="47641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1" i="1" smtClean="0">
                          <a:latin typeface="Cambria Math" panose="02040503050406030204" pitchFamily="18" charset="0"/>
                        </a:rPr>
                        <m:t>…</m:t>
                      </m:r>
                    </m:oMath>
                  </m:oMathPara>
                </a14:m>
                <a:endParaRPr lang="en-US" sz="2400"/>
              </a:p>
            </p:txBody>
          </p:sp>
        </mc:Choice>
        <mc:Fallback xmlns="">
          <p:sp>
            <p:nvSpPr>
              <p:cNvPr id="56" name="Rectangle 55">
                <a:extLst>
                  <a:ext uri="{FF2B5EF4-FFF2-40B4-BE49-F238E27FC236}">
                    <a16:creationId xmlns:a16="http://schemas.microsoft.com/office/drawing/2014/main" id="{57E29554-5783-CF42-88CB-6EFDB7716A0E}"/>
                  </a:ext>
                </a:extLst>
              </p:cNvPr>
              <p:cNvSpPr>
                <a:spLocks noRot="1" noChangeAspect="1" noMove="1" noResize="1" noEditPoints="1" noAdjustHandles="1" noChangeArrowheads="1" noChangeShapeType="1" noTextEdit="1"/>
              </p:cNvSpPr>
              <p:nvPr/>
            </p:nvSpPr>
            <p:spPr>
              <a:xfrm>
                <a:off x="7513799" y="5227243"/>
                <a:ext cx="476412" cy="461665"/>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739FABF1-4587-FB47-8435-427237219AB5}"/>
                  </a:ext>
                </a:extLst>
              </p:cNvPr>
              <p:cNvSpPr/>
              <p:nvPr/>
            </p:nvSpPr>
            <p:spPr>
              <a:xfrm>
                <a:off x="7008909" y="5227354"/>
                <a:ext cx="523348"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solidFill>
                                <a:srgbClr val="008000"/>
                              </a:solidFill>
                              <a:latin typeface="Cambria Math" panose="02040503050406030204" pitchFamily="18" charset="0"/>
                            </a:rPr>
                          </m:ctrlPr>
                        </m:sSubPr>
                        <m:e>
                          <m:r>
                            <a:rPr lang="en-US" sz="2400" b="0" i="1">
                              <a:solidFill>
                                <a:srgbClr val="008000"/>
                              </a:solidFill>
                              <a:latin typeface="Cambria Math" panose="02040503050406030204" pitchFamily="18" charset="0"/>
                            </a:rPr>
                            <m:t>𝑠</m:t>
                          </m:r>
                        </m:e>
                        <m:sub>
                          <m:r>
                            <a:rPr lang="en-US" sz="2400" b="0" i="1" smtClean="0">
                              <a:solidFill>
                                <a:srgbClr val="008000"/>
                              </a:solidFill>
                              <a:latin typeface="Cambria Math" panose="02040503050406030204" pitchFamily="18" charset="0"/>
                            </a:rPr>
                            <m:t>2</m:t>
                          </m:r>
                        </m:sub>
                      </m:sSub>
                    </m:oMath>
                  </m:oMathPara>
                </a14:m>
                <a:endParaRPr lang="en-US" sz="2400"/>
              </a:p>
            </p:txBody>
          </p:sp>
        </mc:Choice>
        <mc:Fallback xmlns="">
          <p:sp>
            <p:nvSpPr>
              <p:cNvPr id="57" name="Rectangle 56">
                <a:extLst>
                  <a:ext uri="{FF2B5EF4-FFF2-40B4-BE49-F238E27FC236}">
                    <a16:creationId xmlns:a16="http://schemas.microsoft.com/office/drawing/2014/main" id="{739FABF1-4587-FB47-8435-427237219AB5}"/>
                  </a:ext>
                </a:extLst>
              </p:cNvPr>
              <p:cNvSpPr>
                <a:spLocks noRot="1" noChangeAspect="1" noMove="1" noResize="1" noEditPoints="1" noAdjustHandles="1" noChangeArrowheads="1" noChangeShapeType="1" noTextEdit="1"/>
              </p:cNvSpPr>
              <p:nvPr/>
            </p:nvSpPr>
            <p:spPr>
              <a:xfrm>
                <a:off x="7008909" y="5227354"/>
                <a:ext cx="523348" cy="461665"/>
              </a:xfrm>
              <a:prstGeom prst="rect">
                <a:avLst/>
              </a:prstGeom>
              <a:blipFill>
                <a:blip r:embed="rId10"/>
                <a:stretch>
                  <a:fillRect b="-1333"/>
                </a:stretch>
              </a:blipFill>
            </p:spPr>
            <p:txBody>
              <a:bodyPr/>
              <a:lstStyle/>
              <a:p>
                <a:r>
                  <a:rPr lang="en-US">
                    <a:noFill/>
                  </a:rPr>
                  <a:t> </a:t>
                </a:r>
              </a:p>
            </p:txBody>
          </p:sp>
        </mc:Fallback>
      </mc:AlternateContent>
      <p:sp>
        <p:nvSpPr>
          <p:cNvPr id="60" name="TextBox 59">
            <a:extLst>
              <a:ext uri="{FF2B5EF4-FFF2-40B4-BE49-F238E27FC236}">
                <a16:creationId xmlns:a16="http://schemas.microsoft.com/office/drawing/2014/main" id="{E6F176E2-4AE4-2847-8F46-EBD814BF32DE}"/>
              </a:ext>
            </a:extLst>
          </p:cNvPr>
          <p:cNvSpPr txBox="1"/>
          <p:nvPr/>
        </p:nvSpPr>
        <p:spPr>
          <a:xfrm>
            <a:off x="1255475" y="6319811"/>
            <a:ext cx="1896673" cy="400110"/>
          </a:xfrm>
          <a:prstGeom prst="rect">
            <a:avLst/>
          </a:prstGeom>
          <a:noFill/>
        </p:spPr>
        <p:txBody>
          <a:bodyPr wrap="none" rtlCol="0">
            <a:spAutoFit/>
          </a:bodyPr>
          <a:lstStyle/>
          <a:p>
            <a:r>
              <a:rPr lang="en-US" sz="2000" b="1">
                <a:solidFill>
                  <a:srgbClr val="0070C0"/>
                </a:solidFill>
                <a:latin typeface="Calibri" panose="020F0502020204030204" pitchFamily="34" charset="0"/>
                <a:cs typeface="Calibri" panose="020F0502020204030204" pitchFamily="34" charset="0"/>
              </a:rPr>
              <a:t>Input sequence:</a:t>
            </a:r>
          </a:p>
        </p:txBody>
      </p:sp>
      <p:sp>
        <p:nvSpPr>
          <p:cNvPr id="61" name="TextBox 60">
            <a:extLst>
              <a:ext uri="{FF2B5EF4-FFF2-40B4-BE49-F238E27FC236}">
                <a16:creationId xmlns:a16="http://schemas.microsoft.com/office/drawing/2014/main" id="{F2D1FB85-8C33-2143-969D-B5904FB506D7}"/>
              </a:ext>
            </a:extLst>
          </p:cNvPr>
          <p:cNvSpPr txBox="1"/>
          <p:nvPr/>
        </p:nvSpPr>
        <p:spPr>
          <a:xfrm>
            <a:off x="1177648" y="4269261"/>
            <a:ext cx="2089033" cy="400110"/>
          </a:xfrm>
          <a:prstGeom prst="rect">
            <a:avLst/>
          </a:prstGeom>
          <a:noFill/>
        </p:spPr>
        <p:txBody>
          <a:bodyPr wrap="none" rtlCol="0">
            <a:spAutoFit/>
          </a:bodyPr>
          <a:lstStyle/>
          <a:p>
            <a:r>
              <a:rPr lang="en-US" sz="2000" b="1">
                <a:solidFill>
                  <a:srgbClr val="C00000"/>
                </a:solidFill>
                <a:latin typeface="Calibri" panose="020F0502020204030204" pitchFamily="34" charset="0"/>
                <a:cs typeface="Calibri" panose="020F0502020204030204" pitchFamily="34" charset="0"/>
              </a:rPr>
              <a:t>Output sequence:</a:t>
            </a:r>
          </a:p>
        </p:txBody>
      </p:sp>
      <p:sp>
        <p:nvSpPr>
          <p:cNvPr id="62" name="TextBox 61">
            <a:extLst>
              <a:ext uri="{FF2B5EF4-FFF2-40B4-BE49-F238E27FC236}">
                <a16:creationId xmlns:a16="http://schemas.microsoft.com/office/drawing/2014/main" id="{3BF00D3D-DCB3-424E-9348-081E291ACC62}"/>
              </a:ext>
            </a:extLst>
          </p:cNvPr>
          <p:cNvSpPr txBox="1"/>
          <p:nvPr/>
        </p:nvSpPr>
        <p:spPr>
          <a:xfrm>
            <a:off x="424156" y="5288797"/>
            <a:ext cx="1765548" cy="400110"/>
          </a:xfrm>
          <a:prstGeom prst="rect">
            <a:avLst/>
          </a:prstGeom>
          <a:noFill/>
        </p:spPr>
        <p:txBody>
          <a:bodyPr wrap="none" rtlCol="0">
            <a:spAutoFit/>
          </a:bodyPr>
          <a:lstStyle/>
          <a:p>
            <a:r>
              <a:rPr lang="en-US" sz="2000" b="1">
                <a:solidFill>
                  <a:srgbClr val="008000"/>
                </a:solidFill>
                <a:latin typeface="Calibri" panose="020F0502020204030204" pitchFamily="34" charset="0"/>
                <a:cs typeface="Calibri" panose="020F0502020204030204" pitchFamily="34" charset="0"/>
              </a:rPr>
              <a:t>Hidden states: </a:t>
            </a:r>
          </a:p>
        </p:txBody>
      </p:sp>
    </p:spTree>
    <p:extLst>
      <p:ext uri="{BB962C8B-B14F-4D97-AF65-F5344CB8AC3E}">
        <p14:creationId xmlns:p14="http://schemas.microsoft.com/office/powerpoint/2010/main" val="1919662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6C65A-28C5-B84B-810D-7637413003CC}"/>
              </a:ext>
            </a:extLst>
          </p:cNvPr>
          <p:cNvSpPr>
            <a:spLocks noGrp="1"/>
          </p:cNvSpPr>
          <p:nvPr>
            <p:ph type="title"/>
          </p:nvPr>
        </p:nvSpPr>
        <p:spPr/>
        <p:txBody>
          <a:bodyPr>
            <a:normAutofit/>
          </a:bodyPr>
          <a:lstStyle/>
          <a:p>
            <a:r>
              <a:rPr lang="en-US"/>
              <a:t>Background: Recurrent NNs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48633AA-B555-B342-B82F-894B7FE5A822}"/>
                  </a:ext>
                </a:extLst>
              </p:cNvPr>
              <p:cNvSpPr>
                <a:spLocks noGrp="1"/>
              </p:cNvSpPr>
              <p:nvPr>
                <p:ph idx="1"/>
              </p:nvPr>
            </p:nvSpPr>
            <p:spPr>
              <a:xfrm>
                <a:off x="457200" y="1221205"/>
                <a:ext cx="8686800" cy="5562600"/>
              </a:xfrm>
            </p:spPr>
            <p:txBody>
              <a:bodyPr>
                <a:normAutofit/>
              </a:bodyPr>
              <a:lstStyle/>
              <a:p>
                <a14:m>
                  <m:oMath xmlns:m="http://schemas.openxmlformats.org/officeDocument/2006/math">
                    <m:sSub>
                      <m:sSubPr>
                        <m:ctrlPr>
                          <a:rPr lang="en-US" i="1" smtClean="0">
                            <a:solidFill>
                              <a:srgbClr val="008000"/>
                            </a:solidFill>
                            <a:latin typeface="Cambria Math" panose="02040503050406030204" pitchFamily="18" charset="0"/>
                          </a:rPr>
                        </m:ctrlPr>
                      </m:sSubPr>
                      <m:e>
                        <m:r>
                          <a:rPr lang="en-US" b="0" i="1">
                            <a:solidFill>
                              <a:srgbClr val="008000"/>
                            </a:solidFill>
                            <a:latin typeface="Cambria Math" panose="02040503050406030204" pitchFamily="18" charset="0"/>
                          </a:rPr>
                          <m:t>𝑠</m:t>
                        </m:r>
                      </m:e>
                      <m:sub>
                        <m:r>
                          <a:rPr lang="en-US" i="1">
                            <a:solidFill>
                              <a:srgbClr val="008000"/>
                            </a:solidFill>
                            <a:latin typeface="Cambria Math" panose="02040503050406030204" pitchFamily="18" charset="0"/>
                          </a:rPr>
                          <m:t>𝑡</m:t>
                        </m:r>
                      </m:sub>
                    </m:sSub>
                  </m:oMath>
                </a14:m>
                <a:r>
                  <a:rPr lang="en-US" dirty="0"/>
                  <a:t>: </a:t>
                </a:r>
                <a:r>
                  <a:rPr lang="en-US" b="1" dirty="0"/>
                  <a:t>State </a:t>
                </a:r>
                <a:r>
                  <a:rPr lang="en-US" dirty="0"/>
                  <a:t>of RNN after step </a:t>
                </a:r>
                <a14:m>
                  <m:oMath xmlns:m="http://schemas.openxmlformats.org/officeDocument/2006/math">
                    <m:r>
                      <a:rPr lang="en-US" b="0" i="1" smtClean="0">
                        <a:latin typeface="Cambria Math" panose="02040503050406030204" pitchFamily="18" charset="0"/>
                      </a:rPr>
                      <m:t>𝑡</m:t>
                    </m:r>
                  </m:oMath>
                </a14:m>
                <a:endParaRPr lang="en-US" dirty="0"/>
              </a:p>
              <a:p>
                <a14:m>
                  <m:oMath xmlns:m="http://schemas.openxmlformats.org/officeDocument/2006/math">
                    <m:sSub>
                      <m:sSubPr>
                        <m:ctrlPr>
                          <a:rPr lang="en-US" i="1" smtClean="0">
                            <a:solidFill>
                              <a:srgbClr val="0000FF"/>
                            </a:solidFill>
                            <a:latin typeface="Cambria Math" panose="02040503050406030204" pitchFamily="18" charset="0"/>
                          </a:rPr>
                        </m:ctrlPr>
                      </m:sSubPr>
                      <m:e>
                        <m:r>
                          <a:rPr lang="en-US" b="0" i="1" smtClean="0">
                            <a:solidFill>
                              <a:srgbClr val="0000FF"/>
                            </a:solidFill>
                            <a:latin typeface="Cambria Math" panose="02040503050406030204" pitchFamily="18" charset="0"/>
                          </a:rPr>
                          <m:t>𝑥</m:t>
                        </m:r>
                      </m:e>
                      <m:sub>
                        <m:r>
                          <a:rPr lang="en-US" i="1">
                            <a:solidFill>
                              <a:srgbClr val="0000FF"/>
                            </a:solidFill>
                            <a:latin typeface="Cambria Math" panose="02040503050406030204" pitchFamily="18" charset="0"/>
                          </a:rPr>
                          <m:t>𝑡</m:t>
                        </m:r>
                      </m:sub>
                    </m:sSub>
                  </m:oMath>
                </a14:m>
                <a:r>
                  <a:rPr lang="en-US" dirty="0"/>
                  <a:t>: </a:t>
                </a:r>
                <a:r>
                  <a:rPr lang="en-US" b="1" dirty="0"/>
                  <a:t>Input </a:t>
                </a:r>
                <a:r>
                  <a:rPr lang="en-US" dirty="0"/>
                  <a:t>to RNN at step </a:t>
                </a:r>
                <a14:m>
                  <m:oMath xmlns:m="http://schemas.openxmlformats.org/officeDocument/2006/math">
                    <m:r>
                      <a:rPr lang="en-US" i="1">
                        <a:latin typeface="Cambria Math" panose="02040503050406030204" pitchFamily="18" charset="0"/>
                      </a:rPr>
                      <m:t>𝑡</m:t>
                    </m:r>
                  </m:oMath>
                </a14:m>
                <a:endParaRPr lang="en-US" dirty="0"/>
              </a:p>
              <a:p>
                <a14:m>
                  <m:oMath xmlns:m="http://schemas.openxmlformats.org/officeDocument/2006/math">
                    <m:sSub>
                      <m:sSubPr>
                        <m:ctrlPr>
                          <a:rPr lang="en-US"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𝑦</m:t>
                        </m:r>
                      </m:e>
                      <m:sub>
                        <m:r>
                          <a:rPr lang="en-US" i="1">
                            <a:solidFill>
                              <a:srgbClr val="C00000"/>
                            </a:solidFill>
                            <a:latin typeface="Cambria Math" panose="02040503050406030204" pitchFamily="18" charset="0"/>
                          </a:rPr>
                          <m:t>𝑡</m:t>
                        </m:r>
                      </m:sub>
                    </m:sSub>
                  </m:oMath>
                </a14:m>
                <a:r>
                  <a:rPr lang="en-US" dirty="0"/>
                  <a:t>: </a:t>
                </a:r>
                <a:r>
                  <a:rPr lang="en-US" b="1" dirty="0"/>
                  <a:t>Output </a:t>
                </a:r>
                <a:r>
                  <a:rPr lang="en-US" dirty="0"/>
                  <a:t>of RNN at step </a:t>
                </a:r>
                <a14:m>
                  <m:oMath xmlns:m="http://schemas.openxmlformats.org/officeDocument/2006/math">
                    <m:r>
                      <a:rPr lang="en-US" i="1">
                        <a:latin typeface="Cambria Math" panose="02040503050406030204" pitchFamily="18" charset="0"/>
                      </a:rPr>
                      <m:t>𝑡</m:t>
                    </m:r>
                  </m:oMath>
                </a14:m>
                <a:endParaRPr lang="en-US" dirty="0"/>
              </a:p>
              <a:p>
                <a:r>
                  <a:rPr lang="en-US" b="1" dirty="0"/>
                  <a:t>RNN cell: </a:t>
                </a:r>
                <a14:m>
                  <m:oMath xmlns:m="http://schemas.openxmlformats.org/officeDocument/2006/math">
                    <m:r>
                      <a:rPr lang="en-US" i="1">
                        <a:latin typeface="Cambria Math" panose="02040503050406030204" pitchFamily="18" charset="0"/>
                      </a:rPr>
                      <m:t>𝑊</m:t>
                    </m:r>
                    <m:r>
                      <a:rPr lang="en-US" b="0" i="1" smtClean="0">
                        <a:latin typeface="Cambria Math" panose="02040503050406030204" pitchFamily="18" charset="0"/>
                      </a:rPr>
                      <m:t>, </m:t>
                    </m:r>
                    <m:r>
                      <a:rPr lang="en-US" b="0" i="1" smtClean="0">
                        <a:latin typeface="Cambria Math" panose="02040503050406030204" pitchFamily="18" charset="0"/>
                      </a:rPr>
                      <m:t>𝑈</m:t>
                    </m:r>
                    <m:r>
                      <a:rPr lang="en-US" b="0" i="1" smtClean="0">
                        <a:latin typeface="Cambria Math" panose="02040503050406030204" pitchFamily="18" charset="0"/>
                      </a:rPr>
                      <m:t>,</m:t>
                    </m:r>
                    <m:r>
                      <a:rPr lang="en-US" b="0" i="1" smtClean="0">
                        <a:latin typeface="Cambria Math" panose="02040503050406030204" pitchFamily="18" charset="0"/>
                      </a:rPr>
                      <m:t>𝑉</m:t>
                    </m:r>
                  </m:oMath>
                </a14:m>
                <a:r>
                  <a:rPr lang="en-US" dirty="0"/>
                  <a:t>: Trainable parameters</a:t>
                </a:r>
              </a:p>
              <a:p>
                <a:endParaRPr lang="en-US" dirty="0"/>
              </a:p>
              <a:p>
                <a:endParaRPr lang="en-US" dirty="0"/>
              </a:p>
              <a:p>
                <a:endParaRPr lang="en-US" dirty="0"/>
              </a:p>
              <a:p>
                <a:endParaRPr lang="en-US" dirty="0"/>
              </a:p>
              <a:p>
                <a:endParaRPr lang="en-US" dirty="0"/>
              </a:p>
              <a:p>
                <a:endParaRPr lang="en-US" dirty="0"/>
              </a:p>
              <a:p>
                <a:r>
                  <a:rPr lang="en-US" b="1" dirty="0"/>
                  <a:t>More expressive cells:</a:t>
                </a:r>
                <a:r>
                  <a:rPr lang="en-US" dirty="0"/>
                  <a:t> GRU, LSTM, etc.</a:t>
                </a:r>
              </a:p>
              <a:p>
                <a:endParaRPr lang="en-US" dirty="0"/>
              </a:p>
            </p:txBody>
          </p:sp>
        </mc:Choice>
        <mc:Fallback xmlns="">
          <p:sp>
            <p:nvSpPr>
              <p:cNvPr id="3" name="Content Placeholder 2">
                <a:extLst>
                  <a:ext uri="{FF2B5EF4-FFF2-40B4-BE49-F238E27FC236}">
                    <a16:creationId xmlns:a16="http://schemas.microsoft.com/office/drawing/2014/main" id="{948633AA-B555-B342-B82F-894B7FE5A822}"/>
                  </a:ext>
                </a:extLst>
              </p:cNvPr>
              <p:cNvSpPr>
                <a:spLocks noGrp="1" noRot="1" noChangeAspect="1" noMove="1" noResize="1" noEditPoints="1" noAdjustHandles="1" noChangeArrowheads="1" noChangeShapeType="1" noTextEdit="1"/>
              </p:cNvSpPr>
              <p:nvPr>
                <p:ph idx="1"/>
              </p:nvPr>
            </p:nvSpPr>
            <p:spPr>
              <a:xfrm>
                <a:off x="457200" y="1221205"/>
                <a:ext cx="8686800" cy="5562600"/>
              </a:xfrm>
              <a:blipFill>
                <a:blip r:embed="rId3"/>
                <a:stretch>
                  <a:fillRect l="-281" t="-438" b="-251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FF1D3122-AB16-ED4E-9C83-0FCE6DE94D56}"/>
              </a:ext>
            </a:extLst>
          </p:cNvPr>
          <p:cNvSpPr>
            <a:spLocks noGrp="1"/>
          </p:cNvSpPr>
          <p:nvPr>
            <p:ph type="dt" sz="half" idx="10"/>
          </p:nvPr>
        </p:nvSpPr>
        <p:spPr/>
        <p:txBody>
          <a:bodyPr/>
          <a:lstStyle/>
          <a:p>
            <a:fld id="{CC04A50D-DD95-DB44-B05C-002F866F6AF4}" type="datetime1">
              <a:rPr lang="en-US" smtClean="0"/>
              <a:t>11/18/24</a:t>
            </a:fld>
            <a:endParaRPr lang="en-US"/>
          </a:p>
        </p:txBody>
      </p:sp>
      <p:sp>
        <p:nvSpPr>
          <p:cNvPr id="5" name="Footer Placeholder 4">
            <a:extLst>
              <a:ext uri="{FF2B5EF4-FFF2-40B4-BE49-F238E27FC236}">
                <a16:creationId xmlns:a16="http://schemas.microsoft.com/office/drawing/2014/main" id="{7861EC12-C6EF-6C40-8403-B1512D9C2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AF77B86-D5F3-FC47-893F-7611A85196E4}"/>
              </a:ext>
            </a:extLst>
          </p:cNvPr>
          <p:cNvSpPr>
            <a:spLocks noGrp="1"/>
          </p:cNvSpPr>
          <p:nvPr>
            <p:ph type="sldNum" sz="quarter" idx="12"/>
          </p:nvPr>
        </p:nvSpPr>
        <p:spPr/>
        <p:txBody>
          <a:bodyPr/>
          <a:lstStyle/>
          <a:p>
            <a:fld id="{19B12225-5612-419B-A8D5-4B8EEE4C217E}" type="slidenum">
              <a:rPr lang="en-US" smtClean="0"/>
              <a:pPr/>
              <a:t>25</a:t>
            </a:fld>
            <a:endParaRPr lang="en-US"/>
          </a:p>
        </p:txBody>
      </p:sp>
      <p:sp>
        <p:nvSpPr>
          <p:cNvPr id="7" name="Rectangle 6">
            <a:extLst>
              <a:ext uri="{FF2B5EF4-FFF2-40B4-BE49-F238E27FC236}">
                <a16:creationId xmlns:a16="http://schemas.microsoft.com/office/drawing/2014/main" id="{3DB73871-E848-8E4E-AE6B-D7B0B752F0AF}"/>
              </a:ext>
            </a:extLst>
          </p:cNvPr>
          <p:cNvSpPr/>
          <p:nvPr/>
        </p:nvSpPr>
        <p:spPr>
          <a:xfrm>
            <a:off x="1905000" y="4374273"/>
            <a:ext cx="1058954" cy="762000"/>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RNN cell</a:t>
            </a:r>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F8F0064C-73BF-F745-8FE4-72560AC19E78}"/>
                  </a:ext>
                </a:extLst>
              </p:cNvPr>
              <p:cNvSpPr/>
              <p:nvPr/>
            </p:nvSpPr>
            <p:spPr>
              <a:xfrm>
                <a:off x="2163632" y="5558135"/>
                <a:ext cx="541687"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solidFill>
                                <a:srgbClr val="0000FF"/>
                              </a:solidFill>
                              <a:latin typeface="Cambria Math" panose="02040503050406030204" pitchFamily="18" charset="0"/>
                            </a:rPr>
                          </m:ctrlPr>
                        </m:sSubPr>
                        <m:e>
                          <m:r>
                            <a:rPr lang="en-US" sz="2400" b="0" i="1">
                              <a:solidFill>
                                <a:srgbClr val="0000FF"/>
                              </a:solidFill>
                              <a:latin typeface="Cambria Math" panose="02040503050406030204" pitchFamily="18" charset="0"/>
                            </a:rPr>
                            <m:t>𝑥</m:t>
                          </m:r>
                        </m:e>
                        <m:sub>
                          <m:r>
                            <a:rPr lang="en-US" sz="2400" i="1">
                              <a:solidFill>
                                <a:srgbClr val="0000FF"/>
                              </a:solidFill>
                              <a:latin typeface="Cambria Math" panose="02040503050406030204" pitchFamily="18" charset="0"/>
                            </a:rPr>
                            <m:t>𝑡</m:t>
                          </m:r>
                        </m:sub>
                      </m:sSub>
                    </m:oMath>
                  </m:oMathPara>
                </a14:m>
                <a:endParaRPr lang="en-US" sz="2400">
                  <a:solidFill>
                    <a:srgbClr val="0000FF"/>
                  </a:solidFill>
                </a:endParaRPr>
              </a:p>
            </p:txBody>
          </p:sp>
        </mc:Choice>
        <mc:Fallback xmlns="">
          <p:sp>
            <p:nvSpPr>
              <p:cNvPr id="8" name="Rectangle 7">
                <a:extLst>
                  <a:ext uri="{FF2B5EF4-FFF2-40B4-BE49-F238E27FC236}">
                    <a16:creationId xmlns:a16="http://schemas.microsoft.com/office/drawing/2014/main" id="{F8F0064C-73BF-F745-8FE4-72560AC19E78}"/>
                  </a:ext>
                </a:extLst>
              </p:cNvPr>
              <p:cNvSpPr>
                <a:spLocks noRot="1" noChangeAspect="1" noMove="1" noResize="1" noEditPoints="1" noAdjustHandles="1" noChangeArrowheads="1" noChangeShapeType="1" noTextEdit="1"/>
              </p:cNvSpPr>
              <p:nvPr/>
            </p:nvSpPr>
            <p:spPr>
              <a:xfrm>
                <a:off x="2163632" y="5558135"/>
                <a:ext cx="541687" cy="46166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02CA39B7-A4A2-B64F-BA60-C773280325EA}"/>
                  </a:ext>
                </a:extLst>
              </p:cNvPr>
              <p:cNvSpPr/>
              <p:nvPr/>
            </p:nvSpPr>
            <p:spPr>
              <a:xfrm>
                <a:off x="685800" y="4570607"/>
                <a:ext cx="810991"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solidFill>
                                <a:srgbClr val="008000"/>
                              </a:solidFill>
                              <a:latin typeface="Cambria Math" panose="02040503050406030204" pitchFamily="18" charset="0"/>
                            </a:rPr>
                          </m:ctrlPr>
                        </m:sSubPr>
                        <m:e>
                          <m:r>
                            <a:rPr lang="en-US" sz="2400" b="0" i="1">
                              <a:solidFill>
                                <a:srgbClr val="008000"/>
                              </a:solidFill>
                              <a:latin typeface="Cambria Math" panose="02040503050406030204" pitchFamily="18" charset="0"/>
                            </a:rPr>
                            <m:t>𝑠</m:t>
                          </m:r>
                        </m:e>
                        <m:sub>
                          <m:r>
                            <a:rPr lang="en-US" sz="2400" i="1">
                              <a:solidFill>
                                <a:srgbClr val="008000"/>
                              </a:solidFill>
                              <a:latin typeface="Cambria Math" panose="02040503050406030204" pitchFamily="18" charset="0"/>
                            </a:rPr>
                            <m:t>𝑡</m:t>
                          </m:r>
                          <m:r>
                            <a:rPr lang="en-US" sz="2400" i="1">
                              <a:solidFill>
                                <a:srgbClr val="008000"/>
                              </a:solidFill>
                              <a:latin typeface="Cambria Math" panose="02040503050406030204" pitchFamily="18" charset="0"/>
                            </a:rPr>
                            <m:t>−1</m:t>
                          </m:r>
                        </m:sub>
                      </m:sSub>
                    </m:oMath>
                  </m:oMathPara>
                </a14:m>
                <a:endParaRPr lang="en-US" sz="2400">
                  <a:solidFill>
                    <a:srgbClr val="008000"/>
                  </a:solidFill>
                </a:endParaRPr>
              </a:p>
            </p:txBody>
          </p:sp>
        </mc:Choice>
        <mc:Fallback xmlns="">
          <p:sp>
            <p:nvSpPr>
              <p:cNvPr id="9" name="Rectangle 8">
                <a:extLst>
                  <a:ext uri="{FF2B5EF4-FFF2-40B4-BE49-F238E27FC236}">
                    <a16:creationId xmlns:a16="http://schemas.microsoft.com/office/drawing/2014/main" id="{02CA39B7-A4A2-B64F-BA60-C773280325EA}"/>
                  </a:ext>
                </a:extLst>
              </p:cNvPr>
              <p:cNvSpPr>
                <a:spLocks noRot="1" noChangeAspect="1" noMove="1" noResize="1" noEditPoints="1" noAdjustHandles="1" noChangeArrowheads="1" noChangeShapeType="1" noTextEdit="1"/>
              </p:cNvSpPr>
              <p:nvPr/>
            </p:nvSpPr>
            <p:spPr>
              <a:xfrm>
                <a:off x="685800" y="4570607"/>
                <a:ext cx="810991" cy="461665"/>
              </a:xfrm>
              <a:prstGeom prst="rect">
                <a:avLst/>
              </a:prstGeom>
              <a:blipFill>
                <a:blip r:embed="rId5"/>
                <a:stretch>
                  <a:fillRect/>
                </a:stretch>
              </a:blipFill>
            </p:spPr>
            <p:txBody>
              <a:bodyPr/>
              <a:lstStyle/>
              <a:p>
                <a:r>
                  <a:rPr lang="en-US">
                    <a:noFill/>
                  </a:rPr>
                  <a:t> </a:t>
                </a:r>
              </a:p>
            </p:txBody>
          </p:sp>
        </mc:Fallback>
      </mc:AlternateContent>
      <p:sp>
        <p:nvSpPr>
          <p:cNvPr id="11" name="Right Arrow 10">
            <a:extLst>
              <a:ext uri="{FF2B5EF4-FFF2-40B4-BE49-F238E27FC236}">
                <a16:creationId xmlns:a16="http://schemas.microsoft.com/office/drawing/2014/main" id="{A39E77A6-538D-DE4D-9D62-73673FBC8A3D}"/>
              </a:ext>
            </a:extLst>
          </p:cNvPr>
          <p:cNvSpPr/>
          <p:nvPr/>
        </p:nvSpPr>
        <p:spPr>
          <a:xfrm rot="16200000">
            <a:off x="2273325" y="5298132"/>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2" name="Right Arrow 11">
            <a:extLst>
              <a:ext uri="{FF2B5EF4-FFF2-40B4-BE49-F238E27FC236}">
                <a16:creationId xmlns:a16="http://schemas.microsoft.com/office/drawing/2014/main" id="{AF82275D-CF20-094A-997C-687520B548B5}"/>
              </a:ext>
            </a:extLst>
          </p:cNvPr>
          <p:cNvSpPr/>
          <p:nvPr/>
        </p:nvSpPr>
        <p:spPr>
          <a:xfrm>
            <a:off x="1496791" y="4698122"/>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3" name="Right Arrow 12">
            <a:extLst>
              <a:ext uri="{FF2B5EF4-FFF2-40B4-BE49-F238E27FC236}">
                <a16:creationId xmlns:a16="http://schemas.microsoft.com/office/drawing/2014/main" id="{67941276-F949-0F43-BAA0-5B045E0961C6}"/>
              </a:ext>
            </a:extLst>
          </p:cNvPr>
          <p:cNvSpPr/>
          <p:nvPr/>
        </p:nvSpPr>
        <p:spPr>
          <a:xfrm>
            <a:off x="3049861" y="4698121"/>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4" name="Right Arrow 13">
            <a:extLst>
              <a:ext uri="{FF2B5EF4-FFF2-40B4-BE49-F238E27FC236}">
                <a16:creationId xmlns:a16="http://schemas.microsoft.com/office/drawing/2014/main" id="{014DCC03-96F3-9246-94FA-B7F7A58BD1CE}"/>
              </a:ext>
            </a:extLst>
          </p:cNvPr>
          <p:cNvSpPr/>
          <p:nvPr/>
        </p:nvSpPr>
        <p:spPr>
          <a:xfrm rot="16200000">
            <a:off x="2273325" y="4022973"/>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ED61BE2B-7F8D-E441-A343-F2E259BE4F7B}"/>
                  </a:ext>
                </a:extLst>
              </p:cNvPr>
              <p:cNvSpPr/>
              <p:nvPr/>
            </p:nvSpPr>
            <p:spPr>
              <a:xfrm>
                <a:off x="2163632" y="3522230"/>
                <a:ext cx="525978"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solidFill>
                                <a:srgbClr val="C00000"/>
                              </a:solidFill>
                              <a:latin typeface="Cambria Math" panose="02040503050406030204" pitchFamily="18" charset="0"/>
                            </a:rPr>
                          </m:ctrlPr>
                        </m:sSubPr>
                        <m:e>
                          <m:r>
                            <a:rPr lang="en-US" sz="2400" b="0" i="1" smtClean="0">
                              <a:solidFill>
                                <a:srgbClr val="C00000"/>
                              </a:solidFill>
                              <a:latin typeface="Cambria Math" panose="02040503050406030204" pitchFamily="18" charset="0"/>
                            </a:rPr>
                            <m:t>𝑦</m:t>
                          </m:r>
                        </m:e>
                        <m:sub>
                          <m:r>
                            <a:rPr lang="en-US" sz="2400" i="1">
                              <a:solidFill>
                                <a:srgbClr val="C00000"/>
                              </a:solidFill>
                              <a:latin typeface="Cambria Math" panose="02040503050406030204" pitchFamily="18" charset="0"/>
                            </a:rPr>
                            <m:t>𝑡</m:t>
                          </m:r>
                        </m:sub>
                      </m:sSub>
                    </m:oMath>
                  </m:oMathPara>
                </a14:m>
                <a:endParaRPr lang="en-US" sz="2400">
                  <a:solidFill>
                    <a:srgbClr val="FF0066"/>
                  </a:solidFill>
                </a:endParaRPr>
              </a:p>
            </p:txBody>
          </p:sp>
        </mc:Choice>
        <mc:Fallback xmlns="">
          <p:sp>
            <p:nvSpPr>
              <p:cNvPr id="15" name="Rectangle 14">
                <a:extLst>
                  <a:ext uri="{FF2B5EF4-FFF2-40B4-BE49-F238E27FC236}">
                    <a16:creationId xmlns:a16="http://schemas.microsoft.com/office/drawing/2014/main" id="{ED61BE2B-7F8D-E441-A343-F2E259BE4F7B}"/>
                  </a:ext>
                </a:extLst>
              </p:cNvPr>
              <p:cNvSpPr>
                <a:spLocks noRot="1" noChangeAspect="1" noMove="1" noResize="1" noEditPoints="1" noAdjustHandles="1" noChangeArrowheads="1" noChangeShapeType="1" noTextEdit="1"/>
              </p:cNvSpPr>
              <p:nvPr/>
            </p:nvSpPr>
            <p:spPr>
              <a:xfrm>
                <a:off x="2163632" y="3522230"/>
                <a:ext cx="525978" cy="461665"/>
              </a:xfrm>
              <a:prstGeom prst="rect">
                <a:avLst/>
              </a:prstGeom>
              <a:blipFill>
                <a:blip r:embed="rId6"/>
                <a:stretch>
                  <a:fillRect b="-92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089E87C8-4C01-8A40-AF6E-544B09A085F0}"/>
                  </a:ext>
                </a:extLst>
              </p:cNvPr>
              <p:cNvSpPr/>
              <p:nvPr/>
            </p:nvSpPr>
            <p:spPr>
              <a:xfrm>
                <a:off x="3343118" y="4570604"/>
                <a:ext cx="517641"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solidFill>
                                <a:srgbClr val="008000"/>
                              </a:solidFill>
                              <a:latin typeface="Cambria Math" panose="02040503050406030204" pitchFamily="18" charset="0"/>
                            </a:rPr>
                          </m:ctrlPr>
                        </m:sSubPr>
                        <m:e>
                          <m:r>
                            <a:rPr lang="en-US" sz="2400" b="0" i="1">
                              <a:solidFill>
                                <a:srgbClr val="008000"/>
                              </a:solidFill>
                              <a:latin typeface="Cambria Math" panose="02040503050406030204" pitchFamily="18" charset="0"/>
                            </a:rPr>
                            <m:t>𝑠</m:t>
                          </m:r>
                        </m:e>
                        <m:sub>
                          <m:r>
                            <a:rPr lang="en-US" sz="2400" i="1">
                              <a:solidFill>
                                <a:srgbClr val="008000"/>
                              </a:solidFill>
                              <a:latin typeface="Cambria Math" panose="02040503050406030204" pitchFamily="18" charset="0"/>
                            </a:rPr>
                            <m:t>𝑡</m:t>
                          </m:r>
                        </m:sub>
                      </m:sSub>
                    </m:oMath>
                  </m:oMathPara>
                </a14:m>
                <a:endParaRPr lang="en-US" sz="2400"/>
              </a:p>
            </p:txBody>
          </p:sp>
        </mc:Choice>
        <mc:Fallback xmlns="">
          <p:sp>
            <p:nvSpPr>
              <p:cNvPr id="16" name="Rectangle 15">
                <a:extLst>
                  <a:ext uri="{FF2B5EF4-FFF2-40B4-BE49-F238E27FC236}">
                    <a16:creationId xmlns:a16="http://schemas.microsoft.com/office/drawing/2014/main" id="{089E87C8-4C01-8A40-AF6E-544B09A085F0}"/>
                  </a:ext>
                </a:extLst>
              </p:cNvPr>
              <p:cNvSpPr>
                <a:spLocks noRot="1" noChangeAspect="1" noMove="1" noResize="1" noEditPoints="1" noAdjustHandles="1" noChangeArrowheads="1" noChangeShapeType="1" noTextEdit="1"/>
              </p:cNvSpPr>
              <p:nvPr/>
            </p:nvSpPr>
            <p:spPr>
              <a:xfrm>
                <a:off x="3343118" y="4570604"/>
                <a:ext cx="517641" cy="46166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FF6E7E41-11EF-7640-A39E-C15A1E583580}"/>
                  </a:ext>
                </a:extLst>
              </p:cNvPr>
              <p:cNvSpPr/>
              <p:nvPr/>
            </p:nvSpPr>
            <p:spPr>
              <a:xfrm>
                <a:off x="3992391" y="3497448"/>
                <a:ext cx="4286366" cy="2246769"/>
              </a:xfrm>
              <a:prstGeom prst="rect">
                <a:avLst/>
              </a:prstGeom>
            </p:spPr>
            <p:txBody>
              <a:bodyPr wrap="none">
                <a:spAutoFit/>
              </a:bodyPr>
              <a:lstStyle/>
              <a:p>
                <a:r>
                  <a:rPr lang="en-US" sz="2800" b="1">
                    <a:solidFill>
                      <a:srgbClr val="C00000"/>
                    </a:solidFill>
                    <a:latin typeface="Calibri" panose="020F0502020204030204" pitchFamily="34" charset="0"/>
                    <a:cs typeface="Calibri" panose="020F0502020204030204" pitchFamily="34" charset="0"/>
                  </a:rPr>
                  <a:t>The RNN cell:</a:t>
                </a:r>
              </a:p>
              <a:p>
                <a:r>
                  <a:rPr lang="en-US" sz="2800" b="1">
                    <a:latin typeface="Calibri" panose="020F0502020204030204" pitchFamily="34" charset="0"/>
                    <a:cs typeface="Calibri" panose="020F0502020204030204" pitchFamily="34" charset="0"/>
                  </a:rPr>
                  <a:t>(1) Update hidden state: </a:t>
                </a:r>
              </a:p>
              <a:p>
                <a:pPr/>
                <a14:m>
                  <m:oMathPara xmlns:m="http://schemas.openxmlformats.org/officeDocument/2006/math">
                    <m:oMathParaPr>
                      <m:jc m:val="centerGroup"/>
                    </m:oMathParaPr>
                    <m:oMath xmlns:m="http://schemas.openxmlformats.org/officeDocument/2006/math">
                      <m:sSub>
                        <m:sSubPr>
                          <m:ctrlPr>
                            <a:rPr lang="en-US" sz="2800" i="1">
                              <a:solidFill>
                                <a:srgbClr val="008000"/>
                              </a:solidFill>
                              <a:latin typeface="Cambria Math" panose="02040503050406030204" pitchFamily="18" charset="0"/>
                            </a:rPr>
                          </m:ctrlPr>
                        </m:sSubPr>
                        <m:e>
                          <m:r>
                            <a:rPr lang="en-US" sz="2800" i="1">
                              <a:solidFill>
                                <a:srgbClr val="008000"/>
                              </a:solidFill>
                              <a:latin typeface="Cambria Math" panose="02040503050406030204" pitchFamily="18" charset="0"/>
                            </a:rPr>
                            <m:t>𝑠</m:t>
                          </m:r>
                        </m:e>
                        <m:sub>
                          <m:r>
                            <a:rPr lang="en-US" sz="2800" i="1">
                              <a:solidFill>
                                <a:srgbClr val="008000"/>
                              </a:solidFill>
                              <a:latin typeface="Cambria Math" panose="02040503050406030204" pitchFamily="18" charset="0"/>
                            </a:rPr>
                            <m:t>𝑡</m:t>
                          </m:r>
                        </m:sub>
                      </m:sSub>
                      <m:r>
                        <a:rPr lang="en-US" sz="2800" i="1">
                          <a:latin typeface="Cambria Math" panose="02040503050406030204" pitchFamily="18" charset="0"/>
                        </a:rPr>
                        <m:t>=</m:t>
                      </m:r>
                      <m:r>
                        <a:rPr lang="en-US" sz="2800" i="1">
                          <a:latin typeface="Cambria Math" panose="02040503050406030204" pitchFamily="18" charset="0"/>
                        </a:rPr>
                        <m:t>𝜎</m:t>
                      </m:r>
                      <m:r>
                        <a:rPr lang="en-US" sz="2800" i="1">
                          <a:latin typeface="Cambria Math" panose="02040503050406030204" pitchFamily="18" charset="0"/>
                        </a:rPr>
                        <m:t>(</m:t>
                      </m:r>
                      <m:r>
                        <a:rPr lang="en-US" sz="2800" i="1">
                          <a:latin typeface="Cambria Math" panose="02040503050406030204" pitchFamily="18" charset="0"/>
                        </a:rPr>
                        <m:t>𝑊</m:t>
                      </m:r>
                      <m:r>
                        <a:rPr lang="en-US" sz="2800" b="1" i="1">
                          <a:latin typeface="Cambria Math" panose="02040503050406030204" pitchFamily="18" charset="0"/>
                        </a:rPr>
                        <m:t>⋅</m:t>
                      </m:r>
                      <m:sSub>
                        <m:sSubPr>
                          <m:ctrlPr>
                            <a:rPr lang="en-US" sz="2800" b="1" i="1">
                              <a:solidFill>
                                <a:srgbClr val="0000FF"/>
                              </a:solidFill>
                              <a:latin typeface="Cambria Math" panose="02040503050406030204" pitchFamily="18" charset="0"/>
                            </a:rPr>
                          </m:ctrlPr>
                        </m:sSubPr>
                        <m:e>
                          <m:r>
                            <a:rPr lang="en-US" sz="2800" i="1">
                              <a:solidFill>
                                <a:srgbClr val="0000FF"/>
                              </a:solidFill>
                              <a:latin typeface="Cambria Math" panose="02040503050406030204" pitchFamily="18" charset="0"/>
                            </a:rPr>
                            <m:t>𝑥</m:t>
                          </m:r>
                        </m:e>
                        <m:sub>
                          <m:r>
                            <a:rPr lang="en-US" sz="2800" i="1">
                              <a:solidFill>
                                <a:srgbClr val="0000FF"/>
                              </a:solidFill>
                              <a:latin typeface="Cambria Math" panose="02040503050406030204" pitchFamily="18" charset="0"/>
                            </a:rPr>
                            <m:t>𝑡</m:t>
                          </m:r>
                        </m:sub>
                      </m:sSub>
                      <m:r>
                        <a:rPr lang="en-US" sz="2800" b="1" i="1">
                          <a:latin typeface="Cambria Math" panose="02040503050406030204" pitchFamily="18" charset="0"/>
                        </a:rPr>
                        <m:t>+</m:t>
                      </m:r>
                      <m:r>
                        <a:rPr lang="en-US" sz="2800" i="1">
                          <a:latin typeface="Cambria Math" panose="02040503050406030204" pitchFamily="18" charset="0"/>
                        </a:rPr>
                        <m:t>𝑈</m:t>
                      </m:r>
                      <m:r>
                        <a:rPr lang="en-US" sz="2800" i="1">
                          <a:latin typeface="Cambria Math" panose="02040503050406030204" pitchFamily="18" charset="0"/>
                        </a:rPr>
                        <m:t>⋅</m:t>
                      </m:r>
                      <m:sSub>
                        <m:sSubPr>
                          <m:ctrlPr>
                            <a:rPr lang="en-US" sz="2800" b="1" i="1">
                              <a:solidFill>
                                <a:srgbClr val="008000"/>
                              </a:solidFill>
                              <a:latin typeface="Cambria Math" panose="02040503050406030204" pitchFamily="18" charset="0"/>
                            </a:rPr>
                          </m:ctrlPr>
                        </m:sSubPr>
                        <m:e>
                          <m:r>
                            <a:rPr lang="en-US" sz="2800" i="1">
                              <a:solidFill>
                                <a:srgbClr val="008000"/>
                              </a:solidFill>
                              <a:latin typeface="Cambria Math" panose="02040503050406030204" pitchFamily="18" charset="0"/>
                            </a:rPr>
                            <m:t>𝑠</m:t>
                          </m:r>
                        </m:e>
                        <m:sub>
                          <m:r>
                            <a:rPr lang="en-US" sz="2800" i="1">
                              <a:solidFill>
                                <a:srgbClr val="008000"/>
                              </a:solidFill>
                              <a:latin typeface="Cambria Math" panose="02040503050406030204" pitchFamily="18" charset="0"/>
                            </a:rPr>
                            <m:t>𝑡</m:t>
                          </m:r>
                          <m:r>
                            <a:rPr lang="en-US" sz="2800" i="1">
                              <a:solidFill>
                                <a:srgbClr val="008000"/>
                              </a:solidFill>
                              <a:latin typeface="Cambria Math" panose="02040503050406030204" pitchFamily="18" charset="0"/>
                            </a:rPr>
                            <m:t>−1</m:t>
                          </m:r>
                        </m:sub>
                      </m:sSub>
                      <m:r>
                        <a:rPr lang="en-US" sz="2800" b="1" i="1">
                          <a:latin typeface="Cambria Math" panose="02040503050406030204" pitchFamily="18" charset="0"/>
                        </a:rPr>
                        <m:t>)</m:t>
                      </m:r>
                    </m:oMath>
                  </m:oMathPara>
                </a14:m>
                <a:endParaRPr lang="en-US" sz="2800">
                  <a:latin typeface="Calibri" panose="020F0502020204030204" pitchFamily="34" charset="0"/>
                  <a:cs typeface="Calibri" panose="020F0502020204030204" pitchFamily="34" charset="0"/>
                </a:endParaRPr>
              </a:p>
              <a:p>
                <a:r>
                  <a:rPr lang="en-US" sz="2800" b="1">
                    <a:latin typeface="Calibri" panose="020F0502020204030204" pitchFamily="34" charset="0"/>
                    <a:cs typeface="Calibri" panose="020F0502020204030204" pitchFamily="34" charset="0"/>
                  </a:rPr>
                  <a:t>(2) Output prediction: </a:t>
                </a:r>
              </a:p>
              <a:p>
                <a:pPr/>
                <a14:m>
                  <m:oMathPara xmlns:m="http://schemas.openxmlformats.org/officeDocument/2006/math">
                    <m:oMathParaPr>
                      <m:jc m:val="centerGroup"/>
                    </m:oMathParaPr>
                    <m:oMath xmlns:m="http://schemas.openxmlformats.org/officeDocument/2006/math">
                      <m:sSub>
                        <m:sSubPr>
                          <m:ctrlPr>
                            <a:rPr lang="en-US" sz="2800" i="1" smtClean="0">
                              <a:solidFill>
                                <a:srgbClr val="C00000"/>
                              </a:solidFill>
                              <a:latin typeface="Cambria Math" panose="02040503050406030204" pitchFamily="18" charset="0"/>
                            </a:rPr>
                          </m:ctrlPr>
                        </m:sSubPr>
                        <m:e>
                          <m:r>
                            <a:rPr lang="en-US" sz="2800" b="0" i="1" smtClean="0">
                              <a:solidFill>
                                <a:srgbClr val="C00000"/>
                              </a:solidFill>
                              <a:latin typeface="Cambria Math" panose="02040503050406030204" pitchFamily="18" charset="0"/>
                            </a:rPr>
                            <m:t>𝑦</m:t>
                          </m:r>
                        </m:e>
                        <m:sub>
                          <m:r>
                            <a:rPr lang="en-US" sz="2800" i="1">
                              <a:solidFill>
                                <a:srgbClr val="C00000"/>
                              </a:solidFill>
                              <a:latin typeface="Cambria Math" panose="02040503050406030204" pitchFamily="18" charset="0"/>
                            </a:rPr>
                            <m:t>𝑡</m:t>
                          </m:r>
                        </m:sub>
                      </m:sSub>
                      <m:r>
                        <a:rPr lang="en-US" sz="2800" i="1">
                          <a:latin typeface="Cambria Math" panose="02040503050406030204" pitchFamily="18" charset="0"/>
                        </a:rPr>
                        <m:t>=</m:t>
                      </m:r>
                      <m:r>
                        <a:rPr lang="en-US" sz="2800" b="0" i="1" smtClean="0">
                          <a:latin typeface="Cambria Math" panose="02040503050406030204" pitchFamily="18" charset="0"/>
                        </a:rPr>
                        <m:t>𝑉</m:t>
                      </m:r>
                      <m:r>
                        <a:rPr lang="en-US" sz="2800" b="0" i="1" smtClean="0">
                          <a:latin typeface="Cambria Math" panose="02040503050406030204" pitchFamily="18" charset="0"/>
                        </a:rPr>
                        <m:t>⋅</m:t>
                      </m:r>
                      <m:sSub>
                        <m:sSubPr>
                          <m:ctrlPr>
                            <a:rPr lang="en-US" sz="2800" b="1" i="1" smtClean="0">
                              <a:solidFill>
                                <a:srgbClr val="008000"/>
                              </a:solidFill>
                              <a:latin typeface="Cambria Math" panose="02040503050406030204" pitchFamily="18" charset="0"/>
                            </a:rPr>
                          </m:ctrlPr>
                        </m:sSubPr>
                        <m:e>
                          <m:r>
                            <a:rPr lang="en-US" sz="2800" b="0" i="1">
                              <a:solidFill>
                                <a:srgbClr val="008000"/>
                              </a:solidFill>
                              <a:latin typeface="Cambria Math" panose="02040503050406030204" pitchFamily="18" charset="0"/>
                            </a:rPr>
                            <m:t>𝑠</m:t>
                          </m:r>
                        </m:e>
                        <m:sub>
                          <m:r>
                            <a:rPr lang="en-US" sz="2800" i="1">
                              <a:solidFill>
                                <a:srgbClr val="008000"/>
                              </a:solidFill>
                              <a:latin typeface="Cambria Math" panose="02040503050406030204" pitchFamily="18" charset="0"/>
                            </a:rPr>
                            <m:t>𝑡</m:t>
                          </m:r>
                        </m:sub>
                      </m:sSub>
                    </m:oMath>
                  </m:oMathPara>
                </a14:m>
                <a:endParaRPr lang="en-US" sz="2800"/>
              </a:p>
            </p:txBody>
          </p:sp>
        </mc:Choice>
        <mc:Fallback xmlns="">
          <p:sp>
            <p:nvSpPr>
              <p:cNvPr id="17" name="Rectangle 16">
                <a:extLst>
                  <a:ext uri="{FF2B5EF4-FFF2-40B4-BE49-F238E27FC236}">
                    <a16:creationId xmlns:a16="http://schemas.microsoft.com/office/drawing/2014/main" id="{FF6E7E41-11EF-7640-A39E-C15A1E583580}"/>
                  </a:ext>
                </a:extLst>
              </p:cNvPr>
              <p:cNvSpPr>
                <a:spLocks noRot="1" noChangeAspect="1" noMove="1" noResize="1" noEditPoints="1" noAdjustHandles="1" noChangeArrowheads="1" noChangeShapeType="1" noTextEdit="1"/>
              </p:cNvSpPr>
              <p:nvPr/>
            </p:nvSpPr>
            <p:spPr>
              <a:xfrm>
                <a:off x="3992391" y="3497448"/>
                <a:ext cx="4286366" cy="2246769"/>
              </a:xfrm>
              <a:prstGeom prst="rect">
                <a:avLst/>
              </a:prstGeom>
              <a:blipFill>
                <a:blip r:embed="rId8"/>
                <a:stretch>
                  <a:fillRect l="-2987" t="-2717"/>
                </a:stretch>
              </a:blipFill>
            </p:spPr>
            <p:txBody>
              <a:bodyPr/>
              <a:lstStyle/>
              <a:p>
                <a:r>
                  <a:rPr lang="en-US">
                    <a:noFill/>
                  </a:rPr>
                  <a:t> </a:t>
                </a:r>
              </a:p>
            </p:txBody>
          </p:sp>
        </mc:Fallback>
      </mc:AlternateContent>
      <p:sp>
        <p:nvSpPr>
          <p:cNvPr id="19" name="Rectangle 18">
            <a:extLst>
              <a:ext uri="{FF2B5EF4-FFF2-40B4-BE49-F238E27FC236}">
                <a16:creationId xmlns:a16="http://schemas.microsoft.com/office/drawing/2014/main" id="{49EC5CFD-DBAF-1740-9A99-AE8C84654BEF}"/>
              </a:ext>
            </a:extLst>
          </p:cNvPr>
          <p:cNvSpPr/>
          <p:nvPr/>
        </p:nvSpPr>
        <p:spPr>
          <a:xfrm>
            <a:off x="2933437" y="4213819"/>
            <a:ext cx="532518" cy="461665"/>
          </a:xfrm>
          <a:prstGeom prst="rect">
            <a:avLst/>
          </a:prstGeom>
        </p:spPr>
        <p:txBody>
          <a:bodyPr wrap="none">
            <a:spAutoFit/>
          </a:bodyPr>
          <a:lstStyle/>
          <a:p>
            <a:r>
              <a:rPr lang="en-US" sz="2400" b="1">
                <a:latin typeface="Calibri" panose="020F0502020204030204" pitchFamily="34" charset="0"/>
                <a:cs typeface="Calibri" panose="020F0502020204030204" pitchFamily="34" charset="0"/>
              </a:rPr>
              <a:t>(1)</a:t>
            </a:r>
            <a:endParaRPr lang="en-US" sz="2400" b="1"/>
          </a:p>
        </p:txBody>
      </p:sp>
      <p:sp>
        <p:nvSpPr>
          <p:cNvPr id="20" name="Rectangle 19">
            <a:extLst>
              <a:ext uri="{FF2B5EF4-FFF2-40B4-BE49-F238E27FC236}">
                <a16:creationId xmlns:a16="http://schemas.microsoft.com/office/drawing/2014/main" id="{68ABEDE3-0360-D448-90FF-51929C6DF18F}"/>
              </a:ext>
            </a:extLst>
          </p:cNvPr>
          <p:cNvSpPr/>
          <p:nvPr/>
        </p:nvSpPr>
        <p:spPr>
          <a:xfrm>
            <a:off x="2502024" y="3903230"/>
            <a:ext cx="532518" cy="461665"/>
          </a:xfrm>
          <a:prstGeom prst="rect">
            <a:avLst/>
          </a:prstGeom>
        </p:spPr>
        <p:txBody>
          <a:bodyPr wrap="none">
            <a:spAutoFit/>
          </a:bodyPr>
          <a:lstStyle/>
          <a:p>
            <a:r>
              <a:rPr lang="en-US" sz="2400" b="1">
                <a:latin typeface="Calibri" panose="020F0502020204030204" pitchFamily="34" charset="0"/>
                <a:cs typeface="Calibri" panose="020F0502020204030204" pitchFamily="34" charset="0"/>
              </a:rPr>
              <a:t>(2)</a:t>
            </a:r>
            <a:endParaRPr lang="en-US" sz="2400" b="1"/>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3C637BC-3E34-C244-932B-93AF639E32EB}"/>
                  </a:ext>
                </a:extLst>
              </p:cNvPr>
              <p:cNvSpPr txBox="1"/>
              <p:nvPr/>
            </p:nvSpPr>
            <p:spPr>
              <a:xfrm>
                <a:off x="6696636" y="1370559"/>
                <a:ext cx="2447364" cy="1015663"/>
              </a:xfrm>
              <a:prstGeom prst="rect">
                <a:avLst/>
              </a:prstGeom>
              <a:noFill/>
            </p:spPr>
            <p:txBody>
              <a:bodyPr wrap="square" rtlCol="0">
                <a:spAutoFit/>
              </a:bodyPr>
              <a:lstStyle/>
              <a:p>
                <a:r>
                  <a:rPr lang="en-US" sz="2000">
                    <a:solidFill>
                      <a:srgbClr val="0000FF"/>
                    </a:solidFill>
                    <a:latin typeface="Calibri" panose="020F0502020204030204" pitchFamily="34" charset="0"/>
                    <a:cs typeface="Calibri" panose="020F0502020204030204" pitchFamily="34" charset="0"/>
                  </a:rPr>
                  <a:t>In our case </a:t>
                </a:r>
                <a14:m>
                  <m:oMath xmlns:m="http://schemas.openxmlformats.org/officeDocument/2006/math">
                    <m:sSub>
                      <m:sSubPr>
                        <m:ctrlPr>
                          <a:rPr lang="en-US" sz="2000" b="0" i="1" smtClean="0">
                            <a:solidFill>
                              <a:srgbClr val="0000FF"/>
                            </a:solidFill>
                            <a:latin typeface="Cambria Math" panose="02040503050406030204" pitchFamily="18" charset="0"/>
                          </a:rPr>
                        </m:ctrlPr>
                      </m:sSubPr>
                      <m:e>
                        <m:r>
                          <a:rPr lang="en-US" sz="2000" b="0" i="1" smtClean="0">
                            <a:solidFill>
                              <a:srgbClr val="0000FF"/>
                            </a:solidFill>
                            <a:latin typeface="Cambria Math" panose="02040503050406030204" pitchFamily="18" charset="0"/>
                          </a:rPr>
                          <m:t>𝑠</m:t>
                        </m:r>
                      </m:e>
                      <m:sub>
                        <m:r>
                          <a:rPr lang="en-US" sz="2000" b="0" i="1" smtClean="0">
                            <a:solidFill>
                              <a:srgbClr val="0000FF"/>
                            </a:solidFill>
                            <a:latin typeface="Cambria Math" panose="02040503050406030204" pitchFamily="18" charset="0"/>
                          </a:rPr>
                          <m:t>𝑡</m:t>
                        </m:r>
                      </m:sub>
                    </m:sSub>
                  </m:oMath>
                </a14:m>
                <a:r>
                  <a:rPr lang="en-US" sz="2000">
                    <a:solidFill>
                      <a:srgbClr val="0000FF"/>
                    </a:solidFill>
                    <a:latin typeface="Calibri" panose="020F0502020204030204" pitchFamily="34" charset="0"/>
                    <a:cs typeface="Calibri" panose="020F0502020204030204" pitchFamily="34" charset="0"/>
                  </a:rPr>
                  <a:t>, </a:t>
                </a:r>
                <a14:m>
                  <m:oMath xmlns:m="http://schemas.openxmlformats.org/officeDocument/2006/math">
                    <m:sSub>
                      <m:sSubPr>
                        <m:ctrlPr>
                          <a:rPr lang="en-US" sz="2000" b="0" i="1" smtClean="0">
                            <a:solidFill>
                              <a:srgbClr val="0000FF"/>
                            </a:solidFill>
                            <a:latin typeface="Cambria Math" panose="02040503050406030204" pitchFamily="18" charset="0"/>
                          </a:rPr>
                        </m:ctrlPr>
                      </m:sSubPr>
                      <m:e>
                        <m:r>
                          <a:rPr lang="en-US" sz="2000" b="0" i="1" smtClean="0">
                            <a:solidFill>
                              <a:srgbClr val="0000FF"/>
                            </a:solidFill>
                            <a:latin typeface="Cambria Math" panose="02040503050406030204" pitchFamily="18" charset="0"/>
                          </a:rPr>
                          <m:t>𝑥</m:t>
                        </m:r>
                      </m:e>
                      <m:sub>
                        <m:r>
                          <a:rPr lang="en-US" sz="2000" b="0" i="1" smtClean="0">
                            <a:solidFill>
                              <a:srgbClr val="0000FF"/>
                            </a:solidFill>
                            <a:latin typeface="Cambria Math" panose="02040503050406030204" pitchFamily="18" charset="0"/>
                          </a:rPr>
                          <m:t>𝑡</m:t>
                        </m:r>
                      </m:sub>
                    </m:sSub>
                  </m:oMath>
                </a14:m>
                <a:r>
                  <a:rPr lang="en-US" sz="2000">
                    <a:solidFill>
                      <a:srgbClr val="0000FF"/>
                    </a:solidFill>
                    <a:latin typeface="Calibri" panose="020F0502020204030204" pitchFamily="34" charset="0"/>
                    <a:cs typeface="Calibri" panose="020F0502020204030204" pitchFamily="34" charset="0"/>
                  </a:rPr>
                  <a:t> and </a:t>
                </a:r>
                <a14:m>
                  <m:oMath xmlns:m="http://schemas.openxmlformats.org/officeDocument/2006/math">
                    <m:sSub>
                      <m:sSubPr>
                        <m:ctrlPr>
                          <a:rPr lang="en-US" sz="2000" b="0" i="1" smtClean="0">
                            <a:solidFill>
                              <a:srgbClr val="0000FF"/>
                            </a:solidFill>
                            <a:latin typeface="Cambria Math" panose="02040503050406030204" pitchFamily="18" charset="0"/>
                          </a:rPr>
                        </m:ctrlPr>
                      </m:sSubPr>
                      <m:e>
                        <m:r>
                          <a:rPr lang="en-US" sz="2000" b="0" i="1" smtClean="0">
                            <a:solidFill>
                              <a:srgbClr val="0000FF"/>
                            </a:solidFill>
                            <a:latin typeface="Cambria Math" panose="02040503050406030204" pitchFamily="18" charset="0"/>
                          </a:rPr>
                          <m:t>𝑦</m:t>
                        </m:r>
                      </m:e>
                      <m:sub>
                        <m:r>
                          <a:rPr lang="en-US" sz="2000" b="0" i="1" smtClean="0">
                            <a:solidFill>
                              <a:srgbClr val="0000FF"/>
                            </a:solidFill>
                            <a:latin typeface="Cambria Math" panose="02040503050406030204" pitchFamily="18" charset="0"/>
                          </a:rPr>
                          <m:t>𝑡</m:t>
                        </m:r>
                      </m:sub>
                    </m:sSub>
                  </m:oMath>
                </a14:m>
                <a:r>
                  <a:rPr lang="en-US" sz="2000">
                    <a:solidFill>
                      <a:srgbClr val="0000FF"/>
                    </a:solidFill>
                    <a:latin typeface="Calibri" panose="020F0502020204030204" pitchFamily="34" charset="0"/>
                    <a:cs typeface="Calibri" panose="020F0502020204030204" pitchFamily="34" charset="0"/>
                  </a:rPr>
                  <a:t> will be </a:t>
                </a:r>
                <a:r>
                  <a:rPr lang="en-US" sz="2000">
                    <a:solidFill>
                      <a:srgbClr val="C00000"/>
                    </a:solidFill>
                    <a:latin typeface="Calibri" panose="020F0502020204030204" pitchFamily="34" charset="0"/>
                    <a:cs typeface="Calibri" panose="020F0502020204030204" pitchFamily="34" charset="0"/>
                  </a:rPr>
                  <a:t>scalars</a:t>
                </a:r>
              </a:p>
              <a:p>
                <a:r>
                  <a:rPr lang="en-US" sz="2000">
                    <a:solidFill>
                      <a:srgbClr val="C00000"/>
                    </a:solidFill>
                    <a:latin typeface="Calibri" panose="020F0502020204030204" pitchFamily="34" charset="0"/>
                    <a:cs typeface="Calibri" panose="020F0502020204030204" pitchFamily="34" charset="0"/>
                  </a:rPr>
                  <a:t>(edge probabilities)</a:t>
                </a:r>
              </a:p>
            </p:txBody>
          </p:sp>
        </mc:Choice>
        <mc:Fallback xmlns="">
          <p:sp>
            <p:nvSpPr>
              <p:cNvPr id="10" name="TextBox 9">
                <a:extLst>
                  <a:ext uri="{FF2B5EF4-FFF2-40B4-BE49-F238E27FC236}">
                    <a16:creationId xmlns:a16="http://schemas.microsoft.com/office/drawing/2014/main" id="{73C637BC-3E34-C244-932B-93AF639E32EB}"/>
                  </a:ext>
                </a:extLst>
              </p:cNvPr>
              <p:cNvSpPr txBox="1">
                <a:spLocks noRot="1" noChangeAspect="1" noMove="1" noResize="1" noEditPoints="1" noAdjustHandles="1" noChangeArrowheads="1" noChangeShapeType="1" noTextEdit="1"/>
              </p:cNvSpPr>
              <p:nvPr/>
            </p:nvSpPr>
            <p:spPr>
              <a:xfrm>
                <a:off x="6696636" y="1370559"/>
                <a:ext cx="2447364" cy="1015663"/>
              </a:xfrm>
              <a:prstGeom prst="rect">
                <a:avLst/>
              </a:prstGeom>
              <a:blipFill>
                <a:blip r:embed="rId9"/>
                <a:stretch>
                  <a:fillRect l="-2743" t="-3614" r="-1746" b="-10241"/>
                </a:stretch>
              </a:blipFill>
            </p:spPr>
            <p:txBody>
              <a:bodyPr/>
              <a:lstStyle/>
              <a:p>
                <a:r>
                  <a:rPr lang="en-US">
                    <a:noFill/>
                  </a:rPr>
                  <a:t> </a:t>
                </a:r>
              </a:p>
            </p:txBody>
          </p:sp>
        </mc:Fallback>
      </mc:AlternateContent>
    </p:spTree>
    <p:extLst>
      <p:ext uri="{BB962C8B-B14F-4D97-AF65-F5344CB8AC3E}">
        <p14:creationId xmlns:p14="http://schemas.microsoft.com/office/powerpoint/2010/main" val="2631068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45662-88A4-B944-A491-12642DF5AA1A}"/>
              </a:ext>
            </a:extLst>
          </p:cNvPr>
          <p:cNvSpPr>
            <a:spLocks noGrp="1"/>
          </p:cNvSpPr>
          <p:nvPr>
            <p:ph type="title"/>
          </p:nvPr>
        </p:nvSpPr>
        <p:spPr/>
        <p:txBody>
          <a:bodyPr/>
          <a:lstStyle/>
          <a:p>
            <a:r>
              <a:rPr lang="en-US"/>
              <a:t>GraphRNN: Two levels of RNN</a:t>
            </a:r>
          </a:p>
        </p:txBody>
      </p:sp>
      <p:sp>
        <p:nvSpPr>
          <p:cNvPr id="3" name="Content Placeholder 2">
            <a:extLst>
              <a:ext uri="{FF2B5EF4-FFF2-40B4-BE49-F238E27FC236}">
                <a16:creationId xmlns:a16="http://schemas.microsoft.com/office/drawing/2014/main" id="{2A4FDD43-9AAB-A742-97CB-AED46881E382}"/>
              </a:ext>
            </a:extLst>
          </p:cNvPr>
          <p:cNvSpPr>
            <a:spLocks noGrp="1"/>
          </p:cNvSpPr>
          <p:nvPr>
            <p:ph idx="1"/>
          </p:nvPr>
        </p:nvSpPr>
        <p:spPr/>
        <p:txBody>
          <a:bodyPr>
            <a:normAutofit/>
          </a:bodyPr>
          <a:lstStyle/>
          <a:p>
            <a:r>
              <a:rPr lang="en-US" b="1" err="1">
                <a:ea typeface="Helvetica Neue" panose="02000503000000020004" pitchFamily="2" charset="0"/>
              </a:rPr>
              <a:t>GraphRNN</a:t>
            </a:r>
            <a:r>
              <a:rPr lang="en-US" b="1">
                <a:ea typeface="Helvetica Neue" panose="02000503000000020004" pitchFamily="2" charset="0"/>
              </a:rPr>
              <a:t> has a </a:t>
            </a:r>
            <a:r>
              <a:rPr lang="en-US" b="1">
                <a:solidFill>
                  <a:srgbClr val="008000"/>
                </a:solidFill>
                <a:ea typeface="Helvetica Neue" panose="02000503000000020004" pitchFamily="2" charset="0"/>
              </a:rPr>
              <a:t>node-level RNN </a:t>
            </a:r>
            <a:r>
              <a:rPr lang="en-US" b="1">
                <a:ea typeface="Helvetica Neue" panose="02000503000000020004" pitchFamily="2" charset="0"/>
              </a:rPr>
              <a:t>and an </a:t>
            </a:r>
            <a:br>
              <a:rPr lang="en-US" b="1">
                <a:ea typeface="Helvetica Neue" panose="02000503000000020004" pitchFamily="2" charset="0"/>
              </a:rPr>
            </a:br>
            <a:r>
              <a:rPr lang="en-US" b="1">
                <a:solidFill>
                  <a:srgbClr val="0000FF"/>
                </a:solidFill>
                <a:ea typeface="Helvetica Neue" panose="02000503000000020004" pitchFamily="2" charset="0"/>
              </a:rPr>
              <a:t>edge-level RNN</a:t>
            </a:r>
          </a:p>
          <a:p>
            <a:endParaRPr lang="en-US">
              <a:ea typeface="Helvetica Neue" panose="02000503000000020004" pitchFamily="2" charset="0"/>
            </a:endParaRPr>
          </a:p>
          <a:p>
            <a:r>
              <a:rPr lang="en-US" b="1">
                <a:ea typeface="Helvetica Neue" panose="02000503000000020004" pitchFamily="2" charset="0"/>
              </a:rPr>
              <a:t>Relationship between the two RNNs:</a:t>
            </a:r>
          </a:p>
          <a:p>
            <a:pPr lvl="1"/>
            <a:r>
              <a:rPr lang="en-US" sz="3200">
                <a:solidFill>
                  <a:srgbClr val="008000"/>
                </a:solidFill>
              </a:rPr>
              <a:t>Node-level RNN generates the initial state for </a:t>
            </a:r>
            <a:r>
              <a:rPr lang="en-US" sz="3200">
                <a:solidFill>
                  <a:srgbClr val="0000FF"/>
                </a:solidFill>
              </a:rPr>
              <a:t>edge-level RNN</a:t>
            </a:r>
          </a:p>
          <a:p>
            <a:pPr lvl="1"/>
            <a:r>
              <a:rPr lang="en-US" sz="3200">
                <a:solidFill>
                  <a:srgbClr val="0000FF"/>
                </a:solidFill>
              </a:rPr>
              <a:t>Edge-level RNN sequentially predict if the new node will connect to each of the previous node</a:t>
            </a:r>
            <a:endParaRPr lang="en-US"/>
          </a:p>
        </p:txBody>
      </p:sp>
      <p:sp>
        <p:nvSpPr>
          <p:cNvPr id="4" name="Date Placeholder 3">
            <a:extLst>
              <a:ext uri="{FF2B5EF4-FFF2-40B4-BE49-F238E27FC236}">
                <a16:creationId xmlns:a16="http://schemas.microsoft.com/office/drawing/2014/main" id="{88E46732-1599-FC49-AC1D-09EEB41376F8}"/>
              </a:ext>
            </a:extLst>
          </p:cNvPr>
          <p:cNvSpPr>
            <a:spLocks noGrp="1"/>
          </p:cNvSpPr>
          <p:nvPr>
            <p:ph type="dt" sz="half" idx="10"/>
          </p:nvPr>
        </p:nvSpPr>
        <p:spPr/>
        <p:txBody>
          <a:bodyPr/>
          <a:lstStyle/>
          <a:p>
            <a:fld id="{24EF1B8A-BA83-7C49-BEEB-6F9441E3A477}" type="datetime1">
              <a:rPr lang="en-US" smtClean="0"/>
              <a:t>11/18/24</a:t>
            </a:fld>
            <a:endParaRPr lang="en-US"/>
          </a:p>
        </p:txBody>
      </p:sp>
      <p:sp>
        <p:nvSpPr>
          <p:cNvPr id="5" name="Footer Placeholder 4">
            <a:extLst>
              <a:ext uri="{FF2B5EF4-FFF2-40B4-BE49-F238E27FC236}">
                <a16:creationId xmlns:a16="http://schemas.microsoft.com/office/drawing/2014/main" id="{2B7AE1A8-6326-2B43-97B8-F04501AE32DC}"/>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C17B256C-1A2C-A345-A3C8-207E41C3AF31}"/>
              </a:ext>
            </a:extLst>
          </p:cNvPr>
          <p:cNvSpPr>
            <a:spLocks noGrp="1"/>
          </p:cNvSpPr>
          <p:nvPr>
            <p:ph type="sldNum" sz="quarter" idx="12"/>
          </p:nvPr>
        </p:nvSpPr>
        <p:spPr/>
        <p:txBody>
          <a:bodyPr/>
          <a:lstStyle/>
          <a:p>
            <a:fld id="{19B12225-5612-419B-A8D5-4B8EEE4C217E}" type="slidenum">
              <a:rPr lang="en-US" smtClean="0"/>
              <a:pPr/>
              <a:t>26</a:t>
            </a:fld>
            <a:endParaRPr lang="en-US"/>
          </a:p>
        </p:txBody>
      </p:sp>
      <p:sp>
        <p:nvSpPr>
          <p:cNvPr id="27" name="TextBox 26">
            <a:extLst>
              <a:ext uri="{FF2B5EF4-FFF2-40B4-BE49-F238E27FC236}">
                <a16:creationId xmlns:a16="http://schemas.microsoft.com/office/drawing/2014/main" id="{3DFF0D9D-53B9-9A40-AEF3-5CB72E0FFDB7}"/>
              </a:ext>
            </a:extLst>
          </p:cNvPr>
          <p:cNvSpPr txBox="1"/>
          <p:nvPr/>
        </p:nvSpPr>
        <p:spPr>
          <a:xfrm>
            <a:off x="6578396" y="4724400"/>
            <a:ext cx="2689787" cy="2261944"/>
          </a:xfrm>
          <a:prstGeom prst="rect">
            <a:avLst/>
          </a:prstGeom>
          <a:noFill/>
          <a:ln>
            <a:noFill/>
          </a:ln>
        </p:spPr>
        <p:txBody>
          <a:bodyPr wrap="square" lIns="91425" tIns="91425" rIns="91425" bIns="91425" rtlCol="0" anchor="t" anchorCtr="0">
            <a:noAutofit/>
          </a:bodyPr>
          <a:lstStyle/>
          <a:p>
            <a:endParaRPr lang="en-US" sz="2000" b="1">
              <a:solidFill>
                <a:srgbClr val="0070C0"/>
              </a:solidFill>
              <a:latin typeface="Helvetica Neue Light" charset="0"/>
              <a:ea typeface="Helvetica Neue Light" charset="0"/>
              <a:cs typeface="Helvetica Neue Light" charset="0"/>
              <a:sym typeface="Open Sans"/>
            </a:endParaRPr>
          </a:p>
        </p:txBody>
      </p:sp>
    </p:spTree>
    <p:extLst>
      <p:ext uri="{BB962C8B-B14F-4D97-AF65-F5344CB8AC3E}">
        <p14:creationId xmlns:p14="http://schemas.microsoft.com/office/powerpoint/2010/main" val="2425761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826E1-13CA-5747-BAB1-7D8ACCC98829}"/>
              </a:ext>
            </a:extLst>
          </p:cNvPr>
          <p:cNvSpPr>
            <a:spLocks noGrp="1"/>
          </p:cNvSpPr>
          <p:nvPr>
            <p:ph type="title"/>
          </p:nvPr>
        </p:nvSpPr>
        <p:spPr/>
        <p:txBody>
          <a:bodyPr/>
          <a:lstStyle/>
          <a:p>
            <a:r>
              <a:rPr lang="en-US"/>
              <a:t>GraphRNN: Two levels of RNN</a:t>
            </a:r>
          </a:p>
        </p:txBody>
      </p:sp>
      <p:sp>
        <p:nvSpPr>
          <p:cNvPr id="4" name="Date Placeholder 3">
            <a:extLst>
              <a:ext uri="{FF2B5EF4-FFF2-40B4-BE49-F238E27FC236}">
                <a16:creationId xmlns:a16="http://schemas.microsoft.com/office/drawing/2014/main" id="{19BBB794-9E03-5D49-856B-25A20F317965}"/>
              </a:ext>
            </a:extLst>
          </p:cNvPr>
          <p:cNvSpPr>
            <a:spLocks noGrp="1"/>
          </p:cNvSpPr>
          <p:nvPr>
            <p:ph type="dt" sz="half" idx="10"/>
          </p:nvPr>
        </p:nvSpPr>
        <p:spPr/>
        <p:txBody>
          <a:bodyPr/>
          <a:lstStyle/>
          <a:p>
            <a:fld id="{39FACED0-FA50-BE45-A1D4-7130F23DB708}" type="datetime1">
              <a:rPr lang="en-US" smtClean="0"/>
              <a:t>11/18/24</a:t>
            </a:fld>
            <a:endParaRPr lang="en-US"/>
          </a:p>
        </p:txBody>
      </p:sp>
      <p:sp>
        <p:nvSpPr>
          <p:cNvPr id="5" name="Footer Placeholder 4">
            <a:extLst>
              <a:ext uri="{FF2B5EF4-FFF2-40B4-BE49-F238E27FC236}">
                <a16:creationId xmlns:a16="http://schemas.microsoft.com/office/drawing/2014/main" id="{A5AAA605-C027-5F44-AC48-A394CAE1E2B9}"/>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73C9756-8182-DC4B-9713-8A1D7FC7CA88}"/>
              </a:ext>
            </a:extLst>
          </p:cNvPr>
          <p:cNvSpPr>
            <a:spLocks noGrp="1"/>
          </p:cNvSpPr>
          <p:nvPr>
            <p:ph type="sldNum" sz="quarter" idx="12"/>
          </p:nvPr>
        </p:nvSpPr>
        <p:spPr/>
        <p:txBody>
          <a:bodyPr/>
          <a:lstStyle/>
          <a:p>
            <a:fld id="{19B12225-5612-419B-A8D5-4B8EEE4C217E}" type="slidenum">
              <a:rPr lang="en-US" smtClean="0"/>
              <a:pPr/>
              <a:t>27</a:t>
            </a:fld>
            <a:endParaRPr lang="en-US"/>
          </a:p>
        </p:txBody>
      </p:sp>
      <p:pic>
        <p:nvPicPr>
          <p:cNvPr id="7" name="Picture 6">
            <a:extLst>
              <a:ext uri="{FF2B5EF4-FFF2-40B4-BE49-F238E27FC236}">
                <a16:creationId xmlns:a16="http://schemas.microsoft.com/office/drawing/2014/main" id="{6DDAF1CF-EFA1-B34B-B3E4-933A9B15B94D}"/>
              </a:ext>
            </a:extLst>
          </p:cNvPr>
          <p:cNvPicPr>
            <a:picLocks noChangeAspect="1"/>
          </p:cNvPicPr>
          <p:nvPr/>
        </p:nvPicPr>
        <p:blipFill>
          <a:blip r:embed="rId3"/>
          <a:stretch>
            <a:fillRect/>
          </a:stretch>
        </p:blipFill>
        <p:spPr>
          <a:xfrm>
            <a:off x="355600" y="2098521"/>
            <a:ext cx="8778240" cy="3551937"/>
          </a:xfrm>
          <a:prstGeom prst="rect">
            <a:avLst/>
          </a:prstGeom>
        </p:spPr>
      </p:pic>
      <p:sp>
        <p:nvSpPr>
          <p:cNvPr id="8" name="TextBox 7">
            <a:extLst>
              <a:ext uri="{FF2B5EF4-FFF2-40B4-BE49-F238E27FC236}">
                <a16:creationId xmlns:a16="http://schemas.microsoft.com/office/drawing/2014/main" id="{F7C1F685-43A6-A04A-8416-4A594BAF1D9F}"/>
              </a:ext>
            </a:extLst>
          </p:cNvPr>
          <p:cNvSpPr txBox="1"/>
          <p:nvPr/>
        </p:nvSpPr>
        <p:spPr>
          <a:xfrm>
            <a:off x="1380744" y="1143000"/>
            <a:ext cx="5278745" cy="711200"/>
          </a:xfrm>
          <a:prstGeom prst="rect">
            <a:avLst/>
          </a:prstGeom>
          <a:noFill/>
          <a:ln>
            <a:noFill/>
          </a:ln>
        </p:spPr>
        <p:txBody>
          <a:bodyPr wrap="square" lIns="91425" tIns="91425" rIns="91425" bIns="91425" rtlCol="0" anchor="t" anchorCtr="0">
            <a:noAutofit/>
          </a:bodyPr>
          <a:lstStyle/>
          <a:p>
            <a:r>
              <a:rPr lang="en-US" sz="2400" b="1">
                <a:solidFill>
                  <a:srgbClr val="008000"/>
                </a:solidFill>
                <a:latin typeface="Calibri" panose="020F0502020204030204" pitchFamily="34" charset="0"/>
                <a:ea typeface="Helvetica Neue Light" charset="0"/>
                <a:cs typeface="Calibri" panose="020F0502020204030204" pitchFamily="34" charset="0"/>
                <a:sym typeface="Open Sans"/>
              </a:rPr>
              <a:t>Node-level RNN generates the initial state for </a:t>
            </a:r>
            <a:r>
              <a:rPr lang="en-US" sz="2400" b="1">
                <a:solidFill>
                  <a:srgbClr val="0000FF"/>
                </a:solidFill>
                <a:latin typeface="Calibri" panose="020F0502020204030204" pitchFamily="34" charset="0"/>
                <a:ea typeface="Helvetica Neue Light" charset="0"/>
                <a:cs typeface="Calibri" panose="020F0502020204030204" pitchFamily="34" charset="0"/>
                <a:sym typeface="Open Sans"/>
              </a:rPr>
              <a:t>edge-level RNN</a:t>
            </a:r>
          </a:p>
        </p:txBody>
      </p:sp>
      <p:sp>
        <p:nvSpPr>
          <p:cNvPr id="10" name="Arrow: Right 8">
            <a:extLst>
              <a:ext uri="{FF2B5EF4-FFF2-40B4-BE49-F238E27FC236}">
                <a16:creationId xmlns:a16="http://schemas.microsoft.com/office/drawing/2014/main" id="{F343E195-156A-CF41-B33A-E099C4429EB4}"/>
              </a:ext>
            </a:extLst>
          </p:cNvPr>
          <p:cNvSpPr/>
          <p:nvPr/>
        </p:nvSpPr>
        <p:spPr>
          <a:xfrm>
            <a:off x="6756400" y="1315075"/>
            <a:ext cx="1016000" cy="304800"/>
          </a:xfrm>
          <a:prstGeom prst="rightArrow">
            <a:avLst/>
          </a:prstGeom>
          <a:solidFill>
            <a:srgbClr val="00B050"/>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3">
                  <a:lumMod val="75000"/>
                </a:schemeClr>
              </a:solidFill>
            </a:endParaRPr>
          </a:p>
        </p:txBody>
      </p:sp>
      <p:sp>
        <p:nvSpPr>
          <p:cNvPr id="11" name="Arrow: Right 9">
            <a:extLst>
              <a:ext uri="{FF2B5EF4-FFF2-40B4-BE49-F238E27FC236}">
                <a16:creationId xmlns:a16="http://schemas.microsoft.com/office/drawing/2014/main" id="{93B233FA-B59E-1844-9990-E74496F6280C}"/>
              </a:ext>
            </a:extLst>
          </p:cNvPr>
          <p:cNvSpPr/>
          <p:nvPr/>
        </p:nvSpPr>
        <p:spPr>
          <a:xfrm rot="5400000">
            <a:off x="101600" y="5498058"/>
            <a:ext cx="1016000" cy="304800"/>
          </a:xfrm>
          <a:prstGeom prst="rightArrow">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Rectangle 2">
            <a:extLst>
              <a:ext uri="{FF2B5EF4-FFF2-40B4-BE49-F238E27FC236}">
                <a16:creationId xmlns:a16="http://schemas.microsoft.com/office/drawing/2014/main" id="{0E855E05-1BE5-AE49-837F-A48FE69EBE62}"/>
              </a:ext>
            </a:extLst>
          </p:cNvPr>
          <p:cNvSpPr/>
          <p:nvPr/>
        </p:nvSpPr>
        <p:spPr>
          <a:xfrm>
            <a:off x="1153221" y="5580295"/>
            <a:ext cx="7980619" cy="830997"/>
          </a:xfrm>
          <a:prstGeom prst="rect">
            <a:avLst/>
          </a:prstGeom>
        </p:spPr>
        <p:txBody>
          <a:bodyPr wrap="square">
            <a:spAutoFit/>
          </a:bodyPr>
          <a:lstStyle/>
          <a:p>
            <a:r>
              <a:rPr lang="en-US" sz="2400" b="1">
                <a:solidFill>
                  <a:srgbClr val="0000FF"/>
                </a:solidFill>
                <a:latin typeface="Calibri" panose="020F0502020204030204" pitchFamily="34" charset="0"/>
                <a:ea typeface="Helvetica Neue Light" charset="0"/>
                <a:cs typeface="Calibri" panose="020F0502020204030204" pitchFamily="34" charset="0"/>
                <a:sym typeface="Open Sans"/>
              </a:rPr>
              <a:t>Edge-level RNN sequentially predict if the new node will connect to each of the previous node</a:t>
            </a:r>
          </a:p>
        </p:txBody>
      </p:sp>
    </p:spTree>
    <p:extLst>
      <p:ext uri="{BB962C8B-B14F-4D97-AF65-F5344CB8AC3E}">
        <p14:creationId xmlns:p14="http://schemas.microsoft.com/office/powerpoint/2010/main" val="42069100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826E1-13CA-5747-BAB1-7D8ACCC98829}"/>
              </a:ext>
            </a:extLst>
          </p:cNvPr>
          <p:cNvSpPr>
            <a:spLocks noGrp="1"/>
          </p:cNvSpPr>
          <p:nvPr>
            <p:ph type="title"/>
          </p:nvPr>
        </p:nvSpPr>
        <p:spPr/>
        <p:txBody>
          <a:bodyPr/>
          <a:lstStyle/>
          <a:p>
            <a:r>
              <a:rPr lang="en-US"/>
              <a:t>GraphRNN: Two levels of RNN</a:t>
            </a:r>
          </a:p>
        </p:txBody>
      </p:sp>
      <p:sp>
        <p:nvSpPr>
          <p:cNvPr id="4" name="Date Placeholder 3">
            <a:extLst>
              <a:ext uri="{FF2B5EF4-FFF2-40B4-BE49-F238E27FC236}">
                <a16:creationId xmlns:a16="http://schemas.microsoft.com/office/drawing/2014/main" id="{19BBB794-9E03-5D49-856B-25A20F317965}"/>
              </a:ext>
            </a:extLst>
          </p:cNvPr>
          <p:cNvSpPr>
            <a:spLocks noGrp="1"/>
          </p:cNvSpPr>
          <p:nvPr>
            <p:ph type="dt" sz="half" idx="10"/>
          </p:nvPr>
        </p:nvSpPr>
        <p:spPr/>
        <p:txBody>
          <a:bodyPr/>
          <a:lstStyle/>
          <a:p>
            <a:fld id="{C6E84B1C-DB8D-D943-8281-8992FB930005}" type="datetime1">
              <a:rPr lang="en-US" smtClean="0"/>
              <a:t>11/18/24</a:t>
            </a:fld>
            <a:endParaRPr lang="en-US"/>
          </a:p>
        </p:txBody>
      </p:sp>
      <p:sp>
        <p:nvSpPr>
          <p:cNvPr id="5" name="Footer Placeholder 4">
            <a:extLst>
              <a:ext uri="{FF2B5EF4-FFF2-40B4-BE49-F238E27FC236}">
                <a16:creationId xmlns:a16="http://schemas.microsoft.com/office/drawing/2014/main" id="{A5AAA605-C027-5F44-AC48-A394CAE1E2B9}"/>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73C9756-8182-DC4B-9713-8A1D7FC7CA88}"/>
              </a:ext>
            </a:extLst>
          </p:cNvPr>
          <p:cNvSpPr>
            <a:spLocks noGrp="1"/>
          </p:cNvSpPr>
          <p:nvPr>
            <p:ph type="sldNum" sz="quarter" idx="12"/>
          </p:nvPr>
        </p:nvSpPr>
        <p:spPr/>
        <p:txBody>
          <a:bodyPr/>
          <a:lstStyle/>
          <a:p>
            <a:fld id="{19B12225-5612-419B-A8D5-4B8EEE4C217E}" type="slidenum">
              <a:rPr lang="en-US" smtClean="0"/>
              <a:pPr/>
              <a:t>28</a:t>
            </a:fld>
            <a:endParaRPr lang="en-US"/>
          </a:p>
        </p:txBody>
      </p:sp>
      <p:pic>
        <p:nvPicPr>
          <p:cNvPr id="7" name="Picture 6">
            <a:extLst>
              <a:ext uri="{FF2B5EF4-FFF2-40B4-BE49-F238E27FC236}">
                <a16:creationId xmlns:a16="http://schemas.microsoft.com/office/drawing/2014/main" id="{6DDAF1CF-EFA1-B34B-B3E4-933A9B15B94D}"/>
              </a:ext>
            </a:extLst>
          </p:cNvPr>
          <p:cNvPicPr>
            <a:picLocks noChangeAspect="1"/>
          </p:cNvPicPr>
          <p:nvPr/>
        </p:nvPicPr>
        <p:blipFill>
          <a:blip r:embed="rId3"/>
          <a:stretch>
            <a:fillRect/>
          </a:stretch>
        </p:blipFill>
        <p:spPr>
          <a:xfrm>
            <a:off x="355600" y="2098521"/>
            <a:ext cx="8778240" cy="3551937"/>
          </a:xfrm>
          <a:prstGeom prst="rect">
            <a:avLst/>
          </a:prstGeom>
        </p:spPr>
      </p:pic>
      <p:sp>
        <p:nvSpPr>
          <p:cNvPr id="8" name="TextBox 7">
            <a:extLst>
              <a:ext uri="{FF2B5EF4-FFF2-40B4-BE49-F238E27FC236}">
                <a16:creationId xmlns:a16="http://schemas.microsoft.com/office/drawing/2014/main" id="{F7C1F685-43A6-A04A-8416-4A594BAF1D9F}"/>
              </a:ext>
            </a:extLst>
          </p:cNvPr>
          <p:cNvSpPr txBox="1"/>
          <p:nvPr/>
        </p:nvSpPr>
        <p:spPr>
          <a:xfrm>
            <a:off x="1380744" y="1143000"/>
            <a:ext cx="5278745" cy="711200"/>
          </a:xfrm>
          <a:prstGeom prst="rect">
            <a:avLst/>
          </a:prstGeom>
          <a:noFill/>
          <a:ln>
            <a:noFill/>
          </a:ln>
        </p:spPr>
        <p:txBody>
          <a:bodyPr wrap="square" lIns="91425" tIns="91425" rIns="91425" bIns="91425" rtlCol="0" anchor="t" anchorCtr="0">
            <a:noAutofit/>
          </a:bodyPr>
          <a:lstStyle/>
          <a:p>
            <a:r>
              <a:rPr lang="en-US" sz="2200" b="1">
                <a:solidFill>
                  <a:srgbClr val="008000"/>
                </a:solidFill>
                <a:latin typeface="Arial" panose="020B0604020202020204" pitchFamily="34" charset="0"/>
                <a:ea typeface="Helvetica Neue Light" charset="0"/>
                <a:cs typeface="Arial" panose="020B0604020202020204" pitchFamily="34" charset="0"/>
                <a:sym typeface="Open Sans"/>
              </a:rPr>
              <a:t>Node-level RNN generates the initial state for </a:t>
            </a:r>
            <a:r>
              <a:rPr lang="en-US" sz="2200" b="1">
                <a:solidFill>
                  <a:srgbClr val="0000FF"/>
                </a:solidFill>
                <a:latin typeface="Arial" panose="020B0604020202020204" pitchFamily="34" charset="0"/>
                <a:ea typeface="Helvetica Neue Light" charset="0"/>
                <a:cs typeface="Arial" panose="020B0604020202020204" pitchFamily="34" charset="0"/>
                <a:sym typeface="Open Sans"/>
              </a:rPr>
              <a:t>edge-level RNN</a:t>
            </a:r>
          </a:p>
        </p:txBody>
      </p:sp>
      <p:sp>
        <p:nvSpPr>
          <p:cNvPr id="10" name="Arrow: Right 8">
            <a:extLst>
              <a:ext uri="{FF2B5EF4-FFF2-40B4-BE49-F238E27FC236}">
                <a16:creationId xmlns:a16="http://schemas.microsoft.com/office/drawing/2014/main" id="{F343E195-156A-CF41-B33A-E099C4429EB4}"/>
              </a:ext>
            </a:extLst>
          </p:cNvPr>
          <p:cNvSpPr/>
          <p:nvPr/>
        </p:nvSpPr>
        <p:spPr>
          <a:xfrm>
            <a:off x="6756400" y="1315075"/>
            <a:ext cx="1016000" cy="304800"/>
          </a:xfrm>
          <a:prstGeom prst="rightArrow">
            <a:avLst/>
          </a:prstGeom>
          <a:solidFill>
            <a:srgbClr val="00B050"/>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3">
                  <a:lumMod val="75000"/>
                </a:schemeClr>
              </a:solidFill>
            </a:endParaRPr>
          </a:p>
        </p:txBody>
      </p:sp>
      <p:sp>
        <p:nvSpPr>
          <p:cNvPr id="11" name="Arrow: Right 9">
            <a:extLst>
              <a:ext uri="{FF2B5EF4-FFF2-40B4-BE49-F238E27FC236}">
                <a16:creationId xmlns:a16="http://schemas.microsoft.com/office/drawing/2014/main" id="{93B233FA-B59E-1844-9990-E74496F6280C}"/>
              </a:ext>
            </a:extLst>
          </p:cNvPr>
          <p:cNvSpPr/>
          <p:nvPr/>
        </p:nvSpPr>
        <p:spPr>
          <a:xfrm rot="5400000">
            <a:off x="101600" y="5498058"/>
            <a:ext cx="1016000" cy="304800"/>
          </a:xfrm>
          <a:prstGeom prst="rightArrow">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Rectangle 2">
            <a:extLst>
              <a:ext uri="{FF2B5EF4-FFF2-40B4-BE49-F238E27FC236}">
                <a16:creationId xmlns:a16="http://schemas.microsoft.com/office/drawing/2014/main" id="{0E855E05-1BE5-AE49-837F-A48FE69EBE62}"/>
              </a:ext>
            </a:extLst>
          </p:cNvPr>
          <p:cNvSpPr/>
          <p:nvPr/>
        </p:nvSpPr>
        <p:spPr>
          <a:xfrm>
            <a:off x="1153221" y="5580295"/>
            <a:ext cx="7980619" cy="830997"/>
          </a:xfrm>
          <a:prstGeom prst="rect">
            <a:avLst/>
          </a:prstGeom>
        </p:spPr>
        <p:txBody>
          <a:bodyPr wrap="square">
            <a:spAutoFit/>
          </a:bodyPr>
          <a:lstStyle/>
          <a:p>
            <a:r>
              <a:rPr lang="en-US" sz="2400" b="1">
                <a:solidFill>
                  <a:srgbClr val="0070C0"/>
                </a:solidFill>
                <a:latin typeface="Helvetica Neue Light" charset="0"/>
                <a:ea typeface="Helvetica Neue Light" charset="0"/>
                <a:cs typeface="Helvetica Neue Light" charset="0"/>
                <a:sym typeface="Open Sans"/>
              </a:rPr>
              <a:t>Edge-level RNN generates edges for the new node, </a:t>
            </a:r>
          </a:p>
          <a:p>
            <a:r>
              <a:rPr lang="en-US" sz="2400" b="1">
                <a:solidFill>
                  <a:srgbClr val="0070C0"/>
                </a:solidFill>
                <a:latin typeface="Helvetica Neue Light" charset="0"/>
                <a:ea typeface="Helvetica Neue Light" charset="0"/>
                <a:cs typeface="Helvetica Neue Light" charset="0"/>
                <a:sym typeface="Open Sans"/>
              </a:rPr>
              <a:t>then update Node-level RNN state using generated results</a:t>
            </a:r>
          </a:p>
        </p:txBody>
      </p:sp>
      <p:sp>
        <p:nvSpPr>
          <p:cNvPr id="12" name="Rectangle 11">
            <a:extLst>
              <a:ext uri="{FF2B5EF4-FFF2-40B4-BE49-F238E27FC236}">
                <a16:creationId xmlns:a16="http://schemas.microsoft.com/office/drawing/2014/main" id="{49544AAB-1AB2-D24C-8606-2ED0654D55BB}"/>
              </a:ext>
            </a:extLst>
          </p:cNvPr>
          <p:cNvSpPr/>
          <p:nvPr/>
        </p:nvSpPr>
        <p:spPr>
          <a:xfrm>
            <a:off x="335275" y="5371056"/>
            <a:ext cx="8608571" cy="104023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b="1">
                <a:latin typeface="Calibri" panose="020F0502020204030204" pitchFamily="34" charset="0"/>
                <a:ea typeface="Helvetica Neue Light" panose="02000403000000020004" pitchFamily="2" charset="0"/>
                <a:cs typeface="Calibri" panose="020F0502020204030204" pitchFamily="34" charset="0"/>
              </a:rPr>
              <a:t>Next: </a:t>
            </a:r>
            <a:r>
              <a:rPr lang="en-US" sz="3400">
                <a:latin typeface="Calibri" panose="020F0502020204030204" pitchFamily="34" charset="0"/>
                <a:ea typeface="Helvetica Neue Light" panose="02000403000000020004" pitchFamily="2" charset="0"/>
                <a:cs typeface="Calibri" panose="020F0502020204030204" pitchFamily="34" charset="0"/>
              </a:rPr>
              <a:t>How to generate a sequence with RNN?</a:t>
            </a:r>
          </a:p>
        </p:txBody>
      </p:sp>
    </p:spTree>
    <p:extLst>
      <p:ext uri="{BB962C8B-B14F-4D97-AF65-F5344CB8AC3E}">
        <p14:creationId xmlns:p14="http://schemas.microsoft.com/office/powerpoint/2010/main" val="2724050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6C65A-28C5-B84B-810D-7637413003CC}"/>
              </a:ext>
            </a:extLst>
          </p:cNvPr>
          <p:cNvSpPr>
            <a:spLocks noGrp="1"/>
          </p:cNvSpPr>
          <p:nvPr>
            <p:ph type="title"/>
          </p:nvPr>
        </p:nvSpPr>
        <p:spPr/>
        <p:txBody>
          <a:bodyPr>
            <a:normAutofit/>
          </a:bodyPr>
          <a:lstStyle/>
          <a:p>
            <a:r>
              <a:rPr lang="en-US"/>
              <a:t>RNN for Sequence Generation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48633AA-B555-B342-B82F-894B7FE5A822}"/>
                  </a:ext>
                </a:extLst>
              </p:cNvPr>
              <p:cNvSpPr>
                <a:spLocks noGrp="1"/>
              </p:cNvSpPr>
              <p:nvPr>
                <p:ph idx="1"/>
              </p:nvPr>
            </p:nvSpPr>
            <p:spPr>
              <a:xfrm>
                <a:off x="457200" y="1295400"/>
                <a:ext cx="8686800" cy="5562600"/>
              </a:xfrm>
            </p:spPr>
            <p:txBody>
              <a:bodyPr>
                <a:normAutofit/>
              </a:bodyPr>
              <a:lstStyle/>
              <a:p>
                <a:r>
                  <a:rPr lang="en-US" sz="2800" b="1" dirty="0">
                    <a:solidFill>
                      <a:srgbClr val="C00000"/>
                    </a:solidFill>
                  </a:rPr>
                  <a:t>Q:</a:t>
                </a:r>
                <a:r>
                  <a:rPr lang="en-US" sz="2800" dirty="0">
                    <a:solidFill>
                      <a:srgbClr val="C00000"/>
                    </a:solidFill>
                  </a:rPr>
                  <a:t> How to use RNN to generate sequences?</a:t>
                </a:r>
              </a:p>
              <a:p>
                <a:r>
                  <a:rPr lang="en-US" sz="2800" b="1" dirty="0"/>
                  <a:t>A:</a:t>
                </a:r>
                <a:r>
                  <a:rPr lang="en-US" sz="2800" dirty="0"/>
                  <a:t> Let </a:t>
                </a:r>
                <a14:m>
                  <m:oMath xmlns:m="http://schemas.openxmlformats.org/officeDocument/2006/math">
                    <m:sSub>
                      <m:sSubPr>
                        <m:ctrlPr>
                          <a:rPr lang="en-US" sz="2800" b="1" i="1">
                            <a:latin typeface="Cambria Math" panose="02040503050406030204" pitchFamily="18" charset="0"/>
                          </a:rPr>
                        </m:ctrlPr>
                      </m:sSubPr>
                      <m:e>
                        <m:r>
                          <a:rPr lang="en-US" sz="2800" b="0" i="1">
                            <a:latin typeface="Cambria Math" panose="02040503050406030204" pitchFamily="18" charset="0"/>
                          </a:rPr>
                          <m:t>𝑥</m:t>
                        </m:r>
                      </m:e>
                      <m:sub>
                        <m:r>
                          <a:rPr lang="en-US" sz="2800" i="1">
                            <a:latin typeface="Cambria Math" panose="02040503050406030204" pitchFamily="18" charset="0"/>
                          </a:rPr>
                          <m:t>𝑡</m:t>
                        </m:r>
                        <m:r>
                          <a:rPr lang="en-US" sz="2800" b="0" i="1" smtClean="0">
                            <a:latin typeface="Cambria Math" panose="02040503050406030204" pitchFamily="18" charset="0"/>
                          </a:rPr>
                          <m:t>+1</m:t>
                        </m:r>
                      </m:sub>
                    </m:sSub>
                    <m:r>
                      <a:rPr lang="en-US" sz="2800" b="1" i="1" smtClean="0">
                        <a:latin typeface="Cambria Math" panose="02040503050406030204" pitchFamily="18" charset="0"/>
                      </a:rPr>
                      <m:t>=</m:t>
                    </m:r>
                    <m:sSub>
                      <m:sSubPr>
                        <m:ctrlPr>
                          <a:rPr lang="en-US" sz="2800" b="1" i="1" smtClean="0">
                            <a:latin typeface="Cambria Math" panose="02040503050406030204" pitchFamily="18" charset="0"/>
                          </a:rPr>
                        </m:ctrlPr>
                      </m:sSubPr>
                      <m:e>
                        <m:r>
                          <a:rPr lang="en-US" sz="2800" b="0" i="1" smtClean="0">
                            <a:latin typeface="Cambria Math" panose="02040503050406030204" pitchFamily="18" charset="0"/>
                          </a:rPr>
                          <m:t>𝑦</m:t>
                        </m:r>
                      </m:e>
                      <m:sub>
                        <m:r>
                          <a:rPr lang="en-US" sz="2800" b="0" i="1" smtClean="0">
                            <a:latin typeface="Cambria Math" panose="02040503050406030204" pitchFamily="18" charset="0"/>
                          </a:rPr>
                          <m:t>𝑡</m:t>
                        </m:r>
                      </m:sub>
                    </m:sSub>
                  </m:oMath>
                </a14:m>
                <a:r>
                  <a:rPr lang="en-US" sz="2800" dirty="0"/>
                  <a:t> (Use the previous output as input)</a:t>
                </a:r>
              </a:p>
              <a:p>
                <a:pPr lvl="8"/>
                <a:endParaRPr lang="en-US" sz="1400" dirty="0"/>
              </a:p>
              <a:p>
                <a:r>
                  <a:rPr lang="en-US" sz="2800" b="1" dirty="0">
                    <a:solidFill>
                      <a:srgbClr val="C00000"/>
                    </a:solidFill>
                  </a:rPr>
                  <a:t>Q:</a:t>
                </a:r>
                <a:r>
                  <a:rPr lang="en-US" sz="2800" dirty="0">
                    <a:solidFill>
                      <a:srgbClr val="C00000"/>
                    </a:solidFill>
                  </a:rPr>
                  <a:t> How to initialize the input sequence? </a:t>
                </a:r>
              </a:p>
              <a:p>
                <a:r>
                  <a:rPr lang="en-US" sz="2800" b="1" dirty="0"/>
                  <a:t>A:</a:t>
                </a:r>
                <a:r>
                  <a:rPr lang="en-US" sz="2800" dirty="0"/>
                  <a:t> Use </a:t>
                </a:r>
                <a:r>
                  <a:rPr lang="en-US" sz="2800" b="1" dirty="0"/>
                  <a:t>start of sequence token (SOS) </a:t>
                </a:r>
                <a:r>
                  <a:rPr lang="en-US" sz="2800" dirty="0"/>
                  <a:t>as the initial input</a:t>
                </a:r>
              </a:p>
              <a:p>
                <a:pPr lvl="1"/>
                <a:r>
                  <a:rPr lang="en-US" sz="2400" dirty="0"/>
                  <a:t>SOS is usually a vector with all zero/ones</a:t>
                </a:r>
              </a:p>
              <a:p>
                <a:pPr lvl="8"/>
                <a:endParaRPr lang="en-US" sz="1400" dirty="0"/>
              </a:p>
              <a:p>
                <a:r>
                  <a:rPr lang="en-US" sz="2800" b="1" dirty="0">
                    <a:solidFill>
                      <a:srgbClr val="C00000"/>
                    </a:solidFill>
                  </a:rPr>
                  <a:t>Q: </a:t>
                </a:r>
                <a:r>
                  <a:rPr lang="en-US" sz="2800" dirty="0">
                    <a:solidFill>
                      <a:srgbClr val="C00000"/>
                    </a:solidFill>
                  </a:rPr>
                  <a:t>When to stop generation?</a:t>
                </a:r>
              </a:p>
              <a:p>
                <a:r>
                  <a:rPr lang="en-US" sz="2800" b="1" dirty="0"/>
                  <a:t>A:</a:t>
                </a:r>
                <a:r>
                  <a:rPr lang="en-US" sz="2800" dirty="0"/>
                  <a:t> Use </a:t>
                </a:r>
                <a:r>
                  <a:rPr lang="en-US" sz="2800" b="1" dirty="0"/>
                  <a:t>end of sequence token (EOS) </a:t>
                </a:r>
                <a:r>
                  <a:rPr lang="en-US" sz="2800" dirty="0"/>
                  <a:t>as an </a:t>
                </a:r>
                <a:r>
                  <a:rPr lang="en-US" sz="2800" b="1" dirty="0"/>
                  <a:t>extra</a:t>
                </a:r>
                <a:r>
                  <a:rPr lang="en-US" sz="2800" dirty="0"/>
                  <a:t> RNN output</a:t>
                </a:r>
                <a:endParaRPr lang="en-US" sz="2800" dirty="0">
                  <a:solidFill>
                    <a:srgbClr val="FF0066"/>
                  </a:solidFill>
                </a:endParaRPr>
              </a:p>
              <a:p>
                <a:pPr lvl="1"/>
                <a:r>
                  <a:rPr lang="en-US" sz="2400" dirty="0"/>
                  <a:t>If output EOS=0, RNN will continue generation</a:t>
                </a:r>
              </a:p>
              <a:p>
                <a:pPr lvl="1"/>
                <a:r>
                  <a:rPr lang="en-US" sz="2400" dirty="0"/>
                  <a:t>If output EOS=1, RNN will stop generation</a:t>
                </a:r>
              </a:p>
              <a:p>
                <a:endParaRPr lang="en-US" sz="2800" dirty="0"/>
              </a:p>
            </p:txBody>
          </p:sp>
        </mc:Choice>
        <mc:Fallback xmlns="">
          <p:sp>
            <p:nvSpPr>
              <p:cNvPr id="3" name="Content Placeholder 2">
                <a:extLst>
                  <a:ext uri="{FF2B5EF4-FFF2-40B4-BE49-F238E27FC236}">
                    <a16:creationId xmlns:a16="http://schemas.microsoft.com/office/drawing/2014/main" id="{948633AA-B555-B342-B82F-894B7FE5A822}"/>
                  </a:ext>
                </a:extLst>
              </p:cNvPr>
              <p:cNvSpPr>
                <a:spLocks noGrp="1" noRot="1" noChangeAspect="1" noMove="1" noResize="1" noEditPoints="1" noAdjustHandles="1" noChangeArrowheads="1" noChangeShapeType="1" noTextEdit="1"/>
              </p:cNvSpPr>
              <p:nvPr>
                <p:ph idx="1"/>
              </p:nvPr>
            </p:nvSpPr>
            <p:spPr>
              <a:xfrm>
                <a:off x="457200" y="1295400"/>
                <a:ext cx="8686800" cy="5562600"/>
              </a:xfrm>
              <a:blipFill>
                <a:blip r:embed="rId3"/>
                <a:stretch>
                  <a:fillRect l="-70" t="-219" r="-632"/>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FF1D3122-AB16-ED4E-9C83-0FCE6DE94D56}"/>
              </a:ext>
            </a:extLst>
          </p:cNvPr>
          <p:cNvSpPr>
            <a:spLocks noGrp="1"/>
          </p:cNvSpPr>
          <p:nvPr>
            <p:ph type="dt" sz="half" idx="10"/>
          </p:nvPr>
        </p:nvSpPr>
        <p:spPr/>
        <p:txBody>
          <a:bodyPr/>
          <a:lstStyle/>
          <a:p>
            <a:fld id="{E287AF6F-A816-A24A-A10F-BC9F9C5DF109}" type="datetime1">
              <a:rPr lang="en-US" smtClean="0"/>
              <a:t>11/18/24</a:t>
            </a:fld>
            <a:endParaRPr lang="en-US"/>
          </a:p>
        </p:txBody>
      </p:sp>
      <p:sp>
        <p:nvSpPr>
          <p:cNvPr id="5" name="Footer Placeholder 4">
            <a:extLst>
              <a:ext uri="{FF2B5EF4-FFF2-40B4-BE49-F238E27FC236}">
                <a16:creationId xmlns:a16="http://schemas.microsoft.com/office/drawing/2014/main" id="{7861EC12-C6EF-6C40-8403-B1512D9C2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AF77B86-D5F3-FC47-893F-7611A85196E4}"/>
              </a:ext>
            </a:extLst>
          </p:cNvPr>
          <p:cNvSpPr>
            <a:spLocks noGrp="1"/>
          </p:cNvSpPr>
          <p:nvPr>
            <p:ph type="sldNum" sz="quarter" idx="12"/>
          </p:nvPr>
        </p:nvSpPr>
        <p:spPr/>
        <p:txBody>
          <a:bodyPr/>
          <a:lstStyle/>
          <a:p>
            <a:fld id="{19B12225-5612-419B-A8D5-4B8EEE4C217E}" type="slidenum">
              <a:rPr lang="en-US" smtClean="0"/>
              <a:pPr/>
              <a:t>29</a:t>
            </a:fld>
            <a:endParaRPr lang="en-US"/>
          </a:p>
        </p:txBody>
      </p:sp>
    </p:spTree>
    <p:extLst>
      <p:ext uri="{BB962C8B-B14F-4D97-AF65-F5344CB8AC3E}">
        <p14:creationId xmlns:p14="http://schemas.microsoft.com/office/powerpoint/2010/main" val="23832852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6C65A-28C5-B84B-810D-7637413003CC}"/>
              </a:ext>
            </a:extLst>
          </p:cNvPr>
          <p:cNvSpPr>
            <a:spLocks noGrp="1"/>
          </p:cNvSpPr>
          <p:nvPr>
            <p:ph type="title"/>
          </p:nvPr>
        </p:nvSpPr>
        <p:spPr/>
        <p:txBody>
          <a:bodyPr>
            <a:normAutofit/>
          </a:bodyPr>
          <a:lstStyle/>
          <a:p>
            <a:r>
              <a:rPr lang="en-US"/>
              <a:t>RNN for Sequence Generation</a:t>
            </a:r>
          </a:p>
        </p:txBody>
      </p:sp>
      <p:sp>
        <p:nvSpPr>
          <p:cNvPr id="3" name="Content Placeholder 2">
            <a:extLst>
              <a:ext uri="{FF2B5EF4-FFF2-40B4-BE49-F238E27FC236}">
                <a16:creationId xmlns:a16="http://schemas.microsoft.com/office/drawing/2014/main" id="{948633AA-B555-B342-B82F-894B7FE5A822}"/>
              </a:ext>
            </a:extLst>
          </p:cNvPr>
          <p:cNvSpPr>
            <a:spLocks noGrp="1"/>
          </p:cNvSpPr>
          <p:nvPr>
            <p:ph idx="1"/>
          </p:nvPr>
        </p:nvSpPr>
        <p:spPr>
          <a:xfrm>
            <a:off x="418103" y="5836502"/>
            <a:ext cx="8686800" cy="816705"/>
          </a:xfrm>
        </p:spPr>
        <p:txBody>
          <a:bodyPr>
            <a:normAutofit/>
          </a:bodyPr>
          <a:lstStyle/>
          <a:p>
            <a:r>
              <a:rPr lang="en-US" sz="2800"/>
              <a:t>This is good, but this model is </a:t>
            </a:r>
            <a:r>
              <a:rPr lang="en-US" sz="2800" b="1"/>
              <a:t>deterministic</a:t>
            </a:r>
          </a:p>
          <a:p>
            <a:endParaRPr lang="en-US" sz="2800"/>
          </a:p>
          <a:p>
            <a:endParaRPr lang="en-US" sz="2800"/>
          </a:p>
        </p:txBody>
      </p:sp>
      <p:sp>
        <p:nvSpPr>
          <p:cNvPr id="4" name="Date Placeholder 3">
            <a:extLst>
              <a:ext uri="{FF2B5EF4-FFF2-40B4-BE49-F238E27FC236}">
                <a16:creationId xmlns:a16="http://schemas.microsoft.com/office/drawing/2014/main" id="{FF1D3122-AB16-ED4E-9C83-0FCE6DE94D56}"/>
              </a:ext>
            </a:extLst>
          </p:cNvPr>
          <p:cNvSpPr>
            <a:spLocks noGrp="1"/>
          </p:cNvSpPr>
          <p:nvPr>
            <p:ph type="dt" sz="half" idx="10"/>
          </p:nvPr>
        </p:nvSpPr>
        <p:spPr/>
        <p:txBody>
          <a:bodyPr/>
          <a:lstStyle/>
          <a:p>
            <a:fld id="{E287AF6F-A816-A24A-A10F-BC9F9C5DF109}" type="datetime1">
              <a:rPr lang="en-US" smtClean="0"/>
              <a:t>11/18/24</a:t>
            </a:fld>
            <a:endParaRPr lang="en-US"/>
          </a:p>
        </p:txBody>
      </p:sp>
      <p:sp>
        <p:nvSpPr>
          <p:cNvPr id="5" name="Footer Placeholder 4">
            <a:extLst>
              <a:ext uri="{FF2B5EF4-FFF2-40B4-BE49-F238E27FC236}">
                <a16:creationId xmlns:a16="http://schemas.microsoft.com/office/drawing/2014/main" id="{7861EC12-C6EF-6C40-8403-B1512D9C2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AF77B86-D5F3-FC47-893F-7611A85196E4}"/>
              </a:ext>
            </a:extLst>
          </p:cNvPr>
          <p:cNvSpPr>
            <a:spLocks noGrp="1"/>
          </p:cNvSpPr>
          <p:nvPr>
            <p:ph type="sldNum" sz="quarter" idx="12"/>
          </p:nvPr>
        </p:nvSpPr>
        <p:spPr/>
        <p:txBody>
          <a:bodyPr/>
          <a:lstStyle/>
          <a:p>
            <a:fld id="{19B12225-5612-419B-A8D5-4B8EEE4C217E}" type="slidenum">
              <a:rPr lang="en-US" smtClean="0"/>
              <a:pPr/>
              <a:t>30</a:t>
            </a:fld>
            <a:endParaRPr lang="en-US"/>
          </a:p>
        </p:txBody>
      </p:sp>
      <p:sp>
        <p:nvSpPr>
          <p:cNvPr id="57" name="Rectangle 56">
            <a:extLst>
              <a:ext uri="{FF2B5EF4-FFF2-40B4-BE49-F238E27FC236}">
                <a16:creationId xmlns:a16="http://schemas.microsoft.com/office/drawing/2014/main" id="{F8D9E33C-C379-0B4E-9793-F7B5EA690DA9}"/>
              </a:ext>
            </a:extLst>
          </p:cNvPr>
          <p:cNvSpPr/>
          <p:nvPr/>
        </p:nvSpPr>
        <p:spPr>
          <a:xfrm>
            <a:off x="1003614" y="3065853"/>
            <a:ext cx="1058954" cy="762000"/>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RNN cell</a:t>
            </a:r>
          </a:p>
        </p:txBody>
      </p:sp>
      <mc:AlternateContent xmlns:mc="http://schemas.openxmlformats.org/markup-compatibility/2006" xmlns:a14="http://schemas.microsoft.com/office/drawing/2010/main">
        <mc:Choice Requires="a14">
          <p:sp>
            <p:nvSpPr>
              <p:cNvPr id="60" name="Rectangle 59">
                <a:extLst>
                  <a:ext uri="{FF2B5EF4-FFF2-40B4-BE49-F238E27FC236}">
                    <a16:creationId xmlns:a16="http://schemas.microsoft.com/office/drawing/2014/main" id="{F028B347-9D33-7E4B-A87A-F1087B9C3AC0}"/>
                  </a:ext>
                </a:extLst>
              </p:cNvPr>
              <p:cNvSpPr/>
              <p:nvPr/>
            </p:nvSpPr>
            <p:spPr>
              <a:xfrm>
                <a:off x="1003614" y="4260601"/>
                <a:ext cx="1483163"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latin typeface="Cambria Math" panose="02040503050406030204" pitchFamily="18" charset="0"/>
                            </a:rPr>
                          </m:ctrlPr>
                        </m:sSubPr>
                        <m:e>
                          <m:r>
                            <a:rPr lang="en-US" sz="2400" b="0" i="1">
                              <a:latin typeface="Cambria Math" panose="02040503050406030204" pitchFamily="18" charset="0"/>
                            </a:rPr>
                            <m:t>𝑥</m:t>
                          </m:r>
                        </m:e>
                        <m:sub>
                          <m:r>
                            <a:rPr lang="en-US" sz="2400" b="0" i="1" smtClean="0">
                              <a:latin typeface="Cambria Math" panose="02040503050406030204" pitchFamily="18" charset="0"/>
                            </a:rPr>
                            <m:t>1</m:t>
                          </m:r>
                        </m:sub>
                      </m:sSub>
                      <m:r>
                        <a:rPr lang="en-US" sz="2400" b="1" i="1" smtClean="0">
                          <a:latin typeface="Cambria Math" panose="02040503050406030204" pitchFamily="18" charset="0"/>
                        </a:rPr>
                        <m:t>=</m:t>
                      </m:r>
                      <m:r>
                        <a:rPr lang="en-US" sz="2400" b="0" i="1" smtClean="0">
                          <a:latin typeface="Cambria Math" panose="02040503050406030204" pitchFamily="18" charset="0"/>
                        </a:rPr>
                        <m:t>𝑆𝑂𝑆</m:t>
                      </m:r>
                    </m:oMath>
                  </m:oMathPara>
                </a14:m>
                <a:endParaRPr lang="en-US" sz="2400"/>
              </a:p>
            </p:txBody>
          </p:sp>
        </mc:Choice>
        <mc:Fallback xmlns="">
          <p:sp>
            <p:nvSpPr>
              <p:cNvPr id="60" name="Rectangle 59">
                <a:extLst>
                  <a:ext uri="{FF2B5EF4-FFF2-40B4-BE49-F238E27FC236}">
                    <a16:creationId xmlns:a16="http://schemas.microsoft.com/office/drawing/2014/main" id="{F028B347-9D33-7E4B-A87A-F1087B9C3AC0}"/>
                  </a:ext>
                </a:extLst>
              </p:cNvPr>
              <p:cNvSpPr>
                <a:spLocks noRot="1" noChangeAspect="1" noMove="1" noResize="1" noEditPoints="1" noAdjustHandles="1" noChangeArrowheads="1" noChangeShapeType="1" noTextEdit="1"/>
              </p:cNvSpPr>
              <p:nvPr/>
            </p:nvSpPr>
            <p:spPr>
              <a:xfrm>
                <a:off x="1003614" y="4260601"/>
                <a:ext cx="1483163" cy="46166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Rectangle 68">
                <a:extLst>
                  <a:ext uri="{FF2B5EF4-FFF2-40B4-BE49-F238E27FC236}">
                    <a16:creationId xmlns:a16="http://schemas.microsoft.com/office/drawing/2014/main" id="{C7F21F3C-8BD7-2248-9366-592A77DC699A}"/>
                  </a:ext>
                </a:extLst>
              </p:cNvPr>
              <p:cNvSpPr/>
              <p:nvPr/>
            </p:nvSpPr>
            <p:spPr>
              <a:xfrm>
                <a:off x="81217" y="3262184"/>
                <a:ext cx="558759"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latin typeface="Cambria Math" panose="02040503050406030204" pitchFamily="18" charset="0"/>
                            </a:rPr>
                          </m:ctrlPr>
                        </m:sSubPr>
                        <m:e>
                          <m:r>
                            <a:rPr lang="en-US" sz="2400" b="0" i="1">
                              <a:latin typeface="Cambria Math" panose="02040503050406030204" pitchFamily="18" charset="0"/>
                            </a:rPr>
                            <m:t>𝑠</m:t>
                          </m:r>
                        </m:e>
                        <m:sub>
                          <m:r>
                            <a:rPr lang="en-US" sz="2400" b="0" i="1" smtClean="0">
                              <a:latin typeface="Cambria Math" panose="02040503050406030204" pitchFamily="18" charset="0"/>
                            </a:rPr>
                            <m:t>0</m:t>
                          </m:r>
                        </m:sub>
                      </m:sSub>
                    </m:oMath>
                  </m:oMathPara>
                </a14:m>
                <a:endParaRPr lang="en-US" sz="2400"/>
              </a:p>
            </p:txBody>
          </p:sp>
        </mc:Choice>
        <mc:Fallback xmlns="">
          <p:sp>
            <p:nvSpPr>
              <p:cNvPr id="69" name="Rectangle 68">
                <a:extLst>
                  <a:ext uri="{FF2B5EF4-FFF2-40B4-BE49-F238E27FC236}">
                    <a16:creationId xmlns:a16="http://schemas.microsoft.com/office/drawing/2014/main" id="{C7F21F3C-8BD7-2248-9366-592A77DC699A}"/>
                  </a:ext>
                </a:extLst>
              </p:cNvPr>
              <p:cNvSpPr>
                <a:spLocks noRot="1" noChangeAspect="1" noMove="1" noResize="1" noEditPoints="1" noAdjustHandles="1" noChangeArrowheads="1" noChangeShapeType="1" noTextEdit="1"/>
              </p:cNvSpPr>
              <p:nvPr/>
            </p:nvSpPr>
            <p:spPr>
              <a:xfrm>
                <a:off x="81217" y="3262184"/>
                <a:ext cx="558759" cy="461665"/>
              </a:xfrm>
              <a:prstGeom prst="rect">
                <a:avLst/>
              </a:prstGeom>
              <a:blipFill>
                <a:blip r:embed="rId4"/>
                <a:stretch>
                  <a:fillRect b="-1316"/>
                </a:stretch>
              </a:blipFill>
            </p:spPr>
            <p:txBody>
              <a:bodyPr/>
              <a:lstStyle/>
              <a:p>
                <a:r>
                  <a:rPr lang="en-US">
                    <a:noFill/>
                  </a:rPr>
                  <a:t> </a:t>
                </a:r>
              </a:p>
            </p:txBody>
          </p:sp>
        </mc:Fallback>
      </mc:AlternateContent>
      <p:sp>
        <p:nvSpPr>
          <p:cNvPr id="77" name="Right Arrow 76">
            <a:extLst>
              <a:ext uri="{FF2B5EF4-FFF2-40B4-BE49-F238E27FC236}">
                <a16:creationId xmlns:a16="http://schemas.microsoft.com/office/drawing/2014/main" id="{3BA767F6-F6C5-494B-AA7C-A43833CBE4B3}"/>
              </a:ext>
            </a:extLst>
          </p:cNvPr>
          <p:cNvSpPr/>
          <p:nvPr/>
        </p:nvSpPr>
        <p:spPr>
          <a:xfrm rot="16200000">
            <a:off x="1371939" y="3989712"/>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8" name="Right Arrow 77">
            <a:extLst>
              <a:ext uri="{FF2B5EF4-FFF2-40B4-BE49-F238E27FC236}">
                <a16:creationId xmlns:a16="http://schemas.microsoft.com/office/drawing/2014/main" id="{1762BAE4-A6C5-F648-BF5F-03247113F81F}"/>
              </a:ext>
            </a:extLst>
          </p:cNvPr>
          <p:cNvSpPr/>
          <p:nvPr/>
        </p:nvSpPr>
        <p:spPr>
          <a:xfrm>
            <a:off x="595405" y="3389702"/>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9" name="Right Arrow 78">
            <a:extLst>
              <a:ext uri="{FF2B5EF4-FFF2-40B4-BE49-F238E27FC236}">
                <a16:creationId xmlns:a16="http://schemas.microsoft.com/office/drawing/2014/main" id="{8C6C8401-0126-3E4A-9EA4-A1EABF324EC3}"/>
              </a:ext>
            </a:extLst>
          </p:cNvPr>
          <p:cNvSpPr/>
          <p:nvPr/>
        </p:nvSpPr>
        <p:spPr>
          <a:xfrm>
            <a:off x="2148475" y="3389701"/>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80" name="Right Arrow 79">
            <a:extLst>
              <a:ext uri="{FF2B5EF4-FFF2-40B4-BE49-F238E27FC236}">
                <a16:creationId xmlns:a16="http://schemas.microsoft.com/office/drawing/2014/main" id="{BC240A72-AD4A-5146-B31F-15260B25C897}"/>
              </a:ext>
            </a:extLst>
          </p:cNvPr>
          <p:cNvSpPr/>
          <p:nvPr/>
        </p:nvSpPr>
        <p:spPr>
          <a:xfrm rot="16200000">
            <a:off x="1371939" y="2714553"/>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81" name="Rectangle 80">
                <a:extLst>
                  <a:ext uri="{FF2B5EF4-FFF2-40B4-BE49-F238E27FC236}">
                    <a16:creationId xmlns:a16="http://schemas.microsoft.com/office/drawing/2014/main" id="{14F821C4-9B1F-CA4B-8623-21075D8393E3}"/>
                  </a:ext>
                </a:extLst>
              </p:cNvPr>
              <p:cNvSpPr/>
              <p:nvPr/>
            </p:nvSpPr>
            <p:spPr>
              <a:xfrm>
                <a:off x="1262246" y="2213810"/>
                <a:ext cx="543289"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𝑦</m:t>
                          </m:r>
                        </m:e>
                        <m:sub>
                          <m:r>
                            <a:rPr lang="en-US" sz="2400" b="0" i="1" smtClean="0">
                              <a:latin typeface="Cambria Math" panose="02040503050406030204" pitchFamily="18" charset="0"/>
                            </a:rPr>
                            <m:t>1</m:t>
                          </m:r>
                        </m:sub>
                      </m:sSub>
                    </m:oMath>
                  </m:oMathPara>
                </a14:m>
                <a:endParaRPr lang="en-US" sz="2400"/>
              </a:p>
            </p:txBody>
          </p:sp>
        </mc:Choice>
        <mc:Fallback xmlns="">
          <p:sp>
            <p:nvSpPr>
              <p:cNvPr id="81" name="Rectangle 80">
                <a:extLst>
                  <a:ext uri="{FF2B5EF4-FFF2-40B4-BE49-F238E27FC236}">
                    <a16:creationId xmlns:a16="http://schemas.microsoft.com/office/drawing/2014/main" id="{14F821C4-9B1F-CA4B-8623-21075D8393E3}"/>
                  </a:ext>
                </a:extLst>
              </p:cNvPr>
              <p:cNvSpPr>
                <a:spLocks noRot="1" noChangeAspect="1" noMove="1" noResize="1" noEditPoints="1" noAdjustHandles="1" noChangeArrowheads="1" noChangeShapeType="1" noTextEdit="1"/>
              </p:cNvSpPr>
              <p:nvPr/>
            </p:nvSpPr>
            <p:spPr>
              <a:xfrm>
                <a:off x="1262246" y="2213810"/>
                <a:ext cx="543289" cy="461665"/>
              </a:xfrm>
              <a:prstGeom prst="rect">
                <a:avLst/>
              </a:prstGeom>
              <a:blipFill>
                <a:blip r:embed="rId5"/>
                <a:stretch>
                  <a:fillRect b="-105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 name="Rectangle 81">
                <a:extLst>
                  <a:ext uri="{FF2B5EF4-FFF2-40B4-BE49-F238E27FC236}">
                    <a16:creationId xmlns:a16="http://schemas.microsoft.com/office/drawing/2014/main" id="{1E3F58E5-AA83-6E4B-897A-15563CF4B318}"/>
                  </a:ext>
                </a:extLst>
              </p:cNvPr>
              <p:cNvSpPr/>
              <p:nvPr/>
            </p:nvSpPr>
            <p:spPr>
              <a:xfrm>
                <a:off x="2489199" y="3216019"/>
                <a:ext cx="51623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latin typeface="Cambria Math" panose="02040503050406030204" pitchFamily="18" charset="0"/>
                            </a:rPr>
                          </m:ctrlPr>
                        </m:sSubPr>
                        <m:e>
                          <m:r>
                            <a:rPr lang="en-US" sz="2400" b="0" i="1">
                              <a:latin typeface="Cambria Math" panose="02040503050406030204" pitchFamily="18" charset="0"/>
                            </a:rPr>
                            <m:t>𝑠</m:t>
                          </m:r>
                        </m:e>
                        <m:sub>
                          <m:r>
                            <a:rPr lang="en-US" sz="2400" b="0" i="1" smtClean="0">
                              <a:latin typeface="Cambria Math" panose="02040503050406030204" pitchFamily="18" charset="0"/>
                            </a:rPr>
                            <m:t>1</m:t>
                          </m:r>
                        </m:sub>
                      </m:sSub>
                    </m:oMath>
                  </m:oMathPara>
                </a14:m>
                <a:endParaRPr lang="en-US" sz="2400"/>
              </a:p>
            </p:txBody>
          </p:sp>
        </mc:Choice>
        <mc:Fallback xmlns="">
          <p:sp>
            <p:nvSpPr>
              <p:cNvPr id="82" name="Rectangle 81">
                <a:extLst>
                  <a:ext uri="{FF2B5EF4-FFF2-40B4-BE49-F238E27FC236}">
                    <a16:creationId xmlns:a16="http://schemas.microsoft.com/office/drawing/2014/main" id="{1E3F58E5-AA83-6E4B-897A-15563CF4B318}"/>
                  </a:ext>
                </a:extLst>
              </p:cNvPr>
              <p:cNvSpPr>
                <a:spLocks noRot="1" noChangeAspect="1" noMove="1" noResize="1" noEditPoints="1" noAdjustHandles="1" noChangeArrowheads="1" noChangeShapeType="1" noTextEdit="1"/>
              </p:cNvSpPr>
              <p:nvPr/>
            </p:nvSpPr>
            <p:spPr>
              <a:xfrm>
                <a:off x="2489199" y="3216019"/>
                <a:ext cx="516232" cy="461665"/>
              </a:xfrm>
              <a:prstGeom prst="rect">
                <a:avLst/>
              </a:prstGeom>
              <a:blipFill>
                <a:blip r:embed="rId6"/>
                <a:stretch>
                  <a:fillRect b="-1333"/>
                </a:stretch>
              </a:blipFill>
            </p:spPr>
            <p:txBody>
              <a:bodyPr/>
              <a:lstStyle/>
              <a:p>
                <a:r>
                  <a:rPr lang="en-US">
                    <a:noFill/>
                  </a:rPr>
                  <a:t> </a:t>
                </a:r>
              </a:p>
            </p:txBody>
          </p:sp>
        </mc:Fallback>
      </mc:AlternateContent>
      <p:sp>
        <p:nvSpPr>
          <p:cNvPr id="83" name="Rectangle 82">
            <a:extLst>
              <a:ext uri="{FF2B5EF4-FFF2-40B4-BE49-F238E27FC236}">
                <a16:creationId xmlns:a16="http://schemas.microsoft.com/office/drawing/2014/main" id="{9745498A-FE0D-7043-9BD6-C4F4257A412F}"/>
              </a:ext>
            </a:extLst>
          </p:cNvPr>
          <p:cNvSpPr/>
          <p:nvPr/>
        </p:nvSpPr>
        <p:spPr>
          <a:xfrm>
            <a:off x="3413647" y="3065853"/>
            <a:ext cx="1058954" cy="762000"/>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RNN cell</a:t>
            </a:r>
          </a:p>
        </p:txBody>
      </p:sp>
      <mc:AlternateContent xmlns:mc="http://schemas.openxmlformats.org/markup-compatibility/2006" xmlns:a14="http://schemas.microsoft.com/office/drawing/2010/main">
        <mc:Choice Requires="a14">
          <p:sp>
            <p:nvSpPr>
              <p:cNvPr id="84" name="Rectangle 83">
                <a:extLst>
                  <a:ext uri="{FF2B5EF4-FFF2-40B4-BE49-F238E27FC236}">
                    <a16:creationId xmlns:a16="http://schemas.microsoft.com/office/drawing/2014/main" id="{0AD85CEB-5010-0541-8122-D6ABF2B44C09}"/>
                  </a:ext>
                </a:extLst>
              </p:cNvPr>
              <p:cNvSpPr/>
              <p:nvPr/>
            </p:nvSpPr>
            <p:spPr>
              <a:xfrm>
                <a:off x="3441383" y="4251580"/>
                <a:ext cx="1003480" cy="461665"/>
              </a:xfrm>
              <a:prstGeom prst="rect">
                <a:avLst/>
              </a:prstGeom>
            </p:spPr>
            <p:txBody>
              <a:bodyPr wrap="none">
                <a:spAutoFit/>
              </a:bodyPr>
              <a:lstStyle/>
              <a:p>
                <a14:m>
                  <m:oMath xmlns:m="http://schemas.openxmlformats.org/officeDocument/2006/math">
                    <m:sSub>
                      <m:sSubPr>
                        <m:ctrlPr>
                          <a:rPr lang="en-US" sz="2400" i="1" smtClean="0">
                            <a:latin typeface="Cambria Math" panose="02040503050406030204" pitchFamily="18" charset="0"/>
                          </a:rPr>
                        </m:ctrlPr>
                      </m:sSubPr>
                      <m:e>
                        <m:r>
                          <a:rPr lang="en-US" sz="2400" b="0" i="1">
                            <a:latin typeface="Cambria Math" panose="02040503050406030204" pitchFamily="18" charset="0"/>
                          </a:rPr>
                          <m:t>𝑥</m:t>
                        </m:r>
                      </m:e>
                      <m:sub>
                        <m:r>
                          <a:rPr lang="en-US" sz="2400" b="0" i="1" smtClean="0">
                            <a:latin typeface="Cambria Math" panose="02040503050406030204" pitchFamily="18" charset="0"/>
                          </a:rPr>
                          <m:t>2</m:t>
                        </m:r>
                      </m:sub>
                    </m:sSub>
                  </m:oMath>
                </a14:m>
                <a:r>
                  <a:rPr lang="en-US" sz="2400"/>
                  <a:t>= </a:t>
                </a:r>
                <a14:m>
                  <m:oMath xmlns:m="http://schemas.openxmlformats.org/officeDocument/2006/math">
                    <m:sSub>
                      <m:sSubPr>
                        <m:ctrlPr>
                          <a:rPr lang="en-US" sz="2400" i="1">
                            <a:latin typeface="Cambria Math" panose="02040503050406030204" pitchFamily="18" charset="0"/>
                          </a:rPr>
                        </m:ctrlPr>
                      </m:sSubPr>
                      <m:e>
                        <m:r>
                          <a:rPr lang="en-US" sz="2400" b="0" i="1">
                            <a:latin typeface="Cambria Math" panose="02040503050406030204" pitchFamily="18" charset="0"/>
                          </a:rPr>
                          <m:t>𝑦</m:t>
                        </m:r>
                      </m:e>
                      <m:sub>
                        <m:r>
                          <a:rPr lang="en-US" sz="2400" b="0" i="1">
                            <a:latin typeface="Cambria Math" panose="02040503050406030204" pitchFamily="18" charset="0"/>
                          </a:rPr>
                          <m:t>1</m:t>
                        </m:r>
                      </m:sub>
                    </m:sSub>
                  </m:oMath>
                </a14:m>
                <a:endParaRPr lang="en-US" sz="2400"/>
              </a:p>
            </p:txBody>
          </p:sp>
        </mc:Choice>
        <mc:Fallback xmlns="">
          <p:sp>
            <p:nvSpPr>
              <p:cNvPr id="84" name="Rectangle 83">
                <a:extLst>
                  <a:ext uri="{FF2B5EF4-FFF2-40B4-BE49-F238E27FC236}">
                    <a16:creationId xmlns:a16="http://schemas.microsoft.com/office/drawing/2014/main" id="{0AD85CEB-5010-0541-8122-D6ABF2B44C09}"/>
                  </a:ext>
                </a:extLst>
              </p:cNvPr>
              <p:cNvSpPr>
                <a:spLocks noRot="1" noChangeAspect="1" noMove="1" noResize="1" noEditPoints="1" noAdjustHandles="1" noChangeArrowheads="1" noChangeShapeType="1" noTextEdit="1"/>
              </p:cNvSpPr>
              <p:nvPr/>
            </p:nvSpPr>
            <p:spPr>
              <a:xfrm>
                <a:off x="3441383" y="4251580"/>
                <a:ext cx="1003480" cy="461665"/>
              </a:xfrm>
              <a:prstGeom prst="rect">
                <a:avLst/>
              </a:prstGeom>
              <a:blipFill>
                <a:blip r:embed="rId7"/>
                <a:stretch>
                  <a:fillRect t="-10526" b="-28947"/>
                </a:stretch>
              </a:blipFill>
            </p:spPr>
            <p:txBody>
              <a:bodyPr/>
              <a:lstStyle/>
              <a:p>
                <a:r>
                  <a:rPr lang="en-US">
                    <a:noFill/>
                  </a:rPr>
                  <a:t> </a:t>
                </a:r>
              </a:p>
            </p:txBody>
          </p:sp>
        </mc:Fallback>
      </mc:AlternateContent>
      <p:sp>
        <p:nvSpPr>
          <p:cNvPr id="85" name="Right Arrow 84">
            <a:extLst>
              <a:ext uri="{FF2B5EF4-FFF2-40B4-BE49-F238E27FC236}">
                <a16:creationId xmlns:a16="http://schemas.microsoft.com/office/drawing/2014/main" id="{F74F17D5-043B-8841-AC41-19EC00F55A0D}"/>
              </a:ext>
            </a:extLst>
          </p:cNvPr>
          <p:cNvSpPr/>
          <p:nvPr/>
        </p:nvSpPr>
        <p:spPr>
          <a:xfrm rot="16200000">
            <a:off x="3781972" y="3989712"/>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86" name="Right Arrow 85">
            <a:extLst>
              <a:ext uri="{FF2B5EF4-FFF2-40B4-BE49-F238E27FC236}">
                <a16:creationId xmlns:a16="http://schemas.microsoft.com/office/drawing/2014/main" id="{554D2F65-CBD6-794E-9097-C6C53C090EE2}"/>
              </a:ext>
            </a:extLst>
          </p:cNvPr>
          <p:cNvSpPr/>
          <p:nvPr/>
        </p:nvSpPr>
        <p:spPr>
          <a:xfrm>
            <a:off x="3005438" y="3389702"/>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87" name="Right Arrow 86">
            <a:extLst>
              <a:ext uri="{FF2B5EF4-FFF2-40B4-BE49-F238E27FC236}">
                <a16:creationId xmlns:a16="http://schemas.microsoft.com/office/drawing/2014/main" id="{1B8553C6-199D-FC4A-BAF4-79B13D03F340}"/>
              </a:ext>
            </a:extLst>
          </p:cNvPr>
          <p:cNvSpPr/>
          <p:nvPr/>
        </p:nvSpPr>
        <p:spPr>
          <a:xfrm>
            <a:off x="4558508" y="3389701"/>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88" name="Right Arrow 87">
            <a:extLst>
              <a:ext uri="{FF2B5EF4-FFF2-40B4-BE49-F238E27FC236}">
                <a16:creationId xmlns:a16="http://schemas.microsoft.com/office/drawing/2014/main" id="{ED1BED6D-CA19-A544-B857-1DC436A38FE2}"/>
              </a:ext>
            </a:extLst>
          </p:cNvPr>
          <p:cNvSpPr/>
          <p:nvPr/>
        </p:nvSpPr>
        <p:spPr>
          <a:xfrm rot="16200000">
            <a:off x="3781972" y="2714553"/>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89" name="Rectangle 88">
                <a:extLst>
                  <a:ext uri="{FF2B5EF4-FFF2-40B4-BE49-F238E27FC236}">
                    <a16:creationId xmlns:a16="http://schemas.microsoft.com/office/drawing/2014/main" id="{FAC649EC-E4B1-A540-887E-E8FA5E9F9EE2}"/>
                  </a:ext>
                </a:extLst>
              </p:cNvPr>
              <p:cNvSpPr/>
              <p:nvPr/>
            </p:nvSpPr>
            <p:spPr>
              <a:xfrm>
                <a:off x="3672279" y="2213810"/>
                <a:ext cx="550407"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𝑦</m:t>
                          </m:r>
                        </m:e>
                        <m:sub>
                          <m:r>
                            <a:rPr lang="en-US" sz="2400" b="0" i="1" smtClean="0">
                              <a:latin typeface="Cambria Math" panose="02040503050406030204" pitchFamily="18" charset="0"/>
                            </a:rPr>
                            <m:t>2</m:t>
                          </m:r>
                        </m:sub>
                      </m:sSub>
                    </m:oMath>
                  </m:oMathPara>
                </a14:m>
                <a:endParaRPr lang="en-US" sz="2400"/>
              </a:p>
            </p:txBody>
          </p:sp>
        </mc:Choice>
        <mc:Fallback xmlns="">
          <p:sp>
            <p:nvSpPr>
              <p:cNvPr id="89" name="Rectangle 88">
                <a:extLst>
                  <a:ext uri="{FF2B5EF4-FFF2-40B4-BE49-F238E27FC236}">
                    <a16:creationId xmlns:a16="http://schemas.microsoft.com/office/drawing/2014/main" id="{FAC649EC-E4B1-A540-887E-E8FA5E9F9EE2}"/>
                  </a:ext>
                </a:extLst>
              </p:cNvPr>
              <p:cNvSpPr>
                <a:spLocks noRot="1" noChangeAspect="1" noMove="1" noResize="1" noEditPoints="1" noAdjustHandles="1" noChangeArrowheads="1" noChangeShapeType="1" noTextEdit="1"/>
              </p:cNvSpPr>
              <p:nvPr/>
            </p:nvSpPr>
            <p:spPr>
              <a:xfrm>
                <a:off x="3672279" y="2213810"/>
                <a:ext cx="550407" cy="461665"/>
              </a:xfrm>
              <a:prstGeom prst="rect">
                <a:avLst/>
              </a:prstGeom>
              <a:blipFill>
                <a:blip r:embed="rId8"/>
                <a:stretch>
                  <a:fillRect b="-105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Rectangle 89">
                <a:extLst>
                  <a:ext uri="{FF2B5EF4-FFF2-40B4-BE49-F238E27FC236}">
                    <a16:creationId xmlns:a16="http://schemas.microsoft.com/office/drawing/2014/main" id="{591F9301-C6A4-9F4A-B9EB-AF9FE60A1D11}"/>
                  </a:ext>
                </a:extLst>
              </p:cNvPr>
              <p:cNvSpPr/>
              <p:nvPr/>
            </p:nvSpPr>
            <p:spPr>
              <a:xfrm>
                <a:off x="5871410" y="3216019"/>
                <a:ext cx="842475"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a:latin typeface="Cambria Math" panose="02040503050406030204" pitchFamily="18" charset="0"/>
                            </a:rPr>
                            <m:t>𝑠</m:t>
                          </m:r>
                        </m:e>
                        <m:sub>
                          <m:r>
                            <a:rPr lang="en-US" sz="2400" b="0" i="1" smtClean="0">
                              <a:latin typeface="Cambria Math" panose="02040503050406030204" pitchFamily="18" charset="0"/>
                            </a:rPr>
                            <m:t>𝑇</m:t>
                          </m:r>
                          <m:r>
                            <a:rPr lang="en-US" sz="2400" b="0" i="1" smtClean="0">
                              <a:latin typeface="Cambria Math" panose="02040503050406030204" pitchFamily="18" charset="0"/>
                            </a:rPr>
                            <m:t>−1</m:t>
                          </m:r>
                        </m:sub>
                      </m:sSub>
                    </m:oMath>
                  </m:oMathPara>
                </a14:m>
                <a:endParaRPr lang="en-US" sz="2400"/>
              </a:p>
            </p:txBody>
          </p:sp>
        </mc:Choice>
        <mc:Fallback xmlns="">
          <p:sp>
            <p:nvSpPr>
              <p:cNvPr id="90" name="Rectangle 89">
                <a:extLst>
                  <a:ext uri="{FF2B5EF4-FFF2-40B4-BE49-F238E27FC236}">
                    <a16:creationId xmlns:a16="http://schemas.microsoft.com/office/drawing/2014/main" id="{591F9301-C6A4-9F4A-B9EB-AF9FE60A1D11}"/>
                  </a:ext>
                </a:extLst>
              </p:cNvPr>
              <p:cNvSpPr>
                <a:spLocks noRot="1" noChangeAspect="1" noMove="1" noResize="1" noEditPoints="1" noAdjustHandles="1" noChangeArrowheads="1" noChangeShapeType="1" noTextEdit="1"/>
              </p:cNvSpPr>
              <p:nvPr/>
            </p:nvSpPr>
            <p:spPr>
              <a:xfrm>
                <a:off x="5871410" y="3216019"/>
                <a:ext cx="842475" cy="461665"/>
              </a:xfrm>
              <a:prstGeom prst="rect">
                <a:avLst/>
              </a:prstGeom>
              <a:blipFill>
                <a:blip r:embed="rId9"/>
                <a:stretch>
                  <a:fillRect b="-1333"/>
                </a:stretch>
              </a:blipFill>
            </p:spPr>
            <p:txBody>
              <a:bodyPr/>
              <a:lstStyle/>
              <a:p>
                <a:r>
                  <a:rPr lang="en-US">
                    <a:noFill/>
                  </a:rPr>
                  <a:t> </a:t>
                </a:r>
              </a:p>
            </p:txBody>
          </p:sp>
        </mc:Fallback>
      </mc:AlternateContent>
      <p:sp>
        <p:nvSpPr>
          <p:cNvPr id="91" name="Rectangle 90">
            <a:extLst>
              <a:ext uri="{FF2B5EF4-FFF2-40B4-BE49-F238E27FC236}">
                <a16:creationId xmlns:a16="http://schemas.microsoft.com/office/drawing/2014/main" id="{0B99DDD7-C5CC-7145-B415-145F63510290}"/>
              </a:ext>
            </a:extLst>
          </p:cNvPr>
          <p:cNvSpPr/>
          <p:nvPr/>
        </p:nvSpPr>
        <p:spPr>
          <a:xfrm>
            <a:off x="7066641" y="3065853"/>
            <a:ext cx="1058954" cy="762000"/>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RNN cell</a:t>
            </a:r>
          </a:p>
        </p:txBody>
      </p:sp>
      <mc:AlternateContent xmlns:mc="http://schemas.openxmlformats.org/markup-compatibility/2006" xmlns:a14="http://schemas.microsoft.com/office/drawing/2010/main">
        <mc:Choice Requires="a14">
          <p:sp>
            <p:nvSpPr>
              <p:cNvPr id="92" name="Rectangle 91">
                <a:extLst>
                  <a:ext uri="{FF2B5EF4-FFF2-40B4-BE49-F238E27FC236}">
                    <a16:creationId xmlns:a16="http://schemas.microsoft.com/office/drawing/2014/main" id="{01072DC6-49FD-774D-9745-CFCC97D9F42F}"/>
                  </a:ext>
                </a:extLst>
              </p:cNvPr>
              <p:cNvSpPr/>
              <p:nvPr/>
            </p:nvSpPr>
            <p:spPr>
              <a:xfrm>
                <a:off x="7048865" y="4216834"/>
                <a:ext cx="1598579"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a:latin typeface="Cambria Math" panose="02040503050406030204" pitchFamily="18" charset="0"/>
                            </a:rPr>
                            <m:t>𝑥</m:t>
                          </m:r>
                        </m:e>
                        <m:sub>
                          <m:r>
                            <a:rPr lang="en-US" sz="2400" b="0" i="1" smtClean="0">
                              <a:latin typeface="Cambria Math" panose="02040503050406030204" pitchFamily="18" charset="0"/>
                            </a:rPr>
                            <m:t>𝑇</m:t>
                          </m:r>
                        </m:sub>
                      </m:sSub>
                      <m:r>
                        <a:rPr lang="en-US" sz="2400" b="0" i="1"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𝑦</m:t>
                          </m:r>
                        </m:e>
                        <m:sub>
                          <m:r>
                            <a:rPr lang="en-US" sz="2400" b="0" i="1" smtClean="0">
                              <a:latin typeface="Cambria Math" panose="02040503050406030204" pitchFamily="18" charset="0"/>
                            </a:rPr>
                            <m:t>𝑇</m:t>
                          </m:r>
                          <m:r>
                            <a:rPr lang="en-US" sz="2400" b="0" i="1" smtClean="0">
                              <a:latin typeface="Cambria Math" panose="02040503050406030204" pitchFamily="18" charset="0"/>
                            </a:rPr>
                            <m:t>−1</m:t>
                          </m:r>
                        </m:sub>
                      </m:sSub>
                    </m:oMath>
                  </m:oMathPara>
                </a14:m>
                <a:endParaRPr lang="en-US" sz="2400"/>
              </a:p>
            </p:txBody>
          </p:sp>
        </mc:Choice>
        <mc:Fallback xmlns="">
          <p:sp>
            <p:nvSpPr>
              <p:cNvPr id="92" name="Rectangle 91">
                <a:extLst>
                  <a:ext uri="{FF2B5EF4-FFF2-40B4-BE49-F238E27FC236}">
                    <a16:creationId xmlns:a16="http://schemas.microsoft.com/office/drawing/2014/main" id="{01072DC6-49FD-774D-9745-CFCC97D9F42F}"/>
                  </a:ext>
                </a:extLst>
              </p:cNvPr>
              <p:cNvSpPr>
                <a:spLocks noRot="1" noChangeAspect="1" noMove="1" noResize="1" noEditPoints="1" noAdjustHandles="1" noChangeArrowheads="1" noChangeShapeType="1" noTextEdit="1"/>
              </p:cNvSpPr>
              <p:nvPr/>
            </p:nvSpPr>
            <p:spPr>
              <a:xfrm>
                <a:off x="7048865" y="4216834"/>
                <a:ext cx="1598579" cy="461665"/>
              </a:xfrm>
              <a:prstGeom prst="rect">
                <a:avLst/>
              </a:prstGeom>
              <a:blipFill>
                <a:blip r:embed="rId10"/>
                <a:stretch>
                  <a:fillRect b="-10667"/>
                </a:stretch>
              </a:blipFill>
            </p:spPr>
            <p:txBody>
              <a:bodyPr/>
              <a:lstStyle/>
              <a:p>
                <a:r>
                  <a:rPr lang="en-US">
                    <a:noFill/>
                  </a:rPr>
                  <a:t> </a:t>
                </a:r>
              </a:p>
            </p:txBody>
          </p:sp>
        </mc:Fallback>
      </mc:AlternateContent>
      <p:sp>
        <p:nvSpPr>
          <p:cNvPr id="93" name="Right Arrow 92">
            <a:extLst>
              <a:ext uri="{FF2B5EF4-FFF2-40B4-BE49-F238E27FC236}">
                <a16:creationId xmlns:a16="http://schemas.microsoft.com/office/drawing/2014/main" id="{BEF1F8B3-ECE6-C64A-8A2F-6D3DC61D0C3E}"/>
              </a:ext>
            </a:extLst>
          </p:cNvPr>
          <p:cNvSpPr/>
          <p:nvPr/>
        </p:nvSpPr>
        <p:spPr>
          <a:xfrm rot="16200000">
            <a:off x="7434966" y="3989712"/>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94" name="Right Arrow 93">
            <a:extLst>
              <a:ext uri="{FF2B5EF4-FFF2-40B4-BE49-F238E27FC236}">
                <a16:creationId xmlns:a16="http://schemas.microsoft.com/office/drawing/2014/main" id="{B24093E4-E523-ED46-8554-815AF8367245}"/>
              </a:ext>
            </a:extLst>
          </p:cNvPr>
          <p:cNvSpPr/>
          <p:nvPr/>
        </p:nvSpPr>
        <p:spPr>
          <a:xfrm>
            <a:off x="6658432" y="3389702"/>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95" name="Right Arrow 94">
            <a:extLst>
              <a:ext uri="{FF2B5EF4-FFF2-40B4-BE49-F238E27FC236}">
                <a16:creationId xmlns:a16="http://schemas.microsoft.com/office/drawing/2014/main" id="{262FD634-73C8-B244-B6DD-E1EC31B83517}"/>
              </a:ext>
            </a:extLst>
          </p:cNvPr>
          <p:cNvSpPr/>
          <p:nvPr/>
        </p:nvSpPr>
        <p:spPr>
          <a:xfrm rot="16200000">
            <a:off x="7434966" y="2714553"/>
            <a:ext cx="322302" cy="206633"/>
          </a:xfrm>
          <a:prstGeom prst="rightArrow">
            <a:avLst/>
          </a:prstGeom>
          <a:ln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96" name="Rectangle 95">
                <a:extLst>
                  <a:ext uri="{FF2B5EF4-FFF2-40B4-BE49-F238E27FC236}">
                    <a16:creationId xmlns:a16="http://schemas.microsoft.com/office/drawing/2014/main" id="{9F1F7326-F287-A744-8102-B79395C7A853}"/>
                  </a:ext>
                </a:extLst>
              </p:cNvPr>
              <p:cNvSpPr/>
              <p:nvPr/>
            </p:nvSpPr>
            <p:spPr>
              <a:xfrm>
                <a:off x="6960956" y="2220192"/>
                <a:ext cx="1385957"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𝐸𝑂𝑆</m:t>
                      </m:r>
                      <m:r>
                        <a:rPr lang="en-US" sz="2400" b="0" i="1" smtClean="0">
                          <a:latin typeface="Cambria Math" panose="02040503050406030204" pitchFamily="18" charset="0"/>
                        </a:rPr>
                        <m:t>=1</m:t>
                      </m:r>
                    </m:oMath>
                  </m:oMathPara>
                </a14:m>
                <a:endParaRPr lang="en-US" sz="2400"/>
              </a:p>
            </p:txBody>
          </p:sp>
        </mc:Choice>
        <mc:Fallback xmlns="">
          <p:sp>
            <p:nvSpPr>
              <p:cNvPr id="96" name="Rectangle 95">
                <a:extLst>
                  <a:ext uri="{FF2B5EF4-FFF2-40B4-BE49-F238E27FC236}">
                    <a16:creationId xmlns:a16="http://schemas.microsoft.com/office/drawing/2014/main" id="{9F1F7326-F287-A744-8102-B79395C7A853}"/>
                  </a:ext>
                </a:extLst>
              </p:cNvPr>
              <p:cNvSpPr>
                <a:spLocks noRot="1" noChangeAspect="1" noMove="1" noResize="1" noEditPoints="1" noAdjustHandles="1" noChangeArrowheads="1" noChangeShapeType="1" noTextEdit="1"/>
              </p:cNvSpPr>
              <p:nvPr/>
            </p:nvSpPr>
            <p:spPr>
              <a:xfrm>
                <a:off x="6960956" y="2220192"/>
                <a:ext cx="1385957" cy="461665"/>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7" name="Rectangle 96">
                <a:extLst>
                  <a:ext uri="{FF2B5EF4-FFF2-40B4-BE49-F238E27FC236}">
                    <a16:creationId xmlns:a16="http://schemas.microsoft.com/office/drawing/2014/main" id="{8E54BE43-FD17-EB4F-882A-CDFFD38F0FD0}"/>
                  </a:ext>
                </a:extLst>
              </p:cNvPr>
              <p:cNvSpPr/>
              <p:nvPr/>
            </p:nvSpPr>
            <p:spPr>
              <a:xfrm>
                <a:off x="5394998" y="3214590"/>
                <a:ext cx="47641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1" i="1" smtClean="0">
                          <a:latin typeface="Cambria Math" panose="02040503050406030204" pitchFamily="18" charset="0"/>
                        </a:rPr>
                        <m:t>…</m:t>
                      </m:r>
                    </m:oMath>
                  </m:oMathPara>
                </a14:m>
                <a:endParaRPr lang="en-US" sz="2400"/>
              </a:p>
            </p:txBody>
          </p:sp>
        </mc:Choice>
        <mc:Fallback xmlns="">
          <p:sp>
            <p:nvSpPr>
              <p:cNvPr id="97" name="Rectangle 96">
                <a:extLst>
                  <a:ext uri="{FF2B5EF4-FFF2-40B4-BE49-F238E27FC236}">
                    <a16:creationId xmlns:a16="http://schemas.microsoft.com/office/drawing/2014/main" id="{8E54BE43-FD17-EB4F-882A-CDFFD38F0FD0}"/>
                  </a:ext>
                </a:extLst>
              </p:cNvPr>
              <p:cNvSpPr>
                <a:spLocks noRot="1" noChangeAspect="1" noMove="1" noResize="1" noEditPoints="1" noAdjustHandles="1" noChangeArrowheads="1" noChangeShapeType="1" noTextEdit="1"/>
              </p:cNvSpPr>
              <p:nvPr/>
            </p:nvSpPr>
            <p:spPr>
              <a:xfrm>
                <a:off x="5394998" y="3214590"/>
                <a:ext cx="476412" cy="461665"/>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Rectangle 97">
                <a:extLst>
                  <a:ext uri="{FF2B5EF4-FFF2-40B4-BE49-F238E27FC236}">
                    <a16:creationId xmlns:a16="http://schemas.microsoft.com/office/drawing/2014/main" id="{6A19EEB2-5994-854B-BDB3-32559344A51E}"/>
                  </a:ext>
                </a:extLst>
              </p:cNvPr>
              <p:cNvSpPr/>
              <p:nvPr/>
            </p:nvSpPr>
            <p:spPr>
              <a:xfrm>
                <a:off x="4890108" y="3214701"/>
                <a:ext cx="523348"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latin typeface="Cambria Math" panose="02040503050406030204" pitchFamily="18" charset="0"/>
                            </a:rPr>
                          </m:ctrlPr>
                        </m:sSubPr>
                        <m:e>
                          <m:r>
                            <a:rPr lang="en-US" sz="2400" b="0" i="1">
                              <a:latin typeface="Cambria Math" panose="02040503050406030204" pitchFamily="18" charset="0"/>
                            </a:rPr>
                            <m:t>𝑠</m:t>
                          </m:r>
                        </m:e>
                        <m:sub>
                          <m:r>
                            <a:rPr lang="en-US" sz="2400" b="0" i="1" smtClean="0">
                              <a:latin typeface="Cambria Math" panose="02040503050406030204" pitchFamily="18" charset="0"/>
                            </a:rPr>
                            <m:t>2</m:t>
                          </m:r>
                        </m:sub>
                      </m:sSub>
                    </m:oMath>
                  </m:oMathPara>
                </a14:m>
                <a:endParaRPr lang="en-US" sz="2400"/>
              </a:p>
            </p:txBody>
          </p:sp>
        </mc:Choice>
        <mc:Fallback xmlns="">
          <p:sp>
            <p:nvSpPr>
              <p:cNvPr id="98" name="Rectangle 97">
                <a:extLst>
                  <a:ext uri="{FF2B5EF4-FFF2-40B4-BE49-F238E27FC236}">
                    <a16:creationId xmlns:a16="http://schemas.microsoft.com/office/drawing/2014/main" id="{6A19EEB2-5994-854B-BDB3-32559344A51E}"/>
                  </a:ext>
                </a:extLst>
              </p:cNvPr>
              <p:cNvSpPr>
                <a:spLocks noRot="1" noChangeAspect="1" noMove="1" noResize="1" noEditPoints="1" noAdjustHandles="1" noChangeArrowheads="1" noChangeShapeType="1" noTextEdit="1"/>
              </p:cNvSpPr>
              <p:nvPr/>
            </p:nvSpPr>
            <p:spPr>
              <a:xfrm>
                <a:off x="4890108" y="3214701"/>
                <a:ext cx="523348" cy="461665"/>
              </a:xfrm>
              <a:prstGeom prst="rect">
                <a:avLst/>
              </a:prstGeom>
              <a:blipFill>
                <a:blip r:embed="rId13"/>
                <a:stretch>
                  <a:fillRect b="-1316"/>
                </a:stretch>
              </a:blipFill>
            </p:spPr>
            <p:txBody>
              <a:bodyPr/>
              <a:lstStyle/>
              <a:p>
                <a:r>
                  <a:rPr lang="en-US">
                    <a:noFill/>
                  </a:rPr>
                  <a:t> </a:t>
                </a:r>
              </a:p>
            </p:txBody>
          </p:sp>
        </mc:Fallback>
      </mc:AlternateContent>
      <p:cxnSp>
        <p:nvCxnSpPr>
          <p:cNvPr id="99" name="Elbow Connector 98">
            <a:extLst>
              <a:ext uri="{FF2B5EF4-FFF2-40B4-BE49-F238E27FC236}">
                <a16:creationId xmlns:a16="http://schemas.microsoft.com/office/drawing/2014/main" id="{031AACE3-538B-6D4C-93EA-2B1CDF06E113}"/>
              </a:ext>
            </a:extLst>
          </p:cNvPr>
          <p:cNvCxnSpPr>
            <a:cxnSpLocks/>
            <a:stCxn id="81" idx="3"/>
            <a:endCxn id="84" idx="1"/>
          </p:cNvCxnSpPr>
          <p:nvPr/>
        </p:nvCxnSpPr>
        <p:spPr>
          <a:xfrm>
            <a:off x="1805535" y="2444643"/>
            <a:ext cx="1635848" cy="2037770"/>
          </a:xfrm>
          <a:prstGeom prst="bentConnector3">
            <a:avLst>
              <a:gd name="adj1" fmla="val 50000"/>
            </a:avLst>
          </a:prstGeom>
          <a:ln w="12700">
            <a:solidFill>
              <a:schemeClr val="bg1">
                <a:lumMod val="50000"/>
              </a:schemeClr>
            </a:solidFill>
            <a:prstDash val="dash"/>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46D2866B-C656-7A47-865A-368C8A8A1832}"/>
              </a:ext>
            </a:extLst>
          </p:cNvPr>
          <p:cNvSpPr txBox="1"/>
          <p:nvPr/>
        </p:nvSpPr>
        <p:spPr>
          <a:xfrm>
            <a:off x="756556" y="4732634"/>
            <a:ext cx="1773242" cy="400110"/>
          </a:xfrm>
          <a:prstGeom prst="rect">
            <a:avLst/>
          </a:prstGeom>
          <a:noFill/>
        </p:spPr>
        <p:txBody>
          <a:bodyPr wrap="none" rtlCol="0">
            <a:spAutoFit/>
          </a:bodyPr>
          <a:lstStyle/>
          <a:p>
            <a:r>
              <a:rPr lang="en-US" sz="2000" b="1">
                <a:solidFill>
                  <a:srgbClr val="0070C0"/>
                </a:solidFill>
              </a:rPr>
              <a:t>Initialize input</a:t>
            </a:r>
          </a:p>
        </p:txBody>
      </p:sp>
      <p:sp>
        <p:nvSpPr>
          <p:cNvPr id="36" name="TextBox 35">
            <a:extLst>
              <a:ext uri="{FF2B5EF4-FFF2-40B4-BE49-F238E27FC236}">
                <a16:creationId xmlns:a16="http://schemas.microsoft.com/office/drawing/2014/main" id="{6C1E77B7-D451-F748-B0B5-52B481A10DA3}"/>
              </a:ext>
            </a:extLst>
          </p:cNvPr>
          <p:cNvSpPr txBox="1"/>
          <p:nvPr/>
        </p:nvSpPr>
        <p:spPr>
          <a:xfrm>
            <a:off x="6658432" y="1795873"/>
            <a:ext cx="1981633" cy="400110"/>
          </a:xfrm>
          <a:prstGeom prst="rect">
            <a:avLst/>
          </a:prstGeom>
          <a:noFill/>
        </p:spPr>
        <p:txBody>
          <a:bodyPr wrap="none" rtlCol="0">
            <a:spAutoFit/>
          </a:bodyPr>
          <a:lstStyle/>
          <a:p>
            <a:r>
              <a:rPr lang="en-US" sz="2000" b="1">
                <a:solidFill>
                  <a:srgbClr val="0070C0"/>
                </a:solidFill>
              </a:rPr>
              <a:t>Stop generation</a:t>
            </a:r>
          </a:p>
        </p:txBody>
      </p:sp>
      <p:sp>
        <p:nvSpPr>
          <p:cNvPr id="10" name="Rectangle 9">
            <a:extLst>
              <a:ext uri="{FF2B5EF4-FFF2-40B4-BE49-F238E27FC236}">
                <a16:creationId xmlns:a16="http://schemas.microsoft.com/office/drawing/2014/main" id="{4161C867-77D2-6A47-830F-B679EAB1987F}"/>
              </a:ext>
            </a:extLst>
          </p:cNvPr>
          <p:cNvSpPr/>
          <p:nvPr/>
        </p:nvSpPr>
        <p:spPr>
          <a:xfrm>
            <a:off x="1003614" y="1802103"/>
            <a:ext cx="3769302" cy="400110"/>
          </a:xfrm>
          <a:prstGeom prst="rect">
            <a:avLst/>
          </a:prstGeom>
        </p:spPr>
        <p:txBody>
          <a:bodyPr wrap="none">
            <a:spAutoFit/>
          </a:bodyPr>
          <a:lstStyle/>
          <a:p>
            <a:r>
              <a:rPr lang="en-US" sz="2000" b="1">
                <a:solidFill>
                  <a:srgbClr val="0070C0"/>
                </a:solidFill>
              </a:rPr>
              <a:t>Use the previous output as input</a:t>
            </a:r>
          </a:p>
        </p:txBody>
      </p:sp>
    </p:spTree>
    <p:extLst>
      <p:ext uri="{BB962C8B-B14F-4D97-AF65-F5344CB8AC3E}">
        <p14:creationId xmlns:p14="http://schemas.microsoft.com/office/powerpoint/2010/main" val="3546674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6C65A-28C5-B84B-810D-7637413003CC}"/>
              </a:ext>
            </a:extLst>
          </p:cNvPr>
          <p:cNvSpPr>
            <a:spLocks noGrp="1"/>
          </p:cNvSpPr>
          <p:nvPr>
            <p:ph type="title"/>
          </p:nvPr>
        </p:nvSpPr>
        <p:spPr/>
        <p:txBody>
          <a:bodyPr>
            <a:normAutofit/>
          </a:bodyPr>
          <a:lstStyle/>
          <a:p>
            <a:r>
              <a:rPr lang="en-US"/>
              <a:t>Towards Edge-Level RNN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48633AA-B555-B342-B82F-894B7FE5A822}"/>
                  </a:ext>
                </a:extLst>
              </p:cNvPr>
              <p:cNvSpPr>
                <a:spLocks noGrp="1"/>
              </p:cNvSpPr>
              <p:nvPr>
                <p:ph idx="1"/>
              </p:nvPr>
            </p:nvSpPr>
            <p:spPr>
              <a:xfrm>
                <a:off x="304800" y="1217629"/>
                <a:ext cx="8839200" cy="5404056"/>
              </a:xfrm>
            </p:spPr>
            <p:txBody>
              <a:bodyPr>
                <a:normAutofit/>
              </a:bodyPr>
              <a:lstStyle/>
              <a:p>
                <a:pPr marL="118872" indent="0">
                  <a:buNone/>
                </a:pPr>
                <a:r>
                  <a:rPr lang="en-US" sz="2800" b="1" dirty="0">
                    <a:solidFill>
                      <a:srgbClr val="C00000"/>
                    </a:solidFill>
                  </a:rPr>
                  <a:t>Consider the Edge-level RNN for now.</a:t>
                </a:r>
              </a:p>
              <a:p>
                <a:r>
                  <a:rPr lang="en-US" sz="2800" b="1" dirty="0">
                    <a:solidFill>
                      <a:srgbClr val="C00000"/>
                    </a:solidFill>
                  </a:rPr>
                  <a:t>Our goal</a:t>
                </a:r>
                <a:r>
                  <a:rPr lang="en-US" sz="2800" dirty="0">
                    <a:solidFill>
                      <a:srgbClr val="C00000"/>
                    </a:solidFill>
                  </a:rPr>
                  <a:t>: Model </a:t>
                </a:r>
                <a14:m>
                  <m:oMath xmlns:m="http://schemas.openxmlformats.org/officeDocument/2006/math">
                    <m:nary>
                      <m:naryPr>
                        <m:chr m:val="∏"/>
                        <m:ctrlPr>
                          <a:rPr lang="en-US" sz="2800" i="1">
                            <a:solidFill>
                              <a:srgbClr val="C00000"/>
                            </a:solidFill>
                            <a:latin typeface="Cambria Math" panose="02040503050406030204" pitchFamily="18" charset="0"/>
                          </a:rPr>
                        </m:ctrlPr>
                      </m:naryPr>
                      <m:sub>
                        <m:r>
                          <a:rPr lang="en-US" sz="2800" b="0" i="1" smtClean="0">
                            <a:solidFill>
                              <a:srgbClr val="C00000"/>
                            </a:solidFill>
                            <a:latin typeface="Cambria Math" panose="02040503050406030204" pitchFamily="18" charset="0"/>
                          </a:rPr>
                          <m:t>𝑡</m:t>
                        </m:r>
                        <m:r>
                          <a:rPr lang="en-US" sz="2800" i="1">
                            <a:solidFill>
                              <a:srgbClr val="C00000"/>
                            </a:solidFill>
                            <a:latin typeface="Cambria Math" panose="02040503050406030204" pitchFamily="18" charset="0"/>
                          </a:rPr>
                          <m:t>=1</m:t>
                        </m:r>
                      </m:sub>
                      <m:sup>
                        <m:r>
                          <a:rPr lang="en-US" sz="2800" i="1">
                            <a:solidFill>
                              <a:srgbClr val="C00000"/>
                            </a:solidFill>
                            <a:latin typeface="Cambria Math" panose="02040503050406030204" pitchFamily="18" charset="0"/>
                          </a:rPr>
                          <m:t>𝑛</m:t>
                        </m:r>
                      </m:sup>
                      <m:e>
                        <m:sSub>
                          <m:sSubPr>
                            <m:ctrlPr>
                              <a:rPr lang="en-US" sz="2800" i="1">
                                <a:solidFill>
                                  <a:srgbClr val="C00000"/>
                                </a:solidFill>
                                <a:latin typeface="Cambria Math" panose="02040503050406030204" pitchFamily="18" charset="0"/>
                              </a:rPr>
                            </m:ctrlPr>
                          </m:sSubPr>
                          <m:e>
                            <m:r>
                              <a:rPr lang="en-US" sz="2800" i="1">
                                <a:solidFill>
                                  <a:srgbClr val="C00000"/>
                                </a:solidFill>
                                <a:latin typeface="Cambria Math" panose="02040503050406030204" pitchFamily="18" charset="0"/>
                              </a:rPr>
                              <m:t>𝑝</m:t>
                            </m:r>
                          </m:e>
                          <m:sub>
                            <m:r>
                              <a:rPr lang="en-US" sz="2800" i="1">
                                <a:solidFill>
                                  <a:srgbClr val="C00000"/>
                                </a:solidFill>
                                <a:latin typeface="Cambria Math" panose="02040503050406030204" pitchFamily="18" charset="0"/>
                              </a:rPr>
                              <m:t>𝑚𝑜𝑑𝑒𝑙</m:t>
                            </m:r>
                          </m:sub>
                        </m:sSub>
                        <m:r>
                          <a:rPr lang="en-US" sz="2800" i="1">
                            <a:solidFill>
                              <a:srgbClr val="C00000"/>
                            </a:solidFill>
                            <a:latin typeface="Cambria Math" panose="02040503050406030204" pitchFamily="18" charset="0"/>
                          </a:rPr>
                          <m:t>(</m:t>
                        </m:r>
                        <m:sSub>
                          <m:sSubPr>
                            <m:ctrlPr>
                              <a:rPr lang="en-US" sz="2800" i="1">
                                <a:solidFill>
                                  <a:srgbClr val="C00000"/>
                                </a:solidFill>
                                <a:latin typeface="Cambria Math" panose="02040503050406030204" pitchFamily="18" charset="0"/>
                              </a:rPr>
                            </m:ctrlPr>
                          </m:sSubPr>
                          <m:e>
                            <m:r>
                              <a:rPr lang="en-US" sz="2800" i="1">
                                <a:solidFill>
                                  <a:srgbClr val="C00000"/>
                                </a:solidFill>
                                <a:latin typeface="Cambria Math" panose="02040503050406030204" pitchFamily="18" charset="0"/>
                              </a:rPr>
                              <m:t>𝑥</m:t>
                            </m:r>
                          </m:e>
                          <m:sub>
                            <m:r>
                              <a:rPr lang="en-US" sz="2800" b="0" i="1" smtClean="0">
                                <a:solidFill>
                                  <a:srgbClr val="C00000"/>
                                </a:solidFill>
                                <a:latin typeface="Cambria Math" panose="02040503050406030204" pitchFamily="18" charset="0"/>
                              </a:rPr>
                              <m:t>𝑡</m:t>
                            </m:r>
                          </m:sub>
                        </m:sSub>
                        <m:r>
                          <a:rPr lang="en-US" sz="2800" i="1">
                            <a:solidFill>
                              <a:srgbClr val="C00000"/>
                            </a:solidFill>
                            <a:latin typeface="Cambria Math" panose="02040503050406030204" pitchFamily="18" charset="0"/>
                          </a:rPr>
                          <m:t>|</m:t>
                        </m:r>
                        <m:sSub>
                          <m:sSubPr>
                            <m:ctrlPr>
                              <a:rPr lang="en-US" sz="2800" i="1">
                                <a:solidFill>
                                  <a:srgbClr val="C00000"/>
                                </a:solidFill>
                                <a:latin typeface="Cambria Math" panose="02040503050406030204" pitchFamily="18" charset="0"/>
                              </a:rPr>
                            </m:ctrlPr>
                          </m:sSubPr>
                          <m:e>
                            <m:r>
                              <a:rPr lang="en-US" sz="2800" i="1">
                                <a:solidFill>
                                  <a:srgbClr val="C00000"/>
                                </a:solidFill>
                                <a:latin typeface="Cambria Math" panose="02040503050406030204" pitchFamily="18" charset="0"/>
                              </a:rPr>
                              <m:t>𝑥</m:t>
                            </m:r>
                          </m:e>
                          <m:sub>
                            <m:r>
                              <a:rPr lang="en-US" sz="2800" i="1">
                                <a:solidFill>
                                  <a:srgbClr val="C00000"/>
                                </a:solidFill>
                                <a:latin typeface="Cambria Math" panose="02040503050406030204" pitchFamily="18" charset="0"/>
                              </a:rPr>
                              <m:t>1</m:t>
                            </m:r>
                          </m:sub>
                        </m:sSub>
                        <m:r>
                          <a:rPr lang="en-US" sz="2800" i="1">
                            <a:solidFill>
                              <a:srgbClr val="C00000"/>
                            </a:solidFill>
                            <a:latin typeface="Cambria Math" panose="02040503050406030204" pitchFamily="18" charset="0"/>
                          </a:rPr>
                          <m:t>,…,</m:t>
                        </m:r>
                        <m:sSub>
                          <m:sSubPr>
                            <m:ctrlPr>
                              <a:rPr lang="en-US" sz="2800" i="1">
                                <a:solidFill>
                                  <a:srgbClr val="C00000"/>
                                </a:solidFill>
                                <a:latin typeface="Cambria Math" panose="02040503050406030204" pitchFamily="18" charset="0"/>
                              </a:rPr>
                            </m:ctrlPr>
                          </m:sSubPr>
                          <m:e>
                            <m:r>
                              <a:rPr lang="en-US" sz="2800" i="1">
                                <a:solidFill>
                                  <a:srgbClr val="C00000"/>
                                </a:solidFill>
                                <a:latin typeface="Cambria Math" panose="02040503050406030204" pitchFamily="18" charset="0"/>
                              </a:rPr>
                              <m:t>𝑥</m:t>
                            </m:r>
                          </m:e>
                          <m:sub>
                            <m:r>
                              <a:rPr lang="en-US" sz="2800" b="0" i="1" smtClean="0">
                                <a:solidFill>
                                  <a:srgbClr val="C00000"/>
                                </a:solidFill>
                                <a:latin typeface="Cambria Math" panose="02040503050406030204" pitchFamily="18" charset="0"/>
                              </a:rPr>
                              <m:t>𝑡</m:t>
                            </m:r>
                            <m:r>
                              <a:rPr lang="en-US" sz="2800" i="1">
                                <a:solidFill>
                                  <a:srgbClr val="C00000"/>
                                </a:solidFill>
                                <a:latin typeface="Cambria Math" panose="02040503050406030204" pitchFamily="18" charset="0"/>
                              </a:rPr>
                              <m:t>−1</m:t>
                            </m:r>
                          </m:sub>
                        </m:sSub>
                        <m:r>
                          <a:rPr lang="en-US" sz="2800" i="1">
                            <a:solidFill>
                              <a:srgbClr val="C00000"/>
                            </a:solidFill>
                            <a:latin typeface="Cambria Math" panose="02040503050406030204" pitchFamily="18" charset="0"/>
                          </a:rPr>
                          <m:t>;</m:t>
                        </m:r>
                        <m:r>
                          <a:rPr lang="en-US" sz="2800" i="1">
                            <a:solidFill>
                              <a:srgbClr val="C00000"/>
                            </a:solidFill>
                            <a:latin typeface="Cambria Math" panose="02040503050406030204" pitchFamily="18" charset="0"/>
                          </a:rPr>
                          <m:t>𝜃</m:t>
                        </m:r>
                        <m:r>
                          <a:rPr lang="en-US" sz="2800" i="1">
                            <a:solidFill>
                              <a:srgbClr val="C00000"/>
                            </a:solidFill>
                            <a:latin typeface="Cambria Math" panose="02040503050406030204" pitchFamily="18" charset="0"/>
                          </a:rPr>
                          <m:t>)</m:t>
                        </m:r>
                      </m:e>
                    </m:nary>
                  </m:oMath>
                </a14:m>
                <a:endParaRPr lang="en-US" sz="2800" dirty="0">
                  <a:solidFill>
                    <a:srgbClr val="FF0066"/>
                  </a:solidFill>
                </a:endParaRPr>
              </a:p>
              <a:p>
                <a:r>
                  <a:rPr lang="en-US" sz="2800" dirty="0"/>
                  <a:t>Let </a:t>
                </a:r>
                <a14:m>
                  <m:oMath xmlns:m="http://schemas.openxmlformats.org/officeDocument/2006/math">
                    <m:sSub>
                      <m:sSubPr>
                        <m:ctrlPr>
                          <a:rPr lang="en-US" sz="2800" i="1">
                            <a:latin typeface="Cambria Math" panose="02040503050406030204" pitchFamily="18" charset="0"/>
                          </a:rPr>
                        </m:ctrlPr>
                      </m:sSubPr>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𝑦</m:t>
                            </m:r>
                          </m:e>
                          <m:sub>
                            <m:r>
                              <a:rPr lang="en-US" sz="2800" b="0" i="1" smtClean="0">
                                <a:latin typeface="Cambria Math" panose="02040503050406030204" pitchFamily="18" charset="0"/>
                              </a:rPr>
                              <m:t>𝑡</m:t>
                            </m:r>
                          </m:sub>
                        </m:sSub>
                        <m:r>
                          <a:rPr lang="en-US" sz="2800" b="0" i="1" smtClean="0">
                            <a:latin typeface="Cambria Math" panose="02040503050406030204" pitchFamily="18" charset="0"/>
                          </a:rPr>
                          <m:t>=</m:t>
                        </m:r>
                        <m:r>
                          <a:rPr lang="en-US" sz="2800" i="1">
                            <a:latin typeface="Cambria Math" panose="02040503050406030204" pitchFamily="18" charset="0"/>
                          </a:rPr>
                          <m:t>𝑝</m:t>
                        </m:r>
                      </m:e>
                      <m:sub>
                        <m:r>
                          <a:rPr lang="en-US" sz="2800" i="1">
                            <a:latin typeface="Cambria Math" panose="02040503050406030204" pitchFamily="18" charset="0"/>
                          </a:rPr>
                          <m:t>𝑚𝑜𝑑𝑒𝑙</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𝑥</m:t>
                        </m:r>
                      </m:e>
                      <m:sub>
                        <m:r>
                          <a:rPr lang="en-US" sz="2800" b="0" i="1" smtClean="0">
                            <a:latin typeface="Cambria Math" panose="02040503050406030204" pitchFamily="18" charset="0"/>
                          </a:rPr>
                          <m:t>𝑡</m:t>
                        </m:r>
                        <m:r>
                          <a:rPr lang="en-US" sz="2800" b="0" i="1" smtClean="0">
                            <a:latin typeface="Cambria Math" panose="02040503050406030204" pitchFamily="18" charset="0"/>
                          </a:rPr>
                          <m:t>+1</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𝑥</m:t>
                        </m:r>
                      </m:e>
                      <m:sub>
                        <m:r>
                          <a:rPr lang="en-US" sz="2800" i="1">
                            <a:latin typeface="Cambria Math" panose="02040503050406030204" pitchFamily="18" charset="0"/>
                          </a:rPr>
                          <m:t>1</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𝑥</m:t>
                        </m:r>
                      </m:e>
                      <m:sub>
                        <m:r>
                          <a:rPr lang="en-US" sz="2800" b="0" i="1" smtClean="0">
                            <a:latin typeface="Cambria Math" panose="02040503050406030204" pitchFamily="18" charset="0"/>
                          </a:rPr>
                          <m:t>𝑡</m:t>
                        </m:r>
                      </m:sub>
                    </m:sSub>
                    <m:r>
                      <a:rPr lang="en-US" sz="2800" i="1">
                        <a:latin typeface="Cambria Math" panose="02040503050406030204" pitchFamily="18" charset="0"/>
                      </a:rPr>
                      <m:t>;</m:t>
                    </m:r>
                    <m:r>
                      <a:rPr lang="en-US" sz="2800" i="1">
                        <a:latin typeface="Cambria Math" panose="02040503050406030204" pitchFamily="18" charset="0"/>
                      </a:rPr>
                      <m:t>𝜃</m:t>
                    </m:r>
                    <m:r>
                      <a:rPr lang="en-US" sz="2800" b="0" i="1" smtClean="0">
                        <a:latin typeface="Cambria Math" panose="02040503050406030204" pitchFamily="18" charset="0"/>
                      </a:rPr>
                      <m:t>)</m:t>
                    </m:r>
                  </m:oMath>
                </a14:m>
                <a:r>
                  <a:rPr lang="en-US" sz="2800" dirty="0"/>
                  <a:t> </a:t>
                </a:r>
              </a:p>
              <a:p>
                <a:r>
                  <a:rPr lang="en-US" sz="2800" dirty="0">
                    <a:solidFill>
                      <a:srgbClr val="0000FF"/>
                    </a:solidFill>
                  </a:rPr>
                  <a:t>Then we need to sample </a:t>
                </a: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𝑥</m:t>
                        </m:r>
                      </m:e>
                      <m:sub>
                        <m:r>
                          <a:rPr lang="en-US" sz="2800" i="1">
                            <a:latin typeface="Cambria Math" panose="02040503050406030204" pitchFamily="18" charset="0"/>
                          </a:rPr>
                          <m:t>𝑡</m:t>
                        </m:r>
                        <m:r>
                          <a:rPr lang="en-US" sz="2800" i="1">
                            <a:latin typeface="Cambria Math" panose="02040503050406030204" pitchFamily="18" charset="0"/>
                          </a:rPr>
                          <m:t>+1</m:t>
                        </m:r>
                      </m:sub>
                    </m:sSub>
                  </m:oMath>
                </a14:m>
                <a:r>
                  <a:rPr lang="en-US" sz="2800" dirty="0">
                    <a:solidFill>
                      <a:srgbClr val="0000FF"/>
                    </a:solidFill>
                  </a:rPr>
                  <a:t> from </a:t>
                </a: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𝑦</m:t>
                        </m:r>
                      </m:e>
                      <m:sub>
                        <m:r>
                          <a:rPr lang="en-US" sz="2800" i="1">
                            <a:latin typeface="Cambria Math" panose="02040503050406030204" pitchFamily="18" charset="0"/>
                          </a:rPr>
                          <m:t>𝑡</m:t>
                        </m:r>
                      </m:sub>
                    </m:sSub>
                  </m:oMath>
                </a14:m>
                <a:r>
                  <a:rPr lang="en-US" sz="2800" dirty="0">
                    <a:solidFill>
                      <a:srgbClr val="0000FF"/>
                    </a:solidFill>
                  </a:rPr>
                  <a:t>: </a:t>
                </a:r>
                <a14:m>
                  <m:oMath xmlns:m="http://schemas.openxmlformats.org/officeDocument/2006/math">
                    <m:sSub>
                      <m:sSubPr>
                        <m:ctrlPr>
                          <a:rPr lang="en-US" sz="2800" i="1">
                            <a:latin typeface="Cambria Math" panose="02040503050406030204" pitchFamily="18" charset="0"/>
                          </a:rPr>
                        </m:ctrlPr>
                      </m:sSubPr>
                      <m:e>
                        <m:r>
                          <a:rPr lang="en-US" sz="2800" b="0" i="1" smtClean="0">
                            <a:latin typeface="Cambria Math" panose="02040503050406030204" pitchFamily="18" charset="0"/>
                          </a:rPr>
                          <m:t>𝑥</m:t>
                        </m:r>
                      </m:e>
                      <m:sub>
                        <m:r>
                          <a:rPr lang="en-US" sz="2800" i="1">
                            <a:latin typeface="Cambria Math" panose="02040503050406030204" pitchFamily="18" charset="0"/>
                          </a:rPr>
                          <m:t>𝑡</m:t>
                        </m:r>
                        <m:r>
                          <a:rPr lang="en-US" sz="2800" b="0" i="1" smtClean="0">
                            <a:latin typeface="Cambria Math" panose="02040503050406030204" pitchFamily="18" charset="0"/>
                          </a:rPr>
                          <m:t>+1</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𝑦</m:t>
                        </m:r>
                      </m:e>
                      <m:sub>
                        <m:r>
                          <a:rPr lang="en-US" sz="2800" b="0" i="1" smtClean="0">
                            <a:latin typeface="Cambria Math" panose="02040503050406030204" pitchFamily="18" charset="0"/>
                          </a:rPr>
                          <m:t>𝑡</m:t>
                        </m:r>
                      </m:sub>
                    </m:sSub>
                  </m:oMath>
                </a14:m>
                <a:endParaRPr lang="en-US" sz="2800" dirty="0"/>
              </a:p>
              <a:p>
                <a:pPr lvl="1"/>
                <a:r>
                  <a:rPr lang="en-US" sz="2400" dirty="0"/>
                  <a:t>Each step of RNN outputs a </a:t>
                </a:r>
                <a:r>
                  <a:rPr lang="en-US" sz="2400" b="1" dirty="0"/>
                  <a:t>probability of a single edge</a:t>
                </a:r>
              </a:p>
              <a:p>
                <a:pPr lvl="1"/>
                <a:r>
                  <a:rPr lang="en-US" sz="2400" dirty="0"/>
                  <a:t>We then sample from the distribution, and feed sample to next step:</a:t>
                </a:r>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mc:Choice>
        <mc:Fallback>
          <p:sp>
            <p:nvSpPr>
              <p:cNvPr id="3" name="Content Placeholder 2">
                <a:extLst>
                  <a:ext uri="{FF2B5EF4-FFF2-40B4-BE49-F238E27FC236}">
                    <a16:creationId xmlns:a16="http://schemas.microsoft.com/office/drawing/2014/main" id="{948633AA-B555-B342-B82F-894B7FE5A822}"/>
                  </a:ext>
                </a:extLst>
              </p:cNvPr>
              <p:cNvSpPr>
                <a:spLocks noGrp="1" noRot="1" noChangeAspect="1" noMove="1" noResize="1" noEditPoints="1" noAdjustHandles="1" noChangeArrowheads="1" noChangeShapeType="1" noTextEdit="1"/>
              </p:cNvSpPr>
              <p:nvPr>
                <p:ph idx="1"/>
              </p:nvPr>
            </p:nvSpPr>
            <p:spPr>
              <a:xfrm>
                <a:off x="304800" y="1217629"/>
                <a:ext cx="8839200" cy="5404056"/>
              </a:xfrm>
              <a:blipFill>
                <a:blip r:embed="rId3"/>
                <a:stretch>
                  <a:fillRect l="-575" t="-399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FF1D3122-AB16-ED4E-9C83-0FCE6DE94D56}"/>
              </a:ext>
            </a:extLst>
          </p:cNvPr>
          <p:cNvSpPr>
            <a:spLocks noGrp="1"/>
          </p:cNvSpPr>
          <p:nvPr>
            <p:ph type="dt" sz="half" idx="10"/>
          </p:nvPr>
        </p:nvSpPr>
        <p:spPr/>
        <p:txBody>
          <a:bodyPr/>
          <a:lstStyle/>
          <a:p>
            <a:fld id="{8433FA7A-5405-6E44-B02C-2E47CA42186C}" type="datetime1">
              <a:rPr lang="en-US" smtClean="0"/>
              <a:t>11/18/24</a:t>
            </a:fld>
            <a:endParaRPr lang="en-US"/>
          </a:p>
        </p:txBody>
      </p:sp>
      <p:sp>
        <p:nvSpPr>
          <p:cNvPr id="5" name="Footer Placeholder 4">
            <a:extLst>
              <a:ext uri="{FF2B5EF4-FFF2-40B4-BE49-F238E27FC236}">
                <a16:creationId xmlns:a16="http://schemas.microsoft.com/office/drawing/2014/main" id="{7861EC12-C6EF-6C40-8403-B1512D9C24A6}"/>
              </a:ext>
            </a:extLst>
          </p:cNvPr>
          <p:cNvSpPr>
            <a:spLocks noGrp="1"/>
          </p:cNvSpPr>
          <p:nvPr>
            <p:ph type="ftr" sz="quarter" idx="11"/>
          </p:nvPr>
        </p:nvSpPr>
        <p:spPr>
          <a:xfrm>
            <a:off x="2640596" y="6583680"/>
            <a:ext cx="5507719" cy="274320"/>
          </a:xfrm>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9AF77B86-D5F3-FC47-893F-7611A85196E4}"/>
              </a:ext>
            </a:extLst>
          </p:cNvPr>
          <p:cNvSpPr>
            <a:spLocks noGrp="1"/>
          </p:cNvSpPr>
          <p:nvPr>
            <p:ph type="sldNum" sz="quarter" idx="12"/>
          </p:nvPr>
        </p:nvSpPr>
        <p:spPr/>
        <p:txBody>
          <a:bodyPr/>
          <a:lstStyle/>
          <a:p>
            <a:fld id="{19B12225-5612-419B-A8D5-4B8EEE4C217E}" type="slidenum">
              <a:rPr lang="en-US" smtClean="0"/>
              <a:pPr/>
              <a:t>31</a:t>
            </a:fld>
            <a:endParaRPr lang="en-US"/>
          </a:p>
        </p:txBody>
      </p:sp>
      <p:sp>
        <p:nvSpPr>
          <p:cNvPr id="69" name="Rectangle 68">
            <a:extLst>
              <a:ext uri="{FF2B5EF4-FFF2-40B4-BE49-F238E27FC236}">
                <a16:creationId xmlns:a16="http://schemas.microsoft.com/office/drawing/2014/main" id="{06E47DA3-8A94-F542-A5C6-4B71B85F8A7E}"/>
              </a:ext>
            </a:extLst>
          </p:cNvPr>
          <p:cNvSpPr/>
          <p:nvPr/>
        </p:nvSpPr>
        <p:spPr>
          <a:xfrm>
            <a:off x="1528863" y="5115235"/>
            <a:ext cx="1058954" cy="7620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a:t>RNN cell</a:t>
            </a:r>
          </a:p>
        </p:txBody>
      </p:sp>
      <mc:AlternateContent xmlns:mc="http://schemas.openxmlformats.org/markup-compatibility/2006" xmlns:a14="http://schemas.microsoft.com/office/drawing/2010/main">
        <mc:Choice Requires="a14">
          <p:sp>
            <p:nvSpPr>
              <p:cNvPr id="77" name="Rectangle 76">
                <a:extLst>
                  <a:ext uri="{FF2B5EF4-FFF2-40B4-BE49-F238E27FC236}">
                    <a16:creationId xmlns:a16="http://schemas.microsoft.com/office/drawing/2014/main" id="{B5BBDC7F-C3D7-5445-906F-F3740E9509D5}"/>
                  </a:ext>
                </a:extLst>
              </p:cNvPr>
              <p:cNvSpPr/>
              <p:nvPr/>
            </p:nvSpPr>
            <p:spPr>
              <a:xfrm>
                <a:off x="1528863" y="6309983"/>
                <a:ext cx="1483163"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latin typeface="Cambria Math" panose="02040503050406030204" pitchFamily="18" charset="0"/>
                            </a:rPr>
                          </m:ctrlPr>
                        </m:sSubPr>
                        <m:e>
                          <m:r>
                            <a:rPr lang="en-US" sz="2400" b="0" i="1">
                              <a:latin typeface="Cambria Math" panose="02040503050406030204" pitchFamily="18" charset="0"/>
                            </a:rPr>
                            <m:t>𝑥</m:t>
                          </m:r>
                        </m:e>
                        <m:sub>
                          <m:r>
                            <a:rPr lang="en-US" sz="2400" b="0" i="1" smtClean="0">
                              <a:latin typeface="Cambria Math" panose="02040503050406030204" pitchFamily="18" charset="0"/>
                            </a:rPr>
                            <m:t>1</m:t>
                          </m:r>
                        </m:sub>
                      </m:sSub>
                      <m:r>
                        <a:rPr lang="en-US" sz="2400" b="1" i="1" smtClean="0">
                          <a:latin typeface="Cambria Math" panose="02040503050406030204" pitchFamily="18" charset="0"/>
                        </a:rPr>
                        <m:t>=</m:t>
                      </m:r>
                      <m:r>
                        <a:rPr lang="en-US" sz="2400" i="1">
                          <a:latin typeface="Cambria Math" panose="02040503050406030204" pitchFamily="18" charset="0"/>
                        </a:rPr>
                        <m:t>𝑆𝑂𝑆</m:t>
                      </m:r>
                    </m:oMath>
                  </m:oMathPara>
                </a14:m>
                <a:endParaRPr lang="en-US" sz="2400"/>
              </a:p>
            </p:txBody>
          </p:sp>
        </mc:Choice>
        <mc:Fallback xmlns="">
          <p:sp>
            <p:nvSpPr>
              <p:cNvPr id="77" name="Rectangle 76">
                <a:extLst>
                  <a:ext uri="{FF2B5EF4-FFF2-40B4-BE49-F238E27FC236}">
                    <a16:creationId xmlns:a16="http://schemas.microsoft.com/office/drawing/2014/main" id="{B5BBDC7F-C3D7-5445-906F-F3740E9509D5}"/>
                  </a:ext>
                </a:extLst>
              </p:cNvPr>
              <p:cNvSpPr>
                <a:spLocks noRot="1" noChangeAspect="1" noMove="1" noResize="1" noEditPoints="1" noAdjustHandles="1" noChangeArrowheads="1" noChangeShapeType="1" noTextEdit="1"/>
              </p:cNvSpPr>
              <p:nvPr/>
            </p:nvSpPr>
            <p:spPr>
              <a:xfrm>
                <a:off x="1528863" y="6309983"/>
                <a:ext cx="1483163" cy="461665"/>
              </a:xfrm>
              <a:prstGeom prst="rect">
                <a:avLst/>
              </a:prstGeom>
              <a:blipFill>
                <a:blip r:embed="rId4"/>
                <a:stretch>
                  <a:fillRect b="-1316"/>
                </a:stretch>
              </a:blipFill>
            </p:spPr>
            <p:txBody>
              <a:bodyPr/>
              <a:lstStyle/>
              <a:p>
                <a:r>
                  <a:rPr lang="en-US">
                    <a:noFill/>
                  </a:rPr>
                  <a:t> </a:t>
                </a:r>
              </a:p>
            </p:txBody>
          </p:sp>
        </mc:Fallback>
      </mc:AlternateContent>
      <p:sp>
        <p:nvSpPr>
          <p:cNvPr id="79" name="Right Arrow 78">
            <a:extLst>
              <a:ext uri="{FF2B5EF4-FFF2-40B4-BE49-F238E27FC236}">
                <a16:creationId xmlns:a16="http://schemas.microsoft.com/office/drawing/2014/main" id="{337B50C0-2F5E-0E4C-924C-21C1D0F6C4EF}"/>
              </a:ext>
            </a:extLst>
          </p:cNvPr>
          <p:cNvSpPr/>
          <p:nvPr/>
        </p:nvSpPr>
        <p:spPr>
          <a:xfrm rot="16200000">
            <a:off x="1897188" y="6039094"/>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80" name="Right Arrow 79">
            <a:extLst>
              <a:ext uri="{FF2B5EF4-FFF2-40B4-BE49-F238E27FC236}">
                <a16:creationId xmlns:a16="http://schemas.microsoft.com/office/drawing/2014/main" id="{124A5A93-4FF1-C149-A82E-AF11EE25110A}"/>
              </a:ext>
            </a:extLst>
          </p:cNvPr>
          <p:cNvSpPr/>
          <p:nvPr/>
        </p:nvSpPr>
        <p:spPr>
          <a:xfrm>
            <a:off x="1120654" y="5439084"/>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81" name="Right Arrow 80">
            <a:extLst>
              <a:ext uri="{FF2B5EF4-FFF2-40B4-BE49-F238E27FC236}">
                <a16:creationId xmlns:a16="http://schemas.microsoft.com/office/drawing/2014/main" id="{96B983B4-B6A9-A841-A66C-CCBA94917662}"/>
              </a:ext>
            </a:extLst>
          </p:cNvPr>
          <p:cNvSpPr/>
          <p:nvPr/>
        </p:nvSpPr>
        <p:spPr>
          <a:xfrm>
            <a:off x="2673724" y="5439083"/>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82" name="Right Arrow 81">
            <a:extLst>
              <a:ext uri="{FF2B5EF4-FFF2-40B4-BE49-F238E27FC236}">
                <a16:creationId xmlns:a16="http://schemas.microsoft.com/office/drawing/2014/main" id="{92E23554-5ACC-E148-BA40-1841E5726639}"/>
              </a:ext>
            </a:extLst>
          </p:cNvPr>
          <p:cNvSpPr/>
          <p:nvPr/>
        </p:nvSpPr>
        <p:spPr>
          <a:xfrm rot="16200000">
            <a:off x="1897188" y="4763935"/>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83" name="Rectangle 82">
                <a:extLst>
                  <a:ext uri="{FF2B5EF4-FFF2-40B4-BE49-F238E27FC236}">
                    <a16:creationId xmlns:a16="http://schemas.microsoft.com/office/drawing/2014/main" id="{A88D2E52-9C1E-884F-AA0A-9727538C769F}"/>
                  </a:ext>
                </a:extLst>
              </p:cNvPr>
              <p:cNvSpPr/>
              <p:nvPr/>
            </p:nvSpPr>
            <p:spPr>
              <a:xfrm>
                <a:off x="1787495" y="4263192"/>
                <a:ext cx="543289"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𝑦</m:t>
                          </m:r>
                        </m:e>
                        <m:sub>
                          <m:r>
                            <a:rPr lang="en-US" sz="2400" b="0" i="1" smtClean="0">
                              <a:latin typeface="Cambria Math" panose="02040503050406030204" pitchFamily="18" charset="0"/>
                            </a:rPr>
                            <m:t>1</m:t>
                          </m:r>
                        </m:sub>
                      </m:sSub>
                    </m:oMath>
                  </m:oMathPara>
                </a14:m>
                <a:endParaRPr lang="en-US" sz="2400"/>
              </a:p>
            </p:txBody>
          </p:sp>
        </mc:Choice>
        <mc:Fallback xmlns="">
          <p:sp>
            <p:nvSpPr>
              <p:cNvPr id="83" name="Rectangle 82">
                <a:extLst>
                  <a:ext uri="{FF2B5EF4-FFF2-40B4-BE49-F238E27FC236}">
                    <a16:creationId xmlns:a16="http://schemas.microsoft.com/office/drawing/2014/main" id="{A88D2E52-9C1E-884F-AA0A-9727538C769F}"/>
                  </a:ext>
                </a:extLst>
              </p:cNvPr>
              <p:cNvSpPr>
                <a:spLocks noRot="1" noChangeAspect="1" noMove="1" noResize="1" noEditPoints="1" noAdjustHandles="1" noChangeArrowheads="1" noChangeShapeType="1" noTextEdit="1"/>
              </p:cNvSpPr>
              <p:nvPr/>
            </p:nvSpPr>
            <p:spPr>
              <a:xfrm>
                <a:off x="1787495" y="4263192"/>
                <a:ext cx="543289" cy="461665"/>
              </a:xfrm>
              <a:prstGeom prst="rect">
                <a:avLst/>
              </a:prstGeom>
              <a:blipFill>
                <a:blip r:embed="rId5"/>
                <a:stretch>
                  <a:fillRect b="-105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4" name="Rectangle 83">
                <a:extLst>
                  <a:ext uri="{FF2B5EF4-FFF2-40B4-BE49-F238E27FC236}">
                    <a16:creationId xmlns:a16="http://schemas.microsoft.com/office/drawing/2014/main" id="{EBD90722-2B95-0148-A734-4FFA8ED5EF1F}"/>
                  </a:ext>
                </a:extLst>
              </p:cNvPr>
              <p:cNvSpPr/>
              <p:nvPr/>
            </p:nvSpPr>
            <p:spPr>
              <a:xfrm>
                <a:off x="3014448" y="5265401"/>
                <a:ext cx="51623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a:latin typeface="Cambria Math" panose="02040503050406030204" pitchFamily="18" charset="0"/>
                            </a:rPr>
                            <m:t>𝑠</m:t>
                          </m:r>
                        </m:e>
                        <m:sub>
                          <m:r>
                            <a:rPr lang="en-US" sz="2400" b="0" i="1" smtClean="0">
                              <a:latin typeface="Cambria Math" panose="02040503050406030204" pitchFamily="18" charset="0"/>
                            </a:rPr>
                            <m:t>1</m:t>
                          </m:r>
                        </m:sub>
                      </m:sSub>
                    </m:oMath>
                  </m:oMathPara>
                </a14:m>
                <a:endParaRPr lang="en-US" sz="2400"/>
              </a:p>
            </p:txBody>
          </p:sp>
        </mc:Choice>
        <mc:Fallback xmlns="">
          <p:sp>
            <p:nvSpPr>
              <p:cNvPr id="84" name="Rectangle 83">
                <a:extLst>
                  <a:ext uri="{FF2B5EF4-FFF2-40B4-BE49-F238E27FC236}">
                    <a16:creationId xmlns:a16="http://schemas.microsoft.com/office/drawing/2014/main" id="{EBD90722-2B95-0148-A734-4FFA8ED5EF1F}"/>
                  </a:ext>
                </a:extLst>
              </p:cNvPr>
              <p:cNvSpPr>
                <a:spLocks noRot="1" noChangeAspect="1" noMove="1" noResize="1" noEditPoints="1" noAdjustHandles="1" noChangeArrowheads="1" noChangeShapeType="1" noTextEdit="1"/>
              </p:cNvSpPr>
              <p:nvPr/>
            </p:nvSpPr>
            <p:spPr>
              <a:xfrm>
                <a:off x="3014448" y="5265401"/>
                <a:ext cx="516232" cy="461665"/>
              </a:xfrm>
              <a:prstGeom prst="rect">
                <a:avLst/>
              </a:prstGeom>
              <a:blipFill>
                <a:blip r:embed="rId6"/>
                <a:stretch>
                  <a:fillRect b="-1333"/>
                </a:stretch>
              </a:blipFill>
            </p:spPr>
            <p:txBody>
              <a:bodyPr/>
              <a:lstStyle/>
              <a:p>
                <a:r>
                  <a:rPr lang="en-US">
                    <a:noFill/>
                  </a:rPr>
                  <a:t> </a:t>
                </a:r>
              </a:p>
            </p:txBody>
          </p:sp>
        </mc:Fallback>
      </mc:AlternateContent>
      <p:sp>
        <p:nvSpPr>
          <p:cNvPr id="85" name="Rectangle 84">
            <a:extLst>
              <a:ext uri="{FF2B5EF4-FFF2-40B4-BE49-F238E27FC236}">
                <a16:creationId xmlns:a16="http://schemas.microsoft.com/office/drawing/2014/main" id="{F5E5DAB6-61D6-B84C-B5C6-42AD210DA949}"/>
              </a:ext>
            </a:extLst>
          </p:cNvPr>
          <p:cNvSpPr/>
          <p:nvPr/>
        </p:nvSpPr>
        <p:spPr>
          <a:xfrm>
            <a:off x="3938896" y="5115235"/>
            <a:ext cx="1058954" cy="7620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a:t>RNN cell</a:t>
            </a:r>
          </a:p>
        </p:txBody>
      </p:sp>
      <p:sp>
        <p:nvSpPr>
          <p:cNvPr id="87" name="Right Arrow 86">
            <a:extLst>
              <a:ext uri="{FF2B5EF4-FFF2-40B4-BE49-F238E27FC236}">
                <a16:creationId xmlns:a16="http://schemas.microsoft.com/office/drawing/2014/main" id="{C410BBF4-960A-A242-A180-DEA80689DACD}"/>
              </a:ext>
            </a:extLst>
          </p:cNvPr>
          <p:cNvSpPr/>
          <p:nvPr/>
        </p:nvSpPr>
        <p:spPr>
          <a:xfrm rot="16200000">
            <a:off x="4307221" y="6039094"/>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88" name="Right Arrow 87">
            <a:extLst>
              <a:ext uri="{FF2B5EF4-FFF2-40B4-BE49-F238E27FC236}">
                <a16:creationId xmlns:a16="http://schemas.microsoft.com/office/drawing/2014/main" id="{0D476F6A-FAD0-BF41-907C-BD2E47DA295F}"/>
              </a:ext>
            </a:extLst>
          </p:cNvPr>
          <p:cNvSpPr/>
          <p:nvPr/>
        </p:nvSpPr>
        <p:spPr>
          <a:xfrm>
            <a:off x="3530687" y="5439084"/>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89" name="Right Arrow 88">
            <a:extLst>
              <a:ext uri="{FF2B5EF4-FFF2-40B4-BE49-F238E27FC236}">
                <a16:creationId xmlns:a16="http://schemas.microsoft.com/office/drawing/2014/main" id="{6E7D9D4C-A17E-F147-80CD-D0D7A1A7A817}"/>
              </a:ext>
            </a:extLst>
          </p:cNvPr>
          <p:cNvSpPr/>
          <p:nvPr/>
        </p:nvSpPr>
        <p:spPr>
          <a:xfrm>
            <a:off x="5083757" y="5439083"/>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90" name="Right Arrow 89">
            <a:extLst>
              <a:ext uri="{FF2B5EF4-FFF2-40B4-BE49-F238E27FC236}">
                <a16:creationId xmlns:a16="http://schemas.microsoft.com/office/drawing/2014/main" id="{C46CB3B6-F60F-B541-A75B-481D1F7EB420}"/>
              </a:ext>
            </a:extLst>
          </p:cNvPr>
          <p:cNvSpPr/>
          <p:nvPr/>
        </p:nvSpPr>
        <p:spPr>
          <a:xfrm rot="16200000">
            <a:off x="4307221" y="4763935"/>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91" name="Rectangle 90">
                <a:extLst>
                  <a:ext uri="{FF2B5EF4-FFF2-40B4-BE49-F238E27FC236}">
                    <a16:creationId xmlns:a16="http://schemas.microsoft.com/office/drawing/2014/main" id="{19753175-D2E6-E643-87DF-2ACCB83D0F1E}"/>
                  </a:ext>
                </a:extLst>
              </p:cNvPr>
              <p:cNvSpPr/>
              <p:nvPr/>
            </p:nvSpPr>
            <p:spPr>
              <a:xfrm>
                <a:off x="4197528" y="4263192"/>
                <a:ext cx="550407"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𝑦</m:t>
                          </m:r>
                        </m:e>
                        <m:sub>
                          <m:r>
                            <a:rPr lang="en-US" sz="2400" b="0" i="1" smtClean="0">
                              <a:latin typeface="Cambria Math" panose="02040503050406030204" pitchFamily="18" charset="0"/>
                            </a:rPr>
                            <m:t>2</m:t>
                          </m:r>
                        </m:sub>
                      </m:sSub>
                    </m:oMath>
                  </m:oMathPara>
                </a14:m>
                <a:endParaRPr lang="en-US" sz="2400"/>
              </a:p>
            </p:txBody>
          </p:sp>
        </mc:Choice>
        <mc:Fallback xmlns="">
          <p:sp>
            <p:nvSpPr>
              <p:cNvPr id="91" name="Rectangle 90">
                <a:extLst>
                  <a:ext uri="{FF2B5EF4-FFF2-40B4-BE49-F238E27FC236}">
                    <a16:creationId xmlns:a16="http://schemas.microsoft.com/office/drawing/2014/main" id="{19753175-D2E6-E643-87DF-2ACCB83D0F1E}"/>
                  </a:ext>
                </a:extLst>
              </p:cNvPr>
              <p:cNvSpPr>
                <a:spLocks noRot="1" noChangeAspect="1" noMove="1" noResize="1" noEditPoints="1" noAdjustHandles="1" noChangeArrowheads="1" noChangeShapeType="1" noTextEdit="1"/>
              </p:cNvSpPr>
              <p:nvPr/>
            </p:nvSpPr>
            <p:spPr>
              <a:xfrm>
                <a:off x="4197528" y="4263192"/>
                <a:ext cx="550407" cy="461665"/>
              </a:xfrm>
              <a:prstGeom prst="rect">
                <a:avLst/>
              </a:prstGeom>
              <a:blipFill>
                <a:blip r:embed="rId7"/>
                <a:stretch>
                  <a:fillRect b="-105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2" name="Rectangle 91">
                <a:extLst>
                  <a:ext uri="{FF2B5EF4-FFF2-40B4-BE49-F238E27FC236}">
                    <a16:creationId xmlns:a16="http://schemas.microsoft.com/office/drawing/2014/main" id="{BB017B7F-B502-9A4E-8724-0189E46631E8}"/>
                  </a:ext>
                </a:extLst>
              </p:cNvPr>
              <p:cNvSpPr/>
              <p:nvPr/>
            </p:nvSpPr>
            <p:spPr>
              <a:xfrm>
                <a:off x="5424481" y="5265401"/>
                <a:ext cx="542071"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a:latin typeface="Cambria Math" panose="02040503050406030204" pitchFamily="18" charset="0"/>
                            </a:rPr>
                            <m:t>𝑠</m:t>
                          </m:r>
                        </m:e>
                        <m:sub>
                          <m:r>
                            <a:rPr lang="en-US" sz="2400" b="0" i="1" smtClean="0">
                              <a:latin typeface="Cambria Math" panose="02040503050406030204" pitchFamily="18" charset="0"/>
                            </a:rPr>
                            <m:t>2</m:t>
                          </m:r>
                        </m:sub>
                      </m:sSub>
                    </m:oMath>
                  </m:oMathPara>
                </a14:m>
                <a:endParaRPr lang="en-US" sz="2400"/>
              </a:p>
            </p:txBody>
          </p:sp>
        </mc:Choice>
        <mc:Fallback xmlns="">
          <p:sp>
            <p:nvSpPr>
              <p:cNvPr id="92" name="Rectangle 91">
                <a:extLst>
                  <a:ext uri="{FF2B5EF4-FFF2-40B4-BE49-F238E27FC236}">
                    <a16:creationId xmlns:a16="http://schemas.microsoft.com/office/drawing/2014/main" id="{BB017B7F-B502-9A4E-8724-0189E46631E8}"/>
                  </a:ext>
                </a:extLst>
              </p:cNvPr>
              <p:cNvSpPr>
                <a:spLocks noRot="1" noChangeAspect="1" noMove="1" noResize="1" noEditPoints="1" noAdjustHandles="1" noChangeArrowheads="1" noChangeShapeType="1" noTextEdit="1"/>
              </p:cNvSpPr>
              <p:nvPr/>
            </p:nvSpPr>
            <p:spPr>
              <a:xfrm>
                <a:off x="5424481" y="5265401"/>
                <a:ext cx="542071" cy="461665"/>
              </a:xfrm>
              <a:prstGeom prst="rect">
                <a:avLst/>
              </a:prstGeom>
              <a:blipFill>
                <a:blip r:embed="rId8"/>
                <a:stretch>
                  <a:fillRect b="-1333"/>
                </a:stretch>
              </a:blipFill>
            </p:spPr>
            <p:txBody>
              <a:bodyPr/>
              <a:lstStyle/>
              <a:p>
                <a:r>
                  <a:rPr lang="en-US">
                    <a:noFill/>
                  </a:rPr>
                  <a:t> </a:t>
                </a:r>
              </a:p>
            </p:txBody>
          </p:sp>
        </mc:Fallback>
      </mc:AlternateContent>
      <p:sp>
        <p:nvSpPr>
          <p:cNvPr id="93" name="Rectangle 92">
            <a:extLst>
              <a:ext uri="{FF2B5EF4-FFF2-40B4-BE49-F238E27FC236}">
                <a16:creationId xmlns:a16="http://schemas.microsoft.com/office/drawing/2014/main" id="{A417C5A4-CF6E-2546-9AD6-72EA5D0D4072}"/>
              </a:ext>
            </a:extLst>
          </p:cNvPr>
          <p:cNvSpPr/>
          <p:nvPr/>
        </p:nvSpPr>
        <p:spPr>
          <a:xfrm>
            <a:off x="6354344" y="5115235"/>
            <a:ext cx="1058954" cy="7620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a:t>RNN cell</a:t>
            </a:r>
          </a:p>
        </p:txBody>
      </p:sp>
      <mc:AlternateContent xmlns:mc="http://schemas.openxmlformats.org/markup-compatibility/2006" xmlns:a14="http://schemas.microsoft.com/office/drawing/2010/main">
        <mc:Choice Requires="a14">
          <p:sp>
            <p:nvSpPr>
              <p:cNvPr id="94" name="Rectangle 93">
                <a:extLst>
                  <a:ext uri="{FF2B5EF4-FFF2-40B4-BE49-F238E27FC236}">
                    <a16:creationId xmlns:a16="http://schemas.microsoft.com/office/drawing/2014/main" id="{C8BE8105-FA47-B24F-A6DD-8505712F6E13}"/>
                  </a:ext>
                </a:extLst>
              </p:cNvPr>
              <p:cNvSpPr/>
              <p:nvPr/>
            </p:nvSpPr>
            <p:spPr>
              <a:xfrm>
                <a:off x="6336568" y="6266216"/>
                <a:ext cx="1073114"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a:latin typeface="Cambria Math" panose="02040503050406030204" pitchFamily="18" charset="0"/>
                            </a:rPr>
                            <m:t>𝑥</m:t>
                          </m:r>
                        </m:e>
                        <m:sub>
                          <m:r>
                            <a:rPr lang="en-US" sz="2400" b="0" i="1" smtClean="0">
                              <a:latin typeface="Cambria Math" panose="02040503050406030204" pitchFamily="18" charset="0"/>
                            </a:rPr>
                            <m:t>3</m:t>
                          </m:r>
                        </m:sub>
                      </m:sSub>
                      <m:r>
                        <a:rPr lang="en-US" sz="2400" b="0" i="1" smtClean="0">
                          <a:solidFill>
                            <a:srgbClr val="C00000"/>
                          </a:solidFill>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𝑦</m:t>
                          </m:r>
                        </m:e>
                        <m:sub>
                          <m:r>
                            <a:rPr lang="en-US" sz="2400" b="0" i="1" smtClean="0">
                              <a:latin typeface="Cambria Math" panose="02040503050406030204" pitchFamily="18" charset="0"/>
                            </a:rPr>
                            <m:t>2</m:t>
                          </m:r>
                        </m:sub>
                      </m:sSub>
                    </m:oMath>
                  </m:oMathPara>
                </a14:m>
                <a:endParaRPr lang="en-US" sz="2400"/>
              </a:p>
            </p:txBody>
          </p:sp>
        </mc:Choice>
        <mc:Fallback xmlns="">
          <p:sp>
            <p:nvSpPr>
              <p:cNvPr id="94" name="Rectangle 93">
                <a:extLst>
                  <a:ext uri="{FF2B5EF4-FFF2-40B4-BE49-F238E27FC236}">
                    <a16:creationId xmlns:a16="http://schemas.microsoft.com/office/drawing/2014/main" id="{C8BE8105-FA47-B24F-A6DD-8505712F6E13}"/>
                  </a:ext>
                </a:extLst>
              </p:cNvPr>
              <p:cNvSpPr>
                <a:spLocks noRot="1" noChangeAspect="1" noMove="1" noResize="1" noEditPoints="1" noAdjustHandles="1" noChangeArrowheads="1" noChangeShapeType="1" noTextEdit="1"/>
              </p:cNvSpPr>
              <p:nvPr/>
            </p:nvSpPr>
            <p:spPr>
              <a:xfrm>
                <a:off x="6336568" y="6266216"/>
                <a:ext cx="1073114" cy="461665"/>
              </a:xfrm>
              <a:prstGeom prst="rect">
                <a:avLst/>
              </a:prstGeom>
              <a:blipFill>
                <a:blip r:embed="rId9"/>
                <a:stretch>
                  <a:fillRect b="-9211"/>
                </a:stretch>
              </a:blipFill>
            </p:spPr>
            <p:txBody>
              <a:bodyPr/>
              <a:lstStyle/>
              <a:p>
                <a:r>
                  <a:rPr lang="en-US">
                    <a:noFill/>
                  </a:rPr>
                  <a:t> </a:t>
                </a:r>
              </a:p>
            </p:txBody>
          </p:sp>
        </mc:Fallback>
      </mc:AlternateContent>
      <p:sp>
        <p:nvSpPr>
          <p:cNvPr id="95" name="Right Arrow 94">
            <a:extLst>
              <a:ext uri="{FF2B5EF4-FFF2-40B4-BE49-F238E27FC236}">
                <a16:creationId xmlns:a16="http://schemas.microsoft.com/office/drawing/2014/main" id="{4286276F-1BF5-DA46-AD67-72C293F064D5}"/>
              </a:ext>
            </a:extLst>
          </p:cNvPr>
          <p:cNvSpPr/>
          <p:nvPr/>
        </p:nvSpPr>
        <p:spPr>
          <a:xfrm rot="16200000">
            <a:off x="6722669" y="6039094"/>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96" name="Right Arrow 95">
            <a:extLst>
              <a:ext uri="{FF2B5EF4-FFF2-40B4-BE49-F238E27FC236}">
                <a16:creationId xmlns:a16="http://schemas.microsoft.com/office/drawing/2014/main" id="{9187D593-9763-F74B-B403-FF1F10D18C42}"/>
              </a:ext>
            </a:extLst>
          </p:cNvPr>
          <p:cNvSpPr/>
          <p:nvPr/>
        </p:nvSpPr>
        <p:spPr>
          <a:xfrm>
            <a:off x="5946135" y="5439084"/>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97" name="Right Arrow 96">
            <a:extLst>
              <a:ext uri="{FF2B5EF4-FFF2-40B4-BE49-F238E27FC236}">
                <a16:creationId xmlns:a16="http://schemas.microsoft.com/office/drawing/2014/main" id="{61E8B8C4-8A40-2149-8CFD-3AF90855D535}"/>
              </a:ext>
            </a:extLst>
          </p:cNvPr>
          <p:cNvSpPr/>
          <p:nvPr/>
        </p:nvSpPr>
        <p:spPr>
          <a:xfrm>
            <a:off x="7499205" y="5439083"/>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98" name="Right Arrow 97">
            <a:extLst>
              <a:ext uri="{FF2B5EF4-FFF2-40B4-BE49-F238E27FC236}">
                <a16:creationId xmlns:a16="http://schemas.microsoft.com/office/drawing/2014/main" id="{F8369184-F4F6-1B48-9917-83A96CD7D3EE}"/>
              </a:ext>
            </a:extLst>
          </p:cNvPr>
          <p:cNvSpPr/>
          <p:nvPr/>
        </p:nvSpPr>
        <p:spPr>
          <a:xfrm rot="16200000">
            <a:off x="6722669" y="4763935"/>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99" name="Rectangle 98">
                <a:extLst>
                  <a:ext uri="{FF2B5EF4-FFF2-40B4-BE49-F238E27FC236}">
                    <a16:creationId xmlns:a16="http://schemas.microsoft.com/office/drawing/2014/main" id="{4D4AD9C0-B4E4-E345-837A-865F56DAAF6C}"/>
                  </a:ext>
                </a:extLst>
              </p:cNvPr>
              <p:cNvSpPr/>
              <p:nvPr/>
            </p:nvSpPr>
            <p:spPr>
              <a:xfrm>
                <a:off x="6612976" y="4263192"/>
                <a:ext cx="550407"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𝑦</m:t>
                          </m:r>
                        </m:e>
                        <m:sub>
                          <m:r>
                            <a:rPr lang="en-US" sz="2400" b="0" i="1" smtClean="0">
                              <a:latin typeface="Cambria Math" panose="02040503050406030204" pitchFamily="18" charset="0"/>
                            </a:rPr>
                            <m:t>3</m:t>
                          </m:r>
                        </m:sub>
                      </m:sSub>
                    </m:oMath>
                  </m:oMathPara>
                </a14:m>
                <a:endParaRPr lang="en-US" sz="2400" dirty="0"/>
              </a:p>
            </p:txBody>
          </p:sp>
        </mc:Choice>
        <mc:Fallback xmlns="">
          <p:sp>
            <p:nvSpPr>
              <p:cNvPr id="99" name="Rectangle 98">
                <a:extLst>
                  <a:ext uri="{FF2B5EF4-FFF2-40B4-BE49-F238E27FC236}">
                    <a16:creationId xmlns:a16="http://schemas.microsoft.com/office/drawing/2014/main" id="{4D4AD9C0-B4E4-E345-837A-865F56DAAF6C}"/>
                  </a:ext>
                </a:extLst>
              </p:cNvPr>
              <p:cNvSpPr>
                <a:spLocks noRot="1" noChangeAspect="1" noMove="1" noResize="1" noEditPoints="1" noAdjustHandles="1" noChangeArrowheads="1" noChangeShapeType="1" noTextEdit="1"/>
              </p:cNvSpPr>
              <p:nvPr/>
            </p:nvSpPr>
            <p:spPr>
              <a:xfrm>
                <a:off x="6612976" y="4263192"/>
                <a:ext cx="550407" cy="461665"/>
              </a:xfrm>
              <a:prstGeom prst="rect">
                <a:avLst/>
              </a:prstGeom>
              <a:blipFill>
                <a:blip r:embed="rId10"/>
                <a:stretch>
                  <a:fillRect b="-105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0" name="Rectangle 99">
                <a:extLst>
                  <a:ext uri="{FF2B5EF4-FFF2-40B4-BE49-F238E27FC236}">
                    <a16:creationId xmlns:a16="http://schemas.microsoft.com/office/drawing/2014/main" id="{F683E42B-A012-7745-810D-5D9B46968DD2}"/>
                  </a:ext>
                </a:extLst>
              </p:cNvPr>
              <p:cNvSpPr/>
              <p:nvPr/>
            </p:nvSpPr>
            <p:spPr>
              <a:xfrm>
                <a:off x="7839929" y="5265401"/>
                <a:ext cx="542071"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a:latin typeface="Cambria Math" panose="02040503050406030204" pitchFamily="18" charset="0"/>
                            </a:rPr>
                            <m:t>𝑠</m:t>
                          </m:r>
                        </m:e>
                        <m:sub>
                          <m:r>
                            <a:rPr lang="en-US" sz="2400" b="0" i="1" smtClean="0">
                              <a:latin typeface="Cambria Math" panose="02040503050406030204" pitchFamily="18" charset="0"/>
                            </a:rPr>
                            <m:t>3</m:t>
                          </m:r>
                        </m:sub>
                      </m:sSub>
                    </m:oMath>
                  </m:oMathPara>
                </a14:m>
                <a:endParaRPr lang="en-US" sz="2400"/>
              </a:p>
            </p:txBody>
          </p:sp>
        </mc:Choice>
        <mc:Fallback xmlns="">
          <p:sp>
            <p:nvSpPr>
              <p:cNvPr id="100" name="Rectangle 99">
                <a:extLst>
                  <a:ext uri="{FF2B5EF4-FFF2-40B4-BE49-F238E27FC236}">
                    <a16:creationId xmlns:a16="http://schemas.microsoft.com/office/drawing/2014/main" id="{F683E42B-A012-7745-810D-5D9B46968DD2}"/>
                  </a:ext>
                </a:extLst>
              </p:cNvPr>
              <p:cNvSpPr>
                <a:spLocks noRot="1" noChangeAspect="1" noMove="1" noResize="1" noEditPoints="1" noAdjustHandles="1" noChangeArrowheads="1" noChangeShapeType="1" noTextEdit="1"/>
              </p:cNvSpPr>
              <p:nvPr/>
            </p:nvSpPr>
            <p:spPr>
              <a:xfrm>
                <a:off x="7839929" y="5265401"/>
                <a:ext cx="542071" cy="461665"/>
              </a:xfrm>
              <a:prstGeom prst="rect">
                <a:avLst/>
              </a:prstGeom>
              <a:blipFill>
                <a:blip r:embed="rId11"/>
                <a:stretch>
                  <a:fillRect b="-1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1" name="Rectangle 100">
                <a:extLst>
                  <a:ext uri="{FF2B5EF4-FFF2-40B4-BE49-F238E27FC236}">
                    <a16:creationId xmlns:a16="http://schemas.microsoft.com/office/drawing/2014/main" id="{52518548-8075-234D-AD2B-E1D889BBD395}"/>
                  </a:ext>
                </a:extLst>
              </p:cNvPr>
              <p:cNvSpPr/>
              <p:nvPr/>
            </p:nvSpPr>
            <p:spPr>
              <a:xfrm>
                <a:off x="8210388" y="5208250"/>
                <a:ext cx="47641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1" i="1" smtClean="0">
                          <a:latin typeface="Cambria Math" panose="02040503050406030204" pitchFamily="18" charset="0"/>
                        </a:rPr>
                        <m:t>…</m:t>
                      </m:r>
                    </m:oMath>
                  </m:oMathPara>
                </a14:m>
                <a:endParaRPr lang="en-US" sz="2400"/>
              </a:p>
            </p:txBody>
          </p:sp>
        </mc:Choice>
        <mc:Fallback xmlns="">
          <p:sp>
            <p:nvSpPr>
              <p:cNvPr id="101" name="Rectangle 100">
                <a:extLst>
                  <a:ext uri="{FF2B5EF4-FFF2-40B4-BE49-F238E27FC236}">
                    <a16:creationId xmlns:a16="http://schemas.microsoft.com/office/drawing/2014/main" id="{52518548-8075-234D-AD2B-E1D889BBD395}"/>
                  </a:ext>
                </a:extLst>
              </p:cNvPr>
              <p:cNvSpPr>
                <a:spLocks noRot="1" noChangeAspect="1" noMove="1" noResize="1" noEditPoints="1" noAdjustHandles="1" noChangeArrowheads="1" noChangeShapeType="1" noTextEdit="1"/>
              </p:cNvSpPr>
              <p:nvPr/>
            </p:nvSpPr>
            <p:spPr>
              <a:xfrm>
                <a:off x="8210388" y="5208250"/>
                <a:ext cx="476412" cy="461665"/>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A474B1E4-2834-544D-81B3-3608AB8F28CC}"/>
                  </a:ext>
                </a:extLst>
              </p:cNvPr>
              <p:cNvSpPr/>
              <p:nvPr/>
            </p:nvSpPr>
            <p:spPr>
              <a:xfrm>
                <a:off x="374984" y="5325527"/>
                <a:ext cx="667013"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latin typeface="Cambria Math" panose="02040503050406030204" pitchFamily="18" charset="0"/>
                            </a:rPr>
                          </m:ctrlPr>
                        </m:sSubPr>
                        <m:e>
                          <m:r>
                            <a:rPr lang="en-US" sz="2400" b="0" i="1">
                              <a:latin typeface="Cambria Math" panose="02040503050406030204" pitchFamily="18" charset="0"/>
                            </a:rPr>
                            <m:t>𝑠</m:t>
                          </m:r>
                        </m:e>
                        <m:sub>
                          <m:r>
                            <a:rPr lang="en-US" sz="2400" b="0" i="1" smtClean="0">
                              <a:latin typeface="Cambria Math" panose="02040503050406030204" pitchFamily="18" charset="0"/>
                            </a:rPr>
                            <m:t>0</m:t>
                          </m:r>
                        </m:sub>
                      </m:sSub>
                    </m:oMath>
                  </m:oMathPara>
                </a14:m>
                <a:endParaRPr lang="en-US" sz="2400"/>
              </a:p>
            </p:txBody>
          </p:sp>
        </mc:Choice>
        <mc:Fallback xmlns="">
          <p:sp>
            <p:nvSpPr>
              <p:cNvPr id="33" name="Rectangle 32">
                <a:extLst>
                  <a:ext uri="{FF2B5EF4-FFF2-40B4-BE49-F238E27FC236}">
                    <a16:creationId xmlns:a16="http://schemas.microsoft.com/office/drawing/2014/main" id="{A474B1E4-2834-544D-81B3-3608AB8F28CC}"/>
                  </a:ext>
                </a:extLst>
              </p:cNvPr>
              <p:cNvSpPr>
                <a:spLocks noRot="1" noChangeAspect="1" noMove="1" noResize="1" noEditPoints="1" noAdjustHandles="1" noChangeArrowheads="1" noChangeShapeType="1" noTextEdit="1"/>
              </p:cNvSpPr>
              <p:nvPr/>
            </p:nvSpPr>
            <p:spPr>
              <a:xfrm>
                <a:off x="374984" y="5325527"/>
                <a:ext cx="667013" cy="461665"/>
              </a:xfrm>
              <a:prstGeom prst="rect">
                <a:avLst/>
              </a:prstGeom>
              <a:blipFill>
                <a:blip r:embed="rId13"/>
                <a:stretch>
                  <a:fillRect b="-1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Rectangle 85">
                <a:extLst>
                  <a:ext uri="{FF2B5EF4-FFF2-40B4-BE49-F238E27FC236}">
                    <a16:creationId xmlns:a16="http://schemas.microsoft.com/office/drawing/2014/main" id="{00583161-C4C6-EB4F-B3CC-99FAA696A7A1}"/>
                  </a:ext>
                </a:extLst>
              </p:cNvPr>
              <p:cNvSpPr/>
              <p:nvPr/>
            </p:nvSpPr>
            <p:spPr>
              <a:xfrm>
                <a:off x="4017760" y="6303562"/>
                <a:ext cx="1065997"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a:latin typeface="Cambria Math" panose="02040503050406030204" pitchFamily="18" charset="0"/>
                            </a:rPr>
                            <m:t>𝑥</m:t>
                          </m:r>
                        </m:e>
                        <m:sub>
                          <m:r>
                            <a:rPr lang="en-US" sz="2400" b="0" i="1" smtClean="0">
                              <a:latin typeface="Cambria Math" panose="02040503050406030204" pitchFamily="18" charset="0"/>
                            </a:rPr>
                            <m:t>2</m:t>
                          </m:r>
                        </m:sub>
                      </m:sSub>
                      <m:r>
                        <a:rPr lang="en-US" sz="2400" b="1" i="0" smtClean="0">
                          <a:solidFill>
                            <a:srgbClr val="C00000"/>
                          </a:solidFill>
                          <a:latin typeface="Cambria Math" panose="02040503050406030204" pitchFamily="18" charset="0"/>
                        </a:rPr>
                        <m:t>~</m:t>
                      </m:r>
                      <m:sSub>
                        <m:sSubPr>
                          <m:ctrlPr>
                            <a:rPr lang="en-US" sz="2400" i="1">
                              <a:latin typeface="Cambria Math" panose="02040503050406030204" pitchFamily="18" charset="0"/>
                            </a:rPr>
                          </m:ctrlPr>
                        </m:sSubPr>
                        <m:e>
                          <m:r>
                            <a:rPr lang="en-US" sz="2400" b="0" i="1">
                              <a:latin typeface="Cambria Math" panose="02040503050406030204" pitchFamily="18" charset="0"/>
                            </a:rPr>
                            <m:t>𝑦</m:t>
                          </m:r>
                        </m:e>
                        <m:sub>
                          <m:r>
                            <a:rPr lang="en-US" sz="2400" b="0" i="1">
                              <a:latin typeface="Cambria Math" panose="02040503050406030204" pitchFamily="18" charset="0"/>
                            </a:rPr>
                            <m:t>1</m:t>
                          </m:r>
                        </m:sub>
                      </m:sSub>
                    </m:oMath>
                  </m:oMathPara>
                </a14:m>
                <a:endParaRPr lang="en-US" sz="2400"/>
              </a:p>
            </p:txBody>
          </p:sp>
        </mc:Choice>
        <mc:Fallback xmlns="">
          <p:sp>
            <p:nvSpPr>
              <p:cNvPr id="86" name="Rectangle 85">
                <a:extLst>
                  <a:ext uri="{FF2B5EF4-FFF2-40B4-BE49-F238E27FC236}">
                    <a16:creationId xmlns:a16="http://schemas.microsoft.com/office/drawing/2014/main" id="{00583161-C4C6-EB4F-B3CC-99FAA696A7A1}"/>
                  </a:ext>
                </a:extLst>
              </p:cNvPr>
              <p:cNvSpPr>
                <a:spLocks noRot="1" noChangeAspect="1" noMove="1" noResize="1" noEditPoints="1" noAdjustHandles="1" noChangeArrowheads="1" noChangeShapeType="1" noTextEdit="1"/>
              </p:cNvSpPr>
              <p:nvPr/>
            </p:nvSpPr>
            <p:spPr>
              <a:xfrm>
                <a:off x="4017760" y="6303562"/>
                <a:ext cx="1065997" cy="461665"/>
              </a:xfrm>
              <a:prstGeom prst="rect">
                <a:avLst/>
              </a:prstGeom>
              <a:blipFill>
                <a:blip r:embed="rId14"/>
                <a:stretch>
                  <a:fillRect b="-10526"/>
                </a:stretch>
              </a:blipFill>
            </p:spPr>
            <p:txBody>
              <a:bodyPr/>
              <a:lstStyle/>
              <a:p>
                <a:r>
                  <a:rPr lang="en-US">
                    <a:noFill/>
                  </a:rPr>
                  <a:t> </a:t>
                </a:r>
              </a:p>
            </p:txBody>
          </p:sp>
        </mc:Fallback>
      </mc:AlternateContent>
      <p:cxnSp>
        <p:nvCxnSpPr>
          <p:cNvPr id="34" name="Elbow Connector 33">
            <a:extLst>
              <a:ext uri="{FF2B5EF4-FFF2-40B4-BE49-F238E27FC236}">
                <a16:creationId xmlns:a16="http://schemas.microsoft.com/office/drawing/2014/main" id="{335EF0F1-358B-764F-8BDA-3323691C817E}"/>
              </a:ext>
            </a:extLst>
          </p:cNvPr>
          <p:cNvCxnSpPr>
            <a:cxnSpLocks/>
          </p:cNvCxnSpPr>
          <p:nvPr/>
        </p:nvCxnSpPr>
        <p:spPr>
          <a:xfrm>
            <a:off x="2177342" y="4610616"/>
            <a:ext cx="1946085" cy="1930199"/>
          </a:xfrm>
          <a:prstGeom prst="bentConnector3">
            <a:avLst>
              <a:gd name="adj1" fmla="val 50000"/>
            </a:avLst>
          </a:prstGeom>
          <a:ln w="12700">
            <a:solidFill>
              <a:schemeClr val="bg1">
                <a:lumMod val="50000"/>
              </a:schemeClr>
            </a:solidFill>
            <a:prstDash val="dash"/>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730197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6C65A-28C5-B84B-810D-7637413003CC}"/>
              </a:ext>
            </a:extLst>
          </p:cNvPr>
          <p:cNvSpPr>
            <a:spLocks noGrp="1"/>
          </p:cNvSpPr>
          <p:nvPr>
            <p:ph type="title"/>
          </p:nvPr>
        </p:nvSpPr>
        <p:spPr/>
        <p:txBody>
          <a:bodyPr>
            <a:normAutofit/>
          </a:bodyPr>
          <a:lstStyle/>
          <a:p>
            <a:r>
              <a:rPr lang="en-US"/>
              <a:t>Towards Edge-Level RNN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48633AA-B555-B342-B82F-894B7FE5A822}"/>
                  </a:ext>
                </a:extLst>
              </p:cNvPr>
              <p:cNvSpPr>
                <a:spLocks noGrp="1"/>
              </p:cNvSpPr>
              <p:nvPr>
                <p:ph idx="1"/>
              </p:nvPr>
            </p:nvSpPr>
            <p:spPr>
              <a:xfrm>
                <a:off x="457200" y="1063752"/>
                <a:ext cx="8686800" cy="5794248"/>
              </a:xfrm>
            </p:spPr>
            <p:txBody>
              <a:bodyPr>
                <a:normAutofit fontScale="92500" lnSpcReduction="10000"/>
              </a:bodyPr>
              <a:lstStyle/>
              <a:p>
                <a:pPr marL="118872" indent="0">
                  <a:buNone/>
                </a:pPr>
                <a:r>
                  <a:rPr lang="en-US" b="1"/>
                  <a:t>Suppose </a:t>
                </a:r>
                <a:r>
                  <a:rPr lang="en-US" b="1">
                    <a:solidFill>
                      <a:srgbClr val="C00000"/>
                    </a:solidFill>
                  </a:rPr>
                  <a:t>we already have trained the edge-level RNN</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sub>
                    </m:sSub>
                  </m:oMath>
                </a14:m>
                <a:r>
                  <a:rPr lang="en-US" altLang="zh-CN"/>
                  <a:t> is a </a:t>
                </a:r>
                <a:r>
                  <a:rPr lang="en-US" altLang="zh-CN" b="1"/>
                  <a:t>scalar</a:t>
                </a:r>
                <a:r>
                  <a:rPr lang="en-US" altLang="zh-CN"/>
                  <a:t>, following a </a:t>
                </a:r>
                <a:r>
                  <a:rPr lang="en-US" altLang="zh-CN" b="1"/>
                  <a:t>Bernoulli distribution </a:t>
                </a:r>
              </a:p>
              <a:p>
                <a:pPr lvl="1"/>
                <a:r>
                  <a:rPr lang="en-US" altLang="zh-CN"/>
                  <a:t>       means </a:t>
                </a:r>
                <a:r>
                  <a:rPr lang="en-US" altLang="zh-CN">
                    <a:solidFill>
                      <a:srgbClr val="0070C0"/>
                    </a:solidFill>
                  </a:rPr>
                  <a:t>value 1 has prob. </a:t>
                </a:r>
                <a14:m>
                  <m:oMath xmlns:m="http://schemas.openxmlformats.org/officeDocument/2006/math">
                    <m:r>
                      <a:rPr lang="en-US" i="1">
                        <a:solidFill>
                          <a:srgbClr val="0070C0"/>
                        </a:solidFill>
                        <a:latin typeface="Cambria Math" panose="02040503050406030204" pitchFamily="18" charset="0"/>
                      </a:rPr>
                      <m:t>𝑝</m:t>
                    </m:r>
                  </m:oMath>
                </a14:m>
                <a:r>
                  <a:rPr lang="en-US" altLang="zh-CN"/>
                  <a:t>, </a:t>
                </a:r>
                <a:r>
                  <a:rPr lang="en-US" altLang="zh-CN">
                    <a:solidFill>
                      <a:srgbClr val="0070C0"/>
                    </a:solidFill>
                  </a:rPr>
                  <a:t>value 0 has prob. </a:t>
                </a:r>
                <a14:m>
                  <m:oMath xmlns:m="http://schemas.openxmlformats.org/officeDocument/2006/math">
                    <m:r>
                      <a:rPr lang="en-US">
                        <a:solidFill>
                          <a:srgbClr val="0070C0"/>
                        </a:solidFill>
                        <a:latin typeface="Cambria Math" panose="02040503050406030204" pitchFamily="18" charset="0"/>
                      </a:rPr>
                      <m:t>1−</m:t>
                    </m:r>
                    <m:r>
                      <a:rPr lang="en-US" i="1">
                        <a:solidFill>
                          <a:srgbClr val="0070C0"/>
                        </a:solidFill>
                        <a:latin typeface="Cambria Math" panose="02040503050406030204" pitchFamily="18" charset="0"/>
                      </a:rPr>
                      <m:t>𝑝</m:t>
                    </m:r>
                  </m:oMath>
                </a14:m>
                <a:endParaRPr lang="en-US" altLang="zh-CN" b="1">
                  <a:solidFill>
                    <a:srgbClr val="0070C0"/>
                  </a:solidFill>
                </a:endParaRPr>
              </a:p>
              <a:p>
                <a:endParaRPr lang="en-US"/>
              </a:p>
              <a:p>
                <a:endParaRPr lang="en-US"/>
              </a:p>
              <a:p>
                <a:endParaRPr lang="en-US"/>
              </a:p>
              <a:p>
                <a:endParaRPr lang="en-US"/>
              </a:p>
              <a:p>
                <a:endParaRPr lang="en-US"/>
              </a:p>
              <a:p>
                <a:endParaRPr lang="en-US"/>
              </a:p>
              <a:p>
                <a:endParaRPr lang="en-US"/>
              </a:p>
              <a:p>
                <a:endParaRPr lang="en-US"/>
              </a:p>
              <a:p>
                <a:endParaRPr lang="en-US"/>
              </a:p>
              <a:p>
                <a:r>
                  <a:rPr lang="en-US" b="1">
                    <a:solidFill>
                      <a:srgbClr val="0000FF"/>
                    </a:solidFill>
                  </a:rPr>
                  <a:t>How do we use training data </a:t>
                </a:r>
                <a14:m>
                  <m:oMath xmlns:m="http://schemas.openxmlformats.org/officeDocument/2006/math">
                    <m:sSub>
                      <m:sSubPr>
                        <m:ctrlPr>
                          <a:rPr lang="en-US" b="1" i="1" smtClean="0">
                            <a:solidFill>
                              <a:srgbClr val="0000FF"/>
                            </a:solidFill>
                            <a:latin typeface="Cambria Math" panose="02040503050406030204" pitchFamily="18" charset="0"/>
                          </a:rPr>
                        </m:ctrlPr>
                      </m:sSubPr>
                      <m:e>
                        <m:r>
                          <a:rPr lang="en-US" b="1" i="1" smtClean="0">
                            <a:solidFill>
                              <a:srgbClr val="0000FF"/>
                            </a:solidFill>
                            <a:latin typeface="Cambria Math" panose="02040503050406030204" pitchFamily="18" charset="0"/>
                          </a:rPr>
                          <m:t>𝒙</m:t>
                        </m:r>
                      </m:e>
                      <m:sub>
                        <m:r>
                          <a:rPr lang="en-US" b="1" i="1" smtClean="0">
                            <a:solidFill>
                              <a:srgbClr val="0000FF"/>
                            </a:solidFill>
                            <a:latin typeface="Cambria Math" panose="02040503050406030204" pitchFamily="18" charset="0"/>
                          </a:rPr>
                          <m:t>𝟏</m:t>
                        </m:r>
                      </m:sub>
                    </m:sSub>
                    <m:r>
                      <a:rPr lang="en-US" b="1" i="1" smtClean="0">
                        <a:solidFill>
                          <a:srgbClr val="0000FF"/>
                        </a:solidFill>
                        <a:latin typeface="Cambria Math" panose="02040503050406030204" pitchFamily="18" charset="0"/>
                      </a:rPr>
                      <m:t>,</m:t>
                    </m:r>
                    <m:sSub>
                      <m:sSubPr>
                        <m:ctrlPr>
                          <a:rPr lang="en-US" b="1" i="1" smtClean="0">
                            <a:solidFill>
                              <a:srgbClr val="0000FF"/>
                            </a:solidFill>
                            <a:latin typeface="Cambria Math" panose="02040503050406030204" pitchFamily="18" charset="0"/>
                          </a:rPr>
                        </m:ctrlPr>
                      </m:sSubPr>
                      <m:e>
                        <m:r>
                          <a:rPr lang="en-US" b="1" i="1" smtClean="0">
                            <a:solidFill>
                              <a:srgbClr val="0000FF"/>
                            </a:solidFill>
                            <a:latin typeface="Cambria Math" panose="02040503050406030204" pitchFamily="18" charset="0"/>
                          </a:rPr>
                          <m:t>𝒙</m:t>
                        </m:r>
                      </m:e>
                      <m:sub>
                        <m:r>
                          <a:rPr lang="en-US" b="1" i="1" smtClean="0">
                            <a:solidFill>
                              <a:srgbClr val="0000FF"/>
                            </a:solidFill>
                            <a:latin typeface="Cambria Math" panose="02040503050406030204" pitchFamily="18" charset="0"/>
                          </a:rPr>
                          <m:t>𝟐</m:t>
                        </m:r>
                      </m:sub>
                    </m:sSub>
                    <m:r>
                      <a:rPr lang="en-US" b="1" i="1" smtClean="0">
                        <a:solidFill>
                          <a:srgbClr val="0000FF"/>
                        </a:solidFill>
                        <a:latin typeface="Cambria Math" panose="02040503050406030204" pitchFamily="18" charset="0"/>
                      </a:rPr>
                      <m:t>,…,</m:t>
                    </m:r>
                    <m:sSub>
                      <m:sSubPr>
                        <m:ctrlPr>
                          <a:rPr lang="en-US" b="1" i="1" smtClean="0">
                            <a:solidFill>
                              <a:srgbClr val="0000FF"/>
                            </a:solidFill>
                            <a:latin typeface="Cambria Math" panose="02040503050406030204" pitchFamily="18" charset="0"/>
                          </a:rPr>
                        </m:ctrlPr>
                      </m:sSubPr>
                      <m:e>
                        <m:r>
                          <a:rPr lang="en-US" b="1" i="1" smtClean="0">
                            <a:solidFill>
                              <a:srgbClr val="0000FF"/>
                            </a:solidFill>
                            <a:latin typeface="Cambria Math" panose="02040503050406030204" pitchFamily="18" charset="0"/>
                          </a:rPr>
                          <m:t>𝒙</m:t>
                        </m:r>
                      </m:e>
                      <m:sub>
                        <m:r>
                          <a:rPr lang="en-US" b="1" i="1" smtClean="0">
                            <a:solidFill>
                              <a:srgbClr val="0000FF"/>
                            </a:solidFill>
                            <a:latin typeface="Cambria Math" panose="02040503050406030204" pitchFamily="18" charset="0"/>
                          </a:rPr>
                          <m:t>𝒏</m:t>
                        </m:r>
                      </m:sub>
                    </m:sSub>
                  </m:oMath>
                </a14:m>
                <a:r>
                  <a:rPr lang="en-US" b="1">
                    <a:solidFill>
                      <a:srgbClr val="0000FF"/>
                    </a:solidFill>
                  </a:rPr>
                  <a:t>?</a:t>
                </a:r>
              </a:p>
              <a:p>
                <a:endParaRPr lang="en-US"/>
              </a:p>
              <a:p>
                <a:endParaRPr lang="en-US"/>
              </a:p>
              <a:p>
                <a:pPr marL="118872" indent="0">
                  <a:buNone/>
                </a:pPr>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mc:Choice>
        <mc:Fallback xmlns="">
          <p:sp>
            <p:nvSpPr>
              <p:cNvPr id="3" name="Content Placeholder 2">
                <a:extLst>
                  <a:ext uri="{FF2B5EF4-FFF2-40B4-BE49-F238E27FC236}">
                    <a16:creationId xmlns:a16="http://schemas.microsoft.com/office/drawing/2014/main" id="{948633AA-B555-B342-B82F-894B7FE5A822}"/>
                  </a:ext>
                </a:extLst>
              </p:cNvPr>
              <p:cNvSpPr>
                <a:spLocks noGrp="1" noRot="1" noChangeAspect="1" noMove="1" noResize="1" noEditPoints="1" noAdjustHandles="1" noChangeArrowheads="1" noChangeShapeType="1" noTextEdit="1"/>
              </p:cNvSpPr>
              <p:nvPr>
                <p:ph idx="1"/>
              </p:nvPr>
            </p:nvSpPr>
            <p:spPr>
              <a:xfrm>
                <a:off x="457200" y="1063752"/>
                <a:ext cx="8686800" cy="5794248"/>
              </a:xfrm>
              <a:blipFill>
                <a:blip r:embed="rId3"/>
                <a:stretch>
                  <a:fillRect l="-702" t="-1368" r="-105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FF1D3122-AB16-ED4E-9C83-0FCE6DE94D56}"/>
              </a:ext>
            </a:extLst>
          </p:cNvPr>
          <p:cNvSpPr>
            <a:spLocks noGrp="1"/>
          </p:cNvSpPr>
          <p:nvPr>
            <p:ph type="dt" sz="half" idx="10"/>
          </p:nvPr>
        </p:nvSpPr>
        <p:spPr/>
        <p:txBody>
          <a:bodyPr/>
          <a:lstStyle/>
          <a:p>
            <a:fld id="{0FD5644A-CF8D-DF46-A21A-739C0EA98143}" type="datetime1">
              <a:rPr lang="en-US" smtClean="0"/>
              <a:t>11/18/24</a:t>
            </a:fld>
            <a:endParaRPr lang="en-US"/>
          </a:p>
        </p:txBody>
      </p:sp>
      <p:sp>
        <p:nvSpPr>
          <p:cNvPr id="5" name="Footer Placeholder 4">
            <a:extLst>
              <a:ext uri="{FF2B5EF4-FFF2-40B4-BE49-F238E27FC236}">
                <a16:creationId xmlns:a16="http://schemas.microsoft.com/office/drawing/2014/main" id="{7861EC12-C6EF-6C40-8403-B1512D9C2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AF77B86-D5F3-FC47-893F-7611A85196E4}"/>
              </a:ext>
            </a:extLst>
          </p:cNvPr>
          <p:cNvSpPr>
            <a:spLocks noGrp="1"/>
          </p:cNvSpPr>
          <p:nvPr>
            <p:ph type="sldNum" sz="quarter" idx="12"/>
          </p:nvPr>
        </p:nvSpPr>
        <p:spPr/>
        <p:txBody>
          <a:bodyPr/>
          <a:lstStyle/>
          <a:p>
            <a:fld id="{19B12225-5612-419B-A8D5-4B8EEE4C217E}" type="slidenum">
              <a:rPr lang="en-US" smtClean="0"/>
              <a:pPr/>
              <a:t>32</a:t>
            </a:fld>
            <a:endParaRPr lang="en-US"/>
          </a:p>
        </p:txBody>
      </p:sp>
      <p:cxnSp>
        <p:nvCxnSpPr>
          <p:cNvPr id="49" name="Elbow Connector 48">
            <a:extLst>
              <a:ext uri="{FF2B5EF4-FFF2-40B4-BE49-F238E27FC236}">
                <a16:creationId xmlns:a16="http://schemas.microsoft.com/office/drawing/2014/main" id="{0FE952CC-F33B-5B49-9B5E-19B03D0A5C88}"/>
              </a:ext>
            </a:extLst>
          </p:cNvPr>
          <p:cNvCxnSpPr>
            <a:cxnSpLocks/>
            <a:stCxn id="68" idx="3"/>
            <a:endCxn id="73" idx="1"/>
          </p:cNvCxnSpPr>
          <p:nvPr/>
        </p:nvCxnSpPr>
        <p:spPr>
          <a:xfrm>
            <a:off x="3232461" y="2995910"/>
            <a:ext cx="1796739" cy="2005528"/>
          </a:xfrm>
          <a:prstGeom prst="bentConnector3">
            <a:avLst>
              <a:gd name="adj1" fmla="val 50000"/>
            </a:avLst>
          </a:prstGeom>
          <a:ln w="12700">
            <a:solidFill>
              <a:schemeClr val="bg1">
                <a:lumMod val="50000"/>
              </a:schemeClr>
            </a:solidFill>
            <a:prstDash val="dash"/>
            <a:tailEnd type="triangle"/>
          </a:ln>
        </p:spPr>
        <p:style>
          <a:lnRef idx="1">
            <a:schemeClr val="dk1"/>
          </a:lnRef>
          <a:fillRef idx="0">
            <a:schemeClr val="dk1"/>
          </a:fillRef>
          <a:effectRef idx="0">
            <a:schemeClr val="dk1"/>
          </a:effectRef>
          <a:fontRef idx="minor">
            <a:schemeClr val="tx1"/>
          </a:fontRef>
        </p:style>
      </p:cxnSp>
      <p:sp>
        <p:nvSpPr>
          <p:cNvPr id="46" name="Rectangle 45">
            <a:extLst>
              <a:ext uri="{FF2B5EF4-FFF2-40B4-BE49-F238E27FC236}">
                <a16:creationId xmlns:a16="http://schemas.microsoft.com/office/drawing/2014/main" id="{B772E410-8CD1-E742-93B3-DD59A74035C5}"/>
              </a:ext>
            </a:extLst>
          </p:cNvPr>
          <p:cNvSpPr/>
          <p:nvPr/>
        </p:nvSpPr>
        <p:spPr>
          <a:xfrm>
            <a:off x="1934666" y="3590465"/>
            <a:ext cx="1058954" cy="7620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a:t>RNN cell</a:t>
            </a:r>
          </a:p>
        </p:txBody>
      </p:sp>
      <mc:AlternateContent xmlns:mc="http://schemas.openxmlformats.org/markup-compatibility/2006" xmlns:a14="http://schemas.microsoft.com/office/drawing/2010/main">
        <mc:Choice Requires="a14">
          <p:sp>
            <p:nvSpPr>
              <p:cNvPr id="47" name="Rectangle 46">
                <a:extLst>
                  <a:ext uri="{FF2B5EF4-FFF2-40B4-BE49-F238E27FC236}">
                    <a16:creationId xmlns:a16="http://schemas.microsoft.com/office/drawing/2014/main" id="{C925A774-BD67-824D-A1BE-9E2D0823D5DD}"/>
                  </a:ext>
                </a:extLst>
              </p:cNvPr>
              <p:cNvSpPr/>
              <p:nvPr/>
            </p:nvSpPr>
            <p:spPr>
              <a:xfrm>
                <a:off x="1934666" y="4744190"/>
                <a:ext cx="1483163"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latin typeface="Cambria Math" panose="02040503050406030204" pitchFamily="18" charset="0"/>
                            </a:rPr>
                          </m:ctrlPr>
                        </m:sSubPr>
                        <m:e>
                          <m:r>
                            <a:rPr lang="en-US" sz="2400" b="0" i="1">
                              <a:latin typeface="Cambria Math" panose="02040503050406030204" pitchFamily="18" charset="0"/>
                            </a:rPr>
                            <m:t>𝑥</m:t>
                          </m:r>
                        </m:e>
                        <m:sub>
                          <m:r>
                            <a:rPr lang="en-US" sz="2400" b="0" i="1" smtClean="0">
                              <a:latin typeface="Cambria Math" panose="02040503050406030204" pitchFamily="18" charset="0"/>
                            </a:rPr>
                            <m:t>1</m:t>
                          </m:r>
                        </m:sub>
                      </m:sSub>
                      <m:r>
                        <a:rPr lang="en-US" sz="2400" b="1" i="1" smtClean="0">
                          <a:latin typeface="Cambria Math" panose="02040503050406030204" pitchFamily="18" charset="0"/>
                        </a:rPr>
                        <m:t>=</m:t>
                      </m:r>
                      <m:r>
                        <a:rPr lang="en-US" sz="2400" i="1">
                          <a:latin typeface="Cambria Math" panose="02040503050406030204" pitchFamily="18" charset="0"/>
                        </a:rPr>
                        <m:t>𝑆𝑂𝑆</m:t>
                      </m:r>
                    </m:oMath>
                  </m:oMathPara>
                </a14:m>
                <a:endParaRPr lang="en-US" sz="2400"/>
              </a:p>
            </p:txBody>
          </p:sp>
        </mc:Choice>
        <mc:Fallback xmlns="">
          <p:sp>
            <p:nvSpPr>
              <p:cNvPr id="47" name="Rectangle 46">
                <a:extLst>
                  <a:ext uri="{FF2B5EF4-FFF2-40B4-BE49-F238E27FC236}">
                    <a16:creationId xmlns:a16="http://schemas.microsoft.com/office/drawing/2014/main" id="{C925A774-BD67-824D-A1BE-9E2D0823D5DD}"/>
                  </a:ext>
                </a:extLst>
              </p:cNvPr>
              <p:cNvSpPr>
                <a:spLocks noRot="1" noChangeAspect="1" noMove="1" noResize="1" noEditPoints="1" noAdjustHandles="1" noChangeArrowheads="1" noChangeShapeType="1" noTextEdit="1"/>
              </p:cNvSpPr>
              <p:nvPr/>
            </p:nvSpPr>
            <p:spPr>
              <a:xfrm>
                <a:off x="1934666" y="4744190"/>
                <a:ext cx="1483163" cy="461665"/>
              </a:xfrm>
              <a:prstGeom prst="rect">
                <a:avLst/>
              </a:prstGeom>
              <a:blipFill>
                <a:blip r:embed="rId4"/>
                <a:stretch>
                  <a:fillRect b="-1316"/>
                </a:stretch>
              </a:blipFill>
            </p:spPr>
            <p:txBody>
              <a:bodyPr/>
              <a:lstStyle/>
              <a:p>
                <a:r>
                  <a:rPr lang="en-US">
                    <a:noFill/>
                  </a:rPr>
                  <a:t> </a:t>
                </a:r>
              </a:p>
            </p:txBody>
          </p:sp>
        </mc:Fallback>
      </mc:AlternateContent>
      <p:sp>
        <p:nvSpPr>
          <p:cNvPr id="48" name="Right Arrow 47">
            <a:extLst>
              <a:ext uri="{FF2B5EF4-FFF2-40B4-BE49-F238E27FC236}">
                <a16:creationId xmlns:a16="http://schemas.microsoft.com/office/drawing/2014/main" id="{93925ECD-AAC8-C144-9085-5D5E0501774C}"/>
              </a:ext>
            </a:extLst>
          </p:cNvPr>
          <p:cNvSpPr/>
          <p:nvPr/>
        </p:nvSpPr>
        <p:spPr>
          <a:xfrm rot="16200000">
            <a:off x="2302991" y="4514324"/>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50" name="Right Arrow 49">
            <a:extLst>
              <a:ext uri="{FF2B5EF4-FFF2-40B4-BE49-F238E27FC236}">
                <a16:creationId xmlns:a16="http://schemas.microsoft.com/office/drawing/2014/main" id="{5016B94B-6E9B-144F-9621-CFB5756B3383}"/>
              </a:ext>
            </a:extLst>
          </p:cNvPr>
          <p:cNvSpPr/>
          <p:nvPr/>
        </p:nvSpPr>
        <p:spPr>
          <a:xfrm>
            <a:off x="1526457" y="3914314"/>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51" name="Right Arrow 50">
            <a:extLst>
              <a:ext uri="{FF2B5EF4-FFF2-40B4-BE49-F238E27FC236}">
                <a16:creationId xmlns:a16="http://schemas.microsoft.com/office/drawing/2014/main" id="{638040A2-A64A-3243-AD78-A842D5EC4397}"/>
              </a:ext>
            </a:extLst>
          </p:cNvPr>
          <p:cNvSpPr/>
          <p:nvPr/>
        </p:nvSpPr>
        <p:spPr>
          <a:xfrm>
            <a:off x="3079527" y="3914313"/>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52" name="Right Arrow 51">
            <a:extLst>
              <a:ext uri="{FF2B5EF4-FFF2-40B4-BE49-F238E27FC236}">
                <a16:creationId xmlns:a16="http://schemas.microsoft.com/office/drawing/2014/main" id="{B2749070-55DB-064C-B19E-91EB6E420FEC}"/>
              </a:ext>
            </a:extLst>
          </p:cNvPr>
          <p:cNvSpPr/>
          <p:nvPr/>
        </p:nvSpPr>
        <p:spPr>
          <a:xfrm rot="16200000">
            <a:off x="2302991" y="3239165"/>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53" name="Rectangle 52">
                <a:extLst>
                  <a:ext uri="{FF2B5EF4-FFF2-40B4-BE49-F238E27FC236}">
                    <a16:creationId xmlns:a16="http://schemas.microsoft.com/office/drawing/2014/main" id="{C97B4A18-836A-A34F-BA7A-AE4D2530FE4B}"/>
                  </a:ext>
                </a:extLst>
              </p:cNvPr>
              <p:cNvSpPr/>
              <p:nvPr/>
            </p:nvSpPr>
            <p:spPr>
              <a:xfrm>
                <a:off x="3420251" y="3740631"/>
                <a:ext cx="51623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latin typeface="Cambria Math" panose="02040503050406030204" pitchFamily="18" charset="0"/>
                            </a:rPr>
                          </m:ctrlPr>
                        </m:sSubPr>
                        <m:e>
                          <m:r>
                            <a:rPr lang="en-US" sz="2400" b="0" i="1">
                              <a:latin typeface="Cambria Math" panose="02040503050406030204" pitchFamily="18" charset="0"/>
                            </a:rPr>
                            <m:t>𝑠</m:t>
                          </m:r>
                        </m:e>
                        <m:sub>
                          <m:r>
                            <a:rPr lang="en-US" sz="2400" b="0" i="1" smtClean="0">
                              <a:latin typeface="Cambria Math" panose="02040503050406030204" pitchFamily="18" charset="0"/>
                            </a:rPr>
                            <m:t>1</m:t>
                          </m:r>
                        </m:sub>
                      </m:sSub>
                    </m:oMath>
                  </m:oMathPara>
                </a14:m>
                <a:endParaRPr lang="en-US" sz="2400"/>
              </a:p>
            </p:txBody>
          </p:sp>
        </mc:Choice>
        <mc:Fallback xmlns="">
          <p:sp>
            <p:nvSpPr>
              <p:cNvPr id="53" name="Rectangle 52">
                <a:extLst>
                  <a:ext uri="{FF2B5EF4-FFF2-40B4-BE49-F238E27FC236}">
                    <a16:creationId xmlns:a16="http://schemas.microsoft.com/office/drawing/2014/main" id="{C97B4A18-836A-A34F-BA7A-AE4D2530FE4B}"/>
                  </a:ext>
                </a:extLst>
              </p:cNvPr>
              <p:cNvSpPr>
                <a:spLocks noRot="1" noChangeAspect="1" noMove="1" noResize="1" noEditPoints="1" noAdjustHandles="1" noChangeArrowheads="1" noChangeShapeType="1" noTextEdit="1"/>
              </p:cNvSpPr>
              <p:nvPr/>
            </p:nvSpPr>
            <p:spPr>
              <a:xfrm>
                <a:off x="3420251" y="3740631"/>
                <a:ext cx="516232" cy="461665"/>
              </a:xfrm>
              <a:prstGeom prst="rect">
                <a:avLst/>
              </a:prstGeom>
              <a:blipFill>
                <a:blip r:embed="rId5"/>
                <a:stretch>
                  <a:fillRect b="-1333"/>
                </a:stretch>
              </a:blipFill>
            </p:spPr>
            <p:txBody>
              <a:bodyPr/>
              <a:lstStyle/>
              <a:p>
                <a:r>
                  <a:rPr lang="en-US">
                    <a:noFill/>
                  </a:rPr>
                  <a:t> </a:t>
                </a:r>
              </a:p>
            </p:txBody>
          </p:sp>
        </mc:Fallback>
      </mc:AlternateContent>
      <p:sp>
        <p:nvSpPr>
          <p:cNvPr id="54" name="Rectangle 53">
            <a:extLst>
              <a:ext uri="{FF2B5EF4-FFF2-40B4-BE49-F238E27FC236}">
                <a16:creationId xmlns:a16="http://schemas.microsoft.com/office/drawing/2014/main" id="{33ADCC8C-626E-A443-B9EA-E815B94611B4}"/>
              </a:ext>
            </a:extLst>
          </p:cNvPr>
          <p:cNvSpPr/>
          <p:nvPr/>
        </p:nvSpPr>
        <p:spPr>
          <a:xfrm>
            <a:off x="4344699" y="3590465"/>
            <a:ext cx="1058954" cy="7620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a:t>RNN cell</a:t>
            </a:r>
          </a:p>
        </p:txBody>
      </p:sp>
      <mc:AlternateContent xmlns:mc="http://schemas.openxmlformats.org/markup-compatibility/2006" xmlns:a14="http://schemas.microsoft.com/office/drawing/2010/main">
        <mc:Choice Requires="a14">
          <p:sp>
            <p:nvSpPr>
              <p:cNvPr id="55" name="Rectangle 54">
                <a:extLst>
                  <a:ext uri="{FF2B5EF4-FFF2-40B4-BE49-F238E27FC236}">
                    <a16:creationId xmlns:a16="http://schemas.microsoft.com/office/drawing/2014/main" id="{2FE892C5-7DBA-DC40-BE32-2D67B45BC2D0}"/>
                  </a:ext>
                </a:extLst>
              </p:cNvPr>
              <p:cNvSpPr/>
              <p:nvPr/>
            </p:nvSpPr>
            <p:spPr>
              <a:xfrm>
                <a:off x="4248546" y="4744189"/>
                <a:ext cx="835613" cy="461665"/>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sSub>
                        <m:sSubPr>
                          <m:ctrlPr>
                            <a:rPr lang="en-US" sz="2400" i="1" smtClean="0">
                              <a:latin typeface="Cambria Math" panose="02040503050406030204" pitchFamily="18" charset="0"/>
                            </a:rPr>
                          </m:ctrlPr>
                        </m:sSubPr>
                        <m:e>
                          <m:r>
                            <a:rPr lang="en-US" sz="2400" b="0" i="1">
                              <a:latin typeface="Cambria Math" panose="02040503050406030204" pitchFamily="18" charset="0"/>
                            </a:rPr>
                            <m:t>𝑥</m:t>
                          </m:r>
                        </m:e>
                        <m:sub>
                          <m:r>
                            <a:rPr lang="en-US" sz="2400" b="0" i="1" smtClean="0">
                              <a:latin typeface="Cambria Math" panose="02040503050406030204" pitchFamily="18" charset="0"/>
                            </a:rPr>
                            <m:t>2</m:t>
                          </m:r>
                        </m:sub>
                      </m:sSub>
                      <m:r>
                        <a:rPr lang="en-US" sz="2400" b="0" i="0" smtClean="0">
                          <a:latin typeface="Cambria Math" panose="02040503050406030204" pitchFamily="18" charset="0"/>
                        </a:rPr>
                        <m:t> ~</m:t>
                      </m:r>
                    </m:oMath>
                  </m:oMathPara>
                </a14:m>
                <a:endParaRPr lang="en-US" sz="2400" b="0"/>
              </a:p>
            </p:txBody>
          </p:sp>
        </mc:Choice>
        <mc:Fallback xmlns="">
          <p:sp>
            <p:nvSpPr>
              <p:cNvPr id="55" name="Rectangle 54">
                <a:extLst>
                  <a:ext uri="{FF2B5EF4-FFF2-40B4-BE49-F238E27FC236}">
                    <a16:creationId xmlns:a16="http://schemas.microsoft.com/office/drawing/2014/main" id="{2FE892C5-7DBA-DC40-BE32-2D67B45BC2D0}"/>
                  </a:ext>
                </a:extLst>
              </p:cNvPr>
              <p:cNvSpPr>
                <a:spLocks noRot="1" noChangeAspect="1" noMove="1" noResize="1" noEditPoints="1" noAdjustHandles="1" noChangeArrowheads="1" noChangeShapeType="1" noTextEdit="1"/>
              </p:cNvSpPr>
              <p:nvPr/>
            </p:nvSpPr>
            <p:spPr>
              <a:xfrm>
                <a:off x="4248546" y="4744189"/>
                <a:ext cx="835613" cy="461665"/>
              </a:xfrm>
              <a:prstGeom prst="rect">
                <a:avLst/>
              </a:prstGeom>
              <a:blipFill>
                <a:blip r:embed="rId6"/>
                <a:stretch>
                  <a:fillRect b="-1316"/>
                </a:stretch>
              </a:blipFill>
            </p:spPr>
            <p:txBody>
              <a:bodyPr/>
              <a:lstStyle/>
              <a:p>
                <a:r>
                  <a:rPr lang="en-US">
                    <a:noFill/>
                  </a:rPr>
                  <a:t> </a:t>
                </a:r>
              </a:p>
            </p:txBody>
          </p:sp>
        </mc:Fallback>
      </mc:AlternateContent>
      <p:sp>
        <p:nvSpPr>
          <p:cNvPr id="56" name="Right Arrow 55">
            <a:extLst>
              <a:ext uri="{FF2B5EF4-FFF2-40B4-BE49-F238E27FC236}">
                <a16:creationId xmlns:a16="http://schemas.microsoft.com/office/drawing/2014/main" id="{EBA81542-1E53-C245-B598-65CA5220197A}"/>
              </a:ext>
            </a:extLst>
          </p:cNvPr>
          <p:cNvSpPr/>
          <p:nvPr/>
        </p:nvSpPr>
        <p:spPr>
          <a:xfrm rot="16200000">
            <a:off x="4713024" y="4514324"/>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57" name="Right Arrow 56">
            <a:extLst>
              <a:ext uri="{FF2B5EF4-FFF2-40B4-BE49-F238E27FC236}">
                <a16:creationId xmlns:a16="http://schemas.microsoft.com/office/drawing/2014/main" id="{8AAF37F5-C570-A24D-A470-2D480BD4CAAF}"/>
              </a:ext>
            </a:extLst>
          </p:cNvPr>
          <p:cNvSpPr/>
          <p:nvPr/>
        </p:nvSpPr>
        <p:spPr>
          <a:xfrm>
            <a:off x="3936490" y="3914314"/>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58" name="Right Arrow 57">
            <a:extLst>
              <a:ext uri="{FF2B5EF4-FFF2-40B4-BE49-F238E27FC236}">
                <a16:creationId xmlns:a16="http://schemas.microsoft.com/office/drawing/2014/main" id="{9DE7B4B8-4B50-EF4F-AA19-D4AC9B7739C8}"/>
              </a:ext>
            </a:extLst>
          </p:cNvPr>
          <p:cNvSpPr/>
          <p:nvPr/>
        </p:nvSpPr>
        <p:spPr>
          <a:xfrm>
            <a:off x="5489560" y="3914313"/>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59" name="Right Arrow 58">
            <a:extLst>
              <a:ext uri="{FF2B5EF4-FFF2-40B4-BE49-F238E27FC236}">
                <a16:creationId xmlns:a16="http://schemas.microsoft.com/office/drawing/2014/main" id="{10B98D6A-3C43-3B43-8AE8-CF9DA6121341}"/>
              </a:ext>
            </a:extLst>
          </p:cNvPr>
          <p:cNvSpPr/>
          <p:nvPr/>
        </p:nvSpPr>
        <p:spPr>
          <a:xfrm rot="16200000">
            <a:off x="4713024" y="3239165"/>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60" name="Rectangle 59">
                <a:extLst>
                  <a:ext uri="{FF2B5EF4-FFF2-40B4-BE49-F238E27FC236}">
                    <a16:creationId xmlns:a16="http://schemas.microsoft.com/office/drawing/2014/main" id="{F4F4F2E7-1B97-C946-9CAF-C3191AB61824}"/>
                  </a:ext>
                </a:extLst>
              </p:cNvPr>
              <p:cNvSpPr/>
              <p:nvPr/>
            </p:nvSpPr>
            <p:spPr>
              <a:xfrm>
                <a:off x="5830284" y="3740631"/>
                <a:ext cx="542071"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a:latin typeface="Cambria Math" panose="02040503050406030204" pitchFamily="18" charset="0"/>
                            </a:rPr>
                            <m:t>𝑠</m:t>
                          </m:r>
                        </m:e>
                        <m:sub>
                          <m:r>
                            <a:rPr lang="en-US" sz="2400" b="0" i="1" smtClean="0">
                              <a:latin typeface="Cambria Math" panose="02040503050406030204" pitchFamily="18" charset="0"/>
                            </a:rPr>
                            <m:t>2</m:t>
                          </m:r>
                        </m:sub>
                      </m:sSub>
                    </m:oMath>
                  </m:oMathPara>
                </a14:m>
                <a:endParaRPr lang="en-US" sz="2400"/>
              </a:p>
            </p:txBody>
          </p:sp>
        </mc:Choice>
        <mc:Fallback xmlns="">
          <p:sp>
            <p:nvSpPr>
              <p:cNvPr id="60" name="Rectangle 59">
                <a:extLst>
                  <a:ext uri="{FF2B5EF4-FFF2-40B4-BE49-F238E27FC236}">
                    <a16:creationId xmlns:a16="http://schemas.microsoft.com/office/drawing/2014/main" id="{F4F4F2E7-1B97-C946-9CAF-C3191AB61824}"/>
                  </a:ext>
                </a:extLst>
              </p:cNvPr>
              <p:cNvSpPr>
                <a:spLocks noRot="1" noChangeAspect="1" noMove="1" noResize="1" noEditPoints="1" noAdjustHandles="1" noChangeArrowheads="1" noChangeShapeType="1" noTextEdit="1"/>
              </p:cNvSpPr>
              <p:nvPr/>
            </p:nvSpPr>
            <p:spPr>
              <a:xfrm>
                <a:off x="5830284" y="3740631"/>
                <a:ext cx="542071" cy="461665"/>
              </a:xfrm>
              <a:prstGeom prst="rect">
                <a:avLst/>
              </a:prstGeom>
              <a:blipFill>
                <a:blip r:embed="rId7"/>
                <a:stretch>
                  <a:fillRect b="-1333"/>
                </a:stretch>
              </a:blipFill>
            </p:spPr>
            <p:txBody>
              <a:bodyPr/>
              <a:lstStyle/>
              <a:p>
                <a:r>
                  <a:rPr lang="en-US">
                    <a:noFill/>
                  </a:rPr>
                  <a:t> </a:t>
                </a:r>
              </a:p>
            </p:txBody>
          </p:sp>
        </mc:Fallback>
      </mc:AlternateContent>
      <p:sp>
        <p:nvSpPr>
          <p:cNvPr id="61" name="Rectangle 60">
            <a:extLst>
              <a:ext uri="{FF2B5EF4-FFF2-40B4-BE49-F238E27FC236}">
                <a16:creationId xmlns:a16="http://schemas.microsoft.com/office/drawing/2014/main" id="{EDEE27B4-C0BC-2045-9906-15B8D36E41B3}"/>
              </a:ext>
            </a:extLst>
          </p:cNvPr>
          <p:cNvSpPr/>
          <p:nvPr/>
        </p:nvSpPr>
        <p:spPr>
          <a:xfrm>
            <a:off x="6760147" y="3590465"/>
            <a:ext cx="1058954" cy="7620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a:t>RNN cell</a:t>
            </a:r>
          </a:p>
        </p:txBody>
      </p:sp>
      <p:sp>
        <p:nvSpPr>
          <p:cNvPr id="62" name="Right Arrow 61">
            <a:extLst>
              <a:ext uri="{FF2B5EF4-FFF2-40B4-BE49-F238E27FC236}">
                <a16:creationId xmlns:a16="http://schemas.microsoft.com/office/drawing/2014/main" id="{4B20B48E-661A-6D4B-B538-C21C3A5489E9}"/>
              </a:ext>
            </a:extLst>
          </p:cNvPr>
          <p:cNvSpPr/>
          <p:nvPr/>
        </p:nvSpPr>
        <p:spPr>
          <a:xfrm rot="16200000">
            <a:off x="7128472" y="4514324"/>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63" name="Right Arrow 62">
            <a:extLst>
              <a:ext uri="{FF2B5EF4-FFF2-40B4-BE49-F238E27FC236}">
                <a16:creationId xmlns:a16="http://schemas.microsoft.com/office/drawing/2014/main" id="{E645BE41-B4F1-7C46-876C-607829734C36}"/>
              </a:ext>
            </a:extLst>
          </p:cNvPr>
          <p:cNvSpPr/>
          <p:nvPr/>
        </p:nvSpPr>
        <p:spPr>
          <a:xfrm>
            <a:off x="6351938" y="3914314"/>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64" name="Right Arrow 63">
            <a:extLst>
              <a:ext uri="{FF2B5EF4-FFF2-40B4-BE49-F238E27FC236}">
                <a16:creationId xmlns:a16="http://schemas.microsoft.com/office/drawing/2014/main" id="{85DCA2AA-E3AE-2348-97E3-2B0F9C4A23D9}"/>
              </a:ext>
            </a:extLst>
          </p:cNvPr>
          <p:cNvSpPr/>
          <p:nvPr/>
        </p:nvSpPr>
        <p:spPr>
          <a:xfrm>
            <a:off x="7905008" y="3914313"/>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65" name="Right Arrow 64">
            <a:extLst>
              <a:ext uri="{FF2B5EF4-FFF2-40B4-BE49-F238E27FC236}">
                <a16:creationId xmlns:a16="http://schemas.microsoft.com/office/drawing/2014/main" id="{3F5971F6-CFCD-5F4A-8F47-D469EBD29700}"/>
              </a:ext>
            </a:extLst>
          </p:cNvPr>
          <p:cNvSpPr/>
          <p:nvPr/>
        </p:nvSpPr>
        <p:spPr>
          <a:xfrm rot="16200000">
            <a:off x="7128472" y="3239165"/>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66" name="Rectangle 65">
                <a:extLst>
                  <a:ext uri="{FF2B5EF4-FFF2-40B4-BE49-F238E27FC236}">
                    <a16:creationId xmlns:a16="http://schemas.microsoft.com/office/drawing/2014/main" id="{71626773-1BBA-EE48-9CCA-2D9BA32BD055}"/>
                  </a:ext>
                </a:extLst>
              </p:cNvPr>
              <p:cNvSpPr/>
              <p:nvPr/>
            </p:nvSpPr>
            <p:spPr>
              <a:xfrm>
                <a:off x="8245732" y="3740631"/>
                <a:ext cx="542071"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a:latin typeface="Cambria Math" panose="02040503050406030204" pitchFamily="18" charset="0"/>
                            </a:rPr>
                            <m:t>𝑠</m:t>
                          </m:r>
                        </m:e>
                        <m:sub>
                          <m:r>
                            <a:rPr lang="en-US" sz="2400" b="0" i="1" smtClean="0">
                              <a:latin typeface="Cambria Math" panose="02040503050406030204" pitchFamily="18" charset="0"/>
                            </a:rPr>
                            <m:t>3</m:t>
                          </m:r>
                        </m:sub>
                      </m:sSub>
                    </m:oMath>
                  </m:oMathPara>
                </a14:m>
                <a:endParaRPr lang="en-US" sz="2400"/>
              </a:p>
            </p:txBody>
          </p:sp>
        </mc:Choice>
        <mc:Fallback xmlns="">
          <p:sp>
            <p:nvSpPr>
              <p:cNvPr id="66" name="Rectangle 65">
                <a:extLst>
                  <a:ext uri="{FF2B5EF4-FFF2-40B4-BE49-F238E27FC236}">
                    <a16:creationId xmlns:a16="http://schemas.microsoft.com/office/drawing/2014/main" id="{71626773-1BBA-EE48-9CCA-2D9BA32BD055}"/>
                  </a:ext>
                </a:extLst>
              </p:cNvPr>
              <p:cNvSpPr>
                <a:spLocks noRot="1" noChangeAspect="1" noMove="1" noResize="1" noEditPoints="1" noAdjustHandles="1" noChangeArrowheads="1" noChangeShapeType="1" noTextEdit="1"/>
              </p:cNvSpPr>
              <p:nvPr/>
            </p:nvSpPr>
            <p:spPr>
              <a:xfrm>
                <a:off x="8245732" y="3740631"/>
                <a:ext cx="542071" cy="461665"/>
              </a:xfrm>
              <a:prstGeom prst="rect">
                <a:avLst/>
              </a:prstGeom>
              <a:blipFill>
                <a:blip r:embed="rId8"/>
                <a:stretch>
                  <a:fillRect b="-1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Rectangle 66">
                <a:extLst>
                  <a:ext uri="{FF2B5EF4-FFF2-40B4-BE49-F238E27FC236}">
                    <a16:creationId xmlns:a16="http://schemas.microsoft.com/office/drawing/2014/main" id="{F7AF796D-6D09-7742-839C-6201E7A399E2}"/>
                  </a:ext>
                </a:extLst>
              </p:cNvPr>
              <p:cNvSpPr/>
              <p:nvPr/>
            </p:nvSpPr>
            <p:spPr>
              <a:xfrm>
                <a:off x="8665146" y="3682687"/>
                <a:ext cx="47641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1" i="1" smtClean="0">
                          <a:latin typeface="Cambria Math" panose="02040503050406030204" pitchFamily="18" charset="0"/>
                        </a:rPr>
                        <m:t>…</m:t>
                      </m:r>
                    </m:oMath>
                  </m:oMathPara>
                </a14:m>
                <a:endParaRPr lang="en-US" sz="2400"/>
              </a:p>
            </p:txBody>
          </p:sp>
        </mc:Choice>
        <mc:Fallback xmlns="">
          <p:sp>
            <p:nvSpPr>
              <p:cNvPr id="67" name="Rectangle 66">
                <a:extLst>
                  <a:ext uri="{FF2B5EF4-FFF2-40B4-BE49-F238E27FC236}">
                    <a16:creationId xmlns:a16="http://schemas.microsoft.com/office/drawing/2014/main" id="{F7AF796D-6D09-7742-839C-6201E7A399E2}"/>
                  </a:ext>
                </a:extLst>
              </p:cNvPr>
              <p:cNvSpPr>
                <a:spLocks noRot="1" noChangeAspect="1" noMove="1" noResize="1" noEditPoints="1" noAdjustHandles="1" noChangeArrowheads="1" noChangeShapeType="1" noTextEdit="1"/>
              </p:cNvSpPr>
              <p:nvPr/>
            </p:nvSpPr>
            <p:spPr>
              <a:xfrm>
                <a:off x="8665146" y="3682687"/>
                <a:ext cx="476412" cy="461665"/>
              </a:xfrm>
              <a:prstGeom prst="rect">
                <a:avLst/>
              </a:prstGeom>
              <a:blipFill>
                <a:blip r:embed="rId9"/>
                <a:stretch>
                  <a:fillRect/>
                </a:stretch>
              </a:blipFill>
            </p:spPr>
            <p:txBody>
              <a:bodyPr/>
              <a:lstStyle/>
              <a:p>
                <a:r>
                  <a:rPr lang="en-US">
                    <a:noFill/>
                  </a:rPr>
                  <a:t> </a:t>
                </a:r>
              </a:p>
            </p:txBody>
          </p:sp>
        </mc:Fallback>
      </mc:AlternateContent>
      <p:graphicFrame>
        <p:nvGraphicFramePr>
          <p:cNvPr id="68" name="Table 67">
            <a:extLst>
              <a:ext uri="{FF2B5EF4-FFF2-40B4-BE49-F238E27FC236}">
                <a16:creationId xmlns:a16="http://schemas.microsoft.com/office/drawing/2014/main" id="{0763357E-479A-FD47-8A71-2E2EC08754C8}"/>
              </a:ext>
            </a:extLst>
          </p:cNvPr>
          <p:cNvGraphicFramePr>
            <a:graphicFrameLocks noGrp="1"/>
          </p:cNvGraphicFramePr>
          <p:nvPr>
            <p:extLst>
              <p:ext uri="{D42A27DB-BD31-4B8C-83A1-F6EECF244321}">
                <p14:modId xmlns:p14="http://schemas.microsoft.com/office/powerpoint/2010/main" val="2316752397"/>
              </p:ext>
            </p:extLst>
          </p:nvPr>
        </p:nvGraphicFramePr>
        <p:xfrm>
          <a:off x="2754779" y="2810490"/>
          <a:ext cx="477682" cy="370840"/>
        </p:xfrm>
        <a:graphic>
          <a:graphicData uri="http://schemas.openxmlformats.org/drawingml/2006/table">
            <a:tbl>
              <a:tblPr firstRow="1" bandRow="1">
                <a:tableStyleId>{2D5ABB26-0587-4C30-8999-92F81FD0307C}</a:tableStyleId>
              </a:tblPr>
              <a:tblGrid>
                <a:gridCol w="477682">
                  <a:extLst>
                    <a:ext uri="{9D8B030D-6E8A-4147-A177-3AD203B41FA5}">
                      <a16:colId xmlns:a16="http://schemas.microsoft.com/office/drawing/2014/main" val="3823265957"/>
                    </a:ext>
                  </a:extLst>
                </a:gridCol>
              </a:tblGrid>
              <a:tr h="370840">
                <a:tc>
                  <a:txBody>
                    <a:bodyPr/>
                    <a:lstStyle/>
                    <a:p>
                      <a:r>
                        <a:rPr lang="en-US" altLang="zh-CN" b="0" i="0">
                          <a:latin typeface="Calibri" panose="020F0502020204030204" pitchFamily="34" charset="0"/>
                          <a:cs typeface="Calibri" panose="020F0502020204030204" pitchFamily="34" charset="0"/>
                        </a:rPr>
                        <a:t>0.9</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mc:AlternateContent xmlns:mc="http://schemas.openxmlformats.org/markup-compatibility/2006" xmlns:a14="http://schemas.microsoft.com/office/drawing/2010/main">
        <mc:Choice Requires="a14">
          <p:sp>
            <p:nvSpPr>
              <p:cNvPr id="70" name="Rectangle 69">
                <a:extLst>
                  <a:ext uri="{FF2B5EF4-FFF2-40B4-BE49-F238E27FC236}">
                    <a16:creationId xmlns:a16="http://schemas.microsoft.com/office/drawing/2014/main" id="{0231B3E4-B1EA-9E42-A66F-9AE0B93C374F}"/>
                  </a:ext>
                </a:extLst>
              </p:cNvPr>
              <p:cNvSpPr/>
              <p:nvPr/>
            </p:nvSpPr>
            <p:spPr>
              <a:xfrm>
                <a:off x="1871545" y="2753374"/>
                <a:ext cx="85799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𝑦</m:t>
                          </m:r>
                        </m:e>
                        <m:sub>
                          <m:r>
                            <a:rPr lang="en-US" altLang="zh-CN" sz="2400" b="0" i="1" smtClean="0">
                              <a:latin typeface="Cambria Math" panose="02040503050406030204" pitchFamily="18" charset="0"/>
                            </a:rPr>
                            <m:t>1</m:t>
                          </m:r>
                        </m:sub>
                      </m:sSub>
                      <m:r>
                        <a:rPr lang="en-US" altLang="zh-CN" sz="2400" b="0" i="1" smtClean="0">
                          <a:latin typeface="Cambria Math" panose="02040503050406030204" pitchFamily="18" charset="0"/>
                        </a:rPr>
                        <m:t>=</m:t>
                      </m:r>
                    </m:oMath>
                  </m:oMathPara>
                </a14:m>
                <a:endParaRPr lang="en-US" sz="2400"/>
              </a:p>
            </p:txBody>
          </p:sp>
        </mc:Choice>
        <mc:Fallback xmlns="">
          <p:sp>
            <p:nvSpPr>
              <p:cNvPr id="70" name="Rectangle 69">
                <a:extLst>
                  <a:ext uri="{FF2B5EF4-FFF2-40B4-BE49-F238E27FC236}">
                    <a16:creationId xmlns:a16="http://schemas.microsoft.com/office/drawing/2014/main" id="{0231B3E4-B1EA-9E42-A66F-9AE0B93C374F}"/>
                  </a:ext>
                </a:extLst>
              </p:cNvPr>
              <p:cNvSpPr>
                <a:spLocks noRot="1" noChangeAspect="1" noMove="1" noResize="1" noEditPoints="1" noAdjustHandles="1" noChangeArrowheads="1" noChangeShapeType="1" noTextEdit="1"/>
              </p:cNvSpPr>
              <p:nvPr/>
            </p:nvSpPr>
            <p:spPr>
              <a:xfrm>
                <a:off x="1871545" y="2753374"/>
                <a:ext cx="857992" cy="461665"/>
              </a:xfrm>
              <a:prstGeom prst="rect">
                <a:avLst/>
              </a:prstGeom>
              <a:blipFill>
                <a:blip r:embed="rId10"/>
                <a:stretch>
                  <a:fillRect b="-10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Rectangle 70">
                <a:extLst>
                  <a:ext uri="{FF2B5EF4-FFF2-40B4-BE49-F238E27FC236}">
                    <a16:creationId xmlns:a16="http://schemas.microsoft.com/office/drawing/2014/main" id="{3D5DF58A-A64E-544A-B320-5CB588223520}"/>
                  </a:ext>
                </a:extLst>
              </p:cNvPr>
              <p:cNvSpPr/>
              <p:nvPr/>
            </p:nvSpPr>
            <p:spPr>
              <a:xfrm>
                <a:off x="0" y="3740631"/>
                <a:ext cx="1422035"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latin typeface="Cambria Math" panose="02040503050406030204" pitchFamily="18" charset="0"/>
                            </a:rPr>
                          </m:ctrlPr>
                        </m:sSubPr>
                        <m:e>
                          <m:r>
                            <a:rPr lang="en-US" sz="2400" b="0" i="1">
                              <a:latin typeface="Cambria Math" panose="02040503050406030204" pitchFamily="18" charset="0"/>
                            </a:rPr>
                            <m:t>𝑠</m:t>
                          </m:r>
                        </m:e>
                        <m:sub>
                          <m:r>
                            <a:rPr lang="en-US" sz="2400" b="0" i="1" smtClean="0">
                              <a:latin typeface="Cambria Math" panose="02040503050406030204" pitchFamily="18" charset="0"/>
                            </a:rPr>
                            <m:t>0</m:t>
                          </m:r>
                        </m:sub>
                      </m:sSub>
                      <m:r>
                        <a:rPr lang="en-US" sz="2400" b="1" i="1" smtClean="0">
                          <a:latin typeface="Cambria Math" panose="02040503050406030204" pitchFamily="18" charset="0"/>
                        </a:rPr>
                        <m:t>=</m:t>
                      </m:r>
                      <m:r>
                        <a:rPr lang="en-US" sz="2400" b="0" i="1" smtClean="0">
                          <a:latin typeface="Cambria Math" panose="02040503050406030204" pitchFamily="18" charset="0"/>
                        </a:rPr>
                        <m:t>𝑆𝑂𝑆</m:t>
                      </m:r>
                    </m:oMath>
                  </m:oMathPara>
                </a14:m>
                <a:endParaRPr lang="en-US" sz="2400"/>
              </a:p>
            </p:txBody>
          </p:sp>
        </mc:Choice>
        <mc:Fallback xmlns="">
          <p:sp>
            <p:nvSpPr>
              <p:cNvPr id="71" name="Rectangle 70">
                <a:extLst>
                  <a:ext uri="{FF2B5EF4-FFF2-40B4-BE49-F238E27FC236}">
                    <a16:creationId xmlns:a16="http://schemas.microsoft.com/office/drawing/2014/main" id="{3D5DF58A-A64E-544A-B320-5CB588223520}"/>
                  </a:ext>
                </a:extLst>
              </p:cNvPr>
              <p:cNvSpPr>
                <a:spLocks noRot="1" noChangeAspect="1" noMove="1" noResize="1" noEditPoints="1" noAdjustHandles="1" noChangeArrowheads="1" noChangeShapeType="1" noTextEdit="1"/>
              </p:cNvSpPr>
              <p:nvPr/>
            </p:nvSpPr>
            <p:spPr>
              <a:xfrm>
                <a:off x="0" y="3740631"/>
                <a:ext cx="1422035" cy="461665"/>
              </a:xfrm>
              <a:prstGeom prst="rect">
                <a:avLst/>
              </a:prstGeom>
              <a:blipFill>
                <a:blip r:embed="rId11"/>
                <a:stretch>
                  <a:fillRect b="-1333"/>
                </a:stretch>
              </a:blipFill>
            </p:spPr>
            <p:txBody>
              <a:bodyPr/>
              <a:lstStyle/>
              <a:p>
                <a:r>
                  <a:rPr lang="en-US">
                    <a:noFill/>
                  </a:rPr>
                  <a:t> </a:t>
                </a:r>
              </a:p>
            </p:txBody>
          </p:sp>
        </mc:Fallback>
      </mc:AlternateContent>
      <p:cxnSp>
        <p:nvCxnSpPr>
          <p:cNvPr id="72" name="Straight Arrow Connector 71">
            <a:extLst>
              <a:ext uri="{FF2B5EF4-FFF2-40B4-BE49-F238E27FC236}">
                <a16:creationId xmlns:a16="http://schemas.microsoft.com/office/drawing/2014/main" id="{85C1761E-6B3B-AF45-9726-BD8D54188AC2}"/>
              </a:ext>
            </a:extLst>
          </p:cNvPr>
          <p:cNvCxnSpPr>
            <a:cxnSpLocks/>
          </p:cNvCxnSpPr>
          <p:nvPr/>
        </p:nvCxnSpPr>
        <p:spPr>
          <a:xfrm>
            <a:off x="4800846" y="5137654"/>
            <a:ext cx="0" cy="22860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aphicFrame>
        <p:nvGraphicFramePr>
          <p:cNvPr id="73" name="Table 72">
            <a:extLst>
              <a:ext uri="{FF2B5EF4-FFF2-40B4-BE49-F238E27FC236}">
                <a16:creationId xmlns:a16="http://schemas.microsoft.com/office/drawing/2014/main" id="{473E826F-DFE8-6D4A-9B8F-22F96A68C700}"/>
              </a:ext>
            </a:extLst>
          </p:cNvPr>
          <p:cNvGraphicFramePr>
            <a:graphicFrameLocks noGrp="1"/>
          </p:cNvGraphicFramePr>
          <p:nvPr>
            <p:extLst>
              <p:ext uri="{D42A27DB-BD31-4B8C-83A1-F6EECF244321}">
                <p14:modId xmlns:p14="http://schemas.microsoft.com/office/powerpoint/2010/main" val="4119412994"/>
              </p:ext>
            </p:extLst>
          </p:nvPr>
        </p:nvGraphicFramePr>
        <p:xfrm>
          <a:off x="5029200" y="4816018"/>
          <a:ext cx="477682" cy="370840"/>
        </p:xfrm>
        <a:graphic>
          <a:graphicData uri="http://schemas.openxmlformats.org/drawingml/2006/table">
            <a:tbl>
              <a:tblPr firstRow="1" bandRow="1">
                <a:tableStyleId>{2D5ABB26-0587-4C30-8999-92F81FD0307C}</a:tableStyleId>
              </a:tblPr>
              <a:tblGrid>
                <a:gridCol w="477682">
                  <a:extLst>
                    <a:ext uri="{9D8B030D-6E8A-4147-A177-3AD203B41FA5}">
                      <a16:colId xmlns:a16="http://schemas.microsoft.com/office/drawing/2014/main" val="3823265957"/>
                    </a:ext>
                  </a:extLst>
                </a:gridCol>
              </a:tblGrid>
              <a:tr h="370840">
                <a:tc>
                  <a:txBody>
                    <a:bodyPr/>
                    <a:lstStyle/>
                    <a:p>
                      <a:r>
                        <a:rPr lang="en-US" altLang="zh-CN" b="0" i="0">
                          <a:latin typeface="Calibri" panose="020F0502020204030204" pitchFamily="34" charset="0"/>
                          <a:cs typeface="Calibri" panose="020F0502020204030204" pitchFamily="34" charset="0"/>
                        </a:rPr>
                        <a:t>0.9</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74" name="Table 73">
            <a:extLst>
              <a:ext uri="{FF2B5EF4-FFF2-40B4-BE49-F238E27FC236}">
                <a16:creationId xmlns:a16="http://schemas.microsoft.com/office/drawing/2014/main" id="{B18AAE9D-0D71-0446-BDA5-DD64DCEF9070}"/>
              </a:ext>
            </a:extLst>
          </p:cNvPr>
          <p:cNvGraphicFramePr>
            <a:graphicFrameLocks noGrp="1"/>
          </p:cNvGraphicFramePr>
          <p:nvPr>
            <p:extLst>
              <p:ext uri="{D42A27DB-BD31-4B8C-83A1-F6EECF244321}">
                <p14:modId xmlns:p14="http://schemas.microsoft.com/office/powerpoint/2010/main" val="3833097862"/>
              </p:ext>
            </p:extLst>
          </p:nvPr>
        </p:nvGraphicFramePr>
        <p:xfrm>
          <a:off x="5029200" y="2805908"/>
          <a:ext cx="477682" cy="370840"/>
        </p:xfrm>
        <a:graphic>
          <a:graphicData uri="http://schemas.openxmlformats.org/drawingml/2006/table">
            <a:tbl>
              <a:tblPr firstRow="1" bandRow="1">
                <a:tableStyleId>{2D5ABB26-0587-4C30-8999-92F81FD0307C}</a:tableStyleId>
              </a:tblPr>
              <a:tblGrid>
                <a:gridCol w="477682">
                  <a:extLst>
                    <a:ext uri="{9D8B030D-6E8A-4147-A177-3AD203B41FA5}">
                      <a16:colId xmlns:a16="http://schemas.microsoft.com/office/drawing/2014/main" val="3823265957"/>
                    </a:ext>
                  </a:extLst>
                </a:gridCol>
              </a:tblGrid>
              <a:tr h="370840">
                <a:tc>
                  <a:txBody>
                    <a:bodyPr/>
                    <a:lstStyle/>
                    <a:p>
                      <a:r>
                        <a:rPr lang="en-US" altLang="zh-CN" b="0" i="0">
                          <a:latin typeface="Calibri" panose="020F0502020204030204" pitchFamily="34" charset="0"/>
                          <a:cs typeface="Calibri" panose="020F0502020204030204" pitchFamily="34" charset="0"/>
                        </a:rPr>
                        <a:t>0.4</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mc:AlternateContent xmlns:mc="http://schemas.openxmlformats.org/markup-compatibility/2006" xmlns:a14="http://schemas.microsoft.com/office/drawing/2010/main">
        <mc:Choice Requires="a14">
          <p:sp>
            <p:nvSpPr>
              <p:cNvPr id="75" name="Rectangle 74">
                <a:extLst>
                  <a:ext uri="{FF2B5EF4-FFF2-40B4-BE49-F238E27FC236}">
                    <a16:creationId xmlns:a16="http://schemas.microsoft.com/office/drawing/2014/main" id="{890F9B86-B244-7041-B774-9C24B1782E3E}"/>
                  </a:ext>
                </a:extLst>
              </p:cNvPr>
              <p:cNvSpPr/>
              <p:nvPr/>
            </p:nvSpPr>
            <p:spPr>
              <a:xfrm>
                <a:off x="4145966" y="2748792"/>
                <a:ext cx="865109"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𝑦</m:t>
                          </m:r>
                        </m:e>
                        <m:sub>
                          <m:r>
                            <a:rPr lang="en-US" sz="2400" b="0" i="1" smtClean="0">
                              <a:latin typeface="Cambria Math" panose="02040503050406030204" pitchFamily="18" charset="0"/>
                            </a:rPr>
                            <m:t>2</m:t>
                          </m:r>
                        </m:sub>
                      </m:sSub>
                      <m:r>
                        <a:rPr lang="en-US" altLang="zh-CN" sz="2400" b="0" i="1" smtClean="0">
                          <a:latin typeface="Cambria Math" panose="02040503050406030204" pitchFamily="18" charset="0"/>
                        </a:rPr>
                        <m:t>=</m:t>
                      </m:r>
                    </m:oMath>
                  </m:oMathPara>
                </a14:m>
                <a:endParaRPr lang="en-US" sz="2400"/>
              </a:p>
            </p:txBody>
          </p:sp>
        </mc:Choice>
        <mc:Fallback xmlns="">
          <p:sp>
            <p:nvSpPr>
              <p:cNvPr id="75" name="Rectangle 74">
                <a:extLst>
                  <a:ext uri="{FF2B5EF4-FFF2-40B4-BE49-F238E27FC236}">
                    <a16:creationId xmlns:a16="http://schemas.microsoft.com/office/drawing/2014/main" id="{890F9B86-B244-7041-B774-9C24B1782E3E}"/>
                  </a:ext>
                </a:extLst>
              </p:cNvPr>
              <p:cNvSpPr>
                <a:spLocks noRot="1" noChangeAspect="1" noMove="1" noResize="1" noEditPoints="1" noAdjustHandles="1" noChangeArrowheads="1" noChangeShapeType="1" noTextEdit="1"/>
              </p:cNvSpPr>
              <p:nvPr/>
            </p:nvSpPr>
            <p:spPr>
              <a:xfrm>
                <a:off x="4145966" y="2748792"/>
                <a:ext cx="865109" cy="461665"/>
              </a:xfrm>
              <a:prstGeom prst="rect">
                <a:avLst/>
              </a:prstGeom>
              <a:blipFill>
                <a:blip r:embed="rId12"/>
                <a:stretch>
                  <a:fillRect b="-9211"/>
                </a:stretch>
              </a:blipFill>
            </p:spPr>
            <p:txBody>
              <a:bodyPr/>
              <a:lstStyle/>
              <a:p>
                <a:r>
                  <a:rPr lang="en-US">
                    <a:noFill/>
                  </a:rPr>
                  <a:t> </a:t>
                </a:r>
              </a:p>
            </p:txBody>
          </p:sp>
        </mc:Fallback>
      </mc:AlternateContent>
      <p:graphicFrame>
        <p:nvGraphicFramePr>
          <p:cNvPr id="76" name="Table 75">
            <a:extLst>
              <a:ext uri="{FF2B5EF4-FFF2-40B4-BE49-F238E27FC236}">
                <a16:creationId xmlns:a16="http://schemas.microsoft.com/office/drawing/2014/main" id="{60F1785B-E761-1F45-A5E6-9667C0B9AACD}"/>
              </a:ext>
            </a:extLst>
          </p:cNvPr>
          <p:cNvGraphicFramePr>
            <a:graphicFrameLocks noGrp="1"/>
          </p:cNvGraphicFramePr>
          <p:nvPr>
            <p:extLst>
              <p:ext uri="{D42A27DB-BD31-4B8C-83A1-F6EECF244321}">
                <p14:modId xmlns:p14="http://schemas.microsoft.com/office/powerpoint/2010/main" val="454290269"/>
              </p:ext>
            </p:extLst>
          </p:nvPr>
        </p:nvGraphicFramePr>
        <p:xfrm>
          <a:off x="7444149" y="2814004"/>
          <a:ext cx="477682" cy="370840"/>
        </p:xfrm>
        <a:graphic>
          <a:graphicData uri="http://schemas.openxmlformats.org/drawingml/2006/table">
            <a:tbl>
              <a:tblPr firstRow="1" bandRow="1">
                <a:tableStyleId>{2D5ABB26-0587-4C30-8999-92F81FD0307C}</a:tableStyleId>
              </a:tblPr>
              <a:tblGrid>
                <a:gridCol w="477682">
                  <a:extLst>
                    <a:ext uri="{9D8B030D-6E8A-4147-A177-3AD203B41FA5}">
                      <a16:colId xmlns:a16="http://schemas.microsoft.com/office/drawing/2014/main" val="3823265957"/>
                    </a:ext>
                  </a:extLst>
                </a:gridCol>
              </a:tblGrid>
              <a:tr h="370840">
                <a:tc>
                  <a:txBody>
                    <a:bodyPr/>
                    <a:lstStyle/>
                    <a:p>
                      <a:r>
                        <a:rPr lang="en-US" altLang="zh-CN" b="0" i="0">
                          <a:latin typeface="Calibri" panose="020F0502020204030204" pitchFamily="34" charset="0"/>
                          <a:cs typeface="Calibri" panose="020F0502020204030204" pitchFamily="34" charset="0"/>
                        </a:rPr>
                        <a:t>0.7</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mc:AlternateContent xmlns:mc="http://schemas.openxmlformats.org/markup-compatibility/2006" xmlns:a14="http://schemas.microsoft.com/office/drawing/2010/main">
        <mc:Choice Requires="a14">
          <p:sp>
            <p:nvSpPr>
              <p:cNvPr id="78" name="Rectangle 77">
                <a:extLst>
                  <a:ext uri="{FF2B5EF4-FFF2-40B4-BE49-F238E27FC236}">
                    <a16:creationId xmlns:a16="http://schemas.microsoft.com/office/drawing/2014/main" id="{7DAD6173-EAB4-304C-887A-C9B23B3D3972}"/>
                  </a:ext>
                </a:extLst>
              </p:cNvPr>
              <p:cNvSpPr/>
              <p:nvPr/>
            </p:nvSpPr>
            <p:spPr>
              <a:xfrm>
                <a:off x="6560915" y="2756888"/>
                <a:ext cx="865109"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𝑦</m:t>
                          </m:r>
                        </m:e>
                        <m:sub>
                          <m:r>
                            <a:rPr lang="en-US" sz="2400" b="0" i="1" smtClean="0">
                              <a:latin typeface="Cambria Math" panose="02040503050406030204" pitchFamily="18" charset="0"/>
                            </a:rPr>
                            <m:t>3</m:t>
                          </m:r>
                        </m:sub>
                      </m:sSub>
                      <m:r>
                        <a:rPr lang="en-US" altLang="zh-CN" sz="2400" b="0" i="1" smtClean="0">
                          <a:latin typeface="Cambria Math" panose="02040503050406030204" pitchFamily="18" charset="0"/>
                        </a:rPr>
                        <m:t>=</m:t>
                      </m:r>
                    </m:oMath>
                  </m:oMathPara>
                </a14:m>
                <a:endParaRPr lang="en-US" sz="2400"/>
              </a:p>
            </p:txBody>
          </p:sp>
        </mc:Choice>
        <mc:Fallback xmlns="">
          <p:sp>
            <p:nvSpPr>
              <p:cNvPr id="78" name="Rectangle 77">
                <a:extLst>
                  <a:ext uri="{FF2B5EF4-FFF2-40B4-BE49-F238E27FC236}">
                    <a16:creationId xmlns:a16="http://schemas.microsoft.com/office/drawing/2014/main" id="{7DAD6173-EAB4-304C-887A-C9B23B3D3972}"/>
                  </a:ext>
                </a:extLst>
              </p:cNvPr>
              <p:cNvSpPr>
                <a:spLocks noRot="1" noChangeAspect="1" noMove="1" noResize="1" noEditPoints="1" noAdjustHandles="1" noChangeArrowheads="1" noChangeShapeType="1" noTextEdit="1"/>
              </p:cNvSpPr>
              <p:nvPr/>
            </p:nvSpPr>
            <p:spPr>
              <a:xfrm>
                <a:off x="6560915" y="2756888"/>
                <a:ext cx="865109" cy="461665"/>
              </a:xfrm>
              <a:prstGeom prst="rect">
                <a:avLst/>
              </a:prstGeom>
              <a:blipFill>
                <a:blip r:embed="rId13"/>
                <a:stretch>
                  <a:fillRect b="-105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3" name="Rectangle 82">
                <a:extLst>
                  <a:ext uri="{FF2B5EF4-FFF2-40B4-BE49-F238E27FC236}">
                    <a16:creationId xmlns:a16="http://schemas.microsoft.com/office/drawing/2014/main" id="{CEB71388-E93B-E84F-A849-104E672F4C91}"/>
                  </a:ext>
                </a:extLst>
              </p:cNvPr>
              <p:cNvSpPr/>
              <p:nvPr/>
            </p:nvSpPr>
            <p:spPr>
              <a:xfrm>
                <a:off x="4240563" y="5254192"/>
                <a:ext cx="869790" cy="461665"/>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2</m:t>
                          </m:r>
                        </m:sub>
                      </m:sSub>
                      <m:r>
                        <a:rPr lang="en-US" altLang="zh-CN" sz="2400" i="1">
                          <a:latin typeface="Cambria Math" panose="02040503050406030204" pitchFamily="18" charset="0"/>
                        </a:rPr>
                        <m:t>=</m:t>
                      </m:r>
                    </m:oMath>
                  </m:oMathPara>
                </a14:m>
                <a:endParaRPr lang="en-US" sz="2400" i="1">
                  <a:latin typeface="Cambria Math" panose="02040503050406030204" pitchFamily="18" charset="0"/>
                </a:endParaRPr>
              </a:p>
            </p:txBody>
          </p:sp>
        </mc:Choice>
        <mc:Fallback xmlns="">
          <p:sp>
            <p:nvSpPr>
              <p:cNvPr id="83" name="Rectangle 82">
                <a:extLst>
                  <a:ext uri="{FF2B5EF4-FFF2-40B4-BE49-F238E27FC236}">
                    <a16:creationId xmlns:a16="http://schemas.microsoft.com/office/drawing/2014/main" id="{CEB71388-E93B-E84F-A849-104E672F4C91}"/>
                  </a:ext>
                </a:extLst>
              </p:cNvPr>
              <p:cNvSpPr>
                <a:spLocks noRot="1" noChangeAspect="1" noMove="1" noResize="1" noEditPoints="1" noAdjustHandles="1" noChangeArrowheads="1" noChangeShapeType="1" noTextEdit="1"/>
              </p:cNvSpPr>
              <p:nvPr/>
            </p:nvSpPr>
            <p:spPr>
              <a:xfrm>
                <a:off x="4240563" y="5254192"/>
                <a:ext cx="869790" cy="461665"/>
              </a:xfrm>
              <a:prstGeom prst="rect">
                <a:avLst/>
              </a:prstGeom>
              <a:blipFill>
                <a:blip r:embed="rId14"/>
                <a:stretch>
                  <a:fillRect b="-26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1" name="Rectangle 90">
                <a:extLst>
                  <a:ext uri="{FF2B5EF4-FFF2-40B4-BE49-F238E27FC236}">
                    <a16:creationId xmlns:a16="http://schemas.microsoft.com/office/drawing/2014/main" id="{88706A21-B9B9-0145-A154-9B42AE3D262E}"/>
                  </a:ext>
                </a:extLst>
              </p:cNvPr>
              <p:cNvSpPr/>
              <p:nvPr/>
            </p:nvSpPr>
            <p:spPr>
              <a:xfrm>
                <a:off x="6678344" y="4753389"/>
                <a:ext cx="835613" cy="461665"/>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sSub>
                        <m:sSubPr>
                          <m:ctrlPr>
                            <a:rPr lang="en-US" sz="2400" i="1" smtClean="0">
                              <a:latin typeface="Cambria Math" panose="02040503050406030204" pitchFamily="18" charset="0"/>
                            </a:rPr>
                          </m:ctrlPr>
                        </m:sSubPr>
                        <m:e>
                          <m:r>
                            <a:rPr lang="en-US" sz="2400" b="0" i="1">
                              <a:latin typeface="Cambria Math" panose="02040503050406030204" pitchFamily="18" charset="0"/>
                            </a:rPr>
                            <m:t>𝑥</m:t>
                          </m:r>
                        </m:e>
                        <m:sub>
                          <m:r>
                            <a:rPr lang="en-US" sz="2400" b="0" i="1" smtClean="0">
                              <a:latin typeface="Cambria Math" panose="02040503050406030204" pitchFamily="18" charset="0"/>
                            </a:rPr>
                            <m:t>3</m:t>
                          </m:r>
                        </m:sub>
                      </m:sSub>
                      <m:r>
                        <a:rPr lang="en-US" sz="2400" b="0" i="0" smtClean="0">
                          <a:latin typeface="Cambria Math" panose="02040503050406030204" pitchFamily="18" charset="0"/>
                        </a:rPr>
                        <m:t> ~</m:t>
                      </m:r>
                    </m:oMath>
                  </m:oMathPara>
                </a14:m>
                <a:endParaRPr lang="en-US" sz="2400" b="0"/>
              </a:p>
            </p:txBody>
          </p:sp>
        </mc:Choice>
        <mc:Fallback xmlns="">
          <p:sp>
            <p:nvSpPr>
              <p:cNvPr id="91" name="Rectangle 90">
                <a:extLst>
                  <a:ext uri="{FF2B5EF4-FFF2-40B4-BE49-F238E27FC236}">
                    <a16:creationId xmlns:a16="http://schemas.microsoft.com/office/drawing/2014/main" id="{88706A21-B9B9-0145-A154-9B42AE3D262E}"/>
                  </a:ext>
                </a:extLst>
              </p:cNvPr>
              <p:cNvSpPr>
                <a:spLocks noRot="1" noChangeAspect="1" noMove="1" noResize="1" noEditPoints="1" noAdjustHandles="1" noChangeArrowheads="1" noChangeShapeType="1" noTextEdit="1"/>
              </p:cNvSpPr>
              <p:nvPr/>
            </p:nvSpPr>
            <p:spPr>
              <a:xfrm>
                <a:off x="6678344" y="4753389"/>
                <a:ext cx="835613" cy="461665"/>
              </a:xfrm>
              <a:prstGeom prst="rect">
                <a:avLst/>
              </a:prstGeom>
              <a:blipFill>
                <a:blip r:embed="rId15"/>
                <a:stretch>
                  <a:fillRect b="-1333"/>
                </a:stretch>
              </a:blipFill>
            </p:spPr>
            <p:txBody>
              <a:bodyPr/>
              <a:lstStyle/>
              <a:p>
                <a:r>
                  <a:rPr lang="en-US">
                    <a:noFill/>
                  </a:rPr>
                  <a:t> </a:t>
                </a:r>
              </a:p>
            </p:txBody>
          </p:sp>
        </mc:Fallback>
      </mc:AlternateContent>
      <p:cxnSp>
        <p:nvCxnSpPr>
          <p:cNvPr id="94" name="Straight Arrow Connector 93">
            <a:extLst>
              <a:ext uri="{FF2B5EF4-FFF2-40B4-BE49-F238E27FC236}">
                <a16:creationId xmlns:a16="http://schemas.microsoft.com/office/drawing/2014/main" id="{2CAA8E61-E6A2-AB4E-B137-7021A357A6A9}"/>
              </a:ext>
            </a:extLst>
          </p:cNvPr>
          <p:cNvCxnSpPr>
            <a:cxnSpLocks/>
          </p:cNvCxnSpPr>
          <p:nvPr/>
        </p:nvCxnSpPr>
        <p:spPr>
          <a:xfrm>
            <a:off x="7230644" y="5146854"/>
            <a:ext cx="0" cy="22860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aphicFrame>
        <p:nvGraphicFramePr>
          <p:cNvPr id="99" name="Table 98">
            <a:extLst>
              <a:ext uri="{FF2B5EF4-FFF2-40B4-BE49-F238E27FC236}">
                <a16:creationId xmlns:a16="http://schemas.microsoft.com/office/drawing/2014/main" id="{FDD063B3-8100-364D-98D7-24637F883F48}"/>
              </a:ext>
            </a:extLst>
          </p:cNvPr>
          <p:cNvGraphicFramePr>
            <a:graphicFrameLocks noGrp="1"/>
          </p:cNvGraphicFramePr>
          <p:nvPr>
            <p:extLst>
              <p:ext uri="{D42A27DB-BD31-4B8C-83A1-F6EECF244321}">
                <p14:modId xmlns:p14="http://schemas.microsoft.com/office/powerpoint/2010/main" val="927721430"/>
              </p:ext>
            </p:extLst>
          </p:nvPr>
        </p:nvGraphicFramePr>
        <p:xfrm>
          <a:off x="7458998" y="4825218"/>
          <a:ext cx="477682" cy="370840"/>
        </p:xfrm>
        <a:graphic>
          <a:graphicData uri="http://schemas.openxmlformats.org/drawingml/2006/table">
            <a:tbl>
              <a:tblPr firstRow="1" bandRow="1">
                <a:tableStyleId>{2D5ABB26-0587-4C30-8999-92F81FD0307C}</a:tableStyleId>
              </a:tblPr>
              <a:tblGrid>
                <a:gridCol w="477682">
                  <a:extLst>
                    <a:ext uri="{9D8B030D-6E8A-4147-A177-3AD203B41FA5}">
                      <a16:colId xmlns:a16="http://schemas.microsoft.com/office/drawing/2014/main" val="3823265957"/>
                    </a:ext>
                  </a:extLst>
                </a:gridCol>
              </a:tblGrid>
              <a:tr h="370840">
                <a:tc>
                  <a:txBody>
                    <a:bodyPr/>
                    <a:lstStyle/>
                    <a:p>
                      <a:r>
                        <a:rPr lang="en-US" altLang="zh-CN" b="0" i="0">
                          <a:latin typeface="Calibri" panose="020F0502020204030204" pitchFamily="34" charset="0"/>
                          <a:cs typeface="Calibri" panose="020F0502020204030204" pitchFamily="34" charset="0"/>
                        </a:rPr>
                        <a:t>0.4</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mc:AlternateContent xmlns:mc="http://schemas.openxmlformats.org/markup-compatibility/2006" xmlns:a14="http://schemas.microsoft.com/office/drawing/2010/main">
        <mc:Choice Requires="a14">
          <p:sp>
            <p:nvSpPr>
              <p:cNvPr id="102" name="Rectangle 101">
                <a:extLst>
                  <a:ext uri="{FF2B5EF4-FFF2-40B4-BE49-F238E27FC236}">
                    <a16:creationId xmlns:a16="http://schemas.microsoft.com/office/drawing/2014/main" id="{9C08CF6C-52FB-B943-BBAC-52BC38D42AAD}"/>
                  </a:ext>
                </a:extLst>
              </p:cNvPr>
              <p:cNvSpPr/>
              <p:nvPr/>
            </p:nvSpPr>
            <p:spPr>
              <a:xfrm>
                <a:off x="6670361" y="5263392"/>
                <a:ext cx="869790" cy="461665"/>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𝑥</m:t>
                          </m:r>
                        </m:e>
                        <m:sub>
                          <m:r>
                            <a:rPr lang="en-US" sz="2400" b="0" i="1" smtClean="0">
                              <a:latin typeface="Cambria Math" panose="02040503050406030204" pitchFamily="18" charset="0"/>
                            </a:rPr>
                            <m:t>3</m:t>
                          </m:r>
                        </m:sub>
                      </m:sSub>
                      <m:r>
                        <a:rPr lang="en-US" altLang="zh-CN" sz="2400" i="1">
                          <a:latin typeface="Cambria Math" panose="02040503050406030204" pitchFamily="18" charset="0"/>
                        </a:rPr>
                        <m:t>=</m:t>
                      </m:r>
                    </m:oMath>
                  </m:oMathPara>
                </a14:m>
                <a:endParaRPr lang="en-US" sz="2400" i="1">
                  <a:latin typeface="Cambria Math" panose="02040503050406030204" pitchFamily="18" charset="0"/>
                </a:endParaRPr>
              </a:p>
            </p:txBody>
          </p:sp>
        </mc:Choice>
        <mc:Fallback xmlns="">
          <p:sp>
            <p:nvSpPr>
              <p:cNvPr id="102" name="Rectangle 101">
                <a:extLst>
                  <a:ext uri="{FF2B5EF4-FFF2-40B4-BE49-F238E27FC236}">
                    <a16:creationId xmlns:a16="http://schemas.microsoft.com/office/drawing/2014/main" id="{9C08CF6C-52FB-B943-BBAC-52BC38D42AAD}"/>
                  </a:ext>
                </a:extLst>
              </p:cNvPr>
              <p:cNvSpPr>
                <a:spLocks noRot="1" noChangeAspect="1" noMove="1" noResize="1" noEditPoints="1" noAdjustHandles="1" noChangeArrowheads="1" noChangeShapeType="1" noTextEdit="1"/>
              </p:cNvSpPr>
              <p:nvPr/>
            </p:nvSpPr>
            <p:spPr>
              <a:xfrm>
                <a:off x="6670361" y="5263392"/>
                <a:ext cx="869790" cy="461665"/>
              </a:xfrm>
              <a:prstGeom prst="rect">
                <a:avLst/>
              </a:prstGeom>
              <a:blipFill>
                <a:blip r:embed="rId16"/>
                <a:stretch>
                  <a:fillRect b="-3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103" name="Table 102">
                <a:extLst>
                  <a:ext uri="{FF2B5EF4-FFF2-40B4-BE49-F238E27FC236}">
                    <a16:creationId xmlns:a16="http://schemas.microsoft.com/office/drawing/2014/main" id="{4A14B510-4258-CE48-92F6-3D7D663466F3}"/>
                  </a:ext>
                </a:extLst>
              </p:cNvPr>
              <p:cNvGraphicFramePr>
                <a:graphicFrameLocks noGrp="1"/>
              </p:cNvGraphicFramePr>
              <p:nvPr>
                <p:extLst>
                  <p:ext uri="{D42A27DB-BD31-4B8C-83A1-F6EECF244321}">
                    <p14:modId xmlns:p14="http://schemas.microsoft.com/office/powerpoint/2010/main" val="2375396094"/>
                  </p:ext>
                </p:extLst>
              </p:nvPr>
            </p:nvGraphicFramePr>
            <p:xfrm>
              <a:off x="1209926" y="2088588"/>
              <a:ext cx="477682" cy="396240"/>
            </p:xfrm>
            <a:graphic>
              <a:graphicData uri="http://schemas.openxmlformats.org/drawingml/2006/table">
                <a:tbl>
                  <a:tblPr firstRow="1" bandRow="1">
                    <a:tableStyleId>{2D5ABB26-0587-4C30-8999-92F81FD0307C}</a:tableStyleId>
                  </a:tblPr>
                  <a:tblGrid>
                    <a:gridCol w="477682">
                      <a:extLst>
                        <a:ext uri="{9D8B030D-6E8A-4147-A177-3AD203B41FA5}">
                          <a16:colId xmlns:a16="http://schemas.microsoft.com/office/drawing/2014/main" val="3823265957"/>
                        </a:ext>
                      </a:extLst>
                    </a:gridCol>
                  </a:tblGrid>
                  <a:tr h="192470">
                    <a:tc>
                      <a:txBody>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𝑝</m:t>
                                </m:r>
                              </m:oMath>
                            </m:oMathPara>
                          </a14:m>
                          <a:endParaRPr lang="en-US" sz="1600"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mc:Choice>
        <mc:Fallback xmlns="">
          <p:graphicFrame>
            <p:nvGraphicFramePr>
              <p:cNvPr id="103" name="Table 102">
                <a:extLst>
                  <a:ext uri="{FF2B5EF4-FFF2-40B4-BE49-F238E27FC236}">
                    <a16:creationId xmlns:a16="http://schemas.microsoft.com/office/drawing/2014/main" id="{4A14B510-4258-CE48-92F6-3D7D663466F3}"/>
                  </a:ext>
                </a:extLst>
              </p:cNvPr>
              <p:cNvGraphicFramePr>
                <a:graphicFrameLocks noGrp="1"/>
              </p:cNvGraphicFramePr>
              <p:nvPr>
                <p:extLst>
                  <p:ext uri="{D42A27DB-BD31-4B8C-83A1-F6EECF244321}">
                    <p14:modId xmlns:p14="http://schemas.microsoft.com/office/powerpoint/2010/main" val="2375396094"/>
                  </p:ext>
                </p:extLst>
              </p:nvPr>
            </p:nvGraphicFramePr>
            <p:xfrm>
              <a:off x="1209926" y="2088588"/>
              <a:ext cx="477682" cy="396240"/>
            </p:xfrm>
            <a:graphic>
              <a:graphicData uri="http://schemas.openxmlformats.org/drawingml/2006/table">
                <a:tbl>
                  <a:tblPr firstRow="1" bandRow="1">
                    <a:tableStyleId>{2D5ABB26-0587-4C30-8999-92F81FD0307C}</a:tableStyleId>
                  </a:tblPr>
                  <a:tblGrid>
                    <a:gridCol w="477682">
                      <a:extLst>
                        <a:ext uri="{9D8B030D-6E8A-4147-A177-3AD203B41FA5}">
                          <a16:colId xmlns:a16="http://schemas.microsoft.com/office/drawing/2014/main" val="3823265957"/>
                        </a:ext>
                      </a:extLst>
                    </a:gridCol>
                  </a:tblGrid>
                  <a:tr h="3962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7"/>
                          <a:stretch>
                            <a:fillRect l="-1266" t="-1515" r="-2532" b="-7576"/>
                          </a:stretch>
                        </a:blipFill>
                      </a:tcPr>
                    </a:tc>
                    <a:extLst>
                      <a:ext uri="{0D108BD9-81ED-4DB2-BD59-A6C34878D82A}">
                        <a16:rowId xmlns:a16="http://schemas.microsoft.com/office/drawing/2014/main" val="1799114241"/>
                      </a:ext>
                    </a:extLst>
                  </a:tr>
                </a:tbl>
              </a:graphicData>
            </a:graphic>
          </p:graphicFrame>
        </mc:Fallback>
      </mc:AlternateContent>
      <p:graphicFrame>
        <p:nvGraphicFramePr>
          <p:cNvPr id="104" name="Table 103">
            <a:extLst>
              <a:ext uri="{FF2B5EF4-FFF2-40B4-BE49-F238E27FC236}">
                <a16:creationId xmlns:a16="http://schemas.microsoft.com/office/drawing/2014/main" id="{308F1BE2-33E8-0646-863A-1C12FE273B06}"/>
              </a:ext>
            </a:extLst>
          </p:cNvPr>
          <p:cNvGraphicFramePr>
            <a:graphicFrameLocks noGrp="1"/>
          </p:cNvGraphicFramePr>
          <p:nvPr>
            <p:extLst>
              <p:ext uri="{D42A27DB-BD31-4B8C-83A1-F6EECF244321}">
                <p14:modId xmlns:p14="http://schemas.microsoft.com/office/powerpoint/2010/main" val="2440623178"/>
              </p:ext>
            </p:extLst>
          </p:nvPr>
        </p:nvGraphicFramePr>
        <p:xfrm>
          <a:off x="5026265" y="5298567"/>
          <a:ext cx="477682" cy="370840"/>
        </p:xfrm>
        <a:graphic>
          <a:graphicData uri="http://schemas.openxmlformats.org/drawingml/2006/table">
            <a:tbl>
              <a:tblPr firstRow="1" bandRow="1">
                <a:tableStyleId>{2D5ABB26-0587-4C30-8999-92F81FD0307C}</a:tableStyleId>
              </a:tblPr>
              <a:tblGrid>
                <a:gridCol w="477682">
                  <a:extLst>
                    <a:ext uri="{9D8B030D-6E8A-4147-A177-3AD203B41FA5}">
                      <a16:colId xmlns:a16="http://schemas.microsoft.com/office/drawing/2014/main" val="3823265957"/>
                    </a:ext>
                  </a:extLst>
                </a:gridCol>
              </a:tblGrid>
              <a:tr h="370840">
                <a:tc>
                  <a:txBody>
                    <a:bodyPr/>
                    <a:lstStyle/>
                    <a:p>
                      <a:pPr algn="ctr"/>
                      <a:r>
                        <a:rPr lang="en-US" altLang="zh-CN" b="0" i="0">
                          <a:latin typeface="Calibri" panose="020F0502020204030204" pitchFamily="34" charset="0"/>
                          <a:cs typeface="Calibri" panose="020F0502020204030204" pitchFamily="34" charset="0"/>
                        </a:rPr>
                        <a:t>1</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105" name="Table 104">
            <a:extLst>
              <a:ext uri="{FF2B5EF4-FFF2-40B4-BE49-F238E27FC236}">
                <a16:creationId xmlns:a16="http://schemas.microsoft.com/office/drawing/2014/main" id="{502A1DB6-C549-5F47-A774-09DE6A92B3F8}"/>
              </a:ext>
            </a:extLst>
          </p:cNvPr>
          <p:cNvGraphicFramePr>
            <a:graphicFrameLocks noGrp="1"/>
          </p:cNvGraphicFramePr>
          <p:nvPr>
            <p:extLst>
              <p:ext uri="{D42A27DB-BD31-4B8C-83A1-F6EECF244321}">
                <p14:modId xmlns:p14="http://schemas.microsoft.com/office/powerpoint/2010/main" val="1596886681"/>
              </p:ext>
            </p:extLst>
          </p:nvPr>
        </p:nvGraphicFramePr>
        <p:xfrm>
          <a:off x="7458998" y="5298890"/>
          <a:ext cx="477682" cy="370840"/>
        </p:xfrm>
        <a:graphic>
          <a:graphicData uri="http://schemas.openxmlformats.org/drawingml/2006/table">
            <a:tbl>
              <a:tblPr firstRow="1" bandRow="1">
                <a:tableStyleId>{2D5ABB26-0587-4C30-8999-92F81FD0307C}</a:tableStyleId>
              </a:tblPr>
              <a:tblGrid>
                <a:gridCol w="477682">
                  <a:extLst>
                    <a:ext uri="{9D8B030D-6E8A-4147-A177-3AD203B41FA5}">
                      <a16:colId xmlns:a16="http://schemas.microsoft.com/office/drawing/2014/main" val="3823265957"/>
                    </a:ext>
                  </a:extLst>
                </a:gridCol>
              </a:tblGrid>
              <a:tr h="370840">
                <a:tc>
                  <a:txBody>
                    <a:bodyPr/>
                    <a:lstStyle/>
                    <a:p>
                      <a:pPr algn="ctr"/>
                      <a:r>
                        <a:rPr lang="en-US" b="0" i="0">
                          <a:latin typeface="Calibri" panose="020F0502020204030204" pitchFamily="34" charset="0"/>
                          <a:cs typeface="Calibri" panose="020F0502020204030204"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cxnSp>
        <p:nvCxnSpPr>
          <p:cNvPr id="69" name="Elbow Connector 68">
            <a:extLst>
              <a:ext uri="{FF2B5EF4-FFF2-40B4-BE49-F238E27FC236}">
                <a16:creationId xmlns:a16="http://schemas.microsoft.com/office/drawing/2014/main" id="{F60A1CA6-5EC5-3E4F-8759-2F7A42C068B8}"/>
              </a:ext>
            </a:extLst>
          </p:cNvPr>
          <p:cNvCxnSpPr>
            <a:cxnSpLocks/>
            <a:stCxn id="74" idx="3"/>
            <a:endCxn id="99" idx="1"/>
          </p:cNvCxnSpPr>
          <p:nvPr/>
        </p:nvCxnSpPr>
        <p:spPr>
          <a:xfrm>
            <a:off x="5506882" y="2991328"/>
            <a:ext cx="1952116" cy="2019310"/>
          </a:xfrm>
          <a:prstGeom prst="bentConnector3">
            <a:avLst>
              <a:gd name="adj1" fmla="val 38915"/>
            </a:avLst>
          </a:prstGeom>
          <a:ln w="12700">
            <a:solidFill>
              <a:schemeClr val="bg1">
                <a:lumMod val="50000"/>
              </a:schemeClr>
            </a:solidFill>
            <a:prstDash val="dash"/>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293371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6C65A-28C5-B84B-810D-7637413003CC}"/>
              </a:ext>
            </a:extLst>
          </p:cNvPr>
          <p:cNvSpPr>
            <a:spLocks noGrp="1"/>
          </p:cNvSpPr>
          <p:nvPr>
            <p:ph type="title"/>
          </p:nvPr>
        </p:nvSpPr>
        <p:spPr>
          <a:xfrm>
            <a:off x="457200" y="76200"/>
            <a:ext cx="8686800" cy="987552"/>
          </a:xfrm>
        </p:spPr>
        <p:txBody>
          <a:bodyPr>
            <a:normAutofit/>
          </a:bodyPr>
          <a:lstStyle/>
          <a:p>
            <a:r>
              <a:rPr lang="en-US"/>
              <a:t>Edge-Level RNN at Training Time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48633AA-B555-B342-B82F-894B7FE5A822}"/>
                  </a:ext>
                </a:extLst>
              </p:cNvPr>
              <p:cNvSpPr>
                <a:spLocks noGrp="1"/>
              </p:cNvSpPr>
              <p:nvPr>
                <p:ph idx="1"/>
              </p:nvPr>
            </p:nvSpPr>
            <p:spPr/>
            <p:txBody>
              <a:bodyPr>
                <a:normAutofit/>
              </a:bodyPr>
              <a:lstStyle/>
              <a:p>
                <a:pPr marL="118872" indent="0">
                  <a:buNone/>
                </a:pPr>
                <a:r>
                  <a:rPr lang="en-US" b="1">
                    <a:solidFill>
                      <a:srgbClr val="C00000"/>
                    </a:solidFill>
                  </a:rPr>
                  <a:t>Training the model:</a:t>
                </a:r>
                <a:endParaRPr lang="en-US" altLang="zh-CN" b="1">
                  <a:solidFill>
                    <a:srgbClr val="C00000"/>
                  </a:solidFill>
                </a:endParaRPr>
              </a:p>
              <a:p>
                <a:r>
                  <a:rPr lang="en-US" altLang="zh-CN"/>
                  <a:t>We observe a sequence </a:t>
                </a:r>
                <a14:m>
                  <m:oMath xmlns:m="http://schemas.openxmlformats.org/officeDocument/2006/math">
                    <m:sSup>
                      <m:sSupPr>
                        <m:ctrlPr>
                          <a:rPr lang="en-US" altLang="zh-CN" b="0" i="1" dirty="0" smtClean="0">
                            <a:solidFill>
                              <a:srgbClr val="0000FF"/>
                            </a:solidFill>
                            <a:latin typeface="Cambria Math" panose="02040503050406030204" pitchFamily="18" charset="0"/>
                          </a:rPr>
                        </m:ctrlPr>
                      </m:sSupPr>
                      <m:e>
                        <m:r>
                          <a:rPr lang="en-US" altLang="zh-CN" i="1" dirty="0" smtClean="0">
                            <a:solidFill>
                              <a:srgbClr val="0000FF"/>
                            </a:solidFill>
                            <a:latin typeface="Cambria Math" panose="02040503050406030204" pitchFamily="18" charset="0"/>
                          </a:rPr>
                          <m:t>𝑦</m:t>
                        </m:r>
                      </m:e>
                      <m:sup>
                        <m:r>
                          <a:rPr lang="en-US" altLang="zh-CN" b="0" i="1" dirty="0" smtClean="0">
                            <a:solidFill>
                              <a:srgbClr val="0000FF"/>
                            </a:solidFill>
                            <a:latin typeface="Cambria Math" panose="02040503050406030204" pitchFamily="18" charset="0"/>
                          </a:rPr>
                          <m:t>∗</m:t>
                        </m:r>
                      </m:sup>
                    </m:sSup>
                  </m:oMath>
                </a14:m>
                <a:r>
                  <a:rPr lang="en-US" altLang="zh-CN">
                    <a:solidFill>
                      <a:srgbClr val="0000FF"/>
                    </a:solidFill>
                  </a:rPr>
                  <a:t> </a:t>
                </a:r>
                <a:r>
                  <a:rPr lang="en-US" altLang="zh-CN"/>
                  <a:t>of edges [0,0,1,…]</a:t>
                </a:r>
              </a:p>
              <a:p>
                <a:r>
                  <a:rPr lang="en-US" b="1"/>
                  <a:t>Principle</a:t>
                </a:r>
                <a:r>
                  <a:rPr lang="en-US"/>
                  <a:t>: </a:t>
                </a:r>
                <a:r>
                  <a:rPr lang="en-US" b="1">
                    <a:solidFill>
                      <a:srgbClr val="0000FF"/>
                    </a:solidFill>
                  </a:rPr>
                  <a:t>Teacher Forcing </a:t>
                </a:r>
                <a:r>
                  <a:rPr lang="en-US">
                    <a:solidFill>
                      <a:srgbClr val="0000FF"/>
                    </a:solidFill>
                  </a:rPr>
                  <a:t>--</a:t>
                </a:r>
                <a:r>
                  <a:rPr lang="en-US"/>
                  <a:t> Replace input and output by the real sequence</a:t>
                </a:r>
              </a:p>
            </p:txBody>
          </p:sp>
        </mc:Choice>
        <mc:Fallback xmlns="">
          <p:sp>
            <p:nvSpPr>
              <p:cNvPr id="3" name="Content Placeholder 2">
                <a:extLst>
                  <a:ext uri="{FF2B5EF4-FFF2-40B4-BE49-F238E27FC236}">
                    <a16:creationId xmlns:a16="http://schemas.microsoft.com/office/drawing/2014/main" id="{948633AA-B555-B342-B82F-894B7FE5A822}"/>
                  </a:ext>
                </a:extLst>
              </p:cNvPr>
              <p:cNvSpPr>
                <a:spLocks noGrp="1" noRot="1" noChangeAspect="1" noMove="1" noResize="1" noEditPoints="1" noAdjustHandles="1" noChangeArrowheads="1" noChangeShapeType="1" noTextEdit="1"/>
              </p:cNvSpPr>
              <p:nvPr>
                <p:ph idx="1"/>
              </p:nvPr>
            </p:nvSpPr>
            <p:spPr>
              <a:blipFill>
                <a:blip r:embed="rId3"/>
                <a:stretch>
                  <a:fillRect l="-889" t="-69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FF1D3122-AB16-ED4E-9C83-0FCE6DE94D56}"/>
              </a:ext>
            </a:extLst>
          </p:cNvPr>
          <p:cNvSpPr>
            <a:spLocks noGrp="1"/>
          </p:cNvSpPr>
          <p:nvPr>
            <p:ph type="dt" sz="half" idx="10"/>
          </p:nvPr>
        </p:nvSpPr>
        <p:spPr/>
        <p:txBody>
          <a:bodyPr/>
          <a:lstStyle/>
          <a:p>
            <a:fld id="{CA368A1F-969A-3646-BE8A-DDFB82CDFCCF}" type="datetime1">
              <a:rPr lang="en-US" smtClean="0"/>
              <a:t>11/18/24</a:t>
            </a:fld>
            <a:endParaRPr lang="en-US"/>
          </a:p>
        </p:txBody>
      </p:sp>
      <p:sp>
        <p:nvSpPr>
          <p:cNvPr id="5" name="Footer Placeholder 4">
            <a:extLst>
              <a:ext uri="{FF2B5EF4-FFF2-40B4-BE49-F238E27FC236}">
                <a16:creationId xmlns:a16="http://schemas.microsoft.com/office/drawing/2014/main" id="{7861EC12-C6EF-6C40-8403-B1512D9C24A6}"/>
              </a:ext>
            </a:extLst>
          </p:cNvPr>
          <p:cNvSpPr>
            <a:spLocks noGrp="1"/>
          </p:cNvSpPr>
          <p:nvPr>
            <p:ph type="ftr" sz="quarter" idx="11"/>
          </p:nvPr>
        </p:nvSpPr>
        <p:spPr/>
        <p:txBody>
          <a:bodyPr/>
          <a:lstStyle/>
          <a:p>
            <a:r>
              <a:rPr lang="en-US"/>
              <a:t>Jure </a:t>
            </a:r>
            <a:r>
              <a:rPr lang="en-US" err="1"/>
              <a:t>Leskovec</a:t>
            </a:r>
            <a:r>
              <a:rPr lang="en-US"/>
              <a:t>, Stanford CS224W: Machine Learning with Graphs, http://cs224w.stanford.edu</a:t>
            </a:r>
          </a:p>
        </p:txBody>
      </p:sp>
      <p:sp>
        <p:nvSpPr>
          <p:cNvPr id="6" name="Slide Number Placeholder 5">
            <a:extLst>
              <a:ext uri="{FF2B5EF4-FFF2-40B4-BE49-F238E27FC236}">
                <a16:creationId xmlns:a16="http://schemas.microsoft.com/office/drawing/2014/main" id="{9AF77B86-D5F3-FC47-893F-7611A85196E4}"/>
              </a:ext>
            </a:extLst>
          </p:cNvPr>
          <p:cNvSpPr>
            <a:spLocks noGrp="1"/>
          </p:cNvSpPr>
          <p:nvPr>
            <p:ph type="sldNum" sz="quarter" idx="12"/>
          </p:nvPr>
        </p:nvSpPr>
        <p:spPr/>
        <p:txBody>
          <a:bodyPr/>
          <a:lstStyle/>
          <a:p>
            <a:fld id="{19B12225-5612-419B-A8D5-4B8EEE4C217E}" type="slidenum">
              <a:rPr lang="en-US" smtClean="0"/>
              <a:pPr/>
              <a:t>33</a:t>
            </a:fld>
            <a:endParaRPr lang="en-US"/>
          </a:p>
        </p:txBody>
      </p:sp>
      <p:sp>
        <p:nvSpPr>
          <p:cNvPr id="53" name="Rectangle 52">
            <a:extLst>
              <a:ext uri="{FF2B5EF4-FFF2-40B4-BE49-F238E27FC236}">
                <a16:creationId xmlns:a16="http://schemas.microsoft.com/office/drawing/2014/main" id="{D3C889FF-4D29-E443-B0F5-53FCA454D6E2}"/>
              </a:ext>
            </a:extLst>
          </p:cNvPr>
          <p:cNvSpPr/>
          <p:nvPr/>
        </p:nvSpPr>
        <p:spPr>
          <a:xfrm>
            <a:off x="1934666" y="4972987"/>
            <a:ext cx="1058954" cy="7620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a:t>RNN cell</a:t>
            </a:r>
          </a:p>
        </p:txBody>
      </p:sp>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89F03B8C-B237-2C4E-AD68-A525042B8876}"/>
                  </a:ext>
                </a:extLst>
              </p:cNvPr>
              <p:cNvSpPr/>
              <p:nvPr/>
            </p:nvSpPr>
            <p:spPr>
              <a:xfrm>
                <a:off x="1934666" y="6167735"/>
                <a:ext cx="1483163"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solidFill>
                                <a:schemeClr val="tx1"/>
                              </a:solidFill>
                              <a:latin typeface="Cambria Math" panose="02040503050406030204" pitchFamily="18" charset="0"/>
                            </a:rPr>
                          </m:ctrlPr>
                        </m:sSubPr>
                        <m:e>
                          <m:r>
                            <a:rPr lang="en-US" sz="2400" b="0" i="1">
                              <a:solidFill>
                                <a:schemeClr val="tx1"/>
                              </a:solidFill>
                              <a:latin typeface="Cambria Math" panose="02040503050406030204" pitchFamily="18" charset="0"/>
                            </a:rPr>
                            <m:t>𝑥</m:t>
                          </m:r>
                        </m:e>
                        <m:sub>
                          <m:r>
                            <a:rPr lang="en-US" sz="2400" b="0" i="1" smtClean="0">
                              <a:solidFill>
                                <a:schemeClr val="tx1"/>
                              </a:solidFill>
                              <a:latin typeface="Cambria Math" panose="02040503050406030204" pitchFamily="18" charset="0"/>
                            </a:rPr>
                            <m:t>1</m:t>
                          </m:r>
                        </m:sub>
                      </m:sSub>
                      <m:r>
                        <a:rPr lang="en-US" sz="2400" b="1" i="1" smtClean="0">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𝑆𝑂𝑆</m:t>
                      </m:r>
                    </m:oMath>
                  </m:oMathPara>
                </a14:m>
                <a:endParaRPr lang="en-US" sz="2400">
                  <a:solidFill>
                    <a:schemeClr val="tx1"/>
                  </a:solidFill>
                </a:endParaRPr>
              </a:p>
            </p:txBody>
          </p:sp>
        </mc:Choice>
        <mc:Fallback xmlns="">
          <p:sp>
            <p:nvSpPr>
              <p:cNvPr id="54" name="Rectangle 53">
                <a:extLst>
                  <a:ext uri="{FF2B5EF4-FFF2-40B4-BE49-F238E27FC236}">
                    <a16:creationId xmlns:a16="http://schemas.microsoft.com/office/drawing/2014/main" id="{89F03B8C-B237-2C4E-AD68-A525042B8876}"/>
                  </a:ext>
                </a:extLst>
              </p:cNvPr>
              <p:cNvSpPr>
                <a:spLocks noRot="1" noChangeAspect="1" noMove="1" noResize="1" noEditPoints="1" noAdjustHandles="1" noChangeArrowheads="1" noChangeShapeType="1" noTextEdit="1"/>
              </p:cNvSpPr>
              <p:nvPr/>
            </p:nvSpPr>
            <p:spPr>
              <a:xfrm>
                <a:off x="1934666" y="6167735"/>
                <a:ext cx="1483163" cy="461665"/>
              </a:xfrm>
              <a:prstGeom prst="rect">
                <a:avLst/>
              </a:prstGeom>
              <a:blipFill>
                <a:blip r:embed="rId4"/>
                <a:stretch>
                  <a:fillRect/>
                </a:stretch>
              </a:blipFill>
            </p:spPr>
            <p:txBody>
              <a:bodyPr/>
              <a:lstStyle/>
              <a:p>
                <a:r>
                  <a:rPr lang="en-US">
                    <a:noFill/>
                  </a:rPr>
                  <a:t> </a:t>
                </a:r>
              </a:p>
            </p:txBody>
          </p:sp>
        </mc:Fallback>
      </mc:AlternateContent>
      <p:sp>
        <p:nvSpPr>
          <p:cNvPr id="55" name="Right Arrow 54">
            <a:extLst>
              <a:ext uri="{FF2B5EF4-FFF2-40B4-BE49-F238E27FC236}">
                <a16:creationId xmlns:a16="http://schemas.microsoft.com/office/drawing/2014/main" id="{6159F0A5-1993-8141-939A-3855B4A42850}"/>
              </a:ext>
            </a:extLst>
          </p:cNvPr>
          <p:cNvSpPr/>
          <p:nvPr/>
        </p:nvSpPr>
        <p:spPr>
          <a:xfrm rot="16200000">
            <a:off x="2302991" y="5896846"/>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56" name="Right Arrow 55">
            <a:extLst>
              <a:ext uri="{FF2B5EF4-FFF2-40B4-BE49-F238E27FC236}">
                <a16:creationId xmlns:a16="http://schemas.microsoft.com/office/drawing/2014/main" id="{858473BC-021A-AA4C-8813-2ABFFC13EAE6}"/>
              </a:ext>
            </a:extLst>
          </p:cNvPr>
          <p:cNvSpPr/>
          <p:nvPr/>
        </p:nvSpPr>
        <p:spPr>
          <a:xfrm>
            <a:off x="1526457" y="5296836"/>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57" name="Right Arrow 56">
            <a:extLst>
              <a:ext uri="{FF2B5EF4-FFF2-40B4-BE49-F238E27FC236}">
                <a16:creationId xmlns:a16="http://schemas.microsoft.com/office/drawing/2014/main" id="{0DF4AEA2-412F-4541-9829-642FEA1AAE89}"/>
              </a:ext>
            </a:extLst>
          </p:cNvPr>
          <p:cNvSpPr/>
          <p:nvPr/>
        </p:nvSpPr>
        <p:spPr>
          <a:xfrm>
            <a:off x="3079527" y="5296835"/>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58" name="Right Arrow 57">
            <a:extLst>
              <a:ext uri="{FF2B5EF4-FFF2-40B4-BE49-F238E27FC236}">
                <a16:creationId xmlns:a16="http://schemas.microsoft.com/office/drawing/2014/main" id="{DAFD0ACB-DFC5-4E40-88DB-989378ACF089}"/>
              </a:ext>
            </a:extLst>
          </p:cNvPr>
          <p:cNvSpPr/>
          <p:nvPr/>
        </p:nvSpPr>
        <p:spPr>
          <a:xfrm rot="16200000">
            <a:off x="2302991" y="4621687"/>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59" name="Rectangle 58">
                <a:extLst>
                  <a:ext uri="{FF2B5EF4-FFF2-40B4-BE49-F238E27FC236}">
                    <a16:creationId xmlns:a16="http://schemas.microsoft.com/office/drawing/2014/main" id="{31332643-0970-B14F-91CD-F068F9784034}"/>
                  </a:ext>
                </a:extLst>
              </p:cNvPr>
              <p:cNvSpPr/>
              <p:nvPr/>
            </p:nvSpPr>
            <p:spPr>
              <a:xfrm>
                <a:off x="3420251" y="5123153"/>
                <a:ext cx="546880"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latin typeface="Cambria Math" panose="02040503050406030204" pitchFamily="18" charset="0"/>
                            </a:rPr>
                          </m:ctrlPr>
                        </m:sSubPr>
                        <m:e>
                          <m:r>
                            <a:rPr lang="en-US" sz="2400" b="1" i="1">
                              <a:latin typeface="Cambria Math" panose="02040503050406030204" pitchFamily="18" charset="0"/>
                            </a:rPr>
                            <m:t>𝒔</m:t>
                          </m:r>
                        </m:e>
                        <m:sub>
                          <m:r>
                            <a:rPr lang="en-US" sz="2400" b="0" i="1" smtClean="0">
                              <a:latin typeface="Cambria Math" panose="02040503050406030204" pitchFamily="18" charset="0"/>
                            </a:rPr>
                            <m:t>1</m:t>
                          </m:r>
                        </m:sub>
                      </m:sSub>
                    </m:oMath>
                  </m:oMathPara>
                </a14:m>
                <a:endParaRPr lang="en-US" sz="2400"/>
              </a:p>
            </p:txBody>
          </p:sp>
        </mc:Choice>
        <mc:Fallback xmlns="">
          <p:sp>
            <p:nvSpPr>
              <p:cNvPr id="59" name="Rectangle 58">
                <a:extLst>
                  <a:ext uri="{FF2B5EF4-FFF2-40B4-BE49-F238E27FC236}">
                    <a16:creationId xmlns:a16="http://schemas.microsoft.com/office/drawing/2014/main" id="{31332643-0970-B14F-91CD-F068F9784034}"/>
                  </a:ext>
                </a:extLst>
              </p:cNvPr>
              <p:cNvSpPr>
                <a:spLocks noRot="1" noChangeAspect="1" noMove="1" noResize="1" noEditPoints="1" noAdjustHandles="1" noChangeArrowheads="1" noChangeShapeType="1" noTextEdit="1"/>
              </p:cNvSpPr>
              <p:nvPr/>
            </p:nvSpPr>
            <p:spPr>
              <a:xfrm>
                <a:off x="3420251" y="5123153"/>
                <a:ext cx="546880" cy="461665"/>
              </a:xfrm>
              <a:prstGeom prst="rect">
                <a:avLst/>
              </a:prstGeom>
              <a:blipFill>
                <a:blip r:embed="rId5"/>
                <a:stretch>
                  <a:fillRect b="-1316"/>
                </a:stretch>
              </a:blipFill>
            </p:spPr>
            <p:txBody>
              <a:bodyPr/>
              <a:lstStyle/>
              <a:p>
                <a:r>
                  <a:rPr lang="en-US">
                    <a:noFill/>
                  </a:rPr>
                  <a:t> </a:t>
                </a:r>
              </a:p>
            </p:txBody>
          </p:sp>
        </mc:Fallback>
      </mc:AlternateContent>
      <p:sp>
        <p:nvSpPr>
          <p:cNvPr id="60" name="Rectangle 59">
            <a:extLst>
              <a:ext uri="{FF2B5EF4-FFF2-40B4-BE49-F238E27FC236}">
                <a16:creationId xmlns:a16="http://schemas.microsoft.com/office/drawing/2014/main" id="{97185ED0-77F8-2A41-8B58-AB462926EBDB}"/>
              </a:ext>
            </a:extLst>
          </p:cNvPr>
          <p:cNvSpPr/>
          <p:nvPr/>
        </p:nvSpPr>
        <p:spPr>
          <a:xfrm>
            <a:off x="4344699" y="4972987"/>
            <a:ext cx="1058954" cy="7620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a:t>RNN cell</a:t>
            </a:r>
          </a:p>
        </p:txBody>
      </p:sp>
      <p:sp>
        <p:nvSpPr>
          <p:cNvPr id="61" name="Right Arrow 60">
            <a:extLst>
              <a:ext uri="{FF2B5EF4-FFF2-40B4-BE49-F238E27FC236}">
                <a16:creationId xmlns:a16="http://schemas.microsoft.com/office/drawing/2014/main" id="{19A2989C-3A79-E845-B582-242980708584}"/>
              </a:ext>
            </a:extLst>
          </p:cNvPr>
          <p:cNvSpPr/>
          <p:nvPr/>
        </p:nvSpPr>
        <p:spPr>
          <a:xfrm rot="16200000">
            <a:off x="4713024" y="5896846"/>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62" name="Right Arrow 61">
            <a:extLst>
              <a:ext uri="{FF2B5EF4-FFF2-40B4-BE49-F238E27FC236}">
                <a16:creationId xmlns:a16="http://schemas.microsoft.com/office/drawing/2014/main" id="{31447409-CB24-4B44-B19A-148BF8A5B7D3}"/>
              </a:ext>
            </a:extLst>
          </p:cNvPr>
          <p:cNvSpPr/>
          <p:nvPr/>
        </p:nvSpPr>
        <p:spPr>
          <a:xfrm>
            <a:off x="3936490" y="5296836"/>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63" name="Right Arrow 62">
            <a:extLst>
              <a:ext uri="{FF2B5EF4-FFF2-40B4-BE49-F238E27FC236}">
                <a16:creationId xmlns:a16="http://schemas.microsoft.com/office/drawing/2014/main" id="{56D09D38-C803-9D4B-8541-2851B5D661CD}"/>
              </a:ext>
            </a:extLst>
          </p:cNvPr>
          <p:cNvSpPr/>
          <p:nvPr/>
        </p:nvSpPr>
        <p:spPr>
          <a:xfrm>
            <a:off x="5489560" y="5296835"/>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64" name="Right Arrow 63">
            <a:extLst>
              <a:ext uri="{FF2B5EF4-FFF2-40B4-BE49-F238E27FC236}">
                <a16:creationId xmlns:a16="http://schemas.microsoft.com/office/drawing/2014/main" id="{7C0C56C3-8610-BB43-870A-E6C833E7A4BA}"/>
              </a:ext>
            </a:extLst>
          </p:cNvPr>
          <p:cNvSpPr/>
          <p:nvPr/>
        </p:nvSpPr>
        <p:spPr>
          <a:xfrm rot="16200000">
            <a:off x="4713024" y="4621687"/>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65" name="Rectangle 64">
                <a:extLst>
                  <a:ext uri="{FF2B5EF4-FFF2-40B4-BE49-F238E27FC236}">
                    <a16:creationId xmlns:a16="http://schemas.microsoft.com/office/drawing/2014/main" id="{11467F6F-F8C4-434A-A038-0619BF898654}"/>
                  </a:ext>
                </a:extLst>
              </p:cNvPr>
              <p:cNvSpPr/>
              <p:nvPr/>
            </p:nvSpPr>
            <p:spPr>
              <a:xfrm>
                <a:off x="5830284" y="5123153"/>
                <a:ext cx="542071"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a:latin typeface="Cambria Math" panose="02040503050406030204" pitchFamily="18" charset="0"/>
                            </a:rPr>
                            <m:t>𝑠</m:t>
                          </m:r>
                        </m:e>
                        <m:sub>
                          <m:r>
                            <a:rPr lang="en-US" sz="2400" b="0" i="1" smtClean="0">
                              <a:latin typeface="Cambria Math" panose="02040503050406030204" pitchFamily="18" charset="0"/>
                            </a:rPr>
                            <m:t>2</m:t>
                          </m:r>
                        </m:sub>
                      </m:sSub>
                    </m:oMath>
                  </m:oMathPara>
                </a14:m>
                <a:endParaRPr lang="en-US" sz="2400"/>
              </a:p>
            </p:txBody>
          </p:sp>
        </mc:Choice>
        <mc:Fallback xmlns="">
          <p:sp>
            <p:nvSpPr>
              <p:cNvPr id="65" name="Rectangle 64">
                <a:extLst>
                  <a:ext uri="{FF2B5EF4-FFF2-40B4-BE49-F238E27FC236}">
                    <a16:creationId xmlns:a16="http://schemas.microsoft.com/office/drawing/2014/main" id="{11467F6F-F8C4-434A-A038-0619BF898654}"/>
                  </a:ext>
                </a:extLst>
              </p:cNvPr>
              <p:cNvSpPr>
                <a:spLocks noRot="1" noChangeAspect="1" noMove="1" noResize="1" noEditPoints="1" noAdjustHandles="1" noChangeArrowheads="1" noChangeShapeType="1" noTextEdit="1"/>
              </p:cNvSpPr>
              <p:nvPr/>
            </p:nvSpPr>
            <p:spPr>
              <a:xfrm>
                <a:off x="5830284" y="5123153"/>
                <a:ext cx="542071" cy="461665"/>
              </a:xfrm>
              <a:prstGeom prst="rect">
                <a:avLst/>
              </a:prstGeom>
              <a:blipFill>
                <a:blip r:embed="rId6"/>
                <a:stretch>
                  <a:fillRect b="-1316"/>
                </a:stretch>
              </a:blipFill>
            </p:spPr>
            <p:txBody>
              <a:bodyPr/>
              <a:lstStyle/>
              <a:p>
                <a:r>
                  <a:rPr lang="en-US">
                    <a:noFill/>
                  </a:rPr>
                  <a:t> </a:t>
                </a:r>
              </a:p>
            </p:txBody>
          </p:sp>
        </mc:Fallback>
      </mc:AlternateContent>
      <p:sp>
        <p:nvSpPr>
          <p:cNvPr id="66" name="Rectangle 65">
            <a:extLst>
              <a:ext uri="{FF2B5EF4-FFF2-40B4-BE49-F238E27FC236}">
                <a16:creationId xmlns:a16="http://schemas.microsoft.com/office/drawing/2014/main" id="{F3F010BE-0EF6-E34F-BB58-AEE4E894D7C7}"/>
              </a:ext>
            </a:extLst>
          </p:cNvPr>
          <p:cNvSpPr/>
          <p:nvPr/>
        </p:nvSpPr>
        <p:spPr>
          <a:xfrm>
            <a:off x="6760147" y="4972987"/>
            <a:ext cx="1058954" cy="7620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a:t>RNN cell</a:t>
            </a:r>
          </a:p>
        </p:txBody>
      </p:sp>
      <p:sp>
        <p:nvSpPr>
          <p:cNvPr id="67" name="Right Arrow 66">
            <a:extLst>
              <a:ext uri="{FF2B5EF4-FFF2-40B4-BE49-F238E27FC236}">
                <a16:creationId xmlns:a16="http://schemas.microsoft.com/office/drawing/2014/main" id="{13E729E1-7CD2-664E-99D7-B3FC831B3EC8}"/>
              </a:ext>
            </a:extLst>
          </p:cNvPr>
          <p:cNvSpPr/>
          <p:nvPr/>
        </p:nvSpPr>
        <p:spPr>
          <a:xfrm rot="16200000">
            <a:off x="7128472" y="5896846"/>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68" name="Right Arrow 67">
            <a:extLst>
              <a:ext uri="{FF2B5EF4-FFF2-40B4-BE49-F238E27FC236}">
                <a16:creationId xmlns:a16="http://schemas.microsoft.com/office/drawing/2014/main" id="{B663BCDB-51FE-3348-87D6-9A9BE23F4827}"/>
              </a:ext>
            </a:extLst>
          </p:cNvPr>
          <p:cNvSpPr/>
          <p:nvPr/>
        </p:nvSpPr>
        <p:spPr>
          <a:xfrm>
            <a:off x="6351938" y="5296836"/>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0" name="Right Arrow 69">
            <a:extLst>
              <a:ext uri="{FF2B5EF4-FFF2-40B4-BE49-F238E27FC236}">
                <a16:creationId xmlns:a16="http://schemas.microsoft.com/office/drawing/2014/main" id="{A6F69BAD-8549-8946-8749-6F5F3D83D35D}"/>
              </a:ext>
            </a:extLst>
          </p:cNvPr>
          <p:cNvSpPr/>
          <p:nvPr/>
        </p:nvSpPr>
        <p:spPr>
          <a:xfrm>
            <a:off x="7905008" y="5296835"/>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1" name="Right Arrow 70">
            <a:extLst>
              <a:ext uri="{FF2B5EF4-FFF2-40B4-BE49-F238E27FC236}">
                <a16:creationId xmlns:a16="http://schemas.microsoft.com/office/drawing/2014/main" id="{A62040A2-8518-564A-ADB8-00600B883C18}"/>
              </a:ext>
            </a:extLst>
          </p:cNvPr>
          <p:cNvSpPr/>
          <p:nvPr/>
        </p:nvSpPr>
        <p:spPr>
          <a:xfrm rot="16200000">
            <a:off x="7128472" y="4621687"/>
            <a:ext cx="322302" cy="206633"/>
          </a:xfrm>
          <a:prstGeom prst="rightArrow">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72" name="Rectangle 71">
                <a:extLst>
                  <a:ext uri="{FF2B5EF4-FFF2-40B4-BE49-F238E27FC236}">
                    <a16:creationId xmlns:a16="http://schemas.microsoft.com/office/drawing/2014/main" id="{4322F21A-3D8E-4B45-B38C-007CECB40493}"/>
                  </a:ext>
                </a:extLst>
              </p:cNvPr>
              <p:cNvSpPr/>
              <p:nvPr/>
            </p:nvSpPr>
            <p:spPr>
              <a:xfrm>
                <a:off x="8245732" y="5123153"/>
                <a:ext cx="542071"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a:latin typeface="Cambria Math" panose="02040503050406030204" pitchFamily="18" charset="0"/>
                            </a:rPr>
                            <m:t>𝑠</m:t>
                          </m:r>
                        </m:e>
                        <m:sub>
                          <m:r>
                            <a:rPr lang="en-US" sz="2400" b="0" i="1" smtClean="0">
                              <a:latin typeface="Cambria Math" panose="02040503050406030204" pitchFamily="18" charset="0"/>
                            </a:rPr>
                            <m:t>3</m:t>
                          </m:r>
                        </m:sub>
                      </m:sSub>
                    </m:oMath>
                  </m:oMathPara>
                </a14:m>
                <a:endParaRPr lang="en-US" sz="2400"/>
              </a:p>
            </p:txBody>
          </p:sp>
        </mc:Choice>
        <mc:Fallback xmlns="">
          <p:sp>
            <p:nvSpPr>
              <p:cNvPr id="72" name="Rectangle 71">
                <a:extLst>
                  <a:ext uri="{FF2B5EF4-FFF2-40B4-BE49-F238E27FC236}">
                    <a16:creationId xmlns:a16="http://schemas.microsoft.com/office/drawing/2014/main" id="{4322F21A-3D8E-4B45-B38C-007CECB40493}"/>
                  </a:ext>
                </a:extLst>
              </p:cNvPr>
              <p:cNvSpPr>
                <a:spLocks noRot="1" noChangeAspect="1" noMove="1" noResize="1" noEditPoints="1" noAdjustHandles="1" noChangeArrowheads="1" noChangeShapeType="1" noTextEdit="1"/>
              </p:cNvSpPr>
              <p:nvPr/>
            </p:nvSpPr>
            <p:spPr>
              <a:xfrm>
                <a:off x="8245732" y="5123153"/>
                <a:ext cx="542071" cy="461665"/>
              </a:xfrm>
              <a:prstGeom prst="rect">
                <a:avLst/>
              </a:prstGeom>
              <a:blipFill>
                <a:blip r:embed="rId7"/>
                <a:stretch>
                  <a:fillRect b="-1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Rectangle 72">
                <a:extLst>
                  <a:ext uri="{FF2B5EF4-FFF2-40B4-BE49-F238E27FC236}">
                    <a16:creationId xmlns:a16="http://schemas.microsoft.com/office/drawing/2014/main" id="{8C7A74B9-E292-694C-9629-69D2502485E6}"/>
                  </a:ext>
                </a:extLst>
              </p:cNvPr>
              <p:cNvSpPr/>
              <p:nvPr/>
            </p:nvSpPr>
            <p:spPr>
              <a:xfrm>
                <a:off x="1804534" y="3655678"/>
                <a:ext cx="868571"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b="0" i="1" smtClean="0">
                              <a:solidFill>
                                <a:srgbClr val="0000FF"/>
                              </a:solidFill>
                              <a:latin typeface="Cambria Math" panose="02040503050406030204" pitchFamily="18" charset="0"/>
                            </a:rPr>
                          </m:ctrlPr>
                        </m:sSubSupPr>
                        <m:e>
                          <m:r>
                            <a:rPr lang="en-US" sz="2400" b="0" i="1" smtClean="0">
                              <a:solidFill>
                                <a:srgbClr val="0000FF"/>
                              </a:solidFill>
                              <a:latin typeface="Cambria Math" panose="02040503050406030204" pitchFamily="18" charset="0"/>
                            </a:rPr>
                            <m:t>𝑦</m:t>
                          </m:r>
                        </m:e>
                        <m:sub>
                          <m:r>
                            <a:rPr lang="en-US" altLang="zh-CN" sz="2400" b="0" i="1" smtClean="0">
                              <a:solidFill>
                                <a:srgbClr val="0000FF"/>
                              </a:solidFill>
                              <a:latin typeface="Cambria Math" panose="02040503050406030204" pitchFamily="18" charset="0"/>
                            </a:rPr>
                            <m:t>1</m:t>
                          </m:r>
                        </m:sub>
                        <m:sup>
                          <m:r>
                            <a:rPr lang="en-US" sz="2400" b="0" i="1" smtClean="0">
                              <a:solidFill>
                                <a:srgbClr val="0000FF"/>
                              </a:solidFill>
                              <a:latin typeface="Cambria Math" panose="02040503050406030204" pitchFamily="18" charset="0"/>
                            </a:rPr>
                            <m:t>∗</m:t>
                          </m:r>
                        </m:sup>
                      </m:sSubSup>
                      <m:r>
                        <a:rPr lang="en-US" altLang="zh-CN" sz="2400" b="0" i="1" smtClean="0">
                          <a:solidFill>
                            <a:srgbClr val="0000FF"/>
                          </a:solidFill>
                          <a:latin typeface="Cambria Math" panose="02040503050406030204" pitchFamily="18" charset="0"/>
                        </a:rPr>
                        <m:t>=</m:t>
                      </m:r>
                    </m:oMath>
                  </m:oMathPara>
                </a14:m>
                <a:endParaRPr lang="en-US" sz="2400">
                  <a:solidFill>
                    <a:srgbClr val="0000FF"/>
                  </a:solidFill>
                </a:endParaRPr>
              </a:p>
            </p:txBody>
          </p:sp>
        </mc:Choice>
        <mc:Fallback xmlns="">
          <p:sp>
            <p:nvSpPr>
              <p:cNvPr id="73" name="Rectangle 72">
                <a:extLst>
                  <a:ext uri="{FF2B5EF4-FFF2-40B4-BE49-F238E27FC236}">
                    <a16:creationId xmlns:a16="http://schemas.microsoft.com/office/drawing/2014/main" id="{8C7A74B9-E292-694C-9629-69D2502485E6}"/>
                  </a:ext>
                </a:extLst>
              </p:cNvPr>
              <p:cNvSpPr>
                <a:spLocks noRot="1" noChangeAspect="1" noMove="1" noResize="1" noEditPoints="1" noAdjustHandles="1" noChangeArrowheads="1" noChangeShapeType="1" noTextEdit="1"/>
              </p:cNvSpPr>
              <p:nvPr/>
            </p:nvSpPr>
            <p:spPr>
              <a:xfrm>
                <a:off x="1804534" y="3655678"/>
                <a:ext cx="868571" cy="461665"/>
              </a:xfrm>
              <a:prstGeom prst="rect">
                <a:avLst/>
              </a:prstGeom>
              <a:blipFill>
                <a:blip r:embed="rId8"/>
                <a:stretch>
                  <a:fillRect b="-10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Rectangle 73">
                <a:extLst>
                  <a:ext uri="{FF2B5EF4-FFF2-40B4-BE49-F238E27FC236}">
                    <a16:creationId xmlns:a16="http://schemas.microsoft.com/office/drawing/2014/main" id="{A264CC11-3ADC-6C4A-A490-DE791169C558}"/>
                  </a:ext>
                </a:extLst>
              </p:cNvPr>
              <p:cNvSpPr/>
              <p:nvPr/>
            </p:nvSpPr>
            <p:spPr>
              <a:xfrm>
                <a:off x="4302416" y="6161314"/>
                <a:ext cx="863377"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solidFill>
                                <a:srgbClr val="0000FF"/>
                              </a:solidFill>
                              <a:latin typeface="Cambria Math" panose="02040503050406030204" pitchFamily="18" charset="0"/>
                            </a:rPr>
                          </m:ctrlPr>
                        </m:sSubPr>
                        <m:e>
                          <m:r>
                            <a:rPr lang="en-US" sz="2400" b="0" i="1">
                              <a:solidFill>
                                <a:srgbClr val="0000FF"/>
                              </a:solidFill>
                              <a:latin typeface="Cambria Math" panose="02040503050406030204" pitchFamily="18" charset="0"/>
                            </a:rPr>
                            <m:t>𝑥</m:t>
                          </m:r>
                        </m:e>
                        <m:sub>
                          <m:r>
                            <a:rPr lang="en-US" sz="2400" b="0" i="1" smtClean="0">
                              <a:solidFill>
                                <a:srgbClr val="0000FF"/>
                              </a:solidFill>
                              <a:latin typeface="Cambria Math" panose="02040503050406030204" pitchFamily="18" charset="0"/>
                            </a:rPr>
                            <m:t>2</m:t>
                          </m:r>
                        </m:sub>
                      </m:sSub>
                      <m:r>
                        <a:rPr lang="en-US" sz="2400" b="1" i="1" smtClean="0">
                          <a:solidFill>
                            <a:srgbClr val="0000FF"/>
                          </a:solidFill>
                          <a:latin typeface="Cambria Math" panose="02040503050406030204" pitchFamily="18" charset="0"/>
                        </a:rPr>
                        <m:t>=</m:t>
                      </m:r>
                    </m:oMath>
                  </m:oMathPara>
                </a14:m>
                <a:endParaRPr lang="en-US" sz="2400">
                  <a:solidFill>
                    <a:srgbClr val="0000FF"/>
                  </a:solidFill>
                </a:endParaRPr>
              </a:p>
            </p:txBody>
          </p:sp>
        </mc:Choice>
        <mc:Fallback xmlns="">
          <p:sp>
            <p:nvSpPr>
              <p:cNvPr id="74" name="Rectangle 73">
                <a:extLst>
                  <a:ext uri="{FF2B5EF4-FFF2-40B4-BE49-F238E27FC236}">
                    <a16:creationId xmlns:a16="http://schemas.microsoft.com/office/drawing/2014/main" id="{A264CC11-3ADC-6C4A-A490-DE791169C558}"/>
                  </a:ext>
                </a:extLst>
              </p:cNvPr>
              <p:cNvSpPr>
                <a:spLocks noRot="1" noChangeAspect="1" noMove="1" noResize="1" noEditPoints="1" noAdjustHandles="1" noChangeArrowheads="1" noChangeShapeType="1" noTextEdit="1"/>
              </p:cNvSpPr>
              <p:nvPr/>
            </p:nvSpPr>
            <p:spPr>
              <a:xfrm>
                <a:off x="4302416" y="6161314"/>
                <a:ext cx="863377" cy="461665"/>
              </a:xfrm>
              <a:prstGeom prst="rect">
                <a:avLst/>
              </a:prstGeom>
              <a:blipFill>
                <a:blip r:embed="rId9"/>
                <a:stretch>
                  <a:fillRect b="-1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Rectangle 74">
                <a:extLst>
                  <a:ext uri="{FF2B5EF4-FFF2-40B4-BE49-F238E27FC236}">
                    <a16:creationId xmlns:a16="http://schemas.microsoft.com/office/drawing/2014/main" id="{260AFFB2-F4DE-B040-8AF5-2AC863C98B68}"/>
                  </a:ext>
                </a:extLst>
              </p:cNvPr>
              <p:cNvSpPr/>
              <p:nvPr/>
            </p:nvSpPr>
            <p:spPr>
              <a:xfrm>
                <a:off x="6760147" y="6161314"/>
                <a:ext cx="863377"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solidFill>
                                <a:srgbClr val="0000FF"/>
                              </a:solidFill>
                              <a:latin typeface="Cambria Math" panose="02040503050406030204" pitchFamily="18" charset="0"/>
                            </a:rPr>
                          </m:ctrlPr>
                        </m:sSubPr>
                        <m:e>
                          <m:r>
                            <a:rPr lang="en-US" sz="2400" b="0" i="1">
                              <a:solidFill>
                                <a:srgbClr val="0000FF"/>
                              </a:solidFill>
                              <a:latin typeface="Cambria Math" panose="02040503050406030204" pitchFamily="18" charset="0"/>
                            </a:rPr>
                            <m:t>𝑥</m:t>
                          </m:r>
                        </m:e>
                        <m:sub>
                          <m:r>
                            <a:rPr lang="en-US" sz="2400" b="0" i="1" smtClean="0">
                              <a:solidFill>
                                <a:srgbClr val="0000FF"/>
                              </a:solidFill>
                              <a:latin typeface="Cambria Math" panose="02040503050406030204" pitchFamily="18" charset="0"/>
                            </a:rPr>
                            <m:t>3</m:t>
                          </m:r>
                        </m:sub>
                      </m:sSub>
                      <m:r>
                        <a:rPr lang="en-US" sz="2400" b="1" i="1" smtClean="0">
                          <a:solidFill>
                            <a:srgbClr val="0000FF"/>
                          </a:solidFill>
                          <a:latin typeface="Cambria Math" panose="02040503050406030204" pitchFamily="18" charset="0"/>
                        </a:rPr>
                        <m:t>=</m:t>
                      </m:r>
                    </m:oMath>
                  </m:oMathPara>
                </a14:m>
                <a:endParaRPr lang="en-US" sz="2400">
                  <a:solidFill>
                    <a:srgbClr val="0000FF"/>
                  </a:solidFill>
                </a:endParaRPr>
              </a:p>
            </p:txBody>
          </p:sp>
        </mc:Choice>
        <mc:Fallback xmlns="">
          <p:sp>
            <p:nvSpPr>
              <p:cNvPr id="75" name="Rectangle 74">
                <a:extLst>
                  <a:ext uri="{FF2B5EF4-FFF2-40B4-BE49-F238E27FC236}">
                    <a16:creationId xmlns:a16="http://schemas.microsoft.com/office/drawing/2014/main" id="{260AFFB2-F4DE-B040-8AF5-2AC863C98B68}"/>
                  </a:ext>
                </a:extLst>
              </p:cNvPr>
              <p:cNvSpPr>
                <a:spLocks noRot="1" noChangeAspect="1" noMove="1" noResize="1" noEditPoints="1" noAdjustHandles="1" noChangeArrowheads="1" noChangeShapeType="1" noTextEdit="1"/>
              </p:cNvSpPr>
              <p:nvPr/>
            </p:nvSpPr>
            <p:spPr>
              <a:xfrm>
                <a:off x="6760147" y="6161314"/>
                <a:ext cx="863377" cy="461665"/>
              </a:xfrm>
              <a:prstGeom prst="rect">
                <a:avLst/>
              </a:prstGeom>
              <a:blipFill>
                <a:blip r:embed="rId10"/>
                <a:stretch>
                  <a:fillRect b="-1333"/>
                </a:stretch>
              </a:blipFill>
            </p:spPr>
            <p:txBody>
              <a:bodyPr/>
              <a:lstStyle/>
              <a:p>
                <a:r>
                  <a:rPr lang="en-US">
                    <a:noFill/>
                  </a:rPr>
                  <a:t> </a:t>
                </a:r>
              </a:p>
            </p:txBody>
          </p:sp>
        </mc:Fallback>
      </mc:AlternateContent>
      <p:sp>
        <p:nvSpPr>
          <p:cNvPr id="76" name="Right Arrow 75">
            <a:extLst>
              <a:ext uri="{FF2B5EF4-FFF2-40B4-BE49-F238E27FC236}">
                <a16:creationId xmlns:a16="http://schemas.microsoft.com/office/drawing/2014/main" id="{25CF95B7-D5D4-5A49-BD7D-09407759E456}"/>
              </a:ext>
            </a:extLst>
          </p:cNvPr>
          <p:cNvSpPr/>
          <p:nvPr/>
        </p:nvSpPr>
        <p:spPr>
          <a:xfrm rot="5400000">
            <a:off x="1556036" y="4103095"/>
            <a:ext cx="322302" cy="206633"/>
          </a:xfrm>
          <a:prstGeom prst="rightArrow">
            <a:avLst/>
          </a:prstGeom>
          <a:solidFill>
            <a:schemeClr val="accent2"/>
          </a:solidFill>
          <a:ln cmpd="sng">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8" name="Rectangle 77">
            <a:extLst>
              <a:ext uri="{FF2B5EF4-FFF2-40B4-BE49-F238E27FC236}">
                <a16:creationId xmlns:a16="http://schemas.microsoft.com/office/drawing/2014/main" id="{9CA825FF-C782-FB48-A71F-07E95D57B36E}"/>
              </a:ext>
            </a:extLst>
          </p:cNvPr>
          <p:cNvSpPr/>
          <p:nvPr/>
        </p:nvSpPr>
        <p:spPr>
          <a:xfrm>
            <a:off x="622450" y="3677876"/>
            <a:ext cx="1210720" cy="707886"/>
          </a:xfrm>
          <a:prstGeom prst="rect">
            <a:avLst/>
          </a:prstGeom>
        </p:spPr>
        <p:txBody>
          <a:bodyPr wrap="square">
            <a:spAutoFit/>
          </a:bodyPr>
          <a:lstStyle/>
          <a:p>
            <a:r>
              <a:rPr lang="en-US" sz="2000" b="1">
                <a:solidFill>
                  <a:srgbClr val="0000FF"/>
                </a:solidFill>
              </a:rPr>
              <a:t>Compute loss</a:t>
            </a:r>
          </a:p>
        </p:txBody>
      </p:sp>
      <mc:AlternateContent xmlns:mc="http://schemas.openxmlformats.org/markup-compatibility/2006" xmlns:a14="http://schemas.microsoft.com/office/drawing/2010/main">
        <mc:Choice Requires="a14">
          <p:sp>
            <p:nvSpPr>
              <p:cNvPr id="83" name="Rectangle 82">
                <a:extLst>
                  <a:ext uri="{FF2B5EF4-FFF2-40B4-BE49-F238E27FC236}">
                    <a16:creationId xmlns:a16="http://schemas.microsoft.com/office/drawing/2014/main" id="{7F0EB706-265A-ED47-AF98-F584F8470DDE}"/>
                  </a:ext>
                </a:extLst>
              </p:cNvPr>
              <p:cNvSpPr/>
              <p:nvPr/>
            </p:nvSpPr>
            <p:spPr>
              <a:xfrm>
                <a:off x="4170124" y="3655678"/>
                <a:ext cx="868571"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b="0" i="1" smtClean="0">
                              <a:solidFill>
                                <a:srgbClr val="0000FF"/>
                              </a:solidFill>
                              <a:latin typeface="Cambria Math" panose="02040503050406030204" pitchFamily="18" charset="0"/>
                            </a:rPr>
                          </m:ctrlPr>
                        </m:sSubSupPr>
                        <m:e>
                          <m:r>
                            <a:rPr lang="en-US" sz="2400" b="0" i="1" smtClean="0">
                              <a:solidFill>
                                <a:srgbClr val="0000FF"/>
                              </a:solidFill>
                              <a:latin typeface="Cambria Math" panose="02040503050406030204" pitchFamily="18" charset="0"/>
                            </a:rPr>
                            <m:t>𝑦</m:t>
                          </m:r>
                        </m:e>
                        <m:sub>
                          <m:r>
                            <a:rPr lang="en-US" altLang="zh-CN" sz="2400" b="0" i="1" smtClean="0">
                              <a:solidFill>
                                <a:srgbClr val="0000FF"/>
                              </a:solidFill>
                              <a:latin typeface="Cambria Math" panose="02040503050406030204" pitchFamily="18" charset="0"/>
                            </a:rPr>
                            <m:t>2</m:t>
                          </m:r>
                        </m:sub>
                        <m:sup>
                          <m:r>
                            <a:rPr lang="en-US" sz="2400" b="0" i="1" smtClean="0">
                              <a:solidFill>
                                <a:srgbClr val="0000FF"/>
                              </a:solidFill>
                              <a:latin typeface="Cambria Math" panose="02040503050406030204" pitchFamily="18" charset="0"/>
                            </a:rPr>
                            <m:t>∗</m:t>
                          </m:r>
                        </m:sup>
                      </m:sSubSup>
                      <m:r>
                        <a:rPr lang="en-US" altLang="zh-CN" sz="2400" b="0" i="1" smtClean="0">
                          <a:solidFill>
                            <a:srgbClr val="0000FF"/>
                          </a:solidFill>
                          <a:latin typeface="Cambria Math" panose="02040503050406030204" pitchFamily="18" charset="0"/>
                        </a:rPr>
                        <m:t>=</m:t>
                      </m:r>
                    </m:oMath>
                  </m:oMathPara>
                </a14:m>
                <a:endParaRPr lang="en-US" sz="2400">
                  <a:solidFill>
                    <a:srgbClr val="0000FF"/>
                  </a:solidFill>
                </a:endParaRPr>
              </a:p>
            </p:txBody>
          </p:sp>
        </mc:Choice>
        <mc:Fallback xmlns="">
          <p:sp>
            <p:nvSpPr>
              <p:cNvPr id="83" name="Rectangle 82">
                <a:extLst>
                  <a:ext uri="{FF2B5EF4-FFF2-40B4-BE49-F238E27FC236}">
                    <a16:creationId xmlns:a16="http://schemas.microsoft.com/office/drawing/2014/main" id="{7F0EB706-265A-ED47-AF98-F584F8470DDE}"/>
                  </a:ext>
                </a:extLst>
              </p:cNvPr>
              <p:cNvSpPr>
                <a:spLocks noRot="1" noChangeAspect="1" noMove="1" noResize="1" noEditPoints="1" noAdjustHandles="1" noChangeArrowheads="1" noChangeShapeType="1" noTextEdit="1"/>
              </p:cNvSpPr>
              <p:nvPr/>
            </p:nvSpPr>
            <p:spPr>
              <a:xfrm>
                <a:off x="4170124" y="3655678"/>
                <a:ext cx="868571" cy="461665"/>
              </a:xfrm>
              <a:prstGeom prst="rect">
                <a:avLst/>
              </a:prstGeom>
              <a:blipFill>
                <a:blip r:embed="rId11"/>
                <a:stretch>
                  <a:fillRect b="-10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Rectangle 85">
                <a:extLst>
                  <a:ext uri="{FF2B5EF4-FFF2-40B4-BE49-F238E27FC236}">
                    <a16:creationId xmlns:a16="http://schemas.microsoft.com/office/drawing/2014/main" id="{4491A0CE-9D60-F044-9DAF-2100C523B6F6}"/>
                  </a:ext>
                </a:extLst>
              </p:cNvPr>
              <p:cNvSpPr/>
              <p:nvPr/>
            </p:nvSpPr>
            <p:spPr>
              <a:xfrm>
                <a:off x="6700538" y="3655677"/>
                <a:ext cx="868571"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400" b="0" i="1" smtClean="0">
                              <a:solidFill>
                                <a:srgbClr val="0000FF"/>
                              </a:solidFill>
                              <a:latin typeface="Cambria Math" panose="02040503050406030204" pitchFamily="18" charset="0"/>
                            </a:rPr>
                          </m:ctrlPr>
                        </m:sSubSupPr>
                        <m:e>
                          <m:r>
                            <a:rPr lang="en-US" sz="2400" b="0" i="1" smtClean="0">
                              <a:solidFill>
                                <a:srgbClr val="0000FF"/>
                              </a:solidFill>
                              <a:latin typeface="Cambria Math" panose="02040503050406030204" pitchFamily="18" charset="0"/>
                            </a:rPr>
                            <m:t>𝑦</m:t>
                          </m:r>
                        </m:e>
                        <m:sub>
                          <m:r>
                            <a:rPr lang="en-US" altLang="zh-CN" sz="2400" b="0" i="1" smtClean="0">
                              <a:solidFill>
                                <a:srgbClr val="0000FF"/>
                              </a:solidFill>
                              <a:latin typeface="Cambria Math" panose="02040503050406030204" pitchFamily="18" charset="0"/>
                            </a:rPr>
                            <m:t>3</m:t>
                          </m:r>
                        </m:sub>
                        <m:sup>
                          <m:r>
                            <a:rPr lang="en-US" sz="2400" b="0" i="1" smtClean="0">
                              <a:solidFill>
                                <a:srgbClr val="0000FF"/>
                              </a:solidFill>
                              <a:latin typeface="Cambria Math" panose="02040503050406030204" pitchFamily="18" charset="0"/>
                            </a:rPr>
                            <m:t>∗</m:t>
                          </m:r>
                        </m:sup>
                      </m:sSubSup>
                      <m:r>
                        <a:rPr lang="en-US" altLang="zh-CN" sz="2400" b="0" i="1" smtClean="0">
                          <a:solidFill>
                            <a:srgbClr val="0000FF"/>
                          </a:solidFill>
                          <a:latin typeface="Cambria Math" panose="02040503050406030204" pitchFamily="18" charset="0"/>
                        </a:rPr>
                        <m:t>=</m:t>
                      </m:r>
                    </m:oMath>
                  </m:oMathPara>
                </a14:m>
                <a:endParaRPr lang="en-US" sz="2400">
                  <a:solidFill>
                    <a:srgbClr val="0000FF"/>
                  </a:solidFill>
                </a:endParaRPr>
              </a:p>
            </p:txBody>
          </p:sp>
        </mc:Choice>
        <mc:Fallback xmlns="">
          <p:sp>
            <p:nvSpPr>
              <p:cNvPr id="86" name="Rectangle 85">
                <a:extLst>
                  <a:ext uri="{FF2B5EF4-FFF2-40B4-BE49-F238E27FC236}">
                    <a16:creationId xmlns:a16="http://schemas.microsoft.com/office/drawing/2014/main" id="{4491A0CE-9D60-F044-9DAF-2100C523B6F6}"/>
                  </a:ext>
                </a:extLst>
              </p:cNvPr>
              <p:cNvSpPr>
                <a:spLocks noRot="1" noChangeAspect="1" noMove="1" noResize="1" noEditPoints="1" noAdjustHandles="1" noChangeArrowheads="1" noChangeShapeType="1" noTextEdit="1"/>
              </p:cNvSpPr>
              <p:nvPr/>
            </p:nvSpPr>
            <p:spPr>
              <a:xfrm>
                <a:off x="6700538" y="3655677"/>
                <a:ext cx="868571" cy="461665"/>
              </a:xfrm>
              <a:prstGeom prst="rect">
                <a:avLst/>
              </a:prstGeom>
              <a:blipFill>
                <a:blip r:embed="rId12"/>
                <a:stretch>
                  <a:fillRect b="-10667"/>
                </a:stretch>
              </a:blipFill>
            </p:spPr>
            <p:txBody>
              <a:bodyPr/>
              <a:lstStyle/>
              <a:p>
                <a:r>
                  <a:rPr lang="en-US">
                    <a:noFill/>
                  </a:rPr>
                  <a:t> </a:t>
                </a:r>
              </a:p>
            </p:txBody>
          </p:sp>
        </mc:Fallback>
      </mc:AlternateContent>
      <p:sp>
        <p:nvSpPr>
          <p:cNvPr id="91" name="Right Arrow 90">
            <a:extLst>
              <a:ext uri="{FF2B5EF4-FFF2-40B4-BE49-F238E27FC236}">
                <a16:creationId xmlns:a16="http://schemas.microsoft.com/office/drawing/2014/main" id="{C4589C82-DE90-F843-9785-002F47F0F096}"/>
              </a:ext>
            </a:extLst>
          </p:cNvPr>
          <p:cNvSpPr/>
          <p:nvPr/>
        </p:nvSpPr>
        <p:spPr>
          <a:xfrm rot="5400000">
            <a:off x="3874895" y="4087050"/>
            <a:ext cx="322302" cy="206633"/>
          </a:xfrm>
          <a:prstGeom prst="rightArrow">
            <a:avLst/>
          </a:prstGeom>
          <a:solidFill>
            <a:schemeClr val="accent2"/>
          </a:solidFill>
          <a:ln cmpd="sng">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94" name="Right Arrow 93">
            <a:extLst>
              <a:ext uri="{FF2B5EF4-FFF2-40B4-BE49-F238E27FC236}">
                <a16:creationId xmlns:a16="http://schemas.microsoft.com/office/drawing/2014/main" id="{5B3661B3-9D96-6E48-AB84-32CB00EB737D}"/>
              </a:ext>
            </a:extLst>
          </p:cNvPr>
          <p:cNvSpPr/>
          <p:nvPr/>
        </p:nvSpPr>
        <p:spPr>
          <a:xfrm rot="5400000">
            <a:off x="6342966" y="4121294"/>
            <a:ext cx="322302" cy="206633"/>
          </a:xfrm>
          <a:prstGeom prst="rightArrow">
            <a:avLst/>
          </a:prstGeom>
          <a:solidFill>
            <a:schemeClr val="accent2"/>
          </a:solidFill>
          <a:ln cmpd="sng">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99" name="Rectangle 98">
                <a:extLst>
                  <a:ext uri="{FF2B5EF4-FFF2-40B4-BE49-F238E27FC236}">
                    <a16:creationId xmlns:a16="http://schemas.microsoft.com/office/drawing/2014/main" id="{4620CE48-C7DB-9240-A53C-894F03902688}"/>
                  </a:ext>
                </a:extLst>
              </p:cNvPr>
              <p:cNvSpPr/>
              <p:nvPr/>
            </p:nvSpPr>
            <p:spPr>
              <a:xfrm>
                <a:off x="18515" y="5131089"/>
                <a:ext cx="1422035"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latin typeface="Cambria Math" panose="02040503050406030204" pitchFamily="18" charset="0"/>
                            </a:rPr>
                          </m:ctrlPr>
                        </m:sSubPr>
                        <m:e>
                          <m:r>
                            <a:rPr lang="en-US" sz="2400" b="0" i="1">
                              <a:latin typeface="Cambria Math" panose="02040503050406030204" pitchFamily="18" charset="0"/>
                            </a:rPr>
                            <m:t>𝑠</m:t>
                          </m:r>
                        </m:e>
                        <m:sub>
                          <m:r>
                            <a:rPr lang="en-US" sz="2400" b="0" i="1" smtClean="0">
                              <a:latin typeface="Cambria Math" panose="02040503050406030204" pitchFamily="18" charset="0"/>
                            </a:rPr>
                            <m:t>0</m:t>
                          </m:r>
                        </m:sub>
                      </m:sSub>
                      <m:r>
                        <a:rPr lang="en-US" sz="2400" b="1" i="1" smtClean="0">
                          <a:latin typeface="Cambria Math" panose="02040503050406030204" pitchFamily="18" charset="0"/>
                        </a:rPr>
                        <m:t>=</m:t>
                      </m:r>
                      <m:r>
                        <a:rPr lang="en-US" sz="2400" b="0" i="1" smtClean="0">
                          <a:latin typeface="Cambria Math" panose="02040503050406030204" pitchFamily="18" charset="0"/>
                        </a:rPr>
                        <m:t>𝑆𝑂𝑆</m:t>
                      </m:r>
                    </m:oMath>
                  </m:oMathPara>
                </a14:m>
                <a:endParaRPr lang="en-US" sz="2400"/>
              </a:p>
            </p:txBody>
          </p:sp>
        </mc:Choice>
        <mc:Fallback xmlns="">
          <p:sp>
            <p:nvSpPr>
              <p:cNvPr id="99" name="Rectangle 98">
                <a:extLst>
                  <a:ext uri="{FF2B5EF4-FFF2-40B4-BE49-F238E27FC236}">
                    <a16:creationId xmlns:a16="http://schemas.microsoft.com/office/drawing/2014/main" id="{4620CE48-C7DB-9240-A53C-894F03902688}"/>
                  </a:ext>
                </a:extLst>
              </p:cNvPr>
              <p:cNvSpPr>
                <a:spLocks noRot="1" noChangeAspect="1" noMove="1" noResize="1" noEditPoints="1" noAdjustHandles="1" noChangeArrowheads="1" noChangeShapeType="1" noTextEdit="1"/>
              </p:cNvSpPr>
              <p:nvPr/>
            </p:nvSpPr>
            <p:spPr>
              <a:xfrm>
                <a:off x="18515" y="5131089"/>
                <a:ext cx="1422035" cy="461665"/>
              </a:xfrm>
              <a:prstGeom prst="rect">
                <a:avLst/>
              </a:prstGeom>
              <a:blipFill>
                <a:blip r:embed="rId13"/>
                <a:stretch>
                  <a:fillRect b="-1333"/>
                </a:stretch>
              </a:blipFill>
            </p:spPr>
            <p:txBody>
              <a:bodyPr/>
              <a:lstStyle/>
              <a:p>
                <a:r>
                  <a:rPr lang="en-US">
                    <a:noFill/>
                  </a:rPr>
                  <a:t> </a:t>
                </a:r>
              </a:p>
            </p:txBody>
          </p:sp>
        </mc:Fallback>
      </mc:AlternateContent>
      <p:graphicFrame>
        <p:nvGraphicFramePr>
          <p:cNvPr id="102" name="Table 101">
            <a:extLst>
              <a:ext uri="{FF2B5EF4-FFF2-40B4-BE49-F238E27FC236}">
                <a16:creationId xmlns:a16="http://schemas.microsoft.com/office/drawing/2014/main" id="{88FC70BD-857B-5447-AE3E-B328CE38CDC9}"/>
              </a:ext>
            </a:extLst>
          </p:cNvPr>
          <p:cNvGraphicFramePr>
            <a:graphicFrameLocks noGrp="1"/>
          </p:cNvGraphicFramePr>
          <p:nvPr/>
        </p:nvGraphicFramePr>
        <p:xfrm>
          <a:off x="2687768" y="4166097"/>
          <a:ext cx="477682" cy="370840"/>
        </p:xfrm>
        <a:graphic>
          <a:graphicData uri="http://schemas.openxmlformats.org/drawingml/2006/table">
            <a:tbl>
              <a:tblPr firstRow="1" bandRow="1">
                <a:tableStyleId>{2D5ABB26-0587-4C30-8999-92F81FD0307C}</a:tableStyleId>
              </a:tblPr>
              <a:tblGrid>
                <a:gridCol w="477682">
                  <a:extLst>
                    <a:ext uri="{9D8B030D-6E8A-4147-A177-3AD203B41FA5}">
                      <a16:colId xmlns:a16="http://schemas.microsoft.com/office/drawing/2014/main" val="3823265957"/>
                    </a:ext>
                  </a:extLst>
                </a:gridCol>
              </a:tblGrid>
              <a:tr h="370840">
                <a:tc>
                  <a:txBody>
                    <a:bodyPr/>
                    <a:lstStyle/>
                    <a:p>
                      <a:r>
                        <a:rPr lang="en-US" altLang="zh-CN" b="0" i="0">
                          <a:latin typeface="Calibri" panose="020F0502020204030204" pitchFamily="34" charset="0"/>
                          <a:cs typeface="Calibri" panose="020F0502020204030204" pitchFamily="34" charset="0"/>
                        </a:rPr>
                        <a:t>0.9</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mc:AlternateContent xmlns:mc="http://schemas.openxmlformats.org/markup-compatibility/2006" xmlns:a14="http://schemas.microsoft.com/office/drawing/2010/main">
        <mc:Choice Requires="a14">
          <p:sp>
            <p:nvSpPr>
              <p:cNvPr id="103" name="Rectangle 102">
                <a:extLst>
                  <a:ext uri="{FF2B5EF4-FFF2-40B4-BE49-F238E27FC236}">
                    <a16:creationId xmlns:a16="http://schemas.microsoft.com/office/drawing/2014/main" id="{BF03C921-C237-4B48-A985-78BB8EFA611F}"/>
                  </a:ext>
                </a:extLst>
              </p:cNvPr>
              <p:cNvSpPr/>
              <p:nvPr/>
            </p:nvSpPr>
            <p:spPr>
              <a:xfrm>
                <a:off x="1804534" y="4108981"/>
                <a:ext cx="85799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𝑦</m:t>
                          </m:r>
                        </m:e>
                        <m:sub>
                          <m:r>
                            <a:rPr lang="en-US" altLang="zh-CN" sz="2400" b="0" i="1" smtClean="0">
                              <a:latin typeface="Cambria Math" panose="02040503050406030204" pitchFamily="18" charset="0"/>
                            </a:rPr>
                            <m:t>1</m:t>
                          </m:r>
                        </m:sub>
                      </m:sSub>
                      <m:r>
                        <a:rPr lang="en-US" altLang="zh-CN" sz="2400" b="0" i="1" smtClean="0">
                          <a:latin typeface="Cambria Math" panose="02040503050406030204" pitchFamily="18" charset="0"/>
                        </a:rPr>
                        <m:t>=</m:t>
                      </m:r>
                    </m:oMath>
                  </m:oMathPara>
                </a14:m>
                <a:endParaRPr lang="en-US" sz="2400"/>
              </a:p>
            </p:txBody>
          </p:sp>
        </mc:Choice>
        <mc:Fallback xmlns="">
          <p:sp>
            <p:nvSpPr>
              <p:cNvPr id="103" name="Rectangle 102">
                <a:extLst>
                  <a:ext uri="{FF2B5EF4-FFF2-40B4-BE49-F238E27FC236}">
                    <a16:creationId xmlns:a16="http://schemas.microsoft.com/office/drawing/2014/main" id="{BF03C921-C237-4B48-A985-78BB8EFA611F}"/>
                  </a:ext>
                </a:extLst>
              </p:cNvPr>
              <p:cNvSpPr>
                <a:spLocks noRot="1" noChangeAspect="1" noMove="1" noResize="1" noEditPoints="1" noAdjustHandles="1" noChangeArrowheads="1" noChangeShapeType="1" noTextEdit="1"/>
              </p:cNvSpPr>
              <p:nvPr/>
            </p:nvSpPr>
            <p:spPr>
              <a:xfrm>
                <a:off x="1804534" y="4108981"/>
                <a:ext cx="857992" cy="461665"/>
              </a:xfrm>
              <a:prstGeom prst="rect">
                <a:avLst/>
              </a:prstGeom>
              <a:blipFill>
                <a:blip r:embed="rId14"/>
                <a:stretch>
                  <a:fillRect b="-10526"/>
                </a:stretch>
              </a:blipFill>
            </p:spPr>
            <p:txBody>
              <a:bodyPr/>
              <a:lstStyle/>
              <a:p>
                <a:r>
                  <a:rPr lang="en-US">
                    <a:noFill/>
                  </a:rPr>
                  <a:t> </a:t>
                </a:r>
              </a:p>
            </p:txBody>
          </p:sp>
        </mc:Fallback>
      </mc:AlternateContent>
      <p:graphicFrame>
        <p:nvGraphicFramePr>
          <p:cNvPr id="104" name="Table 103">
            <a:extLst>
              <a:ext uri="{FF2B5EF4-FFF2-40B4-BE49-F238E27FC236}">
                <a16:creationId xmlns:a16="http://schemas.microsoft.com/office/drawing/2014/main" id="{52C296C6-343A-D74C-BF54-323D5D63F0E6}"/>
              </a:ext>
            </a:extLst>
          </p:cNvPr>
          <p:cNvGraphicFramePr>
            <a:graphicFrameLocks noGrp="1"/>
          </p:cNvGraphicFramePr>
          <p:nvPr/>
        </p:nvGraphicFramePr>
        <p:xfrm>
          <a:off x="5084918" y="4161515"/>
          <a:ext cx="477682" cy="370840"/>
        </p:xfrm>
        <a:graphic>
          <a:graphicData uri="http://schemas.openxmlformats.org/drawingml/2006/table">
            <a:tbl>
              <a:tblPr firstRow="1" bandRow="1">
                <a:tableStyleId>{2D5ABB26-0587-4C30-8999-92F81FD0307C}</a:tableStyleId>
              </a:tblPr>
              <a:tblGrid>
                <a:gridCol w="477682">
                  <a:extLst>
                    <a:ext uri="{9D8B030D-6E8A-4147-A177-3AD203B41FA5}">
                      <a16:colId xmlns:a16="http://schemas.microsoft.com/office/drawing/2014/main" val="3823265957"/>
                    </a:ext>
                  </a:extLst>
                </a:gridCol>
              </a:tblGrid>
              <a:tr h="370840">
                <a:tc>
                  <a:txBody>
                    <a:bodyPr/>
                    <a:lstStyle/>
                    <a:p>
                      <a:r>
                        <a:rPr lang="en-US" altLang="zh-CN" b="0" i="0">
                          <a:latin typeface="Calibri" panose="020F0502020204030204" pitchFamily="34" charset="0"/>
                          <a:cs typeface="Calibri" panose="020F0502020204030204" pitchFamily="34" charset="0"/>
                        </a:rPr>
                        <a:t>0.4</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mc:AlternateContent xmlns:mc="http://schemas.openxmlformats.org/markup-compatibility/2006" xmlns:a14="http://schemas.microsoft.com/office/drawing/2010/main">
        <mc:Choice Requires="a14">
          <p:sp>
            <p:nvSpPr>
              <p:cNvPr id="105" name="Rectangle 104">
                <a:extLst>
                  <a:ext uri="{FF2B5EF4-FFF2-40B4-BE49-F238E27FC236}">
                    <a16:creationId xmlns:a16="http://schemas.microsoft.com/office/drawing/2014/main" id="{A3589BE0-8E5F-9048-A5CF-8A5CA25E1FB6}"/>
                  </a:ext>
                </a:extLst>
              </p:cNvPr>
              <p:cNvSpPr/>
              <p:nvPr/>
            </p:nvSpPr>
            <p:spPr>
              <a:xfrm>
                <a:off x="4201684" y="4104399"/>
                <a:ext cx="865109"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𝑦</m:t>
                          </m:r>
                        </m:e>
                        <m:sub>
                          <m:r>
                            <a:rPr lang="en-US" sz="2400" b="0" i="1" smtClean="0">
                              <a:latin typeface="Cambria Math" panose="02040503050406030204" pitchFamily="18" charset="0"/>
                            </a:rPr>
                            <m:t>2</m:t>
                          </m:r>
                        </m:sub>
                      </m:sSub>
                      <m:r>
                        <a:rPr lang="en-US" altLang="zh-CN" sz="2400" b="0" i="1" smtClean="0">
                          <a:latin typeface="Cambria Math" panose="02040503050406030204" pitchFamily="18" charset="0"/>
                        </a:rPr>
                        <m:t>=</m:t>
                      </m:r>
                    </m:oMath>
                  </m:oMathPara>
                </a14:m>
                <a:endParaRPr lang="en-US" sz="2400"/>
              </a:p>
            </p:txBody>
          </p:sp>
        </mc:Choice>
        <mc:Fallback xmlns="">
          <p:sp>
            <p:nvSpPr>
              <p:cNvPr id="105" name="Rectangle 104">
                <a:extLst>
                  <a:ext uri="{FF2B5EF4-FFF2-40B4-BE49-F238E27FC236}">
                    <a16:creationId xmlns:a16="http://schemas.microsoft.com/office/drawing/2014/main" id="{A3589BE0-8E5F-9048-A5CF-8A5CA25E1FB6}"/>
                  </a:ext>
                </a:extLst>
              </p:cNvPr>
              <p:cNvSpPr>
                <a:spLocks noRot="1" noChangeAspect="1" noMove="1" noResize="1" noEditPoints="1" noAdjustHandles="1" noChangeArrowheads="1" noChangeShapeType="1" noTextEdit="1"/>
              </p:cNvSpPr>
              <p:nvPr/>
            </p:nvSpPr>
            <p:spPr>
              <a:xfrm>
                <a:off x="4201684" y="4104399"/>
                <a:ext cx="865109" cy="461665"/>
              </a:xfrm>
              <a:prstGeom prst="rect">
                <a:avLst/>
              </a:prstGeom>
              <a:blipFill>
                <a:blip r:embed="rId15"/>
                <a:stretch>
                  <a:fillRect b="-10526"/>
                </a:stretch>
              </a:blipFill>
            </p:spPr>
            <p:txBody>
              <a:bodyPr/>
              <a:lstStyle/>
              <a:p>
                <a:r>
                  <a:rPr lang="en-US">
                    <a:noFill/>
                  </a:rPr>
                  <a:t> </a:t>
                </a:r>
              </a:p>
            </p:txBody>
          </p:sp>
        </mc:Fallback>
      </mc:AlternateContent>
      <p:graphicFrame>
        <p:nvGraphicFramePr>
          <p:cNvPr id="106" name="Table 105">
            <a:extLst>
              <a:ext uri="{FF2B5EF4-FFF2-40B4-BE49-F238E27FC236}">
                <a16:creationId xmlns:a16="http://schemas.microsoft.com/office/drawing/2014/main" id="{9ABC12A6-AB25-C840-AD81-6DE5E08D8A3E}"/>
              </a:ext>
            </a:extLst>
          </p:cNvPr>
          <p:cNvGraphicFramePr>
            <a:graphicFrameLocks noGrp="1"/>
          </p:cNvGraphicFramePr>
          <p:nvPr/>
        </p:nvGraphicFramePr>
        <p:xfrm>
          <a:off x="7583772" y="4169611"/>
          <a:ext cx="477682" cy="370840"/>
        </p:xfrm>
        <a:graphic>
          <a:graphicData uri="http://schemas.openxmlformats.org/drawingml/2006/table">
            <a:tbl>
              <a:tblPr firstRow="1" bandRow="1">
                <a:tableStyleId>{2D5ABB26-0587-4C30-8999-92F81FD0307C}</a:tableStyleId>
              </a:tblPr>
              <a:tblGrid>
                <a:gridCol w="477682">
                  <a:extLst>
                    <a:ext uri="{9D8B030D-6E8A-4147-A177-3AD203B41FA5}">
                      <a16:colId xmlns:a16="http://schemas.microsoft.com/office/drawing/2014/main" val="3823265957"/>
                    </a:ext>
                  </a:extLst>
                </a:gridCol>
              </a:tblGrid>
              <a:tr h="370840">
                <a:tc>
                  <a:txBody>
                    <a:bodyPr/>
                    <a:lstStyle/>
                    <a:p>
                      <a:r>
                        <a:rPr lang="en-US" altLang="zh-CN" b="0" i="0">
                          <a:latin typeface="Calibri" panose="020F0502020204030204" pitchFamily="34" charset="0"/>
                          <a:cs typeface="Calibri" panose="020F0502020204030204" pitchFamily="34" charset="0"/>
                        </a:rPr>
                        <a:t>0.7</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mc:AlternateContent xmlns:mc="http://schemas.openxmlformats.org/markup-compatibility/2006" xmlns:a14="http://schemas.microsoft.com/office/drawing/2010/main">
        <mc:Choice Requires="a14">
          <p:sp>
            <p:nvSpPr>
              <p:cNvPr id="107" name="Rectangle 106">
                <a:extLst>
                  <a:ext uri="{FF2B5EF4-FFF2-40B4-BE49-F238E27FC236}">
                    <a16:creationId xmlns:a16="http://schemas.microsoft.com/office/drawing/2014/main" id="{F54EDF04-06BD-5740-84B0-C42BC25AB062}"/>
                  </a:ext>
                </a:extLst>
              </p:cNvPr>
              <p:cNvSpPr/>
              <p:nvPr/>
            </p:nvSpPr>
            <p:spPr>
              <a:xfrm>
                <a:off x="6700538" y="4112495"/>
                <a:ext cx="865109"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𝑦</m:t>
                          </m:r>
                        </m:e>
                        <m:sub>
                          <m:r>
                            <a:rPr lang="en-US" sz="2400" b="0" i="1" smtClean="0">
                              <a:latin typeface="Cambria Math" panose="02040503050406030204" pitchFamily="18" charset="0"/>
                            </a:rPr>
                            <m:t>3</m:t>
                          </m:r>
                        </m:sub>
                      </m:sSub>
                      <m:r>
                        <a:rPr lang="en-US" altLang="zh-CN" sz="2400" b="0" i="1" smtClean="0">
                          <a:latin typeface="Cambria Math" panose="02040503050406030204" pitchFamily="18" charset="0"/>
                        </a:rPr>
                        <m:t>=</m:t>
                      </m:r>
                    </m:oMath>
                  </m:oMathPara>
                </a14:m>
                <a:endParaRPr lang="en-US" sz="2400"/>
              </a:p>
            </p:txBody>
          </p:sp>
        </mc:Choice>
        <mc:Fallback xmlns="">
          <p:sp>
            <p:nvSpPr>
              <p:cNvPr id="107" name="Rectangle 106">
                <a:extLst>
                  <a:ext uri="{FF2B5EF4-FFF2-40B4-BE49-F238E27FC236}">
                    <a16:creationId xmlns:a16="http://schemas.microsoft.com/office/drawing/2014/main" id="{F54EDF04-06BD-5740-84B0-C42BC25AB062}"/>
                  </a:ext>
                </a:extLst>
              </p:cNvPr>
              <p:cNvSpPr>
                <a:spLocks noRot="1" noChangeAspect="1" noMove="1" noResize="1" noEditPoints="1" noAdjustHandles="1" noChangeArrowheads="1" noChangeShapeType="1" noTextEdit="1"/>
              </p:cNvSpPr>
              <p:nvPr/>
            </p:nvSpPr>
            <p:spPr>
              <a:xfrm>
                <a:off x="6700538" y="4112495"/>
                <a:ext cx="865109" cy="461665"/>
              </a:xfrm>
              <a:prstGeom prst="rect">
                <a:avLst/>
              </a:prstGeom>
              <a:blipFill>
                <a:blip r:embed="rId16"/>
                <a:stretch>
                  <a:fillRect b="-10667"/>
                </a:stretch>
              </a:blipFill>
            </p:spPr>
            <p:txBody>
              <a:bodyPr/>
              <a:lstStyle/>
              <a:p>
                <a:r>
                  <a:rPr lang="en-US">
                    <a:noFill/>
                  </a:rPr>
                  <a:t> </a:t>
                </a:r>
              </a:p>
            </p:txBody>
          </p:sp>
        </mc:Fallback>
      </mc:AlternateContent>
      <p:graphicFrame>
        <p:nvGraphicFramePr>
          <p:cNvPr id="108" name="Table 107">
            <a:extLst>
              <a:ext uri="{FF2B5EF4-FFF2-40B4-BE49-F238E27FC236}">
                <a16:creationId xmlns:a16="http://schemas.microsoft.com/office/drawing/2014/main" id="{DF87C1C3-38CF-EA4A-98C4-80CA04DF2095}"/>
              </a:ext>
            </a:extLst>
          </p:cNvPr>
          <p:cNvGraphicFramePr>
            <a:graphicFrameLocks noGrp="1"/>
          </p:cNvGraphicFramePr>
          <p:nvPr>
            <p:extLst>
              <p:ext uri="{D42A27DB-BD31-4B8C-83A1-F6EECF244321}">
                <p14:modId xmlns:p14="http://schemas.microsoft.com/office/powerpoint/2010/main" val="1953654593"/>
              </p:ext>
            </p:extLst>
          </p:nvPr>
        </p:nvGraphicFramePr>
        <p:xfrm>
          <a:off x="5084918" y="6234373"/>
          <a:ext cx="477682" cy="370840"/>
        </p:xfrm>
        <a:graphic>
          <a:graphicData uri="http://schemas.openxmlformats.org/drawingml/2006/table">
            <a:tbl>
              <a:tblPr firstRow="1" bandRow="1">
                <a:tableStyleId>{2D5ABB26-0587-4C30-8999-92F81FD0307C}</a:tableStyleId>
              </a:tblPr>
              <a:tblGrid>
                <a:gridCol w="477682">
                  <a:extLst>
                    <a:ext uri="{9D8B030D-6E8A-4147-A177-3AD203B41FA5}">
                      <a16:colId xmlns:a16="http://schemas.microsoft.com/office/drawing/2014/main" val="3823265957"/>
                    </a:ext>
                  </a:extLst>
                </a:gridCol>
              </a:tblGrid>
              <a:tr h="370840">
                <a:tc>
                  <a:txBody>
                    <a:bodyPr/>
                    <a:lstStyle/>
                    <a:p>
                      <a:pPr algn="ctr"/>
                      <a:r>
                        <a:rPr lang="en-US" b="0" i="0">
                          <a:solidFill>
                            <a:srgbClr val="0000FF"/>
                          </a:solidFill>
                          <a:latin typeface="Calibri" panose="020F0502020204030204" pitchFamily="34" charset="0"/>
                          <a:cs typeface="Calibri" panose="020F0502020204030204"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109" name="Table 108">
            <a:extLst>
              <a:ext uri="{FF2B5EF4-FFF2-40B4-BE49-F238E27FC236}">
                <a16:creationId xmlns:a16="http://schemas.microsoft.com/office/drawing/2014/main" id="{0EF93CC1-E0D1-4F46-8A0D-66C56E4361F8}"/>
              </a:ext>
            </a:extLst>
          </p:cNvPr>
          <p:cNvGraphicFramePr>
            <a:graphicFrameLocks noGrp="1"/>
          </p:cNvGraphicFramePr>
          <p:nvPr/>
        </p:nvGraphicFramePr>
        <p:xfrm>
          <a:off x="7584761" y="6239516"/>
          <a:ext cx="477682" cy="370840"/>
        </p:xfrm>
        <a:graphic>
          <a:graphicData uri="http://schemas.openxmlformats.org/drawingml/2006/table">
            <a:tbl>
              <a:tblPr firstRow="1" bandRow="1">
                <a:tableStyleId>{2D5ABB26-0587-4C30-8999-92F81FD0307C}</a:tableStyleId>
              </a:tblPr>
              <a:tblGrid>
                <a:gridCol w="477682">
                  <a:extLst>
                    <a:ext uri="{9D8B030D-6E8A-4147-A177-3AD203B41FA5}">
                      <a16:colId xmlns:a16="http://schemas.microsoft.com/office/drawing/2014/main" val="3823265957"/>
                    </a:ext>
                  </a:extLst>
                </a:gridCol>
              </a:tblGrid>
              <a:tr h="370840">
                <a:tc>
                  <a:txBody>
                    <a:bodyPr/>
                    <a:lstStyle/>
                    <a:p>
                      <a:pPr algn="ctr"/>
                      <a:r>
                        <a:rPr lang="en-US" b="0" i="0">
                          <a:solidFill>
                            <a:srgbClr val="0000FF"/>
                          </a:solidFill>
                          <a:latin typeface="Calibri" panose="020F0502020204030204" pitchFamily="34" charset="0"/>
                          <a:cs typeface="Calibri" panose="020F0502020204030204"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110" name="Table 109">
            <a:extLst>
              <a:ext uri="{FF2B5EF4-FFF2-40B4-BE49-F238E27FC236}">
                <a16:creationId xmlns:a16="http://schemas.microsoft.com/office/drawing/2014/main" id="{A5AFB16F-1F6C-6E43-84F0-096D49E04570}"/>
              </a:ext>
            </a:extLst>
          </p:cNvPr>
          <p:cNvGraphicFramePr>
            <a:graphicFrameLocks noGrp="1"/>
          </p:cNvGraphicFramePr>
          <p:nvPr>
            <p:extLst>
              <p:ext uri="{D42A27DB-BD31-4B8C-83A1-F6EECF244321}">
                <p14:modId xmlns:p14="http://schemas.microsoft.com/office/powerpoint/2010/main" val="3568440145"/>
              </p:ext>
            </p:extLst>
          </p:nvPr>
        </p:nvGraphicFramePr>
        <p:xfrm>
          <a:off x="2688015" y="3730047"/>
          <a:ext cx="477682" cy="370840"/>
        </p:xfrm>
        <a:graphic>
          <a:graphicData uri="http://schemas.openxmlformats.org/drawingml/2006/table">
            <a:tbl>
              <a:tblPr firstRow="1" bandRow="1">
                <a:tableStyleId>{2D5ABB26-0587-4C30-8999-92F81FD0307C}</a:tableStyleId>
              </a:tblPr>
              <a:tblGrid>
                <a:gridCol w="477682">
                  <a:extLst>
                    <a:ext uri="{9D8B030D-6E8A-4147-A177-3AD203B41FA5}">
                      <a16:colId xmlns:a16="http://schemas.microsoft.com/office/drawing/2014/main" val="3823265957"/>
                    </a:ext>
                  </a:extLst>
                </a:gridCol>
              </a:tblGrid>
              <a:tr h="370840">
                <a:tc>
                  <a:txBody>
                    <a:bodyPr/>
                    <a:lstStyle/>
                    <a:p>
                      <a:pPr algn="ctr"/>
                      <a:r>
                        <a:rPr lang="en-US" b="0" i="0">
                          <a:solidFill>
                            <a:srgbClr val="0000FF"/>
                          </a:solidFill>
                          <a:latin typeface="Calibri" panose="020F0502020204030204" pitchFamily="34" charset="0"/>
                          <a:cs typeface="Calibri" panose="020F0502020204030204"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111" name="Table 110">
            <a:extLst>
              <a:ext uri="{FF2B5EF4-FFF2-40B4-BE49-F238E27FC236}">
                <a16:creationId xmlns:a16="http://schemas.microsoft.com/office/drawing/2014/main" id="{CBC3E5CD-08AC-584E-81CB-DDC39C346536}"/>
              </a:ext>
            </a:extLst>
          </p:cNvPr>
          <p:cNvGraphicFramePr>
            <a:graphicFrameLocks noGrp="1"/>
          </p:cNvGraphicFramePr>
          <p:nvPr/>
        </p:nvGraphicFramePr>
        <p:xfrm>
          <a:off x="5073241" y="3730047"/>
          <a:ext cx="477682" cy="370840"/>
        </p:xfrm>
        <a:graphic>
          <a:graphicData uri="http://schemas.openxmlformats.org/drawingml/2006/table">
            <a:tbl>
              <a:tblPr firstRow="1" bandRow="1">
                <a:tableStyleId>{2D5ABB26-0587-4C30-8999-92F81FD0307C}</a:tableStyleId>
              </a:tblPr>
              <a:tblGrid>
                <a:gridCol w="477682">
                  <a:extLst>
                    <a:ext uri="{9D8B030D-6E8A-4147-A177-3AD203B41FA5}">
                      <a16:colId xmlns:a16="http://schemas.microsoft.com/office/drawing/2014/main" val="3823265957"/>
                    </a:ext>
                  </a:extLst>
                </a:gridCol>
              </a:tblGrid>
              <a:tr h="370840">
                <a:tc>
                  <a:txBody>
                    <a:bodyPr/>
                    <a:lstStyle/>
                    <a:p>
                      <a:pPr algn="ctr"/>
                      <a:r>
                        <a:rPr lang="en-US" b="0" i="0">
                          <a:solidFill>
                            <a:srgbClr val="0000FF"/>
                          </a:solidFill>
                          <a:latin typeface="Calibri" panose="020F0502020204030204" pitchFamily="34" charset="0"/>
                          <a:cs typeface="Calibri" panose="020F0502020204030204"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112" name="Table 111">
            <a:extLst>
              <a:ext uri="{FF2B5EF4-FFF2-40B4-BE49-F238E27FC236}">
                <a16:creationId xmlns:a16="http://schemas.microsoft.com/office/drawing/2014/main" id="{A5ACCAA6-C078-604F-A334-374DD34F2555}"/>
              </a:ext>
            </a:extLst>
          </p:cNvPr>
          <p:cNvGraphicFramePr>
            <a:graphicFrameLocks noGrp="1"/>
          </p:cNvGraphicFramePr>
          <p:nvPr/>
        </p:nvGraphicFramePr>
        <p:xfrm>
          <a:off x="7583772" y="3737075"/>
          <a:ext cx="477682" cy="370840"/>
        </p:xfrm>
        <a:graphic>
          <a:graphicData uri="http://schemas.openxmlformats.org/drawingml/2006/table">
            <a:tbl>
              <a:tblPr firstRow="1" bandRow="1">
                <a:tableStyleId>{2D5ABB26-0587-4C30-8999-92F81FD0307C}</a:tableStyleId>
              </a:tblPr>
              <a:tblGrid>
                <a:gridCol w="477682">
                  <a:extLst>
                    <a:ext uri="{9D8B030D-6E8A-4147-A177-3AD203B41FA5}">
                      <a16:colId xmlns:a16="http://schemas.microsoft.com/office/drawing/2014/main" val="3823265957"/>
                    </a:ext>
                  </a:extLst>
                </a:gridCol>
              </a:tblGrid>
              <a:tr h="370840">
                <a:tc>
                  <a:txBody>
                    <a:bodyPr/>
                    <a:lstStyle/>
                    <a:p>
                      <a:pPr algn="ctr"/>
                      <a:r>
                        <a:rPr lang="en-US" altLang="zh-CN" b="0" i="0">
                          <a:solidFill>
                            <a:srgbClr val="0000FF"/>
                          </a:solidFill>
                          <a:latin typeface="Calibri" panose="020F0502020204030204" pitchFamily="34" charset="0"/>
                          <a:cs typeface="Calibri" panose="020F0502020204030204" pitchFamily="34" charset="0"/>
                        </a:rPr>
                        <a:t>1</a:t>
                      </a:r>
                      <a:endParaRPr lang="en-US" b="0" i="0">
                        <a:solidFill>
                          <a:srgbClr val="0000FF"/>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cxnSp>
        <p:nvCxnSpPr>
          <p:cNvPr id="113" name="Elbow Connector 112">
            <a:extLst>
              <a:ext uri="{FF2B5EF4-FFF2-40B4-BE49-F238E27FC236}">
                <a16:creationId xmlns:a16="http://schemas.microsoft.com/office/drawing/2014/main" id="{CE20DC38-B7FB-C54F-8919-EA9D6B081088}"/>
              </a:ext>
            </a:extLst>
          </p:cNvPr>
          <p:cNvCxnSpPr>
            <a:cxnSpLocks/>
            <a:stCxn id="110" idx="3"/>
            <a:endCxn id="108" idx="1"/>
          </p:cNvCxnSpPr>
          <p:nvPr/>
        </p:nvCxnSpPr>
        <p:spPr>
          <a:xfrm>
            <a:off x="3165697" y="3915467"/>
            <a:ext cx="1919221" cy="2504326"/>
          </a:xfrm>
          <a:prstGeom prst="bentConnector3">
            <a:avLst>
              <a:gd name="adj1" fmla="val 50000"/>
            </a:avLst>
          </a:prstGeom>
          <a:ln w="12700">
            <a:solidFill>
              <a:schemeClr val="bg1">
                <a:lumMod val="50000"/>
              </a:schemeClr>
            </a:solidFill>
            <a:prstDash val="dash"/>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987792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6C65A-28C5-B84B-810D-7637413003CC}"/>
              </a:ext>
            </a:extLst>
          </p:cNvPr>
          <p:cNvSpPr>
            <a:spLocks noGrp="1"/>
          </p:cNvSpPr>
          <p:nvPr>
            <p:ph type="title"/>
          </p:nvPr>
        </p:nvSpPr>
        <p:spPr>
          <a:xfrm>
            <a:off x="457200" y="76200"/>
            <a:ext cx="8686800" cy="987552"/>
          </a:xfrm>
        </p:spPr>
        <p:txBody>
          <a:bodyPr>
            <a:normAutofit/>
          </a:bodyPr>
          <a:lstStyle/>
          <a:p>
            <a:r>
              <a:rPr lang="en-US"/>
              <a:t>Edge-Level RNN at Training Time</a:t>
            </a:r>
          </a:p>
        </p:txBody>
      </p:sp>
      <p:sp>
        <p:nvSpPr>
          <p:cNvPr id="4" name="Date Placeholder 3">
            <a:extLst>
              <a:ext uri="{FF2B5EF4-FFF2-40B4-BE49-F238E27FC236}">
                <a16:creationId xmlns:a16="http://schemas.microsoft.com/office/drawing/2014/main" id="{FF1D3122-AB16-ED4E-9C83-0FCE6DE94D56}"/>
              </a:ext>
            </a:extLst>
          </p:cNvPr>
          <p:cNvSpPr>
            <a:spLocks noGrp="1"/>
          </p:cNvSpPr>
          <p:nvPr>
            <p:ph type="dt" sz="half" idx="10"/>
          </p:nvPr>
        </p:nvSpPr>
        <p:spPr/>
        <p:txBody>
          <a:bodyPr/>
          <a:lstStyle/>
          <a:p>
            <a:fld id="{AA7808F7-95CC-6E41-A71A-AF3B8946B918}" type="datetime1">
              <a:rPr lang="en-US" smtClean="0"/>
              <a:t>11/18/24</a:t>
            </a:fld>
            <a:endParaRPr lang="en-US"/>
          </a:p>
        </p:txBody>
      </p:sp>
      <p:sp>
        <p:nvSpPr>
          <p:cNvPr id="5" name="Footer Placeholder 4">
            <a:extLst>
              <a:ext uri="{FF2B5EF4-FFF2-40B4-BE49-F238E27FC236}">
                <a16:creationId xmlns:a16="http://schemas.microsoft.com/office/drawing/2014/main" id="{7861EC12-C6EF-6C40-8403-B1512D9C24A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9AF77B86-D5F3-FC47-893F-7611A85196E4}"/>
              </a:ext>
            </a:extLst>
          </p:cNvPr>
          <p:cNvSpPr>
            <a:spLocks noGrp="1"/>
          </p:cNvSpPr>
          <p:nvPr>
            <p:ph type="sldNum" sz="quarter" idx="12"/>
          </p:nvPr>
        </p:nvSpPr>
        <p:spPr/>
        <p:txBody>
          <a:bodyPr/>
          <a:lstStyle/>
          <a:p>
            <a:fld id="{19B12225-5612-419B-A8D5-4B8EEE4C217E}" type="slidenum">
              <a:rPr lang="en-US" smtClean="0"/>
              <a:pPr/>
              <a:t>34</a:t>
            </a:fld>
            <a:endParaRPr lang="en-US"/>
          </a:p>
        </p:txBody>
      </p:sp>
      <mc:AlternateContent xmlns:mc="http://schemas.openxmlformats.org/markup-compatibility/2006" xmlns:a14="http://schemas.microsoft.com/office/drawing/2010/main">
        <mc:Choice Requires="a14">
          <p:sp>
            <p:nvSpPr>
              <p:cNvPr id="24" name="Content Placeholder 2">
                <a:extLst>
                  <a:ext uri="{FF2B5EF4-FFF2-40B4-BE49-F238E27FC236}">
                    <a16:creationId xmlns:a16="http://schemas.microsoft.com/office/drawing/2014/main" id="{39D1D2D1-3778-BA4B-AB65-7DB636E8506D}"/>
                  </a:ext>
                </a:extLst>
              </p:cNvPr>
              <p:cNvSpPr>
                <a:spLocks noGrp="1"/>
              </p:cNvSpPr>
              <p:nvPr>
                <p:ph idx="1"/>
              </p:nvPr>
            </p:nvSpPr>
            <p:spPr>
              <a:xfrm>
                <a:off x="381000" y="1066800"/>
                <a:ext cx="8839200" cy="5791202"/>
              </a:xfrm>
            </p:spPr>
            <p:txBody>
              <a:bodyPr>
                <a:normAutofit/>
              </a:bodyPr>
              <a:lstStyle/>
              <a:p>
                <a:r>
                  <a:rPr lang="en-US" b="1"/>
                  <a:t>Loss </a:t>
                </a:r>
                <a14:m>
                  <m:oMath xmlns:m="http://schemas.openxmlformats.org/officeDocument/2006/math">
                    <m:r>
                      <a:rPr lang="en-US" i="1">
                        <a:latin typeface="Cambria Math" panose="02040503050406030204" pitchFamily="18" charset="0"/>
                      </a:rPr>
                      <m:t>𝐿</m:t>
                    </m:r>
                    <m:r>
                      <a:rPr lang="en-US" i="1">
                        <a:latin typeface="Cambria Math" panose="02040503050406030204" pitchFamily="18" charset="0"/>
                      </a:rPr>
                      <m:t> </m:t>
                    </m:r>
                  </m:oMath>
                </a14:m>
                <a:r>
                  <a:rPr lang="en-US"/>
                  <a:t>: </a:t>
                </a:r>
                <a:r>
                  <a:rPr lang="en-US" b="1">
                    <a:solidFill>
                      <a:srgbClr val="0000FF"/>
                    </a:solidFill>
                  </a:rPr>
                  <a:t>Binary cross entropy</a:t>
                </a:r>
              </a:p>
              <a:p>
                <a:r>
                  <a:rPr lang="en-US" b="1"/>
                  <a:t>Minimize</a:t>
                </a:r>
                <a:r>
                  <a:rPr lang="en-US"/>
                  <a:t>:</a:t>
                </a:r>
              </a:p>
              <a:p>
                <a:pPr marL="118872"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𝐿</m:t>
                      </m:r>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𝑦</m:t>
                          </m:r>
                        </m:e>
                        <m:sub>
                          <m:r>
                            <a:rPr lang="en-US" b="0" i="1" smtClean="0">
                              <a:latin typeface="Cambria Math" panose="02040503050406030204" pitchFamily="18" charset="0"/>
                            </a:rPr>
                            <m:t>1</m:t>
                          </m:r>
                        </m:sub>
                        <m:sup>
                          <m:r>
                            <a:rPr lang="en-US" b="0" i="1" smtClean="0">
                              <a:latin typeface="Cambria Math" panose="02040503050406030204" pitchFamily="18" charset="0"/>
                            </a:rPr>
                            <m:t>∗</m:t>
                          </m:r>
                        </m:sup>
                      </m:sSubSup>
                      <m:r>
                        <m:rPr>
                          <m:sty m:val="p"/>
                        </m:rPr>
                        <a:rPr lang="en-US" b="0" i="0" smtClean="0">
                          <a:latin typeface="Cambria Math" panose="02040503050406030204" pitchFamily="18" charset="0"/>
                        </a:rPr>
                        <m:t>log</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b="0" i="1" smtClean="0">
                              <a:latin typeface="Cambria Math" panose="02040503050406030204" pitchFamily="18" charset="0"/>
                            </a:rPr>
                            <m:t>(1−</m:t>
                          </m:r>
                          <m:r>
                            <a:rPr lang="en-US" i="1">
                              <a:latin typeface="Cambria Math" panose="02040503050406030204" pitchFamily="18" charset="0"/>
                            </a:rPr>
                            <m:t>𝑦</m:t>
                          </m:r>
                        </m:e>
                        <m:sub>
                          <m:r>
                            <a:rPr lang="en-US" i="1">
                              <a:latin typeface="Cambria Math" panose="02040503050406030204" pitchFamily="18" charset="0"/>
                            </a:rPr>
                            <m:t>1</m:t>
                          </m:r>
                        </m:sub>
                        <m:sup>
                          <m:r>
                            <a:rPr lang="en-US" i="1">
                              <a:latin typeface="Cambria Math" panose="02040503050406030204" pitchFamily="18" charset="0"/>
                            </a:rPr>
                            <m:t>∗</m:t>
                          </m:r>
                        </m:sup>
                      </m:sSubSup>
                      <m:r>
                        <a:rPr lang="en-US" b="0" i="1" smtClean="0">
                          <a:latin typeface="Cambria Math" panose="02040503050406030204" pitchFamily="18" charset="0"/>
                        </a:rPr>
                        <m:t>)</m:t>
                      </m:r>
                      <m:r>
                        <m:rPr>
                          <m:sty m:val="p"/>
                        </m:rPr>
                        <a:rPr lang="en-US" i="0">
                          <a:latin typeface="Cambria Math" panose="02040503050406030204" pitchFamily="18" charset="0"/>
                        </a:rPr>
                        <m:t>log</m:t>
                      </m:r>
                      <m:r>
                        <a:rPr lang="en-US" b="0" i="1" smtClean="0">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r>
                        <a:rPr lang="en-US" b="0" i="1" smtClean="0">
                          <a:latin typeface="Cambria Math" panose="02040503050406030204" pitchFamily="18" charset="0"/>
                        </a:rPr>
                        <m:t>)]</m:t>
                      </m:r>
                    </m:oMath>
                  </m:oMathPara>
                </a14:m>
                <a:endParaRPr lang="en-US" b="0"/>
              </a:p>
              <a:p>
                <a:endParaRPr lang="en-US"/>
              </a:p>
              <a:p>
                <a:endParaRPr lang="en-US"/>
              </a:p>
              <a:p>
                <a:endParaRPr lang="en-US"/>
              </a:p>
              <a:p>
                <a:pPr marL="118872" indent="0">
                  <a:buNone/>
                </a:pPr>
                <a:endParaRPr lang="en-US" sz="2800"/>
              </a:p>
              <a:p>
                <a:r>
                  <a:rPr lang="en-US" sz="2800"/>
                  <a:t>If </a:t>
                </a:r>
                <a14:m>
                  <m:oMath xmlns:m="http://schemas.openxmlformats.org/officeDocument/2006/math">
                    <m:sSubSup>
                      <m:sSubSupPr>
                        <m:ctrlPr>
                          <a:rPr lang="en-US" sz="2800" b="0" i="1" smtClean="0">
                            <a:latin typeface="Cambria Math" panose="02040503050406030204" pitchFamily="18" charset="0"/>
                          </a:rPr>
                        </m:ctrlPr>
                      </m:sSubSupPr>
                      <m:e>
                        <m:r>
                          <a:rPr lang="en-US" sz="2800" i="1">
                            <a:latin typeface="Cambria Math" panose="02040503050406030204" pitchFamily="18" charset="0"/>
                          </a:rPr>
                          <m:t>𝑦</m:t>
                        </m:r>
                      </m:e>
                      <m:sub>
                        <m:r>
                          <a:rPr lang="en-US" sz="2800" i="1">
                            <a:latin typeface="Cambria Math" panose="02040503050406030204" pitchFamily="18" charset="0"/>
                          </a:rPr>
                          <m:t>1</m:t>
                        </m:r>
                      </m:sub>
                      <m:sup>
                        <m:r>
                          <a:rPr lang="en-US" sz="2800" b="0" i="1" smtClean="0">
                            <a:latin typeface="Cambria Math" panose="02040503050406030204" pitchFamily="18" charset="0"/>
                          </a:rPr>
                          <m:t>∗</m:t>
                        </m:r>
                      </m:sup>
                    </m:sSubSup>
                    <m:r>
                      <a:rPr lang="en-US" sz="2800" b="0" i="1" smtClean="0">
                        <a:latin typeface="Cambria Math" panose="02040503050406030204" pitchFamily="18" charset="0"/>
                      </a:rPr>
                      <m:t>=1</m:t>
                    </m:r>
                  </m:oMath>
                </a14:m>
                <a:r>
                  <a:rPr lang="en-US" sz="2800"/>
                  <a:t>, we minimize </a:t>
                </a:r>
                <a14:m>
                  <m:oMath xmlns:m="http://schemas.openxmlformats.org/officeDocument/2006/math">
                    <m:r>
                      <a:rPr lang="en-US" sz="2800" b="0" i="0" smtClean="0">
                        <a:latin typeface="Cambria Math" panose="02040503050406030204" pitchFamily="18" charset="0"/>
                      </a:rPr>
                      <m:t>−</m:t>
                    </m:r>
                    <m:r>
                      <m:rPr>
                        <m:sty m:val="p"/>
                      </m:rPr>
                      <a:rPr lang="en-US" sz="2800">
                        <a:latin typeface="Cambria Math" panose="02040503050406030204" pitchFamily="18" charset="0"/>
                      </a:rPr>
                      <m:t>log</m:t>
                    </m:r>
                    <m:sSub>
                      <m:sSubPr>
                        <m:ctrlPr>
                          <a:rPr lang="en-US" sz="2800" i="1">
                            <a:latin typeface="Cambria Math" panose="02040503050406030204" pitchFamily="18" charset="0"/>
                          </a:rPr>
                        </m:ctrlPr>
                      </m:sSubPr>
                      <m:e>
                        <m:r>
                          <a:rPr lang="en-US" sz="2800" b="0" i="1" smtClean="0">
                            <a:latin typeface="Cambria Math" panose="02040503050406030204" pitchFamily="18" charset="0"/>
                          </a:rPr>
                          <m:t>(</m:t>
                        </m:r>
                        <m:r>
                          <a:rPr lang="en-US" sz="2800" i="1">
                            <a:latin typeface="Cambria Math" panose="02040503050406030204" pitchFamily="18" charset="0"/>
                          </a:rPr>
                          <m:t>𝑦</m:t>
                        </m:r>
                      </m:e>
                      <m:sub>
                        <m:r>
                          <a:rPr lang="en-US" sz="2800" i="1">
                            <a:latin typeface="Cambria Math" panose="02040503050406030204" pitchFamily="18" charset="0"/>
                          </a:rPr>
                          <m:t>1</m:t>
                        </m:r>
                      </m:sub>
                    </m:sSub>
                  </m:oMath>
                </a14:m>
                <a:r>
                  <a:rPr lang="en-US" sz="2800"/>
                  <a:t>), making </a:t>
                </a: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𝑦</m:t>
                        </m:r>
                      </m:e>
                      <m:sub>
                        <m:r>
                          <a:rPr lang="en-US" sz="2800" i="1">
                            <a:latin typeface="Cambria Math" panose="02040503050406030204" pitchFamily="18" charset="0"/>
                          </a:rPr>
                          <m:t>1</m:t>
                        </m:r>
                      </m:sub>
                    </m:sSub>
                  </m:oMath>
                </a14:m>
                <a:r>
                  <a:rPr lang="en-US" sz="2800"/>
                  <a:t> higher </a:t>
                </a:r>
              </a:p>
              <a:p>
                <a:r>
                  <a:rPr lang="en-US" sz="2800"/>
                  <a:t>If </a:t>
                </a:r>
                <a14:m>
                  <m:oMath xmlns:m="http://schemas.openxmlformats.org/officeDocument/2006/math">
                    <m:sSubSup>
                      <m:sSubSupPr>
                        <m:ctrlPr>
                          <a:rPr lang="en-US" sz="2800" i="1">
                            <a:latin typeface="Cambria Math" panose="02040503050406030204" pitchFamily="18" charset="0"/>
                          </a:rPr>
                        </m:ctrlPr>
                      </m:sSubSupPr>
                      <m:e>
                        <m:r>
                          <a:rPr lang="en-US" sz="2800" i="1">
                            <a:latin typeface="Cambria Math" panose="02040503050406030204" pitchFamily="18" charset="0"/>
                          </a:rPr>
                          <m:t>𝑦</m:t>
                        </m:r>
                      </m:e>
                      <m:sub>
                        <m:r>
                          <a:rPr lang="en-US" sz="2800" i="1">
                            <a:latin typeface="Cambria Math" panose="02040503050406030204" pitchFamily="18" charset="0"/>
                          </a:rPr>
                          <m:t>1</m:t>
                        </m:r>
                      </m:sub>
                      <m:sup>
                        <m:r>
                          <a:rPr lang="en-US" sz="2800" i="1">
                            <a:latin typeface="Cambria Math" panose="02040503050406030204" pitchFamily="18" charset="0"/>
                          </a:rPr>
                          <m:t>∗</m:t>
                        </m:r>
                      </m:sup>
                    </m:sSubSup>
                    <m:r>
                      <a:rPr lang="en-US" sz="2800" i="1">
                        <a:latin typeface="Cambria Math" panose="02040503050406030204" pitchFamily="18" charset="0"/>
                      </a:rPr>
                      <m:t>=</m:t>
                    </m:r>
                    <m:r>
                      <a:rPr lang="en-US" sz="2800" b="0" i="1" smtClean="0">
                        <a:latin typeface="Cambria Math" panose="02040503050406030204" pitchFamily="18" charset="0"/>
                      </a:rPr>
                      <m:t>0</m:t>
                    </m:r>
                  </m:oMath>
                </a14:m>
                <a:r>
                  <a:rPr lang="en-US" sz="2800"/>
                  <a:t>, we minimize </a:t>
                </a:r>
                <a14:m>
                  <m:oMath xmlns:m="http://schemas.openxmlformats.org/officeDocument/2006/math">
                    <m:r>
                      <a:rPr lang="en-US" sz="2800">
                        <a:latin typeface="Cambria Math" panose="02040503050406030204" pitchFamily="18" charset="0"/>
                      </a:rPr>
                      <m:t>−</m:t>
                    </m:r>
                    <m:r>
                      <m:rPr>
                        <m:sty m:val="p"/>
                      </m:rPr>
                      <a:rPr lang="en-US" sz="2800">
                        <a:latin typeface="Cambria Math" panose="02040503050406030204" pitchFamily="18" charset="0"/>
                      </a:rPr>
                      <m:t>log</m:t>
                    </m:r>
                    <m:sSub>
                      <m:sSubPr>
                        <m:ctrlPr>
                          <a:rPr lang="en-US" sz="2800" i="1">
                            <a:latin typeface="Cambria Math" panose="02040503050406030204" pitchFamily="18" charset="0"/>
                          </a:rPr>
                        </m:ctrlPr>
                      </m:sSubPr>
                      <m:e>
                        <m:r>
                          <a:rPr lang="en-US" sz="2800" b="0" i="1" smtClean="0">
                            <a:latin typeface="Cambria Math" panose="02040503050406030204" pitchFamily="18" charset="0"/>
                          </a:rPr>
                          <m:t>(1−</m:t>
                        </m:r>
                        <m:r>
                          <a:rPr lang="en-US" sz="2800" i="1">
                            <a:latin typeface="Cambria Math" panose="02040503050406030204" pitchFamily="18" charset="0"/>
                          </a:rPr>
                          <m:t>𝑦</m:t>
                        </m:r>
                      </m:e>
                      <m:sub>
                        <m:r>
                          <a:rPr lang="en-US" sz="2800" i="1">
                            <a:latin typeface="Cambria Math" panose="02040503050406030204" pitchFamily="18" charset="0"/>
                          </a:rPr>
                          <m:t>1</m:t>
                        </m:r>
                      </m:sub>
                    </m:sSub>
                    <m:r>
                      <a:rPr lang="en-US" sz="2800" b="0" i="1" smtClean="0">
                        <a:latin typeface="Cambria Math" panose="02040503050406030204" pitchFamily="18" charset="0"/>
                      </a:rPr>
                      <m:t>)</m:t>
                    </m:r>
                  </m:oMath>
                </a14:m>
                <a:r>
                  <a:rPr lang="en-US" sz="2800"/>
                  <a:t>, making </a:t>
                </a: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𝑦</m:t>
                        </m:r>
                      </m:e>
                      <m:sub>
                        <m:r>
                          <a:rPr lang="en-US" sz="2800" i="1">
                            <a:latin typeface="Cambria Math" panose="02040503050406030204" pitchFamily="18" charset="0"/>
                          </a:rPr>
                          <m:t>1</m:t>
                        </m:r>
                      </m:sub>
                    </m:sSub>
                  </m:oMath>
                </a14:m>
                <a:r>
                  <a:rPr lang="en-US" sz="2800"/>
                  <a:t> lower</a:t>
                </a:r>
              </a:p>
              <a:p>
                <a:r>
                  <a:rPr lang="en-US" sz="2800"/>
                  <a:t>This way, </a:t>
                </a: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𝑦</m:t>
                        </m:r>
                      </m:e>
                      <m:sub>
                        <m:r>
                          <a:rPr lang="en-US" sz="2800" i="1">
                            <a:latin typeface="Cambria Math" panose="02040503050406030204" pitchFamily="18" charset="0"/>
                          </a:rPr>
                          <m:t>1</m:t>
                        </m:r>
                      </m:sub>
                    </m:sSub>
                  </m:oMath>
                </a14:m>
                <a:r>
                  <a:rPr lang="en-US" sz="2800"/>
                  <a:t> is </a:t>
                </a:r>
                <a:r>
                  <a:rPr lang="en-US" sz="2800" b="1">
                    <a:solidFill>
                      <a:schemeClr val="accent6"/>
                    </a:solidFill>
                  </a:rPr>
                  <a:t>fitting</a:t>
                </a:r>
                <a:r>
                  <a:rPr lang="en-US" sz="2800"/>
                  <a:t> the data samples </a:t>
                </a:r>
                <a14:m>
                  <m:oMath xmlns:m="http://schemas.openxmlformats.org/officeDocument/2006/math">
                    <m:sSubSup>
                      <m:sSubSupPr>
                        <m:ctrlPr>
                          <a:rPr lang="en-US" sz="2800" b="0" i="1" smtClean="0">
                            <a:latin typeface="Cambria Math" panose="02040503050406030204" pitchFamily="18" charset="0"/>
                          </a:rPr>
                        </m:ctrlPr>
                      </m:sSubSupPr>
                      <m:e>
                        <m:r>
                          <a:rPr lang="en-US" sz="2800" i="1">
                            <a:latin typeface="Cambria Math" panose="02040503050406030204" pitchFamily="18" charset="0"/>
                          </a:rPr>
                          <m:t>𝑦</m:t>
                        </m:r>
                      </m:e>
                      <m:sub>
                        <m:r>
                          <a:rPr lang="en-US" sz="2800" i="1">
                            <a:latin typeface="Cambria Math" panose="02040503050406030204" pitchFamily="18" charset="0"/>
                          </a:rPr>
                          <m:t>1</m:t>
                        </m:r>
                      </m:sub>
                      <m:sup>
                        <m:r>
                          <a:rPr lang="en-US" sz="2800" b="0" i="1" smtClean="0">
                            <a:latin typeface="Cambria Math" panose="02040503050406030204" pitchFamily="18" charset="0"/>
                          </a:rPr>
                          <m:t>∗</m:t>
                        </m:r>
                      </m:sup>
                    </m:sSubSup>
                  </m:oMath>
                </a14:m>
                <a:r>
                  <a:rPr lang="en-US" sz="2800"/>
                  <a:t> </a:t>
                </a:r>
              </a:p>
              <a:p>
                <a:r>
                  <a:rPr lang="en-US" sz="2800" b="1"/>
                  <a:t>Reminder</a:t>
                </a:r>
                <a:r>
                  <a:rPr lang="en-US" sz="2800"/>
                  <a:t>: </a:t>
                </a: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𝑦</m:t>
                        </m:r>
                      </m:e>
                      <m:sub>
                        <m:r>
                          <a:rPr lang="en-US" sz="2800" i="1">
                            <a:latin typeface="Cambria Math" panose="02040503050406030204" pitchFamily="18" charset="0"/>
                          </a:rPr>
                          <m:t>1</m:t>
                        </m:r>
                      </m:sub>
                    </m:sSub>
                  </m:oMath>
                </a14:m>
                <a:r>
                  <a:rPr lang="en-US" sz="2800"/>
                  <a:t> is computed by RNN, this loss will </a:t>
                </a:r>
                <a:r>
                  <a:rPr lang="en-US" sz="2800" b="1">
                    <a:solidFill>
                      <a:schemeClr val="accent6"/>
                    </a:solidFill>
                  </a:rPr>
                  <a:t>adjust RNN parameters accordingly</a:t>
                </a:r>
                <a:r>
                  <a:rPr lang="en-US" sz="2800"/>
                  <a:t>, using back propagation!</a:t>
                </a:r>
              </a:p>
              <a:p>
                <a:pPr marL="118872" indent="0">
                  <a:buNone/>
                </a:pPr>
                <a:endParaRPr lang="en-US"/>
              </a:p>
            </p:txBody>
          </p:sp>
        </mc:Choice>
        <mc:Fallback xmlns="">
          <p:sp>
            <p:nvSpPr>
              <p:cNvPr id="24" name="Content Placeholder 2">
                <a:extLst>
                  <a:ext uri="{FF2B5EF4-FFF2-40B4-BE49-F238E27FC236}">
                    <a16:creationId xmlns:a16="http://schemas.microsoft.com/office/drawing/2014/main" id="{39D1D2D1-3778-BA4B-AB65-7DB636E8506D}"/>
                  </a:ext>
                </a:extLst>
              </p:cNvPr>
              <p:cNvSpPr>
                <a:spLocks noGrp="1" noRot="1" noChangeAspect="1" noMove="1" noResize="1" noEditPoints="1" noAdjustHandles="1" noChangeArrowheads="1" noChangeShapeType="1" noTextEdit="1"/>
              </p:cNvSpPr>
              <p:nvPr>
                <p:ph idx="1"/>
              </p:nvPr>
            </p:nvSpPr>
            <p:spPr>
              <a:xfrm>
                <a:off x="381000" y="1066800"/>
                <a:ext cx="8839200" cy="5791202"/>
              </a:xfrm>
              <a:blipFill>
                <a:blip r:embed="rId3"/>
                <a:stretch>
                  <a:fillRect l="-345" t="-421" b="-1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A5ECCF7D-683D-8A41-B27A-78FC647F91D1}"/>
                  </a:ext>
                </a:extLst>
              </p:cNvPr>
              <p:cNvSpPr/>
              <p:nvPr/>
            </p:nvSpPr>
            <p:spPr>
              <a:xfrm>
                <a:off x="4267200" y="3053512"/>
                <a:ext cx="983731"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sz="2800" b="0" i="1" smtClean="0">
                              <a:solidFill>
                                <a:srgbClr val="0000FF"/>
                              </a:solidFill>
                              <a:latin typeface="Cambria Math" panose="02040503050406030204" pitchFamily="18" charset="0"/>
                            </a:rPr>
                          </m:ctrlPr>
                        </m:sSubSupPr>
                        <m:e>
                          <m:r>
                            <a:rPr lang="en-US" sz="2800" b="0" i="1" smtClean="0">
                              <a:solidFill>
                                <a:srgbClr val="0000FF"/>
                              </a:solidFill>
                              <a:latin typeface="Cambria Math" panose="02040503050406030204" pitchFamily="18" charset="0"/>
                            </a:rPr>
                            <m:t>𝑦</m:t>
                          </m:r>
                        </m:e>
                        <m:sub>
                          <m:r>
                            <a:rPr lang="en-US" altLang="zh-CN" sz="2800" b="0" i="1" smtClean="0">
                              <a:solidFill>
                                <a:srgbClr val="0000FF"/>
                              </a:solidFill>
                              <a:latin typeface="Cambria Math" panose="02040503050406030204" pitchFamily="18" charset="0"/>
                            </a:rPr>
                            <m:t>1</m:t>
                          </m:r>
                        </m:sub>
                        <m:sup>
                          <m:r>
                            <a:rPr lang="en-US" sz="2800" b="0" i="1" smtClean="0">
                              <a:solidFill>
                                <a:srgbClr val="0000FF"/>
                              </a:solidFill>
                              <a:latin typeface="Cambria Math" panose="02040503050406030204" pitchFamily="18" charset="0"/>
                            </a:rPr>
                            <m:t>∗</m:t>
                          </m:r>
                        </m:sup>
                      </m:sSubSup>
                      <m:r>
                        <a:rPr lang="en-US" altLang="zh-CN" sz="2800" b="0" i="1" smtClean="0">
                          <a:solidFill>
                            <a:srgbClr val="0000FF"/>
                          </a:solidFill>
                          <a:latin typeface="Cambria Math" panose="02040503050406030204" pitchFamily="18" charset="0"/>
                        </a:rPr>
                        <m:t>=</m:t>
                      </m:r>
                    </m:oMath>
                  </m:oMathPara>
                </a14:m>
                <a:endParaRPr lang="en-US" sz="2800">
                  <a:solidFill>
                    <a:srgbClr val="0000FF"/>
                  </a:solidFill>
                </a:endParaRPr>
              </a:p>
            </p:txBody>
          </p:sp>
        </mc:Choice>
        <mc:Fallback xmlns="">
          <p:sp>
            <p:nvSpPr>
              <p:cNvPr id="25" name="Rectangle 24">
                <a:extLst>
                  <a:ext uri="{FF2B5EF4-FFF2-40B4-BE49-F238E27FC236}">
                    <a16:creationId xmlns:a16="http://schemas.microsoft.com/office/drawing/2014/main" id="{A5ECCF7D-683D-8A41-B27A-78FC647F91D1}"/>
                  </a:ext>
                </a:extLst>
              </p:cNvPr>
              <p:cNvSpPr>
                <a:spLocks noRot="1" noChangeAspect="1" noMove="1" noResize="1" noEditPoints="1" noAdjustHandles="1" noChangeArrowheads="1" noChangeShapeType="1" noTextEdit="1"/>
              </p:cNvSpPr>
              <p:nvPr/>
            </p:nvSpPr>
            <p:spPr>
              <a:xfrm>
                <a:off x="4267200" y="3053512"/>
                <a:ext cx="983731" cy="523220"/>
              </a:xfrm>
              <a:prstGeom prst="rect">
                <a:avLst/>
              </a:prstGeom>
              <a:blipFill>
                <a:blip r:embed="rId4"/>
                <a:stretch>
                  <a:fillRect/>
                </a:stretch>
              </a:blipFill>
            </p:spPr>
            <p:txBody>
              <a:bodyPr/>
              <a:lstStyle/>
              <a:p>
                <a:r>
                  <a:rPr lang="en-US">
                    <a:noFill/>
                  </a:rPr>
                  <a:t> </a:t>
                </a:r>
              </a:p>
            </p:txBody>
          </p:sp>
        </mc:Fallback>
      </mc:AlternateContent>
      <p:sp>
        <p:nvSpPr>
          <p:cNvPr id="26" name="Right Arrow 25">
            <a:extLst>
              <a:ext uri="{FF2B5EF4-FFF2-40B4-BE49-F238E27FC236}">
                <a16:creationId xmlns:a16="http://schemas.microsoft.com/office/drawing/2014/main" id="{A8BE0F9E-B638-184E-A7FE-65A4A485A5E6}"/>
              </a:ext>
            </a:extLst>
          </p:cNvPr>
          <p:cNvSpPr/>
          <p:nvPr/>
        </p:nvSpPr>
        <p:spPr>
          <a:xfrm rot="5400000">
            <a:off x="3816198" y="3583145"/>
            <a:ext cx="322302" cy="206633"/>
          </a:xfrm>
          <a:prstGeom prst="rightArrow">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27" name="Rectangle 26">
            <a:extLst>
              <a:ext uri="{FF2B5EF4-FFF2-40B4-BE49-F238E27FC236}">
                <a16:creationId xmlns:a16="http://schemas.microsoft.com/office/drawing/2014/main" id="{15AAD8DF-5552-FB4F-B19B-37879742F193}"/>
              </a:ext>
            </a:extLst>
          </p:cNvPr>
          <p:cNvSpPr/>
          <p:nvPr/>
        </p:nvSpPr>
        <p:spPr>
          <a:xfrm>
            <a:off x="2640596" y="3055893"/>
            <a:ext cx="1476436" cy="830997"/>
          </a:xfrm>
          <a:prstGeom prst="rect">
            <a:avLst/>
          </a:prstGeom>
        </p:spPr>
        <p:txBody>
          <a:bodyPr wrap="square">
            <a:spAutoFit/>
          </a:bodyPr>
          <a:lstStyle/>
          <a:p>
            <a:r>
              <a:rPr lang="en-US" sz="2400" b="1">
                <a:solidFill>
                  <a:srgbClr val="0000FF"/>
                </a:solidFill>
              </a:rPr>
              <a:t>Compute loss</a:t>
            </a:r>
          </a:p>
        </p:txBody>
      </p:sp>
      <p:graphicFrame>
        <p:nvGraphicFramePr>
          <p:cNvPr id="28" name="Table 27">
            <a:extLst>
              <a:ext uri="{FF2B5EF4-FFF2-40B4-BE49-F238E27FC236}">
                <a16:creationId xmlns:a16="http://schemas.microsoft.com/office/drawing/2014/main" id="{CBEEEC5A-E017-974D-B676-0300E17A0B89}"/>
              </a:ext>
            </a:extLst>
          </p:cNvPr>
          <p:cNvGraphicFramePr>
            <a:graphicFrameLocks noGrp="1"/>
          </p:cNvGraphicFramePr>
          <p:nvPr/>
        </p:nvGraphicFramePr>
        <p:xfrm>
          <a:off x="5181407" y="3787019"/>
          <a:ext cx="564566" cy="396240"/>
        </p:xfrm>
        <a:graphic>
          <a:graphicData uri="http://schemas.openxmlformats.org/drawingml/2006/table">
            <a:tbl>
              <a:tblPr firstRow="1" bandRow="1">
                <a:tableStyleId>{2D5ABB26-0587-4C30-8999-92F81FD0307C}</a:tableStyleId>
              </a:tblPr>
              <a:tblGrid>
                <a:gridCol w="564566">
                  <a:extLst>
                    <a:ext uri="{9D8B030D-6E8A-4147-A177-3AD203B41FA5}">
                      <a16:colId xmlns:a16="http://schemas.microsoft.com/office/drawing/2014/main" val="3823265957"/>
                    </a:ext>
                  </a:extLst>
                </a:gridCol>
              </a:tblGrid>
              <a:tr h="347859">
                <a:tc>
                  <a:txBody>
                    <a:bodyPr/>
                    <a:lstStyle/>
                    <a:p>
                      <a:r>
                        <a:rPr lang="en-US" altLang="zh-CN" sz="2000" b="0" i="0">
                          <a:latin typeface="Calibri" panose="020F0502020204030204" pitchFamily="34" charset="0"/>
                          <a:cs typeface="Calibri" panose="020F0502020204030204" pitchFamily="34" charset="0"/>
                        </a:rPr>
                        <a:t>0.9</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97E8A332-2420-C74B-8650-9A8F07D88BD7}"/>
                  </a:ext>
                </a:extLst>
              </p:cNvPr>
              <p:cNvSpPr/>
              <p:nvPr/>
            </p:nvSpPr>
            <p:spPr>
              <a:xfrm>
                <a:off x="4276180" y="3660039"/>
                <a:ext cx="972639"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𝑦</m:t>
                          </m:r>
                        </m:e>
                        <m:sub>
                          <m:r>
                            <a:rPr lang="en-US" altLang="zh-CN" sz="2800" b="0" i="1" smtClean="0">
                              <a:latin typeface="Cambria Math" panose="02040503050406030204" pitchFamily="18" charset="0"/>
                            </a:rPr>
                            <m:t>1</m:t>
                          </m:r>
                        </m:sub>
                      </m:sSub>
                      <m:r>
                        <a:rPr lang="en-US" altLang="zh-CN" sz="2800" b="0" i="1" smtClean="0">
                          <a:latin typeface="Cambria Math" panose="02040503050406030204" pitchFamily="18" charset="0"/>
                        </a:rPr>
                        <m:t>=</m:t>
                      </m:r>
                    </m:oMath>
                  </m:oMathPara>
                </a14:m>
                <a:endParaRPr lang="en-US" sz="2800"/>
              </a:p>
            </p:txBody>
          </p:sp>
        </mc:Choice>
        <mc:Fallback xmlns="">
          <p:sp>
            <p:nvSpPr>
              <p:cNvPr id="29" name="Rectangle 28">
                <a:extLst>
                  <a:ext uri="{FF2B5EF4-FFF2-40B4-BE49-F238E27FC236}">
                    <a16:creationId xmlns:a16="http://schemas.microsoft.com/office/drawing/2014/main" id="{97E8A332-2420-C74B-8650-9A8F07D88BD7}"/>
                  </a:ext>
                </a:extLst>
              </p:cNvPr>
              <p:cNvSpPr>
                <a:spLocks noRot="1" noChangeAspect="1" noMove="1" noResize="1" noEditPoints="1" noAdjustHandles="1" noChangeArrowheads="1" noChangeShapeType="1" noTextEdit="1"/>
              </p:cNvSpPr>
              <p:nvPr/>
            </p:nvSpPr>
            <p:spPr>
              <a:xfrm>
                <a:off x="4276180" y="3660039"/>
                <a:ext cx="972639" cy="523220"/>
              </a:xfrm>
              <a:prstGeom prst="rect">
                <a:avLst/>
              </a:prstGeom>
              <a:blipFill>
                <a:blip r:embed="rId5"/>
                <a:stretch>
                  <a:fillRect/>
                </a:stretch>
              </a:blipFill>
            </p:spPr>
            <p:txBody>
              <a:bodyPr/>
              <a:lstStyle/>
              <a:p>
                <a:r>
                  <a:rPr lang="en-US">
                    <a:noFill/>
                  </a:rPr>
                  <a:t> </a:t>
                </a:r>
              </a:p>
            </p:txBody>
          </p:sp>
        </mc:Fallback>
      </mc:AlternateContent>
      <p:graphicFrame>
        <p:nvGraphicFramePr>
          <p:cNvPr id="30" name="Table 29">
            <a:extLst>
              <a:ext uri="{FF2B5EF4-FFF2-40B4-BE49-F238E27FC236}">
                <a16:creationId xmlns:a16="http://schemas.microsoft.com/office/drawing/2014/main" id="{0E6B8942-71DD-6C4C-BB5E-C33FE0EBAF57}"/>
              </a:ext>
            </a:extLst>
          </p:cNvPr>
          <p:cNvGraphicFramePr>
            <a:graphicFrameLocks noGrp="1"/>
          </p:cNvGraphicFramePr>
          <p:nvPr>
            <p:extLst>
              <p:ext uri="{D42A27DB-BD31-4B8C-83A1-F6EECF244321}">
                <p14:modId xmlns:p14="http://schemas.microsoft.com/office/powerpoint/2010/main" val="388953152"/>
              </p:ext>
            </p:extLst>
          </p:nvPr>
        </p:nvGraphicFramePr>
        <p:xfrm>
          <a:off x="5190737" y="3179352"/>
          <a:ext cx="555235" cy="396240"/>
        </p:xfrm>
        <a:graphic>
          <a:graphicData uri="http://schemas.openxmlformats.org/drawingml/2006/table">
            <a:tbl>
              <a:tblPr firstRow="1" bandRow="1">
                <a:tableStyleId>{2D5ABB26-0587-4C30-8999-92F81FD0307C}</a:tableStyleId>
              </a:tblPr>
              <a:tblGrid>
                <a:gridCol w="555235">
                  <a:extLst>
                    <a:ext uri="{9D8B030D-6E8A-4147-A177-3AD203B41FA5}">
                      <a16:colId xmlns:a16="http://schemas.microsoft.com/office/drawing/2014/main" val="3823265957"/>
                    </a:ext>
                  </a:extLst>
                </a:gridCol>
              </a:tblGrid>
              <a:tr h="370840">
                <a:tc>
                  <a:txBody>
                    <a:bodyPr/>
                    <a:lstStyle/>
                    <a:p>
                      <a:pPr algn="ctr"/>
                      <a:r>
                        <a:rPr lang="en-US" altLang="zh-CN" sz="2000" b="0" i="0">
                          <a:solidFill>
                            <a:srgbClr val="0000FF"/>
                          </a:solidFill>
                          <a:latin typeface="Calibri" panose="020F0502020204030204" pitchFamily="34" charset="0"/>
                          <a:cs typeface="Calibri" panose="020F0502020204030204" pitchFamily="34" charset="0"/>
                        </a:rPr>
                        <a:t>0</a:t>
                      </a:r>
                      <a:endParaRPr lang="en-US" sz="2000" b="0" i="0">
                        <a:solidFill>
                          <a:srgbClr val="0000FF"/>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Tree>
    <p:extLst>
      <p:ext uri="{BB962C8B-B14F-4D97-AF65-F5344CB8AC3E}">
        <p14:creationId xmlns:p14="http://schemas.microsoft.com/office/powerpoint/2010/main" val="27001829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7B17-C7B1-9C43-8D76-ECD18A7E4F2E}"/>
              </a:ext>
            </a:extLst>
          </p:cNvPr>
          <p:cNvSpPr>
            <a:spLocks noGrp="1"/>
          </p:cNvSpPr>
          <p:nvPr>
            <p:ph type="title"/>
          </p:nvPr>
        </p:nvSpPr>
        <p:spPr/>
        <p:txBody>
          <a:bodyPr/>
          <a:lstStyle/>
          <a:p>
            <a:r>
              <a:rPr lang="en-US"/>
              <a:t>Putting Things Together</a:t>
            </a:r>
            <a:endParaRPr lang="en-US">
              <a:solidFill>
                <a:srgbClr val="FF0000"/>
              </a:solidFill>
            </a:endParaRPr>
          </a:p>
        </p:txBody>
      </p:sp>
      <p:sp>
        <p:nvSpPr>
          <p:cNvPr id="4" name="Date Placeholder 3">
            <a:extLst>
              <a:ext uri="{FF2B5EF4-FFF2-40B4-BE49-F238E27FC236}">
                <a16:creationId xmlns:a16="http://schemas.microsoft.com/office/drawing/2014/main" id="{EC802764-1240-4344-AD70-F0F9DCBCB65C}"/>
              </a:ext>
            </a:extLst>
          </p:cNvPr>
          <p:cNvSpPr>
            <a:spLocks noGrp="1"/>
          </p:cNvSpPr>
          <p:nvPr>
            <p:ph type="dt" sz="half" idx="10"/>
          </p:nvPr>
        </p:nvSpPr>
        <p:spPr/>
        <p:txBody>
          <a:bodyPr/>
          <a:lstStyle/>
          <a:p>
            <a:r>
              <a:rPr lang="en-US"/>
              <a:t>12/6/18</a:t>
            </a:r>
          </a:p>
        </p:txBody>
      </p:sp>
      <p:sp>
        <p:nvSpPr>
          <p:cNvPr id="5" name="Footer Placeholder 4">
            <a:extLst>
              <a:ext uri="{FF2B5EF4-FFF2-40B4-BE49-F238E27FC236}">
                <a16:creationId xmlns:a16="http://schemas.microsoft.com/office/drawing/2014/main" id="{6C809429-FB7E-6E4A-BE98-B3F7570F1AF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2B1FC3B-D4E5-6845-8DC6-03236A76F959}"/>
              </a:ext>
            </a:extLst>
          </p:cNvPr>
          <p:cNvSpPr>
            <a:spLocks noGrp="1"/>
          </p:cNvSpPr>
          <p:nvPr>
            <p:ph type="sldNum" sz="quarter" idx="12"/>
          </p:nvPr>
        </p:nvSpPr>
        <p:spPr/>
        <p:txBody>
          <a:bodyPr/>
          <a:lstStyle/>
          <a:p>
            <a:fld id="{19B12225-5612-419B-A8D5-4B8EEE4C217E}" type="slidenum">
              <a:rPr lang="en-US" smtClean="0"/>
              <a:pPr/>
              <a:t>35</a:t>
            </a:fld>
            <a:endParaRPr lang="en-US"/>
          </a:p>
        </p:txBody>
      </p:sp>
      <p:sp>
        <p:nvSpPr>
          <p:cNvPr id="3" name="Rectangle 2">
            <a:extLst>
              <a:ext uri="{FF2B5EF4-FFF2-40B4-BE49-F238E27FC236}">
                <a16:creationId xmlns:a16="http://schemas.microsoft.com/office/drawing/2014/main" id="{29108944-269C-1E4D-9550-80DF6E50CC84}"/>
              </a:ext>
            </a:extLst>
          </p:cNvPr>
          <p:cNvSpPr/>
          <p:nvPr/>
        </p:nvSpPr>
        <p:spPr>
          <a:xfrm>
            <a:off x="381000" y="1447800"/>
            <a:ext cx="8763000" cy="4893647"/>
          </a:xfrm>
          <a:prstGeom prst="rect">
            <a:avLst/>
          </a:prstGeom>
        </p:spPr>
        <p:txBody>
          <a:bodyPr wrap="square">
            <a:spAutoFit/>
          </a:bodyPr>
          <a:lstStyle/>
          <a:p>
            <a:r>
              <a:rPr lang="en-US" sz="3200" b="1">
                <a:solidFill>
                  <a:srgbClr val="C00000"/>
                </a:solidFill>
                <a:latin typeface="Calibri" panose="020F0502020204030204" pitchFamily="34" charset="0"/>
                <a:ea typeface="Helvetica Neue Light" panose="02000403000000020004" pitchFamily="2" charset="0"/>
                <a:cs typeface="Calibri" panose="020F0502020204030204" pitchFamily="34" charset="0"/>
              </a:rPr>
              <a:t>Our Plan:</a:t>
            </a:r>
          </a:p>
          <a:p>
            <a:pPr marL="457200" indent="-457200">
              <a:buAutoNum type="arabicParenBoth"/>
            </a:pPr>
            <a:r>
              <a:rPr lang="en-US" sz="2800" b="1">
                <a:latin typeface="Calibri" panose="020F0502020204030204" pitchFamily="34" charset="0"/>
                <a:ea typeface="Helvetica Neue Light" panose="02000403000000020004" pitchFamily="2" charset="0"/>
                <a:cs typeface="Calibri" panose="020F0502020204030204" pitchFamily="34" charset="0"/>
              </a:rPr>
              <a:t>Add a new node: </a:t>
            </a:r>
            <a:r>
              <a:rPr lang="en-US" sz="2800">
                <a:latin typeface="Calibri" panose="020F0502020204030204" pitchFamily="34" charset="0"/>
                <a:ea typeface="Helvetica Neue Light" panose="02000403000000020004" pitchFamily="2" charset="0"/>
                <a:cs typeface="Calibri" panose="020F0502020204030204" pitchFamily="34" charset="0"/>
              </a:rPr>
              <a:t>We run Node RNN for a step, and use it output to initialize Edge RNN</a:t>
            </a:r>
          </a:p>
          <a:p>
            <a:pPr marL="457200" indent="-457200">
              <a:buAutoNum type="arabicParenBoth"/>
            </a:pPr>
            <a:r>
              <a:rPr lang="en-US" sz="2800" b="1">
                <a:latin typeface="Calibri" panose="020F0502020204030204" pitchFamily="34" charset="0"/>
                <a:ea typeface="Helvetica Neue Light" panose="02000403000000020004" pitchFamily="2" charset="0"/>
                <a:cs typeface="Calibri" panose="020F0502020204030204" pitchFamily="34" charset="0"/>
              </a:rPr>
              <a:t>Add new edges for the new node: </a:t>
            </a:r>
            <a:r>
              <a:rPr lang="en-US" sz="2800">
                <a:latin typeface="Calibri" panose="020F0502020204030204" pitchFamily="34" charset="0"/>
                <a:ea typeface="Helvetica Neue Light" panose="02000403000000020004" pitchFamily="2" charset="0"/>
                <a:cs typeface="Calibri" panose="020F0502020204030204" pitchFamily="34" charset="0"/>
              </a:rPr>
              <a:t>We run Edge RNN to  predict if the new node will connect to each of the previous node</a:t>
            </a:r>
          </a:p>
          <a:p>
            <a:pPr marL="457200" indent="-457200">
              <a:buAutoNum type="arabicParenBoth"/>
            </a:pPr>
            <a:r>
              <a:rPr lang="en-US" sz="2800" b="1">
                <a:latin typeface="Calibri" panose="020F0502020204030204" pitchFamily="34" charset="0"/>
                <a:ea typeface="Helvetica Neue Light" panose="02000403000000020004" pitchFamily="2" charset="0"/>
                <a:cs typeface="Calibri" panose="020F0502020204030204" pitchFamily="34" charset="0"/>
              </a:rPr>
              <a:t>Add another new node: </a:t>
            </a:r>
            <a:r>
              <a:rPr lang="en-US" sz="2800">
                <a:latin typeface="Calibri" panose="020F0502020204030204" pitchFamily="34" charset="0"/>
                <a:ea typeface="Helvetica Neue Light" panose="02000403000000020004" pitchFamily="2" charset="0"/>
                <a:cs typeface="Calibri" panose="020F0502020204030204" pitchFamily="34" charset="0"/>
              </a:rPr>
              <a:t>We use the last hidden state of Edge RNN to run Node RNN for another step</a:t>
            </a:r>
          </a:p>
          <a:p>
            <a:pPr marL="457200" indent="-457200">
              <a:buAutoNum type="arabicParenBoth"/>
            </a:pPr>
            <a:r>
              <a:rPr lang="en-US" sz="2800" b="1">
                <a:latin typeface="Calibri" panose="020F0502020204030204" pitchFamily="34" charset="0"/>
                <a:ea typeface="Helvetica Neue Light" panose="02000403000000020004" pitchFamily="2" charset="0"/>
                <a:cs typeface="Calibri" panose="020F0502020204030204" pitchFamily="34" charset="0"/>
              </a:rPr>
              <a:t>Stop graph generation: </a:t>
            </a:r>
            <a:r>
              <a:rPr lang="en-US" sz="2800">
                <a:latin typeface="Calibri" panose="020F0502020204030204" pitchFamily="34" charset="0"/>
                <a:ea typeface="Helvetica Neue Light" panose="02000403000000020004" pitchFamily="2" charset="0"/>
                <a:cs typeface="Calibri" panose="020F0502020204030204" pitchFamily="34" charset="0"/>
              </a:rPr>
              <a:t>If Edge RNN outputs EOS at step 1, we know no edges are connected to the new node. We stop the graph generation.</a:t>
            </a:r>
          </a:p>
        </p:txBody>
      </p:sp>
    </p:spTree>
    <p:extLst>
      <p:ext uri="{BB962C8B-B14F-4D97-AF65-F5344CB8AC3E}">
        <p14:creationId xmlns:p14="http://schemas.microsoft.com/office/powerpoint/2010/main" val="1163173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7B17-C7B1-9C43-8D76-ECD18A7E4F2E}"/>
              </a:ext>
            </a:extLst>
          </p:cNvPr>
          <p:cNvSpPr>
            <a:spLocks noGrp="1"/>
          </p:cNvSpPr>
          <p:nvPr>
            <p:ph type="title"/>
          </p:nvPr>
        </p:nvSpPr>
        <p:spPr/>
        <p:txBody>
          <a:bodyPr/>
          <a:lstStyle/>
          <a:p>
            <a:r>
              <a:rPr lang="en-US"/>
              <a:t>Put Things Together: </a:t>
            </a:r>
            <a:r>
              <a:rPr lang="en-US">
                <a:solidFill>
                  <a:srgbClr val="C00000"/>
                </a:solidFill>
              </a:rPr>
              <a:t>Training</a:t>
            </a:r>
          </a:p>
        </p:txBody>
      </p:sp>
      <p:sp>
        <p:nvSpPr>
          <p:cNvPr id="4" name="Date Placeholder 3">
            <a:extLst>
              <a:ext uri="{FF2B5EF4-FFF2-40B4-BE49-F238E27FC236}">
                <a16:creationId xmlns:a16="http://schemas.microsoft.com/office/drawing/2014/main" id="{EC802764-1240-4344-AD70-F0F9DCBCB65C}"/>
              </a:ext>
            </a:extLst>
          </p:cNvPr>
          <p:cNvSpPr>
            <a:spLocks noGrp="1"/>
          </p:cNvSpPr>
          <p:nvPr>
            <p:ph type="dt" sz="half" idx="10"/>
          </p:nvPr>
        </p:nvSpPr>
        <p:spPr/>
        <p:txBody>
          <a:bodyPr/>
          <a:lstStyle/>
          <a:p>
            <a:r>
              <a:rPr lang="en-US"/>
              <a:t>12/6/18</a:t>
            </a:r>
          </a:p>
        </p:txBody>
      </p:sp>
      <p:sp>
        <p:nvSpPr>
          <p:cNvPr id="5" name="Footer Placeholder 4">
            <a:extLst>
              <a:ext uri="{FF2B5EF4-FFF2-40B4-BE49-F238E27FC236}">
                <a16:creationId xmlns:a16="http://schemas.microsoft.com/office/drawing/2014/main" id="{6C809429-FB7E-6E4A-BE98-B3F7570F1AF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2B1FC3B-D4E5-6845-8DC6-03236A76F959}"/>
              </a:ext>
            </a:extLst>
          </p:cNvPr>
          <p:cNvSpPr>
            <a:spLocks noGrp="1"/>
          </p:cNvSpPr>
          <p:nvPr>
            <p:ph type="sldNum" sz="quarter" idx="12"/>
          </p:nvPr>
        </p:nvSpPr>
        <p:spPr/>
        <p:txBody>
          <a:bodyPr/>
          <a:lstStyle/>
          <a:p>
            <a:fld id="{19B12225-5612-419B-A8D5-4B8EEE4C217E}" type="slidenum">
              <a:rPr lang="en-US" smtClean="0"/>
              <a:pPr/>
              <a:t>36</a:t>
            </a:fld>
            <a:endParaRPr lang="en-US"/>
          </a:p>
        </p:txBody>
      </p:sp>
      <p:sp>
        <p:nvSpPr>
          <p:cNvPr id="7" name="Rectangle 6">
            <a:extLst>
              <a:ext uri="{FF2B5EF4-FFF2-40B4-BE49-F238E27FC236}">
                <a16:creationId xmlns:a16="http://schemas.microsoft.com/office/drawing/2014/main" id="{D2B34A96-3722-D344-BC10-CD2D199A11A5}"/>
              </a:ext>
            </a:extLst>
          </p:cNvPr>
          <p:cNvSpPr/>
          <p:nvPr/>
        </p:nvSpPr>
        <p:spPr>
          <a:xfrm>
            <a:off x="1286184" y="4744770"/>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144457C-FC13-FC43-B30F-9CD9CD26DB17}"/>
                  </a:ext>
                </a:extLst>
              </p:cNvPr>
              <p:cNvSpPr/>
              <p:nvPr/>
            </p:nvSpPr>
            <p:spPr>
              <a:xfrm>
                <a:off x="1349787" y="5684277"/>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11" name="Rectangle 10">
                <a:extLst>
                  <a:ext uri="{FF2B5EF4-FFF2-40B4-BE49-F238E27FC236}">
                    <a16:creationId xmlns:a16="http://schemas.microsoft.com/office/drawing/2014/main" id="{9144457C-FC13-FC43-B30F-9CD9CD26DB17}"/>
                  </a:ext>
                </a:extLst>
              </p:cNvPr>
              <p:cNvSpPr>
                <a:spLocks noRot="1" noChangeAspect="1" noMove="1" noResize="1" noEditPoints="1" noAdjustHandles="1" noChangeArrowheads="1" noChangeShapeType="1" noTextEdit="1"/>
              </p:cNvSpPr>
              <p:nvPr/>
            </p:nvSpPr>
            <p:spPr>
              <a:xfrm>
                <a:off x="1349787" y="5684277"/>
                <a:ext cx="686598" cy="400110"/>
              </a:xfrm>
              <a:prstGeom prst="rect">
                <a:avLst/>
              </a:prstGeom>
              <a:blipFill>
                <a:blip r:embed="rId3"/>
                <a:stretch>
                  <a:fillRect/>
                </a:stretch>
              </a:blipFill>
            </p:spPr>
            <p:txBody>
              <a:bodyPr/>
              <a:lstStyle/>
              <a:p>
                <a:r>
                  <a:rPr lang="en-US">
                    <a:noFill/>
                  </a:rPr>
                  <a:t> </a:t>
                </a:r>
              </a:p>
            </p:txBody>
          </p:sp>
        </mc:Fallback>
      </mc:AlternateContent>
      <p:sp>
        <p:nvSpPr>
          <p:cNvPr id="12" name="Right Arrow 11">
            <a:extLst>
              <a:ext uri="{FF2B5EF4-FFF2-40B4-BE49-F238E27FC236}">
                <a16:creationId xmlns:a16="http://schemas.microsoft.com/office/drawing/2014/main" id="{F9C44A34-DB9E-6049-89FA-83FA9AA6F792}"/>
              </a:ext>
            </a:extLst>
          </p:cNvPr>
          <p:cNvSpPr/>
          <p:nvPr/>
        </p:nvSpPr>
        <p:spPr>
          <a:xfrm rot="16200000">
            <a:off x="1575742" y="5493778"/>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aphicFrame>
        <p:nvGraphicFramePr>
          <p:cNvPr id="23" name="Table 22">
            <a:extLst>
              <a:ext uri="{FF2B5EF4-FFF2-40B4-BE49-F238E27FC236}">
                <a16:creationId xmlns:a16="http://schemas.microsoft.com/office/drawing/2014/main" id="{6D75F100-1508-DD4A-8630-5D134B42B82D}"/>
              </a:ext>
            </a:extLst>
          </p:cNvPr>
          <p:cNvGraphicFramePr>
            <a:graphicFrameLocks noGrp="1"/>
          </p:cNvGraphicFramePr>
          <p:nvPr/>
        </p:nvGraphicFramePr>
        <p:xfrm>
          <a:off x="7774213" y="1424502"/>
          <a:ext cx="1260630" cy="1188720"/>
        </p:xfrm>
        <a:graphic>
          <a:graphicData uri="http://schemas.openxmlformats.org/drawingml/2006/table">
            <a:tbl>
              <a:tblPr firstRow="1" bandRow="1">
                <a:tableStyleId>{2D5ABB26-0587-4C30-8999-92F81FD0307C}</a:tableStyleId>
              </a:tblPr>
              <a:tblGrid>
                <a:gridCol w="420210">
                  <a:extLst>
                    <a:ext uri="{9D8B030D-6E8A-4147-A177-3AD203B41FA5}">
                      <a16:colId xmlns:a16="http://schemas.microsoft.com/office/drawing/2014/main" val="20000"/>
                    </a:ext>
                  </a:extLst>
                </a:gridCol>
                <a:gridCol w="420210">
                  <a:extLst>
                    <a:ext uri="{9D8B030D-6E8A-4147-A177-3AD203B41FA5}">
                      <a16:colId xmlns:a16="http://schemas.microsoft.com/office/drawing/2014/main" val="20001"/>
                    </a:ext>
                  </a:extLst>
                </a:gridCol>
                <a:gridCol w="420210">
                  <a:extLst>
                    <a:ext uri="{9D8B030D-6E8A-4147-A177-3AD203B41FA5}">
                      <a16:colId xmlns:a16="http://schemas.microsoft.com/office/drawing/2014/main" val="20002"/>
                    </a:ext>
                  </a:extLst>
                </a:gridCol>
              </a:tblGrid>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tx1"/>
                          </a:solidFill>
                          <a:latin typeface="Helvetica Neue Light" panose="02000403000000020004" pitchFamily="2" charset="0"/>
                          <a:ea typeface="Helvetica Neue Light" panose="02000403000000020004" pitchFamily="2" charset="0"/>
                        </a:rPr>
                        <a:t>1</a:t>
                      </a:r>
                      <a:endParaRPr lang="en-US" sz="1800" b="1"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1" i="0">
                          <a:solidFill>
                            <a:schemeClr val="tx1"/>
                          </a:solidFill>
                          <a:latin typeface="Helvetica Neue Light" panose="02000403000000020004" pitchFamily="2" charset="0"/>
                          <a:ea typeface="Helvetica Neue Light" panose="02000403000000020004" pitchFamily="2" charset="0"/>
                        </a:rPr>
                        <a:t>1</a:t>
                      </a:r>
                      <a:endParaRPr lang="en-US" sz="1800" b="1"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latin typeface="Helvetica Neue Light" panose="02000403000000020004" pitchFamily="2" charset="0"/>
                          <a:ea typeface="Helvetica Neue Light" panose="02000403000000020004" pitchFamily="2" charset="0"/>
                        </a:rPr>
                        <a:t>0</a:t>
                      </a:r>
                      <a:endParaRPr lang="en-US" sz="1800" b="1"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1"/>
                  </a:ext>
                </a:extLst>
              </a:tr>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4" name="Oval 23">
            <a:extLst>
              <a:ext uri="{FF2B5EF4-FFF2-40B4-BE49-F238E27FC236}">
                <a16:creationId xmlns:a16="http://schemas.microsoft.com/office/drawing/2014/main" id="{C70D6DC3-D442-0641-9633-D63A2011F848}"/>
              </a:ext>
            </a:extLst>
          </p:cNvPr>
          <p:cNvSpPr>
            <a:spLocks noChangeAspect="1"/>
          </p:cNvSpPr>
          <p:nvPr/>
        </p:nvSpPr>
        <p:spPr>
          <a:xfrm>
            <a:off x="6216238" y="1748066"/>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b="1">
                <a:solidFill>
                  <a:srgbClr val="C00000"/>
                </a:solidFill>
                <a:latin typeface="Helvetica Neue Light" panose="02000403000000020004" pitchFamily="2" charset="0"/>
                <a:ea typeface="Helvetica Neue Light" panose="02000403000000020004" pitchFamily="2" charset="0"/>
              </a:rPr>
              <a:t>1</a:t>
            </a:r>
          </a:p>
        </p:txBody>
      </p:sp>
      <p:sp>
        <p:nvSpPr>
          <p:cNvPr id="25" name="Oval 24">
            <a:extLst>
              <a:ext uri="{FF2B5EF4-FFF2-40B4-BE49-F238E27FC236}">
                <a16:creationId xmlns:a16="http://schemas.microsoft.com/office/drawing/2014/main" id="{53EE27E0-B095-214D-A633-AC6B4FC9233E}"/>
              </a:ext>
            </a:extLst>
          </p:cNvPr>
          <p:cNvSpPr>
            <a:spLocks noChangeAspect="1"/>
          </p:cNvSpPr>
          <p:nvPr/>
        </p:nvSpPr>
        <p:spPr>
          <a:xfrm>
            <a:off x="6907336" y="2090802"/>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b="1">
                <a:solidFill>
                  <a:srgbClr val="C00000"/>
                </a:solidFill>
                <a:latin typeface="Helvetica Neue Light" panose="02000403000000020004" pitchFamily="2" charset="0"/>
                <a:ea typeface="Helvetica Neue Light" panose="02000403000000020004" pitchFamily="2" charset="0"/>
              </a:rPr>
              <a:t>2</a:t>
            </a:r>
          </a:p>
        </p:txBody>
      </p:sp>
      <p:sp>
        <p:nvSpPr>
          <p:cNvPr id="26" name="Oval 25">
            <a:extLst>
              <a:ext uri="{FF2B5EF4-FFF2-40B4-BE49-F238E27FC236}">
                <a16:creationId xmlns:a16="http://schemas.microsoft.com/office/drawing/2014/main" id="{6E9F0134-452E-FC44-A218-5ACBD3368ED4}"/>
              </a:ext>
            </a:extLst>
          </p:cNvPr>
          <p:cNvSpPr>
            <a:spLocks noChangeAspect="1"/>
          </p:cNvSpPr>
          <p:nvPr/>
        </p:nvSpPr>
        <p:spPr>
          <a:xfrm>
            <a:off x="6907336" y="1496352"/>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cxnSp>
        <p:nvCxnSpPr>
          <p:cNvPr id="27" name="Straight Connector 26">
            <a:extLst>
              <a:ext uri="{FF2B5EF4-FFF2-40B4-BE49-F238E27FC236}">
                <a16:creationId xmlns:a16="http://schemas.microsoft.com/office/drawing/2014/main" id="{375E7960-0902-7648-B43D-351F5F184F4E}"/>
              </a:ext>
            </a:extLst>
          </p:cNvPr>
          <p:cNvCxnSpPr>
            <a:cxnSpLocks/>
            <a:stCxn id="24" idx="5"/>
            <a:endCxn id="25" idx="2"/>
          </p:cNvCxnSpPr>
          <p:nvPr/>
        </p:nvCxnSpPr>
        <p:spPr>
          <a:xfrm>
            <a:off x="6528434" y="2060262"/>
            <a:ext cx="378902" cy="2134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0124F8D-4C4C-EC4D-8E62-EE7A3F0808D8}"/>
              </a:ext>
            </a:extLst>
          </p:cNvPr>
          <p:cNvCxnSpPr>
            <a:cxnSpLocks/>
            <a:stCxn id="24" idx="7"/>
            <a:endCxn id="26" idx="2"/>
          </p:cNvCxnSpPr>
          <p:nvPr/>
        </p:nvCxnSpPr>
        <p:spPr>
          <a:xfrm flipV="1">
            <a:off x="6528434" y="1679232"/>
            <a:ext cx="378902" cy="1223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Rectangle 96">
            <a:extLst>
              <a:ext uri="{FF2B5EF4-FFF2-40B4-BE49-F238E27FC236}">
                <a16:creationId xmlns:a16="http://schemas.microsoft.com/office/drawing/2014/main" id="{F90D0626-A8A0-2D47-B062-C05B0AED96E0}"/>
              </a:ext>
            </a:extLst>
          </p:cNvPr>
          <p:cNvSpPr/>
          <p:nvPr/>
        </p:nvSpPr>
        <p:spPr>
          <a:xfrm>
            <a:off x="6468732" y="2662535"/>
            <a:ext cx="2326278" cy="461665"/>
          </a:xfrm>
          <a:prstGeom prst="rect">
            <a:avLst/>
          </a:prstGeom>
        </p:spPr>
        <p:txBody>
          <a:bodyPr wrap="none">
            <a:spAutoFit/>
          </a:bodyPr>
          <a:lstStyle/>
          <a:p>
            <a:r>
              <a:rPr lang="en-US" sz="2400">
                <a:latin typeface="Helvetica Neue Light" panose="02000403000000020004" pitchFamily="2" charset="0"/>
                <a:ea typeface="Helvetica Neue Light" panose="02000403000000020004" pitchFamily="2" charset="0"/>
              </a:rPr>
              <a:t>Observed graph</a:t>
            </a:r>
          </a:p>
        </p:txBody>
      </p:sp>
      <p:sp>
        <p:nvSpPr>
          <p:cNvPr id="98" name="Rectangle 97">
            <a:extLst>
              <a:ext uri="{FF2B5EF4-FFF2-40B4-BE49-F238E27FC236}">
                <a16:creationId xmlns:a16="http://schemas.microsoft.com/office/drawing/2014/main" id="{426A7F4E-5C35-EB48-9A3A-85D79201C02D}"/>
              </a:ext>
            </a:extLst>
          </p:cNvPr>
          <p:cNvSpPr/>
          <p:nvPr/>
        </p:nvSpPr>
        <p:spPr>
          <a:xfrm>
            <a:off x="6116384" y="1324101"/>
            <a:ext cx="3027616" cy="1800099"/>
          </a:xfrm>
          <a:prstGeom prst="rect">
            <a:avLst/>
          </a:prstGeom>
          <a:noFill/>
          <a:ln w="19050" cmpd="sng">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9108944-269C-1E4D-9550-80DF6E50CC84}"/>
              </a:ext>
            </a:extLst>
          </p:cNvPr>
          <p:cNvSpPr/>
          <p:nvPr/>
        </p:nvSpPr>
        <p:spPr>
          <a:xfrm>
            <a:off x="250732" y="1146417"/>
            <a:ext cx="4190699" cy="830997"/>
          </a:xfrm>
          <a:prstGeom prst="rect">
            <a:avLst/>
          </a:prstGeom>
        </p:spPr>
        <p:txBody>
          <a:bodyPr wrap="none">
            <a:spAutoFit/>
          </a:bodyPr>
          <a:lstStyle/>
          <a:p>
            <a:r>
              <a:rPr lang="en-US" sz="2400">
                <a:latin typeface="Calibri" panose="020F0502020204030204" pitchFamily="34" charset="0"/>
                <a:ea typeface="Helvetica Neue Light" panose="02000403000000020004" pitchFamily="2" charset="0"/>
                <a:cs typeface="Calibri" panose="020F0502020204030204" pitchFamily="34" charset="0"/>
              </a:rPr>
              <a:t>Assuming </a:t>
            </a:r>
            <a:r>
              <a:rPr lang="en-US" sz="2400" b="1">
                <a:latin typeface="Calibri" panose="020F0502020204030204" pitchFamily="34" charset="0"/>
                <a:ea typeface="Helvetica Neue Light" panose="02000403000000020004" pitchFamily="2" charset="0"/>
                <a:cs typeface="Calibri" panose="020F0502020204030204" pitchFamily="34" charset="0"/>
              </a:rPr>
              <a:t>Node 1</a:t>
            </a:r>
            <a:r>
              <a:rPr lang="en-US" sz="2400">
                <a:latin typeface="Calibri" panose="020F0502020204030204" pitchFamily="34" charset="0"/>
                <a:ea typeface="Helvetica Neue Light" panose="02000403000000020004" pitchFamily="2" charset="0"/>
                <a:cs typeface="Calibri" panose="020F0502020204030204" pitchFamily="34" charset="0"/>
              </a:rPr>
              <a:t> is in the graph</a:t>
            </a:r>
          </a:p>
          <a:p>
            <a:r>
              <a:rPr lang="en-US" sz="2400">
                <a:latin typeface="Calibri" panose="020F0502020204030204" pitchFamily="34" charset="0"/>
                <a:ea typeface="Helvetica Neue Light" panose="02000403000000020004" pitchFamily="2" charset="0"/>
                <a:cs typeface="Calibri" panose="020F0502020204030204" pitchFamily="34" charset="0"/>
              </a:rPr>
              <a:t>Now adding </a:t>
            </a:r>
            <a:r>
              <a:rPr lang="en-US" sz="2400" b="1">
                <a:latin typeface="Calibri" panose="020F0502020204030204" pitchFamily="34" charset="0"/>
                <a:ea typeface="Helvetica Neue Light" panose="02000403000000020004" pitchFamily="2" charset="0"/>
                <a:cs typeface="Calibri" panose="020F0502020204030204" pitchFamily="34" charset="0"/>
              </a:rPr>
              <a:t>Node 2</a:t>
            </a:r>
          </a:p>
        </p:txBody>
      </p:sp>
      <p:sp>
        <p:nvSpPr>
          <p:cNvPr id="8" name="TextBox 7">
            <a:extLst>
              <a:ext uri="{FF2B5EF4-FFF2-40B4-BE49-F238E27FC236}">
                <a16:creationId xmlns:a16="http://schemas.microsoft.com/office/drawing/2014/main" id="{8642C22E-192B-9A46-A022-4C2846D39858}"/>
              </a:ext>
            </a:extLst>
          </p:cNvPr>
          <p:cNvSpPr txBox="1"/>
          <p:nvPr/>
        </p:nvSpPr>
        <p:spPr>
          <a:xfrm>
            <a:off x="751974" y="6024975"/>
            <a:ext cx="2061783" cy="369332"/>
          </a:xfrm>
          <a:prstGeom prst="rect">
            <a:avLst/>
          </a:prstGeom>
          <a:noFill/>
        </p:spPr>
        <p:txBody>
          <a:bodyPr wrap="none" rtlCol="0">
            <a:spAutoFit/>
          </a:bodyPr>
          <a:lstStyle/>
          <a:p>
            <a:r>
              <a:rPr lang="en-US">
                <a:solidFill>
                  <a:srgbClr val="C00000"/>
                </a:solidFill>
                <a:latin typeface="Calibri" panose="020F0502020204030204" pitchFamily="34" charset="0"/>
                <a:cs typeface="Calibri" panose="020F0502020204030204" pitchFamily="34" charset="0"/>
              </a:rPr>
              <a:t>Start the node RNN</a:t>
            </a:r>
          </a:p>
        </p:txBody>
      </p:sp>
    </p:spTree>
    <p:extLst>
      <p:ext uri="{BB962C8B-B14F-4D97-AF65-F5344CB8AC3E}">
        <p14:creationId xmlns:p14="http://schemas.microsoft.com/office/powerpoint/2010/main" val="7704261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7B17-C7B1-9C43-8D76-ECD18A7E4F2E}"/>
              </a:ext>
            </a:extLst>
          </p:cNvPr>
          <p:cNvSpPr>
            <a:spLocks noGrp="1"/>
          </p:cNvSpPr>
          <p:nvPr>
            <p:ph type="title"/>
          </p:nvPr>
        </p:nvSpPr>
        <p:spPr/>
        <p:txBody>
          <a:bodyPr/>
          <a:lstStyle/>
          <a:p>
            <a:r>
              <a:rPr lang="en-US"/>
              <a:t>Put Things Together: Training</a:t>
            </a:r>
          </a:p>
        </p:txBody>
      </p:sp>
      <p:sp>
        <p:nvSpPr>
          <p:cNvPr id="4" name="Date Placeholder 3">
            <a:extLst>
              <a:ext uri="{FF2B5EF4-FFF2-40B4-BE49-F238E27FC236}">
                <a16:creationId xmlns:a16="http://schemas.microsoft.com/office/drawing/2014/main" id="{EC802764-1240-4344-AD70-F0F9DCBCB65C}"/>
              </a:ext>
            </a:extLst>
          </p:cNvPr>
          <p:cNvSpPr>
            <a:spLocks noGrp="1"/>
          </p:cNvSpPr>
          <p:nvPr>
            <p:ph type="dt" sz="half" idx="10"/>
          </p:nvPr>
        </p:nvSpPr>
        <p:spPr/>
        <p:txBody>
          <a:bodyPr/>
          <a:lstStyle/>
          <a:p>
            <a:r>
              <a:rPr lang="en-US"/>
              <a:t>12/6/18</a:t>
            </a:r>
          </a:p>
        </p:txBody>
      </p:sp>
      <p:sp>
        <p:nvSpPr>
          <p:cNvPr id="5" name="Footer Placeholder 4">
            <a:extLst>
              <a:ext uri="{FF2B5EF4-FFF2-40B4-BE49-F238E27FC236}">
                <a16:creationId xmlns:a16="http://schemas.microsoft.com/office/drawing/2014/main" id="{6C809429-FB7E-6E4A-BE98-B3F7570F1AF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2B1FC3B-D4E5-6845-8DC6-03236A76F959}"/>
              </a:ext>
            </a:extLst>
          </p:cNvPr>
          <p:cNvSpPr>
            <a:spLocks noGrp="1"/>
          </p:cNvSpPr>
          <p:nvPr>
            <p:ph type="sldNum" sz="quarter" idx="12"/>
          </p:nvPr>
        </p:nvSpPr>
        <p:spPr/>
        <p:txBody>
          <a:bodyPr/>
          <a:lstStyle/>
          <a:p>
            <a:fld id="{19B12225-5612-419B-A8D5-4B8EEE4C217E}" type="slidenum">
              <a:rPr lang="en-US" smtClean="0"/>
              <a:pPr/>
              <a:t>37</a:t>
            </a:fld>
            <a:endParaRPr lang="en-US"/>
          </a:p>
        </p:txBody>
      </p:sp>
      <p:sp>
        <p:nvSpPr>
          <p:cNvPr id="7" name="Rectangle 6">
            <a:extLst>
              <a:ext uri="{FF2B5EF4-FFF2-40B4-BE49-F238E27FC236}">
                <a16:creationId xmlns:a16="http://schemas.microsoft.com/office/drawing/2014/main" id="{D2B34A96-3722-D344-BC10-CD2D199A11A5}"/>
              </a:ext>
            </a:extLst>
          </p:cNvPr>
          <p:cNvSpPr/>
          <p:nvPr/>
        </p:nvSpPr>
        <p:spPr>
          <a:xfrm>
            <a:off x="1286184" y="4744770"/>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144457C-FC13-FC43-B30F-9CD9CD26DB17}"/>
                  </a:ext>
                </a:extLst>
              </p:cNvPr>
              <p:cNvSpPr/>
              <p:nvPr/>
            </p:nvSpPr>
            <p:spPr>
              <a:xfrm>
                <a:off x="1349787" y="5684277"/>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11" name="Rectangle 10">
                <a:extLst>
                  <a:ext uri="{FF2B5EF4-FFF2-40B4-BE49-F238E27FC236}">
                    <a16:creationId xmlns:a16="http://schemas.microsoft.com/office/drawing/2014/main" id="{9144457C-FC13-FC43-B30F-9CD9CD26DB17}"/>
                  </a:ext>
                </a:extLst>
              </p:cNvPr>
              <p:cNvSpPr>
                <a:spLocks noRot="1" noChangeAspect="1" noMove="1" noResize="1" noEditPoints="1" noAdjustHandles="1" noChangeArrowheads="1" noChangeShapeType="1" noTextEdit="1"/>
              </p:cNvSpPr>
              <p:nvPr/>
            </p:nvSpPr>
            <p:spPr>
              <a:xfrm>
                <a:off x="1349787" y="5684277"/>
                <a:ext cx="686598" cy="400110"/>
              </a:xfrm>
              <a:prstGeom prst="rect">
                <a:avLst/>
              </a:prstGeom>
              <a:blipFill>
                <a:blip r:embed="rId3"/>
                <a:stretch>
                  <a:fillRect/>
                </a:stretch>
              </a:blipFill>
            </p:spPr>
            <p:txBody>
              <a:bodyPr/>
              <a:lstStyle/>
              <a:p>
                <a:r>
                  <a:rPr lang="en-US">
                    <a:noFill/>
                  </a:rPr>
                  <a:t> </a:t>
                </a:r>
              </a:p>
            </p:txBody>
          </p:sp>
        </mc:Fallback>
      </mc:AlternateContent>
      <p:sp>
        <p:nvSpPr>
          <p:cNvPr id="12" name="Right Arrow 11">
            <a:extLst>
              <a:ext uri="{FF2B5EF4-FFF2-40B4-BE49-F238E27FC236}">
                <a16:creationId xmlns:a16="http://schemas.microsoft.com/office/drawing/2014/main" id="{F9C44A34-DB9E-6049-89FA-83FA9AA6F792}"/>
              </a:ext>
            </a:extLst>
          </p:cNvPr>
          <p:cNvSpPr/>
          <p:nvPr/>
        </p:nvSpPr>
        <p:spPr>
          <a:xfrm rot="16200000">
            <a:off x="1575742" y="5493778"/>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3" name="Rectangle 12">
            <a:extLst>
              <a:ext uri="{FF2B5EF4-FFF2-40B4-BE49-F238E27FC236}">
                <a16:creationId xmlns:a16="http://schemas.microsoft.com/office/drawing/2014/main" id="{9BDB3910-0805-704A-94C8-15D416AC2035}"/>
              </a:ext>
            </a:extLst>
          </p:cNvPr>
          <p:cNvSpPr/>
          <p:nvPr/>
        </p:nvSpPr>
        <p:spPr>
          <a:xfrm>
            <a:off x="1279040" y="3733800"/>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14" name="Right Arrow 13">
            <a:extLst>
              <a:ext uri="{FF2B5EF4-FFF2-40B4-BE49-F238E27FC236}">
                <a16:creationId xmlns:a16="http://schemas.microsoft.com/office/drawing/2014/main" id="{F4769123-0933-5D42-86F5-332E0F61003F}"/>
              </a:ext>
            </a:extLst>
          </p:cNvPr>
          <p:cNvSpPr/>
          <p:nvPr/>
        </p:nvSpPr>
        <p:spPr>
          <a:xfrm rot="16200000">
            <a:off x="1568600" y="4485904"/>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5" name="Right Arrow 14">
            <a:extLst>
              <a:ext uri="{FF2B5EF4-FFF2-40B4-BE49-F238E27FC236}">
                <a16:creationId xmlns:a16="http://schemas.microsoft.com/office/drawing/2014/main" id="{27BE02CC-1E91-7840-B8EF-EB6EE5A92A4E}"/>
              </a:ext>
            </a:extLst>
          </p:cNvPr>
          <p:cNvSpPr/>
          <p:nvPr/>
        </p:nvSpPr>
        <p:spPr>
          <a:xfrm rot="10800000">
            <a:off x="2178522"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C8CFC402-3877-BE45-A41C-DCACA080030B}"/>
                  </a:ext>
                </a:extLst>
              </p:cNvPr>
              <p:cNvSpPr/>
              <p:nvPr/>
            </p:nvSpPr>
            <p:spPr>
              <a:xfrm>
                <a:off x="2361402" y="3844680"/>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16" name="Rectangle 15">
                <a:extLst>
                  <a:ext uri="{FF2B5EF4-FFF2-40B4-BE49-F238E27FC236}">
                    <a16:creationId xmlns:a16="http://schemas.microsoft.com/office/drawing/2014/main" id="{C8CFC402-3877-BE45-A41C-DCACA080030B}"/>
                  </a:ext>
                </a:extLst>
              </p:cNvPr>
              <p:cNvSpPr>
                <a:spLocks noRot="1" noChangeAspect="1" noMove="1" noResize="1" noEditPoints="1" noAdjustHandles="1" noChangeArrowheads="1" noChangeShapeType="1" noTextEdit="1"/>
              </p:cNvSpPr>
              <p:nvPr/>
            </p:nvSpPr>
            <p:spPr>
              <a:xfrm>
                <a:off x="2361402" y="3844680"/>
                <a:ext cx="686598" cy="400110"/>
              </a:xfrm>
              <a:prstGeom prst="rect">
                <a:avLst/>
              </a:prstGeom>
              <a:blipFill>
                <a:blip r:embed="rId4"/>
                <a:stretch>
                  <a:fillRect/>
                </a:stretch>
              </a:blipFill>
            </p:spPr>
            <p:txBody>
              <a:bodyPr/>
              <a:lstStyle/>
              <a:p>
                <a:r>
                  <a:rPr lang="en-US">
                    <a:noFill/>
                  </a:rPr>
                  <a:t> </a:t>
                </a:r>
              </a:p>
            </p:txBody>
          </p:sp>
        </mc:Fallback>
      </mc:AlternateContent>
      <p:graphicFrame>
        <p:nvGraphicFramePr>
          <p:cNvPr id="17" name="Table 16">
            <a:extLst>
              <a:ext uri="{FF2B5EF4-FFF2-40B4-BE49-F238E27FC236}">
                <a16:creationId xmlns:a16="http://schemas.microsoft.com/office/drawing/2014/main" id="{D9830E9C-E151-3340-81EC-B222A20C9A84}"/>
              </a:ext>
            </a:extLst>
          </p:cNvPr>
          <p:cNvGraphicFramePr>
            <a:graphicFrameLocks noGrp="1"/>
          </p:cNvGraphicFramePr>
          <p:nvPr/>
        </p:nvGraphicFramePr>
        <p:xfrm>
          <a:off x="343643" y="3850535"/>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0.5</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52" name="Right Arrow 51">
            <a:extLst>
              <a:ext uri="{FF2B5EF4-FFF2-40B4-BE49-F238E27FC236}">
                <a16:creationId xmlns:a16="http://schemas.microsoft.com/office/drawing/2014/main" id="{C5949B40-8D79-9F42-941C-0A5834B4AA42}"/>
              </a:ext>
            </a:extLst>
          </p:cNvPr>
          <p:cNvSpPr/>
          <p:nvPr/>
        </p:nvSpPr>
        <p:spPr>
          <a:xfrm rot="10800000">
            <a:off x="972068" y="397729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34" name="Rectangle 33">
            <a:extLst>
              <a:ext uri="{FF2B5EF4-FFF2-40B4-BE49-F238E27FC236}">
                <a16:creationId xmlns:a16="http://schemas.microsoft.com/office/drawing/2014/main" id="{2D414C38-47FB-4C4A-9D60-1EB08749CCAF}"/>
              </a:ext>
            </a:extLst>
          </p:cNvPr>
          <p:cNvSpPr/>
          <p:nvPr/>
        </p:nvSpPr>
        <p:spPr>
          <a:xfrm>
            <a:off x="250732" y="1146417"/>
            <a:ext cx="3574248" cy="830997"/>
          </a:xfrm>
          <a:prstGeom prst="rect">
            <a:avLst/>
          </a:prstGeom>
        </p:spPr>
        <p:txBody>
          <a:bodyPr wrap="none">
            <a:spAutoFit/>
          </a:bodyPr>
          <a:lstStyle/>
          <a:p>
            <a:r>
              <a:rPr lang="en-US" sz="2400">
                <a:latin typeface="Calibri" panose="020F0502020204030204" pitchFamily="34" charset="0"/>
                <a:ea typeface="Helvetica Neue Light" panose="02000403000000020004" pitchFamily="2" charset="0"/>
                <a:cs typeface="Calibri" panose="020F0502020204030204" pitchFamily="34" charset="0"/>
              </a:rPr>
              <a:t>Edge RNN predicts how</a:t>
            </a:r>
          </a:p>
          <a:p>
            <a:r>
              <a:rPr lang="en-US" sz="2400" b="1">
                <a:latin typeface="Calibri" panose="020F0502020204030204" pitchFamily="34" charset="0"/>
                <a:ea typeface="Helvetica Neue Light" panose="02000403000000020004" pitchFamily="2" charset="0"/>
                <a:cs typeface="Calibri" panose="020F0502020204030204" pitchFamily="34" charset="0"/>
              </a:rPr>
              <a:t>Node 2 </a:t>
            </a:r>
            <a:r>
              <a:rPr lang="en-US" sz="2400">
                <a:latin typeface="Calibri" panose="020F0502020204030204" pitchFamily="34" charset="0"/>
                <a:ea typeface="Helvetica Neue Light" panose="02000403000000020004" pitchFamily="2" charset="0"/>
                <a:cs typeface="Calibri" panose="020F0502020204030204" pitchFamily="34" charset="0"/>
              </a:rPr>
              <a:t>connects to </a:t>
            </a:r>
            <a:r>
              <a:rPr lang="en-US" sz="2400" b="1">
                <a:latin typeface="Calibri" panose="020F0502020204030204" pitchFamily="34" charset="0"/>
                <a:ea typeface="Helvetica Neue Light" panose="02000403000000020004" pitchFamily="2" charset="0"/>
                <a:cs typeface="Calibri" panose="020F0502020204030204" pitchFamily="34" charset="0"/>
              </a:rPr>
              <a:t>Node 1</a:t>
            </a:r>
          </a:p>
        </p:txBody>
      </p:sp>
      <p:graphicFrame>
        <p:nvGraphicFramePr>
          <p:cNvPr id="30" name="Table 29">
            <a:extLst>
              <a:ext uri="{FF2B5EF4-FFF2-40B4-BE49-F238E27FC236}">
                <a16:creationId xmlns:a16="http://schemas.microsoft.com/office/drawing/2014/main" id="{A2C32C31-E5EC-EE42-8904-BD7301086139}"/>
              </a:ext>
            </a:extLst>
          </p:cNvPr>
          <p:cNvGraphicFramePr>
            <a:graphicFrameLocks noGrp="1"/>
          </p:cNvGraphicFramePr>
          <p:nvPr/>
        </p:nvGraphicFramePr>
        <p:xfrm>
          <a:off x="7774213" y="1424502"/>
          <a:ext cx="1260630" cy="1188720"/>
        </p:xfrm>
        <a:graphic>
          <a:graphicData uri="http://schemas.openxmlformats.org/drawingml/2006/table">
            <a:tbl>
              <a:tblPr firstRow="1" bandRow="1">
                <a:tableStyleId>{2D5ABB26-0587-4C30-8999-92F81FD0307C}</a:tableStyleId>
              </a:tblPr>
              <a:tblGrid>
                <a:gridCol w="420210">
                  <a:extLst>
                    <a:ext uri="{9D8B030D-6E8A-4147-A177-3AD203B41FA5}">
                      <a16:colId xmlns:a16="http://schemas.microsoft.com/office/drawing/2014/main" val="20000"/>
                    </a:ext>
                  </a:extLst>
                </a:gridCol>
                <a:gridCol w="420210">
                  <a:extLst>
                    <a:ext uri="{9D8B030D-6E8A-4147-A177-3AD203B41FA5}">
                      <a16:colId xmlns:a16="http://schemas.microsoft.com/office/drawing/2014/main" val="20001"/>
                    </a:ext>
                  </a:extLst>
                </a:gridCol>
                <a:gridCol w="420210">
                  <a:extLst>
                    <a:ext uri="{9D8B030D-6E8A-4147-A177-3AD203B41FA5}">
                      <a16:colId xmlns:a16="http://schemas.microsoft.com/office/drawing/2014/main" val="20002"/>
                    </a:ext>
                  </a:extLst>
                </a:gridCol>
              </a:tblGrid>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tx1"/>
                          </a:solidFill>
                          <a:latin typeface="Helvetica Neue Light" panose="02000403000000020004" pitchFamily="2" charset="0"/>
                          <a:ea typeface="Helvetica Neue Light" panose="02000403000000020004" pitchFamily="2" charset="0"/>
                        </a:rPr>
                        <a:t>1</a:t>
                      </a:r>
                      <a:endParaRPr lang="en-US" sz="1800" b="1"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1" i="0">
                          <a:solidFill>
                            <a:schemeClr val="tx1"/>
                          </a:solidFill>
                          <a:latin typeface="Helvetica Neue Light" panose="02000403000000020004" pitchFamily="2" charset="0"/>
                          <a:ea typeface="Helvetica Neue Light" panose="02000403000000020004" pitchFamily="2" charset="0"/>
                        </a:rPr>
                        <a:t>1</a:t>
                      </a:r>
                      <a:endParaRPr lang="en-US" sz="1800" b="1"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latin typeface="Helvetica Neue Light" panose="02000403000000020004" pitchFamily="2" charset="0"/>
                          <a:ea typeface="Helvetica Neue Light" panose="02000403000000020004" pitchFamily="2" charset="0"/>
                        </a:rPr>
                        <a:t>0</a:t>
                      </a:r>
                      <a:endParaRPr lang="en-US" sz="1800" b="1"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1"/>
                  </a:ext>
                </a:extLst>
              </a:tr>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31" name="Oval 30">
            <a:extLst>
              <a:ext uri="{FF2B5EF4-FFF2-40B4-BE49-F238E27FC236}">
                <a16:creationId xmlns:a16="http://schemas.microsoft.com/office/drawing/2014/main" id="{9BFA0976-9CF2-A04F-BA98-93E095E82173}"/>
              </a:ext>
            </a:extLst>
          </p:cNvPr>
          <p:cNvSpPr>
            <a:spLocks noChangeAspect="1"/>
          </p:cNvSpPr>
          <p:nvPr/>
        </p:nvSpPr>
        <p:spPr>
          <a:xfrm>
            <a:off x="6216238" y="1748066"/>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b="1">
                <a:solidFill>
                  <a:srgbClr val="C00000"/>
                </a:solidFill>
                <a:latin typeface="Helvetica Neue Light" panose="02000403000000020004" pitchFamily="2" charset="0"/>
                <a:ea typeface="Helvetica Neue Light" panose="02000403000000020004" pitchFamily="2" charset="0"/>
              </a:rPr>
              <a:t>1</a:t>
            </a:r>
          </a:p>
        </p:txBody>
      </p:sp>
      <p:sp>
        <p:nvSpPr>
          <p:cNvPr id="32" name="Oval 31">
            <a:extLst>
              <a:ext uri="{FF2B5EF4-FFF2-40B4-BE49-F238E27FC236}">
                <a16:creationId xmlns:a16="http://schemas.microsoft.com/office/drawing/2014/main" id="{5ABC5167-F7C1-074E-8303-5060B81C6931}"/>
              </a:ext>
            </a:extLst>
          </p:cNvPr>
          <p:cNvSpPr>
            <a:spLocks noChangeAspect="1"/>
          </p:cNvSpPr>
          <p:nvPr/>
        </p:nvSpPr>
        <p:spPr>
          <a:xfrm>
            <a:off x="6907336" y="2090802"/>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b="1">
                <a:solidFill>
                  <a:srgbClr val="C00000"/>
                </a:solidFill>
                <a:latin typeface="Helvetica Neue Light" panose="02000403000000020004" pitchFamily="2" charset="0"/>
                <a:ea typeface="Helvetica Neue Light" panose="02000403000000020004" pitchFamily="2" charset="0"/>
              </a:rPr>
              <a:t>2</a:t>
            </a:r>
          </a:p>
        </p:txBody>
      </p:sp>
      <p:sp>
        <p:nvSpPr>
          <p:cNvPr id="33" name="Oval 32">
            <a:extLst>
              <a:ext uri="{FF2B5EF4-FFF2-40B4-BE49-F238E27FC236}">
                <a16:creationId xmlns:a16="http://schemas.microsoft.com/office/drawing/2014/main" id="{856E4E1F-5774-B046-A768-74B824D1E548}"/>
              </a:ext>
            </a:extLst>
          </p:cNvPr>
          <p:cNvSpPr>
            <a:spLocks noChangeAspect="1"/>
          </p:cNvSpPr>
          <p:nvPr/>
        </p:nvSpPr>
        <p:spPr>
          <a:xfrm>
            <a:off x="6907336" y="1496352"/>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cxnSp>
        <p:nvCxnSpPr>
          <p:cNvPr id="35" name="Straight Connector 34">
            <a:extLst>
              <a:ext uri="{FF2B5EF4-FFF2-40B4-BE49-F238E27FC236}">
                <a16:creationId xmlns:a16="http://schemas.microsoft.com/office/drawing/2014/main" id="{E808D604-427E-CA4B-8887-7D5AAE514C2C}"/>
              </a:ext>
            </a:extLst>
          </p:cNvPr>
          <p:cNvCxnSpPr>
            <a:cxnSpLocks/>
            <a:stCxn id="31" idx="5"/>
            <a:endCxn id="32" idx="2"/>
          </p:cNvCxnSpPr>
          <p:nvPr/>
        </p:nvCxnSpPr>
        <p:spPr>
          <a:xfrm>
            <a:off x="6528434" y="2060262"/>
            <a:ext cx="378902" cy="2134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B4A9634-C513-8940-99E3-A543ECD7CB67}"/>
              </a:ext>
            </a:extLst>
          </p:cNvPr>
          <p:cNvCxnSpPr>
            <a:cxnSpLocks/>
            <a:stCxn id="31" idx="7"/>
            <a:endCxn id="33" idx="2"/>
          </p:cNvCxnSpPr>
          <p:nvPr/>
        </p:nvCxnSpPr>
        <p:spPr>
          <a:xfrm flipV="1">
            <a:off x="6528434" y="1679232"/>
            <a:ext cx="378902" cy="1223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B4540BF9-E22F-3140-84C2-1F70CAB14D33}"/>
              </a:ext>
            </a:extLst>
          </p:cNvPr>
          <p:cNvSpPr/>
          <p:nvPr/>
        </p:nvSpPr>
        <p:spPr>
          <a:xfrm>
            <a:off x="6468732" y="2662535"/>
            <a:ext cx="2326278" cy="461665"/>
          </a:xfrm>
          <a:prstGeom prst="rect">
            <a:avLst/>
          </a:prstGeom>
        </p:spPr>
        <p:txBody>
          <a:bodyPr wrap="none">
            <a:spAutoFit/>
          </a:bodyPr>
          <a:lstStyle/>
          <a:p>
            <a:r>
              <a:rPr lang="en-US" sz="2400">
                <a:latin typeface="Helvetica Neue Light" panose="02000403000000020004" pitchFamily="2" charset="0"/>
                <a:ea typeface="Helvetica Neue Light" panose="02000403000000020004" pitchFamily="2" charset="0"/>
              </a:rPr>
              <a:t>Observed graph</a:t>
            </a:r>
          </a:p>
        </p:txBody>
      </p:sp>
      <p:sp>
        <p:nvSpPr>
          <p:cNvPr id="38" name="Rectangle 37">
            <a:extLst>
              <a:ext uri="{FF2B5EF4-FFF2-40B4-BE49-F238E27FC236}">
                <a16:creationId xmlns:a16="http://schemas.microsoft.com/office/drawing/2014/main" id="{DF899927-606A-944E-88D7-D9E24D7ACAD1}"/>
              </a:ext>
            </a:extLst>
          </p:cNvPr>
          <p:cNvSpPr/>
          <p:nvPr/>
        </p:nvSpPr>
        <p:spPr>
          <a:xfrm>
            <a:off x="6116384" y="1324101"/>
            <a:ext cx="3027616" cy="1800099"/>
          </a:xfrm>
          <a:prstGeom prst="rect">
            <a:avLst/>
          </a:prstGeom>
          <a:noFill/>
          <a:ln w="19050" cmpd="sng">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31B5EDA8-9F2D-1242-975B-E29A42BA65D4}"/>
              </a:ext>
            </a:extLst>
          </p:cNvPr>
          <p:cNvSpPr txBox="1"/>
          <p:nvPr/>
        </p:nvSpPr>
        <p:spPr>
          <a:xfrm>
            <a:off x="2269961" y="4210387"/>
            <a:ext cx="1988108" cy="369332"/>
          </a:xfrm>
          <a:prstGeom prst="rect">
            <a:avLst/>
          </a:prstGeom>
          <a:noFill/>
        </p:spPr>
        <p:txBody>
          <a:bodyPr wrap="none" rtlCol="0">
            <a:spAutoFit/>
          </a:bodyPr>
          <a:lstStyle/>
          <a:p>
            <a:r>
              <a:rPr lang="en-US">
                <a:solidFill>
                  <a:srgbClr val="C00000"/>
                </a:solidFill>
                <a:latin typeface="Calibri" panose="020F0502020204030204" pitchFamily="34" charset="0"/>
                <a:cs typeface="Calibri" panose="020F0502020204030204" pitchFamily="34" charset="0"/>
              </a:rPr>
              <a:t>Start the edge RNN</a:t>
            </a:r>
          </a:p>
        </p:txBody>
      </p:sp>
      <p:sp>
        <p:nvSpPr>
          <p:cNvPr id="41" name="TextBox 40">
            <a:extLst>
              <a:ext uri="{FF2B5EF4-FFF2-40B4-BE49-F238E27FC236}">
                <a16:creationId xmlns:a16="http://schemas.microsoft.com/office/drawing/2014/main" id="{607AA4A8-440B-8247-8625-C5D83AEB7538}"/>
              </a:ext>
            </a:extLst>
          </p:cNvPr>
          <p:cNvSpPr txBox="1"/>
          <p:nvPr/>
        </p:nvSpPr>
        <p:spPr>
          <a:xfrm>
            <a:off x="76795" y="4313071"/>
            <a:ext cx="1447205" cy="923330"/>
          </a:xfrm>
          <a:prstGeom prst="rect">
            <a:avLst/>
          </a:prstGeom>
          <a:noFill/>
        </p:spPr>
        <p:txBody>
          <a:bodyPr wrap="square" rtlCol="0">
            <a:spAutoFit/>
          </a:bodyPr>
          <a:lstStyle/>
          <a:p>
            <a:r>
              <a:rPr lang="en-US">
                <a:solidFill>
                  <a:srgbClr val="C00000"/>
                </a:solidFill>
                <a:latin typeface="Calibri" panose="020F0502020204030204" pitchFamily="34" charset="0"/>
                <a:cs typeface="Calibri" panose="020F0502020204030204" pitchFamily="34" charset="0"/>
              </a:rPr>
              <a:t>Will node 2 connect to node 1?</a:t>
            </a:r>
          </a:p>
        </p:txBody>
      </p:sp>
    </p:spTree>
    <p:extLst>
      <p:ext uri="{BB962C8B-B14F-4D97-AF65-F5344CB8AC3E}">
        <p14:creationId xmlns:p14="http://schemas.microsoft.com/office/powerpoint/2010/main" val="29560581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7B17-C7B1-9C43-8D76-ECD18A7E4F2E}"/>
              </a:ext>
            </a:extLst>
          </p:cNvPr>
          <p:cNvSpPr>
            <a:spLocks noGrp="1"/>
          </p:cNvSpPr>
          <p:nvPr>
            <p:ph type="title"/>
          </p:nvPr>
        </p:nvSpPr>
        <p:spPr/>
        <p:txBody>
          <a:bodyPr/>
          <a:lstStyle/>
          <a:p>
            <a:r>
              <a:rPr lang="en-US"/>
              <a:t>Put Things Together: Training</a:t>
            </a:r>
          </a:p>
        </p:txBody>
      </p:sp>
      <p:sp>
        <p:nvSpPr>
          <p:cNvPr id="4" name="Date Placeholder 3">
            <a:extLst>
              <a:ext uri="{FF2B5EF4-FFF2-40B4-BE49-F238E27FC236}">
                <a16:creationId xmlns:a16="http://schemas.microsoft.com/office/drawing/2014/main" id="{EC802764-1240-4344-AD70-F0F9DCBCB65C}"/>
              </a:ext>
            </a:extLst>
          </p:cNvPr>
          <p:cNvSpPr>
            <a:spLocks noGrp="1"/>
          </p:cNvSpPr>
          <p:nvPr>
            <p:ph type="dt" sz="half" idx="10"/>
          </p:nvPr>
        </p:nvSpPr>
        <p:spPr/>
        <p:txBody>
          <a:bodyPr/>
          <a:lstStyle/>
          <a:p>
            <a:r>
              <a:rPr lang="en-US"/>
              <a:t>12/6/18</a:t>
            </a:r>
          </a:p>
        </p:txBody>
      </p:sp>
      <p:sp>
        <p:nvSpPr>
          <p:cNvPr id="5" name="Footer Placeholder 4">
            <a:extLst>
              <a:ext uri="{FF2B5EF4-FFF2-40B4-BE49-F238E27FC236}">
                <a16:creationId xmlns:a16="http://schemas.microsoft.com/office/drawing/2014/main" id="{6C809429-FB7E-6E4A-BE98-B3F7570F1AF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2B1FC3B-D4E5-6845-8DC6-03236A76F959}"/>
              </a:ext>
            </a:extLst>
          </p:cNvPr>
          <p:cNvSpPr>
            <a:spLocks noGrp="1"/>
          </p:cNvSpPr>
          <p:nvPr>
            <p:ph type="sldNum" sz="quarter" idx="12"/>
          </p:nvPr>
        </p:nvSpPr>
        <p:spPr/>
        <p:txBody>
          <a:bodyPr/>
          <a:lstStyle/>
          <a:p>
            <a:fld id="{19B12225-5612-419B-A8D5-4B8EEE4C217E}" type="slidenum">
              <a:rPr lang="en-US" smtClean="0"/>
              <a:pPr/>
              <a:t>38</a:t>
            </a:fld>
            <a:endParaRPr lang="en-US"/>
          </a:p>
        </p:txBody>
      </p:sp>
      <p:sp>
        <p:nvSpPr>
          <p:cNvPr id="7" name="Rectangle 6">
            <a:extLst>
              <a:ext uri="{FF2B5EF4-FFF2-40B4-BE49-F238E27FC236}">
                <a16:creationId xmlns:a16="http://schemas.microsoft.com/office/drawing/2014/main" id="{D2B34A96-3722-D344-BC10-CD2D199A11A5}"/>
              </a:ext>
            </a:extLst>
          </p:cNvPr>
          <p:cNvSpPr/>
          <p:nvPr/>
        </p:nvSpPr>
        <p:spPr>
          <a:xfrm>
            <a:off x="1286184" y="4744770"/>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144457C-FC13-FC43-B30F-9CD9CD26DB17}"/>
                  </a:ext>
                </a:extLst>
              </p:cNvPr>
              <p:cNvSpPr/>
              <p:nvPr/>
            </p:nvSpPr>
            <p:spPr>
              <a:xfrm>
                <a:off x="1349787" y="5684277"/>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11" name="Rectangle 10">
                <a:extLst>
                  <a:ext uri="{FF2B5EF4-FFF2-40B4-BE49-F238E27FC236}">
                    <a16:creationId xmlns:a16="http://schemas.microsoft.com/office/drawing/2014/main" id="{9144457C-FC13-FC43-B30F-9CD9CD26DB17}"/>
                  </a:ext>
                </a:extLst>
              </p:cNvPr>
              <p:cNvSpPr>
                <a:spLocks noRot="1" noChangeAspect="1" noMove="1" noResize="1" noEditPoints="1" noAdjustHandles="1" noChangeArrowheads="1" noChangeShapeType="1" noTextEdit="1"/>
              </p:cNvSpPr>
              <p:nvPr/>
            </p:nvSpPr>
            <p:spPr>
              <a:xfrm>
                <a:off x="1349787" y="5684277"/>
                <a:ext cx="686598" cy="400110"/>
              </a:xfrm>
              <a:prstGeom prst="rect">
                <a:avLst/>
              </a:prstGeom>
              <a:blipFill>
                <a:blip r:embed="rId3"/>
                <a:stretch>
                  <a:fillRect/>
                </a:stretch>
              </a:blipFill>
            </p:spPr>
            <p:txBody>
              <a:bodyPr/>
              <a:lstStyle/>
              <a:p>
                <a:r>
                  <a:rPr lang="en-US">
                    <a:noFill/>
                  </a:rPr>
                  <a:t> </a:t>
                </a:r>
              </a:p>
            </p:txBody>
          </p:sp>
        </mc:Fallback>
      </mc:AlternateContent>
      <p:sp>
        <p:nvSpPr>
          <p:cNvPr id="12" name="Right Arrow 11">
            <a:extLst>
              <a:ext uri="{FF2B5EF4-FFF2-40B4-BE49-F238E27FC236}">
                <a16:creationId xmlns:a16="http://schemas.microsoft.com/office/drawing/2014/main" id="{F9C44A34-DB9E-6049-89FA-83FA9AA6F792}"/>
              </a:ext>
            </a:extLst>
          </p:cNvPr>
          <p:cNvSpPr/>
          <p:nvPr/>
        </p:nvSpPr>
        <p:spPr>
          <a:xfrm rot="16200000">
            <a:off x="1575742" y="5493778"/>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3" name="Rectangle 12">
            <a:extLst>
              <a:ext uri="{FF2B5EF4-FFF2-40B4-BE49-F238E27FC236}">
                <a16:creationId xmlns:a16="http://schemas.microsoft.com/office/drawing/2014/main" id="{9BDB3910-0805-704A-94C8-15D416AC2035}"/>
              </a:ext>
            </a:extLst>
          </p:cNvPr>
          <p:cNvSpPr/>
          <p:nvPr/>
        </p:nvSpPr>
        <p:spPr>
          <a:xfrm>
            <a:off x="1279040" y="3733800"/>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14" name="Right Arrow 13">
            <a:extLst>
              <a:ext uri="{FF2B5EF4-FFF2-40B4-BE49-F238E27FC236}">
                <a16:creationId xmlns:a16="http://schemas.microsoft.com/office/drawing/2014/main" id="{F4769123-0933-5D42-86F5-332E0F61003F}"/>
              </a:ext>
            </a:extLst>
          </p:cNvPr>
          <p:cNvSpPr/>
          <p:nvPr/>
        </p:nvSpPr>
        <p:spPr>
          <a:xfrm rot="16200000">
            <a:off x="1568600" y="4485904"/>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5" name="Right Arrow 14">
            <a:extLst>
              <a:ext uri="{FF2B5EF4-FFF2-40B4-BE49-F238E27FC236}">
                <a16:creationId xmlns:a16="http://schemas.microsoft.com/office/drawing/2014/main" id="{27BE02CC-1E91-7840-B8EF-EB6EE5A92A4E}"/>
              </a:ext>
            </a:extLst>
          </p:cNvPr>
          <p:cNvSpPr/>
          <p:nvPr/>
        </p:nvSpPr>
        <p:spPr>
          <a:xfrm rot="10800000">
            <a:off x="2178522"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C8CFC402-3877-BE45-A41C-DCACA080030B}"/>
                  </a:ext>
                </a:extLst>
              </p:cNvPr>
              <p:cNvSpPr/>
              <p:nvPr/>
            </p:nvSpPr>
            <p:spPr>
              <a:xfrm>
                <a:off x="2361402" y="3844680"/>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16" name="Rectangle 15">
                <a:extLst>
                  <a:ext uri="{FF2B5EF4-FFF2-40B4-BE49-F238E27FC236}">
                    <a16:creationId xmlns:a16="http://schemas.microsoft.com/office/drawing/2014/main" id="{C8CFC402-3877-BE45-A41C-DCACA080030B}"/>
                  </a:ext>
                </a:extLst>
              </p:cNvPr>
              <p:cNvSpPr>
                <a:spLocks noRot="1" noChangeAspect="1" noMove="1" noResize="1" noEditPoints="1" noAdjustHandles="1" noChangeArrowheads="1" noChangeShapeType="1" noTextEdit="1"/>
              </p:cNvSpPr>
              <p:nvPr/>
            </p:nvSpPr>
            <p:spPr>
              <a:xfrm>
                <a:off x="2361402" y="3844680"/>
                <a:ext cx="686598" cy="400110"/>
              </a:xfrm>
              <a:prstGeom prst="rect">
                <a:avLst/>
              </a:prstGeom>
              <a:blipFill>
                <a:blip r:embed="rId4"/>
                <a:stretch>
                  <a:fillRect/>
                </a:stretch>
              </a:blipFill>
            </p:spPr>
            <p:txBody>
              <a:bodyPr/>
              <a:lstStyle/>
              <a:p>
                <a:r>
                  <a:rPr lang="en-US">
                    <a:noFill/>
                  </a:rPr>
                  <a:t> </a:t>
                </a:r>
              </a:p>
            </p:txBody>
          </p:sp>
        </mc:Fallback>
      </mc:AlternateContent>
      <p:graphicFrame>
        <p:nvGraphicFramePr>
          <p:cNvPr id="17" name="Table 16">
            <a:extLst>
              <a:ext uri="{FF2B5EF4-FFF2-40B4-BE49-F238E27FC236}">
                <a16:creationId xmlns:a16="http://schemas.microsoft.com/office/drawing/2014/main" id="{D9830E9C-E151-3340-81EC-B222A20C9A84}"/>
              </a:ext>
            </a:extLst>
          </p:cNvPr>
          <p:cNvGraphicFramePr>
            <a:graphicFrameLocks noGrp="1"/>
          </p:cNvGraphicFramePr>
          <p:nvPr/>
        </p:nvGraphicFramePr>
        <p:xfrm>
          <a:off x="343643" y="3850535"/>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0.5</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36" name="Right Arrow 35">
            <a:extLst>
              <a:ext uri="{FF2B5EF4-FFF2-40B4-BE49-F238E27FC236}">
                <a16:creationId xmlns:a16="http://schemas.microsoft.com/office/drawing/2014/main" id="{C670E1B3-D22D-AD4D-92D7-B56FFB48DD9B}"/>
              </a:ext>
            </a:extLst>
          </p:cNvPr>
          <p:cNvSpPr/>
          <p:nvPr/>
        </p:nvSpPr>
        <p:spPr>
          <a:xfrm>
            <a:off x="2588518" y="5021436"/>
            <a:ext cx="1030924"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1" name="Rectangle 40">
            <a:extLst>
              <a:ext uri="{FF2B5EF4-FFF2-40B4-BE49-F238E27FC236}">
                <a16:creationId xmlns:a16="http://schemas.microsoft.com/office/drawing/2014/main" id="{52757826-2D12-AA47-BA9A-8FF58C55D2DB}"/>
              </a:ext>
            </a:extLst>
          </p:cNvPr>
          <p:cNvSpPr/>
          <p:nvPr/>
        </p:nvSpPr>
        <p:spPr>
          <a:xfrm>
            <a:off x="4268719" y="4744770"/>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p:sp>
        <p:nvSpPr>
          <p:cNvPr id="52" name="Right Arrow 51">
            <a:extLst>
              <a:ext uri="{FF2B5EF4-FFF2-40B4-BE49-F238E27FC236}">
                <a16:creationId xmlns:a16="http://schemas.microsoft.com/office/drawing/2014/main" id="{C5949B40-8D79-9F42-941C-0A5834B4AA42}"/>
              </a:ext>
            </a:extLst>
          </p:cNvPr>
          <p:cNvSpPr/>
          <p:nvPr/>
        </p:nvSpPr>
        <p:spPr>
          <a:xfrm rot="10800000">
            <a:off x="972068" y="397729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58" name="Rectangle 57">
            <a:extLst>
              <a:ext uri="{FF2B5EF4-FFF2-40B4-BE49-F238E27FC236}">
                <a16:creationId xmlns:a16="http://schemas.microsoft.com/office/drawing/2014/main" id="{D7E8DDD9-9462-4B40-98C4-2161727E1B84}"/>
              </a:ext>
            </a:extLst>
          </p:cNvPr>
          <p:cNvSpPr/>
          <p:nvPr/>
        </p:nvSpPr>
        <p:spPr>
          <a:xfrm>
            <a:off x="250733" y="1146417"/>
            <a:ext cx="3368710" cy="830997"/>
          </a:xfrm>
          <a:prstGeom prst="rect">
            <a:avLst/>
          </a:prstGeom>
        </p:spPr>
        <p:txBody>
          <a:bodyPr wrap="square">
            <a:spAutoFit/>
          </a:bodyPr>
          <a:lstStyle/>
          <a:p>
            <a:r>
              <a:rPr lang="en-US" sz="2400" b="1">
                <a:latin typeface="Calibri" panose="020F0502020204030204" pitchFamily="34" charset="0"/>
                <a:ea typeface="Helvetica Neue Light" panose="02000403000000020004" pitchFamily="2" charset="0"/>
                <a:cs typeface="Calibri" panose="020F0502020204030204" pitchFamily="34" charset="0"/>
              </a:rPr>
              <a:t>Update Node RNN </a:t>
            </a:r>
            <a:r>
              <a:rPr lang="en-US" sz="2400">
                <a:latin typeface="Calibri" panose="020F0502020204030204" pitchFamily="34" charset="0"/>
                <a:ea typeface="Helvetica Neue Light" panose="02000403000000020004" pitchFamily="2" charset="0"/>
                <a:cs typeface="Calibri" panose="020F0502020204030204" pitchFamily="34" charset="0"/>
              </a:rPr>
              <a:t>using </a:t>
            </a:r>
            <a:r>
              <a:rPr lang="en-US" sz="2400" b="1">
                <a:latin typeface="Calibri" panose="020F0502020204030204" pitchFamily="34" charset="0"/>
                <a:ea typeface="Helvetica Neue Light" panose="02000403000000020004" pitchFamily="2" charset="0"/>
                <a:cs typeface="Calibri" panose="020F0502020204030204" pitchFamily="34" charset="0"/>
              </a:rPr>
              <a:t>Edge RNN’s hidden state</a:t>
            </a:r>
          </a:p>
        </p:txBody>
      </p:sp>
      <p:graphicFrame>
        <p:nvGraphicFramePr>
          <p:cNvPr id="37" name="Table 36">
            <a:extLst>
              <a:ext uri="{FF2B5EF4-FFF2-40B4-BE49-F238E27FC236}">
                <a16:creationId xmlns:a16="http://schemas.microsoft.com/office/drawing/2014/main" id="{584EF48D-3A7D-5D47-8AF4-C50D2507C105}"/>
              </a:ext>
            </a:extLst>
          </p:cNvPr>
          <p:cNvGraphicFramePr>
            <a:graphicFrameLocks noGrp="1"/>
          </p:cNvGraphicFramePr>
          <p:nvPr/>
        </p:nvGraphicFramePr>
        <p:xfrm>
          <a:off x="7774213" y="1424502"/>
          <a:ext cx="1260630" cy="1188720"/>
        </p:xfrm>
        <a:graphic>
          <a:graphicData uri="http://schemas.openxmlformats.org/drawingml/2006/table">
            <a:tbl>
              <a:tblPr firstRow="1" bandRow="1">
                <a:tableStyleId>{2D5ABB26-0587-4C30-8999-92F81FD0307C}</a:tableStyleId>
              </a:tblPr>
              <a:tblGrid>
                <a:gridCol w="420210">
                  <a:extLst>
                    <a:ext uri="{9D8B030D-6E8A-4147-A177-3AD203B41FA5}">
                      <a16:colId xmlns:a16="http://schemas.microsoft.com/office/drawing/2014/main" val="20000"/>
                    </a:ext>
                  </a:extLst>
                </a:gridCol>
                <a:gridCol w="420210">
                  <a:extLst>
                    <a:ext uri="{9D8B030D-6E8A-4147-A177-3AD203B41FA5}">
                      <a16:colId xmlns:a16="http://schemas.microsoft.com/office/drawing/2014/main" val="20001"/>
                    </a:ext>
                  </a:extLst>
                </a:gridCol>
                <a:gridCol w="420210">
                  <a:extLst>
                    <a:ext uri="{9D8B030D-6E8A-4147-A177-3AD203B41FA5}">
                      <a16:colId xmlns:a16="http://schemas.microsoft.com/office/drawing/2014/main" val="20002"/>
                    </a:ext>
                  </a:extLst>
                </a:gridCol>
              </a:tblGrid>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tx1"/>
                          </a:solidFill>
                          <a:latin typeface="Helvetica Neue Light" panose="02000403000000020004" pitchFamily="2" charset="0"/>
                          <a:ea typeface="Helvetica Neue Light" panose="02000403000000020004" pitchFamily="2" charset="0"/>
                        </a:rPr>
                        <a:t>1</a:t>
                      </a:r>
                      <a:endParaRPr lang="en-US" sz="1800" b="1"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1" i="0">
                          <a:solidFill>
                            <a:schemeClr val="tx1"/>
                          </a:solidFill>
                          <a:latin typeface="Helvetica Neue Light" panose="02000403000000020004" pitchFamily="2" charset="0"/>
                          <a:ea typeface="Helvetica Neue Light" panose="02000403000000020004" pitchFamily="2" charset="0"/>
                        </a:rPr>
                        <a:t>1</a:t>
                      </a:r>
                      <a:endParaRPr lang="en-US" sz="1800" b="1"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latin typeface="Helvetica Neue Light" panose="02000403000000020004" pitchFamily="2" charset="0"/>
                          <a:ea typeface="Helvetica Neue Light" panose="02000403000000020004" pitchFamily="2" charset="0"/>
                        </a:rPr>
                        <a:t>0</a:t>
                      </a:r>
                      <a:endParaRPr lang="en-US" sz="1800" b="1"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1"/>
                  </a:ext>
                </a:extLst>
              </a:tr>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39" name="Oval 38">
            <a:extLst>
              <a:ext uri="{FF2B5EF4-FFF2-40B4-BE49-F238E27FC236}">
                <a16:creationId xmlns:a16="http://schemas.microsoft.com/office/drawing/2014/main" id="{AD7443A4-AB86-4F46-A8EA-335EC107838E}"/>
              </a:ext>
            </a:extLst>
          </p:cNvPr>
          <p:cNvSpPr>
            <a:spLocks noChangeAspect="1"/>
          </p:cNvSpPr>
          <p:nvPr/>
        </p:nvSpPr>
        <p:spPr>
          <a:xfrm>
            <a:off x="6216238" y="1748066"/>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b="1">
                <a:solidFill>
                  <a:srgbClr val="C00000"/>
                </a:solidFill>
                <a:latin typeface="Helvetica Neue Light" panose="02000403000000020004" pitchFamily="2" charset="0"/>
                <a:ea typeface="Helvetica Neue Light" panose="02000403000000020004" pitchFamily="2" charset="0"/>
              </a:rPr>
              <a:t>1</a:t>
            </a:r>
          </a:p>
        </p:txBody>
      </p:sp>
      <p:sp>
        <p:nvSpPr>
          <p:cNvPr id="40" name="Oval 39">
            <a:extLst>
              <a:ext uri="{FF2B5EF4-FFF2-40B4-BE49-F238E27FC236}">
                <a16:creationId xmlns:a16="http://schemas.microsoft.com/office/drawing/2014/main" id="{3DBD3D7D-285D-F144-A318-5EBCCEAD0E0A}"/>
              </a:ext>
            </a:extLst>
          </p:cNvPr>
          <p:cNvSpPr>
            <a:spLocks noChangeAspect="1"/>
          </p:cNvSpPr>
          <p:nvPr/>
        </p:nvSpPr>
        <p:spPr>
          <a:xfrm>
            <a:off x="6907336" y="2090802"/>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b="1">
                <a:solidFill>
                  <a:srgbClr val="C00000"/>
                </a:solidFill>
                <a:latin typeface="Helvetica Neue Light" panose="02000403000000020004" pitchFamily="2" charset="0"/>
                <a:ea typeface="Helvetica Neue Light" panose="02000403000000020004" pitchFamily="2" charset="0"/>
              </a:rPr>
              <a:t>2</a:t>
            </a:r>
          </a:p>
        </p:txBody>
      </p:sp>
      <p:sp>
        <p:nvSpPr>
          <p:cNvPr id="43" name="Oval 42">
            <a:extLst>
              <a:ext uri="{FF2B5EF4-FFF2-40B4-BE49-F238E27FC236}">
                <a16:creationId xmlns:a16="http://schemas.microsoft.com/office/drawing/2014/main" id="{FCF6DC17-AF7B-7E4D-8A46-D7803CF59150}"/>
              </a:ext>
            </a:extLst>
          </p:cNvPr>
          <p:cNvSpPr>
            <a:spLocks noChangeAspect="1"/>
          </p:cNvSpPr>
          <p:nvPr/>
        </p:nvSpPr>
        <p:spPr>
          <a:xfrm>
            <a:off x="6907336" y="1496352"/>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cxnSp>
        <p:nvCxnSpPr>
          <p:cNvPr id="44" name="Straight Connector 43">
            <a:extLst>
              <a:ext uri="{FF2B5EF4-FFF2-40B4-BE49-F238E27FC236}">
                <a16:creationId xmlns:a16="http://schemas.microsoft.com/office/drawing/2014/main" id="{388B135E-A0E6-8145-9A04-2EBF2925F23C}"/>
              </a:ext>
            </a:extLst>
          </p:cNvPr>
          <p:cNvCxnSpPr>
            <a:cxnSpLocks/>
            <a:stCxn id="39" idx="5"/>
            <a:endCxn id="40" idx="2"/>
          </p:cNvCxnSpPr>
          <p:nvPr/>
        </p:nvCxnSpPr>
        <p:spPr>
          <a:xfrm>
            <a:off x="6528434" y="2060262"/>
            <a:ext cx="378902" cy="2134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70FFBCB-BCBB-A14C-87E4-8C0C6EA6E13C}"/>
              </a:ext>
            </a:extLst>
          </p:cNvPr>
          <p:cNvCxnSpPr>
            <a:cxnSpLocks/>
            <a:stCxn id="39" idx="7"/>
            <a:endCxn id="43" idx="2"/>
          </p:cNvCxnSpPr>
          <p:nvPr/>
        </p:nvCxnSpPr>
        <p:spPr>
          <a:xfrm flipV="1">
            <a:off x="6528434" y="1679232"/>
            <a:ext cx="378902" cy="1223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BC93D9DB-768B-D343-930E-594B1E4F9545}"/>
              </a:ext>
            </a:extLst>
          </p:cNvPr>
          <p:cNvSpPr/>
          <p:nvPr/>
        </p:nvSpPr>
        <p:spPr>
          <a:xfrm>
            <a:off x="6468732" y="2662535"/>
            <a:ext cx="2326278" cy="461665"/>
          </a:xfrm>
          <a:prstGeom prst="rect">
            <a:avLst/>
          </a:prstGeom>
        </p:spPr>
        <p:txBody>
          <a:bodyPr wrap="none">
            <a:spAutoFit/>
          </a:bodyPr>
          <a:lstStyle/>
          <a:p>
            <a:r>
              <a:rPr lang="en-US" sz="2400">
                <a:latin typeface="Helvetica Neue Light" panose="02000403000000020004" pitchFamily="2" charset="0"/>
                <a:ea typeface="Helvetica Neue Light" panose="02000403000000020004" pitchFamily="2" charset="0"/>
              </a:rPr>
              <a:t>Observed graph</a:t>
            </a:r>
          </a:p>
        </p:txBody>
      </p:sp>
      <p:sp>
        <p:nvSpPr>
          <p:cNvPr id="47" name="Rectangle 46">
            <a:extLst>
              <a:ext uri="{FF2B5EF4-FFF2-40B4-BE49-F238E27FC236}">
                <a16:creationId xmlns:a16="http://schemas.microsoft.com/office/drawing/2014/main" id="{71DF4D1A-34F5-A14F-91FE-F18144F9D43C}"/>
              </a:ext>
            </a:extLst>
          </p:cNvPr>
          <p:cNvSpPr/>
          <p:nvPr/>
        </p:nvSpPr>
        <p:spPr>
          <a:xfrm>
            <a:off x="6116384" y="1324101"/>
            <a:ext cx="3027616" cy="1800099"/>
          </a:xfrm>
          <a:prstGeom prst="rect">
            <a:avLst/>
          </a:prstGeom>
          <a:noFill/>
          <a:ln w="19050" cmpd="sng">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Elbow Connector 47">
            <a:extLst>
              <a:ext uri="{FF2B5EF4-FFF2-40B4-BE49-F238E27FC236}">
                <a16:creationId xmlns:a16="http://schemas.microsoft.com/office/drawing/2014/main" id="{D851FD4F-BAA4-C946-88AF-3B823D6002D7}"/>
              </a:ext>
            </a:extLst>
          </p:cNvPr>
          <p:cNvCxnSpPr>
            <a:cxnSpLocks/>
            <a:stCxn id="13" idx="0"/>
            <a:endCxn id="41" idx="2"/>
          </p:cNvCxnSpPr>
          <p:nvPr/>
        </p:nvCxnSpPr>
        <p:spPr>
          <a:xfrm rot="16200000" flipH="1">
            <a:off x="2334600" y="3059239"/>
            <a:ext cx="1640557" cy="2989679"/>
          </a:xfrm>
          <a:prstGeom prst="bentConnector5">
            <a:avLst>
              <a:gd name="adj1" fmla="val -13934"/>
              <a:gd name="adj2" fmla="val 50000"/>
              <a:gd name="adj3" fmla="val 113934"/>
            </a:avLst>
          </a:prstGeom>
          <a:ln w="12700">
            <a:solidFill>
              <a:schemeClr val="bg1">
                <a:lumMod val="50000"/>
              </a:schemeClr>
            </a:solidFill>
            <a:prstDash val="dash"/>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648987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7B17-C7B1-9C43-8D76-ECD18A7E4F2E}"/>
              </a:ext>
            </a:extLst>
          </p:cNvPr>
          <p:cNvSpPr>
            <a:spLocks noGrp="1"/>
          </p:cNvSpPr>
          <p:nvPr>
            <p:ph type="title"/>
          </p:nvPr>
        </p:nvSpPr>
        <p:spPr/>
        <p:txBody>
          <a:bodyPr/>
          <a:lstStyle/>
          <a:p>
            <a:r>
              <a:rPr lang="en-US"/>
              <a:t>Put Things Together: Training</a:t>
            </a:r>
          </a:p>
        </p:txBody>
      </p:sp>
      <p:sp>
        <p:nvSpPr>
          <p:cNvPr id="4" name="Date Placeholder 3">
            <a:extLst>
              <a:ext uri="{FF2B5EF4-FFF2-40B4-BE49-F238E27FC236}">
                <a16:creationId xmlns:a16="http://schemas.microsoft.com/office/drawing/2014/main" id="{EC802764-1240-4344-AD70-F0F9DCBCB65C}"/>
              </a:ext>
            </a:extLst>
          </p:cNvPr>
          <p:cNvSpPr>
            <a:spLocks noGrp="1"/>
          </p:cNvSpPr>
          <p:nvPr>
            <p:ph type="dt" sz="half" idx="10"/>
          </p:nvPr>
        </p:nvSpPr>
        <p:spPr/>
        <p:txBody>
          <a:bodyPr/>
          <a:lstStyle/>
          <a:p>
            <a:r>
              <a:rPr lang="en-US"/>
              <a:t>12/6/18</a:t>
            </a:r>
          </a:p>
        </p:txBody>
      </p:sp>
      <p:sp>
        <p:nvSpPr>
          <p:cNvPr id="5" name="Footer Placeholder 4">
            <a:extLst>
              <a:ext uri="{FF2B5EF4-FFF2-40B4-BE49-F238E27FC236}">
                <a16:creationId xmlns:a16="http://schemas.microsoft.com/office/drawing/2014/main" id="{6C809429-FB7E-6E4A-BE98-B3F7570F1AF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2B1FC3B-D4E5-6845-8DC6-03236A76F959}"/>
              </a:ext>
            </a:extLst>
          </p:cNvPr>
          <p:cNvSpPr>
            <a:spLocks noGrp="1"/>
          </p:cNvSpPr>
          <p:nvPr>
            <p:ph type="sldNum" sz="quarter" idx="12"/>
          </p:nvPr>
        </p:nvSpPr>
        <p:spPr/>
        <p:txBody>
          <a:bodyPr/>
          <a:lstStyle/>
          <a:p>
            <a:fld id="{19B12225-5612-419B-A8D5-4B8EEE4C217E}" type="slidenum">
              <a:rPr lang="en-US" smtClean="0"/>
              <a:pPr/>
              <a:t>39</a:t>
            </a:fld>
            <a:endParaRPr lang="en-US"/>
          </a:p>
        </p:txBody>
      </p:sp>
      <p:sp>
        <p:nvSpPr>
          <p:cNvPr id="7" name="Rectangle 6">
            <a:extLst>
              <a:ext uri="{FF2B5EF4-FFF2-40B4-BE49-F238E27FC236}">
                <a16:creationId xmlns:a16="http://schemas.microsoft.com/office/drawing/2014/main" id="{D2B34A96-3722-D344-BC10-CD2D199A11A5}"/>
              </a:ext>
            </a:extLst>
          </p:cNvPr>
          <p:cNvSpPr/>
          <p:nvPr/>
        </p:nvSpPr>
        <p:spPr>
          <a:xfrm>
            <a:off x="1286184" y="4744770"/>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144457C-FC13-FC43-B30F-9CD9CD26DB17}"/>
                  </a:ext>
                </a:extLst>
              </p:cNvPr>
              <p:cNvSpPr/>
              <p:nvPr/>
            </p:nvSpPr>
            <p:spPr>
              <a:xfrm>
                <a:off x="1349787" y="5684277"/>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11" name="Rectangle 10">
                <a:extLst>
                  <a:ext uri="{FF2B5EF4-FFF2-40B4-BE49-F238E27FC236}">
                    <a16:creationId xmlns:a16="http://schemas.microsoft.com/office/drawing/2014/main" id="{9144457C-FC13-FC43-B30F-9CD9CD26DB17}"/>
                  </a:ext>
                </a:extLst>
              </p:cNvPr>
              <p:cNvSpPr>
                <a:spLocks noRot="1" noChangeAspect="1" noMove="1" noResize="1" noEditPoints="1" noAdjustHandles="1" noChangeArrowheads="1" noChangeShapeType="1" noTextEdit="1"/>
              </p:cNvSpPr>
              <p:nvPr/>
            </p:nvSpPr>
            <p:spPr>
              <a:xfrm>
                <a:off x="1349787" y="5684277"/>
                <a:ext cx="686598" cy="400110"/>
              </a:xfrm>
              <a:prstGeom prst="rect">
                <a:avLst/>
              </a:prstGeom>
              <a:blipFill>
                <a:blip r:embed="rId3"/>
                <a:stretch>
                  <a:fillRect/>
                </a:stretch>
              </a:blipFill>
            </p:spPr>
            <p:txBody>
              <a:bodyPr/>
              <a:lstStyle/>
              <a:p>
                <a:r>
                  <a:rPr lang="en-US">
                    <a:noFill/>
                  </a:rPr>
                  <a:t> </a:t>
                </a:r>
              </a:p>
            </p:txBody>
          </p:sp>
        </mc:Fallback>
      </mc:AlternateContent>
      <p:sp>
        <p:nvSpPr>
          <p:cNvPr id="12" name="Right Arrow 11">
            <a:extLst>
              <a:ext uri="{FF2B5EF4-FFF2-40B4-BE49-F238E27FC236}">
                <a16:creationId xmlns:a16="http://schemas.microsoft.com/office/drawing/2014/main" id="{F9C44A34-DB9E-6049-89FA-83FA9AA6F792}"/>
              </a:ext>
            </a:extLst>
          </p:cNvPr>
          <p:cNvSpPr/>
          <p:nvPr/>
        </p:nvSpPr>
        <p:spPr>
          <a:xfrm rot="16200000">
            <a:off x="1575742" y="5493778"/>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3" name="Rectangle 12">
            <a:extLst>
              <a:ext uri="{FF2B5EF4-FFF2-40B4-BE49-F238E27FC236}">
                <a16:creationId xmlns:a16="http://schemas.microsoft.com/office/drawing/2014/main" id="{9BDB3910-0805-704A-94C8-15D416AC2035}"/>
              </a:ext>
            </a:extLst>
          </p:cNvPr>
          <p:cNvSpPr/>
          <p:nvPr/>
        </p:nvSpPr>
        <p:spPr>
          <a:xfrm>
            <a:off x="1279040" y="3733800"/>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14" name="Right Arrow 13">
            <a:extLst>
              <a:ext uri="{FF2B5EF4-FFF2-40B4-BE49-F238E27FC236}">
                <a16:creationId xmlns:a16="http://schemas.microsoft.com/office/drawing/2014/main" id="{F4769123-0933-5D42-86F5-332E0F61003F}"/>
              </a:ext>
            </a:extLst>
          </p:cNvPr>
          <p:cNvSpPr/>
          <p:nvPr/>
        </p:nvSpPr>
        <p:spPr>
          <a:xfrm rot="16200000">
            <a:off x="1568600" y="4485904"/>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5" name="Right Arrow 14">
            <a:extLst>
              <a:ext uri="{FF2B5EF4-FFF2-40B4-BE49-F238E27FC236}">
                <a16:creationId xmlns:a16="http://schemas.microsoft.com/office/drawing/2014/main" id="{27BE02CC-1E91-7840-B8EF-EB6EE5A92A4E}"/>
              </a:ext>
            </a:extLst>
          </p:cNvPr>
          <p:cNvSpPr/>
          <p:nvPr/>
        </p:nvSpPr>
        <p:spPr>
          <a:xfrm rot="10800000">
            <a:off x="2178522"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C8CFC402-3877-BE45-A41C-DCACA080030B}"/>
                  </a:ext>
                </a:extLst>
              </p:cNvPr>
              <p:cNvSpPr/>
              <p:nvPr/>
            </p:nvSpPr>
            <p:spPr>
              <a:xfrm>
                <a:off x="2361402" y="3844680"/>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16" name="Rectangle 15">
                <a:extLst>
                  <a:ext uri="{FF2B5EF4-FFF2-40B4-BE49-F238E27FC236}">
                    <a16:creationId xmlns:a16="http://schemas.microsoft.com/office/drawing/2014/main" id="{C8CFC402-3877-BE45-A41C-DCACA080030B}"/>
                  </a:ext>
                </a:extLst>
              </p:cNvPr>
              <p:cNvSpPr>
                <a:spLocks noRot="1" noChangeAspect="1" noMove="1" noResize="1" noEditPoints="1" noAdjustHandles="1" noChangeArrowheads="1" noChangeShapeType="1" noTextEdit="1"/>
              </p:cNvSpPr>
              <p:nvPr/>
            </p:nvSpPr>
            <p:spPr>
              <a:xfrm>
                <a:off x="2361402" y="3844680"/>
                <a:ext cx="686598" cy="400110"/>
              </a:xfrm>
              <a:prstGeom prst="rect">
                <a:avLst/>
              </a:prstGeom>
              <a:blipFill>
                <a:blip r:embed="rId4"/>
                <a:stretch>
                  <a:fillRect/>
                </a:stretch>
              </a:blipFill>
            </p:spPr>
            <p:txBody>
              <a:bodyPr/>
              <a:lstStyle/>
              <a:p>
                <a:r>
                  <a:rPr lang="en-US">
                    <a:noFill/>
                  </a:rPr>
                  <a:t> </a:t>
                </a:r>
              </a:p>
            </p:txBody>
          </p:sp>
        </mc:Fallback>
      </mc:AlternateContent>
      <p:graphicFrame>
        <p:nvGraphicFramePr>
          <p:cNvPr id="17" name="Table 16">
            <a:extLst>
              <a:ext uri="{FF2B5EF4-FFF2-40B4-BE49-F238E27FC236}">
                <a16:creationId xmlns:a16="http://schemas.microsoft.com/office/drawing/2014/main" id="{D9830E9C-E151-3340-81EC-B222A20C9A84}"/>
              </a:ext>
            </a:extLst>
          </p:cNvPr>
          <p:cNvGraphicFramePr>
            <a:graphicFrameLocks noGrp="1"/>
          </p:cNvGraphicFramePr>
          <p:nvPr/>
        </p:nvGraphicFramePr>
        <p:xfrm>
          <a:off x="343643" y="3850535"/>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0.5</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36" name="Right Arrow 35">
            <a:extLst>
              <a:ext uri="{FF2B5EF4-FFF2-40B4-BE49-F238E27FC236}">
                <a16:creationId xmlns:a16="http://schemas.microsoft.com/office/drawing/2014/main" id="{C670E1B3-D22D-AD4D-92D7-B56FFB48DD9B}"/>
              </a:ext>
            </a:extLst>
          </p:cNvPr>
          <p:cNvSpPr/>
          <p:nvPr/>
        </p:nvSpPr>
        <p:spPr>
          <a:xfrm>
            <a:off x="2588518" y="5021436"/>
            <a:ext cx="1030924"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1" name="Rectangle 40">
            <a:extLst>
              <a:ext uri="{FF2B5EF4-FFF2-40B4-BE49-F238E27FC236}">
                <a16:creationId xmlns:a16="http://schemas.microsoft.com/office/drawing/2014/main" id="{52757826-2D12-AA47-BA9A-8FF58C55D2DB}"/>
              </a:ext>
            </a:extLst>
          </p:cNvPr>
          <p:cNvSpPr/>
          <p:nvPr/>
        </p:nvSpPr>
        <p:spPr>
          <a:xfrm>
            <a:off x="4268719" y="4744770"/>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p:sp>
        <p:nvSpPr>
          <p:cNvPr id="43" name="Right Arrow 42">
            <a:extLst>
              <a:ext uri="{FF2B5EF4-FFF2-40B4-BE49-F238E27FC236}">
                <a16:creationId xmlns:a16="http://schemas.microsoft.com/office/drawing/2014/main" id="{E2612E2F-395E-C74E-9D36-A39832FACA91}"/>
              </a:ext>
            </a:extLst>
          </p:cNvPr>
          <p:cNvSpPr/>
          <p:nvPr/>
        </p:nvSpPr>
        <p:spPr>
          <a:xfrm rot="16200000">
            <a:off x="4551135" y="4485904"/>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4" name="Rectangle 43">
            <a:extLst>
              <a:ext uri="{FF2B5EF4-FFF2-40B4-BE49-F238E27FC236}">
                <a16:creationId xmlns:a16="http://schemas.microsoft.com/office/drawing/2014/main" id="{EEABC6BC-3D59-D546-B254-717C19D70B1B}"/>
              </a:ext>
            </a:extLst>
          </p:cNvPr>
          <p:cNvSpPr/>
          <p:nvPr/>
        </p:nvSpPr>
        <p:spPr>
          <a:xfrm>
            <a:off x="4272155" y="3733800"/>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52" name="Right Arrow 51">
            <a:extLst>
              <a:ext uri="{FF2B5EF4-FFF2-40B4-BE49-F238E27FC236}">
                <a16:creationId xmlns:a16="http://schemas.microsoft.com/office/drawing/2014/main" id="{C5949B40-8D79-9F42-941C-0A5834B4AA42}"/>
              </a:ext>
            </a:extLst>
          </p:cNvPr>
          <p:cNvSpPr/>
          <p:nvPr/>
        </p:nvSpPr>
        <p:spPr>
          <a:xfrm rot="10800000">
            <a:off x="972068" y="397729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53" name="Right Arrow 52">
            <a:extLst>
              <a:ext uri="{FF2B5EF4-FFF2-40B4-BE49-F238E27FC236}">
                <a16:creationId xmlns:a16="http://schemas.microsoft.com/office/drawing/2014/main" id="{DFD3FCAD-02A7-564F-90FD-19CABFEA5D31}"/>
              </a:ext>
            </a:extLst>
          </p:cNvPr>
          <p:cNvSpPr/>
          <p:nvPr/>
        </p:nvSpPr>
        <p:spPr>
          <a:xfrm rot="10800000">
            <a:off x="5150322"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16C95CFB-04F7-AD45-A783-FE58300957C4}"/>
                  </a:ext>
                </a:extLst>
              </p:cNvPr>
              <p:cNvSpPr/>
              <p:nvPr/>
            </p:nvSpPr>
            <p:spPr>
              <a:xfrm>
                <a:off x="5333202" y="3844680"/>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54" name="Rectangle 53">
                <a:extLst>
                  <a:ext uri="{FF2B5EF4-FFF2-40B4-BE49-F238E27FC236}">
                    <a16:creationId xmlns:a16="http://schemas.microsoft.com/office/drawing/2014/main" id="{16C95CFB-04F7-AD45-A783-FE58300957C4}"/>
                  </a:ext>
                </a:extLst>
              </p:cNvPr>
              <p:cNvSpPr>
                <a:spLocks noRot="1" noChangeAspect="1" noMove="1" noResize="1" noEditPoints="1" noAdjustHandles="1" noChangeArrowheads="1" noChangeShapeType="1" noTextEdit="1"/>
              </p:cNvSpPr>
              <p:nvPr/>
            </p:nvSpPr>
            <p:spPr>
              <a:xfrm>
                <a:off x="5333202" y="3844680"/>
                <a:ext cx="686598" cy="400110"/>
              </a:xfrm>
              <a:prstGeom prst="rect">
                <a:avLst/>
              </a:prstGeom>
              <a:blipFill>
                <a:blip r:embed="rId4"/>
                <a:stretch>
                  <a:fillRect/>
                </a:stretch>
              </a:blipFill>
            </p:spPr>
            <p:txBody>
              <a:bodyPr/>
              <a:lstStyle/>
              <a:p>
                <a:r>
                  <a:rPr lang="en-US">
                    <a:noFill/>
                  </a:rPr>
                  <a:t> </a:t>
                </a:r>
              </a:p>
            </p:txBody>
          </p:sp>
        </mc:Fallback>
      </mc:AlternateContent>
      <p:graphicFrame>
        <p:nvGraphicFramePr>
          <p:cNvPr id="62" name="Table 61">
            <a:extLst>
              <a:ext uri="{FF2B5EF4-FFF2-40B4-BE49-F238E27FC236}">
                <a16:creationId xmlns:a16="http://schemas.microsoft.com/office/drawing/2014/main" id="{C965D54B-75CA-BA41-A024-1B31AD57BE87}"/>
              </a:ext>
            </a:extLst>
          </p:cNvPr>
          <p:cNvGraphicFramePr>
            <a:graphicFrameLocks noGrp="1"/>
          </p:cNvGraphicFramePr>
          <p:nvPr/>
        </p:nvGraphicFramePr>
        <p:xfrm>
          <a:off x="3376649" y="3850535"/>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0.6</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63" name="Right Arrow 62">
            <a:extLst>
              <a:ext uri="{FF2B5EF4-FFF2-40B4-BE49-F238E27FC236}">
                <a16:creationId xmlns:a16="http://schemas.microsoft.com/office/drawing/2014/main" id="{45786340-2FC8-8941-B51E-D3102688A33F}"/>
              </a:ext>
            </a:extLst>
          </p:cNvPr>
          <p:cNvSpPr/>
          <p:nvPr/>
        </p:nvSpPr>
        <p:spPr>
          <a:xfrm rot="10800000">
            <a:off x="3989382" y="3979280"/>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68" name="Rectangle 67">
            <a:extLst>
              <a:ext uri="{FF2B5EF4-FFF2-40B4-BE49-F238E27FC236}">
                <a16:creationId xmlns:a16="http://schemas.microsoft.com/office/drawing/2014/main" id="{6679F6C7-C879-F04C-9FEE-324FAAE73A47}"/>
              </a:ext>
            </a:extLst>
          </p:cNvPr>
          <p:cNvSpPr/>
          <p:nvPr/>
        </p:nvSpPr>
        <p:spPr>
          <a:xfrm>
            <a:off x="4263686" y="2697329"/>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69" name="Right Arrow 68">
            <a:extLst>
              <a:ext uri="{FF2B5EF4-FFF2-40B4-BE49-F238E27FC236}">
                <a16:creationId xmlns:a16="http://schemas.microsoft.com/office/drawing/2014/main" id="{81E004C9-2A4D-D445-BA79-9CC539C4C570}"/>
              </a:ext>
            </a:extLst>
          </p:cNvPr>
          <p:cNvSpPr/>
          <p:nvPr/>
        </p:nvSpPr>
        <p:spPr>
          <a:xfrm rot="16200000">
            <a:off x="4546102" y="3463950"/>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0" name="Right Arrow 69">
            <a:extLst>
              <a:ext uri="{FF2B5EF4-FFF2-40B4-BE49-F238E27FC236}">
                <a16:creationId xmlns:a16="http://schemas.microsoft.com/office/drawing/2014/main" id="{755E900E-08C3-5C45-8D55-ED2B51F6EA98}"/>
              </a:ext>
            </a:extLst>
          </p:cNvPr>
          <p:cNvSpPr/>
          <p:nvPr/>
        </p:nvSpPr>
        <p:spPr>
          <a:xfrm rot="10800000">
            <a:off x="5156024" y="2944176"/>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1" name="Right Arrow 70">
            <a:extLst>
              <a:ext uri="{FF2B5EF4-FFF2-40B4-BE49-F238E27FC236}">
                <a16:creationId xmlns:a16="http://schemas.microsoft.com/office/drawing/2014/main" id="{B963A833-D1FE-D44F-AE6B-5EBBC25CBC38}"/>
              </a:ext>
            </a:extLst>
          </p:cNvPr>
          <p:cNvSpPr/>
          <p:nvPr/>
        </p:nvSpPr>
        <p:spPr>
          <a:xfrm rot="10800000">
            <a:off x="3949570" y="2944177"/>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aphicFrame>
        <p:nvGraphicFramePr>
          <p:cNvPr id="89" name="Table 88">
            <a:extLst>
              <a:ext uri="{FF2B5EF4-FFF2-40B4-BE49-F238E27FC236}">
                <a16:creationId xmlns:a16="http://schemas.microsoft.com/office/drawing/2014/main" id="{7B001305-42D2-8845-A941-9E8FA6EA334E}"/>
              </a:ext>
            </a:extLst>
          </p:cNvPr>
          <p:cNvGraphicFramePr>
            <a:graphicFrameLocks noGrp="1"/>
          </p:cNvGraphicFramePr>
          <p:nvPr/>
        </p:nvGraphicFramePr>
        <p:xfrm>
          <a:off x="3370450" y="2796547"/>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0.4</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99" name="Table 98">
            <a:extLst>
              <a:ext uri="{FF2B5EF4-FFF2-40B4-BE49-F238E27FC236}">
                <a16:creationId xmlns:a16="http://schemas.microsoft.com/office/drawing/2014/main" id="{3244EE1D-7963-1A4D-8D87-9E297C110FE6}"/>
              </a:ext>
            </a:extLst>
          </p:cNvPr>
          <p:cNvGraphicFramePr>
            <a:graphicFrameLocks noGrp="1"/>
          </p:cNvGraphicFramePr>
          <p:nvPr>
            <p:extLst>
              <p:ext uri="{D42A27DB-BD31-4B8C-83A1-F6EECF244321}">
                <p14:modId xmlns:p14="http://schemas.microsoft.com/office/powerpoint/2010/main" val="864021946"/>
              </p:ext>
            </p:extLst>
          </p:nvPr>
        </p:nvGraphicFramePr>
        <p:xfrm>
          <a:off x="5425996" y="2796547"/>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sz="2000" b="0" i="0">
                          <a:solidFill>
                            <a:schemeClr val="accent6"/>
                          </a:solidFill>
                          <a:latin typeface="Calibri" panose="020F0502020204030204" pitchFamily="34" charset="0"/>
                          <a:cs typeface="Calibri" panose="020F0502020204030204" pitchFamily="34" charset="0"/>
                        </a:rPr>
                        <a:t>1</a:t>
                      </a:r>
                      <a:endParaRPr lang="en-US" b="0" i="0">
                        <a:solidFill>
                          <a:schemeClr val="accent6"/>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61" name="Rectangle 60">
            <a:extLst>
              <a:ext uri="{FF2B5EF4-FFF2-40B4-BE49-F238E27FC236}">
                <a16:creationId xmlns:a16="http://schemas.microsoft.com/office/drawing/2014/main" id="{12CE7D0B-39A2-1E4A-9DA3-43450120DC46}"/>
              </a:ext>
            </a:extLst>
          </p:cNvPr>
          <p:cNvSpPr/>
          <p:nvPr/>
        </p:nvSpPr>
        <p:spPr>
          <a:xfrm>
            <a:off x="250732" y="1146417"/>
            <a:ext cx="3021055" cy="1200329"/>
          </a:xfrm>
          <a:prstGeom prst="rect">
            <a:avLst/>
          </a:prstGeom>
        </p:spPr>
        <p:txBody>
          <a:bodyPr wrap="square">
            <a:spAutoFit/>
          </a:bodyPr>
          <a:lstStyle/>
          <a:p>
            <a:r>
              <a:rPr lang="en-US" sz="2400">
                <a:latin typeface="Calibri" panose="020F0502020204030204" pitchFamily="34" charset="0"/>
                <a:ea typeface="Helvetica Neue Light" panose="02000403000000020004" pitchFamily="2" charset="0"/>
                <a:cs typeface="Calibri" panose="020F0502020204030204" pitchFamily="34" charset="0"/>
              </a:rPr>
              <a:t>Edge RNN predicts how </a:t>
            </a:r>
            <a:r>
              <a:rPr lang="en-US" sz="2400" b="1">
                <a:latin typeface="Calibri" panose="020F0502020204030204" pitchFamily="34" charset="0"/>
                <a:ea typeface="Helvetica Neue Light" panose="02000403000000020004" pitchFamily="2" charset="0"/>
                <a:cs typeface="Calibri" panose="020F0502020204030204" pitchFamily="34" charset="0"/>
              </a:rPr>
              <a:t>Node 3</a:t>
            </a:r>
            <a:r>
              <a:rPr lang="en-US" sz="2400">
                <a:latin typeface="Calibri" panose="020F0502020204030204" pitchFamily="34" charset="0"/>
                <a:ea typeface="Helvetica Neue Light" panose="02000403000000020004" pitchFamily="2" charset="0"/>
                <a:cs typeface="Calibri" panose="020F0502020204030204" pitchFamily="34" charset="0"/>
              </a:rPr>
              <a:t> tries to connects to </a:t>
            </a:r>
            <a:r>
              <a:rPr lang="en-US" sz="2400" b="1">
                <a:latin typeface="Calibri" panose="020F0502020204030204" pitchFamily="34" charset="0"/>
                <a:ea typeface="Helvetica Neue Light" panose="02000403000000020004" pitchFamily="2" charset="0"/>
                <a:cs typeface="Calibri" panose="020F0502020204030204" pitchFamily="34" charset="0"/>
              </a:rPr>
              <a:t>Nodes 1, 2</a:t>
            </a:r>
          </a:p>
        </p:txBody>
      </p:sp>
      <p:graphicFrame>
        <p:nvGraphicFramePr>
          <p:cNvPr id="55" name="Table 54">
            <a:extLst>
              <a:ext uri="{FF2B5EF4-FFF2-40B4-BE49-F238E27FC236}">
                <a16:creationId xmlns:a16="http://schemas.microsoft.com/office/drawing/2014/main" id="{214C6C56-1C09-C14A-86E6-85F41E5C128C}"/>
              </a:ext>
            </a:extLst>
          </p:cNvPr>
          <p:cNvGraphicFramePr>
            <a:graphicFrameLocks noGrp="1"/>
          </p:cNvGraphicFramePr>
          <p:nvPr/>
        </p:nvGraphicFramePr>
        <p:xfrm>
          <a:off x="7774213" y="1424502"/>
          <a:ext cx="1260630" cy="1188720"/>
        </p:xfrm>
        <a:graphic>
          <a:graphicData uri="http://schemas.openxmlformats.org/drawingml/2006/table">
            <a:tbl>
              <a:tblPr firstRow="1" bandRow="1">
                <a:tableStyleId>{2D5ABB26-0587-4C30-8999-92F81FD0307C}</a:tableStyleId>
              </a:tblPr>
              <a:tblGrid>
                <a:gridCol w="420210">
                  <a:extLst>
                    <a:ext uri="{9D8B030D-6E8A-4147-A177-3AD203B41FA5}">
                      <a16:colId xmlns:a16="http://schemas.microsoft.com/office/drawing/2014/main" val="20000"/>
                    </a:ext>
                  </a:extLst>
                </a:gridCol>
                <a:gridCol w="420210">
                  <a:extLst>
                    <a:ext uri="{9D8B030D-6E8A-4147-A177-3AD203B41FA5}">
                      <a16:colId xmlns:a16="http://schemas.microsoft.com/office/drawing/2014/main" val="20001"/>
                    </a:ext>
                  </a:extLst>
                </a:gridCol>
                <a:gridCol w="420210">
                  <a:extLst>
                    <a:ext uri="{9D8B030D-6E8A-4147-A177-3AD203B41FA5}">
                      <a16:colId xmlns:a16="http://schemas.microsoft.com/office/drawing/2014/main" val="20002"/>
                    </a:ext>
                  </a:extLst>
                </a:gridCol>
              </a:tblGrid>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tx1"/>
                          </a:solidFill>
                          <a:latin typeface="Helvetica Neue Light" panose="02000403000000020004" pitchFamily="2" charset="0"/>
                          <a:ea typeface="Helvetica Neue Light" panose="02000403000000020004" pitchFamily="2" charset="0"/>
                        </a:rPr>
                        <a:t>1</a:t>
                      </a:r>
                      <a:endParaRPr lang="en-US" sz="1800" b="1"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1" i="0">
                          <a:solidFill>
                            <a:schemeClr val="tx1"/>
                          </a:solidFill>
                          <a:latin typeface="Helvetica Neue Light" panose="02000403000000020004" pitchFamily="2" charset="0"/>
                          <a:ea typeface="Helvetica Neue Light" panose="02000403000000020004" pitchFamily="2" charset="0"/>
                        </a:rPr>
                        <a:t>1</a:t>
                      </a:r>
                      <a:endParaRPr lang="en-US" sz="1800" b="1"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latin typeface="Helvetica Neue Light" panose="02000403000000020004" pitchFamily="2" charset="0"/>
                          <a:ea typeface="Helvetica Neue Light" panose="02000403000000020004" pitchFamily="2" charset="0"/>
                        </a:rPr>
                        <a:t>0</a:t>
                      </a:r>
                      <a:endParaRPr lang="en-US" sz="1800" b="1"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1"/>
                  </a:ext>
                </a:extLst>
              </a:tr>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56" name="Oval 55">
            <a:extLst>
              <a:ext uri="{FF2B5EF4-FFF2-40B4-BE49-F238E27FC236}">
                <a16:creationId xmlns:a16="http://schemas.microsoft.com/office/drawing/2014/main" id="{932E2D2A-1C75-4443-848C-E9346021719E}"/>
              </a:ext>
            </a:extLst>
          </p:cNvPr>
          <p:cNvSpPr>
            <a:spLocks noChangeAspect="1"/>
          </p:cNvSpPr>
          <p:nvPr/>
        </p:nvSpPr>
        <p:spPr>
          <a:xfrm>
            <a:off x="6216238" y="1748066"/>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b="1">
                <a:solidFill>
                  <a:srgbClr val="C00000"/>
                </a:solidFill>
                <a:latin typeface="Helvetica Neue Light" panose="02000403000000020004" pitchFamily="2" charset="0"/>
                <a:ea typeface="Helvetica Neue Light" panose="02000403000000020004" pitchFamily="2" charset="0"/>
              </a:rPr>
              <a:t>1</a:t>
            </a:r>
          </a:p>
        </p:txBody>
      </p:sp>
      <p:sp>
        <p:nvSpPr>
          <p:cNvPr id="57" name="Oval 56">
            <a:extLst>
              <a:ext uri="{FF2B5EF4-FFF2-40B4-BE49-F238E27FC236}">
                <a16:creationId xmlns:a16="http://schemas.microsoft.com/office/drawing/2014/main" id="{2EAFD6B5-D207-0D43-8E1E-5287FCDE1F3D}"/>
              </a:ext>
            </a:extLst>
          </p:cNvPr>
          <p:cNvSpPr>
            <a:spLocks noChangeAspect="1"/>
          </p:cNvSpPr>
          <p:nvPr/>
        </p:nvSpPr>
        <p:spPr>
          <a:xfrm>
            <a:off x="6907336" y="2090802"/>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b="1">
                <a:solidFill>
                  <a:srgbClr val="C00000"/>
                </a:solidFill>
                <a:latin typeface="Helvetica Neue Light" panose="02000403000000020004" pitchFamily="2" charset="0"/>
                <a:ea typeface="Helvetica Neue Light" panose="02000403000000020004" pitchFamily="2" charset="0"/>
              </a:rPr>
              <a:t>2</a:t>
            </a:r>
          </a:p>
        </p:txBody>
      </p:sp>
      <p:sp>
        <p:nvSpPr>
          <p:cNvPr id="58" name="Oval 57">
            <a:extLst>
              <a:ext uri="{FF2B5EF4-FFF2-40B4-BE49-F238E27FC236}">
                <a16:creationId xmlns:a16="http://schemas.microsoft.com/office/drawing/2014/main" id="{B82B4EF5-6452-BC4E-A2F5-1FEA0D6648B1}"/>
              </a:ext>
            </a:extLst>
          </p:cNvPr>
          <p:cNvSpPr>
            <a:spLocks noChangeAspect="1"/>
          </p:cNvSpPr>
          <p:nvPr/>
        </p:nvSpPr>
        <p:spPr>
          <a:xfrm>
            <a:off x="6907336" y="1496352"/>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b="1">
                <a:solidFill>
                  <a:srgbClr val="C00000"/>
                </a:solidFill>
                <a:latin typeface="Helvetica Neue Light" panose="02000403000000020004" pitchFamily="2" charset="0"/>
                <a:ea typeface="Helvetica Neue Light" panose="02000403000000020004" pitchFamily="2" charset="0"/>
              </a:rPr>
              <a:t>3</a:t>
            </a:r>
          </a:p>
        </p:txBody>
      </p:sp>
      <p:cxnSp>
        <p:nvCxnSpPr>
          <p:cNvPr id="59" name="Straight Connector 58">
            <a:extLst>
              <a:ext uri="{FF2B5EF4-FFF2-40B4-BE49-F238E27FC236}">
                <a16:creationId xmlns:a16="http://schemas.microsoft.com/office/drawing/2014/main" id="{2A6742FD-FD69-8E4F-849A-BA31C9206262}"/>
              </a:ext>
            </a:extLst>
          </p:cNvPr>
          <p:cNvCxnSpPr>
            <a:cxnSpLocks/>
            <a:stCxn id="56" idx="5"/>
            <a:endCxn id="57" idx="2"/>
          </p:cNvCxnSpPr>
          <p:nvPr/>
        </p:nvCxnSpPr>
        <p:spPr>
          <a:xfrm>
            <a:off x="6528434" y="2060262"/>
            <a:ext cx="378902" cy="2134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CEF274BB-ED59-4749-A431-092189F673D0}"/>
              </a:ext>
            </a:extLst>
          </p:cNvPr>
          <p:cNvCxnSpPr>
            <a:cxnSpLocks/>
            <a:stCxn id="56" idx="7"/>
            <a:endCxn id="58" idx="2"/>
          </p:cNvCxnSpPr>
          <p:nvPr/>
        </p:nvCxnSpPr>
        <p:spPr>
          <a:xfrm flipV="1">
            <a:off x="6528434" y="1679232"/>
            <a:ext cx="378902" cy="1223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a16="http://schemas.microsoft.com/office/drawing/2014/main" id="{EF5A4375-E338-5445-AE78-ABBEAB64A309}"/>
              </a:ext>
            </a:extLst>
          </p:cNvPr>
          <p:cNvSpPr/>
          <p:nvPr/>
        </p:nvSpPr>
        <p:spPr>
          <a:xfrm>
            <a:off x="6468732" y="2662535"/>
            <a:ext cx="2326278" cy="461665"/>
          </a:xfrm>
          <a:prstGeom prst="rect">
            <a:avLst/>
          </a:prstGeom>
        </p:spPr>
        <p:txBody>
          <a:bodyPr wrap="none">
            <a:spAutoFit/>
          </a:bodyPr>
          <a:lstStyle/>
          <a:p>
            <a:r>
              <a:rPr lang="en-US" sz="2400">
                <a:latin typeface="Helvetica Neue Light" panose="02000403000000020004" pitchFamily="2" charset="0"/>
                <a:ea typeface="Helvetica Neue Light" panose="02000403000000020004" pitchFamily="2" charset="0"/>
              </a:rPr>
              <a:t>Observed graph</a:t>
            </a:r>
          </a:p>
        </p:txBody>
      </p:sp>
      <p:sp>
        <p:nvSpPr>
          <p:cNvPr id="67" name="Rectangle 66">
            <a:extLst>
              <a:ext uri="{FF2B5EF4-FFF2-40B4-BE49-F238E27FC236}">
                <a16:creationId xmlns:a16="http://schemas.microsoft.com/office/drawing/2014/main" id="{734011DE-5FB8-A84E-B61D-12A51ADD6376}"/>
              </a:ext>
            </a:extLst>
          </p:cNvPr>
          <p:cNvSpPr/>
          <p:nvPr/>
        </p:nvSpPr>
        <p:spPr>
          <a:xfrm>
            <a:off x="6116384" y="1324101"/>
            <a:ext cx="3027616" cy="1800099"/>
          </a:xfrm>
          <a:prstGeom prst="rect">
            <a:avLst/>
          </a:prstGeom>
          <a:noFill/>
          <a:ln w="19050" cmpd="sng">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a:extLst>
              <a:ext uri="{FF2B5EF4-FFF2-40B4-BE49-F238E27FC236}">
                <a16:creationId xmlns:a16="http://schemas.microsoft.com/office/drawing/2014/main" id="{B956DCEF-3617-1349-B761-8669F2FCF9AC}"/>
              </a:ext>
            </a:extLst>
          </p:cNvPr>
          <p:cNvSpPr txBox="1"/>
          <p:nvPr/>
        </p:nvSpPr>
        <p:spPr>
          <a:xfrm>
            <a:off x="2430371" y="4174658"/>
            <a:ext cx="1997045" cy="646331"/>
          </a:xfrm>
          <a:prstGeom prst="rect">
            <a:avLst/>
          </a:prstGeom>
          <a:noFill/>
        </p:spPr>
        <p:txBody>
          <a:bodyPr wrap="square" rtlCol="0">
            <a:spAutoFit/>
          </a:bodyPr>
          <a:lstStyle/>
          <a:p>
            <a:r>
              <a:rPr lang="en-US">
                <a:solidFill>
                  <a:srgbClr val="C00000"/>
                </a:solidFill>
                <a:latin typeface="Calibri" panose="020F0502020204030204" pitchFamily="34" charset="0"/>
                <a:cs typeface="Calibri" panose="020F0502020204030204" pitchFamily="34" charset="0"/>
              </a:rPr>
              <a:t>Will node 3 connect to node 1?</a:t>
            </a:r>
          </a:p>
        </p:txBody>
      </p:sp>
      <p:sp>
        <p:nvSpPr>
          <p:cNvPr id="3" name="TextBox 2">
            <a:extLst>
              <a:ext uri="{FF2B5EF4-FFF2-40B4-BE49-F238E27FC236}">
                <a16:creationId xmlns:a16="http://schemas.microsoft.com/office/drawing/2014/main" id="{A81C0C6E-CA60-BA4B-A139-5C946D79F91E}"/>
              </a:ext>
            </a:extLst>
          </p:cNvPr>
          <p:cNvSpPr txBox="1"/>
          <p:nvPr/>
        </p:nvSpPr>
        <p:spPr>
          <a:xfrm>
            <a:off x="5241761" y="3186276"/>
            <a:ext cx="3027616" cy="646331"/>
          </a:xfrm>
          <a:prstGeom prst="rect">
            <a:avLst/>
          </a:prstGeom>
          <a:noFill/>
        </p:spPr>
        <p:txBody>
          <a:bodyPr wrap="square" rtlCol="0">
            <a:spAutoFit/>
          </a:bodyPr>
          <a:lstStyle/>
          <a:p>
            <a:r>
              <a:rPr lang="en-US" b="1">
                <a:solidFill>
                  <a:srgbClr val="C00000"/>
                </a:solidFill>
                <a:latin typeface="Calibri" panose="020F0502020204030204" pitchFamily="34" charset="0"/>
                <a:cs typeface="Calibri" panose="020F0502020204030204" pitchFamily="34" charset="0"/>
              </a:rPr>
              <a:t>Teacher forcing: </a:t>
            </a:r>
            <a:r>
              <a:rPr lang="en-US">
                <a:solidFill>
                  <a:srgbClr val="C00000"/>
                </a:solidFill>
                <a:latin typeface="Calibri" panose="020F0502020204030204" pitchFamily="34" charset="0"/>
                <a:cs typeface="Calibri" panose="020F0502020204030204" pitchFamily="34" charset="0"/>
              </a:rPr>
              <a:t>node 3 will connect to node 1</a:t>
            </a:r>
          </a:p>
        </p:txBody>
      </p:sp>
      <p:sp>
        <p:nvSpPr>
          <p:cNvPr id="78" name="TextBox 77">
            <a:extLst>
              <a:ext uri="{FF2B5EF4-FFF2-40B4-BE49-F238E27FC236}">
                <a16:creationId xmlns:a16="http://schemas.microsoft.com/office/drawing/2014/main" id="{65BFB9E5-12CD-414F-AFC9-6796A1EC908C}"/>
              </a:ext>
            </a:extLst>
          </p:cNvPr>
          <p:cNvSpPr txBox="1"/>
          <p:nvPr/>
        </p:nvSpPr>
        <p:spPr>
          <a:xfrm>
            <a:off x="2403471" y="3167175"/>
            <a:ext cx="1997045" cy="646331"/>
          </a:xfrm>
          <a:prstGeom prst="rect">
            <a:avLst/>
          </a:prstGeom>
          <a:noFill/>
        </p:spPr>
        <p:txBody>
          <a:bodyPr wrap="square" rtlCol="0">
            <a:spAutoFit/>
          </a:bodyPr>
          <a:lstStyle/>
          <a:p>
            <a:r>
              <a:rPr lang="en-US">
                <a:solidFill>
                  <a:srgbClr val="C00000"/>
                </a:solidFill>
                <a:latin typeface="Calibri" panose="020F0502020204030204" pitchFamily="34" charset="0"/>
                <a:cs typeface="Calibri" panose="020F0502020204030204" pitchFamily="34" charset="0"/>
              </a:rPr>
              <a:t>Will node 3 connect to node 2?</a:t>
            </a:r>
          </a:p>
        </p:txBody>
      </p:sp>
    </p:spTree>
    <p:extLst>
      <p:ext uri="{BB962C8B-B14F-4D97-AF65-F5344CB8AC3E}">
        <p14:creationId xmlns:p14="http://schemas.microsoft.com/office/powerpoint/2010/main" val="7591168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7B17-C7B1-9C43-8D76-ECD18A7E4F2E}"/>
              </a:ext>
            </a:extLst>
          </p:cNvPr>
          <p:cNvSpPr>
            <a:spLocks noGrp="1"/>
          </p:cNvSpPr>
          <p:nvPr>
            <p:ph type="title"/>
          </p:nvPr>
        </p:nvSpPr>
        <p:spPr/>
        <p:txBody>
          <a:bodyPr/>
          <a:lstStyle/>
          <a:p>
            <a:r>
              <a:rPr lang="en-US"/>
              <a:t>Put Things Together: Training</a:t>
            </a:r>
          </a:p>
        </p:txBody>
      </p:sp>
      <p:sp>
        <p:nvSpPr>
          <p:cNvPr id="4" name="Date Placeholder 3">
            <a:extLst>
              <a:ext uri="{FF2B5EF4-FFF2-40B4-BE49-F238E27FC236}">
                <a16:creationId xmlns:a16="http://schemas.microsoft.com/office/drawing/2014/main" id="{EC802764-1240-4344-AD70-F0F9DCBCB65C}"/>
              </a:ext>
            </a:extLst>
          </p:cNvPr>
          <p:cNvSpPr>
            <a:spLocks noGrp="1"/>
          </p:cNvSpPr>
          <p:nvPr>
            <p:ph type="dt" sz="half" idx="10"/>
          </p:nvPr>
        </p:nvSpPr>
        <p:spPr/>
        <p:txBody>
          <a:bodyPr/>
          <a:lstStyle/>
          <a:p>
            <a:r>
              <a:rPr lang="en-US"/>
              <a:t>12/6/18</a:t>
            </a:r>
          </a:p>
        </p:txBody>
      </p:sp>
      <p:sp>
        <p:nvSpPr>
          <p:cNvPr id="5" name="Footer Placeholder 4">
            <a:extLst>
              <a:ext uri="{FF2B5EF4-FFF2-40B4-BE49-F238E27FC236}">
                <a16:creationId xmlns:a16="http://schemas.microsoft.com/office/drawing/2014/main" id="{6C809429-FB7E-6E4A-BE98-B3F7570F1AF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2B1FC3B-D4E5-6845-8DC6-03236A76F959}"/>
              </a:ext>
            </a:extLst>
          </p:cNvPr>
          <p:cNvSpPr>
            <a:spLocks noGrp="1"/>
          </p:cNvSpPr>
          <p:nvPr>
            <p:ph type="sldNum" sz="quarter" idx="12"/>
          </p:nvPr>
        </p:nvSpPr>
        <p:spPr/>
        <p:txBody>
          <a:bodyPr/>
          <a:lstStyle/>
          <a:p>
            <a:fld id="{19B12225-5612-419B-A8D5-4B8EEE4C217E}" type="slidenum">
              <a:rPr lang="en-US" smtClean="0"/>
              <a:pPr/>
              <a:t>40</a:t>
            </a:fld>
            <a:endParaRPr lang="en-US"/>
          </a:p>
        </p:txBody>
      </p:sp>
      <p:sp>
        <p:nvSpPr>
          <p:cNvPr id="7" name="Rectangle 6">
            <a:extLst>
              <a:ext uri="{FF2B5EF4-FFF2-40B4-BE49-F238E27FC236}">
                <a16:creationId xmlns:a16="http://schemas.microsoft.com/office/drawing/2014/main" id="{D2B34A96-3722-D344-BC10-CD2D199A11A5}"/>
              </a:ext>
            </a:extLst>
          </p:cNvPr>
          <p:cNvSpPr/>
          <p:nvPr/>
        </p:nvSpPr>
        <p:spPr>
          <a:xfrm>
            <a:off x="1286184" y="4744770"/>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144457C-FC13-FC43-B30F-9CD9CD26DB17}"/>
                  </a:ext>
                </a:extLst>
              </p:cNvPr>
              <p:cNvSpPr/>
              <p:nvPr/>
            </p:nvSpPr>
            <p:spPr>
              <a:xfrm>
                <a:off x="1349787" y="5684277"/>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11" name="Rectangle 10">
                <a:extLst>
                  <a:ext uri="{FF2B5EF4-FFF2-40B4-BE49-F238E27FC236}">
                    <a16:creationId xmlns:a16="http://schemas.microsoft.com/office/drawing/2014/main" id="{9144457C-FC13-FC43-B30F-9CD9CD26DB17}"/>
                  </a:ext>
                </a:extLst>
              </p:cNvPr>
              <p:cNvSpPr>
                <a:spLocks noRot="1" noChangeAspect="1" noMove="1" noResize="1" noEditPoints="1" noAdjustHandles="1" noChangeArrowheads="1" noChangeShapeType="1" noTextEdit="1"/>
              </p:cNvSpPr>
              <p:nvPr/>
            </p:nvSpPr>
            <p:spPr>
              <a:xfrm>
                <a:off x="1349787" y="5684277"/>
                <a:ext cx="686598" cy="400110"/>
              </a:xfrm>
              <a:prstGeom prst="rect">
                <a:avLst/>
              </a:prstGeom>
              <a:blipFill>
                <a:blip r:embed="rId3"/>
                <a:stretch>
                  <a:fillRect/>
                </a:stretch>
              </a:blipFill>
            </p:spPr>
            <p:txBody>
              <a:bodyPr/>
              <a:lstStyle/>
              <a:p>
                <a:r>
                  <a:rPr lang="en-US">
                    <a:noFill/>
                  </a:rPr>
                  <a:t> </a:t>
                </a:r>
              </a:p>
            </p:txBody>
          </p:sp>
        </mc:Fallback>
      </mc:AlternateContent>
      <p:sp>
        <p:nvSpPr>
          <p:cNvPr id="12" name="Right Arrow 11">
            <a:extLst>
              <a:ext uri="{FF2B5EF4-FFF2-40B4-BE49-F238E27FC236}">
                <a16:creationId xmlns:a16="http://schemas.microsoft.com/office/drawing/2014/main" id="{F9C44A34-DB9E-6049-89FA-83FA9AA6F792}"/>
              </a:ext>
            </a:extLst>
          </p:cNvPr>
          <p:cNvSpPr/>
          <p:nvPr/>
        </p:nvSpPr>
        <p:spPr>
          <a:xfrm rot="16200000">
            <a:off x="1575742" y="5493778"/>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3" name="Rectangle 12">
            <a:extLst>
              <a:ext uri="{FF2B5EF4-FFF2-40B4-BE49-F238E27FC236}">
                <a16:creationId xmlns:a16="http://schemas.microsoft.com/office/drawing/2014/main" id="{9BDB3910-0805-704A-94C8-15D416AC2035}"/>
              </a:ext>
            </a:extLst>
          </p:cNvPr>
          <p:cNvSpPr/>
          <p:nvPr/>
        </p:nvSpPr>
        <p:spPr>
          <a:xfrm>
            <a:off x="1279040" y="3733800"/>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14" name="Right Arrow 13">
            <a:extLst>
              <a:ext uri="{FF2B5EF4-FFF2-40B4-BE49-F238E27FC236}">
                <a16:creationId xmlns:a16="http://schemas.microsoft.com/office/drawing/2014/main" id="{F4769123-0933-5D42-86F5-332E0F61003F}"/>
              </a:ext>
            </a:extLst>
          </p:cNvPr>
          <p:cNvSpPr/>
          <p:nvPr/>
        </p:nvSpPr>
        <p:spPr>
          <a:xfrm rot="16200000">
            <a:off x="1568600" y="4485904"/>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5" name="Right Arrow 14">
            <a:extLst>
              <a:ext uri="{FF2B5EF4-FFF2-40B4-BE49-F238E27FC236}">
                <a16:creationId xmlns:a16="http://schemas.microsoft.com/office/drawing/2014/main" id="{27BE02CC-1E91-7840-B8EF-EB6EE5A92A4E}"/>
              </a:ext>
            </a:extLst>
          </p:cNvPr>
          <p:cNvSpPr/>
          <p:nvPr/>
        </p:nvSpPr>
        <p:spPr>
          <a:xfrm rot="10800000">
            <a:off x="2178522"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C8CFC402-3877-BE45-A41C-DCACA080030B}"/>
                  </a:ext>
                </a:extLst>
              </p:cNvPr>
              <p:cNvSpPr/>
              <p:nvPr/>
            </p:nvSpPr>
            <p:spPr>
              <a:xfrm>
                <a:off x="2361402" y="3844680"/>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16" name="Rectangle 15">
                <a:extLst>
                  <a:ext uri="{FF2B5EF4-FFF2-40B4-BE49-F238E27FC236}">
                    <a16:creationId xmlns:a16="http://schemas.microsoft.com/office/drawing/2014/main" id="{C8CFC402-3877-BE45-A41C-DCACA080030B}"/>
                  </a:ext>
                </a:extLst>
              </p:cNvPr>
              <p:cNvSpPr>
                <a:spLocks noRot="1" noChangeAspect="1" noMove="1" noResize="1" noEditPoints="1" noAdjustHandles="1" noChangeArrowheads="1" noChangeShapeType="1" noTextEdit="1"/>
              </p:cNvSpPr>
              <p:nvPr/>
            </p:nvSpPr>
            <p:spPr>
              <a:xfrm>
                <a:off x="2361402" y="3844680"/>
                <a:ext cx="686598" cy="400110"/>
              </a:xfrm>
              <a:prstGeom prst="rect">
                <a:avLst/>
              </a:prstGeom>
              <a:blipFill>
                <a:blip r:embed="rId4"/>
                <a:stretch>
                  <a:fillRect/>
                </a:stretch>
              </a:blipFill>
            </p:spPr>
            <p:txBody>
              <a:bodyPr/>
              <a:lstStyle/>
              <a:p>
                <a:r>
                  <a:rPr lang="en-US">
                    <a:noFill/>
                  </a:rPr>
                  <a:t> </a:t>
                </a:r>
              </a:p>
            </p:txBody>
          </p:sp>
        </mc:Fallback>
      </mc:AlternateContent>
      <p:graphicFrame>
        <p:nvGraphicFramePr>
          <p:cNvPr id="17" name="Table 16">
            <a:extLst>
              <a:ext uri="{FF2B5EF4-FFF2-40B4-BE49-F238E27FC236}">
                <a16:creationId xmlns:a16="http://schemas.microsoft.com/office/drawing/2014/main" id="{D9830E9C-E151-3340-81EC-B222A20C9A84}"/>
              </a:ext>
            </a:extLst>
          </p:cNvPr>
          <p:cNvGraphicFramePr>
            <a:graphicFrameLocks noGrp="1"/>
          </p:cNvGraphicFramePr>
          <p:nvPr/>
        </p:nvGraphicFramePr>
        <p:xfrm>
          <a:off x="343643" y="3850535"/>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0.5</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36" name="Right Arrow 35">
            <a:extLst>
              <a:ext uri="{FF2B5EF4-FFF2-40B4-BE49-F238E27FC236}">
                <a16:creationId xmlns:a16="http://schemas.microsoft.com/office/drawing/2014/main" id="{C670E1B3-D22D-AD4D-92D7-B56FFB48DD9B}"/>
              </a:ext>
            </a:extLst>
          </p:cNvPr>
          <p:cNvSpPr/>
          <p:nvPr/>
        </p:nvSpPr>
        <p:spPr>
          <a:xfrm>
            <a:off x="2588518" y="5021436"/>
            <a:ext cx="1030924"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1" name="Rectangle 40">
            <a:extLst>
              <a:ext uri="{FF2B5EF4-FFF2-40B4-BE49-F238E27FC236}">
                <a16:creationId xmlns:a16="http://schemas.microsoft.com/office/drawing/2014/main" id="{52757826-2D12-AA47-BA9A-8FF58C55D2DB}"/>
              </a:ext>
            </a:extLst>
          </p:cNvPr>
          <p:cNvSpPr/>
          <p:nvPr/>
        </p:nvSpPr>
        <p:spPr>
          <a:xfrm>
            <a:off x="4268719" y="4744770"/>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p:sp>
        <p:nvSpPr>
          <p:cNvPr id="43" name="Right Arrow 42">
            <a:extLst>
              <a:ext uri="{FF2B5EF4-FFF2-40B4-BE49-F238E27FC236}">
                <a16:creationId xmlns:a16="http://schemas.microsoft.com/office/drawing/2014/main" id="{E2612E2F-395E-C74E-9D36-A39832FACA91}"/>
              </a:ext>
            </a:extLst>
          </p:cNvPr>
          <p:cNvSpPr/>
          <p:nvPr/>
        </p:nvSpPr>
        <p:spPr>
          <a:xfrm rot="16200000">
            <a:off x="4551135" y="4485904"/>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4" name="Rectangle 43">
            <a:extLst>
              <a:ext uri="{FF2B5EF4-FFF2-40B4-BE49-F238E27FC236}">
                <a16:creationId xmlns:a16="http://schemas.microsoft.com/office/drawing/2014/main" id="{EEABC6BC-3D59-D546-B254-717C19D70B1B}"/>
              </a:ext>
            </a:extLst>
          </p:cNvPr>
          <p:cNvSpPr/>
          <p:nvPr/>
        </p:nvSpPr>
        <p:spPr>
          <a:xfrm>
            <a:off x="4272155" y="3733800"/>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46" name="Rectangle 45">
            <a:extLst>
              <a:ext uri="{FF2B5EF4-FFF2-40B4-BE49-F238E27FC236}">
                <a16:creationId xmlns:a16="http://schemas.microsoft.com/office/drawing/2014/main" id="{A665FCD7-4D3E-AE4F-9F08-C4AB67CFF8B7}"/>
              </a:ext>
            </a:extLst>
          </p:cNvPr>
          <p:cNvSpPr/>
          <p:nvPr/>
        </p:nvSpPr>
        <p:spPr>
          <a:xfrm>
            <a:off x="7216300" y="4740912"/>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p:sp>
        <p:nvSpPr>
          <p:cNvPr id="52" name="Right Arrow 51">
            <a:extLst>
              <a:ext uri="{FF2B5EF4-FFF2-40B4-BE49-F238E27FC236}">
                <a16:creationId xmlns:a16="http://schemas.microsoft.com/office/drawing/2014/main" id="{C5949B40-8D79-9F42-941C-0A5834B4AA42}"/>
              </a:ext>
            </a:extLst>
          </p:cNvPr>
          <p:cNvSpPr/>
          <p:nvPr/>
        </p:nvSpPr>
        <p:spPr>
          <a:xfrm rot="10800000">
            <a:off x="972068" y="397729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53" name="Right Arrow 52">
            <a:extLst>
              <a:ext uri="{FF2B5EF4-FFF2-40B4-BE49-F238E27FC236}">
                <a16:creationId xmlns:a16="http://schemas.microsoft.com/office/drawing/2014/main" id="{DFD3FCAD-02A7-564F-90FD-19CABFEA5D31}"/>
              </a:ext>
            </a:extLst>
          </p:cNvPr>
          <p:cNvSpPr/>
          <p:nvPr/>
        </p:nvSpPr>
        <p:spPr>
          <a:xfrm rot="10800000">
            <a:off x="5150322"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16C95CFB-04F7-AD45-A783-FE58300957C4}"/>
                  </a:ext>
                </a:extLst>
              </p:cNvPr>
              <p:cNvSpPr/>
              <p:nvPr/>
            </p:nvSpPr>
            <p:spPr>
              <a:xfrm>
                <a:off x="5333202" y="3844680"/>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54" name="Rectangle 53">
                <a:extLst>
                  <a:ext uri="{FF2B5EF4-FFF2-40B4-BE49-F238E27FC236}">
                    <a16:creationId xmlns:a16="http://schemas.microsoft.com/office/drawing/2014/main" id="{16C95CFB-04F7-AD45-A783-FE58300957C4}"/>
                  </a:ext>
                </a:extLst>
              </p:cNvPr>
              <p:cNvSpPr>
                <a:spLocks noRot="1" noChangeAspect="1" noMove="1" noResize="1" noEditPoints="1" noAdjustHandles="1" noChangeArrowheads="1" noChangeShapeType="1" noTextEdit="1"/>
              </p:cNvSpPr>
              <p:nvPr/>
            </p:nvSpPr>
            <p:spPr>
              <a:xfrm>
                <a:off x="5333202" y="3844680"/>
                <a:ext cx="686598" cy="400110"/>
              </a:xfrm>
              <a:prstGeom prst="rect">
                <a:avLst/>
              </a:prstGeom>
              <a:blipFill>
                <a:blip r:embed="rId4"/>
                <a:stretch>
                  <a:fillRect/>
                </a:stretch>
              </a:blipFill>
            </p:spPr>
            <p:txBody>
              <a:bodyPr/>
              <a:lstStyle/>
              <a:p>
                <a:r>
                  <a:rPr lang="en-US">
                    <a:noFill/>
                  </a:rPr>
                  <a:t> </a:t>
                </a:r>
              </a:p>
            </p:txBody>
          </p:sp>
        </mc:Fallback>
      </mc:AlternateContent>
      <p:graphicFrame>
        <p:nvGraphicFramePr>
          <p:cNvPr id="62" name="Table 61">
            <a:extLst>
              <a:ext uri="{FF2B5EF4-FFF2-40B4-BE49-F238E27FC236}">
                <a16:creationId xmlns:a16="http://schemas.microsoft.com/office/drawing/2014/main" id="{C965D54B-75CA-BA41-A024-1B31AD57BE87}"/>
              </a:ext>
            </a:extLst>
          </p:cNvPr>
          <p:cNvGraphicFramePr>
            <a:graphicFrameLocks noGrp="1"/>
          </p:cNvGraphicFramePr>
          <p:nvPr/>
        </p:nvGraphicFramePr>
        <p:xfrm>
          <a:off x="3376649" y="3850535"/>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0.6</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63" name="Right Arrow 62">
            <a:extLst>
              <a:ext uri="{FF2B5EF4-FFF2-40B4-BE49-F238E27FC236}">
                <a16:creationId xmlns:a16="http://schemas.microsoft.com/office/drawing/2014/main" id="{45786340-2FC8-8941-B51E-D3102688A33F}"/>
              </a:ext>
            </a:extLst>
          </p:cNvPr>
          <p:cNvSpPr/>
          <p:nvPr/>
        </p:nvSpPr>
        <p:spPr>
          <a:xfrm rot="10800000">
            <a:off x="3989382" y="3979280"/>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68" name="Rectangle 67">
            <a:extLst>
              <a:ext uri="{FF2B5EF4-FFF2-40B4-BE49-F238E27FC236}">
                <a16:creationId xmlns:a16="http://schemas.microsoft.com/office/drawing/2014/main" id="{6679F6C7-C879-F04C-9FEE-324FAAE73A47}"/>
              </a:ext>
            </a:extLst>
          </p:cNvPr>
          <p:cNvSpPr/>
          <p:nvPr/>
        </p:nvSpPr>
        <p:spPr>
          <a:xfrm>
            <a:off x="4263686" y="2697329"/>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69" name="Right Arrow 68">
            <a:extLst>
              <a:ext uri="{FF2B5EF4-FFF2-40B4-BE49-F238E27FC236}">
                <a16:creationId xmlns:a16="http://schemas.microsoft.com/office/drawing/2014/main" id="{81E004C9-2A4D-D445-BA79-9CC539C4C570}"/>
              </a:ext>
            </a:extLst>
          </p:cNvPr>
          <p:cNvSpPr/>
          <p:nvPr/>
        </p:nvSpPr>
        <p:spPr>
          <a:xfrm rot="16200000">
            <a:off x="4546102" y="3463950"/>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0" name="Right Arrow 69">
            <a:extLst>
              <a:ext uri="{FF2B5EF4-FFF2-40B4-BE49-F238E27FC236}">
                <a16:creationId xmlns:a16="http://schemas.microsoft.com/office/drawing/2014/main" id="{755E900E-08C3-5C45-8D55-ED2B51F6EA98}"/>
              </a:ext>
            </a:extLst>
          </p:cNvPr>
          <p:cNvSpPr/>
          <p:nvPr/>
        </p:nvSpPr>
        <p:spPr>
          <a:xfrm rot="10800000">
            <a:off x="5156024" y="2944176"/>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1" name="Right Arrow 70">
            <a:extLst>
              <a:ext uri="{FF2B5EF4-FFF2-40B4-BE49-F238E27FC236}">
                <a16:creationId xmlns:a16="http://schemas.microsoft.com/office/drawing/2014/main" id="{B963A833-D1FE-D44F-AE6B-5EBBC25CBC38}"/>
              </a:ext>
            </a:extLst>
          </p:cNvPr>
          <p:cNvSpPr/>
          <p:nvPr/>
        </p:nvSpPr>
        <p:spPr>
          <a:xfrm rot="10800000">
            <a:off x="3949570" y="2944177"/>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aphicFrame>
        <p:nvGraphicFramePr>
          <p:cNvPr id="89" name="Table 88">
            <a:extLst>
              <a:ext uri="{FF2B5EF4-FFF2-40B4-BE49-F238E27FC236}">
                <a16:creationId xmlns:a16="http://schemas.microsoft.com/office/drawing/2014/main" id="{7B001305-42D2-8845-A941-9E8FA6EA334E}"/>
              </a:ext>
            </a:extLst>
          </p:cNvPr>
          <p:cNvGraphicFramePr>
            <a:graphicFrameLocks noGrp="1"/>
          </p:cNvGraphicFramePr>
          <p:nvPr/>
        </p:nvGraphicFramePr>
        <p:xfrm>
          <a:off x="3370450" y="2796547"/>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0.4</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99" name="Table 98">
            <a:extLst>
              <a:ext uri="{FF2B5EF4-FFF2-40B4-BE49-F238E27FC236}">
                <a16:creationId xmlns:a16="http://schemas.microsoft.com/office/drawing/2014/main" id="{3244EE1D-7963-1A4D-8D87-9E297C110FE6}"/>
              </a:ext>
            </a:extLst>
          </p:cNvPr>
          <p:cNvGraphicFramePr>
            <a:graphicFrameLocks noGrp="1"/>
          </p:cNvGraphicFramePr>
          <p:nvPr>
            <p:extLst>
              <p:ext uri="{D42A27DB-BD31-4B8C-83A1-F6EECF244321}">
                <p14:modId xmlns:p14="http://schemas.microsoft.com/office/powerpoint/2010/main" val="1711611630"/>
              </p:ext>
            </p:extLst>
          </p:nvPr>
        </p:nvGraphicFramePr>
        <p:xfrm>
          <a:off x="5425996" y="2796547"/>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sz="2000" b="0" i="0">
                          <a:solidFill>
                            <a:schemeClr val="tx1"/>
                          </a:solidFill>
                          <a:latin typeface="Calibri" panose="020F0502020204030204" pitchFamily="34" charset="0"/>
                          <a:cs typeface="Calibri" panose="020F0502020204030204" pitchFamily="34" charset="0"/>
                        </a:rPr>
                        <a:t>1</a:t>
                      </a:r>
                      <a:endParaRPr lang="en-US" b="0" i="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101" name="Right Arrow 100">
            <a:extLst>
              <a:ext uri="{FF2B5EF4-FFF2-40B4-BE49-F238E27FC236}">
                <a16:creationId xmlns:a16="http://schemas.microsoft.com/office/drawing/2014/main" id="{9A697579-D037-7A47-A968-045CBCD8BF45}"/>
              </a:ext>
            </a:extLst>
          </p:cNvPr>
          <p:cNvSpPr/>
          <p:nvPr/>
        </p:nvSpPr>
        <p:spPr>
          <a:xfrm>
            <a:off x="5682655" y="4990282"/>
            <a:ext cx="1030924"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aphicFrame>
        <p:nvGraphicFramePr>
          <p:cNvPr id="66" name="Table 65">
            <a:extLst>
              <a:ext uri="{FF2B5EF4-FFF2-40B4-BE49-F238E27FC236}">
                <a16:creationId xmlns:a16="http://schemas.microsoft.com/office/drawing/2014/main" id="{D949D030-D2C7-EE41-9453-D0EEA9EBA7EF}"/>
              </a:ext>
            </a:extLst>
          </p:cNvPr>
          <p:cNvGraphicFramePr>
            <a:graphicFrameLocks noGrp="1"/>
          </p:cNvGraphicFramePr>
          <p:nvPr/>
        </p:nvGraphicFramePr>
        <p:xfrm>
          <a:off x="7774213" y="1424502"/>
          <a:ext cx="1260630" cy="1188720"/>
        </p:xfrm>
        <a:graphic>
          <a:graphicData uri="http://schemas.openxmlformats.org/drawingml/2006/table">
            <a:tbl>
              <a:tblPr firstRow="1" bandRow="1">
                <a:tableStyleId>{2D5ABB26-0587-4C30-8999-92F81FD0307C}</a:tableStyleId>
              </a:tblPr>
              <a:tblGrid>
                <a:gridCol w="420210">
                  <a:extLst>
                    <a:ext uri="{9D8B030D-6E8A-4147-A177-3AD203B41FA5}">
                      <a16:colId xmlns:a16="http://schemas.microsoft.com/office/drawing/2014/main" val="20000"/>
                    </a:ext>
                  </a:extLst>
                </a:gridCol>
                <a:gridCol w="420210">
                  <a:extLst>
                    <a:ext uri="{9D8B030D-6E8A-4147-A177-3AD203B41FA5}">
                      <a16:colId xmlns:a16="http://schemas.microsoft.com/office/drawing/2014/main" val="20001"/>
                    </a:ext>
                  </a:extLst>
                </a:gridCol>
                <a:gridCol w="420210">
                  <a:extLst>
                    <a:ext uri="{9D8B030D-6E8A-4147-A177-3AD203B41FA5}">
                      <a16:colId xmlns:a16="http://schemas.microsoft.com/office/drawing/2014/main" val="20002"/>
                    </a:ext>
                  </a:extLst>
                </a:gridCol>
              </a:tblGrid>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tx1"/>
                          </a:solidFill>
                          <a:latin typeface="Helvetica Neue Light" panose="02000403000000020004" pitchFamily="2" charset="0"/>
                          <a:ea typeface="Helvetica Neue Light" panose="02000403000000020004" pitchFamily="2" charset="0"/>
                        </a:rPr>
                        <a:t>1</a:t>
                      </a:r>
                      <a:endParaRPr lang="en-US" sz="1800" b="1"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1" i="0">
                          <a:solidFill>
                            <a:schemeClr val="tx1"/>
                          </a:solidFill>
                          <a:latin typeface="Helvetica Neue Light" panose="02000403000000020004" pitchFamily="2" charset="0"/>
                          <a:ea typeface="Helvetica Neue Light" panose="02000403000000020004" pitchFamily="2" charset="0"/>
                        </a:rPr>
                        <a:t>1</a:t>
                      </a:r>
                      <a:endParaRPr lang="en-US" sz="1800" b="1"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latin typeface="Helvetica Neue Light" panose="02000403000000020004" pitchFamily="2" charset="0"/>
                          <a:ea typeface="Helvetica Neue Light" panose="02000403000000020004" pitchFamily="2" charset="0"/>
                        </a:rPr>
                        <a:t>0</a:t>
                      </a:r>
                      <a:endParaRPr lang="en-US" sz="1800" b="1"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1"/>
                  </a:ext>
                </a:extLst>
              </a:tr>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67" name="Oval 66">
            <a:extLst>
              <a:ext uri="{FF2B5EF4-FFF2-40B4-BE49-F238E27FC236}">
                <a16:creationId xmlns:a16="http://schemas.microsoft.com/office/drawing/2014/main" id="{74064EA8-5498-7242-9EB9-4D6EB863A692}"/>
              </a:ext>
            </a:extLst>
          </p:cNvPr>
          <p:cNvSpPr>
            <a:spLocks noChangeAspect="1"/>
          </p:cNvSpPr>
          <p:nvPr/>
        </p:nvSpPr>
        <p:spPr>
          <a:xfrm>
            <a:off x="6216238" y="1748066"/>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b="1">
                <a:solidFill>
                  <a:srgbClr val="C00000"/>
                </a:solidFill>
                <a:latin typeface="Helvetica Neue Light" panose="02000403000000020004" pitchFamily="2" charset="0"/>
                <a:ea typeface="Helvetica Neue Light" panose="02000403000000020004" pitchFamily="2" charset="0"/>
              </a:rPr>
              <a:t>1</a:t>
            </a:r>
          </a:p>
        </p:txBody>
      </p:sp>
      <p:sp>
        <p:nvSpPr>
          <p:cNvPr id="74" name="Oval 73">
            <a:extLst>
              <a:ext uri="{FF2B5EF4-FFF2-40B4-BE49-F238E27FC236}">
                <a16:creationId xmlns:a16="http://schemas.microsoft.com/office/drawing/2014/main" id="{019B3F2C-3F0F-D146-8053-28844F9B090A}"/>
              </a:ext>
            </a:extLst>
          </p:cNvPr>
          <p:cNvSpPr>
            <a:spLocks noChangeAspect="1"/>
          </p:cNvSpPr>
          <p:nvPr/>
        </p:nvSpPr>
        <p:spPr>
          <a:xfrm>
            <a:off x="6907336" y="2090802"/>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b="1">
                <a:solidFill>
                  <a:srgbClr val="C00000"/>
                </a:solidFill>
                <a:latin typeface="Helvetica Neue Light" panose="02000403000000020004" pitchFamily="2" charset="0"/>
                <a:ea typeface="Helvetica Neue Light" panose="02000403000000020004" pitchFamily="2" charset="0"/>
              </a:rPr>
              <a:t>2</a:t>
            </a:r>
          </a:p>
        </p:txBody>
      </p:sp>
      <p:sp>
        <p:nvSpPr>
          <p:cNvPr id="77" name="Oval 76">
            <a:extLst>
              <a:ext uri="{FF2B5EF4-FFF2-40B4-BE49-F238E27FC236}">
                <a16:creationId xmlns:a16="http://schemas.microsoft.com/office/drawing/2014/main" id="{08B18C10-642C-E54A-977D-3CE0D37CE8BB}"/>
              </a:ext>
            </a:extLst>
          </p:cNvPr>
          <p:cNvSpPr>
            <a:spLocks noChangeAspect="1"/>
          </p:cNvSpPr>
          <p:nvPr/>
        </p:nvSpPr>
        <p:spPr>
          <a:xfrm>
            <a:off x="6907336" y="1496352"/>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b="1">
                <a:solidFill>
                  <a:srgbClr val="C00000"/>
                </a:solidFill>
                <a:latin typeface="Helvetica Neue Light" panose="02000403000000020004" pitchFamily="2" charset="0"/>
                <a:ea typeface="Helvetica Neue Light" panose="02000403000000020004" pitchFamily="2" charset="0"/>
              </a:rPr>
              <a:t>3</a:t>
            </a:r>
          </a:p>
        </p:txBody>
      </p:sp>
      <p:cxnSp>
        <p:nvCxnSpPr>
          <p:cNvPr id="78" name="Straight Connector 77">
            <a:extLst>
              <a:ext uri="{FF2B5EF4-FFF2-40B4-BE49-F238E27FC236}">
                <a16:creationId xmlns:a16="http://schemas.microsoft.com/office/drawing/2014/main" id="{FB487360-4453-3140-9FE0-A0267369FB40}"/>
              </a:ext>
            </a:extLst>
          </p:cNvPr>
          <p:cNvCxnSpPr>
            <a:cxnSpLocks/>
            <a:stCxn id="67" idx="5"/>
            <a:endCxn id="74" idx="2"/>
          </p:cNvCxnSpPr>
          <p:nvPr/>
        </p:nvCxnSpPr>
        <p:spPr>
          <a:xfrm>
            <a:off x="6528434" y="2060262"/>
            <a:ext cx="378902" cy="2134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9FF3911-E30E-B24F-82A3-30176EFB5F89}"/>
              </a:ext>
            </a:extLst>
          </p:cNvPr>
          <p:cNvCxnSpPr>
            <a:cxnSpLocks/>
            <a:stCxn id="67" idx="7"/>
            <a:endCxn id="77" idx="2"/>
          </p:cNvCxnSpPr>
          <p:nvPr/>
        </p:nvCxnSpPr>
        <p:spPr>
          <a:xfrm flipV="1">
            <a:off x="6528434" y="1679232"/>
            <a:ext cx="378902" cy="1223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Rectangle 82">
            <a:extLst>
              <a:ext uri="{FF2B5EF4-FFF2-40B4-BE49-F238E27FC236}">
                <a16:creationId xmlns:a16="http://schemas.microsoft.com/office/drawing/2014/main" id="{9A60E4FB-E8C8-2440-BF58-644D66B0CB74}"/>
              </a:ext>
            </a:extLst>
          </p:cNvPr>
          <p:cNvSpPr/>
          <p:nvPr/>
        </p:nvSpPr>
        <p:spPr>
          <a:xfrm>
            <a:off x="6468732" y="2662535"/>
            <a:ext cx="2326278" cy="461665"/>
          </a:xfrm>
          <a:prstGeom prst="rect">
            <a:avLst/>
          </a:prstGeom>
        </p:spPr>
        <p:txBody>
          <a:bodyPr wrap="none">
            <a:spAutoFit/>
          </a:bodyPr>
          <a:lstStyle/>
          <a:p>
            <a:r>
              <a:rPr lang="en-US" sz="2400">
                <a:latin typeface="Helvetica Neue Light" panose="02000403000000020004" pitchFamily="2" charset="0"/>
                <a:ea typeface="Helvetica Neue Light" panose="02000403000000020004" pitchFamily="2" charset="0"/>
              </a:rPr>
              <a:t>Observed graph</a:t>
            </a:r>
          </a:p>
        </p:txBody>
      </p:sp>
      <p:sp>
        <p:nvSpPr>
          <p:cNvPr id="84" name="Rectangle 83">
            <a:extLst>
              <a:ext uri="{FF2B5EF4-FFF2-40B4-BE49-F238E27FC236}">
                <a16:creationId xmlns:a16="http://schemas.microsoft.com/office/drawing/2014/main" id="{BAD7D196-A06C-B242-88AD-9949F9336BC7}"/>
              </a:ext>
            </a:extLst>
          </p:cNvPr>
          <p:cNvSpPr/>
          <p:nvPr/>
        </p:nvSpPr>
        <p:spPr>
          <a:xfrm>
            <a:off x="6116384" y="1324101"/>
            <a:ext cx="3027616" cy="1800099"/>
          </a:xfrm>
          <a:prstGeom prst="rect">
            <a:avLst/>
          </a:prstGeom>
          <a:noFill/>
          <a:ln w="19050" cmpd="sng">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6" name="Elbow Connector 85">
            <a:extLst>
              <a:ext uri="{FF2B5EF4-FFF2-40B4-BE49-F238E27FC236}">
                <a16:creationId xmlns:a16="http://schemas.microsoft.com/office/drawing/2014/main" id="{AB3A3322-580E-C445-A33E-48FC4D9A1896}"/>
              </a:ext>
            </a:extLst>
          </p:cNvPr>
          <p:cNvCxnSpPr>
            <a:cxnSpLocks/>
            <a:stCxn id="68" idx="0"/>
            <a:endCxn id="46" idx="2"/>
          </p:cNvCxnSpPr>
          <p:nvPr/>
        </p:nvCxnSpPr>
        <p:spPr>
          <a:xfrm rot="16200000" flipH="1">
            <a:off x="4784408" y="2557607"/>
            <a:ext cx="2673170" cy="2952614"/>
          </a:xfrm>
          <a:prstGeom prst="bentConnector5">
            <a:avLst>
              <a:gd name="adj1" fmla="val -8552"/>
              <a:gd name="adj2" fmla="val 46727"/>
              <a:gd name="adj3" fmla="val 108552"/>
            </a:avLst>
          </a:prstGeom>
          <a:ln w="12700">
            <a:solidFill>
              <a:schemeClr val="bg1">
                <a:lumMod val="50000"/>
              </a:schemeClr>
            </a:solidFill>
            <a:prstDash val="dash"/>
            <a:tailEnd type="triangle"/>
          </a:ln>
        </p:spPr>
        <p:style>
          <a:lnRef idx="1">
            <a:schemeClr val="dk1"/>
          </a:lnRef>
          <a:fillRef idx="0">
            <a:schemeClr val="dk1"/>
          </a:fillRef>
          <a:effectRef idx="0">
            <a:schemeClr val="dk1"/>
          </a:effectRef>
          <a:fontRef idx="minor">
            <a:schemeClr val="tx1"/>
          </a:fontRef>
        </p:style>
      </p:cxnSp>
      <p:sp>
        <p:nvSpPr>
          <p:cNvPr id="87" name="Rectangle 86">
            <a:extLst>
              <a:ext uri="{FF2B5EF4-FFF2-40B4-BE49-F238E27FC236}">
                <a16:creationId xmlns:a16="http://schemas.microsoft.com/office/drawing/2014/main" id="{0DDC84D1-DE54-D54C-A335-554B45E9A46A}"/>
              </a:ext>
            </a:extLst>
          </p:cNvPr>
          <p:cNvSpPr/>
          <p:nvPr/>
        </p:nvSpPr>
        <p:spPr>
          <a:xfrm>
            <a:off x="250733" y="1146417"/>
            <a:ext cx="3368710" cy="830997"/>
          </a:xfrm>
          <a:prstGeom prst="rect">
            <a:avLst/>
          </a:prstGeom>
        </p:spPr>
        <p:txBody>
          <a:bodyPr wrap="square">
            <a:spAutoFit/>
          </a:bodyPr>
          <a:lstStyle/>
          <a:p>
            <a:r>
              <a:rPr lang="en-US" sz="2400" b="1">
                <a:latin typeface="Calibri" panose="020F0502020204030204" pitchFamily="34" charset="0"/>
                <a:ea typeface="Helvetica Neue Light" panose="02000403000000020004" pitchFamily="2" charset="0"/>
                <a:cs typeface="Calibri" panose="020F0502020204030204" pitchFamily="34" charset="0"/>
              </a:rPr>
              <a:t>Update Node RNN </a:t>
            </a:r>
            <a:r>
              <a:rPr lang="en-US" sz="2400">
                <a:latin typeface="Calibri" panose="020F0502020204030204" pitchFamily="34" charset="0"/>
                <a:ea typeface="Helvetica Neue Light" panose="02000403000000020004" pitchFamily="2" charset="0"/>
                <a:cs typeface="Calibri" panose="020F0502020204030204" pitchFamily="34" charset="0"/>
              </a:rPr>
              <a:t>using </a:t>
            </a:r>
            <a:r>
              <a:rPr lang="en-US" sz="2400" b="1">
                <a:latin typeface="Calibri" panose="020F0502020204030204" pitchFamily="34" charset="0"/>
                <a:ea typeface="Helvetica Neue Light" panose="02000403000000020004" pitchFamily="2" charset="0"/>
                <a:cs typeface="Calibri" panose="020F0502020204030204" pitchFamily="34" charset="0"/>
              </a:rPr>
              <a:t>Edge RNN’s hidden state</a:t>
            </a:r>
          </a:p>
        </p:txBody>
      </p:sp>
    </p:spTree>
    <p:extLst>
      <p:ext uri="{BB962C8B-B14F-4D97-AF65-F5344CB8AC3E}">
        <p14:creationId xmlns:p14="http://schemas.microsoft.com/office/powerpoint/2010/main" val="7553099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7B17-C7B1-9C43-8D76-ECD18A7E4F2E}"/>
              </a:ext>
            </a:extLst>
          </p:cNvPr>
          <p:cNvSpPr>
            <a:spLocks noGrp="1"/>
          </p:cNvSpPr>
          <p:nvPr>
            <p:ph type="title"/>
          </p:nvPr>
        </p:nvSpPr>
        <p:spPr/>
        <p:txBody>
          <a:bodyPr/>
          <a:lstStyle/>
          <a:p>
            <a:r>
              <a:rPr lang="en-US"/>
              <a:t>Put Things Together: Training</a:t>
            </a:r>
          </a:p>
        </p:txBody>
      </p:sp>
      <p:sp>
        <p:nvSpPr>
          <p:cNvPr id="4" name="Date Placeholder 3">
            <a:extLst>
              <a:ext uri="{FF2B5EF4-FFF2-40B4-BE49-F238E27FC236}">
                <a16:creationId xmlns:a16="http://schemas.microsoft.com/office/drawing/2014/main" id="{EC802764-1240-4344-AD70-F0F9DCBCB65C}"/>
              </a:ext>
            </a:extLst>
          </p:cNvPr>
          <p:cNvSpPr>
            <a:spLocks noGrp="1"/>
          </p:cNvSpPr>
          <p:nvPr>
            <p:ph type="dt" sz="half" idx="10"/>
          </p:nvPr>
        </p:nvSpPr>
        <p:spPr/>
        <p:txBody>
          <a:bodyPr/>
          <a:lstStyle/>
          <a:p>
            <a:r>
              <a:rPr lang="en-US"/>
              <a:t>12/6/18</a:t>
            </a:r>
          </a:p>
        </p:txBody>
      </p:sp>
      <p:sp>
        <p:nvSpPr>
          <p:cNvPr id="5" name="Footer Placeholder 4">
            <a:extLst>
              <a:ext uri="{FF2B5EF4-FFF2-40B4-BE49-F238E27FC236}">
                <a16:creationId xmlns:a16="http://schemas.microsoft.com/office/drawing/2014/main" id="{6C809429-FB7E-6E4A-BE98-B3F7570F1AF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2B1FC3B-D4E5-6845-8DC6-03236A76F959}"/>
              </a:ext>
            </a:extLst>
          </p:cNvPr>
          <p:cNvSpPr>
            <a:spLocks noGrp="1"/>
          </p:cNvSpPr>
          <p:nvPr>
            <p:ph type="sldNum" sz="quarter" idx="12"/>
          </p:nvPr>
        </p:nvSpPr>
        <p:spPr/>
        <p:txBody>
          <a:bodyPr/>
          <a:lstStyle/>
          <a:p>
            <a:fld id="{19B12225-5612-419B-A8D5-4B8EEE4C217E}" type="slidenum">
              <a:rPr lang="en-US" smtClean="0"/>
              <a:pPr/>
              <a:t>41</a:t>
            </a:fld>
            <a:endParaRPr lang="en-US"/>
          </a:p>
        </p:txBody>
      </p:sp>
      <p:sp>
        <p:nvSpPr>
          <p:cNvPr id="7" name="Rectangle 6">
            <a:extLst>
              <a:ext uri="{FF2B5EF4-FFF2-40B4-BE49-F238E27FC236}">
                <a16:creationId xmlns:a16="http://schemas.microsoft.com/office/drawing/2014/main" id="{D2B34A96-3722-D344-BC10-CD2D199A11A5}"/>
              </a:ext>
            </a:extLst>
          </p:cNvPr>
          <p:cNvSpPr/>
          <p:nvPr/>
        </p:nvSpPr>
        <p:spPr>
          <a:xfrm>
            <a:off x="1286184" y="4744770"/>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144457C-FC13-FC43-B30F-9CD9CD26DB17}"/>
                  </a:ext>
                </a:extLst>
              </p:cNvPr>
              <p:cNvSpPr/>
              <p:nvPr/>
            </p:nvSpPr>
            <p:spPr>
              <a:xfrm>
                <a:off x="1349787" y="5684277"/>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11" name="Rectangle 10">
                <a:extLst>
                  <a:ext uri="{FF2B5EF4-FFF2-40B4-BE49-F238E27FC236}">
                    <a16:creationId xmlns:a16="http://schemas.microsoft.com/office/drawing/2014/main" id="{9144457C-FC13-FC43-B30F-9CD9CD26DB17}"/>
                  </a:ext>
                </a:extLst>
              </p:cNvPr>
              <p:cNvSpPr>
                <a:spLocks noRot="1" noChangeAspect="1" noMove="1" noResize="1" noEditPoints="1" noAdjustHandles="1" noChangeArrowheads="1" noChangeShapeType="1" noTextEdit="1"/>
              </p:cNvSpPr>
              <p:nvPr/>
            </p:nvSpPr>
            <p:spPr>
              <a:xfrm>
                <a:off x="1349787" y="5684277"/>
                <a:ext cx="686598" cy="400110"/>
              </a:xfrm>
              <a:prstGeom prst="rect">
                <a:avLst/>
              </a:prstGeom>
              <a:blipFill>
                <a:blip r:embed="rId3"/>
                <a:stretch>
                  <a:fillRect/>
                </a:stretch>
              </a:blipFill>
            </p:spPr>
            <p:txBody>
              <a:bodyPr/>
              <a:lstStyle/>
              <a:p>
                <a:r>
                  <a:rPr lang="en-US">
                    <a:noFill/>
                  </a:rPr>
                  <a:t> </a:t>
                </a:r>
              </a:p>
            </p:txBody>
          </p:sp>
        </mc:Fallback>
      </mc:AlternateContent>
      <p:sp>
        <p:nvSpPr>
          <p:cNvPr id="12" name="Right Arrow 11">
            <a:extLst>
              <a:ext uri="{FF2B5EF4-FFF2-40B4-BE49-F238E27FC236}">
                <a16:creationId xmlns:a16="http://schemas.microsoft.com/office/drawing/2014/main" id="{F9C44A34-DB9E-6049-89FA-83FA9AA6F792}"/>
              </a:ext>
            </a:extLst>
          </p:cNvPr>
          <p:cNvSpPr/>
          <p:nvPr/>
        </p:nvSpPr>
        <p:spPr>
          <a:xfrm rot="16200000">
            <a:off x="1575742" y="5493778"/>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3" name="Rectangle 12">
            <a:extLst>
              <a:ext uri="{FF2B5EF4-FFF2-40B4-BE49-F238E27FC236}">
                <a16:creationId xmlns:a16="http://schemas.microsoft.com/office/drawing/2014/main" id="{9BDB3910-0805-704A-94C8-15D416AC2035}"/>
              </a:ext>
            </a:extLst>
          </p:cNvPr>
          <p:cNvSpPr/>
          <p:nvPr/>
        </p:nvSpPr>
        <p:spPr>
          <a:xfrm>
            <a:off x="1279040" y="3733800"/>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14" name="Right Arrow 13">
            <a:extLst>
              <a:ext uri="{FF2B5EF4-FFF2-40B4-BE49-F238E27FC236}">
                <a16:creationId xmlns:a16="http://schemas.microsoft.com/office/drawing/2014/main" id="{F4769123-0933-5D42-86F5-332E0F61003F}"/>
              </a:ext>
            </a:extLst>
          </p:cNvPr>
          <p:cNvSpPr/>
          <p:nvPr/>
        </p:nvSpPr>
        <p:spPr>
          <a:xfrm rot="16200000">
            <a:off x="1568600" y="4485904"/>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5" name="Right Arrow 14">
            <a:extLst>
              <a:ext uri="{FF2B5EF4-FFF2-40B4-BE49-F238E27FC236}">
                <a16:creationId xmlns:a16="http://schemas.microsoft.com/office/drawing/2014/main" id="{27BE02CC-1E91-7840-B8EF-EB6EE5A92A4E}"/>
              </a:ext>
            </a:extLst>
          </p:cNvPr>
          <p:cNvSpPr/>
          <p:nvPr/>
        </p:nvSpPr>
        <p:spPr>
          <a:xfrm rot="10800000">
            <a:off x="2178522"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C8CFC402-3877-BE45-A41C-DCACA080030B}"/>
                  </a:ext>
                </a:extLst>
              </p:cNvPr>
              <p:cNvSpPr/>
              <p:nvPr/>
            </p:nvSpPr>
            <p:spPr>
              <a:xfrm>
                <a:off x="2361402" y="3844680"/>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16" name="Rectangle 15">
                <a:extLst>
                  <a:ext uri="{FF2B5EF4-FFF2-40B4-BE49-F238E27FC236}">
                    <a16:creationId xmlns:a16="http://schemas.microsoft.com/office/drawing/2014/main" id="{C8CFC402-3877-BE45-A41C-DCACA080030B}"/>
                  </a:ext>
                </a:extLst>
              </p:cNvPr>
              <p:cNvSpPr>
                <a:spLocks noRot="1" noChangeAspect="1" noMove="1" noResize="1" noEditPoints="1" noAdjustHandles="1" noChangeArrowheads="1" noChangeShapeType="1" noTextEdit="1"/>
              </p:cNvSpPr>
              <p:nvPr/>
            </p:nvSpPr>
            <p:spPr>
              <a:xfrm>
                <a:off x="2361402" y="3844680"/>
                <a:ext cx="686598" cy="400110"/>
              </a:xfrm>
              <a:prstGeom prst="rect">
                <a:avLst/>
              </a:prstGeom>
              <a:blipFill>
                <a:blip r:embed="rId4"/>
                <a:stretch>
                  <a:fillRect/>
                </a:stretch>
              </a:blipFill>
            </p:spPr>
            <p:txBody>
              <a:bodyPr/>
              <a:lstStyle/>
              <a:p>
                <a:r>
                  <a:rPr lang="en-US">
                    <a:noFill/>
                  </a:rPr>
                  <a:t> </a:t>
                </a:r>
              </a:p>
            </p:txBody>
          </p:sp>
        </mc:Fallback>
      </mc:AlternateContent>
      <p:graphicFrame>
        <p:nvGraphicFramePr>
          <p:cNvPr id="17" name="Table 16">
            <a:extLst>
              <a:ext uri="{FF2B5EF4-FFF2-40B4-BE49-F238E27FC236}">
                <a16:creationId xmlns:a16="http://schemas.microsoft.com/office/drawing/2014/main" id="{D9830E9C-E151-3340-81EC-B222A20C9A84}"/>
              </a:ext>
            </a:extLst>
          </p:cNvPr>
          <p:cNvGraphicFramePr>
            <a:graphicFrameLocks noGrp="1"/>
          </p:cNvGraphicFramePr>
          <p:nvPr/>
        </p:nvGraphicFramePr>
        <p:xfrm>
          <a:off x="343643" y="3850535"/>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0.5</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36" name="Right Arrow 35">
            <a:extLst>
              <a:ext uri="{FF2B5EF4-FFF2-40B4-BE49-F238E27FC236}">
                <a16:creationId xmlns:a16="http://schemas.microsoft.com/office/drawing/2014/main" id="{C670E1B3-D22D-AD4D-92D7-B56FFB48DD9B}"/>
              </a:ext>
            </a:extLst>
          </p:cNvPr>
          <p:cNvSpPr/>
          <p:nvPr/>
        </p:nvSpPr>
        <p:spPr>
          <a:xfrm>
            <a:off x="2588518" y="5021436"/>
            <a:ext cx="1030924"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1" name="Rectangle 40">
            <a:extLst>
              <a:ext uri="{FF2B5EF4-FFF2-40B4-BE49-F238E27FC236}">
                <a16:creationId xmlns:a16="http://schemas.microsoft.com/office/drawing/2014/main" id="{52757826-2D12-AA47-BA9A-8FF58C55D2DB}"/>
              </a:ext>
            </a:extLst>
          </p:cNvPr>
          <p:cNvSpPr/>
          <p:nvPr/>
        </p:nvSpPr>
        <p:spPr>
          <a:xfrm>
            <a:off x="4268719" y="4744770"/>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p:sp>
        <p:nvSpPr>
          <p:cNvPr id="43" name="Right Arrow 42">
            <a:extLst>
              <a:ext uri="{FF2B5EF4-FFF2-40B4-BE49-F238E27FC236}">
                <a16:creationId xmlns:a16="http://schemas.microsoft.com/office/drawing/2014/main" id="{E2612E2F-395E-C74E-9D36-A39832FACA91}"/>
              </a:ext>
            </a:extLst>
          </p:cNvPr>
          <p:cNvSpPr/>
          <p:nvPr/>
        </p:nvSpPr>
        <p:spPr>
          <a:xfrm rot="16200000">
            <a:off x="4551135" y="4485904"/>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4" name="Rectangle 43">
            <a:extLst>
              <a:ext uri="{FF2B5EF4-FFF2-40B4-BE49-F238E27FC236}">
                <a16:creationId xmlns:a16="http://schemas.microsoft.com/office/drawing/2014/main" id="{EEABC6BC-3D59-D546-B254-717C19D70B1B}"/>
              </a:ext>
            </a:extLst>
          </p:cNvPr>
          <p:cNvSpPr/>
          <p:nvPr/>
        </p:nvSpPr>
        <p:spPr>
          <a:xfrm>
            <a:off x="4272155" y="3733800"/>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46" name="Rectangle 45">
            <a:extLst>
              <a:ext uri="{FF2B5EF4-FFF2-40B4-BE49-F238E27FC236}">
                <a16:creationId xmlns:a16="http://schemas.microsoft.com/office/drawing/2014/main" id="{A665FCD7-4D3E-AE4F-9F08-C4AB67CFF8B7}"/>
              </a:ext>
            </a:extLst>
          </p:cNvPr>
          <p:cNvSpPr/>
          <p:nvPr/>
        </p:nvSpPr>
        <p:spPr>
          <a:xfrm>
            <a:off x="7216300" y="4740912"/>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p:sp>
        <p:nvSpPr>
          <p:cNvPr id="48" name="Right Arrow 47">
            <a:extLst>
              <a:ext uri="{FF2B5EF4-FFF2-40B4-BE49-F238E27FC236}">
                <a16:creationId xmlns:a16="http://schemas.microsoft.com/office/drawing/2014/main" id="{9E402D4C-0EDC-6E45-A789-135324E91CBB}"/>
              </a:ext>
            </a:extLst>
          </p:cNvPr>
          <p:cNvSpPr/>
          <p:nvPr/>
        </p:nvSpPr>
        <p:spPr>
          <a:xfrm rot="16200000">
            <a:off x="7498716" y="4482046"/>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9" name="Rectangle 48">
            <a:extLst>
              <a:ext uri="{FF2B5EF4-FFF2-40B4-BE49-F238E27FC236}">
                <a16:creationId xmlns:a16="http://schemas.microsoft.com/office/drawing/2014/main" id="{9F495C38-3A96-504A-8CCB-BEE96E459BAE}"/>
              </a:ext>
            </a:extLst>
          </p:cNvPr>
          <p:cNvSpPr/>
          <p:nvPr/>
        </p:nvSpPr>
        <p:spPr>
          <a:xfrm>
            <a:off x="7219736" y="3729942"/>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52" name="Right Arrow 51">
            <a:extLst>
              <a:ext uri="{FF2B5EF4-FFF2-40B4-BE49-F238E27FC236}">
                <a16:creationId xmlns:a16="http://schemas.microsoft.com/office/drawing/2014/main" id="{C5949B40-8D79-9F42-941C-0A5834B4AA42}"/>
              </a:ext>
            </a:extLst>
          </p:cNvPr>
          <p:cNvSpPr/>
          <p:nvPr/>
        </p:nvSpPr>
        <p:spPr>
          <a:xfrm rot="10800000">
            <a:off x="972068" y="397729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53" name="Right Arrow 52">
            <a:extLst>
              <a:ext uri="{FF2B5EF4-FFF2-40B4-BE49-F238E27FC236}">
                <a16:creationId xmlns:a16="http://schemas.microsoft.com/office/drawing/2014/main" id="{DFD3FCAD-02A7-564F-90FD-19CABFEA5D31}"/>
              </a:ext>
            </a:extLst>
          </p:cNvPr>
          <p:cNvSpPr/>
          <p:nvPr/>
        </p:nvSpPr>
        <p:spPr>
          <a:xfrm rot="10800000">
            <a:off x="5150322"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16C95CFB-04F7-AD45-A783-FE58300957C4}"/>
                  </a:ext>
                </a:extLst>
              </p:cNvPr>
              <p:cNvSpPr/>
              <p:nvPr/>
            </p:nvSpPr>
            <p:spPr>
              <a:xfrm>
                <a:off x="5333202" y="3844680"/>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54" name="Rectangle 53">
                <a:extLst>
                  <a:ext uri="{FF2B5EF4-FFF2-40B4-BE49-F238E27FC236}">
                    <a16:creationId xmlns:a16="http://schemas.microsoft.com/office/drawing/2014/main" id="{16C95CFB-04F7-AD45-A783-FE58300957C4}"/>
                  </a:ext>
                </a:extLst>
              </p:cNvPr>
              <p:cNvSpPr>
                <a:spLocks noRot="1" noChangeAspect="1" noMove="1" noResize="1" noEditPoints="1" noAdjustHandles="1" noChangeArrowheads="1" noChangeShapeType="1" noTextEdit="1"/>
              </p:cNvSpPr>
              <p:nvPr/>
            </p:nvSpPr>
            <p:spPr>
              <a:xfrm>
                <a:off x="5333202" y="3844680"/>
                <a:ext cx="686598" cy="400110"/>
              </a:xfrm>
              <a:prstGeom prst="rect">
                <a:avLst/>
              </a:prstGeom>
              <a:blipFill>
                <a:blip r:embed="rId4"/>
                <a:stretch>
                  <a:fillRect/>
                </a:stretch>
              </a:blipFill>
            </p:spPr>
            <p:txBody>
              <a:bodyPr/>
              <a:lstStyle/>
              <a:p>
                <a:r>
                  <a:rPr lang="en-US">
                    <a:noFill/>
                  </a:rPr>
                  <a:t> </a:t>
                </a:r>
              </a:p>
            </p:txBody>
          </p:sp>
        </mc:Fallback>
      </mc:AlternateContent>
      <p:sp>
        <p:nvSpPr>
          <p:cNvPr id="55" name="Right Arrow 54">
            <a:extLst>
              <a:ext uri="{FF2B5EF4-FFF2-40B4-BE49-F238E27FC236}">
                <a16:creationId xmlns:a16="http://schemas.microsoft.com/office/drawing/2014/main" id="{D2079DD9-69FB-CE4C-AD42-E486ADDD74CA}"/>
              </a:ext>
            </a:extLst>
          </p:cNvPr>
          <p:cNvSpPr/>
          <p:nvPr/>
        </p:nvSpPr>
        <p:spPr>
          <a:xfrm rot="10800000">
            <a:off x="8077201"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B7691CB3-0041-0A4F-9323-34D0F14EE694}"/>
                  </a:ext>
                </a:extLst>
              </p:cNvPr>
              <p:cNvSpPr/>
              <p:nvPr/>
            </p:nvSpPr>
            <p:spPr>
              <a:xfrm>
                <a:off x="8260081" y="3844680"/>
                <a:ext cx="688202"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b="1"/>
              </a:p>
            </p:txBody>
          </p:sp>
        </mc:Choice>
        <mc:Fallback xmlns="">
          <p:sp>
            <p:nvSpPr>
              <p:cNvPr id="56" name="Rectangle 55">
                <a:extLst>
                  <a:ext uri="{FF2B5EF4-FFF2-40B4-BE49-F238E27FC236}">
                    <a16:creationId xmlns:a16="http://schemas.microsoft.com/office/drawing/2014/main" id="{B7691CB3-0041-0A4F-9323-34D0F14EE694}"/>
                  </a:ext>
                </a:extLst>
              </p:cNvPr>
              <p:cNvSpPr>
                <a:spLocks noRot="1" noChangeAspect="1" noMove="1" noResize="1" noEditPoints="1" noAdjustHandles="1" noChangeArrowheads="1" noChangeShapeType="1" noTextEdit="1"/>
              </p:cNvSpPr>
              <p:nvPr/>
            </p:nvSpPr>
            <p:spPr>
              <a:xfrm>
                <a:off x="8260081" y="3844680"/>
                <a:ext cx="688202" cy="400110"/>
              </a:xfrm>
              <a:prstGeom prst="rect">
                <a:avLst/>
              </a:prstGeom>
              <a:blipFill>
                <a:blip r:embed="rId4"/>
                <a:stretch>
                  <a:fillRect/>
                </a:stretch>
              </a:blipFill>
            </p:spPr>
            <p:txBody>
              <a:bodyPr/>
              <a:lstStyle/>
              <a:p>
                <a:r>
                  <a:rPr lang="en-US">
                    <a:noFill/>
                  </a:rPr>
                  <a:t> </a:t>
                </a:r>
              </a:p>
            </p:txBody>
          </p:sp>
        </mc:Fallback>
      </mc:AlternateContent>
      <p:sp>
        <p:nvSpPr>
          <p:cNvPr id="61" name="Right Arrow 60">
            <a:extLst>
              <a:ext uri="{FF2B5EF4-FFF2-40B4-BE49-F238E27FC236}">
                <a16:creationId xmlns:a16="http://schemas.microsoft.com/office/drawing/2014/main" id="{FDC6677A-C92C-8D4A-AC1E-EDD86E73401E}"/>
              </a:ext>
            </a:extLst>
          </p:cNvPr>
          <p:cNvSpPr/>
          <p:nvPr/>
        </p:nvSpPr>
        <p:spPr>
          <a:xfrm rot="10800000">
            <a:off x="6936963" y="397729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aphicFrame>
        <p:nvGraphicFramePr>
          <p:cNvPr id="62" name="Table 61">
            <a:extLst>
              <a:ext uri="{FF2B5EF4-FFF2-40B4-BE49-F238E27FC236}">
                <a16:creationId xmlns:a16="http://schemas.microsoft.com/office/drawing/2014/main" id="{C965D54B-75CA-BA41-A024-1B31AD57BE87}"/>
              </a:ext>
            </a:extLst>
          </p:cNvPr>
          <p:cNvGraphicFramePr>
            <a:graphicFrameLocks noGrp="1"/>
          </p:cNvGraphicFramePr>
          <p:nvPr/>
        </p:nvGraphicFramePr>
        <p:xfrm>
          <a:off x="3376649" y="3850535"/>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0.6</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63" name="Right Arrow 62">
            <a:extLst>
              <a:ext uri="{FF2B5EF4-FFF2-40B4-BE49-F238E27FC236}">
                <a16:creationId xmlns:a16="http://schemas.microsoft.com/office/drawing/2014/main" id="{45786340-2FC8-8941-B51E-D3102688A33F}"/>
              </a:ext>
            </a:extLst>
          </p:cNvPr>
          <p:cNvSpPr/>
          <p:nvPr/>
        </p:nvSpPr>
        <p:spPr>
          <a:xfrm rot="10800000">
            <a:off x="3989382" y="3979280"/>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68" name="Rectangle 67">
            <a:extLst>
              <a:ext uri="{FF2B5EF4-FFF2-40B4-BE49-F238E27FC236}">
                <a16:creationId xmlns:a16="http://schemas.microsoft.com/office/drawing/2014/main" id="{6679F6C7-C879-F04C-9FEE-324FAAE73A47}"/>
              </a:ext>
            </a:extLst>
          </p:cNvPr>
          <p:cNvSpPr/>
          <p:nvPr/>
        </p:nvSpPr>
        <p:spPr>
          <a:xfrm>
            <a:off x="4263686" y="2697329"/>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69" name="Right Arrow 68">
            <a:extLst>
              <a:ext uri="{FF2B5EF4-FFF2-40B4-BE49-F238E27FC236}">
                <a16:creationId xmlns:a16="http://schemas.microsoft.com/office/drawing/2014/main" id="{81E004C9-2A4D-D445-BA79-9CC539C4C570}"/>
              </a:ext>
            </a:extLst>
          </p:cNvPr>
          <p:cNvSpPr/>
          <p:nvPr/>
        </p:nvSpPr>
        <p:spPr>
          <a:xfrm rot="16200000">
            <a:off x="4546102" y="3463950"/>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0" name="Right Arrow 69">
            <a:extLst>
              <a:ext uri="{FF2B5EF4-FFF2-40B4-BE49-F238E27FC236}">
                <a16:creationId xmlns:a16="http://schemas.microsoft.com/office/drawing/2014/main" id="{755E900E-08C3-5C45-8D55-ED2B51F6EA98}"/>
              </a:ext>
            </a:extLst>
          </p:cNvPr>
          <p:cNvSpPr/>
          <p:nvPr/>
        </p:nvSpPr>
        <p:spPr>
          <a:xfrm rot="10800000">
            <a:off x="5156024" y="2944176"/>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1" name="Right Arrow 70">
            <a:extLst>
              <a:ext uri="{FF2B5EF4-FFF2-40B4-BE49-F238E27FC236}">
                <a16:creationId xmlns:a16="http://schemas.microsoft.com/office/drawing/2014/main" id="{B963A833-D1FE-D44F-AE6B-5EBBC25CBC38}"/>
              </a:ext>
            </a:extLst>
          </p:cNvPr>
          <p:cNvSpPr/>
          <p:nvPr/>
        </p:nvSpPr>
        <p:spPr>
          <a:xfrm rot="10800000">
            <a:off x="3949570" y="2944177"/>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aphicFrame>
        <p:nvGraphicFramePr>
          <p:cNvPr id="89" name="Table 88">
            <a:extLst>
              <a:ext uri="{FF2B5EF4-FFF2-40B4-BE49-F238E27FC236}">
                <a16:creationId xmlns:a16="http://schemas.microsoft.com/office/drawing/2014/main" id="{7B001305-42D2-8845-A941-9E8FA6EA334E}"/>
              </a:ext>
            </a:extLst>
          </p:cNvPr>
          <p:cNvGraphicFramePr>
            <a:graphicFrameLocks noGrp="1"/>
          </p:cNvGraphicFramePr>
          <p:nvPr/>
        </p:nvGraphicFramePr>
        <p:xfrm>
          <a:off x="3370450" y="2796547"/>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0.4</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95" name="Table 94">
            <a:extLst>
              <a:ext uri="{FF2B5EF4-FFF2-40B4-BE49-F238E27FC236}">
                <a16:creationId xmlns:a16="http://schemas.microsoft.com/office/drawing/2014/main" id="{A9B544DA-A380-F64D-A7D9-8E13579CDBCD}"/>
              </a:ext>
            </a:extLst>
          </p:cNvPr>
          <p:cNvGraphicFramePr>
            <a:graphicFrameLocks noGrp="1"/>
          </p:cNvGraphicFramePr>
          <p:nvPr/>
        </p:nvGraphicFramePr>
        <p:xfrm>
          <a:off x="6332202" y="3855823"/>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0.4</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mc:AlternateContent xmlns:mc="http://schemas.openxmlformats.org/markup-compatibility/2006" xmlns:a14="http://schemas.microsoft.com/office/drawing/2010/main">
        <mc:Choice Requires="a14">
          <p:sp>
            <p:nvSpPr>
              <p:cNvPr id="96" name="Rectangle 95">
                <a:extLst>
                  <a:ext uri="{FF2B5EF4-FFF2-40B4-BE49-F238E27FC236}">
                    <a16:creationId xmlns:a16="http://schemas.microsoft.com/office/drawing/2014/main" id="{F17FB52D-A2F3-7D4F-88D4-999CBA7E102B}"/>
                  </a:ext>
                </a:extLst>
              </p:cNvPr>
              <p:cNvSpPr/>
              <p:nvPr/>
            </p:nvSpPr>
            <p:spPr>
              <a:xfrm>
                <a:off x="6219208" y="3472854"/>
                <a:ext cx="710643"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0" i="1" smtClean="0">
                          <a:solidFill>
                            <a:schemeClr val="accent6"/>
                          </a:solidFill>
                          <a:latin typeface="Cambria Math" panose="02040503050406030204" pitchFamily="18" charset="0"/>
                        </a:rPr>
                        <m:t>𝐸</m:t>
                      </m:r>
                      <m:r>
                        <a:rPr lang="en-US" sz="2000" b="0" i="1">
                          <a:solidFill>
                            <a:schemeClr val="accent6"/>
                          </a:solidFill>
                          <a:latin typeface="Cambria Math" panose="02040503050406030204" pitchFamily="18" charset="0"/>
                        </a:rPr>
                        <m:t>𝑂𝑆</m:t>
                      </m:r>
                    </m:oMath>
                  </m:oMathPara>
                </a14:m>
                <a:endParaRPr lang="en-US" sz="2000">
                  <a:solidFill>
                    <a:schemeClr val="accent6"/>
                  </a:solidFill>
                </a:endParaRPr>
              </a:p>
            </p:txBody>
          </p:sp>
        </mc:Choice>
        <mc:Fallback xmlns="">
          <p:sp>
            <p:nvSpPr>
              <p:cNvPr id="96" name="Rectangle 95">
                <a:extLst>
                  <a:ext uri="{FF2B5EF4-FFF2-40B4-BE49-F238E27FC236}">
                    <a16:creationId xmlns:a16="http://schemas.microsoft.com/office/drawing/2014/main" id="{F17FB52D-A2F3-7D4F-88D4-999CBA7E102B}"/>
                  </a:ext>
                </a:extLst>
              </p:cNvPr>
              <p:cNvSpPr>
                <a:spLocks noRot="1" noChangeAspect="1" noMove="1" noResize="1" noEditPoints="1" noAdjustHandles="1" noChangeArrowheads="1" noChangeShapeType="1" noTextEdit="1"/>
              </p:cNvSpPr>
              <p:nvPr/>
            </p:nvSpPr>
            <p:spPr>
              <a:xfrm>
                <a:off x="6219208" y="3472854"/>
                <a:ext cx="710643" cy="400110"/>
              </a:xfrm>
              <a:prstGeom prst="rect">
                <a:avLst/>
              </a:prstGeom>
              <a:blipFill>
                <a:blip r:embed="rId5"/>
                <a:stretch>
                  <a:fillRect/>
                </a:stretch>
              </a:blipFill>
            </p:spPr>
            <p:txBody>
              <a:bodyPr/>
              <a:lstStyle/>
              <a:p>
                <a:r>
                  <a:rPr lang="en-US">
                    <a:noFill/>
                  </a:rPr>
                  <a:t> </a:t>
                </a:r>
              </a:p>
            </p:txBody>
          </p:sp>
        </mc:Fallback>
      </mc:AlternateContent>
      <p:graphicFrame>
        <p:nvGraphicFramePr>
          <p:cNvPr id="99" name="Table 98">
            <a:extLst>
              <a:ext uri="{FF2B5EF4-FFF2-40B4-BE49-F238E27FC236}">
                <a16:creationId xmlns:a16="http://schemas.microsoft.com/office/drawing/2014/main" id="{3244EE1D-7963-1A4D-8D87-9E297C110FE6}"/>
              </a:ext>
            </a:extLst>
          </p:cNvPr>
          <p:cNvGraphicFramePr>
            <a:graphicFrameLocks noGrp="1"/>
          </p:cNvGraphicFramePr>
          <p:nvPr>
            <p:extLst>
              <p:ext uri="{D42A27DB-BD31-4B8C-83A1-F6EECF244321}">
                <p14:modId xmlns:p14="http://schemas.microsoft.com/office/powerpoint/2010/main" val="2031570698"/>
              </p:ext>
            </p:extLst>
          </p:nvPr>
        </p:nvGraphicFramePr>
        <p:xfrm>
          <a:off x="5425996" y="2796547"/>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sz="2000" b="0" i="0">
                          <a:solidFill>
                            <a:schemeClr val="tx1"/>
                          </a:solidFill>
                          <a:latin typeface="Calibri" panose="020F0502020204030204" pitchFamily="34" charset="0"/>
                          <a:cs typeface="Calibri" panose="020F0502020204030204" pitchFamily="34" charset="0"/>
                        </a:rPr>
                        <a:t>1</a:t>
                      </a:r>
                      <a:endParaRPr lang="en-US" b="0" i="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101" name="Right Arrow 100">
            <a:extLst>
              <a:ext uri="{FF2B5EF4-FFF2-40B4-BE49-F238E27FC236}">
                <a16:creationId xmlns:a16="http://schemas.microsoft.com/office/drawing/2014/main" id="{9A697579-D037-7A47-A968-045CBCD8BF45}"/>
              </a:ext>
            </a:extLst>
          </p:cNvPr>
          <p:cNvSpPr/>
          <p:nvPr/>
        </p:nvSpPr>
        <p:spPr>
          <a:xfrm>
            <a:off x="5682655" y="4990282"/>
            <a:ext cx="1030924"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4" name="Rectangle 73">
            <a:extLst>
              <a:ext uri="{FF2B5EF4-FFF2-40B4-BE49-F238E27FC236}">
                <a16:creationId xmlns:a16="http://schemas.microsoft.com/office/drawing/2014/main" id="{D1DBF4C9-55BD-A843-9B86-E8C95B0F3AEA}"/>
              </a:ext>
            </a:extLst>
          </p:cNvPr>
          <p:cNvSpPr/>
          <p:nvPr/>
        </p:nvSpPr>
        <p:spPr>
          <a:xfrm>
            <a:off x="250732" y="1146417"/>
            <a:ext cx="3021055" cy="1200329"/>
          </a:xfrm>
          <a:prstGeom prst="rect">
            <a:avLst/>
          </a:prstGeom>
        </p:spPr>
        <p:txBody>
          <a:bodyPr wrap="square">
            <a:spAutoFit/>
          </a:bodyPr>
          <a:lstStyle/>
          <a:p>
            <a:r>
              <a:rPr lang="en-US" sz="2400" b="1">
                <a:latin typeface="Calibri" panose="020F0502020204030204" pitchFamily="34" charset="0"/>
                <a:ea typeface="Helvetica Neue Light" panose="02000403000000020004" pitchFamily="2" charset="0"/>
                <a:cs typeface="Calibri" panose="020F0502020204030204" pitchFamily="34" charset="0"/>
              </a:rPr>
              <a:t>Stop generation </a:t>
            </a:r>
            <a:r>
              <a:rPr lang="en-US" sz="2400">
                <a:latin typeface="Calibri" panose="020F0502020204030204" pitchFamily="34" charset="0"/>
                <a:ea typeface="Helvetica Neue Light" panose="02000403000000020004" pitchFamily="2" charset="0"/>
                <a:cs typeface="Calibri" panose="020F0502020204030204" pitchFamily="34" charset="0"/>
              </a:rPr>
              <a:t>since we know</a:t>
            </a:r>
            <a:r>
              <a:rPr lang="en-US" sz="2400" b="1">
                <a:latin typeface="Calibri" panose="020F0502020204030204" pitchFamily="34" charset="0"/>
                <a:ea typeface="Helvetica Neue Light" panose="02000403000000020004" pitchFamily="2" charset="0"/>
                <a:cs typeface="Calibri" panose="020F0502020204030204" pitchFamily="34" charset="0"/>
              </a:rPr>
              <a:t> </a:t>
            </a:r>
            <a:r>
              <a:rPr lang="en-US" sz="2400">
                <a:latin typeface="Calibri" panose="020F0502020204030204" pitchFamily="34" charset="0"/>
                <a:ea typeface="Helvetica Neue Light" panose="02000403000000020004" pitchFamily="2" charset="0"/>
                <a:cs typeface="Calibri" panose="020F0502020204030204" pitchFamily="34" charset="0"/>
              </a:rPr>
              <a:t>node 4 won’t connect to any nodes</a:t>
            </a:r>
            <a:endParaRPr lang="en-US" sz="2400" b="1">
              <a:latin typeface="Calibri" panose="020F0502020204030204" pitchFamily="34" charset="0"/>
              <a:ea typeface="Helvetica Neue Light" panose="02000403000000020004" pitchFamily="2" charset="0"/>
              <a:cs typeface="Calibri" panose="020F0502020204030204" pitchFamily="34" charset="0"/>
            </a:endParaRPr>
          </a:p>
        </p:txBody>
      </p:sp>
      <p:graphicFrame>
        <p:nvGraphicFramePr>
          <p:cNvPr id="77" name="Table 76">
            <a:extLst>
              <a:ext uri="{FF2B5EF4-FFF2-40B4-BE49-F238E27FC236}">
                <a16:creationId xmlns:a16="http://schemas.microsoft.com/office/drawing/2014/main" id="{A56659E4-56C5-8244-92EB-D28C853C559D}"/>
              </a:ext>
            </a:extLst>
          </p:cNvPr>
          <p:cNvGraphicFramePr>
            <a:graphicFrameLocks noGrp="1"/>
          </p:cNvGraphicFramePr>
          <p:nvPr/>
        </p:nvGraphicFramePr>
        <p:xfrm>
          <a:off x="7774213" y="1424502"/>
          <a:ext cx="1260630" cy="1188720"/>
        </p:xfrm>
        <a:graphic>
          <a:graphicData uri="http://schemas.openxmlformats.org/drawingml/2006/table">
            <a:tbl>
              <a:tblPr firstRow="1" bandRow="1">
                <a:tableStyleId>{2D5ABB26-0587-4C30-8999-92F81FD0307C}</a:tableStyleId>
              </a:tblPr>
              <a:tblGrid>
                <a:gridCol w="420210">
                  <a:extLst>
                    <a:ext uri="{9D8B030D-6E8A-4147-A177-3AD203B41FA5}">
                      <a16:colId xmlns:a16="http://schemas.microsoft.com/office/drawing/2014/main" val="20000"/>
                    </a:ext>
                  </a:extLst>
                </a:gridCol>
                <a:gridCol w="420210">
                  <a:extLst>
                    <a:ext uri="{9D8B030D-6E8A-4147-A177-3AD203B41FA5}">
                      <a16:colId xmlns:a16="http://schemas.microsoft.com/office/drawing/2014/main" val="20001"/>
                    </a:ext>
                  </a:extLst>
                </a:gridCol>
                <a:gridCol w="420210">
                  <a:extLst>
                    <a:ext uri="{9D8B030D-6E8A-4147-A177-3AD203B41FA5}">
                      <a16:colId xmlns:a16="http://schemas.microsoft.com/office/drawing/2014/main" val="20002"/>
                    </a:ext>
                  </a:extLst>
                </a:gridCol>
              </a:tblGrid>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tx1"/>
                          </a:solidFill>
                          <a:latin typeface="Helvetica Neue Light" panose="02000403000000020004" pitchFamily="2" charset="0"/>
                          <a:ea typeface="Helvetica Neue Light" panose="02000403000000020004" pitchFamily="2" charset="0"/>
                        </a:rPr>
                        <a:t>1</a:t>
                      </a:r>
                      <a:endParaRPr lang="en-US" sz="1800" b="1"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1" i="0">
                          <a:solidFill>
                            <a:schemeClr val="tx1"/>
                          </a:solidFill>
                          <a:latin typeface="Helvetica Neue Light" panose="02000403000000020004" pitchFamily="2" charset="0"/>
                          <a:ea typeface="Helvetica Neue Light" panose="02000403000000020004" pitchFamily="2" charset="0"/>
                        </a:rPr>
                        <a:t>1</a:t>
                      </a:r>
                      <a:endParaRPr lang="en-US" sz="1800" b="1"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latin typeface="Helvetica Neue Light" panose="02000403000000020004" pitchFamily="2" charset="0"/>
                          <a:ea typeface="Helvetica Neue Light" panose="02000403000000020004" pitchFamily="2" charset="0"/>
                        </a:rPr>
                        <a:t>0</a:t>
                      </a:r>
                      <a:endParaRPr lang="en-US" sz="1800" b="1"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1"/>
                  </a:ext>
                </a:extLst>
              </a:tr>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78" name="Oval 77">
            <a:extLst>
              <a:ext uri="{FF2B5EF4-FFF2-40B4-BE49-F238E27FC236}">
                <a16:creationId xmlns:a16="http://schemas.microsoft.com/office/drawing/2014/main" id="{98D9679C-965A-574F-9699-8355FDE6EAE7}"/>
              </a:ext>
            </a:extLst>
          </p:cNvPr>
          <p:cNvSpPr>
            <a:spLocks noChangeAspect="1"/>
          </p:cNvSpPr>
          <p:nvPr/>
        </p:nvSpPr>
        <p:spPr>
          <a:xfrm>
            <a:off x="6216238" y="1748066"/>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b="1">
                <a:solidFill>
                  <a:srgbClr val="C00000"/>
                </a:solidFill>
                <a:latin typeface="Helvetica Neue Light" panose="02000403000000020004" pitchFamily="2" charset="0"/>
                <a:ea typeface="Helvetica Neue Light" panose="02000403000000020004" pitchFamily="2" charset="0"/>
              </a:rPr>
              <a:t>1</a:t>
            </a:r>
          </a:p>
        </p:txBody>
      </p:sp>
      <p:sp>
        <p:nvSpPr>
          <p:cNvPr id="79" name="Oval 78">
            <a:extLst>
              <a:ext uri="{FF2B5EF4-FFF2-40B4-BE49-F238E27FC236}">
                <a16:creationId xmlns:a16="http://schemas.microsoft.com/office/drawing/2014/main" id="{E1C63F7D-2B8C-0344-8B4E-18B5A943E92C}"/>
              </a:ext>
            </a:extLst>
          </p:cNvPr>
          <p:cNvSpPr>
            <a:spLocks noChangeAspect="1"/>
          </p:cNvSpPr>
          <p:nvPr/>
        </p:nvSpPr>
        <p:spPr>
          <a:xfrm>
            <a:off x="6907336" y="2090802"/>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b="1">
                <a:solidFill>
                  <a:srgbClr val="C00000"/>
                </a:solidFill>
                <a:latin typeface="Helvetica Neue Light" panose="02000403000000020004" pitchFamily="2" charset="0"/>
                <a:ea typeface="Helvetica Neue Light" panose="02000403000000020004" pitchFamily="2" charset="0"/>
              </a:rPr>
              <a:t>2</a:t>
            </a:r>
          </a:p>
        </p:txBody>
      </p:sp>
      <p:sp>
        <p:nvSpPr>
          <p:cNvPr id="83" name="Oval 82">
            <a:extLst>
              <a:ext uri="{FF2B5EF4-FFF2-40B4-BE49-F238E27FC236}">
                <a16:creationId xmlns:a16="http://schemas.microsoft.com/office/drawing/2014/main" id="{06DE6A5D-B415-C24D-9AC5-4AA4B9B66458}"/>
              </a:ext>
            </a:extLst>
          </p:cNvPr>
          <p:cNvSpPr>
            <a:spLocks noChangeAspect="1"/>
          </p:cNvSpPr>
          <p:nvPr/>
        </p:nvSpPr>
        <p:spPr>
          <a:xfrm>
            <a:off x="6907336" y="1496352"/>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b="1">
                <a:solidFill>
                  <a:srgbClr val="C00000"/>
                </a:solidFill>
                <a:latin typeface="Helvetica Neue Light" panose="02000403000000020004" pitchFamily="2" charset="0"/>
                <a:ea typeface="Helvetica Neue Light" panose="02000403000000020004" pitchFamily="2" charset="0"/>
              </a:rPr>
              <a:t>3</a:t>
            </a:r>
          </a:p>
        </p:txBody>
      </p:sp>
      <p:cxnSp>
        <p:nvCxnSpPr>
          <p:cNvPr id="84" name="Straight Connector 83">
            <a:extLst>
              <a:ext uri="{FF2B5EF4-FFF2-40B4-BE49-F238E27FC236}">
                <a16:creationId xmlns:a16="http://schemas.microsoft.com/office/drawing/2014/main" id="{71812249-92F9-0A4E-AF2E-4B2424E83DD9}"/>
              </a:ext>
            </a:extLst>
          </p:cNvPr>
          <p:cNvCxnSpPr>
            <a:cxnSpLocks/>
            <a:stCxn id="78" idx="5"/>
            <a:endCxn id="79" idx="2"/>
          </p:cNvCxnSpPr>
          <p:nvPr/>
        </p:nvCxnSpPr>
        <p:spPr>
          <a:xfrm>
            <a:off x="6528434" y="2060262"/>
            <a:ext cx="378902" cy="2134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2B5B29D6-E450-A149-86BF-7F116831D11A}"/>
              </a:ext>
            </a:extLst>
          </p:cNvPr>
          <p:cNvCxnSpPr>
            <a:cxnSpLocks/>
            <a:stCxn id="78" idx="7"/>
            <a:endCxn id="83" idx="2"/>
          </p:cNvCxnSpPr>
          <p:nvPr/>
        </p:nvCxnSpPr>
        <p:spPr>
          <a:xfrm flipV="1">
            <a:off x="6528434" y="1679232"/>
            <a:ext cx="378902" cy="1223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Rectangle 85">
            <a:extLst>
              <a:ext uri="{FF2B5EF4-FFF2-40B4-BE49-F238E27FC236}">
                <a16:creationId xmlns:a16="http://schemas.microsoft.com/office/drawing/2014/main" id="{2A99125F-43C5-6A49-BEA0-BDF4621909CD}"/>
              </a:ext>
            </a:extLst>
          </p:cNvPr>
          <p:cNvSpPr/>
          <p:nvPr/>
        </p:nvSpPr>
        <p:spPr>
          <a:xfrm>
            <a:off x="6468732" y="2662535"/>
            <a:ext cx="2326278" cy="461665"/>
          </a:xfrm>
          <a:prstGeom prst="rect">
            <a:avLst/>
          </a:prstGeom>
        </p:spPr>
        <p:txBody>
          <a:bodyPr wrap="none">
            <a:spAutoFit/>
          </a:bodyPr>
          <a:lstStyle/>
          <a:p>
            <a:r>
              <a:rPr lang="en-US" sz="2400">
                <a:latin typeface="Helvetica Neue Light" panose="02000403000000020004" pitchFamily="2" charset="0"/>
                <a:ea typeface="Helvetica Neue Light" panose="02000403000000020004" pitchFamily="2" charset="0"/>
              </a:rPr>
              <a:t>Observed graph</a:t>
            </a:r>
          </a:p>
        </p:txBody>
      </p:sp>
      <p:sp>
        <p:nvSpPr>
          <p:cNvPr id="87" name="Rectangle 86">
            <a:extLst>
              <a:ext uri="{FF2B5EF4-FFF2-40B4-BE49-F238E27FC236}">
                <a16:creationId xmlns:a16="http://schemas.microsoft.com/office/drawing/2014/main" id="{41680E8F-DDDF-5A4F-ADC3-5D469EA4931B}"/>
              </a:ext>
            </a:extLst>
          </p:cNvPr>
          <p:cNvSpPr/>
          <p:nvPr/>
        </p:nvSpPr>
        <p:spPr>
          <a:xfrm>
            <a:off x="6116384" y="1324101"/>
            <a:ext cx="3027616" cy="1800099"/>
          </a:xfrm>
          <a:prstGeom prst="rect">
            <a:avLst/>
          </a:prstGeom>
          <a:noFill/>
          <a:ln w="19050" cmpd="sng">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7E4EBC2F-81A4-AE45-AAA1-F0B556C50238}"/>
              </a:ext>
            </a:extLst>
          </p:cNvPr>
          <p:cNvSpPr>
            <a:spLocks noChangeAspect="1"/>
          </p:cNvSpPr>
          <p:nvPr/>
        </p:nvSpPr>
        <p:spPr>
          <a:xfrm>
            <a:off x="7305644" y="2382717"/>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b="1">
                <a:solidFill>
                  <a:schemeClr val="bg1">
                    <a:lumMod val="50000"/>
                  </a:schemeClr>
                </a:solidFill>
                <a:latin typeface="Helvetica Neue Light" panose="02000403000000020004" pitchFamily="2" charset="0"/>
                <a:ea typeface="Helvetica Neue Light" panose="02000403000000020004" pitchFamily="2" charset="0"/>
              </a:rPr>
              <a:t>4</a:t>
            </a:r>
          </a:p>
        </p:txBody>
      </p:sp>
    </p:spTree>
    <p:extLst>
      <p:ext uri="{BB962C8B-B14F-4D97-AF65-F5344CB8AC3E}">
        <p14:creationId xmlns:p14="http://schemas.microsoft.com/office/powerpoint/2010/main" val="23045096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7B17-C7B1-9C43-8D76-ECD18A7E4F2E}"/>
              </a:ext>
            </a:extLst>
          </p:cNvPr>
          <p:cNvSpPr>
            <a:spLocks noGrp="1"/>
          </p:cNvSpPr>
          <p:nvPr>
            <p:ph type="title"/>
          </p:nvPr>
        </p:nvSpPr>
        <p:spPr/>
        <p:txBody>
          <a:bodyPr/>
          <a:lstStyle/>
          <a:p>
            <a:r>
              <a:rPr lang="en-US"/>
              <a:t>Put Things Together: Training</a:t>
            </a:r>
          </a:p>
        </p:txBody>
      </p:sp>
      <p:sp>
        <p:nvSpPr>
          <p:cNvPr id="4" name="Date Placeholder 3">
            <a:extLst>
              <a:ext uri="{FF2B5EF4-FFF2-40B4-BE49-F238E27FC236}">
                <a16:creationId xmlns:a16="http://schemas.microsoft.com/office/drawing/2014/main" id="{EC802764-1240-4344-AD70-F0F9DCBCB65C}"/>
              </a:ext>
            </a:extLst>
          </p:cNvPr>
          <p:cNvSpPr>
            <a:spLocks noGrp="1"/>
          </p:cNvSpPr>
          <p:nvPr>
            <p:ph type="dt" sz="half" idx="10"/>
          </p:nvPr>
        </p:nvSpPr>
        <p:spPr/>
        <p:txBody>
          <a:bodyPr/>
          <a:lstStyle/>
          <a:p>
            <a:r>
              <a:rPr lang="en-US"/>
              <a:t>12/6/18</a:t>
            </a:r>
          </a:p>
        </p:txBody>
      </p:sp>
      <p:sp>
        <p:nvSpPr>
          <p:cNvPr id="5" name="Footer Placeholder 4">
            <a:extLst>
              <a:ext uri="{FF2B5EF4-FFF2-40B4-BE49-F238E27FC236}">
                <a16:creationId xmlns:a16="http://schemas.microsoft.com/office/drawing/2014/main" id="{6C809429-FB7E-6E4A-BE98-B3F7570F1AF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2B1FC3B-D4E5-6845-8DC6-03236A76F959}"/>
              </a:ext>
            </a:extLst>
          </p:cNvPr>
          <p:cNvSpPr>
            <a:spLocks noGrp="1"/>
          </p:cNvSpPr>
          <p:nvPr>
            <p:ph type="sldNum" sz="quarter" idx="12"/>
          </p:nvPr>
        </p:nvSpPr>
        <p:spPr/>
        <p:txBody>
          <a:bodyPr/>
          <a:lstStyle/>
          <a:p>
            <a:fld id="{19B12225-5612-419B-A8D5-4B8EEE4C217E}" type="slidenum">
              <a:rPr lang="en-US" smtClean="0"/>
              <a:pPr/>
              <a:t>42</a:t>
            </a:fld>
            <a:endParaRPr lang="en-US"/>
          </a:p>
        </p:txBody>
      </p:sp>
      <p:sp>
        <p:nvSpPr>
          <p:cNvPr id="7" name="Rectangle 6">
            <a:extLst>
              <a:ext uri="{FF2B5EF4-FFF2-40B4-BE49-F238E27FC236}">
                <a16:creationId xmlns:a16="http://schemas.microsoft.com/office/drawing/2014/main" id="{D2B34A96-3722-D344-BC10-CD2D199A11A5}"/>
              </a:ext>
            </a:extLst>
          </p:cNvPr>
          <p:cNvSpPr/>
          <p:nvPr/>
        </p:nvSpPr>
        <p:spPr>
          <a:xfrm>
            <a:off x="1286184" y="4744770"/>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144457C-FC13-FC43-B30F-9CD9CD26DB17}"/>
                  </a:ext>
                </a:extLst>
              </p:cNvPr>
              <p:cNvSpPr/>
              <p:nvPr/>
            </p:nvSpPr>
            <p:spPr>
              <a:xfrm>
                <a:off x="1349787" y="5684277"/>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11" name="Rectangle 10">
                <a:extLst>
                  <a:ext uri="{FF2B5EF4-FFF2-40B4-BE49-F238E27FC236}">
                    <a16:creationId xmlns:a16="http://schemas.microsoft.com/office/drawing/2014/main" id="{9144457C-FC13-FC43-B30F-9CD9CD26DB17}"/>
                  </a:ext>
                </a:extLst>
              </p:cNvPr>
              <p:cNvSpPr>
                <a:spLocks noRot="1" noChangeAspect="1" noMove="1" noResize="1" noEditPoints="1" noAdjustHandles="1" noChangeArrowheads="1" noChangeShapeType="1" noTextEdit="1"/>
              </p:cNvSpPr>
              <p:nvPr/>
            </p:nvSpPr>
            <p:spPr>
              <a:xfrm>
                <a:off x="1349787" y="5684277"/>
                <a:ext cx="686598" cy="400110"/>
              </a:xfrm>
              <a:prstGeom prst="rect">
                <a:avLst/>
              </a:prstGeom>
              <a:blipFill>
                <a:blip r:embed="rId3"/>
                <a:stretch>
                  <a:fillRect/>
                </a:stretch>
              </a:blipFill>
            </p:spPr>
            <p:txBody>
              <a:bodyPr/>
              <a:lstStyle/>
              <a:p>
                <a:r>
                  <a:rPr lang="en-US">
                    <a:noFill/>
                  </a:rPr>
                  <a:t> </a:t>
                </a:r>
              </a:p>
            </p:txBody>
          </p:sp>
        </mc:Fallback>
      </mc:AlternateContent>
      <p:sp>
        <p:nvSpPr>
          <p:cNvPr id="12" name="Right Arrow 11">
            <a:extLst>
              <a:ext uri="{FF2B5EF4-FFF2-40B4-BE49-F238E27FC236}">
                <a16:creationId xmlns:a16="http://schemas.microsoft.com/office/drawing/2014/main" id="{F9C44A34-DB9E-6049-89FA-83FA9AA6F792}"/>
              </a:ext>
            </a:extLst>
          </p:cNvPr>
          <p:cNvSpPr/>
          <p:nvPr/>
        </p:nvSpPr>
        <p:spPr>
          <a:xfrm rot="16200000">
            <a:off x="1575742" y="5493778"/>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3" name="Rectangle 12">
            <a:extLst>
              <a:ext uri="{FF2B5EF4-FFF2-40B4-BE49-F238E27FC236}">
                <a16:creationId xmlns:a16="http://schemas.microsoft.com/office/drawing/2014/main" id="{9BDB3910-0805-704A-94C8-15D416AC2035}"/>
              </a:ext>
            </a:extLst>
          </p:cNvPr>
          <p:cNvSpPr/>
          <p:nvPr/>
        </p:nvSpPr>
        <p:spPr>
          <a:xfrm>
            <a:off x="1279040" y="3733800"/>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14" name="Right Arrow 13">
            <a:extLst>
              <a:ext uri="{FF2B5EF4-FFF2-40B4-BE49-F238E27FC236}">
                <a16:creationId xmlns:a16="http://schemas.microsoft.com/office/drawing/2014/main" id="{F4769123-0933-5D42-86F5-332E0F61003F}"/>
              </a:ext>
            </a:extLst>
          </p:cNvPr>
          <p:cNvSpPr/>
          <p:nvPr/>
        </p:nvSpPr>
        <p:spPr>
          <a:xfrm rot="16200000">
            <a:off x="1568600" y="4485904"/>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5" name="Right Arrow 14">
            <a:extLst>
              <a:ext uri="{FF2B5EF4-FFF2-40B4-BE49-F238E27FC236}">
                <a16:creationId xmlns:a16="http://schemas.microsoft.com/office/drawing/2014/main" id="{27BE02CC-1E91-7840-B8EF-EB6EE5A92A4E}"/>
              </a:ext>
            </a:extLst>
          </p:cNvPr>
          <p:cNvSpPr/>
          <p:nvPr/>
        </p:nvSpPr>
        <p:spPr>
          <a:xfrm rot="10800000">
            <a:off x="2178522"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C8CFC402-3877-BE45-A41C-DCACA080030B}"/>
                  </a:ext>
                </a:extLst>
              </p:cNvPr>
              <p:cNvSpPr/>
              <p:nvPr/>
            </p:nvSpPr>
            <p:spPr>
              <a:xfrm>
                <a:off x="2361402" y="3844680"/>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16" name="Rectangle 15">
                <a:extLst>
                  <a:ext uri="{FF2B5EF4-FFF2-40B4-BE49-F238E27FC236}">
                    <a16:creationId xmlns:a16="http://schemas.microsoft.com/office/drawing/2014/main" id="{C8CFC402-3877-BE45-A41C-DCACA080030B}"/>
                  </a:ext>
                </a:extLst>
              </p:cNvPr>
              <p:cNvSpPr>
                <a:spLocks noRot="1" noChangeAspect="1" noMove="1" noResize="1" noEditPoints="1" noAdjustHandles="1" noChangeArrowheads="1" noChangeShapeType="1" noTextEdit="1"/>
              </p:cNvSpPr>
              <p:nvPr/>
            </p:nvSpPr>
            <p:spPr>
              <a:xfrm>
                <a:off x="2361402" y="3844680"/>
                <a:ext cx="686598" cy="400110"/>
              </a:xfrm>
              <a:prstGeom prst="rect">
                <a:avLst/>
              </a:prstGeom>
              <a:blipFill>
                <a:blip r:embed="rId4"/>
                <a:stretch>
                  <a:fillRect/>
                </a:stretch>
              </a:blipFill>
            </p:spPr>
            <p:txBody>
              <a:bodyPr/>
              <a:lstStyle/>
              <a:p>
                <a:r>
                  <a:rPr lang="en-US">
                    <a:noFill/>
                  </a:rPr>
                  <a:t> </a:t>
                </a:r>
              </a:p>
            </p:txBody>
          </p:sp>
        </mc:Fallback>
      </mc:AlternateContent>
      <p:graphicFrame>
        <p:nvGraphicFramePr>
          <p:cNvPr id="17" name="Table 16">
            <a:extLst>
              <a:ext uri="{FF2B5EF4-FFF2-40B4-BE49-F238E27FC236}">
                <a16:creationId xmlns:a16="http://schemas.microsoft.com/office/drawing/2014/main" id="{D9830E9C-E151-3340-81EC-B222A20C9A84}"/>
              </a:ext>
            </a:extLst>
          </p:cNvPr>
          <p:cNvGraphicFramePr>
            <a:graphicFrameLocks noGrp="1"/>
          </p:cNvGraphicFramePr>
          <p:nvPr/>
        </p:nvGraphicFramePr>
        <p:xfrm>
          <a:off x="343643" y="3850535"/>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0.5</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23" name="Table 22">
            <a:extLst>
              <a:ext uri="{FF2B5EF4-FFF2-40B4-BE49-F238E27FC236}">
                <a16:creationId xmlns:a16="http://schemas.microsoft.com/office/drawing/2014/main" id="{6D75F100-1508-DD4A-8630-5D134B42B82D}"/>
              </a:ext>
            </a:extLst>
          </p:cNvPr>
          <p:cNvGraphicFramePr>
            <a:graphicFrameLocks noGrp="1"/>
          </p:cNvGraphicFramePr>
          <p:nvPr/>
        </p:nvGraphicFramePr>
        <p:xfrm>
          <a:off x="7774213" y="1424502"/>
          <a:ext cx="1260630" cy="1188720"/>
        </p:xfrm>
        <a:graphic>
          <a:graphicData uri="http://schemas.openxmlformats.org/drawingml/2006/table">
            <a:tbl>
              <a:tblPr firstRow="1" bandRow="1">
                <a:tableStyleId>{2D5ABB26-0587-4C30-8999-92F81FD0307C}</a:tableStyleId>
              </a:tblPr>
              <a:tblGrid>
                <a:gridCol w="420210">
                  <a:extLst>
                    <a:ext uri="{9D8B030D-6E8A-4147-A177-3AD203B41FA5}">
                      <a16:colId xmlns:a16="http://schemas.microsoft.com/office/drawing/2014/main" val="20000"/>
                    </a:ext>
                  </a:extLst>
                </a:gridCol>
                <a:gridCol w="420210">
                  <a:extLst>
                    <a:ext uri="{9D8B030D-6E8A-4147-A177-3AD203B41FA5}">
                      <a16:colId xmlns:a16="http://schemas.microsoft.com/office/drawing/2014/main" val="20001"/>
                    </a:ext>
                  </a:extLst>
                </a:gridCol>
                <a:gridCol w="420210">
                  <a:extLst>
                    <a:ext uri="{9D8B030D-6E8A-4147-A177-3AD203B41FA5}">
                      <a16:colId xmlns:a16="http://schemas.microsoft.com/office/drawing/2014/main" val="20002"/>
                    </a:ext>
                  </a:extLst>
                </a:gridCol>
              </a:tblGrid>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tx1"/>
                          </a:solidFill>
                          <a:latin typeface="Helvetica Neue Light" panose="02000403000000020004" pitchFamily="2" charset="0"/>
                          <a:ea typeface="Helvetica Neue Light" panose="02000403000000020004" pitchFamily="2" charset="0"/>
                        </a:rPr>
                        <a:t>1</a:t>
                      </a:r>
                      <a:endParaRPr lang="en-US" sz="1800" b="1"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1" i="0">
                          <a:solidFill>
                            <a:schemeClr val="tx1"/>
                          </a:solidFill>
                          <a:latin typeface="Helvetica Neue Light" panose="02000403000000020004" pitchFamily="2" charset="0"/>
                          <a:ea typeface="Helvetica Neue Light" panose="02000403000000020004" pitchFamily="2" charset="0"/>
                        </a:rPr>
                        <a:t>1</a:t>
                      </a:r>
                      <a:endParaRPr lang="en-US" sz="1800" b="1"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latin typeface="Helvetica Neue Light" panose="02000403000000020004" pitchFamily="2" charset="0"/>
                          <a:ea typeface="Helvetica Neue Light" panose="02000403000000020004" pitchFamily="2" charset="0"/>
                        </a:rPr>
                        <a:t>0</a:t>
                      </a:r>
                      <a:endParaRPr lang="en-US" sz="1800" b="1"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1"/>
                  </a:ext>
                </a:extLst>
              </a:tr>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4" name="Oval 23">
            <a:extLst>
              <a:ext uri="{FF2B5EF4-FFF2-40B4-BE49-F238E27FC236}">
                <a16:creationId xmlns:a16="http://schemas.microsoft.com/office/drawing/2014/main" id="{C70D6DC3-D442-0641-9633-D63A2011F848}"/>
              </a:ext>
            </a:extLst>
          </p:cNvPr>
          <p:cNvSpPr>
            <a:spLocks noChangeAspect="1"/>
          </p:cNvSpPr>
          <p:nvPr/>
        </p:nvSpPr>
        <p:spPr>
          <a:xfrm>
            <a:off x="6216238" y="1748066"/>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25" name="Oval 24">
            <a:extLst>
              <a:ext uri="{FF2B5EF4-FFF2-40B4-BE49-F238E27FC236}">
                <a16:creationId xmlns:a16="http://schemas.microsoft.com/office/drawing/2014/main" id="{53EE27E0-B095-214D-A633-AC6B4FC9233E}"/>
              </a:ext>
            </a:extLst>
          </p:cNvPr>
          <p:cNvSpPr>
            <a:spLocks noChangeAspect="1"/>
          </p:cNvSpPr>
          <p:nvPr/>
        </p:nvSpPr>
        <p:spPr>
          <a:xfrm>
            <a:off x="6907336" y="2090802"/>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2</a:t>
            </a:r>
          </a:p>
        </p:txBody>
      </p:sp>
      <p:sp>
        <p:nvSpPr>
          <p:cNvPr id="26" name="Oval 25">
            <a:extLst>
              <a:ext uri="{FF2B5EF4-FFF2-40B4-BE49-F238E27FC236}">
                <a16:creationId xmlns:a16="http://schemas.microsoft.com/office/drawing/2014/main" id="{6E9F0134-452E-FC44-A218-5ACBD3368ED4}"/>
              </a:ext>
            </a:extLst>
          </p:cNvPr>
          <p:cNvSpPr>
            <a:spLocks noChangeAspect="1"/>
          </p:cNvSpPr>
          <p:nvPr/>
        </p:nvSpPr>
        <p:spPr>
          <a:xfrm>
            <a:off x="6907336" y="1496352"/>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cxnSp>
        <p:nvCxnSpPr>
          <p:cNvPr id="27" name="Straight Connector 26">
            <a:extLst>
              <a:ext uri="{FF2B5EF4-FFF2-40B4-BE49-F238E27FC236}">
                <a16:creationId xmlns:a16="http://schemas.microsoft.com/office/drawing/2014/main" id="{375E7960-0902-7648-B43D-351F5F184F4E}"/>
              </a:ext>
            </a:extLst>
          </p:cNvPr>
          <p:cNvCxnSpPr>
            <a:cxnSpLocks/>
            <a:stCxn id="24" idx="5"/>
            <a:endCxn id="25" idx="2"/>
          </p:cNvCxnSpPr>
          <p:nvPr/>
        </p:nvCxnSpPr>
        <p:spPr>
          <a:xfrm>
            <a:off x="6528434" y="2060262"/>
            <a:ext cx="378902" cy="2134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0124F8D-4C4C-EC4D-8E62-EE7A3F0808D8}"/>
              </a:ext>
            </a:extLst>
          </p:cNvPr>
          <p:cNvCxnSpPr>
            <a:cxnSpLocks/>
            <a:stCxn id="24" idx="7"/>
            <a:endCxn id="26" idx="2"/>
          </p:cNvCxnSpPr>
          <p:nvPr/>
        </p:nvCxnSpPr>
        <p:spPr>
          <a:xfrm flipV="1">
            <a:off x="6528434" y="1679232"/>
            <a:ext cx="378902" cy="1223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Right Arrow 35">
            <a:extLst>
              <a:ext uri="{FF2B5EF4-FFF2-40B4-BE49-F238E27FC236}">
                <a16:creationId xmlns:a16="http://schemas.microsoft.com/office/drawing/2014/main" id="{C670E1B3-D22D-AD4D-92D7-B56FFB48DD9B}"/>
              </a:ext>
            </a:extLst>
          </p:cNvPr>
          <p:cNvSpPr/>
          <p:nvPr/>
        </p:nvSpPr>
        <p:spPr>
          <a:xfrm>
            <a:off x="2588518" y="5021436"/>
            <a:ext cx="1030924"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1" name="Rectangle 40">
            <a:extLst>
              <a:ext uri="{FF2B5EF4-FFF2-40B4-BE49-F238E27FC236}">
                <a16:creationId xmlns:a16="http://schemas.microsoft.com/office/drawing/2014/main" id="{52757826-2D12-AA47-BA9A-8FF58C55D2DB}"/>
              </a:ext>
            </a:extLst>
          </p:cNvPr>
          <p:cNvSpPr/>
          <p:nvPr/>
        </p:nvSpPr>
        <p:spPr>
          <a:xfrm>
            <a:off x="4268719" y="4744770"/>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p:sp>
        <p:nvSpPr>
          <p:cNvPr id="43" name="Right Arrow 42">
            <a:extLst>
              <a:ext uri="{FF2B5EF4-FFF2-40B4-BE49-F238E27FC236}">
                <a16:creationId xmlns:a16="http://schemas.microsoft.com/office/drawing/2014/main" id="{E2612E2F-395E-C74E-9D36-A39832FACA91}"/>
              </a:ext>
            </a:extLst>
          </p:cNvPr>
          <p:cNvSpPr/>
          <p:nvPr/>
        </p:nvSpPr>
        <p:spPr>
          <a:xfrm rot="16200000">
            <a:off x="4551135" y="4485904"/>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4" name="Rectangle 43">
            <a:extLst>
              <a:ext uri="{FF2B5EF4-FFF2-40B4-BE49-F238E27FC236}">
                <a16:creationId xmlns:a16="http://schemas.microsoft.com/office/drawing/2014/main" id="{EEABC6BC-3D59-D546-B254-717C19D70B1B}"/>
              </a:ext>
            </a:extLst>
          </p:cNvPr>
          <p:cNvSpPr/>
          <p:nvPr/>
        </p:nvSpPr>
        <p:spPr>
          <a:xfrm>
            <a:off x="4272155" y="3733800"/>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46" name="Rectangle 45">
            <a:extLst>
              <a:ext uri="{FF2B5EF4-FFF2-40B4-BE49-F238E27FC236}">
                <a16:creationId xmlns:a16="http://schemas.microsoft.com/office/drawing/2014/main" id="{A665FCD7-4D3E-AE4F-9F08-C4AB67CFF8B7}"/>
              </a:ext>
            </a:extLst>
          </p:cNvPr>
          <p:cNvSpPr/>
          <p:nvPr/>
        </p:nvSpPr>
        <p:spPr>
          <a:xfrm>
            <a:off x="7216300" y="4740912"/>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p:sp>
        <p:nvSpPr>
          <p:cNvPr id="48" name="Right Arrow 47">
            <a:extLst>
              <a:ext uri="{FF2B5EF4-FFF2-40B4-BE49-F238E27FC236}">
                <a16:creationId xmlns:a16="http://schemas.microsoft.com/office/drawing/2014/main" id="{9E402D4C-0EDC-6E45-A789-135324E91CBB}"/>
              </a:ext>
            </a:extLst>
          </p:cNvPr>
          <p:cNvSpPr/>
          <p:nvPr/>
        </p:nvSpPr>
        <p:spPr>
          <a:xfrm rot="16200000">
            <a:off x="7498716" y="4482046"/>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9" name="Rectangle 48">
            <a:extLst>
              <a:ext uri="{FF2B5EF4-FFF2-40B4-BE49-F238E27FC236}">
                <a16:creationId xmlns:a16="http://schemas.microsoft.com/office/drawing/2014/main" id="{9F495C38-3A96-504A-8CCB-BEE96E459BAE}"/>
              </a:ext>
            </a:extLst>
          </p:cNvPr>
          <p:cNvSpPr/>
          <p:nvPr/>
        </p:nvSpPr>
        <p:spPr>
          <a:xfrm>
            <a:off x="7219736" y="3729942"/>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52" name="Right Arrow 51">
            <a:extLst>
              <a:ext uri="{FF2B5EF4-FFF2-40B4-BE49-F238E27FC236}">
                <a16:creationId xmlns:a16="http://schemas.microsoft.com/office/drawing/2014/main" id="{C5949B40-8D79-9F42-941C-0A5834B4AA42}"/>
              </a:ext>
            </a:extLst>
          </p:cNvPr>
          <p:cNvSpPr/>
          <p:nvPr/>
        </p:nvSpPr>
        <p:spPr>
          <a:xfrm rot="10800000">
            <a:off x="972068" y="397729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53" name="Right Arrow 52">
            <a:extLst>
              <a:ext uri="{FF2B5EF4-FFF2-40B4-BE49-F238E27FC236}">
                <a16:creationId xmlns:a16="http://schemas.microsoft.com/office/drawing/2014/main" id="{DFD3FCAD-02A7-564F-90FD-19CABFEA5D31}"/>
              </a:ext>
            </a:extLst>
          </p:cNvPr>
          <p:cNvSpPr/>
          <p:nvPr/>
        </p:nvSpPr>
        <p:spPr>
          <a:xfrm rot="10800000">
            <a:off x="5150322"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16C95CFB-04F7-AD45-A783-FE58300957C4}"/>
                  </a:ext>
                </a:extLst>
              </p:cNvPr>
              <p:cNvSpPr/>
              <p:nvPr/>
            </p:nvSpPr>
            <p:spPr>
              <a:xfrm>
                <a:off x="5333202" y="3844680"/>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54" name="Rectangle 53">
                <a:extLst>
                  <a:ext uri="{FF2B5EF4-FFF2-40B4-BE49-F238E27FC236}">
                    <a16:creationId xmlns:a16="http://schemas.microsoft.com/office/drawing/2014/main" id="{16C95CFB-04F7-AD45-A783-FE58300957C4}"/>
                  </a:ext>
                </a:extLst>
              </p:cNvPr>
              <p:cNvSpPr>
                <a:spLocks noRot="1" noChangeAspect="1" noMove="1" noResize="1" noEditPoints="1" noAdjustHandles="1" noChangeArrowheads="1" noChangeShapeType="1" noTextEdit="1"/>
              </p:cNvSpPr>
              <p:nvPr/>
            </p:nvSpPr>
            <p:spPr>
              <a:xfrm>
                <a:off x="5333202" y="3844680"/>
                <a:ext cx="686598" cy="400110"/>
              </a:xfrm>
              <a:prstGeom prst="rect">
                <a:avLst/>
              </a:prstGeom>
              <a:blipFill>
                <a:blip r:embed="rId4"/>
                <a:stretch>
                  <a:fillRect/>
                </a:stretch>
              </a:blipFill>
            </p:spPr>
            <p:txBody>
              <a:bodyPr/>
              <a:lstStyle/>
              <a:p>
                <a:r>
                  <a:rPr lang="en-US">
                    <a:noFill/>
                  </a:rPr>
                  <a:t> </a:t>
                </a:r>
              </a:p>
            </p:txBody>
          </p:sp>
        </mc:Fallback>
      </mc:AlternateContent>
      <p:sp>
        <p:nvSpPr>
          <p:cNvPr id="55" name="Right Arrow 54">
            <a:extLst>
              <a:ext uri="{FF2B5EF4-FFF2-40B4-BE49-F238E27FC236}">
                <a16:creationId xmlns:a16="http://schemas.microsoft.com/office/drawing/2014/main" id="{D2079DD9-69FB-CE4C-AD42-E486ADDD74CA}"/>
              </a:ext>
            </a:extLst>
          </p:cNvPr>
          <p:cNvSpPr/>
          <p:nvPr/>
        </p:nvSpPr>
        <p:spPr>
          <a:xfrm rot="10800000">
            <a:off x="8077201"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B7691CB3-0041-0A4F-9323-34D0F14EE694}"/>
                  </a:ext>
                </a:extLst>
              </p:cNvPr>
              <p:cNvSpPr/>
              <p:nvPr/>
            </p:nvSpPr>
            <p:spPr>
              <a:xfrm>
                <a:off x="8260081" y="3844680"/>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56" name="Rectangle 55">
                <a:extLst>
                  <a:ext uri="{FF2B5EF4-FFF2-40B4-BE49-F238E27FC236}">
                    <a16:creationId xmlns:a16="http://schemas.microsoft.com/office/drawing/2014/main" id="{B7691CB3-0041-0A4F-9323-34D0F14EE694}"/>
                  </a:ext>
                </a:extLst>
              </p:cNvPr>
              <p:cNvSpPr>
                <a:spLocks noRot="1" noChangeAspect="1" noMove="1" noResize="1" noEditPoints="1" noAdjustHandles="1" noChangeArrowheads="1" noChangeShapeType="1" noTextEdit="1"/>
              </p:cNvSpPr>
              <p:nvPr/>
            </p:nvSpPr>
            <p:spPr>
              <a:xfrm>
                <a:off x="8260081" y="3844680"/>
                <a:ext cx="686598" cy="400110"/>
              </a:xfrm>
              <a:prstGeom prst="rect">
                <a:avLst/>
              </a:prstGeom>
              <a:blipFill>
                <a:blip r:embed="rId4"/>
                <a:stretch>
                  <a:fillRect/>
                </a:stretch>
              </a:blipFill>
            </p:spPr>
            <p:txBody>
              <a:bodyPr/>
              <a:lstStyle/>
              <a:p>
                <a:r>
                  <a:rPr lang="en-US">
                    <a:noFill/>
                  </a:rPr>
                  <a:t> </a:t>
                </a:r>
              </a:p>
            </p:txBody>
          </p:sp>
        </mc:Fallback>
      </mc:AlternateContent>
      <p:sp>
        <p:nvSpPr>
          <p:cNvPr id="61" name="Right Arrow 60">
            <a:extLst>
              <a:ext uri="{FF2B5EF4-FFF2-40B4-BE49-F238E27FC236}">
                <a16:creationId xmlns:a16="http://schemas.microsoft.com/office/drawing/2014/main" id="{FDC6677A-C92C-8D4A-AC1E-EDD86E73401E}"/>
              </a:ext>
            </a:extLst>
          </p:cNvPr>
          <p:cNvSpPr/>
          <p:nvPr/>
        </p:nvSpPr>
        <p:spPr>
          <a:xfrm rot="10800000">
            <a:off x="6936963" y="397729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aphicFrame>
        <p:nvGraphicFramePr>
          <p:cNvPr id="62" name="Table 61">
            <a:extLst>
              <a:ext uri="{FF2B5EF4-FFF2-40B4-BE49-F238E27FC236}">
                <a16:creationId xmlns:a16="http://schemas.microsoft.com/office/drawing/2014/main" id="{C965D54B-75CA-BA41-A024-1B31AD57BE87}"/>
              </a:ext>
            </a:extLst>
          </p:cNvPr>
          <p:cNvGraphicFramePr>
            <a:graphicFrameLocks noGrp="1"/>
          </p:cNvGraphicFramePr>
          <p:nvPr/>
        </p:nvGraphicFramePr>
        <p:xfrm>
          <a:off x="3376649" y="3850535"/>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0.6</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63" name="Right Arrow 62">
            <a:extLst>
              <a:ext uri="{FF2B5EF4-FFF2-40B4-BE49-F238E27FC236}">
                <a16:creationId xmlns:a16="http://schemas.microsoft.com/office/drawing/2014/main" id="{45786340-2FC8-8941-B51E-D3102688A33F}"/>
              </a:ext>
            </a:extLst>
          </p:cNvPr>
          <p:cNvSpPr/>
          <p:nvPr/>
        </p:nvSpPr>
        <p:spPr>
          <a:xfrm rot="10800000">
            <a:off x="3989382" y="3979280"/>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68" name="Rectangle 67">
            <a:extLst>
              <a:ext uri="{FF2B5EF4-FFF2-40B4-BE49-F238E27FC236}">
                <a16:creationId xmlns:a16="http://schemas.microsoft.com/office/drawing/2014/main" id="{6679F6C7-C879-F04C-9FEE-324FAAE73A47}"/>
              </a:ext>
            </a:extLst>
          </p:cNvPr>
          <p:cNvSpPr/>
          <p:nvPr/>
        </p:nvSpPr>
        <p:spPr>
          <a:xfrm>
            <a:off x="4263686" y="2697329"/>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69" name="Right Arrow 68">
            <a:extLst>
              <a:ext uri="{FF2B5EF4-FFF2-40B4-BE49-F238E27FC236}">
                <a16:creationId xmlns:a16="http://schemas.microsoft.com/office/drawing/2014/main" id="{81E004C9-2A4D-D445-BA79-9CC539C4C570}"/>
              </a:ext>
            </a:extLst>
          </p:cNvPr>
          <p:cNvSpPr/>
          <p:nvPr/>
        </p:nvSpPr>
        <p:spPr>
          <a:xfrm rot="16200000">
            <a:off x="4546102" y="3463950"/>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0" name="Right Arrow 69">
            <a:extLst>
              <a:ext uri="{FF2B5EF4-FFF2-40B4-BE49-F238E27FC236}">
                <a16:creationId xmlns:a16="http://schemas.microsoft.com/office/drawing/2014/main" id="{755E900E-08C3-5C45-8D55-ED2B51F6EA98}"/>
              </a:ext>
            </a:extLst>
          </p:cNvPr>
          <p:cNvSpPr/>
          <p:nvPr/>
        </p:nvSpPr>
        <p:spPr>
          <a:xfrm rot="10800000">
            <a:off x="5156024" y="2944176"/>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1" name="Right Arrow 70">
            <a:extLst>
              <a:ext uri="{FF2B5EF4-FFF2-40B4-BE49-F238E27FC236}">
                <a16:creationId xmlns:a16="http://schemas.microsoft.com/office/drawing/2014/main" id="{B963A833-D1FE-D44F-AE6B-5EBBC25CBC38}"/>
              </a:ext>
            </a:extLst>
          </p:cNvPr>
          <p:cNvSpPr/>
          <p:nvPr/>
        </p:nvSpPr>
        <p:spPr>
          <a:xfrm rot="10800000">
            <a:off x="3949570" y="2944177"/>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aphicFrame>
        <p:nvGraphicFramePr>
          <p:cNvPr id="80" name="Table 79">
            <a:extLst>
              <a:ext uri="{FF2B5EF4-FFF2-40B4-BE49-F238E27FC236}">
                <a16:creationId xmlns:a16="http://schemas.microsoft.com/office/drawing/2014/main" id="{17D50B79-FE9A-C143-8081-BB0E060F7262}"/>
              </a:ext>
            </a:extLst>
          </p:cNvPr>
          <p:cNvGraphicFramePr>
            <a:graphicFrameLocks noGrp="1"/>
          </p:cNvGraphicFramePr>
          <p:nvPr/>
        </p:nvGraphicFramePr>
        <p:xfrm>
          <a:off x="343643" y="4359827"/>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solidFill>
                            <a:schemeClr val="accent6"/>
                          </a:solidFill>
                          <a:latin typeface="Calibri" panose="020F0502020204030204" pitchFamily="34" charset="0"/>
                          <a:cs typeface="Calibri" panose="020F0502020204030204" pitchFamily="34" charset="0"/>
                        </a:rPr>
                        <a:t>1</a:t>
                      </a:r>
                      <a:endParaRPr lang="en-US" b="0" i="0">
                        <a:solidFill>
                          <a:schemeClr val="accent6"/>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89" name="Table 88">
            <a:extLst>
              <a:ext uri="{FF2B5EF4-FFF2-40B4-BE49-F238E27FC236}">
                <a16:creationId xmlns:a16="http://schemas.microsoft.com/office/drawing/2014/main" id="{7B001305-42D2-8845-A941-9E8FA6EA334E}"/>
              </a:ext>
            </a:extLst>
          </p:cNvPr>
          <p:cNvGraphicFramePr>
            <a:graphicFrameLocks noGrp="1"/>
          </p:cNvGraphicFramePr>
          <p:nvPr/>
        </p:nvGraphicFramePr>
        <p:xfrm>
          <a:off x="3370450" y="2796547"/>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0.4</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92" name="Table 91">
            <a:extLst>
              <a:ext uri="{FF2B5EF4-FFF2-40B4-BE49-F238E27FC236}">
                <a16:creationId xmlns:a16="http://schemas.microsoft.com/office/drawing/2014/main" id="{FD6F000B-3DD4-BE4D-91D6-51F56716C16B}"/>
              </a:ext>
            </a:extLst>
          </p:cNvPr>
          <p:cNvGraphicFramePr>
            <a:graphicFrameLocks noGrp="1"/>
          </p:cNvGraphicFramePr>
          <p:nvPr>
            <p:extLst>
              <p:ext uri="{D42A27DB-BD31-4B8C-83A1-F6EECF244321}">
                <p14:modId xmlns:p14="http://schemas.microsoft.com/office/powerpoint/2010/main" val="3649758673"/>
              </p:ext>
            </p:extLst>
          </p:nvPr>
        </p:nvGraphicFramePr>
        <p:xfrm>
          <a:off x="3370450" y="4359827"/>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sz="2000" b="0" i="0">
                          <a:solidFill>
                            <a:schemeClr val="accent6"/>
                          </a:solidFill>
                          <a:latin typeface="Calibri" panose="020F0502020204030204" pitchFamily="34" charset="0"/>
                          <a:cs typeface="Calibri" panose="020F0502020204030204" pitchFamily="34" charset="0"/>
                        </a:rPr>
                        <a:t>1</a:t>
                      </a:r>
                      <a:endParaRPr lang="en-US" b="0" i="0">
                        <a:solidFill>
                          <a:schemeClr val="accent6"/>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93" name="Table 92">
            <a:extLst>
              <a:ext uri="{FF2B5EF4-FFF2-40B4-BE49-F238E27FC236}">
                <a16:creationId xmlns:a16="http://schemas.microsoft.com/office/drawing/2014/main" id="{76C6400D-0780-8E42-899D-733DEAAF5217}"/>
              </a:ext>
            </a:extLst>
          </p:cNvPr>
          <p:cNvGraphicFramePr>
            <a:graphicFrameLocks noGrp="1"/>
          </p:cNvGraphicFramePr>
          <p:nvPr>
            <p:extLst>
              <p:ext uri="{D42A27DB-BD31-4B8C-83A1-F6EECF244321}">
                <p14:modId xmlns:p14="http://schemas.microsoft.com/office/powerpoint/2010/main" val="2952762713"/>
              </p:ext>
            </p:extLst>
          </p:nvPr>
        </p:nvGraphicFramePr>
        <p:xfrm>
          <a:off x="3372527" y="3277203"/>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sz="2000" b="0" i="0">
                          <a:solidFill>
                            <a:schemeClr val="accent6"/>
                          </a:solidFill>
                          <a:latin typeface="Calibri" panose="020F0502020204030204" pitchFamily="34" charset="0"/>
                          <a:cs typeface="Calibri" panose="020F0502020204030204" pitchFamily="34" charset="0"/>
                        </a:rPr>
                        <a:t>0</a:t>
                      </a:r>
                      <a:endParaRPr lang="en-US" b="0" i="0">
                        <a:solidFill>
                          <a:schemeClr val="accent6"/>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95" name="Table 94">
            <a:extLst>
              <a:ext uri="{FF2B5EF4-FFF2-40B4-BE49-F238E27FC236}">
                <a16:creationId xmlns:a16="http://schemas.microsoft.com/office/drawing/2014/main" id="{A9B544DA-A380-F64D-A7D9-8E13579CDBCD}"/>
              </a:ext>
            </a:extLst>
          </p:cNvPr>
          <p:cNvGraphicFramePr>
            <a:graphicFrameLocks noGrp="1"/>
          </p:cNvGraphicFramePr>
          <p:nvPr/>
        </p:nvGraphicFramePr>
        <p:xfrm>
          <a:off x="6332202" y="3855823"/>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0.4</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mc:AlternateContent xmlns:mc="http://schemas.openxmlformats.org/markup-compatibility/2006" xmlns:a14="http://schemas.microsoft.com/office/drawing/2010/main">
        <mc:Choice Requires="a14">
          <p:sp>
            <p:nvSpPr>
              <p:cNvPr id="96" name="Rectangle 95">
                <a:extLst>
                  <a:ext uri="{FF2B5EF4-FFF2-40B4-BE49-F238E27FC236}">
                    <a16:creationId xmlns:a16="http://schemas.microsoft.com/office/drawing/2014/main" id="{F17FB52D-A2F3-7D4F-88D4-999CBA7E102B}"/>
                  </a:ext>
                </a:extLst>
              </p:cNvPr>
              <p:cNvSpPr/>
              <p:nvPr/>
            </p:nvSpPr>
            <p:spPr>
              <a:xfrm>
                <a:off x="6265980" y="3466970"/>
                <a:ext cx="710644"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0" i="1" smtClean="0">
                          <a:solidFill>
                            <a:schemeClr val="accent6"/>
                          </a:solidFill>
                          <a:latin typeface="Cambria Math" panose="02040503050406030204" pitchFamily="18" charset="0"/>
                        </a:rPr>
                        <m:t>𝐸</m:t>
                      </m:r>
                      <m:r>
                        <a:rPr lang="en-US" sz="2000" i="1">
                          <a:solidFill>
                            <a:schemeClr val="accent6"/>
                          </a:solidFill>
                          <a:latin typeface="Cambria Math" panose="02040503050406030204" pitchFamily="18" charset="0"/>
                        </a:rPr>
                        <m:t>𝑂𝑆</m:t>
                      </m:r>
                    </m:oMath>
                  </m:oMathPara>
                </a14:m>
                <a:endParaRPr lang="en-US" sz="2000">
                  <a:solidFill>
                    <a:schemeClr val="accent6"/>
                  </a:solidFill>
                </a:endParaRPr>
              </a:p>
            </p:txBody>
          </p:sp>
        </mc:Choice>
        <mc:Fallback xmlns="">
          <p:sp>
            <p:nvSpPr>
              <p:cNvPr id="96" name="Rectangle 95">
                <a:extLst>
                  <a:ext uri="{FF2B5EF4-FFF2-40B4-BE49-F238E27FC236}">
                    <a16:creationId xmlns:a16="http://schemas.microsoft.com/office/drawing/2014/main" id="{F17FB52D-A2F3-7D4F-88D4-999CBA7E102B}"/>
                  </a:ext>
                </a:extLst>
              </p:cNvPr>
              <p:cNvSpPr>
                <a:spLocks noRot="1" noChangeAspect="1" noMove="1" noResize="1" noEditPoints="1" noAdjustHandles="1" noChangeArrowheads="1" noChangeShapeType="1" noTextEdit="1"/>
              </p:cNvSpPr>
              <p:nvPr/>
            </p:nvSpPr>
            <p:spPr>
              <a:xfrm>
                <a:off x="6265980" y="3466970"/>
                <a:ext cx="710644" cy="400110"/>
              </a:xfrm>
              <a:prstGeom prst="rect">
                <a:avLst/>
              </a:prstGeom>
              <a:blipFill>
                <a:blip r:embed="rId5"/>
                <a:stretch>
                  <a:fillRect/>
                </a:stretch>
              </a:blipFill>
            </p:spPr>
            <p:txBody>
              <a:bodyPr/>
              <a:lstStyle/>
              <a:p>
                <a:r>
                  <a:rPr lang="en-US">
                    <a:noFill/>
                  </a:rPr>
                  <a:t> </a:t>
                </a:r>
              </a:p>
            </p:txBody>
          </p:sp>
        </mc:Fallback>
      </mc:AlternateContent>
      <p:sp>
        <p:nvSpPr>
          <p:cNvPr id="97" name="Rectangle 96">
            <a:extLst>
              <a:ext uri="{FF2B5EF4-FFF2-40B4-BE49-F238E27FC236}">
                <a16:creationId xmlns:a16="http://schemas.microsoft.com/office/drawing/2014/main" id="{F90D0626-A8A0-2D47-B062-C05B0AED96E0}"/>
              </a:ext>
            </a:extLst>
          </p:cNvPr>
          <p:cNvSpPr/>
          <p:nvPr/>
        </p:nvSpPr>
        <p:spPr>
          <a:xfrm>
            <a:off x="6468732" y="2662535"/>
            <a:ext cx="2326278" cy="461665"/>
          </a:xfrm>
          <a:prstGeom prst="rect">
            <a:avLst/>
          </a:prstGeom>
        </p:spPr>
        <p:txBody>
          <a:bodyPr wrap="none">
            <a:spAutoFit/>
          </a:bodyPr>
          <a:lstStyle/>
          <a:p>
            <a:r>
              <a:rPr lang="en-US" sz="2400">
                <a:latin typeface="Helvetica Neue Light" panose="02000403000000020004" pitchFamily="2" charset="0"/>
                <a:ea typeface="Helvetica Neue Light" panose="02000403000000020004" pitchFamily="2" charset="0"/>
              </a:rPr>
              <a:t>Observed graph</a:t>
            </a:r>
          </a:p>
        </p:txBody>
      </p:sp>
      <p:sp>
        <p:nvSpPr>
          <p:cNvPr id="98" name="Rectangle 97">
            <a:extLst>
              <a:ext uri="{FF2B5EF4-FFF2-40B4-BE49-F238E27FC236}">
                <a16:creationId xmlns:a16="http://schemas.microsoft.com/office/drawing/2014/main" id="{426A7F4E-5C35-EB48-9A3A-85D79201C02D}"/>
              </a:ext>
            </a:extLst>
          </p:cNvPr>
          <p:cNvSpPr/>
          <p:nvPr/>
        </p:nvSpPr>
        <p:spPr>
          <a:xfrm>
            <a:off x="6116384" y="1324101"/>
            <a:ext cx="3027616" cy="1800099"/>
          </a:xfrm>
          <a:prstGeom prst="rect">
            <a:avLst/>
          </a:prstGeom>
          <a:noFill/>
          <a:ln w="19050" cmpd="sng">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9" name="Table 98">
            <a:extLst>
              <a:ext uri="{FF2B5EF4-FFF2-40B4-BE49-F238E27FC236}">
                <a16:creationId xmlns:a16="http://schemas.microsoft.com/office/drawing/2014/main" id="{3244EE1D-7963-1A4D-8D87-9E297C110FE6}"/>
              </a:ext>
            </a:extLst>
          </p:cNvPr>
          <p:cNvGraphicFramePr>
            <a:graphicFrameLocks noGrp="1"/>
          </p:cNvGraphicFramePr>
          <p:nvPr>
            <p:extLst>
              <p:ext uri="{D42A27DB-BD31-4B8C-83A1-F6EECF244321}">
                <p14:modId xmlns:p14="http://schemas.microsoft.com/office/powerpoint/2010/main" val="2332072356"/>
              </p:ext>
            </p:extLst>
          </p:nvPr>
        </p:nvGraphicFramePr>
        <p:xfrm>
          <a:off x="5425996" y="2796547"/>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sz="2000" b="0" i="0">
                          <a:solidFill>
                            <a:schemeClr val="tx1"/>
                          </a:solidFill>
                          <a:latin typeface="Calibri" panose="020F0502020204030204" pitchFamily="34" charset="0"/>
                          <a:cs typeface="Calibri" panose="020F0502020204030204" pitchFamily="34" charset="0"/>
                        </a:rPr>
                        <a:t>1</a:t>
                      </a:r>
                      <a:endParaRPr lang="en-US" b="0" i="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101" name="Right Arrow 100">
            <a:extLst>
              <a:ext uri="{FF2B5EF4-FFF2-40B4-BE49-F238E27FC236}">
                <a16:creationId xmlns:a16="http://schemas.microsoft.com/office/drawing/2014/main" id="{9A697579-D037-7A47-A968-045CBCD8BF45}"/>
              </a:ext>
            </a:extLst>
          </p:cNvPr>
          <p:cNvSpPr/>
          <p:nvPr/>
        </p:nvSpPr>
        <p:spPr>
          <a:xfrm>
            <a:off x="5682655" y="4990282"/>
            <a:ext cx="1030924"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4" name="Rectangle 73">
            <a:extLst>
              <a:ext uri="{FF2B5EF4-FFF2-40B4-BE49-F238E27FC236}">
                <a16:creationId xmlns:a16="http://schemas.microsoft.com/office/drawing/2014/main" id="{D1DBF4C9-55BD-A843-9B86-E8C95B0F3AEA}"/>
              </a:ext>
            </a:extLst>
          </p:cNvPr>
          <p:cNvSpPr/>
          <p:nvPr/>
        </p:nvSpPr>
        <p:spPr>
          <a:xfrm>
            <a:off x="157495" y="1195227"/>
            <a:ext cx="4548627" cy="830997"/>
          </a:xfrm>
          <a:prstGeom prst="rect">
            <a:avLst/>
          </a:prstGeom>
        </p:spPr>
        <p:txBody>
          <a:bodyPr wrap="square">
            <a:spAutoFit/>
          </a:bodyPr>
          <a:lstStyle/>
          <a:p>
            <a:r>
              <a:rPr lang="en-US" sz="2400">
                <a:latin typeface="Calibri" panose="020F0502020204030204" pitchFamily="34" charset="0"/>
                <a:ea typeface="Helvetica Neue Light" panose="02000403000000020004" pitchFamily="2" charset="0"/>
                <a:cs typeface="Calibri" panose="020F0502020204030204" pitchFamily="34" charset="0"/>
              </a:rPr>
              <a:t>For each prediction, we </a:t>
            </a:r>
            <a:r>
              <a:rPr lang="en-US" sz="2400" b="1">
                <a:latin typeface="Calibri" panose="020F0502020204030204" pitchFamily="34" charset="0"/>
                <a:ea typeface="Helvetica Neue Light" panose="02000403000000020004" pitchFamily="2" charset="0"/>
                <a:cs typeface="Calibri" panose="020F0502020204030204" pitchFamily="34" charset="0"/>
              </a:rPr>
              <a:t>get supervision from the ground truth</a:t>
            </a:r>
          </a:p>
        </p:txBody>
      </p:sp>
    </p:spTree>
    <p:extLst>
      <p:ext uri="{BB962C8B-B14F-4D97-AF65-F5344CB8AC3E}">
        <p14:creationId xmlns:p14="http://schemas.microsoft.com/office/powerpoint/2010/main" val="9052247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7B17-C7B1-9C43-8D76-ECD18A7E4F2E}"/>
              </a:ext>
            </a:extLst>
          </p:cNvPr>
          <p:cNvSpPr>
            <a:spLocks noGrp="1"/>
          </p:cNvSpPr>
          <p:nvPr>
            <p:ph type="title"/>
          </p:nvPr>
        </p:nvSpPr>
        <p:spPr/>
        <p:txBody>
          <a:bodyPr/>
          <a:lstStyle/>
          <a:p>
            <a:r>
              <a:rPr lang="en-US"/>
              <a:t>Put Things Together: Training</a:t>
            </a:r>
          </a:p>
        </p:txBody>
      </p:sp>
      <p:sp>
        <p:nvSpPr>
          <p:cNvPr id="4" name="Date Placeholder 3">
            <a:extLst>
              <a:ext uri="{FF2B5EF4-FFF2-40B4-BE49-F238E27FC236}">
                <a16:creationId xmlns:a16="http://schemas.microsoft.com/office/drawing/2014/main" id="{EC802764-1240-4344-AD70-F0F9DCBCB65C}"/>
              </a:ext>
            </a:extLst>
          </p:cNvPr>
          <p:cNvSpPr>
            <a:spLocks noGrp="1"/>
          </p:cNvSpPr>
          <p:nvPr>
            <p:ph type="dt" sz="half" idx="10"/>
          </p:nvPr>
        </p:nvSpPr>
        <p:spPr/>
        <p:txBody>
          <a:bodyPr/>
          <a:lstStyle/>
          <a:p>
            <a:r>
              <a:rPr lang="en-US"/>
              <a:t>12/6/18</a:t>
            </a:r>
          </a:p>
        </p:txBody>
      </p:sp>
      <p:sp>
        <p:nvSpPr>
          <p:cNvPr id="5" name="Footer Placeholder 4">
            <a:extLst>
              <a:ext uri="{FF2B5EF4-FFF2-40B4-BE49-F238E27FC236}">
                <a16:creationId xmlns:a16="http://schemas.microsoft.com/office/drawing/2014/main" id="{6C809429-FB7E-6E4A-BE98-B3F7570F1AF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2B1FC3B-D4E5-6845-8DC6-03236A76F959}"/>
              </a:ext>
            </a:extLst>
          </p:cNvPr>
          <p:cNvSpPr>
            <a:spLocks noGrp="1"/>
          </p:cNvSpPr>
          <p:nvPr>
            <p:ph type="sldNum" sz="quarter" idx="12"/>
          </p:nvPr>
        </p:nvSpPr>
        <p:spPr/>
        <p:txBody>
          <a:bodyPr/>
          <a:lstStyle/>
          <a:p>
            <a:fld id="{19B12225-5612-419B-A8D5-4B8EEE4C217E}" type="slidenum">
              <a:rPr lang="en-US" smtClean="0"/>
              <a:pPr/>
              <a:t>43</a:t>
            </a:fld>
            <a:endParaRPr lang="en-US"/>
          </a:p>
        </p:txBody>
      </p:sp>
      <p:sp>
        <p:nvSpPr>
          <p:cNvPr id="7" name="Rectangle 6">
            <a:extLst>
              <a:ext uri="{FF2B5EF4-FFF2-40B4-BE49-F238E27FC236}">
                <a16:creationId xmlns:a16="http://schemas.microsoft.com/office/drawing/2014/main" id="{D2B34A96-3722-D344-BC10-CD2D199A11A5}"/>
              </a:ext>
            </a:extLst>
          </p:cNvPr>
          <p:cNvSpPr/>
          <p:nvPr/>
        </p:nvSpPr>
        <p:spPr>
          <a:xfrm>
            <a:off x="1286184" y="4744770"/>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144457C-FC13-FC43-B30F-9CD9CD26DB17}"/>
                  </a:ext>
                </a:extLst>
              </p:cNvPr>
              <p:cNvSpPr/>
              <p:nvPr/>
            </p:nvSpPr>
            <p:spPr>
              <a:xfrm>
                <a:off x="1349787" y="5684277"/>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11" name="Rectangle 10">
                <a:extLst>
                  <a:ext uri="{FF2B5EF4-FFF2-40B4-BE49-F238E27FC236}">
                    <a16:creationId xmlns:a16="http://schemas.microsoft.com/office/drawing/2014/main" id="{9144457C-FC13-FC43-B30F-9CD9CD26DB17}"/>
                  </a:ext>
                </a:extLst>
              </p:cNvPr>
              <p:cNvSpPr>
                <a:spLocks noRot="1" noChangeAspect="1" noMove="1" noResize="1" noEditPoints="1" noAdjustHandles="1" noChangeArrowheads="1" noChangeShapeType="1" noTextEdit="1"/>
              </p:cNvSpPr>
              <p:nvPr/>
            </p:nvSpPr>
            <p:spPr>
              <a:xfrm>
                <a:off x="1349787" y="5684277"/>
                <a:ext cx="686598" cy="400110"/>
              </a:xfrm>
              <a:prstGeom prst="rect">
                <a:avLst/>
              </a:prstGeom>
              <a:blipFill>
                <a:blip r:embed="rId3"/>
                <a:stretch>
                  <a:fillRect/>
                </a:stretch>
              </a:blipFill>
            </p:spPr>
            <p:txBody>
              <a:bodyPr/>
              <a:lstStyle/>
              <a:p>
                <a:r>
                  <a:rPr lang="en-US">
                    <a:noFill/>
                  </a:rPr>
                  <a:t> </a:t>
                </a:r>
              </a:p>
            </p:txBody>
          </p:sp>
        </mc:Fallback>
      </mc:AlternateContent>
      <p:sp>
        <p:nvSpPr>
          <p:cNvPr id="12" name="Right Arrow 11">
            <a:extLst>
              <a:ext uri="{FF2B5EF4-FFF2-40B4-BE49-F238E27FC236}">
                <a16:creationId xmlns:a16="http://schemas.microsoft.com/office/drawing/2014/main" id="{F9C44A34-DB9E-6049-89FA-83FA9AA6F792}"/>
              </a:ext>
            </a:extLst>
          </p:cNvPr>
          <p:cNvSpPr/>
          <p:nvPr/>
        </p:nvSpPr>
        <p:spPr>
          <a:xfrm rot="16200000">
            <a:off x="1575742" y="5493778"/>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3" name="Rectangle 12">
            <a:extLst>
              <a:ext uri="{FF2B5EF4-FFF2-40B4-BE49-F238E27FC236}">
                <a16:creationId xmlns:a16="http://schemas.microsoft.com/office/drawing/2014/main" id="{9BDB3910-0805-704A-94C8-15D416AC2035}"/>
              </a:ext>
            </a:extLst>
          </p:cNvPr>
          <p:cNvSpPr/>
          <p:nvPr/>
        </p:nvSpPr>
        <p:spPr>
          <a:xfrm>
            <a:off x="1279040" y="3733800"/>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14" name="Right Arrow 13">
            <a:extLst>
              <a:ext uri="{FF2B5EF4-FFF2-40B4-BE49-F238E27FC236}">
                <a16:creationId xmlns:a16="http://schemas.microsoft.com/office/drawing/2014/main" id="{F4769123-0933-5D42-86F5-332E0F61003F}"/>
              </a:ext>
            </a:extLst>
          </p:cNvPr>
          <p:cNvSpPr/>
          <p:nvPr/>
        </p:nvSpPr>
        <p:spPr>
          <a:xfrm rot="16200000">
            <a:off x="1568600" y="4485904"/>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5" name="Right Arrow 14">
            <a:extLst>
              <a:ext uri="{FF2B5EF4-FFF2-40B4-BE49-F238E27FC236}">
                <a16:creationId xmlns:a16="http://schemas.microsoft.com/office/drawing/2014/main" id="{27BE02CC-1E91-7840-B8EF-EB6EE5A92A4E}"/>
              </a:ext>
            </a:extLst>
          </p:cNvPr>
          <p:cNvSpPr/>
          <p:nvPr/>
        </p:nvSpPr>
        <p:spPr>
          <a:xfrm rot="10800000">
            <a:off x="2178522"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C8CFC402-3877-BE45-A41C-DCACA080030B}"/>
                  </a:ext>
                </a:extLst>
              </p:cNvPr>
              <p:cNvSpPr/>
              <p:nvPr/>
            </p:nvSpPr>
            <p:spPr>
              <a:xfrm>
                <a:off x="2361402" y="3844680"/>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16" name="Rectangle 15">
                <a:extLst>
                  <a:ext uri="{FF2B5EF4-FFF2-40B4-BE49-F238E27FC236}">
                    <a16:creationId xmlns:a16="http://schemas.microsoft.com/office/drawing/2014/main" id="{C8CFC402-3877-BE45-A41C-DCACA080030B}"/>
                  </a:ext>
                </a:extLst>
              </p:cNvPr>
              <p:cNvSpPr>
                <a:spLocks noRot="1" noChangeAspect="1" noMove="1" noResize="1" noEditPoints="1" noAdjustHandles="1" noChangeArrowheads="1" noChangeShapeType="1" noTextEdit="1"/>
              </p:cNvSpPr>
              <p:nvPr/>
            </p:nvSpPr>
            <p:spPr>
              <a:xfrm>
                <a:off x="2361402" y="3844680"/>
                <a:ext cx="686598" cy="400110"/>
              </a:xfrm>
              <a:prstGeom prst="rect">
                <a:avLst/>
              </a:prstGeom>
              <a:blipFill>
                <a:blip r:embed="rId4"/>
                <a:stretch>
                  <a:fillRect/>
                </a:stretch>
              </a:blipFill>
            </p:spPr>
            <p:txBody>
              <a:bodyPr/>
              <a:lstStyle/>
              <a:p>
                <a:r>
                  <a:rPr lang="en-US">
                    <a:noFill/>
                  </a:rPr>
                  <a:t> </a:t>
                </a:r>
              </a:p>
            </p:txBody>
          </p:sp>
        </mc:Fallback>
      </mc:AlternateContent>
      <p:graphicFrame>
        <p:nvGraphicFramePr>
          <p:cNvPr id="17" name="Table 16">
            <a:extLst>
              <a:ext uri="{FF2B5EF4-FFF2-40B4-BE49-F238E27FC236}">
                <a16:creationId xmlns:a16="http://schemas.microsoft.com/office/drawing/2014/main" id="{D9830E9C-E151-3340-81EC-B222A20C9A84}"/>
              </a:ext>
            </a:extLst>
          </p:cNvPr>
          <p:cNvGraphicFramePr>
            <a:graphicFrameLocks noGrp="1"/>
          </p:cNvGraphicFramePr>
          <p:nvPr/>
        </p:nvGraphicFramePr>
        <p:xfrm>
          <a:off x="343643" y="3850535"/>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0.5</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23" name="Table 22">
            <a:extLst>
              <a:ext uri="{FF2B5EF4-FFF2-40B4-BE49-F238E27FC236}">
                <a16:creationId xmlns:a16="http://schemas.microsoft.com/office/drawing/2014/main" id="{6D75F100-1508-DD4A-8630-5D134B42B82D}"/>
              </a:ext>
            </a:extLst>
          </p:cNvPr>
          <p:cNvGraphicFramePr>
            <a:graphicFrameLocks noGrp="1"/>
          </p:cNvGraphicFramePr>
          <p:nvPr/>
        </p:nvGraphicFramePr>
        <p:xfrm>
          <a:off x="7774213" y="1424502"/>
          <a:ext cx="1260630" cy="1188720"/>
        </p:xfrm>
        <a:graphic>
          <a:graphicData uri="http://schemas.openxmlformats.org/drawingml/2006/table">
            <a:tbl>
              <a:tblPr firstRow="1" bandRow="1">
                <a:tableStyleId>{2D5ABB26-0587-4C30-8999-92F81FD0307C}</a:tableStyleId>
              </a:tblPr>
              <a:tblGrid>
                <a:gridCol w="420210">
                  <a:extLst>
                    <a:ext uri="{9D8B030D-6E8A-4147-A177-3AD203B41FA5}">
                      <a16:colId xmlns:a16="http://schemas.microsoft.com/office/drawing/2014/main" val="20000"/>
                    </a:ext>
                  </a:extLst>
                </a:gridCol>
                <a:gridCol w="420210">
                  <a:extLst>
                    <a:ext uri="{9D8B030D-6E8A-4147-A177-3AD203B41FA5}">
                      <a16:colId xmlns:a16="http://schemas.microsoft.com/office/drawing/2014/main" val="20001"/>
                    </a:ext>
                  </a:extLst>
                </a:gridCol>
                <a:gridCol w="420210">
                  <a:extLst>
                    <a:ext uri="{9D8B030D-6E8A-4147-A177-3AD203B41FA5}">
                      <a16:colId xmlns:a16="http://schemas.microsoft.com/office/drawing/2014/main" val="20002"/>
                    </a:ext>
                  </a:extLst>
                </a:gridCol>
              </a:tblGrid>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tx1"/>
                          </a:solidFill>
                          <a:latin typeface="Helvetica Neue Light" panose="02000403000000020004" pitchFamily="2" charset="0"/>
                          <a:ea typeface="Helvetica Neue Light" panose="02000403000000020004" pitchFamily="2" charset="0"/>
                        </a:rPr>
                        <a:t>1</a:t>
                      </a:r>
                      <a:endParaRPr lang="en-US" sz="1800" b="1"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1" i="0">
                          <a:solidFill>
                            <a:schemeClr val="tx1"/>
                          </a:solidFill>
                          <a:latin typeface="Helvetica Neue Light" panose="02000403000000020004" pitchFamily="2" charset="0"/>
                          <a:ea typeface="Helvetica Neue Light" panose="02000403000000020004" pitchFamily="2" charset="0"/>
                        </a:rPr>
                        <a:t>1</a:t>
                      </a:r>
                      <a:endParaRPr lang="en-US" sz="1800" b="1"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latin typeface="Helvetica Neue Light" panose="02000403000000020004" pitchFamily="2" charset="0"/>
                          <a:ea typeface="Helvetica Neue Light" panose="02000403000000020004" pitchFamily="2" charset="0"/>
                        </a:rPr>
                        <a:t>0</a:t>
                      </a:r>
                      <a:endParaRPr lang="en-US" sz="1800" b="1"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1"/>
                  </a:ext>
                </a:extLst>
              </a:tr>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4" name="Oval 23">
            <a:extLst>
              <a:ext uri="{FF2B5EF4-FFF2-40B4-BE49-F238E27FC236}">
                <a16:creationId xmlns:a16="http://schemas.microsoft.com/office/drawing/2014/main" id="{C70D6DC3-D442-0641-9633-D63A2011F848}"/>
              </a:ext>
            </a:extLst>
          </p:cNvPr>
          <p:cNvSpPr>
            <a:spLocks noChangeAspect="1"/>
          </p:cNvSpPr>
          <p:nvPr/>
        </p:nvSpPr>
        <p:spPr>
          <a:xfrm>
            <a:off x="6216238" y="1748066"/>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25" name="Oval 24">
            <a:extLst>
              <a:ext uri="{FF2B5EF4-FFF2-40B4-BE49-F238E27FC236}">
                <a16:creationId xmlns:a16="http://schemas.microsoft.com/office/drawing/2014/main" id="{53EE27E0-B095-214D-A633-AC6B4FC9233E}"/>
              </a:ext>
            </a:extLst>
          </p:cNvPr>
          <p:cNvSpPr>
            <a:spLocks noChangeAspect="1"/>
          </p:cNvSpPr>
          <p:nvPr/>
        </p:nvSpPr>
        <p:spPr>
          <a:xfrm>
            <a:off x="6907336" y="2090802"/>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2</a:t>
            </a:r>
          </a:p>
        </p:txBody>
      </p:sp>
      <p:sp>
        <p:nvSpPr>
          <p:cNvPr id="26" name="Oval 25">
            <a:extLst>
              <a:ext uri="{FF2B5EF4-FFF2-40B4-BE49-F238E27FC236}">
                <a16:creationId xmlns:a16="http://schemas.microsoft.com/office/drawing/2014/main" id="{6E9F0134-452E-FC44-A218-5ACBD3368ED4}"/>
              </a:ext>
            </a:extLst>
          </p:cNvPr>
          <p:cNvSpPr>
            <a:spLocks noChangeAspect="1"/>
          </p:cNvSpPr>
          <p:nvPr/>
        </p:nvSpPr>
        <p:spPr>
          <a:xfrm>
            <a:off x="6907336" y="1496352"/>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cxnSp>
        <p:nvCxnSpPr>
          <p:cNvPr id="27" name="Straight Connector 26">
            <a:extLst>
              <a:ext uri="{FF2B5EF4-FFF2-40B4-BE49-F238E27FC236}">
                <a16:creationId xmlns:a16="http://schemas.microsoft.com/office/drawing/2014/main" id="{375E7960-0902-7648-B43D-351F5F184F4E}"/>
              </a:ext>
            </a:extLst>
          </p:cNvPr>
          <p:cNvCxnSpPr>
            <a:cxnSpLocks/>
            <a:stCxn id="24" idx="5"/>
            <a:endCxn id="25" idx="2"/>
          </p:cNvCxnSpPr>
          <p:nvPr/>
        </p:nvCxnSpPr>
        <p:spPr>
          <a:xfrm>
            <a:off x="6528434" y="2060262"/>
            <a:ext cx="378902" cy="2134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0124F8D-4C4C-EC4D-8E62-EE7A3F0808D8}"/>
              </a:ext>
            </a:extLst>
          </p:cNvPr>
          <p:cNvCxnSpPr>
            <a:cxnSpLocks/>
            <a:stCxn id="24" idx="7"/>
            <a:endCxn id="26" idx="2"/>
          </p:cNvCxnSpPr>
          <p:nvPr/>
        </p:nvCxnSpPr>
        <p:spPr>
          <a:xfrm flipV="1">
            <a:off x="6528434" y="1679232"/>
            <a:ext cx="378902" cy="1223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Right Arrow 35">
            <a:extLst>
              <a:ext uri="{FF2B5EF4-FFF2-40B4-BE49-F238E27FC236}">
                <a16:creationId xmlns:a16="http://schemas.microsoft.com/office/drawing/2014/main" id="{C670E1B3-D22D-AD4D-92D7-B56FFB48DD9B}"/>
              </a:ext>
            </a:extLst>
          </p:cNvPr>
          <p:cNvSpPr/>
          <p:nvPr/>
        </p:nvSpPr>
        <p:spPr>
          <a:xfrm>
            <a:off x="2588518" y="5021436"/>
            <a:ext cx="1030924"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1" name="Rectangle 40">
            <a:extLst>
              <a:ext uri="{FF2B5EF4-FFF2-40B4-BE49-F238E27FC236}">
                <a16:creationId xmlns:a16="http://schemas.microsoft.com/office/drawing/2014/main" id="{52757826-2D12-AA47-BA9A-8FF58C55D2DB}"/>
              </a:ext>
            </a:extLst>
          </p:cNvPr>
          <p:cNvSpPr/>
          <p:nvPr/>
        </p:nvSpPr>
        <p:spPr>
          <a:xfrm>
            <a:off x="4268719" y="4744770"/>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p:sp>
        <p:nvSpPr>
          <p:cNvPr id="43" name="Right Arrow 42">
            <a:extLst>
              <a:ext uri="{FF2B5EF4-FFF2-40B4-BE49-F238E27FC236}">
                <a16:creationId xmlns:a16="http://schemas.microsoft.com/office/drawing/2014/main" id="{E2612E2F-395E-C74E-9D36-A39832FACA91}"/>
              </a:ext>
            </a:extLst>
          </p:cNvPr>
          <p:cNvSpPr/>
          <p:nvPr/>
        </p:nvSpPr>
        <p:spPr>
          <a:xfrm rot="16200000">
            <a:off x="4551135" y="4485904"/>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4" name="Rectangle 43">
            <a:extLst>
              <a:ext uri="{FF2B5EF4-FFF2-40B4-BE49-F238E27FC236}">
                <a16:creationId xmlns:a16="http://schemas.microsoft.com/office/drawing/2014/main" id="{EEABC6BC-3D59-D546-B254-717C19D70B1B}"/>
              </a:ext>
            </a:extLst>
          </p:cNvPr>
          <p:cNvSpPr/>
          <p:nvPr/>
        </p:nvSpPr>
        <p:spPr>
          <a:xfrm>
            <a:off x="4272155" y="3733800"/>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46" name="Rectangle 45">
            <a:extLst>
              <a:ext uri="{FF2B5EF4-FFF2-40B4-BE49-F238E27FC236}">
                <a16:creationId xmlns:a16="http://schemas.microsoft.com/office/drawing/2014/main" id="{A665FCD7-4D3E-AE4F-9F08-C4AB67CFF8B7}"/>
              </a:ext>
            </a:extLst>
          </p:cNvPr>
          <p:cNvSpPr/>
          <p:nvPr/>
        </p:nvSpPr>
        <p:spPr>
          <a:xfrm>
            <a:off x="7216300" y="4740912"/>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p:sp>
        <p:nvSpPr>
          <p:cNvPr id="48" name="Right Arrow 47">
            <a:extLst>
              <a:ext uri="{FF2B5EF4-FFF2-40B4-BE49-F238E27FC236}">
                <a16:creationId xmlns:a16="http://schemas.microsoft.com/office/drawing/2014/main" id="{9E402D4C-0EDC-6E45-A789-135324E91CBB}"/>
              </a:ext>
            </a:extLst>
          </p:cNvPr>
          <p:cNvSpPr/>
          <p:nvPr/>
        </p:nvSpPr>
        <p:spPr>
          <a:xfrm rot="16200000">
            <a:off x="7498716" y="4482046"/>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9" name="Rectangle 48">
            <a:extLst>
              <a:ext uri="{FF2B5EF4-FFF2-40B4-BE49-F238E27FC236}">
                <a16:creationId xmlns:a16="http://schemas.microsoft.com/office/drawing/2014/main" id="{9F495C38-3A96-504A-8CCB-BEE96E459BAE}"/>
              </a:ext>
            </a:extLst>
          </p:cNvPr>
          <p:cNvSpPr/>
          <p:nvPr/>
        </p:nvSpPr>
        <p:spPr>
          <a:xfrm>
            <a:off x="7219736" y="3729942"/>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52" name="Right Arrow 51">
            <a:extLst>
              <a:ext uri="{FF2B5EF4-FFF2-40B4-BE49-F238E27FC236}">
                <a16:creationId xmlns:a16="http://schemas.microsoft.com/office/drawing/2014/main" id="{C5949B40-8D79-9F42-941C-0A5834B4AA42}"/>
              </a:ext>
            </a:extLst>
          </p:cNvPr>
          <p:cNvSpPr/>
          <p:nvPr/>
        </p:nvSpPr>
        <p:spPr>
          <a:xfrm rot="10800000">
            <a:off x="972068" y="397729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53" name="Right Arrow 52">
            <a:extLst>
              <a:ext uri="{FF2B5EF4-FFF2-40B4-BE49-F238E27FC236}">
                <a16:creationId xmlns:a16="http://schemas.microsoft.com/office/drawing/2014/main" id="{DFD3FCAD-02A7-564F-90FD-19CABFEA5D31}"/>
              </a:ext>
            </a:extLst>
          </p:cNvPr>
          <p:cNvSpPr/>
          <p:nvPr/>
        </p:nvSpPr>
        <p:spPr>
          <a:xfrm rot="10800000">
            <a:off x="5150322"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16C95CFB-04F7-AD45-A783-FE58300957C4}"/>
                  </a:ext>
                </a:extLst>
              </p:cNvPr>
              <p:cNvSpPr/>
              <p:nvPr/>
            </p:nvSpPr>
            <p:spPr>
              <a:xfrm>
                <a:off x="5333202" y="3844680"/>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54" name="Rectangle 53">
                <a:extLst>
                  <a:ext uri="{FF2B5EF4-FFF2-40B4-BE49-F238E27FC236}">
                    <a16:creationId xmlns:a16="http://schemas.microsoft.com/office/drawing/2014/main" id="{16C95CFB-04F7-AD45-A783-FE58300957C4}"/>
                  </a:ext>
                </a:extLst>
              </p:cNvPr>
              <p:cNvSpPr>
                <a:spLocks noRot="1" noChangeAspect="1" noMove="1" noResize="1" noEditPoints="1" noAdjustHandles="1" noChangeArrowheads="1" noChangeShapeType="1" noTextEdit="1"/>
              </p:cNvSpPr>
              <p:nvPr/>
            </p:nvSpPr>
            <p:spPr>
              <a:xfrm>
                <a:off x="5333202" y="3844680"/>
                <a:ext cx="686598" cy="400110"/>
              </a:xfrm>
              <a:prstGeom prst="rect">
                <a:avLst/>
              </a:prstGeom>
              <a:blipFill>
                <a:blip r:embed="rId4"/>
                <a:stretch>
                  <a:fillRect/>
                </a:stretch>
              </a:blipFill>
            </p:spPr>
            <p:txBody>
              <a:bodyPr/>
              <a:lstStyle/>
              <a:p>
                <a:r>
                  <a:rPr lang="en-US">
                    <a:noFill/>
                  </a:rPr>
                  <a:t> </a:t>
                </a:r>
              </a:p>
            </p:txBody>
          </p:sp>
        </mc:Fallback>
      </mc:AlternateContent>
      <p:sp>
        <p:nvSpPr>
          <p:cNvPr id="55" name="Right Arrow 54">
            <a:extLst>
              <a:ext uri="{FF2B5EF4-FFF2-40B4-BE49-F238E27FC236}">
                <a16:creationId xmlns:a16="http://schemas.microsoft.com/office/drawing/2014/main" id="{D2079DD9-69FB-CE4C-AD42-E486ADDD74CA}"/>
              </a:ext>
            </a:extLst>
          </p:cNvPr>
          <p:cNvSpPr/>
          <p:nvPr/>
        </p:nvSpPr>
        <p:spPr>
          <a:xfrm rot="10800000">
            <a:off x="8077201"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B7691CB3-0041-0A4F-9323-34D0F14EE694}"/>
                  </a:ext>
                </a:extLst>
              </p:cNvPr>
              <p:cNvSpPr/>
              <p:nvPr/>
            </p:nvSpPr>
            <p:spPr>
              <a:xfrm>
                <a:off x="8260081" y="3844680"/>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56" name="Rectangle 55">
                <a:extLst>
                  <a:ext uri="{FF2B5EF4-FFF2-40B4-BE49-F238E27FC236}">
                    <a16:creationId xmlns:a16="http://schemas.microsoft.com/office/drawing/2014/main" id="{B7691CB3-0041-0A4F-9323-34D0F14EE694}"/>
                  </a:ext>
                </a:extLst>
              </p:cNvPr>
              <p:cNvSpPr>
                <a:spLocks noRot="1" noChangeAspect="1" noMove="1" noResize="1" noEditPoints="1" noAdjustHandles="1" noChangeArrowheads="1" noChangeShapeType="1" noTextEdit="1"/>
              </p:cNvSpPr>
              <p:nvPr/>
            </p:nvSpPr>
            <p:spPr>
              <a:xfrm>
                <a:off x="8260081" y="3844680"/>
                <a:ext cx="686598" cy="400110"/>
              </a:xfrm>
              <a:prstGeom prst="rect">
                <a:avLst/>
              </a:prstGeom>
              <a:blipFill>
                <a:blip r:embed="rId4"/>
                <a:stretch>
                  <a:fillRect/>
                </a:stretch>
              </a:blipFill>
            </p:spPr>
            <p:txBody>
              <a:bodyPr/>
              <a:lstStyle/>
              <a:p>
                <a:r>
                  <a:rPr lang="en-US">
                    <a:noFill/>
                  </a:rPr>
                  <a:t> </a:t>
                </a:r>
              </a:p>
            </p:txBody>
          </p:sp>
        </mc:Fallback>
      </mc:AlternateContent>
      <p:sp>
        <p:nvSpPr>
          <p:cNvPr id="61" name="Right Arrow 60">
            <a:extLst>
              <a:ext uri="{FF2B5EF4-FFF2-40B4-BE49-F238E27FC236}">
                <a16:creationId xmlns:a16="http://schemas.microsoft.com/office/drawing/2014/main" id="{FDC6677A-C92C-8D4A-AC1E-EDD86E73401E}"/>
              </a:ext>
            </a:extLst>
          </p:cNvPr>
          <p:cNvSpPr/>
          <p:nvPr/>
        </p:nvSpPr>
        <p:spPr>
          <a:xfrm rot="10800000">
            <a:off x="6936963" y="397729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aphicFrame>
        <p:nvGraphicFramePr>
          <p:cNvPr id="62" name="Table 61">
            <a:extLst>
              <a:ext uri="{FF2B5EF4-FFF2-40B4-BE49-F238E27FC236}">
                <a16:creationId xmlns:a16="http://schemas.microsoft.com/office/drawing/2014/main" id="{C965D54B-75CA-BA41-A024-1B31AD57BE87}"/>
              </a:ext>
            </a:extLst>
          </p:cNvPr>
          <p:cNvGraphicFramePr>
            <a:graphicFrameLocks noGrp="1"/>
          </p:cNvGraphicFramePr>
          <p:nvPr/>
        </p:nvGraphicFramePr>
        <p:xfrm>
          <a:off x="3376649" y="3850535"/>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0.6</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63" name="Right Arrow 62">
            <a:extLst>
              <a:ext uri="{FF2B5EF4-FFF2-40B4-BE49-F238E27FC236}">
                <a16:creationId xmlns:a16="http://schemas.microsoft.com/office/drawing/2014/main" id="{45786340-2FC8-8941-B51E-D3102688A33F}"/>
              </a:ext>
            </a:extLst>
          </p:cNvPr>
          <p:cNvSpPr/>
          <p:nvPr/>
        </p:nvSpPr>
        <p:spPr>
          <a:xfrm rot="10800000">
            <a:off x="3989382" y="3979280"/>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68" name="Rectangle 67">
            <a:extLst>
              <a:ext uri="{FF2B5EF4-FFF2-40B4-BE49-F238E27FC236}">
                <a16:creationId xmlns:a16="http://schemas.microsoft.com/office/drawing/2014/main" id="{6679F6C7-C879-F04C-9FEE-324FAAE73A47}"/>
              </a:ext>
            </a:extLst>
          </p:cNvPr>
          <p:cNvSpPr/>
          <p:nvPr/>
        </p:nvSpPr>
        <p:spPr>
          <a:xfrm>
            <a:off x="4263686" y="2697329"/>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69" name="Right Arrow 68">
            <a:extLst>
              <a:ext uri="{FF2B5EF4-FFF2-40B4-BE49-F238E27FC236}">
                <a16:creationId xmlns:a16="http://schemas.microsoft.com/office/drawing/2014/main" id="{81E004C9-2A4D-D445-BA79-9CC539C4C570}"/>
              </a:ext>
            </a:extLst>
          </p:cNvPr>
          <p:cNvSpPr/>
          <p:nvPr/>
        </p:nvSpPr>
        <p:spPr>
          <a:xfrm rot="16200000">
            <a:off x="4546102" y="3463950"/>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0" name="Right Arrow 69">
            <a:extLst>
              <a:ext uri="{FF2B5EF4-FFF2-40B4-BE49-F238E27FC236}">
                <a16:creationId xmlns:a16="http://schemas.microsoft.com/office/drawing/2014/main" id="{755E900E-08C3-5C45-8D55-ED2B51F6EA98}"/>
              </a:ext>
            </a:extLst>
          </p:cNvPr>
          <p:cNvSpPr/>
          <p:nvPr/>
        </p:nvSpPr>
        <p:spPr>
          <a:xfrm rot="10800000">
            <a:off x="5156024" y="2944176"/>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1" name="Right Arrow 70">
            <a:extLst>
              <a:ext uri="{FF2B5EF4-FFF2-40B4-BE49-F238E27FC236}">
                <a16:creationId xmlns:a16="http://schemas.microsoft.com/office/drawing/2014/main" id="{B963A833-D1FE-D44F-AE6B-5EBBC25CBC38}"/>
              </a:ext>
            </a:extLst>
          </p:cNvPr>
          <p:cNvSpPr/>
          <p:nvPr/>
        </p:nvSpPr>
        <p:spPr>
          <a:xfrm rot="10800000">
            <a:off x="3949570" y="2944177"/>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aphicFrame>
        <p:nvGraphicFramePr>
          <p:cNvPr id="80" name="Table 79">
            <a:extLst>
              <a:ext uri="{FF2B5EF4-FFF2-40B4-BE49-F238E27FC236}">
                <a16:creationId xmlns:a16="http://schemas.microsoft.com/office/drawing/2014/main" id="{17D50B79-FE9A-C143-8081-BB0E060F7262}"/>
              </a:ext>
            </a:extLst>
          </p:cNvPr>
          <p:cNvGraphicFramePr>
            <a:graphicFrameLocks noGrp="1"/>
          </p:cNvGraphicFramePr>
          <p:nvPr/>
        </p:nvGraphicFramePr>
        <p:xfrm>
          <a:off x="343643" y="4359827"/>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solidFill>
                            <a:schemeClr val="accent6"/>
                          </a:solidFill>
                          <a:latin typeface="Calibri" panose="020F0502020204030204" pitchFamily="34" charset="0"/>
                          <a:cs typeface="Calibri" panose="020F0502020204030204" pitchFamily="34" charset="0"/>
                        </a:rPr>
                        <a:t>1</a:t>
                      </a:r>
                      <a:endParaRPr lang="en-US" b="0" i="0">
                        <a:solidFill>
                          <a:schemeClr val="accent6"/>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89" name="Table 88">
            <a:extLst>
              <a:ext uri="{FF2B5EF4-FFF2-40B4-BE49-F238E27FC236}">
                <a16:creationId xmlns:a16="http://schemas.microsoft.com/office/drawing/2014/main" id="{7B001305-42D2-8845-A941-9E8FA6EA334E}"/>
              </a:ext>
            </a:extLst>
          </p:cNvPr>
          <p:cNvGraphicFramePr>
            <a:graphicFrameLocks noGrp="1"/>
          </p:cNvGraphicFramePr>
          <p:nvPr/>
        </p:nvGraphicFramePr>
        <p:xfrm>
          <a:off x="3370450" y="2796547"/>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0.4</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92" name="Table 91">
            <a:extLst>
              <a:ext uri="{FF2B5EF4-FFF2-40B4-BE49-F238E27FC236}">
                <a16:creationId xmlns:a16="http://schemas.microsoft.com/office/drawing/2014/main" id="{FD6F000B-3DD4-BE4D-91D6-51F56716C16B}"/>
              </a:ext>
            </a:extLst>
          </p:cNvPr>
          <p:cNvGraphicFramePr>
            <a:graphicFrameLocks noGrp="1"/>
          </p:cNvGraphicFramePr>
          <p:nvPr>
            <p:extLst>
              <p:ext uri="{D42A27DB-BD31-4B8C-83A1-F6EECF244321}">
                <p14:modId xmlns:p14="http://schemas.microsoft.com/office/powerpoint/2010/main" val="1422563099"/>
              </p:ext>
            </p:extLst>
          </p:nvPr>
        </p:nvGraphicFramePr>
        <p:xfrm>
          <a:off x="3370450" y="4359827"/>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sz="2000" b="0" i="0">
                          <a:solidFill>
                            <a:schemeClr val="accent6"/>
                          </a:solidFill>
                          <a:latin typeface="Calibri" panose="020F0502020204030204" pitchFamily="34" charset="0"/>
                          <a:cs typeface="Calibri" panose="020F0502020204030204" pitchFamily="34" charset="0"/>
                        </a:rPr>
                        <a:t>1</a:t>
                      </a:r>
                      <a:endParaRPr lang="en-US" b="0" i="0">
                        <a:solidFill>
                          <a:schemeClr val="accent6"/>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93" name="Table 92">
            <a:extLst>
              <a:ext uri="{FF2B5EF4-FFF2-40B4-BE49-F238E27FC236}">
                <a16:creationId xmlns:a16="http://schemas.microsoft.com/office/drawing/2014/main" id="{76C6400D-0780-8E42-899D-733DEAAF5217}"/>
              </a:ext>
            </a:extLst>
          </p:cNvPr>
          <p:cNvGraphicFramePr>
            <a:graphicFrameLocks noGrp="1"/>
          </p:cNvGraphicFramePr>
          <p:nvPr>
            <p:extLst>
              <p:ext uri="{D42A27DB-BD31-4B8C-83A1-F6EECF244321}">
                <p14:modId xmlns:p14="http://schemas.microsoft.com/office/powerpoint/2010/main" val="3980042102"/>
              </p:ext>
            </p:extLst>
          </p:nvPr>
        </p:nvGraphicFramePr>
        <p:xfrm>
          <a:off x="3372527" y="3277203"/>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sz="2000" b="0" i="0">
                          <a:solidFill>
                            <a:schemeClr val="accent6"/>
                          </a:solidFill>
                          <a:latin typeface="Calibri" panose="020F0502020204030204" pitchFamily="34" charset="0"/>
                          <a:cs typeface="Calibri" panose="020F0502020204030204" pitchFamily="34" charset="0"/>
                        </a:rPr>
                        <a:t>0</a:t>
                      </a:r>
                      <a:endParaRPr lang="en-US" b="0" i="0">
                        <a:solidFill>
                          <a:schemeClr val="accent6"/>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95" name="Table 94">
            <a:extLst>
              <a:ext uri="{FF2B5EF4-FFF2-40B4-BE49-F238E27FC236}">
                <a16:creationId xmlns:a16="http://schemas.microsoft.com/office/drawing/2014/main" id="{A9B544DA-A380-F64D-A7D9-8E13579CDBCD}"/>
              </a:ext>
            </a:extLst>
          </p:cNvPr>
          <p:cNvGraphicFramePr>
            <a:graphicFrameLocks noGrp="1"/>
          </p:cNvGraphicFramePr>
          <p:nvPr/>
        </p:nvGraphicFramePr>
        <p:xfrm>
          <a:off x="6332202" y="3855823"/>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0.4</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mc:AlternateContent xmlns:mc="http://schemas.openxmlformats.org/markup-compatibility/2006" xmlns:a14="http://schemas.microsoft.com/office/drawing/2010/main">
        <mc:Choice Requires="a14">
          <p:sp>
            <p:nvSpPr>
              <p:cNvPr id="96" name="Rectangle 95">
                <a:extLst>
                  <a:ext uri="{FF2B5EF4-FFF2-40B4-BE49-F238E27FC236}">
                    <a16:creationId xmlns:a16="http://schemas.microsoft.com/office/drawing/2014/main" id="{F17FB52D-A2F3-7D4F-88D4-999CBA7E102B}"/>
                  </a:ext>
                </a:extLst>
              </p:cNvPr>
              <p:cNvSpPr/>
              <p:nvPr/>
            </p:nvSpPr>
            <p:spPr>
              <a:xfrm>
                <a:off x="6265980" y="3466970"/>
                <a:ext cx="710644"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0" i="1" smtClean="0">
                          <a:solidFill>
                            <a:schemeClr val="accent6"/>
                          </a:solidFill>
                          <a:latin typeface="Cambria Math" panose="02040503050406030204" pitchFamily="18" charset="0"/>
                        </a:rPr>
                        <m:t>𝐸</m:t>
                      </m:r>
                      <m:r>
                        <a:rPr lang="en-US" sz="2000" i="1">
                          <a:solidFill>
                            <a:schemeClr val="accent6"/>
                          </a:solidFill>
                          <a:latin typeface="Cambria Math" panose="02040503050406030204" pitchFamily="18" charset="0"/>
                        </a:rPr>
                        <m:t>𝑂𝑆</m:t>
                      </m:r>
                    </m:oMath>
                  </m:oMathPara>
                </a14:m>
                <a:endParaRPr lang="en-US" sz="2000">
                  <a:solidFill>
                    <a:schemeClr val="accent6"/>
                  </a:solidFill>
                </a:endParaRPr>
              </a:p>
            </p:txBody>
          </p:sp>
        </mc:Choice>
        <mc:Fallback xmlns="">
          <p:sp>
            <p:nvSpPr>
              <p:cNvPr id="96" name="Rectangle 95">
                <a:extLst>
                  <a:ext uri="{FF2B5EF4-FFF2-40B4-BE49-F238E27FC236}">
                    <a16:creationId xmlns:a16="http://schemas.microsoft.com/office/drawing/2014/main" id="{F17FB52D-A2F3-7D4F-88D4-999CBA7E102B}"/>
                  </a:ext>
                </a:extLst>
              </p:cNvPr>
              <p:cNvSpPr>
                <a:spLocks noRot="1" noChangeAspect="1" noMove="1" noResize="1" noEditPoints="1" noAdjustHandles="1" noChangeArrowheads="1" noChangeShapeType="1" noTextEdit="1"/>
              </p:cNvSpPr>
              <p:nvPr/>
            </p:nvSpPr>
            <p:spPr>
              <a:xfrm>
                <a:off x="6265980" y="3466970"/>
                <a:ext cx="710644" cy="400110"/>
              </a:xfrm>
              <a:prstGeom prst="rect">
                <a:avLst/>
              </a:prstGeom>
              <a:blipFill>
                <a:blip r:embed="rId5"/>
                <a:stretch>
                  <a:fillRect/>
                </a:stretch>
              </a:blipFill>
            </p:spPr>
            <p:txBody>
              <a:bodyPr/>
              <a:lstStyle/>
              <a:p>
                <a:r>
                  <a:rPr lang="en-US">
                    <a:noFill/>
                  </a:rPr>
                  <a:t> </a:t>
                </a:r>
              </a:p>
            </p:txBody>
          </p:sp>
        </mc:Fallback>
      </mc:AlternateContent>
      <p:sp>
        <p:nvSpPr>
          <p:cNvPr id="97" name="Rectangle 96">
            <a:extLst>
              <a:ext uri="{FF2B5EF4-FFF2-40B4-BE49-F238E27FC236}">
                <a16:creationId xmlns:a16="http://schemas.microsoft.com/office/drawing/2014/main" id="{F90D0626-A8A0-2D47-B062-C05B0AED96E0}"/>
              </a:ext>
            </a:extLst>
          </p:cNvPr>
          <p:cNvSpPr/>
          <p:nvPr/>
        </p:nvSpPr>
        <p:spPr>
          <a:xfrm>
            <a:off x="6468732" y="2662535"/>
            <a:ext cx="2326278" cy="461665"/>
          </a:xfrm>
          <a:prstGeom prst="rect">
            <a:avLst/>
          </a:prstGeom>
        </p:spPr>
        <p:txBody>
          <a:bodyPr wrap="none">
            <a:spAutoFit/>
          </a:bodyPr>
          <a:lstStyle/>
          <a:p>
            <a:r>
              <a:rPr lang="en-US" sz="2400">
                <a:latin typeface="Helvetica Neue Light" panose="02000403000000020004" pitchFamily="2" charset="0"/>
                <a:ea typeface="Helvetica Neue Light" panose="02000403000000020004" pitchFamily="2" charset="0"/>
              </a:rPr>
              <a:t>Observed graph</a:t>
            </a:r>
          </a:p>
        </p:txBody>
      </p:sp>
      <p:sp>
        <p:nvSpPr>
          <p:cNvPr id="98" name="Rectangle 97">
            <a:extLst>
              <a:ext uri="{FF2B5EF4-FFF2-40B4-BE49-F238E27FC236}">
                <a16:creationId xmlns:a16="http://schemas.microsoft.com/office/drawing/2014/main" id="{426A7F4E-5C35-EB48-9A3A-85D79201C02D}"/>
              </a:ext>
            </a:extLst>
          </p:cNvPr>
          <p:cNvSpPr/>
          <p:nvPr/>
        </p:nvSpPr>
        <p:spPr>
          <a:xfrm>
            <a:off x="6116384" y="1324101"/>
            <a:ext cx="3027616" cy="1800099"/>
          </a:xfrm>
          <a:prstGeom prst="rect">
            <a:avLst/>
          </a:prstGeom>
          <a:noFill/>
          <a:ln w="19050" cmpd="sng">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9" name="Table 98">
            <a:extLst>
              <a:ext uri="{FF2B5EF4-FFF2-40B4-BE49-F238E27FC236}">
                <a16:creationId xmlns:a16="http://schemas.microsoft.com/office/drawing/2014/main" id="{3244EE1D-7963-1A4D-8D87-9E297C110FE6}"/>
              </a:ext>
            </a:extLst>
          </p:cNvPr>
          <p:cNvGraphicFramePr>
            <a:graphicFrameLocks noGrp="1"/>
          </p:cNvGraphicFramePr>
          <p:nvPr>
            <p:extLst>
              <p:ext uri="{D42A27DB-BD31-4B8C-83A1-F6EECF244321}">
                <p14:modId xmlns:p14="http://schemas.microsoft.com/office/powerpoint/2010/main" val="3835999117"/>
              </p:ext>
            </p:extLst>
          </p:nvPr>
        </p:nvGraphicFramePr>
        <p:xfrm>
          <a:off x="5425996" y="2796547"/>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sz="2000" b="0" i="0">
                          <a:solidFill>
                            <a:schemeClr val="tx1"/>
                          </a:solidFill>
                          <a:latin typeface="Calibri" panose="020F0502020204030204" pitchFamily="34" charset="0"/>
                          <a:cs typeface="Calibri" panose="020F0502020204030204" pitchFamily="34" charset="0"/>
                        </a:rPr>
                        <a:t>1</a:t>
                      </a:r>
                      <a:endParaRPr lang="en-US" b="0" i="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101" name="Right Arrow 100">
            <a:extLst>
              <a:ext uri="{FF2B5EF4-FFF2-40B4-BE49-F238E27FC236}">
                <a16:creationId xmlns:a16="http://schemas.microsoft.com/office/drawing/2014/main" id="{9A697579-D037-7A47-A968-045CBCD8BF45}"/>
              </a:ext>
            </a:extLst>
          </p:cNvPr>
          <p:cNvSpPr/>
          <p:nvPr/>
        </p:nvSpPr>
        <p:spPr>
          <a:xfrm>
            <a:off x="5682655" y="4990282"/>
            <a:ext cx="1030924"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4" name="Rectangle 73">
            <a:extLst>
              <a:ext uri="{FF2B5EF4-FFF2-40B4-BE49-F238E27FC236}">
                <a16:creationId xmlns:a16="http://schemas.microsoft.com/office/drawing/2014/main" id="{D1DBF4C9-55BD-A843-9B86-E8C95B0F3AEA}"/>
              </a:ext>
            </a:extLst>
          </p:cNvPr>
          <p:cNvSpPr/>
          <p:nvPr/>
        </p:nvSpPr>
        <p:spPr>
          <a:xfrm>
            <a:off x="206590" y="1211256"/>
            <a:ext cx="3609027" cy="1200329"/>
          </a:xfrm>
          <a:prstGeom prst="rect">
            <a:avLst/>
          </a:prstGeom>
        </p:spPr>
        <p:txBody>
          <a:bodyPr wrap="square">
            <a:spAutoFit/>
          </a:bodyPr>
          <a:lstStyle/>
          <a:p>
            <a:r>
              <a:rPr lang="en-US" sz="2400" b="1">
                <a:latin typeface="Calibri" panose="020F0502020204030204" pitchFamily="34" charset="0"/>
                <a:ea typeface="Helvetica Neue Light" panose="02000403000000020004" pitchFamily="2" charset="0"/>
                <a:cs typeface="Calibri" panose="020F0502020204030204" pitchFamily="34" charset="0"/>
              </a:rPr>
              <a:t>Backprop through time:</a:t>
            </a:r>
          </a:p>
          <a:p>
            <a:r>
              <a:rPr lang="en-US" sz="2400">
                <a:latin typeface="Calibri" panose="020F0502020204030204" pitchFamily="34" charset="0"/>
                <a:ea typeface="Helvetica Neue Light" panose="02000403000000020004" pitchFamily="2" charset="0"/>
                <a:cs typeface="Calibri" panose="020F0502020204030204" pitchFamily="34" charset="0"/>
              </a:rPr>
              <a:t>Gradients are </a:t>
            </a:r>
            <a:r>
              <a:rPr lang="en-US" sz="2400" b="1">
                <a:latin typeface="Calibri" panose="020F0502020204030204" pitchFamily="34" charset="0"/>
                <a:ea typeface="Helvetica Neue Light" panose="02000403000000020004" pitchFamily="2" charset="0"/>
                <a:cs typeface="Calibri" panose="020F0502020204030204" pitchFamily="34" charset="0"/>
              </a:rPr>
              <a:t>accumulated across time steps</a:t>
            </a:r>
          </a:p>
        </p:txBody>
      </p:sp>
      <p:cxnSp>
        <p:nvCxnSpPr>
          <p:cNvPr id="78" name="Straight Arrow Connector 77">
            <a:extLst>
              <a:ext uri="{FF2B5EF4-FFF2-40B4-BE49-F238E27FC236}">
                <a16:creationId xmlns:a16="http://schemas.microsoft.com/office/drawing/2014/main" id="{4AC250A7-3D23-464E-BFA2-CCA58B8A5019}"/>
              </a:ext>
            </a:extLst>
          </p:cNvPr>
          <p:cNvCxnSpPr>
            <a:cxnSpLocks/>
          </p:cNvCxnSpPr>
          <p:nvPr/>
        </p:nvCxnSpPr>
        <p:spPr>
          <a:xfrm>
            <a:off x="1715578" y="4121904"/>
            <a:ext cx="0" cy="1005538"/>
          </a:xfrm>
          <a:prstGeom prst="straightConnector1">
            <a:avLst/>
          </a:prstGeom>
          <a:ln w="50800">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79" name="Straight Arrow Connector 78">
            <a:extLst>
              <a:ext uri="{FF2B5EF4-FFF2-40B4-BE49-F238E27FC236}">
                <a16:creationId xmlns:a16="http://schemas.microsoft.com/office/drawing/2014/main" id="{4F2DD4E2-10FF-E24D-9AC8-5FF9119D854E}"/>
              </a:ext>
            </a:extLst>
          </p:cNvPr>
          <p:cNvCxnSpPr>
            <a:cxnSpLocks/>
          </p:cNvCxnSpPr>
          <p:nvPr/>
        </p:nvCxnSpPr>
        <p:spPr>
          <a:xfrm>
            <a:off x="461880" y="4263926"/>
            <a:ext cx="1278562" cy="0"/>
          </a:xfrm>
          <a:prstGeom prst="straightConnector1">
            <a:avLst/>
          </a:prstGeom>
          <a:ln w="50800">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83" name="Straight Arrow Connector 82">
            <a:extLst>
              <a:ext uri="{FF2B5EF4-FFF2-40B4-BE49-F238E27FC236}">
                <a16:creationId xmlns:a16="http://schemas.microsoft.com/office/drawing/2014/main" id="{FD5F3F35-8536-AF42-8DF5-781DE5EC9798}"/>
              </a:ext>
            </a:extLst>
          </p:cNvPr>
          <p:cNvCxnSpPr>
            <a:cxnSpLocks/>
          </p:cNvCxnSpPr>
          <p:nvPr/>
        </p:nvCxnSpPr>
        <p:spPr>
          <a:xfrm>
            <a:off x="4735205" y="2941953"/>
            <a:ext cx="0" cy="2148063"/>
          </a:xfrm>
          <a:prstGeom prst="straightConnector1">
            <a:avLst/>
          </a:prstGeom>
          <a:ln w="50800">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84" name="Straight Arrow Connector 83">
            <a:extLst>
              <a:ext uri="{FF2B5EF4-FFF2-40B4-BE49-F238E27FC236}">
                <a16:creationId xmlns:a16="http://schemas.microsoft.com/office/drawing/2014/main" id="{F5C3EC12-3FE4-1C4E-BDBF-07C250CC676C}"/>
              </a:ext>
            </a:extLst>
          </p:cNvPr>
          <p:cNvCxnSpPr>
            <a:cxnSpLocks/>
          </p:cNvCxnSpPr>
          <p:nvPr/>
        </p:nvCxnSpPr>
        <p:spPr>
          <a:xfrm flipH="1" flipV="1">
            <a:off x="1418391" y="5127442"/>
            <a:ext cx="6400800" cy="0"/>
          </a:xfrm>
          <a:prstGeom prst="straightConnector1">
            <a:avLst/>
          </a:prstGeom>
          <a:ln w="50800">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85" name="Straight Arrow Connector 84">
            <a:extLst>
              <a:ext uri="{FF2B5EF4-FFF2-40B4-BE49-F238E27FC236}">
                <a16:creationId xmlns:a16="http://schemas.microsoft.com/office/drawing/2014/main" id="{63649AE6-62B0-924D-853D-77D614727E7B}"/>
              </a:ext>
            </a:extLst>
          </p:cNvPr>
          <p:cNvCxnSpPr>
            <a:cxnSpLocks/>
          </p:cNvCxnSpPr>
          <p:nvPr/>
        </p:nvCxnSpPr>
        <p:spPr>
          <a:xfrm>
            <a:off x="7665878" y="3867080"/>
            <a:ext cx="0" cy="1260362"/>
          </a:xfrm>
          <a:prstGeom prst="straightConnector1">
            <a:avLst/>
          </a:prstGeom>
          <a:ln w="50800">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86" name="Straight Arrow Connector 85">
            <a:extLst>
              <a:ext uri="{FF2B5EF4-FFF2-40B4-BE49-F238E27FC236}">
                <a16:creationId xmlns:a16="http://schemas.microsoft.com/office/drawing/2014/main" id="{C5996145-C388-9E41-A498-DC9B9512BA66}"/>
              </a:ext>
            </a:extLst>
          </p:cNvPr>
          <p:cNvCxnSpPr>
            <a:cxnSpLocks/>
          </p:cNvCxnSpPr>
          <p:nvPr/>
        </p:nvCxnSpPr>
        <p:spPr>
          <a:xfrm>
            <a:off x="3456643" y="4268089"/>
            <a:ext cx="1278562" cy="0"/>
          </a:xfrm>
          <a:prstGeom prst="straightConnector1">
            <a:avLst/>
          </a:prstGeom>
          <a:ln w="50800">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87" name="Straight Arrow Connector 86">
            <a:extLst>
              <a:ext uri="{FF2B5EF4-FFF2-40B4-BE49-F238E27FC236}">
                <a16:creationId xmlns:a16="http://schemas.microsoft.com/office/drawing/2014/main" id="{8CB5A6DB-7F64-3648-BCDD-E6F73AF23DEB}"/>
              </a:ext>
            </a:extLst>
          </p:cNvPr>
          <p:cNvCxnSpPr>
            <a:cxnSpLocks/>
          </p:cNvCxnSpPr>
          <p:nvPr/>
        </p:nvCxnSpPr>
        <p:spPr>
          <a:xfrm>
            <a:off x="3456643" y="3192787"/>
            <a:ext cx="1278562" cy="0"/>
          </a:xfrm>
          <a:prstGeom prst="straightConnector1">
            <a:avLst/>
          </a:prstGeom>
          <a:ln w="50800">
            <a:solidFill>
              <a:schemeClr val="accent6"/>
            </a:solidFill>
            <a:tailEnd type="triangle"/>
          </a:ln>
        </p:spPr>
        <p:style>
          <a:lnRef idx="1">
            <a:schemeClr val="dk1"/>
          </a:lnRef>
          <a:fillRef idx="0">
            <a:schemeClr val="dk1"/>
          </a:fillRef>
          <a:effectRef idx="0">
            <a:schemeClr val="dk1"/>
          </a:effectRef>
          <a:fontRef idx="minor">
            <a:schemeClr val="tx1"/>
          </a:fontRef>
        </p:style>
      </p:cxnSp>
      <p:cxnSp>
        <p:nvCxnSpPr>
          <p:cNvPr id="94" name="Straight Arrow Connector 93">
            <a:extLst>
              <a:ext uri="{FF2B5EF4-FFF2-40B4-BE49-F238E27FC236}">
                <a16:creationId xmlns:a16="http://schemas.microsoft.com/office/drawing/2014/main" id="{5C792158-EA88-AB41-8AA5-982E5C0A823E}"/>
              </a:ext>
            </a:extLst>
          </p:cNvPr>
          <p:cNvCxnSpPr>
            <a:cxnSpLocks/>
          </p:cNvCxnSpPr>
          <p:nvPr/>
        </p:nvCxnSpPr>
        <p:spPr>
          <a:xfrm>
            <a:off x="6423975" y="3858919"/>
            <a:ext cx="1278562" cy="0"/>
          </a:xfrm>
          <a:prstGeom prst="straightConnector1">
            <a:avLst/>
          </a:prstGeom>
          <a:ln w="50800">
            <a:solidFill>
              <a:schemeClr val="accent6"/>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71921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7B17-C7B1-9C43-8D76-ECD18A7E4F2E}"/>
              </a:ext>
            </a:extLst>
          </p:cNvPr>
          <p:cNvSpPr>
            <a:spLocks noGrp="1"/>
          </p:cNvSpPr>
          <p:nvPr>
            <p:ph type="title"/>
          </p:nvPr>
        </p:nvSpPr>
        <p:spPr/>
        <p:txBody>
          <a:bodyPr/>
          <a:lstStyle/>
          <a:p>
            <a:r>
              <a:rPr lang="en-US"/>
              <a:t>Put Things Together: </a:t>
            </a:r>
            <a:r>
              <a:rPr lang="en-US">
                <a:solidFill>
                  <a:srgbClr val="C00000"/>
                </a:solidFill>
              </a:rPr>
              <a:t>Test</a:t>
            </a:r>
          </a:p>
        </p:txBody>
      </p:sp>
      <p:sp>
        <p:nvSpPr>
          <p:cNvPr id="4" name="Date Placeholder 3">
            <a:extLst>
              <a:ext uri="{FF2B5EF4-FFF2-40B4-BE49-F238E27FC236}">
                <a16:creationId xmlns:a16="http://schemas.microsoft.com/office/drawing/2014/main" id="{EC802764-1240-4344-AD70-F0F9DCBCB65C}"/>
              </a:ext>
            </a:extLst>
          </p:cNvPr>
          <p:cNvSpPr>
            <a:spLocks noGrp="1"/>
          </p:cNvSpPr>
          <p:nvPr>
            <p:ph type="dt" sz="half" idx="10"/>
          </p:nvPr>
        </p:nvSpPr>
        <p:spPr/>
        <p:txBody>
          <a:bodyPr/>
          <a:lstStyle/>
          <a:p>
            <a:r>
              <a:rPr lang="en-US"/>
              <a:t>12/6/18</a:t>
            </a:r>
          </a:p>
        </p:txBody>
      </p:sp>
      <p:sp>
        <p:nvSpPr>
          <p:cNvPr id="5" name="Footer Placeholder 4">
            <a:extLst>
              <a:ext uri="{FF2B5EF4-FFF2-40B4-BE49-F238E27FC236}">
                <a16:creationId xmlns:a16="http://schemas.microsoft.com/office/drawing/2014/main" id="{6C809429-FB7E-6E4A-BE98-B3F7570F1AF4}"/>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2B1FC3B-D4E5-6845-8DC6-03236A76F959}"/>
              </a:ext>
            </a:extLst>
          </p:cNvPr>
          <p:cNvSpPr>
            <a:spLocks noGrp="1"/>
          </p:cNvSpPr>
          <p:nvPr>
            <p:ph type="sldNum" sz="quarter" idx="12"/>
          </p:nvPr>
        </p:nvSpPr>
        <p:spPr/>
        <p:txBody>
          <a:bodyPr/>
          <a:lstStyle/>
          <a:p>
            <a:fld id="{19B12225-5612-419B-A8D5-4B8EEE4C217E}" type="slidenum">
              <a:rPr lang="en-US" smtClean="0"/>
              <a:pPr/>
              <a:t>44</a:t>
            </a:fld>
            <a:endParaRPr lang="en-US"/>
          </a:p>
        </p:txBody>
      </p:sp>
      <p:sp>
        <p:nvSpPr>
          <p:cNvPr id="7" name="Rectangle 6">
            <a:extLst>
              <a:ext uri="{FF2B5EF4-FFF2-40B4-BE49-F238E27FC236}">
                <a16:creationId xmlns:a16="http://schemas.microsoft.com/office/drawing/2014/main" id="{D2B34A96-3722-D344-BC10-CD2D199A11A5}"/>
              </a:ext>
            </a:extLst>
          </p:cNvPr>
          <p:cNvSpPr/>
          <p:nvPr/>
        </p:nvSpPr>
        <p:spPr>
          <a:xfrm>
            <a:off x="1286184" y="4744770"/>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144457C-FC13-FC43-B30F-9CD9CD26DB17}"/>
                  </a:ext>
                </a:extLst>
              </p:cNvPr>
              <p:cNvSpPr/>
              <p:nvPr/>
            </p:nvSpPr>
            <p:spPr>
              <a:xfrm>
                <a:off x="1349787" y="5684277"/>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11" name="Rectangle 10">
                <a:extLst>
                  <a:ext uri="{FF2B5EF4-FFF2-40B4-BE49-F238E27FC236}">
                    <a16:creationId xmlns:a16="http://schemas.microsoft.com/office/drawing/2014/main" id="{9144457C-FC13-FC43-B30F-9CD9CD26DB17}"/>
                  </a:ext>
                </a:extLst>
              </p:cNvPr>
              <p:cNvSpPr>
                <a:spLocks noRot="1" noChangeAspect="1" noMove="1" noResize="1" noEditPoints="1" noAdjustHandles="1" noChangeArrowheads="1" noChangeShapeType="1" noTextEdit="1"/>
              </p:cNvSpPr>
              <p:nvPr/>
            </p:nvSpPr>
            <p:spPr>
              <a:xfrm>
                <a:off x="1349787" y="5684277"/>
                <a:ext cx="686598" cy="400110"/>
              </a:xfrm>
              <a:prstGeom prst="rect">
                <a:avLst/>
              </a:prstGeom>
              <a:blipFill>
                <a:blip r:embed="rId3"/>
                <a:stretch>
                  <a:fillRect/>
                </a:stretch>
              </a:blipFill>
            </p:spPr>
            <p:txBody>
              <a:bodyPr/>
              <a:lstStyle/>
              <a:p>
                <a:r>
                  <a:rPr lang="en-US">
                    <a:noFill/>
                  </a:rPr>
                  <a:t> </a:t>
                </a:r>
              </a:p>
            </p:txBody>
          </p:sp>
        </mc:Fallback>
      </mc:AlternateContent>
      <p:sp>
        <p:nvSpPr>
          <p:cNvPr id="12" name="Right Arrow 11">
            <a:extLst>
              <a:ext uri="{FF2B5EF4-FFF2-40B4-BE49-F238E27FC236}">
                <a16:creationId xmlns:a16="http://schemas.microsoft.com/office/drawing/2014/main" id="{F9C44A34-DB9E-6049-89FA-83FA9AA6F792}"/>
              </a:ext>
            </a:extLst>
          </p:cNvPr>
          <p:cNvSpPr/>
          <p:nvPr/>
        </p:nvSpPr>
        <p:spPr>
          <a:xfrm rot="16200000">
            <a:off x="1575742" y="5493778"/>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3" name="Rectangle 12">
            <a:extLst>
              <a:ext uri="{FF2B5EF4-FFF2-40B4-BE49-F238E27FC236}">
                <a16:creationId xmlns:a16="http://schemas.microsoft.com/office/drawing/2014/main" id="{9BDB3910-0805-704A-94C8-15D416AC2035}"/>
              </a:ext>
            </a:extLst>
          </p:cNvPr>
          <p:cNvSpPr/>
          <p:nvPr/>
        </p:nvSpPr>
        <p:spPr>
          <a:xfrm>
            <a:off x="1279040" y="3733800"/>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14" name="Right Arrow 13">
            <a:extLst>
              <a:ext uri="{FF2B5EF4-FFF2-40B4-BE49-F238E27FC236}">
                <a16:creationId xmlns:a16="http://schemas.microsoft.com/office/drawing/2014/main" id="{F4769123-0933-5D42-86F5-332E0F61003F}"/>
              </a:ext>
            </a:extLst>
          </p:cNvPr>
          <p:cNvSpPr/>
          <p:nvPr/>
        </p:nvSpPr>
        <p:spPr>
          <a:xfrm rot="16200000">
            <a:off x="1568600" y="4485904"/>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5" name="Right Arrow 14">
            <a:extLst>
              <a:ext uri="{FF2B5EF4-FFF2-40B4-BE49-F238E27FC236}">
                <a16:creationId xmlns:a16="http://schemas.microsoft.com/office/drawing/2014/main" id="{27BE02CC-1E91-7840-B8EF-EB6EE5A92A4E}"/>
              </a:ext>
            </a:extLst>
          </p:cNvPr>
          <p:cNvSpPr/>
          <p:nvPr/>
        </p:nvSpPr>
        <p:spPr>
          <a:xfrm rot="10800000">
            <a:off x="2178522"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C8CFC402-3877-BE45-A41C-DCACA080030B}"/>
                  </a:ext>
                </a:extLst>
              </p:cNvPr>
              <p:cNvSpPr/>
              <p:nvPr/>
            </p:nvSpPr>
            <p:spPr>
              <a:xfrm>
                <a:off x="2361402" y="3844680"/>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16" name="Rectangle 15">
                <a:extLst>
                  <a:ext uri="{FF2B5EF4-FFF2-40B4-BE49-F238E27FC236}">
                    <a16:creationId xmlns:a16="http://schemas.microsoft.com/office/drawing/2014/main" id="{C8CFC402-3877-BE45-A41C-DCACA080030B}"/>
                  </a:ext>
                </a:extLst>
              </p:cNvPr>
              <p:cNvSpPr>
                <a:spLocks noRot="1" noChangeAspect="1" noMove="1" noResize="1" noEditPoints="1" noAdjustHandles="1" noChangeArrowheads="1" noChangeShapeType="1" noTextEdit="1"/>
              </p:cNvSpPr>
              <p:nvPr/>
            </p:nvSpPr>
            <p:spPr>
              <a:xfrm>
                <a:off x="2361402" y="3844680"/>
                <a:ext cx="686598" cy="400110"/>
              </a:xfrm>
              <a:prstGeom prst="rect">
                <a:avLst/>
              </a:prstGeom>
              <a:blipFill>
                <a:blip r:embed="rId4"/>
                <a:stretch>
                  <a:fillRect/>
                </a:stretch>
              </a:blipFill>
            </p:spPr>
            <p:txBody>
              <a:bodyPr/>
              <a:lstStyle/>
              <a:p>
                <a:r>
                  <a:rPr lang="en-US">
                    <a:noFill/>
                  </a:rPr>
                  <a:t> </a:t>
                </a:r>
              </a:p>
            </p:txBody>
          </p:sp>
        </mc:Fallback>
      </mc:AlternateContent>
      <p:graphicFrame>
        <p:nvGraphicFramePr>
          <p:cNvPr id="17" name="Table 16">
            <a:extLst>
              <a:ext uri="{FF2B5EF4-FFF2-40B4-BE49-F238E27FC236}">
                <a16:creationId xmlns:a16="http://schemas.microsoft.com/office/drawing/2014/main" id="{D9830E9C-E151-3340-81EC-B222A20C9A84}"/>
              </a:ext>
            </a:extLst>
          </p:cNvPr>
          <p:cNvGraphicFramePr>
            <a:graphicFrameLocks noGrp="1"/>
          </p:cNvGraphicFramePr>
          <p:nvPr/>
        </p:nvGraphicFramePr>
        <p:xfrm>
          <a:off x="343643" y="3850535"/>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0.9</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23" name="Table 22">
            <a:extLst>
              <a:ext uri="{FF2B5EF4-FFF2-40B4-BE49-F238E27FC236}">
                <a16:creationId xmlns:a16="http://schemas.microsoft.com/office/drawing/2014/main" id="{6D75F100-1508-DD4A-8630-5D134B42B82D}"/>
              </a:ext>
            </a:extLst>
          </p:cNvPr>
          <p:cNvGraphicFramePr>
            <a:graphicFrameLocks noGrp="1"/>
          </p:cNvGraphicFramePr>
          <p:nvPr/>
        </p:nvGraphicFramePr>
        <p:xfrm>
          <a:off x="7774213" y="1424502"/>
          <a:ext cx="1260630" cy="1188720"/>
        </p:xfrm>
        <a:graphic>
          <a:graphicData uri="http://schemas.openxmlformats.org/drawingml/2006/table">
            <a:tbl>
              <a:tblPr firstRow="1" bandRow="1">
                <a:tableStyleId>{2D5ABB26-0587-4C30-8999-92F81FD0307C}</a:tableStyleId>
              </a:tblPr>
              <a:tblGrid>
                <a:gridCol w="420210">
                  <a:extLst>
                    <a:ext uri="{9D8B030D-6E8A-4147-A177-3AD203B41FA5}">
                      <a16:colId xmlns:a16="http://schemas.microsoft.com/office/drawing/2014/main" val="20000"/>
                    </a:ext>
                  </a:extLst>
                </a:gridCol>
                <a:gridCol w="420210">
                  <a:extLst>
                    <a:ext uri="{9D8B030D-6E8A-4147-A177-3AD203B41FA5}">
                      <a16:colId xmlns:a16="http://schemas.microsoft.com/office/drawing/2014/main" val="20001"/>
                    </a:ext>
                  </a:extLst>
                </a:gridCol>
                <a:gridCol w="420210">
                  <a:extLst>
                    <a:ext uri="{9D8B030D-6E8A-4147-A177-3AD203B41FA5}">
                      <a16:colId xmlns:a16="http://schemas.microsoft.com/office/drawing/2014/main" val="20002"/>
                    </a:ext>
                  </a:extLst>
                </a:gridCol>
              </a:tblGrid>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tx1"/>
                          </a:solidFill>
                          <a:latin typeface="Helvetica Neue Light" panose="02000403000000020004" pitchFamily="2" charset="0"/>
                          <a:ea typeface="Helvetica Neue Light" panose="02000403000000020004" pitchFamily="2" charset="0"/>
                        </a:rPr>
                        <a:t>1</a:t>
                      </a:r>
                      <a:endParaRPr lang="en-US" sz="1800" b="1"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1" i="0">
                          <a:solidFill>
                            <a:schemeClr val="tx1"/>
                          </a:solidFill>
                          <a:latin typeface="Helvetica Neue Light" panose="02000403000000020004" pitchFamily="2" charset="0"/>
                          <a:ea typeface="Helvetica Neue Light" panose="02000403000000020004" pitchFamily="2" charset="0"/>
                        </a:rPr>
                        <a:t>1</a:t>
                      </a:r>
                      <a:endParaRPr lang="en-US" sz="1800" b="1"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latin typeface="Helvetica Neue Light" panose="02000403000000020004" pitchFamily="2" charset="0"/>
                          <a:ea typeface="Helvetica Neue Light" panose="02000403000000020004" pitchFamily="2" charset="0"/>
                        </a:rPr>
                        <a:t>0</a:t>
                      </a:r>
                      <a:endParaRPr lang="en-US" sz="1800" b="1"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1"/>
                  </a:ext>
                </a:extLst>
              </a:tr>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4" name="Oval 23">
            <a:extLst>
              <a:ext uri="{FF2B5EF4-FFF2-40B4-BE49-F238E27FC236}">
                <a16:creationId xmlns:a16="http://schemas.microsoft.com/office/drawing/2014/main" id="{C70D6DC3-D442-0641-9633-D63A2011F848}"/>
              </a:ext>
            </a:extLst>
          </p:cNvPr>
          <p:cNvSpPr>
            <a:spLocks noChangeAspect="1"/>
          </p:cNvSpPr>
          <p:nvPr/>
        </p:nvSpPr>
        <p:spPr>
          <a:xfrm>
            <a:off x="6216238" y="1748066"/>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25" name="Oval 24">
            <a:extLst>
              <a:ext uri="{FF2B5EF4-FFF2-40B4-BE49-F238E27FC236}">
                <a16:creationId xmlns:a16="http://schemas.microsoft.com/office/drawing/2014/main" id="{53EE27E0-B095-214D-A633-AC6B4FC9233E}"/>
              </a:ext>
            </a:extLst>
          </p:cNvPr>
          <p:cNvSpPr>
            <a:spLocks noChangeAspect="1"/>
          </p:cNvSpPr>
          <p:nvPr/>
        </p:nvSpPr>
        <p:spPr>
          <a:xfrm>
            <a:off x="6907336" y="2090802"/>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2</a:t>
            </a:r>
          </a:p>
        </p:txBody>
      </p:sp>
      <p:sp>
        <p:nvSpPr>
          <p:cNvPr id="26" name="Oval 25">
            <a:extLst>
              <a:ext uri="{FF2B5EF4-FFF2-40B4-BE49-F238E27FC236}">
                <a16:creationId xmlns:a16="http://schemas.microsoft.com/office/drawing/2014/main" id="{6E9F0134-452E-FC44-A218-5ACBD3368ED4}"/>
              </a:ext>
            </a:extLst>
          </p:cNvPr>
          <p:cNvSpPr>
            <a:spLocks noChangeAspect="1"/>
          </p:cNvSpPr>
          <p:nvPr/>
        </p:nvSpPr>
        <p:spPr>
          <a:xfrm>
            <a:off x="6907336" y="1496352"/>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cxnSp>
        <p:nvCxnSpPr>
          <p:cNvPr id="27" name="Straight Connector 26">
            <a:extLst>
              <a:ext uri="{FF2B5EF4-FFF2-40B4-BE49-F238E27FC236}">
                <a16:creationId xmlns:a16="http://schemas.microsoft.com/office/drawing/2014/main" id="{375E7960-0902-7648-B43D-351F5F184F4E}"/>
              </a:ext>
            </a:extLst>
          </p:cNvPr>
          <p:cNvCxnSpPr>
            <a:cxnSpLocks/>
            <a:stCxn id="24" idx="5"/>
            <a:endCxn id="25" idx="2"/>
          </p:cNvCxnSpPr>
          <p:nvPr/>
        </p:nvCxnSpPr>
        <p:spPr>
          <a:xfrm>
            <a:off x="6528434" y="2060262"/>
            <a:ext cx="378902" cy="2134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0124F8D-4C4C-EC4D-8E62-EE7A3F0808D8}"/>
              </a:ext>
            </a:extLst>
          </p:cNvPr>
          <p:cNvCxnSpPr>
            <a:cxnSpLocks/>
            <a:stCxn id="24" idx="7"/>
            <a:endCxn id="26" idx="2"/>
          </p:cNvCxnSpPr>
          <p:nvPr/>
        </p:nvCxnSpPr>
        <p:spPr>
          <a:xfrm flipV="1">
            <a:off x="6528434" y="1679232"/>
            <a:ext cx="378902" cy="1223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Right Arrow 35">
            <a:extLst>
              <a:ext uri="{FF2B5EF4-FFF2-40B4-BE49-F238E27FC236}">
                <a16:creationId xmlns:a16="http://schemas.microsoft.com/office/drawing/2014/main" id="{C670E1B3-D22D-AD4D-92D7-B56FFB48DD9B}"/>
              </a:ext>
            </a:extLst>
          </p:cNvPr>
          <p:cNvSpPr/>
          <p:nvPr/>
        </p:nvSpPr>
        <p:spPr>
          <a:xfrm>
            <a:off x="2588518" y="5021436"/>
            <a:ext cx="1030924"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1" name="Rectangle 40">
            <a:extLst>
              <a:ext uri="{FF2B5EF4-FFF2-40B4-BE49-F238E27FC236}">
                <a16:creationId xmlns:a16="http://schemas.microsoft.com/office/drawing/2014/main" id="{52757826-2D12-AA47-BA9A-8FF58C55D2DB}"/>
              </a:ext>
            </a:extLst>
          </p:cNvPr>
          <p:cNvSpPr/>
          <p:nvPr/>
        </p:nvSpPr>
        <p:spPr>
          <a:xfrm>
            <a:off x="4268719" y="4744770"/>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p:sp>
        <p:nvSpPr>
          <p:cNvPr id="43" name="Right Arrow 42">
            <a:extLst>
              <a:ext uri="{FF2B5EF4-FFF2-40B4-BE49-F238E27FC236}">
                <a16:creationId xmlns:a16="http://schemas.microsoft.com/office/drawing/2014/main" id="{E2612E2F-395E-C74E-9D36-A39832FACA91}"/>
              </a:ext>
            </a:extLst>
          </p:cNvPr>
          <p:cNvSpPr/>
          <p:nvPr/>
        </p:nvSpPr>
        <p:spPr>
          <a:xfrm rot="16200000">
            <a:off x="4551135" y="4485904"/>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4" name="Rectangle 43">
            <a:extLst>
              <a:ext uri="{FF2B5EF4-FFF2-40B4-BE49-F238E27FC236}">
                <a16:creationId xmlns:a16="http://schemas.microsoft.com/office/drawing/2014/main" id="{EEABC6BC-3D59-D546-B254-717C19D70B1B}"/>
              </a:ext>
            </a:extLst>
          </p:cNvPr>
          <p:cNvSpPr/>
          <p:nvPr/>
        </p:nvSpPr>
        <p:spPr>
          <a:xfrm>
            <a:off x="4272155" y="3733800"/>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46" name="Rectangle 45">
            <a:extLst>
              <a:ext uri="{FF2B5EF4-FFF2-40B4-BE49-F238E27FC236}">
                <a16:creationId xmlns:a16="http://schemas.microsoft.com/office/drawing/2014/main" id="{A665FCD7-4D3E-AE4F-9F08-C4AB67CFF8B7}"/>
              </a:ext>
            </a:extLst>
          </p:cNvPr>
          <p:cNvSpPr/>
          <p:nvPr/>
        </p:nvSpPr>
        <p:spPr>
          <a:xfrm>
            <a:off x="7216300" y="4740912"/>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p:sp>
        <p:nvSpPr>
          <p:cNvPr id="48" name="Right Arrow 47">
            <a:extLst>
              <a:ext uri="{FF2B5EF4-FFF2-40B4-BE49-F238E27FC236}">
                <a16:creationId xmlns:a16="http://schemas.microsoft.com/office/drawing/2014/main" id="{9E402D4C-0EDC-6E45-A789-135324E91CBB}"/>
              </a:ext>
            </a:extLst>
          </p:cNvPr>
          <p:cNvSpPr/>
          <p:nvPr/>
        </p:nvSpPr>
        <p:spPr>
          <a:xfrm rot="16200000">
            <a:off x="7498716" y="4482046"/>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9" name="Rectangle 48">
            <a:extLst>
              <a:ext uri="{FF2B5EF4-FFF2-40B4-BE49-F238E27FC236}">
                <a16:creationId xmlns:a16="http://schemas.microsoft.com/office/drawing/2014/main" id="{9F495C38-3A96-504A-8CCB-BEE96E459BAE}"/>
              </a:ext>
            </a:extLst>
          </p:cNvPr>
          <p:cNvSpPr/>
          <p:nvPr/>
        </p:nvSpPr>
        <p:spPr>
          <a:xfrm>
            <a:off x="7219736" y="3729942"/>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52" name="Right Arrow 51">
            <a:extLst>
              <a:ext uri="{FF2B5EF4-FFF2-40B4-BE49-F238E27FC236}">
                <a16:creationId xmlns:a16="http://schemas.microsoft.com/office/drawing/2014/main" id="{C5949B40-8D79-9F42-941C-0A5834B4AA42}"/>
              </a:ext>
            </a:extLst>
          </p:cNvPr>
          <p:cNvSpPr/>
          <p:nvPr/>
        </p:nvSpPr>
        <p:spPr>
          <a:xfrm rot="10800000">
            <a:off x="972068" y="397729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53" name="Right Arrow 52">
            <a:extLst>
              <a:ext uri="{FF2B5EF4-FFF2-40B4-BE49-F238E27FC236}">
                <a16:creationId xmlns:a16="http://schemas.microsoft.com/office/drawing/2014/main" id="{DFD3FCAD-02A7-564F-90FD-19CABFEA5D31}"/>
              </a:ext>
            </a:extLst>
          </p:cNvPr>
          <p:cNvSpPr/>
          <p:nvPr/>
        </p:nvSpPr>
        <p:spPr>
          <a:xfrm rot="10800000">
            <a:off x="5150322"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16C95CFB-04F7-AD45-A783-FE58300957C4}"/>
                  </a:ext>
                </a:extLst>
              </p:cNvPr>
              <p:cNvSpPr/>
              <p:nvPr/>
            </p:nvSpPr>
            <p:spPr>
              <a:xfrm>
                <a:off x="5333202" y="3844680"/>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54" name="Rectangle 53">
                <a:extLst>
                  <a:ext uri="{FF2B5EF4-FFF2-40B4-BE49-F238E27FC236}">
                    <a16:creationId xmlns:a16="http://schemas.microsoft.com/office/drawing/2014/main" id="{16C95CFB-04F7-AD45-A783-FE58300957C4}"/>
                  </a:ext>
                </a:extLst>
              </p:cNvPr>
              <p:cNvSpPr>
                <a:spLocks noRot="1" noChangeAspect="1" noMove="1" noResize="1" noEditPoints="1" noAdjustHandles="1" noChangeArrowheads="1" noChangeShapeType="1" noTextEdit="1"/>
              </p:cNvSpPr>
              <p:nvPr/>
            </p:nvSpPr>
            <p:spPr>
              <a:xfrm>
                <a:off x="5333202" y="3844680"/>
                <a:ext cx="686598" cy="400110"/>
              </a:xfrm>
              <a:prstGeom prst="rect">
                <a:avLst/>
              </a:prstGeom>
              <a:blipFill>
                <a:blip r:embed="rId4"/>
                <a:stretch>
                  <a:fillRect/>
                </a:stretch>
              </a:blipFill>
            </p:spPr>
            <p:txBody>
              <a:bodyPr/>
              <a:lstStyle/>
              <a:p>
                <a:r>
                  <a:rPr lang="en-US">
                    <a:noFill/>
                  </a:rPr>
                  <a:t> </a:t>
                </a:r>
              </a:p>
            </p:txBody>
          </p:sp>
        </mc:Fallback>
      </mc:AlternateContent>
      <p:sp>
        <p:nvSpPr>
          <p:cNvPr id="55" name="Right Arrow 54">
            <a:extLst>
              <a:ext uri="{FF2B5EF4-FFF2-40B4-BE49-F238E27FC236}">
                <a16:creationId xmlns:a16="http://schemas.microsoft.com/office/drawing/2014/main" id="{D2079DD9-69FB-CE4C-AD42-E486ADDD74CA}"/>
              </a:ext>
            </a:extLst>
          </p:cNvPr>
          <p:cNvSpPr/>
          <p:nvPr/>
        </p:nvSpPr>
        <p:spPr>
          <a:xfrm rot="10800000">
            <a:off x="8077201"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B7691CB3-0041-0A4F-9323-34D0F14EE694}"/>
                  </a:ext>
                </a:extLst>
              </p:cNvPr>
              <p:cNvSpPr/>
              <p:nvPr/>
            </p:nvSpPr>
            <p:spPr>
              <a:xfrm>
                <a:off x="8260081" y="3844680"/>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56" name="Rectangle 55">
                <a:extLst>
                  <a:ext uri="{FF2B5EF4-FFF2-40B4-BE49-F238E27FC236}">
                    <a16:creationId xmlns:a16="http://schemas.microsoft.com/office/drawing/2014/main" id="{B7691CB3-0041-0A4F-9323-34D0F14EE694}"/>
                  </a:ext>
                </a:extLst>
              </p:cNvPr>
              <p:cNvSpPr>
                <a:spLocks noRot="1" noChangeAspect="1" noMove="1" noResize="1" noEditPoints="1" noAdjustHandles="1" noChangeArrowheads="1" noChangeShapeType="1" noTextEdit="1"/>
              </p:cNvSpPr>
              <p:nvPr/>
            </p:nvSpPr>
            <p:spPr>
              <a:xfrm>
                <a:off x="8260081" y="3844680"/>
                <a:ext cx="686598" cy="400110"/>
              </a:xfrm>
              <a:prstGeom prst="rect">
                <a:avLst/>
              </a:prstGeom>
              <a:blipFill>
                <a:blip r:embed="rId4"/>
                <a:stretch>
                  <a:fillRect/>
                </a:stretch>
              </a:blipFill>
            </p:spPr>
            <p:txBody>
              <a:bodyPr/>
              <a:lstStyle/>
              <a:p>
                <a:r>
                  <a:rPr lang="en-US">
                    <a:noFill/>
                  </a:rPr>
                  <a:t> </a:t>
                </a:r>
              </a:p>
            </p:txBody>
          </p:sp>
        </mc:Fallback>
      </mc:AlternateContent>
      <p:sp>
        <p:nvSpPr>
          <p:cNvPr id="61" name="Right Arrow 60">
            <a:extLst>
              <a:ext uri="{FF2B5EF4-FFF2-40B4-BE49-F238E27FC236}">
                <a16:creationId xmlns:a16="http://schemas.microsoft.com/office/drawing/2014/main" id="{FDC6677A-C92C-8D4A-AC1E-EDD86E73401E}"/>
              </a:ext>
            </a:extLst>
          </p:cNvPr>
          <p:cNvSpPr/>
          <p:nvPr/>
        </p:nvSpPr>
        <p:spPr>
          <a:xfrm rot="10800000">
            <a:off x="6936963" y="397729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aphicFrame>
        <p:nvGraphicFramePr>
          <p:cNvPr id="62" name="Table 61">
            <a:extLst>
              <a:ext uri="{FF2B5EF4-FFF2-40B4-BE49-F238E27FC236}">
                <a16:creationId xmlns:a16="http://schemas.microsoft.com/office/drawing/2014/main" id="{C965D54B-75CA-BA41-A024-1B31AD57BE87}"/>
              </a:ext>
            </a:extLst>
          </p:cNvPr>
          <p:cNvGraphicFramePr>
            <a:graphicFrameLocks noGrp="1"/>
          </p:cNvGraphicFramePr>
          <p:nvPr/>
        </p:nvGraphicFramePr>
        <p:xfrm>
          <a:off x="3376649" y="3850535"/>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0.2</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63" name="Right Arrow 62">
            <a:extLst>
              <a:ext uri="{FF2B5EF4-FFF2-40B4-BE49-F238E27FC236}">
                <a16:creationId xmlns:a16="http://schemas.microsoft.com/office/drawing/2014/main" id="{45786340-2FC8-8941-B51E-D3102688A33F}"/>
              </a:ext>
            </a:extLst>
          </p:cNvPr>
          <p:cNvSpPr/>
          <p:nvPr/>
        </p:nvSpPr>
        <p:spPr>
          <a:xfrm rot="10800000">
            <a:off x="3989382" y="3979280"/>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68" name="Rectangle 67">
            <a:extLst>
              <a:ext uri="{FF2B5EF4-FFF2-40B4-BE49-F238E27FC236}">
                <a16:creationId xmlns:a16="http://schemas.microsoft.com/office/drawing/2014/main" id="{6679F6C7-C879-F04C-9FEE-324FAAE73A47}"/>
              </a:ext>
            </a:extLst>
          </p:cNvPr>
          <p:cNvSpPr/>
          <p:nvPr/>
        </p:nvSpPr>
        <p:spPr>
          <a:xfrm>
            <a:off x="4263686" y="2697329"/>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69" name="Right Arrow 68">
            <a:extLst>
              <a:ext uri="{FF2B5EF4-FFF2-40B4-BE49-F238E27FC236}">
                <a16:creationId xmlns:a16="http://schemas.microsoft.com/office/drawing/2014/main" id="{81E004C9-2A4D-D445-BA79-9CC539C4C570}"/>
              </a:ext>
            </a:extLst>
          </p:cNvPr>
          <p:cNvSpPr/>
          <p:nvPr/>
        </p:nvSpPr>
        <p:spPr>
          <a:xfrm rot="16200000">
            <a:off x="4546102" y="3463950"/>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0" name="Right Arrow 69">
            <a:extLst>
              <a:ext uri="{FF2B5EF4-FFF2-40B4-BE49-F238E27FC236}">
                <a16:creationId xmlns:a16="http://schemas.microsoft.com/office/drawing/2014/main" id="{755E900E-08C3-5C45-8D55-ED2B51F6EA98}"/>
              </a:ext>
            </a:extLst>
          </p:cNvPr>
          <p:cNvSpPr/>
          <p:nvPr/>
        </p:nvSpPr>
        <p:spPr>
          <a:xfrm rot="10800000">
            <a:off x="5156024" y="2944176"/>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1" name="Right Arrow 70">
            <a:extLst>
              <a:ext uri="{FF2B5EF4-FFF2-40B4-BE49-F238E27FC236}">
                <a16:creationId xmlns:a16="http://schemas.microsoft.com/office/drawing/2014/main" id="{B963A833-D1FE-D44F-AE6B-5EBBC25CBC38}"/>
              </a:ext>
            </a:extLst>
          </p:cNvPr>
          <p:cNvSpPr/>
          <p:nvPr/>
        </p:nvSpPr>
        <p:spPr>
          <a:xfrm rot="10800000">
            <a:off x="3949570" y="2944177"/>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aphicFrame>
        <p:nvGraphicFramePr>
          <p:cNvPr id="89" name="Table 88">
            <a:extLst>
              <a:ext uri="{FF2B5EF4-FFF2-40B4-BE49-F238E27FC236}">
                <a16:creationId xmlns:a16="http://schemas.microsoft.com/office/drawing/2014/main" id="{7B001305-42D2-8845-A941-9E8FA6EA334E}"/>
              </a:ext>
            </a:extLst>
          </p:cNvPr>
          <p:cNvGraphicFramePr>
            <a:graphicFrameLocks noGrp="1"/>
          </p:cNvGraphicFramePr>
          <p:nvPr>
            <p:extLst>
              <p:ext uri="{D42A27DB-BD31-4B8C-83A1-F6EECF244321}">
                <p14:modId xmlns:p14="http://schemas.microsoft.com/office/powerpoint/2010/main" val="1027136173"/>
              </p:ext>
            </p:extLst>
          </p:nvPr>
        </p:nvGraphicFramePr>
        <p:xfrm>
          <a:off x="3370450" y="2796547"/>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a:cs typeface="Calibri"/>
                        </a:rPr>
                        <a:t>0.2</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97" name="Rectangle 96">
            <a:extLst>
              <a:ext uri="{FF2B5EF4-FFF2-40B4-BE49-F238E27FC236}">
                <a16:creationId xmlns:a16="http://schemas.microsoft.com/office/drawing/2014/main" id="{F90D0626-A8A0-2D47-B062-C05B0AED96E0}"/>
              </a:ext>
            </a:extLst>
          </p:cNvPr>
          <p:cNvSpPr/>
          <p:nvPr/>
        </p:nvSpPr>
        <p:spPr>
          <a:xfrm>
            <a:off x="6468732" y="2662535"/>
            <a:ext cx="2326278" cy="461665"/>
          </a:xfrm>
          <a:prstGeom prst="rect">
            <a:avLst/>
          </a:prstGeom>
        </p:spPr>
        <p:txBody>
          <a:bodyPr wrap="none">
            <a:spAutoFit/>
          </a:bodyPr>
          <a:lstStyle/>
          <a:p>
            <a:r>
              <a:rPr lang="en-US" sz="2400">
                <a:latin typeface="Helvetica Neue Light" panose="02000403000000020004" pitchFamily="2" charset="0"/>
                <a:ea typeface="Helvetica Neue Light" panose="02000403000000020004" pitchFamily="2" charset="0"/>
              </a:rPr>
              <a:t>Observed graph</a:t>
            </a:r>
          </a:p>
        </p:txBody>
      </p:sp>
      <p:sp>
        <p:nvSpPr>
          <p:cNvPr id="98" name="Rectangle 97">
            <a:extLst>
              <a:ext uri="{FF2B5EF4-FFF2-40B4-BE49-F238E27FC236}">
                <a16:creationId xmlns:a16="http://schemas.microsoft.com/office/drawing/2014/main" id="{426A7F4E-5C35-EB48-9A3A-85D79201C02D}"/>
              </a:ext>
            </a:extLst>
          </p:cNvPr>
          <p:cNvSpPr/>
          <p:nvPr/>
        </p:nvSpPr>
        <p:spPr>
          <a:xfrm>
            <a:off x="6116384" y="1324101"/>
            <a:ext cx="3027616" cy="1800099"/>
          </a:xfrm>
          <a:prstGeom prst="rect">
            <a:avLst/>
          </a:prstGeom>
          <a:noFill/>
          <a:ln w="19050" cmpd="sng">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9" name="Table 98">
            <a:extLst>
              <a:ext uri="{FF2B5EF4-FFF2-40B4-BE49-F238E27FC236}">
                <a16:creationId xmlns:a16="http://schemas.microsoft.com/office/drawing/2014/main" id="{3244EE1D-7963-1A4D-8D87-9E297C110FE6}"/>
              </a:ext>
            </a:extLst>
          </p:cNvPr>
          <p:cNvGraphicFramePr>
            <a:graphicFrameLocks noGrp="1"/>
          </p:cNvGraphicFramePr>
          <p:nvPr>
            <p:extLst>
              <p:ext uri="{D42A27DB-BD31-4B8C-83A1-F6EECF244321}">
                <p14:modId xmlns:p14="http://schemas.microsoft.com/office/powerpoint/2010/main" val="1914053411"/>
              </p:ext>
            </p:extLst>
          </p:nvPr>
        </p:nvGraphicFramePr>
        <p:xfrm>
          <a:off x="5425996" y="2796547"/>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sz="2000" b="0" i="0">
                          <a:solidFill>
                            <a:schemeClr val="accent6"/>
                          </a:solidFill>
                          <a:latin typeface="Calibri" panose="020F0502020204030204" pitchFamily="34" charset="0"/>
                          <a:cs typeface="Calibri" panose="020F0502020204030204" pitchFamily="34" charset="0"/>
                        </a:rPr>
                        <a:t>0</a:t>
                      </a:r>
                      <a:endParaRPr lang="en-US" b="0" i="0">
                        <a:solidFill>
                          <a:schemeClr val="accent6"/>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101" name="Right Arrow 100">
            <a:extLst>
              <a:ext uri="{FF2B5EF4-FFF2-40B4-BE49-F238E27FC236}">
                <a16:creationId xmlns:a16="http://schemas.microsoft.com/office/drawing/2014/main" id="{9A697579-D037-7A47-A968-045CBCD8BF45}"/>
              </a:ext>
            </a:extLst>
          </p:cNvPr>
          <p:cNvSpPr/>
          <p:nvPr/>
        </p:nvSpPr>
        <p:spPr>
          <a:xfrm>
            <a:off x="5682655" y="4990282"/>
            <a:ext cx="1030924"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4" name="Rectangle 73">
            <a:extLst>
              <a:ext uri="{FF2B5EF4-FFF2-40B4-BE49-F238E27FC236}">
                <a16:creationId xmlns:a16="http://schemas.microsoft.com/office/drawing/2014/main" id="{D1DBF4C9-55BD-A843-9B86-E8C95B0F3AEA}"/>
              </a:ext>
            </a:extLst>
          </p:cNvPr>
          <p:cNvSpPr/>
          <p:nvPr/>
        </p:nvSpPr>
        <p:spPr>
          <a:xfrm>
            <a:off x="46014" y="1069070"/>
            <a:ext cx="5214219" cy="1569660"/>
          </a:xfrm>
          <a:prstGeom prst="rect">
            <a:avLst/>
          </a:prstGeom>
        </p:spPr>
        <p:txBody>
          <a:bodyPr wrap="square">
            <a:spAutoFit/>
          </a:bodyPr>
          <a:lstStyle/>
          <a:p>
            <a:r>
              <a:rPr lang="en-US" sz="2400" b="1">
                <a:solidFill>
                  <a:srgbClr val="C00000"/>
                </a:solidFill>
                <a:latin typeface="Calibri" panose="020F0502020204030204" pitchFamily="34" charset="0"/>
                <a:ea typeface="Helvetica Neue Light" panose="02000403000000020004" pitchFamily="2" charset="0"/>
                <a:cs typeface="Calibri" panose="020F0502020204030204" pitchFamily="34" charset="0"/>
              </a:rPr>
              <a:t>Test time: </a:t>
            </a:r>
            <a:r>
              <a:rPr lang="en-US" sz="2400" b="1">
                <a:latin typeface="Calibri" panose="020F0502020204030204" pitchFamily="34" charset="0"/>
                <a:ea typeface="Helvetica Neue Light" panose="02000403000000020004" pitchFamily="2" charset="0"/>
                <a:cs typeface="Calibri" panose="020F0502020204030204" pitchFamily="34" charset="0"/>
              </a:rPr>
              <a:t>(1) </a:t>
            </a:r>
            <a:r>
              <a:rPr lang="en-US" sz="2400" b="1">
                <a:solidFill>
                  <a:srgbClr val="C00000"/>
                </a:solidFill>
                <a:latin typeface="Calibri" panose="020F0502020204030204" pitchFamily="34" charset="0"/>
                <a:ea typeface="Helvetica Neue Light" panose="02000403000000020004" pitchFamily="2" charset="0"/>
                <a:cs typeface="Calibri" panose="020F0502020204030204" pitchFamily="34" charset="0"/>
              </a:rPr>
              <a:t>Sample edge connectivity</a:t>
            </a:r>
            <a:r>
              <a:rPr lang="en-US" sz="2400" b="1">
                <a:latin typeface="Calibri" panose="020F0502020204030204" pitchFamily="34" charset="0"/>
                <a:ea typeface="Helvetica Neue Light" panose="02000403000000020004" pitchFamily="2" charset="0"/>
                <a:cs typeface="Calibri" panose="020F0502020204030204" pitchFamily="34" charset="0"/>
              </a:rPr>
              <a:t> based on predicted distribution</a:t>
            </a:r>
          </a:p>
          <a:p>
            <a:r>
              <a:rPr lang="en-US" sz="2400" b="1">
                <a:latin typeface="Calibri" panose="020F0502020204030204" pitchFamily="34" charset="0"/>
                <a:ea typeface="Helvetica Neue Light" panose="02000403000000020004" pitchFamily="2" charset="0"/>
                <a:cs typeface="Calibri" panose="020F0502020204030204" pitchFamily="34" charset="0"/>
              </a:rPr>
              <a:t>(2) Replace input at each step by </a:t>
            </a:r>
            <a:r>
              <a:rPr lang="en-US" sz="2400" b="1" err="1">
                <a:solidFill>
                  <a:srgbClr val="C00000"/>
                </a:solidFill>
                <a:latin typeface="Calibri" panose="020F0502020204030204" pitchFamily="34" charset="0"/>
                <a:ea typeface="Helvetica Neue Light" panose="02000403000000020004" pitchFamily="2" charset="0"/>
                <a:cs typeface="Calibri" panose="020F0502020204030204" pitchFamily="34" charset="0"/>
              </a:rPr>
              <a:t>GraphRNN’s</a:t>
            </a:r>
            <a:r>
              <a:rPr lang="en-US" sz="2400" b="1">
                <a:solidFill>
                  <a:srgbClr val="C00000"/>
                </a:solidFill>
                <a:latin typeface="Calibri" panose="020F0502020204030204" pitchFamily="34" charset="0"/>
                <a:ea typeface="Helvetica Neue Light" panose="02000403000000020004" pitchFamily="2" charset="0"/>
                <a:cs typeface="Calibri" panose="020F0502020204030204" pitchFamily="34" charset="0"/>
              </a:rPr>
              <a:t> own predictions</a:t>
            </a:r>
          </a:p>
        </p:txBody>
      </p:sp>
      <p:graphicFrame>
        <p:nvGraphicFramePr>
          <p:cNvPr id="79" name="Table 78">
            <a:extLst>
              <a:ext uri="{FF2B5EF4-FFF2-40B4-BE49-F238E27FC236}">
                <a16:creationId xmlns:a16="http://schemas.microsoft.com/office/drawing/2014/main" id="{846E24CD-EE57-6847-A896-3F52DBB3777A}"/>
              </a:ext>
            </a:extLst>
          </p:cNvPr>
          <p:cNvGraphicFramePr>
            <a:graphicFrameLocks noGrp="1"/>
          </p:cNvGraphicFramePr>
          <p:nvPr/>
        </p:nvGraphicFramePr>
        <p:xfrm>
          <a:off x="341334" y="4390621"/>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solidFill>
                            <a:schemeClr val="accent6"/>
                          </a:solidFill>
                          <a:latin typeface="Calibri" panose="020F0502020204030204" pitchFamily="34" charset="0"/>
                          <a:cs typeface="Calibri" panose="020F0502020204030204" pitchFamily="34" charset="0"/>
                        </a:rPr>
                        <a:t>1</a:t>
                      </a:r>
                      <a:endParaRPr lang="en-US" b="0" i="0">
                        <a:solidFill>
                          <a:schemeClr val="accent6"/>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mc:AlternateContent xmlns:mc="http://schemas.openxmlformats.org/markup-compatibility/2006" xmlns:a14="http://schemas.microsoft.com/office/drawing/2010/main">
        <mc:Choice Requires="a14">
          <p:sp>
            <p:nvSpPr>
              <p:cNvPr id="83" name="Rectangle 82">
                <a:extLst>
                  <a:ext uri="{FF2B5EF4-FFF2-40B4-BE49-F238E27FC236}">
                    <a16:creationId xmlns:a16="http://schemas.microsoft.com/office/drawing/2014/main" id="{171C44D9-C6B8-A341-AE79-C208BE8C9236}"/>
                  </a:ext>
                </a:extLst>
              </p:cNvPr>
              <p:cNvSpPr/>
              <p:nvPr/>
            </p:nvSpPr>
            <p:spPr>
              <a:xfrm>
                <a:off x="399082" y="4122197"/>
                <a:ext cx="39626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accent6"/>
                          </a:solidFill>
                          <a:latin typeface="Cambria Math" panose="02040503050406030204" pitchFamily="18" charset="0"/>
                        </a:rPr>
                        <m:t>~</m:t>
                      </m:r>
                    </m:oMath>
                  </m:oMathPara>
                </a14:m>
                <a:endParaRPr lang="en-US">
                  <a:solidFill>
                    <a:schemeClr val="accent6"/>
                  </a:solidFill>
                </a:endParaRPr>
              </a:p>
            </p:txBody>
          </p:sp>
        </mc:Choice>
        <mc:Fallback xmlns="">
          <p:sp>
            <p:nvSpPr>
              <p:cNvPr id="83" name="Rectangle 82">
                <a:extLst>
                  <a:ext uri="{FF2B5EF4-FFF2-40B4-BE49-F238E27FC236}">
                    <a16:creationId xmlns:a16="http://schemas.microsoft.com/office/drawing/2014/main" id="{171C44D9-C6B8-A341-AE79-C208BE8C9236}"/>
                  </a:ext>
                </a:extLst>
              </p:cNvPr>
              <p:cNvSpPr>
                <a:spLocks noRot="1" noChangeAspect="1" noMove="1" noResize="1" noEditPoints="1" noAdjustHandles="1" noChangeArrowheads="1" noChangeShapeType="1" noTextEdit="1"/>
              </p:cNvSpPr>
              <p:nvPr/>
            </p:nvSpPr>
            <p:spPr>
              <a:xfrm>
                <a:off x="399082" y="4122197"/>
                <a:ext cx="396262" cy="369332"/>
              </a:xfrm>
              <a:prstGeom prst="rect">
                <a:avLst/>
              </a:prstGeom>
              <a:blipFill>
                <a:blip r:embed="rId5"/>
                <a:stretch>
                  <a:fillRect/>
                </a:stretch>
              </a:blipFill>
            </p:spPr>
            <p:txBody>
              <a:bodyPr/>
              <a:lstStyle/>
              <a:p>
                <a:r>
                  <a:rPr lang="en-US">
                    <a:noFill/>
                  </a:rPr>
                  <a:t> </a:t>
                </a:r>
              </a:p>
            </p:txBody>
          </p:sp>
        </mc:Fallback>
      </mc:AlternateContent>
      <p:graphicFrame>
        <p:nvGraphicFramePr>
          <p:cNvPr id="84" name="Table 83">
            <a:extLst>
              <a:ext uri="{FF2B5EF4-FFF2-40B4-BE49-F238E27FC236}">
                <a16:creationId xmlns:a16="http://schemas.microsoft.com/office/drawing/2014/main" id="{5A964217-7420-A643-AA42-30FB5FCD8466}"/>
              </a:ext>
            </a:extLst>
          </p:cNvPr>
          <p:cNvGraphicFramePr>
            <a:graphicFrameLocks noGrp="1"/>
          </p:cNvGraphicFramePr>
          <p:nvPr/>
        </p:nvGraphicFramePr>
        <p:xfrm>
          <a:off x="3374615" y="4385172"/>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sz="2000" b="0" i="0">
                          <a:solidFill>
                            <a:schemeClr val="accent6"/>
                          </a:solidFill>
                          <a:latin typeface="Calibri" panose="020F0502020204030204" pitchFamily="34" charset="0"/>
                          <a:cs typeface="Calibri" panose="020F0502020204030204" pitchFamily="34" charset="0"/>
                        </a:rPr>
                        <a:t>0</a:t>
                      </a:r>
                      <a:endParaRPr lang="en-US" b="0" i="0">
                        <a:solidFill>
                          <a:schemeClr val="accent6"/>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mc:AlternateContent xmlns:mc="http://schemas.openxmlformats.org/markup-compatibility/2006" xmlns:a14="http://schemas.microsoft.com/office/drawing/2010/main">
        <mc:Choice Requires="a14">
          <p:sp>
            <p:nvSpPr>
              <p:cNvPr id="85" name="Rectangle 84">
                <a:extLst>
                  <a:ext uri="{FF2B5EF4-FFF2-40B4-BE49-F238E27FC236}">
                    <a16:creationId xmlns:a16="http://schemas.microsoft.com/office/drawing/2014/main" id="{68E69AC9-B583-4F49-B2B6-3165CA9E87F9}"/>
                  </a:ext>
                </a:extLst>
              </p:cNvPr>
              <p:cNvSpPr/>
              <p:nvPr/>
            </p:nvSpPr>
            <p:spPr>
              <a:xfrm>
                <a:off x="3432363" y="4116748"/>
                <a:ext cx="39626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accent6"/>
                          </a:solidFill>
                          <a:latin typeface="Cambria Math" panose="02040503050406030204" pitchFamily="18" charset="0"/>
                        </a:rPr>
                        <m:t>~</m:t>
                      </m:r>
                    </m:oMath>
                  </m:oMathPara>
                </a14:m>
                <a:endParaRPr lang="en-US">
                  <a:solidFill>
                    <a:schemeClr val="accent6"/>
                  </a:solidFill>
                </a:endParaRPr>
              </a:p>
            </p:txBody>
          </p:sp>
        </mc:Choice>
        <mc:Fallback xmlns="">
          <p:sp>
            <p:nvSpPr>
              <p:cNvPr id="85" name="Rectangle 84">
                <a:extLst>
                  <a:ext uri="{FF2B5EF4-FFF2-40B4-BE49-F238E27FC236}">
                    <a16:creationId xmlns:a16="http://schemas.microsoft.com/office/drawing/2014/main" id="{68E69AC9-B583-4F49-B2B6-3165CA9E87F9}"/>
                  </a:ext>
                </a:extLst>
              </p:cNvPr>
              <p:cNvSpPr>
                <a:spLocks noRot="1" noChangeAspect="1" noMove="1" noResize="1" noEditPoints="1" noAdjustHandles="1" noChangeArrowheads="1" noChangeShapeType="1" noTextEdit="1"/>
              </p:cNvSpPr>
              <p:nvPr/>
            </p:nvSpPr>
            <p:spPr>
              <a:xfrm>
                <a:off x="3432363" y="4116748"/>
                <a:ext cx="396262" cy="369332"/>
              </a:xfrm>
              <a:prstGeom prst="rect">
                <a:avLst/>
              </a:prstGeom>
              <a:blipFill>
                <a:blip r:embed="rId5"/>
                <a:stretch>
                  <a:fillRect/>
                </a:stretch>
              </a:blipFill>
            </p:spPr>
            <p:txBody>
              <a:bodyPr/>
              <a:lstStyle/>
              <a:p>
                <a:r>
                  <a:rPr lang="en-US">
                    <a:noFill/>
                  </a:rPr>
                  <a:t> </a:t>
                </a:r>
              </a:p>
            </p:txBody>
          </p:sp>
        </mc:Fallback>
      </mc:AlternateContent>
      <p:graphicFrame>
        <p:nvGraphicFramePr>
          <p:cNvPr id="88" name="Table 87">
            <a:extLst>
              <a:ext uri="{FF2B5EF4-FFF2-40B4-BE49-F238E27FC236}">
                <a16:creationId xmlns:a16="http://schemas.microsoft.com/office/drawing/2014/main" id="{BC6BE07B-1619-AD49-908F-F1ED844AEC07}"/>
              </a:ext>
            </a:extLst>
          </p:cNvPr>
          <p:cNvGraphicFramePr>
            <a:graphicFrameLocks noGrp="1"/>
          </p:cNvGraphicFramePr>
          <p:nvPr/>
        </p:nvGraphicFramePr>
        <p:xfrm>
          <a:off x="6373696" y="3846615"/>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0.5</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mc:AlternateContent xmlns:mc="http://schemas.openxmlformats.org/markup-compatibility/2006" xmlns:a14="http://schemas.microsoft.com/office/drawing/2010/main">
        <mc:Choice Requires="a14">
          <p:sp>
            <p:nvSpPr>
              <p:cNvPr id="94" name="Rectangle 93">
                <a:extLst>
                  <a:ext uri="{FF2B5EF4-FFF2-40B4-BE49-F238E27FC236}">
                    <a16:creationId xmlns:a16="http://schemas.microsoft.com/office/drawing/2014/main" id="{01FA6A94-DBC5-214F-897C-492F097F98C5}"/>
                  </a:ext>
                </a:extLst>
              </p:cNvPr>
              <p:cNvSpPr/>
              <p:nvPr/>
            </p:nvSpPr>
            <p:spPr>
              <a:xfrm>
                <a:off x="6297730" y="4329351"/>
                <a:ext cx="710644"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0" i="1" smtClean="0">
                          <a:solidFill>
                            <a:schemeClr val="accent6"/>
                          </a:solidFill>
                          <a:latin typeface="Cambria Math" panose="02040503050406030204" pitchFamily="18" charset="0"/>
                        </a:rPr>
                        <m:t>𝐸</m:t>
                      </m:r>
                      <m:r>
                        <a:rPr lang="en-US" sz="2000" i="1">
                          <a:solidFill>
                            <a:schemeClr val="accent6"/>
                          </a:solidFill>
                          <a:latin typeface="Cambria Math" panose="02040503050406030204" pitchFamily="18" charset="0"/>
                        </a:rPr>
                        <m:t>𝑂𝑆</m:t>
                      </m:r>
                    </m:oMath>
                  </m:oMathPara>
                </a14:m>
                <a:endParaRPr lang="en-US" sz="2000">
                  <a:solidFill>
                    <a:schemeClr val="accent6"/>
                  </a:solidFill>
                </a:endParaRPr>
              </a:p>
            </p:txBody>
          </p:sp>
        </mc:Choice>
        <mc:Fallback xmlns="">
          <p:sp>
            <p:nvSpPr>
              <p:cNvPr id="94" name="Rectangle 93">
                <a:extLst>
                  <a:ext uri="{FF2B5EF4-FFF2-40B4-BE49-F238E27FC236}">
                    <a16:creationId xmlns:a16="http://schemas.microsoft.com/office/drawing/2014/main" id="{01FA6A94-DBC5-214F-897C-492F097F98C5}"/>
                  </a:ext>
                </a:extLst>
              </p:cNvPr>
              <p:cNvSpPr>
                <a:spLocks noRot="1" noChangeAspect="1" noMove="1" noResize="1" noEditPoints="1" noAdjustHandles="1" noChangeArrowheads="1" noChangeShapeType="1" noTextEdit="1"/>
              </p:cNvSpPr>
              <p:nvPr/>
            </p:nvSpPr>
            <p:spPr>
              <a:xfrm>
                <a:off x="6297730" y="4329351"/>
                <a:ext cx="710644" cy="40011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 name="Rectangle 101">
                <a:extLst>
                  <a:ext uri="{FF2B5EF4-FFF2-40B4-BE49-F238E27FC236}">
                    <a16:creationId xmlns:a16="http://schemas.microsoft.com/office/drawing/2014/main" id="{4B29C9EE-ABE0-5A4E-8F7D-1431F48C4293}"/>
                  </a:ext>
                </a:extLst>
              </p:cNvPr>
              <p:cNvSpPr/>
              <p:nvPr/>
            </p:nvSpPr>
            <p:spPr>
              <a:xfrm>
                <a:off x="6454921" y="4160074"/>
                <a:ext cx="39626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accent6"/>
                          </a:solidFill>
                          <a:latin typeface="Cambria Math" panose="02040503050406030204" pitchFamily="18" charset="0"/>
                        </a:rPr>
                        <m:t>~</m:t>
                      </m:r>
                    </m:oMath>
                  </m:oMathPara>
                </a14:m>
                <a:endParaRPr lang="en-US">
                  <a:solidFill>
                    <a:schemeClr val="accent6"/>
                  </a:solidFill>
                </a:endParaRPr>
              </a:p>
            </p:txBody>
          </p:sp>
        </mc:Choice>
        <mc:Fallback xmlns="">
          <p:sp>
            <p:nvSpPr>
              <p:cNvPr id="102" name="Rectangle 101">
                <a:extLst>
                  <a:ext uri="{FF2B5EF4-FFF2-40B4-BE49-F238E27FC236}">
                    <a16:creationId xmlns:a16="http://schemas.microsoft.com/office/drawing/2014/main" id="{4B29C9EE-ABE0-5A4E-8F7D-1431F48C4293}"/>
                  </a:ext>
                </a:extLst>
              </p:cNvPr>
              <p:cNvSpPr>
                <a:spLocks noRot="1" noChangeAspect="1" noMove="1" noResize="1" noEditPoints="1" noAdjustHandles="1" noChangeArrowheads="1" noChangeShapeType="1" noTextEdit="1"/>
              </p:cNvSpPr>
              <p:nvPr/>
            </p:nvSpPr>
            <p:spPr>
              <a:xfrm>
                <a:off x="6454921" y="4160074"/>
                <a:ext cx="396262" cy="369332"/>
              </a:xfrm>
              <a:prstGeom prst="rect">
                <a:avLst/>
              </a:prstGeom>
              <a:blipFill>
                <a:blip r:embed="rId5"/>
                <a:stretch>
                  <a:fillRect/>
                </a:stretch>
              </a:blipFill>
            </p:spPr>
            <p:txBody>
              <a:bodyPr/>
              <a:lstStyle/>
              <a:p>
                <a:r>
                  <a:rPr lang="en-US">
                    <a:noFill/>
                  </a:rPr>
                  <a:t> </a:t>
                </a:r>
              </a:p>
            </p:txBody>
          </p:sp>
        </mc:Fallback>
      </mc:AlternateContent>
      <p:graphicFrame>
        <p:nvGraphicFramePr>
          <p:cNvPr id="103" name="Table 102">
            <a:extLst>
              <a:ext uri="{FF2B5EF4-FFF2-40B4-BE49-F238E27FC236}">
                <a16:creationId xmlns:a16="http://schemas.microsoft.com/office/drawing/2014/main" id="{0784FD3C-018A-7346-AACE-FA62F7524B71}"/>
              </a:ext>
            </a:extLst>
          </p:cNvPr>
          <p:cNvGraphicFramePr>
            <a:graphicFrameLocks noGrp="1"/>
          </p:cNvGraphicFramePr>
          <p:nvPr>
            <p:extLst>
              <p:ext uri="{D42A27DB-BD31-4B8C-83A1-F6EECF244321}">
                <p14:modId xmlns:p14="http://schemas.microsoft.com/office/powerpoint/2010/main" val="2410633605"/>
              </p:ext>
            </p:extLst>
          </p:nvPr>
        </p:nvGraphicFramePr>
        <p:xfrm>
          <a:off x="3370632" y="3340298"/>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solidFill>
                            <a:schemeClr val="accent6"/>
                          </a:solidFill>
                          <a:latin typeface="Calibri"/>
                          <a:cs typeface="Calibri"/>
                        </a:rPr>
                        <a:t>0</a:t>
                      </a:r>
                      <a:endParaRPr lang="en-US" b="0" i="0">
                        <a:solidFill>
                          <a:schemeClr val="accent6"/>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mc:AlternateContent xmlns:mc="http://schemas.openxmlformats.org/markup-compatibility/2006" xmlns:a14="http://schemas.microsoft.com/office/drawing/2010/main">
        <mc:Choice Requires="a14">
          <p:sp>
            <p:nvSpPr>
              <p:cNvPr id="104" name="Rectangle 103">
                <a:extLst>
                  <a:ext uri="{FF2B5EF4-FFF2-40B4-BE49-F238E27FC236}">
                    <a16:creationId xmlns:a16="http://schemas.microsoft.com/office/drawing/2014/main" id="{438F7B74-4B55-6F48-B399-7D20F63B967E}"/>
                  </a:ext>
                </a:extLst>
              </p:cNvPr>
              <p:cNvSpPr/>
              <p:nvPr/>
            </p:nvSpPr>
            <p:spPr>
              <a:xfrm>
                <a:off x="3428380" y="3071874"/>
                <a:ext cx="39626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accent6"/>
                          </a:solidFill>
                          <a:latin typeface="Cambria Math" panose="02040503050406030204" pitchFamily="18" charset="0"/>
                        </a:rPr>
                        <m:t>~</m:t>
                      </m:r>
                    </m:oMath>
                  </m:oMathPara>
                </a14:m>
                <a:endParaRPr lang="en-US">
                  <a:solidFill>
                    <a:schemeClr val="accent6"/>
                  </a:solidFill>
                </a:endParaRPr>
              </a:p>
            </p:txBody>
          </p:sp>
        </mc:Choice>
        <mc:Fallback xmlns="">
          <p:sp>
            <p:nvSpPr>
              <p:cNvPr id="104" name="Rectangle 103">
                <a:extLst>
                  <a:ext uri="{FF2B5EF4-FFF2-40B4-BE49-F238E27FC236}">
                    <a16:creationId xmlns:a16="http://schemas.microsoft.com/office/drawing/2014/main" id="{438F7B74-4B55-6F48-B399-7D20F63B967E}"/>
                  </a:ext>
                </a:extLst>
              </p:cNvPr>
              <p:cNvSpPr>
                <a:spLocks noRot="1" noChangeAspect="1" noMove="1" noResize="1" noEditPoints="1" noAdjustHandles="1" noChangeArrowheads="1" noChangeShapeType="1" noTextEdit="1"/>
              </p:cNvSpPr>
              <p:nvPr/>
            </p:nvSpPr>
            <p:spPr>
              <a:xfrm>
                <a:off x="3428380" y="3071874"/>
                <a:ext cx="396262" cy="369332"/>
              </a:xfrm>
              <a:prstGeom prst="rect">
                <a:avLst/>
              </a:prstGeom>
              <a:blipFill>
                <a:blip r:embed="rId7"/>
                <a:stretch>
                  <a:fillRect/>
                </a:stretch>
              </a:blipFill>
            </p:spPr>
            <p:txBody>
              <a:bodyPr/>
              <a:lstStyle/>
              <a:p>
                <a:r>
                  <a:rPr lang="en-US">
                    <a:noFill/>
                  </a:rPr>
                  <a:t> </a:t>
                </a:r>
              </a:p>
            </p:txBody>
          </p:sp>
        </mc:Fallback>
      </mc:AlternateContent>
      <p:cxnSp>
        <p:nvCxnSpPr>
          <p:cNvPr id="86" name="Elbow Connector 85">
            <a:extLst>
              <a:ext uri="{FF2B5EF4-FFF2-40B4-BE49-F238E27FC236}">
                <a16:creationId xmlns:a16="http://schemas.microsoft.com/office/drawing/2014/main" id="{72F2E78B-5009-B942-9A4B-8B7E5CBE3313}"/>
              </a:ext>
            </a:extLst>
          </p:cNvPr>
          <p:cNvCxnSpPr>
            <a:cxnSpLocks/>
          </p:cNvCxnSpPr>
          <p:nvPr/>
        </p:nvCxnSpPr>
        <p:spPr>
          <a:xfrm rot="16200000" flipH="1">
            <a:off x="4784408" y="2557607"/>
            <a:ext cx="2673170" cy="2952614"/>
          </a:xfrm>
          <a:prstGeom prst="bentConnector5">
            <a:avLst>
              <a:gd name="adj1" fmla="val -8552"/>
              <a:gd name="adj2" fmla="val 50000"/>
              <a:gd name="adj3" fmla="val 108552"/>
            </a:avLst>
          </a:prstGeom>
          <a:ln w="12700">
            <a:solidFill>
              <a:schemeClr val="bg1">
                <a:lumMod val="50000"/>
              </a:schemeClr>
            </a:solidFill>
            <a:prstDash val="dash"/>
            <a:tailEnd type="triangle"/>
          </a:ln>
        </p:spPr>
        <p:style>
          <a:lnRef idx="1">
            <a:schemeClr val="dk1"/>
          </a:lnRef>
          <a:fillRef idx="0">
            <a:schemeClr val="dk1"/>
          </a:fillRef>
          <a:effectRef idx="0">
            <a:schemeClr val="dk1"/>
          </a:effectRef>
          <a:fontRef idx="minor">
            <a:schemeClr val="tx1"/>
          </a:fontRef>
        </p:style>
      </p:cxnSp>
      <p:cxnSp>
        <p:nvCxnSpPr>
          <p:cNvPr id="87" name="Elbow Connector 86">
            <a:extLst>
              <a:ext uri="{FF2B5EF4-FFF2-40B4-BE49-F238E27FC236}">
                <a16:creationId xmlns:a16="http://schemas.microsoft.com/office/drawing/2014/main" id="{C8D195E3-B78C-5D46-AE62-7FEBB20D5FD3}"/>
              </a:ext>
            </a:extLst>
          </p:cNvPr>
          <p:cNvCxnSpPr>
            <a:cxnSpLocks/>
          </p:cNvCxnSpPr>
          <p:nvPr/>
        </p:nvCxnSpPr>
        <p:spPr>
          <a:xfrm rot="16200000" flipH="1">
            <a:off x="2334600" y="3059239"/>
            <a:ext cx="1640557" cy="2989679"/>
          </a:xfrm>
          <a:prstGeom prst="bentConnector5">
            <a:avLst>
              <a:gd name="adj1" fmla="val -13934"/>
              <a:gd name="adj2" fmla="val 50000"/>
              <a:gd name="adj3" fmla="val 113934"/>
            </a:avLst>
          </a:prstGeom>
          <a:ln w="12700">
            <a:solidFill>
              <a:schemeClr val="bg1">
                <a:lumMod val="50000"/>
              </a:schemeClr>
            </a:solidFill>
            <a:prstDash val="dash"/>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597531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4D631-CF15-E760-29B3-C4C46A3052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D03DB6-41AD-11D9-6482-4853FE246403}"/>
              </a:ext>
            </a:extLst>
          </p:cNvPr>
          <p:cNvSpPr>
            <a:spLocks noGrp="1"/>
          </p:cNvSpPr>
          <p:nvPr>
            <p:ph type="title"/>
          </p:nvPr>
        </p:nvSpPr>
        <p:spPr/>
        <p:txBody>
          <a:bodyPr/>
          <a:lstStyle/>
          <a:p>
            <a:r>
              <a:rPr lang="en-US"/>
              <a:t>Put Things Together: </a:t>
            </a:r>
            <a:r>
              <a:rPr lang="en-US">
                <a:solidFill>
                  <a:srgbClr val="C00000"/>
                </a:solidFill>
              </a:rPr>
              <a:t>Test</a:t>
            </a:r>
          </a:p>
        </p:txBody>
      </p:sp>
      <p:sp>
        <p:nvSpPr>
          <p:cNvPr id="4" name="Date Placeholder 3">
            <a:extLst>
              <a:ext uri="{FF2B5EF4-FFF2-40B4-BE49-F238E27FC236}">
                <a16:creationId xmlns:a16="http://schemas.microsoft.com/office/drawing/2014/main" id="{D7B80C59-AC6E-F2F3-65F8-D8611E8E9A5A}"/>
              </a:ext>
            </a:extLst>
          </p:cNvPr>
          <p:cNvSpPr>
            <a:spLocks noGrp="1"/>
          </p:cNvSpPr>
          <p:nvPr>
            <p:ph type="dt" sz="half" idx="10"/>
          </p:nvPr>
        </p:nvSpPr>
        <p:spPr/>
        <p:txBody>
          <a:bodyPr/>
          <a:lstStyle/>
          <a:p>
            <a:r>
              <a:rPr lang="en-US"/>
              <a:t>12/6/18</a:t>
            </a:r>
          </a:p>
        </p:txBody>
      </p:sp>
      <p:sp>
        <p:nvSpPr>
          <p:cNvPr id="5" name="Footer Placeholder 4">
            <a:extLst>
              <a:ext uri="{FF2B5EF4-FFF2-40B4-BE49-F238E27FC236}">
                <a16:creationId xmlns:a16="http://schemas.microsoft.com/office/drawing/2014/main" id="{F5AA4959-F3F5-7FE2-154D-839852EF055E}"/>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CADF034E-E976-4E97-896C-0AEA639A111E}"/>
              </a:ext>
            </a:extLst>
          </p:cNvPr>
          <p:cNvSpPr>
            <a:spLocks noGrp="1"/>
          </p:cNvSpPr>
          <p:nvPr>
            <p:ph type="sldNum" sz="quarter" idx="12"/>
          </p:nvPr>
        </p:nvSpPr>
        <p:spPr/>
        <p:txBody>
          <a:bodyPr/>
          <a:lstStyle/>
          <a:p>
            <a:fld id="{19B12225-5612-419B-A8D5-4B8EEE4C217E}" type="slidenum">
              <a:rPr lang="en-US" smtClean="0"/>
              <a:pPr/>
              <a:t>45</a:t>
            </a:fld>
            <a:endParaRPr lang="en-US"/>
          </a:p>
        </p:txBody>
      </p:sp>
      <p:sp>
        <p:nvSpPr>
          <p:cNvPr id="7" name="Rectangle 6">
            <a:extLst>
              <a:ext uri="{FF2B5EF4-FFF2-40B4-BE49-F238E27FC236}">
                <a16:creationId xmlns:a16="http://schemas.microsoft.com/office/drawing/2014/main" id="{3B7A2B37-FD1C-1680-FBF5-35B480F2CC11}"/>
              </a:ext>
            </a:extLst>
          </p:cNvPr>
          <p:cNvSpPr/>
          <p:nvPr/>
        </p:nvSpPr>
        <p:spPr>
          <a:xfrm>
            <a:off x="1286184" y="4744770"/>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28C619F4-F5FC-1E72-7020-910E333FBCEB}"/>
                  </a:ext>
                </a:extLst>
              </p:cNvPr>
              <p:cNvSpPr/>
              <p:nvPr/>
            </p:nvSpPr>
            <p:spPr>
              <a:xfrm>
                <a:off x="1349787" y="5684277"/>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11" name="Rectangle 10">
                <a:extLst>
                  <a:ext uri="{FF2B5EF4-FFF2-40B4-BE49-F238E27FC236}">
                    <a16:creationId xmlns:a16="http://schemas.microsoft.com/office/drawing/2014/main" id="{9144457C-FC13-FC43-B30F-9CD9CD26DB17}"/>
                  </a:ext>
                </a:extLst>
              </p:cNvPr>
              <p:cNvSpPr>
                <a:spLocks noRot="1" noChangeAspect="1" noMove="1" noResize="1" noEditPoints="1" noAdjustHandles="1" noChangeArrowheads="1" noChangeShapeType="1" noTextEdit="1"/>
              </p:cNvSpPr>
              <p:nvPr/>
            </p:nvSpPr>
            <p:spPr>
              <a:xfrm>
                <a:off x="1349787" y="5684277"/>
                <a:ext cx="686598" cy="400110"/>
              </a:xfrm>
              <a:prstGeom prst="rect">
                <a:avLst/>
              </a:prstGeom>
              <a:blipFill>
                <a:blip r:embed="rId3"/>
                <a:stretch>
                  <a:fillRect/>
                </a:stretch>
              </a:blipFill>
            </p:spPr>
            <p:txBody>
              <a:bodyPr/>
              <a:lstStyle/>
              <a:p>
                <a:r>
                  <a:rPr lang="en-US">
                    <a:noFill/>
                  </a:rPr>
                  <a:t> </a:t>
                </a:r>
              </a:p>
            </p:txBody>
          </p:sp>
        </mc:Fallback>
      </mc:AlternateContent>
      <p:sp>
        <p:nvSpPr>
          <p:cNvPr id="12" name="Right Arrow 11">
            <a:extLst>
              <a:ext uri="{FF2B5EF4-FFF2-40B4-BE49-F238E27FC236}">
                <a16:creationId xmlns:a16="http://schemas.microsoft.com/office/drawing/2014/main" id="{586CE4EA-1C32-04D7-35A7-4331E2974137}"/>
              </a:ext>
            </a:extLst>
          </p:cNvPr>
          <p:cNvSpPr/>
          <p:nvPr/>
        </p:nvSpPr>
        <p:spPr>
          <a:xfrm rot="16200000">
            <a:off x="1575742" y="5493778"/>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3" name="Rectangle 12">
            <a:extLst>
              <a:ext uri="{FF2B5EF4-FFF2-40B4-BE49-F238E27FC236}">
                <a16:creationId xmlns:a16="http://schemas.microsoft.com/office/drawing/2014/main" id="{46854D2B-36EC-9F96-EE5F-099649A9E0E8}"/>
              </a:ext>
            </a:extLst>
          </p:cNvPr>
          <p:cNvSpPr/>
          <p:nvPr/>
        </p:nvSpPr>
        <p:spPr>
          <a:xfrm>
            <a:off x="1279040" y="3733800"/>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14" name="Right Arrow 13">
            <a:extLst>
              <a:ext uri="{FF2B5EF4-FFF2-40B4-BE49-F238E27FC236}">
                <a16:creationId xmlns:a16="http://schemas.microsoft.com/office/drawing/2014/main" id="{AEBCEAC0-8E7D-62A2-2F6C-90ED6BE19D84}"/>
              </a:ext>
            </a:extLst>
          </p:cNvPr>
          <p:cNvSpPr/>
          <p:nvPr/>
        </p:nvSpPr>
        <p:spPr>
          <a:xfrm rot="16200000">
            <a:off x="1568600" y="4485904"/>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5" name="Right Arrow 14">
            <a:extLst>
              <a:ext uri="{FF2B5EF4-FFF2-40B4-BE49-F238E27FC236}">
                <a16:creationId xmlns:a16="http://schemas.microsoft.com/office/drawing/2014/main" id="{0E7CA51C-D765-6BDE-094A-152B834BA01E}"/>
              </a:ext>
            </a:extLst>
          </p:cNvPr>
          <p:cNvSpPr/>
          <p:nvPr/>
        </p:nvSpPr>
        <p:spPr>
          <a:xfrm rot="10800000">
            <a:off x="2178522"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4A0CABA4-BCDF-0615-599D-56F1E3B3DAAC}"/>
                  </a:ext>
                </a:extLst>
              </p:cNvPr>
              <p:cNvSpPr/>
              <p:nvPr/>
            </p:nvSpPr>
            <p:spPr>
              <a:xfrm>
                <a:off x="2361402" y="3844680"/>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16" name="Rectangle 15">
                <a:extLst>
                  <a:ext uri="{FF2B5EF4-FFF2-40B4-BE49-F238E27FC236}">
                    <a16:creationId xmlns:a16="http://schemas.microsoft.com/office/drawing/2014/main" id="{C8CFC402-3877-BE45-A41C-DCACA080030B}"/>
                  </a:ext>
                </a:extLst>
              </p:cNvPr>
              <p:cNvSpPr>
                <a:spLocks noRot="1" noChangeAspect="1" noMove="1" noResize="1" noEditPoints="1" noAdjustHandles="1" noChangeArrowheads="1" noChangeShapeType="1" noTextEdit="1"/>
              </p:cNvSpPr>
              <p:nvPr/>
            </p:nvSpPr>
            <p:spPr>
              <a:xfrm>
                <a:off x="2361402" y="3844680"/>
                <a:ext cx="686598" cy="400110"/>
              </a:xfrm>
              <a:prstGeom prst="rect">
                <a:avLst/>
              </a:prstGeom>
              <a:blipFill>
                <a:blip r:embed="rId4"/>
                <a:stretch>
                  <a:fillRect/>
                </a:stretch>
              </a:blipFill>
            </p:spPr>
            <p:txBody>
              <a:bodyPr/>
              <a:lstStyle/>
              <a:p>
                <a:r>
                  <a:rPr lang="en-US">
                    <a:noFill/>
                  </a:rPr>
                  <a:t> </a:t>
                </a:r>
              </a:p>
            </p:txBody>
          </p:sp>
        </mc:Fallback>
      </mc:AlternateContent>
      <p:graphicFrame>
        <p:nvGraphicFramePr>
          <p:cNvPr id="17" name="Table 16">
            <a:extLst>
              <a:ext uri="{FF2B5EF4-FFF2-40B4-BE49-F238E27FC236}">
                <a16:creationId xmlns:a16="http://schemas.microsoft.com/office/drawing/2014/main" id="{FED40BBD-993D-7465-8826-6C69BDB35570}"/>
              </a:ext>
            </a:extLst>
          </p:cNvPr>
          <p:cNvGraphicFramePr>
            <a:graphicFrameLocks noGrp="1"/>
          </p:cNvGraphicFramePr>
          <p:nvPr/>
        </p:nvGraphicFramePr>
        <p:xfrm>
          <a:off x="343643" y="3850535"/>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0.9</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graphicFrame>
        <p:nvGraphicFramePr>
          <p:cNvPr id="23" name="Table 22">
            <a:extLst>
              <a:ext uri="{FF2B5EF4-FFF2-40B4-BE49-F238E27FC236}">
                <a16:creationId xmlns:a16="http://schemas.microsoft.com/office/drawing/2014/main" id="{C3BEC261-2C4B-1995-9F82-B39EA3A1320C}"/>
              </a:ext>
            </a:extLst>
          </p:cNvPr>
          <p:cNvGraphicFramePr>
            <a:graphicFrameLocks noGrp="1"/>
          </p:cNvGraphicFramePr>
          <p:nvPr>
            <p:extLst>
              <p:ext uri="{D42A27DB-BD31-4B8C-83A1-F6EECF244321}">
                <p14:modId xmlns:p14="http://schemas.microsoft.com/office/powerpoint/2010/main" val="1995978090"/>
              </p:ext>
            </p:extLst>
          </p:nvPr>
        </p:nvGraphicFramePr>
        <p:xfrm>
          <a:off x="7774213" y="1424502"/>
          <a:ext cx="1279523" cy="1188720"/>
        </p:xfrm>
        <a:graphic>
          <a:graphicData uri="http://schemas.openxmlformats.org/drawingml/2006/table">
            <a:tbl>
              <a:tblPr firstRow="1" bandRow="1">
                <a:tableStyleId>{2D5ABB26-0587-4C30-8999-92F81FD0307C}</a:tableStyleId>
              </a:tblPr>
              <a:tblGrid>
                <a:gridCol w="420210">
                  <a:extLst>
                    <a:ext uri="{9D8B030D-6E8A-4147-A177-3AD203B41FA5}">
                      <a16:colId xmlns:a16="http://schemas.microsoft.com/office/drawing/2014/main" val="20000"/>
                    </a:ext>
                  </a:extLst>
                </a:gridCol>
                <a:gridCol w="420210">
                  <a:extLst>
                    <a:ext uri="{9D8B030D-6E8A-4147-A177-3AD203B41FA5}">
                      <a16:colId xmlns:a16="http://schemas.microsoft.com/office/drawing/2014/main" val="20001"/>
                    </a:ext>
                  </a:extLst>
                </a:gridCol>
                <a:gridCol w="439103">
                  <a:extLst>
                    <a:ext uri="{9D8B030D-6E8A-4147-A177-3AD203B41FA5}">
                      <a16:colId xmlns:a16="http://schemas.microsoft.com/office/drawing/2014/main" val="20002"/>
                    </a:ext>
                  </a:extLst>
                </a:gridCol>
              </a:tblGrid>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tx1"/>
                          </a:solidFill>
                          <a:latin typeface="Helvetica Neue Light" panose="02000403000000020004" pitchFamily="2" charset="0"/>
                          <a:ea typeface="Helvetica Neue Light" panose="02000403000000020004" pitchFamily="2" charset="0"/>
                        </a:rPr>
                        <a:t>1</a:t>
                      </a:r>
                      <a:endParaRPr lang="en-US" sz="1800" b="1"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dirty="0">
                          <a:solidFill>
                            <a:schemeClr val="tx1"/>
                          </a:solidFill>
                          <a:latin typeface="Helvetica Neue Light" panose="02000403000000020004" pitchFamily="2" charset="0"/>
                          <a:ea typeface="Helvetica Neue Light" panose="02000403000000020004" pitchFamily="2" charset="0"/>
                        </a:rPr>
                        <a:t>0</a:t>
                      </a: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360680">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latin typeface="Helvetica Neue Light" panose="02000403000000020004" pitchFamily="2" charset="0"/>
                          <a:ea typeface="Helvetica Neue Light" panose="02000403000000020004" pitchFamily="2" charset="0"/>
                        </a:rPr>
                        <a:t>0</a:t>
                      </a:r>
                      <a:endParaRPr lang="en-US" sz="1800" b="1"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1"/>
                  </a:ext>
                </a:extLst>
              </a:tr>
              <a:tr h="360680">
                <a:tc>
                  <a:txBody>
                    <a:bodyPr/>
                    <a:lstStyle/>
                    <a:p>
                      <a:r>
                        <a:rPr lang="en-US" sz="1800" b="1" i="0" dirty="0">
                          <a:solidFill>
                            <a:schemeClr val="bg1">
                              <a:lumMod val="65000"/>
                            </a:schemeClr>
                          </a:solidFill>
                          <a:latin typeface="Helvetica Neue Light" panose="02000403000000020004" pitchFamily="2" charset="0"/>
                          <a:ea typeface="Helvetica Neue Light" panose="02000403000000020004" pitchFamily="2" charset="0"/>
                        </a:rPr>
                        <a:t>0</a:t>
                      </a: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1" i="0" dirty="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1" i="0" dirty="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4" name="Oval 23">
            <a:extLst>
              <a:ext uri="{FF2B5EF4-FFF2-40B4-BE49-F238E27FC236}">
                <a16:creationId xmlns:a16="http://schemas.microsoft.com/office/drawing/2014/main" id="{F41740E6-40F8-2F89-2DAE-B2FF58B32B0A}"/>
              </a:ext>
            </a:extLst>
          </p:cNvPr>
          <p:cNvSpPr>
            <a:spLocks noChangeAspect="1"/>
          </p:cNvSpPr>
          <p:nvPr/>
        </p:nvSpPr>
        <p:spPr>
          <a:xfrm>
            <a:off x="6216238" y="1748066"/>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25" name="Oval 24">
            <a:extLst>
              <a:ext uri="{FF2B5EF4-FFF2-40B4-BE49-F238E27FC236}">
                <a16:creationId xmlns:a16="http://schemas.microsoft.com/office/drawing/2014/main" id="{6DC70603-9D9B-ED22-180A-1E8F9A8BF434}"/>
              </a:ext>
            </a:extLst>
          </p:cNvPr>
          <p:cNvSpPr>
            <a:spLocks noChangeAspect="1"/>
          </p:cNvSpPr>
          <p:nvPr/>
        </p:nvSpPr>
        <p:spPr>
          <a:xfrm>
            <a:off x="6907336" y="2090802"/>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2</a:t>
            </a:r>
          </a:p>
        </p:txBody>
      </p:sp>
      <p:sp>
        <p:nvSpPr>
          <p:cNvPr id="26" name="Oval 25">
            <a:extLst>
              <a:ext uri="{FF2B5EF4-FFF2-40B4-BE49-F238E27FC236}">
                <a16:creationId xmlns:a16="http://schemas.microsoft.com/office/drawing/2014/main" id="{2062044A-AA99-C5BF-091D-AD464EF5389C}"/>
              </a:ext>
            </a:extLst>
          </p:cNvPr>
          <p:cNvSpPr>
            <a:spLocks noChangeAspect="1"/>
          </p:cNvSpPr>
          <p:nvPr/>
        </p:nvSpPr>
        <p:spPr>
          <a:xfrm>
            <a:off x="6907336" y="1496352"/>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cxnSp>
        <p:nvCxnSpPr>
          <p:cNvPr id="27" name="Straight Connector 26">
            <a:extLst>
              <a:ext uri="{FF2B5EF4-FFF2-40B4-BE49-F238E27FC236}">
                <a16:creationId xmlns:a16="http://schemas.microsoft.com/office/drawing/2014/main" id="{966896CA-28E9-03E2-8D9E-8A2CEA6C3694}"/>
              </a:ext>
            </a:extLst>
          </p:cNvPr>
          <p:cNvCxnSpPr>
            <a:cxnSpLocks/>
            <a:stCxn id="24" idx="5"/>
            <a:endCxn id="25" idx="2"/>
          </p:cNvCxnSpPr>
          <p:nvPr/>
        </p:nvCxnSpPr>
        <p:spPr>
          <a:xfrm>
            <a:off x="6528434" y="2060262"/>
            <a:ext cx="378902" cy="2134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Right Arrow 35">
            <a:extLst>
              <a:ext uri="{FF2B5EF4-FFF2-40B4-BE49-F238E27FC236}">
                <a16:creationId xmlns:a16="http://schemas.microsoft.com/office/drawing/2014/main" id="{5320C3C8-7687-67EC-9183-8FA58FD1B760}"/>
              </a:ext>
            </a:extLst>
          </p:cNvPr>
          <p:cNvSpPr/>
          <p:nvPr/>
        </p:nvSpPr>
        <p:spPr>
          <a:xfrm>
            <a:off x="2588518" y="5021436"/>
            <a:ext cx="1030924"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1" name="Rectangle 40">
            <a:extLst>
              <a:ext uri="{FF2B5EF4-FFF2-40B4-BE49-F238E27FC236}">
                <a16:creationId xmlns:a16="http://schemas.microsoft.com/office/drawing/2014/main" id="{3AA927EA-FC1B-75E8-22B6-C0B76C7C1D3E}"/>
              </a:ext>
            </a:extLst>
          </p:cNvPr>
          <p:cNvSpPr/>
          <p:nvPr/>
        </p:nvSpPr>
        <p:spPr>
          <a:xfrm>
            <a:off x="4268719" y="4744770"/>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p:sp>
        <p:nvSpPr>
          <p:cNvPr id="43" name="Right Arrow 42">
            <a:extLst>
              <a:ext uri="{FF2B5EF4-FFF2-40B4-BE49-F238E27FC236}">
                <a16:creationId xmlns:a16="http://schemas.microsoft.com/office/drawing/2014/main" id="{D11C0964-F4A4-8F91-4CDE-86C6B56A4F6C}"/>
              </a:ext>
            </a:extLst>
          </p:cNvPr>
          <p:cNvSpPr/>
          <p:nvPr/>
        </p:nvSpPr>
        <p:spPr>
          <a:xfrm rot="16200000">
            <a:off x="4551135" y="4485904"/>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4" name="Rectangle 43">
            <a:extLst>
              <a:ext uri="{FF2B5EF4-FFF2-40B4-BE49-F238E27FC236}">
                <a16:creationId xmlns:a16="http://schemas.microsoft.com/office/drawing/2014/main" id="{7BB4CEF0-842B-C6CC-8A9F-765B92035A18}"/>
              </a:ext>
            </a:extLst>
          </p:cNvPr>
          <p:cNvSpPr/>
          <p:nvPr/>
        </p:nvSpPr>
        <p:spPr>
          <a:xfrm>
            <a:off x="4272155" y="3733800"/>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46" name="Rectangle 45">
            <a:extLst>
              <a:ext uri="{FF2B5EF4-FFF2-40B4-BE49-F238E27FC236}">
                <a16:creationId xmlns:a16="http://schemas.microsoft.com/office/drawing/2014/main" id="{086A48B6-C116-3DF6-5BBD-657E2FBB3219}"/>
              </a:ext>
            </a:extLst>
          </p:cNvPr>
          <p:cNvSpPr/>
          <p:nvPr/>
        </p:nvSpPr>
        <p:spPr>
          <a:xfrm>
            <a:off x="7216300" y="4740912"/>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p:sp>
        <p:nvSpPr>
          <p:cNvPr id="48" name="Right Arrow 47">
            <a:extLst>
              <a:ext uri="{FF2B5EF4-FFF2-40B4-BE49-F238E27FC236}">
                <a16:creationId xmlns:a16="http://schemas.microsoft.com/office/drawing/2014/main" id="{E5A045D1-F285-7DBD-840E-F8C5ED73C35C}"/>
              </a:ext>
            </a:extLst>
          </p:cNvPr>
          <p:cNvSpPr/>
          <p:nvPr/>
        </p:nvSpPr>
        <p:spPr>
          <a:xfrm rot="16200000">
            <a:off x="7498716" y="4482046"/>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9" name="Rectangle 48">
            <a:extLst>
              <a:ext uri="{FF2B5EF4-FFF2-40B4-BE49-F238E27FC236}">
                <a16:creationId xmlns:a16="http://schemas.microsoft.com/office/drawing/2014/main" id="{31F5A544-AA4E-9949-F4D2-E09E976BCC69}"/>
              </a:ext>
            </a:extLst>
          </p:cNvPr>
          <p:cNvSpPr/>
          <p:nvPr/>
        </p:nvSpPr>
        <p:spPr>
          <a:xfrm>
            <a:off x="7219736" y="3729942"/>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52" name="Right Arrow 51">
            <a:extLst>
              <a:ext uri="{FF2B5EF4-FFF2-40B4-BE49-F238E27FC236}">
                <a16:creationId xmlns:a16="http://schemas.microsoft.com/office/drawing/2014/main" id="{5D8C3C2F-66EF-E8E3-3273-A792CE014BCF}"/>
              </a:ext>
            </a:extLst>
          </p:cNvPr>
          <p:cNvSpPr/>
          <p:nvPr/>
        </p:nvSpPr>
        <p:spPr>
          <a:xfrm rot="10800000">
            <a:off x="972068" y="397729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53" name="Right Arrow 52">
            <a:extLst>
              <a:ext uri="{FF2B5EF4-FFF2-40B4-BE49-F238E27FC236}">
                <a16:creationId xmlns:a16="http://schemas.microsoft.com/office/drawing/2014/main" id="{605136DF-AA15-F413-25FB-A53AC885B1A7}"/>
              </a:ext>
            </a:extLst>
          </p:cNvPr>
          <p:cNvSpPr/>
          <p:nvPr/>
        </p:nvSpPr>
        <p:spPr>
          <a:xfrm rot="10800000">
            <a:off x="5150322"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85D108C1-E9BC-E42F-BD6E-E1F175FC3E04}"/>
                  </a:ext>
                </a:extLst>
              </p:cNvPr>
              <p:cNvSpPr/>
              <p:nvPr/>
            </p:nvSpPr>
            <p:spPr>
              <a:xfrm>
                <a:off x="5333202" y="3844680"/>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54" name="Rectangle 53">
                <a:extLst>
                  <a:ext uri="{FF2B5EF4-FFF2-40B4-BE49-F238E27FC236}">
                    <a16:creationId xmlns:a16="http://schemas.microsoft.com/office/drawing/2014/main" id="{16C95CFB-04F7-AD45-A783-FE58300957C4}"/>
                  </a:ext>
                </a:extLst>
              </p:cNvPr>
              <p:cNvSpPr>
                <a:spLocks noRot="1" noChangeAspect="1" noMove="1" noResize="1" noEditPoints="1" noAdjustHandles="1" noChangeArrowheads="1" noChangeShapeType="1" noTextEdit="1"/>
              </p:cNvSpPr>
              <p:nvPr/>
            </p:nvSpPr>
            <p:spPr>
              <a:xfrm>
                <a:off x="5333202" y="3844680"/>
                <a:ext cx="686598" cy="400110"/>
              </a:xfrm>
              <a:prstGeom prst="rect">
                <a:avLst/>
              </a:prstGeom>
              <a:blipFill>
                <a:blip r:embed="rId4"/>
                <a:stretch>
                  <a:fillRect/>
                </a:stretch>
              </a:blipFill>
            </p:spPr>
            <p:txBody>
              <a:bodyPr/>
              <a:lstStyle/>
              <a:p>
                <a:r>
                  <a:rPr lang="en-US">
                    <a:noFill/>
                  </a:rPr>
                  <a:t> </a:t>
                </a:r>
              </a:p>
            </p:txBody>
          </p:sp>
        </mc:Fallback>
      </mc:AlternateContent>
      <p:sp>
        <p:nvSpPr>
          <p:cNvPr id="55" name="Right Arrow 54">
            <a:extLst>
              <a:ext uri="{FF2B5EF4-FFF2-40B4-BE49-F238E27FC236}">
                <a16:creationId xmlns:a16="http://schemas.microsoft.com/office/drawing/2014/main" id="{03B358F8-C99B-A9A4-13E9-D7B2618BA1A2}"/>
              </a:ext>
            </a:extLst>
          </p:cNvPr>
          <p:cNvSpPr/>
          <p:nvPr/>
        </p:nvSpPr>
        <p:spPr>
          <a:xfrm rot="10800000">
            <a:off x="8077201" y="397615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4D2F4ECA-BDDC-EB76-614A-344CE627FBF2}"/>
                  </a:ext>
                </a:extLst>
              </p:cNvPr>
              <p:cNvSpPr/>
              <p:nvPr/>
            </p:nvSpPr>
            <p:spPr>
              <a:xfrm>
                <a:off x="8260081" y="3844680"/>
                <a:ext cx="68659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𝑆𝑂𝑆</m:t>
                      </m:r>
                    </m:oMath>
                  </m:oMathPara>
                </a14:m>
                <a:endParaRPr lang="en-US" sz="2000"/>
              </a:p>
            </p:txBody>
          </p:sp>
        </mc:Choice>
        <mc:Fallback xmlns="">
          <p:sp>
            <p:nvSpPr>
              <p:cNvPr id="56" name="Rectangle 55">
                <a:extLst>
                  <a:ext uri="{FF2B5EF4-FFF2-40B4-BE49-F238E27FC236}">
                    <a16:creationId xmlns:a16="http://schemas.microsoft.com/office/drawing/2014/main" id="{B7691CB3-0041-0A4F-9323-34D0F14EE694}"/>
                  </a:ext>
                </a:extLst>
              </p:cNvPr>
              <p:cNvSpPr>
                <a:spLocks noRot="1" noChangeAspect="1" noMove="1" noResize="1" noEditPoints="1" noAdjustHandles="1" noChangeArrowheads="1" noChangeShapeType="1" noTextEdit="1"/>
              </p:cNvSpPr>
              <p:nvPr/>
            </p:nvSpPr>
            <p:spPr>
              <a:xfrm>
                <a:off x="8260081" y="3844680"/>
                <a:ext cx="686598" cy="400110"/>
              </a:xfrm>
              <a:prstGeom prst="rect">
                <a:avLst/>
              </a:prstGeom>
              <a:blipFill>
                <a:blip r:embed="rId4"/>
                <a:stretch>
                  <a:fillRect/>
                </a:stretch>
              </a:blipFill>
            </p:spPr>
            <p:txBody>
              <a:bodyPr/>
              <a:lstStyle/>
              <a:p>
                <a:r>
                  <a:rPr lang="en-US">
                    <a:noFill/>
                  </a:rPr>
                  <a:t> </a:t>
                </a:r>
              </a:p>
            </p:txBody>
          </p:sp>
        </mc:Fallback>
      </mc:AlternateContent>
      <p:sp>
        <p:nvSpPr>
          <p:cNvPr id="61" name="Right Arrow 60">
            <a:extLst>
              <a:ext uri="{FF2B5EF4-FFF2-40B4-BE49-F238E27FC236}">
                <a16:creationId xmlns:a16="http://schemas.microsoft.com/office/drawing/2014/main" id="{2CB77D1E-B2FC-82EE-3308-5EC604C885B3}"/>
              </a:ext>
            </a:extLst>
          </p:cNvPr>
          <p:cNvSpPr/>
          <p:nvPr/>
        </p:nvSpPr>
        <p:spPr>
          <a:xfrm rot="10800000">
            <a:off x="6936963" y="3977295"/>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aphicFrame>
        <p:nvGraphicFramePr>
          <p:cNvPr id="62" name="Table 61">
            <a:extLst>
              <a:ext uri="{FF2B5EF4-FFF2-40B4-BE49-F238E27FC236}">
                <a16:creationId xmlns:a16="http://schemas.microsoft.com/office/drawing/2014/main" id="{5DBB0385-757D-91D0-556A-9AEDEDF0B2DE}"/>
              </a:ext>
            </a:extLst>
          </p:cNvPr>
          <p:cNvGraphicFramePr>
            <a:graphicFrameLocks noGrp="1"/>
          </p:cNvGraphicFramePr>
          <p:nvPr/>
        </p:nvGraphicFramePr>
        <p:xfrm>
          <a:off x="3376649" y="3850535"/>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0.2</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63" name="Right Arrow 62">
            <a:extLst>
              <a:ext uri="{FF2B5EF4-FFF2-40B4-BE49-F238E27FC236}">
                <a16:creationId xmlns:a16="http://schemas.microsoft.com/office/drawing/2014/main" id="{37D01581-4437-6487-573C-880AE40221ED}"/>
              </a:ext>
            </a:extLst>
          </p:cNvPr>
          <p:cNvSpPr/>
          <p:nvPr/>
        </p:nvSpPr>
        <p:spPr>
          <a:xfrm rot="10800000">
            <a:off x="3989382" y="3979280"/>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68" name="Rectangle 67">
            <a:extLst>
              <a:ext uri="{FF2B5EF4-FFF2-40B4-BE49-F238E27FC236}">
                <a16:creationId xmlns:a16="http://schemas.microsoft.com/office/drawing/2014/main" id="{7A299157-5CCD-745E-D639-33F21A072F68}"/>
              </a:ext>
            </a:extLst>
          </p:cNvPr>
          <p:cNvSpPr/>
          <p:nvPr/>
        </p:nvSpPr>
        <p:spPr>
          <a:xfrm>
            <a:off x="4263686" y="2697329"/>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69" name="Right Arrow 68">
            <a:extLst>
              <a:ext uri="{FF2B5EF4-FFF2-40B4-BE49-F238E27FC236}">
                <a16:creationId xmlns:a16="http://schemas.microsoft.com/office/drawing/2014/main" id="{C731E381-5CDC-CB9C-34F0-65D0D606978E}"/>
              </a:ext>
            </a:extLst>
          </p:cNvPr>
          <p:cNvSpPr/>
          <p:nvPr/>
        </p:nvSpPr>
        <p:spPr>
          <a:xfrm rot="16200000">
            <a:off x="4546102" y="3463950"/>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0" name="Right Arrow 69">
            <a:extLst>
              <a:ext uri="{FF2B5EF4-FFF2-40B4-BE49-F238E27FC236}">
                <a16:creationId xmlns:a16="http://schemas.microsoft.com/office/drawing/2014/main" id="{412BFA24-B113-6A19-5D3A-4FEBFC703624}"/>
              </a:ext>
            </a:extLst>
          </p:cNvPr>
          <p:cNvSpPr/>
          <p:nvPr/>
        </p:nvSpPr>
        <p:spPr>
          <a:xfrm rot="10800000">
            <a:off x="5156024" y="2944176"/>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1" name="Right Arrow 70">
            <a:extLst>
              <a:ext uri="{FF2B5EF4-FFF2-40B4-BE49-F238E27FC236}">
                <a16:creationId xmlns:a16="http://schemas.microsoft.com/office/drawing/2014/main" id="{61324A16-F67D-A92F-0206-09A04DB9EA61}"/>
              </a:ext>
            </a:extLst>
          </p:cNvPr>
          <p:cNvSpPr/>
          <p:nvPr/>
        </p:nvSpPr>
        <p:spPr>
          <a:xfrm rot="10800000">
            <a:off x="3949570" y="2944177"/>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aphicFrame>
        <p:nvGraphicFramePr>
          <p:cNvPr id="89" name="Table 88">
            <a:extLst>
              <a:ext uri="{FF2B5EF4-FFF2-40B4-BE49-F238E27FC236}">
                <a16:creationId xmlns:a16="http://schemas.microsoft.com/office/drawing/2014/main" id="{BFBF8419-CD97-2EE4-FBBE-E58C56EED009}"/>
              </a:ext>
            </a:extLst>
          </p:cNvPr>
          <p:cNvGraphicFramePr>
            <a:graphicFrameLocks noGrp="1"/>
          </p:cNvGraphicFramePr>
          <p:nvPr/>
        </p:nvGraphicFramePr>
        <p:xfrm>
          <a:off x="3370450" y="2796547"/>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a:cs typeface="Calibri"/>
                        </a:rPr>
                        <a:t>0.2</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97" name="Rectangle 96">
            <a:extLst>
              <a:ext uri="{FF2B5EF4-FFF2-40B4-BE49-F238E27FC236}">
                <a16:creationId xmlns:a16="http://schemas.microsoft.com/office/drawing/2014/main" id="{5488204D-627A-5370-115F-7F320EADEB94}"/>
              </a:ext>
            </a:extLst>
          </p:cNvPr>
          <p:cNvSpPr/>
          <p:nvPr/>
        </p:nvSpPr>
        <p:spPr>
          <a:xfrm>
            <a:off x="6468732" y="2662535"/>
            <a:ext cx="2436886" cy="461665"/>
          </a:xfrm>
          <a:prstGeom prst="rect">
            <a:avLst/>
          </a:prstGeom>
        </p:spPr>
        <p:txBody>
          <a:bodyPr wrap="none">
            <a:spAutoFit/>
          </a:bodyPr>
          <a:lstStyle/>
          <a:p>
            <a:r>
              <a:rPr lang="en-US" sz="2400" dirty="0">
                <a:latin typeface="Helvetica Neue Light" panose="02000403000000020004" pitchFamily="2" charset="0"/>
                <a:ea typeface="Helvetica Neue Light" panose="02000403000000020004" pitchFamily="2" charset="0"/>
              </a:rPr>
              <a:t>Generated graph</a:t>
            </a:r>
          </a:p>
        </p:txBody>
      </p:sp>
      <p:sp>
        <p:nvSpPr>
          <p:cNvPr id="98" name="Rectangle 97">
            <a:extLst>
              <a:ext uri="{FF2B5EF4-FFF2-40B4-BE49-F238E27FC236}">
                <a16:creationId xmlns:a16="http://schemas.microsoft.com/office/drawing/2014/main" id="{250CEA6F-B30A-E9C2-2420-9BD975389722}"/>
              </a:ext>
            </a:extLst>
          </p:cNvPr>
          <p:cNvSpPr/>
          <p:nvPr/>
        </p:nvSpPr>
        <p:spPr>
          <a:xfrm>
            <a:off x="6116384" y="1324101"/>
            <a:ext cx="3027616" cy="1800099"/>
          </a:xfrm>
          <a:prstGeom prst="rect">
            <a:avLst/>
          </a:prstGeom>
          <a:noFill/>
          <a:ln w="19050" cmpd="sng">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9" name="Table 98">
            <a:extLst>
              <a:ext uri="{FF2B5EF4-FFF2-40B4-BE49-F238E27FC236}">
                <a16:creationId xmlns:a16="http://schemas.microsoft.com/office/drawing/2014/main" id="{38819825-59B1-7F9A-2DCA-3F4D120C6DC9}"/>
              </a:ext>
            </a:extLst>
          </p:cNvPr>
          <p:cNvGraphicFramePr>
            <a:graphicFrameLocks noGrp="1"/>
          </p:cNvGraphicFramePr>
          <p:nvPr/>
        </p:nvGraphicFramePr>
        <p:xfrm>
          <a:off x="5425996" y="2796547"/>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sz="2000" b="0" i="0">
                          <a:solidFill>
                            <a:schemeClr val="accent6"/>
                          </a:solidFill>
                          <a:latin typeface="Calibri" panose="020F0502020204030204" pitchFamily="34" charset="0"/>
                          <a:cs typeface="Calibri" panose="020F0502020204030204" pitchFamily="34" charset="0"/>
                        </a:rPr>
                        <a:t>0</a:t>
                      </a:r>
                      <a:endParaRPr lang="en-US" b="0" i="0">
                        <a:solidFill>
                          <a:schemeClr val="accent6"/>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p:sp>
        <p:nvSpPr>
          <p:cNvPr id="101" name="Right Arrow 100">
            <a:extLst>
              <a:ext uri="{FF2B5EF4-FFF2-40B4-BE49-F238E27FC236}">
                <a16:creationId xmlns:a16="http://schemas.microsoft.com/office/drawing/2014/main" id="{2A52B761-3B1B-883F-BD25-6FAE5EF659AC}"/>
              </a:ext>
            </a:extLst>
          </p:cNvPr>
          <p:cNvSpPr/>
          <p:nvPr/>
        </p:nvSpPr>
        <p:spPr>
          <a:xfrm>
            <a:off x="5682655" y="4990282"/>
            <a:ext cx="1030924"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4" name="Rectangle 73">
            <a:extLst>
              <a:ext uri="{FF2B5EF4-FFF2-40B4-BE49-F238E27FC236}">
                <a16:creationId xmlns:a16="http://schemas.microsoft.com/office/drawing/2014/main" id="{1965B77C-725B-B1DF-3063-A105A3F0B50A}"/>
              </a:ext>
            </a:extLst>
          </p:cNvPr>
          <p:cNvSpPr/>
          <p:nvPr/>
        </p:nvSpPr>
        <p:spPr>
          <a:xfrm>
            <a:off x="46014" y="1069070"/>
            <a:ext cx="5214219" cy="1569660"/>
          </a:xfrm>
          <a:prstGeom prst="rect">
            <a:avLst/>
          </a:prstGeom>
        </p:spPr>
        <p:txBody>
          <a:bodyPr wrap="square">
            <a:spAutoFit/>
          </a:bodyPr>
          <a:lstStyle/>
          <a:p>
            <a:r>
              <a:rPr lang="en-US" sz="2400" b="1">
                <a:solidFill>
                  <a:srgbClr val="C00000"/>
                </a:solidFill>
                <a:latin typeface="Calibri" panose="020F0502020204030204" pitchFamily="34" charset="0"/>
                <a:ea typeface="Helvetica Neue Light" panose="02000403000000020004" pitchFamily="2" charset="0"/>
                <a:cs typeface="Calibri" panose="020F0502020204030204" pitchFamily="34" charset="0"/>
              </a:rPr>
              <a:t>Test time: </a:t>
            </a:r>
            <a:r>
              <a:rPr lang="en-US" sz="2400" b="1">
                <a:latin typeface="Calibri" panose="020F0502020204030204" pitchFamily="34" charset="0"/>
                <a:ea typeface="Helvetica Neue Light" panose="02000403000000020004" pitchFamily="2" charset="0"/>
                <a:cs typeface="Calibri" panose="020F0502020204030204" pitchFamily="34" charset="0"/>
              </a:rPr>
              <a:t>(1) </a:t>
            </a:r>
            <a:r>
              <a:rPr lang="en-US" sz="2400" b="1">
                <a:solidFill>
                  <a:srgbClr val="C00000"/>
                </a:solidFill>
                <a:latin typeface="Calibri" panose="020F0502020204030204" pitchFamily="34" charset="0"/>
                <a:ea typeface="Helvetica Neue Light" panose="02000403000000020004" pitchFamily="2" charset="0"/>
                <a:cs typeface="Calibri" panose="020F0502020204030204" pitchFamily="34" charset="0"/>
              </a:rPr>
              <a:t>Sample edge connectivity</a:t>
            </a:r>
            <a:r>
              <a:rPr lang="en-US" sz="2400" b="1">
                <a:latin typeface="Calibri" panose="020F0502020204030204" pitchFamily="34" charset="0"/>
                <a:ea typeface="Helvetica Neue Light" panose="02000403000000020004" pitchFamily="2" charset="0"/>
                <a:cs typeface="Calibri" panose="020F0502020204030204" pitchFamily="34" charset="0"/>
              </a:rPr>
              <a:t> based on predicted distribution</a:t>
            </a:r>
          </a:p>
          <a:p>
            <a:r>
              <a:rPr lang="en-US" sz="2400" b="1">
                <a:latin typeface="Calibri" panose="020F0502020204030204" pitchFamily="34" charset="0"/>
                <a:ea typeface="Helvetica Neue Light" panose="02000403000000020004" pitchFamily="2" charset="0"/>
                <a:cs typeface="Calibri" panose="020F0502020204030204" pitchFamily="34" charset="0"/>
              </a:rPr>
              <a:t>(2) Replace input at each step by </a:t>
            </a:r>
            <a:r>
              <a:rPr lang="en-US" sz="2400" b="1" err="1">
                <a:solidFill>
                  <a:srgbClr val="C00000"/>
                </a:solidFill>
                <a:latin typeface="Calibri" panose="020F0502020204030204" pitchFamily="34" charset="0"/>
                <a:ea typeface="Helvetica Neue Light" panose="02000403000000020004" pitchFamily="2" charset="0"/>
                <a:cs typeface="Calibri" panose="020F0502020204030204" pitchFamily="34" charset="0"/>
              </a:rPr>
              <a:t>GraphRNN’s</a:t>
            </a:r>
            <a:r>
              <a:rPr lang="en-US" sz="2400" b="1">
                <a:solidFill>
                  <a:srgbClr val="C00000"/>
                </a:solidFill>
                <a:latin typeface="Calibri" panose="020F0502020204030204" pitchFamily="34" charset="0"/>
                <a:ea typeface="Helvetica Neue Light" panose="02000403000000020004" pitchFamily="2" charset="0"/>
                <a:cs typeface="Calibri" panose="020F0502020204030204" pitchFamily="34" charset="0"/>
              </a:rPr>
              <a:t> own predictions</a:t>
            </a:r>
          </a:p>
        </p:txBody>
      </p:sp>
      <p:graphicFrame>
        <p:nvGraphicFramePr>
          <p:cNvPr id="79" name="Table 78">
            <a:extLst>
              <a:ext uri="{FF2B5EF4-FFF2-40B4-BE49-F238E27FC236}">
                <a16:creationId xmlns:a16="http://schemas.microsoft.com/office/drawing/2014/main" id="{9D31F951-3F95-C2D6-D0F6-65633C6C9A78}"/>
              </a:ext>
            </a:extLst>
          </p:cNvPr>
          <p:cNvGraphicFramePr>
            <a:graphicFrameLocks noGrp="1"/>
          </p:cNvGraphicFramePr>
          <p:nvPr/>
        </p:nvGraphicFramePr>
        <p:xfrm>
          <a:off x="341334" y="4390621"/>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solidFill>
                            <a:schemeClr val="accent6"/>
                          </a:solidFill>
                          <a:latin typeface="Calibri" panose="020F0502020204030204" pitchFamily="34" charset="0"/>
                          <a:cs typeface="Calibri" panose="020F0502020204030204" pitchFamily="34" charset="0"/>
                        </a:rPr>
                        <a:t>1</a:t>
                      </a:r>
                      <a:endParaRPr lang="en-US" b="0" i="0">
                        <a:solidFill>
                          <a:schemeClr val="accent6"/>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mc:AlternateContent xmlns:mc="http://schemas.openxmlformats.org/markup-compatibility/2006" xmlns:a14="http://schemas.microsoft.com/office/drawing/2010/main">
        <mc:Choice Requires="a14">
          <p:sp>
            <p:nvSpPr>
              <p:cNvPr id="83" name="Rectangle 82">
                <a:extLst>
                  <a:ext uri="{FF2B5EF4-FFF2-40B4-BE49-F238E27FC236}">
                    <a16:creationId xmlns:a16="http://schemas.microsoft.com/office/drawing/2014/main" id="{A901486F-7B0D-5604-BED0-36386EC612F3}"/>
                  </a:ext>
                </a:extLst>
              </p:cNvPr>
              <p:cNvSpPr/>
              <p:nvPr/>
            </p:nvSpPr>
            <p:spPr>
              <a:xfrm>
                <a:off x="399082" y="4122197"/>
                <a:ext cx="39626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accent6"/>
                          </a:solidFill>
                          <a:latin typeface="Cambria Math" panose="02040503050406030204" pitchFamily="18" charset="0"/>
                        </a:rPr>
                        <m:t>~</m:t>
                      </m:r>
                    </m:oMath>
                  </m:oMathPara>
                </a14:m>
                <a:endParaRPr lang="en-US">
                  <a:solidFill>
                    <a:schemeClr val="accent6"/>
                  </a:solidFill>
                </a:endParaRPr>
              </a:p>
            </p:txBody>
          </p:sp>
        </mc:Choice>
        <mc:Fallback xmlns="">
          <p:sp>
            <p:nvSpPr>
              <p:cNvPr id="83" name="Rectangle 82">
                <a:extLst>
                  <a:ext uri="{FF2B5EF4-FFF2-40B4-BE49-F238E27FC236}">
                    <a16:creationId xmlns:a16="http://schemas.microsoft.com/office/drawing/2014/main" id="{171C44D9-C6B8-A341-AE79-C208BE8C9236}"/>
                  </a:ext>
                </a:extLst>
              </p:cNvPr>
              <p:cNvSpPr>
                <a:spLocks noRot="1" noChangeAspect="1" noMove="1" noResize="1" noEditPoints="1" noAdjustHandles="1" noChangeArrowheads="1" noChangeShapeType="1" noTextEdit="1"/>
              </p:cNvSpPr>
              <p:nvPr/>
            </p:nvSpPr>
            <p:spPr>
              <a:xfrm>
                <a:off x="399082" y="4122197"/>
                <a:ext cx="396262" cy="369332"/>
              </a:xfrm>
              <a:prstGeom prst="rect">
                <a:avLst/>
              </a:prstGeom>
              <a:blipFill>
                <a:blip r:embed="rId5"/>
                <a:stretch>
                  <a:fillRect/>
                </a:stretch>
              </a:blipFill>
            </p:spPr>
            <p:txBody>
              <a:bodyPr/>
              <a:lstStyle/>
              <a:p>
                <a:r>
                  <a:rPr lang="en-US">
                    <a:noFill/>
                  </a:rPr>
                  <a:t> </a:t>
                </a:r>
              </a:p>
            </p:txBody>
          </p:sp>
        </mc:Fallback>
      </mc:AlternateContent>
      <p:graphicFrame>
        <p:nvGraphicFramePr>
          <p:cNvPr id="84" name="Table 83">
            <a:extLst>
              <a:ext uri="{FF2B5EF4-FFF2-40B4-BE49-F238E27FC236}">
                <a16:creationId xmlns:a16="http://schemas.microsoft.com/office/drawing/2014/main" id="{76ABD3D1-9F06-E9CE-29E4-F63C8E918CF2}"/>
              </a:ext>
            </a:extLst>
          </p:cNvPr>
          <p:cNvGraphicFramePr>
            <a:graphicFrameLocks noGrp="1"/>
          </p:cNvGraphicFramePr>
          <p:nvPr/>
        </p:nvGraphicFramePr>
        <p:xfrm>
          <a:off x="3374615" y="4385172"/>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sz="2000" b="0" i="0">
                          <a:solidFill>
                            <a:schemeClr val="accent6"/>
                          </a:solidFill>
                          <a:latin typeface="Calibri" panose="020F0502020204030204" pitchFamily="34" charset="0"/>
                          <a:cs typeface="Calibri" panose="020F0502020204030204" pitchFamily="34" charset="0"/>
                        </a:rPr>
                        <a:t>0</a:t>
                      </a:r>
                      <a:endParaRPr lang="en-US" b="0" i="0">
                        <a:solidFill>
                          <a:schemeClr val="accent6"/>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mc:AlternateContent xmlns:mc="http://schemas.openxmlformats.org/markup-compatibility/2006" xmlns:a14="http://schemas.microsoft.com/office/drawing/2010/main">
        <mc:Choice Requires="a14">
          <p:sp>
            <p:nvSpPr>
              <p:cNvPr id="85" name="Rectangle 84">
                <a:extLst>
                  <a:ext uri="{FF2B5EF4-FFF2-40B4-BE49-F238E27FC236}">
                    <a16:creationId xmlns:a16="http://schemas.microsoft.com/office/drawing/2014/main" id="{094A6FEE-6D0A-E065-7E53-58D091ACAE3C}"/>
                  </a:ext>
                </a:extLst>
              </p:cNvPr>
              <p:cNvSpPr/>
              <p:nvPr/>
            </p:nvSpPr>
            <p:spPr>
              <a:xfrm>
                <a:off x="3432363" y="4116748"/>
                <a:ext cx="39626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accent6"/>
                          </a:solidFill>
                          <a:latin typeface="Cambria Math" panose="02040503050406030204" pitchFamily="18" charset="0"/>
                        </a:rPr>
                        <m:t>~</m:t>
                      </m:r>
                    </m:oMath>
                  </m:oMathPara>
                </a14:m>
                <a:endParaRPr lang="en-US">
                  <a:solidFill>
                    <a:schemeClr val="accent6"/>
                  </a:solidFill>
                </a:endParaRPr>
              </a:p>
            </p:txBody>
          </p:sp>
        </mc:Choice>
        <mc:Fallback xmlns="">
          <p:sp>
            <p:nvSpPr>
              <p:cNvPr id="85" name="Rectangle 84">
                <a:extLst>
                  <a:ext uri="{FF2B5EF4-FFF2-40B4-BE49-F238E27FC236}">
                    <a16:creationId xmlns:a16="http://schemas.microsoft.com/office/drawing/2014/main" id="{68E69AC9-B583-4F49-B2B6-3165CA9E87F9}"/>
                  </a:ext>
                </a:extLst>
              </p:cNvPr>
              <p:cNvSpPr>
                <a:spLocks noRot="1" noChangeAspect="1" noMove="1" noResize="1" noEditPoints="1" noAdjustHandles="1" noChangeArrowheads="1" noChangeShapeType="1" noTextEdit="1"/>
              </p:cNvSpPr>
              <p:nvPr/>
            </p:nvSpPr>
            <p:spPr>
              <a:xfrm>
                <a:off x="3432363" y="4116748"/>
                <a:ext cx="396262" cy="369332"/>
              </a:xfrm>
              <a:prstGeom prst="rect">
                <a:avLst/>
              </a:prstGeom>
              <a:blipFill>
                <a:blip r:embed="rId5"/>
                <a:stretch>
                  <a:fillRect/>
                </a:stretch>
              </a:blipFill>
            </p:spPr>
            <p:txBody>
              <a:bodyPr/>
              <a:lstStyle/>
              <a:p>
                <a:r>
                  <a:rPr lang="en-US">
                    <a:noFill/>
                  </a:rPr>
                  <a:t> </a:t>
                </a:r>
              </a:p>
            </p:txBody>
          </p:sp>
        </mc:Fallback>
      </mc:AlternateContent>
      <p:graphicFrame>
        <p:nvGraphicFramePr>
          <p:cNvPr id="88" name="Table 87">
            <a:extLst>
              <a:ext uri="{FF2B5EF4-FFF2-40B4-BE49-F238E27FC236}">
                <a16:creationId xmlns:a16="http://schemas.microsoft.com/office/drawing/2014/main" id="{B67EEEC5-C606-5F86-222A-5E2D3DD298C7}"/>
              </a:ext>
            </a:extLst>
          </p:cNvPr>
          <p:cNvGraphicFramePr>
            <a:graphicFrameLocks noGrp="1"/>
          </p:cNvGraphicFramePr>
          <p:nvPr/>
        </p:nvGraphicFramePr>
        <p:xfrm>
          <a:off x="6373696" y="3846615"/>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latin typeface="Calibri" panose="020F0502020204030204" pitchFamily="34" charset="0"/>
                          <a:cs typeface="Calibri" panose="020F0502020204030204" pitchFamily="34" charset="0"/>
                        </a:rPr>
                        <a:t>0.5</a:t>
                      </a:r>
                      <a:endParaRPr lang="en-US" b="0" i="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mc:AlternateContent xmlns:mc="http://schemas.openxmlformats.org/markup-compatibility/2006" xmlns:a14="http://schemas.microsoft.com/office/drawing/2010/main">
        <mc:Choice Requires="a14">
          <p:sp>
            <p:nvSpPr>
              <p:cNvPr id="94" name="Rectangle 93">
                <a:extLst>
                  <a:ext uri="{FF2B5EF4-FFF2-40B4-BE49-F238E27FC236}">
                    <a16:creationId xmlns:a16="http://schemas.microsoft.com/office/drawing/2014/main" id="{3B6E6A67-4C56-FD26-82AF-8F5C3E022951}"/>
                  </a:ext>
                </a:extLst>
              </p:cNvPr>
              <p:cNvSpPr/>
              <p:nvPr/>
            </p:nvSpPr>
            <p:spPr>
              <a:xfrm>
                <a:off x="6297730" y="4329351"/>
                <a:ext cx="710644"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0" i="1" smtClean="0">
                          <a:solidFill>
                            <a:schemeClr val="accent6"/>
                          </a:solidFill>
                          <a:latin typeface="Cambria Math" panose="02040503050406030204" pitchFamily="18" charset="0"/>
                        </a:rPr>
                        <m:t>𝐸</m:t>
                      </m:r>
                      <m:r>
                        <a:rPr lang="en-US" sz="2000" i="1">
                          <a:solidFill>
                            <a:schemeClr val="accent6"/>
                          </a:solidFill>
                          <a:latin typeface="Cambria Math" panose="02040503050406030204" pitchFamily="18" charset="0"/>
                        </a:rPr>
                        <m:t>𝑂𝑆</m:t>
                      </m:r>
                    </m:oMath>
                  </m:oMathPara>
                </a14:m>
                <a:endParaRPr lang="en-US" sz="2000">
                  <a:solidFill>
                    <a:schemeClr val="accent6"/>
                  </a:solidFill>
                </a:endParaRPr>
              </a:p>
            </p:txBody>
          </p:sp>
        </mc:Choice>
        <mc:Fallback xmlns="">
          <p:sp>
            <p:nvSpPr>
              <p:cNvPr id="94" name="Rectangle 93">
                <a:extLst>
                  <a:ext uri="{FF2B5EF4-FFF2-40B4-BE49-F238E27FC236}">
                    <a16:creationId xmlns:a16="http://schemas.microsoft.com/office/drawing/2014/main" id="{01FA6A94-DBC5-214F-897C-492F097F98C5}"/>
                  </a:ext>
                </a:extLst>
              </p:cNvPr>
              <p:cNvSpPr>
                <a:spLocks noRot="1" noChangeAspect="1" noMove="1" noResize="1" noEditPoints="1" noAdjustHandles="1" noChangeArrowheads="1" noChangeShapeType="1" noTextEdit="1"/>
              </p:cNvSpPr>
              <p:nvPr/>
            </p:nvSpPr>
            <p:spPr>
              <a:xfrm>
                <a:off x="6297730" y="4329351"/>
                <a:ext cx="710644" cy="40011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 name="Rectangle 101">
                <a:extLst>
                  <a:ext uri="{FF2B5EF4-FFF2-40B4-BE49-F238E27FC236}">
                    <a16:creationId xmlns:a16="http://schemas.microsoft.com/office/drawing/2014/main" id="{C714315B-1C7B-00B8-1F5B-9113957566EE}"/>
                  </a:ext>
                </a:extLst>
              </p:cNvPr>
              <p:cNvSpPr/>
              <p:nvPr/>
            </p:nvSpPr>
            <p:spPr>
              <a:xfrm>
                <a:off x="6454921" y="4160074"/>
                <a:ext cx="39626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accent6"/>
                          </a:solidFill>
                          <a:latin typeface="Cambria Math" panose="02040503050406030204" pitchFamily="18" charset="0"/>
                        </a:rPr>
                        <m:t>~</m:t>
                      </m:r>
                    </m:oMath>
                  </m:oMathPara>
                </a14:m>
                <a:endParaRPr lang="en-US">
                  <a:solidFill>
                    <a:schemeClr val="accent6"/>
                  </a:solidFill>
                </a:endParaRPr>
              </a:p>
            </p:txBody>
          </p:sp>
        </mc:Choice>
        <mc:Fallback xmlns="">
          <p:sp>
            <p:nvSpPr>
              <p:cNvPr id="102" name="Rectangle 101">
                <a:extLst>
                  <a:ext uri="{FF2B5EF4-FFF2-40B4-BE49-F238E27FC236}">
                    <a16:creationId xmlns:a16="http://schemas.microsoft.com/office/drawing/2014/main" id="{4B29C9EE-ABE0-5A4E-8F7D-1431F48C4293}"/>
                  </a:ext>
                </a:extLst>
              </p:cNvPr>
              <p:cNvSpPr>
                <a:spLocks noRot="1" noChangeAspect="1" noMove="1" noResize="1" noEditPoints="1" noAdjustHandles="1" noChangeArrowheads="1" noChangeShapeType="1" noTextEdit="1"/>
              </p:cNvSpPr>
              <p:nvPr/>
            </p:nvSpPr>
            <p:spPr>
              <a:xfrm>
                <a:off x="6454921" y="4160074"/>
                <a:ext cx="396262" cy="369332"/>
              </a:xfrm>
              <a:prstGeom prst="rect">
                <a:avLst/>
              </a:prstGeom>
              <a:blipFill>
                <a:blip r:embed="rId5"/>
                <a:stretch>
                  <a:fillRect/>
                </a:stretch>
              </a:blipFill>
            </p:spPr>
            <p:txBody>
              <a:bodyPr/>
              <a:lstStyle/>
              <a:p>
                <a:r>
                  <a:rPr lang="en-US">
                    <a:noFill/>
                  </a:rPr>
                  <a:t> </a:t>
                </a:r>
              </a:p>
            </p:txBody>
          </p:sp>
        </mc:Fallback>
      </mc:AlternateContent>
      <p:graphicFrame>
        <p:nvGraphicFramePr>
          <p:cNvPr id="103" name="Table 102">
            <a:extLst>
              <a:ext uri="{FF2B5EF4-FFF2-40B4-BE49-F238E27FC236}">
                <a16:creationId xmlns:a16="http://schemas.microsoft.com/office/drawing/2014/main" id="{087A1D12-44B0-5288-ED61-07B6769F8BF5}"/>
              </a:ext>
            </a:extLst>
          </p:cNvPr>
          <p:cNvGraphicFramePr>
            <a:graphicFrameLocks noGrp="1"/>
          </p:cNvGraphicFramePr>
          <p:nvPr/>
        </p:nvGraphicFramePr>
        <p:xfrm>
          <a:off x="3370632" y="3340298"/>
          <a:ext cx="513319" cy="396240"/>
        </p:xfrm>
        <a:graphic>
          <a:graphicData uri="http://schemas.openxmlformats.org/drawingml/2006/table">
            <a:tbl>
              <a:tblPr firstRow="1" bandRow="1">
                <a:tableStyleId>{2D5ABB26-0587-4C30-8999-92F81FD0307C}</a:tableStyleId>
              </a:tblPr>
              <a:tblGrid>
                <a:gridCol w="513319">
                  <a:extLst>
                    <a:ext uri="{9D8B030D-6E8A-4147-A177-3AD203B41FA5}">
                      <a16:colId xmlns:a16="http://schemas.microsoft.com/office/drawing/2014/main" val="3823265957"/>
                    </a:ext>
                  </a:extLst>
                </a:gridCol>
              </a:tblGrid>
              <a:tr h="347859">
                <a:tc>
                  <a:txBody>
                    <a:bodyPr/>
                    <a:lstStyle/>
                    <a:p>
                      <a:pPr algn="ctr"/>
                      <a:r>
                        <a:rPr lang="en-US" altLang="zh-CN" sz="2000" b="0" i="0">
                          <a:solidFill>
                            <a:schemeClr val="accent6"/>
                          </a:solidFill>
                          <a:latin typeface="Calibri"/>
                          <a:cs typeface="Calibri"/>
                        </a:rPr>
                        <a:t>0</a:t>
                      </a:r>
                      <a:endParaRPr lang="en-US" b="0" i="0">
                        <a:solidFill>
                          <a:schemeClr val="accent6"/>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9114241"/>
                  </a:ext>
                </a:extLst>
              </a:tr>
            </a:tbl>
          </a:graphicData>
        </a:graphic>
      </p:graphicFrame>
      <mc:AlternateContent xmlns:mc="http://schemas.openxmlformats.org/markup-compatibility/2006" xmlns:a14="http://schemas.microsoft.com/office/drawing/2010/main">
        <mc:Choice Requires="a14">
          <p:sp>
            <p:nvSpPr>
              <p:cNvPr id="104" name="Rectangle 103">
                <a:extLst>
                  <a:ext uri="{FF2B5EF4-FFF2-40B4-BE49-F238E27FC236}">
                    <a16:creationId xmlns:a16="http://schemas.microsoft.com/office/drawing/2014/main" id="{CAC1CCBE-0B7C-F1F6-7469-C37C9CE0C61E}"/>
                  </a:ext>
                </a:extLst>
              </p:cNvPr>
              <p:cNvSpPr/>
              <p:nvPr/>
            </p:nvSpPr>
            <p:spPr>
              <a:xfrm>
                <a:off x="3428380" y="3071874"/>
                <a:ext cx="39626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accent6"/>
                          </a:solidFill>
                          <a:latin typeface="Cambria Math" panose="02040503050406030204" pitchFamily="18" charset="0"/>
                        </a:rPr>
                        <m:t>~</m:t>
                      </m:r>
                    </m:oMath>
                  </m:oMathPara>
                </a14:m>
                <a:endParaRPr lang="en-US">
                  <a:solidFill>
                    <a:schemeClr val="accent6"/>
                  </a:solidFill>
                </a:endParaRPr>
              </a:p>
            </p:txBody>
          </p:sp>
        </mc:Choice>
        <mc:Fallback xmlns="">
          <p:sp>
            <p:nvSpPr>
              <p:cNvPr id="104" name="Rectangle 103">
                <a:extLst>
                  <a:ext uri="{FF2B5EF4-FFF2-40B4-BE49-F238E27FC236}">
                    <a16:creationId xmlns:a16="http://schemas.microsoft.com/office/drawing/2014/main" id="{438F7B74-4B55-6F48-B399-7D20F63B967E}"/>
                  </a:ext>
                </a:extLst>
              </p:cNvPr>
              <p:cNvSpPr>
                <a:spLocks noRot="1" noChangeAspect="1" noMove="1" noResize="1" noEditPoints="1" noAdjustHandles="1" noChangeArrowheads="1" noChangeShapeType="1" noTextEdit="1"/>
              </p:cNvSpPr>
              <p:nvPr/>
            </p:nvSpPr>
            <p:spPr>
              <a:xfrm>
                <a:off x="3428380" y="3071874"/>
                <a:ext cx="396262" cy="369332"/>
              </a:xfrm>
              <a:prstGeom prst="rect">
                <a:avLst/>
              </a:prstGeom>
              <a:blipFill>
                <a:blip r:embed="rId7"/>
                <a:stretch>
                  <a:fillRect/>
                </a:stretch>
              </a:blipFill>
            </p:spPr>
            <p:txBody>
              <a:bodyPr/>
              <a:lstStyle/>
              <a:p>
                <a:r>
                  <a:rPr lang="en-US">
                    <a:noFill/>
                  </a:rPr>
                  <a:t> </a:t>
                </a:r>
              </a:p>
            </p:txBody>
          </p:sp>
        </mc:Fallback>
      </mc:AlternateContent>
      <p:cxnSp>
        <p:nvCxnSpPr>
          <p:cNvPr id="86" name="Elbow Connector 85">
            <a:extLst>
              <a:ext uri="{FF2B5EF4-FFF2-40B4-BE49-F238E27FC236}">
                <a16:creationId xmlns:a16="http://schemas.microsoft.com/office/drawing/2014/main" id="{B8B75179-8C5E-F8EB-6935-553F1E21C102}"/>
              </a:ext>
            </a:extLst>
          </p:cNvPr>
          <p:cNvCxnSpPr>
            <a:cxnSpLocks/>
          </p:cNvCxnSpPr>
          <p:nvPr/>
        </p:nvCxnSpPr>
        <p:spPr>
          <a:xfrm rot="16200000" flipH="1">
            <a:off x="4784408" y="2557607"/>
            <a:ext cx="2673170" cy="2952614"/>
          </a:xfrm>
          <a:prstGeom prst="bentConnector5">
            <a:avLst>
              <a:gd name="adj1" fmla="val -8552"/>
              <a:gd name="adj2" fmla="val 50000"/>
              <a:gd name="adj3" fmla="val 108552"/>
            </a:avLst>
          </a:prstGeom>
          <a:ln w="12700">
            <a:solidFill>
              <a:schemeClr val="bg1">
                <a:lumMod val="50000"/>
              </a:schemeClr>
            </a:solidFill>
            <a:prstDash val="dash"/>
            <a:tailEnd type="triangle"/>
          </a:ln>
        </p:spPr>
        <p:style>
          <a:lnRef idx="1">
            <a:schemeClr val="dk1"/>
          </a:lnRef>
          <a:fillRef idx="0">
            <a:schemeClr val="dk1"/>
          </a:fillRef>
          <a:effectRef idx="0">
            <a:schemeClr val="dk1"/>
          </a:effectRef>
          <a:fontRef idx="minor">
            <a:schemeClr val="tx1"/>
          </a:fontRef>
        </p:style>
      </p:cxnSp>
      <p:cxnSp>
        <p:nvCxnSpPr>
          <p:cNvPr id="87" name="Elbow Connector 86">
            <a:extLst>
              <a:ext uri="{FF2B5EF4-FFF2-40B4-BE49-F238E27FC236}">
                <a16:creationId xmlns:a16="http://schemas.microsoft.com/office/drawing/2014/main" id="{BA6E596F-41DB-A446-4A09-D5BF6B8EEE78}"/>
              </a:ext>
            </a:extLst>
          </p:cNvPr>
          <p:cNvCxnSpPr>
            <a:cxnSpLocks/>
          </p:cNvCxnSpPr>
          <p:nvPr/>
        </p:nvCxnSpPr>
        <p:spPr>
          <a:xfrm rot="16200000" flipH="1">
            <a:off x="2334600" y="3059239"/>
            <a:ext cx="1640557" cy="2989679"/>
          </a:xfrm>
          <a:prstGeom prst="bentConnector5">
            <a:avLst>
              <a:gd name="adj1" fmla="val -13934"/>
              <a:gd name="adj2" fmla="val 50000"/>
              <a:gd name="adj3" fmla="val 113934"/>
            </a:avLst>
          </a:prstGeom>
          <a:ln w="12700">
            <a:solidFill>
              <a:schemeClr val="bg1">
                <a:lumMod val="50000"/>
              </a:schemeClr>
            </a:solidFill>
            <a:prstDash val="dash"/>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637918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45662-88A4-B944-A491-12642DF5AA1A}"/>
              </a:ext>
            </a:extLst>
          </p:cNvPr>
          <p:cNvSpPr>
            <a:spLocks noGrp="1"/>
          </p:cNvSpPr>
          <p:nvPr>
            <p:ph type="title"/>
          </p:nvPr>
        </p:nvSpPr>
        <p:spPr/>
        <p:txBody>
          <a:bodyPr/>
          <a:lstStyle/>
          <a:p>
            <a:r>
              <a:rPr lang="en-US"/>
              <a:t>GraphRNN: Two levels of RNN</a:t>
            </a:r>
          </a:p>
        </p:txBody>
      </p:sp>
      <p:sp>
        <p:nvSpPr>
          <p:cNvPr id="3" name="Content Placeholder 2">
            <a:extLst>
              <a:ext uri="{FF2B5EF4-FFF2-40B4-BE49-F238E27FC236}">
                <a16:creationId xmlns:a16="http://schemas.microsoft.com/office/drawing/2014/main" id="{2A4FDD43-9AAB-A742-97CB-AED46881E382}"/>
              </a:ext>
            </a:extLst>
          </p:cNvPr>
          <p:cNvSpPr>
            <a:spLocks noGrp="1"/>
          </p:cNvSpPr>
          <p:nvPr>
            <p:ph idx="1"/>
          </p:nvPr>
        </p:nvSpPr>
        <p:spPr>
          <a:xfrm>
            <a:off x="457200" y="1295400"/>
            <a:ext cx="8686800" cy="5257801"/>
          </a:xfrm>
        </p:spPr>
        <p:txBody>
          <a:bodyPr>
            <a:normAutofit/>
          </a:bodyPr>
          <a:lstStyle/>
          <a:p>
            <a:pPr marL="118872" indent="0">
              <a:buNone/>
            </a:pPr>
            <a:r>
              <a:rPr lang="en-US" sz="2800" b="1"/>
              <a:t>Quick Summary of </a:t>
            </a:r>
            <a:r>
              <a:rPr lang="en-US" sz="2800" b="1" err="1"/>
              <a:t>GraphRNN</a:t>
            </a:r>
            <a:r>
              <a:rPr lang="en-US" sz="2800" b="1"/>
              <a:t>:</a:t>
            </a:r>
          </a:p>
          <a:p>
            <a:pPr lvl="1"/>
            <a:r>
              <a:rPr lang="en-US">
                <a:solidFill>
                  <a:srgbClr val="C00000"/>
                </a:solidFill>
              </a:rPr>
              <a:t>Generate a graph by generating a two-level sequence</a:t>
            </a:r>
          </a:p>
          <a:p>
            <a:pPr lvl="1"/>
            <a:r>
              <a:rPr lang="en-US">
                <a:solidFill>
                  <a:srgbClr val="C00000"/>
                </a:solidFill>
              </a:rPr>
              <a:t>Use RNN to generate the sequences</a:t>
            </a:r>
          </a:p>
          <a:p>
            <a:pPr lvl="5"/>
            <a:endParaRPr lang="en-US">
              <a:solidFill>
                <a:schemeClr val="accent6"/>
              </a:solidFill>
            </a:endParaRPr>
          </a:p>
          <a:p>
            <a:r>
              <a:rPr lang="en-US" sz="2800" b="1"/>
              <a:t>Next</a:t>
            </a:r>
            <a:r>
              <a:rPr lang="en-US" sz="2800"/>
              <a:t>: Making </a:t>
            </a:r>
            <a:r>
              <a:rPr lang="en-US" sz="2800" err="1"/>
              <a:t>GraphRNN</a:t>
            </a:r>
            <a:r>
              <a:rPr lang="en-US" sz="2800"/>
              <a:t> tractable, proper evaluation</a:t>
            </a:r>
          </a:p>
        </p:txBody>
      </p:sp>
      <p:sp>
        <p:nvSpPr>
          <p:cNvPr id="4" name="Date Placeholder 3">
            <a:extLst>
              <a:ext uri="{FF2B5EF4-FFF2-40B4-BE49-F238E27FC236}">
                <a16:creationId xmlns:a16="http://schemas.microsoft.com/office/drawing/2014/main" id="{88E46732-1599-FC49-AC1D-09EEB41376F8}"/>
              </a:ext>
            </a:extLst>
          </p:cNvPr>
          <p:cNvSpPr>
            <a:spLocks noGrp="1"/>
          </p:cNvSpPr>
          <p:nvPr>
            <p:ph type="dt" sz="half" idx="10"/>
          </p:nvPr>
        </p:nvSpPr>
        <p:spPr/>
        <p:txBody>
          <a:bodyPr/>
          <a:lstStyle/>
          <a:p>
            <a:fld id="{47645235-8431-A440-8176-F7B6559459A8}" type="datetime1">
              <a:rPr lang="en-US" smtClean="0"/>
              <a:t>11/18/24</a:t>
            </a:fld>
            <a:endParaRPr lang="en-US"/>
          </a:p>
        </p:txBody>
      </p:sp>
      <p:sp>
        <p:nvSpPr>
          <p:cNvPr id="5" name="Footer Placeholder 4">
            <a:extLst>
              <a:ext uri="{FF2B5EF4-FFF2-40B4-BE49-F238E27FC236}">
                <a16:creationId xmlns:a16="http://schemas.microsoft.com/office/drawing/2014/main" id="{2B7AE1A8-6326-2B43-97B8-F04501AE32DC}"/>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C17B256C-1A2C-A345-A3C8-207E41C3AF31}"/>
              </a:ext>
            </a:extLst>
          </p:cNvPr>
          <p:cNvSpPr>
            <a:spLocks noGrp="1"/>
          </p:cNvSpPr>
          <p:nvPr>
            <p:ph type="sldNum" sz="quarter" idx="12"/>
          </p:nvPr>
        </p:nvSpPr>
        <p:spPr/>
        <p:txBody>
          <a:bodyPr/>
          <a:lstStyle/>
          <a:p>
            <a:fld id="{19B12225-5612-419B-A8D5-4B8EEE4C217E}" type="slidenum">
              <a:rPr lang="en-US" smtClean="0"/>
              <a:pPr/>
              <a:t>46</a:t>
            </a:fld>
            <a:endParaRPr lang="en-US"/>
          </a:p>
        </p:txBody>
      </p:sp>
      <p:graphicFrame>
        <p:nvGraphicFramePr>
          <p:cNvPr id="7" name="Table 6">
            <a:extLst>
              <a:ext uri="{FF2B5EF4-FFF2-40B4-BE49-F238E27FC236}">
                <a16:creationId xmlns:a16="http://schemas.microsoft.com/office/drawing/2014/main" id="{CC8EA919-9F8F-1F43-AFBA-1F42441093E7}"/>
              </a:ext>
            </a:extLst>
          </p:cNvPr>
          <p:cNvGraphicFramePr>
            <a:graphicFrameLocks noGrp="1"/>
          </p:cNvGraphicFramePr>
          <p:nvPr/>
        </p:nvGraphicFramePr>
        <p:xfrm>
          <a:off x="4289297" y="4355068"/>
          <a:ext cx="2101050" cy="1981200"/>
        </p:xfrm>
        <a:graphic>
          <a:graphicData uri="http://schemas.openxmlformats.org/drawingml/2006/table">
            <a:tbl>
              <a:tblPr firstRow="1" bandRow="1">
                <a:tableStyleId>{2D5ABB26-0587-4C30-8999-92F81FD0307C}</a:tableStyleId>
              </a:tblPr>
              <a:tblGrid>
                <a:gridCol w="420210">
                  <a:extLst>
                    <a:ext uri="{9D8B030D-6E8A-4147-A177-3AD203B41FA5}">
                      <a16:colId xmlns:a16="http://schemas.microsoft.com/office/drawing/2014/main" val="20000"/>
                    </a:ext>
                  </a:extLst>
                </a:gridCol>
                <a:gridCol w="420210">
                  <a:extLst>
                    <a:ext uri="{9D8B030D-6E8A-4147-A177-3AD203B41FA5}">
                      <a16:colId xmlns:a16="http://schemas.microsoft.com/office/drawing/2014/main" val="20001"/>
                    </a:ext>
                  </a:extLst>
                </a:gridCol>
                <a:gridCol w="420210">
                  <a:extLst>
                    <a:ext uri="{9D8B030D-6E8A-4147-A177-3AD203B41FA5}">
                      <a16:colId xmlns:a16="http://schemas.microsoft.com/office/drawing/2014/main" val="20002"/>
                    </a:ext>
                  </a:extLst>
                </a:gridCol>
                <a:gridCol w="420210">
                  <a:extLst>
                    <a:ext uri="{9D8B030D-6E8A-4147-A177-3AD203B41FA5}">
                      <a16:colId xmlns:a16="http://schemas.microsoft.com/office/drawing/2014/main" val="20003"/>
                    </a:ext>
                  </a:extLst>
                </a:gridCol>
                <a:gridCol w="420210">
                  <a:extLst>
                    <a:ext uri="{9D8B030D-6E8A-4147-A177-3AD203B41FA5}">
                      <a16:colId xmlns:a16="http://schemas.microsoft.com/office/drawing/2014/main" val="20004"/>
                    </a:ext>
                  </a:extLst>
                </a:gridCol>
              </a:tblGrid>
              <a:tr h="360680">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solidFill>
                            <a:schemeClr val="tx1"/>
                          </a:solidFill>
                          <a:latin typeface="Helvetica Neue Light" panose="02000403000000020004" pitchFamily="2" charset="0"/>
                          <a:ea typeface="Helvetica Neue Light" panose="02000403000000020004" pitchFamily="2" charset="0"/>
                        </a:rPr>
                        <a:t>1</a:t>
                      </a:r>
                      <a:endParaRPr lang="en-US" sz="1800" b="0"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0" i="0">
                          <a:solidFill>
                            <a:schemeClr val="tx1"/>
                          </a:solidFill>
                          <a:latin typeface="Helvetica Neue Light" panose="02000403000000020004" pitchFamily="2" charset="0"/>
                          <a:ea typeface="Helvetica Neue Light" panose="02000403000000020004" pitchFamily="2" charset="0"/>
                        </a:rPr>
                        <a:t>1</a:t>
                      </a:r>
                      <a:endParaRPr lang="en-US" sz="1800" b="0" i="0">
                        <a:solidFill>
                          <a:schemeClr val="tx1"/>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r>
                        <a:rPr lang="en-US" altLang="zh-CN" sz="1800" b="0" i="0">
                          <a:latin typeface="Helvetica Neue Light" panose="02000403000000020004" pitchFamily="2" charset="0"/>
                          <a:ea typeface="Helvetica Neue Light" panose="02000403000000020004" pitchFamily="2" charset="0"/>
                        </a:rPr>
                        <a:t>0</a:t>
                      </a:r>
                      <a:endParaRPr lang="en-US" sz="1800" b="0"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r>
                        <a:rPr lang="en-US" altLang="zh-CN" sz="1800" b="0" i="0">
                          <a:latin typeface="Helvetica Neue Light" panose="02000403000000020004" pitchFamily="2" charset="0"/>
                          <a:ea typeface="Helvetica Neue Light" panose="02000403000000020004" pitchFamily="2" charset="0"/>
                        </a:rPr>
                        <a:t>0</a:t>
                      </a:r>
                      <a:endParaRPr lang="en-US" sz="1800" b="0"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360680">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latin typeface="Helvetica Neue Light" panose="02000403000000020004" pitchFamily="2" charset="0"/>
                          <a:ea typeface="Helvetica Neue Light" panose="02000403000000020004" pitchFamily="2" charset="0"/>
                        </a:rPr>
                        <a:t>0</a:t>
                      </a:r>
                      <a:endParaRPr lang="en-US" sz="1800" b="0"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r>
                        <a:rPr lang="en-US" altLang="zh-CN" sz="1800" b="0" i="0">
                          <a:latin typeface="Helvetica Neue Light" panose="02000403000000020004" pitchFamily="2" charset="0"/>
                          <a:ea typeface="Helvetica Neue Light" panose="02000403000000020004" pitchFamily="2" charset="0"/>
                        </a:rPr>
                        <a:t>1</a:t>
                      </a:r>
                      <a:endParaRPr lang="en-US" sz="1800" b="0"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r>
                        <a:rPr lang="en-US" altLang="zh-CN" sz="1800" b="0" i="0">
                          <a:latin typeface="Helvetica Neue Light" panose="02000403000000020004" pitchFamily="2" charset="0"/>
                          <a:ea typeface="Helvetica Neue Light" panose="02000403000000020004" pitchFamily="2" charset="0"/>
                        </a:rPr>
                        <a:t>0</a:t>
                      </a:r>
                      <a:endParaRPr lang="en-US" sz="1800" b="0"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1"/>
                  </a:ext>
                </a:extLst>
              </a:tr>
              <a:tr h="360680">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latin typeface="Helvetica Neue Light" panose="02000403000000020004" pitchFamily="2" charset="0"/>
                          <a:ea typeface="Helvetica Neue Light" panose="02000403000000020004" pitchFamily="2" charset="0"/>
                        </a:rPr>
                        <a:t>1</a:t>
                      </a:r>
                      <a:endParaRPr lang="en-US" sz="1800" b="0"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r>
                        <a:rPr lang="en-US" altLang="zh-CN" sz="1800" b="0" i="0">
                          <a:latin typeface="Helvetica Neue Light" panose="02000403000000020004" pitchFamily="2" charset="0"/>
                          <a:ea typeface="Helvetica Neue Light" panose="02000403000000020004" pitchFamily="2" charset="0"/>
                        </a:rPr>
                        <a:t>1</a:t>
                      </a:r>
                      <a:endParaRPr lang="en-US" sz="1800" b="0"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2"/>
                  </a:ext>
                </a:extLst>
              </a:tr>
              <a:tr h="360680">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latin typeface="Helvetica Neue Light" panose="02000403000000020004" pitchFamily="2" charset="0"/>
                          <a:ea typeface="Helvetica Neue Light" panose="02000403000000020004" pitchFamily="2" charset="0"/>
                        </a:rPr>
                        <a:t>1</a:t>
                      </a:r>
                      <a:endParaRPr lang="en-US" sz="1800" b="0" i="0">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3"/>
                  </a:ext>
                </a:extLst>
              </a:tr>
              <a:tr h="360680">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1</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altLang="zh-CN" sz="1800" b="0" i="0">
                          <a:solidFill>
                            <a:schemeClr val="bg1">
                              <a:lumMod val="65000"/>
                            </a:schemeClr>
                          </a:solidFill>
                          <a:latin typeface="Helvetica Neue Light" panose="02000403000000020004" pitchFamily="2" charset="0"/>
                          <a:ea typeface="Helvetica Neue Light" panose="02000403000000020004" pitchFamily="2" charset="0"/>
                        </a:rPr>
                        <a:t>0</a:t>
                      </a:r>
                      <a:endParaRPr lang="en-US" sz="1800" b="0" i="0">
                        <a:solidFill>
                          <a:schemeClr val="bg1">
                            <a:lumMod val="65000"/>
                          </a:schemeClr>
                        </a:solidFill>
                        <a:latin typeface="Helvetica Neue Light" panose="02000403000000020004" pitchFamily="2" charset="0"/>
                        <a:ea typeface="Helvetica Neue Light" panose="02000403000000020004" pitchFamily="2" charset="0"/>
                      </a:endParaRPr>
                    </a:p>
                  </a:txBody>
                  <a:tcPr marL="121920" marR="121920" marT="60960" marB="6096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8" name="Oval 7">
            <a:extLst>
              <a:ext uri="{FF2B5EF4-FFF2-40B4-BE49-F238E27FC236}">
                <a16:creationId xmlns:a16="http://schemas.microsoft.com/office/drawing/2014/main" id="{C039A163-ADDA-C84F-BC7D-898474D6591C}"/>
              </a:ext>
            </a:extLst>
          </p:cNvPr>
          <p:cNvSpPr>
            <a:spLocks noChangeAspect="1"/>
          </p:cNvSpPr>
          <p:nvPr/>
        </p:nvSpPr>
        <p:spPr>
          <a:xfrm>
            <a:off x="784097" y="4399824"/>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9" name="Oval 8">
            <a:extLst>
              <a:ext uri="{FF2B5EF4-FFF2-40B4-BE49-F238E27FC236}">
                <a16:creationId xmlns:a16="http://schemas.microsoft.com/office/drawing/2014/main" id="{F6578E2B-7B40-C242-9107-1530450A8F9D}"/>
              </a:ext>
            </a:extLst>
          </p:cNvPr>
          <p:cNvSpPr>
            <a:spLocks noChangeAspect="1"/>
          </p:cNvSpPr>
          <p:nvPr/>
        </p:nvSpPr>
        <p:spPr>
          <a:xfrm>
            <a:off x="784097" y="5232602"/>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2</a:t>
            </a:r>
          </a:p>
        </p:txBody>
      </p:sp>
      <p:sp>
        <p:nvSpPr>
          <p:cNvPr id="10" name="Oval 9">
            <a:extLst>
              <a:ext uri="{FF2B5EF4-FFF2-40B4-BE49-F238E27FC236}">
                <a16:creationId xmlns:a16="http://schemas.microsoft.com/office/drawing/2014/main" id="{3C9702F5-9A42-4C46-9386-BF4D6B2A9F9A}"/>
              </a:ext>
            </a:extLst>
          </p:cNvPr>
          <p:cNvSpPr>
            <a:spLocks noChangeAspect="1"/>
          </p:cNvSpPr>
          <p:nvPr/>
        </p:nvSpPr>
        <p:spPr>
          <a:xfrm>
            <a:off x="1776766" y="5232602"/>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4</a:t>
            </a:r>
          </a:p>
        </p:txBody>
      </p:sp>
      <p:cxnSp>
        <p:nvCxnSpPr>
          <p:cNvPr id="11" name="Straight Connector 10">
            <a:extLst>
              <a:ext uri="{FF2B5EF4-FFF2-40B4-BE49-F238E27FC236}">
                <a16:creationId xmlns:a16="http://schemas.microsoft.com/office/drawing/2014/main" id="{9DDFAE00-844F-2C46-9D0E-FF296D64D44A}"/>
              </a:ext>
            </a:extLst>
          </p:cNvPr>
          <p:cNvCxnSpPr/>
          <p:nvPr/>
        </p:nvCxnSpPr>
        <p:spPr>
          <a:xfrm>
            <a:off x="1149857" y="5411682"/>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56888EFA-7219-4D4B-A1F5-47C7281FA066}"/>
              </a:ext>
            </a:extLst>
          </p:cNvPr>
          <p:cNvSpPr>
            <a:spLocks noChangeAspect="1"/>
          </p:cNvSpPr>
          <p:nvPr/>
        </p:nvSpPr>
        <p:spPr>
          <a:xfrm>
            <a:off x="1776766" y="4399824"/>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sp>
        <p:nvSpPr>
          <p:cNvPr id="13" name="Oval 12">
            <a:extLst>
              <a:ext uri="{FF2B5EF4-FFF2-40B4-BE49-F238E27FC236}">
                <a16:creationId xmlns:a16="http://schemas.microsoft.com/office/drawing/2014/main" id="{40ADC332-B1DF-D042-AC54-494DA16A4DFE}"/>
              </a:ext>
            </a:extLst>
          </p:cNvPr>
          <p:cNvSpPr>
            <a:spLocks noChangeAspect="1"/>
          </p:cNvSpPr>
          <p:nvPr/>
        </p:nvSpPr>
        <p:spPr>
          <a:xfrm>
            <a:off x="2473667" y="4863042"/>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5</a:t>
            </a:r>
          </a:p>
        </p:txBody>
      </p:sp>
      <p:cxnSp>
        <p:nvCxnSpPr>
          <p:cNvPr id="14" name="Straight Connector 13">
            <a:extLst>
              <a:ext uri="{FF2B5EF4-FFF2-40B4-BE49-F238E27FC236}">
                <a16:creationId xmlns:a16="http://schemas.microsoft.com/office/drawing/2014/main" id="{99DA44CA-2628-A74B-8367-F639596AC878}"/>
              </a:ext>
            </a:extLst>
          </p:cNvPr>
          <p:cNvCxnSpPr/>
          <p:nvPr/>
        </p:nvCxnSpPr>
        <p:spPr>
          <a:xfrm>
            <a:off x="966977" y="4765585"/>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BD88BE8-2600-644F-8471-7B717C24AC0F}"/>
              </a:ext>
            </a:extLst>
          </p:cNvPr>
          <p:cNvCxnSpPr/>
          <p:nvPr/>
        </p:nvCxnSpPr>
        <p:spPr>
          <a:xfrm>
            <a:off x="1149857" y="4582704"/>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D239BDE-4FA9-BD47-8177-1E22C4E90C03}"/>
              </a:ext>
            </a:extLst>
          </p:cNvPr>
          <p:cNvCxnSpPr/>
          <p:nvPr/>
        </p:nvCxnSpPr>
        <p:spPr>
          <a:xfrm>
            <a:off x="1959646" y="4765585"/>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76512B0-EC52-234D-99D9-4AA040135DB8}"/>
              </a:ext>
            </a:extLst>
          </p:cNvPr>
          <p:cNvCxnSpPr/>
          <p:nvPr/>
        </p:nvCxnSpPr>
        <p:spPr>
          <a:xfrm>
            <a:off x="2142527" y="4582705"/>
            <a:ext cx="384705" cy="33390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A7F88F7-F938-F141-BEB4-60B02BEE580B}"/>
              </a:ext>
            </a:extLst>
          </p:cNvPr>
          <p:cNvCxnSpPr/>
          <p:nvPr/>
        </p:nvCxnSpPr>
        <p:spPr>
          <a:xfrm flipV="1">
            <a:off x="2142527" y="5175238"/>
            <a:ext cx="384705" cy="24024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E41F7BDB-FBC4-0245-899C-45BDC014917F}"/>
                  </a:ext>
                </a:extLst>
              </p:cNvPr>
              <p:cNvSpPr/>
              <p:nvPr/>
            </p:nvSpPr>
            <p:spPr>
              <a:xfrm>
                <a:off x="963569" y="5798403"/>
                <a:ext cx="1387624" cy="461665"/>
              </a:xfrm>
              <a:prstGeom prst="rect">
                <a:avLst/>
              </a:prstGeom>
            </p:spPr>
            <p:txBody>
              <a:bodyPr wrap="none">
                <a:spAutoFit/>
              </a:bodyPr>
              <a:lstStyle/>
              <a:p>
                <a:r>
                  <a:rPr lang="en-US" sz="2400">
                    <a:latin typeface="Helvetica Neue Light" panose="02000403000000020004" pitchFamily="2" charset="0"/>
                    <a:ea typeface="Helvetica Neue Light" panose="02000403000000020004" pitchFamily="2" charset="0"/>
                  </a:rPr>
                  <a:t>Graph </a:t>
                </a:r>
                <a14:m>
                  <m:oMath xmlns:m="http://schemas.openxmlformats.org/officeDocument/2006/math">
                    <m:r>
                      <a:rPr lang="en-US" sz="2400" b="0" i="1" smtClean="0">
                        <a:latin typeface="Cambria Math" panose="02040503050406030204" pitchFamily="18" charset="0"/>
                      </a:rPr>
                      <m:t>𝐺</m:t>
                    </m:r>
                  </m:oMath>
                </a14:m>
                <a:r>
                  <a:rPr lang="en-US" sz="2400">
                    <a:latin typeface="Helvetica Neue Light" panose="02000403000000020004" pitchFamily="2" charset="0"/>
                    <a:ea typeface="Helvetica Neue Light" panose="02000403000000020004" pitchFamily="2" charset="0"/>
                  </a:rPr>
                  <a:t> </a:t>
                </a:r>
              </a:p>
            </p:txBody>
          </p:sp>
        </mc:Choice>
        <mc:Fallback xmlns="">
          <p:sp>
            <p:nvSpPr>
              <p:cNvPr id="21" name="Rectangle 20">
                <a:extLst>
                  <a:ext uri="{FF2B5EF4-FFF2-40B4-BE49-F238E27FC236}">
                    <a16:creationId xmlns:a16="http://schemas.microsoft.com/office/drawing/2014/main" id="{E41F7BDB-FBC4-0245-899C-45BDC014917F}"/>
                  </a:ext>
                </a:extLst>
              </p:cNvPr>
              <p:cNvSpPr>
                <a:spLocks noRot="1" noChangeAspect="1" noMove="1" noResize="1" noEditPoints="1" noAdjustHandles="1" noChangeArrowheads="1" noChangeShapeType="1" noTextEdit="1"/>
              </p:cNvSpPr>
              <p:nvPr/>
            </p:nvSpPr>
            <p:spPr>
              <a:xfrm>
                <a:off x="963569" y="5798403"/>
                <a:ext cx="1387624" cy="461665"/>
              </a:xfrm>
              <a:prstGeom prst="rect">
                <a:avLst/>
              </a:prstGeom>
              <a:blipFill>
                <a:blip r:embed="rId2"/>
                <a:stretch>
                  <a:fillRect l="-6579" t="-10526" b="-28947"/>
                </a:stretch>
              </a:blipFill>
            </p:spPr>
            <p:txBody>
              <a:bodyPr/>
              <a:lstStyle/>
              <a:p>
                <a:r>
                  <a:rPr lang="en-US">
                    <a:noFill/>
                  </a:rPr>
                  <a:t> </a:t>
                </a:r>
              </a:p>
            </p:txBody>
          </p:sp>
        </mc:Fallback>
      </mc:AlternateContent>
      <p:sp>
        <p:nvSpPr>
          <p:cNvPr id="22" name="TextBox 21">
            <a:extLst>
              <a:ext uri="{FF2B5EF4-FFF2-40B4-BE49-F238E27FC236}">
                <a16:creationId xmlns:a16="http://schemas.microsoft.com/office/drawing/2014/main" id="{93C16418-2973-0346-8316-BDA50EAFEA9F}"/>
              </a:ext>
            </a:extLst>
          </p:cNvPr>
          <p:cNvSpPr txBox="1"/>
          <p:nvPr/>
        </p:nvSpPr>
        <p:spPr>
          <a:xfrm>
            <a:off x="2743200" y="3897868"/>
            <a:ext cx="2343151" cy="711200"/>
          </a:xfrm>
          <a:prstGeom prst="rect">
            <a:avLst/>
          </a:prstGeom>
          <a:noFill/>
          <a:ln>
            <a:noFill/>
          </a:ln>
        </p:spPr>
        <p:txBody>
          <a:bodyPr wrap="square" lIns="91425" tIns="91425" rIns="91425" bIns="91425" rtlCol="0" anchor="t" anchorCtr="0">
            <a:noAutofit/>
          </a:bodyPr>
          <a:lstStyle/>
          <a:p>
            <a:r>
              <a:rPr lang="en-US" sz="2400" b="1">
                <a:solidFill>
                  <a:srgbClr val="008000"/>
                </a:solidFill>
                <a:latin typeface="Helvetica Neue Light" charset="0"/>
                <a:ea typeface="Helvetica Neue Light" charset="0"/>
                <a:cs typeface="Helvetica Neue Light" charset="0"/>
                <a:sym typeface="Open Sans"/>
              </a:rPr>
              <a:t>Node-level RNN</a:t>
            </a:r>
          </a:p>
        </p:txBody>
      </p:sp>
      <p:sp>
        <p:nvSpPr>
          <p:cNvPr id="23" name="Arrow: Right 8">
            <a:extLst>
              <a:ext uri="{FF2B5EF4-FFF2-40B4-BE49-F238E27FC236}">
                <a16:creationId xmlns:a16="http://schemas.microsoft.com/office/drawing/2014/main" id="{8825F24B-03C4-E64C-88EB-8B65BCC2AB8A}"/>
              </a:ext>
            </a:extLst>
          </p:cNvPr>
          <p:cNvSpPr/>
          <p:nvPr/>
        </p:nvSpPr>
        <p:spPr>
          <a:xfrm>
            <a:off x="5086351" y="3988038"/>
            <a:ext cx="1016000" cy="304800"/>
          </a:xfrm>
          <a:prstGeom prst="rightArrow">
            <a:avLst/>
          </a:prstGeom>
          <a:solidFill>
            <a:srgbClr val="00B050"/>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3">
                  <a:lumMod val="75000"/>
                </a:schemeClr>
              </a:solidFill>
            </a:endParaRPr>
          </a:p>
        </p:txBody>
      </p:sp>
      <p:sp>
        <p:nvSpPr>
          <p:cNvPr id="25" name="TextBox 24">
            <a:extLst>
              <a:ext uri="{FF2B5EF4-FFF2-40B4-BE49-F238E27FC236}">
                <a16:creationId xmlns:a16="http://schemas.microsoft.com/office/drawing/2014/main" id="{FF4B9DFB-D5F8-E84C-8DA5-43EDA9314B3A}"/>
              </a:ext>
            </a:extLst>
          </p:cNvPr>
          <p:cNvSpPr txBox="1"/>
          <p:nvPr/>
        </p:nvSpPr>
        <p:spPr>
          <a:xfrm>
            <a:off x="6854952" y="4711010"/>
            <a:ext cx="2343151" cy="711200"/>
          </a:xfrm>
          <a:prstGeom prst="rect">
            <a:avLst/>
          </a:prstGeom>
          <a:noFill/>
          <a:ln>
            <a:noFill/>
          </a:ln>
        </p:spPr>
        <p:txBody>
          <a:bodyPr wrap="square" lIns="91425" tIns="91425" rIns="91425" bIns="91425" rtlCol="0" anchor="t" anchorCtr="0">
            <a:noAutofit/>
          </a:bodyPr>
          <a:lstStyle/>
          <a:p>
            <a:r>
              <a:rPr lang="en-US" sz="2400" b="1">
                <a:solidFill>
                  <a:srgbClr val="0070C0"/>
                </a:solidFill>
                <a:latin typeface="Helvetica Neue Light" charset="0"/>
                <a:ea typeface="Helvetica Neue Light" charset="0"/>
                <a:cs typeface="Helvetica Neue Light" charset="0"/>
                <a:sym typeface="Open Sans"/>
              </a:rPr>
              <a:t>Edge-level RNN</a:t>
            </a:r>
          </a:p>
        </p:txBody>
      </p:sp>
      <p:sp>
        <p:nvSpPr>
          <p:cNvPr id="26" name="Arrow: Right 9">
            <a:extLst>
              <a:ext uri="{FF2B5EF4-FFF2-40B4-BE49-F238E27FC236}">
                <a16:creationId xmlns:a16="http://schemas.microsoft.com/office/drawing/2014/main" id="{220C76F4-7372-7C40-BF22-38DE368B28FC}"/>
              </a:ext>
            </a:extLst>
          </p:cNvPr>
          <p:cNvSpPr/>
          <p:nvPr/>
        </p:nvSpPr>
        <p:spPr>
          <a:xfrm rot="5400000">
            <a:off x="6197600" y="4964630"/>
            <a:ext cx="1016000" cy="304800"/>
          </a:xfrm>
          <a:prstGeom prst="rightArrow">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 name="TextBox 26">
            <a:extLst>
              <a:ext uri="{FF2B5EF4-FFF2-40B4-BE49-F238E27FC236}">
                <a16:creationId xmlns:a16="http://schemas.microsoft.com/office/drawing/2014/main" id="{3DFF0D9D-53B9-9A40-AEF3-5CB72E0FFDB7}"/>
              </a:ext>
            </a:extLst>
          </p:cNvPr>
          <p:cNvSpPr txBox="1"/>
          <p:nvPr/>
        </p:nvSpPr>
        <p:spPr>
          <a:xfrm>
            <a:off x="6556300" y="4711974"/>
            <a:ext cx="2625252" cy="1014694"/>
          </a:xfrm>
          <a:prstGeom prst="rect">
            <a:avLst/>
          </a:prstGeom>
          <a:noFill/>
          <a:ln>
            <a:noFill/>
          </a:ln>
        </p:spPr>
        <p:txBody>
          <a:bodyPr wrap="square" lIns="91425" tIns="91425" rIns="91425" bIns="91425" rtlCol="0" anchor="t" anchorCtr="0">
            <a:noAutofit/>
          </a:bodyPr>
          <a:lstStyle/>
          <a:p>
            <a:endParaRPr lang="en-US" sz="2000" b="1">
              <a:solidFill>
                <a:srgbClr val="0000FF"/>
              </a:solidFill>
              <a:latin typeface="Helvetica Neue Light" charset="0"/>
              <a:ea typeface="Helvetica Neue Light" charset="0"/>
              <a:cs typeface="Helvetica Neue Light" charset="0"/>
              <a:sym typeface="Open Sans"/>
            </a:endParaRPr>
          </a:p>
        </p:txBody>
      </p:sp>
      <p:sp>
        <p:nvSpPr>
          <p:cNvPr id="29" name="Rectangle 28">
            <a:extLst>
              <a:ext uri="{FF2B5EF4-FFF2-40B4-BE49-F238E27FC236}">
                <a16:creationId xmlns:a16="http://schemas.microsoft.com/office/drawing/2014/main" id="{1B9A5795-84D8-3648-8F36-96741E459D70}"/>
              </a:ext>
            </a:extLst>
          </p:cNvPr>
          <p:cNvSpPr/>
          <p:nvPr/>
        </p:nvSpPr>
        <p:spPr>
          <a:xfrm>
            <a:off x="4394691" y="6260068"/>
            <a:ext cx="1890261" cy="369332"/>
          </a:xfrm>
          <a:prstGeom prst="rect">
            <a:avLst/>
          </a:prstGeom>
        </p:spPr>
        <p:txBody>
          <a:bodyPr wrap="none">
            <a:spAutoFit/>
          </a:bodyPr>
          <a:lstStyle/>
          <a:p>
            <a:r>
              <a:rPr lang="en-US">
                <a:latin typeface="Helvetica Neue Light" panose="02000403000000020004" pitchFamily="2" charset="0"/>
                <a:ea typeface="Helvetica Neue Light" panose="02000403000000020004" pitchFamily="2" charset="0"/>
              </a:rPr>
              <a:t>Adjacency matrix</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BEBD7550-7E4A-2145-B9DC-C108D01CC119}"/>
                  </a:ext>
                </a:extLst>
              </p:cNvPr>
              <p:cNvSpPr txBox="1"/>
              <p:nvPr/>
            </p:nvSpPr>
            <p:spPr>
              <a:xfrm>
                <a:off x="2899075" y="4791670"/>
                <a:ext cx="1169768"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3600" i="1" smtClean="0">
                          <a:latin typeface="Cambria Math" panose="02040503050406030204" pitchFamily="18" charset="0"/>
                          <a:ea typeface="Cambria Math" panose="02040503050406030204" pitchFamily="18" charset="0"/>
                        </a:rPr>
                        <m:t>⇔</m:t>
                      </m:r>
                    </m:oMath>
                  </m:oMathPara>
                </a14:m>
                <a:endParaRPr lang="en-US" sz="3600"/>
              </a:p>
            </p:txBody>
          </p:sp>
        </mc:Choice>
        <mc:Fallback xmlns="">
          <p:sp>
            <p:nvSpPr>
              <p:cNvPr id="30" name="TextBox 29">
                <a:extLst>
                  <a:ext uri="{FF2B5EF4-FFF2-40B4-BE49-F238E27FC236}">
                    <a16:creationId xmlns:a16="http://schemas.microsoft.com/office/drawing/2014/main" id="{BEBD7550-7E4A-2145-B9DC-C108D01CC119}"/>
                  </a:ext>
                </a:extLst>
              </p:cNvPr>
              <p:cNvSpPr txBox="1">
                <a:spLocks noRot="1" noChangeAspect="1" noMove="1" noResize="1" noEditPoints="1" noAdjustHandles="1" noChangeArrowheads="1" noChangeShapeType="1" noTextEdit="1"/>
              </p:cNvSpPr>
              <p:nvPr/>
            </p:nvSpPr>
            <p:spPr>
              <a:xfrm>
                <a:off x="2899075" y="4791670"/>
                <a:ext cx="1169768" cy="553998"/>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0197764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76926"/>
            <a:ext cx="8077200" cy="3152275"/>
          </a:xfrm>
        </p:spPr>
        <p:txBody>
          <a:bodyPr anchor="b">
            <a:normAutofit/>
          </a:bodyPr>
          <a:lstStyle/>
          <a:p>
            <a:r>
              <a:rPr lang="en-US"/>
              <a:t>Stanford CS224W: </a:t>
            </a:r>
            <a:br>
              <a:rPr lang="en-US"/>
            </a:br>
            <a:r>
              <a:rPr lang="en-US"/>
              <a:t>Scaling Up and Evaluating Graph Generation</a:t>
            </a:r>
            <a:br>
              <a:rPr lang="en-US"/>
            </a:br>
            <a:endParaRPr lang="en-US" sz="4000" i="1"/>
          </a:p>
        </p:txBody>
      </p:sp>
      <p:sp>
        <p:nvSpPr>
          <p:cNvPr id="7" name="TextBox 6"/>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a:t>
            </a:r>
            <a:r>
              <a:rPr lang="en-US" sz="2400" err="1"/>
              <a:t>Leskovec</a:t>
            </a:r>
            <a:r>
              <a:rPr lang="en-US" sz="2400"/>
              <a:t>, </a:t>
            </a:r>
            <a:r>
              <a:rPr lang="en-US" sz="2000"/>
              <a:t>Stanford University</a:t>
            </a:r>
          </a:p>
          <a:p>
            <a:r>
              <a:rPr lang="en-US" sz="3200"/>
              <a:t>http://cs224w.stanford.edu</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268743049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2F53B-3509-B247-A88C-EDF8830161C5}"/>
              </a:ext>
            </a:extLst>
          </p:cNvPr>
          <p:cNvSpPr>
            <a:spLocks noGrp="1"/>
          </p:cNvSpPr>
          <p:nvPr>
            <p:ph type="title"/>
          </p:nvPr>
        </p:nvSpPr>
        <p:spPr/>
        <p:txBody>
          <a:bodyPr/>
          <a:lstStyle/>
          <a:p>
            <a:r>
              <a:rPr lang="en-US"/>
              <a:t>Issue: Tractability</a:t>
            </a:r>
          </a:p>
        </p:txBody>
      </p:sp>
      <p:sp>
        <p:nvSpPr>
          <p:cNvPr id="3" name="Content Placeholder 2">
            <a:extLst>
              <a:ext uri="{FF2B5EF4-FFF2-40B4-BE49-F238E27FC236}">
                <a16:creationId xmlns:a16="http://schemas.microsoft.com/office/drawing/2014/main" id="{0EBFF31E-6145-1043-A810-27321D36F713}"/>
              </a:ext>
            </a:extLst>
          </p:cNvPr>
          <p:cNvSpPr>
            <a:spLocks noGrp="1"/>
          </p:cNvSpPr>
          <p:nvPr>
            <p:ph idx="1"/>
          </p:nvPr>
        </p:nvSpPr>
        <p:spPr/>
        <p:txBody>
          <a:bodyPr/>
          <a:lstStyle/>
          <a:p>
            <a:r>
              <a:rPr lang="en-US" dirty="0">
                <a:solidFill>
                  <a:srgbClr val="0000FF"/>
                </a:solidFill>
              </a:rPr>
              <a:t>Any node can connect to any prior node</a:t>
            </a:r>
            <a:endParaRPr lang="en-US" sz="3600" dirty="0">
              <a:solidFill>
                <a:srgbClr val="0000FF"/>
              </a:solidFill>
            </a:endParaRPr>
          </a:p>
          <a:p>
            <a:r>
              <a:rPr lang="en-US" sz="3600" dirty="0"/>
              <a:t>Too many steps for edge generation</a:t>
            </a:r>
          </a:p>
          <a:p>
            <a:pPr lvl="1"/>
            <a:r>
              <a:rPr lang="en-US" sz="3100" dirty="0"/>
              <a:t>Need to generate full adjacency matrix</a:t>
            </a:r>
          </a:p>
          <a:p>
            <a:pPr lvl="1"/>
            <a:r>
              <a:rPr lang="en-US" sz="3100" dirty="0"/>
              <a:t>Complex too-long edge dependencies</a:t>
            </a:r>
          </a:p>
          <a:p>
            <a:endParaRPr lang="en-US" dirty="0"/>
          </a:p>
        </p:txBody>
      </p:sp>
      <p:sp>
        <p:nvSpPr>
          <p:cNvPr id="4" name="Date Placeholder 3">
            <a:extLst>
              <a:ext uri="{FF2B5EF4-FFF2-40B4-BE49-F238E27FC236}">
                <a16:creationId xmlns:a16="http://schemas.microsoft.com/office/drawing/2014/main" id="{792CA5D3-D7F2-AD47-8F4E-54219DB1A492}"/>
              </a:ext>
            </a:extLst>
          </p:cNvPr>
          <p:cNvSpPr>
            <a:spLocks noGrp="1"/>
          </p:cNvSpPr>
          <p:nvPr>
            <p:ph type="dt" sz="half" idx="10"/>
          </p:nvPr>
        </p:nvSpPr>
        <p:spPr/>
        <p:txBody>
          <a:bodyPr/>
          <a:lstStyle/>
          <a:p>
            <a:fld id="{E48A08E7-0738-2849-809A-3ACF92583BE4}" type="datetime1">
              <a:rPr lang="en-US" smtClean="0"/>
              <a:t>11/18/24</a:t>
            </a:fld>
            <a:endParaRPr lang="en-US"/>
          </a:p>
        </p:txBody>
      </p:sp>
      <p:sp>
        <p:nvSpPr>
          <p:cNvPr id="5" name="Footer Placeholder 4">
            <a:extLst>
              <a:ext uri="{FF2B5EF4-FFF2-40B4-BE49-F238E27FC236}">
                <a16:creationId xmlns:a16="http://schemas.microsoft.com/office/drawing/2014/main" id="{839AD128-B00E-CA4F-AC5E-B6C6EBD515E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892F6259-B21C-5E41-BEF8-0BDC83E6A409}"/>
              </a:ext>
            </a:extLst>
          </p:cNvPr>
          <p:cNvSpPr>
            <a:spLocks noGrp="1"/>
          </p:cNvSpPr>
          <p:nvPr>
            <p:ph type="sldNum" sz="quarter" idx="12"/>
          </p:nvPr>
        </p:nvSpPr>
        <p:spPr/>
        <p:txBody>
          <a:bodyPr/>
          <a:lstStyle/>
          <a:p>
            <a:fld id="{19B12225-5612-419B-A8D5-4B8EEE4C217E}" type="slidenum">
              <a:rPr lang="en-US" smtClean="0"/>
              <a:pPr/>
              <a:t>48</a:t>
            </a:fld>
            <a:endParaRPr lang="en-US"/>
          </a:p>
        </p:txBody>
      </p:sp>
      <p:sp>
        <p:nvSpPr>
          <p:cNvPr id="21" name="Oval 20">
            <a:extLst>
              <a:ext uri="{FF2B5EF4-FFF2-40B4-BE49-F238E27FC236}">
                <a16:creationId xmlns:a16="http://schemas.microsoft.com/office/drawing/2014/main" id="{9B9DF223-8AA9-6543-B9F4-159C4DD91FD3}"/>
              </a:ext>
            </a:extLst>
          </p:cNvPr>
          <p:cNvSpPr>
            <a:spLocks noChangeAspect="1"/>
          </p:cNvSpPr>
          <p:nvPr/>
        </p:nvSpPr>
        <p:spPr>
          <a:xfrm>
            <a:off x="2209800" y="3953116"/>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22" name="Oval 21">
            <a:extLst>
              <a:ext uri="{FF2B5EF4-FFF2-40B4-BE49-F238E27FC236}">
                <a16:creationId xmlns:a16="http://schemas.microsoft.com/office/drawing/2014/main" id="{6A5F5B41-C1E1-2147-93CB-122E17B342AE}"/>
              </a:ext>
            </a:extLst>
          </p:cNvPr>
          <p:cNvSpPr>
            <a:spLocks noChangeAspect="1"/>
          </p:cNvSpPr>
          <p:nvPr/>
        </p:nvSpPr>
        <p:spPr>
          <a:xfrm>
            <a:off x="2209800" y="4785894"/>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solidFill>
                  <a:srgbClr val="C00000"/>
                </a:solidFill>
                <a:latin typeface="Helvetica Neue Light" panose="02000403000000020004" pitchFamily="2" charset="0"/>
                <a:ea typeface="Helvetica Neue Light" panose="02000403000000020004" pitchFamily="2" charset="0"/>
              </a:rPr>
              <a:t>5</a:t>
            </a:r>
          </a:p>
        </p:txBody>
      </p:sp>
      <p:sp>
        <p:nvSpPr>
          <p:cNvPr id="23" name="Oval 22">
            <a:extLst>
              <a:ext uri="{FF2B5EF4-FFF2-40B4-BE49-F238E27FC236}">
                <a16:creationId xmlns:a16="http://schemas.microsoft.com/office/drawing/2014/main" id="{BBF005F9-5F5F-7D46-8C06-1E5BE478DBE0}"/>
              </a:ext>
            </a:extLst>
          </p:cNvPr>
          <p:cNvSpPr>
            <a:spLocks noChangeAspect="1"/>
          </p:cNvSpPr>
          <p:nvPr/>
        </p:nvSpPr>
        <p:spPr>
          <a:xfrm>
            <a:off x="3202469" y="4785894"/>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4</a:t>
            </a:r>
          </a:p>
        </p:txBody>
      </p:sp>
      <p:cxnSp>
        <p:nvCxnSpPr>
          <p:cNvPr id="24" name="Straight Connector 23">
            <a:extLst>
              <a:ext uri="{FF2B5EF4-FFF2-40B4-BE49-F238E27FC236}">
                <a16:creationId xmlns:a16="http://schemas.microsoft.com/office/drawing/2014/main" id="{BF6C87EA-220C-2441-B117-E5A0F7EBE2F5}"/>
              </a:ext>
            </a:extLst>
          </p:cNvPr>
          <p:cNvCxnSpPr/>
          <p:nvPr/>
        </p:nvCxnSpPr>
        <p:spPr>
          <a:xfrm>
            <a:off x="2575560" y="4964974"/>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5FF13E03-4C2C-6C40-AC23-BAA3CCA003FC}"/>
              </a:ext>
            </a:extLst>
          </p:cNvPr>
          <p:cNvSpPr>
            <a:spLocks noChangeAspect="1"/>
          </p:cNvSpPr>
          <p:nvPr/>
        </p:nvSpPr>
        <p:spPr>
          <a:xfrm>
            <a:off x="3202469" y="3953116"/>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sp>
        <p:nvSpPr>
          <p:cNvPr id="26" name="Oval 25">
            <a:extLst>
              <a:ext uri="{FF2B5EF4-FFF2-40B4-BE49-F238E27FC236}">
                <a16:creationId xmlns:a16="http://schemas.microsoft.com/office/drawing/2014/main" id="{0BD9CEAC-0209-3145-B0B4-87D19B288048}"/>
              </a:ext>
            </a:extLst>
          </p:cNvPr>
          <p:cNvSpPr>
            <a:spLocks noChangeAspect="1"/>
          </p:cNvSpPr>
          <p:nvPr/>
        </p:nvSpPr>
        <p:spPr>
          <a:xfrm>
            <a:off x="3899370" y="4416334"/>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solidFill>
                  <a:schemeClr val="tx1"/>
                </a:solidFill>
                <a:latin typeface="Helvetica Neue Light" panose="02000403000000020004" pitchFamily="2" charset="0"/>
                <a:ea typeface="Helvetica Neue Light" panose="02000403000000020004" pitchFamily="2" charset="0"/>
              </a:rPr>
              <a:t>2</a:t>
            </a:r>
          </a:p>
        </p:txBody>
      </p:sp>
      <p:cxnSp>
        <p:nvCxnSpPr>
          <p:cNvPr id="27" name="Straight Connector 26">
            <a:extLst>
              <a:ext uri="{FF2B5EF4-FFF2-40B4-BE49-F238E27FC236}">
                <a16:creationId xmlns:a16="http://schemas.microsoft.com/office/drawing/2014/main" id="{518C9066-8214-B44D-AAAD-4D2DBE7B178C}"/>
              </a:ext>
            </a:extLst>
          </p:cNvPr>
          <p:cNvCxnSpPr/>
          <p:nvPr/>
        </p:nvCxnSpPr>
        <p:spPr>
          <a:xfrm>
            <a:off x="2392680" y="4318877"/>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599B53E-81E6-E749-8758-677E0D505FE0}"/>
              </a:ext>
            </a:extLst>
          </p:cNvPr>
          <p:cNvCxnSpPr/>
          <p:nvPr/>
        </p:nvCxnSpPr>
        <p:spPr>
          <a:xfrm>
            <a:off x="2575560" y="4135996"/>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6246EDB-A910-3941-9B21-49EB8A6DC473}"/>
              </a:ext>
            </a:extLst>
          </p:cNvPr>
          <p:cNvCxnSpPr/>
          <p:nvPr/>
        </p:nvCxnSpPr>
        <p:spPr>
          <a:xfrm>
            <a:off x="3385349" y="4318877"/>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9106FB6-51B9-2E49-9754-51949B51E697}"/>
              </a:ext>
            </a:extLst>
          </p:cNvPr>
          <p:cNvCxnSpPr/>
          <p:nvPr/>
        </p:nvCxnSpPr>
        <p:spPr>
          <a:xfrm>
            <a:off x="3568230" y="4135997"/>
            <a:ext cx="384705" cy="33390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E7BD879-0ECB-AB4E-97B4-5E4EDAB690D1}"/>
              </a:ext>
            </a:extLst>
          </p:cNvPr>
          <p:cNvCxnSpPr/>
          <p:nvPr/>
        </p:nvCxnSpPr>
        <p:spPr>
          <a:xfrm flipV="1">
            <a:off x="3568230" y="4728530"/>
            <a:ext cx="384705" cy="24024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ABDBDB97-8DBF-924B-9748-3C1FBEAF084B}"/>
              </a:ext>
            </a:extLst>
          </p:cNvPr>
          <p:cNvSpPr/>
          <p:nvPr/>
        </p:nvSpPr>
        <p:spPr>
          <a:xfrm>
            <a:off x="1364205" y="5201505"/>
            <a:ext cx="7162800" cy="707886"/>
          </a:xfrm>
          <a:prstGeom prst="rect">
            <a:avLst/>
          </a:prstGeom>
        </p:spPr>
        <p:txBody>
          <a:bodyPr wrap="square">
            <a:spAutoFit/>
          </a:bodyPr>
          <a:lstStyle/>
          <a:p>
            <a:r>
              <a:rPr lang="en-US" sz="2000">
                <a:solidFill>
                  <a:srgbClr val="C00000"/>
                </a:solidFill>
                <a:latin typeface="Arial" panose="020B0604020202020204" pitchFamily="34" charset="0"/>
                <a:ea typeface="Helvetica Neue Light" panose="02000403000000020004" pitchFamily="2" charset="0"/>
                <a:cs typeface="Arial" panose="020B0604020202020204" pitchFamily="34" charset="0"/>
              </a:rPr>
              <a:t>Random node ordering: </a:t>
            </a:r>
          </a:p>
          <a:p>
            <a:r>
              <a:rPr lang="en-US" sz="2000">
                <a:latin typeface="Arial" panose="020B0604020202020204" pitchFamily="34" charset="0"/>
                <a:ea typeface="Helvetica Neue Light" panose="02000403000000020004" pitchFamily="2" charset="0"/>
                <a:cs typeface="Arial" panose="020B0604020202020204" pitchFamily="34" charset="0"/>
              </a:rPr>
              <a:t>Node 5 may connect to any/all previous nodes</a:t>
            </a:r>
          </a:p>
        </p:txBody>
      </p:sp>
      <p:sp>
        <p:nvSpPr>
          <p:cNvPr id="33" name="Rectangle 32">
            <a:extLst>
              <a:ext uri="{FF2B5EF4-FFF2-40B4-BE49-F238E27FC236}">
                <a16:creationId xmlns:a16="http://schemas.microsoft.com/office/drawing/2014/main" id="{3D08CB06-DC22-CB41-AD2C-16C17340AB5D}"/>
              </a:ext>
            </a:extLst>
          </p:cNvPr>
          <p:cNvSpPr/>
          <p:nvPr/>
        </p:nvSpPr>
        <p:spPr>
          <a:xfrm>
            <a:off x="914400" y="5943600"/>
            <a:ext cx="7315200" cy="6930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bg1"/>
                </a:solidFill>
                <a:latin typeface="Calibri" panose="020F0502020204030204" pitchFamily="34" charset="0"/>
                <a:ea typeface="Helvetica Neue Light" panose="02000403000000020004" pitchFamily="2" charset="0"/>
                <a:cs typeface="Calibri" panose="020F0502020204030204" pitchFamily="34" charset="0"/>
              </a:rPr>
              <a:t>How do we limit this complexity?</a:t>
            </a:r>
            <a:endParaRPr lang="en-US" sz="3200" i="1">
              <a:solidFill>
                <a:schemeClr val="bg1"/>
              </a:solidFill>
              <a:latin typeface="Calibri" panose="020F0502020204030204" pitchFamily="34" charset="0"/>
              <a:ea typeface="Helvetica Neue Light" panose="02000403000000020004" pitchFamily="2" charset="0"/>
              <a:cs typeface="Calibri" panose="020F0502020204030204" pitchFamily="34" charset="0"/>
            </a:endParaRPr>
          </a:p>
        </p:txBody>
      </p:sp>
      <p:sp>
        <p:nvSpPr>
          <p:cNvPr id="34" name="TextBox 33">
            <a:extLst>
              <a:ext uri="{FF2B5EF4-FFF2-40B4-BE49-F238E27FC236}">
                <a16:creationId xmlns:a16="http://schemas.microsoft.com/office/drawing/2014/main" id="{9A1B09D0-1D15-6140-8291-73E5219A45D4}"/>
              </a:ext>
            </a:extLst>
          </p:cNvPr>
          <p:cNvSpPr txBox="1"/>
          <p:nvPr/>
        </p:nvSpPr>
        <p:spPr>
          <a:xfrm>
            <a:off x="4945605" y="3581400"/>
            <a:ext cx="4083169" cy="2031325"/>
          </a:xfrm>
          <a:prstGeom prst="rect">
            <a:avLst/>
          </a:prstGeom>
          <a:noFill/>
        </p:spPr>
        <p:txBody>
          <a:bodyPr wrap="none" rtlCol="0">
            <a:spAutoFit/>
          </a:bodyPr>
          <a:lstStyle/>
          <a:p>
            <a:r>
              <a:rPr lang="en-US" b="1">
                <a:solidFill>
                  <a:srgbClr val="C00000"/>
                </a:solidFill>
                <a:latin typeface="Arial" panose="020B0604020202020204" pitchFamily="34" charset="0"/>
                <a:ea typeface="Helvetica Neue Light" charset="0"/>
                <a:cs typeface="Arial" panose="020B0604020202020204" pitchFamily="34" charset="0"/>
              </a:rPr>
              <a:t>“Recipe” to generate the left graph:</a:t>
            </a:r>
          </a:p>
          <a:p>
            <a:pPr marL="285750" indent="-285750">
              <a:buFont typeface="System Font Regular"/>
              <a:buChar char="-"/>
            </a:pPr>
            <a:r>
              <a:rPr lang="en-US">
                <a:latin typeface="Arial" panose="020B0604020202020204" pitchFamily="34" charset="0"/>
                <a:ea typeface="Helvetica Neue Light" charset="0"/>
                <a:cs typeface="Arial" panose="020B0604020202020204" pitchFamily="34" charset="0"/>
              </a:rPr>
              <a:t>Add node 1</a:t>
            </a:r>
          </a:p>
          <a:p>
            <a:pPr marL="285750" indent="-285750">
              <a:buFont typeface="System Font Regular"/>
              <a:buChar char="-"/>
            </a:pPr>
            <a:r>
              <a:rPr lang="en-US">
                <a:latin typeface="Arial" panose="020B0604020202020204" pitchFamily="34" charset="0"/>
                <a:ea typeface="Helvetica Neue Light" charset="0"/>
                <a:cs typeface="Arial" panose="020B0604020202020204" pitchFamily="34" charset="0"/>
              </a:rPr>
              <a:t>Add node 2</a:t>
            </a:r>
          </a:p>
          <a:p>
            <a:pPr marL="285750" indent="-285750">
              <a:buFont typeface="System Font Regular"/>
              <a:buChar char="-"/>
            </a:pPr>
            <a:r>
              <a:rPr lang="en-US">
                <a:latin typeface="Arial" panose="020B0604020202020204" pitchFamily="34" charset="0"/>
                <a:ea typeface="Helvetica Neue Light" charset="0"/>
                <a:cs typeface="Arial" panose="020B0604020202020204" pitchFamily="34" charset="0"/>
              </a:rPr>
              <a:t>Add node 3</a:t>
            </a:r>
          </a:p>
          <a:p>
            <a:pPr marL="285750" indent="-285750">
              <a:buFont typeface="System Font Regular"/>
              <a:buChar char="-"/>
            </a:pPr>
            <a:r>
              <a:rPr lang="en-US">
                <a:latin typeface="Arial" panose="020B0604020202020204" pitchFamily="34" charset="0"/>
                <a:ea typeface="Helvetica Neue Light" charset="0"/>
                <a:cs typeface="Arial" panose="020B0604020202020204" pitchFamily="34" charset="0"/>
              </a:rPr>
              <a:t>Connect 3 with 2 and 1</a:t>
            </a:r>
          </a:p>
          <a:p>
            <a:pPr marL="285750" indent="-285750">
              <a:buFont typeface="System Font Regular"/>
              <a:buChar char="-"/>
            </a:pPr>
            <a:r>
              <a:rPr lang="en-US">
                <a:latin typeface="Arial" panose="020B0604020202020204" pitchFamily="34" charset="0"/>
                <a:ea typeface="Helvetica Neue Light" charset="0"/>
                <a:cs typeface="Arial" panose="020B0604020202020204" pitchFamily="34" charset="0"/>
              </a:rPr>
              <a:t>Add node 4</a:t>
            </a:r>
          </a:p>
          <a:p>
            <a:pPr marL="285750" indent="-285750">
              <a:buFont typeface="System Font Regular"/>
              <a:buChar char="-"/>
            </a:pPr>
            <a:r>
              <a:rPr lang="en-US">
                <a:latin typeface="Arial" panose="020B0604020202020204" pitchFamily="34" charset="0"/>
                <a:ea typeface="Helvetica Neue Light" charset="0"/>
                <a:cs typeface="Arial" panose="020B0604020202020204" pitchFamily="34" charset="0"/>
              </a:rPr>
              <a:t>…</a:t>
            </a:r>
          </a:p>
        </p:txBody>
      </p:sp>
    </p:spTree>
    <p:extLst>
      <p:ext uri="{BB962C8B-B14F-4D97-AF65-F5344CB8AC3E}">
        <p14:creationId xmlns:p14="http://schemas.microsoft.com/office/powerpoint/2010/main" val="13233668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FC22C-C143-D74B-AE1C-441FB58AB99C}"/>
              </a:ext>
            </a:extLst>
          </p:cNvPr>
          <p:cNvSpPr>
            <a:spLocks noGrp="1"/>
          </p:cNvSpPr>
          <p:nvPr>
            <p:ph type="title"/>
          </p:nvPr>
        </p:nvSpPr>
        <p:spPr/>
        <p:txBody>
          <a:bodyPr/>
          <a:lstStyle/>
          <a:p>
            <a:r>
              <a:rPr lang="en-US"/>
              <a:t>Solution: Tractability via BFS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D48DF5B-9949-6D47-92EE-065E715A7063}"/>
                  </a:ext>
                </a:extLst>
              </p:cNvPr>
              <p:cNvSpPr>
                <a:spLocks noGrp="1"/>
              </p:cNvSpPr>
              <p:nvPr>
                <p:ph idx="1"/>
              </p:nvPr>
            </p:nvSpPr>
            <p:spPr>
              <a:xfrm>
                <a:off x="457200" y="1295400"/>
                <a:ext cx="8686800" cy="5562600"/>
              </a:xfrm>
            </p:spPr>
            <p:txBody>
              <a:bodyPr>
                <a:normAutofit fontScale="85000" lnSpcReduction="10000"/>
              </a:bodyPr>
              <a:lstStyle/>
              <a:p>
                <a:r>
                  <a:rPr lang="en-US" b="1">
                    <a:solidFill>
                      <a:srgbClr val="0000FF"/>
                    </a:solidFill>
                  </a:rPr>
                  <a:t>Breadth-First Search node ordering</a:t>
                </a:r>
              </a:p>
              <a:p>
                <a:endParaRPr lang="en-US"/>
              </a:p>
              <a:p>
                <a:endParaRPr lang="en-US"/>
              </a:p>
              <a:p>
                <a:endParaRPr lang="en-US"/>
              </a:p>
              <a:p>
                <a:endParaRPr lang="en-US"/>
              </a:p>
              <a:p>
                <a:endParaRPr lang="en-US"/>
              </a:p>
              <a:p>
                <a:endParaRPr lang="en-US"/>
              </a:p>
              <a:p>
                <a:r>
                  <a:rPr lang="en-US" b="1">
                    <a:solidFill>
                      <a:srgbClr val="C00000"/>
                    </a:solidFill>
                  </a:rPr>
                  <a:t>BFS node ordering: </a:t>
                </a:r>
              </a:p>
              <a:p>
                <a:pPr lvl="1"/>
                <a:r>
                  <a:rPr lang="en-US"/>
                  <a:t>Since Node 4 doesn’t connect to Node 1</a:t>
                </a:r>
              </a:p>
              <a:p>
                <a:pPr lvl="1"/>
                <a:r>
                  <a:rPr lang="en-US"/>
                  <a:t>We know all Node 1’s neighbors have already been traversed</a:t>
                </a:r>
              </a:p>
              <a:p>
                <a:pPr lvl="1"/>
                <a:r>
                  <a:rPr lang="en-US"/>
                  <a:t>Therefore, Node 5 and the following nodes will never connect to node 1</a:t>
                </a:r>
              </a:p>
              <a:p>
                <a:pPr lvl="1"/>
                <a:r>
                  <a:rPr lang="en-US"/>
                  <a:t>We only need memory of 2 “steps” rather than </a:t>
                </a:r>
                <a14:m>
                  <m:oMath xmlns:m="http://schemas.openxmlformats.org/officeDocument/2006/math">
                    <m:r>
                      <m:rPr>
                        <m:sty m:val="p"/>
                      </m:rPr>
                      <a:rPr lang="en-US" dirty="0">
                        <a:latin typeface="Cambria Math" panose="02040503050406030204" pitchFamily="18" charset="0"/>
                      </a:rPr>
                      <m:t>n</m:t>
                    </m:r>
                    <m:r>
                      <a:rPr lang="en-US" dirty="0">
                        <a:latin typeface="Cambria Math" panose="02040503050406030204" pitchFamily="18" charset="0"/>
                      </a:rPr>
                      <m:t>−1</m:t>
                    </m:r>
                  </m:oMath>
                </a14:m>
                <a:r>
                  <a:rPr lang="en-US"/>
                  <a:t> steps</a:t>
                </a:r>
              </a:p>
              <a:p>
                <a:endParaRPr lang="en-US"/>
              </a:p>
              <a:p>
                <a:endParaRPr lang="en-US"/>
              </a:p>
              <a:p>
                <a:endParaRPr lang="en-US"/>
              </a:p>
              <a:p>
                <a:endParaRPr lang="en-US"/>
              </a:p>
              <a:p>
                <a:endParaRPr lang="en-US"/>
              </a:p>
            </p:txBody>
          </p:sp>
        </mc:Choice>
        <mc:Fallback xmlns="">
          <p:sp>
            <p:nvSpPr>
              <p:cNvPr id="3" name="Content Placeholder 2">
                <a:extLst>
                  <a:ext uri="{FF2B5EF4-FFF2-40B4-BE49-F238E27FC236}">
                    <a16:creationId xmlns:a16="http://schemas.microsoft.com/office/drawing/2014/main" id="{7D48DF5B-9949-6D47-92EE-065E715A7063}"/>
                  </a:ext>
                </a:extLst>
              </p:cNvPr>
              <p:cNvSpPr>
                <a:spLocks noGrp="1" noRot="1" noChangeAspect="1" noMove="1" noResize="1" noEditPoints="1" noAdjustHandles="1" noChangeArrowheads="1" noChangeShapeType="1" noTextEdit="1"/>
              </p:cNvSpPr>
              <p:nvPr>
                <p:ph idx="1"/>
              </p:nvPr>
            </p:nvSpPr>
            <p:spPr>
              <a:xfrm>
                <a:off x="457200" y="1295400"/>
                <a:ext cx="8686800" cy="5562600"/>
              </a:xfrm>
              <a:blipFill>
                <a:blip r:embed="rId2"/>
                <a:stretch>
                  <a:fillRect t="-987"/>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3D97647D-EA8F-AE4F-8AA7-A00C2D8DD726}"/>
              </a:ext>
            </a:extLst>
          </p:cNvPr>
          <p:cNvSpPr>
            <a:spLocks noGrp="1"/>
          </p:cNvSpPr>
          <p:nvPr>
            <p:ph type="dt" sz="half" idx="10"/>
          </p:nvPr>
        </p:nvSpPr>
        <p:spPr/>
        <p:txBody>
          <a:bodyPr/>
          <a:lstStyle/>
          <a:p>
            <a:fld id="{E48235BB-92DC-C34F-BDC7-D0648C0F32D5}" type="datetime1">
              <a:rPr lang="en-US" smtClean="0"/>
              <a:pPr/>
              <a:t>11/18/24</a:t>
            </a:fld>
            <a:endParaRPr lang="en-US"/>
          </a:p>
        </p:txBody>
      </p:sp>
      <p:sp>
        <p:nvSpPr>
          <p:cNvPr id="5" name="Footer Placeholder 4">
            <a:extLst>
              <a:ext uri="{FF2B5EF4-FFF2-40B4-BE49-F238E27FC236}">
                <a16:creationId xmlns:a16="http://schemas.microsoft.com/office/drawing/2014/main" id="{0740CB8D-F8FC-6F4E-9D43-3D995E29A7F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8355DD60-0111-1341-8DCB-0D35B00A19AB}"/>
              </a:ext>
            </a:extLst>
          </p:cNvPr>
          <p:cNvSpPr>
            <a:spLocks noGrp="1"/>
          </p:cNvSpPr>
          <p:nvPr>
            <p:ph type="sldNum" sz="quarter" idx="12"/>
          </p:nvPr>
        </p:nvSpPr>
        <p:spPr/>
        <p:txBody>
          <a:bodyPr/>
          <a:lstStyle/>
          <a:p>
            <a:fld id="{19B12225-5612-419B-A8D5-4B8EEE4C217E}" type="slidenum">
              <a:rPr lang="en-US" smtClean="0"/>
              <a:pPr/>
              <a:t>49</a:t>
            </a:fld>
            <a:endParaRPr lang="en-US"/>
          </a:p>
        </p:txBody>
      </p:sp>
      <p:sp>
        <p:nvSpPr>
          <p:cNvPr id="7" name="Oval 6">
            <a:extLst>
              <a:ext uri="{FF2B5EF4-FFF2-40B4-BE49-F238E27FC236}">
                <a16:creationId xmlns:a16="http://schemas.microsoft.com/office/drawing/2014/main" id="{E9E31CBE-5C53-ED40-8472-4D7AB7682431}"/>
              </a:ext>
            </a:extLst>
          </p:cNvPr>
          <p:cNvSpPr>
            <a:spLocks noChangeAspect="1"/>
          </p:cNvSpPr>
          <p:nvPr/>
        </p:nvSpPr>
        <p:spPr>
          <a:xfrm>
            <a:off x="1694912" y="2133600"/>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8" name="Oval 7">
            <a:extLst>
              <a:ext uri="{FF2B5EF4-FFF2-40B4-BE49-F238E27FC236}">
                <a16:creationId xmlns:a16="http://schemas.microsoft.com/office/drawing/2014/main" id="{5E4802A5-EA54-354E-8AC0-5AC84286EB93}"/>
              </a:ext>
            </a:extLst>
          </p:cNvPr>
          <p:cNvSpPr>
            <a:spLocks noChangeAspect="1"/>
          </p:cNvSpPr>
          <p:nvPr/>
        </p:nvSpPr>
        <p:spPr>
          <a:xfrm>
            <a:off x="1694912" y="2966378"/>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2</a:t>
            </a:r>
          </a:p>
        </p:txBody>
      </p:sp>
      <p:sp>
        <p:nvSpPr>
          <p:cNvPr id="9" name="Oval 8">
            <a:extLst>
              <a:ext uri="{FF2B5EF4-FFF2-40B4-BE49-F238E27FC236}">
                <a16:creationId xmlns:a16="http://schemas.microsoft.com/office/drawing/2014/main" id="{971A5E6E-E05E-C34E-BEFF-7D7661DF3E63}"/>
              </a:ext>
            </a:extLst>
          </p:cNvPr>
          <p:cNvSpPr>
            <a:spLocks noChangeAspect="1"/>
          </p:cNvSpPr>
          <p:nvPr/>
        </p:nvSpPr>
        <p:spPr>
          <a:xfrm>
            <a:off x="2687581" y="2966378"/>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4</a:t>
            </a:r>
          </a:p>
        </p:txBody>
      </p:sp>
      <p:cxnSp>
        <p:nvCxnSpPr>
          <p:cNvPr id="10" name="Straight Connector 9">
            <a:extLst>
              <a:ext uri="{FF2B5EF4-FFF2-40B4-BE49-F238E27FC236}">
                <a16:creationId xmlns:a16="http://schemas.microsoft.com/office/drawing/2014/main" id="{6A0E9ABA-45F3-8A4C-9A2F-514C8761CCAD}"/>
              </a:ext>
            </a:extLst>
          </p:cNvPr>
          <p:cNvCxnSpPr/>
          <p:nvPr/>
        </p:nvCxnSpPr>
        <p:spPr>
          <a:xfrm>
            <a:off x="2060672" y="3145458"/>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0B694307-7BA1-9647-B0A2-99C6F597403B}"/>
              </a:ext>
            </a:extLst>
          </p:cNvPr>
          <p:cNvSpPr>
            <a:spLocks noChangeAspect="1"/>
          </p:cNvSpPr>
          <p:nvPr/>
        </p:nvSpPr>
        <p:spPr>
          <a:xfrm>
            <a:off x="2687581" y="2133600"/>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sp>
        <p:nvSpPr>
          <p:cNvPr id="12" name="Oval 11">
            <a:extLst>
              <a:ext uri="{FF2B5EF4-FFF2-40B4-BE49-F238E27FC236}">
                <a16:creationId xmlns:a16="http://schemas.microsoft.com/office/drawing/2014/main" id="{BD7D7D27-D0EB-BB4C-B891-62D239BF3E72}"/>
              </a:ext>
            </a:extLst>
          </p:cNvPr>
          <p:cNvSpPr>
            <a:spLocks noChangeAspect="1"/>
          </p:cNvSpPr>
          <p:nvPr/>
        </p:nvSpPr>
        <p:spPr>
          <a:xfrm>
            <a:off x="3384482" y="2596818"/>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solidFill>
                  <a:srgbClr val="C00000"/>
                </a:solidFill>
                <a:latin typeface="Helvetica Neue Light" panose="02000403000000020004" pitchFamily="2" charset="0"/>
                <a:ea typeface="Helvetica Neue Light" panose="02000403000000020004" pitchFamily="2" charset="0"/>
              </a:rPr>
              <a:t>5</a:t>
            </a:r>
          </a:p>
        </p:txBody>
      </p:sp>
      <p:cxnSp>
        <p:nvCxnSpPr>
          <p:cNvPr id="13" name="Straight Connector 12">
            <a:extLst>
              <a:ext uri="{FF2B5EF4-FFF2-40B4-BE49-F238E27FC236}">
                <a16:creationId xmlns:a16="http://schemas.microsoft.com/office/drawing/2014/main" id="{3CD5447E-B24D-2F4A-98CE-892DFC59D812}"/>
              </a:ext>
            </a:extLst>
          </p:cNvPr>
          <p:cNvCxnSpPr/>
          <p:nvPr/>
        </p:nvCxnSpPr>
        <p:spPr>
          <a:xfrm>
            <a:off x="1877792" y="2499361"/>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A1C93F2-3AB0-D440-9685-CEC65F62D032}"/>
              </a:ext>
            </a:extLst>
          </p:cNvPr>
          <p:cNvCxnSpPr/>
          <p:nvPr/>
        </p:nvCxnSpPr>
        <p:spPr>
          <a:xfrm>
            <a:off x="2060672" y="2316480"/>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CC52556-5887-B443-A1C1-09137053B3D2}"/>
              </a:ext>
            </a:extLst>
          </p:cNvPr>
          <p:cNvCxnSpPr/>
          <p:nvPr/>
        </p:nvCxnSpPr>
        <p:spPr>
          <a:xfrm>
            <a:off x="2870461" y="2499361"/>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0866C94-7278-3B41-A658-EB3A919E5C3E}"/>
              </a:ext>
            </a:extLst>
          </p:cNvPr>
          <p:cNvCxnSpPr/>
          <p:nvPr/>
        </p:nvCxnSpPr>
        <p:spPr>
          <a:xfrm>
            <a:off x="3053342" y="2316481"/>
            <a:ext cx="384705" cy="33390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031C033-3690-344A-A398-944004DE1E7D}"/>
              </a:ext>
            </a:extLst>
          </p:cNvPr>
          <p:cNvCxnSpPr/>
          <p:nvPr/>
        </p:nvCxnSpPr>
        <p:spPr>
          <a:xfrm flipV="1">
            <a:off x="3053342" y="2909014"/>
            <a:ext cx="384705" cy="24024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9747D71A-60A9-8542-90AA-D849EEE74E22}"/>
              </a:ext>
            </a:extLst>
          </p:cNvPr>
          <p:cNvSpPr/>
          <p:nvPr/>
        </p:nvSpPr>
        <p:spPr>
          <a:xfrm>
            <a:off x="1676400" y="3352800"/>
            <a:ext cx="1608133" cy="369332"/>
          </a:xfrm>
          <a:prstGeom prst="rect">
            <a:avLst/>
          </a:prstGeom>
        </p:spPr>
        <p:txBody>
          <a:bodyPr wrap="none">
            <a:spAutoFit/>
          </a:bodyPr>
          <a:lstStyle/>
          <a:p>
            <a:r>
              <a:rPr lang="en-US">
                <a:latin typeface="Arial" panose="020B0604020202020204" pitchFamily="34" charset="0"/>
                <a:ea typeface="Helvetica Neue Light" panose="02000403000000020004" pitchFamily="2" charset="0"/>
                <a:cs typeface="Arial" panose="020B0604020202020204" pitchFamily="34" charset="0"/>
              </a:rPr>
              <a:t>BFS ordering </a:t>
            </a:r>
          </a:p>
        </p:txBody>
      </p:sp>
      <p:sp>
        <p:nvSpPr>
          <p:cNvPr id="20" name="TextBox 19">
            <a:extLst>
              <a:ext uri="{FF2B5EF4-FFF2-40B4-BE49-F238E27FC236}">
                <a16:creationId xmlns:a16="http://schemas.microsoft.com/office/drawing/2014/main" id="{462C7B01-8B3A-7E4A-896B-F4D7D6AAAD3D}"/>
              </a:ext>
            </a:extLst>
          </p:cNvPr>
          <p:cNvSpPr txBox="1"/>
          <p:nvPr/>
        </p:nvSpPr>
        <p:spPr>
          <a:xfrm>
            <a:off x="3830718" y="1730276"/>
            <a:ext cx="3653564" cy="2092881"/>
          </a:xfrm>
          <a:prstGeom prst="rect">
            <a:avLst/>
          </a:prstGeom>
          <a:noFill/>
        </p:spPr>
        <p:txBody>
          <a:bodyPr wrap="none" rtlCol="0">
            <a:spAutoFit/>
          </a:bodyPr>
          <a:lstStyle/>
          <a:p>
            <a:r>
              <a:rPr lang="en-US" sz="1600" b="1">
                <a:solidFill>
                  <a:srgbClr val="C00000"/>
                </a:solidFill>
                <a:latin typeface="Arial" panose="020B0604020202020204" pitchFamily="34" charset="0"/>
                <a:ea typeface="Helvetica Neue Light" charset="0"/>
                <a:cs typeface="Arial" panose="020B0604020202020204" pitchFamily="34" charset="0"/>
              </a:rPr>
              <a:t>“Recipe” to generate the left graph:</a:t>
            </a:r>
          </a:p>
          <a:p>
            <a:pPr marL="285750" indent="-285750">
              <a:buFont typeface="System Font Regular"/>
              <a:buChar char="-"/>
            </a:pPr>
            <a:r>
              <a:rPr lang="en-US" sz="1600">
                <a:latin typeface="Arial" panose="020B0604020202020204" pitchFamily="34" charset="0"/>
                <a:ea typeface="Helvetica Neue Light" charset="0"/>
                <a:cs typeface="Arial" panose="020B0604020202020204" pitchFamily="34" charset="0"/>
              </a:rPr>
              <a:t>Add node 1</a:t>
            </a:r>
          </a:p>
          <a:p>
            <a:pPr marL="285750" indent="-285750">
              <a:buFont typeface="System Font Regular"/>
              <a:buChar char="-"/>
            </a:pPr>
            <a:r>
              <a:rPr lang="en-US" sz="1600">
                <a:latin typeface="Arial" panose="020B0604020202020204" pitchFamily="34" charset="0"/>
                <a:ea typeface="Helvetica Neue Light" charset="0"/>
                <a:cs typeface="Arial" panose="020B0604020202020204" pitchFamily="34" charset="0"/>
              </a:rPr>
              <a:t>Add node 2</a:t>
            </a:r>
          </a:p>
          <a:p>
            <a:pPr marL="285750" indent="-285750">
              <a:buFont typeface="System Font Regular"/>
              <a:buChar char="-"/>
            </a:pPr>
            <a:r>
              <a:rPr lang="en-US" sz="1600">
                <a:latin typeface="Arial" panose="020B0604020202020204" pitchFamily="34" charset="0"/>
                <a:ea typeface="Helvetica Neue Light" charset="0"/>
                <a:cs typeface="Arial" panose="020B0604020202020204" pitchFamily="34" charset="0"/>
              </a:rPr>
              <a:t>Connect 2 with 1</a:t>
            </a:r>
          </a:p>
          <a:p>
            <a:pPr marL="285750" indent="-285750">
              <a:buFont typeface="System Font Regular"/>
              <a:buChar char="-"/>
            </a:pPr>
            <a:r>
              <a:rPr lang="en-US" sz="1600">
                <a:latin typeface="Arial" panose="020B0604020202020204" pitchFamily="34" charset="0"/>
                <a:ea typeface="Helvetica Neue Light" charset="0"/>
                <a:cs typeface="Arial" panose="020B0604020202020204" pitchFamily="34" charset="0"/>
              </a:rPr>
              <a:t>Add node 3</a:t>
            </a:r>
          </a:p>
          <a:p>
            <a:pPr marL="285750" indent="-285750">
              <a:buFont typeface="System Font Regular"/>
              <a:buChar char="-"/>
            </a:pPr>
            <a:r>
              <a:rPr lang="en-US" sz="1600">
                <a:latin typeface="Arial" panose="020B0604020202020204" pitchFamily="34" charset="0"/>
                <a:ea typeface="Helvetica Neue Light" charset="0"/>
                <a:cs typeface="Arial" panose="020B0604020202020204" pitchFamily="34" charset="0"/>
              </a:rPr>
              <a:t>Connect 3 with 1 </a:t>
            </a:r>
          </a:p>
          <a:p>
            <a:pPr marL="285750" indent="-285750">
              <a:buFont typeface="System Font Regular"/>
              <a:buChar char="-"/>
            </a:pPr>
            <a:r>
              <a:rPr lang="en-US" sz="1600">
                <a:latin typeface="Arial" panose="020B0604020202020204" pitchFamily="34" charset="0"/>
                <a:ea typeface="Helvetica Neue Light" charset="0"/>
                <a:cs typeface="Arial" panose="020B0604020202020204" pitchFamily="34" charset="0"/>
              </a:rPr>
              <a:t>Add node 4</a:t>
            </a:r>
          </a:p>
          <a:p>
            <a:pPr marL="285750" indent="-285750">
              <a:buFont typeface="System Font Regular"/>
              <a:buChar char="-"/>
            </a:pPr>
            <a:r>
              <a:rPr lang="en-US" sz="1600">
                <a:latin typeface="Arial" panose="020B0604020202020204" pitchFamily="34" charset="0"/>
                <a:ea typeface="Helvetica Neue Light" charset="0"/>
                <a:cs typeface="Arial" panose="020B0604020202020204" pitchFamily="34" charset="0"/>
              </a:rPr>
              <a:t>Connect 4 with 3 and 2</a:t>
            </a:r>
          </a:p>
        </p:txBody>
      </p:sp>
    </p:spTree>
    <p:extLst>
      <p:ext uri="{BB962C8B-B14F-4D97-AF65-F5344CB8AC3E}">
        <p14:creationId xmlns:p14="http://schemas.microsoft.com/office/powerpoint/2010/main" val="4266566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FC22C-C143-D74B-AE1C-441FB58AB99C}"/>
              </a:ext>
            </a:extLst>
          </p:cNvPr>
          <p:cNvSpPr>
            <a:spLocks noGrp="1"/>
          </p:cNvSpPr>
          <p:nvPr>
            <p:ph type="title"/>
          </p:nvPr>
        </p:nvSpPr>
        <p:spPr/>
        <p:txBody>
          <a:bodyPr/>
          <a:lstStyle/>
          <a:p>
            <a:r>
              <a:rPr lang="en-US"/>
              <a:t>Solution: Tractability via BFS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D48DF5B-9949-6D47-92EE-065E715A7063}"/>
                  </a:ext>
                </a:extLst>
              </p:cNvPr>
              <p:cNvSpPr>
                <a:spLocks noGrp="1"/>
              </p:cNvSpPr>
              <p:nvPr>
                <p:ph idx="1"/>
              </p:nvPr>
            </p:nvSpPr>
            <p:spPr>
              <a:xfrm>
                <a:off x="457200" y="1295400"/>
                <a:ext cx="8229600" cy="5562600"/>
              </a:xfrm>
            </p:spPr>
            <p:txBody>
              <a:bodyPr/>
              <a:lstStyle/>
              <a:p>
                <a:r>
                  <a:rPr lang="en-US" b="1">
                    <a:solidFill>
                      <a:srgbClr val="0000FF"/>
                    </a:solidFill>
                  </a:rPr>
                  <a:t>Breadth-First Search node ordering</a:t>
                </a:r>
              </a:p>
              <a:p>
                <a:endParaRPr lang="en-US"/>
              </a:p>
              <a:p>
                <a:endParaRPr lang="en-US"/>
              </a:p>
              <a:p>
                <a:endParaRPr lang="en-US"/>
              </a:p>
              <a:p>
                <a:pPr lvl="3"/>
                <a:endParaRPr lang="en-US"/>
              </a:p>
              <a:p>
                <a:pPr lvl="3"/>
                <a:endParaRPr lang="en-US"/>
              </a:p>
              <a:p>
                <a:r>
                  <a:rPr lang="en-US" b="1">
                    <a:solidFill>
                      <a:srgbClr val="C00000"/>
                    </a:solidFill>
                  </a:rPr>
                  <a:t>Benefits:</a:t>
                </a:r>
              </a:p>
              <a:p>
                <a:pPr lvl="1"/>
                <a:r>
                  <a:rPr lang="en-US"/>
                  <a:t>Reduce possible node orderings</a:t>
                </a:r>
              </a:p>
              <a:p>
                <a:pPr lvl="2"/>
                <a:r>
                  <a:rPr lang="en-US"/>
                  <a:t>From </a:t>
                </a:r>
                <a14:m>
                  <m:oMath xmlns:m="http://schemas.openxmlformats.org/officeDocument/2006/math">
                    <m:r>
                      <a:rPr lang="en-US" smtClean="0">
                        <a:latin typeface="Cambria Math" panose="02040503050406030204" pitchFamily="18" charset="0"/>
                      </a:rPr>
                      <m:t>𝑂</m:t>
                    </m:r>
                    <m:r>
                      <a:rPr lang="en-US" smtClean="0">
                        <a:latin typeface="Cambria Math" panose="02040503050406030204" pitchFamily="18" charset="0"/>
                      </a:rPr>
                      <m:t>(</m:t>
                    </m:r>
                    <m:r>
                      <a:rPr lang="en-US" smtClean="0">
                        <a:latin typeface="Cambria Math" panose="02040503050406030204" pitchFamily="18" charset="0"/>
                      </a:rPr>
                      <m:t>𝑛</m:t>
                    </m:r>
                    <m:r>
                      <a:rPr lang="en-US" smtClean="0">
                        <a:latin typeface="Cambria Math" panose="02040503050406030204" pitchFamily="18" charset="0"/>
                      </a:rPr>
                      <m:t>!)</m:t>
                    </m:r>
                  </m:oMath>
                </a14:m>
                <a:r>
                  <a:rPr lang="en-US"/>
                  <a:t> to number of distinct BFS orderings</a:t>
                </a:r>
              </a:p>
              <a:p>
                <a:pPr lvl="1"/>
                <a:r>
                  <a:rPr lang="en-US"/>
                  <a:t>Reduce steps for edge generation</a:t>
                </a:r>
              </a:p>
              <a:p>
                <a:pPr lvl="2"/>
                <a:r>
                  <a:rPr lang="en-US"/>
                  <a:t>Reducing number of previous nodes to look at</a:t>
                </a:r>
              </a:p>
              <a:p>
                <a:endParaRPr lang="en-US"/>
              </a:p>
              <a:p>
                <a:endParaRPr lang="en-US"/>
              </a:p>
              <a:p>
                <a:endParaRPr lang="en-US"/>
              </a:p>
              <a:p>
                <a:endParaRPr lang="en-US"/>
              </a:p>
              <a:p>
                <a:endParaRPr lang="en-US"/>
              </a:p>
              <a:p>
                <a:endParaRPr lang="en-US"/>
              </a:p>
            </p:txBody>
          </p:sp>
        </mc:Choice>
        <mc:Fallback xmlns="">
          <p:sp>
            <p:nvSpPr>
              <p:cNvPr id="3" name="Content Placeholder 2">
                <a:extLst>
                  <a:ext uri="{FF2B5EF4-FFF2-40B4-BE49-F238E27FC236}">
                    <a16:creationId xmlns:a16="http://schemas.microsoft.com/office/drawing/2014/main" id="{7D48DF5B-9949-6D47-92EE-065E715A7063}"/>
                  </a:ext>
                </a:extLst>
              </p:cNvPr>
              <p:cNvSpPr>
                <a:spLocks noGrp="1" noRot="1" noChangeAspect="1" noMove="1" noResize="1" noEditPoints="1" noAdjustHandles="1" noChangeArrowheads="1" noChangeShapeType="1" noTextEdit="1"/>
              </p:cNvSpPr>
              <p:nvPr>
                <p:ph idx="1"/>
              </p:nvPr>
            </p:nvSpPr>
            <p:spPr>
              <a:xfrm>
                <a:off x="457200" y="1295400"/>
                <a:ext cx="8229600" cy="5562600"/>
              </a:xfrm>
              <a:blipFill>
                <a:blip r:embed="rId2"/>
                <a:stretch>
                  <a:fillRect l="-296" t="-65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3D97647D-EA8F-AE4F-8AA7-A00C2D8DD726}"/>
              </a:ext>
            </a:extLst>
          </p:cNvPr>
          <p:cNvSpPr>
            <a:spLocks noGrp="1"/>
          </p:cNvSpPr>
          <p:nvPr>
            <p:ph type="dt" sz="half" idx="10"/>
          </p:nvPr>
        </p:nvSpPr>
        <p:spPr/>
        <p:txBody>
          <a:bodyPr/>
          <a:lstStyle/>
          <a:p>
            <a:fld id="{F3A72D16-9197-E444-B674-5EF656BF62DC}" type="datetime1">
              <a:rPr lang="en-US" smtClean="0"/>
              <a:pPr/>
              <a:t>11/18/24</a:t>
            </a:fld>
            <a:endParaRPr lang="en-US"/>
          </a:p>
        </p:txBody>
      </p:sp>
      <p:sp>
        <p:nvSpPr>
          <p:cNvPr id="5" name="Footer Placeholder 4">
            <a:extLst>
              <a:ext uri="{FF2B5EF4-FFF2-40B4-BE49-F238E27FC236}">
                <a16:creationId xmlns:a16="http://schemas.microsoft.com/office/drawing/2014/main" id="{0740CB8D-F8FC-6F4E-9D43-3D995E29A7F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8355DD60-0111-1341-8DCB-0D35B00A19AB}"/>
              </a:ext>
            </a:extLst>
          </p:cNvPr>
          <p:cNvSpPr>
            <a:spLocks noGrp="1"/>
          </p:cNvSpPr>
          <p:nvPr>
            <p:ph type="sldNum" sz="quarter" idx="12"/>
          </p:nvPr>
        </p:nvSpPr>
        <p:spPr/>
        <p:txBody>
          <a:bodyPr/>
          <a:lstStyle/>
          <a:p>
            <a:fld id="{19B12225-5612-419B-A8D5-4B8EEE4C217E}" type="slidenum">
              <a:rPr lang="en-US" smtClean="0"/>
              <a:pPr/>
              <a:t>50</a:t>
            </a:fld>
            <a:endParaRPr lang="en-US"/>
          </a:p>
        </p:txBody>
      </p:sp>
      <p:sp>
        <p:nvSpPr>
          <p:cNvPr id="7" name="Oval 6">
            <a:extLst>
              <a:ext uri="{FF2B5EF4-FFF2-40B4-BE49-F238E27FC236}">
                <a16:creationId xmlns:a16="http://schemas.microsoft.com/office/drawing/2014/main" id="{E9E31CBE-5C53-ED40-8472-4D7AB7682431}"/>
              </a:ext>
            </a:extLst>
          </p:cNvPr>
          <p:cNvSpPr>
            <a:spLocks noChangeAspect="1"/>
          </p:cNvSpPr>
          <p:nvPr/>
        </p:nvSpPr>
        <p:spPr>
          <a:xfrm>
            <a:off x="1694912" y="2190690"/>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1</a:t>
            </a:r>
          </a:p>
        </p:txBody>
      </p:sp>
      <p:sp>
        <p:nvSpPr>
          <p:cNvPr id="8" name="Oval 7">
            <a:extLst>
              <a:ext uri="{FF2B5EF4-FFF2-40B4-BE49-F238E27FC236}">
                <a16:creationId xmlns:a16="http://schemas.microsoft.com/office/drawing/2014/main" id="{5E4802A5-EA54-354E-8AC0-5AC84286EB93}"/>
              </a:ext>
            </a:extLst>
          </p:cNvPr>
          <p:cNvSpPr>
            <a:spLocks noChangeAspect="1"/>
          </p:cNvSpPr>
          <p:nvPr/>
        </p:nvSpPr>
        <p:spPr>
          <a:xfrm>
            <a:off x="1694912" y="3023468"/>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2</a:t>
            </a:r>
          </a:p>
        </p:txBody>
      </p:sp>
      <p:sp>
        <p:nvSpPr>
          <p:cNvPr id="9" name="Oval 8">
            <a:extLst>
              <a:ext uri="{FF2B5EF4-FFF2-40B4-BE49-F238E27FC236}">
                <a16:creationId xmlns:a16="http://schemas.microsoft.com/office/drawing/2014/main" id="{971A5E6E-E05E-C34E-BEFF-7D7661DF3E63}"/>
              </a:ext>
            </a:extLst>
          </p:cNvPr>
          <p:cNvSpPr>
            <a:spLocks noChangeAspect="1"/>
          </p:cNvSpPr>
          <p:nvPr/>
        </p:nvSpPr>
        <p:spPr>
          <a:xfrm>
            <a:off x="2687581" y="3023468"/>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a:latin typeface="Helvetica Neue Light" panose="02000403000000020004" pitchFamily="2" charset="0"/>
                <a:ea typeface="Helvetica Neue Light" panose="02000403000000020004" pitchFamily="2" charset="0"/>
              </a:rPr>
              <a:t>4</a:t>
            </a:r>
          </a:p>
        </p:txBody>
      </p:sp>
      <p:cxnSp>
        <p:nvCxnSpPr>
          <p:cNvPr id="10" name="Straight Connector 9">
            <a:extLst>
              <a:ext uri="{FF2B5EF4-FFF2-40B4-BE49-F238E27FC236}">
                <a16:creationId xmlns:a16="http://schemas.microsoft.com/office/drawing/2014/main" id="{6A0E9ABA-45F3-8A4C-9A2F-514C8761CCAD}"/>
              </a:ext>
            </a:extLst>
          </p:cNvPr>
          <p:cNvCxnSpPr/>
          <p:nvPr/>
        </p:nvCxnSpPr>
        <p:spPr>
          <a:xfrm>
            <a:off x="2060672" y="3202548"/>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0B694307-7BA1-9647-B0A2-99C6F597403B}"/>
              </a:ext>
            </a:extLst>
          </p:cNvPr>
          <p:cNvSpPr>
            <a:spLocks noChangeAspect="1"/>
          </p:cNvSpPr>
          <p:nvPr/>
        </p:nvSpPr>
        <p:spPr>
          <a:xfrm>
            <a:off x="2687581" y="2190690"/>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latin typeface="Helvetica Neue Light" panose="02000403000000020004" pitchFamily="2" charset="0"/>
                <a:ea typeface="Helvetica Neue Light" panose="02000403000000020004" pitchFamily="2" charset="0"/>
              </a:rPr>
              <a:t>3</a:t>
            </a:r>
          </a:p>
        </p:txBody>
      </p:sp>
      <p:sp>
        <p:nvSpPr>
          <p:cNvPr id="12" name="Oval 11">
            <a:extLst>
              <a:ext uri="{FF2B5EF4-FFF2-40B4-BE49-F238E27FC236}">
                <a16:creationId xmlns:a16="http://schemas.microsoft.com/office/drawing/2014/main" id="{BD7D7D27-D0EB-BB4C-B891-62D239BF3E72}"/>
              </a:ext>
            </a:extLst>
          </p:cNvPr>
          <p:cNvSpPr>
            <a:spLocks noChangeAspect="1"/>
          </p:cNvSpPr>
          <p:nvPr/>
        </p:nvSpPr>
        <p:spPr>
          <a:xfrm>
            <a:off x="3384482" y="2653908"/>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400">
                <a:solidFill>
                  <a:srgbClr val="C00000"/>
                </a:solidFill>
                <a:latin typeface="Helvetica Neue Light" panose="02000403000000020004" pitchFamily="2" charset="0"/>
                <a:ea typeface="Helvetica Neue Light" panose="02000403000000020004" pitchFamily="2" charset="0"/>
              </a:rPr>
              <a:t>5</a:t>
            </a:r>
          </a:p>
        </p:txBody>
      </p:sp>
      <p:cxnSp>
        <p:nvCxnSpPr>
          <p:cNvPr id="13" name="Straight Connector 12">
            <a:extLst>
              <a:ext uri="{FF2B5EF4-FFF2-40B4-BE49-F238E27FC236}">
                <a16:creationId xmlns:a16="http://schemas.microsoft.com/office/drawing/2014/main" id="{3CD5447E-B24D-2F4A-98CE-892DFC59D812}"/>
              </a:ext>
            </a:extLst>
          </p:cNvPr>
          <p:cNvCxnSpPr/>
          <p:nvPr/>
        </p:nvCxnSpPr>
        <p:spPr>
          <a:xfrm>
            <a:off x="1877792" y="2556451"/>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A1C93F2-3AB0-D440-9685-CEC65F62D032}"/>
              </a:ext>
            </a:extLst>
          </p:cNvPr>
          <p:cNvCxnSpPr/>
          <p:nvPr/>
        </p:nvCxnSpPr>
        <p:spPr>
          <a:xfrm>
            <a:off x="2060672" y="2373570"/>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CC52556-5887-B443-A1C1-09137053B3D2}"/>
              </a:ext>
            </a:extLst>
          </p:cNvPr>
          <p:cNvCxnSpPr/>
          <p:nvPr/>
        </p:nvCxnSpPr>
        <p:spPr>
          <a:xfrm>
            <a:off x="2870461" y="2556451"/>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0866C94-7278-3B41-A658-EB3A919E5C3E}"/>
              </a:ext>
            </a:extLst>
          </p:cNvPr>
          <p:cNvCxnSpPr/>
          <p:nvPr/>
        </p:nvCxnSpPr>
        <p:spPr>
          <a:xfrm>
            <a:off x="3053342" y="2373571"/>
            <a:ext cx="384705" cy="33390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031C033-3690-344A-A398-944004DE1E7D}"/>
              </a:ext>
            </a:extLst>
          </p:cNvPr>
          <p:cNvCxnSpPr/>
          <p:nvPr/>
        </p:nvCxnSpPr>
        <p:spPr>
          <a:xfrm flipV="1">
            <a:off x="3053342" y="2966104"/>
            <a:ext cx="384705" cy="24024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9747D71A-60A9-8542-90AA-D849EEE74E22}"/>
              </a:ext>
            </a:extLst>
          </p:cNvPr>
          <p:cNvSpPr/>
          <p:nvPr/>
        </p:nvSpPr>
        <p:spPr>
          <a:xfrm>
            <a:off x="1676400" y="3409890"/>
            <a:ext cx="1704506" cy="400110"/>
          </a:xfrm>
          <a:prstGeom prst="rect">
            <a:avLst/>
          </a:prstGeom>
        </p:spPr>
        <p:txBody>
          <a:bodyPr wrap="none">
            <a:spAutoFit/>
          </a:bodyPr>
          <a:lstStyle/>
          <a:p>
            <a:r>
              <a:rPr lang="en-US" sz="2000">
                <a:latin typeface="Helvetica Neue Light" panose="02000403000000020004" pitchFamily="2" charset="0"/>
                <a:ea typeface="Helvetica Neue Light" panose="02000403000000020004" pitchFamily="2" charset="0"/>
              </a:rPr>
              <a:t>BFS ordering </a:t>
            </a:r>
          </a:p>
        </p:txBody>
      </p: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2B571004-3784-B34F-B12C-4572FDA1C798}"/>
                  </a:ext>
                </a:extLst>
              </p:cNvPr>
              <p:cNvSpPr/>
              <p:nvPr/>
            </p:nvSpPr>
            <p:spPr>
              <a:xfrm>
                <a:off x="3947160" y="2051958"/>
                <a:ext cx="4815840" cy="1569660"/>
              </a:xfrm>
              <a:prstGeom prst="rect">
                <a:avLst/>
              </a:prstGeom>
            </p:spPr>
            <p:txBody>
              <a:bodyPr wrap="square">
                <a:spAutoFit/>
              </a:bodyPr>
              <a:lstStyle/>
              <a:p>
                <a:r>
                  <a:rPr lang="en-US" sz="2400">
                    <a:solidFill>
                      <a:srgbClr val="C00000"/>
                    </a:solidFill>
                    <a:latin typeface="Arial" panose="020B0604020202020204" pitchFamily="34" charset="0"/>
                    <a:ea typeface="Helvetica Neue Light" panose="02000403000000020004" pitchFamily="2" charset="0"/>
                    <a:cs typeface="Arial" panose="020B0604020202020204" pitchFamily="34" charset="0"/>
                  </a:rPr>
                  <a:t>BFS node ordering: </a:t>
                </a:r>
                <a:r>
                  <a:rPr lang="en-US" sz="2400">
                    <a:latin typeface="Arial" panose="020B0604020202020204" pitchFamily="34" charset="0"/>
                    <a:ea typeface="Helvetica Neue Light" panose="02000403000000020004" pitchFamily="2" charset="0"/>
                    <a:cs typeface="Arial" panose="020B0604020202020204" pitchFamily="34" charset="0"/>
                  </a:rPr>
                  <a:t>Node 5 will never connect to node 1</a:t>
                </a:r>
              </a:p>
              <a:p>
                <a:r>
                  <a:rPr lang="en-US" sz="2400">
                    <a:solidFill>
                      <a:srgbClr val="C00000"/>
                    </a:solidFill>
                    <a:latin typeface="Arial" panose="020B0604020202020204" pitchFamily="34" charset="0"/>
                    <a:ea typeface="Helvetica Neue Light" panose="02000403000000020004" pitchFamily="2" charset="0"/>
                    <a:cs typeface="Arial" panose="020B0604020202020204" pitchFamily="34" charset="0"/>
                  </a:rPr>
                  <a:t>(only need memory of 2 “steps” rather than </a:t>
                </a:r>
                <a14:m>
                  <m:oMath xmlns:m="http://schemas.openxmlformats.org/officeDocument/2006/math">
                    <m:r>
                      <a:rPr lang="en-US" sz="2400" i="1" dirty="0" smtClean="0">
                        <a:solidFill>
                          <a:srgbClr val="C00000"/>
                        </a:solidFill>
                        <a:latin typeface="Cambria Math" panose="02040503050406030204" pitchFamily="18" charset="0"/>
                        <a:ea typeface="Helvetica Neue Light" panose="02000403000000020004" pitchFamily="2" charset="0"/>
                      </a:rPr>
                      <m:t>𝑛</m:t>
                    </m:r>
                    <m:r>
                      <a:rPr lang="en-US" sz="2400" i="1" dirty="0" smtClean="0">
                        <a:solidFill>
                          <a:srgbClr val="C00000"/>
                        </a:solidFill>
                        <a:latin typeface="Cambria Math" panose="02040503050406030204" pitchFamily="18" charset="0"/>
                        <a:ea typeface="Helvetica Neue Light" panose="02000403000000020004" pitchFamily="2" charset="0"/>
                      </a:rPr>
                      <m:t>−1</m:t>
                    </m:r>
                  </m:oMath>
                </a14:m>
                <a:r>
                  <a:rPr lang="en-US" sz="2400">
                    <a:solidFill>
                      <a:srgbClr val="C00000"/>
                    </a:solidFill>
                    <a:latin typeface="Arial" panose="020B0604020202020204" pitchFamily="34" charset="0"/>
                    <a:ea typeface="Helvetica Neue Light" panose="02000403000000020004" pitchFamily="2" charset="0"/>
                    <a:cs typeface="Arial" panose="020B0604020202020204" pitchFamily="34" charset="0"/>
                  </a:rPr>
                  <a:t> steps)</a:t>
                </a:r>
              </a:p>
            </p:txBody>
          </p:sp>
        </mc:Choice>
        <mc:Fallback xmlns="">
          <p:sp>
            <p:nvSpPr>
              <p:cNvPr id="21" name="Rectangle 20">
                <a:extLst>
                  <a:ext uri="{FF2B5EF4-FFF2-40B4-BE49-F238E27FC236}">
                    <a16:creationId xmlns:a16="http://schemas.microsoft.com/office/drawing/2014/main" id="{2B571004-3784-B34F-B12C-4572FDA1C798}"/>
                  </a:ext>
                </a:extLst>
              </p:cNvPr>
              <p:cNvSpPr>
                <a:spLocks noRot="1" noChangeAspect="1" noMove="1" noResize="1" noEditPoints="1" noAdjustHandles="1" noChangeArrowheads="1" noChangeShapeType="1" noTextEdit="1"/>
              </p:cNvSpPr>
              <p:nvPr/>
            </p:nvSpPr>
            <p:spPr>
              <a:xfrm>
                <a:off x="3947160" y="2051958"/>
                <a:ext cx="4815840" cy="1569660"/>
              </a:xfrm>
              <a:prstGeom prst="rect">
                <a:avLst/>
              </a:prstGeom>
              <a:blipFill>
                <a:blip r:embed="rId3"/>
                <a:stretch>
                  <a:fillRect l="-2025" t="-2724" b="-8560"/>
                </a:stretch>
              </a:blipFill>
            </p:spPr>
            <p:txBody>
              <a:bodyPr/>
              <a:lstStyle/>
              <a:p>
                <a:r>
                  <a:rPr lang="en-US">
                    <a:noFill/>
                  </a:rPr>
                  <a:t> </a:t>
                </a:r>
              </a:p>
            </p:txBody>
          </p:sp>
        </mc:Fallback>
      </mc:AlternateContent>
    </p:spTree>
    <p:extLst>
      <p:ext uri="{BB962C8B-B14F-4D97-AF65-F5344CB8AC3E}">
        <p14:creationId xmlns:p14="http://schemas.microsoft.com/office/powerpoint/2010/main" val="14264399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000C-7689-4549-B8C6-F9653287F1C4}"/>
              </a:ext>
            </a:extLst>
          </p:cNvPr>
          <p:cNvSpPr>
            <a:spLocks noGrp="1"/>
          </p:cNvSpPr>
          <p:nvPr>
            <p:ph type="title"/>
          </p:nvPr>
        </p:nvSpPr>
        <p:spPr/>
        <p:txBody>
          <a:bodyPr/>
          <a:lstStyle/>
          <a:p>
            <a:r>
              <a:rPr lang="en-US"/>
              <a:t>Solution: Tractability via BFS</a:t>
            </a:r>
          </a:p>
        </p:txBody>
      </p:sp>
      <p:sp>
        <p:nvSpPr>
          <p:cNvPr id="3" name="Content Placeholder 2">
            <a:extLst>
              <a:ext uri="{FF2B5EF4-FFF2-40B4-BE49-F238E27FC236}">
                <a16:creationId xmlns:a16="http://schemas.microsoft.com/office/drawing/2014/main" id="{4EC6CF88-34A5-3D48-928A-C2831F146094}"/>
              </a:ext>
            </a:extLst>
          </p:cNvPr>
          <p:cNvSpPr>
            <a:spLocks noGrp="1"/>
          </p:cNvSpPr>
          <p:nvPr>
            <p:ph idx="1"/>
          </p:nvPr>
        </p:nvSpPr>
        <p:spPr/>
        <p:txBody>
          <a:bodyPr/>
          <a:lstStyle/>
          <a:p>
            <a:r>
              <a:rPr lang="en-US" b="1">
                <a:solidFill>
                  <a:srgbClr val="C00000"/>
                </a:solidFill>
              </a:rPr>
              <a:t>BFS reduces the number of steps for edge generation</a:t>
            </a:r>
          </a:p>
          <a:p>
            <a:endParaRPr lang="en-US"/>
          </a:p>
        </p:txBody>
      </p:sp>
      <p:sp>
        <p:nvSpPr>
          <p:cNvPr id="4" name="Date Placeholder 3">
            <a:extLst>
              <a:ext uri="{FF2B5EF4-FFF2-40B4-BE49-F238E27FC236}">
                <a16:creationId xmlns:a16="http://schemas.microsoft.com/office/drawing/2014/main" id="{7F065D43-52D6-FE44-B13E-CF0A69538753}"/>
              </a:ext>
            </a:extLst>
          </p:cNvPr>
          <p:cNvSpPr>
            <a:spLocks noGrp="1"/>
          </p:cNvSpPr>
          <p:nvPr>
            <p:ph type="dt" sz="half" idx="10"/>
          </p:nvPr>
        </p:nvSpPr>
        <p:spPr/>
        <p:txBody>
          <a:bodyPr/>
          <a:lstStyle/>
          <a:p>
            <a:fld id="{7B8FB661-1698-4245-9E43-847BA7333EB2}" type="datetime1">
              <a:rPr lang="en-US" smtClean="0"/>
              <a:pPr/>
              <a:t>11/18/24</a:t>
            </a:fld>
            <a:endParaRPr lang="en-US"/>
          </a:p>
        </p:txBody>
      </p:sp>
      <p:sp>
        <p:nvSpPr>
          <p:cNvPr id="5" name="Footer Placeholder 4">
            <a:extLst>
              <a:ext uri="{FF2B5EF4-FFF2-40B4-BE49-F238E27FC236}">
                <a16:creationId xmlns:a16="http://schemas.microsoft.com/office/drawing/2014/main" id="{F01E73EA-CF55-D545-A86D-470FFFEF46D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60CCBA53-8666-C445-A7A4-14D2162799E0}"/>
              </a:ext>
            </a:extLst>
          </p:cNvPr>
          <p:cNvSpPr>
            <a:spLocks noGrp="1"/>
          </p:cNvSpPr>
          <p:nvPr>
            <p:ph type="sldNum" sz="quarter" idx="12"/>
          </p:nvPr>
        </p:nvSpPr>
        <p:spPr/>
        <p:txBody>
          <a:bodyPr/>
          <a:lstStyle/>
          <a:p>
            <a:fld id="{19B12225-5612-419B-A8D5-4B8EEE4C217E}" type="slidenum">
              <a:rPr lang="en-US" smtClean="0"/>
              <a:pPr/>
              <a:t>51</a:t>
            </a:fld>
            <a:endParaRPr lang="en-US"/>
          </a:p>
        </p:txBody>
      </p:sp>
      <p:pic>
        <p:nvPicPr>
          <p:cNvPr id="7" name="Picture 6">
            <a:extLst>
              <a:ext uri="{FF2B5EF4-FFF2-40B4-BE49-F238E27FC236}">
                <a16:creationId xmlns:a16="http://schemas.microsoft.com/office/drawing/2014/main" id="{ADD98E84-13EA-0843-BD9D-1257DA0E76C7}"/>
              </a:ext>
            </a:extLst>
          </p:cNvPr>
          <p:cNvPicPr>
            <a:picLocks noChangeAspect="1"/>
          </p:cNvPicPr>
          <p:nvPr/>
        </p:nvPicPr>
        <p:blipFill rotWithShape="1">
          <a:blip r:embed="rId3">
            <a:extLst>
              <a:ext uri="{28A0092B-C50C-407E-A947-70E740481C1C}">
                <a14:useLocalDpi xmlns:a14="http://schemas.microsoft.com/office/drawing/2010/main" val="0"/>
              </a:ext>
            </a:extLst>
          </a:blip>
          <a:srcRect t="8289" b="4173"/>
          <a:stretch/>
        </p:blipFill>
        <p:spPr>
          <a:xfrm>
            <a:off x="666428" y="2853898"/>
            <a:ext cx="7811144" cy="3840480"/>
          </a:xfrm>
          <a:prstGeom prst="rect">
            <a:avLst/>
          </a:prstGeom>
        </p:spPr>
      </p:pic>
      <p:sp>
        <p:nvSpPr>
          <p:cNvPr id="8" name="Rectangle 7">
            <a:extLst>
              <a:ext uri="{FF2B5EF4-FFF2-40B4-BE49-F238E27FC236}">
                <a16:creationId xmlns:a16="http://schemas.microsoft.com/office/drawing/2014/main" id="{10BD2C41-A6D7-6143-BA05-8063433729DE}"/>
              </a:ext>
            </a:extLst>
          </p:cNvPr>
          <p:cNvSpPr/>
          <p:nvPr/>
        </p:nvSpPr>
        <p:spPr>
          <a:xfrm>
            <a:off x="3200400" y="2392233"/>
            <a:ext cx="3500115" cy="461665"/>
          </a:xfrm>
          <a:prstGeom prst="rect">
            <a:avLst/>
          </a:prstGeom>
        </p:spPr>
        <p:txBody>
          <a:bodyPr wrap="square">
            <a:spAutoFit/>
          </a:bodyPr>
          <a:lstStyle/>
          <a:p>
            <a:r>
              <a:rPr lang="en-US" sz="2400">
                <a:latin typeface="Helvetica Neue Light" panose="02000403000000020004" pitchFamily="2" charset="0"/>
                <a:ea typeface="Helvetica Neue Light" panose="02000403000000020004" pitchFamily="2" charset="0"/>
              </a:rPr>
              <a:t>Adjacency matrices</a:t>
            </a:r>
          </a:p>
        </p:txBody>
      </p:sp>
    </p:spTree>
    <p:extLst>
      <p:ext uri="{BB962C8B-B14F-4D97-AF65-F5344CB8AC3E}">
        <p14:creationId xmlns:p14="http://schemas.microsoft.com/office/powerpoint/2010/main" val="735224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ED6BC-C65B-1746-B1DF-5C4F65018C1E}"/>
              </a:ext>
            </a:extLst>
          </p:cNvPr>
          <p:cNvSpPr>
            <a:spLocks noGrp="1"/>
          </p:cNvSpPr>
          <p:nvPr>
            <p:ph type="title"/>
          </p:nvPr>
        </p:nvSpPr>
        <p:spPr/>
        <p:txBody>
          <a:bodyPr/>
          <a:lstStyle/>
          <a:p>
            <a:r>
              <a:rPr lang="en-US"/>
              <a:t>Evaluating Generated Graphs</a:t>
            </a:r>
          </a:p>
        </p:txBody>
      </p:sp>
      <p:sp>
        <p:nvSpPr>
          <p:cNvPr id="3" name="Content Placeholder 2">
            <a:extLst>
              <a:ext uri="{FF2B5EF4-FFF2-40B4-BE49-F238E27FC236}">
                <a16:creationId xmlns:a16="http://schemas.microsoft.com/office/drawing/2014/main" id="{20FA5AE6-3D7D-884D-B506-BF7850CB3472}"/>
              </a:ext>
            </a:extLst>
          </p:cNvPr>
          <p:cNvSpPr>
            <a:spLocks noGrp="1"/>
          </p:cNvSpPr>
          <p:nvPr>
            <p:ph idx="1"/>
          </p:nvPr>
        </p:nvSpPr>
        <p:spPr>
          <a:xfrm>
            <a:off x="457200" y="1295400"/>
            <a:ext cx="8229600" cy="5562600"/>
          </a:xfrm>
        </p:spPr>
        <p:txBody>
          <a:bodyPr>
            <a:normAutofit/>
          </a:bodyPr>
          <a:lstStyle/>
          <a:p>
            <a:r>
              <a:rPr lang="en-US" b="1" dirty="0">
                <a:solidFill>
                  <a:srgbClr val="0000FF"/>
                </a:solidFill>
              </a:rPr>
              <a:t>Task: Compare two sets of graphs</a:t>
            </a:r>
          </a:p>
          <a:p>
            <a:endParaRPr lang="en-US" dirty="0"/>
          </a:p>
          <a:p>
            <a:endParaRPr lang="en-US" dirty="0"/>
          </a:p>
          <a:p>
            <a:endParaRPr lang="en-US" dirty="0"/>
          </a:p>
          <a:p>
            <a:endParaRPr lang="en-US" dirty="0"/>
          </a:p>
          <a:p>
            <a:r>
              <a:rPr lang="en-US" b="1" dirty="0">
                <a:solidFill>
                  <a:srgbClr val="C00000"/>
                </a:solidFill>
              </a:rPr>
              <a:t>Goal:</a:t>
            </a:r>
            <a:r>
              <a:rPr lang="en-US" dirty="0">
                <a:solidFill>
                  <a:srgbClr val="C00000"/>
                </a:solidFill>
              </a:rPr>
              <a:t> </a:t>
            </a:r>
            <a:r>
              <a:rPr lang="en-US" dirty="0"/>
              <a:t>Define similarity metrics for graphs</a:t>
            </a:r>
          </a:p>
          <a:p>
            <a:endParaRPr lang="en-US" b="1" dirty="0">
              <a:solidFill>
                <a:srgbClr val="008000"/>
              </a:solidFill>
            </a:endParaRPr>
          </a:p>
          <a:p>
            <a:r>
              <a:rPr lang="en-US" b="1" dirty="0">
                <a:solidFill>
                  <a:srgbClr val="008000"/>
                </a:solidFill>
              </a:rPr>
              <a:t>Solution</a:t>
            </a:r>
          </a:p>
          <a:p>
            <a:pPr lvl="1"/>
            <a:r>
              <a:rPr lang="en-US" b="1" dirty="0"/>
              <a:t>(1) Visual similarity</a:t>
            </a:r>
          </a:p>
          <a:p>
            <a:pPr lvl="1"/>
            <a:r>
              <a:rPr lang="en-US" b="1" dirty="0"/>
              <a:t>(2) Graph statistics similarity</a:t>
            </a:r>
          </a:p>
          <a:p>
            <a:endParaRPr lang="en-US" dirty="0"/>
          </a:p>
        </p:txBody>
      </p:sp>
      <p:sp>
        <p:nvSpPr>
          <p:cNvPr id="4" name="Date Placeholder 3">
            <a:extLst>
              <a:ext uri="{FF2B5EF4-FFF2-40B4-BE49-F238E27FC236}">
                <a16:creationId xmlns:a16="http://schemas.microsoft.com/office/drawing/2014/main" id="{4AF85D8D-57D0-634E-99ED-0BB6E307EC17}"/>
              </a:ext>
            </a:extLst>
          </p:cNvPr>
          <p:cNvSpPr>
            <a:spLocks noGrp="1"/>
          </p:cNvSpPr>
          <p:nvPr>
            <p:ph type="dt" sz="half" idx="10"/>
          </p:nvPr>
        </p:nvSpPr>
        <p:spPr/>
        <p:txBody>
          <a:bodyPr/>
          <a:lstStyle/>
          <a:p>
            <a:fld id="{C4395739-6166-4242-8279-419CE3F1C997}" type="datetime1">
              <a:rPr lang="en-US" smtClean="0"/>
              <a:pPr/>
              <a:t>11/18/24</a:t>
            </a:fld>
            <a:endParaRPr lang="en-US"/>
          </a:p>
        </p:txBody>
      </p:sp>
      <p:sp>
        <p:nvSpPr>
          <p:cNvPr id="5" name="Footer Placeholder 4">
            <a:extLst>
              <a:ext uri="{FF2B5EF4-FFF2-40B4-BE49-F238E27FC236}">
                <a16:creationId xmlns:a16="http://schemas.microsoft.com/office/drawing/2014/main" id="{6464C84C-CDFB-2448-853D-ABCA76768BF9}"/>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B25BAF19-8DFB-5244-80D6-94F1FA891181}"/>
              </a:ext>
            </a:extLst>
          </p:cNvPr>
          <p:cNvSpPr>
            <a:spLocks noGrp="1"/>
          </p:cNvSpPr>
          <p:nvPr>
            <p:ph type="sldNum" sz="quarter" idx="12"/>
          </p:nvPr>
        </p:nvSpPr>
        <p:spPr/>
        <p:txBody>
          <a:bodyPr/>
          <a:lstStyle/>
          <a:p>
            <a:fld id="{19B12225-5612-419B-A8D5-4B8EEE4C217E}" type="slidenum">
              <a:rPr lang="en-US" smtClean="0"/>
              <a:pPr/>
              <a:t>52</a:t>
            </a:fld>
            <a:endParaRPr lang="en-US"/>
          </a:p>
        </p:txBody>
      </p:sp>
      <p:grpSp>
        <p:nvGrpSpPr>
          <p:cNvPr id="7" name="Group 6">
            <a:extLst>
              <a:ext uri="{FF2B5EF4-FFF2-40B4-BE49-F238E27FC236}">
                <a16:creationId xmlns:a16="http://schemas.microsoft.com/office/drawing/2014/main" id="{0E84DADB-F139-3C49-B182-260F378225E3}"/>
              </a:ext>
            </a:extLst>
          </p:cNvPr>
          <p:cNvGrpSpPr/>
          <p:nvPr/>
        </p:nvGrpSpPr>
        <p:grpSpPr>
          <a:xfrm>
            <a:off x="722007" y="2286000"/>
            <a:ext cx="2997200" cy="914400"/>
            <a:chOff x="1866900" y="1276350"/>
            <a:chExt cx="4572000" cy="1371600"/>
          </a:xfrm>
        </p:grpSpPr>
        <p:pic>
          <p:nvPicPr>
            <p:cNvPr id="8" name="Picture 7">
              <a:extLst>
                <a:ext uri="{FF2B5EF4-FFF2-40B4-BE49-F238E27FC236}">
                  <a16:creationId xmlns:a16="http://schemas.microsoft.com/office/drawing/2014/main" id="{9F71A748-63DC-E747-9D89-6A019ECB90C3}"/>
                </a:ext>
              </a:extLst>
            </p:cNvPr>
            <p:cNvPicPr>
              <a:picLocks noChangeAspect="1"/>
            </p:cNvPicPr>
            <p:nvPr/>
          </p:nvPicPr>
          <p:blipFill>
            <a:blip r:embed="rId3"/>
            <a:stretch>
              <a:fillRect/>
            </a:stretch>
          </p:blipFill>
          <p:spPr>
            <a:xfrm>
              <a:off x="2057400" y="1385592"/>
              <a:ext cx="4343400" cy="1111427"/>
            </a:xfrm>
            <a:prstGeom prst="rect">
              <a:avLst/>
            </a:prstGeom>
          </p:spPr>
        </p:pic>
        <p:sp>
          <p:nvSpPr>
            <p:cNvPr id="9" name="Rectangle: Rounded Corners 26">
              <a:extLst>
                <a:ext uri="{FF2B5EF4-FFF2-40B4-BE49-F238E27FC236}">
                  <a16:creationId xmlns:a16="http://schemas.microsoft.com/office/drawing/2014/main" id="{7B080343-A8AA-314E-B12C-7950981B2DE7}"/>
                </a:ext>
              </a:extLst>
            </p:cNvPr>
            <p:cNvSpPr/>
            <p:nvPr/>
          </p:nvSpPr>
          <p:spPr>
            <a:xfrm>
              <a:off x="1866900" y="1276350"/>
              <a:ext cx="4572000" cy="1371600"/>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0" name="Group 9">
            <a:extLst>
              <a:ext uri="{FF2B5EF4-FFF2-40B4-BE49-F238E27FC236}">
                <a16:creationId xmlns:a16="http://schemas.microsoft.com/office/drawing/2014/main" id="{C8D421AA-2F74-1844-8768-6621CF87565B}"/>
              </a:ext>
            </a:extLst>
          </p:cNvPr>
          <p:cNvGrpSpPr/>
          <p:nvPr/>
        </p:nvGrpSpPr>
        <p:grpSpPr>
          <a:xfrm>
            <a:off x="5814484" y="2286000"/>
            <a:ext cx="2997200" cy="914400"/>
            <a:chOff x="1866900" y="3633605"/>
            <a:chExt cx="4572000" cy="1371600"/>
          </a:xfrm>
        </p:grpSpPr>
        <p:pic>
          <p:nvPicPr>
            <p:cNvPr id="11" name="Picture 10">
              <a:extLst>
                <a:ext uri="{FF2B5EF4-FFF2-40B4-BE49-F238E27FC236}">
                  <a16:creationId xmlns:a16="http://schemas.microsoft.com/office/drawing/2014/main" id="{5C86E0E9-C18D-A64F-BBCD-FF4B10E202D5}"/>
                </a:ext>
              </a:extLst>
            </p:cNvPr>
            <p:cNvPicPr>
              <a:picLocks noChangeAspect="1"/>
            </p:cNvPicPr>
            <p:nvPr/>
          </p:nvPicPr>
          <p:blipFill>
            <a:blip r:embed="rId4"/>
            <a:stretch>
              <a:fillRect/>
            </a:stretch>
          </p:blipFill>
          <p:spPr>
            <a:xfrm>
              <a:off x="2019300" y="3826259"/>
              <a:ext cx="4419600" cy="1076689"/>
            </a:xfrm>
            <a:prstGeom prst="rect">
              <a:avLst/>
            </a:prstGeom>
          </p:spPr>
        </p:pic>
        <p:sp>
          <p:nvSpPr>
            <p:cNvPr id="12" name="Rectangle: Rounded Corners 29">
              <a:extLst>
                <a:ext uri="{FF2B5EF4-FFF2-40B4-BE49-F238E27FC236}">
                  <a16:creationId xmlns:a16="http://schemas.microsoft.com/office/drawing/2014/main" id="{F2AD29E2-B2FA-C743-8953-8B3470EE4CB5}"/>
                </a:ext>
              </a:extLst>
            </p:cNvPr>
            <p:cNvSpPr/>
            <p:nvPr/>
          </p:nvSpPr>
          <p:spPr>
            <a:xfrm>
              <a:off x="1866900" y="3633605"/>
              <a:ext cx="4572000" cy="1371600"/>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3" name="TextBox 12">
            <a:extLst>
              <a:ext uri="{FF2B5EF4-FFF2-40B4-BE49-F238E27FC236}">
                <a16:creationId xmlns:a16="http://schemas.microsoft.com/office/drawing/2014/main" id="{D6167998-140F-4448-951F-14F364AE1D85}"/>
              </a:ext>
            </a:extLst>
          </p:cNvPr>
          <p:cNvSpPr txBox="1"/>
          <p:nvPr/>
        </p:nvSpPr>
        <p:spPr>
          <a:xfrm>
            <a:off x="3853872" y="2185248"/>
            <a:ext cx="2032000" cy="382371"/>
          </a:xfrm>
          <a:prstGeom prst="rect">
            <a:avLst/>
          </a:prstGeom>
          <a:noFill/>
          <a:ln>
            <a:noFill/>
          </a:ln>
        </p:spPr>
        <p:txBody>
          <a:bodyPr wrap="square" lIns="91425" tIns="91425" rIns="91425" bIns="91425" rtlCol="0" anchor="t" anchorCtr="0">
            <a:noAutofit/>
          </a:bodyPr>
          <a:lstStyle/>
          <a:p>
            <a:r>
              <a:rPr lang="en-US" sz="2400">
                <a:latin typeface="Helvetica Neue Light" charset="0"/>
                <a:ea typeface="Helvetica Neue Light" charset="0"/>
                <a:cs typeface="Helvetica Neue Light" charset="0"/>
                <a:sym typeface="Open Sans"/>
              </a:rPr>
              <a:t>How similar?</a:t>
            </a:r>
          </a:p>
        </p:txBody>
      </p:sp>
      <p:sp>
        <p:nvSpPr>
          <p:cNvPr id="14" name="Arrow: Left-Right 45">
            <a:extLst>
              <a:ext uri="{FF2B5EF4-FFF2-40B4-BE49-F238E27FC236}">
                <a16:creationId xmlns:a16="http://schemas.microsoft.com/office/drawing/2014/main" id="{057D5597-8F3C-F74D-BEA5-EE60E70B6511}"/>
              </a:ext>
            </a:extLst>
          </p:cNvPr>
          <p:cNvSpPr/>
          <p:nvPr/>
        </p:nvSpPr>
        <p:spPr>
          <a:xfrm>
            <a:off x="4150665" y="2663836"/>
            <a:ext cx="1122513" cy="283412"/>
          </a:xfrm>
          <a:prstGeom prst="leftRightArrow">
            <a:avLst/>
          </a:prstGeom>
          <a:solidFill>
            <a:srgbClr val="C0000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7824689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A5FC7-DA0F-D242-84DE-57159DDEF794}"/>
              </a:ext>
            </a:extLst>
          </p:cNvPr>
          <p:cNvSpPr>
            <a:spLocks noGrp="1"/>
          </p:cNvSpPr>
          <p:nvPr>
            <p:ph type="title"/>
          </p:nvPr>
        </p:nvSpPr>
        <p:spPr/>
        <p:txBody>
          <a:bodyPr/>
          <a:lstStyle/>
          <a:p>
            <a:r>
              <a:rPr lang="en-US"/>
              <a:t>(1) Visual Similarity</a:t>
            </a:r>
          </a:p>
        </p:txBody>
      </p:sp>
      <p:sp>
        <p:nvSpPr>
          <p:cNvPr id="4" name="Date Placeholder 3">
            <a:extLst>
              <a:ext uri="{FF2B5EF4-FFF2-40B4-BE49-F238E27FC236}">
                <a16:creationId xmlns:a16="http://schemas.microsoft.com/office/drawing/2014/main" id="{B934686E-8A7E-1C4A-A10B-AEB2C997AD4C}"/>
              </a:ext>
            </a:extLst>
          </p:cNvPr>
          <p:cNvSpPr>
            <a:spLocks noGrp="1"/>
          </p:cNvSpPr>
          <p:nvPr>
            <p:ph type="dt" sz="half" idx="10"/>
          </p:nvPr>
        </p:nvSpPr>
        <p:spPr/>
        <p:txBody>
          <a:bodyPr/>
          <a:lstStyle/>
          <a:p>
            <a:fld id="{792B0327-3B93-0141-8A80-B06C4A04ED22}" type="datetime1">
              <a:rPr lang="en-US" smtClean="0"/>
              <a:t>11/18/24</a:t>
            </a:fld>
            <a:endParaRPr lang="en-US"/>
          </a:p>
        </p:txBody>
      </p:sp>
      <p:sp>
        <p:nvSpPr>
          <p:cNvPr id="5" name="Footer Placeholder 4">
            <a:extLst>
              <a:ext uri="{FF2B5EF4-FFF2-40B4-BE49-F238E27FC236}">
                <a16:creationId xmlns:a16="http://schemas.microsoft.com/office/drawing/2014/main" id="{5D109E55-8A36-2A4F-A807-5080B0C82AAA}"/>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79F3514-7660-1641-B86A-3B2D4996B711}"/>
              </a:ext>
            </a:extLst>
          </p:cNvPr>
          <p:cNvSpPr>
            <a:spLocks noGrp="1"/>
          </p:cNvSpPr>
          <p:nvPr>
            <p:ph type="sldNum" sz="quarter" idx="12"/>
          </p:nvPr>
        </p:nvSpPr>
        <p:spPr/>
        <p:txBody>
          <a:bodyPr/>
          <a:lstStyle/>
          <a:p>
            <a:fld id="{19B12225-5612-419B-A8D5-4B8EEE4C217E}" type="slidenum">
              <a:rPr lang="en-US" smtClean="0"/>
              <a:pPr/>
              <a:t>53</a:t>
            </a:fld>
            <a:endParaRPr lang="en-US"/>
          </a:p>
        </p:txBody>
      </p:sp>
      <p:pic>
        <p:nvPicPr>
          <p:cNvPr id="8" name="Picture 7">
            <a:extLst>
              <a:ext uri="{FF2B5EF4-FFF2-40B4-BE49-F238E27FC236}">
                <a16:creationId xmlns:a16="http://schemas.microsoft.com/office/drawing/2014/main" id="{42478ECC-AAF1-C14A-BDAF-062B94B11D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9481" y="1480985"/>
            <a:ext cx="5525037" cy="5029200"/>
          </a:xfrm>
          <a:prstGeom prst="rect">
            <a:avLst/>
          </a:prstGeom>
        </p:spPr>
      </p:pic>
      <p:sp>
        <p:nvSpPr>
          <p:cNvPr id="9" name="Rectangle 8">
            <a:extLst>
              <a:ext uri="{FF2B5EF4-FFF2-40B4-BE49-F238E27FC236}">
                <a16:creationId xmlns:a16="http://schemas.microsoft.com/office/drawing/2014/main" id="{C31CC077-3F59-A847-AAEE-1B39591B97E0}"/>
              </a:ext>
            </a:extLst>
          </p:cNvPr>
          <p:cNvSpPr/>
          <p:nvPr/>
        </p:nvSpPr>
        <p:spPr>
          <a:xfrm>
            <a:off x="1752600" y="3276600"/>
            <a:ext cx="5581918" cy="1447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16882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A5FC7-DA0F-D242-84DE-57159DDEF794}"/>
              </a:ext>
            </a:extLst>
          </p:cNvPr>
          <p:cNvSpPr>
            <a:spLocks noGrp="1"/>
          </p:cNvSpPr>
          <p:nvPr>
            <p:ph type="title"/>
          </p:nvPr>
        </p:nvSpPr>
        <p:spPr/>
        <p:txBody>
          <a:bodyPr/>
          <a:lstStyle/>
          <a:p>
            <a:r>
              <a:rPr lang="en-US"/>
              <a:t>(1) Visual Similarity</a:t>
            </a:r>
          </a:p>
        </p:txBody>
      </p:sp>
      <p:sp>
        <p:nvSpPr>
          <p:cNvPr id="4" name="Date Placeholder 3">
            <a:extLst>
              <a:ext uri="{FF2B5EF4-FFF2-40B4-BE49-F238E27FC236}">
                <a16:creationId xmlns:a16="http://schemas.microsoft.com/office/drawing/2014/main" id="{B934686E-8A7E-1C4A-A10B-AEB2C997AD4C}"/>
              </a:ext>
            </a:extLst>
          </p:cNvPr>
          <p:cNvSpPr>
            <a:spLocks noGrp="1"/>
          </p:cNvSpPr>
          <p:nvPr>
            <p:ph type="dt" sz="half" idx="10"/>
          </p:nvPr>
        </p:nvSpPr>
        <p:spPr/>
        <p:txBody>
          <a:bodyPr/>
          <a:lstStyle/>
          <a:p>
            <a:fld id="{062D9179-AE23-3E46-9CB6-1F389351C90A}" type="datetime1">
              <a:rPr lang="en-US" smtClean="0"/>
              <a:t>11/18/24</a:t>
            </a:fld>
            <a:endParaRPr lang="en-US"/>
          </a:p>
        </p:txBody>
      </p:sp>
      <p:sp>
        <p:nvSpPr>
          <p:cNvPr id="5" name="Footer Placeholder 4">
            <a:extLst>
              <a:ext uri="{FF2B5EF4-FFF2-40B4-BE49-F238E27FC236}">
                <a16:creationId xmlns:a16="http://schemas.microsoft.com/office/drawing/2014/main" id="{5D109E55-8A36-2A4F-A807-5080B0C82AAA}"/>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579F3514-7660-1641-B86A-3B2D4996B711}"/>
              </a:ext>
            </a:extLst>
          </p:cNvPr>
          <p:cNvSpPr>
            <a:spLocks noGrp="1"/>
          </p:cNvSpPr>
          <p:nvPr>
            <p:ph type="sldNum" sz="quarter" idx="12"/>
          </p:nvPr>
        </p:nvSpPr>
        <p:spPr/>
        <p:txBody>
          <a:bodyPr/>
          <a:lstStyle/>
          <a:p>
            <a:fld id="{19B12225-5612-419B-A8D5-4B8EEE4C217E}" type="slidenum">
              <a:rPr lang="en-US" smtClean="0"/>
              <a:pPr/>
              <a:t>54</a:t>
            </a:fld>
            <a:endParaRPr lang="en-US"/>
          </a:p>
        </p:txBody>
      </p:sp>
      <p:pic>
        <p:nvPicPr>
          <p:cNvPr id="10" name="Picture 9">
            <a:extLst>
              <a:ext uri="{FF2B5EF4-FFF2-40B4-BE49-F238E27FC236}">
                <a16:creationId xmlns:a16="http://schemas.microsoft.com/office/drawing/2014/main" id="{097FB158-5385-5547-838D-F8BF388D5CDF}"/>
              </a:ext>
            </a:extLst>
          </p:cNvPr>
          <p:cNvPicPr>
            <a:picLocks noChangeAspect="1"/>
          </p:cNvPicPr>
          <p:nvPr/>
        </p:nvPicPr>
        <p:blipFill rotWithShape="1">
          <a:blip r:embed="rId2">
            <a:extLst>
              <a:ext uri="{28A0092B-C50C-407E-A947-70E740481C1C}">
                <a14:useLocalDpi xmlns:a14="http://schemas.microsoft.com/office/drawing/2010/main" val="0"/>
              </a:ext>
            </a:extLst>
          </a:blip>
          <a:srcRect t="6061" b="3030"/>
          <a:stretch/>
        </p:blipFill>
        <p:spPr>
          <a:xfrm>
            <a:off x="1447800" y="1219200"/>
            <a:ext cx="6120076" cy="5029200"/>
          </a:xfrm>
          <a:prstGeom prst="rect">
            <a:avLst/>
          </a:prstGeom>
        </p:spPr>
      </p:pic>
      <p:sp>
        <p:nvSpPr>
          <p:cNvPr id="11" name="Rectangle 10">
            <a:extLst>
              <a:ext uri="{FF2B5EF4-FFF2-40B4-BE49-F238E27FC236}">
                <a16:creationId xmlns:a16="http://schemas.microsoft.com/office/drawing/2014/main" id="{E4D2F6B2-C6AC-FC42-A307-BE82B5F7B77B}"/>
              </a:ext>
            </a:extLst>
          </p:cNvPr>
          <p:cNvSpPr/>
          <p:nvPr/>
        </p:nvSpPr>
        <p:spPr>
          <a:xfrm>
            <a:off x="1485238" y="2859479"/>
            <a:ext cx="6082638" cy="1447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52218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9EBE8-A5E7-EA46-A790-C6CE9F8A2E53}"/>
              </a:ext>
            </a:extLst>
          </p:cNvPr>
          <p:cNvSpPr>
            <a:spLocks noGrp="1"/>
          </p:cNvSpPr>
          <p:nvPr>
            <p:ph type="title"/>
          </p:nvPr>
        </p:nvSpPr>
        <p:spPr/>
        <p:txBody>
          <a:bodyPr>
            <a:normAutofit/>
          </a:bodyPr>
          <a:lstStyle/>
          <a:p>
            <a:r>
              <a:rPr lang="en-US"/>
              <a:t>(2) Graph statistics similarity</a:t>
            </a:r>
          </a:p>
        </p:txBody>
      </p:sp>
      <p:sp>
        <p:nvSpPr>
          <p:cNvPr id="3" name="Content Placeholder 2">
            <a:extLst>
              <a:ext uri="{FF2B5EF4-FFF2-40B4-BE49-F238E27FC236}">
                <a16:creationId xmlns:a16="http://schemas.microsoft.com/office/drawing/2014/main" id="{5D341014-9EE3-D24B-8B2F-C47095CB2D18}"/>
              </a:ext>
            </a:extLst>
          </p:cNvPr>
          <p:cNvSpPr>
            <a:spLocks noGrp="1"/>
          </p:cNvSpPr>
          <p:nvPr>
            <p:ph idx="1"/>
          </p:nvPr>
        </p:nvSpPr>
        <p:spPr/>
        <p:txBody>
          <a:bodyPr/>
          <a:lstStyle/>
          <a:p>
            <a:r>
              <a:rPr lang="en-US" b="1"/>
              <a:t>Can we do more rigorous comparison?</a:t>
            </a:r>
          </a:p>
          <a:p>
            <a:r>
              <a:rPr lang="en-US" b="1">
                <a:solidFill>
                  <a:srgbClr val="C00000"/>
                </a:solidFill>
              </a:rPr>
              <a:t>Issue: </a:t>
            </a:r>
            <a:r>
              <a:rPr lang="en-US"/>
              <a:t>Direct comparison between two graphs is hard (isomorphism test is NP)!</a:t>
            </a:r>
          </a:p>
          <a:p>
            <a:r>
              <a:rPr lang="en-US" b="1">
                <a:solidFill>
                  <a:srgbClr val="C00000"/>
                </a:solidFill>
              </a:rPr>
              <a:t>Solution:</a:t>
            </a:r>
            <a:r>
              <a:rPr lang="en-US">
                <a:solidFill>
                  <a:srgbClr val="C00000"/>
                </a:solidFill>
              </a:rPr>
              <a:t> </a:t>
            </a:r>
            <a:r>
              <a:rPr lang="en-US"/>
              <a:t>Compare </a:t>
            </a:r>
            <a:r>
              <a:rPr lang="en-US" b="1"/>
              <a:t>graph statistics</a:t>
            </a:r>
            <a:r>
              <a:rPr lang="en-US"/>
              <a:t>!</a:t>
            </a:r>
          </a:p>
          <a:p>
            <a:r>
              <a:rPr lang="en-US"/>
              <a:t>Typical Graph Statistics:</a:t>
            </a:r>
          </a:p>
          <a:p>
            <a:pPr lvl="1"/>
            <a:r>
              <a:rPr lang="en-US"/>
              <a:t>Degree distribution (Deg.)</a:t>
            </a:r>
          </a:p>
          <a:p>
            <a:pPr lvl="1"/>
            <a:r>
              <a:rPr lang="en-US"/>
              <a:t>Clustering coefficient distribution (</a:t>
            </a:r>
            <a:r>
              <a:rPr lang="en-US" err="1"/>
              <a:t>Clus</a:t>
            </a:r>
            <a:r>
              <a:rPr lang="en-US"/>
              <a:t>.)</a:t>
            </a:r>
          </a:p>
          <a:p>
            <a:pPr lvl="1"/>
            <a:r>
              <a:rPr lang="en-US"/>
              <a:t>Orbit count statistics (Orbit)</a:t>
            </a:r>
          </a:p>
          <a:p>
            <a:r>
              <a:rPr lang="en-US" b="1"/>
              <a:t>Note: </a:t>
            </a:r>
            <a:r>
              <a:rPr lang="en-US"/>
              <a:t>Each statistic is a probability distribution</a:t>
            </a:r>
          </a:p>
          <a:p>
            <a:pPr lvl="1"/>
            <a:endParaRPr lang="en-US"/>
          </a:p>
          <a:p>
            <a:endParaRPr lang="en-US"/>
          </a:p>
        </p:txBody>
      </p:sp>
      <p:sp>
        <p:nvSpPr>
          <p:cNvPr id="4" name="Date Placeholder 3">
            <a:extLst>
              <a:ext uri="{FF2B5EF4-FFF2-40B4-BE49-F238E27FC236}">
                <a16:creationId xmlns:a16="http://schemas.microsoft.com/office/drawing/2014/main" id="{09C0D6E1-BCC4-EE40-AE0B-2BA8B3B1502E}"/>
              </a:ext>
            </a:extLst>
          </p:cNvPr>
          <p:cNvSpPr>
            <a:spLocks noGrp="1"/>
          </p:cNvSpPr>
          <p:nvPr>
            <p:ph type="dt" sz="half" idx="10"/>
          </p:nvPr>
        </p:nvSpPr>
        <p:spPr/>
        <p:txBody>
          <a:bodyPr/>
          <a:lstStyle/>
          <a:p>
            <a:fld id="{5001C635-D0B6-3C4E-A808-7257D90A6EE1}" type="datetime1">
              <a:rPr lang="en-US" smtClean="0"/>
              <a:t>11/18/24</a:t>
            </a:fld>
            <a:endParaRPr lang="en-US"/>
          </a:p>
        </p:txBody>
      </p:sp>
      <p:sp>
        <p:nvSpPr>
          <p:cNvPr id="5" name="Footer Placeholder 4">
            <a:extLst>
              <a:ext uri="{FF2B5EF4-FFF2-40B4-BE49-F238E27FC236}">
                <a16:creationId xmlns:a16="http://schemas.microsoft.com/office/drawing/2014/main" id="{DD8181B5-78B0-D64B-AD55-AD1513F3A52C}"/>
              </a:ext>
            </a:extLst>
          </p:cNvPr>
          <p:cNvSpPr>
            <a:spLocks noGrp="1"/>
          </p:cNvSpPr>
          <p:nvPr>
            <p:ph type="ftr" sz="quarter" idx="11"/>
          </p:nvPr>
        </p:nvSpPr>
        <p:spPr/>
        <p:txBody>
          <a:bodyPr/>
          <a:lstStyle/>
          <a:p>
            <a:r>
              <a:rPr lang="en-US"/>
              <a:t>Jure Leskovec, Stanford CS224W: Machine Learning with Graphs, cs224w.stanford.edu</a:t>
            </a:r>
          </a:p>
        </p:txBody>
      </p:sp>
      <p:sp>
        <p:nvSpPr>
          <p:cNvPr id="6" name="Slide Number Placeholder 5">
            <a:extLst>
              <a:ext uri="{FF2B5EF4-FFF2-40B4-BE49-F238E27FC236}">
                <a16:creationId xmlns:a16="http://schemas.microsoft.com/office/drawing/2014/main" id="{AD761C90-06DC-F94F-A79B-A82124A811D3}"/>
              </a:ext>
            </a:extLst>
          </p:cNvPr>
          <p:cNvSpPr>
            <a:spLocks noGrp="1"/>
          </p:cNvSpPr>
          <p:nvPr>
            <p:ph type="sldNum" sz="quarter" idx="12"/>
          </p:nvPr>
        </p:nvSpPr>
        <p:spPr/>
        <p:txBody>
          <a:bodyPr/>
          <a:lstStyle/>
          <a:p>
            <a:fld id="{19B12225-5612-419B-A8D5-4B8EEE4C217E}" type="slidenum">
              <a:rPr lang="en-US" smtClean="0"/>
              <a:pPr/>
              <a:t>55</a:t>
            </a:fld>
            <a:endParaRPr lang="en-US"/>
          </a:p>
        </p:txBody>
      </p:sp>
    </p:spTree>
    <p:extLst>
      <p:ext uri="{BB962C8B-B14F-4D97-AF65-F5344CB8AC3E}">
        <p14:creationId xmlns:p14="http://schemas.microsoft.com/office/powerpoint/2010/main" val="18736264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7E1E2-2E9F-604C-8CAB-AA6AD8D17FA3}"/>
              </a:ext>
            </a:extLst>
          </p:cNvPr>
          <p:cNvSpPr>
            <a:spLocks noGrp="1"/>
          </p:cNvSpPr>
          <p:nvPr>
            <p:ph type="title"/>
          </p:nvPr>
        </p:nvSpPr>
        <p:spPr/>
        <p:txBody>
          <a:bodyPr/>
          <a:lstStyle/>
          <a:p>
            <a:r>
              <a:rPr lang="en-US"/>
              <a:t>(2) Graph statistics similarity</a:t>
            </a:r>
          </a:p>
        </p:txBody>
      </p:sp>
      <p:sp>
        <p:nvSpPr>
          <p:cNvPr id="3" name="Content Placeholder 2">
            <a:extLst>
              <a:ext uri="{FF2B5EF4-FFF2-40B4-BE49-F238E27FC236}">
                <a16:creationId xmlns:a16="http://schemas.microsoft.com/office/drawing/2014/main" id="{D99806CE-4C8F-EA4F-B83F-357491BF7A91}"/>
              </a:ext>
            </a:extLst>
          </p:cNvPr>
          <p:cNvSpPr>
            <a:spLocks noGrp="1"/>
          </p:cNvSpPr>
          <p:nvPr>
            <p:ph idx="1"/>
          </p:nvPr>
        </p:nvSpPr>
        <p:spPr>
          <a:xfrm>
            <a:off x="457200" y="1295400"/>
            <a:ext cx="8686800" cy="5257801"/>
          </a:xfrm>
        </p:spPr>
        <p:txBody>
          <a:bodyPr>
            <a:normAutofit/>
          </a:bodyPr>
          <a:lstStyle/>
          <a:p>
            <a:r>
              <a:rPr lang="en-US" b="1">
                <a:solidFill>
                  <a:srgbClr val="C00000"/>
                </a:solidFill>
              </a:rPr>
              <a:t>Issue: </a:t>
            </a:r>
            <a:r>
              <a:rPr lang="en-US"/>
              <a:t>want to compare </a:t>
            </a:r>
            <a:r>
              <a:rPr lang="en-US">
                <a:solidFill>
                  <a:srgbClr val="C00000"/>
                </a:solidFill>
              </a:rPr>
              <a:t>sets</a:t>
            </a:r>
            <a:r>
              <a:rPr lang="en-US"/>
              <a:t> of training graph statistics and generated graph statistics</a:t>
            </a:r>
          </a:p>
          <a:p>
            <a:endParaRPr lang="en-US"/>
          </a:p>
          <a:p>
            <a:endParaRPr lang="en-US"/>
          </a:p>
          <a:p>
            <a:endParaRPr lang="en-US"/>
          </a:p>
          <a:p>
            <a:r>
              <a:rPr lang="en-US" b="1"/>
              <a:t>Solution:</a:t>
            </a:r>
            <a:endParaRPr lang="en-US"/>
          </a:p>
          <a:p>
            <a:r>
              <a:rPr lang="en-US" b="1"/>
              <a:t>Step 1: </a:t>
            </a:r>
            <a:r>
              <a:rPr lang="en-US"/>
              <a:t>How to compare </a:t>
            </a:r>
            <a:r>
              <a:rPr lang="en-US">
                <a:solidFill>
                  <a:srgbClr val="C00000"/>
                </a:solidFill>
              </a:rPr>
              <a:t>two graph statistics</a:t>
            </a:r>
          </a:p>
          <a:p>
            <a:pPr lvl="1"/>
            <a:r>
              <a:rPr lang="en-US" sz="2400"/>
              <a:t>Earth Mover Distance (EMD)</a:t>
            </a:r>
          </a:p>
          <a:p>
            <a:r>
              <a:rPr lang="en-US" b="1"/>
              <a:t>Step 2: </a:t>
            </a:r>
            <a:r>
              <a:rPr lang="en-US"/>
              <a:t>How to compare </a:t>
            </a:r>
            <a:r>
              <a:rPr lang="en-US">
                <a:solidFill>
                  <a:srgbClr val="C00000"/>
                </a:solidFill>
              </a:rPr>
              <a:t>sets of graph statistics</a:t>
            </a:r>
          </a:p>
          <a:p>
            <a:pPr lvl="1"/>
            <a:r>
              <a:rPr lang="en-US" sz="2400"/>
              <a:t>Maximum Mean Discrepancy (MMD) based on EMD</a:t>
            </a:r>
          </a:p>
          <a:p>
            <a:endParaRPr lang="en-US" sz="2800"/>
          </a:p>
        </p:txBody>
      </p:sp>
      <p:sp>
        <p:nvSpPr>
          <p:cNvPr id="4" name="Date Placeholder 3">
            <a:extLst>
              <a:ext uri="{FF2B5EF4-FFF2-40B4-BE49-F238E27FC236}">
                <a16:creationId xmlns:a16="http://schemas.microsoft.com/office/drawing/2014/main" id="{6179DCDA-C3CC-2846-996C-4FB4D7DB058E}"/>
              </a:ext>
            </a:extLst>
          </p:cNvPr>
          <p:cNvSpPr>
            <a:spLocks noGrp="1"/>
          </p:cNvSpPr>
          <p:nvPr>
            <p:ph type="dt" sz="half" idx="10"/>
          </p:nvPr>
        </p:nvSpPr>
        <p:spPr/>
        <p:txBody>
          <a:bodyPr/>
          <a:lstStyle/>
          <a:p>
            <a:fld id="{5001C635-D0B6-3C4E-A808-7257D90A6EE1}" type="datetime1">
              <a:rPr lang="en-US" smtClean="0"/>
              <a:t>11/18/24</a:t>
            </a:fld>
            <a:endParaRPr lang="en-US"/>
          </a:p>
        </p:txBody>
      </p:sp>
      <p:sp>
        <p:nvSpPr>
          <p:cNvPr id="5" name="Footer Placeholder 4">
            <a:extLst>
              <a:ext uri="{FF2B5EF4-FFF2-40B4-BE49-F238E27FC236}">
                <a16:creationId xmlns:a16="http://schemas.microsoft.com/office/drawing/2014/main" id="{E1A2ED9A-855D-2B4F-95AB-60B34E568D96}"/>
              </a:ext>
            </a:extLst>
          </p:cNvPr>
          <p:cNvSpPr>
            <a:spLocks noGrp="1"/>
          </p:cNvSpPr>
          <p:nvPr>
            <p:ph type="ftr" sz="quarter" idx="11"/>
          </p:nvPr>
        </p:nvSpPr>
        <p:spPr/>
        <p:txBody>
          <a:bodyPr/>
          <a:lstStyle/>
          <a:p>
            <a:r>
              <a:rPr lang="en-US"/>
              <a:t>Jure Leskovec, Stanford CS224W: Machine Learning with Graphs, cs224w.stanford.edu</a:t>
            </a:r>
          </a:p>
        </p:txBody>
      </p:sp>
      <p:sp>
        <p:nvSpPr>
          <p:cNvPr id="6" name="Slide Number Placeholder 5">
            <a:extLst>
              <a:ext uri="{FF2B5EF4-FFF2-40B4-BE49-F238E27FC236}">
                <a16:creationId xmlns:a16="http://schemas.microsoft.com/office/drawing/2014/main" id="{69514D62-0191-A247-B862-4272353B6AD1}"/>
              </a:ext>
            </a:extLst>
          </p:cNvPr>
          <p:cNvSpPr>
            <a:spLocks noGrp="1"/>
          </p:cNvSpPr>
          <p:nvPr>
            <p:ph type="sldNum" sz="quarter" idx="12"/>
          </p:nvPr>
        </p:nvSpPr>
        <p:spPr/>
        <p:txBody>
          <a:bodyPr/>
          <a:lstStyle/>
          <a:p>
            <a:fld id="{19B12225-5612-419B-A8D5-4B8EEE4C217E}" type="slidenum">
              <a:rPr lang="en-US" smtClean="0"/>
              <a:pPr/>
              <a:t>56</a:t>
            </a:fld>
            <a:endParaRPr lang="en-US"/>
          </a:p>
        </p:txBody>
      </p:sp>
      <p:grpSp>
        <p:nvGrpSpPr>
          <p:cNvPr id="7" name="Group 6">
            <a:extLst>
              <a:ext uri="{FF2B5EF4-FFF2-40B4-BE49-F238E27FC236}">
                <a16:creationId xmlns:a16="http://schemas.microsoft.com/office/drawing/2014/main" id="{76EE3E7D-E3C6-604D-97F7-E03A06E0E744}"/>
              </a:ext>
            </a:extLst>
          </p:cNvPr>
          <p:cNvGrpSpPr/>
          <p:nvPr/>
        </p:nvGrpSpPr>
        <p:grpSpPr>
          <a:xfrm>
            <a:off x="703960" y="2610853"/>
            <a:ext cx="2997200" cy="914400"/>
            <a:chOff x="1866900" y="1276350"/>
            <a:chExt cx="4572000" cy="1371600"/>
          </a:xfrm>
        </p:grpSpPr>
        <p:pic>
          <p:nvPicPr>
            <p:cNvPr id="8" name="Picture 7">
              <a:extLst>
                <a:ext uri="{FF2B5EF4-FFF2-40B4-BE49-F238E27FC236}">
                  <a16:creationId xmlns:a16="http://schemas.microsoft.com/office/drawing/2014/main" id="{5999E74A-5A0E-934C-99D8-18E7485C8942}"/>
                </a:ext>
              </a:extLst>
            </p:cNvPr>
            <p:cNvPicPr>
              <a:picLocks noChangeAspect="1"/>
            </p:cNvPicPr>
            <p:nvPr/>
          </p:nvPicPr>
          <p:blipFill>
            <a:blip r:embed="rId2"/>
            <a:stretch>
              <a:fillRect/>
            </a:stretch>
          </p:blipFill>
          <p:spPr>
            <a:xfrm>
              <a:off x="2057400" y="1385592"/>
              <a:ext cx="4343400" cy="1111427"/>
            </a:xfrm>
            <a:prstGeom prst="rect">
              <a:avLst/>
            </a:prstGeom>
          </p:spPr>
        </p:pic>
        <p:sp>
          <p:nvSpPr>
            <p:cNvPr id="9" name="Rectangle: Rounded Corners 26">
              <a:extLst>
                <a:ext uri="{FF2B5EF4-FFF2-40B4-BE49-F238E27FC236}">
                  <a16:creationId xmlns:a16="http://schemas.microsoft.com/office/drawing/2014/main" id="{7AEACD2E-3900-C848-B34F-E4A4ADE48A7A}"/>
                </a:ext>
              </a:extLst>
            </p:cNvPr>
            <p:cNvSpPr/>
            <p:nvPr/>
          </p:nvSpPr>
          <p:spPr>
            <a:xfrm>
              <a:off x="1866900" y="1276350"/>
              <a:ext cx="4572000" cy="1371600"/>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0" name="Group 9">
            <a:extLst>
              <a:ext uri="{FF2B5EF4-FFF2-40B4-BE49-F238E27FC236}">
                <a16:creationId xmlns:a16="http://schemas.microsoft.com/office/drawing/2014/main" id="{6070C685-924D-6D47-A28D-0AD828545219}"/>
              </a:ext>
            </a:extLst>
          </p:cNvPr>
          <p:cNvGrpSpPr/>
          <p:nvPr/>
        </p:nvGrpSpPr>
        <p:grpSpPr>
          <a:xfrm>
            <a:off x="5796437" y="2610853"/>
            <a:ext cx="2997200" cy="914400"/>
            <a:chOff x="1866900" y="3633605"/>
            <a:chExt cx="4572000" cy="1371600"/>
          </a:xfrm>
        </p:grpSpPr>
        <p:pic>
          <p:nvPicPr>
            <p:cNvPr id="11" name="Picture 10">
              <a:extLst>
                <a:ext uri="{FF2B5EF4-FFF2-40B4-BE49-F238E27FC236}">
                  <a16:creationId xmlns:a16="http://schemas.microsoft.com/office/drawing/2014/main" id="{C5A3BA27-0746-3C4E-AA72-6A575974F3B5}"/>
                </a:ext>
              </a:extLst>
            </p:cNvPr>
            <p:cNvPicPr>
              <a:picLocks noChangeAspect="1"/>
            </p:cNvPicPr>
            <p:nvPr/>
          </p:nvPicPr>
          <p:blipFill>
            <a:blip r:embed="rId3"/>
            <a:stretch>
              <a:fillRect/>
            </a:stretch>
          </p:blipFill>
          <p:spPr>
            <a:xfrm>
              <a:off x="2019300" y="3826259"/>
              <a:ext cx="4419600" cy="1076689"/>
            </a:xfrm>
            <a:prstGeom prst="rect">
              <a:avLst/>
            </a:prstGeom>
          </p:spPr>
        </p:pic>
        <p:sp>
          <p:nvSpPr>
            <p:cNvPr id="12" name="Rectangle: Rounded Corners 29">
              <a:extLst>
                <a:ext uri="{FF2B5EF4-FFF2-40B4-BE49-F238E27FC236}">
                  <a16:creationId xmlns:a16="http://schemas.microsoft.com/office/drawing/2014/main" id="{A1C9DA9A-5D1F-8948-B481-FCB6F6E91E75}"/>
                </a:ext>
              </a:extLst>
            </p:cNvPr>
            <p:cNvSpPr/>
            <p:nvPr/>
          </p:nvSpPr>
          <p:spPr>
            <a:xfrm>
              <a:off x="1866900" y="3633605"/>
              <a:ext cx="4572000" cy="1371600"/>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3" name="TextBox 12">
            <a:extLst>
              <a:ext uri="{FF2B5EF4-FFF2-40B4-BE49-F238E27FC236}">
                <a16:creationId xmlns:a16="http://schemas.microsoft.com/office/drawing/2014/main" id="{477E7C05-B979-A74C-BE33-8DBC90474A72}"/>
              </a:ext>
            </a:extLst>
          </p:cNvPr>
          <p:cNvSpPr txBox="1"/>
          <p:nvPr/>
        </p:nvSpPr>
        <p:spPr>
          <a:xfrm>
            <a:off x="3835825" y="2510101"/>
            <a:ext cx="2032000" cy="382371"/>
          </a:xfrm>
          <a:prstGeom prst="rect">
            <a:avLst/>
          </a:prstGeom>
          <a:noFill/>
          <a:ln>
            <a:noFill/>
          </a:ln>
        </p:spPr>
        <p:txBody>
          <a:bodyPr wrap="square" lIns="91425" tIns="91425" rIns="91425" bIns="91425" rtlCol="0" anchor="t" anchorCtr="0">
            <a:noAutofit/>
          </a:bodyPr>
          <a:lstStyle/>
          <a:p>
            <a:r>
              <a:rPr lang="en-US" sz="2400">
                <a:latin typeface="Helvetica Neue Light" charset="0"/>
                <a:ea typeface="Helvetica Neue Light" charset="0"/>
                <a:cs typeface="Helvetica Neue Light" charset="0"/>
                <a:sym typeface="Open Sans"/>
              </a:rPr>
              <a:t>How similar?</a:t>
            </a:r>
          </a:p>
        </p:txBody>
      </p:sp>
      <p:sp>
        <p:nvSpPr>
          <p:cNvPr id="14" name="Arrow: Left-Right 45">
            <a:extLst>
              <a:ext uri="{FF2B5EF4-FFF2-40B4-BE49-F238E27FC236}">
                <a16:creationId xmlns:a16="http://schemas.microsoft.com/office/drawing/2014/main" id="{B011EF43-9187-984E-9F5E-19C317CFAB6F}"/>
              </a:ext>
            </a:extLst>
          </p:cNvPr>
          <p:cNvSpPr/>
          <p:nvPr/>
        </p:nvSpPr>
        <p:spPr>
          <a:xfrm>
            <a:off x="4132618" y="2988689"/>
            <a:ext cx="1122513" cy="283412"/>
          </a:xfrm>
          <a:prstGeom prst="leftRightArrow">
            <a:avLst/>
          </a:prstGeom>
          <a:solidFill>
            <a:srgbClr val="C0000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Rectangle 14">
            <a:extLst>
              <a:ext uri="{FF2B5EF4-FFF2-40B4-BE49-F238E27FC236}">
                <a16:creationId xmlns:a16="http://schemas.microsoft.com/office/drawing/2014/main" id="{215C90A9-FABD-8542-A67D-232D1BBECC2C}"/>
              </a:ext>
            </a:extLst>
          </p:cNvPr>
          <p:cNvSpPr/>
          <p:nvPr/>
        </p:nvSpPr>
        <p:spPr>
          <a:xfrm>
            <a:off x="123113" y="83400"/>
            <a:ext cx="4258800" cy="212780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t>Give more details in this section.</a:t>
            </a:r>
          </a:p>
          <a:p>
            <a:pPr algn="ctr"/>
            <a:r>
              <a:rPr lang="en-US"/>
              <a:t>How is this computed.</a:t>
            </a:r>
          </a:p>
        </p:txBody>
      </p:sp>
    </p:spTree>
    <p:extLst>
      <p:ext uri="{BB962C8B-B14F-4D97-AF65-F5344CB8AC3E}">
        <p14:creationId xmlns:p14="http://schemas.microsoft.com/office/powerpoint/2010/main" val="13929616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2D993-5C27-A644-B5D6-1BE30463A6E3}"/>
              </a:ext>
            </a:extLst>
          </p:cNvPr>
          <p:cNvSpPr>
            <a:spLocks noGrp="1"/>
          </p:cNvSpPr>
          <p:nvPr>
            <p:ph type="title"/>
          </p:nvPr>
        </p:nvSpPr>
        <p:spPr/>
        <p:txBody>
          <a:bodyPr/>
          <a:lstStyle/>
          <a:p>
            <a:r>
              <a:rPr lang="en-US"/>
              <a:t>(2) Graph statistics similarity</a:t>
            </a:r>
          </a:p>
        </p:txBody>
      </p:sp>
      <p:sp>
        <p:nvSpPr>
          <p:cNvPr id="3" name="Content Placeholder 2">
            <a:extLst>
              <a:ext uri="{FF2B5EF4-FFF2-40B4-BE49-F238E27FC236}">
                <a16:creationId xmlns:a16="http://schemas.microsoft.com/office/drawing/2014/main" id="{C0CDB756-EBB6-A541-BB7D-702D722538C8}"/>
              </a:ext>
            </a:extLst>
          </p:cNvPr>
          <p:cNvSpPr>
            <a:spLocks noGrp="1"/>
          </p:cNvSpPr>
          <p:nvPr>
            <p:ph idx="1"/>
          </p:nvPr>
        </p:nvSpPr>
        <p:spPr>
          <a:xfrm>
            <a:off x="457199" y="1295400"/>
            <a:ext cx="8542421" cy="5430253"/>
          </a:xfrm>
        </p:spPr>
        <p:txBody>
          <a:bodyPr>
            <a:normAutofit/>
          </a:bodyPr>
          <a:lstStyle/>
          <a:p>
            <a:r>
              <a:rPr lang="en-US" sz="2800" b="1"/>
              <a:t>Step 1: Earth Mover Distance (EMD)</a:t>
            </a:r>
          </a:p>
          <a:p>
            <a:pPr lvl="1"/>
            <a:r>
              <a:rPr lang="en-US" sz="2400"/>
              <a:t>Compare </a:t>
            </a:r>
            <a:r>
              <a:rPr lang="en-US" sz="2400" b="1">
                <a:solidFill>
                  <a:srgbClr val="C00000"/>
                </a:solidFill>
              </a:rPr>
              <a:t>similarity between 2 distributions</a:t>
            </a:r>
          </a:p>
          <a:p>
            <a:pPr lvl="1"/>
            <a:r>
              <a:rPr lang="en-US" sz="2400" b="1"/>
              <a:t>Intuition: </a:t>
            </a:r>
            <a:r>
              <a:rPr lang="en-US" sz="2400"/>
              <a:t>Measure the minimum effort that </a:t>
            </a:r>
            <a:r>
              <a:rPr lang="en-US" sz="2400" b="1">
                <a:solidFill>
                  <a:srgbClr val="C00000"/>
                </a:solidFill>
              </a:rPr>
              <a:t>move earth from one pile to the other</a:t>
            </a:r>
          </a:p>
          <a:p>
            <a:pPr lvl="1"/>
            <a:endParaRPr lang="en-US" sz="2400"/>
          </a:p>
          <a:p>
            <a:pPr lvl="1"/>
            <a:endParaRPr lang="en-US" sz="2400"/>
          </a:p>
          <a:p>
            <a:pPr lvl="1"/>
            <a:endParaRPr lang="en-US" sz="2400"/>
          </a:p>
        </p:txBody>
      </p:sp>
      <p:sp>
        <p:nvSpPr>
          <p:cNvPr id="4" name="Date Placeholder 3">
            <a:extLst>
              <a:ext uri="{FF2B5EF4-FFF2-40B4-BE49-F238E27FC236}">
                <a16:creationId xmlns:a16="http://schemas.microsoft.com/office/drawing/2014/main" id="{FA010627-5042-8541-8654-397BB98055A6}"/>
              </a:ext>
            </a:extLst>
          </p:cNvPr>
          <p:cNvSpPr>
            <a:spLocks noGrp="1"/>
          </p:cNvSpPr>
          <p:nvPr>
            <p:ph type="dt" sz="half" idx="10"/>
          </p:nvPr>
        </p:nvSpPr>
        <p:spPr/>
        <p:txBody>
          <a:bodyPr/>
          <a:lstStyle/>
          <a:p>
            <a:fld id="{5001C635-D0B6-3C4E-A808-7257D90A6EE1}" type="datetime1">
              <a:rPr lang="en-US" smtClean="0"/>
              <a:t>11/18/24</a:t>
            </a:fld>
            <a:endParaRPr lang="en-US"/>
          </a:p>
        </p:txBody>
      </p:sp>
      <p:sp>
        <p:nvSpPr>
          <p:cNvPr id="5" name="Footer Placeholder 4">
            <a:extLst>
              <a:ext uri="{FF2B5EF4-FFF2-40B4-BE49-F238E27FC236}">
                <a16:creationId xmlns:a16="http://schemas.microsoft.com/office/drawing/2014/main" id="{F8E5CC27-B97D-2D45-AC89-652F2D334E95}"/>
              </a:ext>
            </a:extLst>
          </p:cNvPr>
          <p:cNvSpPr>
            <a:spLocks noGrp="1"/>
          </p:cNvSpPr>
          <p:nvPr>
            <p:ph type="ftr" sz="quarter" idx="11"/>
          </p:nvPr>
        </p:nvSpPr>
        <p:spPr/>
        <p:txBody>
          <a:bodyPr/>
          <a:lstStyle/>
          <a:p>
            <a:r>
              <a:rPr lang="en-US"/>
              <a:t>Jure Leskovec, Stanford CS224W: Machine Learning with Graphs, cs224w.stanford.edu</a:t>
            </a:r>
          </a:p>
        </p:txBody>
      </p:sp>
      <p:sp>
        <p:nvSpPr>
          <p:cNvPr id="6" name="Slide Number Placeholder 5">
            <a:extLst>
              <a:ext uri="{FF2B5EF4-FFF2-40B4-BE49-F238E27FC236}">
                <a16:creationId xmlns:a16="http://schemas.microsoft.com/office/drawing/2014/main" id="{97101F3D-9FFA-6B41-B6A5-C9CB05E659A1}"/>
              </a:ext>
            </a:extLst>
          </p:cNvPr>
          <p:cNvSpPr>
            <a:spLocks noGrp="1"/>
          </p:cNvSpPr>
          <p:nvPr>
            <p:ph type="sldNum" sz="quarter" idx="12"/>
          </p:nvPr>
        </p:nvSpPr>
        <p:spPr/>
        <p:txBody>
          <a:bodyPr/>
          <a:lstStyle/>
          <a:p>
            <a:fld id="{19B12225-5612-419B-A8D5-4B8EEE4C217E}" type="slidenum">
              <a:rPr lang="en-US" smtClean="0"/>
              <a:pPr/>
              <a:t>57</a:t>
            </a:fld>
            <a:endParaRPr lang="en-US"/>
          </a:p>
        </p:txBody>
      </p:sp>
      <p:graphicFrame>
        <p:nvGraphicFramePr>
          <p:cNvPr id="7" name="Chart 6">
            <a:extLst>
              <a:ext uri="{FF2B5EF4-FFF2-40B4-BE49-F238E27FC236}">
                <a16:creationId xmlns:a16="http://schemas.microsoft.com/office/drawing/2014/main" id="{222FD85E-E636-8044-87CF-3AC04571A270}"/>
              </a:ext>
            </a:extLst>
          </p:cNvPr>
          <p:cNvGraphicFramePr>
            <a:graphicFrameLocks/>
          </p:cNvGraphicFramePr>
          <p:nvPr>
            <p:extLst>
              <p:ext uri="{D42A27DB-BD31-4B8C-83A1-F6EECF244321}">
                <p14:modId xmlns:p14="http://schemas.microsoft.com/office/powerpoint/2010/main" val="3685517726"/>
              </p:ext>
            </p:extLst>
          </p:nvPr>
        </p:nvGraphicFramePr>
        <p:xfrm>
          <a:off x="3100795" y="3265126"/>
          <a:ext cx="1069495" cy="11023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0B4D9C61-CCD2-224A-B480-F1D2597C5F5B}"/>
              </a:ext>
            </a:extLst>
          </p:cNvPr>
          <p:cNvGraphicFramePr>
            <a:graphicFrameLocks/>
          </p:cNvGraphicFramePr>
          <p:nvPr>
            <p:extLst>
              <p:ext uri="{D42A27DB-BD31-4B8C-83A1-F6EECF244321}">
                <p14:modId xmlns:p14="http://schemas.microsoft.com/office/powerpoint/2010/main" val="1056377277"/>
              </p:ext>
            </p:extLst>
          </p:nvPr>
        </p:nvGraphicFramePr>
        <p:xfrm>
          <a:off x="1091521" y="3151720"/>
          <a:ext cx="1069496" cy="1215741"/>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Straight Arrow Connector 10">
            <a:extLst>
              <a:ext uri="{FF2B5EF4-FFF2-40B4-BE49-F238E27FC236}">
                <a16:creationId xmlns:a16="http://schemas.microsoft.com/office/drawing/2014/main" id="{AA2E604E-8C5E-7C46-B6C6-8FFF0F4DC9B2}"/>
              </a:ext>
            </a:extLst>
          </p:cNvPr>
          <p:cNvCxnSpPr>
            <a:cxnSpLocks/>
          </p:cNvCxnSpPr>
          <p:nvPr/>
        </p:nvCxnSpPr>
        <p:spPr>
          <a:xfrm>
            <a:off x="2372900" y="4003132"/>
            <a:ext cx="526710" cy="0"/>
          </a:xfrm>
          <a:prstGeom prst="straightConnector1">
            <a:avLst/>
          </a:prstGeom>
          <a:ln w="28575">
            <a:solidFill>
              <a:srgbClr val="C00000"/>
            </a:solidFill>
            <a:headEnd type="triangle"/>
            <a:tailEnd type="triangle"/>
          </a:ln>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74C2C2DE-883B-B144-80FC-DCBE78C0A2F9}"/>
              </a:ext>
            </a:extLst>
          </p:cNvPr>
          <p:cNvSpPr txBox="1"/>
          <p:nvPr/>
        </p:nvSpPr>
        <p:spPr>
          <a:xfrm>
            <a:off x="2036032" y="3573087"/>
            <a:ext cx="1189749" cy="369332"/>
          </a:xfrm>
          <a:prstGeom prst="rect">
            <a:avLst/>
          </a:prstGeom>
          <a:noFill/>
        </p:spPr>
        <p:txBody>
          <a:bodyPr wrap="none" rtlCol="0">
            <a:spAutoFit/>
          </a:bodyPr>
          <a:lstStyle/>
          <a:p>
            <a:r>
              <a:rPr lang="en-US" b="1">
                <a:solidFill>
                  <a:srgbClr val="C00000"/>
                </a:solidFill>
              </a:rPr>
              <a:t>High EMD</a:t>
            </a:r>
          </a:p>
        </p:txBody>
      </p:sp>
      <p:graphicFrame>
        <p:nvGraphicFramePr>
          <p:cNvPr id="15" name="Chart 14">
            <a:extLst>
              <a:ext uri="{FF2B5EF4-FFF2-40B4-BE49-F238E27FC236}">
                <a16:creationId xmlns:a16="http://schemas.microsoft.com/office/drawing/2014/main" id="{C5BE4456-FC61-5748-A763-C7B8208A85FD}"/>
              </a:ext>
            </a:extLst>
          </p:cNvPr>
          <p:cNvGraphicFramePr>
            <a:graphicFrameLocks/>
          </p:cNvGraphicFramePr>
          <p:nvPr>
            <p:extLst>
              <p:ext uri="{D42A27DB-BD31-4B8C-83A1-F6EECF244321}">
                <p14:modId xmlns:p14="http://schemas.microsoft.com/office/powerpoint/2010/main" val="105415486"/>
              </p:ext>
            </p:extLst>
          </p:nvPr>
        </p:nvGraphicFramePr>
        <p:xfrm>
          <a:off x="6888080" y="3272831"/>
          <a:ext cx="1069495" cy="110233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15">
            <a:extLst>
              <a:ext uri="{FF2B5EF4-FFF2-40B4-BE49-F238E27FC236}">
                <a16:creationId xmlns:a16="http://schemas.microsoft.com/office/drawing/2014/main" id="{05A30884-43F3-FE43-8086-AC2F4B6ADC87}"/>
              </a:ext>
            </a:extLst>
          </p:cNvPr>
          <p:cNvGraphicFramePr>
            <a:graphicFrameLocks/>
          </p:cNvGraphicFramePr>
          <p:nvPr>
            <p:extLst>
              <p:ext uri="{D42A27DB-BD31-4B8C-83A1-F6EECF244321}">
                <p14:modId xmlns:p14="http://schemas.microsoft.com/office/powerpoint/2010/main" val="2768290636"/>
              </p:ext>
            </p:extLst>
          </p:nvPr>
        </p:nvGraphicFramePr>
        <p:xfrm>
          <a:off x="4878806" y="3159425"/>
          <a:ext cx="1069496" cy="1215741"/>
        </p:xfrm>
        <a:graphic>
          <a:graphicData uri="http://schemas.openxmlformats.org/drawingml/2006/chart">
            <c:chart xmlns:c="http://schemas.openxmlformats.org/drawingml/2006/chart" xmlns:r="http://schemas.openxmlformats.org/officeDocument/2006/relationships" r:id="rId5"/>
          </a:graphicData>
        </a:graphic>
      </p:graphicFrame>
      <p:cxnSp>
        <p:nvCxnSpPr>
          <p:cNvPr id="17" name="Straight Arrow Connector 16">
            <a:extLst>
              <a:ext uri="{FF2B5EF4-FFF2-40B4-BE49-F238E27FC236}">
                <a16:creationId xmlns:a16="http://schemas.microsoft.com/office/drawing/2014/main" id="{74627972-2000-B34F-9058-379A7290A5FC}"/>
              </a:ext>
            </a:extLst>
          </p:cNvPr>
          <p:cNvCxnSpPr>
            <a:cxnSpLocks/>
          </p:cNvCxnSpPr>
          <p:nvPr/>
        </p:nvCxnSpPr>
        <p:spPr>
          <a:xfrm>
            <a:off x="6160185" y="4010837"/>
            <a:ext cx="526710" cy="0"/>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E251BE45-B2A9-324D-B90F-06D156362BCC}"/>
              </a:ext>
            </a:extLst>
          </p:cNvPr>
          <p:cNvSpPr txBox="1"/>
          <p:nvPr/>
        </p:nvSpPr>
        <p:spPr>
          <a:xfrm>
            <a:off x="5854313" y="3573087"/>
            <a:ext cx="1138453" cy="369332"/>
          </a:xfrm>
          <a:prstGeom prst="rect">
            <a:avLst/>
          </a:prstGeom>
          <a:noFill/>
        </p:spPr>
        <p:txBody>
          <a:bodyPr wrap="none" rtlCol="0">
            <a:spAutoFit/>
          </a:bodyPr>
          <a:lstStyle/>
          <a:p>
            <a:r>
              <a:rPr lang="en-US" b="1">
                <a:solidFill>
                  <a:srgbClr val="0070C0"/>
                </a:solidFill>
              </a:rPr>
              <a:t>Low EMD</a:t>
            </a:r>
          </a:p>
        </p:txBody>
      </p:sp>
      <p:graphicFrame>
        <p:nvGraphicFramePr>
          <p:cNvPr id="19" name="Chart 18">
            <a:extLst>
              <a:ext uri="{FF2B5EF4-FFF2-40B4-BE49-F238E27FC236}">
                <a16:creationId xmlns:a16="http://schemas.microsoft.com/office/drawing/2014/main" id="{D7D6CD27-CD74-1F4B-AF0C-5640D9AF7963}"/>
              </a:ext>
            </a:extLst>
          </p:cNvPr>
          <p:cNvGraphicFramePr>
            <a:graphicFrameLocks/>
          </p:cNvGraphicFramePr>
          <p:nvPr>
            <p:extLst>
              <p:ext uri="{D42A27DB-BD31-4B8C-83A1-F6EECF244321}">
                <p14:modId xmlns:p14="http://schemas.microsoft.com/office/powerpoint/2010/main" val="1811812858"/>
              </p:ext>
            </p:extLst>
          </p:nvPr>
        </p:nvGraphicFramePr>
        <p:xfrm>
          <a:off x="6945876" y="3027479"/>
          <a:ext cx="1069496" cy="1347687"/>
        </p:xfrm>
        <a:graphic>
          <a:graphicData uri="http://schemas.openxmlformats.org/drawingml/2006/chart">
            <c:chart xmlns:c="http://schemas.openxmlformats.org/drawingml/2006/chart" xmlns:r="http://schemas.openxmlformats.org/officeDocument/2006/relationships" r:id="rId6"/>
          </a:graphicData>
        </a:graphic>
      </p:graphicFrame>
      <p:sp>
        <p:nvSpPr>
          <p:cNvPr id="20" name="TextBox 19">
            <a:extLst>
              <a:ext uri="{FF2B5EF4-FFF2-40B4-BE49-F238E27FC236}">
                <a16:creationId xmlns:a16="http://schemas.microsoft.com/office/drawing/2014/main" id="{EFED6550-1D1D-6B4E-900D-39548C2AF71E}"/>
              </a:ext>
            </a:extLst>
          </p:cNvPr>
          <p:cNvSpPr txBox="1"/>
          <p:nvPr/>
        </p:nvSpPr>
        <p:spPr>
          <a:xfrm>
            <a:off x="861156" y="4250380"/>
            <a:ext cx="1531188" cy="338554"/>
          </a:xfrm>
          <a:prstGeom prst="rect">
            <a:avLst/>
          </a:prstGeom>
          <a:noFill/>
        </p:spPr>
        <p:txBody>
          <a:bodyPr wrap="none" rtlCol="0">
            <a:spAutoFit/>
          </a:bodyPr>
          <a:lstStyle/>
          <a:p>
            <a:r>
              <a:rPr lang="en-US" sz="1600" b="1">
                <a:latin typeface="Arial" panose="020B0604020202020204" pitchFamily="34" charset="0"/>
                <a:cs typeface="Arial" panose="020B0604020202020204" pitchFamily="34" charset="0"/>
              </a:rPr>
              <a:t>Degree dist. x</a:t>
            </a:r>
          </a:p>
        </p:txBody>
      </p:sp>
      <p:sp>
        <p:nvSpPr>
          <p:cNvPr id="23" name="TextBox 22">
            <a:extLst>
              <a:ext uri="{FF2B5EF4-FFF2-40B4-BE49-F238E27FC236}">
                <a16:creationId xmlns:a16="http://schemas.microsoft.com/office/drawing/2014/main" id="{9E66643B-929C-A145-AC86-559866049371}"/>
              </a:ext>
            </a:extLst>
          </p:cNvPr>
          <p:cNvSpPr txBox="1"/>
          <p:nvPr/>
        </p:nvSpPr>
        <p:spPr>
          <a:xfrm>
            <a:off x="2828378" y="4242371"/>
            <a:ext cx="1557221" cy="338554"/>
          </a:xfrm>
          <a:prstGeom prst="rect">
            <a:avLst/>
          </a:prstGeom>
          <a:noFill/>
        </p:spPr>
        <p:txBody>
          <a:bodyPr wrap="none" rtlCol="0">
            <a:spAutoFit/>
          </a:bodyPr>
          <a:lstStyle/>
          <a:p>
            <a:r>
              <a:rPr lang="en-US" sz="1600" b="1">
                <a:latin typeface="Arial" panose="020B0604020202020204" pitchFamily="34" charset="0"/>
                <a:cs typeface="Arial" panose="020B0604020202020204" pitchFamily="34" charset="0"/>
              </a:rPr>
              <a:t>Degree dist. y</a:t>
            </a:r>
          </a:p>
        </p:txBody>
      </p:sp>
      <p:sp>
        <p:nvSpPr>
          <p:cNvPr id="24" name="TextBox 23">
            <a:extLst>
              <a:ext uri="{FF2B5EF4-FFF2-40B4-BE49-F238E27FC236}">
                <a16:creationId xmlns:a16="http://schemas.microsoft.com/office/drawing/2014/main" id="{A4096D7E-3060-FF47-BC20-6F5A1FD8429D}"/>
              </a:ext>
            </a:extLst>
          </p:cNvPr>
          <p:cNvSpPr txBox="1"/>
          <p:nvPr/>
        </p:nvSpPr>
        <p:spPr>
          <a:xfrm>
            <a:off x="4759504" y="4234362"/>
            <a:ext cx="1557221" cy="338554"/>
          </a:xfrm>
          <a:prstGeom prst="rect">
            <a:avLst/>
          </a:prstGeom>
          <a:noFill/>
        </p:spPr>
        <p:txBody>
          <a:bodyPr wrap="none" rtlCol="0">
            <a:spAutoFit/>
          </a:bodyPr>
          <a:lstStyle/>
          <a:p>
            <a:r>
              <a:rPr lang="en-US" sz="1600" b="1">
                <a:latin typeface="Arial" panose="020B0604020202020204" pitchFamily="34" charset="0"/>
                <a:cs typeface="Arial" panose="020B0604020202020204" pitchFamily="34" charset="0"/>
              </a:rPr>
              <a:t>Degree dist. x</a:t>
            </a:r>
          </a:p>
        </p:txBody>
      </p:sp>
      <p:sp>
        <p:nvSpPr>
          <p:cNvPr id="25" name="TextBox 24">
            <a:extLst>
              <a:ext uri="{FF2B5EF4-FFF2-40B4-BE49-F238E27FC236}">
                <a16:creationId xmlns:a16="http://schemas.microsoft.com/office/drawing/2014/main" id="{A89FCD59-2F98-9643-93DA-672978F8C60A}"/>
              </a:ext>
            </a:extLst>
          </p:cNvPr>
          <p:cNvSpPr txBox="1"/>
          <p:nvPr/>
        </p:nvSpPr>
        <p:spPr>
          <a:xfrm>
            <a:off x="6726726" y="4226353"/>
            <a:ext cx="1557221" cy="338554"/>
          </a:xfrm>
          <a:prstGeom prst="rect">
            <a:avLst/>
          </a:prstGeom>
          <a:noFill/>
        </p:spPr>
        <p:txBody>
          <a:bodyPr wrap="none" rtlCol="0">
            <a:spAutoFit/>
          </a:bodyPr>
          <a:lstStyle/>
          <a:p>
            <a:r>
              <a:rPr lang="en-US" sz="1600" b="1">
                <a:latin typeface="Arial" panose="020B0604020202020204" pitchFamily="34" charset="0"/>
                <a:cs typeface="Arial" panose="020B0604020202020204" pitchFamily="34" charset="0"/>
              </a:rPr>
              <a:t>Degree dist. y</a:t>
            </a:r>
          </a:p>
        </p:txBody>
      </p:sp>
      <p:sp>
        <p:nvSpPr>
          <p:cNvPr id="9" name="Rectangle 1">
            <a:extLst>
              <a:ext uri="{FF2B5EF4-FFF2-40B4-BE49-F238E27FC236}">
                <a16:creationId xmlns:a16="http://schemas.microsoft.com/office/drawing/2014/main" id="{391916CD-BC42-5B4E-BD9D-14A71108105B}"/>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202122"/>
                </a:solidFill>
                <a:effectLst/>
                <a:latin typeface="Arial" panose="020B0604020202020204" pitchFamily="34" charset="0"/>
              </a:rPr>
              <a:t>The optimal flow   </a:t>
            </a:r>
            <a:r>
              <a:rPr kumimoji="0" lang="en-US" altLang="en-US" sz="1900" b="0" i="0" u="none" strike="noStrike" cap="none" normalizeH="0" baseline="0">
                <a:ln>
                  <a:noFill/>
                </a:ln>
                <a:solidFill>
                  <a:srgbClr val="202122"/>
                </a:solidFill>
                <a:effectLst/>
                <a:latin typeface="Arial" panose="020B0604020202020204" pitchFamily="34" charset="0"/>
              </a:rPr>
              <a:t>     </a:t>
            </a:r>
            <a:r>
              <a:rPr kumimoji="0" lang="en-US" altLang="en-US" sz="1000" b="0" i="0" u="none" strike="noStrike" cap="none" normalizeH="0" baseline="0">
                <a:ln>
                  <a:noFill/>
                </a:ln>
                <a:solidFill>
                  <a:srgbClr val="202122"/>
                </a:solidFill>
                <a:effectLst/>
                <a:latin typeface="Arial" panose="020B0604020202020204" pitchFamily="34" charset="0"/>
                <a:cs typeface="Arial" panose="020B0604020202020204" pitchFamily="34" charset="0"/>
              </a:rPr>
              <a:t> is found by solving this linear optimization problem. The earth mover's distance is defined as the work normalized by the total flow:</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AutoShape 2" descr="{\textstyle F}">
            <a:extLst>
              <a:ext uri="{FF2B5EF4-FFF2-40B4-BE49-F238E27FC236}">
                <a16:creationId xmlns:a16="http://schemas.microsoft.com/office/drawing/2014/main" id="{F6A71727-A399-074B-B532-5B371B7CF5ED}"/>
              </a:ext>
            </a:extLst>
          </p:cNvPr>
          <p:cNvSpPr>
            <a:spLocks noChangeAspect="1" noChangeArrowheads="1"/>
          </p:cNvSpPr>
          <p:nvPr/>
        </p:nvSpPr>
        <p:spPr bwMode="auto">
          <a:xfrm>
            <a:off x="10255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Rectangle 11">
            <a:extLst>
              <a:ext uri="{FF2B5EF4-FFF2-40B4-BE49-F238E27FC236}">
                <a16:creationId xmlns:a16="http://schemas.microsoft.com/office/drawing/2014/main" id="{4EB7303C-7A7F-8842-AA80-5A6828D1BBFE}"/>
              </a:ext>
            </a:extLst>
          </p:cNvPr>
          <p:cNvSpPr/>
          <p:nvPr/>
        </p:nvSpPr>
        <p:spPr>
          <a:xfrm>
            <a:off x="613610" y="4952994"/>
            <a:ext cx="4572000" cy="923330"/>
          </a:xfrm>
          <a:prstGeom prst="rect">
            <a:avLst/>
          </a:prstGeom>
        </p:spPr>
        <p:txBody>
          <a:bodyPr>
            <a:spAutoFit/>
          </a:bodyPr>
          <a:lstStyle/>
          <a:p>
            <a:r>
              <a:rPr lang="en-US">
                <a:solidFill>
                  <a:srgbClr val="008000"/>
                </a:solidFill>
              </a:rPr>
              <a:t>The EMD can be solved as the optimal flow and is found by solving this linear optimization problem.</a:t>
            </a:r>
          </a:p>
        </p:txBody>
      </p:sp>
      <p:sp>
        <p:nvSpPr>
          <p:cNvPr id="13" name="AutoShape 4" descr="{\displaystyle \min {\sum _{i=1}^{m}\sum _{j=1}^{n}f_{i,j}d_{i,j}}}">
            <a:extLst>
              <a:ext uri="{FF2B5EF4-FFF2-40B4-BE49-F238E27FC236}">
                <a16:creationId xmlns:a16="http://schemas.microsoft.com/office/drawing/2014/main" id="{84CEA65A-B7B7-7048-A4F6-08F9DD11335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Rectangle 9">
            <a:extLst>
              <a:ext uri="{FF2B5EF4-FFF2-40B4-BE49-F238E27FC236}">
                <a16:creationId xmlns:a16="http://schemas.microsoft.com/office/drawing/2014/main" id="{58FDBEDE-C687-AD41-ABF1-18B0F65BE210}"/>
              </a:ext>
            </a:extLst>
          </p:cNvPr>
          <p:cNvSpPr>
            <a:spLocks noChangeArrowheads="1"/>
          </p:cNvSpPr>
          <p:nvPr/>
        </p:nvSpPr>
        <p:spPr bwMode="auto">
          <a:xfrm>
            <a:off x="5413555" y="5608630"/>
            <a:ext cx="3730446" cy="107721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8000"/>
                </a:solidFill>
                <a:effectLst/>
                <a:latin typeface="Helvetica" pitchFamily="2" charset="0"/>
              </a:rPr>
              <a:t>We want to find a flow </a:t>
            </a:r>
            <a:r>
              <a:rPr kumimoji="0" lang="en-US" altLang="en-US" sz="1600" b="0" i="0" u="none" strike="noStrike" cap="none" normalizeH="0" baseline="0">
                <a:ln>
                  <a:noFill/>
                </a:ln>
                <a:solidFill>
                  <a:srgbClr val="008000"/>
                </a:solidFill>
                <a:effectLst/>
              </a:rPr>
              <a:t>F</a:t>
            </a:r>
            <a:r>
              <a:rPr kumimoji="0" lang="en-US" altLang="en-US" sz="1600" b="0" i="0" u="none" strike="noStrike" cap="none" normalizeH="0" baseline="0">
                <a:ln>
                  <a:noFill/>
                </a:ln>
                <a:solidFill>
                  <a:srgbClr val="008000"/>
                </a:solidFill>
                <a:effectLst/>
                <a:latin typeface="Helvetica" pitchFamily="2" charset="0"/>
              </a:rPr>
              <a:t>, with </a:t>
            </a:r>
            <a:r>
              <a:rPr kumimoji="0" lang="en-US" altLang="en-US" sz="1600" b="0" i="1" u="none" strike="noStrike" cap="none" normalizeH="0" baseline="0" err="1">
                <a:ln>
                  <a:noFill/>
                </a:ln>
                <a:solidFill>
                  <a:srgbClr val="008000"/>
                </a:solidFill>
                <a:effectLst/>
                <a:latin typeface="Helvetica" pitchFamily="2" charset="0"/>
              </a:rPr>
              <a:t>f</a:t>
            </a:r>
            <a:r>
              <a:rPr kumimoji="0" lang="en-US" altLang="en-US" sz="1600" b="0" i="1" u="none" strike="noStrike" cap="none" normalizeH="0" baseline="-30000" err="1">
                <a:ln>
                  <a:noFill/>
                </a:ln>
                <a:solidFill>
                  <a:srgbClr val="008000"/>
                </a:solidFill>
                <a:effectLst/>
                <a:latin typeface="Helvetica" pitchFamily="2" charset="0"/>
              </a:rPr>
              <a:t>ij</a:t>
            </a:r>
            <a:r>
              <a:rPr kumimoji="0" lang="en-US" altLang="en-US" sz="1600" b="0" i="0" u="none" strike="noStrike" cap="none" normalizeH="0" baseline="0">
                <a:ln>
                  <a:noFill/>
                </a:ln>
                <a:solidFill>
                  <a:srgbClr val="008000"/>
                </a:solidFill>
                <a:effectLst/>
                <a:latin typeface="Helvetica" pitchFamily="2" charset="0"/>
              </a:rPr>
              <a:t> the flow between distributions </a:t>
            </a:r>
            <a:r>
              <a:rPr kumimoji="0" lang="en-US" altLang="en-US" sz="1600" b="0" i="1" u="none" strike="noStrike" cap="none" normalizeH="0" baseline="0">
                <a:ln>
                  <a:noFill/>
                </a:ln>
                <a:solidFill>
                  <a:srgbClr val="008000"/>
                </a:solidFill>
                <a:effectLst/>
                <a:latin typeface="Helvetica" pitchFamily="2" charset="0"/>
              </a:rPr>
              <a:t>x</a:t>
            </a:r>
            <a:r>
              <a:rPr kumimoji="0" lang="en-US" altLang="en-US" sz="1600" b="0" i="1" u="none" strike="noStrike" cap="none" normalizeH="0" baseline="-30000">
                <a:ln>
                  <a:noFill/>
                </a:ln>
                <a:solidFill>
                  <a:srgbClr val="008000"/>
                </a:solidFill>
                <a:effectLst/>
                <a:latin typeface="Helvetica" pitchFamily="2" charset="0"/>
              </a:rPr>
              <a:t>i</a:t>
            </a:r>
            <a:r>
              <a:rPr kumimoji="0" lang="en-US" altLang="en-US" sz="1600" b="0" i="0" u="none" strike="noStrike" cap="none" normalizeH="0" baseline="0">
                <a:ln>
                  <a:noFill/>
                </a:ln>
                <a:solidFill>
                  <a:srgbClr val="008000"/>
                </a:solidFill>
                <a:effectLst/>
                <a:latin typeface="Helvetica" pitchFamily="2" charset="0"/>
              </a:rPr>
              <a:t> and </a:t>
            </a:r>
            <a:r>
              <a:rPr kumimoji="0" lang="en-US" altLang="en-US" sz="1600" b="0" i="1" u="none" strike="noStrike" cap="none" normalizeH="0" baseline="0" err="1">
                <a:ln>
                  <a:noFill/>
                </a:ln>
                <a:solidFill>
                  <a:srgbClr val="008000"/>
                </a:solidFill>
                <a:effectLst/>
                <a:latin typeface="Helvetica" pitchFamily="2" charset="0"/>
              </a:rPr>
              <a:t>y</a:t>
            </a:r>
            <a:r>
              <a:rPr kumimoji="0" lang="en-US" altLang="en-US" sz="1600" b="0" i="1" u="none" strike="noStrike" cap="none" normalizeH="0" baseline="-30000" err="1">
                <a:ln>
                  <a:noFill/>
                </a:ln>
                <a:solidFill>
                  <a:srgbClr val="008000"/>
                </a:solidFill>
                <a:effectLst/>
                <a:latin typeface="Helvetica" pitchFamily="2" charset="0"/>
              </a:rPr>
              <a:t>j</a:t>
            </a:r>
            <a:r>
              <a:rPr kumimoji="0" lang="en-US" altLang="en-US" sz="1600" b="0" i="0" u="none" strike="noStrike" cap="none" normalizeH="0" baseline="0">
                <a:ln>
                  <a:noFill/>
                </a:ln>
                <a:solidFill>
                  <a:srgbClr val="008000"/>
                </a:solidFill>
                <a:effectLst/>
                <a:latin typeface="Helvetica" pitchFamily="2" charset="0"/>
              </a:rPr>
              <a:t>, that minimizes the overall cost. </a:t>
            </a:r>
            <a:r>
              <a:rPr lang="en-US" sz="1600" i="1" err="1">
                <a:solidFill>
                  <a:srgbClr val="008000"/>
                </a:solidFill>
              </a:rPr>
              <a:t>d</a:t>
            </a:r>
            <a:r>
              <a:rPr lang="en-US" sz="1600" i="1" baseline="-25000" err="1">
                <a:solidFill>
                  <a:srgbClr val="008000"/>
                </a:solidFill>
              </a:rPr>
              <a:t>ij</a:t>
            </a:r>
            <a:r>
              <a:rPr lang="en-US" sz="1600">
                <a:solidFill>
                  <a:srgbClr val="008000"/>
                </a:solidFill>
              </a:rPr>
              <a:t> is the ground distance between </a:t>
            </a:r>
            <a:r>
              <a:rPr lang="en-US" sz="1600" i="1">
                <a:solidFill>
                  <a:srgbClr val="008000"/>
                </a:solidFill>
              </a:rPr>
              <a:t>x</a:t>
            </a:r>
            <a:r>
              <a:rPr lang="en-US" sz="1600" i="1" baseline="-25000">
                <a:solidFill>
                  <a:srgbClr val="008000"/>
                </a:solidFill>
              </a:rPr>
              <a:t>i</a:t>
            </a:r>
            <a:r>
              <a:rPr lang="en-US" sz="1600">
                <a:solidFill>
                  <a:srgbClr val="008000"/>
                </a:solidFill>
              </a:rPr>
              <a:t> and </a:t>
            </a:r>
            <a:r>
              <a:rPr lang="en-US" sz="1600" i="1" err="1">
                <a:solidFill>
                  <a:srgbClr val="008000"/>
                </a:solidFill>
              </a:rPr>
              <a:t>y</a:t>
            </a:r>
            <a:r>
              <a:rPr lang="en-US" sz="1600" i="1" baseline="-25000" err="1">
                <a:solidFill>
                  <a:srgbClr val="008000"/>
                </a:solidFill>
              </a:rPr>
              <a:t>j</a:t>
            </a:r>
            <a:r>
              <a:rPr lang="en-US" sz="1600">
                <a:solidFill>
                  <a:srgbClr val="008000"/>
                </a:solidFill>
              </a:rPr>
              <a:t>.</a:t>
            </a:r>
            <a:endParaRPr kumimoji="0" lang="en-US" altLang="en-US" sz="1600" b="0" i="0" u="none" strike="noStrike" cap="none" normalizeH="0" baseline="0">
              <a:ln>
                <a:noFill/>
              </a:ln>
              <a:solidFill>
                <a:srgbClr val="008000"/>
              </a:solidFill>
              <a:effectLst/>
            </a:endParaRPr>
          </a:p>
        </p:txBody>
      </p:sp>
      <p:pic>
        <p:nvPicPr>
          <p:cNvPr id="1036" name="Picture 12" descr="Image for post">
            <a:extLst>
              <a:ext uri="{FF2B5EF4-FFF2-40B4-BE49-F238E27FC236}">
                <a16:creationId xmlns:a16="http://schemas.microsoft.com/office/drawing/2014/main" id="{F63BF3E7-A812-8647-BD47-EFD8D4AAD3F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49568" y="4770680"/>
            <a:ext cx="2822692" cy="817531"/>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a:extLst>
              <a:ext uri="{FF2B5EF4-FFF2-40B4-BE49-F238E27FC236}">
                <a16:creationId xmlns:a16="http://schemas.microsoft.com/office/drawing/2014/main" id="{0E3788BA-5FCC-FF45-A309-803D7C2133E7}"/>
              </a:ext>
            </a:extLst>
          </p:cNvPr>
          <p:cNvSpPr/>
          <p:nvPr/>
        </p:nvSpPr>
        <p:spPr>
          <a:xfrm>
            <a:off x="132415" y="118841"/>
            <a:ext cx="4591985" cy="224031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t>Give more details in this section.</a:t>
            </a:r>
          </a:p>
          <a:p>
            <a:pPr algn="ctr"/>
            <a:r>
              <a:rPr lang="en-US"/>
              <a:t>How is this computed: WORK(</a:t>
            </a:r>
            <a:r>
              <a:rPr lang="en-US" err="1"/>
              <a:t>F,x,y</a:t>
            </a:r>
            <a:r>
              <a:rPr lang="en-US"/>
              <a:t>)</a:t>
            </a:r>
          </a:p>
          <a:p>
            <a:pPr algn="ctr"/>
            <a:r>
              <a:rPr lang="en-US"/>
              <a:t>And so on.</a:t>
            </a:r>
          </a:p>
        </p:txBody>
      </p:sp>
    </p:spTree>
    <p:extLst>
      <p:ext uri="{BB962C8B-B14F-4D97-AF65-F5344CB8AC3E}">
        <p14:creationId xmlns:p14="http://schemas.microsoft.com/office/powerpoint/2010/main" val="3513010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2D993-5C27-A644-B5D6-1BE30463A6E3}"/>
              </a:ext>
            </a:extLst>
          </p:cNvPr>
          <p:cNvSpPr>
            <a:spLocks noGrp="1"/>
          </p:cNvSpPr>
          <p:nvPr>
            <p:ph type="title"/>
          </p:nvPr>
        </p:nvSpPr>
        <p:spPr/>
        <p:txBody>
          <a:bodyPr/>
          <a:lstStyle/>
          <a:p>
            <a:r>
              <a:rPr lang="en-US"/>
              <a:t>(2) Graph statistics similarity</a:t>
            </a:r>
          </a:p>
        </p:txBody>
      </p:sp>
      <p:sp>
        <p:nvSpPr>
          <p:cNvPr id="3" name="Content Placeholder 2">
            <a:extLst>
              <a:ext uri="{FF2B5EF4-FFF2-40B4-BE49-F238E27FC236}">
                <a16:creationId xmlns:a16="http://schemas.microsoft.com/office/drawing/2014/main" id="{C0CDB756-EBB6-A541-BB7D-702D722538C8}"/>
              </a:ext>
            </a:extLst>
          </p:cNvPr>
          <p:cNvSpPr>
            <a:spLocks noGrp="1"/>
          </p:cNvSpPr>
          <p:nvPr>
            <p:ph idx="1"/>
          </p:nvPr>
        </p:nvSpPr>
        <p:spPr>
          <a:xfrm>
            <a:off x="457199" y="1295400"/>
            <a:ext cx="8542421" cy="5430253"/>
          </a:xfrm>
        </p:spPr>
        <p:txBody>
          <a:bodyPr>
            <a:normAutofit/>
          </a:bodyPr>
          <a:lstStyle/>
          <a:p>
            <a:r>
              <a:rPr lang="en-US" sz="2800" b="1"/>
              <a:t>Step 2: Maximum Mean Discrepancy (MMD)</a:t>
            </a:r>
          </a:p>
          <a:p>
            <a:pPr lvl="1"/>
            <a:r>
              <a:rPr lang="en-US"/>
              <a:t>Idea of representing distances between distributions as distances between </a:t>
            </a:r>
            <a:r>
              <a:rPr lang="en-US" i="1"/>
              <a:t>mean embeddings</a:t>
            </a:r>
            <a:r>
              <a:rPr lang="en-US"/>
              <a:t> of feature</a:t>
            </a:r>
            <a:endParaRPr lang="en-US" sz="2400">
              <a:solidFill>
                <a:srgbClr val="C00000"/>
              </a:solidFill>
            </a:endParaRPr>
          </a:p>
          <a:p>
            <a:pPr lvl="1"/>
            <a:endParaRPr lang="en-US" sz="2400" b="1"/>
          </a:p>
          <a:p>
            <a:pPr lvl="1"/>
            <a:endParaRPr lang="en-US" sz="2400" b="1"/>
          </a:p>
          <a:p>
            <a:pPr lvl="1"/>
            <a:endParaRPr lang="en-US" sz="2400" b="1"/>
          </a:p>
          <a:p>
            <a:pPr lvl="4"/>
            <a:endParaRPr lang="en-US" sz="1600" b="1"/>
          </a:p>
          <a:p>
            <a:pPr lvl="4"/>
            <a:endParaRPr lang="en-US" sz="1600" b="1"/>
          </a:p>
          <a:p>
            <a:pPr lvl="1"/>
            <a:r>
              <a:rPr lang="en-US" sz="2400" b="1"/>
              <a:t>Recall: We compare </a:t>
            </a:r>
            <a:r>
              <a:rPr lang="en-US" sz="2400" b="1">
                <a:solidFill>
                  <a:srgbClr val="C00000"/>
                </a:solidFill>
              </a:rPr>
              <a:t>2 sets of graph statistics </a:t>
            </a:r>
            <a:r>
              <a:rPr lang="en-US" sz="2400" b="1"/>
              <a:t>(distributions)</a:t>
            </a:r>
          </a:p>
          <a:p>
            <a:pPr lvl="1"/>
            <a:endParaRPr lang="en-US" sz="2400" b="1">
              <a:solidFill>
                <a:srgbClr val="C00000"/>
              </a:solidFill>
            </a:endParaRPr>
          </a:p>
          <a:p>
            <a:pPr lvl="1"/>
            <a:endParaRPr lang="en-US" sz="2400" b="1">
              <a:solidFill>
                <a:srgbClr val="C00000"/>
              </a:solidFill>
            </a:endParaRPr>
          </a:p>
          <a:p>
            <a:pPr lvl="1"/>
            <a:endParaRPr lang="en-US" sz="2400" b="1">
              <a:solidFill>
                <a:srgbClr val="C00000"/>
              </a:solidFill>
            </a:endParaRPr>
          </a:p>
        </p:txBody>
      </p:sp>
      <p:sp>
        <p:nvSpPr>
          <p:cNvPr id="4" name="Date Placeholder 3">
            <a:extLst>
              <a:ext uri="{FF2B5EF4-FFF2-40B4-BE49-F238E27FC236}">
                <a16:creationId xmlns:a16="http://schemas.microsoft.com/office/drawing/2014/main" id="{FA010627-5042-8541-8654-397BB98055A6}"/>
              </a:ext>
            </a:extLst>
          </p:cNvPr>
          <p:cNvSpPr>
            <a:spLocks noGrp="1"/>
          </p:cNvSpPr>
          <p:nvPr>
            <p:ph type="dt" sz="half" idx="10"/>
          </p:nvPr>
        </p:nvSpPr>
        <p:spPr/>
        <p:txBody>
          <a:bodyPr/>
          <a:lstStyle/>
          <a:p>
            <a:fld id="{5001C635-D0B6-3C4E-A808-7257D90A6EE1}" type="datetime1">
              <a:rPr lang="en-US" smtClean="0"/>
              <a:t>11/18/24</a:t>
            </a:fld>
            <a:endParaRPr lang="en-US"/>
          </a:p>
        </p:txBody>
      </p:sp>
      <p:sp>
        <p:nvSpPr>
          <p:cNvPr id="5" name="Footer Placeholder 4">
            <a:extLst>
              <a:ext uri="{FF2B5EF4-FFF2-40B4-BE49-F238E27FC236}">
                <a16:creationId xmlns:a16="http://schemas.microsoft.com/office/drawing/2014/main" id="{F8E5CC27-B97D-2D45-AC89-652F2D334E95}"/>
              </a:ext>
            </a:extLst>
          </p:cNvPr>
          <p:cNvSpPr>
            <a:spLocks noGrp="1"/>
          </p:cNvSpPr>
          <p:nvPr>
            <p:ph type="ftr" sz="quarter" idx="11"/>
          </p:nvPr>
        </p:nvSpPr>
        <p:spPr/>
        <p:txBody>
          <a:bodyPr/>
          <a:lstStyle/>
          <a:p>
            <a:r>
              <a:rPr lang="en-US"/>
              <a:t>Jure Leskovec, Stanford CS224W: Machine Learning with Graphs, cs224w.stanford.edu</a:t>
            </a:r>
          </a:p>
        </p:txBody>
      </p:sp>
      <p:sp>
        <p:nvSpPr>
          <p:cNvPr id="6" name="Slide Number Placeholder 5">
            <a:extLst>
              <a:ext uri="{FF2B5EF4-FFF2-40B4-BE49-F238E27FC236}">
                <a16:creationId xmlns:a16="http://schemas.microsoft.com/office/drawing/2014/main" id="{97101F3D-9FFA-6B41-B6A5-C9CB05E659A1}"/>
              </a:ext>
            </a:extLst>
          </p:cNvPr>
          <p:cNvSpPr>
            <a:spLocks noGrp="1"/>
          </p:cNvSpPr>
          <p:nvPr>
            <p:ph type="sldNum" sz="quarter" idx="12"/>
          </p:nvPr>
        </p:nvSpPr>
        <p:spPr/>
        <p:txBody>
          <a:bodyPr/>
          <a:lstStyle/>
          <a:p>
            <a:fld id="{19B12225-5612-419B-A8D5-4B8EEE4C217E}" type="slidenum">
              <a:rPr lang="en-US" smtClean="0"/>
              <a:pPr/>
              <a:t>58</a:t>
            </a:fld>
            <a:endParaRPr lang="en-US"/>
          </a:p>
        </p:txBody>
      </p:sp>
      <p:graphicFrame>
        <p:nvGraphicFramePr>
          <p:cNvPr id="7" name="Chart 6">
            <a:extLst>
              <a:ext uri="{FF2B5EF4-FFF2-40B4-BE49-F238E27FC236}">
                <a16:creationId xmlns:a16="http://schemas.microsoft.com/office/drawing/2014/main" id="{222FD85E-E636-8044-87CF-3AC04571A270}"/>
              </a:ext>
            </a:extLst>
          </p:cNvPr>
          <p:cNvGraphicFramePr>
            <a:graphicFrameLocks/>
          </p:cNvGraphicFramePr>
          <p:nvPr>
            <p:extLst>
              <p:ext uri="{D42A27DB-BD31-4B8C-83A1-F6EECF244321}">
                <p14:modId xmlns:p14="http://schemas.microsoft.com/office/powerpoint/2010/main" val="2407033359"/>
              </p:ext>
            </p:extLst>
          </p:nvPr>
        </p:nvGraphicFramePr>
        <p:xfrm>
          <a:off x="1739336" y="5108071"/>
          <a:ext cx="1069495" cy="11023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0B4D9C61-CCD2-224A-B480-F1D2597C5F5B}"/>
              </a:ext>
            </a:extLst>
          </p:cNvPr>
          <p:cNvGraphicFramePr>
            <a:graphicFrameLocks/>
          </p:cNvGraphicFramePr>
          <p:nvPr>
            <p:extLst>
              <p:ext uri="{D42A27DB-BD31-4B8C-83A1-F6EECF244321}">
                <p14:modId xmlns:p14="http://schemas.microsoft.com/office/powerpoint/2010/main" val="2049527787"/>
              </p:ext>
            </p:extLst>
          </p:nvPr>
        </p:nvGraphicFramePr>
        <p:xfrm>
          <a:off x="615571" y="4986251"/>
          <a:ext cx="1069496" cy="12157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Chart 18">
            <a:extLst>
              <a:ext uri="{FF2B5EF4-FFF2-40B4-BE49-F238E27FC236}">
                <a16:creationId xmlns:a16="http://schemas.microsoft.com/office/drawing/2014/main" id="{D7D6CD27-CD74-1F4B-AF0C-5640D9AF7963}"/>
              </a:ext>
            </a:extLst>
          </p:cNvPr>
          <p:cNvGraphicFramePr>
            <a:graphicFrameLocks/>
          </p:cNvGraphicFramePr>
          <p:nvPr>
            <p:extLst>
              <p:ext uri="{D42A27DB-BD31-4B8C-83A1-F6EECF244321}">
                <p14:modId xmlns:p14="http://schemas.microsoft.com/office/powerpoint/2010/main" val="3043351129"/>
              </p:ext>
            </p:extLst>
          </p:nvPr>
        </p:nvGraphicFramePr>
        <p:xfrm>
          <a:off x="2863100" y="4869943"/>
          <a:ext cx="1069496" cy="1347687"/>
        </p:xfrm>
        <a:graphic>
          <a:graphicData uri="http://schemas.openxmlformats.org/drawingml/2006/chart">
            <c:chart xmlns:c="http://schemas.openxmlformats.org/drawingml/2006/chart" xmlns:r="http://schemas.openxmlformats.org/officeDocument/2006/relationships" r:id="rId4"/>
          </a:graphicData>
        </a:graphic>
      </p:graphicFrame>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CCB10C5A-4755-B44D-9126-E912DAD8600A}"/>
                  </a:ext>
                </a:extLst>
              </p:cNvPr>
              <p:cNvSpPr txBox="1"/>
              <p:nvPr/>
            </p:nvSpPr>
            <p:spPr>
              <a:xfrm>
                <a:off x="5133743" y="3709329"/>
                <a:ext cx="968535"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{2,3,5}</m:t>
                      </m:r>
                    </m:oMath>
                  </m:oMathPara>
                </a14:m>
                <a:endParaRPr lang="en-US" sz="2000"/>
              </a:p>
            </p:txBody>
          </p:sp>
        </mc:Choice>
        <mc:Fallback xmlns="">
          <p:sp>
            <p:nvSpPr>
              <p:cNvPr id="34" name="TextBox 33">
                <a:extLst>
                  <a:ext uri="{FF2B5EF4-FFF2-40B4-BE49-F238E27FC236}">
                    <a16:creationId xmlns:a16="http://schemas.microsoft.com/office/drawing/2014/main" id="{CCB10C5A-4755-B44D-9126-E912DAD8600A}"/>
                  </a:ext>
                </a:extLst>
              </p:cNvPr>
              <p:cNvSpPr txBox="1">
                <a:spLocks noRot="1" noChangeAspect="1" noMove="1" noResize="1" noEditPoints="1" noAdjustHandles="1" noChangeArrowheads="1" noChangeShapeType="1" noTextEdit="1"/>
              </p:cNvSpPr>
              <p:nvPr/>
            </p:nvSpPr>
            <p:spPr>
              <a:xfrm>
                <a:off x="5133743" y="3709329"/>
                <a:ext cx="968535" cy="400110"/>
              </a:xfrm>
              <a:prstGeom prst="rect">
                <a:avLst/>
              </a:prstGeom>
              <a:blipFill>
                <a:blip r:embed="rId5"/>
                <a:stretch>
                  <a:fillRect b="-151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143A4CA1-3269-8C49-AFD4-47C867E148F0}"/>
                  </a:ext>
                </a:extLst>
              </p:cNvPr>
              <p:cNvSpPr txBox="1"/>
              <p:nvPr/>
            </p:nvSpPr>
            <p:spPr>
              <a:xfrm>
                <a:off x="7071405" y="3709329"/>
                <a:ext cx="968535"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{5,4,2}</m:t>
                      </m:r>
                    </m:oMath>
                  </m:oMathPara>
                </a14:m>
                <a:endParaRPr lang="en-US" sz="2000"/>
              </a:p>
            </p:txBody>
          </p:sp>
        </mc:Choice>
        <mc:Fallback xmlns="">
          <p:sp>
            <p:nvSpPr>
              <p:cNvPr id="35" name="TextBox 34">
                <a:extLst>
                  <a:ext uri="{FF2B5EF4-FFF2-40B4-BE49-F238E27FC236}">
                    <a16:creationId xmlns:a16="http://schemas.microsoft.com/office/drawing/2014/main" id="{143A4CA1-3269-8C49-AFD4-47C867E148F0}"/>
                  </a:ext>
                </a:extLst>
              </p:cNvPr>
              <p:cNvSpPr txBox="1">
                <a:spLocks noRot="1" noChangeAspect="1" noMove="1" noResize="1" noEditPoints="1" noAdjustHandles="1" noChangeArrowheads="1" noChangeShapeType="1" noTextEdit="1"/>
              </p:cNvSpPr>
              <p:nvPr/>
            </p:nvSpPr>
            <p:spPr>
              <a:xfrm>
                <a:off x="7071405" y="3709329"/>
                <a:ext cx="968535" cy="400110"/>
              </a:xfrm>
              <a:prstGeom prst="rect">
                <a:avLst/>
              </a:prstGeom>
              <a:blipFill>
                <a:blip r:embed="rId6"/>
                <a:stretch>
                  <a:fillRect b="-151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6FC6A29F-8793-564D-96B5-EEDEC10D1449}"/>
                  </a:ext>
                </a:extLst>
              </p:cNvPr>
              <p:cNvSpPr txBox="1"/>
              <p:nvPr/>
            </p:nvSpPr>
            <p:spPr>
              <a:xfrm>
                <a:off x="1151448" y="3713275"/>
                <a:ext cx="968535"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{2,3,5}</m:t>
                      </m:r>
                    </m:oMath>
                  </m:oMathPara>
                </a14:m>
                <a:endParaRPr lang="en-US" sz="2000"/>
              </a:p>
            </p:txBody>
          </p:sp>
        </mc:Choice>
        <mc:Fallback xmlns="">
          <p:sp>
            <p:nvSpPr>
              <p:cNvPr id="36" name="TextBox 35">
                <a:extLst>
                  <a:ext uri="{FF2B5EF4-FFF2-40B4-BE49-F238E27FC236}">
                    <a16:creationId xmlns:a16="http://schemas.microsoft.com/office/drawing/2014/main" id="{6FC6A29F-8793-564D-96B5-EEDEC10D1449}"/>
                  </a:ext>
                </a:extLst>
              </p:cNvPr>
              <p:cNvSpPr txBox="1">
                <a:spLocks noRot="1" noChangeAspect="1" noMove="1" noResize="1" noEditPoints="1" noAdjustHandles="1" noChangeArrowheads="1" noChangeShapeType="1" noTextEdit="1"/>
              </p:cNvSpPr>
              <p:nvPr/>
            </p:nvSpPr>
            <p:spPr>
              <a:xfrm>
                <a:off x="1151448" y="3713275"/>
                <a:ext cx="968535" cy="400110"/>
              </a:xfrm>
              <a:prstGeom prst="rect">
                <a:avLst/>
              </a:prstGeom>
              <a:blipFill>
                <a:blip r:embed="rId5"/>
                <a:stretch>
                  <a:fillRect b="-151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C5370162-23E7-F747-9919-E8EA4D044B84}"/>
                  </a:ext>
                </a:extLst>
              </p:cNvPr>
              <p:cNvSpPr txBox="1"/>
              <p:nvPr/>
            </p:nvSpPr>
            <p:spPr>
              <a:xfrm>
                <a:off x="3211202" y="3713275"/>
                <a:ext cx="968535"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{8,2,3}</m:t>
                      </m:r>
                    </m:oMath>
                  </m:oMathPara>
                </a14:m>
                <a:endParaRPr lang="en-US" sz="2000"/>
              </a:p>
            </p:txBody>
          </p:sp>
        </mc:Choice>
        <mc:Fallback xmlns="">
          <p:sp>
            <p:nvSpPr>
              <p:cNvPr id="37" name="TextBox 36">
                <a:extLst>
                  <a:ext uri="{FF2B5EF4-FFF2-40B4-BE49-F238E27FC236}">
                    <a16:creationId xmlns:a16="http://schemas.microsoft.com/office/drawing/2014/main" id="{C5370162-23E7-F747-9919-E8EA4D044B84}"/>
                  </a:ext>
                </a:extLst>
              </p:cNvPr>
              <p:cNvSpPr txBox="1">
                <a:spLocks noRot="1" noChangeAspect="1" noMove="1" noResize="1" noEditPoints="1" noAdjustHandles="1" noChangeArrowheads="1" noChangeShapeType="1" noTextEdit="1"/>
              </p:cNvSpPr>
              <p:nvPr/>
            </p:nvSpPr>
            <p:spPr>
              <a:xfrm>
                <a:off x="3211202" y="3713275"/>
                <a:ext cx="968535" cy="400110"/>
              </a:xfrm>
              <a:prstGeom prst="rect">
                <a:avLst/>
              </a:prstGeom>
              <a:blipFill>
                <a:blip r:embed="rId7"/>
                <a:stretch>
                  <a:fillRect b="-15152"/>
                </a:stretch>
              </a:blipFill>
            </p:spPr>
            <p:txBody>
              <a:bodyPr/>
              <a:lstStyle/>
              <a:p>
                <a:r>
                  <a:rPr lang="en-US">
                    <a:noFill/>
                  </a:rPr>
                  <a:t> </a:t>
                </a:r>
              </a:p>
            </p:txBody>
          </p:sp>
        </mc:Fallback>
      </mc:AlternateContent>
      <p:cxnSp>
        <p:nvCxnSpPr>
          <p:cNvPr id="38" name="Straight Arrow Connector 37">
            <a:extLst>
              <a:ext uri="{FF2B5EF4-FFF2-40B4-BE49-F238E27FC236}">
                <a16:creationId xmlns:a16="http://schemas.microsoft.com/office/drawing/2014/main" id="{91C4F902-8ADA-B444-897D-AFC96285AED0}"/>
              </a:ext>
            </a:extLst>
          </p:cNvPr>
          <p:cNvCxnSpPr>
            <a:cxnSpLocks/>
          </p:cNvCxnSpPr>
          <p:nvPr/>
        </p:nvCxnSpPr>
        <p:spPr>
          <a:xfrm>
            <a:off x="6370817" y="4024202"/>
            <a:ext cx="526710" cy="0"/>
          </a:xfrm>
          <a:prstGeom prst="straightConnector1">
            <a:avLst/>
          </a:prstGeom>
          <a:ln w="28575">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sp>
        <p:nvSpPr>
          <p:cNvPr id="39" name="TextBox 38">
            <a:extLst>
              <a:ext uri="{FF2B5EF4-FFF2-40B4-BE49-F238E27FC236}">
                <a16:creationId xmlns:a16="http://schemas.microsoft.com/office/drawing/2014/main" id="{58B532FA-724C-0C47-A066-603A5668E927}"/>
              </a:ext>
            </a:extLst>
          </p:cNvPr>
          <p:cNvSpPr txBox="1"/>
          <p:nvPr/>
        </p:nvSpPr>
        <p:spPr>
          <a:xfrm>
            <a:off x="6064945" y="3586452"/>
            <a:ext cx="1197764" cy="369332"/>
          </a:xfrm>
          <a:prstGeom prst="rect">
            <a:avLst/>
          </a:prstGeom>
          <a:noFill/>
        </p:spPr>
        <p:txBody>
          <a:bodyPr wrap="none" rtlCol="0">
            <a:spAutoFit/>
          </a:bodyPr>
          <a:lstStyle/>
          <a:p>
            <a:r>
              <a:rPr lang="en-US" b="1">
                <a:solidFill>
                  <a:srgbClr val="0070C0"/>
                </a:solidFill>
              </a:rPr>
              <a:t>Low MMD</a:t>
            </a:r>
          </a:p>
        </p:txBody>
      </p:sp>
      <p:cxnSp>
        <p:nvCxnSpPr>
          <p:cNvPr id="40" name="Straight Arrow Connector 39">
            <a:extLst>
              <a:ext uri="{FF2B5EF4-FFF2-40B4-BE49-F238E27FC236}">
                <a16:creationId xmlns:a16="http://schemas.microsoft.com/office/drawing/2014/main" id="{3BD790CB-CD86-0142-8F3E-867258B6D437}"/>
              </a:ext>
            </a:extLst>
          </p:cNvPr>
          <p:cNvCxnSpPr>
            <a:cxnSpLocks/>
          </p:cNvCxnSpPr>
          <p:nvPr/>
        </p:nvCxnSpPr>
        <p:spPr>
          <a:xfrm>
            <a:off x="2456850" y="4025464"/>
            <a:ext cx="526710" cy="0"/>
          </a:xfrm>
          <a:prstGeom prst="straightConnector1">
            <a:avLst/>
          </a:prstGeom>
          <a:ln w="28575">
            <a:solidFill>
              <a:srgbClr val="C00000"/>
            </a:solidFill>
            <a:headEnd type="triangle"/>
            <a:tailEnd type="triangle"/>
          </a:ln>
        </p:spPr>
        <p:style>
          <a:lnRef idx="1">
            <a:schemeClr val="dk1"/>
          </a:lnRef>
          <a:fillRef idx="0">
            <a:schemeClr val="dk1"/>
          </a:fillRef>
          <a:effectRef idx="0">
            <a:schemeClr val="dk1"/>
          </a:effectRef>
          <a:fontRef idx="minor">
            <a:schemeClr val="tx1"/>
          </a:fontRef>
        </p:style>
      </p:cxnSp>
      <p:sp>
        <p:nvSpPr>
          <p:cNvPr id="41" name="TextBox 40">
            <a:extLst>
              <a:ext uri="{FF2B5EF4-FFF2-40B4-BE49-F238E27FC236}">
                <a16:creationId xmlns:a16="http://schemas.microsoft.com/office/drawing/2014/main" id="{D293008F-CCFA-714E-83E1-FC5820A77FC8}"/>
              </a:ext>
            </a:extLst>
          </p:cNvPr>
          <p:cNvSpPr txBox="1"/>
          <p:nvPr/>
        </p:nvSpPr>
        <p:spPr>
          <a:xfrm>
            <a:off x="2119982" y="3595419"/>
            <a:ext cx="1249060" cy="369332"/>
          </a:xfrm>
          <a:prstGeom prst="rect">
            <a:avLst/>
          </a:prstGeom>
          <a:noFill/>
        </p:spPr>
        <p:txBody>
          <a:bodyPr wrap="none" rtlCol="0">
            <a:spAutoFit/>
          </a:bodyPr>
          <a:lstStyle/>
          <a:p>
            <a:r>
              <a:rPr lang="en-US" b="1">
                <a:solidFill>
                  <a:srgbClr val="C00000"/>
                </a:solidFill>
              </a:rPr>
              <a:t>High MMD</a:t>
            </a:r>
          </a:p>
        </p:txBody>
      </p:sp>
      <p:sp>
        <p:nvSpPr>
          <p:cNvPr id="42" name="TextBox 41">
            <a:extLst>
              <a:ext uri="{FF2B5EF4-FFF2-40B4-BE49-F238E27FC236}">
                <a16:creationId xmlns:a16="http://schemas.microsoft.com/office/drawing/2014/main" id="{177BAB80-9455-7F40-BDE3-F740A6C6EF44}"/>
              </a:ext>
            </a:extLst>
          </p:cNvPr>
          <p:cNvSpPr txBox="1"/>
          <p:nvPr/>
        </p:nvSpPr>
        <p:spPr>
          <a:xfrm>
            <a:off x="2593143" y="4114558"/>
            <a:ext cx="4639412" cy="646331"/>
          </a:xfrm>
          <a:prstGeom prst="rect">
            <a:avLst/>
          </a:prstGeom>
          <a:noFill/>
        </p:spPr>
        <p:txBody>
          <a:bodyPr wrap="none" rtlCol="0">
            <a:spAutoFit/>
          </a:bodyPr>
          <a:lstStyle/>
          <a:p>
            <a:r>
              <a:rPr lang="en-US" b="1"/>
              <a:t>Similarity between set elements: </a:t>
            </a:r>
            <a:r>
              <a:rPr lang="en-US" b="1">
                <a:solidFill>
                  <a:srgbClr val="C00000"/>
                </a:solidFill>
              </a:rPr>
              <a:t>L2 distance</a:t>
            </a:r>
          </a:p>
          <a:p>
            <a:pPr algn="ctr"/>
            <a:r>
              <a:rPr lang="en-US"/>
              <a:t>(Each element is a scalar)</a:t>
            </a:r>
          </a:p>
        </p:txBody>
      </p:sp>
      <p:graphicFrame>
        <p:nvGraphicFramePr>
          <p:cNvPr id="43" name="Chart 42">
            <a:extLst>
              <a:ext uri="{FF2B5EF4-FFF2-40B4-BE49-F238E27FC236}">
                <a16:creationId xmlns:a16="http://schemas.microsoft.com/office/drawing/2014/main" id="{3BC753F1-DFFB-604B-B1C9-EA78BE7E9489}"/>
              </a:ext>
            </a:extLst>
          </p:cNvPr>
          <p:cNvGraphicFramePr>
            <a:graphicFrameLocks/>
          </p:cNvGraphicFramePr>
          <p:nvPr>
            <p:extLst>
              <p:ext uri="{D42A27DB-BD31-4B8C-83A1-F6EECF244321}">
                <p14:modId xmlns:p14="http://schemas.microsoft.com/office/powerpoint/2010/main" val="725500043"/>
              </p:ext>
            </p:extLst>
          </p:nvPr>
        </p:nvGraphicFramePr>
        <p:xfrm>
          <a:off x="5297066" y="5049340"/>
          <a:ext cx="1069495" cy="1102335"/>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4" name="Chart 43">
            <a:extLst>
              <a:ext uri="{FF2B5EF4-FFF2-40B4-BE49-F238E27FC236}">
                <a16:creationId xmlns:a16="http://schemas.microsoft.com/office/drawing/2014/main" id="{2006C764-5111-AC4F-A9DE-F0DDF3B8F35E}"/>
              </a:ext>
            </a:extLst>
          </p:cNvPr>
          <p:cNvGraphicFramePr>
            <a:graphicFrameLocks/>
          </p:cNvGraphicFramePr>
          <p:nvPr>
            <p:extLst>
              <p:ext uri="{D42A27DB-BD31-4B8C-83A1-F6EECF244321}">
                <p14:modId xmlns:p14="http://schemas.microsoft.com/office/powerpoint/2010/main" val="3112134219"/>
              </p:ext>
            </p:extLst>
          </p:nvPr>
        </p:nvGraphicFramePr>
        <p:xfrm>
          <a:off x="6366561" y="4928052"/>
          <a:ext cx="1069496" cy="121574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45" name="Chart 44">
            <a:extLst>
              <a:ext uri="{FF2B5EF4-FFF2-40B4-BE49-F238E27FC236}">
                <a16:creationId xmlns:a16="http://schemas.microsoft.com/office/drawing/2014/main" id="{75DA530E-615F-3A44-A488-C492B4E2D195}"/>
              </a:ext>
            </a:extLst>
          </p:cNvPr>
          <p:cNvGraphicFramePr>
            <a:graphicFrameLocks/>
          </p:cNvGraphicFramePr>
          <p:nvPr>
            <p:extLst>
              <p:ext uri="{D42A27DB-BD31-4B8C-83A1-F6EECF244321}">
                <p14:modId xmlns:p14="http://schemas.microsoft.com/office/powerpoint/2010/main" val="2102636200"/>
              </p:ext>
            </p:extLst>
          </p:nvPr>
        </p:nvGraphicFramePr>
        <p:xfrm>
          <a:off x="7434915" y="4803988"/>
          <a:ext cx="1069496" cy="1347687"/>
        </p:xfrm>
        <a:graphic>
          <a:graphicData uri="http://schemas.openxmlformats.org/drawingml/2006/chart">
            <c:chart xmlns:c="http://schemas.openxmlformats.org/drawingml/2006/chart" xmlns:r="http://schemas.openxmlformats.org/officeDocument/2006/relationships" r:id="rId10"/>
          </a:graphicData>
        </a:graphic>
      </p:graphicFrame>
      <p:sp>
        <p:nvSpPr>
          <p:cNvPr id="46" name="TextBox 45">
            <a:extLst>
              <a:ext uri="{FF2B5EF4-FFF2-40B4-BE49-F238E27FC236}">
                <a16:creationId xmlns:a16="http://schemas.microsoft.com/office/drawing/2014/main" id="{955649CD-A0B2-2B42-90B2-20A0584E2AF6}"/>
              </a:ext>
            </a:extLst>
          </p:cNvPr>
          <p:cNvSpPr txBox="1"/>
          <p:nvPr/>
        </p:nvSpPr>
        <p:spPr>
          <a:xfrm>
            <a:off x="2890083" y="6100310"/>
            <a:ext cx="3995004" cy="646331"/>
          </a:xfrm>
          <a:prstGeom prst="rect">
            <a:avLst/>
          </a:prstGeom>
          <a:noFill/>
        </p:spPr>
        <p:txBody>
          <a:bodyPr wrap="none" rtlCol="0">
            <a:spAutoFit/>
          </a:bodyPr>
          <a:lstStyle/>
          <a:p>
            <a:r>
              <a:rPr lang="en-US" b="1"/>
              <a:t>Similarity between set elements: </a:t>
            </a:r>
            <a:r>
              <a:rPr lang="en-US" b="1">
                <a:solidFill>
                  <a:srgbClr val="C00000"/>
                </a:solidFill>
              </a:rPr>
              <a:t>EMD</a:t>
            </a:r>
          </a:p>
          <a:p>
            <a:pPr algn="ctr"/>
            <a:r>
              <a:rPr lang="en-US"/>
              <a:t>(Each element is a distribution)</a:t>
            </a: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47BE2C26-61C7-9D4D-AF1F-CB50664CE26A}"/>
                  </a:ext>
                </a:extLst>
              </p:cNvPr>
              <p:cNvSpPr txBox="1"/>
              <p:nvPr/>
            </p:nvSpPr>
            <p:spPr>
              <a:xfrm>
                <a:off x="239610" y="5429262"/>
                <a:ext cx="3969356" cy="6463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600" b="0" i="1" smtClean="0">
                          <a:latin typeface="Cambria Math" panose="02040503050406030204" pitchFamily="18" charset="0"/>
                        </a:rPr>
                        <m:t>{                                 }</m:t>
                      </m:r>
                    </m:oMath>
                  </m:oMathPara>
                </a14:m>
                <a:endParaRPr lang="en-US" sz="3600"/>
              </a:p>
            </p:txBody>
          </p:sp>
        </mc:Choice>
        <mc:Fallback xmlns="">
          <p:sp>
            <p:nvSpPr>
              <p:cNvPr id="47" name="TextBox 46">
                <a:extLst>
                  <a:ext uri="{FF2B5EF4-FFF2-40B4-BE49-F238E27FC236}">
                    <a16:creationId xmlns:a16="http://schemas.microsoft.com/office/drawing/2014/main" id="{47BE2C26-61C7-9D4D-AF1F-CB50664CE26A}"/>
                  </a:ext>
                </a:extLst>
              </p:cNvPr>
              <p:cNvSpPr txBox="1">
                <a:spLocks noRot="1" noChangeAspect="1" noMove="1" noResize="1" noEditPoints="1" noAdjustHandles="1" noChangeArrowheads="1" noChangeShapeType="1" noTextEdit="1"/>
              </p:cNvSpPr>
              <p:nvPr/>
            </p:nvSpPr>
            <p:spPr>
              <a:xfrm>
                <a:off x="239610" y="5429262"/>
                <a:ext cx="3969356" cy="646331"/>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7C5998E6-1A21-9347-88C4-CC0190E6F285}"/>
                  </a:ext>
                </a:extLst>
              </p:cNvPr>
              <p:cNvSpPr txBox="1"/>
              <p:nvPr/>
            </p:nvSpPr>
            <p:spPr>
              <a:xfrm>
                <a:off x="4968904" y="5423277"/>
                <a:ext cx="3969356" cy="6463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600" b="0" i="1" smtClean="0">
                          <a:latin typeface="Cambria Math" panose="02040503050406030204" pitchFamily="18" charset="0"/>
                        </a:rPr>
                        <m:t>{                                 }</m:t>
                      </m:r>
                    </m:oMath>
                  </m:oMathPara>
                </a14:m>
                <a:endParaRPr lang="en-US" sz="3600"/>
              </a:p>
            </p:txBody>
          </p:sp>
        </mc:Choice>
        <mc:Fallback xmlns="">
          <p:sp>
            <p:nvSpPr>
              <p:cNvPr id="48" name="TextBox 47">
                <a:extLst>
                  <a:ext uri="{FF2B5EF4-FFF2-40B4-BE49-F238E27FC236}">
                    <a16:creationId xmlns:a16="http://schemas.microsoft.com/office/drawing/2014/main" id="{7C5998E6-1A21-9347-88C4-CC0190E6F285}"/>
                  </a:ext>
                </a:extLst>
              </p:cNvPr>
              <p:cNvSpPr txBox="1">
                <a:spLocks noRot="1" noChangeAspect="1" noMove="1" noResize="1" noEditPoints="1" noAdjustHandles="1" noChangeArrowheads="1" noChangeShapeType="1" noTextEdit="1"/>
              </p:cNvSpPr>
              <p:nvPr/>
            </p:nvSpPr>
            <p:spPr>
              <a:xfrm>
                <a:off x="4968904" y="5423277"/>
                <a:ext cx="3969356" cy="646331"/>
              </a:xfrm>
              <a:prstGeom prst="rect">
                <a:avLst/>
              </a:prstGeom>
              <a:blipFill>
                <a:blip r:embed="rId12"/>
                <a:stretch>
                  <a:fillRect/>
                </a:stretch>
              </a:blipFill>
            </p:spPr>
            <p:txBody>
              <a:bodyPr/>
              <a:lstStyle/>
              <a:p>
                <a:r>
                  <a:rPr lang="en-US">
                    <a:noFill/>
                  </a:rPr>
                  <a:t> </a:t>
                </a:r>
              </a:p>
            </p:txBody>
          </p:sp>
        </mc:Fallback>
      </mc:AlternateContent>
      <p:cxnSp>
        <p:nvCxnSpPr>
          <p:cNvPr id="49" name="Straight Arrow Connector 48">
            <a:extLst>
              <a:ext uri="{FF2B5EF4-FFF2-40B4-BE49-F238E27FC236}">
                <a16:creationId xmlns:a16="http://schemas.microsoft.com/office/drawing/2014/main" id="{81C76B06-FD47-1B45-BD51-E23757295E1B}"/>
              </a:ext>
            </a:extLst>
          </p:cNvPr>
          <p:cNvCxnSpPr>
            <a:cxnSpLocks/>
          </p:cNvCxnSpPr>
          <p:nvPr/>
        </p:nvCxnSpPr>
        <p:spPr>
          <a:xfrm>
            <a:off x="4364700" y="5840100"/>
            <a:ext cx="526710" cy="0"/>
          </a:xfrm>
          <a:prstGeom prst="straightConnector1">
            <a:avLst/>
          </a:prstGeom>
          <a:ln w="28575">
            <a:solidFill>
              <a:srgbClr val="C00000"/>
            </a:solidFill>
            <a:headEnd type="triangle"/>
            <a:tailEnd type="triangle"/>
          </a:ln>
        </p:spPr>
        <p:style>
          <a:lnRef idx="1">
            <a:schemeClr val="dk1"/>
          </a:lnRef>
          <a:fillRef idx="0">
            <a:schemeClr val="dk1"/>
          </a:fillRef>
          <a:effectRef idx="0">
            <a:schemeClr val="dk1"/>
          </a:effectRef>
          <a:fontRef idx="minor">
            <a:schemeClr val="tx1"/>
          </a:fontRef>
        </p:style>
      </p:cxnSp>
      <p:sp>
        <p:nvSpPr>
          <p:cNvPr id="50" name="TextBox 49">
            <a:extLst>
              <a:ext uri="{FF2B5EF4-FFF2-40B4-BE49-F238E27FC236}">
                <a16:creationId xmlns:a16="http://schemas.microsoft.com/office/drawing/2014/main" id="{0B7B20E4-550B-BE4F-859A-D3A60A72EDAB}"/>
              </a:ext>
            </a:extLst>
          </p:cNvPr>
          <p:cNvSpPr txBox="1"/>
          <p:nvPr/>
        </p:nvSpPr>
        <p:spPr>
          <a:xfrm>
            <a:off x="4283053" y="5389807"/>
            <a:ext cx="724878" cy="369332"/>
          </a:xfrm>
          <a:prstGeom prst="rect">
            <a:avLst/>
          </a:prstGeom>
          <a:noFill/>
        </p:spPr>
        <p:txBody>
          <a:bodyPr wrap="none" rtlCol="0">
            <a:spAutoFit/>
          </a:bodyPr>
          <a:lstStyle/>
          <a:p>
            <a:r>
              <a:rPr lang="en-US" b="1">
                <a:solidFill>
                  <a:srgbClr val="C00000"/>
                </a:solidFill>
              </a:rPr>
              <a:t>MMD</a:t>
            </a:r>
          </a:p>
        </p:txBody>
      </p:sp>
      <p:pic>
        <p:nvPicPr>
          <p:cNvPr id="11" name="Picture 10" descr="Text, letter&#10;&#10;Description automatically generated">
            <a:extLst>
              <a:ext uri="{FF2B5EF4-FFF2-40B4-BE49-F238E27FC236}">
                <a16:creationId xmlns:a16="http://schemas.microsoft.com/office/drawing/2014/main" id="{9BCB368A-A009-0F4A-A42C-A62884B1515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816873" y="2689244"/>
            <a:ext cx="5797116" cy="931143"/>
          </a:xfrm>
          <a:prstGeom prst="rect">
            <a:avLst/>
          </a:prstGeom>
        </p:spPr>
      </p:pic>
      <p:sp>
        <p:nvSpPr>
          <p:cNvPr id="28" name="Rectangle 27">
            <a:extLst>
              <a:ext uri="{FF2B5EF4-FFF2-40B4-BE49-F238E27FC236}">
                <a16:creationId xmlns:a16="http://schemas.microsoft.com/office/drawing/2014/main" id="{B55BE88E-D9D7-4D43-8BF6-775F8267D1FE}"/>
              </a:ext>
            </a:extLst>
          </p:cNvPr>
          <p:cNvSpPr/>
          <p:nvPr/>
        </p:nvSpPr>
        <p:spPr>
          <a:xfrm>
            <a:off x="32735" y="49746"/>
            <a:ext cx="3899861" cy="182200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t>Give more details in this section.</a:t>
            </a:r>
          </a:p>
          <a:p>
            <a:pPr algn="ctr"/>
            <a:r>
              <a:rPr lang="en-US"/>
              <a:t>What is the MMD^2 formula mean?</a:t>
            </a:r>
          </a:p>
          <a:p>
            <a:pPr algn="ctr"/>
            <a:r>
              <a:rPr lang="en-US"/>
              <a:t>How is this computed for our case?</a:t>
            </a:r>
          </a:p>
        </p:txBody>
      </p:sp>
    </p:spTree>
    <p:extLst>
      <p:ext uri="{BB962C8B-B14F-4D97-AF65-F5344CB8AC3E}">
        <p14:creationId xmlns:p14="http://schemas.microsoft.com/office/powerpoint/2010/main" val="21226354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A9C96-B6E4-144B-B715-42BFFCF105D4}"/>
              </a:ext>
            </a:extLst>
          </p:cNvPr>
          <p:cNvSpPr>
            <a:spLocks noGrp="1"/>
          </p:cNvSpPr>
          <p:nvPr>
            <p:ph type="title"/>
          </p:nvPr>
        </p:nvSpPr>
        <p:spPr/>
        <p:txBody>
          <a:bodyPr/>
          <a:lstStyle/>
          <a:p>
            <a:r>
              <a:rPr lang="en-US"/>
              <a:t>(2) Graph statistics similarity</a:t>
            </a:r>
          </a:p>
        </p:txBody>
      </p:sp>
      <p:sp>
        <p:nvSpPr>
          <p:cNvPr id="3" name="Content Placeholder 2">
            <a:extLst>
              <a:ext uri="{FF2B5EF4-FFF2-40B4-BE49-F238E27FC236}">
                <a16:creationId xmlns:a16="http://schemas.microsoft.com/office/drawing/2014/main" id="{3196F1D3-F03A-7B4C-A537-47515198AD8C}"/>
              </a:ext>
            </a:extLst>
          </p:cNvPr>
          <p:cNvSpPr>
            <a:spLocks noGrp="1"/>
          </p:cNvSpPr>
          <p:nvPr>
            <p:ph idx="1"/>
          </p:nvPr>
        </p:nvSpPr>
        <p:spPr/>
        <p:txBody>
          <a:bodyPr/>
          <a:lstStyle/>
          <a:p>
            <a:r>
              <a:rPr lang="en-US"/>
              <a:t>Putting things together</a:t>
            </a:r>
          </a:p>
        </p:txBody>
      </p:sp>
      <p:sp>
        <p:nvSpPr>
          <p:cNvPr id="4" name="Date Placeholder 3">
            <a:extLst>
              <a:ext uri="{FF2B5EF4-FFF2-40B4-BE49-F238E27FC236}">
                <a16:creationId xmlns:a16="http://schemas.microsoft.com/office/drawing/2014/main" id="{16F98610-D387-C24E-B364-87F8CF2A339D}"/>
              </a:ext>
            </a:extLst>
          </p:cNvPr>
          <p:cNvSpPr>
            <a:spLocks noGrp="1"/>
          </p:cNvSpPr>
          <p:nvPr>
            <p:ph type="dt" sz="half" idx="10"/>
          </p:nvPr>
        </p:nvSpPr>
        <p:spPr/>
        <p:txBody>
          <a:bodyPr/>
          <a:lstStyle/>
          <a:p>
            <a:fld id="{5001C635-D0B6-3C4E-A808-7257D90A6EE1}" type="datetime1">
              <a:rPr lang="en-US" smtClean="0"/>
              <a:t>11/18/24</a:t>
            </a:fld>
            <a:endParaRPr lang="en-US"/>
          </a:p>
        </p:txBody>
      </p:sp>
      <p:sp>
        <p:nvSpPr>
          <p:cNvPr id="5" name="Footer Placeholder 4">
            <a:extLst>
              <a:ext uri="{FF2B5EF4-FFF2-40B4-BE49-F238E27FC236}">
                <a16:creationId xmlns:a16="http://schemas.microsoft.com/office/drawing/2014/main" id="{50993569-0A8D-DF4A-BDCF-1BE63988BEFB}"/>
              </a:ext>
            </a:extLst>
          </p:cNvPr>
          <p:cNvSpPr>
            <a:spLocks noGrp="1"/>
          </p:cNvSpPr>
          <p:nvPr>
            <p:ph type="ftr" sz="quarter" idx="11"/>
          </p:nvPr>
        </p:nvSpPr>
        <p:spPr/>
        <p:txBody>
          <a:bodyPr/>
          <a:lstStyle/>
          <a:p>
            <a:r>
              <a:rPr lang="en-US"/>
              <a:t>Jure Leskovec, Stanford CS224W: Machine Learning with Graphs, cs224w.stanford.edu</a:t>
            </a:r>
          </a:p>
        </p:txBody>
      </p:sp>
      <p:sp>
        <p:nvSpPr>
          <p:cNvPr id="6" name="Slide Number Placeholder 5">
            <a:extLst>
              <a:ext uri="{FF2B5EF4-FFF2-40B4-BE49-F238E27FC236}">
                <a16:creationId xmlns:a16="http://schemas.microsoft.com/office/drawing/2014/main" id="{18CB4412-2381-7745-B897-16ADB0FB4023}"/>
              </a:ext>
            </a:extLst>
          </p:cNvPr>
          <p:cNvSpPr>
            <a:spLocks noGrp="1"/>
          </p:cNvSpPr>
          <p:nvPr>
            <p:ph type="sldNum" sz="quarter" idx="12"/>
          </p:nvPr>
        </p:nvSpPr>
        <p:spPr/>
        <p:txBody>
          <a:bodyPr/>
          <a:lstStyle/>
          <a:p>
            <a:fld id="{19B12225-5612-419B-A8D5-4B8EEE4C217E}" type="slidenum">
              <a:rPr lang="en-US" smtClean="0"/>
              <a:pPr/>
              <a:t>59</a:t>
            </a:fld>
            <a:endParaRPr lang="en-US"/>
          </a:p>
        </p:txBody>
      </p:sp>
      <p:grpSp>
        <p:nvGrpSpPr>
          <p:cNvPr id="7" name="Group 6">
            <a:extLst>
              <a:ext uri="{FF2B5EF4-FFF2-40B4-BE49-F238E27FC236}">
                <a16:creationId xmlns:a16="http://schemas.microsoft.com/office/drawing/2014/main" id="{52A69212-93E3-6145-9EA9-5C72CD4AE85F}"/>
              </a:ext>
            </a:extLst>
          </p:cNvPr>
          <p:cNvGrpSpPr/>
          <p:nvPr/>
        </p:nvGrpSpPr>
        <p:grpSpPr>
          <a:xfrm>
            <a:off x="689350" y="2146878"/>
            <a:ext cx="2997200" cy="914400"/>
            <a:chOff x="1866900" y="1276350"/>
            <a:chExt cx="4572000" cy="1371600"/>
          </a:xfrm>
        </p:grpSpPr>
        <p:pic>
          <p:nvPicPr>
            <p:cNvPr id="8" name="Picture 7">
              <a:extLst>
                <a:ext uri="{FF2B5EF4-FFF2-40B4-BE49-F238E27FC236}">
                  <a16:creationId xmlns:a16="http://schemas.microsoft.com/office/drawing/2014/main" id="{90248848-E5EC-CF47-B678-A06BC8D8EE1E}"/>
                </a:ext>
              </a:extLst>
            </p:cNvPr>
            <p:cNvPicPr>
              <a:picLocks noChangeAspect="1"/>
            </p:cNvPicPr>
            <p:nvPr/>
          </p:nvPicPr>
          <p:blipFill>
            <a:blip r:embed="rId2"/>
            <a:stretch>
              <a:fillRect/>
            </a:stretch>
          </p:blipFill>
          <p:spPr>
            <a:xfrm>
              <a:off x="2057400" y="1385592"/>
              <a:ext cx="4343400" cy="1111427"/>
            </a:xfrm>
            <a:prstGeom prst="rect">
              <a:avLst/>
            </a:prstGeom>
          </p:spPr>
        </p:pic>
        <p:sp>
          <p:nvSpPr>
            <p:cNvPr id="9" name="Rectangle: Rounded Corners 26">
              <a:extLst>
                <a:ext uri="{FF2B5EF4-FFF2-40B4-BE49-F238E27FC236}">
                  <a16:creationId xmlns:a16="http://schemas.microsoft.com/office/drawing/2014/main" id="{BBA3AE8C-2B17-8C41-81BB-6094BD047A8C}"/>
                </a:ext>
              </a:extLst>
            </p:cNvPr>
            <p:cNvSpPr/>
            <p:nvPr/>
          </p:nvSpPr>
          <p:spPr>
            <a:xfrm>
              <a:off x="1866900" y="1276350"/>
              <a:ext cx="4572000" cy="1371600"/>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grpSp>
      <p:grpSp>
        <p:nvGrpSpPr>
          <p:cNvPr id="10" name="Group 9">
            <a:extLst>
              <a:ext uri="{FF2B5EF4-FFF2-40B4-BE49-F238E27FC236}">
                <a16:creationId xmlns:a16="http://schemas.microsoft.com/office/drawing/2014/main" id="{DE203CAC-DE44-5340-BB64-E67531E64252}"/>
              </a:ext>
            </a:extLst>
          </p:cNvPr>
          <p:cNvGrpSpPr/>
          <p:nvPr/>
        </p:nvGrpSpPr>
        <p:grpSpPr>
          <a:xfrm>
            <a:off x="5781827" y="2146878"/>
            <a:ext cx="2997200" cy="914400"/>
            <a:chOff x="1866900" y="3633605"/>
            <a:chExt cx="4572000" cy="1371600"/>
          </a:xfrm>
        </p:grpSpPr>
        <p:pic>
          <p:nvPicPr>
            <p:cNvPr id="11" name="Picture 10">
              <a:extLst>
                <a:ext uri="{FF2B5EF4-FFF2-40B4-BE49-F238E27FC236}">
                  <a16:creationId xmlns:a16="http://schemas.microsoft.com/office/drawing/2014/main" id="{641D3AEB-E972-9C4E-9BA6-C8B6C377F9CB}"/>
                </a:ext>
              </a:extLst>
            </p:cNvPr>
            <p:cNvPicPr>
              <a:picLocks noChangeAspect="1"/>
            </p:cNvPicPr>
            <p:nvPr/>
          </p:nvPicPr>
          <p:blipFill>
            <a:blip r:embed="rId3"/>
            <a:stretch>
              <a:fillRect/>
            </a:stretch>
          </p:blipFill>
          <p:spPr>
            <a:xfrm>
              <a:off x="2019300" y="3826259"/>
              <a:ext cx="4419600" cy="1076689"/>
            </a:xfrm>
            <a:prstGeom prst="rect">
              <a:avLst/>
            </a:prstGeom>
          </p:spPr>
        </p:pic>
        <p:sp>
          <p:nvSpPr>
            <p:cNvPr id="12" name="Rectangle: Rounded Corners 29">
              <a:extLst>
                <a:ext uri="{FF2B5EF4-FFF2-40B4-BE49-F238E27FC236}">
                  <a16:creationId xmlns:a16="http://schemas.microsoft.com/office/drawing/2014/main" id="{15716E38-BC6C-D144-9D6F-42E990093A18}"/>
                </a:ext>
              </a:extLst>
            </p:cNvPr>
            <p:cNvSpPr/>
            <p:nvPr/>
          </p:nvSpPr>
          <p:spPr>
            <a:xfrm>
              <a:off x="1866900" y="3633605"/>
              <a:ext cx="4572000" cy="1371600"/>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grpSp>
      <p:sp>
        <p:nvSpPr>
          <p:cNvPr id="13" name="TextBox 12">
            <a:extLst>
              <a:ext uri="{FF2B5EF4-FFF2-40B4-BE49-F238E27FC236}">
                <a16:creationId xmlns:a16="http://schemas.microsoft.com/office/drawing/2014/main" id="{8B7B5FBB-02AA-4F4F-B928-B73B89BCB243}"/>
              </a:ext>
            </a:extLst>
          </p:cNvPr>
          <p:cNvSpPr txBox="1"/>
          <p:nvPr/>
        </p:nvSpPr>
        <p:spPr>
          <a:xfrm>
            <a:off x="3821215" y="2046126"/>
            <a:ext cx="2032000" cy="382371"/>
          </a:xfrm>
          <a:prstGeom prst="rect">
            <a:avLst/>
          </a:prstGeom>
          <a:noFill/>
          <a:ln>
            <a:noFill/>
          </a:ln>
        </p:spPr>
        <p:txBody>
          <a:bodyPr wrap="square" lIns="91425" tIns="91425" rIns="91425" bIns="91425" rtlCol="0" anchor="t" anchorCtr="0">
            <a:noAutofit/>
          </a:bodyPr>
          <a:lstStyle/>
          <a:p>
            <a:r>
              <a:rPr lang="en-US" sz="2400" b="1">
                <a:latin typeface="Calibri" panose="020F0502020204030204" pitchFamily="34" charset="0"/>
                <a:ea typeface="Helvetica Neue Light" charset="0"/>
                <a:cs typeface="Calibri" panose="020F0502020204030204" pitchFamily="34" charset="0"/>
                <a:sym typeface="Open Sans"/>
              </a:rPr>
              <a:t>How similar?</a:t>
            </a:r>
          </a:p>
        </p:txBody>
      </p:sp>
      <p:sp>
        <p:nvSpPr>
          <p:cNvPr id="14" name="Rectangle: Rounded Corners 31">
            <a:extLst>
              <a:ext uri="{FF2B5EF4-FFF2-40B4-BE49-F238E27FC236}">
                <a16:creationId xmlns:a16="http://schemas.microsoft.com/office/drawing/2014/main" id="{E5C6AEF3-8E82-2149-9352-711281746563}"/>
              </a:ext>
            </a:extLst>
          </p:cNvPr>
          <p:cNvSpPr/>
          <p:nvPr/>
        </p:nvSpPr>
        <p:spPr>
          <a:xfrm>
            <a:off x="689351" y="4642275"/>
            <a:ext cx="2997200" cy="1047659"/>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graphicFrame>
        <p:nvGraphicFramePr>
          <p:cNvPr id="15" name="Chart 14">
            <a:extLst>
              <a:ext uri="{FF2B5EF4-FFF2-40B4-BE49-F238E27FC236}">
                <a16:creationId xmlns:a16="http://schemas.microsoft.com/office/drawing/2014/main" id="{F548F031-E51A-3D4A-8A2A-B324FE05B6F7}"/>
              </a:ext>
            </a:extLst>
          </p:cNvPr>
          <p:cNvGraphicFramePr>
            <a:graphicFrameLocks/>
          </p:cNvGraphicFramePr>
          <p:nvPr>
            <p:extLst>
              <p:ext uri="{D42A27DB-BD31-4B8C-83A1-F6EECF244321}">
                <p14:modId xmlns:p14="http://schemas.microsoft.com/office/powerpoint/2010/main" val="2342005765"/>
              </p:ext>
            </p:extLst>
          </p:nvPr>
        </p:nvGraphicFramePr>
        <p:xfrm>
          <a:off x="750512" y="4597735"/>
          <a:ext cx="1069495" cy="110233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15">
            <a:extLst>
              <a:ext uri="{FF2B5EF4-FFF2-40B4-BE49-F238E27FC236}">
                <a16:creationId xmlns:a16="http://schemas.microsoft.com/office/drawing/2014/main" id="{CE9F5ABB-4F33-5242-9C4A-54F51223DBD6}"/>
              </a:ext>
            </a:extLst>
          </p:cNvPr>
          <p:cNvGraphicFramePr>
            <a:graphicFrameLocks/>
          </p:cNvGraphicFramePr>
          <p:nvPr>
            <p:extLst>
              <p:ext uri="{D42A27DB-BD31-4B8C-83A1-F6EECF244321}">
                <p14:modId xmlns:p14="http://schemas.microsoft.com/office/powerpoint/2010/main" val="948966987"/>
              </p:ext>
            </p:extLst>
          </p:nvPr>
        </p:nvGraphicFramePr>
        <p:xfrm>
          <a:off x="1694544" y="4495253"/>
          <a:ext cx="1069496" cy="121574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Chart 16">
            <a:extLst>
              <a:ext uri="{FF2B5EF4-FFF2-40B4-BE49-F238E27FC236}">
                <a16:creationId xmlns:a16="http://schemas.microsoft.com/office/drawing/2014/main" id="{DD282F23-5D3B-B341-90A9-C3184F4F44F5}"/>
              </a:ext>
            </a:extLst>
          </p:cNvPr>
          <p:cNvGraphicFramePr>
            <a:graphicFrameLocks/>
          </p:cNvGraphicFramePr>
          <p:nvPr>
            <p:extLst>
              <p:ext uri="{D42A27DB-BD31-4B8C-83A1-F6EECF244321}">
                <p14:modId xmlns:p14="http://schemas.microsoft.com/office/powerpoint/2010/main" val="122856448"/>
              </p:ext>
            </p:extLst>
          </p:nvPr>
        </p:nvGraphicFramePr>
        <p:xfrm>
          <a:off x="2617054" y="4369076"/>
          <a:ext cx="1069496" cy="134768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8" name="Chart 17">
            <a:extLst>
              <a:ext uri="{FF2B5EF4-FFF2-40B4-BE49-F238E27FC236}">
                <a16:creationId xmlns:a16="http://schemas.microsoft.com/office/drawing/2014/main" id="{8929C7F5-9B90-E748-A319-F8225A1BA861}"/>
              </a:ext>
            </a:extLst>
          </p:cNvPr>
          <p:cNvGraphicFramePr>
            <a:graphicFrameLocks/>
          </p:cNvGraphicFramePr>
          <p:nvPr>
            <p:extLst>
              <p:ext uri="{D42A27DB-BD31-4B8C-83A1-F6EECF244321}">
                <p14:modId xmlns:p14="http://schemas.microsoft.com/office/powerpoint/2010/main" val="2292841405"/>
              </p:ext>
            </p:extLst>
          </p:nvPr>
        </p:nvGraphicFramePr>
        <p:xfrm>
          <a:off x="5796013" y="4420595"/>
          <a:ext cx="1069496" cy="129193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9" name="Chart 18">
            <a:extLst>
              <a:ext uri="{FF2B5EF4-FFF2-40B4-BE49-F238E27FC236}">
                <a16:creationId xmlns:a16="http://schemas.microsoft.com/office/drawing/2014/main" id="{F6E7D27E-DC03-F44F-8E9A-49BB09FA3ADF}"/>
              </a:ext>
            </a:extLst>
          </p:cNvPr>
          <p:cNvGraphicFramePr>
            <a:graphicFrameLocks/>
          </p:cNvGraphicFramePr>
          <p:nvPr>
            <p:extLst>
              <p:ext uri="{D42A27DB-BD31-4B8C-83A1-F6EECF244321}">
                <p14:modId xmlns:p14="http://schemas.microsoft.com/office/powerpoint/2010/main" val="3368766835"/>
              </p:ext>
            </p:extLst>
          </p:nvPr>
        </p:nvGraphicFramePr>
        <p:xfrm>
          <a:off x="6788731" y="4558554"/>
          <a:ext cx="1040631" cy="1142453"/>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0" name="Chart 19">
            <a:extLst>
              <a:ext uri="{FF2B5EF4-FFF2-40B4-BE49-F238E27FC236}">
                <a16:creationId xmlns:a16="http://schemas.microsoft.com/office/drawing/2014/main" id="{CA90035C-AFB1-FC4C-8BB9-E4D1D535D128}"/>
              </a:ext>
            </a:extLst>
          </p:cNvPr>
          <p:cNvGraphicFramePr>
            <a:graphicFrameLocks/>
          </p:cNvGraphicFramePr>
          <p:nvPr>
            <p:extLst>
              <p:ext uri="{D42A27DB-BD31-4B8C-83A1-F6EECF244321}">
                <p14:modId xmlns:p14="http://schemas.microsoft.com/office/powerpoint/2010/main" val="3038359222"/>
              </p:ext>
            </p:extLst>
          </p:nvPr>
        </p:nvGraphicFramePr>
        <p:xfrm>
          <a:off x="7756150" y="4547036"/>
          <a:ext cx="1040631" cy="1142453"/>
        </p:xfrm>
        <a:graphic>
          <a:graphicData uri="http://schemas.openxmlformats.org/drawingml/2006/chart">
            <c:chart xmlns:c="http://schemas.openxmlformats.org/drawingml/2006/chart" xmlns:r="http://schemas.openxmlformats.org/officeDocument/2006/relationships" r:id="rId9"/>
          </a:graphicData>
        </a:graphic>
      </p:graphicFrame>
      <p:sp>
        <p:nvSpPr>
          <p:cNvPr id="21" name="Rectangle: Rounded Corners 38">
            <a:extLst>
              <a:ext uri="{FF2B5EF4-FFF2-40B4-BE49-F238E27FC236}">
                <a16:creationId xmlns:a16="http://schemas.microsoft.com/office/drawing/2014/main" id="{BA7A7940-E078-F44D-9FD8-A01FA32D1437}"/>
              </a:ext>
            </a:extLst>
          </p:cNvPr>
          <p:cNvSpPr/>
          <p:nvPr/>
        </p:nvSpPr>
        <p:spPr>
          <a:xfrm>
            <a:off x="5781828" y="4642274"/>
            <a:ext cx="2997200" cy="1047215"/>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cxnSp>
        <p:nvCxnSpPr>
          <p:cNvPr id="22" name="Straight Arrow Connector 21">
            <a:extLst>
              <a:ext uri="{FF2B5EF4-FFF2-40B4-BE49-F238E27FC236}">
                <a16:creationId xmlns:a16="http://schemas.microsoft.com/office/drawing/2014/main" id="{1993DD62-1DF8-7946-813D-19F7FE58C423}"/>
              </a:ext>
            </a:extLst>
          </p:cNvPr>
          <p:cNvCxnSpPr/>
          <p:nvPr/>
        </p:nvCxnSpPr>
        <p:spPr>
          <a:xfrm>
            <a:off x="1218128" y="5831306"/>
            <a:ext cx="1145116"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Arrow: Down 40">
            <a:extLst>
              <a:ext uri="{FF2B5EF4-FFF2-40B4-BE49-F238E27FC236}">
                <a16:creationId xmlns:a16="http://schemas.microsoft.com/office/drawing/2014/main" id="{28A36DC0-B098-EF4B-86CE-E13BDCC01A93}"/>
              </a:ext>
            </a:extLst>
          </p:cNvPr>
          <p:cNvSpPr/>
          <p:nvPr/>
        </p:nvSpPr>
        <p:spPr>
          <a:xfrm>
            <a:off x="2054199" y="3350913"/>
            <a:ext cx="203200" cy="1001727"/>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A0902982-AECC-0D4C-94EA-4F00BCF64FBE}"/>
              </a:ext>
            </a:extLst>
          </p:cNvPr>
          <p:cNvSpPr txBox="1"/>
          <p:nvPr/>
        </p:nvSpPr>
        <p:spPr>
          <a:xfrm>
            <a:off x="2407770" y="3327701"/>
            <a:ext cx="2336063" cy="382371"/>
          </a:xfrm>
          <a:prstGeom prst="rect">
            <a:avLst/>
          </a:prstGeom>
          <a:noFill/>
          <a:ln>
            <a:noFill/>
          </a:ln>
        </p:spPr>
        <p:txBody>
          <a:bodyPr wrap="square" lIns="91425" tIns="91425" rIns="91425" bIns="91425" rtlCol="0" anchor="t" anchorCtr="0">
            <a:noAutofit/>
          </a:bodyPr>
          <a:lstStyle/>
          <a:p>
            <a:r>
              <a:rPr lang="en-US" sz="2400" b="1">
                <a:solidFill>
                  <a:srgbClr val="0070C0"/>
                </a:solidFill>
                <a:latin typeface="Calibri" panose="020F0502020204030204" pitchFamily="34" charset="0"/>
                <a:ea typeface="Helvetica Neue Light" charset="0"/>
                <a:cs typeface="Calibri" panose="020F0502020204030204" pitchFamily="34" charset="0"/>
                <a:sym typeface="Open Sans"/>
              </a:rPr>
              <a:t>Compute graph statistics</a:t>
            </a:r>
          </a:p>
        </p:txBody>
      </p:sp>
      <p:sp>
        <p:nvSpPr>
          <p:cNvPr id="25" name="Arrow: Down 42">
            <a:extLst>
              <a:ext uri="{FF2B5EF4-FFF2-40B4-BE49-F238E27FC236}">
                <a16:creationId xmlns:a16="http://schemas.microsoft.com/office/drawing/2014/main" id="{D5EB396F-3D6F-4F43-8471-515022921C57}"/>
              </a:ext>
            </a:extLst>
          </p:cNvPr>
          <p:cNvSpPr/>
          <p:nvPr/>
        </p:nvSpPr>
        <p:spPr>
          <a:xfrm>
            <a:off x="7178827" y="3316623"/>
            <a:ext cx="203200" cy="1001727"/>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4E11F022-43CA-E74A-A312-D94DBCEF143B}"/>
              </a:ext>
            </a:extLst>
          </p:cNvPr>
          <p:cNvSpPr txBox="1"/>
          <p:nvPr/>
        </p:nvSpPr>
        <p:spPr>
          <a:xfrm>
            <a:off x="2711785" y="5808575"/>
            <a:ext cx="4960108" cy="382371"/>
          </a:xfrm>
          <a:prstGeom prst="rect">
            <a:avLst/>
          </a:prstGeom>
          <a:noFill/>
          <a:ln>
            <a:noFill/>
          </a:ln>
        </p:spPr>
        <p:txBody>
          <a:bodyPr wrap="square" lIns="91425" tIns="91425" rIns="91425" bIns="91425" rtlCol="0" anchor="t" anchorCtr="0">
            <a:noAutofit/>
          </a:bodyPr>
          <a:lstStyle/>
          <a:p>
            <a:r>
              <a:rPr lang="en-US" sz="2000" b="1">
                <a:solidFill>
                  <a:schemeClr val="accent1"/>
                </a:solidFill>
                <a:latin typeface="Calibri" panose="020F0502020204030204" pitchFamily="34" charset="0"/>
                <a:ea typeface="Helvetica Neue Light" charset="0"/>
                <a:cs typeface="Calibri" panose="020F0502020204030204" pitchFamily="34" charset="0"/>
                <a:sym typeface="Open Sans"/>
              </a:rPr>
              <a:t>where similarity between set elements are computed by EMD distribution distance</a:t>
            </a:r>
          </a:p>
        </p:txBody>
      </p:sp>
      <p:sp>
        <p:nvSpPr>
          <p:cNvPr id="29" name="TextBox 28">
            <a:extLst>
              <a:ext uri="{FF2B5EF4-FFF2-40B4-BE49-F238E27FC236}">
                <a16:creationId xmlns:a16="http://schemas.microsoft.com/office/drawing/2014/main" id="{BA2EA5CF-0FE0-494E-B729-E73E0F747615}"/>
              </a:ext>
            </a:extLst>
          </p:cNvPr>
          <p:cNvSpPr txBox="1"/>
          <p:nvPr/>
        </p:nvSpPr>
        <p:spPr>
          <a:xfrm>
            <a:off x="3585245" y="4229821"/>
            <a:ext cx="2023901" cy="982352"/>
          </a:xfrm>
          <a:prstGeom prst="rect">
            <a:avLst/>
          </a:prstGeom>
          <a:noFill/>
          <a:ln>
            <a:noFill/>
          </a:ln>
        </p:spPr>
        <p:txBody>
          <a:bodyPr wrap="square" lIns="91425" tIns="91425" rIns="91425" bIns="91425" rtlCol="0" anchor="t" anchorCtr="0">
            <a:noAutofit/>
          </a:bodyPr>
          <a:lstStyle/>
          <a:p>
            <a:pPr algn="ctr"/>
            <a:r>
              <a:rPr lang="en-US" sz="2400" b="1">
                <a:solidFill>
                  <a:srgbClr val="C00000"/>
                </a:solidFill>
                <a:latin typeface="Calibri" panose="020F0502020204030204" pitchFamily="34" charset="0"/>
                <a:ea typeface="Helvetica Neue Light" charset="0"/>
                <a:cs typeface="Calibri" panose="020F0502020204030204" pitchFamily="34" charset="0"/>
                <a:sym typeface="Open Sans"/>
              </a:rPr>
              <a:t>Report MMD:</a:t>
            </a:r>
          </a:p>
          <a:p>
            <a:pPr algn="ctr"/>
            <a:r>
              <a:rPr lang="en-US" sz="2400" b="1">
                <a:solidFill>
                  <a:srgbClr val="C00000"/>
                </a:solidFill>
                <a:latin typeface="Calibri" panose="020F0502020204030204" pitchFamily="34" charset="0"/>
                <a:ea typeface="Helvetica Neue Light" charset="0"/>
                <a:cs typeface="Calibri" panose="020F0502020204030204" pitchFamily="34" charset="0"/>
                <a:sym typeface="Open Sans"/>
              </a:rPr>
              <a:t>set distance</a:t>
            </a:r>
          </a:p>
        </p:txBody>
      </p:sp>
      <p:sp>
        <p:nvSpPr>
          <p:cNvPr id="30" name="Arrow: Left-Right 45">
            <a:extLst>
              <a:ext uri="{FF2B5EF4-FFF2-40B4-BE49-F238E27FC236}">
                <a16:creationId xmlns:a16="http://schemas.microsoft.com/office/drawing/2014/main" id="{9ED8942C-2687-5446-91C5-89407BBCE706}"/>
              </a:ext>
            </a:extLst>
          </p:cNvPr>
          <p:cNvSpPr/>
          <p:nvPr/>
        </p:nvSpPr>
        <p:spPr>
          <a:xfrm>
            <a:off x="4172932" y="2616293"/>
            <a:ext cx="1122513" cy="283412"/>
          </a:xfrm>
          <a:prstGeom prst="lef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31" name="Arrow: Left-Right 45">
            <a:extLst>
              <a:ext uri="{FF2B5EF4-FFF2-40B4-BE49-F238E27FC236}">
                <a16:creationId xmlns:a16="http://schemas.microsoft.com/office/drawing/2014/main" id="{29320091-853F-1946-B1AD-A032CE4F626B}"/>
              </a:ext>
            </a:extLst>
          </p:cNvPr>
          <p:cNvSpPr/>
          <p:nvPr/>
        </p:nvSpPr>
        <p:spPr>
          <a:xfrm>
            <a:off x="4069326" y="5129780"/>
            <a:ext cx="1122513" cy="283412"/>
          </a:xfrm>
          <a:prstGeom prst="lef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4462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A9C96-B6E4-144B-B715-42BFFCF105D4}"/>
              </a:ext>
            </a:extLst>
          </p:cNvPr>
          <p:cNvSpPr>
            <a:spLocks noGrp="1"/>
          </p:cNvSpPr>
          <p:nvPr>
            <p:ph type="title"/>
          </p:nvPr>
        </p:nvSpPr>
        <p:spPr/>
        <p:txBody>
          <a:bodyPr/>
          <a:lstStyle/>
          <a:p>
            <a:r>
              <a:rPr lang="en-US"/>
              <a:t>(2) Graph statistics similarity</a:t>
            </a:r>
          </a:p>
        </p:txBody>
      </p:sp>
      <p:sp>
        <p:nvSpPr>
          <p:cNvPr id="3" name="Content Placeholder 2">
            <a:extLst>
              <a:ext uri="{FF2B5EF4-FFF2-40B4-BE49-F238E27FC236}">
                <a16:creationId xmlns:a16="http://schemas.microsoft.com/office/drawing/2014/main" id="{3196F1D3-F03A-7B4C-A537-47515198AD8C}"/>
              </a:ext>
            </a:extLst>
          </p:cNvPr>
          <p:cNvSpPr>
            <a:spLocks noGrp="1"/>
          </p:cNvSpPr>
          <p:nvPr>
            <p:ph idx="1"/>
          </p:nvPr>
        </p:nvSpPr>
        <p:spPr/>
        <p:txBody>
          <a:bodyPr/>
          <a:lstStyle/>
          <a:p>
            <a:r>
              <a:rPr lang="en-US" b="1"/>
              <a:t>Example</a:t>
            </a:r>
          </a:p>
        </p:txBody>
      </p:sp>
      <p:sp>
        <p:nvSpPr>
          <p:cNvPr id="4" name="Date Placeholder 3">
            <a:extLst>
              <a:ext uri="{FF2B5EF4-FFF2-40B4-BE49-F238E27FC236}">
                <a16:creationId xmlns:a16="http://schemas.microsoft.com/office/drawing/2014/main" id="{16F98610-D387-C24E-B364-87F8CF2A339D}"/>
              </a:ext>
            </a:extLst>
          </p:cNvPr>
          <p:cNvSpPr>
            <a:spLocks noGrp="1"/>
          </p:cNvSpPr>
          <p:nvPr>
            <p:ph type="dt" sz="half" idx="10"/>
          </p:nvPr>
        </p:nvSpPr>
        <p:spPr/>
        <p:txBody>
          <a:bodyPr/>
          <a:lstStyle/>
          <a:p>
            <a:fld id="{5001C635-D0B6-3C4E-A808-7257D90A6EE1}" type="datetime1">
              <a:rPr lang="en-US" smtClean="0"/>
              <a:t>11/18/24</a:t>
            </a:fld>
            <a:endParaRPr lang="en-US"/>
          </a:p>
        </p:txBody>
      </p:sp>
      <p:sp>
        <p:nvSpPr>
          <p:cNvPr id="5" name="Footer Placeholder 4">
            <a:extLst>
              <a:ext uri="{FF2B5EF4-FFF2-40B4-BE49-F238E27FC236}">
                <a16:creationId xmlns:a16="http://schemas.microsoft.com/office/drawing/2014/main" id="{50993569-0A8D-DF4A-BDCF-1BE63988BEFB}"/>
              </a:ext>
            </a:extLst>
          </p:cNvPr>
          <p:cNvSpPr>
            <a:spLocks noGrp="1"/>
          </p:cNvSpPr>
          <p:nvPr>
            <p:ph type="ftr" sz="quarter" idx="11"/>
          </p:nvPr>
        </p:nvSpPr>
        <p:spPr/>
        <p:txBody>
          <a:bodyPr/>
          <a:lstStyle/>
          <a:p>
            <a:r>
              <a:rPr lang="en-US"/>
              <a:t>Jure Leskovec, Stanford CS224W: Machine Learning with Graphs, cs224w.stanford.edu</a:t>
            </a:r>
          </a:p>
        </p:txBody>
      </p:sp>
      <p:sp>
        <p:nvSpPr>
          <p:cNvPr id="6" name="Slide Number Placeholder 5">
            <a:extLst>
              <a:ext uri="{FF2B5EF4-FFF2-40B4-BE49-F238E27FC236}">
                <a16:creationId xmlns:a16="http://schemas.microsoft.com/office/drawing/2014/main" id="{18CB4412-2381-7745-B897-16ADB0FB4023}"/>
              </a:ext>
            </a:extLst>
          </p:cNvPr>
          <p:cNvSpPr>
            <a:spLocks noGrp="1"/>
          </p:cNvSpPr>
          <p:nvPr>
            <p:ph type="sldNum" sz="quarter" idx="12"/>
          </p:nvPr>
        </p:nvSpPr>
        <p:spPr/>
        <p:txBody>
          <a:bodyPr/>
          <a:lstStyle/>
          <a:p>
            <a:fld id="{19B12225-5612-419B-A8D5-4B8EEE4C217E}" type="slidenum">
              <a:rPr lang="en-US" smtClean="0"/>
              <a:pPr/>
              <a:t>60</a:t>
            </a:fld>
            <a:endParaRPr lang="en-US"/>
          </a:p>
        </p:txBody>
      </p:sp>
      <p:grpSp>
        <p:nvGrpSpPr>
          <p:cNvPr id="7" name="Group 6">
            <a:extLst>
              <a:ext uri="{FF2B5EF4-FFF2-40B4-BE49-F238E27FC236}">
                <a16:creationId xmlns:a16="http://schemas.microsoft.com/office/drawing/2014/main" id="{52A69212-93E3-6145-9EA9-5C72CD4AE85F}"/>
              </a:ext>
            </a:extLst>
          </p:cNvPr>
          <p:cNvGrpSpPr/>
          <p:nvPr/>
        </p:nvGrpSpPr>
        <p:grpSpPr>
          <a:xfrm>
            <a:off x="689350" y="2146878"/>
            <a:ext cx="2997200" cy="914400"/>
            <a:chOff x="1866900" y="1276350"/>
            <a:chExt cx="4572000" cy="1371600"/>
          </a:xfrm>
        </p:grpSpPr>
        <p:pic>
          <p:nvPicPr>
            <p:cNvPr id="8" name="Picture 7">
              <a:extLst>
                <a:ext uri="{FF2B5EF4-FFF2-40B4-BE49-F238E27FC236}">
                  <a16:creationId xmlns:a16="http://schemas.microsoft.com/office/drawing/2014/main" id="{90248848-E5EC-CF47-B678-A06BC8D8EE1E}"/>
                </a:ext>
              </a:extLst>
            </p:cNvPr>
            <p:cNvPicPr>
              <a:picLocks noChangeAspect="1"/>
            </p:cNvPicPr>
            <p:nvPr/>
          </p:nvPicPr>
          <p:blipFill>
            <a:blip r:embed="rId2"/>
            <a:stretch>
              <a:fillRect/>
            </a:stretch>
          </p:blipFill>
          <p:spPr>
            <a:xfrm>
              <a:off x="2057400" y="1385592"/>
              <a:ext cx="4343400" cy="1111427"/>
            </a:xfrm>
            <a:prstGeom prst="rect">
              <a:avLst/>
            </a:prstGeom>
          </p:spPr>
        </p:pic>
        <p:sp>
          <p:nvSpPr>
            <p:cNvPr id="9" name="Rectangle: Rounded Corners 26">
              <a:extLst>
                <a:ext uri="{FF2B5EF4-FFF2-40B4-BE49-F238E27FC236}">
                  <a16:creationId xmlns:a16="http://schemas.microsoft.com/office/drawing/2014/main" id="{BBA3AE8C-2B17-8C41-81BB-6094BD047A8C}"/>
                </a:ext>
              </a:extLst>
            </p:cNvPr>
            <p:cNvSpPr/>
            <p:nvPr/>
          </p:nvSpPr>
          <p:spPr>
            <a:xfrm>
              <a:off x="1866900" y="1276350"/>
              <a:ext cx="4572000" cy="1371600"/>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grpSp>
      <p:grpSp>
        <p:nvGrpSpPr>
          <p:cNvPr id="10" name="Group 9">
            <a:extLst>
              <a:ext uri="{FF2B5EF4-FFF2-40B4-BE49-F238E27FC236}">
                <a16:creationId xmlns:a16="http://schemas.microsoft.com/office/drawing/2014/main" id="{DE203CAC-DE44-5340-BB64-E67531E64252}"/>
              </a:ext>
            </a:extLst>
          </p:cNvPr>
          <p:cNvGrpSpPr/>
          <p:nvPr/>
        </p:nvGrpSpPr>
        <p:grpSpPr>
          <a:xfrm>
            <a:off x="5781827" y="2146878"/>
            <a:ext cx="2997200" cy="914400"/>
            <a:chOff x="1866900" y="3633605"/>
            <a:chExt cx="4572000" cy="1371600"/>
          </a:xfrm>
        </p:grpSpPr>
        <p:pic>
          <p:nvPicPr>
            <p:cNvPr id="11" name="Picture 10">
              <a:extLst>
                <a:ext uri="{FF2B5EF4-FFF2-40B4-BE49-F238E27FC236}">
                  <a16:creationId xmlns:a16="http://schemas.microsoft.com/office/drawing/2014/main" id="{641D3AEB-E972-9C4E-9BA6-C8B6C377F9CB}"/>
                </a:ext>
              </a:extLst>
            </p:cNvPr>
            <p:cNvPicPr>
              <a:picLocks noChangeAspect="1"/>
            </p:cNvPicPr>
            <p:nvPr/>
          </p:nvPicPr>
          <p:blipFill>
            <a:blip r:embed="rId3"/>
            <a:stretch>
              <a:fillRect/>
            </a:stretch>
          </p:blipFill>
          <p:spPr>
            <a:xfrm>
              <a:off x="2019300" y="3826259"/>
              <a:ext cx="4419600" cy="1076689"/>
            </a:xfrm>
            <a:prstGeom prst="rect">
              <a:avLst/>
            </a:prstGeom>
          </p:spPr>
        </p:pic>
        <p:sp>
          <p:nvSpPr>
            <p:cNvPr id="12" name="Rectangle: Rounded Corners 29">
              <a:extLst>
                <a:ext uri="{FF2B5EF4-FFF2-40B4-BE49-F238E27FC236}">
                  <a16:creationId xmlns:a16="http://schemas.microsoft.com/office/drawing/2014/main" id="{15716E38-BC6C-D144-9D6F-42E990093A18}"/>
                </a:ext>
              </a:extLst>
            </p:cNvPr>
            <p:cNvSpPr/>
            <p:nvPr/>
          </p:nvSpPr>
          <p:spPr>
            <a:xfrm>
              <a:off x="1866900" y="3633605"/>
              <a:ext cx="4572000" cy="1371600"/>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grpSp>
      <p:sp>
        <p:nvSpPr>
          <p:cNvPr id="13" name="TextBox 12">
            <a:extLst>
              <a:ext uri="{FF2B5EF4-FFF2-40B4-BE49-F238E27FC236}">
                <a16:creationId xmlns:a16="http://schemas.microsoft.com/office/drawing/2014/main" id="{8B7B5FBB-02AA-4F4F-B928-B73B89BCB243}"/>
              </a:ext>
            </a:extLst>
          </p:cNvPr>
          <p:cNvSpPr txBox="1"/>
          <p:nvPr/>
        </p:nvSpPr>
        <p:spPr>
          <a:xfrm>
            <a:off x="3821215" y="2046126"/>
            <a:ext cx="2032000" cy="382371"/>
          </a:xfrm>
          <a:prstGeom prst="rect">
            <a:avLst/>
          </a:prstGeom>
          <a:noFill/>
          <a:ln>
            <a:noFill/>
          </a:ln>
        </p:spPr>
        <p:txBody>
          <a:bodyPr wrap="square" lIns="91425" tIns="91425" rIns="91425" bIns="91425" rtlCol="0" anchor="t" anchorCtr="0">
            <a:noAutofit/>
          </a:bodyPr>
          <a:lstStyle/>
          <a:p>
            <a:r>
              <a:rPr lang="en-US" sz="2400" b="1">
                <a:latin typeface="Calibri" panose="020F0502020204030204" pitchFamily="34" charset="0"/>
                <a:ea typeface="Helvetica Neue Light" charset="0"/>
                <a:cs typeface="Calibri" panose="020F0502020204030204" pitchFamily="34" charset="0"/>
                <a:sym typeface="Open Sans"/>
              </a:rPr>
              <a:t>How similar?</a:t>
            </a:r>
          </a:p>
        </p:txBody>
      </p:sp>
      <p:sp>
        <p:nvSpPr>
          <p:cNvPr id="14" name="Rectangle: Rounded Corners 31">
            <a:extLst>
              <a:ext uri="{FF2B5EF4-FFF2-40B4-BE49-F238E27FC236}">
                <a16:creationId xmlns:a16="http://schemas.microsoft.com/office/drawing/2014/main" id="{E5C6AEF3-8E82-2149-9352-711281746563}"/>
              </a:ext>
            </a:extLst>
          </p:cNvPr>
          <p:cNvSpPr/>
          <p:nvPr/>
        </p:nvSpPr>
        <p:spPr>
          <a:xfrm>
            <a:off x="689351" y="4642275"/>
            <a:ext cx="2997200" cy="1047659"/>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graphicFrame>
        <p:nvGraphicFramePr>
          <p:cNvPr id="15" name="Chart 14">
            <a:extLst>
              <a:ext uri="{FF2B5EF4-FFF2-40B4-BE49-F238E27FC236}">
                <a16:creationId xmlns:a16="http://schemas.microsoft.com/office/drawing/2014/main" id="{F548F031-E51A-3D4A-8A2A-B324FE05B6F7}"/>
              </a:ext>
            </a:extLst>
          </p:cNvPr>
          <p:cNvGraphicFramePr>
            <a:graphicFrameLocks/>
          </p:cNvGraphicFramePr>
          <p:nvPr/>
        </p:nvGraphicFramePr>
        <p:xfrm>
          <a:off x="750512" y="4597735"/>
          <a:ext cx="1069495" cy="110233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15">
            <a:extLst>
              <a:ext uri="{FF2B5EF4-FFF2-40B4-BE49-F238E27FC236}">
                <a16:creationId xmlns:a16="http://schemas.microsoft.com/office/drawing/2014/main" id="{CE9F5ABB-4F33-5242-9C4A-54F51223DBD6}"/>
              </a:ext>
            </a:extLst>
          </p:cNvPr>
          <p:cNvGraphicFramePr>
            <a:graphicFrameLocks/>
          </p:cNvGraphicFramePr>
          <p:nvPr/>
        </p:nvGraphicFramePr>
        <p:xfrm>
          <a:off x="1694544" y="4495253"/>
          <a:ext cx="1069496" cy="121574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Chart 16">
            <a:extLst>
              <a:ext uri="{FF2B5EF4-FFF2-40B4-BE49-F238E27FC236}">
                <a16:creationId xmlns:a16="http://schemas.microsoft.com/office/drawing/2014/main" id="{DD282F23-5D3B-B341-90A9-C3184F4F44F5}"/>
              </a:ext>
            </a:extLst>
          </p:cNvPr>
          <p:cNvGraphicFramePr>
            <a:graphicFrameLocks/>
          </p:cNvGraphicFramePr>
          <p:nvPr/>
        </p:nvGraphicFramePr>
        <p:xfrm>
          <a:off x="2617054" y="4369076"/>
          <a:ext cx="1069496" cy="134768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8" name="Chart 17">
            <a:extLst>
              <a:ext uri="{FF2B5EF4-FFF2-40B4-BE49-F238E27FC236}">
                <a16:creationId xmlns:a16="http://schemas.microsoft.com/office/drawing/2014/main" id="{8929C7F5-9B90-E748-A319-F8225A1BA861}"/>
              </a:ext>
            </a:extLst>
          </p:cNvPr>
          <p:cNvGraphicFramePr>
            <a:graphicFrameLocks/>
          </p:cNvGraphicFramePr>
          <p:nvPr/>
        </p:nvGraphicFramePr>
        <p:xfrm>
          <a:off x="5796013" y="4420595"/>
          <a:ext cx="1069496" cy="129193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9" name="Chart 18">
            <a:extLst>
              <a:ext uri="{FF2B5EF4-FFF2-40B4-BE49-F238E27FC236}">
                <a16:creationId xmlns:a16="http://schemas.microsoft.com/office/drawing/2014/main" id="{F6E7D27E-DC03-F44F-8E9A-49BB09FA3ADF}"/>
              </a:ext>
            </a:extLst>
          </p:cNvPr>
          <p:cNvGraphicFramePr>
            <a:graphicFrameLocks/>
          </p:cNvGraphicFramePr>
          <p:nvPr/>
        </p:nvGraphicFramePr>
        <p:xfrm>
          <a:off x="6788731" y="4558554"/>
          <a:ext cx="1040631" cy="1142453"/>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0" name="Chart 19">
            <a:extLst>
              <a:ext uri="{FF2B5EF4-FFF2-40B4-BE49-F238E27FC236}">
                <a16:creationId xmlns:a16="http://schemas.microsoft.com/office/drawing/2014/main" id="{CA90035C-AFB1-FC4C-8BB9-E4D1D535D128}"/>
              </a:ext>
            </a:extLst>
          </p:cNvPr>
          <p:cNvGraphicFramePr>
            <a:graphicFrameLocks/>
          </p:cNvGraphicFramePr>
          <p:nvPr/>
        </p:nvGraphicFramePr>
        <p:xfrm>
          <a:off x="7756150" y="4547036"/>
          <a:ext cx="1040631" cy="1142453"/>
        </p:xfrm>
        <a:graphic>
          <a:graphicData uri="http://schemas.openxmlformats.org/drawingml/2006/chart">
            <c:chart xmlns:c="http://schemas.openxmlformats.org/drawingml/2006/chart" xmlns:r="http://schemas.openxmlformats.org/officeDocument/2006/relationships" r:id="rId9"/>
          </a:graphicData>
        </a:graphic>
      </p:graphicFrame>
      <p:sp>
        <p:nvSpPr>
          <p:cNvPr id="21" name="Rectangle: Rounded Corners 38">
            <a:extLst>
              <a:ext uri="{FF2B5EF4-FFF2-40B4-BE49-F238E27FC236}">
                <a16:creationId xmlns:a16="http://schemas.microsoft.com/office/drawing/2014/main" id="{BA7A7940-E078-F44D-9FD8-A01FA32D1437}"/>
              </a:ext>
            </a:extLst>
          </p:cNvPr>
          <p:cNvSpPr/>
          <p:nvPr/>
        </p:nvSpPr>
        <p:spPr>
          <a:xfrm>
            <a:off x="5781828" y="4642274"/>
            <a:ext cx="2997200" cy="1047215"/>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23" name="Arrow: Down 40">
            <a:extLst>
              <a:ext uri="{FF2B5EF4-FFF2-40B4-BE49-F238E27FC236}">
                <a16:creationId xmlns:a16="http://schemas.microsoft.com/office/drawing/2014/main" id="{28A36DC0-B098-EF4B-86CE-E13BDCC01A93}"/>
              </a:ext>
            </a:extLst>
          </p:cNvPr>
          <p:cNvSpPr/>
          <p:nvPr/>
        </p:nvSpPr>
        <p:spPr>
          <a:xfrm>
            <a:off x="2054199" y="3350913"/>
            <a:ext cx="203200" cy="1001727"/>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A0902982-AECC-0D4C-94EA-4F00BCF64FBE}"/>
              </a:ext>
            </a:extLst>
          </p:cNvPr>
          <p:cNvSpPr txBox="1"/>
          <p:nvPr/>
        </p:nvSpPr>
        <p:spPr>
          <a:xfrm>
            <a:off x="2361721" y="3144466"/>
            <a:ext cx="2997200" cy="1158992"/>
          </a:xfrm>
          <a:prstGeom prst="rect">
            <a:avLst/>
          </a:prstGeom>
          <a:noFill/>
          <a:ln>
            <a:noFill/>
          </a:ln>
        </p:spPr>
        <p:txBody>
          <a:bodyPr wrap="square" lIns="91425" tIns="91425" rIns="91425" bIns="91425" rtlCol="0" anchor="t" anchorCtr="0">
            <a:noAutofit/>
          </a:bodyPr>
          <a:lstStyle/>
          <a:p>
            <a:r>
              <a:rPr lang="en-US" sz="2400">
                <a:solidFill>
                  <a:srgbClr val="0070C0"/>
                </a:solidFill>
                <a:latin typeface="Calibri" panose="020F0502020204030204" pitchFamily="34" charset="0"/>
                <a:ea typeface="Helvetica Neue Light" charset="0"/>
                <a:cs typeface="Calibri" panose="020F0502020204030204" pitchFamily="34" charset="0"/>
                <a:sym typeface="Open Sans"/>
              </a:rPr>
              <a:t>Compute</a:t>
            </a:r>
            <a:r>
              <a:rPr lang="en-US" sz="2400" b="1">
                <a:solidFill>
                  <a:srgbClr val="0070C0"/>
                </a:solidFill>
                <a:latin typeface="Calibri" panose="020F0502020204030204" pitchFamily="34" charset="0"/>
                <a:ea typeface="Helvetica Neue Light" charset="0"/>
                <a:cs typeface="Calibri" panose="020F0502020204030204" pitchFamily="34" charset="0"/>
                <a:sym typeface="Open Sans"/>
              </a:rPr>
              <a:t> clustering coefficient</a:t>
            </a:r>
            <a:endParaRPr lang="en-US" sz="2400">
              <a:solidFill>
                <a:srgbClr val="0070C0"/>
              </a:solidFill>
              <a:latin typeface="Calibri" panose="020F0502020204030204" pitchFamily="34" charset="0"/>
              <a:ea typeface="Helvetica Neue Light" charset="0"/>
              <a:cs typeface="Calibri" panose="020F0502020204030204" pitchFamily="34" charset="0"/>
              <a:sym typeface="Open Sans"/>
            </a:endParaRPr>
          </a:p>
        </p:txBody>
      </p:sp>
      <p:sp>
        <p:nvSpPr>
          <p:cNvPr id="25" name="Arrow: Down 42">
            <a:extLst>
              <a:ext uri="{FF2B5EF4-FFF2-40B4-BE49-F238E27FC236}">
                <a16:creationId xmlns:a16="http://schemas.microsoft.com/office/drawing/2014/main" id="{D5EB396F-3D6F-4F43-8471-515022921C57}"/>
              </a:ext>
            </a:extLst>
          </p:cNvPr>
          <p:cNvSpPr/>
          <p:nvPr/>
        </p:nvSpPr>
        <p:spPr>
          <a:xfrm>
            <a:off x="7178827" y="3316623"/>
            <a:ext cx="203200" cy="1001727"/>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4E11F022-43CA-E74A-A312-D94DBCEF143B}"/>
              </a:ext>
            </a:extLst>
          </p:cNvPr>
          <p:cNvSpPr txBox="1"/>
          <p:nvPr/>
        </p:nvSpPr>
        <p:spPr>
          <a:xfrm>
            <a:off x="2711785" y="5808575"/>
            <a:ext cx="4960108" cy="789165"/>
          </a:xfrm>
          <a:prstGeom prst="rect">
            <a:avLst/>
          </a:prstGeom>
          <a:noFill/>
          <a:ln>
            <a:noFill/>
          </a:ln>
        </p:spPr>
        <p:txBody>
          <a:bodyPr wrap="square" lIns="91425" tIns="91425" rIns="91425" bIns="91425" rtlCol="0" anchor="t" anchorCtr="0">
            <a:noAutofit/>
          </a:bodyPr>
          <a:lstStyle/>
          <a:p>
            <a:endParaRPr lang="en-US" sz="2000" b="1">
              <a:solidFill>
                <a:schemeClr val="accent1"/>
              </a:solidFill>
              <a:latin typeface="Calibri" panose="020F0502020204030204" pitchFamily="34" charset="0"/>
              <a:ea typeface="Helvetica Neue Light" charset="0"/>
              <a:cs typeface="Calibri" panose="020F0502020204030204" pitchFamily="34" charset="0"/>
              <a:sym typeface="Open Sans"/>
            </a:endParaRPr>
          </a:p>
        </p:txBody>
      </p:sp>
      <p:sp>
        <p:nvSpPr>
          <p:cNvPr id="29" name="TextBox 28">
            <a:extLst>
              <a:ext uri="{FF2B5EF4-FFF2-40B4-BE49-F238E27FC236}">
                <a16:creationId xmlns:a16="http://schemas.microsoft.com/office/drawing/2014/main" id="{BA2EA5CF-0FE0-494E-B729-E73E0F747615}"/>
              </a:ext>
            </a:extLst>
          </p:cNvPr>
          <p:cNvSpPr txBox="1"/>
          <p:nvPr/>
        </p:nvSpPr>
        <p:spPr>
          <a:xfrm>
            <a:off x="3585245" y="4229821"/>
            <a:ext cx="2023901" cy="982352"/>
          </a:xfrm>
          <a:prstGeom prst="rect">
            <a:avLst/>
          </a:prstGeom>
          <a:noFill/>
          <a:ln>
            <a:noFill/>
          </a:ln>
        </p:spPr>
        <p:txBody>
          <a:bodyPr wrap="square" lIns="91425" tIns="91425" rIns="91425" bIns="91425" rtlCol="0" anchor="t" anchorCtr="0">
            <a:noAutofit/>
          </a:bodyPr>
          <a:lstStyle/>
          <a:p>
            <a:pPr algn="ctr"/>
            <a:r>
              <a:rPr lang="en-US" sz="2400" b="1">
                <a:solidFill>
                  <a:srgbClr val="C00000"/>
                </a:solidFill>
                <a:latin typeface="Calibri" panose="020F0502020204030204" pitchFamily="34" charset="0"/>
                <a:ea typeface="Helvetica Neue Light" charset="0"/>
                <a:cs typeface="Calibri" panose="020F0502020204030204" pitchFamily="34" charset="0"/>
                <a:sym typeface="Open Sans"/>
              </a:rPr>
              <a:t>Report MMD:</a:t>
            </a:r>
          </a:p>
          <a:p>
            <a:pPr algn="ctr"/>
            <a:r>
              <a:rPr lang="en-US" sz="2400" b="1">
                <a:solidFill>
                  <a:srgbClr val="C00000"/>
                </a:solidFill>
                <a:latin typeface="Calibri" panose="020F0502020204030204" pitchFamily="34" charset="0"/>
                <a:ea typeface="Helvetica Neue Light" charset="0"/>
                <a:cs typeface="Calibri" panose="020F0502020204030204" pitchFamily="34" charset="0"/>
                <a:sym typeface="Open Sans"/>
              </a:rPr>
              <a:t>set distance</a:t>
            </a:r>
          </a:p>
        </p:txBody>
      </p:sp>
      <p:sp>
        <p:nvSpPr>
          <p:cNvPr id="30" name="Arrow: Left-Right 45">
            <a:extLst>
              <a:ext uri="{FF2B5EF4-FFF2-40B4-BE49-F238E27FC236}">
                <a16:creationId xmlns:a16="http://schemas.microsoft.com/office/drawing/2014/main" id="{9ED8942C-2687-5446-91C5-89407BBCE706}"/>
              </a:ext>
            </a:extLst>
          </p:cNvPr>
          <p:cNvSpPr/>
          <p:nvPr/>
        </p:nvSpPr>
        <p:spPr>
          <a:xfrm>
            <a:off x="4172932" y="2616293"/>
            <a:ext cx="1122513" cy="283412"/>
          </a:xfrm>
          <a:prstGeom prst="lef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31" name="Arrow: Left-Right 45">
            <a:extLst>
              <a:ext uri="{FF2B5EF4-FFF2-40B4-BE49-F238E27FC236}">
                <a16:creationId xmlns:a16="http://schemas.microsoft.com/office/drawing/2014/main" id="{29320091-853F-1946-B1AD-A032CE4F626B}"/>
              </a:ext>
            </a:extLst>
          </p:cNvPr>
          <p:cNvSpPr/>
          <p:nvPr/>
        </p:nvSpPr>
        <p:spPr>
          <a:xfrm>
            <a:off x="4069326" y="5129780"/>
            <a:ext cx="1122513" cy="283412"/>
          </a:xfrm>
          <a:prstGeom prst="lef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graphicFrame>
        <p:nvGraphicFramePr>
          <p:cNvPr id="28" name="Table 31">
            <a:extLst>
              <a:ext uri="{FF2B5EF4-FFF2-40B4-BE49-F238E27FC236}">
                <a16:creationId xmlns:a16="http://schemas.microsoft.com/office/drawing/2014/main" id="{19990CC4-C56C-7C46-90CC-EA53BDA1967B}"/>
              </a:ext>
            </a:extLst>
          </p:cNvPr>
          <p:cNvGraphicFramePr>
            <a:graphicFrameLocks noGrp="1"/>
          </p:cNvGraphicFramePr>
          <p:nvPr>
            <p:extLst>
              <p:ext uri="{D42A27DB-BD31-4B8C-83A1-F6EECF244321}">
                <p14:modId xmlns:p14="http://schemas.microsoft.com/office/powerpoint/2010/main" val="2120869785"/>
              </p:ext>
            </p:extLst>
          </p:nvPr>
        </p:nvGraphicFramePr>
        <p:xfrm>
          <a:off x="1870430" y="5846860"/>
          <a:ext cx="6096000" cy="74168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17397434"/>
                    </a:ext>
                  </a:extLst>
                </a:gridCol>
                <a:gridCol w="1524000">
                  <a:extLst>
                    <a:ext uri="{9D8B030D-6E8A-4147-A177-3AD203B41FA5}">
                      <a16:colId xmlns:a16="http://schemas.microsoft.com/office/drawing/2014/main" val="104278259"/>
                    </a:ext>
                  </a:extLst>
                </a:gridCol>
                <a:gridCol w="1524000">
                  <a:extLst>
                    <a:ext uri="{9D8B030D-6E8A-4147-A177-3AD203B41FA5}">
                      <a16:colId xmlns:a16="http://schemas.microsoft.com/office/drawing/2014/main" val="1676631485"/>
                    </a:ext>
                  </a:extLst>
                </a:gridCol>
                <a:gridCol w="1524000">
                  <a:extLst>
                    <a:ext uri="{9D8B030D-6E8A-4147-A177-3AD203B41FA5}">
                      <a16:colId xmlns:a16="http://schemas.microsoft.com/office/drawing/2014/main" val="1234842477"/>
                    </a:ext>
                  </a:extLst>
                </a:gridCol>
              </a:tblGrid>
              <a:tr h="370840">
                <a:tc>
                  <a:txBody>
                    <a:bodyPr/>
                    <a:lstStyle/>
                    <a:p>
                      <a:endParaRPr lang="en-US">
                        <a:latin typeface="Calibri" panose="020F0502020204030204" pitchFamily="34" charset="0"/>
                        <a:cs typeface="Calibri" panose="020F0502020204030204" pitchFamily="34" charset="0"/>
                      </a:endParaRPr>
                    </a:p>
                  </a:txBody>
                  <a:tcPr/>
                </a:tc>
                <a:tc>
                  <a:txBody>
                    <a:bodyPr/>
                    <a:lstStyle/>
                    <a:p>
                      <a:r>
                        <a:rPr lang="en-US" err="1">
                          <a:latin typeface="Calibri" panose="020F0502020204030204" pitchFamily="34" charset="0"/>
                          <a:cs typeface="Calibri" panose="020F0502020204030204" pitchFamily="34" charset="0"/>
                        </a:rPr>
                        <a:t>Erdos-Renyi</a:t>
                      </a:r>
                      <a:endParaRPr lang="en-US">
                        <a:latin typeface="Calibri" panose="020F0502020204030204" pitchFamily="34" charset="0"/>
                        <a:cs typeface="Calibri" panose="020F0502020204030204" pitchFamily="34" charset="0"/>
                      </a:endParaRPr>
                    </a:p>
                  </a:txBody>
                  <a:tcPr/>
                </a:tc>
                <a:tc>
                  <a:txBody>
                    <a:bodyPr/>
                    <a:lstStyle/>
                    <a:p>
                      <a:r>
                        <a:rPr lang="en-US">
                          <a:latin typeface="Calibri" panose="020F0502020204030204" pitchFamily="34" charset="0"/>
                          <a:cs typeface="Calibri" panose="020F0502020204030204" pitchFamily="34" charset="0"/>
                        </a:rPr>
                        <a:t>Kronecker</a:t>
                      </a:r>
                    </a:p>
                  </a:txBody>
                  <a:tcPr/>
                </a:tc>
                <a:tc>
                  <a:txBody>
                    <a:bodyPr/>
                    <a:lstStyle/>
                    <a:p>
                      <a:r>
                        <a:rPr lang="en-US" err="1">
                          <a:latin typeface="Calibri" panose="020F0502020204030204" pitchFamily="34" charset="0"/>
                          <a:cs typeface="Calibri" panose="020F0502020204030204" pitchFamily="34" charset="0"/>
                        </a:rPr>
                        <a:t>GraphRNN</a:t>
                      </a:r>
                      <a:endParaRPr lang="en-US">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435284602"/>
                  </a:ext>
                </a:extLst>
              </a:tr>
              <a:tr h="370840">
                <a:tc>
                  <a:txBody>
                    <a:bodyPr/>
                    <a:lstStyle/>
                    <a:p>
                      <a:r>
                        <a:rPr lang="en-US" b="1">
                          <a:latin typeface="Calibri" panose="020F0502020204030204" pitchFamily="34" charset="0"/>
                          <a:cs typeface="Calibri" panose="020F0502020204030204" pitchFamily="34" charset="0"/>
                        </a:rPr>
                        <a:t>MMD score</a:t>
                      </a:r>
                    </a:p>
                  </a:txBody>
                  <a:tcPr/>
                </a:tc>
                <a:tc>
                  <a:txBody>
                    <a:bodyPr/>
                    <a:lstStyle/>
                    <a:p>
                      <a:r>
                        <a:rPr lang="en-US">
                          <a:latin typeface="Calibri" panose="020F0502020204030204" pitchFamily="34" charset="0"/>
                          <a:cs typeface="Calibri" panose="020F0502020204030204" pitchFamily="34" charset="0"/>
                        </a:rPr>
                        <a:t>1.24</a:t>
                      </a:r>
                    </a:p>
                  </a:txBody>
                  <a:tcPr/>
                </a:tc>
                <a:tc>
                  <a:txBody>
                    <a:bodyPr/>
                    <a:lstStyle/>
                    <a:p>
                      <a:r>
                        <a:rPr lang="en-US">
                          <a:latin typeface="Calibri" panose="020F0502020204030204" pitchFamily="34" charset="0"/>
                          <a:cs typeface="Calibri" panose="020F0502020204030204" pitchFamily="34" charset="0"/>
                        </a:rPr>
                        <a:t>1.67</a:t>
                      </a:r>
                    </a:p>
                  </a:txBody>
                  <a:tcPr/>
                </a:tc>
                <a:tc>
                  <a:txBody>
                    <a:bodyPr/>
                    <a:lstStyle/>
                    <a:p>
                      <a:r>
                        <a:rPr lang="en-US" b="1">
                          <a:solidFill>
                            <a:srgbClr val="C00000"/>
                          </a:solidFill>
                          <a:latin typeface="Calibri" panose="020F0502020204030204" pitchFamily="34" charset="0"/>
                          <a:cs typeface="Calibri" panose="020F0502020204030204" pitchFamily="34" charset="0"/>
                        </a:rPr>
                        <a:t>0.002</a:t>
                      </a:r>
                    </a:p>
                  </a:txBody>
                  <a:tcPr/>
                </a:tc>
                <a:extLst>
                  <a:ext uri="{0D108BD9-81ED-4DB2-BD59-A6C34878D82A}">
                    <a16:rowId xmlns:a16="http://schemas.microsoft.com/office/drawing/2014/main" val="1356580987"/>
                  </a:ext>
                </a:extLst>
              </a:tr>
            </a:tbl>
          </a:graphicData>
        </a:graphic>
      </p:graphicFrame>
    </p:spTree>
    <p:extLst>
      <p:ext uri="{BB962C8B-B14F-4D97-AF65-F5344CB8AC3E}">
        <p14:creationId xmlns:p14="http://schemas.microsoft.com/office/powerpoint/2010/main" val="12754412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24271-2899-0D46-9950-0AD204AED915}"/>
              </a:ext>
            </a:extLst>
          </p:cNvPr>
          <p:cNvSpPr>
            <a:spLocks noGrp="1"/>
          </p:cNvSpPr>
          <p:nvPr>
            <p:ph type="title"/>
          </p:nvPr>
        </p:nvSpPr>
        <p:spPr/>
        <p:txBody>
          <a:bodyPr/>
          <a:lstStyle/>
          <a:p>
            <a:r>
              <a:rPr lang="en-US"/>
              <a:t>(2) Graph statistics similarity</a:t>
            </a:r>
          </a:p>
        </p:txBody>
      </p:sp>
      <p:sp>
        <p:nvSpPr>
          <p:cNvPr id="3" name="Content Placeholder 2">
            <a:extLst>
              <a:ext uri="{FF2B5EF4-FFF2-40B4-BE49-F238E27FC236}">
                <a16:creationId xmlns:a16="http://schemas.microsoft.com/office/drawing/2014/main" id="{E32EB4C9-32E9-4944-BB52-01509A8C8A7B}"/>
              </a:ext>
            </a:extLst>
          </p:cNvPr>
          <p:cNvSpPr>
            <a:spLocks noGrp="1"/>
          </p:cNvSpPr>
          <p:nvPr>
            <p:ph idx="1"/>
          </p:nvPr>
        </p:nvSpPr>
        <p:spPr/>
        <p:txBody>
          <a:bodyPr>
            <a:normAutofit/>
          </a:bodyPr>
          <a:lstStyle/>
          <a:p>
            <a:r>
              <a:rPr lang="en-US"/>
              <a:t>Compared to traditional graph generative models, </a:t>
            </a:r>
            <a:r>
              <a:rPr lang="en-US" err="1">
                <a:solidFill>
                  <a:srgbClr val="C00000"/>
                </a:solidFill>
              </a:rPr>
              <a:t>GraphRNN</a:t>
            </a:r>
            <a:r>
              <a:rPr lang="en-US">
                <a:solidFill>
                  <a:srgbClr val="C00000"/>
                </a:solidFill>
              </a:rPr>
              <a:t> can generated graphs with statistics </a:t>
            </a:r>
            <a:r>
              <a:rPr lang="en-US" b="1">
                <a:solidFill>
                  <a:srgbClr val="C00000"/>
                </a:solidFill>
              </a:rPr>
              <a:t>very close to ground-truth graphs</a:t>
            </a:r>
            <a:endParaRPr lang="en-US">
              <a:solidFill>
                <a:srgbClr val="C00000"/>
              </a:solidFill>
            </a:endParaRPr>
          </a:p>
        </p:txBody>
      </p:sp>
      <p:sp>
        <p:nvSpPr>
          <p:cNvPr id="4" name="Date Placeholder 3">
            <a:extLst>
              <a:ext uri="{FF2B5EF4-FFF2-40B4-BE49-F238E27FC236}">
                <a16:creationId xmlns:a16="http://schemas.microsoft.com/office/drawing/2014/main" id="{BDFCF95F-BDCE-4E4D-8552-CD1997C23146}"/>
              </a:ext>
            </a:extLst>
          </p:cNvPr>
          <p:cNvSpPr>
            <a:spLocks noGrp="1"/>
          </p:cNvSpPr>
          <p:nvPr>
            <p:ph type="dt" sz="half" idx="10"/>
          </p:nvPr>
        </p:nvSpPr>
        <p:spPr/>
        <p:txBody>
          <a:bodyPr/>
          <a:lstStyle/>
          <a:p>
            <a:fld id="{5001C635-D0B6-3C4E-A808-7257D90A6EE1}" type="datetime1">
              <a:rPr lang="en-US" smtClean="0"/>
              <a:t>11/18/24</a:t>
            </a:fld>
            <a:endParaRPr lang="en-US"/>
          </a:p>
        </p:txBody>
      </p:sp>
      <p:sp>
        <p:nvSpPr>
          <p:cNvPr id="5" name="Footer Placeholder 4">
            <a:extLst>
              <a:ext uri="{FF2B5EF4-FFF2-40B4-BE49-F238E27FC236}">
                <a16:creationId xmlns:a16="http://schemas.microsoft.com/office/drawing/2014/main" id="{44D93E1F-D1D2-C44E-B480-CD27F64EE1C9}"/>
              </a:ext>
            </a:extLst>
          </p:cNvPr>
          <p:cNvSpPr>
            <a:spLocks noGrp="1"/>
          </p:cNvSpPr>
          <p:nvPr>
            <p:ph type="ftr" sz="quarter" idx="11"/>
          </p:nvPr>
        </p:nvSpPr>
        <p:spPr/>
        <p:txBody>
          <a:bodyPr/>
          <a:lstStyle/>
          <a:p>
            <a:r>
              <a:rPr lang="en-US"/>
              <a:t>Jure Leskovec, Stanford CS224W: Machine Learning with Graphs, cs224w.stanford.edu</a:t>
            </a:r>
          </a:p>
        </p:txBody>
      </p:sp>
      <p:sp>
        <p:nvSpPr>
          <p:cNvPr id="6" name="Slide Number Placeholder 5">
            <a:extLst>
              <a:ext uri="{FF2B5EF4-FFF2-40B4-BE49-F238E27FC236}">
                <a16:creationId xmlns:a16="http://schemas.microsoft.com/office/drawing/2014/main" id="{BAE8FCE6-3F78-1A4D-B8B5-3744CF84C6A7}"/>
              </a:ext>
            </a:extLst>
          </p:cNvPr>
          <p:cNvSpPr>
            <a:spLocks noGrp="1"/>
          </p:cNvSpPr>
          <p:nvPr>
            <p:ph type="sldNum" sz="quarter" idx="12"/>
          </p:nvPr>
        </p:nvSpPr>
        <p:spPr/>
        <p:txBody>
          <a:bodyPr/>
          <a:lstStyle/>
          <a:p>
            <a:fld id="{19B12225-5612-419B-A8D5-4B8EEE4C217E}" type="slidenum">
              <a:rPr lang="en-US" smtClean="0"/>
              <a:pPr/>
              <a:t>61</a:t>
            </a:fld>
            <a:endParaRPr lang="en-US"/>
          </a:p>
        </p:txBody>
      </p:sp>
      <p:pic>
        <p:nvPicPr>
          <p:cNvPr id="7" name="Picture 6">
            <a:extLst>
              <a:ext uri="{FF2B5EF4-FFF2-40B4-BE49-F238E27FC236}">
                <a16:creationId xmlns:a16="http://schemas.microsoft.com/office/drawing/2014/main" id="{1750881E-AC60-CB4C-B22F-645368EBBC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16018"/>
            <a:ext cx="9144000" cy="2366760"/>
          </a:xfrm>
          <a:prstGeom prst="rect">
            <a:avLst/>
          </a:prstGeom>
        </p:spPr>
      </p:pic>
      <p:sp>
        <p:nvSpPr>
          <p:cNvPr id="8" name="Rectangle 7">
            <a:extLst>
              <a:ext uri="{FF2B5EF4-FFF2-40B4-BE49-F238E27FC236}">
                <a16:creationId xmlns:a16="http://schemas.microsoft.com/office/drawing/2014/main" id="{9D306AC5-B1D3-7C43-A992-39AD24F927EC}"/>
              </a:ext>
            </a:extLst>
          </p:cNvPr>
          <p:cNvSpPr/>
          <p:nvPr/>
        </p:nvSpPr>
        <p:spPr>
          <a:xfrm>
            <a:off x="439783" y="4792418"/>
            <a:ext cx="8229600" cy="609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18857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685800" y="2084293"/>
            <a:ext cx="8077200" cy="2944907"/>
          </a:xfrm>
        </p:spPr>
        <p:txBody>
          <a:bodyPr>
            <a:normAutofit/>
          </a:bodyPr>
          <a:lstStyle/>
          <a:p>
            <a:r>
              <a:rPr lang="en-US"/>
              <a:t>Stanford CS224W: </a:t>
            </a:r>
            <a:br>
              <a:rPr lang="en-US"/>
            </a:br>
            <a:r>
              <a:rPr lang="en-US"/>
              <a:t>Application of Deep Graph Generative Models to Molecule Generation</a:t>
            </a:r>
          </a:p>
        </p:txBody>
      </p:sp>
      <p:sp>
        <p:nvSpPr>
          <p:cNvPr id="4" name="TextBox 3">
            <a:extLst>
              <a:ext uri="{FF2B5EF4-FFF2-40B4-BE49-F238E27FC236}">
                <a16:creationId xmlns:a16="http://schemas.microsoft.com/office/drawing/2014/main" id="{FB73EBB3-6434-0344-BF27-FFC556813451}"/>
              </a:ext>
            </a:extLst>
          </p:cNvPr>
          <p:cNvSpPr txBox="1"/>
          <p:nvPr/>
        </p:nvSpPr>
        <p:spPr>
          <a:xfrm>
            <a:off x="762000" y="5257800"/>
            <a:ext cx="6705600" cy="1323439"/>
          </a:xfrm>
          <a:prstGeom prst="rect">
            <a:avLst/>
          </a:prstGeom>
          <a:noFill/>
        </p:spPr>
        <p:txBody>
          <a:bodyPr wrap="square" rtlCol="0">
            <a:spAutoFit/>
          </a:bodyPr>
          <a:lstStyle/>
          <a:p>
            <a:r>
              <a:rPr lang="en-US" sz="2400"/>
              <a:t>CS224W: Machine Learning with Graphs</a:t>
            </a:r>
          </a:p>
          <a:p>
            <a:r>
              <a:rPr lang="en-US" sz="2400"/>
              <a:t>Jure Leskovec, </a:t>
            </a:r>
            <a:r>
              <a:rPr lang="en-US" sz="2000"/>
              <a:t>Stanford University</a:t>
            </a:r>
          </a:p>
          <a:p>
            <a:r>
              <a:rPr lang="en-US" sz="3200"/>
              <a:t>http://cs224w.stanford.edu</a:t>
            </a:r>
          </a:p>
        </p:txBody>
      </p:sp>
      <p:pic>
        <p:nvPicPr>
          <p:cNvPr id="5" name="Picture 6" descr="http://asia.stanford.edu/images/StanfordSealSmall.jpg">
            <a:extLst>
              <a:ext uri="{FF2B5EF4-FFF2-40B4-BE49-F238E27FC236}">
                <a16:creationId xmlns:a16="http://schemas.microsoft.com/office/drawing/2014/main" id="{FFF50113-0D10-3E46-B154-7F8B639677D5}"/>
              </a:ext>
            </a:extLst>
          </p:cNvPr>
          <p:cNvPicPr>
            <a:picLocks noChangeAspect="1" noChangeArrowheads="1"/>
          </p:cNvPicPr>
          <p:nvPr/>
        </p:nvPicPr>
        <p:blipFill>
          <a:blip r:embed="rId2" cstate="print"/>
          <a:srcRect/>
          <a:stretch>
            <a:fillRect/>
          </a:stretch>
        </p:blipFill>
        <p:spPr bwMode="auto">
          <a:xfrm>
            <a:off x="7452360" y="5166360"/>
            <a:ext cx="1691640" cy="1691640"/>
          </a:xfrm>
          <a:prstGeom prst="rect">
            <a:avLst/>
          </a:prstGeom>
          <a:noFill/>
        </p:spPr>
      </p:pic>
    </p:spTree>
    <p:extLst>
      <p:ext uri="{BB962C8B-B14F-4D97-AF65-F5344CB8AC3E}">
        <p14:creationId xmlns:p14="http://schemas.microsoft.com/office/powerpoint/2010/main" val="37009607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5D443-A4B9-8E49-AF0E-3EF054A9FC91}"/>
              </a:ext>
            </a:extLst>
          </p:cNvPr>
          <p:cNvSpPr>
            <a:spLocks noGrp="1"/>
          </p:cNvSpPr>
          <p:nvPr>
            <p:ph type="title"/>
          </p:nvPr>
        </p:nvSpPr>
        <p:spPr/>
        <p:txBody>
          <a:bodyPr/>
          <a:lstStyle/>
          <a:p>
            <a:r>
              <a:rPr lang="en-US"/>
              <a:t>Application: Drug Discovery</a:t>
            </a:r>
          </a:p>
        </p:txBody>
      </p:sp>
      <p:sp>
        <p:nvSpPr>
          <p:cNvPr id="3" name="Content Placeholder 2">
            <a:extLst>
              <a:ext uri="{FF2B5EF4-FFF2-40B4-BE49-F238E27FC236}">
                <a16:creationId xmlns:a16="http://schemas.microsoft.com/office/drawing/2014/main" id="{57272AFC-C563-754D-9F9D-EF71D29AA2F8}"/>
              </a:ext>
            </a:extLst>
          </p:cNvPr>
          <p:cNvSpPr>
            <a:spLocks noGrp="1"/>
          </p:cNvSpPr>
          <p:nvPr>
            <p:ph idx="1"/>
          </p:nvPr>
        </p:nvSpPr>
        <p:spPr>
          <a:xfrm>
            <a:off x="457200" y="1295401"/>
            <a:ext cx="8229600" cy="2125000"/>
          </a:xfrm>
        </p:spPr>
        <p:txBody>
          <a:bodyPr/>
          <a:lstStyle/>
          <a:p>
            <a:pPr marL="118872" indent="0">
              <a:buNone/>
            </a:pPr>
            <a:r>
              <a:rPr lang="en-US" b="1">
                <a:ea typeface="Helvetica Neue" panose="02000503000000020004" pitchFamily="2" charset="0"/>
              </a:rPr>
              <a:t>Question: </a:t>
            </a:r>
            <a:r>
              <a:rPr lang="en-US">
                <a:ea typeface="Helvetica Neue Light" panose="02000403000000020004" pitchFamily="2" charset="0"/>
              </a:rPr>
              <a:t>Can we learn a model that can generate </a:t>
            </a:r>
            <a:r>
              <a:rPr lang="en-US" b="1">
                <a:solidFill>
                  <a:srgbClr val="C00000"/>
                </a:solidFill>
                <a:ea typeface="Helvetica Neue Light" panose="02000403000000020004" pitchFamily="2" charset="0"/>
              </a:rPr>
              <a:t>valid</a:t>
            </a:r>
            <a:r>
              <a:rPr lang="en-US" b="1">
                <a:ea typeface="Helvetica Neue Light" panose="02000403000000020004" pitchFamily="2" charset="0"/>
              </a:rPr>
              <a:t> </a:t>
            </a:r>
            <a:r>
              <a:rPr lang="en-US">
                <a:ea typeface="Helvetica Neue Light" panose="02000403000000020004" pitchFamily="2" charset="0"/>
              </a:rPr>
              <a:t>and </a:t>
            </a:r>
            <a:r>
              <a:rPr lang="en-US" b="1">
                <a:solidFill>
                  <a:schemeClr val="accent5"/>
                </a:solidFill>
                <a:ea typeface="Helvetica Neue" panose="02000503000000020004" pitchFamily="2" charset="0"/>
              </a:rPr>
              <a:t>realistic</a:t>
            </a:r>
            <a:r>
              <a:rPr lang="en-US">
                <a:ea typeface="Helvetica Neue Light" panose="02000403000000020004" pitchFamily="2" charset="0"/>
              </a:rPr>
              <a:t> molecules with </a:t>
            </a:r>
            <a:r>
              <a:rPr lang="en-US" b="1">
                <a:solidFill>
                  <a:schemeClr val="accent2"/>
                </a:solidFill>
                <a:ea typeface="Helvetica Neue Light" panose="02000403000000020004" pitchFamily="2" charset="0"/>
              </a:rPr>
              <a:t>optimized</a:t>
            </a:r>
            <a:r>
              <a:rPr lang="en-US">
                <a:ea typeface="Helvetica Neue Light" panose="02000403000000020004" pitchFamily="2" charset="0"/>
              </a:rPr>
              <a:t> property scores?</a:t>
            </a:r>
          </a:p>
          <a:p>
            <a:pPr marL="118872" indent="0">
              <a:buNone/>
            </a:pPr>
            <a:endParaRPr lang="en-US"/>
          </a:p>
        </p:txBody>
      </p:sp>
      <p:sp>
        <p:nvSpPr>
          <p:cNvPr id="4" name="Date Placeholder 3">
            <a:extLst>
              <a:ext uri="{FF2B5EF4-FFF2-40B4-BE49-F238E27FC236}">
                <a16:creationId xmlns:a16="http://schemas.microsoft.com/office/drawing/2014/main" id="{C06E80B6-106B-B44E-A2A7-DF25E9BFF241}"/>
              </a:ext>
            </a:extLst>
          </p:cNvPr>
          <p:cNvSpPr>
            <a:spLocks noGrp="1"/>
          </p:cNvSpPr>
          <p:nvPr>
            <p:ph type="dt" sz="half" idx="10"/>
          </p:nvPr>
        </p:nvSpPr>
        <p:spPr/>
        <p:txBody>
          <a:bodyPr/>
          <a:lstStyle/>
          <a:p>
            <a:fld id="{3D39DDB0-000D-FA4C-AB17-1CA47D00D5D1}" type="datetime1">
              <a:rPr lang="en-US" smtClean="0"/>
              <a:t>11/18/24</a:t>
            </a:fld>
            <a:endParaRPr lang="en-US"/>
          </a:p>
        </p:txBody>
      </p:sp>
      <p:sp>
        <p:nvSpPr>
          <p:cNvPr id="5" name="Footer Placeholder 4">
            <a:extLst>
              <a:ext uri="{FF2B5EF4-FFF2-40B4-BE49-F238E27FC236}">
                <a16:creationId xmlns:a16="http://schemas.microsoft.com/office/drawing/2014/main" id="{963B51DD-5FF5-AE4A-872A-E24DE803AED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B95C58B4-DAEC-2A4E-BA53-A5D1E32FC7E2}"/>
              </a:ext>
            </a:extLst>
          </p:cNvPr>
          <p:cNvSpPr>
            <a:spLocks noGrp="1"/>
          </p:cNvSpPr>
          <p:nvPr>
            <p:ph type="sldNum" sz="quarter" idx="12"/>
          </p:nvPr>
        </p:nvSpPr>
        <p:spPr/>
        <p:txBody>
          <a:bodyPr/>
          <a:lstStyle/>
          <a:p>
            <a:fld id="{19B12225-5612-419B-A8D5-4B8EEE4C217E}" type="slidenum">
              <a:rPr lang="en-US" smtClean="0"/>
              <a:pPr/>
              <a:t>63</a:t>
            </a:fld>
            <a:endParaRPr lang="en-US"/>
          </a:p>
        </p:txBody>
      </p:sp>
      <p:sp>
        <p:nvSpPr>
          <p:cNvPr id="7" name="TextBox 6">
            <a:extLst>
              <a:ext uri="{FF2B5EF4-FFF2-40B4-BE49-F238E27FC236}">
                <a16:creationId xmlns:a16="http://schemas.microsoft.com/office/drawing/2014/main" id="{F24F5D96-5BBC-544C-B18D-F7B4D04921FA}"/>
              </a:ext>
            </a:extLst>
          </p:cNvPr>
          <p:cNvSpPr txBox="1"/>
          <p:nvPr/>
        </p:nvSpPr>
        <p:spPr>
          <a:xfrm>
            <a:off x="6161932" y="3863182"/>
            <a:ext cx="0" cy="0"/>
          </a:xfrm>
          <a:prstGeom prst="rect">
            <a:avLst/>
          </a:prstGeom>
          <a:noFill/>
          <a:ln>
            <a:noFill/>
          </a:ln>
        </p:spPr>
        <p:txBody>
          <a:bodyPr wrap="none" lIns="91425" tIns="91425" rIns="91425" bIns="91425" rtlCol="0" anchor="t" anchorCtr="0">
            <a:noAutofit/>
          </a:bodyPr>
          <a:lstStyle/>
          <a:p>
            <a:endParaRPr lang="en-US" sz="2400">
              <a:latin typeface="Arial" panose="020B0604020202020204" pitchFamily="34" charset="0"/>
              <a:ea typeface="Helvetica Neue Light" charset="0"/>
              <a:cs typeface="Arial" panose="020B0604020202020204" pitchFamily="34" charset="0"/>
              <a:sym typeface="Open Sans"/>
            </a:endParaRPr>
          </a:p>
        </p:txBody>
      </p:sp>
      <p:pic>
        <p:nvPicPr>
          <p:cNvPr id="8" name="Picture 7">
            <a:extLst>
              <a:ext uri="{FF2B5EF4-FFF2-40B4-BE49-F238E27FC236}">
                <a16:creationId xmlns:a16="http://schemas.microsoft.com/office/drawing/2014/main" id="{E028F450-B16B-A14C-BEA0-42F8A1649EA2}"/>
              </a:ext>
            </a:extLst>
          </p:cNvPr>
          <p:cNvPicPr>
            <a:picLocks noChangeAspect="1"/>
          </p:cNvPicPr>
          <p:nvPr/>
        </p:nvPicPr>
        <p:blipFill rotWithShape="1">
          <a:blip r:embed="rId3">
            <a:extLst>
              <a:ext uri="{28A0092B-C50C-407E-A947-70E740481C1C}">
                <a14:useLocalDpi xmlns:a14="http://schemas.microsoft.com/office/drawing/2010/main" val="0"/>
              </a:ext>
            </a:extLst>
          </a:blip>
          <a:srcRect l="55142" t="63261" r="37778" b="16913"/>
          <a:stretch/>
        </p:blipFill>
        <p:spPr>
          <a:xfrm>
            <a:off x="3276600" y="3270584"/>
            <a:ext cx="1664622" cy="1553902"/>
          </a:xfrm>
          <a:prstGeom prst="rect">
            <a:avLst/>
          </a:prstGeom>
          <a:ln w="25400">
            <a:solidFill>
              <a:schemeClr val="tx1"/>
            </a:solidFill>
          </a:ln>
        </p:spPr>
      </p:pic>
      <p:sp>
        <p:nvSpPr>
          <p:cNvPr id="9" name="Rectangle 8">
            <a:extLst>
              <a:ext uri="{FF2B5EF4-FFF2-40B4-BE49-F238E27FC236}">
                <a16:creationId xmlns:a16="http://schemas.microsoft.com/office/drawing/2014/main" id="{DED5DC86-D0EE-094C-8CC6-A4A602C07C0C}"/>
              </a:ext>
            </a:extLst>
          </p:cNvPr>
          <p:cNvSpPr/>
          <p:nvPr/>
        </p:nvSpPr>
        <p:spPr>
          <a:xfrm>
            <a:off x="685074" y="3437935"/>
            <a:ext cx="1219200" cy="1219200"/>
          </a:xfrm>
          <a:prstGeom prst="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latin typeface="Arial" panose="020B0604020202020204" pitchFamily="34" charset="0"/>
                <a:cs typeface="Arial" panose="020B0604020202020204" pitchFamily="34" charset="0"/>
              </a:rPr>
              <a:t>Model</a:t>
            </a:r>
          </a:p>
        </p:txBody>
      </p:sp>
      <p:sp>
        <p:nvSpPr>
          <p:cNvPr id="10" name="Rectangle 9">
            <a:extLst>
              <a:ext uri="{FF2B5EF4-FFF2-40B4-BE49-F238E27FC236}">
                <a16:creationId xmlns:a16="http://schemas.microsoft.com/office/drawing/2014/main" id="{7AD16E86-0094-AD47-9E7C-61812F542AA0}"/>
              </a:ext>
            </a:extLst>
          </p:cNvPr>
          <p:cNvSpPr/>
          <p:nvPr/>
        </p:nvSpPr>
        <p:spPr>
          <a:xfrm>
            <a:off x="7010400" y="3437935"/>
            <a:ext cx="1676400" cy="1219200"/>
          </a:xfrm>
          <a:prstGeom prst="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latin typeface="Arial" panose="020B0604020202020204" pitchFamily="34" charset="0"/>
                <a:cs typeface="Arial" panose="020B0604020202020204" pitchFamily="34" charset="0"/>
              </a:rPr>
              <a:t>Property</a:t>
            </a:r>
          </a:p>
        </p:txBody>
      </p:sp>
      <p:sp>
        <p:nvSpPr>
          <p:cNvPr id="11" name="TextBox 10">
            <a:extLst>
              <a:ext uri="{FF2B5EF4-FFF2-40B4-BE49-F238E27FC236}">
                <a16:creationId xmlns:a16="http://schemas.microsoft.com/office/drawing/2014/main" id="{24B15225-51BB-4B43-A008-DB73170D3263}"/>
              </a:ext>
            </a:extLst>
          </p:cNvPr>
          <p:cNvSpPr txBox="1"/>
          <p:nvPr/>
        </p:nvSpPr>
        <p:spPr>
          <a:xfrm>
            <a:off x="2015067" y="3360646"/>
            <a:ext cx="1219200" cy="560351"/>
          </a:xfrm>
          <a:prstGeom prst="rect">
            <a:avLst/>
          </a:prstGeom>
          <a:noFill/>
          <a:ln>
            <a:noFill/>
          </a:ln>
        </p:spPr>
        <p:txBody>
          <a:bodyPr wrap="none" lIns="91425" tIns="91425" rIns="91425" bIns="91425" rtlCol="0" anchor="t" anchorCtr="0">
            <a:noAutofit/>
          </a:bodyPr>
          <a:lstStyle/>
          <a:p>
            <a:r>
              <a:rPr lang="en-US" sz="2400">
                <a:latin typeface="Helvetica Neue Light" panose="02000403000000020004" pitchFamily="2" charset="0"/>
                <a:ea typeface="Helvetica Neue Light" panose="02000403000000020004" pitchFamily="2" charset="0"/>
                <a:cs typeface="Arial" panose="020B0604020202020204" pitchFamily="34" charset="0"/>
                <a:sym typeface="Open Sans"/>
              </a:rPr>
              <a:t>output</a:t>
            </a:r>
          </a:p>
        </p:txBody>
      </p:sp>
      <p:sp>
        <p:nvSpPr>
          <p:cNvPr id="12" name="TextBox 11">
            <a:extLst>
              <a:ext uri="{FF2B5EF4-FFF2-40B4-BE49-F238E27FC236}">
                <a16:creationId xmlns:a16="http://schemas.microsoft.com/office/drawing/2014/main" id="{20F358AA-8F0E-BA48-9990-B34B7A5D3C85}"/>
              </a:ext>
            </a:extLst>
          </p:cNvPr>
          <p:cNvSpPr txBox="1"/>
          <p:nvPr/>
        </p:nvSpPr>
        <p:spPr>
          <a:xfrm>
            <a:off x="4986867" y="3388330"/>
            <a:ext cx="1856317" cy="508000"/>
          </a:xfrm>
          <a:prstGeom prst="rect">
            <a:avLst/>
          </a:prstGeom>
          <a:noFill/>
          <a:ln>
            <a:noFill/>
          </a:ln>
        </p:spPr>
        <p:txBody>
          <a:bodyPr wrap="none" lIns="91425" tIns="91425" rIns="91425" bIns="91425" rtlCol="0" anchor="t" anchorCtr="0">
            <a:noAutofit/>
          </a:bodyPr>
          <a:lstStyle/>
          <a:p>
            <a:r>
              <a:rPr lang="en-US" sz="2400">
                <a:latin typeface="Helvetica Neue Light" panose="02000403000000020004" pitchFamily="2" charset="0"/>
                <a:ea typeface="Helvetica Neue Light" panose="02000403000000020004" pitchFamily="2" charset="0"/>
                <a:cs typeface="Arial" panose="020B0604020202020204" pitchFamily="34" charset="0"/>
                <a:sym typeface="Open Sans"/>
              </a:rPr>
              <a:t>that optimizes</a:t>
            </a:r>
          </a:p>
        </p:txBody>
      </p:sp>
      <p:cxnSp>
        <p:nvCxnSpPr>
          <p:cNvPr id="13" name="Straight Arrow Connector 12">
            <a:extLst>
              <a:ext uri="{FF2B5EF4-FFF2-40B4-BE49-F238E27FC236}">
                <a16:creationId xmlns:a16="http://schemas.microsoft.com/office/drawing/2014/main" id="{08655431-6788-8742-B3AF-5FB7C5CA4409}"/>
              </a:ext>
            </a:extLst>
          </p:cNvPr>
          <p:cNvCxnSpPr>
            <a:cxnSpLocks/>
            <a:stCxn id="9" idx="3"/>
            <a:endCxn id="8" idx="1"/>
          </p:cNvCxnSpPr>
          <p:nvPr/>
        </p:nvCxnSpPr>
        <p:spPr>
          <a:xfrm>
            <a:off x="1904274" y="4047535"/>
            <a:ext cx="1372326"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4" name="Elbow Connector 13">
            <a:extLst>
              <a:ext uri="{FF2B5EF4-FFF2-40B4-BE49-F238E27FC236}">
                <a16:creationId xmlns:a16="http://schemas.microsoft.com/office/drawing/2014/main" id="{B342E66C-287A-4149-9E8A-333171BA3287}"/>
              </a:ext>
            </a:extLst>
          </p:cNvPr>
          <p:cNvCxnSpPr>
            <a:cxnSpLocks/>
            <a:stCxn id="10" idx="2"/>
            <a:endCxn id="9" idx="2"/>
          </p:cNvCxnSpPr>
          <p:nvPr/>
        </p:nvCxnSpPr>
        <p:spPr>
          <a:xfrm rot="5400000">
            <a:off x="4571637" y="1380172"/>
            <a:ext cx="12700" cy="6553926"/>
          </a:xfrm>
          <a:prstGeom prst="bentConnector3">
            <a:avLst>
              <a:gd name="adj1" fmla="val 4400000"/>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DECA92B-9380-204C-8CC6-A9796277ADF8}"/>
              </a:ext>
            </a:extLst>
          </p:cNvPr>
          <p:cNvCxnSpPr>
            <a:cxnSpLocks/>
            <a:stCxn id="8" idx="3"/>
            <a:endCxn id="10" idx="1"/>
          </p:cNvCxnSpPr>
          <p:nvPr/>
        </p:nvCxnSpPr>
        <p:spPr>
          <a:xfrm>
            <a:off x="4941222" y="4047535"/>
            <a:ext cx="2069178"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4AB1884-5825-DE40-842A-BD8821CD9D6D}"/>
              </a:ext>
            </a:extLst>
          </p:cNvPr>
          <p:cNvSpPr txBox="1"/>
          <p:nvPr/>
        </p:nvSpPr>
        <p:spPr>
          <a:xfrm>
            <a:off x="2819400" y="5186182"/>
            <a:ext cx="3124200" cy="508000"/>
          </a:xfrm>
          <a:prstGeom prst="rect">
            <a:avLst/>
          </a:prstGeom>
          <a:noFill/>
          <a:ln>
            <a:noFill/>
          </a:ln>
        </p:spPr>
        <p:txBody>
          <a:bodyPr wrap="none" lIns="91425" tIns="91425" rIns="91425" bIns="91425" rtlCol="0" anchor="t" anchorCtr="0">
            <a:noAutofit/>
          </a:bodyPr>
          <a:lstStyle/>
          <a:p>
            <a:r>
              <a:rPr lang="en-US" sz="2400">
                <a:latin typeface="Helvetica Neue Light" panose="02000403000000020004" pitchFamily="2" charset="0"/>
                <a:ea typeface="Helvetica Neue Light" panose="02000403000000020004" pitchFamily="2" charset="0"/>
                <a:cs typeface="Consolas" panose="020B0609020204030204" pitchFamily="49" charset="0"/>
                <a:sym typeface="Open Sans"/>
              </a:rPr>
              <a:t>e.g., </a:t>
            </a:r>
            <a:r>
              <a:rPr lang="en-US" sz="2400" err="1">
                <a:latin typeface="Consolas" panose="020B0609020204030204" pitchFamily="49" charset="0"/>
                <a:ea typeface="Helvetica Neue Light" charset="0"/>
                <a:cs typeface="Consolas" panose="020B0609020204030204" pitchFamily="49" charset="0"/>
                <a:sym typeface="Open Sans"/>
              </a:rPr>
              <a:t>drug_likeness</a:t>
            </a:r>
            <a:r>
              <a:rPr lang="en-US" sz="2400">
                <a:latin typeface="Consolas" panose="020B0609020204030204" pitchFamily="49" charset="0"/>
                <a:ea typeface="Helvetica Neue Light" charset="0"/>
                <a:cs typeface="Consolas" panose="020B0609020204030204" pitchFamily="49" charset="0"/>
                <a:sym typeface="Open Sans"/>
              </a:rPr>
              <a:t>=0.95</a:t>
            </a:r>
          </a:p>
        </p:txBody>
      </p:sp>
      <p:sp>
        <p:nvSpPr>
          <p:cNvPr id="17" name="Rectangle 16">
            <a:extLst>
              <a:ext uri="{FF2B5EF4-FFF2-40B4-BE49-F238E27FC236}">
                <a16:creationId xmlns:a16="http://schemas.microsoft.com/office/drawing/2014/main" id="{818CAE45-4D51-ED48-9D64-7A30D241ABDC}"/>
              </a:ext>
            </a:extLst>
          </p:cNvPr>
          <p:cNvSpPr/>
          <p:nvPr/>
        </p:nvSpPr>
        <p:spPr>
          <a:xfrm>
            <a:off x="5733707" y="-76200"/>
            <a:ext cx="3410293" cy="461665"/>
          </a:xfrm>
          <a:prstGeom prst="rect">
            <a:avLst/>
          </a:prstGeom>
        </p:spPr>
        <p:txBody>
          <a:bodyPr wrap="none">
            <a:spAutoFit/>
          </a:bodyPr>
          <a:lstStyle/>
          <a:p>
            <a:r>
              <a:rPr lang="en-US" sz="2400">
                <a:solidFill>
                  <a:schemeClr val="bg1"/>
                </a:solidFill>
              </a:rPr>
              <a:t>[You et al., </a:t>
            </a:r>
            <a:r>
              <a:rPr lang="en-US" sz="2400" err="1">
                <a:solidFill>
                  <a:schemeClr val="bg1"/>
                </a:solidFill>
              </a:rPr>
              <a:t>NeurIPS</a:t>
            </a:r>
            <a:r>
              <a:rPr lang="en-US" sz="2400">
                <a:solidFill>
                  <a:schemeClr val="bg1"/>
                </a:solidFill>
              </a:rPr>
              <a:t> 2018]</a:t>
            </a:r>
          </a:p>
        </p:txBody>
      </p:sp>
      <p:sp>
        <p:nvSpPr>
          <p:cNvPr id="18" name="Rectangle 17">
            <a:extLst>
              <a:ext uri="{FF2B5EF4-FFF2-40B4-BE49-F238E27FC236}">
                <a16:creationId xmlns:a16="http://schemas.microsoft.com/office/drawing/2014/main" id="{4C0DF28A-FAD4-7C4E-9D61-CAEC0CDCB1B7}"/>
              </a:ext>
            </a:extLst>
          </p:cNvPr>
          <p:cNvSpPr/>
          <p:nvPr/>
        </p:nvSpPr>
        <p:spPr>
          <a:xfrm>
            <a:off x="304800" y="6172200"/>
            <a:ext cx="8839200" cy="523220"/>
          </a:xfrm>
          <a:prstGeom prst="rect">
            <a:avLst/>
          </a:prstGeom>
        </p:spPr>
        <p:txBody>
          <a:bodyPr wrap="square">
            <a:spAutoFit/>
          </a:bodyPr>
          <a:lstStyle/>
          <a:p>
            <a:r>
              <a:rPr lang="en-US" sz="1400">
                <a:solidFill>
                  <a:srgbClr val="267ED5"/>
                </a:solidFill>
                <a:latin typeface="verdana" panose="020B0604030504040204" pitchFamily="34" charset="0"/>
                <a:hlinkClick r:id="rId4"/>
              </a:rPr>
              <a:t>Graph Convolutional Policy Network for Goal-Directed Molecular Graph Generation</a:t>
            </a:r>
            <a:r>
              <a:rPr lang="en-US" sz="1400">
                <a:solidFill>
                  <a:srgbClr val="000000"/>
                </a:solidFill>
                <a:latin typeface="verdana" panose="020B0604030504040204" pitchFamily="34" charset="0"/>
              </a:rPr>
              <a:t>. J. You, B. Liu, R. Ying, V. </a:t>
            </a:r>
            <a:r>
              <a:rPr lang="en-US" sz="1400" err="1">
                <a:solidFill>
                  <a:srgbClr val="000000"/>
                </a:solidFill>
                <a:latin typeface="verdana" panose="020B0604030504040204" pitchFamily="34" charset="0"/>
              </a:rPr>
              <a:t>Pande</a:t>
            </a:r>
            <a:r>
              <a:rPr lang="en-US" sz="1400">
                <a:solidFill>
                  <a:srgbClr val="000000"/>
                </a:solidFill>
                <a:latin typeface="verdana" panose="020B0604030504040204" pitchFamily="34" charset="0"/>
              </a:rPr>
              <a:t>, J. Leskovec. </a:t>
            </a:r>
            <a:r>
              <a:rPr lang="en-US" sz="1400" i="1">
                <a:solidFill>
                  <a:srgbClr val="000000"/>
                </a:solidFill>
                <a:latin typeface="verdana" panose="020B0604030504040204" pitchFamily="34" charset="0"/>
              </a:rPr>
              <a:t>Neural Information Processing Systems (</a:t>
            </a:r>
            <a:r>
              <a:rPr lang="en-US" sz="1400" i="1" err="1">
                <a:solidFill>
                  <a:srgbClr val="000000"/>
                </a:solidFill>
                <a:latin typeface="verdana" panose="020B0604030504040204" pitchFamily="34" charset="0"/>
              </a:rPr>
              <a:t>NeurIPS</a:t>
            </a:r>
            <a:r>
              <a:rPr lang="en-US" sz="1400" i="1">
                <a:solidFill>
                  <a:srgbClr val="000000"/>
                </a:solidFill>
                <a:latin typeface="verdana" panose="020B0604030504040204" pitchFamily="34" charset="0"/>
              </a:rPr>
              <a:t>)</a:t>
            </a:r>
            <a:r>
              <a:rPr lang="en-US" sz="1400">
                <a:solidFill>
                  <a:srgbClr val="000000"/>
                </a:solidFill>
                <a:latin typeface="verdana" panose="020B0604030504040204" pitchFamily="34" charset="0"/>
              </a:rPr>
              <a:t>, 2018.</a:t>
            </a:r>
            <a:endParaRPr lang="en-US" sz="1400"/>
          </a:p>
        </p:txBody>
      </p:sp>
    </p:spTree>
    <p:extLst>
      <p:ext uri="{BB962C8B-B14F-4D97-AF65-F5344CB8AC3E}">
        <p14:creationId xmlns:p14="http://schemas.microsoft.com/office/powerpoint/2010/main" val="26985504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D5B0E-9064-A746-B701-9F452BC4CC30}"/>
              </a:ext>
            </a:extLst>
          </p:cNvPr>
          <p:cNvSpPr>
            <a:spLocks noGrp="1"/>
          </p:cNvSpPr>
          <p:nvPr>
            <p:ph type="title"/>
          </p:nvPr>
        </p:nvSpPr>
        <p:spPr/>
        <p:txBody>
          <a:bodyPr/>
          <a:lstStyle/>
          <a:p>
            <a:r>
              <a:rPr lang="en-US"/>
              <a:t>Goal-Directed Graph Generation</a:t>
            </a:r>
          </a:p>
        </p:txBody>
      </p:sp>
      <p:sp>
        <p:nvSpPr>
          <p:cNvPr id="3" name="Content Placeholder 2">
            <a:extLst>
              <a:ext uri="{FF2B5EF4-FFF2-40B4-BE49-F238E27FC236}">
                <a16:creationId xmlns:a16="http://schemas.microsoft.com/office/drawing/2014/main" id="{C21C7A14-1F19-1542-B9A4-882599D8C8E4}"/>
              </a:ext>
            </a:extLst>
          </p:cNvPr>
          <p:cNvSpPr>
            <a:spLocks noGrp="1"/>
          </p:cNvSpPr>
          <p:nvPr>
            <p:ph idx="1"/>
          </p:nvPr>
        </p:nvSpPr>
        <p:spPr>
          <a:xfrm>
            <a:off x="457200" y="1295400"/>
            <a:ext cx="8610600" cy="5257801"/>
          </a:xfrm>
        </p:spPr>
        <p:txBody>
          <a:bodyPr>
            <a:normAutofit/>
          </a:bodyPr>
          <a:lstStyle/>
          <a:p>
            <a:pPr marL="0" indent="0">
              <a:buNone/>
            </a:pPr>
            <a:r>
              <a:rPr lang="en-US" sz="4000" b="1">
                <a:ea typeface="Helvetica Neue Light" panose="02000403000000020004" pitchFamily="2" charset="0"/>
              </a:rPr>
              <a:t>Generating graphs that:</a:t>
            </a:r>
          </a:p>
          <a:p>
            <a:r>
              <a:rPr lang="en-US" sz="3600" b="1">
                <a:solidFill>
                  <a:schemeClr val="accent2"/>
                </a:solidFill>
                <a:ea typeface="Helvetica Neue Light" panose="02000403000000020004" pitchFamily="2" charset="0"/>
              </a:rPr>
              <a:t>Optimize a given objective</a:t>
            </a:r>
            <a:r>
              <a:rPr lang="en-US" sz="3600">
                <a:solidFill>
                  <a:schemeClr val="accent2"/>
                </a:solidFill>
                <a:ea typeface="Helvetica Neue Light" panose="02000403000000020004" pitchFamily="2" charset="0"/>
              </a:rPr>
              <a:t> (High scores)</a:t>
            </a:r>
          </a:p>
          <a:p>
            <a:pPr lvl="1"/>
            <a:r>
              <a:rPr lang="en-US" sz="3200">
                <a:solidFill>
                  <a:schemeClr val="accent2"/>
                </a:solidFill>
                <a:ea typeface="Helvetica Neue Light" panose="02000403000000020004" pitchFamily="2" charset="0"/>
              </a:rPr>
              <a:t>e.g., drug-likeness</a:t>
            </a:r>
          </a:p>
          <a:p>
            <a:r>
              <a:rPr lang="en-US" sz="3600" b="1">
                <a:solidFill>
                  <a:srgbClr val="C00000"/>
                </a:solidFill>
                <a:ea typeface="Helvetica Neue Light" panose="02000403000000020004" pitchFamily="2" charset="0"/>
              </a:rPr>
              <a:t>Obey underlying rules</a:t>
            </a:r>
            <a:r>
              <a:rPr lang="en-US" sz="3600">
                <a:solidFill>
                  <a:srgbClr val="C00000"/>
                </a:solidFill>
                <a:ea typeface="Helvetica Neue Light" panose="02000403000000020004" pitchFamily="2" charset="0"/>
              </a:rPr>
              <a:t> (Valid)</a:t>
            </a:r>
          </a:p>
          <a:p>
            <a:pPr lvl="1"/>
            <a:r>
              <a:rPr lang="en-US" sz="3200">
                <a:solidFill>
                  <a:srgbClr val="C00000"/>
                </a:solidFill>
                <a:ea typeface="Helvetica Neue Light" panose="02000403000000020004" pitchFamily="2" charset="0"/>
              </a:rPr>
              <a:t>e.g., chemical validity rules</a:t>
            </a:r>
          </a:p>
          <a:p>
            <a:r>
              <a:rPr lang="en-US" sz="3600" b="1">
                <a:solidFill>
                  <a:schemeClr val="accent5"/>
                </a:solidFill>
                <a:ea typeface="Helvetica Neue Light" panose="02000403000000020004" pitchFamily="2" charset="0"/>
              </a:rPr>
              <a:t>Are learned from examples</a:t>
            </a:r>
            <a:r>
              <a:rPr lang="en-US" sz="3600">
                <a:solidFill>
                  <a:schemeClr val="accent5"/>
                </a:solidFill>
                <a:ea typeface="Helvetica Neue Light" panose="02000403000000020004" pitchFamily="2" charset="0"/>
              </a:rPr>
              <a:t> (Realistic)</a:t>
            </a:r>
          </a:p>
          <a:p>
            <a:pPr lvl="1"/>
            <a:r>
              <a:rPr lang="en-US" sz="3200">
                <a:solidFill>
                  <a:schemeClr val="accent5"/>
                </a:solidFill>
                <a:ea typeface="Helvetica Neue Light" panose="02000403000000020004" pitchFamily="2" charset="0"/>
              </a:rPr>
              <a:t>Imitating a molecule graph dataset</a:t>
            </a:r>
          </a:p>
          <a:p>
            <a:pPr lvl="2"/>
            <a:r>
              <a:rPr lang="en-US" sz="2800">
                <a:solidFill>
                  <a:schemeClr val="accent5"/>
                </a:solidFill>
                <a:ea typeface="Helvetica Neue Light" panose="02000403000000020004" pitchFamily="2" charset="0"/>
              </a:rPr>
              <a:t>We have just covered this part</a:t>
            </a:r>
          </a:p>
          <a:p>
            <a:pPr lvl="1"/>
            <a:endParaRPr lang="en-US" sz="3200">
              <a:solidFill>
                <a:schemeClr val="accent4"/>
              </a:solidFill>
              <a:ea typeface="Helvetica Neue Light" panose="02000403000000020004" pitchFamily="2" charset="0"/>
            </a:endParaRPr>
          </a:p>
        </p:txBody>
      </p:sp>
      <p:sp>
        <p:nvSpPr>
          <p:cNvPr id="4" name="Date Placeholder 3">
            <a:extLst>
              <a:ext uri="{FF2B5EF4-FFF2-40B4-BE49-F238E27FC236}">
                <a16:creationId xmlns:a16="http://schemas.microsoft.com/office/drawing/2014/main" id="{20D7157D-EC13-BE44-B7BB-617F52B41E64}"/>
              </a:ext>
            </a:extLst>
          </p:cNvPr>
          <p:cNvSpPr>
            <a:spLocks noGrp="1"/>
          </p:cNvSpPr>
          <p:nvPr>
            <p:ph type="dt" sz="half" idx="10"/>
          </p:nvPr>
        </p:nvSpPr>
        <p:spPr/>
        <p:txBody>
          <a:bodyPr/>
          <a:lstStyle/>
          <a:p>
            <a:fld id="{D04F00D7-AFAE-5547-A01E-9F3D57C92888}" type="datetime1">
              <a:rPr lang="en-US" smtClean="0"/>
              <a:t>11/18/24</a:t>
            </a:fld>
            <a:endParaRPr lang="en-US"/>
          </a:p>
        </p:txBody>
      </p:sp>
      <p:sp>
        <p:nvSpPr>
          <p:cNvPr id="5" name="Footer Placeholder 4">
            <a:extLst>
              <a:ext uri="{FF2B5EF4-FFF2-40B4-BE49-F238E27FC236}">
                <a16:creationId xmlns:a16="http://schemas.microsoft.com/office/drawing/2014/main" id="{DEB2BF4F-14BF-8944-AE9B-44F95AA5871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A81FE19-6520-C848-84E7-3CD038C6CA71}"/>
              </a:ext>
            </a:extLst>
          </p:cNvPr>
          <p:cNvSpPr>
            <a:spLocks noGrp="1"/>
          </p:cNvSpPr>
          <p:nvPr>
            <p:ph type="sldNum" sz="quarter" idx="12"/>
          </p:nvPr>
        </p:nvSpPr>
        <p:spPr/>
        <p:txBody>
          <a:bodyPr/>
          <a:lstStyle/>
          <a:p>
            <a:fld id="{19B12225-5612-419B-A8D5-4B8EEE4C217E}" type="slidenum">
              <a:rPr lang="en-US" smtClean="0"/>
              <a:pPr/>
              <a:t>64</a:t>
            </a:fld>
            <a:endParaRPr lang="en-US"/>
          </a:p>
        </p:txBody>
      </p:sp>
    </p:spTree>
    <p:extLst>
      <p:ext uri="{BB962C8B-B14F-4D97-AF65-F5344CB8AC3E}">
        <p14:creationId xmlns:p14="http://schemas.microsoft.com/office/powerpoint/2010/main" val="14507638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D5B0E-9064-A746-B701-9F452BC4CC30}"/>
              </a:ext>
            </a:extLst>
          </p:cNvPr>
          <p:cNvSpPr>
            <a:spLocks noGrp="1"/>
          </p:cNvSpPr>
          <p:nvPr>
            <p:ph type="title"/>
          </p:nvPr>
        </p:nvSpPr>
        <p:spPr/>
        <p:txBody>
          <a:bodyPr/>
          <a:lstStyle/>
          <a:p>
            <a:r>
              <a:rPr lang="en-US"/>
              <a:t>The Hard Part:</a:t>
            </a:r>
          </a:p>
        </p:txBody>
      </p:sp>
      <p:sp>
        <p:nvSpPr>
          <p:cNvPr id="3" name="Content Placeholder 2">
            <a:extLst>
              <a:ext uri="{FF2B5EF4-FFF2-40B4-BE49-F238E27FC236}">
                <a16:creationId xmlns:a16="http://schemas.microsoft.com/office/drawing/2014/main" id="{C21C7A14-1F19-1542-B9A4-882599D8C8E4}"/>
              </a:ext>
            </a:extLst>
          </p:cNvPr>
          <p:cNvSpPr>
            <a:spLocks noGrp="1"/>
          </p:cNvSpPr>
          <p:nvPr>
            <p:ph idx="1"/>
          </p:nvPr>
        </p:nvSpPr>
        <p:spPr>
          <a:xfrm>
            <a:off x="457200" y="1295400"/>
            <a:ext cx="8610600" cy="5257801"/>
          </a:xfrm>
        </p:spPr>
        <p:txBody>
          <a:bodyPr>
            <a:normAutofit/>
          </a:bodyPr>
          <a:lstStyle/>
          <a:p>
            <a:pPr marL="0" indent="0">
              <a:buNone/>
            </a:pPr>
            <a:r>
              <a:rPr lang="en-US" sz="4000" b="1">
                <a:ea typeface="Helvetica Neue Light" panose="02000403000000020004" pitchFamily="2" charset="0"/>
              </a:rPr>
              <a:t>Generating graphs that:</a:t>
            </a:r>
          </a:p>
          <a:p>
            <a:r>
              <a:rPr lang="en-US" sz="3600" b="1">
                <a:solidFill>
                  <a:schemeClr val="accent2"/>
                </a:solidFill>
                <a:ea typeface="Helvetica Neue Light" panose="02000403000000020004" pitchFamily="2" charset="0"/>
              </a:rPr>
              <a:t>Optimize a given objective</a:t>
            </a:r>
            <a:r>
              <a:rPr lang="en-US" sz="3600">
                <a:solidFill>
                  <a:schemeClr val="accent2"/>
                </a:solidFill>
                <a:ea typeface="Helvetica Neue Light" panose="02000403000000020004" pitchFamily="2" charset="0"/>
              </a:rPr>
              <a:t> (High scores)</a:t>
            </a:r>
          </a:p>
          <a:p>
            <a:pPr lvl="1"/>
            <a:r>
              <a:rPr lang="en-US" sz="3200">
                <a:solidFill>
                  <a:schemeClr val="accent2"/>
                </a:solidFill>
                <a:ea typeface="Helvetica Neue Light" panose="02000403000000020004" pitchFamily="2" charset="0"/>
              </a:rPr>
              <a:t>e.g., drug-likeness</a:t>
            </a:r>
          </a:p>
          <a:p>
            <a:r>
              <a:rPr lang="en-US" sz="3600" b="1">
                <a:solidFill>
                  <a:srgbClr val="C00000"/>
                </a:solidFill>
                <a:ea typeface="Helvetica Neue Light" panose="02000403000000020004" pitchFamily="2" charset="0"/>
              </a:rPr>
              <a:t>Obey underlying rules</a:t>
            </a:r>
            <a:r>
              <a:rPr lang="en-US" sz="3600">
                <a:solidFill>
                  <a:srgbClr val="C00000"/>
                </a:solidFill>
                <a:ea typeface="Helvetica Neue Light" panose="02000403000000020004" pitchFamily="2" charset="0"/>
              </a:rPr>
              <a:t> (Valid)</a:t>
            </a:r>
          </a:p>
          <a:p>
            <a:pPr lvl="1"/>
            <a:r>
              <a:rPr lang="en-US" sz="3200">
                <a:solidFill>
                  <a:srgbClr val="C00000"/>
                </a:solidFill>
                <a:ea typeface="Helvetica Neue Light" panose="02000403000000020004" pitchFamily="2" charset="0"/>
              </a:rPr>
              <a:t>e.g., chemical validity rules</a:t>
            </a:r>
          </a:p>
          <a:p>
            <a:r>
              <a:rPr lang="en-US" sz="3600" b="1">
                <a:ea typeface="Helvetica Neue Light" panose="02000403000000020004" pitchFamily="2" charset="0"/>
              </a:rPr>
              <a:t>Are learned from examples</a:t>
            </a:r>
            <a:r>
              <a:rPr lang="en-US" sz="3600">
                <a:ea typeface="Helvetica Neue Light" panose="02000403000000020004" pitchFamily="2" charset="0"/>
              </a:rPr>
              <a:t> (Realistic)</a:t>
            </a:r>
          </a:p>
          <a:p>
            <a:pPr lvl="1"/>
            <a:r>
              <a:rPr lang="en-US" sz="3200">
                <a:ea typeface="Helvetica Neue Light" panose="02000403000000020004" pitchFamily="2" charset="0"/>
              </a:rPr>
              <a:t>Imitating a molecule graph dataset</a:t>
            </a:r>
          </a:p>
          <a:p>
            <a:pPr lvl="2"/>
            <a:r>
              <a:rPr lang="en-US" sz="2800">
                <a:ea typeface="Helvetica Neue Light" panose="02000403000000020004" pitchFamily="2" charset="0"/>
              </a:rPr>
              <a:t>Covered this part when introducing </a:t>
            </a:r>
            <a:r>
              <a:rPr lang="en-US" sz="2800" err="1">
                <a:ea typeface="Helvetica Neue Light" panose="02000403000000020004" pitchFamily="2" charset="0"/>
              </a:rPr>
              <a:t>GraphRNN</a:t>
            </a:r>
            <a:endParaRPr lang="en-US" sz="2800">
              <a:ea typeface="Helvetica Neue Light" panose="02000403000000020004" pitchFamily="2" charset="0"/>
            </a:endParaRPr>
          </a:p>
          <a:p>
            <a:pPr lvl="1"/>
            <a:endParaRPr lang="en-US" sz="3200">
              <a:solidFill>
                <a:schemeClr val="accent4"/>
              </a:solidFill>
              <a:ea typeface="Helvetica Neue Light" panose="02000403000000020004" pitchFamily="2" charset="0"/>
            </a:endParaRPr>
          </a:p>
        </p:txBody>
      </p:sp>
      <p:sp>
        <p:nvSpPr>
          <p:cNvPr id="4" name="Date Placeholder 3">
            <a:extLst>
              <a:ext uri="{FF2B5EF4-FFF2-40B4-BE49-F238E27FC236}">
                <a16:creationId xmlns:a16="http://schemas.microsoft.com/office/drawing/2014/main" id="{20D7157D-EC13-BE44-B7BB-617F52B41E64}"/>
              </a:ext>
            </a:extLst>
          </p:cNvPr>
          <p:cNvSpPr>
            <a:spLocks noGrp="1"/>
          </p:cNvSpPr>
          <p:nvPr>
            <p:ph type="dt" sz="half" idx="10"/>
          </p:nvPr>
        </p:nvSpPr>
        <p:spPr/>
        <p:txBody>
          <a:bodyPr/>
          <a:lstStyle/>
          <a:p>
            <a:fld id="{D04F00D7-AFAE-5547-A01E-9F3D57C92888}" type="datetime1">
              <a:rPr lang="en-US" smtClean="0"/>
              <a:t>11/18/24</a:t>
            </a:fld>
            <a:endParaRPr lang="en-US"/>
          </a:p>
        </p:txBody>
      </p:sp>
      <p:sp>
        <p:nvSpPr>
          <p:cNvPr id="5" name="Footer Placeholder 4">
            <a:extLst>
              <a:ext uri="{FF2B5EF4-FFF2-40B4-BE49-F238E27FC236}">
                <a16:creationId xmlns:a16="http://schemas.microsoft.com/office/drawing/2014/main" id="{DEB2BF4F-14BF-8944-AE9B-44F95AA58716}"/>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A81FE19-6520-C848-84E7-3CD038C6CA71}"/>
              </a:ext>
            </a:extLst>
          </p:cNvPr>
          <p:cNvSpPr>
            <a:spLocks noGrp="1"/>
          </p:cNvSpPr>
          <p:nvPr>
            <p:ph type="sldNum" sz="quarter" idx="12"/>
          </p:nvPr>
        </p:nvSpPr>
        <p:spPr/>
        <p:txBody>
          <a:bodyPr/>
          <a:lstStyle/>
          <a:p>
            <a:fld id="{19B12225-5612-419B-A8D5-4B8EEE4C217E}" type="slidenum">
              <a:rPr lang="en-US" smtClean="0"/>
              <a:pPr/>
              <a:t>65</a:t>
            </a:fld>
            <a:endParaRPr lang="en-US"/>
          </a:p>
        </p:txBody>
      </p:sp>
      <p:sp>
        <p:nvSpPr>
          <p:cNvPr id="8" name="Rectangle 7">
            <a:extLst>
              <a:ext uri="{FF2B5EF4-FFF2-40B4-BE49-F238E27FC236}">
                <a16:creationId xmlns:a16="http://schemas.microsoft.com/office/drawing/2014/main" id="{04F90E75-1B8C-A447-BF4A-E75E5DF3CB45}"/>
              </a:ext>
            </a:extLst>
          </p:cNvPr>
          <p:cNvSpPr/>
          <p:nvPr/>
        </p:nvSpPr>
        <p:spPr>
          <a:xfrm>
            <a:off x="808121" y="2645110"/>
            <a:ext cx="7527758" cy="286781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r>
              <a:rPr lang="en-US" sz="3600" b="1">
                <a:ea typeface="Helvetica Neue Light" panose="02000403000000020004" pitchFamily="2" charset="0"/>
              </a:rPr>
              <a:t>Including a “Black-box” to Graph Generation:</a:t>
            </a:r>
          </a:p>
          <a:p>
            <a:r>
              <a:rPr lang="en-US" sz="2800" b="1">
                <a:ea typeface="Helvetica Neue Light" panose="02000403000000020004" pitchFamily="2" charset="0"/>
              </a:rPr>
              <a:t>Objectives like drug-likeness are governed by physical law which is assumed to be unknown to us.</a:t>
            </a:r>
            <a:endParaRPr lang="en-US" sz="2800" b="1"/>
          </a:p>
        </p:txBody>
      </p:sp>
    </p:spTree>
    <p:extLst>
      <p:ext uri="{BB962C8B-B14F-4D97-AF65-F5344CB8AC3E}">
        <p14:creationId xmlns:p14="http://schemas.microsoft.com/office/powerpoint/2010/main" val="10488360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2EC68-769A-6949-AF45-B3AEE0AA429C}"/>
              </a:ext>
            </a:extLst>
          </p:cNvPr>
          <p:cNvSpPr>
            <a:spLocks noGrp="1"/>
          </p:cNvSpPr>
          <p:nvPr>
            <p:ph type="title"/>
          </p:nvPr>
        </p:nvSpPr>
        <p:spPr>
          <a:xfrm>
            <a:off x="457200" y="76200"/>
            <a:ext cx="8686800" cy="987552"/>
          </a:xfrm>
        </p:spPr>
        <p:txBody>
          <a:bodyPr>
            <a:normAutofit/>
          </a:bodyPr>
          <a:lstStyle/>
          <a:p>
            <a:r>
              <a:rPr lang="en-US"/>
              <a:t>Idea: Reinforcement Learning</a:t>
            </a:r>
          </a:p>
        </p:txBody>
      </p:sp>
      <p:sp>
        <p:nvSpPr>
          <p:cNvPr id="3" name="Content Placeholder 2">
            <a:extLst>
              <a:ext uri="{FF2B5EF4-FFF2-40B4-BE49-F238E27FC236}">
                <a16:creationId xmlns:a16="http://schemas.microsoft.com/office/drawing/2014/main" id="{77694A9F-E63E-3D47-8033-F0BD8F598806}"/>
              </a:ext>
            </a:extLst>
          </p:cNvPr>
          <p:cNvSpPr>
            <a:spLocks noGrp="1"/>
          </p:cNvSpPr>
          <p:nvPr>
            <p:ph idx="1"/>
          </p:nvPr>
        </p:nvSpPr>
        <p:spPr/>
        <p:txBody>
          <a:bodyPr/>
          <a:lstStyle/>
          <a:p>
            <a:r>
              <a:rPr lang="en-US"/>
              <a:t>A ML agent </a:t>
            </a:r>
            <a:r>
              <a:rPr lang="en-US" b="1">
                <a:solidFill>
                  <a:srgbClr val="C00000"/>
                </a:solidFill>
              </a:rPr>
              <a:t>observes</a:t>
            </a:r>
            <a:r>
              <a:rPr lang="en-US"/>
              <a:t> the environment, takes an </a:t>
            </a:r>
            <a:r>
              <a:rPr lang="en-US" b="1">
                <a:solidFill>
                  <a:srgbClr val="C00000"/>
                </a:solidFill>
              </a:rPr>
              <a:t>action</a:t>
            </a:r>
            <a:r>
              <a:rPr lang="en-US"/>
              <a:t> to interact with the environment, and receives positive or negative </a:t>
            </a:r>
            <a:r>
              <a:rPr lang="en-US" b="1">
                <a:solidFill>
                  <a:srgbClr val="C00000"/>
                </a:solidFill>
              </a:rPr>
              <a:t>reward</a:t>
            </a:r>
          </a:p>
          <a:p>
            <a:r>
              <a:rPr lang="en-US"/>
              <a:t>The agent then </a:t>
            </a:r>
            <a:r>
              <a:rPr lang="en-US" b="1">
                <a:solidFill>
                  <a:srgbClr val="C00000"/>
                </a:solidFill>
              </a:rPr>
              <a:t>learns from this loop</a:t>
            </a:r>
          </a:p>
          <a:p>
            <a:r>
              <a:rPr lang="en-US" b="1"/>
              <a:t>Key idea</a:t>
            </a:r>
            <a:r>
              <a:rPr lang="en-US"/>
              <a:t>: Agent can directly learn from environment, which is a </a:t>
            </a:r>
            <a:r>
              <a:rPr lang="en-US" b="1" err="1">
                <a:solidFill>
                  <a:srgbClr val="C00000"/>
                </a:solidFill>
              </a:rPr>
              <a:t>blackbox</a:t>
            </a:r>
            <a:r>
              <a:rPr lang="en-US"/>
              <a:t> to the agent</a:t>
            </a:r>
          </a:p>
        </p:txBody>
      </p:sp>
      <p:sp>
        <p:nvSpPr>
          <p:cNvPr id="4" name="Date Placeholder 3">
            <a:extLst>
              <a:ext uri="{FF2B5EF4-FFF2-40B4-BE49-F238E27FC236}">
                <a16:creationId xmlns:a16="http://schemas.microsoft.com/office/drawing/2014/main" id="{4E5CD099-BED0-8D49-A4C4-4F87023112A0}"/>
              </a:ext>
            </a:extLst>
          </p:cNvPr>
          <p:cNvSpPr>
            <a:spLocks noGrp="1"/>
          </p:cNvSpPr>
          <p:nvPr>
            <p:ph type="dt" sz="half" idx="10"/>
          </p:nvPr>
        </p:nvSpPr>
        <p:spPr/>
        <p:txBody>
          <a:bodyPr/>
          <a:lstStyle/>
          <a:p>
            <a:fld id="{3F8D68C0-FA02-DC44-9FDD-FC84D4A4E4EF}" type="datetime1">
              <a:rPr lang="en-US" smtClean="0"/>
              <a:t>11/18/24</a:t>
            </a:fld>
            <a:endParaRPr lang="en-US"/>
          </a:p>
        </p:txBody>
      </p:sp>
      <p:sp>
        <p:nvSpPr>
          <p:cNvPr id="5" name="Footer Placeholder 4">
            <a:extLst>
              <a:ext uri="{FF2B5EF4-FFF2-40B4-BE49-F238E27FC236}">
                <a16:creationId xmlns:a16="http://schemas.microsoft.com/office/drawing/2014/main" id="{286825BF-4276-F54B-A36A-F1C8BCA8C71F}"/>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CFE57A02-6530-6B4E-BC26-09E3C0D43675}"/>
              </a:ext>
            </a:extLst>
          </p:cNvPr>
          <p:cNvSpPr>
            <a:spLocks noGrp="1"/>
          </p:cNvSpPr>
          <p:nvPr>
            <p:ph type="sldNum" sz="quarter" idx="12"/>
          </p:nvPr>
        </p:nvSpPr>
        <p:spPr/>
        <p:txBody>
          <a:bodyPr/>
          <a:lstStyle/>
          <a:p>
            <a:fld id="{19B12225-5612-419B-A8D5-4B8EEE4C217E}" type="slidenum">
              <a:rPr lang="en-US" smtClean="0"/>
              <a:pPr/>
              <a:t>66</a:t>
            </a:fld>
            <a:endParaRPr lang="en-US"/>
          </a:p>
        </p:txBody>
      </p:sp>
      <p:sp>
        <p:nvSpPr>
          <p:cNvPr id="8" name="Rectangle 7">
            <a:extLst>
              <a:ext uri="{FF2B5EF4-FFF2-40B4-BE49-F238E27FC236}">
                <a16:creationId xmlns:a16="http://schemas.microsoft.com/office/drawing/2014/main" id="{A27623EC-13BC-9141-903F-E3DFBB33FF8D}"/>
              </a:ext>
            </a:extLst>
          </p:cNvPr>
          <p:cNvSpPr/>
          <p:nvPr/>
        </p:nvSpPr>
        <p:spPr>
          <a:xfrm>
            <a:off x="3140124" y="4514961"/>
            <a:ext cx="2438400" cy="762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tx1"/>
                </a:solidFill>
              </a:rPr>
              <a:t>ML Agent</a:t>
            </a:r>
          </a:p>
        </p:txBody>
      </p:sp>
      <p:sp>
        <p:nvSpPr>
          <p:cNvPr id="9" name="Curved Right Arrow 8">
            <a:extLst>
              <a:ext uri="{FF2B5EF4-FFF2-40B4-BE49-F238E27FC236}">
                <a16:creationId xmlns:a16="http://schemas.microsoft.com/office/drawing/2014/main" id="{70983571-1641-A54D-B07C-674DEFC2DB72}"/>
              </a:ext>
            </a:extLst>
          </p:cNvPr>
          <p:cNvSpPr/>
          <p:nvPr/>
        </p:nvSpPr>
        <p:spPr>
          <a:xfrm>
            <a:off x="2107670" y="4895961"/>
            <a:ext cx="731520" cy="13716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a:extLst>
              <a:ext uri="{FF2B5EF4-FFF2-40B4-BE49-F238E27FC236}">
                <a16:creationId xmlns:a16="http://schemas.microsoft.com/office/drawing/2014/main" id="{362AB62D-8B96-4148-8D32-110E52F5C988}"/>
              </a:ext>
            </a:extLst>
          </p:cNvPr>
          <p:cNvSpPr/>
          <p:nvPr/>
        </p:nvSpPr>
        <p:spPr>
          <a:xfrm>
            <a:off x="813145" y="5269545"/>
            <a:ext cx="1058303" cy="461665"/>
          </a:xfrm>
          <a:prstGeom prst="rect">
            <a:avLst/>
          </a:prstGeom>
        </p:spPr>
        <p:txBody>
          <a:bodyPr wrap="none">
            <a:spAutoFit/>
          </a:bodyPr>
          <a:lstStyle/>
          <a:p>
            <a:r>
              <a:rPr lang="en-US" sz="2400" b="1"/>
              <a:t>Action</a:t>
            </a:r>
            <a:endParaRPr lang="en-US" sz="2400"/>
          </a:p>
        </p:txBody>
      </p:sp>
      <p:sp>
        <p:nvSpPr>
          <p:cNvPr id="14" name="Rectangle 13">
            <a:extLst>
              <a:ext uri="{FF2B5EF4-FFF2-40B4-BE49-F238E27FC236}">
                <a16:creationId xmlns:a16="http://schemas.microsoft.com/office/drawing/2014/main" id="{C5BF740F-57C1-FB45-80A4-A84DC6941D4F}"/>
              </a:ext>
            </a:extLst>
          </p:cNvPr>
          <p:cNvSpPr/>
          <p:nvPr/>
        </p:nvSpPr>
        <p:spPr>
          <a:xfrm>
            <a:off x="3140124" y="5791200"/>
            <a:ext cx="2438400" cy="762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tx1"/>
                </a:solidFill>
              </a:rPr>
              <a:t>Environment</a:t>
            </a:r>
          </a:p>
        </p:txBody>
      </p:sp>
      <p:sp>
        <p:nvSpPr>
          <p:cNvPr id="15" name="Curved Right Arrow 14">
            <a:extLst>
              <a:ext uri="{FF2B5EF4-FFF2-40B4-BE49-F238E27FC236}">
                <a16:creationId xmlns:a16="http://schemas.microsoft.com/office/drawing/2014/main" id="{FC6C8E66-4302-644B-A2BB-995592C0DA7E}"/>
              </a:ext>
            </a:extLst>
          </p:cNvPr>
          <p:cNvSpPr/>
          <p:nvPr/>
        </p:nvSpPr>
        <p:spPr>
          <a:xfrm rot="10800000">
            <a:off x="5879458" y="4860745"/>
            <a:ext cx="731520" cy="13716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Rectangle 15">
            <a:extLst>
              <a:ext uri="{FF2B5EF4-FFF2-40B4-BE49-F238E27FC236}">
                <a16:creationId xmlns:a16="http://schemas.microsoft.com/office/drawing/2014/main" id="{8D0FC710-4017-FB45-B7F2-8B410A97EBBB}"/>
              </a:ext>
            </a:extLst>
          </p:cNvPr>
          <p:cNvSpPr/>
          <p:nvPr/>
        </p:nvSpPr>
        <p:spPr>
          <a:xfrm>
            <a:off x="6873268" y="5084880"/>
            <a:ext cx="1919115" cy="830997"/>
          </a:xfrm>
          <a:prstGeom prst="rect">
            <a:avLst/>
          </a:prstGeom>
        </p:spPr>
        <p:txBody>
          <a:bodyPr wrap="none">
            <a:spAutoFit/>
          </a:bodyPr>
          <a:lstStyle/>
          <a:p>
            <a:r>
              <a:rPr lang="en-US" sz="2400" b="1"/>
              <a:t>Observation,</a:t>
            </a:r>
          </a:p>
          <a:p>
            <a:r>
              <a:rPr lang="en-US" sz="2400" b="1"/>
              <a:t>Reward</a:t>
            </a:r>
            <a:endParaRPr lang="en-US" sz="2400"/>
          </a:p>
        </p:txBody>
      </p:sp>
    </p:spTree>
    <p:extLst>
      <p:ext uri="{BB962C8B-B14F-4D97-AF65-F5344CB8AC3E}">
        <p14:creationId xmlns:p14="http://schemas.microsoft.com/office/powerpoint/2010/main" val="28739314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A7099-DE4C-8944-92B2-A2C128C20F01}"/>
              </a:ext>
            </a:extLst>
          </p:cNvPr>
          <p:cNvSpPr>
            <a:spLocks noGrp="1"/>
          </p:cNvSpPr>
          <p:nvPr>
            <p:ph type="title"/>
          </p:nvPr>
        </p:nvSpPr>
        <p:spPr/>
        <p:txBody>
          <a:bodyPr/>
          <a:lstStyle/>
          <a:p>
            <a:r>
              <a:rPr lang="en-US"/>
              <a:t>Solution: GCPN</a:t>
            </a:r>
          </a:p>
        </p:txBody>
      </p:sp>
      <p:sp>
        <p:nvSpPr>
          <p:cNvPr id="3" name="Content Placeholder 2">
            <a:extLst>
              <a:ext uri="{FF2B5EF4-FFF2-40B4-BE49-F238E27FC236}">
                <a16:creationId xmlns:a16="http://schemas.microsoft.com/office/drawing/2014/main" id="{4C2E39A5-5409-3944-8832-1F988691AFCC}"/>
              </a:ext>
            </a:extLst>
          </p:cNvPr>
          <p:cNvSpPr>
            <a:spLocks noGrp="1"/>
          </p:cNvSpPr>
          <p:nvPr>
            <p:ph idx="1"/>
          </p:nvPr>
        </p:nvSpPr>
        <p:spPr/>
        <p:txBody>
          <a:bodyPr/>
          <a:lstStyle/>
          <a:p>
            <a:pPr marL="0" indent="0">
              <a:buNone/>
            </a:pPr>
            <a:r>
              <a:rPr lang="en-US" b="1" dirty="0">
                <a:ea typeface="Helvetica Neue" panose="02000503000000020004" pitchFamily="2" charset="0"/>
              </a:rPr>
              <a:t>Graph Convolutional Policy Network (GCPN) </a:t>
            </a:r>
            <a:r>
              <a:rPr lang="en-US" dirty="0"/>
              <a:t>combines </a:t>
            </a:r>
            <a:r>
              <a:rPr lang="en-US" dirty="0">
                <a:solidFill>
                  <a:srgbClr val="C00000"/>
                </a:solidFill>
              </a:rPr>
              <a:t>graph representation </a:t>
            </a:r>
            <a:r>
              <a:rPr lang="en-US" dirty="0"/>
              <a:t>+ </a:t>
            </a:r>
            <a:r>
              <a:rPr lang="en-US" dirty="0">
                <a:solidFill>
                  <a:srgbClr val="C00000"/>
                </a:solidFill>
              </a:rPr>
              <a:t>RL</a:t>
            </a:r>
          </a:p>
          <a:p>
            <a:pPr marL="0" indent="0">
              <a:buNone/>
            </a:pPr>
            <a:r>
              <a:rPr lang="en-US" b="1" dirty="0"/>
              <a:t>Key component of GCPN:</a:t>
            </a:r>
          </a:p>
          <a:p>
            <a:r>
              <a:rPr lang="en-US" dirty="0">
                <a:solidFill>
                  <a:srgbClr val="C00000"/>
                </a:solidFill>
                <a:ea typeface="Helvetica Neue Light" panose="02000403000000020004" pitchFamily="2" charset="0"/>
              </a:rPr>
              <a:t>Graph</a:t>
            </a:r>
            <a:r>
              <a:rPr lang="en-US" dirty="0">
                <a:solidFill>
                  <a:schemeClr val="accent3">
                    <a:lumMod val="75000"/>
                  </a:schemeClr>
                </a:solidFill>
                <a:ea typeface="Helvetica Neue Light" panose="02000403000000020004" pitchFamily="2" charset="0"/>
              </a:rPr>
              <a:t> </a:t>
            </a:r>
            <a:r>
              <a:rPr lang="en-US" dirty="0">
                <a:solidFill>
                  <a:srgbClr val="C00000"/>
                </a:solidFill>
                <a:ea typeface="Helvetica Neue Light" panose="02000403000000020004" pitchFamily="2" charset="0"/>
              </a:rPr>
              <a:t>Neural Network </a:t>
            </a:r>
            <a:r>
              <a:rPr lang="en-US" dirty="0">
                <a:ea typeface="Helvetica Neue Light" panose="02000403000000020004" pitchFamily="2" charset="0"/>
              </a:rPr>
              <a:t>captures graph structural information</a:t>
            </a:r>
          </a:p>
          <a:p>
            <a:r>
              <a:rPr lang="en-US" dirty="0">
                <a:solidFill>
                  <a:schemeClr val="accent2"/>
                </a:solidFill>
                <a:ea typeface="Helvetica Neue Light" panose="02000403000000020004" pitchFamily="2" charset="0"/>
              </a:rPr>
              <a:t>Reinforcement learning </a:t>
            </a:r>
            <a:r>
              <a:rPr lang="en-US" dirty="0">
                <a:ea typeface="Helvetica Neue Light" panose="02000403000000020004" pitchFamily="2" charset="0"/>
              </a:rPr>
              <a:t>guides the generation towards the desired objectives</a:t>
            </a:r>
          </a:p>
          <a:p>
            <a:r>
              <a:rPr lang="en-US" dirty="0">
                <a:solidFill>
                  <a:schemeClr val="accent4"/>
                </a:solidFill>
                <a:ea typeface="Helvetica Neue Light" panose="02000403000000020004" pitchFamily="2" charset="0"/>
              </a:rPr>
              <a:t>Supervised training </a:t>
            </a:r>
            <a:r>
              <a:rPr lang="en-US" dirty="0">
                <a:ea typeface="Helvetica Neue Light" panose="02000403000000020004" pitchFamily="2" charset="0"/>
              </a:rPr>
              <a:t>imitates examples in given datasets</a:t>
            </a:r>
            <a:endParaRPr lang="en-US" dirty="0"/>
          </a:p>
          <a:p>
            <a:endParaRPr lang="en-US" dirty="0"/>
          </a:p>
        </p:txBody>
      </p:sp>
      <p:sp>
        <p:nvSpPr>
          <p:cNvPr id="4" name="Date Placeholder 3">
            <a:extLst>
              <a:ext uri="{FF2B5EF4-FFF2-40B4-BE49-F238E27FC236}">
                <a16:creationId xmlns:a16="http://schemas.microsoft.com/office/drawing/2014/main" id="{27ED521A-3910-5145-9506-3D4D97DF9196}"/>
              </a:ext>
            </a:extLst>
          </p:cNvPr>
          <p:cNvSpPr>
            <a:spLocks noGrp="1"/>
          </p:cNvSpPr>
          <p:nvPr>
            <p:ph type="dt" sz="half" idx="10"/>
          </p:nvPr>
        </p:nvSpPr>
        <p:spPr/>
        <p:txBody>
          <a:bodyPr/>
          <a:lstStyle/>
          <a:p>
            <a:fld id="{2F1F53EE-A8AF-4443-8EC5-616FE0BCF4EC}" type="datetime1">
              <a:rPr lang="en-US" smtClean="0"/>
              <a:t>11/18/24</a:t>
            </a:fld>
            <a:endParaRPr lang="en-US"/>
          </a:p>
        </p:txBody>
      </p:sp>
      <p:sp>
        <p:nvSpPr>
          <p:cNvPr id="5" name="Footer Placeholder 4">
            <a:extLst>
              <a:ext uri="{FF2B5EF4-FFF2-40B4-BE49-F238E27FC236}">
                <a16:creationId xmlns:a16="http://schemas.microsoft.com/office/drawing/2014/main" id="{CF3665DA-1124-CE4E-84FA-322748178C95}"/>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FCA9DA43-E108-E548-B46F-C321E41D55A1}"/>
              </a:ext>
            </a:extLst>
          </p:cNvPr>
          <p:cNvSpPr>
            <a:spLocks noGrp="1"/>
          </p:cNvSpPr>
          <p:nvPr>
            <p:ph type="sldNum" sz="quarter" idx="12"/>
          </p:nvPr>
        </p:nvSpPr>
        <p:spPr/>
        <p:txBody>
          <a:bodyPr/>
          <a:lstStyle/>
          <a:p>
            <a:fld id="{19B12225-5612-419B-A8D5-4B8EEE4C217E}" type="slidenum">
              <a:rPr lang="en-US" smtClean="0"/>
              <a:pPr/>
              <a:t>67</a:t>
            </a:fld>
            <a:endParaRPr lang="en-US"/>
          </a:p>
        </p:txBody>
      </p:sp>
    </p:spTree>
    <p:extLst>
      <p:ext uri="{BB962C8B-B14F-4D97-AF65-F5344CB8AC3E}">
        <p14:creationId xmlns:p14="http://schemas.microsoft.com/office/powerpoint/2010/main" val="29190407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74ABC-8853-D14D-9BC2-E6348293F5BD}"/>
              </a:ext>
            </a:extLst>
          </p:cNvPr>
          <p:cNvSpPr>
            <a:spLocks noGrp="1"/>
          </p:cNvSpPr>
          <p:nvPr>
            <p:ph type="title"/>
          </p:nvPr>
        </p:nvSpPr>
        <p:spPr/>
        <p:txBody>
          <a:bodyPr/>
          <a:lstStyle/>
          <a:p>
            <a:r>
              <a:rPr lang="en-US"/>
              <a:t>GCPN vs. </a:t>
            </a:r>
            <a:r>
              <a:rPr lang="en-US" err="1"/>
              <a:t>GraphRNN</a:t>
            </a:r>
            <a:endParaRPr lang="en-US"/>
          </a:p>
        </p:txBody>
      </p:sp>
      <p:sp>
        <p:nvSpPr>
          <p:cNvPr id="3" name="Content Placeholder 2">
            <a:extLst>
              <a:ext uri="{FF2B5EF4-FFF2-40B4-BE49-F238E27FC236}">
                <a16:creationId xmlns:a16="http://schemas.microsoft.com/office/drawing/2014/main" id="{F1B83880-811E-4446-BD9F-2B36F2A61CAD}"/>
              </a:ext>
            </a:extLst>
          </p:cNvPr>
          <p:cNvSpPr>
            <a:spLocks noGrp="1"/>
          </p:cNvSpPr>
          <p:nvPr>
            <p:ph idx="1"/>
          </p:nvPr>
        </p:nvSpPr>
        <p:spPr/>
        <p:txBody>
          <a:bodyPr/>
          <a:lstStyle/>
          <a:p>
            <a:r>
              <a:rPr lang="en-US" b="1"/>
              <a:t>Commonality of GCPN &amp; </a:t>
            </a:r>
            <a:r>
              <a:rPr lang="en-US" b="1" err="1"/>
              <a:t>GraphRNN</a:t>
            </a:r>
            <a:r>
              <a:rPr lang="en-US" b="1"/>
              <a:t>:</a:t>
            </a:r>
          </a:p>
          <a:p>
            <a:pPr lvl="1"/>
            <a:r>
              <a:rPr lang="en-US"/>
              <a:t>Generate graphs sequentially</a:t>
            </a:r>
          </a:p>
          <a:p>
            <a:pPr lvl="1"/>
            <a:r>
              <a:rPr lang="en-US"/>
              <a:t>Imitate a given graph dataset</a:t>
            </a:r>
          </a:p>
          <a:p>
            <a:r>
              <a:rPr lang="en-US" b="1"/>
              <a:t>Main Differences:</a:t>
            </a:r>
          </a:p>
          <a:p>
            <a:pPr lvl="1"/>
            <a:r>
              <a:rPr lang="en-US"/>
              <a:t>GCPN uses </a:t>
            </a:r>
            <a:r>
              <a:rPr lang="en-US" b="1">
                <a:solidFill>
                  <a:srgbClr val="C00000"/>
                </a:solidFill>
              </a:rPr>
              <a:t>GNN</a:t>
            </a:r>
            <a:r>
              <a:rPr lang="en-US"/>
              <a:t> to predict the generation action</a:t>
            </a:r>
          </a:p>
          <a:p>
            <a:pPr lvl="2"/>
            <a:r>
              <a:rPr lang="en-US" b="1"/>
              <a:t>Pros: </a:t>
            </a:r>
            <a:r>
              <a:rPr lang="en-US">
                <a:solidFill>
                  <a:srgbClr val="C00000"/>
                </a:solidFill>
              </a:rPr>
              <a:t>GNN is more expressive than RNN</a:t>
            </a:r>
          </a:p>
          <a:p>
            <a:pPr lvl="2"/>
            <a:r>
              <a:rPr lang="en-US" b="1"/>
              <a:t>Cons: </a:t>
            </a:r>
            <a:r>
              <a:rPr lang="en-US">
                <a:solidFill>
                  <a:srgbClr val="0070C0"/>
                </a:solidFill>
              </a:rPr>
              <a:t>GNN takes longer time to compute than RNN</a:t>
            </a:r>
          </a:p>
          <a:p>
            <a:pPr lvl="1"/>
            <a:r>
              <a:rPr lang="en-US"/>
              <a:t>GCPN further uses </a:t>
            </a:r>
            <a:r>
              <a:rPr lang="en-US" b="1">
                <a:solidFill>
                  <a:srgbClr val="C00000"/>
                </a:solidFill>
              </a:rPr>
              <a:t>RL</a:t>
            </a:r>
            <a:r>
              <a:rPr lang="en-US"/>
              <a:t> to direct graph generation to our goals</a:t>
            </a:r>
          </a:p>
          <a:p>
            <a:pPr lvl="2"/>
            <a:r>
              <a:rPr lang="en-US"/>
              <a:t>RL enables goal-directed graph generation</a:t>
            </a:r>
          </a:p>
          <a:p>
            <a:pPr lvl="1"/>
            <a:endParaRPr lang="en-US"/>
          </a:p>
          <a:p>
            <a:endParaRPr lang="en-US"/>
          </a:p>
        </p:txBody>
      </p:sp>
      <p:sp>
        <p:nvSpPr>
          <p:cNvPr id="4" name="Date Placeholder 3">
            <a:extLst>
              <a:ext uri="{FF2B5EF4-FFF2-40B4-BE49-F238E27FC236}">
                <a16:creationId xmlns:a16="http://schemas.microsoft.com/office/drawing/2014/main" id="{111AE508-2B0D-6246-8CBD-BB7BC47503C3}"/>
              </a:ext>
            </a:extLst>
          </p:cNvPr>
          <p:cNvSpPr>
            <a:spLocks noGrp="1"/>
          </p:cNvSpPr>
          <p:nvPr>
            <p:ph type="dt" sz="half" idx="10"/>
          </p:nvPr>
        </p:nvSpPr>
        <p:spPr/>
        <p:txBody>
          <a:bodyPr/>
          <a:lstStyle/>
          <a:p>
            <a:fld id="{5001C635-D0B6-3C4E-A808-7257D90A6EE1}" type="datetime1">
              <a:rPr lang="en-US" smtClean="0"/>
              <a:t>11/18/24</a:t>
            </a:fld>
            <a:endParaRPr lang="en-US"/>
          </a:p>
        </p:txBody>
      </p:sp>
      <p:sp>
        <p:nvSpPr>
          <p:cNvPr id="5" name="Footer Placeholder 4">
            <a:extLst>
              <a:ext uri="{FF2B5EF4-FFF2-40B4-BE49-F238E27FC236}">
                <a16:creationId xmlns:a16="http://schemas.microsoft.com/office/drawing/2014/main" id="{038B1800-AA29-7046-965B-36561E021BB4}"/>
              </a:ext>
            </a:extLst>
          </p:cNvPr>
          <p:cNvSpPr>
            <a:spLocks noGrp="1"/>
          </p:cNvSpPr>
          <p:nvPr>
            <p:ph type="ftr" sz="quarter" idx="11"/>
          </p:nvPr>
        </p:nvSpPr>
        <p:spPr/>
        <p:txBody>
          <a:bodyPr/>
          <a:lstStyle/>
          <a:p>
            <a:r>
              <a:rPr lang="en-US"/>
              <a:t>Jure Leskovec, Stanford CS224W: Machine Learning with Graphs, cs224w.stanford.edu</a:t>
            </a:r>
          </a:p>
        </p:txBody>
      </p:sp>
      <p:sp>
        <p:nvSpPr>
          <p:cNvPr id="6" name="Slide Number Placeholder 5">
            <a:extLst>
              <a:ext uri="{FF2B5EF4-FFF2-40B4-BE49-F238E27FC236}">
                <a16:creationId xmlns:a16="http://schemas.microsoft.com/office/drawing/2014/main" id="{7CA9B9AF-C0DF-A742-A0CA-CE1ABD46176C}"/>
              </a:ext>
            </a:extLst>
          </p:cNvPr>
          <p:cNvSpPr>
            <a:spLocks noGrp="1"/>
          </p:cNvSpPr>
          <p:nvPr>
            <p:ph type="sldNum" sz="quarter" idx="12"/>
          </p:nvPr>
        </p:nvSpPr>
        <p:spPr/>
        <p:txBody>
          <a:bodyPr/>
          <a:lstStyle/>
          <a:p>
            <a:fld id="{19B12225-5612-419B-A8D5-4B8EEE4C217E}" type="slidenum">
              <a:rPr lang="en-US" smtClean="0"/>
              <a:pPr/>
              <a:t>68</a:t>
            </a:fld>
            <a:endParaRPr lang="en-US"/>
          </a:p>
        </p:txBody>
      </p:sp>
    </p:spTree>
    <p:extLst>
      <p:ext uri="{BB962C8B-B14F-4D97-AF65-F5344CB8AC3E}">
        <p14:creationId xmlns:p14="http://schemas.microsoft.com/office/powerpoint/2010/main" val="40829168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74ABC-8853-D14D-9BC2-E6348293F5BD}"/>
              </a:ext>
            </a:extLst>
          </p:cNvPr>
          <p:cNvSpPr>
            <a:spLocks noGrp="1"/>
          </p:cNvSpPr>
          <p:nvPr>
            <p:ph type="title"/>
          </p:nvPr>
        </p:nvSpPr>
        <p:spPr/>
        <p:txBody>
          <a:bodyPr/>
          <a:lstStyle/>
          <a:p>
            <a:r>
              <a:rPr lang="en-US"/>
              <a:t>GCPN vs. </a:t>
            </a:r>
            <a:r>
              <a:rPr lang="en-US" err="1"/>
              <a:t>GraphRNN</a:t>
            </a:r>
            <a:endParaRPr lang="en-US"/>
          </a:p>
        </p:txBody>
      </p:sp>
      <p:sp>
        <p:nvSpPr>
          <p:cNvPr id="3" name="Content Placeholder 2">
            <a:extLst>
              <a:ext uri="{FF2B5EF4-FFF2-40B4-BE49-F238E27FC236}">
                <a16:creationId xmlns:a16="http://schemas.microsoft.com/office/drawing/2014/main" id="{F1B83880-811E-4446-BD9F-2B36F2A61CAD}"/>
              </a:ext>
            </a:extLst>
          </p:cNvPr>
          <p:cNvSpPr>
            <a:spLocks noGrp="1"/>
          </p:cNvSpPr>
          <p:nvPr>
            <p:ph idx="1"/>
          </p:nvPr>
        </p:nvSpPr>
        <p:spPr>
          <a:xfrm>
            <a:off x="460830" y="1198127"/>
            <a:ext cx="8626642" cy="4056159"/>
          </a:xfrm>
        </p:spPr>
        <p:txBody>
          <a:bodyPr>
            <a:normAutofit/>
          </a:bodyPr>
          <a:lstStyle/>
          <a:p>
            <a:r>
              <a:rPr lang="en-US" b="1"/>
              <a:t>Sequential graph generation</a:t>
            </a:r>
          </a:p>
          <a:p>
            <a:r>
              <a:rPr lang="en-US" sz="2800" b="1" err="1"/>
              <a:t>GraphRNN</a:t>
            </a:r>
            <a:r>
              <a:rPr lang="en-US" sz="2800"/>
              <a:t>: predict action based on </a:t>
            </a:r>
            <a:r>
              <a:rPr lang="en-US" sz="2800" b="1">
                <a:solidFill>
                  <a:srgbClr val="0070C0"/>
                </a:solidFill>
              </a:rPr>
              <a:t>RNN hidden states</a:t>
            </a:r>
          </a:p>
          <a:p>
            <a:endParaRPr lang="en-US" sz="2800"/>
          </a:p>
          <a:p>
            <a:endParaRPr lang="en-US" sz="2800"/>
          </a:p>
          <a:p>
            <a:endParaRPr lang="en-US" sz="2800"/>
          </a:p>
          <a:p>
            <a:pPr marL="118872" indent="0">
              <a:buNone/>
            </a:pPr>
            <a:endParaRPr lang="en-US" sz="2800"/>
          </a:p>
          <a:p>
            <a:r>
              <a:rPr lang="en-US" sz="2800" b="1"/>
              <a:t>GCPN: </a:t>
            </a:r>
            <a:r>
              <a:rPr lang="en-US" sz="2800"/>
              <a:t>predict action based on </a:t>
            </a:r>
            <a:r>
              <a:rPr lang="en-US" sz="2800" b="1">
                <a:solidFill>
                  <a:srgbClr val="C00000"/>
                </a:solidFill>
              </a:rPr>
              <a:t>GNN node embeddings</a:t>
            </a:r>
            <a:endParaRPr lang="en-US"/>
          </a:p>
        </p:txBody>
      </p:sp>
      <p:sp>
        <p:nvSpPr>
          <p:cNvPr id="4" name="Date Placeholder 3">
            <a:extLst>
              <a:ext uri="{FF2B5EF4-FFF2-40B4-BE49-F238E27FC236}">
                <a16:creationId xmlns:a16="http://schemas.microsoft.com/office/drawing/2014/main" id="{111AE508-2B0D-6246-8CBD-BB7BC47503C3}"/>
              </a:ext>
            </a:extLst>
          </p:cNvPr>
          <p:cNvSpPr>
            <a:spLocks noGrp="1"/>
          </p:cNvSpPr>
          <p:nvPr>
            <p:ph type="dt" sz="half" idx="10"/>
          </p:nvPr>
        </p:nvSpPr>
        <p:spPr/>
        <p:txBody>
          <a:bodyPr/>
          <a:lstStyle/>
          <a:p>
            <a:fld id="{5001C635-D0B6-3C4E-A808-7257D90A6EE1}" type="datetime1">
              <a:rPr lang="en-US" smtClean="0"/>
              <a:t>11/18/24</a:t>
            </a:fld>
            <a:endParaRPr lang="en-US"/>
          </a:p>
        </p:txBody>
      </p:sp>
      <p:sp>
        <p:nvSpPr>
          <p:cNvPr id="5" name="Footer Placeholder 4">
            <a:extLst>
              <a:ext uri="{FF2B5EF4-FFF2-40B4-BE49-F238E27FC236}">
                <a16:creationId xmlns:a16="http://schemas.microsoft.com/office/drawing/2014/main" id="{038B1800-AA29-7046-965B-36561E021BB4}"/>
              </a:ext>
            </a:extLst>
          </p:cNvPr>
          <p:cNvSpPr>
            <a:spLocks noGrp="1"/>
          </p:cNvSpPr>
          <p:nvPr>
            <p:ph type="ftr" sz="quarter" idx="11"/>
          </p:nvPr>
        </p:nvSpPr>
        <p:spPr/>
        <p:txBody>
          <a:bodyPr/>
          <a:lstStyle/>
          <a:p>
            <a:r>
              <a:rPr lang="en-US"/>
              <a:t>Jure Leskovec, Stanford CS224W: Machine Learning with Graphs, cs224w.stanford.edu</a:t>
            </a:r>
          </a:p>
        </p:txBody>
      </p:sp>
      <p:sp>
        <p:nvSpPr>
          <p:cNvPr id="6" name="Slide Number Placeholder 5">
            <a:extLst>
              <a:ext uri="{FF2B5EF4-FFF2-40B4-BE49-F238E27FC236}">
                <a16:creationId xmlns:a16="http://schemas.microsoft.com/office/drawing/2014/main" id="{7CA9B9AF-C0DF-A742-A0CA-CE1ABD46176C}"/>
              </a:ext>
            </a:extLst>
          </p:cNvPr>
          <p:cNvSpPr>
            <a:spLocks noGrp="1"/>
          </p:cNvSpPr>
          <p:nvPr>
            <p:ph type="sldNum" sz="quarter" idx="12"/>
          </p:nvPr>
        </p:nvSpPr>
        <p:spPr/>
        <p:txBody>
          <a:bodyPr/>
          <a:lstStyle/>
          <a:p>
            <a:fld id="{19B12225-5612-419B-A8D5-4B8EEE4C217E}" type="slidenum">
              <a:rPr lang="en-US" smtClean="0"/>
              <a:pPr/>
              <a:t>69</a:t>
            </a:fld>
            <a:endParaRPr lang="en-US"/>
          </a:p>
        </p:txBody>
      </p:sp>
      <p:sp>
        <p:nvSpPr>
          <p:cNvPr id="8" name="Rectangle 7">
            <a:extLst>
              <a:ext uri="{FF2B5EF4-FFF2-40B4-BE49-F238E27FC236}">
                <a16:creationId xmlns:a16="http://schemas.microsoft.com/office/drawing/2014/main" id="{27F78A92-FA37-D842-BFDE-EC12E5700134}"/>
              </a:ext>
            </a:extLst>
          </p:cNvPr>
          <p:cNvSpPr/>
          <p:nvPr/>
        </p:nvSpPr>
        <p:spPr>
          <a:xfrm>
            <a:off x="2469931" y="2643577"/>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Node RNN</a:t>
            </a:r>
          </a:p>
        </p:txBody>
      </p:sp>
      <p:sp>
        <p:nvSpPr>
          <p:cNvPr id="10" name="Right Arrow 9">
            <a:extLst>
              <a:ext uri="{FF2B5EF4-FFF2-40B4-BE49-F238E27FC236}">
                <a16:creationId xmlns:a16="http://schemas.microsoft.com/office/drawing/2014/main" id="{73C263C9-CE6C-E449-9857-D4C202FEAAA7}"/>
              </a:ext>
            </a:extLst>
          </p:cNvPr>
          <p:cNvSpPr/>
          <p:nvPr/>
        </p:nvSpPr>
        <p:spPr>
          <a:xfrm>
            <a:off x="3352332" y="2889790"/>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1" name="Rectangle 10">
            <a:extLst>
              <a:ext uri="{FF2B5EF4-FFF2-40B4-BE49-F238E27FC236}">
                <a16:creationId xmlns:a16="http://schemas.microsoft.com/office/drawing/2014/main" id="{00ABB336-B5DF-C549-94AB-694690C3EA76}"/>
              </a:ext>
            </a:extLst>
          </p:cNvPr>
          <p:cNvSpPr/>
          <p:nvPr/>
        </p:nvSpPr>
        <p:spPr>
          <a:xfrm>
            <a:off x="3701650" y="2643576"/>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17" name="Right Arrow 16">
            <a:extLst>
              <a:ext uri="{FF2B5EF4-FFF2-40B4-BE49-F238E27FC236}">
                <a16:creationId xmlns:a16="http://schemas.microsoft.com/office/drawing/2014/main" id="{5A3263A8-69EE-DE4C-AAA1-C9171E683BE3}"/>
              </a:ext>
            </a:extLst>
          </p:cNvPr>
          <p:cNvSpPr/>
          <p:nvPr/>
        </p:nvSpPr>
        <p:spPr>
          <a:xfrm>
            <a:off x="4624872" y="2889790"/>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5" name="Rectangle 44">
            <a:extLst>
              <a:ext uri="{FF2B5EF4-FFF2-40B4-BE49-F238E27FC236}">
                <a16:creationId xmlns:a16="http://schemas.microsoft.com/office/drawing/2014/main" id="{C45DD404-C19D-6943-8EFB-0A5DA45AC68C}"/>
              </a:ext>
            </a:extLst>
          </p:cNvPr>
          <p:cNvSpPr/>
          <p:nvPr/>
        </p:nvSpPr>
        <p:spPr>
          <a:xfrm>
            <a:off x="4933369" y="2643575"/>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46" name="Right Arrow 45">
            <a:extLst>
              <a:ext uri="{FF2B5EF4-FFF2-40B4-BE49-F238E27FC236}">
                <a16:creationId xmlns:a16="http://schemas.microsoft.com/office/drawing/2014/main" id="{8FC60DC3-1272-A345-9457-5DFF00734AEC}"/>
              </a:ext>
            </a:extLst>
          </p:cNvPr>
          <p:cNvSpPr/>
          <p:nvPr/>
        </p:nvSpPr>
        <p:spPr>
          <a:xfrm>
            <a:off x="5829235" y="2889790"/>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48" name="Rectangle 47">
            <a:extLst>
              <a:ext uri="{FF2B5EF4-FFF2-40B4-BE49-F238E27FC236}">
                <a16:creationId xmlns:a16="http://schemas.microsoft.com/office/drawing/2014/main" id="{058F8C5C-F6D6-1445-A1A1-38D0DEF9519C}"/>
              </a:ext>
            </a:extLst>
          </p:cNvPr>
          <p:cNvSpPr/>
          <p:nvPr/>
        </p:nvSpPr>
        <p:spPr>
          <a:xfrm>
            <a:off x="6137732" y="2643575"/>
            <a:ext cx="762000" cy="62958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Edge RNN</a:t>
            </a:r>
          </a:p>
        </p:txBody>
      </p:sp>
      <p:sp>
        <p:nvSpPr>
          <p:cNvPr id="51" name="Content Placeholder 2">
            <a:extLst>
              <a:ext uri="{FF2B5EF4-FFF2-40B4-BE49-F238E27FC236}">
                <a16:creationId xmlns:a16="http://schemas.microsoft.com/office/drawing/2014/main" id="{3FBA92A3-F9BE-6749-BE31-89FD1C5AB353}"/>
              </a:ext>
            </a:extLst>
          </p:cNvPr>
          <p:cNvSpPr txBox="1">
            <a:spLocks/>
          </p:cNvSpPr>
          <p:nvPr/>
        </p:nvSpPr>
        <p:spPr>
          <a:xfrm>
            <a:off x="457200" y="1370785"/>
            <a:ext cx="8165771" cy="3307082"/>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endParaRPr lang="en-US" b="1"/>
          </a:p>
        </p:txBody>
      </p:sp>
      <p:sp>
        <p:nvSpPr>
          <p:cNvPr id="62" name="Rectangle 61">
            <a:extLst>
              <a:ext uri="{FF2B5EF4-FFF2-40B4-BE49-F238E27FC236}">
                <a16:creationId xmlns:a16="http://schemas.microsoft.com/office/drawing/2014/main" id="{AA5FC346-33DE-A242-B549-F71ED66A852D}"/>
              </a:ext>
            </a:extLst>
          </p:cNvPr>
          <p:cNvSpPr/>
          <p:nvPr/>
        </p:nvSpPr>
        <p:spPr>
          <a:xfrm>
            <a:off x="3926197" y="2208069"/>
            <a:ext cx="312906" cy="369332"/>
          </a:xfrm>
          <a:prstGeom prst="rect">
            <a:avLst/>
          </a:prstGeom>
        </p:spPr>
        <p:txBody>
          <a:bodyPr wrap="none">
            <a:spAutoFit/>
          </a:bodyPr>
          <a:lstStyle/>
          <a:p>
            <a:pPr algn="ctr"/>
            <a:r>
              <a:rPr lang="en-US" b="1">
                <a:solidFill>
                  <a:srgbClr val="C00000"/>
                </a:solidFill>
                <a:latin typeface="Helvetica Neue Light" panose="02000403000000020004" pitchFamily="2" charset="0"/>
                <a:ea typeface="Helvetica Neue Light" panose="02000403000000020004" pitchFamily="2" charset="0"/>
              </a:rPr>
              <a:t>0</a:t>
            </a:r>
          </a:p>
        </p:txBody>
      </p:sp>
      <p:sp>
        <p:nvSpPr>
          <p:cNvPr id="63" name="Rectangle 62">
            <a:extLst>
              <a:ext uri="{FF2B5EF4-FFF2-40B4-BE49-F238E27FC236}">
                <a16:creationId xmlns:a16="http://schemas.microsoft.com/office/drawing/2014/main" id="{23CF34FC-F436-9249-B285-7EAB419C9AEE}"/>
              </a:ext>
            </a:extLst>
          </p:cNvPr>
          <p:cNvSpPr/>
          <p:nvPr/>
        </p:nvSpPr>
        <p:spPr>
          <a:xfrm>
            <a:off x="5157916" y="2208069"/>
            <a:ext cx="312906" cy="369332"/>
          </a:xfrm>
          <a:prstGeom prst="rect">
            <a:avLst/>
          </a:prstGeom>
        </p:spPr>
        <p:txBody>
          <a:bodyPr wrap="none">
            <a:spAutoFit/>
          </a:bodyPr>
          <a:lstStyle/>
          <a:p>
            <a:pPr algn="ctr"/>
            <a:r>
              <a:rPr lang="en-US" b="1">
                <a:solidFill>
                  <a:srgbClr val="C00000"/>
                </a:solidFill>
                <a:latin typeface="Helvetica Neue Light" panose="02000403000000020004" pitchFamily="2" charset="0"/>
                <a:ea typeface="Helvetica Neue Light" panose="02000403000000020004" pitchFamily="2" charset="0"/>
              </a:rPr>
              <a:t>1</a:t>
            </a:r>
          </a:p>
        </p:txBody>
      </p:sp>
      <p:sp>
        <p:nvSpPr>
          <p:cNvPr id="64" name="Rectangle 63">
            <a:extLst>
              <a:ext uri="{FF2B5EF4-FFF2-40B4-BE49-F238E27FC236}">
                <a16:creationId xmlns:a16="http://schemas.microsoft.com/office/drawing/2014/main" id="{5CF0969F-444A-2B4C-A2DB-9ED6E64B1E6C}"/>
              </a:ext>
            </a:extLst>
          </p:cNvPr>
          <p:cNvSpPr/>
          <p:nvPr/>
        </p:nvSpPr>
        <p:spPr>
          <a:xfrm>
            <a:off x="6389635" y="2208069"/>
            <a:ext cx="312906" cy="369332"/>
          </a:xfrm>
          <a:prstGeom prst="rect">
            <a:avLst/>
          </a:prstGeom>
        </p:spPr>
        <p:txBody>
          <a:bodyPr wrap="none">
            <a:spAutoFit/>
          </a:bodyPr>
          <a:lstStyle/>
          <a:p>
            <a:pPr algn="ctr"/>
            <a:r>
              <a:rPr lang="en-US" b="1">
                <a:solidFill>
                  <a:srgbClr val="C00000"/>
                </a:solidFill>
                <a:latin typeface="Helvetica Neue Light" panose="02000403000000020004" pitchFamily="2" charset="0"/>
                <a:ea typeface="Helvetica Neue Light" panose="02000403000000020004" pitchFamily="2" charset="0"/>
              </a:rPr>
              <a:t>1</a:t>
            </a:r>
          </a:p>
        </p:txBody>
      </p:sp>
      <p:grpSp>
        <p:nvGrpSpPr>
          <p:cNvPr id="85" name="Group 84">
            <a:extLst>
              <a:ext uri="{FF2B5EF4-FFF2-40B4-BE49-F238E27FC236}">
                <a16:creationId xmlns:a16="http://schemas.microsoft.com/office/drawing/2014/main" id="{681C0AD8-8353-0946-B8B8-A1509DCA9328}"/>
              </a:ext>
            </a:extLst>
          </p:cNvPr>
          <p:cNvGrpSpPr/>
          <p:nvPr/>
        </p:nvGrpSpPr>
        <p:grpSpPr>
          <a:xfrm>
            <a:off x="7153269" y="2458839"/>
            <a:ext cx="1131636" cy="998439"/>
            <a:chOff x="7381004" y="3301547"/>
            <a:chExt cx="1358429" cy="1198538"/>
          </a:xfrm>
        </p:grpSpPr>
        <p:sp>
          <p:nvSpPr>
            <p:cNvPr id="75" name="Oval 74">
              <a:extLst>
                <a:ext uri="{FF2B5EF4-FFF2-40B4-BE49-F238E27FC236}">
                  <a16:creationId xmlns:a16="http://schemas.microsoft.com/office/drawing/2014/main" id="{08136F87-F5CE-CB4A-A6FC-D32478491C5D}"/>
                </a:ext>
              </a:extLst>
            </p:cNvPr>
            <p:cNvSpPr>
              <a:spLocks noChangeAspect="1"/>
            </p:cNvSpPr>
            <p:nvPr/>
          </p:nvSpPr>
          <p:spPr>
            <a:xfrm>
              <a:off x="7381004" y="3301547"/>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a:latin typeface="Helvetica Neue Light" panose="02000403000000020004" pitchFamily="2" charset="0"/>
                  <a:ea typeface="Helvetica Neue Light" panose="02000403000000020004" pitchFamily="2" charset="0"/>
                </a:rPr>
                <a:t>1</a:t>
              </a:r>
            </a:p>
          </p:txBody>
        </p:sp>
        <p:sp>
          <p:nvSpPr>
            <p:cNvPr id="76" name="Oval 75">
              <a:extLst>
                <a:ext uri="{FF2B5EF4-FFF2-40B4-BE49-F238E27FC236}">
                  <a16:creationId xmlns:a16="http://schemas.microsoft.com/office/drawing/2014/main" id="{E3249F53-9A4F-084D-9E39-1784AC8E7BFF}"/>
                </a:ext>
              </a:extLst>
            </p:cNvPr>
            <p:cNvSpPr>
              <a:spLocks noChangeAspect="1"/>
            </p:cNvSpPr>
            <p:nvPr/>
          </p:nvSpPr>
          <p:spPr>
            <a:xfrm>
              <a:off x="7381004" y="4134325"/>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a:latin typeface="Helvetica Neue Light" panose="02000403000000020004" pitchFamily="2" charset="0"/>
                  <a:ea typeface="Helvetica Neue Light" panose="02000403000000020004" pitchFamily="2" charset="0"/>
                </a:rPr>
                <a:t>2</a:t>
              </a:r>
            </a:p>
          </p:txBody>
        </p:sp>
        <p:sp>
          <p:nvSpPr>
            <p:cNvPr id="77" name="Oval 76">
              <a:extLst>
                <a:ext uri="{FF2B5EF4-FFF2-40B4-BE49-F238E27FC236}">
                  <a16:creationId xmlns:a16="http://schemas.microsoft.com/office/drawing/2014/main" id="{E39403A7-E300-D148-997F-B6D489B5B75E}"/>
                </a:ext>
              </a:extLst>
            </p:cNvPr>
            <p:cNvSpPr>
              <a:spLocks noChangeAspect="1"/>
            </p:cNvSpPr>
            <p:nvPr/>
          </p:nvSpPr>
          <p:spPr>
            <a:xfrm>
              <a:off x="8373673" y="4134325"/>
              <a:ext cx="365760" cy="365760"/>
            </a:xfrm>
            <a:prstGeom prst="ellips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a:solidFill>
                    <a:srgbClr val="C00000"/>
                  </a:solidFill>
                  <a:latin typeface="Helvetica Neue Light" panose="02000403000000020004" pitchFamily="2" charset="0"/>
                  <a:ea typeface="Helvetica Neue Light" panose="02000403000000020004" pitchFamily="2" charset="0"/>
                </a:rPr>
                <a:t>4</a:t>
              </a:r>
            </a:p>
          </p:txBody>
        </p:sp>
        <p:cxnSp>
          <p:nvCxnSpPr>
            <p:cNvPr id="78" name="Straight Connector 77">
              <a:extLst>
                <a:ext uri="{FF2B5EF4-FFF2-40B4-BE49-F238E27FC236}">
                  <a16:creationId xmlns:a16="http://schemas.microsoft.com/office/drawing/2014/main" id="{2A143CE5-EF04-D84A-8E7C-C4015ECB8BE6}"/>
                </a:ext>
              </a:extLst>
            </p:cNvPr>
            <p:cNvCxnSpPr/>
            <p:nvPr/>
          </p:nvCxnSpPr>
          <p:spPr>
            <a:xfrm>
              <a:off x="7746764" y="4313405"/>
              <a:ext cx="626909" cy="0"/>
            </a:xfrm>
            <a:prstGeom prst="line">
              <a:avLst/>
            </a:prstGeom>
            <a:ln w="19050">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a16="http://schemas.microsoft.com/office/drawing/2014/main" id="{53A4FE6D-03DF-2044-AF4C-2B33D3FD6E38}"/>
                </a:ext>
              </a:extLst>
            </p:cNvPr>
            <p:cNvSpPr>
              <a:spLocks noChangeAspect="1"/>
            </p:cNvSpPr>
            <p:nvPr/>
          </p:nvSpPr>
          <p:spPr>
            <a:xfrm>
              <a:off x="8373673" y="3301547"/>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000">
                  <a:latin typeface="Helvetica Neue Light" panose="02000403000000020004" pitchFamily="2" charset="0"/>
                  <a:ea typeface="Helvetica Neue Light" panose="02000403000000020004" pitchFamily="2" charset="0"/>
                </a:rPr>
                <a:t>3</a:t>
              </a:r>
            </a:p>
          </p:txBody>
        </p:sp>
        <p:cxnSp>
          <p:nvCxnSpPr>
            <p:cNvPr id="80" name="Straight Connector 79">
              <a:extLst>
                <a:ext uri="{FF2B5EF4-FFF2-40B4-BE49-F238E27FC236}">
                  <a16:creationId xmlns:a16="http://schemas.microsoft.com/office/drawing/2014/main" id="{C81FACDF-DE36-6D47-96DB-D4A16D1A41A6}"/>
                </a:ext>
              </a:extLst>
            </p:cNvPr>
            <p:cNvCxnSpPr/>
            <p:nvPr/>
          </p:nvCxnSpPr>
          <p:spPr>
            <a:xfrm>
              <a:off x="7563884" y="3667308"/>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093EFCE1-2BDC-9347-AE17-F3AA74F45379}"/>
                </a:ext>
              </a:extLst>
            </p:cNvPr>
            <p:cNvCxnSpPr/>
            <p:nvPr/>
          </p:nvCxnSpPr>
          <p:spPr>
            <a:xfrm>
              <a:off x="7746764" y="3484427"/>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65B650B9-5D09-1048-9360-FA4FDD46B30B}"/>
                </a:ext>
              </a:extLst>
            </p:cNvPr>
            <p:cNvCxnSpPr/>
            <p:nvPr/>
          </p:nvCxnSpPr>
          <p:spPr>
            <a:xfrm>
              <a:off x="8556553" y="3667308"/>
              <a:ext cx="0" cy="467017"/>
            </a:xfrm>
            <a:prstGeom prst="line">
              <a:avLst/>
            </a:prstGeom>
            <a:ln w="190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sp>
        <p:nvSpPr>
          <p:cNvPr id="87" name="Oval 86">
            <a:extLst>
              <a:ext uri="{FF2B5EF4-FFF2-40B4-BE49-F238E27FC236}">
                <a16:creationId xmlns:a16="http://schemas.microsoft.com/office/drawing/2014/main" id="{3517D772-AD81-5446-BA6F-5B5094E0C3FD}"/>
              </a:ext>
            </a:extLst>
          </p:cNvPr>
          <p:cNvSpPr>
            <a:spLocks noChangeAspect="1"/>
          </p:cNvSpPr>
          <p:nvPr/>
        </p:nvSpPr>
        <p:spPr>
          <a:xfrm>
            <a:off x="878469" y="2458839"/>
            <a:ext cx="304695" cy="304695"/>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a:latin typeface="Helvetica Neue Light" panose="02000403000000020004" pitchFamily="2" charset="0"/>
                <a:ea typeface="Helvetica Neue Light" panose="02000403000000020004" pitchFamily="2" charset="0"/>
              </a:rPr>
              <a:t>1</a:t>
            </a:r>
          </a:p>
        </p:txBody>
      </p:sp>
      <p:sp>
        <p:nvSpPr>
          <p:cNvPr id="88" name="Oval 87">
            <a:extLst>
              <a:ext uri="{FF2B5EF4-FFF2-40B4-BE49-F238E27FC236}">
                <a16:creationId xmlns:a16="http://schemas.microsoft.com/office/drawing/2014/main" id="{D114E73B-2182-5D42-80B0-206CA7E43D89}"/>
              </a:ext>
            </a:extLst>
          </p:cNvPr>
          <p:cNvSpPr>
            <a:spLocks noChangeAspect="1"/>
          </p:cNvSpPr>
          <p:nvPr/>
        </p:nvSpPr>
        <p:spPr>
          <a:xfrm>
            <a:off x="878469" y="3152583"/>
            <a:ext cx="304695" cy="304695"/>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a:latin typeface="Helvetica Neue Light" panose="02000403000000020004" pitchFamily="2" charset="0"/>
                <a:ea typeface="Helvetica Neue Light" panose="02000403000000020004" pitchFamily="2" charset="0"/>
              </a:rPr>
              <a:t>2</a:t>
            </a:r>
          </a:p>
        </p:txBody>
      </p:sp>
      <p:sp>
        <p:nvSpPr>
          <p:cNvPr id="91" name="Oval 90">
            <a:extLst>
              <a:ext uri="{FF2B5EF4-FFF2-40B4-BE49-F238E27FC236}">
                <a16:creationId xmlns:a16="http://schemas.microsoft.com/office/drawing/2014/main" id="{CA931027-A102-B94A-A95A-D668510C8239}"/>
              </a:ext>
            </a:extLst>
          </p:cNvPr>
          <p:cNvSpPr>
            <a:spLocks noChangeAspect="1"/>
          </p:cNvSpPr>
          <p:nvPr/>
        </p:nvSpPr>
        <p:spPr>
          <a:xfrm>
            <a:off x="1705410" y="2458839"/>
            <a:ext cx="304695" cy="30469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000">
                <a:latin typeface="Helvetica Neue Light" panose="02000403000000020004" pitchFamily="2" charset="0"/>
                <a:ea typeface="Helvetica Neue Light" panose="02000403000000020004" pitchFamily="2" charset="0"/>
              </a:rPr>
              <a:t>3</a:t>
            </a:r>
          </a:p>
        </p:txBody>
      </p:sp>
      <p:cxnSp>
        <p:nvCxnSpPr>
          <p:cNvPr id="92" name="Straight Connector 91">
            <a:extLst>
              <a:ext uri="{FF2B5EF4-FFF2-40B4-BE49-F238E27FC236}">
                <a16:creationId xmlns:a16="http://schemas.microsoft.com/office/drawing/2014/main" id="{748EDD9D-1C71-1A4E-99D3-F0F2348A5B38}"/>
              </a:ext>
            </a:extLst>
          </p:cNvPr>
          <p:cNvCxnSpPr/>
          <p:nvPr/>
        </p:nvCxnSpPr>
        <p:spPr>
          <a:xfrm>
            <a:off x="1030817" y="2763535"/>
            <a:ext cx="0" cy="3890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09056C4-AE16-5A44-8D5B-95C8F29A6884}"/>
              </a:ext>
            </a:extLst>
          </p:cNvPr>
          <p:cNvCxnSpPr/>
          <p:nvPr/>
        </p:nvCxnSpPr>
        <p:spPr>
          <a:xfrm>
            <a:off x="1183164" y="2611187"/>
            <a:ext cx="52224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B3ACB7F6-CB5A-5640-8E02-C3C5B32706CF}"/>
              </a:ext>
            </a:extLst>
          </p:cNvPr>
          <p:cNvSpPr txBox="1"/>
          <p:nvPr/>
        </p:nvSpPr>
        <p:spPr>
          <a:xfrm>
            <a:off x="1861666" y="3451904"/>
            <a:ext cx="5553123" cy="369332"/>
          </a:xfrm>
          <a:prstGeom prst="rect">
            <a:avLst/>
          </a:prstGeom>
          <a:noFill/>
        </p:spPr>
        <p:txBody>
          <a:bodyPr wrap="none" rtlCol="0">
            <a:spAutoFit/>
          </a:bodyPr>
          <a:lstStyle/>
          <a:p>
            <a:r>
              <a:rPr lang="en-US" b="1">
                <a:solidFill>
                  <a:srgbClr val="0070C0"/>
                </a:solidFill>
              </a:rPr>
              <a:t>RNN hidden state captures the generated graph so far</a:t>
            </a:r>
          </a:p>
        </p:txBody>
      </p:sp>
      <p:sp>
        <p:nvSpPr>
          <p:cNvPr id="103" name="Rectangle 102">
            <a:extLst>
              <a:ext uri="{FF2B5EF4-FFF2-40B4-BE49-F238E27FC236}">
                <a16:creationId xmlns:a16="http://schemas.microsoft.com/office/drawing/2014/main" id="{469CF81B-C863-9743-B5C5-6995A14DA193}"/>
              </a:ext>
            </a:extLst>
          </p:cNvPr>
          <p:cNvSpPr/>
          <p:nvPr/>
        </p:nvSpPr>
        <p:spPr>
          <a:xfrm>
            <a:off x="1937798" y="5012951"/>
            <a:ext cx="762000" cy="629587"/>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GNN</a:t>
            </a:r>
          </a:p>
        </p:txBody>
      </p:sp>
      <p:sp>
        <p:nvSpPr>
          <p:cNvPr id="104" name="Right Arrow 103">
            <a:extLst>
              <a:ext uri="{FF2B5EF4-FFF2-40B4-BE49-F238E27FC236}">
                <a16:creationId xmlns:a16="http://schemas.microsoft.com/office/drawing/2014/main" id="{9E9F179D-37FF-A548-9343-7A9C586C4B77}"/>
              </a:ext>
            </a:extLst>
          </p:cNvPr>
          <p:cNvSpPr/>
          <p:nvPr/>
        </p:nvSpPr>
        <p:spPr>
          <a:xfrm>
            <a:off x="1602572" y="5268284"/>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05" name="Right Arrow 104">
            <a:extLst>
              <a:ext uri="{FF2B5EF4-FFF2-40B4-BE49-F238E27FC236}">
                <a16:creationId xmlns:a16="http://schemas.microsoft.com/office/drawing/2014/main" id="{ADC9A3CE-C76D-CD40-BDA8-42DA71CE3110}"/>
              </a:ext>
            </a:extLst>
          </p:cNvPr>
          <p:cNvSpPr/>
          <p:nvPr/>
        </p:nvSpPr>
        <p:spPr>
          <a:xfrm>
            <a:off x="2871748" y="5268284"/>
            <a:ext cx="182880" cy="137160"/>
          </a:xfrm>
          <a:prstGeom prst="rightArrow">
            <a:avLst/>
          </a:prstGeom>
          <a:ln w="38100" cmpd="sng"/>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13" name="Oval 112">
            <a:extLst>
              <a:ext uri="{FF2B5EF4-FFF2-40B4-BE49-F238E27FC236}">
                <a16:creationId xmlns:a16="http://schemas.microsoft.com/office/drawing/2014/main" id="{5D9630BE-1C2D-F04F-A5EB-1BD2AD384551}"/>
              </a:ext>
            </a:extLst>
          </p:cNvPr>
          <p:cNvSpPr>
            <a:spLocks noChangeAspect="1"/>
          </p:cNvSpPr>
          <p:nvPr/>
        </p:nvSpPr>
        <p:spPr>
          <a:xfrm>
            <a:off x="367430" y="4837644"/>
            <a:ext cx="304695" cy="304695"/>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a:latin typeface="Helvetica Neue Light" panose="02000403000000020004" pitchFamily="2" charset="0"/>
                <a:ea typeface="Helvetica Neue Light" panose="02000403000000020004" pitchFamily="2" charset="0"/>
              </a:rPr>
              <a:t>1</a:t>
            </a:r>
          </a:p>
        </p:txBody>
      </p:sp>
      <p:sp>
        <p:nvSpPr>
          <p:cNvPr id="114" name="Oval 113">
            <a:extLst>
              <a:ext uri="{FF2B5EF4-FFF2-40B4-BE49-F238E27FC236}">
                <a16:creationId xmlns:a16="http://schemas.microsoft.com/office/drawing/2014/main" id="{68E2A56F-77C4-3C4E-9E8D-73100C1C638E}"/>
              </a:ext>
            </a:extLst>
          </p:cNvPr>
          <p:cNvSpPr>
            <a:spLocks noChangeAspect="1"/>
          </p:cNvSpPr>
          <p:nvPr/>
        </p:nvSpPr>
        <p:spPr>
          <a:xfrm>
            <a:off x="367430" y="5531388"/>
            <a:ext cx="304695" cy="304695"/>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a:latin typeface="Helvetica Neue Light" panose="02000403000000020004" pitchFamily="2" charset="0"/>
                <a:ea typeface="Helvetica Neue Light" panose="02000403000000020004" pitchFamily="2" charset="0"/>
              </a:rPr>
              <a:t>2</a:t>
            </a:r>
          </a:p>
        </p:txBody>
      </p:sp>
      <p:sp>
        <p:nvSpPr>
          <p:cNvPr id="115" name="Oval 114">
            <a:extLst>
              <a:ext uri="{FF2B5EF4-FFF2-40B4-BE49-F238E27FC236}">
                <a16:creationId xmlns:a16="http://schemas.microsoft.com/office/drawing/2014/main" id="{D730232C-2E33-304E-8290-3B5A9834B178}"/>
              </a:ext>
            </a:extLst>
          </p:cNvPr>
          <p:cNvSpPr>
            <a:spLocks noChangeAspect="1"/>
          </p:cNvSpPr>
          <p:nvPr/>
        </p:nvSpPr>
        <p:spPr>
          <a:xfrm>
            <a:off x="1194371" y="5531388"/>
            <a:ext cx="304695" cy="304695"/>
          </a:xfrm>
          <a:prstGeom prst="ellips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a:solidFill>
                  <a:srgbClr val="C00000"/>
                </a:solidFill>
                <a:latin typeface="Helvetica Neue Light" panose="02000403000000020004" pitchFamily="2" charset="0"/>
                <a:ea typeface="Helvetica Neue Light" panose="02000403000000020004" pitchFamily="2" charset="0"/>
              </a:rPr>
              <a:t>4</a:t>
            </a:r>
          </a:p>
        </p:txBody>
      </p:sp>
      <p:sp>
        <p:nvSpPr>
          <p:cNvPr id="117" name="Oval 116">
            <a:extLst>
              <a:ext uri="{FF2B5EF4-FFF2-40B4-BE49-F238E27FC236}">
                <a16:creationId xmlns:a16="http://schemas.microsoft.com/office/drawing/2014/main" id="{F5A47DF5-8F4C-F342-B7D7-296BA0F879D5}"/>
              </a:ext>
            </a:extLst>
          </p:cNvPr>
          <p:cNvSpPr>
            <a:spLocks noChangeAspect="1"/>
          </p:cNvSpPr>
          <p:nvPr/>
        </p:nvSpPr>
        <p:spPr>
          <a:xfrm>
            <a:off x="1194371" y="4837644"/>
            <a:ext cx="304695" cy="30469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000">
                <a:latin typeface="Helvetica Neue Light" panose="02000403000000020004" pitchFamily="2" charset="0"/>
                <a:ea typeface="Helvetica Neue Light" panose="02000403000000020004" pitchFamily="2" charset="0"/>
              </a:rPr>
              <a:t>3</a:t>
            </a:r>
          </a:p>
        </p:txBody>
      </p:sp>
      <p:cxnSp>
        <p:nvCxnSpPr>
          <p:cNvPr id="118" name="Straight Connector 117">
            <a:extLst>
              <a:ext uri="{FF2B5EF4-FFF2-40B4-BE49-F238E27FC236}">
                <a16:creationId xmlns:a16="http://schemas.microsoft.com/office/drawing/2014/main" id="{9CB9B5CA-B102-7F4B-A2DD-429A14F1FB43}"/>
              </a:ext>
            </a:extLst>
          </p:cNvPr>
          <p:cNvCxnSpPr/>
          <p:nvPr/>
        </p:nvCxnSpPr>
        <p:spPr>
          <a:xfrm>
            <a:off x="519778" y="5142340"/>
            <a:ext cx="0" cy="3890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08843B13-0AA3-964B-8A67-3679C3501582}"/>
              </a:ext>
            </a:extLst>
          </p:cNvPr>
          <p:cNvCxnSpPr/>
          <p:nvPr/>
        </p:nvCxnSpPr>
        <p:spPr>
          <a:xfrm>
            <a:off x="672125" y="4989992"/>
            <a:ext cx="52224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3" name="Oval 132">
            <a:extLst>
              <a:ext uri="{FF2B5EF4-FFF2-40B4-BE49-F238E27FC236}">
                <a16:creationId xmlns:a16="http://schemas.microsoft.com/office/drawing/2014/main" id="{A22B2395-9070-0F4F-9221-6181186A6544}"/>
              </a:ext>
            </a:extLst>
          </p:cNvPr>
          <p:cNvSpPr>
            <a:spLocks noChangeAspect="1"/>
          </p:cNvSpPr>
          <p:nvPr/>
        </p:nvSpPr>
        <p:spPr>
          <a:xfrm>
            <a:off x="3207630" y="4837644"/>
            <a:ext cx="304695" cy="304695"/>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a:latin typeface="Helvetica Neue Light" panose="02000403000000020004" pitchFamily="2" charset="0"/>
                <a:ea typeface="Helvetica Neue Light" panose="02000403000000020004" pitchFamily="2" charset="0"/>
              </a:rPr>
              <a:t>1</a:t>
            </a:r>
          </a:p>
        </p:txBody>
      </p:sp>
      <p:sp>
        <p:nvSpPr>
          <p:cNvPr id="134" name="Oval 133">
            <a:extLst>
              <a:ext uri="{FF2B5EF4-FFF2-40B4-BE49-F238E27FC236}">
                <a16:creationId xmlns:a16="http://schemas.microsoft.com/office/drawing/2014/main" id="{48380344-8084-3C4C-9FA0-F927A470FF45}"/>
              </a:ext>
            </a:extLst>
          </p:cNvPr>
          <p:cNvSpPr>
            <a:spLocks noChangeAspect="1"/>
          </p:cNvSpPr>
          <p:nvPr/>
        </p:nvSpPr>
        <p:spPr>
          <a:xfrm>
            <a:off x="3207630" y="5531388"/>
            <a:ext cx="304695" cy="304695"/>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a:latin typeface="Helvetica Neue Light" panose="02000403000000020004" pitchFamily="2" charset="0"/>
                <a:ea typeface="Helvetica Neue Light" panose="02000403000000020004" pitchFamily="2" charset="0"/>
              </a:rPr>
              <a:t>2</a:t>
            </a:r>
          </a:p>
        </p:txBody>
      </p:sp>
      <p:sp>
        <p:nvSpPr>
          <p:cNvPr id="135" name="Oval 134">
            <a:extLst>
              <a:ext uri="{FF2B5EF4-FFF2-40B4-BE49-F238E27FC236}">
                <a16:creationId xmlns:a16="http://schemas.microsoft.com/office/drawing/2014/main" id="{2EA20619-4101-154D-99B2-8E0588D0DAFC}"/>
              </a:ext>
            </a:extLst>
          </p:cNvPr>
          <p:cNvSpPr>
            <a:spLocks noChangeAspect="1"/>
          </p:cNvSpPr>
          <p:nvPr/>
        </p:nvSpPr>
        <p:spPr>
          <a:xfrm>
            <a:off x="4034571" y="5531388"/>
            <a:ext cx="304695" cy="304695"/>
          </a:xfrm>
          <a:prstGeom prst="ellips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a:solidFill>
                  <a:srgbClr val="C00000"/>
                </a:solidFill>
                <a:latin typeface="Helvetica Neue Light" panose="02000403000000020004" pitchFamily="2" charset="0"/>
                <a:ea typeface="Helvetica Neue Light" panose="02000403000000020004" pitchFamily="2" charset="0"/>
              </a:rPr>
              <a:t>4</a:t>
            </a:r>
          </a:p>
        </p:txBody>
      </p:sp>
      <p:sp>
        <p:nvSpPr>
          <p:cNvPr id="136" name="Oval 135">
            <a:extLst>
              <a:ext uri="{FF2B5EF4-FFF2-40B4-BE49-F238E27FC236}">
                <a16:creationId xmlns:a16="http://schemas.microsoft.com/office/drawing/2014/main" id="{397AC1E6-81F1-C940-84A2-DC9DF5C14FEE}"/>
              </a:ext>
            </a:extLst>
          </p:cNvPr>
          <p:cNvSpPr>
            <a:spLocks noChangeAspect="1"/>
          </p:cNvSpPr>
          <p:nvPr/>
        </p:nvSpPr>
        <p:spPr>
          <a:xfrm>
            <a:off x="4034571" y="4837644"/>
            <a:ext cx="304695" cy="30469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000">
                <a:latin typeface="Helvetica Neue Light" panose="02000403000000020004" pitchFamily="2" charset="0"/>
                <a:ea typeface="Helvetica Neue Light" panose="02000403000000020004" pitchFamily="2" charset="0"/>
              </a:rPr>
              <a:t>3</a:t>
            </a:r>
          </a:p>
        </p:txBody>
      </p:sp>
      <p:cxnSp>
        <p:nvCxnSpPr>
          <p:cNvPr id="137" name="Straight Connector 136">
            <a:extLst>
              <a:ext uri="{FF2B5EF4-FFF2-40B4-BE49-F238E27FC236}">
                <a16:creationId xmlns:a16="http://schemas.microsoft.com/office/drawing/2014/main" id="{D6B8469E-C187-3A4B-9FD7-E88EF13E7BA9}"/>
              </a:ext>
            </a:extLst>
          </p:cNvPr>
          <p:cNvCxnSpPr/>
          <p:nvPr/>
        </p:nvCxnSpPr>
        <p:spPr>
          <a:xfrm>
            <a:off x="3359978" y="5142340"/>
            <a:ext cx="0" cy="3890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E64CBD64-0282-F446-ABB3-B451E291C922}"/>
              </a:ext>
            </a:extLst>
          </p:cNvPr>
          <p:cNvCxnSpPr/>
          <p:nvPr/>
        </p:nvCxnSpPr>
        <p:spPr>
          <a:xfrm>
            <a:off x="3512325" y="4989992"/>
            <a:ext cx="52224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1" name="Rectangle 140">
            <a:extLst>
              <a:ext uri="{FF2B5EF4-FFF2-40B4-BE49-F238E27FC236}">
                <a16:creationId xmlns:a16="http://schemas.microsoft.com/office/drawing/2014/main" id="{0D42E648-8FD6-1247-901F-68AFEFEF022B}"/>
              </a:ext>
            </a:extLst>
          </p:cNvPr>
          <p:cNvSpPr/>
          <p:nvPr/>
        </p:nvSpPr>
        <p:spPr>
          <a:xfrm>
            <a:off x="4016526" y="4581546"/>
            <a:ext cx="385423" cy="13264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2" name="Rectangle 141">
            <a:extLst>
              <a:ext uri="{FF2B5EF4-FFF2-40B4-BE49-F238E27FC236}">
                <a16:creationId xmlns:a16="http://schemas.microsoft.com/office/drawing/2014/main" id="{7AA3CCD9-90BB-4F42-8BA6-DD631ABFCE50}"/>
              </a:ext>
            </a:extLst>
          </p:cNvPr>
          <p:cNvSpPr/>
          <p:nvPr/>
        </p:nvSpPr>
        <p:spPr>
          <a:xfrm>
            <a:off x="3170230" y="4583396"/>
            <a:ext cx="385423" cy="13264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3" name="Rectangle 142">
            <a:extLst>
              <a:ext uri="{FF2B5EF4-FFF2-40B4-BE49-F238E27FC236}">
                <a16:creationId xmlns:a16="http://schemas.microsoft.com/office/drawing/2014/main" id="{A4127158-007D-F14F-B015-29C991E9F309}"/>
              </a:ext>
            </a:extLst>
          </p:cNvPr>
          <p:cNvSpPr/>
          <p:nvPr/>
        </p:nvSpPr>
        <p:spPr>
          <a:xfrm>
            <a:off x="3170230" y="5933498"/>
            <a:ext cx="385423" cy="13264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4" name="Rectangle 143">
            <a:extLst>
              <a:ext uri="{FF2B5EF4-FFF2-40B4-BE49-F238E27FC236}">
                <a16:creationId xmlns:a16="http://schemas.microsoft.com/office/drawing/2014/main" id="{A2DD3F3A-BE47-D64D-A254-C6F1B9B1379F}"/>
              </a:ext>
            </a:extLst>
          </p:cNvPr>
          <p:cNvSpPr/>
          <p:nvPr/>
        </p:nvSpPr>
        <p:spPr>
          <a:xfrm>
            <a:off x="4007952" y="5933499"/>
            <a:ext cx="385423" cy="132647"/>
          </a:xfrm>
          <a:prstGeom prst="rect">
            <a:avLst/>
          </a:prstGeom>
          <a:solidFill>
            <a:schemeClr val="accent2"/>
          </a:solidFill>
          <a:ln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5" name="TextBox 144">
            <a:extLst>
              <a:ext uri="{FF2B5EF4-FFF2-40B4-BE49-F238E27FC236}">
                <a16:creationId xmlns:a16="http://schemas.microsoft.com/office/drawing/2014/main" id="{FEFCA634-5D4D-5244-A51C-5CEB18EAFB7D}"/>
              </a:ext>
            </a:extLst>
          </p:cNvPr>
          <p:cNvSpPr txBox="1"/>
          <p:nvPr/>
        </p:nvSpPr>
        <p:spPr>
          <a:xfrm>
            <a:off x="4638227" y="6045448"/>
            <a:ext cx="2671675" cy="646331"/>
          </a:xfrm>
          <a:prstGeom prst="rect">
            <a:avLst/>
          </a:prstGeom>
          <a:noFill/>
        </p:spPr>
        <p:txBody>
          <a:bodyPr wrap="square" rtlCol="0">
            <a:spAutoFit/>
          </a:bodyPr>
          <a:lstStyle/>
          <a:p>
            <a:r>
              <a:rPr lang="en-US" b="1">
                <a:solidFill>
                  <a:srgbClr val="C00000"/>
                </a:solidFill>
              </a:rPr>
              <a:t>Predict potential links using node embeddings</a:t>
            </a:r>
          </a:p>
        </p:txBody>
      </p:sp>
      <p:sp>
        <p:nvSpPr>
          <p:cNvPr id="146" name="TextBox 145">
            <a:extLst>
              <a:ext uri="{FF2B5EF4-FFF2-40B4-BE49-F238E27FC236}">
                <a16:creationId xmlns:a16="http://schemas.microsoft.com/office/drawing/2014/main" id="{F2FE58EB-1075-FC4B-B5C0-45EC3CBBA642}"/>
              </a:ext>
            </a:extLst>
          </p:cNvPr>
          <p:cNvSpPr txBox="1"/>
          <p:nvPr/>
        </p:nvSpPr>
        <p:spPr>
          <a:xfrm>
            <a:off x="2841293" y="6071213"/>
            <a:ext cx="1483081" cy="646331"/>
          </a:xfrm>
          <a:prstGeom prst="rect">
            <a:avLst/>
          </a:prstGeom>
          <a:noFill/>
        </p:spPr>
        <p:txBody>
          <a:bodyPr wrap="square" rtlCol="0">
            <a:spAutoFit/>
          </a:bodyPr>
          <a:lstStyle/>
          <a:p>
            <a:r>
              <a:rPr lang="en-US" b="1">
                <a:solidFill>
                  <a:srgbClr val="0070C0"/>
                </a:solidFill>
              </a:rPr>
              <a:t>Node embeddings</a:t>
            </a:r>
          </a:p>
        </p:txBody>
      </p:sp>
      <p:sp>
        <p:nvSpPr>
          <p:cNvPr id="147" name="Right Arrow 146">
            <a:extLst>
              <a:ext uri="{FF2B5EF4-FFF2-40B4-BE49-F238E27FC236}">
                <a16:creationId xmlns:a16="http://schemas.microsoft.com/office/drawing/2014/main" id="{33C3527C-131F-7749-846D-D826092690E5}"/>
              </a:ext>
            </a:extLst>
          </p:cNvPr>
          <p:cNvSpPr/>
          <p:nvPr/>
        </p:nvSpPr>
        <p:spPr>
          <a:xfrm>
            <a:off x="4563683" y="5279550"/>
            <a:ext cx="182880" cy="137160"/>
          </a:xfrm>
          <a:prstGeom prst="rightArrow">
            <a:avLst/>
          </a:prstGeom>
          <a:solidFill>
            <a:schemeClr val="accent2"/>
          </a:solidFill>
          <a:ln w="381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pSp>
        <p:nvGrpSpPr>
          <p:cNvPr id="148" name="Group 147">
            <a:extLst>
              <a:ext uri="{FF2B5EF4-FFF2-40B4-BE49-F238E27FC236}">
                <a16:creationId xmlns:a16="http://schemas.microsoft.com/office/drawing/2014/main" id="{407B81B1-12AA-EB4B-B3CB-B69F13886F7D}"/>
              </a:ext>
            </a:extLst>
          </p:cNvPr>
          <p:cNvGrpSpPr/>
          <p:nvPr/>
        </p:nvGrpSpPr>
        <p:grpSpPr>
          <a:xfrm>
            <a:off x="5140454" y="4850368"/>
            <a:ext cx="1131636" cy="998439"/>
            <a:chOff x="7381004" y="3301547"/>
            <a:chExt cx="1358429" cy="1198538"/>
          </a:xfrm>
        </p:grpSpPr>
        <p:sp>
          <p:nvSpPr>
            <p:cNvPr id="149" name="Oval 148">
              <a:extLst>
                <a:ext uri="{FF2B5EF4-FFF2-40B4-BE49-F238E27FC236}">
                  <a16:creationId xmlns:a16="http://schemas.microsoft.com/office/drawing/2014/main" id="{89849ACA-2089-1C43-92BF-C42052BB6671}"/>
                </a:ext>
              </a:extLst>
            </p:cNvPr>
            <p:cNvSpPr>
              <a:spLocks noChangeAspect="1"/>
            </p:cNvSpPr>
            <p:nvPr/>
          </p:nvSpPr>
          <p:spPr>
            <a:xfrm>
              <a:off x="7381004" y="3301547"/>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a:latin typeface="Helvetica Neue Light" panose="02000403000000020004" pitchFamily="2" charset="0"/>
                  <a:ea typeface="Helvetica Neue Light" panose="02000403000000020004" pitchFamily="2" charset="0"/>
                </a:rPr>
                <a:t>1</a:t>
              </a:r>
            </a:p>
          </p:txBody>
        </p:sp>
        <p:sp>
          <p:nvSpPr>
            <p:cNvPr id="150" name="Oval 149">
              <a:extLst>
                <a:ext uri="{FF2B5EF4-FFF2-40B4-BE49-F238E27FC236}">
                  <a16:creationId xmlns:a16="http://schemas.microsoft.com/office/drawing/2014/main" id="{A6ADD143-95E6-104F-86AA-0AA697B13794}"/>
                </a:ext>
              </a:extLst>
            </p:cNvPr>
            <p:cNvSpPr>
              <a:spLocks noChangeAspect="1"/>
            </p:cNvSpPr>
            <p:nvPr/>
          </p:nvSpPr>
          <p:spPr>
            <a:xfrm>
              <a:off x="7381004" y="4134325"/>
              <a:ext cx="365760" cy="365760"/>
            </a:xfrm>
            <a:prstGeom prst="ellips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a:latin typeface="Helvetica Neue Light" panose="02000403000000020004" pitchFamily="2" charset="0"/>
                  <a:ea typeface="Helvetica Neue Light" panose="02000403000000020004" pitchFamily="2" charset="0"/>
                </a:rPr>
                <a:t>2</a:t>
              </a:r>
            </a:p>
          </p:txBody>
        </p:sp>
        <p:sp>
          <p:nvSpPr>
            <p:cNvPr id="151" name="Oval 150">
              <a:extLst>
                <a:ext uri="{FF2B5EF4-FFF2-40B4-BE49-F238E27FC236}">
                  <a16:creationId xmlns:a16="http://schemas.microsoft.com/office/drawing/2014/main" id="{B78374C9-2E5D-DA47-8F15-37F85EE00EFB}"/>
                </a:ext>
              </a:extLst>
            </p:cNvPr>
            <p:cNvSpPr>
              <a:spLocks noChangeAspect="1"/>
            </p:cNvSpPr>
            <p:nvPr/>
          </p:nvSpPr>
          <p:spPr>
            <a:xfrm>
              <a:off x="8373673" y="4134325"/>
              <a:ext cx="365760" cy="365760"/>
            </a:xfrm>
            <a:prstGeom prst="ellips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a:solidFill>
                    <a:srgbClr val="C00000"/>
                  </a:solidFill>
                  <a:latin typeface="Helvetica Neue Light" panose="02000403000000020004" pitchFamily="2" charset="0"/>
                  <a:ea typeface="Helvetica Neue Light" panose="02000403000000020004" pitchFamily="2" charset="0"/>
                </a:rPr>
                <a:t>4</a:t>
              </a:r>
            </a:p>
          </p:txBody>
        </p:sp>
        <p:cxnSp>
          <p:nvCxnSpPr>
            <p:cNvPr id="152" name="Straight Connector 151">
              <a:extLst>
                <a:ext uri="{FF2B5EF4-FFF2-40B4-BE49-F238E27FC236}">
                  <a16:creationId xmlns:a16="http://schemas.microsoft.com/office/drawing/2014/main" id="{0FA446E5-CC5C-8D48-9F67-F5D45DA3C61B}"/>
                </a:ext>
              </a:extLst>
            </p:cNvPr>
            <p:cNvCxnSpPr/>
            <p:nvPr/>
          </p:nvCxnSpPr>
          <p:spPr>
            <a:xfrm>
              <a:off x="7746764" y="4313405"/>
              <a:ext cx="626909" cy="0"/>
            </a:xfrm>
            <a:prstGeom prst="line">
              <a:avLst/>
            </a:prstGeom>
            <a:ln w="19050">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53" name="Oval 152">
              <a:extLst>
                <a:ext uri="{FF2B5EF4-FFF2-40B4-BE49-F238E27FC236}">
                  <a16:creationId xmlns:a16="http://schemas.microsoft.com/office/drawing/2014/main" id="{5742E7DB-803E-6647-B9B9-32807BE08905}"/>
                </a:ext>
              </a:extLst>
            </p:cNvPr>
            <p:cNvSpPr>
              <a:spLocks noChangeAspect="1"/>
            </p:cNvSpPr>
            <p:nvPr/>
          </p:nvSpPr>
          <p:spPr>
            <a:xfrm>
              <a:off x="8373673" y="3301547"/>
              <a:ext cx="365760" cy="36576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2000">
                  <a:latin typeface="Helvetica Neue Light" panose="02000403000000020004" pitchFamily="2" charset="0"/>
                  <a:ea typeface="Helvetica Neue Light" panose="02000403000000020004" pitchFamily="2" charset="0"/>
                </a:rPr>
                <a:t>3</a:t>
              </a:r>
            </a:p>
          </p:txBody>
        </p:sp>
        <p:cxnSp>
          <p:nvCxnSpPr>
            <p:cNvPr id="154" name="Straight Connector 153">
              <a:extLst>
                <a:ext uri="{FF2B5EF4-FFF2-40B4-BE49-F238E27FC236}">
                  <a16:creationId xmlns:a16="http://schemas.microsoft.com/office/drawing/2014/main" id="{C2EBF3AC-BAC9-574D-8053-77C0ADC08231}"/>
                </a:ext>
              </a:extLst>
            </p:cNvPr>
            <p:cNvCxnSpPr/>
            <p:nvPr/>
          </p:nvCxnSpPr>
          <p:spPr>
            <a:xfrm>
              <a:off x="7563884" y="3667308"/>
              <a:ext cx="0" cy="4670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12EDAD2C-A9BE-8347-8C26-37AB7A4E26E1}"/>
                </a:ext>
              </a:extLst>
            </p:cNvPr>
            <p:cNvCxnSpPr/>
            <p:nvPr/>
          </p:nvCxnSpPr>
          <p:spPr>
            <a:xfrm>
              <a:off x="7746764" y="3484427"/>
              <a:ext cx="6269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C4F8A646-7596-784E-AEC6-D26CB9E4779C}"/>
                </a:ext>
              </a:extLst>
            </p:cNvPr>
            <p:cNvCxnSpPr/>
            <p:nvPr/>
          </p:nvCxnSpPr>
          <p:spPr>
            <a:xfrm>
              <a:off x="8556553" y="3667308"/>
              <a:ext cx="0" cy="467017"/>
            </a:xfrm>
            <a:prstGeom prst="line">
              <a:avLst/>
            </a:prstGeom>
            <a:ln w="190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0E999AF-B65C-8A44-AD4F-01E2D3485FD7}"/>
                  </a:ext>
                </a:extLst>
              </p:cNvPr>
              <p:cNvSpPr txBox="1"/>
              <p:nvPr/>
            </p:nvSpPr>
            <p:spPr>
              <a:xfrm>
                <a:off x="6539467" y="4660801"/>
                <a:ext cx="2492386" cy="1339085"/>
              </a:xfrm>
              <a:prstGeom prst="rect">
                <a:avLst/>
              </a:prstGeom>
              <a:noFill/>
            </p:spPr>
            <p:txBody>
              <a:bodyPr wrap="square" rtlCol="0">
                <a:spAutoFit/>
              </a:bodyPr>
              <a:lstStyle/>
              <a:p>
                <a:r>
                  <a:rPr lang="en-US" b="1"/>
                  <a:t>Recall the link prediction head:</a:t>
                </a:r>
              </a:p>
              <a:p>
                <a14:m>
                  <m:oMath xmlns:m="http://schemas.openxmlformats.org/officeDocument/2006/math">
                    <m:sSub>
                      <m:sSubPr>
                        <m:ctrlPr>
                          <a:rPr lang="en-US" i="1">
                            <a:latin typeface="Cambria Math" panose="02040503050406030204" pitchFamily="18" charset="0"/>
                            <a:cs typeface="Calibri"/>
                          </a:rPr>
                        </m:ctrlPr>
                      </m:sSubPr>
                      <m:e>
                        <m:r>
                          <m:rPr>
                            <m:sty m:val="p"/>
                          </m:rPr>
                          <a:rPr lang="en-US">
                            <a:latin typeface="Cambria Math" panose="02040503050406030204" pitchFamily="18" charset="0"/>
                            <a:cs typeface="Calibri"/>
                          </a:rPr>
                          <m:t>Head</m:t>
                        </m:r>
                      </m:e>
                      <m:sub>
                        <m:r>
                          <m:rPr>
                            <m:sty m:val="p"/>
                          </m:rPr>
                          <a:rPr lang="en-US">
                            <a:latin typeface="Cambria Math" panose="02040503050406030204" pitchFamily="18" charset="0"/>
                            <a:cs typeface="Calibri"/>
                          </a:rPr>
                          <m:t>edg</m:t>
                        </m:r>
                        <m:r>
                          <a:rPr lang="en-US" i="1">
                            <a:latin typeface="Cambria Math" panose="02040503050406030204" pitchFamily="18" charset="0"/>
                            <a:cs typeface="Calibri"/>
                          </a:rPr>
                          <m:t>𝑒</m:t>
                        </m:r>
                      </m:sub>
                    </m:sSub>
                    <m:r>
                      <a:rPr lang="en-US">
                        <a:latin typeface="Cambria Math" panose="02040503050406030204" pitchFamily="18" charset="0"/>
                        <a:cs typeface="Calibri"/>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𝑢</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a:latin typeface="Cambria Math" panose="02040503050406030204" pitchFamily="18" charset="0"/>
                        <a:cs typeface="Calibri"/>
                      </a:rPr>
                      <m:t>)</m:t>
                    </m:r>
                  </m:oMath>
                </a14:m>
                <a:r>
                  <a:rPr lang="en-US"/>
                  <a:t>:= </a:t>
                </a:r>
                <a14:m>
                  <m:oMath xmlns:m="http://schemas.openxmlformats.org/officeDocument/2006/math">
                    <m:r>
                      <m:rPr>
                        <m:sty m:val="p"/>
                      </m:rPr>
                      <a:rPr lang="en-US">
                        <a:latin typeface="Cambria Math" panose="02040503050406030204" pitchFamily="18" charset="0"/>
                      </a:rPr>
                      <m:t>Linear</m:t>
                    </m:r>
                    <m:r>
                      <a:rPr lang="en-US" i="1">
                        <a:latin typeface="Cambria Math" panose="02040503050406030204" pitchFamily="18" charset="0"/>
                      </a:rPr>
                      <m:t>(</m:t>
                    </m:r>
                    <m:r>
                      <m:rPr>
                        <m:sty m:val="p"/>
                      </m:rPr>
                      <a:rPr lang="en-US">
                        <a:latin typeface="Cambria Math" panose="02040503050406030204" pitchFamily="18" charset="0"/>
                      </a:rPr>
                      <m:t>Concat</m:t>
                    </m:r>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𝑢</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b="1" i="1">
                            <a:latin typeface="Cambria Math" panose="02040503050406030204" pitchFamily="18" charset="0"/>
                          </a:rPr>
                          <m:t>𝐡</m:t>
                        </m:r>
                      </m:e>
                      <m:sub>
                        <m:r>
                          <a:rPr lang="en-US" i="1">
                            <a:latin typeface="Cambria Math" panose="02040503050406030204" pitchFamily="18" charset="0"/>
                          </a:rPr>
                          <m:t>𝑣</m:t>
                        </m:r>
                      </m:sub>
                      <m:sup>
                        <m:d>
                          <m:dPr>
                            <m:ctrlPr>
                              <a:rPr lang="en-US" i="1">
                                <a:latin typeface="Cambria Math" panose="02040503050406030204" pitchFamily="18" charset="0"/>
                              </a:rPr>
                            </m:ctrlPr>
                          </m:dPr>
                          <m:e>
                            <m:r>
                              <a:rPr lang="en-US" i="1">
                                <a:latin typeface="Cambria Math" panose="02040503050406030204" pitchFamily="18" charset="0"/>
                              </a:rPr>
                              <m:t>𝐿</m:t>
                            </m:r>
                          </m:e>
                        </m:d>
                      </m:sup>
                    </m:sSubSup>
                    <m:r>
                      <a:rPr lang="en-US" i="1">
                        <a:latin typeface="Cambria Math" panose="02040503050406030204" pitchFamily="18" charset="0"/>
                      </a:rPr>
                      <m:t>))</m:t>
                    </m:r>
                  </m:oMath>
                </a14:m>
                <a:endParaRPr lang="en-US" b="1"/>
              </a:p>
            </p:txBody>
          </p:sp>
        </mc:Choice>
        <mc:Fallback xmlns="">
          <p:sp>
            <p:nvSpPr>
              <p:cNvPr id="7" name="TextBox 6">
                <a:extLst>
                  <a:ext uri="{FF2B5EF4-FFF2-40B4-BE49-F238E27FC236}">
                    <a16:creationId xmlns:a16="http://schemas.microsoft.com/office/drawing/2014/main" id="{F0E999AF-B65C-8A44-AD4F-01E2D3485FD7}"/>
                  </a:ext>
                </a:extLst>
              </p:cNvPr>
              <p:cNvSpPr txBox="1">
                <a:spLocks noRot="1" noChangeAspect="1" noMove="1" noResize="1" noEditPoints="1" noAdjustHandles="1" noChangeArrowheads="1" noChangeShapeType="1" noTextEdit="1"/>
              </p:cNvSpPr>
              <p:nvPr/>
            </p:nvSpPr>
            <p:spPr>
              <a:xfrm>
                <a:off x="6539467" y="4660801"/>
                <a:ext cx="2492386" cy="1339085"/>
              </a:xfrm>
              <a:prstGeom prst="rect">
                <a:avLst/>
              </a:prstGeom>
              <a:blipFill>
                <a:blip r:embed="rId2"/>
                <a:stretch>
                  <a:fillRect l="-2200" t="-2740" r="-9780" b="-3196"/>
                </a:stretch>
              </a:blipFill>
            </p:spPr>
            <p:txBody>
              <a:bodyPr/>
              <a:lstStyle/>
              <a:p>
                <a:r>
                  <a:rPr lang="en-US">
                    <a:noFill/>
                  </a:rPr>
                  <a:t> </a:t>
                </a:r>
              </a:p>
            </p:txBody>
          </p:sp>
        </mc:Fallback>
      </mc:AlternateContent>
    </p:spTree>
    <p:extLst>
      <p:ext uri="{BB962C8B-B14F-4D97-AF65-F5344CB8AC3E}">
        <p14:creationId xmlns:p14="http://schemas.microsoft.com/office/powerpoint/2010/main" val="25645138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E7A22-30A0-504F-8508-A5D5961F03B1}"/>
              </a:ext>
            </a:extLst>
          </p:cNvPr>
          <p:cNvSpPr>
            <a:spLocks noGrp="1"/>
          </p:cNvSpPr>
          <p:nvPr>
            <p:ph type="title"/>
          </p:nvPr>
        </p:nvSpPr>
        <p:spPr/>
        <p:txBody>
          <a:bodyPr/>
          <a:lstStyle/>
          <a:p>
            <a:r>
              <a:rPr lang="en-US"/>
              <a:t>Overview of GCPN</a:t>
            </a:r>
          </a:p>
        </p:txBody>
      </p:sp>
      <p:sp>
        <p:nvSpPr>
          <p:cNvPr id="3" name="Content Placeholder 2">
            <a:extLst>
              <a:ext uri="{FF2B5EF4-FFF2-40B4-BE49-F238E27FC236}">
                <a16:creationId xmlns:a16="http://schemas.microsoft.com/office/drawing/2014/main" id="{DC52597C-E1A5-0048-8C62-3B1BE4C02D99}"/>
              </a:ext>
            </a:extLst>
          </p:cNvPr>
          <p:cNvSpPr>
            <a:spLocks noGrp="1"/>
          </p:cNvSpPr>
          <p:nvPr>
            <p:ph idx="1"/>
          </p:nvPr>
        </p:nvSpPr>
        <p:spPr>
          <a:xfrm>
            <a:off x="381000" y="3200400"/>
            <a:ext cx="8686800" cy="3657600"/>
          </a:xfrm>
        </p:spPr>
        <p:txBody>
          <a:bodyPr>
            <a:normAutofit/>
          </a:bodyPr>
          <a:lstStyle/>
          <a:p>
            <a:pPr>
              <a:lnSpc>
                <a:spcPct val="150000"/>
              </a:lnSpc>
            </a:pPr>
            <a:r>
              <a:rPr lang="en-US" b="1"/>
              <a:t>(a) </a:t>
            </a:r>
            <a:r>
              <a:rPr lang="en-US"/>
              <a:t>Insert nodes</a:t>
            </a:r>
          </a:p>
          <a:p>
            <a:pPr>
              <a:lnSpc>
                <a:spcPct val="150000"/>
              </a:lnSpc>
            </a:pPr>
            <a:r>
              <a:rPr lang="en-US" b="1"/>
              <a:t>(</a:t>
            </a:r>
            <a:r>
              <a:rPr lang="en-US" b="1" err="1"/>
              <a:t>b,c</a:t>
            </a:r>
            <a:r>
              <a:rPr lang="en-US" b="1"/>
              <a:t>) </a:t>
            </a:r>
            <a:r>
              <a:rPr lang="en-US"/>
              <a:t>Use GNN to predict which nodes to connect</a:t>
            </a:r>
          </a:p>
          <a:p>
            <a:pPr>
              <a:lnSpc>
                <a:spcPct val="150000"/>
              </a:lnSpc>
            </a:pPr>
            <a:r>
              <a:rPr lang="en-US" b="1"/>
              <a:t>(d) </a:t>
            </a:r>
            <a:r>
              <a:rPr lang="en-US"/>
              <a:t>Take an action (check chemical validity)</a:t>
            </a:r>
          </a:p>
          <a:p>
            <a:pPr>
              <a:lnSpc>
                <a:spcPct val="150000"/>
              </a:lnSpc>
            </a:pPr>
            <a:r>
              <a:rPr lang="en-US" b="1"/>
              <a:t>(e, f) </a:t>
            </a:r>
            <a:r>
              <a:rPr lang="en-US"/>
              <a:t>Compute reward</a:t>
            </a:r>
          </a:p>
        </p:txBody>
      </p:sp>
      <p:sp>
        <p:nvSpPr>
          <p:cNvPr id="4" name="Footer Placeholder 3">
            <a:extLst>
              <a:ext uri="{FF2B5EF4-FFF2-40B4-BE49-F238E27FC236}">
                <a16:creationId xmlns:a16="http://schemas.microsoft.com/office/drawing/2014/main" id="{F6A94CC2-4B9A-F340-A028-E3DA7345B242}"/>
              </a:ext>
            </a:extLst>
          </p:cNvPr>
          <p:cNvSpPr>
            <a:spLocks noGrp="1"/>
          </p:cNvSpPr>
          <p:nvPr>
            <p:ph type="ftr" sz="quarter" idx="11"/>
          </p:nvPr>
        </p:nvSpPr>
        <p:spPr/>
        <p:txBody>
          <a:bodyPr/>
          <a:lstStyle/>
          <a:p>
            <a:r>
              <a:rPr lang="en-US">
                <a:solidFill>
                  <a:prstClr val="black">
                    <a:tint val="75000"/>
                  </a:prstClr>
                </a:solidFill>
              </a:rPr>
              <a:t>Jure Leskovec, Stanford CS224W: Machine Learning with Graphs, http://cs224w.stanford.edu</a:t>
            </a:r>
          </a:p>
        </p:txBody>
      </p:sp>
      <p:sp>
        <p:nvSpPr>
          <p:cNvPr id="5" name="Slide Number Placeholder 4">
            <a:extLst>
              <a:ext uri="{FF2B5EF4-FFF2-40B4-BE49-F238E27FC236}">
                <a16:creationId xmlns:a16="http://schemas.microsoft.com/office/drawing/2014/main" id="{EA1C1777-545A-CE47-88BF-4C4407841713}"/>
              </a:ext>
            </a:extLst>
          </p:cNvPr>
          <p:cNvSpPr>
            <a:spLocks noGrp="1"/>
          </p:cNvSpPr>
          <p:nvPr>
            <p:ph type="sldNum" sz="quarter" idx="12"/>
          </p:nvPr>
        </p:nvSpPr>
        <p:spPr/>
        <p:txBody>
          <a:bodyPr/>
          <a:lstStyle/>
          <a:p>
            <a:fld id="{4D267013-DFFC-4352-B274-32112D0CCE19}" type="slidenum">
              <a:rPr lang="en-US" smtClean="0">
                <a:solidFill>
                  <a:prstClr val="black">
                    <a:tint val="75000"/>
                  </a:prstClr>
                </a:solidFill>
              </a:rPr>
              <a:pPr/>
              <a:t>70</a:t>
            </a:fld>
            <a:endParaRPr lang="en-US">
              <a:solidFill>
                <a:prstClr val="black">
                  <a:tint val="75000"/>
                </a:prstClr>
              </a:solidFill>
            </a:endParaRPr>
          </a:p>
        </p:txBody>
      </p:sp>
      <p:pic>
        <p:nvPicPr>
          <p:cNvPr id="9" name="Picture 8">
            <a:extLst>
              <a:ext uri="{FF2B5EF4-FFF2-40B4-BE49-F238E27FC236}">
                <a16:creationId xmlns:a16="http://schemas.microsoft.com/office/drawing/2014/main" id="{55436778-C84F-5245-A269-E2D28B5E83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45863"/>
            <a:ext cx="9144000" cy="1730737"/>
          </a:xfrm>
          <a:prstGeom prst="rect">
            <a:avLst/>
          </a:prstGeom>
        </p:spPr>
      </p:pic>
      <p:sp>
        <p:nvSpPr>
          <p:cNvPr id="6" name="Date Placeholder 5">
            <a:extLst>
              <a:ext uri="{FF2B5EF4-FFF2-40B4-BE49-F238E27FC236}">
                <a16:creationId xmlns:a16="http://schemas.microsoft.com/office/drawing/2014/main" id="{454D238E-DED0-F347-BC9C-EABB5E5EAE02}"/>
              </a:ext>
            </a:extLst>
          </p:cNvPr>
          <p:cNvSpPr>
            <a:spLocks noGrp="1"/>
          </p:cNvSpPr>
          <p:nvPr>
            <p:ph type="dt" sz="half" idx="10"/>
          </p:nvPr>
        </p:nvSpPr>
        <p:spPr/>
        <p:txBody>
          <a:bodyPr/>
          <a:lstStyle/>
          <a:p>
            <a:fld id="{085BA7E0-A2C1-0546-AD3C-AD37E23B1554}" type="datetime1">
              <a:rPr lang="en-US" smtClean="0"/>
              <a:t>11/18/24</a:t>
            </a:fld>
            <a:endParaRPr lang="en-US"/>
          </a:p>
        </p:txBody>
      </p:sp>
    </p:spTree>
    <p:extLst>
      <p:ext uri="{BB962C8B-B14F-4D97-AF65-F5344CB8AC3E}">
        <p14:creationId xmlns:p14="http://schemas.microsoft.com/office/powerpoint/2010/main" val="37667176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0EB70-2211-4641-BFD3-19363A963541}"/>
              </a:ext>
            </a:extLst>
          </p:cNvPr>
          <p:cNvSpPr>
            <a:spLocks noGrp="1"/>
          </p:cNvSpPr>
          <p:nvPr>
            <p:ph type="title"/>
          </p:nvPr>
        </p:nvSpPr>
        <p:spPr/>
        <p:txBody>
          <a:bodyPr/>
          <a:lstStyle/>
          <a:p>
            <a:r>
              <a:rPr lang="en-US"/>
              <a:t>How Do We Set the Reward?</a:t>
            </a:r>
          </a:p>
        </p:txBody>
      </p:sp>
      <p:sp>
        <p:nvSpPr>
          <p:cNvPr id="3" name="Content Placeholder 2">
            <a:extLst>
              <a:ext uri="{FF2B5EF4-FFF2-40B4-BE49-F238E27FC236}">
                <a16:creationId xmlns:a16="http://schemas.microsoft.com/office/drawing/2014/main" id="{9BD47A42-6331-D84B-808B-BB6AA9352087}"/>
              </a:ext>
            </a:extLst>
          </p:cNvPr>
          <p:cNvSpPr>
            <a:spLocks noGrp="1"/>
          </p:cNvSpPr>
          <p:nvPr>
            <p:ph idx="1"/>
          </p:nvPr>
        </p:nvSpPr>
        <p:spPr>
          <a:xfrm>
            <a:off x="457200" y="2905626"/>
            <a:ext cx="8229600" cy="3952374"/>
          </a:xfrm>
        </p:spPr>
        <p:txBody>
          <a:bodyPr>
            <a:normAutofit lnSpcReduction="10000"/>
          </a:bodyPr>
          <a:lstStyle/>
          <a:p>
            <a:pPr>
              <a:lnSpc>
                <a:spcPct val="120000"/>
              </a:lnSpc>
            </a:pPr>
            <a:r>
              <a:rPr lang="en-US" b="1">
                <a:solidFill>
                  <a:srgbClr val="C00000"/>
                </a:solidFill>
              </a:rPr>
              <a:t>Step reward: </a:t>
            </a:r>
            <a:r>
              <a:rPr lang="en-US">
                <a:solidFill>
                  <a:srgbClr val="C00000"/>
                </a:solidFill>
              </a:rPr>
              <a:t>Learn to take valid action</a:t>
            </a:r>
          </a:p>
          <a:p>
            <a:pPr lvl="1">
              <a:lnSpc>
                <a:spcPct val="120000"/>
              </a:lnSpc>
            </a:pPr>
            <a:r>
              <a:rPr lang="en-US">
                <a:solidFill>
                  <a:srgbClr val="C00000"/>
                </a:solidFill>
              </a:rPr>
              <a:t>At each step, assign small positive reward for valid action</a:t>
            </a:r>
          </a:p>
          <a:p>
            <a:pPr>
              <a:lnSpc>
                <a:spcPct val="120000"/>
              </a:lnSpc>
            </a:pPr>
            <a:r>
              <a:rPr lang="en-US" b="1">
                <a:solidFill>
                  <a:srgbClr val="0070C0"/>
                </a:solidFill>
              </a:rPr>
              <a:t>Final reward: </a:t>
            </a:r>
            <a:r>
              <a:rPr lang="en-US">
                <a:solidFill>
                  <a:srgbClr val="0070C0"/>
                </a:solidFill>
              </a:rPr>
              <a:t>Optimize desired properties</a:t>
            </a:r>
          </a:p>
          <a:p>
            <a:pPr lvl="1">
              <a:lnSpc>
                <a:spcPct val="120000"/>
              </a:lnSpc>
            </a:pPr>
            <a:r>
              <a:rPr lang="en-US">
                <a:solidFill>
                  <a:srgbClr val="0070C0"/>
                </a:solidFill>
              </a:rPr>
              <a:t>At the end, assign positive reward for high desired property</a:t>
            </a:r>
          </a:p>
          <a:p>
            <a:pPr marL="0" indent="0">
              <a:lnSpc>
                <a:spcPct val="120000"/>
              </a:lnSpc>
              <a:buNone/>
            </a:pPr>
            <a:r>
              <a:rPr lang="en-US" b="1"/>
              <a:t>Reward </a:t>
            </a:r>
            <a:r>
              <a:rPr lang="en-US"/>
              <a:t>= </a:t>
            </a:r>
            <a:r>
              <a:rPr lang="en-US" b="1">
                <a:solidFill>
                  <a:srgbClr val="0070C0"/>
                </a:solidFill>
              </a:rPr>
              <a:t>Final reward </a:t>
            </a:r>
            <a:r>
              <a:rPr lang="en-US"/>
              <a:t>+ </a:t>
            </a:r>
            <a:r>
              <a:rPr lang="en-US" b="1">
                <a:solidFill>
                  <a:srgbClr val="C00000"/>
                </a:solidFill>
              </a:rPr>
              <a:t>Step reward</a:t>
            </a:r>
          </a:p>
        </p:txBody>
      </p:sp>
      <p:sp>
        <p:nvSpPr>
          <p:cNvPr id="4" name="Date Placeholder 3">
            <a:extLst>
              <a:ext uri="{FF2B5EF4-FFF2-40B4-BE49-F238E27FC236}">
                <a16:creationId xmlns:a16="http://schemas.microsoft.com/office/drawing/2014/main" id="{C801B5E2-CF92-4049-ADA1-317F484FCD2E}"/>
              </a:ext>
            </a:extLst>
          </p:cNvPr>
          <p:cNvSpPr>
            <a:spLocks noGrp="1"/>
          </p:cNvSpPr>
          <p:nvPr>
            <p:ph type="dt" sz="half" idx="10"/>
          </p:nvPr>
        </p:nvSpPr>
        <p:spPr/>
        <p:txBody>
          <a:bodyPr/>
          <a:lstStyle/>
          <a:p>
            <a:fld id="{413E8424-EC88-9A43-8F0F-DC76B0D75FCA}" type="datetime1">
              <a:rPr lang="en-US" smtClean="0"/>
              <a:t>11/18/24</a:t>
            </a:fld>
            <a:endParaRPr lang="en-US"/>
          </a:p>
        </p:txBody>
      </p:sp>
      <p:sp>
        <p:nvSpPr>
          <p:cNvPr id="5" name="Footer Placeholder 4">
            <a:extLst>
              <a:ext uri="{FF2B5EF4-FFF2-40B4-BE49-F238E27FC236}">
                <a16:creationId xmlns:a16="http://schemas.microsoft.com/office/drawing/2014/main" id="{8C6980EF-AB03-9843-8A8A-45C0F7CBD0A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61AB35EB-D046-CE45-97B9-F786189DA1D6}"/>
              </a:ext>
            </a:extLst>
          </p:cNvPr>
          <p:cNvSpPr>
            <a:spLocks noGrp="1"/>
          </p:cNvSpPr>
          <p:nvPr>
            <p:ph type="sldNum" sz="quarter" idx="12"/>
          </p:nvPr>
        </p:nvSpPr>
        <p:spPr/>
        <p:txBody>
          <a:bodyPr/>
          <a:lstStyle/>
          <a:p>
            <a:fld id="{19B12225-5612-419B-A8D5-4B8EEE4C217E}" type="slidenum">
              <a:rPr lang="en-US" smtClean="0"/>
              <a:pPr/>
              <a:t>71</a:t>
            </a:fld>
            <a:endParaRPr lang="en-US"/>
          </a:p>
        </p:txBody>
      </p:sp>
      <p:pic>
        <p:nvPicPr>
          <p:cNvPr id="7" name="Picture 6">
            <a:extLst>
              <a:ext uri="{FF2B5EF4-FFF2-40B4-BE49-F238E27FC236}">
                <a16:creationId xmlns:a16="http://schemas.microsoft.com/office/drawing/2014/main" id="{CB98EBC0-2641-4347-A472-09D400B0E2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72310"/>
            <a:ext cx="9144000" cy="1730737"/>
          </a:xfrm>
          <a:prstGeom prst="rect">
            <a:avLst/>
          </a:prstGeom>
        </p:spPr>
      </p:pic>
      <p:sp>
        <p:nvSpPr>
          <p:cNvPr id="8" name="Rectangle 7">
            <a:extLst>
              <a:ext uri="{FF2B5EF4-FFF2-40B4-BE49-F238E27FC236}">
                <a16:creationId xmlns:a16="http://schemas.microsoft.com/office/drawing/2014/main" id="{AA7D5125-87B3-5C41-8BEA-F5ECFEE41F8C}"/>
              </a:ext>
            </a:extLst>
          </p:cNvPr>
          <p:cNvSpPr/>
          <p:nvPr/>
        </p:nvSpPr>
        <p:spPr>
          <a:xfrm>
            <a:off x="6781800" y="1066800"/>
            <a:ext cx="2286000" cy="161829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16839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D47F0-1D93-624B-B1F5-98194B735038}"/>
              </a:ext>
            </a:extLst>
          </p:cNvPr>
          <p:cNvSpPr>
            <a:spLocks noGrp="1"/>
          </p:cNvSpPr>
          <p:nvPr>
            <p:ph type="title"/>
          </p:nvPr>
        </p:nvSpPr>
        <p:spPr/>
        <p:txBody>
          <a:bodyPr/>
          <a:lstStyle/>
          <a:p>
            <a:r>
              <a:rPr lang="en-US"/>
              <a:t>How Do We Train? </a:t>
            </a:r>
          </a:p>
        </p:txBody>
      </p:sp>
      <p:sp>
        <p:nvSpPr>
          <p:cNvPr id="3" name="Content Placeholder 2">
            <a:extLst>
              <a:ext uri="{FF2B5EF4-FFF2-40B4-BE49-F238E27FC236}">
                <a16:creationId xmlns:a16="http://schemas.microsoft.com/office/drawing/2014/main" id="{D00F28DD-9A14-6F4A-935F-82D7D7F4EA06}"/>
              </a:ext>
            </a:extLst>
          </p:cNvPr>
          <p:cNvSpPr>
            <a:spLocks noGrp="1"/>
          </p:cNvSpPr>
          <p:nvPr>
            <p:ph idx="1"/>
          </p:nvPr>
        </p:nvSpPr>
        <p:spPr>
          <a:xfrm>
            <a:off x="457200" y="3048000"/>
            <a:ext cx="8229600" cy="3505201"/>
          </a:xfrm>
        </p:spPr>
        <p:txBody>
          <a:bodyPr>
            <a:normAutofit fontScale="92500" lnSpcReduction="10000"/>
          </a:bodyPr>
          <a:lstStyle/>
          <a:p>
            <a:r>
              <a:rPr lang="en-US" b="1"/>
              <a:t>Two parts:</a:t>
            </a:r>
          </a:p>
          <a:p>
            <a:r>
              <a:rPr lang="en-US" b="1"/>
              <a:t>(1) Supervised training: </a:t>
            </a:r>
            <a:r>
              <a:rPr lang="en-US"/>
              <a:t>Train policy by </a:t>
            </a:r>
            <a:r>
              <a:rPr lang="en-US">
                <a:solidFill>
                  <a:srgbClr val="C00000"/>
                </a:solidFill>
              </a:rPr>
              <a:t>imitating the action </a:t>
            </a:r>
            <a:r>
              <a:rPr lang="en-US"/>
              <a:t>given by real observed graphs. Use </a:t>
            </a:r>
            <a:r>
              <a:rPr lang="en-US">
                <a:solidFill>
                  <a:srgbClr val="C00000"/>
                </a:solidFill>
              </a:rPr>
              <a:t>gradient</a:t>
            </a:r>
            <a:r>
              <a:rPr lang="en-US"/>
              <a:t>. </a:t>
            </a:r>
          </a:p>
          <a:p>
            <a:pPr lvl="1"/>
            <a:r>
              <a:rPr lang="en-US"/>
              <a:t>We have covered this idea in </a:t>
            </a:r>
            <a:r>
              <a:rPr lang="en-US" err="1"/>
              <a:t>GraphRNN</a:t>
            </a:r>
            <a:endParaRPr lang="en-US"/>
          </a:p>
          <a:p>
            <a:r>
              <a:rPr lang="en-US" b="1"/>
              <a:t>(2) RL training: </a:t>
            </a:r>
            <a:r>
              <a:rPr lang="en-US"/>
              <a:t>Train policy to </a:t>
            </a:r>
            <a:r>
              <a:rPr lang="en-US">
                <a:solidFill>
                  <a:srgbClr val="0070C0"/>
                </a:solidFill>
              </a:rPr>
              <a:t>optimize rewards</a:t>
            </a:r>
            <a:r>
              <a:rPr lang="en-US"/>
              <a:t>. Use standard </a:t>
            </a:r>
            <a:r>
              <a:rPr lang="en-US">
                <a:solidFill>
                  <a:srgbClr val="0070C0"/>
                </a:solidFill>
              </a:rPr>
              <a:t>policy gradient </a:t>
            </a:r>
            <a:r>
              <a:rPr lang="en-US"/>
              <a:t>algorithm.</a:t>
            </a:r>
          </a:p>
          <a:p>
            <a:pPr lvl="1"/>
            <a:r>
              <a:rPr lang="en-US"/>
              <a:t>Refer to any RL course, e.g., CS234</a:t>
            </a:r>
          </a:p>
          <a:p>
            <a:endParaRPr lang="en-US"/>
          </a:p>
        </p:txBody>
      </p:sp>
      <p:sp>
        <p:nvSpPr>
          <p:cNvPr id="4" name="Date Placeholder 3">
            <a:extLst>
              <a:ext uri="{FF2B5EF4-FFF2-40B4-BE49-F238E27FC236}">
                <a16:creationId xmlns:a16="http://schemas.microsoft.com/office/drawing/2014/main" id="{54C08878-CA85-E84B-857C-8792D0DD61C7}"/>
              </a:ext>
            </a:extLst>
          </p:cNvPr>
          <p:cNvSpPr>
            <a:spLocks noGrp="1"/>
          </p:cNvSpPr>
          <p:nvPr>
            <p:ph type="dt" sz="half" idx="10"/>
          </p:nvPr>
        </p:nvSpPr>
        <p:spPr/>
        <p:txBody>
          <a:bodyPr/>
          <a:lstStyle/>
          <a:p>
            <a:fld id="{74B149CF-7673-9546-802C-7513FD3CA693}" type="datetime1">
              <a:rPr lang="en-US" smtClean="0"/>
              <a:t>11/18/24</a:t>
            </a:fld>
            <a:endParaRPr lang="en-US"/>
          </a:p>
        </p:txBody>
      </p:sp>
      <p:sp>
        <p:nvSpPr>
          <p:cNvPr id="5" name="Footer Placeholder 4">
            <a:extLst>
              <a:ext uri="{FF2B5EF4-FFF2-40B4-BE49-F238E27FC236}">
                <a16:creationId xmlns:a16="http://schemas.microsoft.com/office/drawing/2014/main" id="{EC8C8B53-1F0A-0349-B9A5-1144FF7B1E7B}"/>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4B1CDC32-9692-104D-ABBA-6C3E278D2080}"/>
              </a:ext>
            </a:extLst>
          </p:cNvPr>
          <p:cNvSpPr>
            <a:spLocks noGrp="1"/>
          </p:cNvSpPr>
          <p:nvPr>
            <p:ph type="sldNum" sz="quarter" idx="12"/>
          </p:nvPr>
        </p:nvSpPr>
        <p:spPr/>
        <p:txBody>
          <a:bodyPr/>
          <a:lstStyle/>
          <a:p>
            <a:fld id="{19B12225-5612-419B-A8D5-4B8EEE4C217E}" type="slidenum">
              <a:rPr lang="en-US" smtClean="0"/>
              <a:pPr/>
              <a:t>72</a:t>
            </a:fld>
            <a:endParaRPr lang="en-US"/>
          </a:p>
        </p:txBody>
      </p:sp>
      <p:pic>
        <p:nvPicPr>
          <p:cNvPr id="7" name="Picture 6">
            <a:extLst>
              <a:ext uri="{FF2B5EF4-FFF2-40B4-BE49-F238E27FC236}">
                <a16:creationId xmlns:a16="http://schemas.microsoft.com/office/drawing/2014/main" id="{24B70285-BE3B-F34E-8EFA-F662CDC49AC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69663"/>
            <a:ext cx="9144000" cy="1730737"/>
          </a:xfrm>
          <a:prstGeom prst="rect">
            <a:avLst/>
          </a:prstGeom>
        </p:spPr>
      </p:pic>
    </p:spTree>
    <p:extLst>
      <p:ext uri="{BB962C8B-B14F-4D97-AF65-F5344CB8AC3E}">
        <p14:creationId xmlns:p14="http://schemas.microsoft.com/office/powerpoint/2010/main" val="1607344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483D5-18BA-1543-9E3A-278E2146F0D6}"/>
              </a:ext>
            </a:extLst>
          </p:cNvPr>
          <p:cNvSpPr>
            <a:spLocks noGrp="1"/>
          </p:cNvSpPr>
          <p:nvPr>
            <p:ph type="title"/>
          </p:nvPr>
        </p:nvSpPr>
        <p:spPr/>
        <p:txBody>
          <a:bodyPr/>
          <a:lstStyle/>
          <a:p>
            <a:r>
              <a:rPr lang="en-US"/>
              <a:t>Training GCPN</a:t>
            </a:r>
          </a:p>
        </p:txBody>
      </p:sp>
      <p:sp>
        <p:nvSpPr>
          <p:cNvPr id="4" name="Date Placeholder 3">
            <a:extLst>
              <a:ext uri="{FF2B5EF4-FFF2-40B4-BE49-F238E27FC236}">
                <a16:creationId xmlns:a16="http://schemas.microsoft.com/office/drawing/2014/main" id="{BBE3B903-D8AA-BB4D-91BA-C70097AED55A}"/>
              </a:ext>
            </a:extLst>
          </p:cNvPr>
          <p:cNvSpPr>
            <a:spLocks noGrp="1"/>
          </p:cNvSpPr>
          <p:nvPr>
            <p:ph type="dt" sz="half" idx="10"/>
          </p:nvPr>
        </p:nvSpPr>
        <p:spPr/>
        <p:txBody>
          <a:bodyPr/>
          <a:lstStyle/>
          <a:p>
            <a:fld id="{10B9A981-CFF9-E843-B64A-5FB2CD2B0703}" type="datetime1">
              <a:rPr lang="en-US" smtClean="0"/>
              <a:t>11/18/24</a:t>
            </a:fld>
            <a:endParaRPr lang="en-US"/>
          </a:p>
        </p:txBody>
      </p:sp>
      <p:sp>
        <p:nvSpPr>
          <p:cNvPr id="5" name="Footer Placeholder 4">
            <a:extLst>
              <a:ext uri="{FF2B5EF4-FFF2-40B4-BE49-F238E27FC236}">
                <a16:creationId xmlns:a16="http://schemas.microsoft.com/office/drawing/2014/main" id="{930544F3-79E3-E44C-A184-11255337A191}"/>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AEAE5637-FB11-E34A-B09B-54755CEB7F28}"/>
              </a:ext>
            </a:extLst>
          </p:cNvPr>
          <p:cNvSpPr>
            <a:spLocks noGrp="1"/>
          </p:cNvSpPr>
          <p:nvPr>
            <p:ph type="sldNum" sz="quarter" idx="12"/>
          </p:nvPr>
        </p:nvSpPr>
        <p:spPr/>
        <p:txBody>
          <a:bodyPr/>
          <a:lstStyle/>
          <a:p>
            <a:fld id="{19B12225-5612-419B-A8D5-4B8EEE4C217E}" type="slidenum">
              <a:rPr lang="en-US" smtClean="0"/>
              <a:pPr/>
              <a:t>73</a:t>
            </a:fld>
            <a:endParaRPr lang="en-US"/>
          </a:p>
        </p:txBody>
      </p:sp>
      <p:pic>
        <p:nvPicPr>
          <p:cNvPr id="71" name="Picture 70">
            <a:extLst>
              <a:ext uri="{FF2B5EF4-FFF2-40B4-BE49-F238E27FC236}">
                <a16:creationId xmlns:a16="http://schemas.microsoft.com/office/drawing/2014/main" id="{BC5BFB4F-E73F-934B-B222-9031CF0C3D2E}"/>
              </a:ext>
            </a:extLst>
          </p:cNvPr>
          <p:cNvPicPr>
            <a:picLocks noChangeAspect="1"/>
          </p:cNvPicPr>
          <p:nvPr/>
        </p:nvPicPr>
        <p:blipFill>
          <a:blip r:embed="rId2"/>
          <a:stretch>
            <a:fillRect/>
          </a:stretch>
        </p:blipFill>
        <p:spPr>
          <a:xfrm>
            <a:off x="76200" y="1415441"/>
            <a:ext cx="9144000" cy="4829120"/>
          </a:xfrm>
          <a:prstGeom prst="rect">
            <a:avLst/>
          </a:prstGeom>
        </p:spPr>
      </p:pic>
    </p:spTree>
    <p:extLst>
      <p:ext uri="{BB962C8B-B14F-4D97-AF65-F5344CB8AC3E}">
        <p14:creationId xmlns:p14="http://schemas.microsoft.com/office/powerpoint/2010/main" val="30283286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Qualitative Results</a:t>
            </a:r>
          </a:p>
        </p:txBody>
      </p:sp>
      <p:sp>
        <p:nvSpPr>
          <p:cNvPr id="3" name="Content Placeholder 2"/>
          <p:cNvSpPr>
            <a:spLocks noGrp="1"/>
          </p:cNvSpPr>
          <p:nvPr>
            <p:ph idx="1"/>
          </p:nvPr>
        </p:nvSpPr>
        <p:spPr/>
        <p:txBody>
          <a:bodyPr/>
          <a:lstStyle/>
          <a:p>
            <a:pPr marL="0" indent="0">
              <a:buNone/>
            </a:pPr>
            <a:r>
              <a:rPr lang="en-US" b="1">
                <a:latin typeface="Helvetica Neue" panose="02000503000000020004" pitchFamily="2" charset="0"/>
                <a:ea typeface="Helvetica Neue" panose="02000503000000020004" pitchFamily="2" charset="0"/>
                <a:cs typeface="Helvetica Neue" panose="02000503000000020004" pitchFamily="2" charset="0"/>
              </a:rPr>
              <a:t>Visualization of GCPN graphs:</a:t>
            </a:r>
            <a:endParaRPr lang="en-US">
              <a:solidFill>
                <a:srgbClr val="C00000"/>
              </a:solidFill>
            </a:endParaRPr>
          </a:p>
          <a:p>
            <a:pPr marL="457200" indent="-457200"/>
            <a:r>
              <a:rPr lang="en-US">
                <a:solidFill>
                  <a:srgbClr val="C00000"/>
                </a:solidFill>
              </a:rPr>
              <a:t>Property optimization </a:t>
            </a:r>
            <a:r>
              <a:rPr lang="en-US"/>
              <a:t>Generate molecules with high specified property score</a:t>
            </a:r>
          </a:p>
          <a:p>
            <a:pPr marL="0" indent="0">
              <a:buNone/>
            </a:pPr>
            <a:endParaRPr lang="en-US">
              <a:solidFill>
                <a:srgbClr val="C00000"/>
              </a:solidFill>
            </a:endParaRPr>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p:sp>
        <p:nvSpPr>
          <p:cNvPr id="7" name="Footer Placeholder 1">
            <a:extLst>
              <a:ext uri="{FF2B5EF4-FFF2-40B4-BE49-F238E27FC236}">
                <a16:creationId xmlns:a16="http://schemas.microsoft.com/office/drawing/2014/main" id="{F0A9BF0B-21FD-4993-B042-D9DA213C7DF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74</a:t>
            </a:fld>
            <a:endParaRPr lang="en-US"/>
          </a:p>
        </p:txBody>
      </p:sp>
      <p:sp>
        <p:nvSpPr>
          <p:cNvPr id="4" name="TextBox 3">
            <a:extLst>
              <a:ext uri="{FF2B5EF4-FFF2-40B4-BE49-F238E27FC236}">
                <a16:creationId xmlns:a16="http://schemas.microsoft.com/office/drawing/2014/main" id="{CD093855-A820-F148-BB7D-9A9385EA5EAB}"/>
              </a:ext>
            </a:extLst>
          </p:cNvPr>
          <p:cNvSpPr txBox="1"/>
          <p:nvPr/>
        </p:nvSpPr>
        <p:spPr>
          <a:xfrm>
            <a:off x="5169787" y="5985540"/>
            <a:ext cx="0" cy="0"/>
          </a:xfrm>
          <a:prstGeom prst="rect">
            <a:avLst/>
          </a:prstGeom>
          <a:noFill/>
          <a:ln>
            <a:noFill/>
          </a:ln>
        </p:spPr>
        <p:txBody>
          <a:bodyPr wrap="none" lIns="91425" tIns="91425" rIns="91425" bIns="91425" rtlCol="0" anchor="t" anchorCtr="0">
            <a:noAutofit/>
          </a:bodyPr>
          <a:lstStyle/>
          <a:p>
            <a:endParaRPr lang="en-US" sz="2400">
              <a:latin typeface="Helvetica Neue Light" panose="02000403000000020004" pitchFamily="2" charset="0"/>
              <a:ea typeface="Helvetica Neue Light" panose="02000403000000020004" pitchFamily="2" charset="0"/>
              <a:cs typeface="Arial" panose="020B0604020202020204" pitchFamily="34" charset="0"/>
              <a:sym typeface="Open Sans"/>
            </a:endParaRPr>
          </a:p>
        </p:txBody>
      </p:sp>
      <p:pic>
        <p:nvPicPr>
          <p:cNvPr id="11" name="Picture 10">
            <a:extLst>
              <a:ext uri="{FF2B5EF4-FFF2-40B4-BE49-F238E27FC236}">
                <a16:creationId xmlns:a16="http://schemas.microsoft.com/office/drawing/2014/main" id="{E2EA214B-9BFE-1F45-B931-A5A80C00AC0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60" r="37941" b="17493"/>
          <a:stretch/>
        </p:blipFill>
        <p:spPr>
          <a:xfrm>
            <a:off x="457200" y="2870922"/>
            <a:ext cx="8229600" cy="3834678"/>
          </a:xfrm>
          <a:prstGeom prst="rect">
            <a:avLst/>
          </a:prstGeom>
        </p:spPr>
      </p:pic>
      <p:cxnSp>
        <p:nvCxnSpPr>
          <p:cNvPr id="9" name="Straight Connector 8">
            <a:extLst>
              <a:ext uri="{FF2B5EF4-FFF2-40B4-BE49-F238E27FC236}">
                <a16:creationId xmlns:a16="http://schemas.microsoft.com/office/drawing/2014/main" id="{30847ADD-20D2-4343-B930-1E979BCDC360}"/>
              </a:ext>
            </a:extLst>
          </p:cNvPr>
          <p:cNvCxnSpPr/>
          <p:nvPr/>
        </p:nvCxnSpPr>
        <p:spPr>
          <a:xfrm>
            <a:off x="4826000" y="3022055"/>
            <a:ext cx="0" cy="3657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Date Placeholder 4">
            <a:extLst>
              <a:ext uri="{FF2B5EF4-FFF2-40B4-BE49-F238E27FC236}">
                <a16:creationId xmlns:a16="http://schemas.microsoft.com/office/drawing/2014/main" id="{1D9CA58C-BA37-D04C-92CF-D22883D35454}"/>
              </a:ext>
            </a:extLst>
          </p:cNvPr>
          <p:cNvSpPr>
            <a:spLocks noGrp="1"/>
          </p:cNvSpPr>
          <p:nvPr>
            <p:ph type="dt" sz="half" idx="10"/>
          </p:nvPr>
        </p:nvSpPr>
        <p:spPr/>
        <p:txBody>
          <a:bodyPr/>
          <a:lstStyle/>
          <a:p>
            <a:fld id="{C4818E59-2242-7943-98C2-F9D655457A23}" type="datetime1">
              <a:rPr lang="en-US" smtClean="0"/>
              <a:t>11/18/24</a:t>
            </a:fld>
            <a:endParaRPr lang="en-US"/>
          </a:p>
        </p:txBody>
      </p:sp>
    </p:spTree>
    <p:extLst>
      <p:ext uri="{BB962C8B-B14F-4D97-AF65-F5344CB8AC3E}">
        <p14:creationId xmlns:p14="http://schemas.microsoft.com/office/powerpoint/2010/main" val="12393775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Qualitative Results</a:t>
            </a:r>
          </a:p>
        </p:txBody>
      </p:sp>
      <p:sp>
        <p:nvSpPr>
          <p:cNvPr id="3" name="Content Placeholder 2"/>
          <p:cNvSpPr>
            <a:spLocks noGrp="1"/>
          </p:cNvSpPr>
          <p:nvPr>
            <p:ph idx="1"/>
          </p:nvPr>
        </p:nvSpPr>
        <p:spPr/>
        <p:txBody>
          <a:bodyPr/>
          <a:lstStyle/>
          <a:p>
            <a:pPr marL="0" indent="0">
              <a:buNone/>
            </a:pPr>
            <a:r>
              <a:rPr lang="en-US" b="1">
                <a:latin typeface="Helvetica Neue" panose="02000503000000020004" pitchFamily="2" charset="0"/>
                <a:ea typeface="Helvetica Neue" panose="02000503000000020004" pitchFamily="2" charset="0"/>
                <a:cs typeface="Helvetica Neue" panose="02000503000000020004" pitchFamily="2" charset="0"/>
              </a:rPr>
              <a:t>Visualization of GCPN graphs: </a:t>
            </a:r>
          </a:p>
          <a:p>
            <a:pPr marL="571500" indent="-571500"/>
            <a:r>
              <a:rPr lang="en-US" sz="2800">
                <a:solidFill>
                  <a:srgbClr val="C00000"/>
                </a:solidFill>
                <a:ea typeface="Helvetica Neue" panose="02000503000000020004" pitchFamily="2" charset="0"/>
              </a:rPr>
              <a:t>C</a:t>
            </a:r>
            <a:r>
              <a:rPr lang="en-US" sz="2800">
                <a:solidFill>
                  <a:srgbClr val="C00000"/>
                </a:solidFill>
                <a:ea typeface="Helvetica Neue Light" panose="02000403000000020004" pitchFamily="2" charset="0"/>
              </a:rPr>
              <a:t>onstrained optimization: </a:t>
            </a:r>
            <a:r>
              <a:rPr lang="en-US" sz="2800"/>
              <a:t>Edit a given molecule for a few steps to achieve higher property score</a:t>
            </a:r>
          </a:p>
          <a:p>
            <a:endParaRPr lang="en-US"/>
          </a:p>
          <a:p>
            <a:endParaRPr lang="en-US"/>
          </a:p>
          <a:p>
            <a:endParaRPr lang="en-US"/>
          </a:p>
          <a:p>
            <a:endParaRPr lang="en-US"/>
          </a:p>
          <a:p>
            <a:endParaRPr lang="en-US"/>
          </a:p>
          <a:p>
            <a:endParaRPr lang="en-US"/>
          </a:p>
          <a:p>
            <a:endParaRPr lang="en-US"/>
          </a:p>
          <a:p>
            <a:endParaRPr lang="en-US"/>
          </a:p>
        </p:txBody>
      </p:sp>
      <p:sp>
        <p:nvSpPr>
          <p:cNvPr id="7" name="Footer Placeholder 1">
            <a:extLst>
              <a:ext uri="{FF2B5EF4-FFF2-40B4-BE49-F238E27FC236}">
                <a16:creationId xmlns:a16="http://schemas.microsoft.com/office/drawing/2014/main" id="{F0A9BF0B-21FD-4993-B042-D9DA213C7DF3}"/>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p:cNvSpPr>
            <a:spLocks noGrp="1"/>
          </p:cNvSpPr>
          <p:nvPr>
            <p:ph type="sldNum" sz="quarter" idx="12"/>
          </p:nvPr>
        </p:nvSpPr>
        <p:spPr/>
        <p:txBody>
          <a:bodyPr/>
          <a:lstStyle/>
          <a:p>
            <a:fld id="{19B12225-5612-419B-A8D5-4B8EEE4C217E}" type="slidenum">
              <a:rPr lang="en-US" smtClean="0"/>
              <a:pPr/>
              <a:t>75</a:t>
            </a:fld>
            <a:endParaRPr lang="en-US"/>
          </a:p>
        </p:txBody>
      </p:sp>
      <p:sp>
        <p:nvSpPr>
          <p:cNvPr id="10" name="TextBox 9">
            <a:extLst>
              <a:ext uri="{FF2B5EF4-FFF2-40B4-BE49-F238E27FC236}">
                <a16:creationId xmlns:a16="http://schemas.microsoft.com/office/drawing/2014/main" id="{D44E7436-C899-824C-8A6C-C18120C4A0AE}"/>
              </a:ext>
            </a:extLst>
          </p:cNvPr>
          <p:cNvSpPr txBox="1"/>
          <p:nvPr/>
        </p:nvSpPr>
        <p:spPr>
          <a:xfrm>
            <a:off x="5169787" y="5794842"/>
            <a:ext cx="0" cy="0"/>
          </a:xfrm>
          <a:prstGeom prst="rect">
            <a:avLst/>
          </a:prstGeom>
          <a:noFill/>
          <a:ln>
            <a:noFill/>
          </a:ln>
        </p:spPr>
        <p:txBody>
          <a:bodyPr wrap="none" lIns="91425" tIns="91425" rIns="91425" bIns="91425" rtlCol="0" anchor="t" anchorCtr="0">
            <a:noAutofit/>
          </a:bodyPr>
          <a:lstStyle/>
          <a:p>
            <a:endParaRPr lang="en-US" sz="2400">
              <a:latin typeface="Helvetica Neue Light" panose="02000403000000020004" pitchFamily="2" charset="0"/>
              <a:ea typeface="Helvetica Neue Light" panose="02000403000000020004" pitchFamily="2" charset="0"/>
              <a:cs typeface="Arial" panose="020B0604020202020204" pitchFamily="34" charset="0"/>
              <a:sym typeface="Open Sans"/>
            </a:endParaRPr>
          </a:p>
        </p:txBody>
      </p:sp>
      <p:pic>
        <p:nvPicPr>
          <p:cNvPr id="12" name="Picture 11">
            <a:extLst>
              <a:ext uri="{FF2B5EF4-FFF2-40B4-BE49-F238E27FC236}">
                <a16:creationId xmlns:a16="http://schemas.microsoft.com/office/drawing/2014/main" id="{79A23AB3-5A0E-FE45-9635-367EE6ACA5D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2059" t="12150" r="22823" b="26684"/>
          <a:stretch/>
        </p:blipFill>
        <p:spPr>
          <a:xfrm>
            <a:off x="1422400" y="3437911"/>
            <a:ext cx="2133600" cy="2954422"/>
          </a:xfrm>
          <a:prstGeom prst="rect">
            <a:avLst/>
          </a:prstGeom>
        </p:spPr>
      </p:pic>
      <p:sp>
        <p:nvSpPr>
          <p:cNvPr id="13" name="Rectangle 12">
            <a:extLst>
              <a:ext uri="{FF2B5EF4-FFF2-40B4-BE49-F238E27FC236}">
                <a16:creationId xmlns:a16="http://schemas.microsoft.com/office/drawing/2014/main" id="{E87839FB-9A8C-EF46-983B-2A52990CF049}"/>
              </a:ext>
            </a:extLst>
          </p:cNvPr>
          <p:cNvSpPr/>
          <p:nvPr/>
        </p:nvSpPr>
        <p:spPr>
          <a:xfrm>
            <a:off x="1600200" y="2971800"/>
            <a:ext cx="2465034" cy="461665"/>
          </a:xfrm>
          <a:prstGeom prst="rect">
            <a:avLst/>
          </a:prstGeom>
        </p:spPr>
        <p:txBody>
          <a:bodyPr wrap="none">
            <a:spAutoFit/>
          </a:bodyPr>
          <a:lstStyle/>
          <a:p>
            <a:r>
              <a:rPr lang="en-US" sz="2400">
                <a:solidFill>
                  <a:srgbClr val="C00000"/>
                </a:solidFill>
                <a:latin typeface="Helvetica Neue Light" panose="02000403000000020004" pitchFamily="2" charset="0"/>
                <a:ea typeface="Helvetica Neue Light" panose="02000403000000020004" pitchFamily="2" charset="0"/>
                <a:cs typeface="Arial" panose="020B0604020202020204" pitchFamily="34" charset="0"/>
              </a:rPr>
              <a:t>Starting structure</a:t>
            </a:r>
            <a:endParaRPr lang="en-US" sz="2400">
              <a:solidFill>
                <a:srgbClr val="C00000"/>
              </a:solidFill>
            </a:endParaRPr>
          </a:p>
        </p:txBody>
      </p:sp>
      <p:sp>
        <p:nvSpPr>
          <p:cNvPr id="14" name="Rectangle 13">
            <a:extLst>
              <a:ext uri="{FF2B5EF4-FFF2-40B4-BE49-F238E27FC236}">
                <a16:creationId xmlns:a16="http://schemas.microsoft.com/office/drawing/2014/main" id="{A3AC41CF-2773-D84E-9C90-FAF221070A4D}"/>
              </a:ext>
            </a:extLst>
          </p:cNvPr>
          <p:cNvSpPr/>
          <p:nvPr/>
        </p:nvSpPr>
        <p:spPr>
          <a:xfrm>
            <a:off x="5105400" y="2967335"/>
            <a:ext cx="2532360" cy="461665"/>
          </a:xfrm>
          <a:prstGeom prst="rect">
            <a:avLst/>
          </a:prstGeom>
        </p:spPr>
        <p:txBody>
          <a:bodyPr wrap="none">
            <a:spAutoFit/>
          </a:bodyPr>
          <a:lstStyle/>
          <a:p>
            <a:r>
              <a:rPr lang="en-US" sz="2400">
                <a:solidFill>
                  <a:srgbClr val="C00000"/>
                </a:solidFill>
                <a:latin typeface="Helvetica Neue Light" panose="02000403000000020004" pitchFamily="2" charset="0"/>
                <a:ea typeface="Helvetica Neue Light" panose="02000403000000020004" pitchFamily="2" charset="0"/>
                <a:cs typeface="Arial" panose="020B0604020202020204" pitchFamily="34" charset="0"/>
              </a:rPr>
              <a:t>Finished structure</a:t>
            </a:r>
            <a:endParaRPr lang="en-US" sz="2400">
              <a:solidFill>
                <a:srgbClr val="C00000"/>
              </a:solidFill>
            </a:endParaRPr>
          </a:p>
        </p:txBody>
      </p:sp>
      <p:pic>
        <p:nvPicPr>
          <p:cNvPr id="15" name="Picture 14">
            <a:extLst>
              <a:ext uri="{FF2B5EF4-FFF2-40B4-BE49-F238E27FC236}">
                <a16:creationId xmlns:a16="http://schemas.microsoft.com/office/drawing/2014/main" id="{D051F594-8BA8-B04A-9FD5-3296932D4DC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0416" t="8017" r="2306" b="27395"/>
          <a:stretch/>
        </p:blipFill>
        <p:spPr>
          <a:xfrm>
            <a:off x="5410200" y="3357265"/>
            <a:ext cx="2438400" cy="3119735"/>
          </a:xfrm>
          <a:prstGeom prst="rect">
            <a:avLst/>
          </a:prstGeom>
        </p:spPr>
      </p:pic>
      <p:pic>
        <p:nvPicPr>
          <p:cNvPr id="16" name="Picture 15">
            <a:extLst>
              <a:ext uri="{FF2B5EF4-FFF2-40B4-BE49-F238E27FC236}">
                <a16:creationId xmlns:a16="http://schemas.microsoft.com/office/drawing/2014/main" id="{01BC7105-3EC3-7D4E-969D-05B11A9009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2059" t="72052" r="2306" b="17493"/>
          <a:stretch/>
        </p:blipFill>
        <p:spPr>
          <a:xfrm>
            <a:off x="2057400" y="6353016"/>
            <a:ext cx="5029200" cy="504984"/>
          </a:xfrm>
          <a:prstGeom prst="rect">
            <a:avLst/>
          </a:prstGeom>
        </p:spPr>
      </p:pic>
      <p:sp>
        <p:nvSpPr>
          <p:cNvPr id="17" name="Right Arrow 16">
            <a:extLst>
              <a:ext uri="{FF2B5EF4-FFF2-40B4-BE49-F238E27FC236}">
                <a16:creationId xmlns:a16="http://schemas.microsoft.com/office/drawing/2014/main" id="{41BCA337-67F4-3347-AC2A-112295CB7F75}"/>
              </a:ext>
            </a:extLst>
          </p:cNvPr>
          <p:cNvSpPr/>
          <p:nvPr/>
        </p:nvSpPr>
        <p:spPr>
          <a:xfrm>
            <a:off x="3919847" y="4449870"/>
            <a:ext cx="956953" cy="503130"/>
          </a:xfrm>
          <a:prstGeom prst="rightArrow">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556797C3-7B69-1E49-A2EF-7A3B4076687F}"/>
              </a:ext>
            </a:extLst>
          </p:cNvPr>
          <p:cNvSpPr>
            <a:spLocks noGrp="1"/>
          </p:cNvSpPr>
          <p:nvPr>
            <p:ph type="dt" sz="half" idx="10"/>
          </p:nvPr>
        </p:nvSpPr>
        <p:spPr/>
        <p:txBody>
          <a:bodyPr/>
          <a:lstStyle/>
          <a:p>
            <a:fld id="{141FDE66-2B6E-4642-9555-1598525B2B2E}" type="datetime1">
              <a:rPr lang="en-US" smtClean="0"/>
              <a:t>11/18/24</a:t>
            </a:fld>
            <a:endParaRPr lang="en-US"/>
          </a:p>
        </p:txBody>
      </p:sp>
      <p:sp>
        <p:nvSpPr>
          <p:cNvPr id="5" name="TextBox 4">
            <a:extLst>
              <a:ext uri="{FF2B5EF4-FFF2-40B4-BE49-F238E27FC236}">
                <a16:creationId xmlns:a16="http://schemas.microsoft.com/office/drawing/2014/main" id="{08783582-848F-D145-A14B-B09A7B6D5CCD}"/>
              </a:ext>
            </a:extLst>
          </p:cNvPr>
          <p:cNvSpPr txBox="1"/>
          <p:nvPr/>
        </p:nvSpPr>
        <p:spPr>
          <a:xfrm>
            <a:off x="3513097" y="5267696"/>
            <a:ext cx="2016205" cy="923330"/>
          </a:xfrm>
          <a:prstGeom prst="rect">
            <a:avLst/>
          </a:prstGeom>
          <a:noFill/>
        </p:spPr>
        <p:txBody>
          <a:bodyPr wrap="square" rtlCol="0">
            <a:spAutoFit/>
          </a:bodyPr>
          <a:lstStyle/>
          <a:p>
            <a:r>
              <a:rPr lang="en-US" b="1">
                <a:solidFill>
                  <a:srgbClr val="C00000"/>
                </a:solidFill>
              </a:rPr>
              <a:t>Increase the solubility in octanol</a:t>
            </a:r>
          </a:p>
        </p:txBody>
      </p:sp>
    </p:spTree>
    <p:extLst>
      <p:ext uri="{BB962C8B-B14F-4D97-AF65-F5344CB8AC3E}">
        <p14:creationId xmlns:p14="http://schemas.microsoft.com/office/powerpoint/2010/main" val="6760777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30062-1ED7-264F-AEB6-2A9A6FDC34B9}"/>
              </a:ext>
            </a:extLst>
          </p:cNvPr>
          <p:cNvSpPr>
            <a:spLocks noGrp="1"/>
          </p:cNvSpPr>
          <p:nvPr>
            <p:ph type="title"/>
          </p:nvPr>
        </p:nvSpPr>
        <p:spPr/>
        <p:txBody>
          <a:bodyPr>
            <a:normAutofit/>
          </a:bodyPr>
          <a:lstStyle/>
          <a:p>
            <a:r>
              <a:rPr lang="en-US"/>
              <a:t>Summary of Graph Generation</a:t>
            </a:r>
          </a:p>
        </p:txBody>
      </p:sp>
      <p:sp>
        <p:nvSpPr>
          <p:cNvPr id="3" name="Content Placeholder 2">
            <a:extLst>
              <a:ext uri="{FF2B5EF4-FFF2-40B4-BE49-F238E27FC236}">
                <a16:creationId xmlns:a16="http://schemas.microsoft.com/office/drawing/2014/main" id="{8A625886-C61E-FC43-8A80-6EFA08CBEBDF}"/>
              </a:ext>
            </a:extLst>
          </p:cNvPr>
          <p:cNvSpPr>
            <a:spLocks noGrp="1"/>
          </p:cNvSpPr>
          <p:nvPr>
            <p:ph idx="1"/>
          </p:nvPr>
        </p:nvSpPr>
        <p:spPr/>
        <p:txBody>
          <a:bodyPr>
            <a:normAutofit/>
          </a:bodyPr>
          <a:lstStyle/>
          <a:p>
            <a:r>
              <a:rPr lang="en-US"/>
              <a:t>Complex graphs can be successfully generated via </a:t>
            </a:r>
            <a:r>
              <a:rPr lang="en-US">
                <a:solidFill>
                  <a:srgbClr val="C00000"/>
                </a:solidFill>
              </a:rPr>
              <a:t>sequential generation </a:t>
            </a:r>
            <a:r>
              <a:rPr lang="en-US">
                <a:solidFill>
                  <a:srgbClr val="0070C0"/>
                </a:solidFill>
              </a:rPr>
              <a:t>using deep learning</a:t>
            </a:r>
          </a:p>
          <a:p>
            <a:r>
              <a:rPr lang="en-US"/>
              <a:t>Each step a decision is made based on </a:t>
            </a:r>
            <a:r>
              <a:rPr lang="en-US">
                <a:solidFill>
                  <a:srgbClr val="C00000"/>
                </a:solidFill>
              </a:rPr>
              <a:t>hidden state</a:t>
            </a:r>
            <a:r>
              <a:rPr lang="en-US"/>
              <a:t>, which can be </a:t>
            </a:r>
          </a:p>
          <a:p>
            <a:pPr lvl="1"/>
            <a:r>
              <a:rPr lang="en-US">
                <a:solidFill>
                  <a:srgbClr val="C00000"/>
                </a:solidFill>
              </a:rPr>
              <a:t>Implicit: </a:t>
            </a:r>
            <a:r>
              <a:rPr lang="en-US"/>
              <a:t>vector representation, decode </a:t>
            </a:r>
            <a:r>
              <a:rPr lang="en-US">
                <a:solidFill>
                  <a:srgbClr val="C00000"/>
                </a:solidFill>
              </a:rPr>
              <a:t>with RNN</a:t>
            </a:r>
          </a:p>
          <a:p>
            <a:pPr lvl="1"/>
            <a:r>
              <a:rPr lang="en-US">
                <a:solidFill>
                  <a:srgbClr val="C00000"/>
                </a:solidFill>
              </a:rPr>
              <a:t>Explicit: </a:t>
            </a:r>
            <a:r>
              <a:rPr lang="en-US"/>
              <a:t>intermediate generated graphs, decode </a:t>
            </a:r>
            <a:r>
              <a:rPr lang="en-US">
                <a:solidFill>
                  <a:srgbClr val="C00000"/>
                </a:solidFill>
              </a:rPr>
              <a:t>with GCN</a:t>
            </a:r>
          </a:p>
          <a:p>
            <a:r>
              <a:rPr lang="en-US"/>
              <a:t>Possible tasks:</a:t>
            </a:r>
          </a:p>
          <a:p>
            <a:pPr lvl="1"/>
            <a:r>
              <a:rPr lang="en-US" sz="2700">
                <a:solidFill>
                  <a:srgbClr val="C00000"/>
                </a:solidFill>
              </a:rPr>
              <a:t>Imitating</a:t>
            </a:r>
            <a:r>
              <a:rPr lang="en-US" sz="2700"/>
              <a:t> a set of given graphs</a:t>
            </a:r>
          </a:p>
          <a:p>
            <a:pPr lvl="1"/>
            <a:r>
              <a:rPr lang="en-US" sz="2700">
                <a:solidFill>
                  <a:srgbClr val="C00000"/>
                </a:solidFill>
              </a:rPr>
              <a:t>Optimizing</a:t>
            </a:r>
            <a:r>
              <a:rPr lang="en-US" sz="2700"/>
              <a:t> graphs towards given goals</a:t>
            </a:r>
          </a:p>
          <a:p>
            <a:endParaRPr lang="en-US"/>
          </a:p>
        </p:txBody>
      </p:sp>
      <p:sp>
        <p:nvSpPr>
          <p:cNvPr id="4" name="Date Placeholder 3">
            <a:extLst>
              <a:ext uri="{FF2B5EF4-FFF2-40B4-BE49-F238E27FC236}">
                <a16:creationId xmlns:a16="http://schemas.microsoft.com/office/drawing/2014/main" id="{7AF28C84-4FA5-4B40-A920-8CB9D5BCE8AA}"/>
              </a:ext>
            </a:extLst>
          </p:cNvPr>
          <p:cNvSpPr>
            <a:spLocks noGrp="1"/>
          </p:cNvSpPr>
          <p:nvPr>
            <p:ph type="dt" sz="half" idx="10"/>
          </p:nvPr>
        </p:nvSpPr>
        <p:spPr/>
        <p:txBody>
          <a:bodyPr/>
          <a:lstStyle/>
          <a:p>
            <a:fld id="{4DF62909-889C-4342-91AA-15E20E7293CF}" type="datetime1">
              <a:rPr lang="en-US" smtClean="0"/>
              <a:t>11/18/24</a:t>
            </a:fld>
            <a:endParaRPr lang="en-US"/>
          </a:p>
        </p:txBody>
      </p:sp>
      <p:sp>
        <p:nvSpPr>
          <p:cNvPr id="5" name="Footer Placeholder 4">
            <a:extLst>
              <a:ext uri="{FF2B5EF4-FFF2-40B4-BE49-F238E27FC236}">
                <a16:creationId xmlns:a16="http://schemas.microsoft.com/office/drawing/2014/main" id="{BA9DF7D3-2FD4-4E45-9FFD-713ED9FF9CC7}"/>
              </a:ext>
            </a:extLst>
          </p:cNvPr>
          <p:cNvSpPr>
            <a:spLocks noGrp="1"/>
          </p:cNvSpPr>
          <p:nvPr>
            <p:ph type="ftr" sz="quarter" idx="11"/>
          </p:nvPr>
        </p:nvSpPr>
        <p:spPr/>
        <p:txBody>
          <a:bodyPr/>
          <a:lstStyle/>
          <a:p>
            <a:r>
              <a:rPr lang="en-US"/>
              <a:t>Jure Leskovec, Stanford CS224W: Machine Learning with Graphs, http://cs224w.stanford.edu</a:t>
            </a:r>
          </a:p>
        </p:txBody>
      </p:sp>
      <p:sp>
        <p:nvSpPr>
          <p:cNvPr id="6" name="Slide Number Placeholder 5">
            <a:extLst>
              <a:ext uri="{FF2B5EF4-FFF2-40B4-BE49-F238E27FC236}">
                <a16:creationId xmlns:a16="http://schemas.microsoft.com/office/drawing/2014/main" id="{1650CAD3-9298-D745-87AF-B58752DAB958}"/>
              </a:ext>
            </a:extLst>
          </p:cNvPr>
          <p:cNvSpPr>
            <a:spLocks noGrp="1"/>
          </p:cNvSpPr>
          <p:nvPr>
            <p:ph type="sldNum" sz="quarter" idx="12"/>
          </p:nvPr>
        </p:nvSpPr>
        <p:spPr/>
        <p:txBody>
          <a:bodyPr/>
          <a:lstStyle/>
          <a:p>
            <a:fld id="{19B12225-5612-419B-A8D5-4B8EEE4C217E}" type="slidenum">
              <a:rPr lang="en-US" smtClean="0"/>
              <a:pPr/>
              <a:t>76</a:t>
            </a:fld>
            <a:endParaRPr lang="en-US"/>
          </a:p>
        </p:txBody>
      </p:sp>
    </p:spTree>
    <p:extLst>
      <p:ext uri="{BB962C8B-B14F-4D97-AF65-F5344CB8AC3E}">
        <p14:creationId xmlns:p14="http://schemas.microsoft.com/office/powerpoint/2010/main" val="33991172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lnDef>
      <a:spPr>
        <a:ln w="28575"/>
      </a:spPr>
      <a:bodyPr/>
      <a:lstStyle/>
      <a:style>
        <a:lnRef idx="1">
          <a:schemeClr val="dk1"/>
        </a:lnRef>
        <a:fillRef idx="0">
          <a:schemeClr val="dk1"/>
        </a:fillRef>
        <a:effectRef idx="0">
          <a:schemeClr val="dk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1593</TotalTime>
  <Words>7099</Words>
  <Application>Microsoft Macintosh PowerPoint</Application>
  <PresentationFormat>On-screen Show (4:3)</PresentationFormat>
  <Paragraphs>1634</Paragraphs>
  <Slides>76</Slides>
  <Notes>53</Notes>
  <HiddenSlides>7</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76</vt:i4>
      </vt:variant>
    </vt:vector>
  </HeadingPairs>
  <TitlesOfParts>
    <vt:vector size="93" baseType="lpstr">
      <vt:lpstr>Arial</vt:lpstr>
      <vt:lpstr>Calibri</vt:lpstr>
      <vt:lpstr>Cambria Math</vt:lpstr>
      <vt:lpstr>Consolas</vt:lpstr>
      <vt:lpstr>Corbel</vt:lpstr>
      <vt:lpstr>Georgia</vt:lpstr>
      <vt:lpstr>Google Sans</vt:lpstr>
      <vt:lpstr>Helvetica</vt:lpstr>
      <vt:lpstr>Helvetica Neue</vt:lpstr>
      <vt:lpstr>Helvetica Neue Light</vt:lpstr>
      <vt:lpstr>Open Sans</vt:lpstr>
      <vt:lpstr>Palatino</vt:lpstr>
      <vt:lpstr>System Font Regular</vt:lpstr>
      <vt:lpstr>verdana</vt:lpstr>
      <vt:lpstr>Wingdings</vt:lpstr>
      <vt:lpstr>Wingdings 2</vt:lpstr>
      <vt:lpstr>Module</vt:lpstr>
      <vt:lpstr>Stanford CS224W: Deep Generative Models for Graphs </vt:lpstr>
      <vt:lpstr>Announcements</vt:lpstr>
      <vt:lpstr>Announcements</vt:lpstr>
      <vt:lpstr>Motivation for Graph Generation</vt:lpstr>
      <vt:lpstr>The Problem: Graph Generation</vt:lpstr>
      <vt:lpstr>Why Do We Study Graph Generation</vt:lpstr>
      <vt:lpstr>History of Graph Generation</vt:lpstr>
      <vt:lpstr>So far: Deep Graph Encoders</vt:lpstr>
      <vt:lpstr>Today: Deep Graph Decoders</vt:lpstr>
      <vt:lpstr>Stanford CS224W: Machine Learning for Graph Generation </vt:lpstr>
      <vt:lpstr>Graph Generation Tasks</vt:lpstr>
      <vt:lpstr>Graph Generative Models</vt:lpstr>
      <vt:lpstr>Generative Models Basics</vt:lpstr>
      <vt:lpstr>Generative Models Basics</vt:lpstr>
      <vt:lpstr>Generative Models Basics</vt:lpstr>
      <vt:lpstr>Deep Generative Models</vt:lpstr>
      <vt:lpstr>Stanford CS224W:  GraphRNN: Generating Realistic Graphs </vt:lpstr>
      <vt:lpstr>GraphRNN Idea</vt:lpstr>
      <vt:lpstr>Model Graphs as Sequences</vt:lpstr>
      <vt:lpstr>Model Graphs as Sequences</vt:lpstr>
      <vt:lpstr>Model Graphs as Sequences</vt:lpstr>
      <vt:lpstr>Model Graphs as Sequences</vt:lpstr>
      <vt:lpstr>Model Graphs as Sequences</vt:lpstr>
      <vt:lpstr>Background: Recurrent NNs</vt:lpstr>
      <vt:lpstr>Background: Recurrent NNs</vt:lpstr>
      <vt:lpstr>GraphRNN: Two levels of RNN</vt:lpstr>
      <vt:lpstr>GraphRNN: Two levels of RNN</vt:lpstr>
      <vt:lpstr>GraphRNN: Two levels of RNN</vt:lpstr>
      <vt:lpstr>RNN for Sequence Generation</vt:lpstr>
      <vt:lpstr>RNN for Sequence Generation</vt:lpstr>
      <vt:lpstr>Towards Edge-Level RNN</vt:lpstr>
      <vt:lpstr>Towards Edge-Level RNN</vt:lpstr>
      <vt:lpstr>Edge-Level RNN at Training Time</vt:lpstr>
      <vt:lpstr>Edge-Level RNN at Training Time</vt:lpstr>
      <vt:lpstr>Putting Things Together</vt:lpstr>
      <vt:lpstr>Put Things Together: Training</vt:lpstr>
      <vt:lpstr>Put Things Together: Training</vt:lpstr>
      <vt:lpstr>Put Things Together: Training</vt:lpstr>
      <vt:lpstr>Put Things Together: Training</vt:lpstr>
      <vt:lpstr>Put Things Together: Training</vt:lpstr>
      <vt:lpstr>Put Things Together: Training</vt:lpstr>
      <vt:lpstr>Put Things Together: Training</vt:lpstr>
      <vt:lpstr>Put Things Together: Training</vt:lpstr>
      <vt:lpstr>Put Things Together: Test</vt:lpstr>
      <vt:lpstr>Put Things Together: Test</vt:lpstr>
      <vt:lpstr>GraphRNN: Two levels of RNN</vt:lpstr>
      <vt:lpstr>Stanford CS224W:  Scaling Up and Evaluating Graph Generation </vt:lpstr>
      <vt:lpstr>Issue: Tractability</vt:lpstr>
      <vt:lpstr>Solution: Tractability via BFS</vt:lpstr>
      <vt:lpstr>Solution: Tractability via BFS</vt:lpstr>
      <vt:lpstr>Solution: Tractability via BFS</vt:lpstr>
      <vt:lpstr>Evaluating Generated Graphs</vt:lpstr>
      <vt:lpstr>(1) Visual Similarity</vt:lpstr>
      <vt:lpstr>(1) Visual Similarity</vt:lpstr>
      <vt:lpstr>(2) Graph statistics similarity</vt:lpstr>
      <vt:lpstr>(2) Graph statistics similarity</vt:lpstr>
      <vt:lpstr>(2) Graph statistics similarity</vt:lpstr>
      <vt:lpstr>(2) Graph statistics similarity</vt:lpstr>
      <vt:lpstr>(2) Graph statistics similarity</vt:lpstr>
      <vt:lpstr>(2) Graph statistics similarity</vt:lpstr>
      <vt:lpstr>(2) Graph statistics similarity</vt:lpstr>
      <vt:lpstr>Stanford CS224W:  Application of Deep Graph Generative Models to Molecule Generation</vt:lpstr>
      <vt:lpstr>Application: Drug Discovery</vt:lpstr>
      <vt:lpstr>Goal-Directed Graph Generation</vt:lpstr>
      <vt:lpstr>The Hard Part:</vt:lpstr>
      <vt:lpstr>Idea: Reinforcement Learning</vt:lpstr>
      <vt:lpstr>Solution: GCPN</vt:lpstr>
      <vt:lpstr>GCPN vs. GraphRNN</vt:lpstr>
      <vt:lpstr>GCPN vs. GraphRNN</vt:lpstr>
      <vt:lpstr>Overview of GCPN</vt:lpstr>
      <vt:lpstr>How Do We Set the Reward?</vt:lpstr>
      <vt:lpstr>How Do We Train? </vt:lpstr>
      <vt:lpstr>Training GCPN</vt:lpstr>
      <vt:lpstr>Qualitative Results</vt:lpstr>
      <vt:lpstr>Qualitative Results</vt:lpstr>
      <vt:lpstr>Summary of Graph Generation</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Charilaos Kanatsoulis</cp:lastModifiedBy>
  <cp:revision>2</cp:revision>
  <cp:lastPrinted>2018-10-09T04:10:13Z</cp:lastPrinted>
  <dcterms:created xsi:type="dcterms:W3CDTF">2009-06-12T17:14:38Z</dcterms:created>
  <dcterms:modified xsi:type="dcterms:W3CDTF">2024-11-19T22:50:38Z</dcterms:modified>
</cp:coreProperties>
</file>